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10"/>
  </p:notesMasterIdLst>
  <p:sldIdLst>
    <p:sldId id="263" r:id="rId3"/>
    <p:sldId id="277" r:id="rId4"/>
    <p:sldId id="275" r:id="rId5"/>
    <p:sldId id="276" r:id="rId6"/>
    <p:sldId id="273" r:id="rId7"/>
    <p:sldId id="274" r:id="rId8"/>
    <p:sldId id="278" r:id="rId9"/>
  </p:sldIdLst>
  <p:sldSz cx="24384000" cy="13716000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1pPr>
    <a:lvl2pPr indent="2286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2pPr>
    <a:lvl3pPr indent="4572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3pPr>
    <a:lvl4pPr indent="6858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4pPr>
    <a:lvl5pPr indent="914400" algn="l" defTabSz="457200" rtl="0" fontAlgn="base">
      <a:spcBef>
        <a:spcPct val="0"/>
      </a:spcBef>
      <a:spcAft>
        <a:spcPct val="0"/>
      </a:spcAft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5pPr>
    <a:lvl6pPr marL="22860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6pPr>
    <a:lvl7pPr marL="27432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7pPr>
    <a:lvl8pPr marL="32004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8pPr>
    <a:lvl9pPr marL="3657600" algn="l" defTabSz="914400" rtl="0" eaLnBrk="1" latinLnBrk="0" hangingPunct="1">
      <a:defRPr sz="2800" b="1" i="1" kern="1200">
        <a:solidFill>
          <a:srgbClr val="000000"/>
        </a:solidFill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D93FF"/>
    <a:srgbClr val="01B3C4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1EAF4"/>
          </a:solidFill>
        </a:fill>
      </a:tcStyle>
    </a:wholeTbl>
    <a:band2H>
      <a:tcTxStyle/>
      <a:tcStyle>
        <a:tcBdr/>
        <a:fill>
          <a:solidFill>
            <a:srgbClr val="F1F5F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6095C9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2" autoAdjust="0"/>
    <p:restoredTop sz="87772" autoAdjust="0"/>
  </p:normalViewPr>
  <p:slideViewPr>
    <p:cSldViewPr>
      <p:cViewPr>
        <p:scale>
          <a:sx n="50" d="100"/>
          <a:sy n="50" d="100"/>
        </p:scale>
        <p:origin x="928" y="64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5" d="100"/>
        <a:sy n="45" d="100"/>
      </p:scale>
      <p:origin x="0" y="-42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hape 316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3" name="Shape 317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4710254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1pPr>
    <a:lvl2pPr marL="742950" indent="-28575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2pPr>
    <a:lvl3pPr marL="11430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3pPr>
    <a:lvl4pPr marL="16002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4pPr>
    <a:lvl5pPr marL="2057400" indent="-228600" algn="l" defTabSz="584200" rtl="0" eaLnBrk="0" fontAlgn="base" hangingPunct="0">
      <a:spcBef>
        <a:spcPct val="30000"/>
      </a:spcBef>
      <a:spcAft>
        <a:spcPct val="0"/>
      </a:spcAft>
      <a:defRPr sz="4200">
        <a:solidFill>
          <a:schemeClr val="tx1"/>
        </a:solidFill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4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4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4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4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25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ffice-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iehoek"/>
          <p:cNvSpPr/>
          <p:nvPr/>
        </p:nvSpPr>
        <p:spPr>
          <a:xfrm flipH="1" flipV="1">
            <a:off x="18305463" y="11422063"/>
            <a:ext cx="6078537" cy="23034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Driehoek"/>
          <p:cNvSpPr/>
          <p:nvPr/>
        </p:nvSpPr>
        <p:spPr>
          <a:xfrm>
            <a:off x="-193675" y="-26988"/>
            <a:ext cx="4376738" cy="1631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8904" y="305272"/>
            <a:ext cx="34417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3118992" y="336473"/>
            <a:ext cx="21233032" cy="16443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686944" y="2996790"/>
            <a:ext cx="20234275" cy="84248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ECFA3-DC13-42CD-AA40-9F2CC69C0BF1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19714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ffice-thema kop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riehoek"/>
          <p:cNvSpPr/>
          <p:nvPr/>
        </p:nvSpPr>
        <p:spPr>
          <a:xfrm rot="10800000" flipH="1">
            <a:off x="17038638" y="-17463"/>
            <a:ext cx="7345362" cy="11988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riehoek"/>
          <p:cNvSpPr/>
          <p:nvPr/>
        </p:nvSpPr>
        <p:spPr>
          <a:xfrm rot="10800000" flipH="1" flipV="1">
            <a:off x="8010525" y="8326438"/>
            <a:ext cx="16373475" cy="5454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marL="40639" marR="40639" defTabSz="914400" fontAlgn="auto" hangingPunct="0">
              <a:spcBef>
                <a:spcPts val="0"/>
              </a:spcBef>
              <a:spcAft>
                <a:spcPts val="0"/>
              </a:spcAft>
              <a:defRPr sz="3200" b="0" i="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3200" b="0" i="0" kern="0">
              <a:uFill>
                <a:solidFill>
                  <a:srgbClr val="000000"/>
                </a:solidFill>
              </a:u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Afbeelding" descr="Afbeeld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0912" y="593304"/>
            <a:ext cx="3095599" cy="154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edia Placeholder 3"/>
          <p:cNvSpPr>
            <a:spLocks noGrp="1"/>
          </p:cNvSpPr>
          <p:nvPr>
            <p:ph type="media" sz="quarter" idx="10"/>
          </p:nvPr>
        </p:nvSpPr>
        <p:spPr>
          <a:xfrm>
            <a:off x="2398912" y="2681536"/>
            <a:ext cx="13176250" cy="8569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>
                <a:sym typeface="Minion Pro"/>
              </a:rPr>
              <a:t>Click icon to add media</a:t>
            </a:r>
            <a:endParaRPr lang="nl-NL" noProof="0" dirty="0">
              <a:sym typeface="Minion Pro"/>
            </a:endParaRPr>
          </a:p>
        </p:txBody>
      </p:sp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1462808" y="528682"/>
            <a:ext cx="21233032" cy="16443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Dianummer"/>
          <p:cNvSpPr txBox="1"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31807-DE35-46CE-9E12-806120639376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24046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A166C1-ADD9-3642-9E96-D74FB4ABE8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D93462-E91A-42FD-A195-F17F734E3CFE}"/>
              </a:ext>
            </a:extLst>
          </p:cNvPr>
          <p:cNvSpPr txBox="1"/>
          <p:nvPr userDrawn="1"/>
        </p:nvSpPr>
        <p:spPr>
          <a:xfrm>
            <a:off x="3794757" y="3002411"/>
            <a:ext cx="1013097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200" dirty="0"/>
              <a:t>ENRIITC</a:t>
            </a:r>
            <a:endParaRPr lang="en-NL" sz="12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2C83CD-AED1-4FB9-80DD-0A1D60415B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70350" y="5911397"/>
            <a:ext cx="13364212" cy="1187450"/>
          </a:xfrm>
          <a:prstGeom prst="rect">
            <a:avLst/>
          </a:prstGeom>
        </p:spPr>
        <p:txBody>
          <a:bodyPr anchor="ctr"/>
          <a:lstStyle>
            <a:lvl1pPr>
              <a:defRPr sz="7200"/>
            </a:lvl1pPr>
          </a:lstStyle>
          <a:p>
            <a:pPr lvl="0"/>
            <a:r>
              <a:rPr lang="en-US" dirty="0"/>
              <a:t>Type title here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4226E3B-0121-40C5-929D-7E27E31AB9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70351" y="7280277"/>
            <a:ext cx="13395326" cy="1009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Type name 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36DF7C71-76C3-4462-8E7B-A97EAF9CA4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0351" y="8479656"/>
            <a:ext cx="5073650" cy="858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DD/MM/YYYY</a:t>
            </a:r>
          </a:p>
        </p:txBody>
      </p:sp>
    </p:spTree>
    <p:extLst>
      <p:ext uri="{BB962C8B-B14F-4D97-AF65-F5344CB8AC3E}">
        <p14:creationId xmlns:p14="http://schemas.microsoft.com/office/powerpoint/2010/main" val="128530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3C67FC-AF18-E649-9DAF-66E1D286B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DBD67A-81A3-234F-98E7-9EC1F9EB4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A354230-C9B8-4AB4-B833-AC10E2421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648" y="4238174"/>
            <a:ext cx="21316952" cy="81157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0E0DA6A-1F8E-4096-87AE-A11226611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48" y="2454319"/>
            <a:ext cx="21316952" cy="129131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4743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E61270E-89DE-BE4E-AD38-21D2FA0189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ADB68B4-69BF-5145-B6A4-C73FB342FF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57415B0-0415-4E13-B6E2-3C60A4048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0652" y="4833710"/>
            <a:ext cx="10604500" cy="11752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1866144-63C0-494E-AD5E-032EF8153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84301" y="6008914"/>
            <a:ext cx="10610850" cy="6370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241AAF99-BD54-406E-B011-B4745C5D87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38048" y="4833710"/>
            <a:ext cx="10366376" cy="117520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58554F35-D73B-4B8F-9EB4-22C01C69E4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6008914"/>
            <a:ext cx="10366376" cy="63704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B87E4CB-594E-4412-89EA-9D96BEDA0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2121811"/>
            <a:ext cx="21621752" cy="129131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060728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BCDD2E-24B4-BC4C-964C-2BC235CC38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9097F8-CAC9-EF49-BDEE-870758A297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BF2E7-97DF-46CD-BB08-F2D07B798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4571999"/>
            <a:ext cx="10363200" cy="77819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14755-0822-4F7B-98A1-2A7BF543C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4571998"/>
            <a:ext cx="10363200" cy="77819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63BBA50-2339-4E79-98C1-A0F14AD52AF2}"/>
              </a:ext>
            </a:extLst>
          </p:cNvPr>
          <p:cNvSpPr txBox="1">
            <a:spLocks/>
          </p:cNvSpPr>
          <p:nvPr userDrawn="1"/>
        </p:nvSpPr>
        <p:spPr>
          <a:xfrm>
            <a:off x="1390650" y="2121811"/>
            <a:ext cx="21316952" cy="1291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/>
              <a:t>Click to edit Master title style</a:t>
            </a:r>
            <a:endParaRPr lang="en-NL" sz="8800" dirty="0"/>
          </a:p>
        </p:txBody>
      </p:sp>
    </p:spTree>
    <p:extLst>
      <p:ext uri="{BB962C8B-B14F-4D97-AF65-F5344CB8AC3E}">
        <p14:creationId xmlns:p14="http://schemas.microsoft.com/office/powerpoint/2010/main" val="227154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A22F9C-C0ED-004C-A7A3-9C77509F43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8"/>
          <a:stretch/>
        </p:blipFill>
        <p:spPr>
          <a:xfrm>
            <a:off x="0" y="1"/>
            <a:ext cx="24384000" cy="1537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5706E9-96DF-F743-B27C-8574C183D1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67"/>
          <a:stretch/>
        </p:blipFill>
        <p:spPr>
          <a:xfrm>
            <a:off x="0" y="12573000"/>
            <a:ext cx="24384000" cy="1143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D5654F7-0A1B-4CEC-AFBF-F57CD7EB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810" y="2236768"/>
            <a:ext cx="21937388" cy="4621232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NL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E2AB49F-1796-418B-A74D-89764D6BA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9809" y="7407168"/>
            <a:ext cx="21937390" cy="33115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55972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ENRIIT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BCF1E5-82E2-524A-9AB7-FF74FEF60D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52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ianummer"/>
          <p:cNvSpPr txBox="1">
            <a:spLocks noGrp="1"/>
          </p:cNvSpPr>
          <p:nvPr>
            <p:ph type="sldNum" sz="quarter" idx="2"/>
          </p:nvPr>
        </p:nvSpPr>
        <p:spPr>
          <a:xfrm>
            <a:off x="23561675" y="13101638"/>
            <a:ext cx="498475" cy="612775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ctr" defTabSz="825500" fontAlgn="auto" hangingPunct="0">
              <a:spcBef>
                <a:spcPts val="0"/>
              </a:spcBef>
              <a:spcAft>
                <a:spcPts val="0"/>
              </a:spcAft>
              <a:defRPr sz="3000" b="0" i="0" kern="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Candara"/>
              </a:defRPr>
            </a:lvl1pPr>
          </a:lstStyle>
          <a:p>
            <a:pPr>
              <a:defRPr/>
            </a:pPr>
            <a:fld id="{F6FDC733-73CF-4880-8845-05538CB5927C}" type="slidenum">
              <a:rPr/>
              <a:pPr>
                <a:defRPr/>
              </a:pPr>
              <a:t>‹#›</a:t>
            </a:fld>
            <a:endParaRPr/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2998788" y="450850"/>
            <a:ext cx="18457862" cy="1644650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vert="horz" wrap="square" lIns="71437" tIns="71437" rIns="71437" bIns="714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>
                <a:sym typeface="Helvetica Neue"/>
              </a:rPr>
              <a:t>Title Text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ransition spd="med"/>
  <p:hf hdr="0" ftr="0" dt="0"/>
  <p:txStyles>
    <p:titleStyle>
      <a:lvl1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1pPr>
      <a:lvl2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2pPr>
      <a:lvl3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3pPr>
      <a:lvl4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4pPr>
      <a:lvl5pPr marL="57150" algn="l" defTabSz="1295400" rtl="0" eaLnBrk="1" fontAlgn="base" hangingPunct="1">
        <a:spcBef>
          <a:spcPct val="0"/>
        </a:spcBef>
        <a:spcAft>
          <a:spcPct val="0"/>
        </a:spcAft>
        <a:defRPr sz="8900"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5pPr>
      <a:lvl6pPr marL="57799" marR="57799" indent="11430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6pPr>
      <a:lvl7pPr marL="57799" marR="57799" indent="13716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7pPr>
      <a:lvl8pPr marL="57799" marR="57799" indent="16002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8pPr>
      <a:lvl9pPr marL="57799" marR="57799" indent="1828800" algn="l" defTabSz="12954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9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000000"/>
            </a:solidFill>
          </a:uFill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627063" indent="-585788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1pPr>
      <a:lvl2pPr marL="1042988" indent="-546100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chemeClr val="accent1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2pPr>
      <a:lvl3pPr marL="1484313" indent="-5302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3pPr>
      <a:lvl4pPr marL="2030413" indent="-6191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4pPr>
      <a:lvl5pPr marL="2487613" indent="-619125" algn="l" defTabSz="1295400" rtl="0" eaLnBrk="1" fontAlgn="base" hangingPunct="1">
        <a:spcBef>
          <a:spcPts val="1000"/>
        </a:spcBef>
        <a:spcAft>
          <a:spcPct val="0"/>
        </a:spcAft>
        <a:buSzPct val="100000"/>
        <a:buChar char="•"/>
        <a:defRPr sz="6500"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 pitchFamily="18" charset="0"/>
        </a:defRPr>
      </a:lvl5pPr>
      <a:lvl6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6pPr>
      <a:lvl7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7pPr>
      <a:lvl8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8pPr>
      <a:lvl9pPr marL="2488564" marR="57799" indent="-619125" algn="l" defTabSz="1295400" eaLnBrk="1" latinLnBrk="0" hangingPunct="1">
        <a:lnSpc>
          <a:spcPct val="10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sz="6500" b="0" i="0" u="none" strike="noStrike" cap="none" spc="0" baseline="0">
          <a:ln>
            <a:noFill/>
          </a:ln>
          <a:solidFill>
            <a:srgbClr val="000000"/>
          </a:solidFill>
          <a:uFill>
            <a:solidFill>
              <a:srgbClr val="000000"/>
            </a:solidFill>
          </a:uFill>
          <a:latin typeface="Minion Pro"/>
          <a:ea typeface="Minion Pro"/>
          <a:cs typeface="Minion Pro"/>
          <a:sym typeface="Minion Pro"/>
        </a:defRPr>
      </a:lvl9pPr>
    </p:bodyStyle>
    <p:otherStyle>
      <a:lvl1pPr marL="0" marR="0" indent="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1pPr>
      <a:lvl2pPr marL="0" marR="0" indent="228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2pPr>
      <a:lvl3pPr marL="0" marR="0" indent="457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3pPr>
      <a:lvl4pPr marL="0" marR="0" indent="685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4pPr>
      <a:lvl5pPr marL="0" marR="0" indent="9144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5pPr>
      <a:lvl6pPr marL="0" marR="0" indent="11430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6pPr>
      <a:lvl7pPr marL="0" marR="0" indent="13716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7pPr>
      <a:lvl8pPr marL="0" marR="0" indent="16002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8pPr>
      <a:lvl9pPr marL="0" marR="0" indent="1828800" algn="ctr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0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Candara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38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a…"/>
          <p:cNvSpPr txBox="1">
            <a:spLocks/>
          </p:cNvSpPr>
          <p:nvPr/>
        </p:nvSpPr>
        <p:spPr>
          <a:xfrm>
            <a:off x="2227080" y="2249488"/>
            <a:ext cx="13465496" cy="6696744"/>
          </a:xfrm>
          <a:prstGeom prst="rect">
            <a:avLst/>
          </a:prstGeom>
        </p:spPr>
        <p:txBody>
          <a:bodyPr>
            <a:noAutofit/>
          </a:bodyPr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 algn="ctr">
              <a:buNone/>
            </a:pPr>
            <a:r>
              <a:rPr lang="en-US" altLang="nl-NL" sz="8000" i="0" kern="0" dirty="0">
                <a:solidFill>
                  <a:srgbClr val="FF0000"/>
                </a:solidFill>
                <a:latin typeface="Minion Pro" pitchFamily="18" charset="0"/>
                <a:ea typeface="Minion Pro" pitchFamily="18" charset="0"/>
                <a:cs typeface="Minion Pro" pitchFamily="18" charset="0"/>
              </a:rPr>
              <a:t>Promotion of the integration, classification and distribution of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131807-DE35-46CE-9E12-806120639376}" type="slidenum">
              <a:rPr lang="en-NL" smtClean="0"/>
              <a:pPr>
                <a:defRPr/>
              </a:pPr>
              <a:t>1</a:t>
            </a:fld>
            <a:endParaRPr lang="en-NL"/>
          </a:p>
        </p:txBody>
      </p:sp>
      <p:sp>
        <p:nvSpPr>
          <p:cNvPr id="6" name="Bla…"/>
          <p:cNvSpPr txBox="1">
            <a:spLocks/>
          </p:cNvSpPr>
          <p:nvPr/>
        </p:nvSpPr>
        <p:spPr>
          <a:xfrm>
            <a:off x="2470920" y="9640928"/>
            <a:ext cx="11080960" cy="2779787"/>
          </a:xfrm>
          <a:prstGeom prst="rect">
            <a:avLst/>
          </a:prstGeom>
        </p:spPr>
        <p:txBody>
          <a:bodyPr>
            <a:normAutofit/>
          </a:bodyPr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 algn="ctr">
              <a:buNone/>
            </a:pPr>
            <a:r>
              <a:rPr lang="en-US" altLang="nl-NL" b="0" i="0" kern="0" dirty="0">
                <a:latin typeface="Minion Pro" pitchFamily="18" charset="0"/>
                <a:ea typeface="Minion Pro" pitchFamily="18" charset="0"/>
                <a:cs typeface="Minion Pro" pitchFamily="18" charset="0"/>
              </a:rPr>
              <a:t>AIPF - WP1</a:t>
            </a:r>
          </a:p>
          <a:p>
            <a:pPr marL="41275" indent="0" algn="ctr">
              <a:buNone/>
            </a:pPr>
            <a:r>
              <a:rPr lang="en-US" altLang="nl-NL" sz="5400" b="0" i="0" kern="0" dirty="0">
                <a:solidFill>
                  <a:srgbClr val="000000"/>
                </a:solidFill>
                <a:latin typeface="Minion Pro" pitchFamily="18" charset="0"/>
                <a:ea typeface="Minion Pro" pitchFamily="18" charset="0"/>
                <a:cs typeface="Minion Pro" pitchFamily="18" charset="0"/>
              </a:rPr>
              <a:t>13 March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44CF20-9A19-442B-825F-966A58C408C3}"/>
              </a:ext>
            </a:extLst>
          </p:cNvPr>
          <p:cNvSpPr txBox="1"/>
          <p:nvPr/>
        </p:nvSpPr>
        <p:spPr>
          <a:xfrm>
            <a:off x="19124767" y="12042576"/>
            <a:ext cx="4436908" cy="7591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1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Jan Visser</a:t>
            </a:r>
            <a:endParaRPr lang="en-GB" sz="3600" b="0" dirty="0"/>
          </a:p>
        </p:txBody>
      </p:sp>
    </p:spTree>
    <p:extLst>
      <p:ext uri="{BB962C8B-B14F-4D97-AF65-F5344CB8AC3E}">
        <p14:creationId xmlns:p14="http://schemas.microsoft.com/office/powerpoint/2010/main" val="204136258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D4B28-2783-F780-F6D2-7CA6281DE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83173-D565-4D2B-C7DD-1E1D1D53E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Goals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7DEC7878-097E-8458-79D3-22921AC57E25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endParaRPr lang="en-GB" sz="4800" b="0" i="0" kern="0" dirty="0"/>
          </a:p>
          <a:p>
            <a:r>
              <a:rPr lang="en-GB" sz="4800" b="0" i="0" kern="0" dirty="0"/>
              <a:t>Promotion of the integration, classification of companies and tenders</a:t>
            </a:r>
          </a:p>
          <a:p>
            <a:r>
              <a:rPr lang="en-GB" sz="4800" b="0" i="0" kern="0" dirty="0"/>
              <a:t>Distribution of information regarding tenders and market surveys</a:t>
            </a:r>
          </a:p>
          <a:p>
            <a:endParaRPr lang="en-GB" sz="4800" b="0" i="0" kern="0" dirty="0"/>
          </a:p>
          <a:p>
            <a:r>
              <a:rPr lang="en-GB" sz="4800" b="0" i="0" kern="0" dirty="0"/>
              <a:t>Simplification and standardisation; </a:t>
            </a:r>
          </a:p>
          <a:p>
            <a:pPr lvl="1"/>
            <a:r>
              <a:rPr lang="en-GB" sz="4800" b="0" i="0" kern="0" dirty="0"/>
              <a:t>collecting basic &amp; standard information on an EU platform</a:t>
            </a:r>
          </a:p>
          <a:p>
            <a:pPr lvl="1"/>
            <a:r>
              <a:rPr lang="en-GB" sz="4800" b="0" i="0" kern="0" dirty="0"/>
              <a:t>Starting point: explore existing platforms</a:t>
            </a:r>
          </a:p>
          <a:p>
            <a:endParaRPr lang="en-GB" sz="4800" b="0" i="0" kern="0" dirty="0"/>
          </a:p>
          <a:p>
            <a:endParaRPr lang="en-GB" sz="4800" b="0" i="0" kern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4EBC2C-B935-972C-B2DD-1378E7AEED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6701224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BC0E3-EF52-68C3-B34B-85123CC8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84A6-7A69-C86C-417E-74DAADF6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F95942C-AD53-9E81-CA0E-7D2333CC2451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100811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Make it easier to make a connection between industry and Big Science organisations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EE0F9D-882C-33B6-F477-762E36364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3</a:t>
            </a:fld>
            <a:endParaRPr lang="en-NL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251878F-0A5C-B533-1605-7CF98B218405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3585405"/>
            <a:ext cx="5472608" cy="10153129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400" i="0" kern="0" dirty="0"/>
              <a:t>Line of work </a:t>
            </a:r>
          </a:p>
          <a:p>
            <a:r>
              <a:rPr lang="en-GB" sz="4400" i="0" kern="0" dirty="0"/>
              <a:t>Civil engineering</a:t>
            </a:r>
          </a:p>
          <a:p>
            <a:r>
              <a:rPr lang="en-GB" sz="4400" i="0" kern="0" dirty="0"/>
              <a:t>Electrical systems</a:t>
            </a:r>
          </a:p>
          <a:p>
            <a:r>
              <a:rPr lang="en-GB" sz="4400" i="0" kern="0" dirty="0"/>
              <a:t>Materials </a:t>
            </a:r>
          </a:p>
          <a:p>
            <a:r>
              <a:rPr lang="en-GB" sz="4400" i="0" kern="0" dirty="0"/>
              <a:t>Mechanics</a:t>
            </a:r>
          </a:p>
          <a:p>
            <a:r>
              <a:rPr lang="en-GB" sz="4400" i="0" kern="0" dirty="0"/>
              <a:t>Mechatronics</a:t>
            </a:r>
          </a:p>
          <a:p>
            <a:r>
              <a:rPr lang="en-GB" sz="4400" i="0" kern="0" dirty="0"/>
              <a:t>Instrumentation and control</a:t>
            </a:r>
          </a:p>
          <a:p>
            <a:r>
              <a:rPr lang="en-GB" sz="4400" i="0" kern="0" dirty="0"/>
              <a:t>Electronics</a:t>
            </a:r>
          </a:p>
          <a:p>
            <a:r>
              <a:rPr lang="en-GB" sz="4400" i="0" kern="0" dirty="0"/>
              <a:t>ICT</a:t>
            </a:r>
          </a:p>
          <a:p>
            <a:r>
              <a:rPr lang="en-GB" sz="4400" i="0" kern="0" dirty="0"/>
              <a:t>Materials </a:t>
            </a:r>
          </a:p>
          <a:p>
            <a:endParaRPr lang="en-GB" sz="4400" i="0" kern="0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895D6BCE-9447-E9A0-A484-AF8E61C1A31D}"/>
              </a:ext>
            </a:extLst>
          </p:cNvPr>
          <p:cNvSpPr txBox="1">
            <a:spLocks noChangeArrowheads="1"/>
          </p:cNvSpPr>
          <p:nvPr/>
        </p:nvSpPr>
        <p:spPr>
          <a:xfrm>
            <a:off x="7943528" y="3562871"/>
            <a:ext cx="5472608" cy="10153129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000" i="0" kern="0" dirty="0"/>
              <a:t>Line of work </a:t>
            </a:r>
          </a:p>
          <a:p>
            <a:r>
              <a:rPr lang="en-GB" sz="4000" i="0" kern="0" dirty="0"/>
              <a:t>Materials </a:t>
            </a:r>
          </a:p>
          <a:p>
            <a:r>
              <a:rPr lang="en-GB" sz="4000" i="0" kern="0" dirty="0"/>
              <a:t>Optics &amp; Photonics</a:t>
            </a:r>
          </a:p>
          <a:p>
            <a:r>
              <a:rPr lang="en-GB" sz="4000" i="0" kern="0" dirty="0"/>
              <a:t>Remote handling &amp; transport</a:t>
            </a:r>
          </a:p>
          <a:p>
            <a:r>
              <a:rPr lang="en-GB" sz="4000" i="0" kern="0" dirty="0"/>
              <a:t>Radiation</a:t>
            </a:r>
          </a:p>
          <a:p>
            <a:r>
              <a:rPr lang="en-GB" sz="4000" i="0" kern="0" dirty="0"/>
              <a:t>Utilities &amp; general supplies</a:t>
            </a:r>
          </a:p>
          <a:p>
            <a:r>
              <a:rPr lang="en-GB" sz="4000" i="0" kern="0" dirty="0"/>
              <a:t>Services</a:t>
            </a:r>
          </a:p>
          <a:p>
            <a:r>
              <a:rPr lang="en-GB" sz="4000" i="0" kern="0" dirty="0"/>
              <a:t>Magnets</a:t>
            </a:r>
          </a:p>
          <a:p>
            <a:r>
              <a:rPr lang="en-GB" sz="4000" i="0" kern="0" dirty="0"/>
              <a:t>Vacuum</a:t>
            </a:r>
          </a:p>
          <a:p>
            <a:r>
              <a:rPr lang="en-GB" sz="4000" i="0" kern="0" dirty="0"/>
              <a:t>Cryogenics</a:t>
            </a:r>
          </a:p>
          <a:p>
            <a:r>
              <a:rPr lang="en-GB" sz="4000" i="0" kern="0" dirty="0"/>
              <a:t>Radio Frequency</a:t>
            </a:r>
          </a:p>
          <a:p>
            <a:r>
              <a:rPr lang="en-GB" sz="4000" i="0" kern="0" dirty="0"/>
              <a:t>Detectors</a:t>
            </a:r>
          </a:p>
        </p:txBody>
      </p:sp>
    </p:spTree>
    <p:extLst>
      <p:ext uri="{BB962C8B-B14F-4D97-AF65-F5344CB8AC3E}">
        <p14:creationId xmlns:p14="http://schemas.microsoft.com/office/powerpoint/2010/main" val="22658559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BC0E3-EF52-68C3-B34B-85123CC8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B84A6-7A69-C86C-417E-74DAADF61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F95942C-AD53-9E81-CA0E-7D2333CC2451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100811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Make it easier to make a connection between industry and Big Science organisations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EE0F9D-882C-33B6-F477-762E363640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4</a:t>
            </a:fld>
            <a:endParaRPr lang="en-NL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0E3604-AF65-3726-D661-3BDDD7AF024C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3425032"/>
            <a:ext cx="9279586" cy="10528821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i="0" kern="0" dirty="0"/>
              <a:t>Activities updated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Consulting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Prototyping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Fabrication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Assembly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Integration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Measurement, Testing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Maintenance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Dismantling, Recycling</a:t>
            </a:r>
          </a:p>
        </p:txBody>
      </p:sp>
    </p:spTree>
    <p:extLst>
      <p:ext uri="{BB962C8B-B14F-4D97-AF65-F5344CB8AC3E}">
        <p14:creationId xmlns:p14="http://schemas.microsoft.com/office/powerpoint/2010/main" val="13009338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Classification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50840" y="2393504"/>
            <a:ext cx="22093287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pPr marL="41275" indent="0">
              <a:buNone/>
            </a:pPr>
            <a:r>
              <a:rPr lang="en-GB" sz="4800" b="0" i="0" kern="0" dirty="0"/>
              <a:t>Status</a:t>
            </a:r>
          </a:p>
          <a:p>
            <a:r>
              <a:rPr lang="en-GB" sz="4800" b="0" i="0" kern="0" dirty="0"/>
              <a:t>I think we are ready to share it with BSOs</a:t>
            </a:r>
          </a:p>
          <a:p>
            <a:pPr marL="41275" indent="0">
              <a:buNone/>
            </a:pPr>
            <a:endParaRPr lang="en-GB" sz="4800" b="0" i="0" kern="0" dirty="0"/>
          </a:p>
          <a:p>
            <a:r>
              <a:rPr lang="en-GB" sz="4800" b="0" i="0" kern="0" dirty="0"/>
              <a:t>Feedback </a:t>
            </a:r>
          </a:p>
          <a:p>
            <a:pPr lvl="1"/>
            <a:r>
              <a:rPr lang="en-GB" sz="4800" b="0" i="0" kern="0" dirty="0"/>
              <a:t>Seen as a layer on top of current internal systems</a:t>
            </a:r>
          </a:p>
          <a:p>
            <a:pPr lvl="1"/>
            <a:r>
              <a:rPr lang="en-GB" sz="4800" b="0" i="0" kern="0" dirty="0"/>
              <a:t>Portal showing tenders from all BSOs with link to individual organisation’s sites</a:t>
            </a:r>
          </a:p>
          <a:p>
            <a:endParaRPr lang="en-GB" sz="4800" b="0" i="0" kern="0" dirty="0"/>
          </a:p>
          <a:p>
            <a:r>
              <a:rPr lang="en-GB" sz="4800" b="0" i="0" kern="0" dirty="0"/>
              <a:t>Required</a:t>
            </a:r>
          </a:p>
          <a:p>
            <a:pPr lvl="1"/>
            <a:r>
              <a:rPr lang="en-GB" sz="4800" b="0" i="0" kern="0" dirty="0"/>
              <a:t>Need to get a core group of BSOs on board to back this initiative</a:t>
            </a:r>
          </a:p>
          <a:p>
            <a:pPr lvl="1"/>
            <a:r>
              <a:rPr lang="en-GB" sz="4800" b="0" i="0" kern="0" dirty="0"/>
              <a:t>Find BSO &amp; EU money to build such a portal</a:t>
            </a:r>
          </a:p>
          <a:p>
            <a:pPr lvl="2"/>
            <a:r>
              <a:rPr lang="en-GB" sz="4800" b="0" i="0" kern="0" dirty="0"/>
              <a:t>Note: tenders must disappear on deadline </a:t>
            </a:r>
          </a:p>
          <a:p>
            <a:endParaRPr lang="en-GB" sz="4800" b="0" i="0" kern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772244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59DF4-47EB-5E1E-27F6-9BA039E7D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D17D7-E956-B6C6-EC9F-744FCD824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GB" sz="8800" noProof="0" dirty="0">
                <a:solidFill>
                  <a:schemeClr val="bg1">
                    <a:lumMod val="50000"/>
                  </a:schemeClr>
                </a:solidFill>
              </a:rPr>
              <a:t>Standardisation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441346F7-65EC-4F09-C864-5DC18A89DB21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r>
              <a:rPr lang="en-GB" sz="4800" b="0" i="0" kern="0" dirty="0"/>
              <a:t>Common basic register for companies</a:t>
            </a:r>
          </a:p>
          <a:p>
            <a:pPr lvl="1"/>
            <a:r>
              <a:rPr lang="en-GB" sz="4800" b="0" i="0" kern="0" dirty="0"/>
              <a:t>One format for all BSOs</a:t>
            </a:r>
          </a:p>
          <a:p>
            <a:pPr lvl="1"/>
            <a:endParaRPr lang="en-GB" sz="4800" b="0" i="0" kern="0" dirty="0"/>
          </a:p>
          <a:p>
            <a:r>
              <a:rPr lang="en-GB" sz="4800" b="0" i="0" kern="0" dirty="0"/>
              <a:t>Existing platform:</a:t>
            </a:r>
          </a:p>
          <a:p>
            <a:pPr lvl="1"/>
            <a:r>
              <a:rPr lang="en-GB" sz="4800" b="0" i="0" kern="0" dirty="0"/>
              <a:t>Not serving CERN’s needs, specifics depending on tender required</a:t>
            </a:r>
          </a:p>
          <a:p>
            <a:pPr lvl="1"/>
            <a:r>
              <a:rPr lang="en-GB" sz="4800" b="0" i="0" kern="0" dirty="0"/>
              <a:t>Feedback from small company; too many details requiring documented proof</a:t>
            </a:r>
          </a:p>
          <a:p>
            <a:pPr lvl="1"/>
            <a:endParaRPr lang="en-GB" sz="4800" b="0" i="0" kern="0" dirty="0"/>
          </a:p>
          <a:p>
            <a:r>
              <a:rPr lang="en-GB" sz="4800" b="0" i="0" kern="0" dirty="0"/>
              <a:t>Moving forward in this area:</a:t>
            </a:r>
          </a:p>
          <a:p>
            <a:pPr lvl="1"/>
            <a:r>
              <a:rPr lang="en-GB" sz="4800" b="0" i="0" kern="0" dirty="0"/>
              <a:t>We would need to build something specific, but basic </a:t>
            </a:r>
          </a:p>
          <a:p>
            <a:pPr lvl="1"/>
            <a:r>
              <a:rPr lang="en-GB" sz="4800" b="0" i="0" kern="0" dirty="0"/>
              <a:t>Determine the specifications with input from BSO and industry </a:t>
            </a:r>
          </a:p>
          <a:p>
            <a:endParaRPr lang="en-GB" sz="4800" b="0" i="0" kern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ECE7CB-554A-8CFE-55DF-978273F634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4490942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808D9-E253-9773-69FF-242BCBE67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B08-88CB-9089-4E19-EE56E574E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6984" y="377280"/>
            <a:ext cx="17425936" cy="1656184"/>
          </a:xfrm>
        </p:spPr>
        <p:txBody>
          <a:bodyPr/>
          <a:lstStyle/>
          <a:p>
            <a:pPr algn="ctr"/>
            <a:r>
              <a:rPr lang="en-GB" sz="8800" noProof="0" dirty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D5128705-FC50-E669-44F3-0423F088E4FE}"/>
              </a:ext>
            </a:extLst>
          </p:cNvPr>
          <p:cNvSpPr txBox="1">
            <a:spLocks noChangeArrowheads="1"/>
          </p:cNvSpPr>
          <p:nvPr/>
        </p:nvSpPr>
        <p:spPr>
          <a:xfrm>
            <a:off x="1750840" y="2393504"/>
            <a:ext cx="22093287" cy="9649072"/>
          </a:xfrm>
          <a:prstGeom prst="rect">
            <a:avLst/>
          </a:prstGeom>
        </p:spPr>
        <p:txBody>
          <a:bodyPr/>
          <a:lstStyle>
            <a:lvl1pPr marL="627063" indent="-585788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1pPr>
            <a:lvl2pPr marL="1042988" indent="-546100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2pPr>
            <a:lvl3pPr marL="1484313" indent="-5302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3pPr>
            <a:lvl4pPr marL="20304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4pPr>
            <a:lvl5pPr marL="2487613" indent="-619125" algn="l" defTabSz="1295400" rtl="0" eaLnBrk="1" fontAlgn="base" hangingPunct="1">
              <a:spcBef>
                <a:spcPts val="1000"/>
              </a:spcBef>
              <a:spcAft>
                <a:spcPct val="0"/>
              </a:spcAft>
              <a:buSzPct val="100000"/>
              <a:buChar char="•"/>
              <a:defRPr sz="65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 pitchFamily="18" charset="0"/>
              </a:defRPr>
            </a:lvl5pPr>
            <a:lvl6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6pPr>
            <a:lvl7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7pPr>
            <a:lvl8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8pPr>
            <a:lvl9pPr marL="2488564" marR="57799" indent="-619125" algn="l" defTabSz="129540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65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inion Pro"/>
                <a:ea typeface="Minion Pro"/>
                <a:cs typeface="Minion Pro"/>
                <a:sym typeface="Minion Pro"/>
              </a:defRPr>
            </a:lvl9pPr>
          </a:lstStyle>
          <a:p>
            <a:r>
              <a:rPr lang="en-GB" sz="4800" b="0" i="0" kern="0" dirty="0"/>
              <a:t>Classification</a:t>
            </a:r>
          </a:p>
          <a:p>
            <a:pPr lvl="1"/>
            <a:r>
              <a:rPr lang="en-GB" sz="4800" b="0" i="0" kern="0" dirty="0"/>
              <a:t>Some interest, need to get more feedback from BSOs</a:t>
            </a:r>
          </a:p>
          <a:p>
            <a:r>
              <a:rPr lang="en-GB" sz="4800" b="0" i="0" kern="0" dirty="0"/>
              <a:t>Distribution of tender information</a:t>
            </a:r>
          </a:p>
          <a:p>
            <a:pPr lvl="1"/>
            <a:r>
              <a:rPr lang="en-GB" sz="4800" b="0" i="0" kern="0" dirty="0"/>
              <a:t>No existing platform</a:t>
            </a:r>
          </a:p>
          <a:p>
            <a:pPr lvl="1"/>
            <a:r>
              <a:rPr lang="en-GB" sz="4800" b="0" i="0" kern="0" dirty="0"/>
              <a:t>Need to determine specifications with BSO and industry input</a:t>
            </a:r>
          </a:p>
          <a:p>
            <a:r>
              <a:rPr lang="en-GB" sz="4800" b="0" i="0" kern="0" dirty="0"/>
              <a:t>Standardisation</a:t>
            </a:r>
          </a:p>
          <a:p>
            <a:pPr lvl="1"/>
            <a:r>
              <a:rPr lang="en-GB" sz="4800" b="0" i="0" kern="0" dirty="0"/>
              <a:t>Existing platform does not appear to satisfy our needs</a:t>
            </a:r>
          </a:p>
          <a:p>
            <a:pPr lvl="1"/>
            <a:r>
              <a:rPr lang="en-GB" sz="4800" b="0" i="0" kern="0" dirty="0"/>
              <a:t>Need to determine specifications with BSO and industry input</a:t>
            </a:r>
          </a:p>
          <a:p>
            <a:r>
              <a:rPr lang="en-GB" sz="4800" b="0" i="0" kern="0" dirty="0"/>
              <a:t>Challenge</a:t>
            </a:r>
          </a:p>
          <a:p>
            <a:pPr lvl="1"/>
            <a:r>
              <a:rPr lang="en-GB" sz="4800" b="0" i="0" kern="0" dirty="0"/>
              <a:t>Find support, both from a group of BSOs + industry in commitment to use it as well as in financing </a:t>
            </a:r>
            <a:r>
              <a:rPr lang="en-GB" sz="4800" b="0" i="0" kern="0"/>
              <a:t>these platforms</a:t>
            </a:r>
            <a:endParaRPr lang="en-GB" sz="4800" b="0" i="0" kern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5C1A0F-02FB-25B9-2587-E4943FF01D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9ECFA3-DC13-42CD-AA40-9F2CC69C0BF1}" type="slidenum">
              <a:rPr lang="en-NL" smtClean="0"/>
              <a:pPr>
                <a:defRPr/>
              </a:pPr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1038510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ppresentatie-template">
  <a:themeElements>
    <a:clrScheme name="Huisstijl">
      <a:dk1>
        <a:srgbClr val="53585F"/>
      </a:dk1>
      <a:lt1>
        <a:srgbClr val="53585F"/>
      </a:lt1>
      <a:dk2>
        <a:srgbClr val="FFFFFF"/>
      </a:dk2>
      <a:lt2>
        <a:srgbClr val="F2F2F2"/>
      </a:lt2>
      <a:accent1>
        <a:srgbClr val="6F2576"/>
      </a:accent1>
      <a:accent2>
        <a:srgbClr val="E6344C"/>
      </a:accent2>
      <a:accent3>
        <a:srgbClr val="E3D88B"/>
      </a:accent3>
      <a:accent4>
        <a:srgbClr val="01B3C4"/>
      </a:accent4>
      <a:accent5>
        <a:srgbClr val="339966"/>
      </a:accent5>
      <a:accent6>
        <a:srgbClr val="DCDEE0"/>
      </a:accent6>
      <a:hlink>
        <a:srgbClr val="01B3C4"/>
      </a:hlink>
      <a:folHlink>
        <a:srgbClr val="E3D88B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1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NRIITC_Colour_Codes">
      <a:dk1>
        <a:srgbClr val="0657A3"/>
      </a:dk1>
      <a:lt1>
        <a:sysClr val="window" lastClr="FFFFFF"/>
      </a:lt1>
      <a:dk2>
        <a:srgbClr val="818181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RIITC_Project_Presentation_Slides_Template_" id="{F25516B4-40E2-4439-A42B-A6EC9BD81246}" vid="{5C9A386F-4180-497B-B1BC-7DC1613D6C24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andara"/>
        <a:ea typeface="Candara"/>
        <a:cs typeface="Candara"/>
      </a:majorFont>
      <a:minorFont>
        <a:latin typeface="Candara"/>
        <a:ea typeface="Candara"/>
        <a:cs typeface="Canda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8D6FF"/>
        </a:solidFill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1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3961</TotalTime>
  <Words>348</Words>
  <Application>Microsoft Macintosh PowerPoint</Application>
  <PresentationFormat>Custom</PresentationFormat>
  <Paragraphs>94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Helvetica Neue</vt:lpstr>
      <vt:lpstr>Lucida Grande</vt:lpstr>
      <vt:lpstr>Minion Pro</vt:lpstr>
      <vt:lpstr>Symbol</vt:lpstr>
      <vt:lpstr>pppresentatie-template</vt:lpstr>
      <vt:lpstr>Office Theme</vt:lpstr>
      <vt:lpstr>PowerPoint Presentation</vt:lpstr>
      <vt:lpstr>Goals</vt:lpstr>
      <vt:lpstr>Classification</vt:lpstr>
      <vt:lpstr>Classification</vt:lpstr>
      <vt:lpstr>Classification</vt:lpstr>
      <vt:lpstr>Standardisation</vt:lpstr>
      <vt:lpstr>Summary</vt:lpstr>
    </vt:vector>
  </TitlesOfParts>
  <Company>Nikhef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avrolijk</dc:creator>
  <cp:lastModifiedBy>Jan Visser</cp:lastModifiedBy>
  <cp:revision>254</cp:revision>
  <dcterms:created xsi:type="dcterms:W3CDTF">2017-09-28T11:35:20Z</dcterms:created>
  <dcterms:modified xsi:type="dcterms:W3CDTF">2025-03-15T09:53:02Z</dcterms:modified>
</cp:coreProperties>
</file>