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0" r:id="rId2"/>
  </p:sldMasterIdLst>
  <p:notesMasterIdLst>
    <p:notesMasterId r:id="rId10"/>
  </p:notesMasterIdLst>
  <p:sldIdLst>
    <p:sldId id="263" r:id="rId3"/>
    <p:sldId id="275" r:id="rId4"/>
    <p:sldId id="276" r:id="rId5"/>
    <p:sldId id="278" r:id="rId6"/>
    <p:sldId id="273" r:id="rId7"/>
    <p:sldId id="277" r:id="rId8"/>
    <p:sldId id="274" r:id="rId9"/>
  </p:sldIdLst>
  <p:sldSz cx="24384000" cy="13716000"/>
  <p:notesSz cx="6858000" cy="9144000"/>
  <p:defaultTextStyle>
    <a:defPPr>
      <a:defRPr lang="nl-NL"/>
    </a:defPPr>
    <a:lvl1pPr algn="l" defTabSz="457200" rtl="0" fontAlgn="base">
      <a:spcBef>
        <a:spcPct val="0"/>
      </a:spcBef>
      <a:spcAft>
        <a:spcPct val="0"/>
      </a:spcAft>
      <a:defRPr sz="2800" b="1" i="1" kern="1200">
        <a:solidFill>
          <a:srgbClr val="000000"/>
        </a:solidFill>
        <a:latin typeface="Helvetica Neue"/>
        <a:ea typeface="Helvetica Neue"/>
        <a:cs typeface="Helvetica Neue"/>
        <a:sym typeface="Helvetica Neue"/>
      </a:defRPr>
    </a:lvl1pPr>
    <a:lvl2pPr indent="228600" algn="l" defTabSz="457200" rtl="0" fontAlgn="base">
      <a:spcBef>
        <a:spcPct val="0"/>
      </a:spcBef>
      <a:spcAft>
        <a:spcPct val="0"/>
      </a:spcAft>
      <a:defRPr sz="2800" b="1" i="1" kern="1200">
        <a:solidFill>
          <a:srgbClr val="000000"/>
        </a:solidFill>
        <a:latin typeface="Helvetica Neue"/>
        <a:ea typeface="Helvetica Neue"/>
        <a:cs typeface="Helvetica Neue"/>
        <a:sym typeface="Helvetica Neue"/>
      </a:defRPr>
    </a:lvl2pPr>
    <a:lvl3pPr indent="457200" algn="l" defTabSz="457200" rtl="0" fontAlgn="base">
      <a:spcBef>
        <a:spcPct val="0"/>
      </a:spcBef>
      <a:spcAft>
        <a:spcPct val="0"/>
      </a:spcAft>
      <a:defRPr sz="2800" b="1" i="1" kern="1200">
        <a:solidFill>
          <a:srgbClr val="000000"/>
        </a:solidFill>
        <a:latin typeface="Helvetica Neue"/>
        <a:ea typeface="Helvetica Neue"/>
        <a:cs typeface="Helvetica Neue"/>
        <a:sym typeface="Helvetica Neue"/>
      </a:defRPr>
    </a:lvl3pPr>
    <a:lvl4pPr indent="685800" algn="l" defTabSz="457200" rtl="0" fontAlgn="base">
      <a:spcBef>
        <a:spcPct val="0"/>
      </a:spcBef>
      <a:spcAft>
        <a:spcPct val="0"/>
      </a:spcAft>
      <a:defRPr sz="2800" b="1" i="1" kern="1200">
        <a:solidFill>
          <a:srgbClr val="000000"/>
        </a:solidFill>
        <a:latin typeface="Helvetica Neue"/>
        <a:ea typeface="Helvetica Neue"/>
        <a:cs typeface="Helvetica Neue"/>
        <a:sym typeface="Helvetica Neue"/>
      </a:defRPr>
    </a:lvl4pPr>
    <a:lvl5pPr indent="914400" algn="l" defTabSz="457200" rtl="0" fontAlgn="base">
      <a:spcBef>
        <a:spcPct val="0"/>
      </a:spcBef>
      <a:spcAft>
        <a:spcPct val="0"/>
      </a:spcAft>
      <a:defRPr sz="2800" b="1" i="1" kern="1200">
        <a:solidFill>
          <a:srgbClr val="000000"/>
        </a:solidFill>
        <a:latin typeface="Helvetica Neue"/>
        <a:ea typeface="Helvetica Neue"/>
        <a:cs typeface="Helvetica Neue"/>
        <a:sym typeface="Helvetica Neue"/>
      </a:defRPr>
    </a:lvl5pPr>
    <a:lvl6pPr marL="2286000" algn="l" defTabSz="914400" rtl="0" eaLnBrk="1" latinLnBrk="0" hangingPunct="1">
      <a:defRPr sz="2800" b="1" i="1" kern="1200">
        <a:solidFill>
          <a:srgbClr val="000000"/>
        </a:solidFill>
        <a:latin typeface="Helvetica Neue"/>
        <a:ea typeface="Helvetica Neue"/>
        <a:cs typeface="Helvetica Neue"/>
        <a:sym typeface="Helvetica Neue"/>
      </a:defRPr>
    </a:lvl6pPr>
    <a:lvl7pPr marL="2743200" algn="l" defTabSz="914400" rtl="0" eaLnBrk="1" latinLnBrk="0" hangingPunct="1">
      <a:defRPr sz="2800" b="1" i="1" kern="1200">
        <a:solidFill>
          <a:srgbClr val="000000"/>
        </a:solidFill>
        <a:latin typeface="Helvetica Neue"/>
        <a:ea typeface="Helvetica Neue"/>
        <a:cs typeface="Helvetica Neue"/>
        <a:sym typeface="Helvetica Neue"/>
      </a:defRPr>
    </a:lvl7pPr>
    <a:lvl8pPr marL="3200400" algn="l" defTabSz="914400" rtl="0" eaLnBrk="1" latinLnBrk="0" hangingPunct="1">
      <a:defRPr sz="2800" b="1" i="1" kern="1200">
        <a:solidFill>
          <a:srgbClr val="000000"/>
        </a:solidFill>
        <a:latin typeface="Helvetica Neue"/>
        <a:ea typeface="Helvetica Neue"/>
        <a:cs typeface="Helvetica Neue"/>
        <a:sym typeface="Helvetica Neue"/>
      </a:defRPr>
    </a:lvl8pPr>
    <a:lvl9pPr marL="3657600" algn="l" defTabSz="914400" rtl="0" eaLnBrk="1" latinLnBrk="0" hangingPunct="1">
      <a:defRPr sz="2800" b="1" i="1" kern="1200">
        <a:solidFill>
          <a:srgbClr val="000000"/>
        </a:solidFill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D93FF"/>
    <a:srgbClr val="01B3C4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85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Col>
    <a:lastRow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8575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lastRow>
    <a:firstRow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85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Row>
  </a:tblStyle>
  <a:tblStyle styleId="{D51ADE6A-740E-44AE-83CC-AE7238B6C88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85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Col>
    <a:lastRow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8575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lastRow>
    <a:firstRow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85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Row>
  </a:tblStyle>
  <a:tblStyle styleId="{4A9BC294-FFE2-49D5-8D69-9E1BD2C41BD5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1EAF4"/>
          </a:solidFill>
        </a:fill>
      </a:tcStyle>
    </a:wholeTbl>
    <a:band2H>
      <a:tcTxStyle/>
      <a:tcStyle>
        <a:tcBdr/>
        <a:fill>
          <a:solidFill>
            <a:srgbClr val="F1F5F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381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6095C9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6095C9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6095C9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91" autoAdjust="0"/>
    <p:restoredTop sz="87851" autoAdjust="0"/>
  </p:normalViewPr>
  <p:slideViewPr>
    <p:cSldViewPr>
      <p:cViewPr>
        <p:scale>
          <a:sx n="60" d="100"/>
          <a:sy n="60" d="100"/>
        </p:scale>
        <p:origin x="216" y="200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5" d="100"/>
        <a:sy n="45" d="100"/>
      </p:scale>
      <p:origin x="0" y="-425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hape 316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0243" name="Shape 317"/>
          <p:cNvSpPr>
            <a:spLocks noGrp="1"/>
          </p:cNvSpPr>
          <p:nvPr>
            <p:ph type="body" sz="quarter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altLang="nl-NL">
              <a:sym typeface="Lucida Grande"/>
            </a:endParaRPr>
          </a:p>
        </p:txBody>
      </p:sp>
    </p:spTree>
    <p:extLst>
      <p:ext uri="{BB962C8B-B14F-4D97-AF65-F5344CB8AC3E}">
        <p14:creationId xmlns:p14="http://schemas.microsoft.com/office/powerpoint/2010/main" val="14710254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84200" rtl="0" eaLnBrk="0" fontAlgn="base" hangingPunct="0">
      <a:spcBef>
        <a:spcPct val="30000"/>
      </a:spcBef>
      <a:spcAft>
        <a:spcPct val="0"/>
      </a:spcAft>
      <a:defRPr sz="4200">
        <a:solidFill>
          <a:schemeClr val="tx1"/>
        </a:solidFill>
        <a:latin typeface="Lucida Grande"/>
        <a:ea typeface="Lucida Grande"/>
        <a:cs typeface="Lucida Grande"/>
        <a:sym typeface="Lucida Grande"/>
      </a:defRPr>
    </a:lvl1pPr>
    <a:lvl2pPr marL="742950" indent="-285750" algn="l" defTabSz="584200" rtl="0" eaLnBrk="0" fontAlgn="base" hangingPunct="0">
      <a:spcBef>
        <a:spcPct val="30000"/>
      </a:spcBef>
      <a:spcAft>
        <a:spcPct val="0"/>
      </a:spcAft>
      <a:defRPr sz="4200">
        <a:solidFill>
          <a:schemeClr val="tx1"/>
        </a:solidFill>
        <a:latin typeface="Lucida Grande"/>
        <a:ea typeface="Lucida Grande"/>
        <a:cs typeface="Lucida Grande"/>
        <a:sym typeface="Lucida Grande"/>
      </a:defRPr>
    </a:lvl2pPr>
    <a:lvl3pPr marL="1143000" indent="-228600" algn="l" defTabSz="584200" rtl="0" eaLnBrk="0" fontAlgn="base" hangingPunct="0">
      <a:spcBef>
        <a:spcPct val="30000"/>
      </a:spcBef>
      <a:spcAft>
        <a:spcPct val="0"/>
      </a:spcAft>
      <a:defRPr sz="4200">
        <a:solidFill>
          <a:schemeClr val="tx1"/>
        </a:solidFill>
        <a:latin typeface="Lucida Grande"/>
        <a:ea typeface="Lucida Grande"/>
        <a:cs typeface="Lucida Grande"/>
        <a:sym typeface="Lucida Grande"/>
      </a:defRPr>
    </a:lvl3pPr>
    <a:lvl4pPr marL="1600200" indent="-228600" algn="l" defTabSz="584200" rtl="0" eaLnBrk="0" fontAlgn="base" hangingPunct="0">
      <a:spcBef>
        <a:spcPct val="30000"/>
      </a:spcBef>
      <a:spcAft>
        <a:spcPct val="0"/>
      </a:spcAft>
      <a:defRPr sz="4200">
        <a:solidFill>
          <a:schemeClr val="tx1"/>
        </a:solidFill>
        <a:latin typeface="Lucida Grande"/>
        <a:ea typeface="Lucida Grande"/>
        <a:cs typeface="Lucida Grande"/>
        <a:sym typeface="Lucida Grande"/>
      </a:defRPr>
    </a:lvl4pPr>
    <a:lvl5pPr marL="2057400" indent="-228600" algn="l" defTabSz="584200" rtl="0" eaLnBrk="0" fontAlgn="base" hangingPunct="0">
      <a:spcBef>
        <a:spcPct val="30000"/>
      </a:spcBef>
      <a:spcAft>
        <a:spcPct val="0"/>
      </a:spcAft>
      <a:defRPr sz="4200">
        <a:solidFill>
          <a:schemeClr val="tx1"/>
        </a:solidFill>
        <a:latin typeface="Lucida Grande"/>
        <a:ea typeface="Lucida Grande"/>
        <a:cs typeface="Lucida Grande"/>
        <a:sym typeface="Lucida Grande"/>
      </a:defRPr>
    </a:lvl5pPr>
    <a:lvl6pPr indent="1143000" defTabSz="584200" latinLnBrk="0">
      <a:defRPr sz="4200">
        <a:latin typeface="Lucida Grande"/>
        <a:ea typeface="Lucida Grande"/>
        <a:cs typeface="Lucida Grande"/>
        <a:sym typeface="Lucida Grande"/>
      </a:defRPr>
    </a:lvl6pPr>
    <a:lvl7pPr indent="1371600" defTabSz="584200" latinLnBrk="0">
      <a:defRPr sz="4200">
        <a:latin typeface="Lucida Grande"/>
        <a:ea typeface="Lucida Grande"/>
        <a:cs typeface="Lucida Grande"/>
        <a:sym typeface="Lucida Grande"/>
      </a:defRPr>
    </a:lvl7pPr>
    <a:lvl8pPr indent="1600200" defTabSz="584200" latinLnBrk="0">
      <a:defRPr sz="4200">
        <a:latin typeface="Lucida Grande"/>
        <a:ea typeface="Lucida Grande"/>
        <a:cs typeface="Lucida Grande"/>
        <a:sym typeface="Lucida Grande"/>
      </a:defRPr>
    </a:lvl8pPr>
    <a:lvl9pPr indent="1828800" defTabSz="584200" latinLnBrk="0">
      <a:defRPr sz="42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256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ffice-the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iehoek"/>
          <p:cNvSpPr/>
          <p:nvPr/>
        </p:nvSpPr>
        <p:spPr>
          <a:xfrm flipH="1" flipV="1">
            <a:off x="18305463" y="11422063"/>
            <a:ext cx="6078537" cy="23034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 marL="40639" marR="40639" defTabSz="914400" fontAlgn="auto" hangingPunct="0">
              <a:spcBef>
                <a:spcPts val="0"/>
              </a:spcBef>
              <a:spcAft>
                <a:spcPts val="0"/>
              </a:spcAft>
              <a:defRPr sz="3200" b="0" i="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3200" b="0" i="0" kern="0"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Driehoek"/>
          <p:cNvSpPr/>
          <p:nvPr/>
        </p:nvSpPr>
        <p:spPr>
          <a:xfrm>
            <a:off x="-193675" y="-26988"/>
            <a:ext cx="4376738" cy="16319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 marL="40639" marR="40639" defTabSz="914400" fontAlgn="auto" hangingPunct="0">
              <a:spcBef>
                <a:spcPts val="0"/>
              </a:spcBef>
              <a:spcAft>
                <a:spcPts val="0"/>
              </a:spcAft>
              <a:defRPr sz="3200" b="0" i="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3200" b="0" i="0" kern="0"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8904" y="305272"/>
            <a:ext cx="3441700" cy="208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 Text"/>
          <p:cNvSpPr txBox="1">
            <a:spLocks noGrp="1"/>
          </p:cNvSpPr>
          <p:nvPr>
            <p:ph type="title"/>
          </p:nvPr>
        </p:nvSpPr>
        <p:spPr>
          <a:xfrm>
            <a:off x="3118992" y="336473"/>
            <a:ext cx="21233032" cy="16443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2686944" y="2996790"/>
            <a:ext cx="20234275" cy="84248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8" name="Dianummer"/>
          <p:cNvSpPr txBox="1"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ECFA3-DC13-42CD-AA40-9F2CC69C0BF1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197142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ffice-thema kopi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riehoek"/>
          <p:cNvSpPr/>
          <p:nvPr/>
        </p:nvSpPr>
        <p:spPr>
          <a:xfrm rot="10800000" flipH="1">
            <a:off x="17038638" y="-17463"/>
            <a:ext cx="7345362" cy="11988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 marL="40639" marR="40639" defTabSz="914400" fontAlgn="auto" hangingPunct="0">
              <a:spcBef>
                <a:spcPts val="0"/>
              </a:spcBef>
              <a:spcAft>
                <a:spcPts val="0"/>
              </a:spcAft>
              <a:defRPr sz="3200" b="0" i="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3200" b="0" i="0" kern="0"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riehoek"/>
          <p:cNvSpPr/>
          <p:nvPr/>
        </p:nvSpPr>
        <p:spPr>
          <a:xfrm rot="10800000" flipH="1" flipV="1">
            <a:off x="8010525" y="8326438"/>
            <a:ext cx="16373475" cy="54546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 marL="40639" marR="40639" defTabSz="914400" fontAlgn="auto" hangingPunct="0">
              <a:spcBef>
                <a:spcPts val="0"/>
              </a:spcBef>
              <a:spcAft>
                <a:spcPts val="0"/>
              </a:spcAft>
              <a:defRPr sz="3200" b="0" i="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3200" b="0" i="0" kern="0"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Afbeelding" descr="Afbeeld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00912" y="593304"/>
            <a:ext cx="3095599" cy="1547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Media Placeholder 3"/>
          <p:cNvSpPr>
            <a:spLocks noGrp="1"/>
          </p:cNvSpPr>
          <p:nvPr>
            <p:ph type="media" sz="quarter" idx="10"/>
          </p:nvPr>
        </p:nvSpPr>
        <p:spPr>
          <a:xfrm>
            <a:off x="2398912" y="2681536"/>
            <a:ext cx="13176250" cy="8569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>
                <a:sym typeface="Minion Pro"/>
              </a:rPr>
              <a:t>Click icon to add media</a:t>
            </a:r>
            <a:endParaRPr lang="nl-NL" noProof="0" dirty="0">
              <a:sym typeface="Minion Pro"/>
            </a:endParaRPr>
          </a:p>
        </p:txBody>
      </p:sp>
      <p:sp>
        <p:nvSpPr>
          <p:cNvPr id="18" name="Title Text"/>
          <p:cNvSpPr txBox="1">
            <a:spLocks noGrp="1"/>
          </p:cNvSpPr>
          <p:nvPr>
            <p:ph type="title"/>
          </p:nvPr>
        </p:nvSpPr>
        <p:spPr>
          <a:xfrm>
            <a:off x="1462808" y="528682"/>
            <a:ext cx="21233032" cy="16443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8" name="Dianummer"/>
          <p:cNvSpPr txBox="1"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31807-DE35-46CE-9E12-806120639376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2240460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Cover ENRIIT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5A166C1-ADD9-3642-9E96-D74FB4ABE8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2D93462-E91A-42FD-A195-F17F734E3CFE}"/>
              </a:ext>
            </a:extLst>
          </p:cNvPr>
          <p:cNvSpPr txBox="1"/>
          <p:nvPr userDrawn="1"/>
        </p:nvSpPr>
        <p:spPr>
          <a:xfrm>
            <a:off x="3794757" y="3002411"/>
            <a:ext cx="1013097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200" dirty="0"/>
              <a:t>ENRIITC</a:t>
            </a:r>
            <a:endParaRPr lang="en-NL" sz="122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2C83CD-AED1-4FB9-80DD-0A1D60415B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70350" y="5911397"/>
            <a:ext cx="13364212" cy="1187450"/>
          </a:xfrm>
          <a:prstGeom prst="rect">
            <a:avLst/>
          </a:prstGeom>
        </p:spPr>
        <p:txBody>
          <a:bodyPr anchor="ctr"/>
          <a:lstStyle>
            <a:lvl1pPr>
              <a:defRPr sz="7200"/>
            </a:lvl1pPr>
          </a:lstStyle>
          <a:p>
            <a:pPr lvl="0"/>
            <a:r>
              <a:rPr lang="en-US" dirty="0"/>
              <a:t>Type title here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4226E3B-0121-40C5-929D-7E27E31AB9F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70351" y="7280277"/>
            <a:ext cx="13395326" cy="10096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Type name here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6DF7C71-76C3-4462-8E7B-A97EAF9CA4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0351" y="8479656"/>
            <a:ext cx="5073650" cy="8585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DD/MM/YYYY</a:t>
            </a:r>
          </a:p>
        </p:txBody>
      </p:sp>
    </p:spTree>
    <p:extLst>
      <p:ext uri="{BB962C8B-B14F-4D97-AF65-F5344CB8AC3E}">
        <p14:creationId xmlns:p14="http://schemas.microsoft.com/office/powerpoint/2010/main" val="1285300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ENRIIT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63C67FC-AF18-E649-9DAF-66E1D286B2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88"/>
          <a:stretch/>
        </p:blipFill>
        <p:spPr>
          <a:xfrm>
            <a:off x="0" y="1"/>
            <a:ext cx="24384000" cy="15378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8DBD67A-81A3-234F-98E7-9EC1F9EB41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67"/>
          <a:stretch/>
        </p:blipFill>
        <p:spPr>
          <a:xfrm>
            <a:off x="0" y="12573000"/>
            <a:ext cx="24384000" cy="11430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A354230-C9B8-4AB4-B833-AC10E2421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0648" y="4238174"/>
            <a:ext cx="21316952" cy="81157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0E0DA6A-1F8E-4096-87AE-A11226611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648" y="2454319"/>
            <a:ext cx="21316952" cy="129131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647439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ENRIIT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E61270E-89DE-BE4E-AD38-21D2FA0189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88"/>
          <a:stretch/>
        </p:blipFill>
        <p:spPr>
          <a:xfrm>
            <a:off x="0" y="1"/>
            <a:ext cx="24384000" cy="153785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DB68B4-69BF-5145-B6A4-C73FB342FF8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67"/>
          <a:stretch/>
        </p:blipFill>
        <p:spPr>
          <a:xfrm>
            <a:off x="0" y="12573000"/>
            <a:ext cx="24384000" cy="1143000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57415B0-0415-4E13-B6E2-3C60A4048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90652" y="4833710"/>
            <a:ext cx="10604500" cy="117520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61866144-63C0-494E-AD5E-032EF8153D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84301" y="6008914"/>
            <a:ext cx="10610850" cy="63704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41AAF99-BD54-406E-B011-B4745C5D87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38048" y="4833710"/>
            <a:ext cx="10366376" cy="117520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58554F35-D73B-4B8F-9EB4-22C01C69E4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6008914"/>
            <a:ext cx="10366376" cy="63704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9B87E4CB-594E-4412-89EA-9D96BEDA0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650" y="2121811"/>
            <a:ext cx="21621752" cy="12913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4060728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ENRIIT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BCDD2E-24B4-BC4C-964C-2BC235CC38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88"/>
          <a:stretch/>
        </p:blipFill>
        <p:spPr>
          <a:xfrm>
            <a:off x="0" y="1"/>
            <a:ext cx="24384000" cy="15378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D9097F8-CAC9-EF49-BDEE-870758A297C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67"/>
          <a:stretch/>
        </p:blipFill>
        <p:spPr>
          <a:xfrm>
            <a:off x="0" y="12573000"/>
            <a:ext cx="24384000" cy="1143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BBF2E7-97DF-46CD-BB08-F2D07B7980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4571999"/>
            <a:ext cx="10363200" cy="778192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14755-0822-4F7B-98A1-2A7BF543C8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344400" y="4571998"/>
            <a:ext cx="10363200" cy="77819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63BBA50-2339-4E79-98C1-A0F14AD52AF2}"/>
              </a:ext>
            </a:extLst>
          </p:cNvPr>
          <p:cNvSpPr txBox="1">
            <a:spLocks/>
          </p:cNvSpPr>
          <p:nvPr userDrawn="1"/>
        </p:nvSpPr>
        <p:spPr>
          <a:xfrm>
            <a:off x="1390650" y="2121811"/>
            <a:ext cx="21316952" cy="1291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800"/>
              <a:t>Click to edit Master title style</a:t>
            </a:r>
            <a:endParaRPr lang="en-NL" sz="8800" dirty="0"/>
          </a:p>
        </p:txBody>
      </p:sp>
    </p:spTree>
    <p:extLst>
      <p:ext uri="{BB962C8B-B14F-4D97-AF65-F5344CB8AC3E}">
        <p14:creationId xmlns:p14="http://schemas.microsoft.com/office/powerpoint/2010/main" val="2271548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BA22F9C-C0ED-004C-A7A3-9C77509F43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88"/>
          <a:stretch/>
        </p:blipFill>
        <p:spPr>
          <a:xfrm>
            <a:off x="0" y="1"/>
            <a:ext cx="24384000" cy="15378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5706E9-96DF-F743-B27C-8574C183D1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67"/>
          <a:stretch/>
        </p:blipFill>
        <p:spPr>
          <a:xfrm>
            <a:off x="0" y="12573000"/>
            <a:ext cx="24384000" cy="1143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ED5654F7-0A1B-4CEC-AFBF-F57CD7EBF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9810" y="2236768"/>
            <a:ext cx="21937388" cy="4621232"/>
          </a:xfrm>
          <a:prstGeom prst="rect">
            <a:avLst/>
          </a:prstGeo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NL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CE2AB49F-1796-418B-A74D-89764D6BAE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9809" y="7407168"/>
            <a:ext cx="21937390" cy="33115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559729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 ENRIIT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BCF1E5-82E2-524A-9AB7-FF74FEF60D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522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23561675" y="13101638"/>
            <a:ext cx="498475" cy="612775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 algn="ctr" defTabSz="825500" fontAlgn="auto" hangingPunct="0">
              <a:spcBef>
                <a:spcPts val="0"/>
              </a:spcBef>
              <a:spcAft>
                <a:spcPts val="0"/>
              </a:spcAft>
              <a:defRPr sz="3000" b="0" i="0" kern="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Candara"/>
              </a:defRPr>
            </a:lvl1pPr>
          </a:lstStyle>
          <a:p>
            <a:pPr>
              <a:defRPr/>
            </a:pPr>
            <a:fld id="{F6FDC733-73CF-4880-8845-05538CB5927C}" type="slidenum">
              <a:rPr/>
              <a:pPr>
                <a:defRPr/>
              </a:pPr>
              <a:t>‹#›</a:t>
            </a:fld>
            <a:endParaRPr/>
          </a:p>
        </p:txBody>
      </p: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2998788" y="450850"/>
            <a:ext cx="18457862" cy="1644650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vert="horz" wrap="square" lIns="71437" tIns="71437" rIns="71437" bIns="714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>
                <a:sym typeface="Helvetica Neue"/>
              </a:rPr>
              <a:t>Title Text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</p:sldLayoutIdLst>
  <p:transition spd="med"/>
  <p:hf hdr="0" ftr="0" dt="0"/>
  <p:txStyles>
    <p:titleStyle>
      <a:lvl1pPr marL="57150" algn="l" defTabSz="1295400" rtl="0" eaLnBrk="1" fontAlgn="base" hangingPunct="1">
        <a:spcBef>
          <a:spcPct val="0"/>
        </a:spcBef>
        <a:spcAft>
          <a:spcPct val="0"/>
        </a:spcAft>
        <a:defRPr sz="8900">
          <a:solidFill>
            <a:srgbClr val="FFFFFF"/>
          </a:solidFill>
          <a:uFill>
            <a:solidFill>
              <a:srgbClr val="000000"/>
            </a:solidFill>
          </a:uFill>
          <a:latin typeface="Helvetica Neue"/>
          <a:ea typeface="Helvetica Neue"/>
          <a:cs typeface="Helvetica Neue"/>
          <a:sym typeface="Helvetica Neue"/>
        </a:defRPr>
      </a:lvl1pPr>
      <a:lvl2pPr marL="57150" algn="l" defTabSz="1295400" rtl="0" eaLnBrk="1" fontAlgn="base" hangingPunct="1">
        <a:spcBef>
          <a:spcPct val="0"/>
        </a:spcBef>
        <a:spcAft>
          <a:spcPct val="0"/>
        </a:spcAft>
        <a:defRPr sz="8900">
          <a:solidFill>
            <a:srgbClr val="FFFFFF"/>
          </a:solidFill>
          <a:uFill>
            <a:solidFill>
              <a:srgbClr val="000000"/>
            </a:solidFill>
          </a:uFill>
          <a:latin typeface="Helvetica Neue"/>
          <a:ea typeface="Helvetica Neue"/>
          <a:cs typeface="Helvetica Neue"/>
          <a:sym typeface="Helvetica Neue"/>
        </a:defRPr>
      </a:lvl2pPr>
      <a:lvl3pPr marL="57150" algn="l" defTabSz="1295400" rtl="0" eaLnBrk="1" fontAlgn="base" hangingPunct="1">
        <a:spcBef>
          <a:spcPct val="0"/>
        </a:spcBef>
        <a:spcAft>
          <a:spcPct val="0"/>
        </a:spcAft>
        <a:defRPr sz="8900">
          <a:solidFill>
            <a:srgbClr val="FFFFFF"/>
          </a:solidFill>
          <a:uFill>
            <a:solidFill>
              <a:srgbClr val="000000"/>
            </a:solidFill>
          </a:uFill>
          <a:latin typeface="Helvetica Neue"/>
          <a:ea typeface="Helvetica Neue"/>
          <a:cs typeface="Helvetica Neue"/>
          <a:sym typeface="Helvetica Neue"/>
        </a:defRPr>
      </a:lvl3pPr>
      <a:lvl4pPr marL="57150" algn="l" defTabSz="1295400" rtl="0" eaLnBrk="1" fontAlgn="base" hangingPunct="1">
        <a:spcBef>
          <a:spcPct val="0"/>
        </a:spcBef>
        <a:spcAft>
          <a:spcPct val="0"/>
        </a:spcAft>
        <a:defRPr sz="8900">
          <a:solidFill>
            <a:srgbClr val="FFFFFF"/>
          </a:solidFill>
          <a:uFill>
            <a:solidFill>
              <a:srgbClr val="000000"/>
            </a:solidFill>
          </a:uFill>
          <a:latin typeface="Helvetica Neue"/>
          <a:ea typeface="Helvetica Neue"/>
          <a:cs typeface="Helvetica Neue"/>
          <a:sym typeface="Helvetica Neue"/>
        </a:defRPr>
      </a:lvl4pPr>
      <a:lvl5pPr marL="57150" algn="l" defTabSz="1295400" rtl="0" eaLnBrk="1" fontAlgn="base" hangingPunct="1">
        <a:spcBef>
          <a:spcPct val="0"/>
        </a:spcBef>
        <a:spcAft>
          <a:spcPct val="0"/>
        </a:spcAft>
        <a:defRPr sz="8900">
          <a:solidFill>
            <a:srgbClr val="FFFFFF"/>
          </a:solidFill>
          <a:uFill>
            <a:solidFill>
              <a:srgbClr val="000000"/>
            </a:solidFill>
          </a:uFill>
          <a:latin typeface="Helvetica Neue"/>
          <a:ea typeface="Helvetica Neue"/>
          <a:cs typeface="Helvetica Neue"/>
          <a:sym typeface="Helvetica Neue"/>
        </a:defRPr>
      </a:lvl5pPr>
      <a:lvl6pPr marL="57799" marR="57799" indent="1143000" algn="l" defTabSz="12954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9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000000"/>
            </a:solidFill>
          </a:uFill>
          <a:latin typeface="Helvetica Neue"/>
          <a:ea typeface="Helvetica Neue"/>
          <a:cs typeface="Helvetica Neue"/>
          <a:sym typeface="Helvetica Neue"/>
        </a:defRPr>
      </a:lvl6pPr>
      <a:lvl7pPr marL="57799" marR="57799" indent="1371600" algn="l" defTabSz="12954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9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000000"/>
            </a:solidFill>
          </a:uFill>
          <a:latin typeface="Helvetica Neue"/>
          <a:ea typeface="Helvetica Neue"/>
          <a:cs typeface="Helvetica Neue"/>
          <a:sym typeface="Helvetica Neue"/>
        </a:defRPr>
      </a:lvl7pPr>
      <a:lvl8pPr marL="57799" marR="57799" indent="1600200" algn="l" defTabSz="12954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9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000000"/>
            </a:solidFill>
          </a:uFill>
          <a:latin typeface="Helvetica Neue"/>
          <a:ea typeface="Helvetica Neue"/>
          <a:cs typeface="Helvetica Neue"/>
          <a:sym typeface="Helvetica Neue"/>
        </a:defRPr>
      </a:lvl8pPr>
      <a:lvl9pPr marL="57799" marR="57799" indent="1828800" algn="l" defTabSz="12954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9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000000"/>
            </a:solidFill>
          </a:uFill>
          <a:latin typeface="Helvetica Neue"/>
          <a:ea typeface="Helvetica Neue"/>
          <a:cs typeface="Helvetica Neue"/>
          <a:sym typeface="Helvetica Neue"/>
        </a:defRPr>
      </a:lvl9pPr>
    </p:titleStyle>
    <p:bodyStyle>
      <a:lvl1pPr marL="627063" indent="-585788" algn="l" defTabSz="1295400" rtl="0" eaLnBrk="1" fontAlgn="base" hangingPunct="1">
        <a:spcBef>
          <a:spcPts val="1000"/>
        </a:spcBef>
        <a:spcAft>
          <a:spcPct val="0"/>
        </a:spcAft>
        <a:buSzPct val="100000"/>
        <a:buChar char="•"/>
        <a:defRPr sz="6500"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 pitchFamily="18" charset="0"/>
        </a:defRPr>
      </a:lvl1pPr>
      <a:lvl2pPr marL="1042988" indent="-546100" algn="l" defTabSz="1295400" rtl="0" eaLnBrk="1" fontAlgn="base" hangingPunct="1">
        <a:spcBef>
          <a:spcPts val="1000"/>
        </a:spcBef>
        <a:spcAft>
          <a:spcPct val="0"/>
        </a:spcAft>
        <a:buSzPct val="100000"/>
        <a:buChar char="•"/>
        <a:defRPr sz="6500">
          <a:solidFill>
            <a:schemeClr val="accent1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 pitchFamily="18" charset="0"/>
        </a:defRPr>
      </a:lvl2pPr>
      <a:lvl3pPr marL="1484313" indent="-530225" algn="l" defTabSz="1295400" rtl="0" eaLnBrk="1" fontAlgn="base" hangingPunct="1">
        <a:spcBef>
          <a:spcPts val="1000"/>
        </a:spcBef>
        <a:spcAft>
          <a:spcPct val="0"/>
        </a:spcAft>
        <a:buSzPct val="100000"/>
        <a:buChar char="•"/>
        <a:defRPr sz="6500"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 pitchFamily="18" charset="0"/>
        </a:defRPr>
      </a:lvl3pPr>
      <a:lvl4pPr marL="2030413" indent="-619125" algn="l" defTabSz="1295400" rtl="0" eaLnBrk="1" fontAlgn="base" hangingPunct="1">
        <a:spcBef>
          <a:spcPts val="1000"/>
        </a:spcBef>
        <a:spcAft>
          <a:spcPct val="0"/>
        </a:spcAft>
        <a:buSzPct val="100000"/>
        <a:buChar char="•"/>
        <a:defRPr sz="6500"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 pitchFamily="18" charset="0"/>
        </a:defRPr>
      </a:lvl4pPr>
      <a:lvl5pPr marL="2487613" indent="-619125" algn="l" defTabSz="1295400" rtl="0" eaLnBrk="1" fontAlgn="base" hangingPunct="1">
        <a:spcBef>
          <a:spcPts val="1000"/>
        </a:spcBef>
        <a:spcAft>
          <a:spcPct val="0"/>
        </a:spcAft>
        <a:buSzPct val="100000"/>
        <a:buChar char="•"/>
        <a:defRPr sz="6500"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 pitchFamily="18" charset="0"/>
        </a:defRPr>
      </a:lvl5pPr>
      <a:lvl6pPr marL="2488564" marR="57799" indent="-619125" algn="l" defTabSz="1295400" eaLnBrk="1" latinLnBrk="0" hangingPunct="1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650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/>
        </a:defRPr>
      </a:lvl6pPr>
      <a:lvl7pPr marL="2488564" marR="57799" indent="-619125" algn="l" defTabSz="1295400" eaLnBrk="1" latinLnBrk="0" hangingPunct="1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650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/>
        </a:defRPr>
      </a:lvl7pPr>
      <a:lvl8pPr marL="2488564" marR="57799" indent="-619125" algn="l" defTabSz="1295400" eaLnBrk="1" latinLnBrk="0" hangingPunct="1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650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/>
        </a:defRPr>
      </a:lvl8pPr>
      <a:lvl9pPr marL="2488564" marR="57799" indent="-619125" algn="l" defTabSz="1295400" eaLnBrk="1" latinLnBrk="0" hangingPunct="1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650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/>
        </a:defRPr>
      </a:lvl9pPr>
    </p:bodyStyle>
    <p:otherStyle>
      <a:lvl1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1pPr>
      <a:lvl2pPr marL="0" marR="0" indent="2286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2pPr>
      <a:lvl3pPr marL="0" marR="0" indent="4572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3pPr>
      <a:lvl4pPr marL="0" marR="0" indent="6858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4pPr>
      <a:lvl5pPr marL="0" marR="0" indent="9144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5pPr>
      <a:lvl6pPr marL="0" marR="0" indent="11430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6pPr>
      <a:lvl7pPr marL="0" marR="0" indent="13716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7pPr>
      <a:lvl8pPr marL="0" marR="0" indent="16002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8pPr>
      <a:lvl9pPr marL="0" marR="0" indent="18288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6388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a…"/>
          <p:cNvSpPr txBox="1">
            <a:spLocks/>
          </p:cNvSpPr>
          <p:nvPr/>
        </p:nvSpPr>
        <p:spPr>
          <a:xfrm>
            <a:off x="2227080" y="2249488"/>
            <a:ext cx="13465496" cy="6696744"/>
          </a:xfrm>
          <a:prstGeom prst="rect">
            <a:avLst/>
          </a:prstGeom>
        </p:spPr>
        <p:txBody>
          <a:bodyPr>
            <a:noAutofit/>
          </a:bodyPr>
          <a:lstStyle>
            <a:lvl1pPr marL="627063" indent="-585788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1pPr>
            <a:lvl2pPr marL="1042988" indent="-546100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2pPr>
            <a:lvl3pPr marL="1484313" indent="-5302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3pPr>
            <a:lvl4pPr marL="20304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4pPr>
            <a:lvl5pPr marL="24876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5pPr>
            <a:lvl6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6pPr>
            <a:lvl7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7pPr>
            <a:lvl8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8pPr>
            <a:lvl9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9pPr>
          </a:lstStyle>
          <a:p>
            <a:pPr marL="41275" indent="0" algn="ctr">
              <a:buNone/>
            </a:pPr>
            <a:r>
              <a:rPr lang="en-US" altLang="nl-NL" sz="8000" i="0" kern="0" dirty="0">
                <a:solidFill>
                  <a:srgbClr val="FF0000"/>
                </a:solidFill>
                <a:latin typeface="Minion Pro" pitchFamily="18" charset="0"/>
                <a:ea typeface="Minion Pro" pitchFamily="18" charset="0"/>
                <a:cs typeface="Minion Pro" pitchFamily="18" charset="0"/>
              </a:rPr>
              <a:t>Promotion of the integration, classification and distribution of information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0131807-DE35-46CE-9E12-806120639376}" type="slidenum">
              <a:rPr lang="en-NL" smtClean="0"/>
              <a:pPr>
                <a:defRPr/>
              </a:pPr>
              <a:t>1</a:t>
            </a:fld>
            <a:endParaRPr lang="en-NL"/>
          </a:p>
        </p:txBody>
      </p:sp>
      <p:sp>
        <p:nvSpPr>
          <p:cNvPr id="6" name="Bla…"/>
          <p:cNvSpPr txBox="1">
            <a:spLocks/>
          </p:cNvSpPr>
          <p:nvPr/>
        </p:nvSpPr>
        <p:spPr>
          <a:xfrm>
            <a:off x="2470920" y="9640928"/>
            <a:ext cx="11080960" cy="2779787"/>
          </a:xfrm>
          <a:prstGeom prst="rect">
            <a:avLst/>
          </a:prstGeom>
        </p:spPr>
        <p:txBody>
          <a:bodyPr>
            <a:normAutofit/>
          </a:bodyPr>
          <a:lstStyle>
            <a:lvl1pPr marL="627063" indent="-585788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1pPr>
            <a:lvl2pPr marL="1042988" indent="-546100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2pPr>
            <a:lvl3pPr marL="1484313" indent="-5302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3pPr>
            <a:lvl4pPr marL="20304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4pPr>
            <a:lvl5pPr marL="24876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5pPr>
            <a:lvl6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6pPr>
            <a:lvl7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7pPr>
            <a:lvl8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8pPr>
            <a:lvl9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9pPr>
          </a:lstStyle>
          <a:p>
            <a:pPr marL="41275" indent="0" algn="ctr">
              <a:buNone/>
            </a:pPr>
            <a:r>
              <a:rPr lang="en-US" altLang="nl-NL" b="0" i="0" kern="0" dirty="0">
                <a:latin typeface="Minion Pro" pitchFamily="18" charset="0"/>
                <a:ea typeface="Minion Pro" pitchFamily="18" charset="0"/>
                <a:cs typeface="Minion Pro" pitchFamily="18" charset="0"/>
              </a:rPr>
              <a:t>AIPF - WP1</a:t>
            </a:r>
          </a:p>
          <a:p>
            <a:pPr marL="41275" indent="0" algn="ctr">
              <a:buNone/>
            </a:pPr>
            <a:r>
              <a:rPr lang="en-US" altLang="nl-NL" sz="5400" b="0" i="0" kern="0" dirty="0">
                <a:solidFill>
                  <a:srgbClr val="000000"/>
                </a:solidFill>
                <a:latin typeface="Minion Pro" pitchFamily="18" charset="0"/>
                <a:ea typeface="Minion Pro" pitchFamily="18" charset="0"/>
                <a:cs typeface="Minion Pro" pitchFamily="18" charset="0"/>
              </a:rPr>
              <a:t>17 June 2025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44CF20-9A19-442B-825F-966A58C408C3}"/>
              </a:ext>
            </a:extLst>
          </p:cNvPr>
          <p:cNvSpPr txBox="1"/>
          <p:nvPr/>
        </p:nvSpPr>
        <p:spPr>
          <a:xfrm>
            <a:off x="19124767" y="12042576"/>
            <a:ext cx="4436908" cy="7591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01600" tIns="101600" rIns="101600" bIns="101600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Jan Visser</a:t>
            </a:r>
            <a:endParaRPr lang="en-GB" sz="3600" b="0" dirty="0"/>
          </a:p>
        </p:txBody>
      </p:sp>
    </p:spTree>
    <p:extLst>
      <p:ext uri="{BB962C8B-B14F-4D97-AF65-F5344CB8AC3E}">
        <p14:creationId xmlns:p14="http://schemas.microsoft.com/office/powerpoint/2010/main" val="204136258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ABC0E3-EF52-68C3-B34B-85123CC8EA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B84A6-7A69-C86C-417E-74DAADF61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6984" y="377280"/>
            <a:ext cx="17425936" cy="1656184"/>
          </a:xfrm>
        </p:spPr>
        <p:txBody>
          <a:bodyPr/>
          <a:lstStyle/>
          <a:p>
            <a:pPr algn="ctr"/>
            <a:r>
              <a:rPr lang="en-US" sz="8800" dirty="0">
                <a:solidFill>
                  <a:schemeClr val="bg1">
                    <a:lumMod val="50000"/>
                  </a:schemeClr>
                </a:solidFill>
              </a:rPr>
              <a:t>Classification – Line of work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F95942C-AD53-9E81-CA0E-7D2333CC2451}"/>
              </a:ext>
            </a:extLst>
          </p:cNvPr>
          <p:cNvSpPr txBox="1">
            <a:spLocks noChangeArrowheads="1"/>
          </p:cNvSpPr>
          <p:nvPr/>
        </p:nvSpPr>
        <p:spPr>
          <a:xfrm>
            <a:off x="1750840" y="2393504"/>
            <a:ext cx="22093287" cy="1008112"/>
          </a:xfrm>
          <a:prstGeom prst="rect">
            <a:avLst/>
          </a:prstGeom>
        </p:spPr>
        <p:txBody>
          <a:bodyPr/>
          <a:lstStyle>
            <a:lvl1pPr marL="627063" indent="-585788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1pPr>
            <a:lvl2pPr marL="1042988" indent="-546100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2pPr>
            <a:lvl3pPr marL="1484313" indent="-5302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3pPr>
            <a:lvl4pPr marL="20304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4pPr>
            <a:lvl5pPr marL="24876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5pPr>
            <a:lvl6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6pPr>
            <a:lvl7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7pPr>
            <a:lvl8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8pPr>
            <a:lvl9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9pPr>
          </a:lstStyle>
          <a:p>
            <a:pPr marL="41275" indent="0">
              <a:buNone/>
            </a:pPr>
            <a:r>
              <a:rPr lang="en-GB" sz="4800" b="0" i="0" kern="0" dirty="0"/>
              <a:t>Make it easier to make a connection between industry and Big Science organisations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EE0F9D-882C-33B6-F477-762E363640B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9ECFA3-DC13-42CD-AA40-9F2CC69C0BF1}" type="slidenum">
              <a:rPr lang="en-NL" smtClean="0"/>
              <a:pPr>
                <a:defRPr/>
              </a:pPr>
              <a:t>2</a:t>
            </a:fld>
            <a:endParaRPr lang="en-NL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80E3604-AF65-3726-D661-3BDDD7AF024C}"/>
              </a:ext>
            </a:extLst>
          </p:cNvPr>
          <p:cNvSpPr txBox="1">
            <a:spLocks noChangeArrowheads="1"/>
          </p:cNvSpPr>
          <p:nvPr/>
        </p:nvSpPr>
        <p:spPr>
          <a:xfrm>
            <a:off x="1747080" y="3766280"/>
            <a:ext cx="8617264" cy="8170001"/>
          </a:xfrm>
          <a:prstGeom prst="rect">
            <a:avLst/>
          </a:prstGeom>
        </p:spPr>
        <p:txBody>
          <a:bodyPr/>
          <a:lstStyle>
            <a:lvl1pPr marL="627063" indent="-585788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1pPr>
            <a:lvl2pPr marL="1042988" indent="-546100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2pPr>
            <a:lvl3pPr marL="1484313" indent="-5302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3pPr>
            <a:lvl4pPr marL="20304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4pPr>
            <a:lvl5pPr marL="24876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5pPr>
            <a:lvl6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6pPr>
            <a:lvl7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7pPr>
            <a:lvl8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8pPr>
            <a:lvl9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9pPr>
          </a:lstStyle>
          <a:p>
            <a:pPr marL="41275" indent="0">
              <a:buNone/>
            </a:pPr>
            <a:r>
              <a:rPr lang="en-GB" sz="4400" i="0" kern="0" dirty="0"/>
              <a:t>Line of work</a:t>
            </a:r>
          </a:p>
          <a:p>
            <a:r>
              <a:rPr lang="en-GB" sz="4400" dirty="0"/>
              <a:t>Civil engineering</a:t>
            </a:r>
            <a:endParaRPr lang="en-NL" sz="4400" dirty="0"/>
          </a:p>
          <a:p>
            <a:r>
              <a:rPr lang="en-GB" sz="4400" dirty="0"/>
              <a:t>Cryogenics</a:t>
            </a:r>
            <a:endParaRPr lang="en-NL" sz="4400" dirty="0"/>
          </a:p>
          <a:p>
            <a:r>
              <a:rPr lang="en-GB" sz="4400" dirty="0"/>
              <a:t>Detectors &amp; diagnostics</a:t>
            </a:r>
            <a:endParaRPr lang="en-NL" sz="4400" dirty="0"/>
          </a:p>
          <a:p>
            <a:r>
              <a:rPr lang="en-GB" sz="4400" dirty="0"/>
              <a:t>Electrical systems 	</a:t>
            </a:r>
            <a:endParaRPr lang="en-NL" sz="4400" dirty="0"/>
          </a:p>
          <a:p>
            <a:r>
              <a:rPr lang="en-GB" sz="4400" dirty="0"/>
              <a:t>Electronics 		</a:t>
            </a:r>
            <a:endParaRPr lang="en-NL" sz="4400" dirty="0"/>
          </a:p>
          <a:p>
            <a:r>
              <a:rPr lang="en-GB" sz="4400" dirty="0"/>
              <a:t>Radio Frequency 	</a:t>
            </a:r>
            <a:endParaRPr lang="en-NL" sz="4400" dirty="0"/>
          </a:p>
          <a:p>
            <a:r>
              <a:rPr lang="en-GB" sz="4400" dirty="0"/>
              <a:t>ICT			</a:t>
            </a:r>
            <a:endParaRPr lang="en-NL" sz="4400" dirty="0"/>
          </a:p>
          <a:p>
            <a:r>
              <a:rPr lang="en-GB" sz="4400" dirty="0"/>
              <a:t>Instrumentation and control</a:t>
            </a:r>
            <a:endParaRPr lang="en-NL" sz="4400" dirty="0"/>
          </a:p>
          <a:p>
            <a:r>
              <a:rPr lang="en-GB" sz="4400" dirty="0"/>
              <a:t>Magnets		</a:t>
            </a:r>
            <a:endParaRPr lang="en-NL" sz="4400" dirty="0"/>
          </a:p>
          <a:p>
            <a:r>
              <a:rPr lang="en-GB" sz="4400" dirty="0"/>
              <a:t>Materials</a:t>
            </a:r>
            <a:endParaRPr lang="en-NL" sz="4400" dirty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895D6BCE-9447-E9A0-A484-AF8E61C1A31D}"/>
              </a:ext>
            </a:extLst>
          </p:cNvPr>
          <p:cNvSpPr txBox="1">
            <a:spLocks noChangeArrowheads="1"/>
          </p:cNvSpPr>
          <p:nvPr/>
        </p:nvSpPr>
        <p:spPr>
          <a:xfrm>
            <a:off x="10607824" y="3761656"/>
            <a:ext cx="5400600" cy="9015090"/>
          </a:xfrm>
          <a:prstGeom prst="rect">
            <a:avLst/>
          </a:prstGeom>
        </p:spPr>
        <p:txBody>
          <a:bodyPr/>
          <a:lstStyle>
            <a:lvl1pPr marL="627063" indent="-585788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1pPr>
            <a:lvl2pPr marL="1042988" indent="-546100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2pPr>
            <a:lvl3pPr marL="1484313" indent="-5302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3pPr>
            <a:lvl4pPr marL="20304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4pPr>
            <a:lvl5pPr marL="24876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5pPr>
            <a:lvl6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6pPr>
            <a:lvl7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7pPr>
            <a:lvl8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8pPr>
            <a:lvl9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9pPr>
          </a:lstStyle>
          <a:p>
            <a:r>
              <a:rPr lang="en-GB" sz="4400" dirty="0"/>
              <a:t>Mechanics</a:t>
            </a:r>
            <a:endParaRPr lang="en-NL" sz="4400" dirty="0"/>
          </a:p>
          <a:p>
            <a:r>
              <a:rPr lang="en-GB" sz="4400" dirty="0"/>
              <a:t>Mechatronics</a:t>
            </a:r>
            <a:endParaRPr lang="en-NL" sz="4400" dirty="0"/>
          </a:p>
          <a:p>
            <a:r>
              <a:rPr lang="en-GB" sz="4400" dirty="0"/>
              <a:t>Optics &amp; Photonics</a:t>
            </a:r>
            <a:endParaRPr lang="en-NL" sz="4400" dirty="0"/>
          </a:p>
          <a:p>
            <a:r>
              <a:rPr lang="en-GB" sz="4400" dirty="0"/>
              <a:t>Radiation</a:t>
            </a:r>
            <a:endParaRPr lang="en-NL" sz="4400" dirty="0"/>
          </a:p>
          <a:p>
            <a:r>
              <a:rPr lang="en-GB" sz="4400" dirty="0"/>
              <a:t>Remote handling</a:t>
            </a:r>
            <a:endParaRPr lang="en-NL" sz="4400" dirty="0"/>
          </a:p>
          <a:p>
            <a:r>
              <a:rPr lang="en-GB" sz="4400" dirty="0"/>
              <a:t>Safety</a:t>
            </a:r>
            <a:endParaRPr lang="en-NL" sz="4400" dirty="0"/>
          </a:p>
          <a:p>
            <a:r>
              <a:rPr lang="en-GB" sz="4400" dirty="0"/>
              <a:t>Services</a:t>
            </a:r>
            <a:endParaRPr lang="en-NL" sz="4400" dirty="0"/>
          </a:p>
          <a:p>
            <a:r>
              <a:rPr lang="en-GB" sz="4400" dirty="0"/>
              <a:t>Transport</a:t>
            </a:r>
            <a:endParaRPr lang="en-NL" sz="4400" dirty="0"/>
          </a:p>
          <a:p>
            <a:r>
              <a:rPr lang="en-GB" sz="4400" dirty="0"/>
              <a:t>Utilities &amp; general supplies</a:t>
            </a:r>
            <a:endParaRPr lang="en-NL" sz="4400" dirty="0"/>
          </a:p>
          <a:p>
            <a:r>
              <a:rPr lang="en-GB" sz="4400" dirty="0"/>
              <a:t>Vacuum</a:t>
            </a:r>
            <a:endParaRPr lang="en-NL" sz="4400" dirty="0"/>
          </a:p>
        </p:txBody>
      </p:sp>
    </p:spTree>
    <p:extLst>
      <p:ext uri="{BB962C8B-B14F-4D97-AF65-F5344CB8AC3E}">
        <p14:creationId xmlns:p14="http://schemas.microsoft.com/office/powerpoint/2010/main" val="226585594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ABC0E3-EF52-68C3-B34B-85123CC8EA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B84A6-7A69-C86C-417E-74DAADF61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6984" y="377280"/>
            <a:ext cx="17425936" cy="1656184"/>
          </a:xfrm>
        </p:spPr>
        <p:txBody>
          <a:bodyPr/>
          <a:lstStyle/>
          <a:p>
            <a:pPr algn="ctr"/>
            <a:r>
              <a:rPr lang="en-US" sz="8800" dirty="0">
                <a:solidFill>
                  <a:schemeClr val="bg1">
                    <a:lumMod val="50000"/>
                  </a:schemeClr>
                </a:solidFill>
              </a:rPr>
              <a:t>Classification - activities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EE0F9D-882C-33B6-F477-762E363640B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9ECFA3-DC13-42CD-AA40-9F2CC69C0BF1}" type="slidenum">
              <a:rPr lang="en-NL" smtClean="0"/>
              <a:pPr>
                <a:defRPr/>
              </a:pPr>
              <a:t>3</a:t>
            </a:fld>
            <a:endParaRPr lang="en-NL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80E3604-AF65-3726-D661-3BDDD7AF024C}"/>
              </a:ext>
            </a:extLst>
          </p:cNvPr>
          <p:cNvSpPr txBox="1">
            <a:spLocks noChangeArrowheads="1"/>
          </p:cNvSpPr>
          <p:nvPr/>
        </p:nvSpPr>
        <p:spPr>
          <a:xfrm>
            <a:off x="9671720" y="3991919"/>
            <a:ext cx="9279586" cy="10528821"/>
          </a:xfrm>
          <a:prstGeom prst="rect">
            <a:avLst/>
          </a:prstGeom>
        </p:spPr>
        <p:txBody>
          <a:bodyPr/>
          <a:lstStyle>
            <a:lvl1pPr marL="627063" indent="-585788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1pPr>
            <a:lvl2pPr marL="1042988" indent="-546100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2pPr>
            <a:lvl3pPr marL="1484313" indent="-5302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3pPr>
            <a:lvl4pPr marL="20304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4pPr>
            <a:lvl5pPr marL="24876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5pPr>
            <a:lvl6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6pPr>
            <a:lvl7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7pPr>
            <a:lvl8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8pPr>
            <a:lvl9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9pPr>
          </a:lstStyle>
          <a:p>
            <a:pPr marL="342900" lvl="0" indent="-342900">
              <a:buFont typeface="Symbol" pitchFamily="2" charset="2"/>
              <a:buChar char=""/>
            </a:pPr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Fabrication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Construction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Assembly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Installation &amp; Commissioning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Integration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Metrology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Maintenance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Dismantling &amp; Recycling </a:t>
            </a:r>
            <a:endParaRPr lang="en-NL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1251878F-0A5C-B533-1605-7CF98B218405}"/>
              </a:ext>
            </a:extLst>
          </p:cNvPr>
          <p:cNvSpPr txBox="1">
            <a:spLocks noChangeArrowheads="1"/>
          </p:cNvSpPr>
          <p:nvPr/>
        </p:nvSpPr>
        <p:spPr>
          <a:xfrm>
            <a:off x="1750840" y="3452566"/>
            <a:ext cx="9279586" cy="9649072"/>
          </a:xfrm>
          <a:prstGeom prst="rect">
            <a:avLst/>
          </a:prstGeom>
        </p:spPr>
        <p:txBody>
          <a:bodyPr/>
          <a:lstStyle>
            <a:lvl1pPr marL="627063" indent="-585788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1pPr>
            <a:lvl2pPr marL="1042988" indent="-546100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2pPr>
            <a:lvl3pPr marL="1484313" indent="-5302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3pPr>
            <a:lvl4pPr marL="20304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4pPr>
            <a:lvl5pPr marL="24876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5pPr>
            <a:lvl6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6pPr>
            <a:lvl7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7pPr>
            <a:lvl8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8pPr>
            <a:lvl9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9pPr>
          </a:lstStyle>
          <a:p>
            <a:pPr marL="41275" indent="0">
              <a:buNone/>
            </a:pPr>
            <a:r>
              <a:rPr lang="en-GB" sz="4800" i="0" kern="0" dirty="0"/>
              <a:t>Activities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Management Assembly</a:t>
            </a:r>
            <a:endParaRPr lang="en-NL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Consultancy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Analysis &amp; Modelling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</a:t>
            </a:r>
            <a:endParaRPr lang="en-NL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Development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Supply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Prototyping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Production</a:t>
            </a:r>
          </a:p>
        </p:txBody>
      </p:sp>
    </p:spTree>
    <p:extLst>
      <p:ext uri="{BB962C8B-B14F-4D97-AF65-F5344CB8AC3E}">
        <p14:creationId xmlns:p14="http://schemas.microsoft.com/office/powerpoint/2010/main" val="13009338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B68885-8486-A7E4-A0BE-80C0B98307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CAA7D-3250-30F8-8072-34AEC42B8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6984" y="377280"/>
            <a:ext cx="17425936" cy="1656184"/>
          </a:xfrm>
        </p:spPr>
        <p:txBody>
          <a:bodyPr/>
          <a:lstStyle/>
          <a:p>
            <a:pPr algn="ctr"/>
            <a:r>
              <a:rPr lang="en-US" sz="8800" dirty="0">
                <a:solidFill>
                  <a:schemeClr val="bg1">
                    <a:lumMod val="50000"/>
                  </a:schemeClr>
                </a:solidFill>
              </a:rPr>
              <a:t>Activities - details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8EFB80-181E-48CB-F6B0-F0D0F262CD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9ECFA3-DC13-42CD-AA40-9F2CC69C0BF1}" type="slidenum">
              <a:rPr lang="en-NL" smtClean="0"/>
              <a:pPr>
                <a:defRPr/>
              </a:pPr>
              <a:t>4</a:t>
            </a:fld>
            <a:endParaRPr lang="en-NL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8B712A85-A7B7-6AD7-9DA6-411355637E75}"/>
              </a:ext>
            </a:extLst>
          </p:cNvPr>
          <p:cNvSpPr txBox="1">
            <a:spLocks noChangeArrowheads="1"/>
          </p:cNvSpPr>
          <p:nvPr/>
        </p:nvSpPr>
        <p:spPr>
          <a:xfrm>
            <a:off x="1750840" y="3452566"/>
            <a:ext cx="22106456" cy="8518002"/>
          </a:xfrm>
          <a:prstGeom prst="rect">
            <a:avLst/>
          </a:prstGeom>
        </p:spPr>
        <p:txBody>
          <a:bodyPr/>
          <a:lstStyle>
            <a:lvl1pPr marL="627063" indent="-585788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1pPr>
            <a:lvl2pPr marL="1042988" indent="-546100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2pPr>
            <a:lvl3pPr marL="1484313" indent="-5302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3pPr>
            <a:lvl4pPr marL="20304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4pPr>
            <a:lvl5pPr marL="24876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5pPr>
            <a:lvl6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6pPr>
            <a:lvl7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7pPr>
            <a:lvl8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8pPr>
            <a:lvl9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9pPr>
          </a:lstStyle>
          <a:p>
            <a:r>
              <a:rPr lang="en-GB" sz="3200" dirty="0"/>
              <a:t>Design 			Plan or drawing to show look and function of a product, system or function</a:t>
            </a:r>
            <a:endParaRPr lang="en-NL" sz="3200" dirty="0"/>
          </a:p>
          <a:p>
            <a:pPr marL="41275" indent="0">
              <a:buNone/>
            </a:pPr>
            <a:r>
              <a:rPr lang="en-GB" sz="3200" dirty="0"/>
              <a:t>				Conceptualising and planning the structure, function, and aesthetics of a product, system, or 				solution, including detailed plans.</a:t>
            </a:r>
            <a:endParaRPr lang="en-NL" sz="3200" dirty="0"/>
          </a:p>
          <a:p>
            <a:r>
              <a:rPr lang="en-GB" sz="3200" dirty="0"/>
              <a:t>Development		Refining, improving, and evolving a concept or design into a functional and optimized product, 				service, or system.</a:t>
            </a:r>
            <a:endParaRPr lang="en-NL" sz="3200" dirty="0"/>
          </a:p>
          <a:p>
            <a:r>
              <a:rPr lang="en-GB" sz="3200" dirty="0"/>
              <a:t>Supply 			providing standard off-the-shelf parts</a:t>
            </a:r>
            <a:endParaRPr lang="en-NL" sz="3200" dirty="0"/>
          </a:p>
          <a:p>
            <a:r>
              <a:rPr lang="en-GB" sz="3200" dirty="0"/>
              <a:t>Prototyping 		building and testing a first functional unit for a specific task</a:t>
            </a:r>
            <a:endParaRPr lang="en-NL" sz="3200" dirty="0"/>
          </a:p>
          <a:p>
            <a:r>
              <a:rPr lang="en-GB" sz="3200" dirty="0"/>
              <a:t>Production 			producing multiple units of the same type</a:t>
            </a:r>
            <a:endParaRPr lang="en-NL" sz="3200" dirty="0"/>
          </a:p>
          <a:p>
            <a:r>
              <a:rPr lang="en-GB" sz="3200" dirty="0"/>
              <a:t>Fabrication			constructing products by combining typically standardised parts</a:t>
            </a:r>
            <a:endParaRPr lang="en-NL" sz="3200" dirty="0"/>
          </a:p>
          <a:p>
            <a:r>
              <a:rPr lang="en-GB" sz="3200" dirty="0"/>
              <a:t>Construction		the process of building or assembling infrastructure, structures, or facilities, typically involving civil 				engineering, materials, and labour</a:t>
            </a:r>
            <a:endParaRPr lang="en-NL" sz="3200" dirty="0"/>
          </a:p>
          <a:p>
            <a:r>
              <a:rPr lang="en-GB" sz="3200" dirty="0"/>
              <a:t>Assembly			putting parts together to form a functional piece of equipment</a:t>
            </a:r>
            <a:endParaRPr lang="en-NL" sz="3200" dirty="0"/>
          </a:p>
          <a:p>
            <a:r>
              <a:rPr lang="en-GB" sz="3200" dirty="0"/>
              <a:t>Installation &amp; Commissioning 	The process of placing and setting up equipment, machinery, or systems to make them 					operational</a:t>
            </a:r>
            <a:endParaRPr lang="en-NL" sz="3200" dirty="0"/>
          </a:p>
          <a:p>
            <a:pPr marL="342900" lvl="0" indent="-342900">
              <a:buFont typeface="Symbol" pitchFamily="2" charset="2"/>
              <a:buChar char=""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44542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6984" y="377280"/>
            <a:ext cx="17425936" cy="1656184"/>
          </a:xfrm>
        </p:spPr>
        <p:txBody>
          <a:bodyPr/>
          <a:lstStyle/>
          <a:p>
            <a:pPr algn="ctr"/>
            <a:r>
              <a:rPr lang="en-US" sz="8800" dirty="0">
                <a:solidFill>
                  <a:schemeClr val="bg1">
                    <a:lumMod val="50000"/>
                  </a:schemeClr>
                </a:solidFill>
              </a:rPr>
              <a:t>Classification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750841" y="2393504"/>
            <a:ext cx="19154128" cy="9721080"/>
          </a:xfrm>
          <a:prstGeom prst="rect">
            <a:avLst/>
          </a:prstGeom>
        </p:spPr>
        <p:txBody>
          <a:bodyPr/>
          <a:lstStyle>
            <a:lvl1pPr marL="627063" indent="-585788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1pPr>
            <a:lvl2pPr marL="1042988" indent="-546100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2pPr>
            <a:lvl3pPr marL="1484313" indent="-5302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3pPr>
            <a:lvl4pPr marL="20304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4pPr>
            <a:lvl5pPr marL="24876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5pPr>
            <a:lvl6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6pPr>
            <a:lvl7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7pPr>
            <a:lvl8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8pPr>
            <a:lvl9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9pPr>
          </a:lstStyle>
          <a:p>
            <a:pPr marL="41275" indent="0">
              <a:buNone/>
            </a:pPr>
            <a:r>
              <a:rPr lang="en-GB" sz="4800" b="0" i="0" kern="0" dirty="0"/>
              <a:t>Status</a:t>
            </a:r>
          </a:p>
          <a:p>
            <a:r>
              <a:rPr lang="en-GB" sz="4800" b="0" i="0" kern="0" dirty="0"/>
              <a:t>Positive feedback from both CERN and F4E</a:t>
            </a:r>
          </a:p>
          <a:p>
            <a:pPr marL="41275" indent="0">
              <a:buNone/>
            </a:pPr>
            <a:endParaRPr lang="en-GB" sz="4800" b="0" i="0" kern="0" dirty="0"/>
          </a:p>
          <a:p>
            <a:pPr marL="41275" indent="0">
              <a:buNone/>
            </a:pPr>
            <a:r>
              <a:rPr lang="en-GB" sz="4800" b="0" i="0" kern="0" dirty="0"/>
              <a:t>Feedback from CERN</a:t>
            </a:r>
          </a:p>
          <a:p>
            <a:pPr lvl="1"/>
            <a:r>
              <a:rPr lang="en-GB" sz="4800" b="0" i="0" kern="0" dirty="0"/>
              <a:t>Seen as a layer on top of current internal systems of 13 families with many sub categories</a:t>
            </a:r>
          </a:p>
          <a:p>
            <a:endParaRPr lang="en-GB" sz="4800" b="0" i="0" kern="0" dirty="0"/>
          </a:p>
          <a:p>
            <a:pPr marL="41275" indent="0">
              <a:buNone/>
            </a:pPr>
            <a:r>
              <a:rPr lang="en-GB" sz="4800" b="0" i="0" kern="0" dirty="0"/>
              <a:t>Feedback from F4E</a:t>
            </a:r>
          </a:p>
          <a:p>
            <a:pPr lvl="1"/>
            <a:r>
              <a:rPr lang="en-GB" sz="4800" b="0" i="0" kern="0" dirty="0"/>
              <a:t>The list aligns well with their requirements</a:t>
            </a:r>
          </a:p>
          <a:p>
            <a:pPr lvl="1"/>
            <a:r>
              <a:rPr lang="en-GB" sz="4800" b="0" i="0" kern="0" dirty="0"/>
              <a:t>Certain activities related to fusion fuel are missing and could be added</a:t>
            </a:r>
          </a:p>
          <a:p>
            <a:endParaRPr lang="en-GB" sz="4800" b="0" i="0" kern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9ECFA3-DC13-42CD-AA40-9F2CC69C0BF1}" type="slidenum">
              <a:rPr lang="en-NL" smtClean="0"/>
              <a:pPr>
                <a:defRPr/>
              </a:pPr>
              <a:t>5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07722440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C67F5E-AB62-E9AA-FD78-6DBBC860E7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0EC65-5F77-E7A9-C717-E13A0A592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6984" y="377280"/>
            <a:ext cx="17425936" cy="1656184"/>
          </a:xfrm>
        </p:spPr>
        <p:txBody>
          <a:bodyPr/>
          <a:lstStyle/>
          <a:p>
            <a:pPr algn="ctr"/>
            <a:r>
              <a:rPr lang="en-US" sz="8800" dirty="0">
                <a:solidFill>
                  <a:schemeClr val="bg1">
                    <a:lumMod val="50000"/>
                  </a:schemeClr>
                </a:solidFill>
              </a:rPr>
              <a:t>Classification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FB67E7D5-0079-51D5-F352-8E051B070B45}"/>
              </a:ext>
            </a:extLst>
          </p:cNvPr>
          <p:cNvSpPr txBox="1">
            <a:spLocks noChangeArrowheads="1"/>
          </p:cNvSpPr>
          <p:nvPr/>
        </p:nvSpPr>
        <p:spPr>
          <a:xfrm>
            <a:off x="1750840" y="2393504"/>
            <a:ext cx="22093287" cy="9649072"/>
          </a:xfrm>
          <a:prstGeom prst="rect">
            <a:avLst/>
          </a:prstGeom>
        </p:spPr>
        <p:txBody>
          <a:bodyPr/>
          <a:lstStyle>
            <a:lvl1pPr marL="627063" indent="-585788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1pPr>
            <a:lvl2pPr marL="1042988" indent="-546100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2pPr>
            <a:lvl3pPr marL="1484313" indent="-5302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3pPr>
            <a:lvl4pPr marL="20304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4pPr>
            <a:lvl5pPr marL="24876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5pPr>
            <a:lvl6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6pPr>
            <a:lvl7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7pPr>
            <a:lvl8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8pPr>
            <a:lvl9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9pPr>
          </a:lstStyle>
          <a:p>
            <a:pPr marL="41275" indent="0">
              <a:buNone/>
            </a:pPr>
            <a:r>
              <a:rPr lang="en-GB" sz="4800" b="0" i="0" kern="0" dirty="0"/>
              <a:t>Next steps</a:t>
            </a:r>
          </a:p>
          <a:p>
            <a:r>
              <a:rPr lang="en-GB" sz="4800" b="0" i="0" kern="0" dirty="0"/>
              <a:t>Share it with other BSOs to obtain their feedback</a:t>
            </a:r>
          </a:p>
          <a:p>
            <a:pPr lvl="1"/>
            <a:r>
              <a:rPr lang="en-GB" sz="4800" b="0" i="0" kern="0" dirty="0"/>
              <a:t>ESA, ESO, ESRF, ESS, E-XFEL, FAIR, ILL, SKAO (BSBF IOC members)</a:t>
            </a:r>
          </a:p>
          <a:p>
            <a:r>
              <a:rPr lang="en-GB" sz="4800" b="0" i="0" kern="0" dirty="0"/>
              <a:t>Finalise the categories with a short explanation</a:t>
            </a:r>
          </a:p>
          <a:p>
            <a:r>
              <a:rPr lang="en-GB" sz="4800" b="0" i="0" kern="0" dirty="0"/>
              <a:t>Use as baseline for making the B2B connections at BSBF2026</a:t>
            </a:r>
          </a:p>
          <a:p>
            <a:endParaRPr lang="en-GB" sz="4800" b="0" i="0" kern="0" dirty="0"/>
          </a:p>
          <a:p>
            <a:pPr marL="41275" indent="0">
              <a:buNone/>
            </a:pPr>
            <a:endParaRPr lang="en-GB" sz="4800" b="0" i="0" kern="0" dirty="0"/>
          </a:p>
          <a:p>
            <a:pPr marL="41275" indent="0">
              <a:buNone/>
            </a:pPr>
            <a:r>
              <a:rPr lang="en-GB" sz="4800" b="0" i="0" kern="0" dirty="0"/>
              <a:t>Required</a:t>
            </a:r>
          </a:p>
          <a:p>
            <a:pPr lvl="1"/>
            <a:r>
              <a:rPr lang="en-GB" sz="4800" b="0" i="0" kern="0" dirty="0"/>
              <a:t>Find EU money to build such a portal; who can apply and where to apply?!?</a:t>
            </a:r>
          </a:p>
          <a:p>
            <a:pPr lvl="1"/>
            <a:r>
              <a:rPr lang="en-GB" sz="4800" b="0" i="0" kern="0" dirty="0"/>
              <a:t>Tenders must disappear on deadline </a:t>
            </a:r>
          </a:p>
          <a:p>
            <a:endParaRPr lang="en-GB" sz="4800" b="0" i="0" kern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986554-DC66-61D8-51A2-492CC286D71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9ECFA3-DC13-42CD-AA40-9F2CC69C0BF1}" type="slidenum">
              <a:rPr lang="en-NL" smtClean="0"/>
              <a:pPr>
                <a:defRPr/>
              </a:pPr>
              <a:t>6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28214420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E59DF4-47EB-5E1E-27F6-9BA039E7DC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D17D7-E956-B6C6-EC9F-744FCD824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6984" y="377280"/>
            <a:ext cx="17425936" cy="1656184"/>
          </a:xfrm>
        </p:spPr>
        <p:txBody>
          <a:bodyPr/>
          <a:lstStyle/>
          <a:p>
            <a:pPr algn="ctr"/>
            <a:r>
              <a:rPr lang="en-US" sz="8800" dirty="0">
                <a:solidFill>
                  <a:schemeClr val="bg1">
                    <a:lumMod val="50000"/>
                  </a:schemeClr>
                </a:solidFill>
              </a:rPr>
              <a:t>EU register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441346F7-65EC-4F09-C864-5DC18A89DB21}"/>
              </a:ext>
            </a:extLst>
          </p:cNvPr>
          <p:cNvSpPr txBox="1">
            <a:spLocks noChangeArrowheads="1"/>
          </p:cNvSpPr>
          <p:nvPr/>
        </p:nvSpPr>
        <p:spPr>
          <a:xfrm>
            <a:off x="1750840" y="2393504"/>
            <a:ext cx="22093287" cy="10441160"/>
          </a:xfrm>
          <a:prstGeom prst="rect">
            <a:avLst/>
          </a:prstGeom>
        </p:spPr>
        <p:txBody>
          <a:bodyPr/>
          <a:lstStyle>
            <a:lvl1pPr marL="627063" indent="-585788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1pPr>
            <a:lvl2pPr marL="1042988" indent="-546100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2pPr>
            <a:lvl3pPr marL="1484313" indent="-5302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3pPr>
            <a:lvl4pPr marL="20304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4pPr>
            <a:lvl5pPr marL="24876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5pPr>
            <a:lvl6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6pPr>
            <a:lvl7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7pPr>
            <a:lvl8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8pPr>
            <a:lvl9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9pPr>
          </a:lstStyle>
          <a:p>
            <a:r>
              <a:rPr lang="en-GB" sz="4800" b="0" i="0" kern="0" dirty="0"/>
              <a:t>Common basic register for companies</a:t>
            </a:r>
          </a:p>
          <a:p>
            <a:pPr lvl="1"/>
            <a:r>
              <a:rPr lang="en-GB" sz="4800" b="0" i="0" kern="0" dirty="0"/>
              <a:t>One format for all BSOs</a:t>
            </a:r>
          </a:p>
          <a:p>
            <a:pPr lvl="1"/>
            <a:endParaRPr lang="en-GB" sz="4800" b="0" i="0" kern="0" dirty="0"/>
          </a:p>
          <a:p>
            <a:r>
              <a:rPr lang="en-GB" sz="4800" b="0" i="0" kern="0" dirty="0"/>
              <a:t>Feedback from CERN</a:t>
            </a:r>
          </a:p>
          <a:p>
            <a:pPr lvl="1"/>
            <a:r>
              <a:rPr lang="en-GB" sz="4800" b="0" i="0" kern="0" dirty="0"/>
              <a:t>Not serving CERN’s needs, specifics depending on tender required</a:t>
            </a:r>
          </a:p>
          <a:p>
            <a:endParaRPr lang="en-GB" sz="4800" b="0" i="0" kern="0" dirty="0"/>
          </a:p>
          <a:p>
            <a:r>
              <a:rPr lang="en-GB" sz="4800" b="0" i="0" kern="0" dirty="0"/>
              <a:t>Feedback from small company</a:t>
            </a:r>
          </a:p>
          <a:p>
            <a:pPr lvl="1"/>
            <a:r>
              <a:rPr lang="en-GB" sz="4800" b="0" i="0" kern="0" dirty="0"/>
              <a:t>Too many details requiring documented proof</a:t>
            </a:r>
          </a:p>
          <a:p>
            <a:pPr lvl="1"/>
            <a:endParaRPr lang="en-GB" sz="4800" b="0" i="0" kern="0" dirty="0"/>
          </a:p>
          <a:p>
            <a:r>
              <a:rPr lang="en-GB" sz="4800" b="0" i="0" kern="0" dirty="0"/>
              <a:t>Consensus is to abandon this for now, but encourage BSOs to look at which areas are common in their data requests to companies and work towards making those parts identical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ECE7CB-554A-8CFE-55DF-978273F6340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9ECFA3-DC13-42CD-AA40-9F2CC69C0BF1}" type="slidenum">
              <a:rPr lang="en-NL" smtClean="0"/>
              <a:pPr>
                <a:defRPr/>
              </a:pPr>
              <a:t>7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4490942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ppresentatie-template">
  <a:themeElements>
    <a:clrScheme name="Huisstijl">
      <a:dk1>
        <a:srgbClr val="53585F"/>
      </a:dk1>
      <a:lt1>
        <a:srgbClr val="53585F"/>
      </a:lt1>
      <a:dk2>
        <a:srgbClr val="FFFFFF"/>
      </a:dk2>
      <a:lt2>
        <a:srgbClr val="F2F2F2"/>
      </a:lt2>
      <a:accent1>
        <a:srgbClr val="6F2576"/>
      </a:accent1>
      <a:accent2>
        <a:srgbClr val="E6344C"/>
      </a:accent2>
      <a:accent3>
        <a:srgbClr val="E3D88B"/>
      </a:accent3>
      <a:accent4>
        <a:srgbClr val="01B3C4"/>
      </a:accent4>
      <a:accent5>
        <a:srgbClr val="339966"/>
      </a:accent5>
      <a:accent6>
        <a:srgbClr val="DCDEE0"/>
      </a:accent6>
      <a:hlink>
        <a:srgbClr val="01B3C4"/>
      </a:hlink>
      <a:folHlink>
        <a:srgbClr val="E3D88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A8D6FF"/>
        </a:solidFill>
        <a:ln w="12700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101600" tIns="101600" rIns="101600" bIns="101600" numCol="1" spcCol="38100" rtlCol="0" anchor="ctr">
        <a:spAutoFit/>
      </a:bodyPr>
      <a:lstStyle>
        <a:defPPr marL="40639" marR="40639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101600" tIns="101600" rIns="101600" bIns="1016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1" i="1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NRIITC_Colour_Codes">
      <a:dk1>
        <a:srgbClr val="0657A3"/>
      </a:dk1>
      <a:lt1>
        <a:sysClr val="window" lastClr="FFFFFF"/>
      </a:lt1>
      <a:dk2>
        <a:srgbClr val="818181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RIITC_Project_Presentation_Slides_Template_" id="{F25516B4-40E2-4439-A42B-A6EC9BD81246}" vid="{5C9A386F-4180-497B-B1BC-7DC1613D6C24}"/>
    </a:ext>
  </a:extLst>
</a:theme>
</file>

<file path=ppt/theme/theme3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Candara"/>
        <a:ea typeface="Candara"/>
        <a:cs typeface="Candara"/>
      </a:majorFont>
      <a:minorFont>
        <a:latin typeface="Candara"/>
        <a:ea typeface="Candara"/>
        <a:cs typeface="Candar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A8D6FF"/>
        </a:solidFill>
        <a:ln w="12700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101600" tIns="101600" rIns="101600" bIns="101600" numCol="1" spcCol="38100" rtlCol="0" anchor="ctr">
        <a:spAutoFit/>
      </a:bodyPr>
      <a:lstStyle>
        <a:defPPr marL="40639" marR="40639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101600" tIns="101600" rIns="101600" bIns="1016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1" i="1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</TotalTime>
  <Words>499</Words>
  <Application>Microsoft Macintosh PowerPoint</Application>
  <PresentationFormat>Custom</PresentationFormat>
  <Paragraphs>95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Helvetica Neue</vt:lpstr>
      <vt:lpstr>Lucida Grande</vt:lpstr>
      <vt:lpstr>Minion Pro</vt:lpstr>
      <vt:lpstr>Symbol</vt:lpstr>
      <vt:lpstr>pppresentatie-template</vt:lpstr>
      <vt:lpstr>Office Theme</vt:lpstr>
      <vt:lpstr>PowerPoint Presentation</vt:lpstr>
      <vt:lpstr>Classification – Line of work</vt:lpstr>
      <vt:lpstr>Classification - activities</vt:lpstr>
      <vt:lpstr>Activities - details</vt:lpstr>
      <vt:lpstr>Classification</vt:lpstr>
      <vt:lpstr>Classification</vt:lpstr>
      <vt:lpstr>EU register</vt:lpstr>
    </vt:vector>
  </TitlesOfParts>
  <Company>Nikhef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avrolijk</dc:creator>
  <cp:lastModifiedBy>Jan Visser</cp:lastModifiedBy>
  <cp:revision>252</cp:revision>
  <dcterms:created xsi:type="dcterms:W3CDTF">2017-09-28T11:35:20Z</dcterms:created>
  <dcterms:modified xsi:type="dcterms:W3CDTF">2025-06-14T08:34:51Z</dcterms:modified>
</cp:coreProperties>
</file>