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576" r:id="rId2"/>
    <p:sldId id="256" r:id="rId3"/>
    <p:sldId id="832" r:id="rId4"/>
    <p:sldId id="836" r:id="rId5"/>
    <p:sldId id="833" r:id="rId6"/>
    <p:sldId id="838" r:id="rId7"/>
    <p:sldId id="835" r:id="rId8"/>
    <p:sldId id="412" r:id="rId9"/>
    <p:sldId id="837" r:id="rId10"/>
  </p:sldIdLst>
  <p:sldSz cx="9144000" cy="6858000" type="screen4x3"/>
  <p:notesSz cx="6797675" cy="9928225"/>
  <p:custDataLst>
    <p:tags r:id="rId1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0000"/>
    <a:srgbClr val="000099"/>
    <a:srgbClr val="66FF33"/>
    <a:srgbClr val="00FFFF"/>
    <a:srgbClr val="9999FF"/>
    <a:srgbClr val="FF3300"/>
    <a:srgbClr val="FFFF00"/>
    <a:srgbClr val="FF9933"/>
    <a:srgbClr val="008000"/>
    <a:srgbClr val="D7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11" autoAdjust="0"/>
    <p:restoredTop sz="98326" autoAdjust="0"/>
  </p:normalViewPr>
  <p:slideViewPr>
    <p:cSldViewPr snapToGrid="0">
      <p:cViewPr varScale="1">
        <p:scale>
          <a:sx n="119" d="100"/>
          <a:sy n="119" d="100"/>
        </p:scale>
        <p:origin x="413" y="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LS2 Master Schedule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4616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 / ELENA collaboration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9" y="188915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07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AD-ELENA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4381500" y="6570663"/>
            <a:ext cx="4762500" cy="284162"/>
          </a:xfrm>
        </p:spPr>
        <p:txBody>
          <a:bodyPr/>
          <a:lstStyle/>
          <a:p>
            <a:pPr>
              <a:defRPr/>
            </a:pPr>
            <a:r>
              <a:rPr lang="en-US" dirty="0"/>
              <a:t>F. Butin</a:t>
            </a:r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9" y="2040366"/>
            <a:ext cx="8729329" cy="2169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2000" kern="0" dirty="0">
                <a:solidFill>
                  <a:srgbClr val="0070C0"/>
                </a:solidFill>
              </a:rPr>
              <a:t>ADUC 11</a:t>
            </a:r>
            <a:r>
              <a:rPr lang="en-US" sz="2000" kern="0" baseline="30000" dirty="0">
                <a:solidFill>
                  <a:srgbClr val="0070C0"/>
                </a:solidFill>
              </a:rPr>
              <a:t>th</a:t>
            </a:r>
            <a:r>
              <a:rPr lang="en-US" sz="2000" kern="0" dirty="0">
                <a:solidFill>
                  <a:srgbClr val="0070C0"/>
                </a:solidFill>
              </a:rPr>
              <a:t> February 2025</a:t>
            </a:r>
            <a:endParaRPr lang="en-US" sz="4800" kern="0" dirty="0">
              <a:solidFill>
                <a:srgbClr val="0070C0"/>
              </a:solidFill>
            </a:endParaRP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 facility </a:t>
            </a:r>
            <a:br>
              <a:rPr lang="en-US" sz="4800" kern="0" dirty="0">
                <a:solidFill>
                  <a:srgbClr val="0070C0"/>
                </a:solidFill>
              </a:rPr>
            </a:br>
            <a:r>
              <a:rPr lang="en-US" sz="4800" kern="0" dirty="0">
                <a:solidFill>
                  <a:srgbClr val="0070C0"/>
                </a:solidFill>
              </a:rPr>
              <a:t>Maintenance - Consolidation Developments</a:t>
            </a:r>
          </a:p>
          <a:p>
            <a:pPr algn="ctr"/>
            <a:r>
              <a:rPr lang="en-US" sz="1800" kern="0" dirty="0">
                <a:solidFill>
                  <a:srgbClr val="0070C0"/>
                </a:solidFill>
              </a:rPr>
              <a:t>François BUTIN – BE-EA</a:t>
            </a:r>
            <a:endParaRPr lang="en-GB" sz="1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>
            <a:extLst>
              <a:ext uri="{FF2B5EF4-FFF2-40B4-BE49-F238E27FC236}">
                <a16:creationId xmlns:a16="http://schemas.microsoft.com/office/drawing/2014/main" id="{52B78F66-1915-4E76-829B-E76409F33D48}"/>
              </a:ext>
            </a:extLst>
          </p:cNvPr>
          <p:cNvSpPr txBox="1">
            <a:spLocks/>
          </p:cNvSpPr>
          <p:nvPr/>
        </p:nvSpPr>
        <p:spPr bwMode="auto">
          <a:xfrm>
            <a:off x="1219715" y="114484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r>
              <a:rPr lang="fr-CH" sz="3600" kern="0" dirty="0"/>
              <a:t>AD infrastructure 2024 Highlights</a:t>
            </a:r>
            <a:endParaRPr lang="en-GB" sz="3600" kern="0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8BD7AC8-4C14-167A-9E9F-E5ABF54A8271}"/>
              </a:ext>
            </a:extLst>
          </p:cNvPr>
          <p:cNvSpPr/>
          <p:nvPr/>
        </p:nvSpPr>
        <p:spPr>
          <a:xfrm>
            <a:off x="3911432" y="1994654"/>
            <a:ext cx="971118" cy="2789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353E6A-67B6-3263-6513-5031D22E5DB9}"/>
              </a:ext>
            </a:extLst>
          </p:cNvPr>
          <p:cNvSpPr/>
          <p:nvPr/>
        </p:nvSpPr>
        <p:spPr bwMode="auto">
          <a:xfrm>
            <a:off x="3427045" y="4108249"/>
            <a:ext cx="1708190" cy="863246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New TELMAX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Exp</a:t>
            </a:r>
            <a:r>
              <a:rPr lang="fr-CH" dirty="0">
                <a:latin typeface="Garamond" pitchFamily="-65" charset="0"/>
              </a:rPr>
              <a:t> Area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+ PAX test </a:t>
            </a:r>
            <a:r>
              <a:rPr lang="fr-CH" dirty="0" err="1">
                <a:latin typeface="Garamond" pitchFamily="-65" charset="0"/>
              </a:rPr>
              <a:t>beam</a:t>
            </a:r>
            <a:endParaRPr lang="fr-CH" dirty="0"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7874EF-9515-853A-CB35-6BA341D85E62}"/>
              </a:ext>
            </a:extLst>
          </p:cNvPr>
          <p:cNvSpPr/>
          <p:nvPr/>
        </p:nvSpPr>
        <p:spPr bwMode="auto">
          <a:xfrm>
            <a:off x="3488795" y="1137321"/>
            <a:ext cx="1740350" cy="407897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 err="1">
                <a:latin typeface="Garamond" pitchFamily="-65" charset="0"/>
              </a:rPr>
              <a:t>NewALPHA</a:t>
            </a:r>
            <a:r>
              <a:rPr lang="fr-CH" dirty="0">
                <a:latin typeface="Garamond" pitchFamily="-65" charset="0"/>
              </a:rPr>
              <a:t> CR</a:t>
            </a:r>
          </a:p>
        </p:txBody>
      </p:sp>
      <p:pic>
        <p:nvPicPr>
          <p:cNvPr id="12" name="Picture 11" descr="A group of people working in a factory&#10;&#10;Description automatically generated">
            <a:extLst>
              <a:ext uri="{FF2B5EF4-FFF2-40B4-BE49-F238E27FC236}">
                <a16:creationId xmlns:a16="http://schemas.microsoft.com/office/drawing/2014/main" id="{215DA807-C922-667B-53B5-02C5E02735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902" y="1084280"/>
            <a:ext cx="3208713" cy="2409311"/>
          </a:xfrm>
          <a:prstGeom prst="rect">
            <a:avLst/>
          </a:prstGeom>
        </p:spPr>
      </p:pic>
      <p:pic>
        <p:nvPicPr>
          <p:cNvPr id="1026" name="26CC88A5-9EC2-48AE-9341-EB128E03294B" descr="IMG_4276.jpg">
            <a:extLst>
              <a:ext uri="{FF2B5EF4-FFF2-40B4-BE49-F238E27FC236}">
                <a16:creationId xmlns:a16="http://schemas.microsoft.com/office/drawing/2014/main" id="{4254CE1B-71BE-40F8-5C21-DC549E820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140" y="1100319"/>
            <a:ext cx="3661464" cy="2722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A metal cylinder with a black circle on top&#10;&#10;Description automatically generated">
            <a:extLst>
              <a:ext uri="{FF2B5EF4-FFF2-40B4-BE49-F238E27FC236}">
                <a16:creationId xmlns:a16="http://schemas.microsoft.com/office/drawing/2014/main" id="{7947A5F4-10CD-7BD9-F234-BBE89330B2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088" y="3929651"/>
            <a:ext cx="3148961" cy="2164911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E204D5E5-3DEF-DB2D-6E11-C32E818D047F}"/>
              </a:ext>
            </a:extLst>
          </p:cNvPr>
          <p:cNvSpPr/>
          <p:nvPr/>
        </p:nvSpPr>
        <p:spPr>
          <a:xfrm>
            <a:off x="3911432" y="5108790"/>
            <a:ext cx="971118" cy="2789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 descr="A machine in a room&#10;&#10;Description automatically generated">
            <a:extLst>
              <a:ext uri="{FF2B5EF4-FFF2-40B4-BE49-F238E27FC236}">
                <a16:creationId xmlns:a16="http://schemas.microsoft.com/office/drawing/2014/main" id="{9B5427F5-1DC8-50D6-AB29-E30FC47F1B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0520" y="3907765"/>
            <a:ext cx="3519577" cy="26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899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43B8A-0C09-4CE7-BD08-B4BA24F64A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2024-2025 YETS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E96AF-D2F4-4E56-92B1-02A86DAC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C6B013-0CBC-4D17-B499-A81FC635533E}"/>
              </a:ext>
            </a:extLst>
          </p:cNvPr>
          <p:cNvSpPr txBox="1"/>
          <p:nvPr/>
        </p:nvSpPr>
        <p:spPr>
          <a:xfrm>
            <a:off x="0" y="1938999"/>
            <a:ext cx="464101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>
                <a:solidFill>
                  <a:srgbClr val="FF0000"/>
                </a:solidFill>
              </a:rPr>
              <a:t>AD machine : 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- 2 magnets </a:t>
            </a:r>
            <a:r>
              <a:rPr lang="fr-CH" sz="2000" dirty="0" err="1"/>
              <a:t>extracted</a:t>
            </a:r>
            <a:r>
              <a:rPr lang="fr-CH" sz="2000" dirty="0"/>
              <a:t> for </a:t>
            </a:r>
            <a:r>
              <a:rPr lang="fr-CH" sz="2000" dirty="0" err="1"/>
              <a:t>refurbishment</a:t>
            </a:r>
            <a:r>
              <a:rPr lang="fr-CH" sz="2000" dirty="0"/>
              <a:t> (QFN26 and BHN17): re-</a:t>
            </a:r>
            <a:r>
              <a:rPr lang="fr-CH" sz="2000" dirty="0" err="1"/>
              <a:t>installed</a:t>
            </a:r>
            <a:r>
              <a:rPr lang="fr-CH" sz="2000" dirty="0"/>
              <a:t> W6 and 8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-Routine maintenance for:</a:t>
            </a:r>
          </a:p>
          <a:p>
            <a:pPr algn="l"/>
            <a:r>
              <a:rPr lang="fr-CH" sz="2000" dirty="0"/>
              <a:t>e-</a:t>
            </a:r>
            <a:r>
              <a:rPr lang="fr-CH" sz="2000" dirty="0" err="1"/>
              <a:t>cooler</a:t>
            </a:r>
            <a:r>
              <a:rPr lang="fr-CH" sz="2000" dirty="0"/>
              <a:t> + BCCCA + C10 + C02 RF </a:t>
            </a:r>
            <a:r>
              <a:rPr lang="fr-CH" sz="2000" dirty="0" err="1"/>
              <a:t>cavities</a:t>
            </a:r>
            <a:r>
              <a:rPr lang="fr-CH" sz="2000" dirty="0"/>
              <a:t> + injection/</a:t>
            </a:r>
            <a:r>
              <a:rPr lang="fr-CH" sz="2000" dirty="0" err="1"/>
              <a:t>ejection</a:t>
            </a:r>
            <a:r>
              <a:rPr lang="fr-CH" sz="2000" dirty="0"/>
              <a:t> kickers, septa magnets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-BIPM </a:t>
            </a:r>
            <a:r>
              <a:rPr lang="fr-CH" sz="2000" dirty="0" err="1"/>
              <a:t>gas</a:t>
            </a:r>
            <a:r>
              <a:rPr lang="fr-CH" sz="2000" dirty="0"/>
              <a:t> injection valve </a:t>
            </a:r>
            <a:r>
              <a:rPr lang="fr-CH" sz="2000" dirty="0" err="1"/>
              <a:t>repair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-New power </a:t>
            </a:r>
            <a:r>
              <a:rPr lang="fr-CH" sz="2000" dirty="0" err="1"/>
              <a:t>converters</a:t>
            </a:r>
            <a:r>
              <a:rPr lang="fr-CH" sz="2000" dirty="0"/>
              <a:t> for injection line magnets</a:t>
            </a: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43981B1-2C49-8F2D-0E0E-D3A4FB38B9EE}"/>
              </a:ext>
            </a:extLst>
          </p:cNvPr>
          <p:cNvSpPr txBox="1">
            <a:spLocks/>
          </p:cNvSpPr>
          <p:nvPr/>
        </p:nvSpPr>
        <p:spPr>
          <a:xfrm>
            <a:off x="120770" y="0"/>
            <a:ext cx="0" cy="0"/>
          </a:xfr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Garamond" pitchFamily="19" charset="0"/>
                <a:ea typeface="ＭＳ Ｐゴシック" pitchFamily="19" charset="-128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050" name="DA748D90-6832-4CAF-AA17-336DF0549C46" descr="IMG_5220.jpg">
            <a:extLst>
              <a:ext uri="{FF2B5EF4-FFF2-40B4-BE49-F238E27FC236}">
                <a16:creationId xmlns:a16="http://schemas.microsoft.com/office/drawing/2014/main" id="{44F505D4-BF2F-210D-1CBD-4E4A68312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164" y="968888"/>
            <a:ext cx="4438835" cy="588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89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2947C-9686-ABF9-DE76-9F1D33046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2024-2025 YETS </a:t>
            </a:r>
            <a:r>
              <a:rPr lang="fr-CH" dirty="0" err="1"/>
              <a:t>activities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84F16D-A5D8-CF8F-A755-59C059050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A90BD0-F8F3-48D8-B395-922EB7027800}"/>
              </a:ext>
            </a:extLst>
          </p:cNvPr>
          <p:cNvSpPr txBox="1"/>
          <p:nvPr/>
        </p:nvSpPr>
        <p:spPr>
          <a:xfrm>
            <a:off x="-1" y="1087409"/>
            <a:ext cx="90317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/>
              <a:t>-</a:t>
            </a:r>
            <a:r>
              <a:rPr lang="fr-CH" sz="2000" b="1" dirty="0">
                <a:solidFill>
                  <a:srgbClr val="FF0000"/>
                </a:solidFill>
              </a:rPr>
              <a:t>ELENA / ion source: </a:t>
            </a:r>
          </a:p>
          <a:p>
            <a:pPr algn="l"/>
            <a:r>
              <a:rPr lang="fr-CH" sz="2000" dirty="0"/>
              <a:t>	-Ion source large m</a:t>
            </a:r>
            <a:r>
              <a:rPr lang="en-GB" sz="2000" dirty="0" err="1"/>
              <a:t>aintenance</a:t>
            </a:r>
            <a:r>
              <a:rPr lang="en-GB" sz="2000" dirty="0"/>
              <a:t> performed + power supply conformity 	improvement + HV transformer oil exchange</a:t>
            </a:r>
          </a:p>
          <a:p>
            <a:pPr algn="l"/>
            <a:r>
              <a:rPr lang="en-GB" sz="2000" dirty="0"/>
              <a:t>	-Routine maintenance of main systems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r>
              <a:rPr lang="en-GB" sz="2000" b="1" dirty="0"/>
              <a:t>-</a:t>
            </a:r>
            <a:r>
              <a:rPr lang="en-GB" sz="2000" b="1" dirty="0">
                <a:solidFill>
                  <a:srgbClr val="FF0000"/>
                </a:solidFill>
              </a:rPr>
              <a:t>Infrastructure</a:t>
            </a:r>
          </a:p>
          <a:p>
            <a:pPr algn="l"/>
            <a:r>
              <a:rPr lang="en-GB" sz="2000" dirty="0"/>
              <a:t>	-Major works on BT switchboards replacement – causes disruptions</a:t>
            </a:r>
          </a:p>
          <a:p>
            <a:pPr algn="l"/>
            <a:r>
              <a:rPr lang="en-GB" sz="2000" dirty="0"/>
              <a:t>	-Cabling for access safety system and for TELMAX</a:t>
            </a:r>
          </a:p>
        </p:txBody>
      </p:sp>
      <p:pic>
        <p:nvPicPr>
          <p:cNvPr id="7" name="Picture 6" descr="A large metal cabinet with many knobs&#10;&#10;Description automatically generated with medium confidence">
            <a:extLst>
              <a:ext uri="{FF2B5EF4-FFF2-40B4-BE49-F238E27FC236}">
                <a16:creationId xmlns:a16="http://schemas.microsoft.com/office/drawing/2014/main" id="{2A1F4BB8-94A1-2FBD-ACBA-F69B2797B51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3881"/>
          <a:stretch/>
        </p:blipFill>
        <p:spPr>
          <a:xfrm>
            <a:off x="0" y="4035595"/>
            <a:ext cx="4146997" cy="2822405"/>
          </a:xfrm>
          <a:prstGeom prst="rect">
            <a:avLst/>
          </a:prstGeom>
        </p:spPr>
      </p:pic>
      <p:pic>
        <p:nvPicPr>
          <p:cNvPr id="11" name="Picture 10" descr="A blue metal lockers with knobs and buttons&#10;&#10;Description automatically generated with medium confidence">
            <a:extLst>
              <a:ext uri="{FF2B5EF4-FFF2-40B4-BE49-F238E27FC236}">
                <a16:creationId xmlns:a16="http://schemas.microsoft.com/office/drawing/2014/main" id="{947F0DD7-B977-19D2-13EB-D19C5A042A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2166" r="28143"/>
          <a:stretch/>
        </p:blipFill>
        <p:spPr>
          <a:xfrm>
            <a:off x="5711779" y="4047185"/>
            <a:ext cx="3103809" cy="2810815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A0578E02-1BFB-09AF-FDAB-FF23293AC96A}"/>
              </a:ext>
            </a:extLst>
          </p:cNvPr>
          <p:cNvSpPr/>
          <p:nvPr/>
        </p:nvSpPr>
        <p:spPr>
          <a:xfrm>
            <a:off x="4484542" y="5314852"/>
            <a:ext cx="971118" cy="27899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5192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43B8A-0C09-4CE7-BD08-B4BA24F64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253195" cy="739775"/>
          </a:xfrm>
        </p:spPr>
        <p:txBody>
          <a:bodyPr/>
          <a:lstStyle/>
          <a:p>
            <a:r>
              <a:rPr lang="fr-CH" sz="4000" dirty="0"/>
              <a:t>YETS services disruptions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E96AF-D2F4-4E56-92B1-02A86DACD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C6B013-0CBC-4D17-B499-A81FC635533E}"/>
              </a:ext>
            </a:extLst>
          </p:cNvPr>
          <p:cNvSpPr txBox="1"/>
          <p:nvPr/>
        </p:nvSpPr>
        <p:spPr>
          <a:xfrm>
            <a:off x="0" y="966639"/>
            <a:ext cx="909486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>
                <a:solidFill>
                  <a:srgbClr val="FF0000"/>
                </a:solidFill>
              </a:rPr>
              <a:t>Disruptions </a:t>
            </a:r>
            <a:r>
              <a:rPr lang="fr-CH" sz="2000" b="1" dirty="0" err="1">
                <a:solidFill>
                  <a:srgbClr val="FF0000"/>
                </a:solidFill>
              </a:rPr>
              <a:t>expected</a:t>
            </a:r>
            <a:endParaRPr lang="fr-CH" sz="2000" b="1" dirty="0">
              <a:solidFill>
                <a:srgbClr val="FF0000"/>
              </a:solidFill>
            </a:endParaRPr>
          </a:p>
          <a:p>
            <a:pPr algn="l"/>
            <a:r>
              <a:rPr lang="fr-CH" sz="2000" dirty="0"/>
              <a:t>	-Cooling water ~1 </a:t>
            </a:r>
            <a:r>
              <a:rPr lang="fr-CH" sz="2000" dirty="0" err="1"/>
              <a:t>week</a:t>
            </a:r>
            <a:r>
              <a:rPr lang="fr-CH" sz="2000" dirty="0"/>
              <a:t>: 24</a:t>
            </a:r>
            <a:r>
              <a:rPr lang="fr-CH" sz="2000" baseline="30000" dirty="0"/>
              <a:t>th</a:t>
            </a:r>
            <a:r>
              <a:rPr lang="fr-CH" sz="2000" dirty="0"/>
              <a:t>-28</a:t>
            </a:r>
            <a:r>
              <a:rPr lang="fr-CH" sz="2000" baseline="30000" dirty="0"/>
              <a:t>th</a:t>
            </a:r>
            <a:r>
              <a:rPr lang="fr-CH" sz="2000" dirty="0"/>
              <a:t> </a:t>
            </a:r>
            <a:r>
              <a:rPr lang="fr-CH" sz="2000" dirty="0" err="1"/>
              <a:t>Feb</a:t>
            </a:r>
            <a:endParaRPr lang="fr-CH" sz="2000" dirty="0"/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	-</a:t>
            </a:r>
            <a:r>
              <a:rPr lang="fr-CH" sz="2000" dirty="0" err="1"/>
              <a:t>Cryogen</a:t>
            </a:r>
            <a:r>
              <a:rPr lang="fr-CH" sz="2000" dirty="0"/>
              <a:t> </a:t>
            </a:r>
            <a:r>
              <a:rPr lang="fr-CH" sz="2000" dirty="0" err="1"/>
              <a:t>fluids</a:t>
            </a:r>
            <a:r>
              <a:rPr lang="fr-CH" sz="2000" dirty="0"/>
              <a:t> distribution </a:t>
            </a:r>
            <a:r>
              <a:rPr lang="fr-CH" sz="2000" dirty="0" err="1"/>
              <a:t>stopped</a:t>
            </a:r>
            <a:r>
              <a:rPr lang="fr-CH" sz="2000" dirty="0"/>
              <a:t> ~2 </a:t>
            </a:r>
            <a:r>
              <a:rPr lang="fr-CH" sz="2000" dirty="0" err="1"/>
              <a:t>weeks</a:t>
            </a:r>
            <a:r>
              <a:rPr lang="fr-CH" sz="2000" dirty="0"/>
              <a:t>: 24</a:t>
            </a:r>
            <a:r>
              <a:rPr lang="fr-CH" sz="2000" baseline="30000" dirty="0"/>
              <a:t>th</a:t>
            </a:r>
            <a:r>
              <a:rPr lang="fr-CH" sz="2000" dirty="0"/>
              <a:t> </a:t>
            </a:r>
            <a:r>
              <a:rPr lang="fr-CH" sz="2000" dirty="0" err="1"/>
              <a:t>Feb</a:t>
            </a:r>
            <a:r>
              <a:rPr lang="fr-CH" sz="2000" dirty="0"/>
              <a:t> -7</a:t>
            </a:r>
            <a:r>
              <a:rPr lang="fr-CH" sz="2000" baseline="30000" dirty="0"/>
              <a:t>th</a:t>
            </a:r>
            <a:r>
              <a:rPr lang="fr-CH" sz="2000" dirty="0"/>
              <a:t>  March 	Arrangements </a:t>
            </a:r>
            <a:r>
              <a:rPr lang="fr-CH" sz="2000" dirty="0" err="1"/>
              <a:t>agreed</a:t>
            </a:r>
            <a:r>
              <a:rPr lang="fr-CH" sz="2000" dirty="0"/>
              <a:t> for BASE </a:t>
            </a:r>
            <a:r>
              <a:rPr lang="fr-CH" sz="2000" dirty="0" err="1"/>
              <a:t>anticipated</a:t>
            </a:r>
            <a:r>
              <a:rPr lang="fr-CH" sz="2000" dirty="0"/>
              <a:t> </a:t>
            </a:r>
            <a:r>
              <a:rPr lang="fr-CH" sz="2000" dirty="0" err="1"/>
              <a:t>lHe</a:t>
            </a:r>
            <a:r>
              <a:rPr lang="fr-CH" sz="2000" dirty="0"/>
              <a:t> </a:t>
            </a:r>
            <a:r>
              <a:rPr lang="fr-CH" sz="2000" dirty="0" err="1"/>
              <a:t>delivery</a:t>
            </a:r>
            <a:r>
              <a:rPr lang="fr-CH" sz="2000" dirty="0"/>
              <a:t>.</a:t>
            </a:r>
          </a:p>
          <a:p>
            <a:pPr algn="l"/>
            <a:endParaRPr lang="fr-CH" sz="2000" b="1" dirty="0">
              <a:solidFill>
                <a:srgbClr val="FF0000"/>
              </a:solidFill>
            </a:endParaRPr>
          </a:p>
          <a:p>
            <a:pPr algn="l"/>
            <a:r>
              <a:rPr lang="fr-CH" sz="2000" dirty="0"/>
              <a:t>	-Access to AD </a:t>
            </a:r>
            <a:r>
              <a:rPr lang="fr-CH" sz="2000" dirty="0" err="1"/>
              <a:t>shielding</a:t>
            </a:r>
            <a:r>
              <a:rPr lang="fr-CH" sz="2000" dirty="0"/>
              <a:t> areas </a:t>
            </a:r>
            <a:r>
              <a:rPr lang="fr-CH" sz="2000" dirty="0" err="1"/>
              <a:t>limited</a:t>
            </a:r>
            <a:r>
              <a:rPr lang="fr-CH" sz="2000" dirty="0"/>
              <a:t> </a:t>
            </a:r>
            <a:r>
              <a:rPr lang="fr-CH" sz="2000" dirty="0" err="1"/>
              <a:t>during</a:t>
            </a:r>
            <a:r>
              <a:rPr lang="fr-CH" sz="2000" dirty="0"/>
              <a:t> magnets </a:t>
            </a:r>
            <a:r>
              <a:rPr lang="fr-CH" sz="2000" dirty="0" err="1"/>
              <a:t>extarction</a:t>
            </a:r>
            <a:r>
              <a:rPr lang="fr-CH" sz="2000" dirty="0"/>
              <a:t> / </a:t>
            </a:r>
            <a:r>
              <a:rPr lang="fr-CH" sz="2000" dirty="0" err="1"/>
              <a:t>re-installation</a:t>
            </a:r>
            <a:r>
              <a:rPr lang="fr-CH" sz="2000" dirty="0"/>
              <a:t>: 	14</a:t>
            </a:r>
            <a:r>
              <a:rPr lang="fr-CH" sz="2000" baseline="30000" dirty="0"/>
              <a:t>th</a:t>
            </a:r>
            <a:r>
              <a:rPr lang="fr-CH" sz="2000" dirty="0"/>
              <a:t> – 21</a:t>
            </a:r>
            <a:r>
              <a:rPr lang="fr-CH" sz="2000" baseline="30000" dirty="0"/>
              <a:t>st</a:t>
            </a:r>
            <a:r>
              <a:rPr lang="fr-CH" sz="2000" dirty="0"/>
              <a:t> </a:t>
            </a:r>
            <a:r>
              <a:rPr lang="fr-CH" sz="2000" dirty="0" err="1"/>
              <a:t>Feb</a:t>
            </a:r>
            <a:r>
              <a:rPr lang="fr-CH" sz="2000" dirty="0"/>
              <a:t>: </a:t>
            </a:r>
            <a:r>
              <a:rPr lang="fr-CH" sz="2000" dirty="0" err="1"/>
              <a:t>opening</a:t>
            </a:r>
            <a:r>
              <a:rPr lang="fr-CH" sz="2000" dirty="0"/>
              <a:t> for BHN17, no </a:t>
            </a:r>
            <a:r>
              <a:rPr lang="fr-CH" sz="2000" dirty="0" err="1"/>
              <a:t>access</a:t>
            </a:r>
            <a:r>
              <a:rPr lang="fr-CH" sz="2000" dirty="0"/>
              <a:t> to ALPHA cryo platform</a:t>
            </a:r>
          </a:p>
          <a:p>
            <a:pPr algn="l"/>
            <a:endParaRPr lang="fr-CH" sz="2000" dirty="0"/>
          </a:p>
          <a:p>
            <a:pPr algn="l"/>
            <a:r>
              <a:rPr lang="fr-CH" sz="2000" dirty="0"/>
              <a:t>-Timing for crane usage,</a:t>
            </a:r>
            <a:br>
              <a:rPr lang="fr-CH" sz="2000" dirty="0"/>
            </a:br>
            <a:r>
              <a:rPr lang="fr-CH" sz="2000" dirty="0"/>
              <a:t> to </a:t>
            </a:r>
            <a:r>
              <a:rPr lang="fr-CH" sz="2000" dirty="0" err="1"/>
              <a:t>limit</a:t>
            </a:r>
            <a:r>
              <a:rPr lang="fr-CH" sz="2000" dirty="0"/>
              <a:t> perturbation to </a:t>
            </a:r>
            <a:br>
              <a:rPr lang="fr-CH" sz="2000" dirty="0"/>
            </a:br>
            <a:r>
              <a:rPr lang="fr-CH" sz="2000" dirty="0"/>
              <a:t>BASE </a:t>
            </a:r>
            <a:r>
              <a:rPr lang="fr-CH" sz="2000" dirty="0" err="1"/>
              <a:t>measurements</a:t>
            </a:r>
            <a:r>
              <a:rPr lang="fr-CH" sz="2000" dirty="0"/>
              <a:t>: </a:t>
            </a:r>
            <a:endParaRPr lang="en-GB" sz="2000" dirty="0"/>
          </a:p>
        </p:txBody>
      </p:sp>
      <p:pic>
        <p:nvPicPr>
          <p:cNvPr id="4" name="Picture 3" descr="A screenshot of a computer&#10;&#10;Description automatically generated">
            <a:extLst>
              <a:ext uri="{FF2B5EF4-FFF2-40B4-BE49-F238E27FC236}">
                <a16:creationId xmlns:a16="http://schemas.microsoft.com/office/drawing/2014/main" id="{3226D309-6D59-F5D2-8FB5-CD3135FA60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735035"/>
            <a:ext cx="6473722" cy="3122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621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187743-5077-4C4B-6481-2A20FBEF8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Next YETS planning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823320-95DD-8BC2-CE0E-EC00323FB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660BDBB-572E-E2B6-8B58-82A2FFAD6CCF}"/>
              </a:ext>
            </a:extLst>
          </p:cNvPr>
          <p:cNvSpPr txBox="1"/>
          <p:nvPr/>
        </p:nvSpPr>
        <p:spPr>
          <a:xfrm>
            <a:off x="0" y="1104662"/>
            <a:ext cx="909486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2000" b="1" dirty="0">
                <a:solidFill>
                  <a:srgbClr val="FF0000"/>
                </a:solidFill>
              </a:rPr>
              <a:t>Next YETS </a:t>
            </a:r>
            <a:r>
              <a:rPr lang="fr-CH" sz="2000" b="1" dirty="0" err="1">
                <a:solidFill>
                  <a:srgbClr val="FF0000"/>
                </a:solidFill>
              </a:rPr>
              <a:t>will</a:t>
            </a:r>
            <a:r>
              <a:rPr lang="fr-CH" sz="2000" b="1" dirty="0">
                <a:solidFill>
                  <a:srgbClr val="FF0000"/>
                </a:solidFill>
              </a:rPr>
              <a:t> </a:t>
            </a:r>
            <a:r>
              <a:rPr lang="fr-CH" sz="2000" b="1" dirty="0" err="1">
                <a:solidFill>
                  <a:srgbClr val="FF0000"/>
                </a:solidFill>
              </a:rPr>
              <a:t>be</a:t>
            </a:r>
            <a:r>
              <a:rPr lang="fr-CH" sz="2000" b="1" dirty="0">
                <a:solidFill>
                  <a:srgbClr val="FF0000"/>
                </a:solidFill>
              </a:rPr>
              <a:t> short: 14.5 </a:t>
            </a:r>
            <a:r>
              <a:rPr lang="fr-CH" sz="2000" b="1" dirty="0" err="1">
                <a:solidFill>
                  <a:srgbClr val="FF0000"/>
                </a:solidFill>
              </a:rPr>
              <a:t>weeks</a:t>
            </a:r>
            <a:r>
              <a:rPr lang="fr-CH" sz="2000" b="1" dirty="0">
                <a:solidFill>
                  <a:srgbClr val="FF0000"/>
                </a:solidFill>
              </a:rPr>
              <a:t> (+</a:t>
            </a:r>
            <a:r>
              <a:rPr lang="fr-CH" sz="2000" b="1" dirty="0" err="1">
                <a:solidFill>
                  <a:srgbClr val="FF0000"/>
                </a:solidFill>
              </a:rPr>
              <a:t>Xmas</a:t>
            </a:r>
            <a:r>
              <a:rPr lang="fr-CH" sz="2000" b="1" dirty="0">
                <a:solidFill>
                  <a:srgbClr val="FF0000"/>
                </a:solidFill>
              </a:rPr>
              <a:t> break)</a:t>
            </a:r>
          </a:p>
          <a:p>
            <a:pPr algn="l"/>
            <a:r>
              <a:rPr lang="en-GB" sz="2000" dirty="0"/>
              <a:t>“All groups are requested </a:t>
            </a:r>
            <a:r>
              <a:rPr lang="en-GB" sz="2000" b="1" dirty="0"/>
              <a:t>not to make substantial changes </a:t>
            </a:r>
            <a:r>
              <a:rPr lang="en-GB" sz="2000" dirty="0"/>
              <a:t>in order to be able to shorten the hardware and beam commissioning time, gaining more time for physics”</a:t>
            </a:r>
          </a:p>
          <a:p>
            <a:pPr algn="l"/>
            <a:endParaRPr lang="fr-CH" sz="2000" b="1" dirty="0">
              <a:solidFill>
                <a:srgbClr val="FF0000"/>
              </a:solidFill>
            </a:endParaRPr>
          </a:p>
          <a:p>
            <a:pPr algn="l"/>
            <a:r>
              <a:rPr lang="fr-CH" sz="2000" dirty="0"/>
              <a:t>	-End of AD </a:t>
            </a:r>
            <a:r>
              <a:rPr lang="fr-CH" sz="2000" dirty="0" err="1"/>
              <a:t>beam</a:t>
            </a:r>
            <a:r>
              <a:rPr lang="fr-CH" sz="2000" dirty="0"/>
              <a:t>: 8</a:t>
            </a:r>
            <a:r>
              <a:rPr lang="fr-CH" sz="2000" baseline="30000" dirty="0"/>
              <a:t>th</a:t>
            </a:r>
            <a:r>
              <a:rPr lang="fr-CH" sz="2000" dirty="0"/>
              <a:t> </a:t>
            </a:r>
            <a:r>
              <a:rPr lang="fr-CH" sz="2000" dirty="0" err="1"/>
              <a:t>December</a:t>
            </a:r>
            <a:r>
              <a:rPr lang="fr-CH" sz="2000" dirty="0"/>
              <a:t> 2025</a:t>
            </a:r>
          </a:p>
          <a:p>
            <a:pPr algn="l"/>
            <a:r>
              <a:rPr lang="fr-CH" sz="2000" dirty="0"/>
              <a:t>	-Restart of </a:t>
            </a:r>
            <a:r>
              <a:rPr lang="fr-CH" sz="2000" dirty="0" err="1"/>
              <a:t>physics</a:t>
            </a:r>
            <a:r>
              <a:rPr lang="fr-CH" sz="2000" dirty="0"/>
              <a:t>: 2</a:t>
            </a:r>
            <a:r>
              <a:rPr lang="fr-CH" sz="2000" baseline="30000" dirty="0"/>
              <a:t>nd</a:t>
            </a:r>
            <a:r>
              <a:rPr lang="fr-CH" sz="2000" dirty="0"/>
              <a:t> April 2026</a:t>
            </a:r>
          </a:p>
          <a:p>
            <a:pPr algn="l"/>
            <a:r>
              <a:rPr lang="fr-CH" sz="2000" dirty="0"/>
              <a:t>	-Possible in </a:t>
            </a:r>
            <a:r>
              <a:rPr lang="fr-CH" sz="2000" dirty="0" err="1"/>
              <a:t>principle</a:t>
            </a:r>
            <a:r>
              <a:rPr lang="fr-CH" sz="2000" dirty="0"/>
              <a:t> to </a:t>
            </a:r>
            <a:r>
              <a:rPr lang="fr-CH" sz="2000" dirty="0" err="1"/>
              <a:t>refurbish</a:t>
            </a:r>
            <a:r>
              <a:rPr lang="fr-CH" sz="2000" dirty="0"/>
              <a:t> 1 </a:t>
            </a:r>
            <a:r>
              <a:rPr lang="fr-CH" sz="2000" dirty="0" err="1"/>
              <a:t>quadrupole</a:t>
            </a:r>
            <a:r>
              <a:rPr lang="fr-CH" sz="2000" dirty="0"/>
              <a:t> (11 </a:t>
            </a:r>
            <a:r>
              <a:rPr lang="fr-CH" sz="2000" dirty="0" err="1"/>
              <a:t>weeks</a:t>
            </a:r>
            <a:r>
              <a:rPr lang="fr-CH" sz="2000" dirty="0"/>
              <a:t> </a:t>
            </a:r>
            <a:r>
              <a:rPr lang="fr-CH" sz="2000" dirty="0" err="1"/>
              <a:t>needed</a:t>
            </a:r>
            <a:r>
              <a:rPr lang="fr-CH" sz="2000" dirty="0"/>
              <a:t>) – TBD !</a:t>
            </a:r>
          </a:p>
          <a:p>
            <a:pPr algn="l"/>
            <a:r>
              <a:rPr lang="fr-CH" sz="2000" dirty="0"/>
              <a:t>	-Routine maintenance</a:t>
            </a:r>
          </a:p>
          <a:p>
            <a:pPr algn="l"/>
            <a:r>
              <a:rPr lang="fr-CH" sz="2000" dirty="0"/>
              <a:t>	-Installation of TELMAX horizontal </a:t>
            </a:r>
            <a:r>
              <a:rPr lang="fr-CH" sz="2000" dirty="0" err="1"/>
              <a:t>beam</a:t>
            </a:r>
            <a:r>
              <a:rPr lang="fr-CH" sz="2000" dirty="0"/>
              <a:t> line section (ECR in </a:t>
            </a:r>
            <a:r>
              <a:rPr lang="fr-CH" sz="2000" dirty="0" err="1"/>
              <a:t>approval</a:t>
            </a:r>
            <a:r>
              <a:rPr lang="fr-CH" sz="2000" dirty="0"/>
              <a:t> </a:t>
            </a:r>
            <a:r>
              <a:rPr lang="fr-CH" sz="2000" dirty="0" err="1"/>
              <a:t>loop</a:t>
            </a:r>
            <a:r>
              <a:rPr lang="fr-CH" sz="2000" dirty="0"/>
              <a:t>), 	or </a:t>
            </a:r>
            <a:r>
              <a:rPr lang="fr-CH" sz="2000" dirty="0" err="1"/>
              <a:t>delayed</a:t>
            </a:r>
            <a:r>
              <a:rPr lang="fr-CH" sz="2000" dirty="0"/>
              <a:t> if no </a:t>
            </a:r>
            <a:r>
              <a:rPr lang="fr-CH" sz="2000" dirty="0" err="1"/>
              <a:t>immediate</a:t>
            </a:r>
            <a:r>
              <a:rPr lang="fr-CH" sz="2000" dirty="0"/>
              <a:t> </a:t>
            </a:r>
            <a:r>
              <a:rPr lang="fr-CH" sz="2000" dirty="0" err="1"/>
              <a:t>need</a:t>
            </a:r>
            <a:endParaRPr lang="fr-CH" sz="2000" dirty="0"/>
          </a:p>
          <a:p>
            <a:pPr algn="l"/>
            <a:r>
              <a:rPr lang="en-GB" sz="2000" b="1" dirty="0">
                <a:solidFill>
                  <a:srgbClr val="FF0000"/>
                </a:solidFill>
              </a:rPr>
              <a:t>	</a:t>
            </a:r>
            <a:endParaRPr lang="fr-CH" sz="2000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480777-4195-88AD-1423-ED75BEE75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9780" y="3987730"/>
            <a:ext cx="3962400" cy="2870270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6798CA5E-A12F-4156-325F-48CA634CF961}"/>
              </a:ext>
            </a:extLst>
          </p:cNvPr>
          <p:cNvSpPr/>
          <p:nvPr/>
        </p:nvSpPr>
        <p:spPr bwMode="auto">
          <a:xfrm>
            <a:off x="5763296" y="4262907"/>
            <a:ext cx="1313645" cy="10818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229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26761-8469-48ED-A624-B561AADB72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status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1AADF1-64CD-4FC9-9333-13AC2BF73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88F5A88-0D45-4ED2-A3B4-86B5F9B2A6DD}"/>
              </a:ext>
            </a:extLst>
          </p:cNvPr>
          <p:cNvSpPr txBox="1"/>
          <p:nvPr/>
        </p:nvSpPr>
        <p:spPr>
          <a:xfrm>
            <a:off x="24569" y="1288059"/>
            <a:ext cx="909486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dirty="0"/>
              <a:t>-</a:t>
            </a:r>
            <a:r>
              <a:rPr lang="fr-CH" b="1" dirty="0"/>
              <a:t>Magnets </a:t>
            </a:r>
            <a:r>
              <a:rPr lang="fr-CH" b="1" dirty="0" err="1"/>
              <a:t>refurbishment</a:t>
            </a:r>
            <a:r>
              <a:rPr lang="fr-CH" b="1" dirty="0"/>
              <a:t>: 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Status</a:t>
            </a:r>
            <a:r>
              <a:rPr lang="fr-CH" dirty="0"/>
              <a:t>: Will continue till LS3 </a:t>
            </a:r>
            <a:r>
              <a:rPr lang="fr-CH" dirty="0" err="1"/>
              <a:t>included</a:t>
            </a:r>
            <a:endParaRPr lang="fr-CH" dirty="0"/>
          </a:p>
          <a:p>
            <a:pPr algn="l"/>
            <a:r>
              <a:rPr lang="fr-CH" dirty="0"/>
              <a:t>	-Planning: 12 (13) main magnets + 6 </a:t>
            </a:r>
            <a:r>
              <a:rPr lang="fr-CH" dirty="0" err="1"/>
              <a:t>steerers</a:t>
            </a:r>
            <a:r>
              <a:rPr lang="fr-CH" dirty="0"/>
              <a:t>/</a:t>
            </a:r>
            <a:r>
              <a:rPr lang="fr-CH" dirty="0" err="1"/>
              <a:t>solenoids</a:t>
            </a:r>
            <a:r>
              <a:rPr lang="fr-CH" dirty="0"/>
              <a:t> </a:t>
            </a:r>
            <a:r>
              <a:rPr lang="fr-CH" dirty="0" err="1"/>
              <a:t>during</a:t>
            </a:r>
            <a:r>
              <a:rPr lang="fr-CH" dirty="0"/>
              <a:t> LS3</a:t>
            </a:r>
          </a:p>
          <a:p>
            <a:pPr algn="l"/>
            <a:r>
              <a:rPr lang="fr-CH" dirty="0"/>
              <a:t>	-</a:t>
            </a:r>
            <a:r>
              <a:rPr lang="fr-CH" dirty="0" err="1"/>
              <a:t>Financing</a:t>
            </a:r>
            <a:r>
              <a:rPr lang="fr-CH" dirty="0"/>
              <a:t>: </a:t>
            </a:r>
            <a:r>
              <a:rPr lang="fr-CH" dirty="0" err="1"/>
              <a:t>secured</a:t>
            </a:r>
            <a:endParaRPr lang="fr-CH" dirty="0"/>
          </a:p>
          <a:p>
            <a:pPr algn="l"/>
            <a:endParaRPr lang="en-GB" dirty="0"/>
          </a:p>
          <a:p>
            <a:pPr algn="l"/>
            <a:r>
              <a:rPr lang="en-GB" b="1" dirty="0"/>
              <a:t>-AD e-cooler:</a:t>
            </a:r>
          </a:p>
          <a:p>
            <a:pPr algn="l"/>
            <a:r>
              <a:rPr lang="en-GB" dirty="0"/>
              <a:t>	-Status: project on track for swap with new cooler during LS3</a:t>
            </a:r>
          </a:p>
          <a:p>
            <a:pPr algn="l"/>
            <a:r>
              <a:rPr lang="en-GB" dirty="0"/>
              <a:t>	-Financing is secured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-Stochastic cooling:</a:t>
            </a:r>
          </a:p>
          <a:p>
            <a:pPr algn="l"/>
            <a:r>
              <a:rPr lang="en-GB" dirty="0"/>
              <a:t>	-Status: New kickers have to be engineered and produced – no design available yet. 	Future of amplifiers needs to be secured (regular failures)</a:t>
            </a:r>
          </a:p>
          <a:p>
            <a:pPr algn="l"/>
            <a:r>
              <a:rPr lang="en-GB" dirty="0"/>
              <a:t>	-Financing: not secured yet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-Cooling and ventilation:</a:t>
            </a:r>
          </a:p>
          <a:p>
            <a:pPr algn="l"/>
            <a:r>
              <a:rPr lang="en-GB" dirty="0"/>
              <a:t>	-Status: Planned for LS3</a:t>
            </a:r>
          </a:p>
          <a:p>
            <a:pPr algn="l"/>
            <a:r>
              <a:rPr lang="en-GB" dirty="0"/>
              <a:t>	-Next: Studies in progress, and works to take place during LS3</a:t>
            </a:r>
          </a:p>
          <a:p>
            <a:pPr algn="l"/>
            <a:r>
              <a:rPr lang="en-GB" dirty="0"/>
              <a:t>	-Financing: HVAC + hydraulics secured</a:t>
            </a:r>
          </a:p>
          <a:p>
            <a:pPr algn="l"/>
            <a:endParaRPr lang="en-GB" b="1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79513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9717A-23B2-4B35-8691-CE5199376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7859" y="188915"/>
            <a:ext cx="7209275" cy="739775"/>
          </a:xfrm>
        </p:spPr>
        <p:txBody>
          <a:bodyPr/>
          <a:lstStyle/>
          <a:p>
            <a:r>
              <a:rPr lang="fr-CH" dirty="0"/>
              <a:t>AD-CONS </a:t>
            </a:r>
            <a:r>
              <a:rPr lang="fr-CH" dirty="0" err="1"/>
              <a:t>WP’s</a:t>
            </a:r>
            <a:r>
              <a:rPr lang="fr-CH" dirty="0"/>
              <a:t> (</a:t>
            </a:r>
            <a:r>
              <a:rPr lang="fr-CH" dirty="0" err="1"/>
              <a:t>Continued</a:t>
            </a:r>
            <a:r>
              <a:rPr lang="fr-CH" dirty="0"/>
              <a:t>)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3F6464-8703-4AFC-AFF2-606A71C9A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554BD0-781C-49EB-8513-2843BEC4E2A0}"/>
              </a:ext>
            </a:extLst>
          </p:cNvPr>
          <p:cNvSpPr txBox="1"/>
          <p:nvPr/>
        </p:nvSpPr>
        <p:spPr>
          <a:xfrm>
            <a:off x="221132" y="1589308"/>
            <a:ext cx="876049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b="1" dirty="0"/>
              <a:t>-Power convertors: </a:t>
            </a:r>
          </a:p>
          <a:p>
            <a:pPr algn="l"/>
            <a:r>
              <a:rPr lang="en-GB" dirty="0"/>
              <a:t>	-Status: ongoing. Injection line optimization in progress (magnets + converters)</a:t>
            </a:r>
          </a:p>
          <a:p>
            <a:pPr algn="l"/>
            <a:r>
              <a:rPr lang="en-GB" dirty="0"/>
              <a:t>	-Next: bulk of spending/installation work after LS3 (mains)</a:t>
            </a:r>
          </a:p>
          <a:p>
            <a:pPr algn="l"/>
            <a:r>
              <a:rPr lang="en-GB" dirty="0"/>
              <a:t>	-Financing: secured</a:t>
            </a:r>
          </a:p>
          <a:p>
            <a:pPr algn="l"/>
            <a:endParaRPr lang="en-GB" dirty="0"/>
          </a:p>
          <a:p>
            <a:pPr algn="l"/>
            <a:r>
              <a:rPr lang="en-GB" b="1" dirty="0"/>
              <a:t>-Cryo fixed distribution system:</a:t>
            </a:r>
          </a:p>
          <a:p>
            <a:pPr algn="l"/>
            <a:r>
              <a:rPr lang="en-GB" dirty="0"/>
              <a:t>	-Status: stalled</a:t>
            </a:r>
          </a:p>
          <a:p>
            <a:pPr algn="l"/>
            <a:r>
              <a:rPr lang="en-GB" dirty="0"/>
              <a:t>	-Next: Need to study the complete system with local </a:t>
            </a:r>
            <a:r>
              <a:rPr lang="en-GB" dirty="0" err="1"/>
              <a:t>liquefactor</a:t>
            </a:r>
            <a:r>
              <a:rPr lang="en-GB" dirty="0"/>
              <a:t> 	</a:t>
            </a:r>
          </a:p>
          <a:p>
            <a:pPr algn="l"/>
            <a:r>
              <a:rPr lang="en-GB" dirty="0"/>
              <a:t>	-Financing: cost estimated to 8.3 MCHF, potential savings 0.6 MCHF/year. Will 	depend on AD long term future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-</a:t>
            </a:r>
            <a:r>
              <a:rPr lang="en-GB" b="1" dirty="0"/>
              <a:t>Magnetic horn (after production target):</a:t>
            </a:r>
          </a:p>
          <a:p>
            <a:pPr algn="l"/>
            <a:r>
              <a:rPr lang="en-GB" dirty="0"/>
              <a:t>	-Consolidation approved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3826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B70FE-2117-5F35-4131-278046B74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 err="1"/>
              <a:t>Miscelaneous</a:t>
            </a:r>
            <a:endParaRPr lang="en-GB" sz="4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32BBD5-8BA6-BC5E-FE32-BE1ED4CDF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E29131-B067-2293-A5EA-24B71C656DED}"/>
              </a:ext>
            </a:extLst>
          </p:cNvPr>
          <p:cNvSpPr txBox="1"/>
          <p:nvPr/>
        </p:nvSpPr>
        <p:spPr>
          <a:xfrm>
            <a:off x="208935" y="1050607"/>
            <a:ext cx="8514857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-Priorities should be established </a:t>
            </a:r>
            <a:r>
              <a:rPr lang="en-GB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the light of the anticipated physics program of AD experiments beyond LS3-LS4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and the corresponding anticipated needs of AD/ELENA machines operation.</a:t>
            </a:r>
          </a:p>
          <a:p>
            <a:pPr algn="l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-New physics experiments proposals proposed at SPSC to be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analyzed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-Official call for TELMAX test beam time sent by physics coordinator. 2 “customers” already in the waiting line !</a:t>
            </a:r>
            <a:b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GB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algn="l"/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-Operating slots of ELENA during YETS and during LS3 with </a:t>
            </a:r>
            <a:r>
              <a:rPr lang="en-GB" dirty="0" err="1">
                <a:latin typeface="Calibri" panose="020F0502020204030204" pitchFamily="34" charset="0"/>
                <a:ea typeface="Calibri" panose="020F0502020204030204" pitchFamily="34" charset="0"/>
              </a:rPr>
              <a:t>Hminus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>
                <a:latin typeface="Calibri" panose="020F0502020204030204" pitchFamily="34" charset="0"/>
                <a:ea typeface="Calibri" panose="020F0502020204030204" pitchFamily="34" charset="0"/>
              </a:rPr>
              <a:t>ion source to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be discussed/agreed among experiments</a:t>
            </a:r>
          </a:p>
          <a:p>
            <a:pPr algn="l"/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403C25-3550-45AA-8149-AC1A6FFFB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3331" y="5455794"/>
            <a:ext cx="1810669" cy="145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785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23869</TotalTime>
  <Words>678</Words>
  <Application>Microsoft Office PowerPoint</Application>
  <PresentationFormat>On-screen Show (4:3)</PresentationFormat>
  <Paragraphs>95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Garamond</vt:lpstr>
      <vt:lpstr>Helvetica</vt:lpstr>
      <vt:lpstr>Times New Roman</vt:lpstr>
      <vt:lpstr>Wingdings</vt:lpstr>
      <vt:lpstr>1_Pixel</vt:lpstr>
      <vt:lpstr>AD-ELENA  </vt:lpstr>
      <vt:lpstr>PowerPoint Presentation</vt:lpstr>
      <vt:lpstr>2024-2025 YETS activities</vt:lpstr>
      <vt:lpstr>2024-2025 YETS activities</vt:lpstr>
      <vt:lpstr>YETS services disruptions</vt:lpstr>
      <vt:lpstr>Next YETS planning</vt:lpstr>
      <vt:lpstr>AD-CONS project status</vt:lpstr>
      <vt:lpstr>AD-CONS WP’s (Continued)</vt:lpstr>
      <vt:lpstr>Miscelaneous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AD-CONS / ELENA Projects  </dc:title>
  <dc:creator>Francois Butin</dc:creator>
  <cp:lastModifiedBy>Francois Butin</cp:lastModifiedBy>
  <cp:revision>56</cp:revision>
  <cp:lastPrinted>2021-01-18T09:09:16Z</cp:lastPrinted>
  <dcterms:created xsi:type="dcterms:W3CDTF">2021-01-15T15:07:38Z</dcterms:created>
  <dcterms:modified xsi:type="dcterms:W3CDTF">2025-02-11T09:52:57Z</dcterms:modified>
</cp:coreProperties>
</file>