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  <p:sldMasterId id="2147483675" r:id="rId3"/>
    <p:sldMasterId id="2147483687" r:id="rId4"/>
  </p:sldMasterIdLst>
  <p:notesMasterIdLst>
    <p:notesMasterId r:id="rId18"/>
  </p:notesMasterIdLst>
  <p:handoutMasterIdLst>
    <p:handoutMasterId r:id="rId19"/>
  </p:handoutMasterIdLst>
  <p:sldIdLst>
    <p:sldId id="256" r:id="rId5"/>
    <p:sldId id="364" r:id="rId6"/>
    <p:sldId id="361" r:id="rId7"/>
    <p:sldId id="404" r:id="rId8"/>
    <p:sldId id="371" r:id="rId9"/>
    <p:sldId id="407" r:id="rId10"/>
    <p:sldId id="405" r:id="rId11"/>
    <p:sldId id="408" r:id="rId12"/>
    <p:sldId id="410" r:id="rId13"/>
    <p:sldId id="406" r:id="rId14"/>
    <p:sldId id="409" r:id="rId15"/>
    <p:sldId id="411" r:id="rId16"/>
    <p:sldId id="287" r:id="rId17"/>
  </p:sldIdLst>
  <p:sldSz cx="12192000" cy="6858000"/>
  <p:notesSz cx="6797675" cy="9926638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hep" initials="i" lastIdx="13" clrIdx="0"/>
  <p:cmAuthor id="2" name="yaoql" initials="y" lastIdx="1" clrIdx="1">
    <p:extLst>
      <p:ext uri="{19B8F6BF-5375-455C-9EA6-DF929625EA0E}">
        <p15:presenceInfo xmlns:p15="http://schemas.microsoft.com/office/powerpoint/2012/main" userId="yaoq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66FF"/>
    <a:srgbClr val="0033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06" autoAdjust="0"/>
    <p:restoredTop sz="93129" autoAdjust="0"/>
  </p:normalViewPr>
  <p:slideViewPr>
    <p:cSldViewPr snapToGrid="0" showGuides="1">
      <p:cViewPr varScale="1">
        <p:scale>
          <a:sx n="85" d="100"/>
          <a:sy n="85" d="100"/>
        </p:scale>
        <p:origin x="90" y="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60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baseline="0"/>
              <a:t>Tape Capacity by Experiment</a:t>
            </a:r>
            <a:endParaRPr lang="zh-CN" altLang="en-US"/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LHAASO</c:v>
                </c:pt>
              </c:strCache>
            </c:strRef>
          </c:tx>
          <c:spPr>
            <a:solidFill>
              <a:srgbClr val="4874CB"/>
            </a:solidFill>
            <a:ln w="25400">
              <a:noFill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Sheet1!$B$6:$E$6</c:f>
              <c:numCache>
                <c:formatCode>General</c:formatCode>
                <c:ptCount val="4"/>
                <c:pt idx="0">
                  <c:v>2.8</c:v>
                </c:pt>
                <c:pt idx="1">
                  <c:v>14.8</c:v>
                </c:pt>
                <c:pt idx="2">
                  <c:v>30.8</c:v>
                </c:pt>
                <c:pt idx="3">
                  <c:v>43.4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6A-43F6-9D86-409449AB68BE}"/>
            </c:ext>
          </c:extLst>
        </c:ser>
        <c:ser>
          <c:idx val="1"/>
          <c:order val="1"/>
          <c:tx>
            <c:strRef>
              <c:f>Sheet1!$A$7</c:f>
              <c:strCache>
                <c:ptCount val="1"/>
                <c:pt idx="0">
                  <c:v>BES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Sheet1!$B$7:$E$7</c:f>
              <c:numCache>
                <c:formatCode>General</c:formatCode>
                <c:ptCount val="4"/>
                <c:pt idx="0">
                  <c:v>0.55000000000000004</c:v>
                </c:pt>
                <c:pt idx="1">
                  <c:v>5.8</c:v>
                </c:pt>
                <c:pt idx="2">
                  <c:v>11.6</c:v>
                </c:pt>
                <c:pt idx="3">
                  <c:v>11.6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6A-43F6-9D86-409449AB68BE}"/>
            </c:ext>
          </c:extLst>
        </c:ser>
        <c:ser>
          <c:idx val="7"/>
          <c:order val="2"/>
          <c:tx>
            <c:strRef>
              <c:f>Sheet1!$A$4</c:f>
              <c:strCache>
                <c:ptCount val="1"/>
                <c:pt idx="0">
                  <c:v>DYB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1">
                  <c:v>2.4</c:v>
                </c:pt>
                <c:pt idx="2">
                  <c:v>2.4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6A-43F6-9D86-409449AB68BE}"/>
            </c:ext>
          </c:extLst>
        </c:ser>
        <c:ser>
          <c:idx val="8"/>
          <c:order val="3"/>
          <c:tx>
            <c:strRef>
              <c:f>Sheet1!$A$5</c:f>
              <c:strCache>
                <c:ptCount val="1"/>
                <c:pt idx="0">
                  <c:v>YBJ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1">
                  <c:v>0.4</c:v>
                </c:pt>
                <c:pt idx="2">
                  <c:v>0.4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6A-43F6-9D86-409449AB68BE}"/>
            </c:ext>
          </c:extLst>
        </c:ser>
        <c:ser>
          <c:idx val="3"/>
          <c:order val="4"/>
          <c:tx>
            <c:strRef>
              <c:f>Sheet1!$A$8</c:f>
              <c:strCache>
                <c:ptCount val="1"/>
                <c:pt idx="0">
                  <c:v>JUNO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Sheet1!$B$8:$E$8</c:f>
              <c:numCache>
                <c:formatCode>General</c:formatCode>
                <c:ptCount val="4"/>
                <c:pt idx="2">
                  <c:v>0.2</c:v>
                </c:pt>
                <c:pt idx="3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6A-43F6-9D86-409449AB68BE}"/>
            </c:ext>
          </c:extLst>
        </c:ser>
        <c:ser>
          <c:idx val="4"/>
          <c:order val="5"/>
          <c:tx>
            <c:strRef>
              <c:f>Sheet1!$A$9</c:f>
              <c:strCache>
                <c:ptCount val="1"/>
                <c:pt idx="0">
                  <c:v>HEPS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Sheet1!$B$9:$E$9</c:f>
              <c:numCache>
                <c:formatCode>General</c:formatCode>
                <c:ptCount val="4"/>
                <c:pt idx="2">
                  <c:v>0.06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6A-43F6-9D86-409449AB68BE}"/>
            </c:ext>
          </c:extLst>
        </c:ser>
        <c:ser>
          <c:idx val="5"/>
          <c:order val="6"/>
          <c:tx>
            <c:strRef>
              <c:f>Sheet1!$A$10</c:f>
              <c:strCache>
                <c:ptCount val="1"/>
                <c:pt idx="0">
                  <c:v>HXMT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Sheet1!$B$10:$E$10</c:f>
              <c:numCache>
                <c:formatCode>General</c:formatCode>
                <c:ptCount val="4"/>
                <c:pt idx="0">
                  <c:v>0.02</c:v>
                </c:pt>
                <c:pt idx="1">
                  <c:v>0.05</c:v>
                </c:pt>
                <c:pt idx="2">
                  <c:v>0.09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6A-43F6-9D86-409449AB68BE}"/>
            </c:ext>
          </c:extLst>
        </c:ser>
        <c:ser>
          <c:idx val="6"/>
          <c:order val="7"/>
          <c:tx>
            <c:strRef>
              <c:f>Sheet1!$A$11</c:f>
              <c:strCache>
                <c:ptCount val="1"/>
                <c:pt idx="0">
                  <c:v>BACKUP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Sheet1!$B$11:$E$11</c:f>
              <c:numCache>
                <c:formatCode>General</c:formatCode>
                <c:ptCount val="4"/>
                <c:pt idx="2">
                  <c:v>0.2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E6A-43F6-9D86-409449AB68BE}"/>
            </c:ext>
          </c:extLst>
        </c:ser>
        <c:ser>
          <c:idx val="2"/>
          <c:order val="8"/>
          <c:tx>
            <c:strRef>
              <c:f>Sheet1!$A$3</c:f>
              <c:strCache>
                <c:ptCount val="1"/>
                <c:pt idx="0">
                  <c:v>LHCb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6A-43F6-9D86-409449AB68BE}"/>
            </c:ext>
          </c:extLst>
        </c:ser>
        <c:ser>
          <c:idx val="9"/>
          <c:order val="9"/>
          <c:tx>
            <c:strRef>
              <c:f>Sheet1!$A$2</c:f>
              <c:strCache>
                <c:ptCount val="1"/>
                <c:pt idx="0">
                  <c:v>HERD</c:v>
                </c:pt>
              </c:strCache>
            </c:strRef>
          </c:tx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3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E6A-43F6-9D86-409449AB68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59884911"/>
        <c:axId val="1"/>
      </c:barChart>
      <c:catAx>
        <c:axId val="59884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1270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9884911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AE9B1EDA-4EAD-4248-AB15-2A22CD2106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92EF887-DE8D-4117-AEE8-4267D8FB74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88950-FF9D-4A51-9087-730657CA35FA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57A1E41-2307-4ED0-B012-05F39CC960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FBC28C6-B4F5-40A1-B122-65124E6650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E304A-6F3C-4977-8D8C-09A5BE21BA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791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56883-A816-4EFC-A1E9-060EF11422CF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112A9-C745-4A84-AA31-C43A0AA310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834343" y="6586538"/>
            <a:ext cx="10407877" cy="2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zh-CN" sz="1200" b="1" kern="1200" dirty="0">
                <a:solidFill>
                  <a:srgbClr val="0033CC"/>
                </a:solidFill>
                <a:latin typeface="Calibri" panose="020F0502020204030204" pitchFamily="34" charset="0"/>
                <a:ea typeface="黑体" panose="02010609060101010101" pitchFamily="2" charset="-122"/>
                <a:cs typeface="+mn-cs"/>
              </a:rPr>
              <a:t>                                                                                                                                 CTA workshop 2025</a:t>
            </a:r>
            <a:endParaRPr lang="zh-CN" altLang="en-US" sz="1200" b="1" dirty="0">
              <a:solidFill>
                <a:srgbClr val="0033CC"/>
              </a:solidFill>
              <a:latin typeface="Calibri" panose="020F0502020204030204" pitchFamily="34" charset="0"/>
              <a:ea typeface="黑体" panose="02010609060101010101" pitchFamily="2" charset="-122"/>
              <a:cs typeface="Verdana" panose="020B0604030504040204" pitchFamily="34" charset="0"/>
            </a:endParaRPr>
          </a:p>
        </p:txBody>
      </p:sp>
      <p:sp>
        <p:nvSpPr>
          <p:cNvPr id="13" name="Line 4"/>
          <p:cNvSpPr>
            <a:spLocks noChangeShapeType="1"/>
          </p:cNvSpPr>
          <p:nvPr userDrawn="1"/>
        </p:nvSpPr>
        <p:spPr bwMode="auto">
          <a:xfrm>
            <a:off x="839106" y="6565900"/>
            <a:ext cx="104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2" descr="http://img0.imgtn.bdimg.com/it/u=563621966,1908252958&amp;fm=21&amp;gp=0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325975"/>
            <a:ext cx="674688" cy="45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40" y="13762"/>
            <a:ext cx="4984946" cy="958475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0" y="960597"/>
            <a:ext cx="12192000" cy="87076"/>
            <a:chOff x="0" y="821645"/>
            <a:chExt cx="9191194" cy="135018"/>
          </a:xfrm>
        </p:grpSpPr>
        <p:grpSp>
          <p:nvGrpSpPr>
            <p:cNvPr id="16" name="组合 15"/>
            <p:cNvGrpSpPr/>
            <p:nvPr/>
          </p:nvGrpSpPr>
          <p:grpSpPr>
            <a:xfrm>
              <a:off x="0" y="836712"/>
              <a:ext cx="9191194" cy="110437"/>
              <a:chOff x="0" y="836712"/>
              <a:chExt cx="9191194" cy="11043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922847" y="836712"/>
                <a:ext cx="8268347" cy="110436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0" y="836713"/>
                <a:ext cx="975360" cy="110436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660" y="-4546"/>
            <a:ext cx="3124743" cy="982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3795" y="1051254"/>
            <a:ext cx="10972800" cy="549401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" name="Line 4"/>
          <p:cNvSpPr>
            <a:spLocks noChangeShapeType="1"/>
          </p:cNvSpPr>
          <p:nvPr userDrawn="1"/>
        </p:nvSpPr>
        <p:spPr bwMode="auto">
          <a:xfrm>
            <a:off x="839106" y="6565900"/>
            <a:ext cx="104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2" descr="http://img0.imgtn.bdimg.com/it/u=563621966,1908252958&amp;fm=21&amp;gp=0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6325975"/>
            <a:ext cx="674688" cy="45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 userDrawn="1"/>
        </p:nvGrpSpPr>
        <p:grpSpPr>
          <a:xfrm>
            <a:off x="0" y="960597"/>
            <a:ext cx="12192000" cy="87076"/>
            <a:chOff x="0" y="821645"/>
            <a:chExt cx="9191194" cy="135018"/>
          </a:xfrm>
        </p:grpSpPr>
        <p:grpSp>
          <p:nvGrpSpPr>
            <p:cNvPr id="15" name="组合 14"/>
            <p:cNvGrpSpPr/>
            <p:nvPr/>
          </p:nvGrpSpPr>
          <p:grpSpPr>
            <a:xfrm>
              <a:off x="0" y="836712"/>
              <a:ext cx="9191194" cy="110437"/>
              <a:chOff x="0" y="836712"/>
              <a:chExt cx="9191194" cy="110437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922847" y="836712"/>
                <a:ext cx="8268347" cy="110436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0" y="836713"/>
                <a:ext cx="975360" cy="110436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533612" y="0"/>
            <a:ext cx="10972800" cy="960597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7258597C-3913-457C-A942-93453869BC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240798" y="6360598"/>
            <a:ext cx="9172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</a:pPr>
            <a:fld id="{506185A6-71A3-4102-85DB-AC6B181D97E8}" type="slidenum">
              <a:rPr lang="en-US" altLang="zh-CN" sz="1800" b="1" smtClean="0">
                <a:solidFill>
                  <a:srgbClr val="0033CC"/>
                </a:solidFill>
                <a:latin typeface="Calibri" panose="020F0502020204030204" pitchFamily="34" charset="0"/>
              </a:rPr>
              <a:t>‹#›</a:t>
            </a:fld>
            <a:r>
              <a:rPr lang="en-US" altLang="zh-CN" sz="1800" b="1" dirty="0">
                <a:solidFill>
                  <a:srgbClr val="0033CC"/>
                </a:solidFill>
                <a:latin typeface="Calibri" panose="020F0502020204030204" pitchFamily="34" charset="0"/>
              </a:rPr>
              <a:t>/13</a:t>
            </a:r>
            <a:endParaRPr lang="en-US" altLang="zh-CN" sz="2400" b="1" dirty="0">
              <a:solidFill>
                <a:srgbClr val="0033CC"/>
              </a:solidFill>
              <a:latin typeface="Calibri" panose="020F0502020204030204" pitchFamily="34" charset="0"/>
              <a:ea typeface="隶书" panose="02010509060101010101" pitchFamily="49" charset="-122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8D9231BD-8F55-2141-76B2-3C5655C1D7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4343" y="6586538"/>
            <a:ext cx="10407877" cy="2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zh-CN" sz="1200" b="1" kern="1200" dirty="0">
                <a:solidFill>
                  <a:srgbClr val="0033CC"/>
                </a:solidFill>
                <a:latin typeface="Calibri" panose="020F0502020204030204" pitchFamily="34" charset="0"/>
                <a:ea typeface="黑体" panose="02010609060101010101" pitchFamily="2" charset="-122"/>
                <a:cs typeface="+mn-cs"/>
              </a:rPr>
              <a:t>                                                                                                                                 CTA workshop 2025</a:t>
            </a:r>
            <a:endParaRPr lang="zh-CN" altLang="en-US" sz="1200" b="1" dirty="0">
              <a:solidFill>
                <a:srgbClr val="0033CC"/>
              </a:solidFill>
              <a:latin typeface="Calibri" panose="020F0502020204030204" pitchFamily="34" charset="0"/>
              <a:ea typeface="黑体" panose="02010609060101010101" pitchFamily="2" charset="-122"/>
              <a:cs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19CA9-CCA6-4D28-98DB-BB90AA18E5EB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55345-3332-48BD-948D-21CA5A1F26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F336C-E0C9-4B47-9EE4-2D32E7888F09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2DEF4-1118-4DA5-A75B-8976BCA4B4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B63FD-601B-4F12-A247-EF40051E08C5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622EA-277B-49C8-87D1-C5956215E9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5AF39-AB61-4DF1-8603-80B69B71153E}" type="datetimeFigureOut">
              <a:rPr lang="zh-CN" altLang="en-US" smtClean="0"/>
              <a:t>2025/3/26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96CC3-69F7-458C-BC5C-2BED6737B3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483930/contributions/6401677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cta-community.web.cern.ch/t/input-output-error-from-tape-drive-device-dev-nst0/302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9599" y="1792617"/>
            <a:ext cx="10972801" cy="185553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4800" b="1" dirty="0">
                <a:solidFill>
                  <a:srgbClr val="FF0000"/>
                </a:solidFill>
              </a:rPr>
              <a:t>CTA status at IHEP</a:t>
            </a:r>
            <a:endParaRPr lang="zh-CN" altLang="en-US" sz="4800" b="1" dirty="0">
              <a:solidFill>
                <a:srgbClr val="0033CC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20837" y="4104959"/>
            <a:ext cx="9350326" cy="1809374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39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QiuLing</a:t>
            </a:r>
            <a:r>
              <a:rPr lang="en-US" altLang="zh-CN" sz="39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Yao</a:t>
            </a:r>
          </a:p>
          <a:p>
            <a:r>
              <a:rPr lang="en-US" altLang="zh-CN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zh-CN" altLang="en-US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behalf</a:t>
            </a:r>
            <a:r>
              <a:rPr lang="zh-CN" altLang="en-US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Storage group</a:t>
            </a:r>
          </a:p>
          <a:p>
            <a:r>
              <a:rPr lang="en-US" altLang="zh-CN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Computing Center, IHEP</a:t>
            </a:r>
          </a:p>
          <a:p>
            <a:r>
              <a:rPr lang="en-US" altLang="zh-CN" sz="3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2025-03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26"/>
    </mc:Choice>
    <mc:Fallback xmlns="">
      <p:transition spd="slow" advTm="3912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271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Problems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27100"/>
            <a:ext cx="10972800" cy="5664893"/>
          </a:xfrm>
        </p:spPr>
        <p:txBody>
          <a:bodyPr>
            <a:normAutofit/>
          </a:bodyPr>
          <a:lstStyle/>
          <a:p>
            <a:r>
              <a:rPr lang="en-US" altLang="zh-CN" dirty="0" err="1">
                <a:solidFill>
                  <a:srgbClr val="003399"/>
                </a:solidFill>
              </a:rPr>
              <a:t>Cta</a:t>
            </a:r>
            <a:r>
              <a:rPr lang="en-US" altLang="zh-CN" dirty="0">
                <a:solidFill>
                  <a:srgbClr val="003399"/>
                </a:solidFill>
              </a:rPr>
              <a:t>-frontend in container cost more mem than in host</a:t>
            </a:r>
          </a:p>
          <a:p>
            <a:pPr lvl="1"/>
            <a:r>
              <a:rPr lang="en-US" altLang="zh-CN" sz="2400" dirty="0">
                <a:solidFill>
                  <a:srgbClr val="003399"/>
                </a:solidFill>
              </a:rPr>
              <a:t> 4 GB in docker</a:t>
            </a:r>
          </a:p>
          <a:p>
            <a:pPr lvl="1"/>
            <a:r>
              <a:rPr lang="en-US" altLang="zh-CN" sz="2400" dirty="0">
                <a:solidFill>
                  <a:srgbClr val="003399"/>
                </a:solidFill>
              </a:rPr>
              <a:t> 100 MB in host</a:t>
            </a:r>
          </a:p>
          <a:p>
            <a:endParaRPr lang="en-US" altLang="zh-CN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dirty="0">
              <a:solidFill>
                <a:srgbClr val="003399"/>
              </a:solidFill>
            </a:endParaRPr>
          </a:p>
          <a:p>
            <a:endParaRPr lang="en-US" altLang="zh-CN" dirty="0">
              <a:solidFill>
                <a:srgbClr val="003399"/>
              </a:solidFill>
            </a:endParaRPr>
          </a:p>
          <a:p>
            <a:r>
              <a:rPr lang="en-US" altLang="zh-CN" dirty="0">
                <a:solidFill>
                  <a:srgbClr val="003399"/>
                </a:solidFill>
              </a:rPr>
              <a:t>Low humidity causes malfunctions in tape libraries</a:t>
            </a:r>
          </a:p>
          <a:p>
            <a:pPr lvl="1"/>
            <a:r>
              <a:rPr lang="en-US" altLang="zh-CN" sz="2400" dirty="0">
                <a:solidFill>
                  <a:srgbClr val="003399"/>
                </a:solidFill>
              </a:rPr>
              <a:t> 17% (Humidity Range: 20% to 50% RH)</a:t>
            </a:r>
          </a:p>
          <a:p>
            <a:pPr lvl="1"/>
            <a:r>
              <a:rPr lang="en-US" altLang="zh-CN" sz="2400" dirty="0">
                <a:solidFill>
                  <a:srgbClr val="003399"/>
                </a:solidFill>
              </a:rPr>
              <a:t>Turn on the precision air conditioner and adjust</a:t>
            </a:r>
          </a:p>
          <a:p>
            <a:pPr marL="0" indent="0">
              <a:buNone/>
            </a:pPr>
            <a:endParaRPr lang="en-US" altLang="zh-CN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dirty="0">
              <a:solidFill>
                <a:srgbClr val="003399"/>
              </a:solidFill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B27B6914-4FF6-4AD8-8157-9A63CD025A41}"/>
              </a:ext>
            </a:extLst>
          </p:cNvPr>
          <p:cNvGrpSpPr/>
          <p:nvPr/>
        </p:nvGrpSpPr>
        <p:grpSpPr>
          <a:xfrm>
            <a:off x="243909" y="5651333"/>
            <a:ext cx="7159777" cy="1048666"/>
            <a:chOff x="928381" y="2266950"/>
            <a:chExt cx="7905750" cy="116205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E21F8123-7480-4667-8479-2940B3F77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8381" y="2266950"/>
              <a:ext cx="7905750" cy="1162050"/>
            </a:xfrm>
            <a:prstGeom prst="rect">
              <a:avLst/>
            </a:prstGeom>
          </p:spPr>
        </p:pic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C800D63-3D77-49CF-AC93-872EDA009B82}"/>
                </a:ext>
              </a:extLst>
            </p:cNvPr>
            <p:cNvCxnSpPr/>
            <p:nvPr/>
          </p:nvCxnSpPr>
          <p:spPr>
            <a:xfrm>
              <a:off x="6744712" y="3184216"/>
              <a:ext cx="40864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FD7C43E0-1A84-4A84-93C2-EB99B3FDFCBB}"/>
                </a:ext>
              </a:extLst>
            </p:cNvPr>
            <p:cNvCxnSpPr>
              <a:cxnSpLocks/>
            </p:cNvCxnSpPr>
            <p:nvPr/>
          </p:nvCxnSpPr>
          <p:spPr>
            <a:xfrm>
              <a:off x="928381" y="3399329"/>
              <a:ext cx="62933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EEBB3633-D486-4089-9365-9B5BA60E88A9}"/>
                </a:ext>
              </a:extLst>
            </p:cNvPr>
            <p:cNvCxnSpPr>
              <a:cxnSpLocks/>
            </p:cNvCxnSpPr>
            <p:nvPr/>
          </p:nvCxnSpPr>
          <p:spPr>
            <a:xfrm>
              <a:off x="6563135" y="2657559"/>
              <a:ext cx="126590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DDE19A94-FCE2-49DA-B7B8-DDA0032CD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7496" y="5549186"/>
            <a:ext cx="4624568" cy="909285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6C9DBF07-2BFC-A2DF-A7AB-086D2163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90" y="2464397"/>
            <a:ext cx="7988419" cy="14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8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B5A00-2C9E-D0BC-041B-5112A2110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3A9F92-FB23-6DB8-C406-4397DE8A5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271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Next steps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B17996-E449-C16B-E03C-88EB2E8A3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62756"/>
            <a:ext cx="11155680" cy="5329484"/>
          </a:xfrm>
        </p:spPr>
        <p:txBody>
          <a:bodyPr>
            <a:normAutofit/>
          </a:bodyPr>
          <a:lstStyle/>
          <a:p>
            <a:r>
              <a:rPr lang="en-US" altLang="zh-CN" dirty="0" err="1">
                <a:solidFill>
                  <a:srgbClr val="003399"/>
                </a:solidFill>
              </a:rPr>
              <a:t>PostgresSchedDB</a:t>
            </a:r>
            <a:r>
              <a:rPr lang="zh-CN" altLang="en-US" dirty="0">
                <a:solidFill>
                  <a:srgbClr val="003399"/>
                </a:solidFill>
              </a:rPr>
              <a:t> </a:t>
            </a:r>
            <a:r>
              <a:rPr lang="en-US" altLang="zh-CN" dirty="0">
                <a:solidFill>
                  <a:srgbClr val="003399"/>
                </a:solidFill>
              </a:rPr>
              <a:t>in</a:t>
            </a:r>
            <a:r>
              <a:rPr lang="zh-CN" altLang="en-US" dirty="0">
                <a:solidFill>
                  <a:srgbClr val="003399"/>
                </a:solidFill>
              </a:rPr>
              <a:t> </a:t>
            </a:r>
            <a:r>
              <a:rPr lang="en-US" altLang="zh-CN" dirty="0">
                <a:solidFill>
                  <a:srgbClr val="003399"/>
                </a:solidFill>
              </a:rPr>
              <a:t>production?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dirty="0"/>
              <a:t> To remove </a:t>
            </a:r>
            <a:r>
              <a:rPr lang="en-US" altLang="zh-CN" dirty="0" err="1"/>
              <a:t>Ceph</a:t>
            </a:r>
            <a:r>
              <a:rPr lang="en-US" altLang="zh-CN" dirty="0"/>
              <a:t> clusters</a:t>
            </a:r>
          </a:p>
          <a:p>
            <a:r>
              <a:rPr lang="en-US" altLang="zh-CN" dirty="0" err="1">
                <a:solidFill>
                  <a:srgbClr val="003399"/>
                </a:solidFill>
              </a:rPr>
              <a:t>Ceph</a:t>
            </a:r>
            <a:r>
              <a:rPr lang="en-US" altLang="zh-CN" dirty="0">
                <a:solidFill>
                  <a:srgbClr val="003399"/>
                </a:solidFill>
              </a:rPr>
              <a:t> </a:t>
            </a:r>
            <a:r>
              <a:rPr lang="en-US" altLang="zh-CN" dirty="0" err="1">
                <a:solidFill>
                  <a:srgbClr val="003399"/>
                </a:solidFill>
              </a:rPr>
              <a:t>S3</a:t>
            </a:r>
            <a:r>
              <a:rPr lang="en-US" altLang="zh-CN" dirty="0">
                <a:solidFill>
                  <a:srgbClr val="003399"/>
                </a:solidFill>
              </a:rPr>
              <a:t> pool backup to CTA?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dirty="0"/>
              <a:t>Gitlab,</a:t>
            </a:r>
            <a:r>
              <a:rPr lang="zh-CN" altLang="en-US" dirty="0"/>
              <a:t> </a:t>
            </a:r>
            <a:r>
              <a:rPr lang="en-US" altLang="zh-CN" dirty="0"/>
              <a:t>docs,</a:t>
            </a:r>
            <a:r>
              <a:rPr lang="zh-CN" altLang="en-US" dirty="0"/>
              <a:t> </a:t>
            </a:r>
            <a:r>
              <a:rPr lang="en-US" altLang="zh-CN" dirty="0" err="1"/>
              <a:t>mattermost</a:t>
            </a:r>
            <a:r>
              <a:rPr lang="zh-CN" altLang="en-US" dirty="0"/>
              <a:t> </a:t>
            </a:r>
            <a:r>
              <a:rPr lang="en-US" altLang="zh-CN" dirty="0"/>
              <a:t>…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dirty="0"/>
              <a:t>Massive</a:t>
            </a:r>
            <a:r>
              <a:rPr lang="zh-CN" altLang="en-US" dirty="0"/>
              <a:t> </a:t>
            </a:r>
            <a:r>
              <a:rPr lang="en-US" altLang="zh-CN" dirty="0"/>
              <a:t>small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mutable</a:t>
            </a:r>
            <a:r>
              <a:rPr lang="zh-CN" altLang="en-US" dirty="0"/>
              <a:t> </a:t>
            </a:r>
            <a:r>
              <a:rPr lang="en-US" altLang="zh-CN" dirty="0"/>
              <a:t>files</a:t>
            </a:r>
          </a:p>
          <a:p>
            <a:r>
              <a:rPr lang="en-US" altLang="zh-CN" sz="3000" dirty="0">
                <a:solidFill>
                  <a:srgbClr val="003399"/>
                </a:solidFill>
              </a:rPr>
              <a:t>Optimization</a:t>
            </a:r>
            <a:r>
              <a:rPr lang="zh-CN" altLang="en-US" sz="3000" dirty="0">
                <a:solidFill>
                  <a:srgbClr val="003399"/>
                </a:solidFill>
              </a:rPr>
              <a:t> </a:t>
            </a:r>
            <a:r>
              <a:rPr lang="en-US" altLang="zh-CN" sz="3000" dirty="0">
                <a:solidFill>
                  <a:srgbClr val="003399"/>
                </a:solidFill>
              </a:rPr>
              <a:t>for</a:t>
            </a:r>
            <a:r>
              <a:rPr lang="zh-CN" altLang="en-US" sz="3000" dirty="0">
                <a:solidFill>
                  <a:srgbClr val="003399"/>
                </a:solidFill>
              </a:rPr>
              <a:t> </a:t>
            </a:r>
            <a:r>
              <a:rPr lang="en-US" altLang="zh-CN" sz="3000" dirty="0">
                <a:solidFill>
                  <a:srgbClr val="003399"/>
                </a:solidFill>
              </a:rPr>
              <a:t>monitor</a:t>
            </a:r>
            <a:r>
              <a:rPr lang="zh-CN" altLang="en-US" sz="3000" dirty="0">
                <a:solidFill>
                  <a:srgbClr val="003399"/>
                </a:solidFill>
              </a:rPr>
              <a:t> </a:t>
            </a:r>
            <a:r>
              <a:rPr lang="en-US" altLang="zh-CN" sz="3000" dirty="0">
                <a:solidFill>
                  <a:srgbClr val="003399"/>
                </a:solidFill>
              </a:rPr>
              <a:t>and</a:t>
            </a:r>
            <a:r>
              <a:rPr lang="zh-CN" altLang="en-US" sz="3000" dirty="0">
                <a:solidFill>
                  <a:srgbClr val="003399"/>
                </a:solidFill>
              </a:rPr>
              <a:t> </a:t>
            </a:r>
            <a:r>
              <a:rPr lang="en-US" altLang="zh-CN" sz="3000" dirty="0">
                <a:solidFill>
                  <a:srgbClr val="003399"/>
                </a:solidFill>
              </a:rPr>
              <a:t>alerting</a:t>
            </a:r>
            <a:r>
              <a:rPr lang="zh-CN" altLang="en-US" sz="3000" dirty="0">
                <a:solidFill>
                  <a:srgbClr val="003399"/>
                </a:solidFill>
              </a:rPr>
              <a:t> </a:t>
            </a:r>
            <a:r>
              <a:rPr lang="en-US" altLang="zh-CN" sz="3000" dirty="0">
                <a:solidFill>
                  <a:srgbClr val="003399"/>
                </a:solidFill>
              </a:rPr>
              <a:t>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2600" dirty="0"/>
              <a:t>Prometheus,</a:t>
            </a:r>
            <a:r>
              <a:rPr lang="zh-CN" altLang="en-US" sz="2600" dirty="0"/>
              <a:t> </a:t>
            </a:r>
            <a:r>
              <a:rPr lang="en-US" altLang="zh-CN" sz="2600" dirty="0" err="1"/>
              <a:t>AlertManager</a:t>
            </a:r>
            <a:r>
              <a:rPr lang="en-US" altLang="zh-CN" sz="2600" dirty="0"/>
              <a:t>,</a:t>
            </a:r>
            <a:r>
              <a:rPr lang="zh-CN" altLang="en-US" sz="2600" dirty="0"/>
              <a:t> </a:t>
            </a:r>
            <a:r>
              <a:rPr lang="en-US" altLang="zh-CN" sz="2600" dirty="0"/>
              <a:t>Grafana</a:t>
            </a:r>
          </a:p>
        </p:txBody>
      </p:sp>
    </p:spTree>
    <p:extLst>
      <p:ext uri="{BB962C8B-B14F-4D97-AF65-F5344CB8AC3E}">
        <p14:creationId xmlns:p14="http://schemas.microsoft.com/office/powerpoint/2010/main" val="257613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4C0C3-8FF0-0897-D3ED-ADFEF65BF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7E370E-6518-CB87-87FB-AFBFB93DA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271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Summary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B75C01-2DF6-F8BF-05C5-7B377EE2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097280"/>
            <a:ext cx="11155680" cy="5394960"/>
          </a:xfrm>
        </p:spPr>
        <p:txBody>
          <a:bodyPr>
            <a:normAutofit/>
          </a:bodyPr>
          <a:lstStyle/>
          <a:p>
            <a:r>
              <a:rPr lang="en-US" altLang="zh-CN" sz="3000" dirty="0">
                <a:solidFill>
                  <a:srgbClr val="003399"/>
                </a:solidFill>
              </a:rPr>
              <a:t>CTA ran well  and supported additional experiments</a:t>
            </a:r>
          </a:p>
          <a:p>
            <a:r>
              <a:rPr lang="en-US" altLang="zh-CN" sz="3000" dirty="0">
                <a:solidFill>
                  <a:srgbClr val="003399"/>
                </a:solidFill>
              </a:rPr>
              <a:t>Optimize CTA monitoring , frontend and configuration</a:t>
            </a:r>
          </a:p>
          <a:p>
            <a:r>
              <a:rPr lang="en-US" altLang="zh-CN" sz="3000" dirty="0">
                <a:solidFill>
                  <a:srgbClr val="003399"/>
                </a:solidFill>
              </a:rPr>
              <a:t>Upgrade the operating system on all nodes to Alma Linux 9</a:t>
            </a:r>
          </a:p>
          <a:p>
            <a:r>
              <a:rPr lang="en-US" altLang="zh-CN" sz="3000" dirty="0">
                <a:solidFill>
                  <a:srgbClr val="003399"/>
                </a:solidFill>
              </a:rPr>
              <a:t>Some problems were encountered and further work is necessary</a:t>
            </a:r>
          </a:p>
        </p:txBody>
      </p:sp>
    </p:spTree>
    <p:extLst>
      <p:ext uri="{BB962C8B-B14F-4D97-AF65-F5344CB8AC3E}">
        <p14:creationId xmlns:p14="http://schemas.microsoft.com/office/powerpoint/2010/main" val="114973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951"/>
    </mc:Choice>
    <mc:Fallback>
      <p:transition spd="slow" advTm="1195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086" y="2309033"/>
            <a:ext cx="10972800" cy="13517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000" b="1" i="1" dirty="0">
                <a:solidFill>
                  <a:srgbClr val="0033CC"/>
                </a:solidFill>
              </a:rPr>
              <a:t>Thank yo</a:t>
            </a:r>
            <a:r>
              <a:rPr lang="en-US" altLang="zh-CN" sz="8000" b="1" i="1" dirty="0">
                <a:solidFill>
                  <a:srgbClr val="0033CC"/>
                </a:solidFill>
              </a:rPr>
              <a:t>u</a:t>
            </a:r>
            <a:endParaRPr lang="en-US" sz="8000" b="1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75090"/>
          </a:xfrm>
        </p:spPr>
        <p:txBody>
          <a:bodyPr>
            <a:norm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</a:rPr>
              <a:t>Outline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52714" y="1420153"/>
            <a:ext cx="10570029" cy="5122258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Current Status </a:t>
            </a:r>
          </a:p>
          <a:p>
            <a:r>
              <a:rPr lang="en-US" altLang="zh-CN" sz="4000" dirty="0"/>
              <a:t>Progress</a:t>
            </a:r>
          </a:p>
          <a:p>
            <a:r>
              <a:rPr lang="en-US" altLang="zh-CN" sz="4000" dirty="0"/>
              <a:t>Problems</a:t>
            </a:r>
          </a:p>
          <a:p>
            <a:r>
              <a:rPr lang="en-US" altLang="zh-CN" sz="4000" dirty="0"/>
              <a:t>Summary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71044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Overview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215" y="1080655"/>
            <a:ext cx="11304418" cy="5478087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3399"/>
                </a:solidFill>
              </a:rPr>
              <a:t>Long-term storage and Backup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rgbClr val="003399"/>
                </a:solidFill>
              </a:rPr>
              <a:t>    </a:t>
            </a:r>
            <a:r>
              <a:rPr lang="en-US" altLang="zh-CN" sz="2400" dirty="0" err="1">
                <a:solidFill>
                  <a:srgbClr val="003399"/>
                </a:solidFill>
              </a:rPr>
              <a:t>BESIII</a:t>
            </a:r>
            <a:r>
              <a:rPr lang="en-US" altLang="zh-CN" sz="2400" dirty="0">
                <a:solidFill>
                  <a:srgbClr val="003399"/>
                </a:solidFill>
              </a:rPr>
              <a:t>: 1 PB/y         </a:t>
            </a:r>
            <a:r>
              <a:rPr lang="en-US" altLang="zh-CN" sz="2400" dirty="0" err="1">
                <a:solidFill>
                  <a:srgbClr val="003399"/>
                </a:solidFill>
              </a:rPr>
              <a:t>LHAASO</a:t>
            </a:r>
            <a:r>
              <a:rPr lang="en-US" altLang="zh-CN" sz="2400" dirty="0">
                <a:solidFill>
                  <a:srgbClr val="003399"/>
                </a:solidFill>
              </a:rPr>
              <a:t>: 10 PB/y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003399"/>
                </a:solidFill>
              </a:rPr>
              <a:t>     JUNO: 3 PB/y            HEPS: 300 PB/y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003399"/>
                </a:solidFill>
              </a:rPr>
              <a:t>     </a:t>
            </a:r>
            <a:r>
              <a:rPr lang="en-US" altLang="zh-CN" sz="2400" dirty="0" err="1">
                <a:solidFill>
                  <a:srgbClr val="003399"/>
                </a:solidFill>
              </a:rPr>
              <a:t>HXMT</a:t>
            </a:r>
            <a:r>
              <a:rPr lang="en-US" altLang="zh-CN" sz="2400" dirty="0">
                <a:solidFill>
                  <a:srgbClr val="003399"/>
                </a:solidFill>
              </a:rPr>
              <a:t>: 10 PB/y        </a:t>
            </a:r>
            <a:r>
              <a:rPr lang="en-US" altLang="zh-CN" sz="2400" dirty="0" err="1">
                <a:solidFill>
                  <a:srgbClr val="003399"/>
                </a:solidFill>
              </a:rPr>
              <a:t>CSNS</a:t>
            </a:r>
            <a:r>
              <a:rPr lang="en-US" altLang="zh-CN" sz="2400" dirty="0">
                <a:solidFill>
                  <a:srgbClr val="003399"/>
                </a:solidFill>
              </a:rPr>
              <a:t>: 1 PB/y</a:t>
            </a:r>
            <a:endParaRPr lang="en-US" altLang="zh-CN" sz="2800" dirty="0">
              <a:solidFill>
                <a:srgbClr val="003399"/>
              </a:solidFill>
            </a:endParaRPr>
          </a:p>
          <a:p>
            <a:r>
              <a:rPr lang="en-US" altLang="zh-CN" sz="2800" dirty="0">
                <a:solidFill>
                  <a:srgbClr val="003399"/>
                </a:solidFill>
              </a:rPr>
              <a:t>CTA: tapes</a:t>
            </a:r>
          </a:p>
          <a:p>
            <a:pPr lvl="1"/>
            <a:r>
              <a:rPr lang="en-US" altLang="zh-CN" dirty="0">
                <a:solidFill>
                  <a:srgbClr val="003399"/>
                </a:solidFill>
              </a:rPr>
              <a:t>Version: 5.11</a:t>
            </a:r>
          </a:p>
          <a:p>
            <a:pPr lvl="1"/>
            <a:r>
              <a:rPr lang="en-US" altLang="zh-CN" dirty="0">
                <a:solidFill>
                  <a:srgbClr val="003399"/>
                </a:solidFill>
              </a:rPr>
              <a:t>88.27 PB </a:t>
            </a:r>
            <a:r>
              <a:rPr lang="en-US" altLang="zh-CN" dirty="0" err="1">
                <a:solidFill>
                  <a:srgbClr val="003399"/>
                </a:solidFill>
              </a:rPr>
              <a:t>LTO7</a:t>
            </a:r>
            <a:r>
              <a:rPr lang="en-US" altLang="zh-CN" dirty="0">
                <a:solidFill>
                  <a:srgbClr val="003399"/>
                </a:solidFill>
              </a:rPr>
              <a:t> &amp; </a:t>
            </a:r>
            <a:r>
              <a:rPr lang="en-US" altLang="zh-CN" dirty="0" err="1">
                <a:solidFill>
                  <a:srgbClr val="003399"/>
                </a:solidFill>
              </a:rPr>
              <a:t>LTO9</a:t>
            </a:r>
            <a:endParaRPr lang="en-US" altLang="zh-CN" dirty="0">
              <a:solidFill>
                <a:srgbClr val="003399"/>
              </a:solidFill>
            </a:endParaRPr>
          </a:p>
          <a:p>
            <a:r>
              <a:rPr lang="en-US" altLang="zh-CN" sz="2800" dirty="0">
                <a:solidFill>
                  <a:srgbClr val="003399"/>
                </a:solidFill>
              </a:rPr>
              <a:t>EOS: disk buffer</a:t>
            </a:r>
          </a:p>
          <a:p>
            <a:pPr lvl="1"/>
            <a:r>
              <a:rPr lang="en-US" altLang="zh-CN" dirty="0">
                <a:solidFill>
                  <a:srgbClr val="003399"/>
                </a:solidFill>
              </a:rPr>
              <a:t>Version:5.2.27</a:t>
            </a:r>
          </a:p>
          <a:p>
            <a:pPr lvl="1"/>
            <a:r>
              <a:rPr lang="en-US" altLang="zh-CN" dirty="0">
                <a:solidFill>
                  <a:srgbClr val="003399"/>
                </a:solidFill>
              </a:rPr>
              <a:t>2.77 PB HDD-based</a:t>
            </a:r>
          </a:p>
          <a:p>
            <a:pPr marL="457200" lvl="1" indent="0">
              <a:buNone/>
            </a:pPr>
            <a:r>
              <a:rPr lang="en-US" altLang="zh-CN" sz="2000" dirty="0">
                <a:solidFill>
                  <a:srgbClr val="003399"/>
                </a:solidFill>
              </a:rPr>
              <a:t>For more details</a:t>
            </a:r>
            <a:r>
              <a:rPr lang="en-US" altLang="zh-CN" sz="2000" dirty="0">
                <a:solidFill>
                  <a:srgbClr val="003399"/>
                </a:solidFill>
                <a:hlinkClick r:id="rId2"/>
              </a:rPr>
              <a:t>: EOS Status at </a:t>
            </a:r>
            <a:r>
              <a:rPr lang="en-US" altLang="zh-CN" sz="2000" dirty="0" err="1">
                <a:solidFill>
                  <a:srgbClr val="003399"/>
                </a:solidFill>
                <a:hlinkClick r:id="rId2"/>
              </a:rPr>
              <a:t>IHEP</a:t>
            </a:r>
            <a:endParaRPr lang="en-US" altLang="zh-CN" sz="2000" dirty="0">
              <a:solidFill>
                <a:srgbClr val="003399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ABC5CEF-8262-438B-980F-0F511E461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826" y="1099750"/>
            <a:ext cx="4392488" cy="409603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17569A7-492F-41E7-95FA-D9CAD6F1CF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541" y="5177943"/>
            <a:ext cx="5369244" cy="11606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2368"/>
            <a:ext cx="10972800" cy="918446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Tape Infrastructure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22F9CEB-A413-45AA-BDA8-E03370E03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49118"/>
            <a:ext cx="2800581" cy="21057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A35F33C-C55A-441F-A9E7-E99835F12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373" y="1249118"/>
            <a:ext cx="2758128" cy="206859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E70B5AC-3048-42EF-9CE4-85C710978ED7}"/>
              </a:ext>
            </a:extLst>
          </p:cNvPr>
          <p:cNvSpPr/>
          <p:nvPr/>
        </p:nvSpPr>
        <p:spPr>
          <a:xfrm>
            <a:off x="1350389" y="3522281"/>
            <a:ext cx="1319002" cy="2225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BES lib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686AF965-2EBC-4870-949C-42B09495A79C}"/>
              </a:ext>
            </a:extLst>
          </p:cNvPr>
          <p:cNvSpPr/>
          <p:nvPr/>
        </p:nvSpPr>
        <p:spPr>
          <a:xfrm>
            <a:off x="6958936" y="3523394"/>
            <a:ext cx="1319002" cy="2225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LHAASO lib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F2B8130-82D8-A9F4-F1A0-6BDA53E27161}"/>
              </a:ext>
            </a:extLst>
          </p:cNvPr>
          <p:cNvSpPr/>
          <p:nvPr/>
        </p:nvSpPr>
        <p:spPr>
          <a:xfrm>
            <a:off x="1365280" y="6146704"/>
            <a:ext cx="1319002" cy="2225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JUNO lib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E0C3047-DDE9-BAB8-71B0-B496459FA2B8}"/>
              </a:ext>
            </a:extLst>
          </p:cNvPr>
          <p:cNvSpPr/>
          <p:nvPr/>
        </p:nvSpPr>
        <p:spPr>
          <a:xfrm>
            <a:off x="6958936" y="6142525"/>
            <a:ext cx="1319002" cy="2225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HEPS lib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ABF6399-F4FE-4B16-8D15-CD38CE881D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373" y="3912275"/>
            <a:ext cx="2838770" cy="212907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3FDCF54-2632-4FEF-AB82-D3B9361518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912275"/>
            <a:ext cx="2830362" cy="2098557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BFEFB3EC-18A4-427B-9FB6-FDD6DAB5396A}"/>
              </a:ext>
            </a:extLst>
          </p:cNvPr>
          <p:cNvSpPr txBox="1">
            <a:spLocks/>
          </p:cNvSpPr>
          <p:nvPr/>
        </p:nvSpPr>
        <p:spPr>
          <a:xfrm>
            <a:off x="3439962" y="1249118"/>
            <a:ext cx="2616230" cy="223494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fontAlgn="base">
              <a:lnSpc>
                <a:spcPct val="145000"/>
              </a:lnSpc>
              <a:spcAft>
                <a:spcPct val="0"/>
              </a:spcAft>
              <a:buNone/>
            </a:pPr>
            <a:r>
              <a:rPr lang="en-US" altLang="zh-CN" sz="2400" dirty="0">
                <a:solidFill>
                  <a:srgbClr val="003399"/>
                </a:solidFill>
              </a:rPr>
              <a:t>   </a:t>
            </a:r>
            <a:r>
              <a:rPr lang="en-US" altLang="zh-CN" sz="2500" dirty="0">
                <a:solidFill>
                  <a:srgbClr val="003399"/>
                </a:solidFill>
              </a:rPr>
              <a:t> </a:t>
            </a:r>
            <a:r>
              <a:rPr lang="en-US" altLang="zh-CN" sz="3100" dirty="0">
                <a:solidFill>
                  <a:srgbClr val="003399"/>
                </a:solidFill>
              </a:rPr>
              <a:t>IBM TS3500</a:t>
            </a:r>
          </a:p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400" dirty="0">
                <a:solidFill>
                  <a:srgbClr val="003399"/>
                </a:solidFill>
              </a:rPr>
              <a:t>    </a:t>
            </a:r>
            <a:r>
              <a:rPr lang="en-US" altLang="zh-CN" sz="2500" dirty="0"/>
              <a:t>Frames: 12</a:t>
            </a:r>
          </a:p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500" dirty="0"/>
              <a:t>    Drives: 15 LTO7</a:t>
            </a:r>
          </a:p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500" dirty="0"/>
              <a:t>    Tapes: 5k+ LTO7(</a:t>
            </a:r>
            <a:r>
              <a:rPr lang="en-US" altLang="zh-CN" sz="2500" dirty="0">
                <a:solidFill>
                  <a:srgbClr val="FF0000"/>
                </a:solidFill>
              </a:rPr>
              <a:t>+500</a:t>
            </a:r>
            <a:r>
              <a:rPr lang="en-US" altLang="zh-CN" sz="2500" dirty="0"/>
              <a:t>)</a:t>
            </a:r>
          </a:p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900" dirty="0"/>
              <a:t>    </a:t>
            </a:r>
            <a:r>
              <a:rPr lang="en-US" altLang="zh-CN" sz="2900" dirty="0">
                <a:solidFill>
                  <a:srgbClr val="FF0000"/>
                </a:solidFill>
              </a:rPr>
              <a:t>(- LTO4)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765117F7-5B35-476E-A392-DF62BE034A54}"/>
              </a:ext>
            </a:extLst>
          </p:cNvPr>
          <p:cNvSpPr txBox="1">
            <a:spLocks/>
          </p:cNvSpPr>
          <p:nvPr/>
        </p:nvSpPr>
        <p:spPr>
          <a:xfrm>
            <a:off x="9078143" y="3927255"/>
            <a:ext cx="2908171" cy="234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400">
                <a:solidFill>
                  <a:srgbClr val="003399"/>
                </a:solidFill>
              </a:rPr>
              <a:t>IBM </a:t>
            </a:r>
            <a:r>
              <a:rPr lang="en-US" altLang="zh-CN" sz="2400" dirty="0">
                <a:solidFill>
                  <a:srgbClr val="003399"/>
                </a:solidFill>
              </a:rPr>
              <a:t>TS4500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Frames: 1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Drives: 2 LTO9 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Tapes: 120 LTO9</a:t>
            </a: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006FD1B9-0177-4B99-859D-F3421657AE6D}"/>
              </a:ext>
            </a:extLst>
          </p:cNvPr>
          <p:cNvSpPr txBox="1">
            <a:spLocks/>
          </p:cNvSpPr>
          <p:nvPr/>
        </p:nvSpPr>
        <p:spPr>
          <a:xfrm>
            <a:off x="3439962" y="3927255"/>
            <a:ext cx="2799411" cy="2068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400" dirty="0">
                <a:solidFill>
                  <a:srgbClr val="003399"/>
                </a:solidFill>
              </a:rPr>
              <a:t>IBM TS4500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Frames: 6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Drives: 9 LTO9 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Tapes: 840 LTO9(</a:t>
            </a:r>
            <a:r>
              <a:rPr lang="en-US" altLang="zh-CN" sz="1900" dirty="0">
                <a:solidFill>
                  <a:srgbClr val="FF0000"/>
                </a:solidFill>
              </a:rPr>
              <a:t>+520</a:t>
            </a:r>
            <a:r>
              <a:rPr lang="en-US" altLang="zh-CN" sz="1900" dirty="0"/>
              <a:t>)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8B042662-C82E-459F-8D39-F0A83916F15D}"/>
              </a:ext>
            </a:extLst>
          </p:cNvPr>
          <p:cNvSpPr txBox="1">
            <a:spLocks/>
          </p:cNvSpPr>
          <p:nvPr/>
        </p:nvSpPr>
        <p:spPr>
          <a:xfrm>
            <a:off x="8997501" y="1247580"/>
            <a:ext cx="2908171" cy="234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fontAlgn="base">
              <a:lnSpc>
                <a:spcPct val="125000"/>
              </a:lnSpc>
              <a:spcAft>
                <a:spcPct val="0"/>
              </a:spcAft>
              <a:buNone/>
            </a:pPr>
            <a:r>
              <a:rPr lang="en-US" altLang="zh-CN" sz="2400" dirty="0">
                <a:solidFill>
                  <a:srgbClr val="003399"/>
                </a:solidFill>
              </a:rPr>
              <a:t>IBM TS4500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Frames: 8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Drives: 20 LTO9 </a:t>
            </a:r>
          </a:p>
          <a:p>
            <a:pPr marL="0" lvl="1" indent="0" fontAlgn="base">
              <a:lnSpc>
                <a:spcPct val="105000"/>
              </a:lnSpc>
              <a:spcAft>
                <a:spcPct val="0"/>
              </a:spcAft>
              <a:buNone/>
            </a:pPr>
            <a:r>
              <a:rPr lang="en-US" altLang="zh-CN" sz="1900" dirty="0"/>
              <a:t>Tapes: 10k+LTO9(</a:t>
            </a:r>
            <a:r>
              <a:rPr lang="en-US" altLang="zh-CN" sz="1900" dirty="0">
                <a:solidFill>
                  <a:srgbClr val="FF0000"/>
                </a:solidFill>
              </a:rPr>
              <a:t>+1k</a:t>
            </a:r>
            <a:r>
              <a:rPr lang="en-US" altLang="zh-CN" sz="19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3422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50814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Stats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44622" y="1173345"/>
            <a:ext cx="10570029" cy="4689656"/>
          </a:xfrm>
        </p:spPr>
        <p:txBody>
          <a:bodyPr/>
          <a:lstStyle/>
          <a:p>
            <a:r>
              <a:rPr lang="en-US" altLang="zh-CN" sz="2800" dirty="0">
                <a:solidFill>
                  <a:srgbClr val="003399"/>
                </a:solidFill>
              </a:rPr>
              <a:t>Total 88.27 PB/ Used 64.22 PB, 91.49 M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Data</a:t>
            </a:r>
          </a:p>
          <a:p>
            <a:r>
              <a:rPr lang="en-US" altLang="zh-CN" sz="2800" dirty="0">
                <a:solidFill>
                  <a:srgbClr val="FF0000"/>
                </a:solidFill>
              </a:rPr>
              <a:t>+ 2 </a:t>
            </a:r>
            <a:r>
              <a:rPr lang="en-US" altLang="zh-CN" sz="2800" dirty="0">
                <a:solidFill>
                  <a:srgbClr val="003399"/>
                </a:solidFill>
              </a:rPr>
              <a:t>Experiments</a:t>
            </a: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(</a:t>
            </a:r>
            <a:r>
              <a:rPr lang="en-US" altLang="zh-CN" sz="2800" dirty="0" err="1">
                <a:solidFill>
                  <a:srgbClr val="003399"/>
                </a:solidFill>
              </a:rPr>
              <a:t>LHCb</a:t>
            </a:r>
            <a:r>
              <a:rPr lang="en-US" altLang="zh-CN" sz="2800" dirty="0">
                <a:solidFill>
                  <a:srgbClr val="003399"/>
                </a:solidFill>
              </a:rPr>
              <a:t> &amp; HERD)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EB6F804-7DCF-4AB2-A3B2-B50325A2A8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85" y="2391568"/>
            <a:ext cx="4229131" cy="37290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4FD53BB-9069-425D-B334-D2D3F1BBA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" y="2362994"/>
            <a:ext cx="1557349" cy="3786215"/>
          </a:xfrm>
          <a:prstGeom prst="rect">
            <a:avLst/>
          </a:prstGeom>
        </p:spPr>
      </p:pic>
      <p:graphicFrame>
        <p:nvGraphicFramePr>
          <p:cNvPr id="10" name="图表 9">
            <a:extLst>
              <a:ext uri="{FF2B5EF4-FFF2-40B4-BE49-F238E27FC236}">
                <a16:creationId xmlns:a16="http://schemas.microsoft.com/office/drawing/2014/main" id="{EF5486CD-431E-4272-9A24-202D1774FE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784784"/>
              </p:ext>
            </p:extLst>
          </p:nvPr>
        </p:nvGraphicFramePr>
        <p:xfrm>
          <a:off x="5567320" y="2269816"/>
          <a:ext cx="6375639" cy="4111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271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LHCb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9404" y="1133888"/>
            <a:ext cx="11253192" cy="526563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600" dirty="0">
                <a:solidFill>
                  <a:srgbClr val="003399"/>
                </a:solidFill>
              </a:rPr>
              <a:t>Capacity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increased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from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3PB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to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10PB,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and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4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PB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used</a:t>
            </a:r>
          </a:p>
          <a:p>
            <a:pPr>
              <a:lnSpc>
                <a:spcPct val="80000"/>
              </a:lnSpc>
            </a:pPr>
            <a:r>
              <a:rPr lang="en-US" altLang="zh-CN" sz="2600" dirty="0">
                <a:solidFill>
                  <a:srgbClr val="003399"/>
                </a:solidFill>
              </a:rPr>
              <a:t>4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drives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working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hard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to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archive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1PB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this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month</a:t>
            </a:r>
          </a:p>
          <a:p>
            <a:pPr>
              <a:lnSpc>
                <a:spcPct val="80000"/>
              </a:lnSpc>
            </a:pPr>
            <a:r>
              <a:rPr lang="en-US" altLang="zh-CN" sz="2600" dirty="0">
                <a:solidFill>
                  <a:srgbClr val="003399"/>
                </a:solidFill>
              </a:rPr>
              <a:t>Additional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2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drives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under</a:t>
            </a:r>
            <a:r>
              <a:rPr lang="zh-CN" altLang="en-US" sz="2600" dirty="0">
                <a:solidFill>
                  <a:srgbClr val="003399"/>
                </a:solidFill>
              </a:rPr>
              <a:t> </a:t>
            </a:r>
            <a:r>
              <a:rPr lang="en-US" altLang="zh-CN" sz="2600" dirty="0">
                <a:solidFill>
                  <a:srgbClr val="003399"/>
                </a:solidFill>
              </a:rPr>
              <a:t>purchase</a:t>
            </a:r>
            <a:endParaRPr lang="zh-CN" altLang="en-US" sz="2600" dirty="0">
              <a:solidFill>
                <a:srgbClr val="003399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4151A50-B233-4E98-B662-C582D1195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28" y="2317806"/>
            <a:ext cx="8981558" cy="45087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50814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Monitoring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2467" y="1173345"/>
            <a:ext cx="11713745" cy="534479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800" dirty="0">
                <a:solidFill>
                  <a:srgbClr val="003399"/>
                </a:solidFill>
              </a:rPr>
              <a:t>Prometheus + exporter + Grafana: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Dashboard for CTA</a:t>
            </a:r>
          </a:p>
          <a:p>
            <a:r>
              <a:rPr lang="en-US" altLang="zh-CN" sz="2800" dirty="0">
                <a:solidFill>
                  <a:srgbClr val="003399"/>
                </a:solidFill>
              </a:rPr>
              <a:t>Ganglia &amp; Nagios &amp; Wechat</a:t>
            </a:r>
          </a:p>
          <a:p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sz="2800" dirty="0">
              <a:solidFill>
                <a:srgbClr val="003399"/>
              </a:solidFill>
            </a:endParaRPr>
          </a:p>
          <a:p>
            <a:pPr marL="0" indent="0">
              <a:buNone/>
            </a:pPr>
            <a:r>
              <a:rPr lang="en-US" altLang="zh-CN" sz="2800" dirty="0">
                <a:solidFill>
                  <a:srgbClr val="003399"/>
                </a:solidFill>
              </a:rPr>
              <a:t> 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338288-FD7E-465B-9624-442BD9059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08" y="2188657"/>
            <a:ext cx="7613949" cy="37041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C7E9712-E19B-4D29-983C-E554D74A8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487" y="3052638"/>
            <a:ext cx="2364673" cy="309361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B35E0AF-5C32-BBC4-F412-42E14FAFA6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267" y="82441"/>
            <a:ext cx="4034952" cy="265993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7CA623A-CC80-B2C0-6B69-692887FBDF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252" y="2660116"/>
            <a:ext cx="2331410" cy="399828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0E21BE52-4B77-F201-F427-A5C5A44B8DCB}"/>
              </a:ext>
            </a:extLst>
          </p:cNvPr>
          <p:cNvSpPr/>
          <p:nvPr/>
        </p:nvSpPr>
        <p:spPr>
          <a:xfrm>
            <a:off x="5473844" y="2188657"/>
            <a:ext cx="1104755" cy="43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Grafana</a:t>
            </a:r>
            <a:r>
              <a:rPr lang="en-US" altLang="zh-CN" dirty="0"/>
              <a:t>G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1F04EAE-26AD-014F-C79A-39840BFB000D}"/>
              </a:ext>
            </a:extLst>
          </p:cNvPr>
          <p:cNvSpPr/>
          <p:nvPr/>
        </p:nvSpPr>
        <p:spPr>
          <a:xfrm>
            <a:off x="10901932" y="2862547"/>
            <a:ext cx="1104755" cy="43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Wechat</a:t>
            </a:r>
            <a:r>
              <a:rPr lang="en-US" altLang="zh-CN" dirty="0"/>
              <a:t>G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B0455E3-B3D8-145B-A16F-857CA47E288C}"/>
              </a:ext>
            </a:extLst>
          </p:cNvPr>
          <p:cNvSpPr/>
          <p:nvPr/>
        </p:nvSpPr>
        <p:spPr>
          <a:xfrm>
            <a:off x="11240332" y="190523"/>
            <a:ext cx="1104755" cy="43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Ganglia</a:t>
            </a:r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8FF5EBA-D46E-BB7B-6B23-BA1CE8C87DB3}"/>
              </a:ext>
            </a:extLst>
          </p:cNvPr>
          <p:cNvSpPr/>
          <p:nvPr/>
        </p:nvSpPr>
        <p:spPr>
          <a:xfrm>
            <a:off x="6119339" y="5928249"/>
            <a:ext cx="1104755" cy="436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Nagios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872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676CAD-BA47-548B-B06F-05599B91C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795" y="1181336"/>
            <a:ext cx="10972800" cy="520490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err="1">
                <a:solidFill>
                  <a:srgbClr val="003399"/>
                </a:solidFill>
              </a:rPr>
              <a:t>Cta</a:t>
            </a:r>
            <a:r>
              <a:rPr lang="en-US" altLang="zh-CN" dirty="0">
                <a:solidFill>
                  <a:srgbClr val="003399"/>
                </a:solidFill>
              </a:rPr>
              <a:t>-frontend</a:t>
            </a:r>
            <a:r>
              <a:rPr lang="zh-CN" altLang="en-US" dirty="0">
                <a:solidFill>
                  <a:srgbClr val="003399"/>
                </a:solidFill>
              </a:rPr>
              <a:t> </a:t>
            </a:r>
            <a:r>
              <a:rPr lang="en-US" altLang="zh-CN" dirty="0">
                <a:solidFill>
                  <a:srgbClr val="003399"/>
                </a:solidFill>
              </a:rPr>
              <a:t>Deployment</a:t>
            </a:r>
          </a:p>
          <a:p>
            <a:pPr marL="742950" lvl="2" indent="-342900"/>
            <a:r>
              <a:rPr lang="en-US" altLang="zh-CN" sz="2800" dirty="0">
                <a:solidFill>
                  <a:srgbClr val="003399"/>
                </a:solidFill>
              </a:rPr>
              <a:t>Multiple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 err="1">
                <a:solidFill>
                  <a:srgbClr val="003399"/>
                </a:solidFill>
              </a:rPr>
              <a:t>cta</a:t>
            </a:r>
            <a:r>
              <a:rPr lang="en-US" altLang="zh-CN" sz="2800" dirty="0">
                <a:solidFill>
                  <a:srgbClr val="003399"/>
                </a:solidFill>
              </a:rPr>
              <a:t>-frontend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instances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deployed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in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VMs</a:t>
            </a:r>
          </a:p>
          <a:p>
            <a:pPr marL="1200150" lvl="3" indent="-342900"/>
            <a:r>
              <a:rPr lang="en-US" altLang="zh-CN" sz="2400" dirty="0">
                <a:solidFill>
                  <a:srgbClr val="003399"/>
                </a:solidFill>
              </a:rPr>
              <a:t>VMs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with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1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core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and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 err="1">
                <a:solidFill>
                  <a:srgbClr val="003399"/>
                </a:solidFill>
              </a:rPr>
              <a:t>2G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ram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managed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by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PVE</a:t>
            </a:r>
          </a:p>
          <a:p>
            <a:pPr marL="742950" lvl="2" indent="-342900"/>
            <a:r>
              <a:rPr lang="en-US" altLang="zh-CN" sz="2800" dirty="0">
                <a:solidFill>
                  <a:srgbClr val="003399"/>
                </a:solidFill>
              </a:rPr>
              <a:t>HA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Setup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for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 err="1">
                <a:solidFill>
                  <a:srgbClr val="003399"/>
                </a:solidFill>
              </a:rPr>
              <a:t>cta</a:t>
            </a:r>
            <a:r>
              <a:rPr lang="en-US" altLang="zh-CN" sz="2800" dirty="0">
                <a:solidFill>
                  <a:srgbClr val="003399"/>
                </a:solidFill>
              </a:rPr>
              <a:t>-frontend</a:t>
            </a:r>
          </a:p>
          <a:p>
            <a:pPr marL="1200150" lvl="3" indent="-342900"/>
            <a:r>
              <a:rPr lang="en-US" altLang="zh-CN" sz="2400" dirty="0">
                <a:solidFill>
                  <a:srgbClr val="003399"/>
                </a:solidFill>
              </a:rPr>
              <a:t>3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instances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for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lhaaso&amp;bes3:</a:t>
            </a:r>
            <a:r>
              <a:rPr lang="zh-CN" altLang="en-US" sz="2400" dirty="0">
                <a:solidFill>
                  <a:srgbClr val="003399"/>
                </a:solidFill>
              </a:rPr>
              <a:t>   </a:t>
            </a:r>
            <a:r>
              <a:rPr lang="en-US" altLang="zh-CN" b="1" dirty="0" err="1"/>
              <a:t>cta</a:t>
            </a:r>
            <a:r>
              <a:rPr lang="zh-CN" altLang="en-US" b="1" dirty="0"/>
              <a:t>    </a:t>
            </a:r>
            <a:r>
              <a:rPr lang="en-US" altLang="zh-CN" b="1" dirty="0" err="1">
                <a:solidFill>
                  <a:srgbClr val="0099FF"/>
                </a:solidFill>
              </a:rPr>
              <a:t>ctalaso</a:t>
            </a:r>
            <a:r>
              <a:rPr lang="zh-CN" altLang="en-US" b="1" dirty="0"/>
              <a:t>   </a:t>
            </a:r>
            <a:r>
              <a:rPr lang="en-US" altLang="zh-CN" b="1" dirty="0" err="1">
                <a:solidFill>
                  <a:srgbClr val="0099FF"/>
                </a:solidFill>
              </a:rPr>
              <a:t>ctabes</a:t>
            </a:r>
            <a:r>
              <a:rPr lang="zh-CN" altLang="en-US" b="1" dirty="0">
                <a:solidFill>
                  <a:srgbClr val="0099FF"/>
                </a:solidFill>
              </a:rPr>
              <a:t> </a:t>
            </a:r>
            <a:endParaRPr lang="en-US" altLang="zh-CN" b="1" dirty="0">
              <a:solidFill>
                <a:srgbClr val="0099FF"/>
              </a:solidFill>
            </a:endParaRPr>
          </a:p>
          <a:p>
            <a:pPr marL="1200150" lvl="3" indent="-342900"/>
            <a:r>
              <a:rPr lang="en-US" altLang="zh-CN" sz="2400" dirty="0">
                <a:solidFill>
                  <a:srgbClr val="003399"/>
                </a:solidFill>
              </a:rPr>
              <a:t>2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instances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for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 err="1">
                <a:solidFill>
                  <a:srgbClr val="003399"/>
                </a:solidFill>
              </a:rPr>
              <a:t>juno</a:t>
            </a:r>
            <a:r>
              <a:rPr lang="en-US" altLang="zh-CN" sz="2400" dirty="0">
                <a:solidFill>
                  <a:srgbClr val="003399"/>
                </a:solidFill>
              </a:rPr>
              <a:t>:</a:t>
            </a:r>
            <a:r>
              <a:rPr lang="zh-CN" altLang="en-US" sz="2400" dirty="0">
                <a:solidFill>
                  <a:srgbClr val="003399"/>
                </a:solidFill>
              </a:rPr>
              <a:t>                  </a:t>
            </a:r>
            <a:r>
              <a:rPr lang="en-US" altLang="zh-CN" b="1" dirty="0" err="1"/>
              <a:t>junocta</a:t>
            </a:r>
            <a:r>
              <a:rPr lang="zh-CN" altLang="en-US" b="1" dirty="0"/>
              <a:t>    </a:t>
            </a:r>
            <a:r>
              <a:rPr lang="en-US" altLang="zh-CN" b="1" dirty="0" err="1">
                <a:solidFill>
                  <a:srgbClr val="0099FF"/>
                </a:solidFill>
              </a:rPr>
              <a:t>ctajuno</a:t>
            </a:r>
            <a:endParaRPr lang="en-US" altLang="zh-CN" b="1" dirty="0">
              <a:solidFill>
                <a:srgbClr val="0099FF"/>
              </a:solidFill>
            </a:endParaRPr>
          </a:p>
          <a:p>
            <a:pPr marL="1200150" lvl="3" indent="-342900"/>
            <a:r>
              <a:rPr lang="en-US" altLang="zh-CN" sz="2400" dirty="0">
                <a:solidFill>
                  <a:srgbClr val="003399"/>
                </a:solidFill>
              </a:rPr>
              <a:t>2 instances for HEPS</a:t>
            </a:r>
            <a:r>
              <a:rPr lang="zh-CN" altLang="en-US" sz="2400" dirty="0">
                <a:solidFill>
                  <a:srgbClr val="003399"/>
                </a:solidFill>
              </a:rPr>
              <a:t>：             </a:t>
            </a:r>
            <a:r>
              <a:rPr lang="en-US" altLang="zh-CN" sz="2100" b="1" dirty="0" err="1"/>
              <a:t>hepscta.heps</a:t>
            </a:r>
            <a:r>
              <a:rPr lang="en-US" altLang="zh-CN" sz="2100" b="1" dirty="0">
                <a:solidFill>
                  <a:srgbClr val="0099FF"/>
                </a:solidFill>
              </a:rPr>
              <a:t>  </a:t>
            </a:r>
            <a:r>
              <a:rPr lang="en-US" altLang="zh-CN" b="1" dirty="0" err="1">
                <a:solidFill>
                  <a:srgbClr val="0099FF"/>
                </a:solidFill>
              </a:rPr>
              <a:t>ctaheps</a:t>
            </a:r>
            <a:endParaRPr lang="en-US" altLang="zh-CN" b="1" dirty="0">
              <a:solidFill>
                <a:srgbClr val="0099FF"/>
              </a:solidFill>
            </a:endParaRPr>
          </a:p>
          <a:p>
            <a:pPr marL="1200150" lvl="3" indent="-342900"/>
            <a:r>
              <a:rPr lang="en-US" altLang="zh-CN" sz="2400" dirty="0" err="1">
                <a:solidFill>
                  <a:srgbClr val="003399"/>
                </a:solidFill>
              </a:rPr>
              <a:t>cta</a:t>
            </a:r>
            <a:r>
              <a:rPr lang="en-US" altLang="zh-CN" sz="2400" dirty="0">
                <a:solidFill>
                  <a:srgbClr val="003399"/>
                </a:solidFill>
              </a:rPr>
              <a:t>{</a:t>
            </a:r>
            <a:r>
              <a:rPr lang="en-US" altLang="zh-CN" sz="2400" dirty="0" err="1">
                <a:solidFill>
                  <a:srgbClr val="003399"/>
                </a:solidFill>
              </a:rPr>
              <a:t>laso,bes,juno,heps</a:t>
            </a:r>
            <a:r>
              <a:rPr lang="en-US" altLang="zh-CN" sz="2400" dirty="0">
                <a:solidFill>
                  <a:srgbClr val="003399"/>
                </a:solidFill>
              </a:rPr>
              <a:t>}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are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supposed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to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be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read-only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and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for</a:t>
            </a:r>
            <a:r>
              <a:rPr lang="zh-CN" altLang="en-US" sz="2400" dirty="0">
                <a:solidFill>
                  <a:srgbClr val="003399"/>
                </a:solidFill>
              </a:rPr>
              <a:t> </a:t>
            </a:r>
            <a:r>
              <a:rPr lang="en-US" altLang="zh-CN" sz="2400" dirty="0">
                <a:solidFill>
                  <a:srgbClr val="003399"/>
                </a:solidFill>
              </a:rPr>
              <a:t>ops</a:t>
            </a:r>
          </a:p>
          <a:p>
            <a:pPr marL="742950" lvl="2" indent="-342900"/>
            <a:r>
              <a:rPr lang="en-US" altLang="zh-CN" sz="2800" dirty="0">
                <a:solidFill>
                  <a:srgbClr val="003399"/>
                </a:solidFill>
              </a:rPr>
              <a:t>More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instances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in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plan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for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r>
              <a:rPr lang="en-US" altLang="zh-CN" sz="2800" dirty="0">
                <a:solidFill>
                  <a:srgbClr val="003399"/>
                </a:solidFill>
              </a:rPr>
              <a:t>LHCb</a:t>
            </a:r>
            <a:r>
              <a:rPr lang="zh-CN" altLang="en-US" sz="2800" dirty="0">
                <a:solidFill>
                  <a:srgbClr val="003399"/>
                </a:solidFill>
              </a:rPr>
              <a:t> </a:t>
            </a:r>
            <a:endParaRPr lang="en-US" altLang="zh-CN" sz="2800" dirty="0">
              <a:solidFill>
                <a:srgbClr val="003399"/>
              </a:solidFill>
            </a:endParaRPr>
          </a:p>
          <a:p>
            <a:r>
              <a:rPr lang="en-US" altLang="zh-CN" dirty="0">
                <a:solidFill>
                  <a:srgbClr val="003399"/>
                </a:solidFill>
              </a:rPr>
              <a:t>Modify the config “Supply”</a:t>
            </a:r>
          </a:p>
          <a:p>
            <a:r>
              <a:rPr lang="en-US" altLang="zh-CN" dirty="0">
                <a:solidFill>
                  <a:srgbClr val="003399"/>
                </a:solidFill>
              </a:rPr>
              <a:t>Updated all nodes to </a:t>
            </a:r>
          </a:p>
          <a:p>
            <a:pPr marL="0" indent="0">
              <a:buNone/>
            </a:pPr>
            <a:r>
              <a:rPr lang="en-US" altLang="zh-CN" dirty="0">
                <a:solidFill>
                  <a:srgbClr val="003399"/>
                </a:solidFill>
              </a:rPr>
              <a:t>Alma Linux 9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4B735A-4351-9F32-53B8-8D64A6AB4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Progress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6801BA2-1816-4AB1-8110-6FAC877D5280}"/>
              </a:ext>
            </a:extLst>
          </p:cNvPr>
          <p:cNvGrpSpPr/>
          <p:nvPr/>
        </p:nvGrpSpPr>
        <p:grpSpPr>
          <a:xfrm>
            <a:off x="5546624" y="4914312"/>
            <a:ext cx="6292217" cy="1250245"/>
            <a:chOff x="5736937" y="4847104"/>
            <a:chExt cx="6292217" cy="1250245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D13E236-09CB-4C15-801A-ADA025F4B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6937" y="4847104"/>
              <a:ext cx="6292217" cy="1250245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925D15F1-7AB3-4490-AE03-50AA66AF28D3}"/>
                </a:ext>
              </a:extLst>
            </p:cNvPr>
            <p:cNvSpPr/>
            <p:nvPr/>
          </p:nvSpPr>
          <p:spPr>
            <a:xfrm>
              <a:off x="9856099" y="5846496"/>
              <a:ext cx="283221" cy="25085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7788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EF148-43F3-9302-06C0-1AD3F4793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D0C676-96D2-8496-231C-FDA7CA69D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2710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Problems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3C8B3D-1A91-FE2D-2C8E-190219B09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8967"/>
            <a:ext cx="10972800" cy="5503026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3399"/>
                </a:solidFill>
              </a:rPr>
              <a:t>Drive startup error  </a:t>
            </a:r>
            <a:endParaRPr lang="en-US" altLang="zh-CN" sz="2400" dirty="0">
              <a:solidFill>
                <a:srgbClr val="003399"/>
              </a:solidFill>
            </a:endParaRPr>
          </a:p>
          <a:p>
            <a:pPr lvl="1"/>
            <a:r>
              <a:rPr lang="en-US" altLang="zh-CN" sz="2000" dirty="0">
                <a:solidFill>
                  <a:srgbClr val="003399"/>
                </a:solidFill>
              </a:rPr>
              <a:t>Similar to: </a:t>
            </a:r>
            <a:r>
              <a:rPr lang="en-US" altLang="zh-CN" sz="2000" dirty="0">
                <a:solidFill>
                  <a:srgbClr val="003399"/>
                </a:solidFill>
                <a:hlinkClick r:id="rId2"/>
              </a:rPr>
              <a:t>https://cta-community.web.cern.ch/t/input-output-error-from-tape-drive-device-dev-</a:t>
            </a:r>
            <a:r>
              <a:rPr lang="en-US" altLang="zh-CN" sz="2000" dirty="0" err="1">
                <a:solidFill>
                  <a:srgbClr val="003399"/>
                </a:solidFill>
                <a:hlinkClick r:id="rId2"/>
              </a:rPr>
              <a:t>nst0</a:t>
            </a:r>
            <a:r>
              <a:rPr lang="en-US" altLang="zh-CN" sz="2000" dirty="0">
                <a:solidFill>
                  <a:srgbClr val="003399"/>
                </a:solidFill>
                <a:hlinkClick r:id="rId2"/>
              </a:rPr>
              <a:t>/302</a:t>
            </a:r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r>
              <a:rPr lang="en-US" altLang="zh-CN" sz="2000" dirty="0">
                <a:solidFill>
                  <a:srgbClr val="003399"/>
                </a:solidFill>
              </a:rPr>
              <a:t>Temporary solution: Load a tape in the drive and unload</a:t>
            </a: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endParaRPr lang="en-US" altLang="zh-CN" sz="2000" dirty="0">
              <a:solidFill>
                <a:srgbClr val="003399"/>
              </a:solidFill>
            </a:endParaRPr>
          </a:p>
          <a:p>
            <a:pPr lvl="1"/>
            <a:r>
              <a:rPr lang="en-US" altLang="zh-CN" sz="2000" dirty="0">
                <a:solidFill>
                  <a:srgbClr val="003399"/>
                </a:solidFill>
              </a:rPr>
              <a:t>Normal on Alma 9.3, Error on Alma 9.5 </a:t>
            </a:r>
            <a:endParaRPr lang="en-US" altLang="zh-CN" sz="2400" dirty="0">
              <a:solidFill>
                <a:srgbClr val="003399"/>
              </a:solidFill>
            </a:endParaRPr>
          </a:p>
          <a:p>
            <a:pPr marL="0" indent="0">
              <a:buNone/>
            </a:pPr>
            <a:endParaRPr lang="en-US" altLang="zh-CN" dirty="0">
              <a:solidFill>
                <a:srgbClr val="003399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CAA4F20-459F-13DB-8731-3DD79E516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45" y="2405393"/>
            <a:ext cx="9951481" cy="65200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B66386A-E31F-ACE9-BFE4-0E3B5FBEC9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5" y="3129518"/>
            <a:ext cx="9884949" cy="9237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C56A474-42BD-4CC4-4C02-16ED21838A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58" y="4535695"/>
            <a:ext cx="3109935" cy="13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5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1"/>
    </mc:Choice>
    <mc:Fallback xmlns="">
      <p:transition spd="slow" advTm="11951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mVlNTFiYmRhOGE1OWYxZDgyYWYwNWRkM2YyYTNkMj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WP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874CB"/>
    </a:accent1>
    <a:accent2>
      <a:srgbClr val="EE822F"/>
    </a:accent2>
    <a:accent3>
      <a:srgbClr val="F2BA02"/>
    </a:accent3>
    <a:accent4>
      <a:srgbClr val="75BD42"/>
    </a:accent4>
    <a:accent5>
      <a:srgbClr val="30C0B4"/>
    </a:accent5>
    <a:accent6>
      <a:srgbClr val="E54C5E"/>
    </a:accent6>
    <a:hlink>
      <a:srgbClr val="0026E5"/>
    </a:hlink>
    <a:folHlink>
      <a:srgbClr val="7E1FAD"/>
    </a:folHlink>
  </a:clrScheme>
  <a:fontScheme name="WPS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WPS">
    <a:fillStyleLst>
      <a:solidFill>
        <a:schemeClr val="phClr"/>
      </a:solidFill>
      <a:gradFill>
        <a:gsLst>
          <a:gs pos="0">
            <a:schemeClr val="phClr">
              <a:lumOff val="17500"/>
            </a:schemeClr>
          </a:gs>
          <a:gs pos="100000">
            <a:schemeClr val="phClr"/>
          </a:gs>
        </a:gsLst>
        <a:lin ang="2700000" scaled="0"/>
      </a:gradFill>
      <a:gradFill>
        <a:gsLst>
          <a:gs pos="0">
            <a:schemeClr val="phClr">
              <a:hueOff val="-2520000"/>
            </a:schemeClr>
          </a:gs>
          <a:gs pos="100000">
            <a:schemeClr val="phClr"/>
          </a:gs>
        </a:gsLst>
        <a:lin ang="27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2700" cap="flat" cmpd="sng" algn="ctr">
        <a:gradFill>
          <a:gsLst>
            <a:gs pos="0">
              <a:schemeClr val="phClr">
                <a:hueOff val="-4200000"/>
              </a:schemeClr>
            </a:gs>
            <a:gs pos="100000">
              <a:schemeClr val="phClr"/>
            </a:gs>
          </a:gsLst>
          <a:lin ang="2700000" scaled="1"/>
        </a:gradFill>
        <a:prstDash val="solid"/>
        <a:miter lim="800000"/>
      </a:ln>
    </a:lnStyleLst>
    <a:effectStyleLst>
      <a:effectStyle>
        <a:effectLst>
          <a:outerShdw blurRad="101600" dist="50800" dir="5400000" algn="ctr" rotWithShape="0">
            <a:schemeClr val="phClr">
              <a:alpha val="60000"/>
            </a:schemeClr>
          </a:outerShdw>
        </a:effectLst>
      </a:effectStyle>
      <a:effectStyle>
        <a:effectLst>
          <a:reflection stA="50000" endA="300" endPos="40000" dist="25400" dir="5400000" sy="-100000" algn="bl" rotWithShape="0"/>
        </a:effectLst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22370</TotalTime>
  <Words>498</Words>
  <Application>Microsoft Office PowerPoint</Application>
  <PresentationFormat>宽屏</PresentationFormat>
  <Paragraphs>121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等线</vt:lpstr>
      <vt:lpstr>等线 Light</vt:lpstr>
      <vt:lpstr>Arial</vt:lpstr>
      <vt:lpstr>Calibri</vt:lpstr>
      <vt:lpstr>Office 主题</vt:lpstr>
      <vt:lpstr>2_自定义设计方案</vt:lpstr>
      <vt:lpstr>1_自定义设计方案</vt:lpstr>
      <vt:lpstr>自定义设计方案</vt:lpstr>
      <vt:lpstr>CTA status at IHEP</vt:lpstr>
      <vt:lpstr>Outline</vt:lpstr>
      <vt:lpstr>Overview</vt:lpstr>
      <vt:lpstr>Tape Infrastructure</vt:lpstr>
      <vt:lpstr>Stats </vt:lpstr>
      <vt:lpstr>LHCb</vt:lpstr>
      <vt:lpstr>Monitoring</vt:lpstr>
      <vt:lpstr>Progress</vt:lpstr>
      <vt:lpstr>Problems</vt:lpstr>
      <vt:lpstr>Problems</vt:lpstr>
      <vt:lpstr>Next steps</vt:lpstr>
      <vt:lpstr>Summary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 Computing Status</dc:title>
  <dc:creator>ihep</dc:creator>
  <cp:lastModifiedBy>ql yao</cp:lastModifiedBy>
  <cp:revision>1443</cp:revision>
  <cp:lastPrinted>2024-02-28T02:38:11Z</cp:lastPrinted>
  <dcterms:created xsi:type="dcterms:W3CDTF">2014-11-26T02:53:00Z</dcterms:created>
  <dcterms:modified xsi:type="dcterms:W3CDTF">2025-03-26T20:34:09Z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7622CA4013D64C3183018AE6E8100C31_12</vt:lpwstr>
  </property>
  <property fmtid="{D5CDD505-2E9C-101B-9397-08002B2CF9AE}" pid="3" name="KSOProductBuildVer">
    <vt:lpwstr>2052-12.1.0.16364</vt:lpwstr>
  </property>
</Properties>
</file>