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4138" r:id="rId1"/>
  </p:sldMasterIdLst>
  <p:notesMasterIdLst>
    <p:notesMasterId r:id="rId14"/>
  </p:notesMasterIdLst>
  <p:handoutMasterIdLst>
    <p:handoutMasterId r:id="rId15"/>
  </p:handoutMasterIdLst>
  <p:sldIdLst>
    <p:sldId id="483" r:id="rId2"/>
    <p:sldId id="492" r:id="rId3"/>
    <p:sldId id="1923" r:id="rId4"/>
    <p:sldId id="493" r:id="rId5"/>
    <p:sldId id="1926" r:id="rId6"/>
    <p:sldId id="1935" r:id="rId7"/>
    <p:sldId id="1931" r:id="rId8"/>
    <p:sldId id="1934" r:id="rId9"/>
    <p:sldId id="1929" r:id="rId10"/>
    <p:sldId id="1936" r:id="rId11"/>
    <p:sldId id="1933" r:id="rId12"/>
    <p:sldId id="1927" r:id="rId13"/>
  </p:sldIdLst>
  <p:sldSz cx="12192000" cy="6858000"/>
  <p:notesSz cx="6858000" cy="9144000"/>
  <p:custShowLst>
    <p:custShow name="Basic" id="0">
      <p:sldLst/>
    </p:custShow>
    <p:custShow name="PhysicsEmphasis" id="1">
      <p:sldLst/>
    </p:custShow>
    <p:custShow name="AccelleratorEmphasis" id="2">
      <p:sldLst/>
    </p:custShow>
    <p:custShow name="DetectorEmphasis" id="3">
      <p:sldLst/>
    </p:custShow>
    <p:custShow name="ComputingEmphasis" id="4">
      <p:sldLst/>
    </p:custShow>
    <p:custShow name="CompleteShort" id="5">
      <p:sldLst/>
    </p:custShow>
    <p:custShow name="CompleteLong" id="6">
      <p:sldLst/>
    </p:custShow>
  </p:custShow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56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28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00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7213" indent="1588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FF99"/>
    <a:srgbClr val="CCECFF"/>
    <a:srgbClr val="FFFF66"/>
    <a:srgbClr val="0066FF"/>
    <a:srgbClr val="000000"/>
    <a:srgbClr val="CCFFCC"/>
    <a:srgbClr val="2961AD"/>
    <a:srgbClr val="4A7DBA"/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14" autoAdjust="0"/>
    <p:restoredTop sz="87437" autoAdjust="0"/>
  </p:normalViewPr>
  <p:slideViewPr>
    <p:cSldViewPr snapToGrid="0">
      <p:cViewPr varScale="1">
        <p:scale>
          <a:sx n="139" d="100"/>
          <a:sy n="139" d="100"/>
        </p:scale>
        <p:origin x="1068" y="12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16" d="100"/>
          <a:sy n="116" d="100"/>
        </p:scale>
        <p:origin x="-2984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fld id="{D3B7B581-0537-4E40-9951-7EC6EBA3DBBF}" type="datetimeFigureOut">
              <a:rPr lang="en-US"/>
              <a:pPr>
                <a:defRPr/>
              </a:pPr>
              <a:t>3/22/2025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fld id="{A2BE94D5-0966-4393-8900-5C1A6CF6DD7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59659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ＭＳ Ｐゴシック" pitchFamily="26" charset="-128"/>
              </a:defRPr>
            </a:lvl1pPr>
          </a:lstStyle>
          <a:p>
            <a:pPr>
              <a:defRPr/>
            </a:pPr>
            <a:fld id="{777B1131-6511-4129-838D-A7A77C2716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9100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ＭＳ Ｐゴシック" pitchFamily="-112" charset="-128"/>
      </a:defRPr>
    </a:lvl1pPr>
    <a:lvl2pPr marL="4556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2pPr>
    <a:lvl3pPr marL="9128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3pPr>
    <a:lvl4pPr marL="13700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4pPr>
    <a:lvl5pPr marL="1827213" algn="l" defTabSz="912813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-112" charset="0"/>
        <a:ea typeface="ＭＳ Ｐゴシック" pitchFamily="-112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41049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5103ED6-E157-6C52-0C7E-E939BF4CAF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EDDF8C-1C59-CA6A-4D3D-38FC3DB6826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85B2192A-5C92-085A-0D1B-39F1A2887F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75BC05F-FAEC-9C34-1556-44E4982E766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2345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477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k-SK" dirty="0" err="1"/>
              <a:t>Lifecycle</a:t>
            </a:r>
            <a:endParaRPr lang="sk-SK" dirty="0"/>
          </a:p>
          <a:p>
            <a:endParaRPr lang="sk-SK" dirty="0"/>
          </a:p>
          <a:p>
            <a:endParaRPr lang="sk-SK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64606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8069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578AE6-8282-4945-4E53-887BF9554A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1EF98A3-FAD7-A8E1-201B-EF9E0CAA276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0D244F0-CAD8-572E-C873-09254B2F272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k-SK" dirty="0"/>
          </a:p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C98109-C5A0-8AD0-91C9-716A78DB244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77B1131-6511-4129-838D-A7A77C2716A8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4678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149" y="1654167"/>
            <a:ext cx="3585702" cy="3549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44334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4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dirty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467626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 err="1"/>
              <a:t>March</a:t>
            </a:r>
            <a:r>
              <a:rPr lang="sk-SK" dirty="0"/>
              <a:t> </a:t>
            </a:r>
            <a:r>
              <a:rPr lang="en-US" dirty="0"/>
              <a:t>202</a:t>
            </a:r>
            <a:r>
              <a:rPr lang="sk-SK" dirty="0"/>
              <a:t>5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 err="1"/>
              <a:t>Offsite</a:t>
            </a:r>
            <a:r>
              <a:rPr lang="sk-SK" dirty="0"/>
              <a:t> Tape Backup </a:t>
            </a:r>
            <a:r>
              <a:rPr lang="sk-SK" dirty="0" err="1"/>
              <a:t>Collaboration</a:t>
            </a:r>
            <a:endParaRPr lang="sk-SK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798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7988" y="1065742"/>
            <a:ext cx="11376024" cy="5135034"/>
          </a:xfrm>
        </p:spPr>
        <p:txBody>
          <a:bodyPr/>
          <a:lstStyle>
            <a:lvl1pPr>
              <a:spcBef>
                <a:spcPts val="600"/>
              </a:spcBef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180975" indent="-180975">
              <a:buFont typeface="Arial" charset="0"/>
              <a:buChar char="•"/>
              <a:tabLst/>
              <a:defRPr sz="180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361950" indent="-180975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542925" indent="-180975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 err="1"/>
              <a:t>March</a:t>
            </a:r>
            <a:r>
              <a:rPr lang="sk-SK" dirty="0"/>
              <a:t>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1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 err="1"/>
              <a:t>Offsite</a:t>
            </a:r>
            <a:r>
              <a:rPr lang="sk-SK" dirty="0"/>
              <a:t> Tape Backup </a:t>
            </a:r>
            <a:r>
              <a:rPr lang="sk-SK" dirty="0" err="1"/>
              <a:t>Collaboration</a:t>
            </a:r>
            <a:endParaRPr lang="sk-SK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64511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180975" indent="-180975">
              <a:spcAft>
                <a:spcPts val="0"/>
              </a:spcAft>
              <a:buFont typeface="Arial" panose="020B0604020202020204" pitchFamily="34" charset="0"/>
              <a:buChar char="•"/>
              <a:defRPr sz="22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361950" indent="-180975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20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542925" indent="-180975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714375" indent="-171450">
              <a:spcBef>
                <a:spcPts val="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 err="1"/>
              <a:t>March</a:t>
            </a:r>
            <a:r>
              <a:rPr lang="sk-SK" dirty="0"/>
              <a:t> 2025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 err="1"/>
              <a:t>Offsite</a:t>
            </a:r>
            <a:r>
              <a:rPr lang="sk-SK" dirty="0"/>
              <a:t> Tape Backup </a:t>
            </a:r>
            <a:r>
              <a:rPr lang="sk-SK" dirty="0" err="1"/>
              <a:t>Collaboration</a:t>
            </a:r>
            <a:endParaRPr lang="sk-SK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2128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8" y="1065742"/>
            <a:ext cx="11376024" cy="5250256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997725" y="6404437"/>
            <a:ext cx="111866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 err="1"/>
              <a:t>March</a:t>
            </a:r>
            <a:r>
              <a:rPr lang="sk-SK" dirty="0"/>
              <a:t> </a:t>
            </a:r>
            <a:r>
              <a:rPr lang="en-US" dirty="0"/>
              <a:t>202</a:t>
            </a:r>
            <a:r>
              <a:rPr lang="sk-SK" dirty="0"/>
              <a:t>5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04437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404437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sk-SK" dirty="0" err="1"/>
              <a:t>Offsite</a:t>
            </a:r>
            <a:r>
              <a:rPr lang="sk-SK" dirty="0"/>
              <a:t> Tape Backup </a:t>
            </a:r>
            <a:r>
              <a:rPr lang="sk-SK" dirty="0" err="1"/>
              <a:t>Collaboration</a:t>
            </a:r>
            <a:endParaRPr lang="sk-SK" dirty="0"/>
          </a:p>
        </p:txBody>
      </p:sp>
    </p:spTree>
    <p:extLst>
      <p:ext uri="{BB962C8B-B14F-4D97-AF65-F5344CB8AC3E}">
        <p14:creationId xmlns:p14="http://schemas.microsoft.com/office/powerpoint/2010/main" val="36868635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9" r:id="rId1"/>
    <p:sldLayoutId id="2147484141" r:id="rId2"/>
    <p:sldLayoutId id="2147484140" r:id="rId3"/>
    <p:sldLayoutId id="2147484142" r:id="rId4"/>
    <p:sldLayoutId id="2147484143" r:id="rId5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0" i="0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0"/>
        </a:spcAft>
        <a:buFont typeface="Arial"/>
        <a:buNone/>
        <a:tabLst/>
        <a:defRPr sz="2400" b="0" i="0" kern="1200">
          <a:solidFill>
            <a:schemeClr val="tx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18097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charset="0"/>
        <a:buChar char="•"/>
        <a:tabLst/>
        <a:defRPr sz="2000" b="0" i="0" kern="1200">
          <a:solidFill>
            <a:schemeClr val="tx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361950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tabLst/>
        <a:defRPr sz="1800" b="0" i="0" kern="1200">
          <a:solidFill>
            <a:schemeClr val="tx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542925" indent="-180975" algn="l" defTabSz="914400" rtl="0" eaLnBrk="1" latinLnBrk="0" hangingPunct="1">
        <a:lnSpc>
          <a:spcPct val="100000"/>
        </a:lnSpc>
        <a:spcBef>
          <a:spcPts val="0"/>
        </a:spcBef>
        <a:spcAft>
          <a:spcPts val="0"/>
        </a:spcAft>
        <a:buFont typeface="Arial" panose="020B0604020202020204" pitchFamily="34" charset="0"/>
        <a:buChar char="•"/>
        <a:tabLst/>
        <a:defRPr sz="1800" b="0" i="0" kern="1200">
          <a:solidFill>
            <a:schemeClr val="tx2">
              <a:lumMod val="50000"/>
            </a:schemeClr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E979D-A6DE-4293-F158-0E5C10EEF2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64376"/>
            <a:ext cx="11376025" cy="2153265"/>
          </a:xfrm>
        </p:spPr>
        <p:txBody>
          <a:bodyPr/>
          <a:lstStyle/>
          <a:p>
            <a:pPr algn="ctr"/>
            <a:r>
              <a:rPr lang="en-US" i="1" noProof="0" dirty="0"/>
              <a:t>Offsite</a:t>
            </a:r>
            <a:br>
              <a:rPr lang="en-US" i="1" noProof="0" dirty="0"/>
            </a:br>
            <a:r>
              <a:rPr lang="en-US" i="1" noProof="0" dirty="0"/>
              <a:t>Tape Backup</a:t>
            </a:r>
            <a:br>
              <a:rPr lang="en-US" i="1" noProof="0" dirty="0"/>
            </a:br>
            <a:r>
              <a:rPr lang="en-US" i="1" noProof="0" dirty="0"/>
              <a:t>Collaboration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49187D5-3583-6D38-6668-9FBE3A56F5A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6261463"/>
            <a:ext cx="11376026" cy="242576"/>
          </a:xfrm>
        </p:spPr>
        <p:txBody>
          <a:bodyPr/>
          <a:lstStyle/>
          <a:p>
            <a:pPr algn="ctr"/>
            <a:r>
              <a:rPr lang="en-US" noProof="0" dirty="0"/>
              <a:t>Vladimír Bahyl									March 2025</a:t>
            </a:r>
          </a:p>
        </p:txBody>
      </p:sp>
    </p:spTree>
    <p:extLst>
      <p:ext uri="{BB962C8B-B14F-4D97-AF65-F5344CB8AC3E}">
        <p14:creationId xmlns:p14="http://schemas.microsoft.com/office/powerpoint/2010/main" val="35592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CE77FA0-C6EF-9F34-122E-FD435EC046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9F0ABFA-E917-1162-8A83-6D7AC26D99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65742"/>
            <a:ext cx="11376024" cy="5250256"/>
          </a:xfrm>
        </p:spPr>
        <p:txBody>
          <a:bodyPr/>
          <a:lstStyle/>
          <a:p>
            <a:r>
              <a:rPr lang="en-US" noProof="0" dirty="0"/>
              <a:t>This service is to be used only in exceptional circumstances</a:t>
            </a:r>
          </a:p>
          <a:p>
            <a:endParaRPr lang="en-US" noProof="0" dirty="0"/>
          </a:p>
          <a:p>
            <a:r>
              <a:rPr lang="en-US" noProof="0" dirty="0"/>
              <a:t>Most cost effective storage technology should be used</a:t>
            </a:r>
          </a:p>
          <a:p>
            <a:pPr lvl="1"/>
            <a:r>
              <a:rPr lang="en-US" noProof="0" dirty="0"/>
              <a:t>Tape storage</a:t>
            </a:r>
          </a:p>
          <a:p>
            <a:pPr lvl="1"/>
            <a:r>
              <a:rPr lang="en-US" noProof="0" dirty="0"/>
              <a:t>Retrieve delay &gt;12 hours acceptable</a:t>
            </a:r>
          </a:p>
          <a:p>
            <a:pPr lvl="1"/>
            <a:endParaRPr lang="en-US" noProof="0" dirty="0"/>
          </a:p>
          <a:p>
            <a:r>
              <a:rPr lang="en-US" noProof="0" dirty="0"/>
              <a:t>At CERN – S3 endpoint with tape backend expected in Q4/2025</a:t>
            </a:r>
          </a:p>
          <a:p>
            <a:endParaRPr lang="en-US" noProof="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4798074-E860-1FF3-0847-05772CE688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/>
          <a:lstStyle/>
          <a:p>
            <a:r>
              <a:rPr lang="en-US" noProof="0" dirty="0"/>
              <a:t>Data storage technology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CC86FA-3ADD-0E91-92F9-5E6F2CA4F5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5" y="6404437"/>
            <a:ext cx="1118664" cy="365125"/>
          </a:xfrm>
        </p:spPr>
        <p:txBody>
          <a:bodyPr/>
          <a:lstStyle/>
          <a:p>
            <a:r>
              <a:rPr lang="en-US" noProof="0" dirty="0"/>
              <a:t>March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78D69A-580C-E03A-0B42-B6054FA280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37"/>
            <a:ext cx="6572221" cy="365125"/>
          </a:xfrm>
        </p:spPr>
        <p:txBody>
          <a:bodyPr/>
          <a:lstStyle/>
          <a:p>
            <a:r>
              <a:rPr lang="en-US" noProof="0" dirty="0"/>
              <a:t>Offsite Tape Backup Collaboration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974C8B-4087-919F-E4B4-C3244C38BC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04437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noProof="0" smtClean="0"/>
              <a:pPr/>
              <a:t>10</a:t>
            </a:fld>
            <a:endParaRPr lang="en-US" noProof="0" dirty="0"/>
          </a:p>
        </p:txBody>
      </p:sp>
      <p:pic>
        <p:nvPicPr>
          <p:cNvPr id="2050" name="Picture 2" descr="MYLTO FOR MAC – MagStor">
            <a:extLst>
              <a:ext uri="{FF2B5EF4-FFF2-40B4-BE49-F238E27FC236}">
                <a16:creationId xmlns:a16="http://schemas.microsoft.com/office/drawing/2014/main" id="{57586262-F2A6-BC77-3412-63B2A5B551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4037" y="460636"/>
            <a:ext cx="1256178" cy="129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98033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D554B1-F1CC-6090-187C-1BB99805C0E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66BAA7B-E7DA-CCB3-7A47-658440CA2B0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Each site is responsible for keeping track about which files were copied where.</a:t>
            </a:r>
          </a:p>
          <a:p>
            <a:r>
              <a:rPr lang="sk-SK" noProof="0" dirty="0" err="1"/>
              <a:t>Use</a:t>
            </a:r>
            <a:r>
              <a:rPr lang="sk-SK" noProof="0" dirty="0"/>
              <a:t> </a:t>
            </a:r>
            <a:r>
              <a:rPr lang="en-US" noProof="0" dirty="0"/>
              <a:t>open</a:t>
            </a:r>
            <a:r>
              <a:rPr lang="sk-SK" noProof="0" dirty="0"/>
              <a:t> </a:t>
            </a:r>
            <a:r>
              <a:rPr lang="en-US" noProof="0" dirty="0"/>
              <a:t>source application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2BAFCBE-2651-B68E-5557-C823E352C3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File catalogue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8CCFF0-3FB1-0AF6-18CB-7A8536EBBF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March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6942D0-0EAA-EEEC-719E-57BD19C777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Offsite Tape Backup Collaboration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B4CCDF-97A7-A4D5-E1BC-8E33F5C4E7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11</a:t>
            </a:fld>
            <a:endParaRPr lang="en-US" noProof="0" dirty="0"/>
          </a:p>
        </p:txBody>
      </p:sp>
      <p:pic>
        <p:nvPicPr>
          <p:cNvPr id="8" name="Obrázok 7">
            <a:extLst>
              <a:ext uri="{FF2B5EF4-FFF2-40B4-BE49-F238E27FC236}">
                <a16:creationId xmlns:a16="http://schemas.microsoft.com/office/drawing/2014/main" id="{4A640AC4-C9E3-5FB6-F554-88784F4DE808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224" t="4011" r="5154" b="57493"/>
          <a:stretch/>
        </p:blipFill>
        <p:spPr>
          <a:xfrm>
            <a:off x="3057167" y="2370834"/>
            <a:ext cx="6077666" cy="2640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46155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0916CAD-4B3C-8D15-3BE1-6DCDD3749C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Discussion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5BB07C-1F1C-BA07-05AA-923F29FF1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March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BC8DF8-42C9-812C-9597-7177A3849B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Offsite Tape Backup Collaboration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C5F38-4B8D-00E8-7EEA-38E298716F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12</a:t>
            </a:fld>
            <a:endParaRPr lang="en-US" noProof="0" dirty="0"/>
          </a:p>
        </p:txBody>
      </p:sp>
      <p:pic>
        <p:nvPicPr>
          <p:cNvPr id="2052" name="Picture 4" descr="Group Discussion icon PNG and SVG Vector Free Download">
            <a:extLst>
              <a:ext uri="{FF2B5EF4-FFF2-40B4-BE49-F238E27FC236}">
                <a16:creationId xmlns:a16="http://schemas.microsoft.com/office/drawing/2014/main" id="{E579A844-1A71-EEF2-D68E-9E07A23126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779" y="1240513"/>
            <a:ext cx="5092441" cy="4376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70601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5640D784-6B24-32BF-5674-6D404CCCD1D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889"/>
          <a:stretch/>
        </p:blipFill>
        <p:spPr>
          <a:xfrm>
            <a:off x="0" y="133350"/>
            <a:ext cx="12192000" cy="6591300"/>
          </a:xfrm>
          <a:prstGeom prst="rect">
            <a:avLst/>
          </a:prstGeom>
        </p:spPr>
      </p:pic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698601D-AE0E-259F-54BE-E4A4A0190A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2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1760671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23A02C-C333-3E87-BD47-C6069D45D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March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CC21E7-465E-38E8-9583-E2F79A1845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Offsite Tape Backup Collaboration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3CCD68-889B-8657-69C3-9A66C64E89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3</a:t>
            </a:fld>
            <a:endParaRPr lang="en-US" noProof="0" dirty="0"/>
          </a:p>
        </p:txBody>
      </p:sp>
      <p:pic>
        <p:nvPicPr>
          <p:cNvPr id="2050" name="Picture 2" descr="The 3-2-1 backup rule">
            <a:extLst>
              <a:ext uri="{FF2B5EF4-FFF2-40B4-BE49-F238E27FC236}">
                <a16:creationId xmlns:a16="http://schemas.microsoft.com/office/drawing/2014/main" id="{6194BED8-7974-E91C-EE02-C0A74108BF2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263" y="607965"/>
            <a:ext cx="10277475" cy="5067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D09EE575-4B69-44E7-2384-2EA542E64F9A}"/>
              </a:ext>
            </a:extLst>
          </p:cNvPr>
          <p:cNvSpPr txBox="1"/>
          <p:nvPr/>
        </p:nvSpPr>
        <p:spPr>
          <a:xfrm>
            <a:off x="4012897" y="5459821"/>
            <a:ext cx="4166205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noProof="0" dirty="0"/>
              <a:t>Source: https://cactus-it.co.uk/the-3-2-1-backup-rule/</a:t>
            </a:r>
          </a:p>
        </p:txBody>
      </p:sp>
    </p:spTree>
    <p:extLst>
      <p:ext uri="{BB962C8B-B14F-4D97-AF65-F5344CB8AC3E}">
        <p14:creationId xmlns:p14="http://schemas.microsoft.com/office/powerpoint/2010/main" val="31279307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79C0DE-9743-65D8-B304-FE556CE45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65742"/>
            <a:ext cx="11376024" cy="5250256"/>
          </a:xfrm>
        </p:spPr>
        <p:txBody>
          <a:bodyPr/>
          <a:lstStyle/>
          <a:p>
            <a:r>
              <a:rPr lang="en-US" noProof="0" dirty="0"/>
              <a:t>Most have onsite backup solution (CERN uses IBM Storage Protect)</a:t>
            </a:r>
          </a:p>
          <a:p>
            <a:pPr lvl="1"/>
            <a:r>
              <a:rPr lang="en-US" noProof="0" dirty="0"/>
              <a:t>Protection against most use cases, but not in case of a major disaster</a:t>
            </a:r>
          </a:p>
          <a:p>
            <a:endParaRPr lang="en-US" noProof="0" dirty="0"/>
          </a:p>
          <a:p>
            <a:r>
              <a:rPr lang="en-US" noProof="0" dirty="0"/>
              <a:t>Some sites might have Offsite-</a:t>
            </a:r>
            <a:r>
              <a:rPr lang="en-US" noProof="0" dirty="0">
                <a:solidFill>
                  <a:schemeClr val="accent4">
                    <a:lumMod val="75000"/>
                  </a:schemeClr>
                </a:solidFill>
              </a:rPr>
              <a:t>Offline</a:t>
            </a:r>
            <a:r>
              <a:rPr lang="en-US" noProof="0" dirty="0"/>
              <a:t> backup solution?</a:t>
            </a:r>
          </a:p>
          <a:p>
            <a:pPr lvl="1"/>
            <a:r>
              <a:rPr lang="en-US" noProof="0" dirty="0"/>
              <a:t>Protection against ransomware and major disaster but requires manual workflow</a:t>
            </a:r>
          </a:p>
          <a:p>
            <a:endParaRPr lang="en-US" noProof="0" dirty="0"/>
          </a:p>
          <a:p>
            <a:r>
              <a:rPr lang="en-US" noProof="0" dirty="0"/>
              <a:t>Some sites might have Offsite-</a:t>
            </a:r>
            <a:r>
              <a:rPr lang="en-US" noProof="0" dirty="0">
                <a:solidFill>
                  <a:srgbClr val="00B050"/>
                </a:solidFill>
              </a:rPr>
              <a:t>Online</a:t>
            </a:r>
            <a:r>
              <a:rPr lang="en-US" noProof="0" dirty="0"/>
              <a:t> (cloud) backup solution?</a:t>
            </a:r>
          </a:p>
          <a:p>
            <a:pPr lvl="1"/>
            <a:r>
              <a:rPr lang="en-US" noProof="0" dirty="0"/>
              <a:t>Protection against ransomware and major disaster but has extra cost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B077BB-B7C2-B584-6BDB-F7AE1B6F4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/>
          <a:lstStyle/>
          <a:p>
            <a:r>
              <a:rPr lang="en-US" noProof="0" dirty="0"/>
              <a:t>Backup of critical </a:t>
            </a:r>
            <a:r>
              <a:rPr lang="en-US" noProof="0" dirty="0" err="1"/>
              <a:t>organisation</a:t>
            </a:r>
            <a:r>
              <a:rPr lang="en-US" noProof="0" dirty="0"/>
              <a:t> data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56BEA-FF83-F70E-2F00-D0398380F4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5" y="6404437"/>
            <a:ext cx="1118664" cy="365125"/>
          </a:xfrm>
        </p:spPr>
        <p:txBody>
          <a:bodyPr/>
          <a:lstStyle/>
          <a:p>
            <a:r>
              <a:rPr lang="en-US" noProof="0" dirty="0"/>
              <a:t>March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9C8F8-B46F-51EB-7939-0A2EBD461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37"/>
            <a:ext cx="6572221" cy="365125"/>
          </a:xfrm>
        </p:spPr>
        <p:txBody>
          <a:bodyPr/>
          <a:lstStyle/>
          <a:p>
            <a:r>
              <a:rPr lang="en-US" noProof="0" dirty="0"/>
              <a:t>Offsite Tape Backup Collaboration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FDB20-068C-FFCB-AE4E-1B8A5A66F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04437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noProof="0" smtClean="0"/>
              <a:pPr/>
              <a:t>4</a:t>
            </a:fld>
            <a:endParaRPr lang="en-US" noProof="0" dirty="0"/>
          </a:p>
        </p:txBody>
      </p:sp>
      <p:pic>
        <p:nvPicPr>
          <p:cNvPr id="1028" name="Picture 4" descr="Black data backup icon - Free black database icons">
            <a:extLst>
              <a:ext uri="{FF2B5EF4-FFF2-40B4-BE49-F238E27FC236}">
                <a16:creationId xmlns:a16="http://schemas.microsoft.com/office/drawing/2014/main" id="{4C024855-2D59-1BC7-F716-1D53BE926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3700" y="287911"/>
            <a:ext cx="1379980" cy="1379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45738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479C0DE-9743-65D8-B304-FE556CE457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65742"/>
            <a:ext cx="11376024" cy="5250256"/>
          </a:xfrm>
        </p:spPr>
        <p:txBody>
          <a:bodyPr/>
          <a:lstStyle/>
          <a:p>
            <a:r>
              <a:rPr lang="en-US" noProof="0" dirty="0"/>
              <a:t>A site will keep its onsite solution</a:t>
            </a:r>
          </a:p>
          <a:p>
            <a:endParaRPr lang="en-US" noProof="0" dirty="0"/>
          </a:p>
          <a:p>
            <a:r>
              <a:rPr lang="en-US" noProof="0" dirty="0"/>
              <a:t>Offsite-</a:t>
            </a:r>
            <a:r>
              <a:rPr lang="en-US" noProof="0" dirty="0">
                <a:solidFill>
                  <a:srgbClr val="00B050"/>
                </a:solidFill>
              </a:rPr>
              <a:t>Online</a:t>
            </a:r>
            <a:r>
              <a:rPr lang="en-US" noProof="0" dirty="0"/>
              <a:t> (LCG) backup solution</a:t>
            </a:r>
          </a:p>
          <a:p>
            <a:pPr lvl="1"/>
            <a:r>
              <a:rPr lang="en-US" noProof="0" dirty="0"/>
              <a:t>Protection against ransomware and major disaster</a:t>
            </a:r>
          </a:p>
          <a:p>
            <a:pPr lvl="1"/>
            <a:r>
              <a:rPr lang="en-US" noProof="0" dirty="0"/>
              <a:t>Cost negligible as reusing existing infrastructure</a:t>
            </a:r>
          </a:p>
          <a:p>
            <a:endParaRPr lang="en-US" noProof="0" dirty="0"/>
          </a:p>
          <a:p>
            <a:r>
              <a:rPr lang="en-US" noProof="0" dirty="0"/>
              <a:t>Most critical data can be sent offsite to collaborating institution(s)</a:t>
            </a:r>
          </a:p>
          <a:p>
            <a:endParaRPr lang="en-US" noProof="0" dirty="0"/>
          </a:p>
          <a:p>
            <a:r>
              <a:rPr lang="en-US" noProof="0" dirty="0"/>
              <a:t>Reciprocal approach – ideally:</a:t>
            </a:r>
          </a:p>
          <a:p>
            <a:pPr lvl="1"/>
            <a:r>
              <a:rPr lang="en-US" noProof="0" dirty="0"/>
              <a:t>Site A backups to B and C</a:t>
            </a:r>
          </a:p>
          <a:p>
            <a:pPr lvl="1"/>
            <a:r>
              <a:rPr lang="en-US" noProof="0" dirty="0"/>
              <a:t>Site B backups to A and C</a:t>
            </a:r>
          </a:p>
          <a:p>
            <a:pPr lvl="1"/>
            <a:r>
              <a:rPr lang="en-US" noProof="0" dirty="0"/>
              <a:t>Site C backups to A and B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FB077BB-B7C2-B584-6BDB-F7AE1B6F4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/>
          <a:lstStyle/>
          <a:p>
            <a:r>
              <a:rPr lang="en-US" noProof="0" dirty="0"/>
              <a:t>Collaboration proposal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556BEA-FF83-F70E-2F00-D0398380F46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5" y="6404437"/>
            <a:ext cx="1118664" cy="365125"/>
          </a:xfrm>
        </p:spPr>
        <p:txBody>
          <a:bodyPr/>
          <a:lstStyle/>
          <a:p>
            <a:r>
              <a:rPr lang="en-US" noProof="0" dirty="0"/>
              <a:t>March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F9C8F8-B46F-51EB-7939-0A2EBD4613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37"/>
            <a:ext cx="6572221" cy="365125"/>
          </a:xfrm>
        </p:spPr>
        <p:txBody>
          <a:bodyPr/>
          <a:lstStyle/>
          <a:p>
            <a:r>
              <a:rPr lang="en-US" noProof="0" dirty="0"/>
              <a:t>Offsite Tape Backup Collaboration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CFDB20-068C-FFCB-AE4E-1B8A5A66F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04437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noProof="0" smtClean="0"/>
              <a:pPr/>
              <a:t>5</a:t>
            </a:fld>
            <a:endParaRPr lang="en-US" noProof="0" dirty="0"/>
          </a:p>
        </p:txBody>
      </p:sp>
      <p:pic>
        <p:nvPicPr>
          <p:cNvPr id="5124" name="Picture 4" descr="38,321 Collaboration Three Royalty-Free Photos and Stock Images |  Shutterstock">
            <a:extLst>
              <a:ext uri="{FF2B5EF4-FFF2-40B4-BE49-F238E27FC236}">
                <a16:creationId xmlns:a16="http://schemas.microsoft.com/office/drawing/2014/main" id="{D8AE81C1-4F8A-EAB6-36A1-8546A881F79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29" t="20019" r="19676" b="20095"/>
          <a:stretch/>
        </p:blipFill>
        <p:spPr bwMode="auto">
          <a:xfrm>
            <a:off x="9699369" y="236484"/>
            <a:ext cx="2264228" cy="2241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32127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251D0E-0E1F-C20A-5D7D-95C361FB9E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CC7BC3C-DFA3-9406-A286-C5B56A0E2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65742"/>
            <a:ext cx="11376024" cy="5250256"/>
          </a:xfrm>
        </p:spPr>
        <p:txBody>
          <a:bodyPr/>
          <a:lstStyle/>
          <a:p>
            <a:r>
              <a:rPr lang="en-US" noProof="0" dirty="0"/>
              <a:t>Select 1 collaborating site</a:t>
            </a:r>
          </a:p>
          <a:p>
            <a:pPr lvl="1"/>
            <a:r>
              <a:rPr lang="en-US" noProof="0" dirty="0"/>
              <a:t>Preferably from a CERN member state</a:t>
            </a:r>
          </a:p>
          <a:p>
            <a:endParaRPr lang="en-US" noProof="0" dirty="0"/>
          </a:p>
          <a:p>
            <a:r>
              <a:rPr lang="en-US" noProof="0" dirty="0"/>
              <a:t>Agree on technological choices</a:t>
            </a:r>
          </a:p>
          <a:p>
            <a:endParaRPr lang="en-US" noProof="0" dirty="0"/>
          </a:p>
          <a:p>
            <a:r>
              <a:rPr lang="en-US" noProof="0" dirty="0"/>
              <a:t>Demonstrate feasibility / usefulness</a:t>
            </a:r>
          </a:p>
          <a:p>
            <a:endParaRPr lang="en-US" noProof="0" dirty="0"/>
          </a:p>
          <a:p>
            <a:r>
              <a:rPr lang="en-US" noProof="0" dirty="0"/>
              <a:t>Start a pilot with 100 TB (~5 LTO-9 tape cartridges)</a:t>
            </a:r>
          </a:p>
          <a:p>
            <a:endParaRPr lang="en-US" noProof="0" dirty="0"/>
          </a:p>
          <a:p>
            <a:r>
              <a:rPr lang="en-US" noProof="0" dirty="0"/>
              <a:t>Offer </a:t>
            </a:r>
            <a:r>
              <a:rPr lang="sk-SK" noProof="0" dirty="0" err="1"/>
              <a:t>such</a:t>
            </a:r>
            <a:r>
              <a:rPr lang="en-US" noProof="0" dirty="0"/>
              <a:t> offsite backup solution to others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F9CEFC1-DF06-7952-11DA-5E9B928639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/>
          <a:lstStyle/>
          <a:p>
            <a:r>
              <a:rPr lang="en-US" noProof="0" dirty="0"/>
              <a:t>Expectations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2A8FC9-1708-8DD5-4CD9-CBD5D43190F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5" y="6404437"/>
            <a:ext cx="1118664" cy="365125"/>
          </a:xfrm>
        </p:spPr>
        <p:txBody>
          <a:bodyPr/>
          <a:lstStyle/>
          <a:p>
            <a:r>
              <a:rPr lang="en-US" noProof="0" dirty="0"/>
              <a:t>March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636D5D-C725-3B4E-5A5B-2C7FBB0B78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37"/>
            <a:ext cx="6572221" cy="365125"/>
          </a:xfrm>
        </p:spPr>
        <p:txBody>
          <a:bodyPr/>
          <a:lstStyle/>
          <a:p>
            <a:r>
              <a:rPr lang="en-US" noProof="0" dirty="0"/>
              <a:t>Offsite Tape Backup Collaboration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14B091-CB31-3E0C-2323-C706F130C8F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04437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noProof="0" smtClean="0"/>
              <a:pPr/>
              <a:t>6</a:t>
            </a:fld>
            <a:endParaRPr lang="en-US" noProof="0" dirty="0"/>
          </a:p>
        </p:txBody>
      </p:sp>
      <p:pic>
        <p:nvPicPr>
          <p:cNvPr id="2050" name="Picture 2" descr="451,300+ Expectations Stock Photos, Pictures &amp; Royalty-Free Images - iStock  | Expectations business, Waiting, Surprise">
            <a:extLst>
              <a:ext uri="{FF2B5EF4-FFF2-40B4-BE49-F238E27FC236}">
                <a16:creationId xmlns:a16="http://schemas.microsoft.com/office/drawing/2014/main" id="{141F61B3-5305-E6C3-44E3-DD33D29D844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39" t="18686" r="15008" b="34626"/>
          <a:stretch/>
        </p:blipFill>
        <p:spPr bwMode="auto">
          <a:xfrm>
            <a:off x="9657646" y="151342"/>
            <a:ext cx="2347674" cy="120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915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FB28F11-DA8F-AAE7-070A-5BEEC4C1D39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94CA82C-DC7A-C168-272B-932C4CB2DE8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Security model</a:t>
            </a:r>
          </a:p>
          <a:p>
            <a:endParaRPr lang="en-US" noProof="0" dirty="0"/>
          </a:p>
          <a:p>
            <a:r>
              <a:rPr lang="en-US" noProof="0" dirty="0"/>
              <a:t>Data transfer technology</a:t>
            </a:r>
          </a:p>
          <a:p>
            <a:endParaRPr lang="en-US" noProof="0" dirty="0"/>
          </a:p>
          <a:p>
            <a:r>
              <a:rPr lang="en-US" noProof="0" dirty="0"/>
              <a:t>Data storage technology</a:t>
            </a:r>
          </a:p>
          <a:p>
            <a:endParaRPr lang="en-US" noProof="0" dirty="0"/>
          </a:p>
          <a:p>
            <a:r>
              <a:rPr lang="en-US" noProof="0" dirty="0"/>
              <a:t>File catalogue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9700A9A-B58C-D6F4-7E19-EC85143F2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Questions about technological choices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48098-26FE-3D73-0A12-2983207E69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March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F0B695-3102-B5F8-07E6-0844D7EDE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Offsite Tape Backup Collaboration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1AD129-1903-8844-9584-25BAB6B166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7</a:t>
            </a:fld>
            <a:endParaRPr lang="en-US" noProof="0" dirty="0"/>
          </a:p>
        </p:txBody>
      </p:sp>
      <p:pic>
        <p:nvPicPr>
          <p:cNvPr id="1026" name="Picture 2" descr="Question Mark Png Images – Browse 67,459 Stock Photos, Vectors, and Video |  Adobe Stock">
            <a:extLst>
              <a:ext uri="{FF2B5EF4-FFF2-40B4-BE49-F238E27FC236}">
                <a16:creationId xmlns:a16="http://schemas.microsoft.com/office/drawing/2014/main" id="{CE9CB7A0-2A95-7923-7E71-84AC03E2BBC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47" r="15127"/>
          <a:stretch/>
        </p:blipFill>
        <p:spPr bwMode="auto">
          <a:xfrm>
            <a:off x="10588257" y="191917"/>
            <a:ext cx="1195755" cy="15707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789181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07BF9E-7442-F9A9-1CD3-0C2AF677C74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3CBEBEA-3363-48C7-74DF-5ABBA444C0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noProof="0" dirty="0"/>
              <a:t>Protection against ransomware and major disaster</a:t>
            </a:r>
          </a:p>
          <a:p>
            <a:endParaRPr lang="en-US" noProof="0" dirty="0"/>
          </a:p>
          <a:p>
            <a:r>
              <a:rPr lang="en-US" noProof="0" dirty="0"/>
              <a:t>Encryption</a:t>
            </a:r>
          </a:p>
          <a:p>
            <a:pPr lvl="1"/>
            <a:r>
              <a:rPr lang="en-US" noProof="0" dirty="0"/>
              <a:t>The source site is responsible for encrypting the data</a:t>
            </a:r>
          </a:p>
          <a:p>
            <a:endParaRPr lang="en-US" noProof="0" dirty="0"/>
          </a:p>
          <a:p>
            <a:r>
              <a:rPr lang="en-US" noProof="0" dirty="0"/>
              <a:t>Separation of administrative domains</a:t>
            </a:r>
          </a:p>
          <a:p>
            <a:pPr lvl="1"/>
            <a:r>
              <a:rPr lang="en-US" noProof="0" dirty="0"/>
              <a:t>Users will be allowed to copy data, but must not be allowed to overwrite / modify / delete</a:t>
            </a:r>
          </a:p>
          <a:p>
            <a:endParaRPr lang="en-US" noProof="0" dirty="0"/>
          </a:p>
          <a:p>
            <a:r>
              <a:rPr lang="en-US" noProof="0" dirty="0"/>
              <a:t>Data immutability</a:t>
            </a:r>
          </a:p>
          <a:p>
            <a:pPr lvl="1"/>
            <a:r>
              <a:rPr lang="en-US" noProof="0" dirty="0"/>
              <a:t>Data expiry automatically by the system after 1 year (?)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34C987E-F417-6C28-8FF9-F9F9BFB418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dirty="0"/>
              <a:t>Security model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613DA3-9351-60DB-6CBC-03B79CB317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noProof="0" dirty="0"/>
              <a:t>March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3F17B5-E427-EF6D-65BE-24DAC0FDF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 dirty="0"/>
              <a:t>Offsite Tape Backup Collaboration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A66776-E49F-6726-C8A6-42EBE10886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noProof="0" smtClean="0"/>
              <a:pPr/>
              <a:t>8</a:t>
            </a:fld>
            <a:endParaRPr lang="en-US" noProof="0" dirty="0"/>
          </a:p>
        </p:txBody>
      </p:sp>
      <p:pic>
        <p:nvPicPr>
          <p:cNvPr id="1028" name="Picture 4" descr="Security - Free security icons">
            <a:extLst>
              <a:ext uri="{FF2B5EF4-FFF2-40B4-BE49-F238E27FC236}">
                <a16:creationId xmlns:a16="http://schemas.microsoft.com/office/drawing/2014/main" id="{4C3E2059-3569-39B9-9398-14A09F0F6A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59384" y="223518"/>
            <a:ext cx="1507569" cy="15075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5167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8EB4F69-5FCB-7D8A-98D3-6D4ED8BFD8E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CF1D5B-807B-D840-EDE3-419568AED2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065742"/>
            <a:ext cx="11376024" cy="5250256"/>
          </a:xfrm>
        </p:spPr>
        <p:txBody>
          <a:bodyPr/>
          <a:lstStyle/>
          <a:p>
            <a:r>
              <a:rPr lang="en-US" noProof="0"/>
              <a:t>Many building blocks exist (in HEP community)</a:t>
            </a:r>
          </a:p>
          <a:p>
            <a:endParaRPr lang="en-US" noProof="0" dirty="0"/>
          </a:p>
          <a:p>
            <a:r>
              <a:rPr lang="en-US" noProof="0" dirty="0"/>
              <a:t>Simple Storage Service = (Amazon) S3</a:t>
            </a:r>
          </a:p>
          <a:p>
            <a:pPr lvl="1"/>
            <a:r>
              <a:rPr lang="en-US" noProof="0" dirty="0"/>
              <a:t>Industry de-facto standard</a:t>
            </a:r>
          </a:p>
          <a:p>
            <a:endParaRPr lang="en-US" noProof="0" dirty="0"/>
          </a:p>
          <a:p>
            <a:r>
              <a:rPr lang="en-US" noProof="0" dirty="0"/>
              <a:t>Glacier storage class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9EF1533-959E-D532-D676-E70A949529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0"/>
            <a:ext cx="11376025" cy="1065742"/>
          </a:xfrm>
        </p:spPr>
        <p:txBody>
          <a:bodyPr/>
          <a:lstStyle/>
          <a:p>
            <a:r>
              <a:rPr lang="en-US" noProof="0" dirty="0"/>
              <a:t>Data transfer technology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6F6E443-E49F-C917-0C7E-2E5A6ACC63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997725" y="6404437"/>
            <a:ext cx="1118664" cy="365125"/>
          </a:xfrm>
        </p:spPr>
        <p:txBody>
          <a:bodyPr/>
          <a:lstStyle/>
          <a:p>
            <a:r>
              <a:rPr lang="en-US" noProof="0" dirty="0"/>
              <a:t>March 2025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E1C048-83D1-415F-058A-A6C293D0CE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404437"/>
            <a:ext cx="6572221" cy="365125"/>
          </a:xfrm>
        </p:spPr>
        <p:txBody>
          <a:bodyPr/>
          <a:lstStyle/>
          <a:p>
            <a:r>
              <a:rPr lang="en-US" noProof="0" dirty="0"/>
              <a:t>Offsite Tape Backup Collaboration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CA9B3E3-613A-E764-2D4A-B87159C3E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404437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noProof="0" smtClean="0"/>
              <a:pPr/>
              <a:t>9</a:t>
            </a:fld>
            <a:endParaRPr lang="en-US" noProof="0" dirty="0"/>
          </a:p>
        </p:txBody>
      </p:sp>
      <p:pic>
        <p:nvPicPr>
          <p:cNvPr id="1026" name="Picture 2" descr="Data transfer - Free files and folders icons">
            <a:extLst>
              <a:ext uri="{FF2B5EF4-FFF2-40B4-BE49-F238E27FC236}">
                <a16:creationId xmlns:a16="http://schemas.microsoft.com/office/drawing/2014/main" id="{058D28B4-0134-3F93-83C9-D85AF4824D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2982" y="325227"/>
            <a:ext cx="1481030" cy="1481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97216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16-9.pptx" id="{86E68773-CEFA-BA4D-AD6B-7D2DD58A86F6}" vid="{4DAB3E11-99D4-334F-AE04-8386311CDC28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55418</TotalTime>
  <Words>437</Words>
  <Application>Microsoft Office PowerPoint</Application>
  <PresentationFormat>Širokouhlá</PresentationFormat>
  <Paragraphs>113</Paragraphs>
  <Slides>12</Slides>
  <Notes>6</Notes>
  <HiddenSlides>0</HiddenSlides>
  <MMClips>0</MMClips>
  <ScaleCrop>false</ScaleCrop>
  <HeadingPairs>
    <vt:vector size="8" baseType="variant">
      <vt:variant>
        <vt:lpstr>Použité písma</vt:lpstr>
      </vt:variant>
      <vt:variant>
        <vt:i4>1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12</vt:i4>
      </vt:variant>
      <vt:variant>
        <vt:lpstr>Vlastné prezentácie</vt:lpstr>
      </vt:variant>
      <vt:variant>
        <vt:i4>7</vt:i4>
      </vt:variant>
    </vt:vector>
  </HeadingPairs>
  <TitlesOfParts>
    <vt:vector size="21" baseType="lpstr">
      <vt:lpstr>Arial</vt:lpstr>
      <vt:lpstr>Office Theme</vt:lpstr>
      <vt:lpstr>Offsite Tape Backup Collaboration</vt:lpstr>
      <vt:lpstr>Prezentácia programu PowerPoint</vt:lpstr>
      <vt:lpstr>Prezentácia programu PowerPoint</vt:lpstr>
      <vt:lpstr>Backup of critical organisation data</vt:lpstr>
      <vt:lpstr>Collaboration proposal</vt:lpstr>
      <vt:lpstr>Expectations</vt:lpstr>
      <vt:lpstr>Questions about technological choices</vt:lpstr>
      <vt:lpstr>Security model</vt:lpstr>
      <vt:lpstr>Data transfer technology</vt:lpstr>
      <vt:lpstr>Data storage technology</vt:lpstr>
      <vt:lpstr>File catalogue</vt:lpstr>
      <vt:lpstr>Discussion</vt:lpstr>
      <vt:lpstr>Basic</vt:lpstr>
      <vt:lpstr>PhysicsEmphasis</vt:lpstr>
      <vt:lpstr>AccelleratorEmphasis</vt:lpstr>
      <vt:lpstr>DetectorEmphasis</vt:lpstr>
      <vt:lpstr>ComputingEmphasis</vt:lpstr>
      <vt:lpstr>CompleteShort</vt:lpstr>
      <vt:lpstr>CompleteLong</vt:lpstr>
    </vt:vector>
  </TitlesOfParts>
  <Company>CERN</Company>
  <LinksUpToDate>false</LinksUpToDate>
  <SharedDoc>false</SharedDoc>
  <HyperlinkBase>http://cern.ch/cta</HyperlinkBase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ATRESYS</dc:title>
  <dc:subject>ATRESYS</dc:subject>
  <dc:creator>Vladimir Bahyl</dc:creator>
  <cp:lastModifiedBy>Vladimir Bahyl</cp:lastModifiedBy>
  <cp:revision>2456</cp:revision>
  <dcterms:created xsi:type="dcterms:W3CDTF">2008-09-08T08:59:42Z</dcterms:created>
  <dcterms:modified xsi:type="dcterms:W3CDTF">2025-03-22T19:36:54Z</dcterms:modified>
</cp:coreProperties>
</file>