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8" r:id="rId4"/>
    <p:sldMasterId id="214748366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  <p:embeddedFont>
      <p:font typeface="Roboto Mon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obotoMono-bold.fntdata"/><Relationship Id="rId25" Type="http://schemas.openxmlformats.org/officeDocument/2006/relationships/font" Target="fonts/RobotoMono-regular.fntdata"/><Relationship Id="rId28" Type="http://schemas.openxmlformats.org/officeDocument/2006/relationships/font" Target="fonts/RobotoMono-boldItalic.fntdata"/><Relationship Id="rId27" Type="http://schemas.openxmlformats.org/officeDocument/2006/relationships/font" Target="fonts/RobotoMono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3fb4f423a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3fb4f423a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4111d62074_7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4111d62074_7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4111d62074_7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4111d62074_7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Don’t like this slide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3fb4f423a8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3fb4f423a8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Separate slide for the release pipeline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4123980e33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34123980e3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343bf0df7cc_2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343bf0df7cc_2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3fb4f423a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3fb4f423a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Mention high turnover, fast feedback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439c7b7a4c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439c7b7a4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Move to beginning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Separate local/online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 surprises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3fb4f423a8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3fb4f423a8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before after for each</a:t>
            </a:r>
            <a:br>
              <a:rPr lang="en"/>
            </a:br>
            <a:br>
              <a:rPr lang="en"/>
            </a:br>
            <a:r>
              <a:rPr lang="en"/>
              <a:t>Split into local/online pipeline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Mention high turnover, fast feedback, no surprises when running local vs online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4111d62074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4111d6207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4084abc3df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4084abc3df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4084abc3df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4084abc3df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4084abc3df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4084abc3df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Provide short story about testing EOS feature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4084abc3df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34084abc3df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51" name="Google Shape;5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27365" y="1240626"/>
            <a:ext cx="2689276" cy="26622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idx="1" type="body"/>
          </p:nvPr>
        </p:nvSpPr>
        <p:spPr>
          <a:xfrm>
            <a:off x="305993" y="799306"/>
            <a:ext cx="8532019" cy="39376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655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500"/>
              <a:buFont typeface="Arial"/>
              <a:buChar char="•"/>
              <a:defRPr sz="15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100"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55" name="Google Shape;55;p14"/>
          <p:cNvSpPr txBox="1"/>
          <p:nvPr>
            <p:ph type="title"/>
          </p:nvPr>
        </p:nvSpPr>
        <p:spPr>
          <a:xfrm>
            <a:off x="305993" y="0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6" name="Google Shape;56;p14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7" name="Google Shape;57;p14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305993" y="799307"/>
            <a:ext cx="8532019" cy="3851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100"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61" name="Google Shape;61;p15"/>
          <p:cNvSpPr txBox="1"/>
          <p:nvPr>
            <p:ph type="title"/>
          </p:nvPr>
        </p:nvSpPr>
        <p:spPr>
          <a:xfrm>
            <a:off x="305993" y="0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2" name="Google Shape;62;p15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5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1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68" name="Google Shape;68;p16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100"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100"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100"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100"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100"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100"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100"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80" name="Google Shape;8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27365" y="1240626"/>
            <a:ext cx="2689276" cy="266225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b="1"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9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b="1" sz="1800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85" name="Google Shape;85;p19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/>
          <p:nvPr>
            <p:ph idx="1" type="body"/>
          </p:nvPr>
        </p:nvSpPr>
        <p:spPr>
          <a:xfrm>
            <a:off x="1824450" y="1548425"/>
            <a:ext cx="7013400" cy="31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655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700"/>
              <a:buChar char="•"/>
              <a:defRPr sz="1700">
                <a:solidFill>
                  <a:srgbClr val="171717"/>
                </a:solidFill>
              </a:defRPr>
            </a:lvl1pPr>
            <a:lvl2pPr indent="-3238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500"/>
              <a:buChar char="•"/>
              <a:defRPr sz="1500">
                <a:solidFill>
                  <a:srgbClr val="171717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 sz="1400">
                <a:solidFill>
                  <a:srgbClr val="171717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200"/>
              <a:buChar char="•"/>
              <a:defRPr sz="1200">
                <a:solidFill>
                  <a:srgbClr val="171717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0" name="Google Shape;90;p20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20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20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20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idx="1" type="body"/>
          </p:nvPr>
        </p:nvSpPr>
        <p:spPr>
          <a:xfrm>
            <a:off x="305993" y="799307"/>
            <a:ext cx="8532019" cy="3851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>
                <a:solidFill>
                  <a:schemeClr val="dk2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6" name="Google Shape;96;p21"/>
          <p:cNvSpPr txBox="1"/>
          <p:nvPr>
            <p:ph type="title"/>
          </p:nvPr>
        </p:nvSpPr>
        <p:spPr>
          <a:xfrm>
            <a:off x="305993" y="0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21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01" name="Google Shape;10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29598" y="532588"/>
            <a:ext cx="1492819" cy="147781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2"/>
          <p:cNvSpPr txBox="1"/>
          <p:nvPr>
            <p:ph type="ctrTitle"/>
          </p:nvPr>
        </p:nvSpPr>
        <p:spPr>
          <a:xfrm>
            <a:off x="305993" y="2571753"/>
            <a:ext cx="8532019" cy="1614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i="0" sz="41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3" name="Google Shape;103;p22"/>
          <p:cNvSpPr txBox="1"/>
          <p:nvPr>
            <p:ph idx="1" type="subTitle"/>
          </p:nvPr>
        </p:nvSpPr>
        <p:spPr>
          <a:xfrm>
            <a:off x="305993" y="4275192"/>
            <a:ext cx="8532020" cy="602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i="0"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04" name="Google Shape;104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05993" y="0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"/>
              <a:buNone/>
              <a:defRPr i="0" sz="33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74" name="Google Shape;74;p1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736999"/>
            <a:ext cx="9144000" cy="40650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305993" y="799306"/>
            <a:ext cx="8532019" cy="39376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Roboto"/>
              <a:buNone/>
              <a:defRPr i="0" sz="1800" u="none" cap="none" strike="noStrike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500"/>
              <a:buFont typeface="Roboto"/>
              <a:buChar char="•"/>
              <a:defRPr i="0" sz="1500" u="none" cap="none" strike="noStrike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Roboto"/>
              <a:buChar char="•"/>
              <a:defRPr i="0" sz="1400" u="none" cap="none" strike="noStrike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Roboto"/>
              <a:buChar char="•"/>
              <a:defRPr i="0" sz="1400" u="none" cap="none" strike="noStrike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Roboto"/>
              <a:buChar char="•"/>
              <a:defRPr i="0" sz="1200" u="none" cap="none" strike="noStrik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•"/>
              <a:defRPr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•"/>
              <a:defRPr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•"/>
              <a:defRPr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•"/>
              <a:defRPr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i="0" sz="8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i="0" sz="8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2"/>
    <p:sldLayoutId id="2147483664" r:id="rId3"/>
    <p:sldLayoutId id="2147483665" r:id="rId4"/>
    <p:sldLayoutId id="2147483666" r:id="rId5"/>
    <p:sldLayoutId id="2147483667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7">
          <p15:clr>
            <a:srgbClr val="F26B43"/>
          </p15:clr>
        </p15:guide>
        <p15:guide id="6" pos="2913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5">
          <p15:clr>
            <a:srgbClr val="F26B43"/>
          </p15:clr>
        </p15:guide>
        <p15:guide id="17" pos="466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5.png"/><Relationship Id="rId5" Type="http://schemas.openxmlformats.org/officeDocument/2006/relationships/image" Target="../media/image9.png"/><Relationship Id="rId6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Evolution of Continuous Integration for CTA</a:t>
            </a:r>
            <a:endParaRPr b="1"/>
          </a:p>
        </p:txBody>
      </p:sp>
      <p:sp>
        <p:nvSpPr>
          <p:cNvPr id="110" name="Google Shape;110;p23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Niels Bugel</a:t>
            </a:r>
            <a:br>
              <a:rPr lang="en">
                <a:solidFill>
                  <a:srgbClr val="434343"/>
                </a:solidFill>
              </a:rPr>
            </a:br>
            <a:r>
              <a:rPr b="0" lang="en">
                <a:solidFill>
                  <a:srgbClr val="434343"/>
                </a:solidFill>
              </a:rPr>
              <a:t>On behalf of the CTA Team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2"/>
          <p:cNvSpPr/>
          <p:nvPr/>
        </p:nvSpPr>
        <p:spPr>
          <a:xfrm>
            <a:off x="5997550" y="3509775"/>
            <a:ext cx="1523664" cy="794448"/>
          </a:xfrm>
          <a:prstGeom prst="cloud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9" name="Google Shape;249;p32"/>
          <p:cNvSpPr/>
          <p:nvPr/>
        </p:nvSpPr>
        <p:spPr>
          <a:xfrm>
            <a:off x="6127038" y="1460475"/>
            <a:ext cx="1344900" cy="690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0" name="Google Shape;250;p32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goal is a maintainable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</a:t>
            </a:r>
            <a:r>
              <a:rPr lang="en"/>
              <a:t>d</a:t>
            </a:r>
            <a:r>
              <a:rPr lang="en"/>
              <a:t>ecoupled test system</a:t>
            </a:r>
            <a:endParaRPr/>
          </a:p>
        </p:txBody>
      </p:sp>
      <p:sp>
        <p:nvSpPr>
          <p:cNvPr id="251" name="Google Shape;251;p32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2" name="Google Shape;252;p32"/>
          <p:cNvSpPr/>
          <p:nvPr/>
        </p:nvSpPr>
        <p:spPr>
          <a:xfrm>
            <a:off x="1672063" y="2415875"/>
            <a:ext cx="1154700" cy="13389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System Tests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3" name="Google Shape;253;p32"/>
          <p:cNvSpPr/>
          <p:nvPr/>
        </p:nvSpPr>
        <p:spPr>
          <a:xfrm>
            <a:off x="3832438" y="2254775"/>
            <a:ext cx="1344900" cy="690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Workflow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Tests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4" name="Google Shape;254;p32"/>
          <p:cNvSpPr/>
          <p:nvPr/>
        </p:nvSpPr>
        <p:spPr>
          <a:xfrm>
            <a:off x="3832438" y="3400550"/>
            <a:ext cx="1344900" cy="690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Generic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Tests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5" name="Google Shape;25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90350" y="1564180"/>
            <a:ext cx="418276" cy="48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32"/>
          <p:cNvSpPr/>
          <p:nvPr/>
        </p:nvSpPr>
        <p:spPr>
          <a:xfrm>
            <a:off x="6127038" y="2254775"/>
            <a:ext cx="1344900" cy="690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7" name="Google Shape;25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0338" y="2390924"/>
            <a:ext cx="418300" cy="41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2"/>
          <p:cNvPicPr preferRelativeResize="0"/>
          <p:nvPr/>
        </p:nvPicPr>
        <p:blipFill rotWithShape="1">
          <a:blip r:embed="rId5">
            <a:alphaModFix/>
          </a:blip>
          <a:srcRect b="0" l="22041" r="20258" t="0"/>
          <a:stretch/>
        </p:blipFill>
        <p:spPr>
          <a:xfrm>
            <a:off x="6595137" y="3692331"/>
            <a:ext cx="418300" cy="4027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9" name="Google Shape;259;p32"/>
          <p:cNvCxnSpPr>
            <a:stCxn id="252" idx="3"/>
            <a:endCxn id="253" idx="1"/>
          </p:cNvCxnSpPr>
          <p:nvPr/>
        </p:nvCxnSpPr>
        <p:spPr>
          <a:xfrm flipH="1" rot="10800000">
            <a:off x="2826763" y="2600225"/>
            <a:ext cx="1005600" cy="485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0" name="Google Shape;260;p32"/>
          <p:cNvCxnSpPr>
            <a:stCxn id="252" idx="3"/>
            <a:endCxn id="254" idx="1"/>
          </p:cNvCxnSpPr>
          <p:nvPr/>
        </p:nvCxnSpPr>
        <p:spPr>
          <a:xfrm>
            <a:off x="2826763" y="3085325"/>
            <a:ext cx="1005600" cy="660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1" name="Google Shape;261;p32"/>
          <p:cNvCxnSpPr>
            <a:endCxn id="249" idx="1"/>
          </p:cNvCxnSpPr>
          <p:nvPr/>
        </p:nvCxnSpPr>
        <p:spPr>
          <a:xfrm flipH="1" rot="10800000">
            <a:off x="5177238" y="1805775"/>
            <a:ext cx="949800" cy="794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2" name="Google Shape;262;p32"/>
          <p:cNvCxnSpPr>
            <a:stCxn id="253" idx="3"/>
            <a:endCxn id="256" idx="1"/>
          </p:cNvCxnSpPr>
          <p:nvPr/>
        </p:nvCxnSpPr>
        <p:spPr>
          <a:xfrm>
            <a:off x="5177338" y="2600075"/>
            <a:ext cx="949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3" name="Google Shape;263;p32"/>
          <p:cNvCxnSpPr>
            <a:stCxn id="253" idx="3"/>
          </p:cNvCxnSpPr>
          <p:nvPr/>
        </p:nvCxnSpPr>
        <p:spPr>
          <a:xfrm>
            <a:off x="5177338" y="2600075"/>
            <a:ext cx="943800" cy="1176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264" name="Google Shape;264;p32"/>
          <p:cNvSpPr/>
          <p:nvPr/>
        </p:nvSpPr>
        <p:spPr>
          <a:xfrm>
            <a:off x="73054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5" name="Google Shape;265;p32"/>
          <p:cNvSpPr/>
          <p:nvPr/>
        </p:nvSpPr>
        <p:spPr>
          <a:xfrm>
            <a:off x="77111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6" name="Google Shape;266;p32"/>
          <p:cNvSpPr/>
          <p:nvPr/>
        </p:nvSpPr>
        <p:spPr>
          <a:xfrm>
            <a:off x="81169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7" name="Google Shape;267;p32"/>
          <p:cNvSpPr/>
          <p:nvPr/>
        </p:nvSpPr>
        <p:spPr>
          <a:xfrm>
            <a:off x="85226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8" name="Google Shape;268;p32"/>
          <p:cNvSpPr/>
          <p:nvPr/>
        </p:nvSpPr>
        <p:spPr>
          <a:xfrm>
            <a:off x="8629025" y="737900"/>
            <a:ext cx="106200" cy="1134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9" name="Google Shape;269;p32"/>
          <p:cNvSpPr txBox="1"/>
          <p:nvPr/>
        </p:nvSpPr>
        <p:spPr>
          <a:xfrm rot="-738">
            <a:off x="7606208" y="3445298"/>
            <a:ext cx="1398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990000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endParaRPr b="1" sz="4800">
              <a:solidFill>
                <a:srgbClr val="99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70" name="Google Shape;270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95588" y="1308188"/>
            <a:ext cx="1107675" cy="110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3"/>
          <p:cNvSpPr/>
          <p:nvPr/>
        </p:nvSpPr>
        <p:spPr>
          <a:xfrm>
            <a:off x="1345000" y="3410700"/>
            <a:ext cx="4658700" cy="311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build_deploy.sh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76" name="Google Shape;276;p33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developer workflow got </a:t>
            </a:r>
            <a:br>
              <a:rPr lang="en"/>
            </a:br>
            <a:r>
              <a:rPr lang="en"/>
              <a:t>faster and easier</a:t>
            </a:r>
            <a:endParaRPr/>
          </a:p>
        </p:txBody>
      </p:sp>
      <p:sp>
        <p:nvSpPr>
          <p:cNvPr id="277" name="Google Shape;277;p33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8" name="Google Shape;278;p33"/>
          <p:cNvSpPr/>
          <p:nvPr/>
        </p:nvSpPr>
        <p:spPr>
          <a:xfrm>
            <a:off x="1345100" y="1732800"/>
            <a:ext cx="1277400" cy="16779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Build Binaries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9" name="Google Shape;279;p33"/>
          <p:cNvSpPr/>
          <p:nvPr/>
        </p:nvSpPr>
        <p:spPr>
          <a:xfrm>
            <a:off x="3035650" y="1732800"/>
            <a:ext cx="1277400" cy="16779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Build Docker Image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0" name="Google Shape;280;p33"/>
          <p:cNvSpPr/>
          <p:nvPr/>
        </p:nvSpPr>
        <p:spPr>
          <a:xfrm>
            <a:off x="4726200" y="1732800"/>
            <a:ext cx="1277400" cy="1677900"/>
          </a:xfrm>
          <a:prstGeom prst="roundRect">
            <a:avLst>
              <a:gd fmla="val 16667" name="adj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Deploy Test Instance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1" name="Google Shape;281;p33"/>
          <p:cNvSpPr/>
          <p:nvPr/>
        </p:nvSpPr>
        <p:spPr>
          <a:xfrm>
            <a:off x="6416750" y="1732800"/>
            <a:ext cx="1277400" cy="1677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Run System Tests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2" name="Google Shape;282;p33"/>
          <p:cNvSpPr/>
          <p:nvPr/>
        </p:nvSpPr>
        <p:spPr>
          <a:xfrm rot="876973">
            <a:off x="5630822" y="1197772"/>
            <a:ext cx="2947177" cy="658809"/>
          </a:xfrm>
          <a:prstGeom prst="roundRect">
            <a:avLst>
              <a:gd fmla="val 16667" name="adj"/>
            </a:avLst>
          </a:prstGeom>
          <a:solidFill>
            <a:srgbClr val="5FFF5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Roboto"/>
                <a:ea typeface="Roboto"/>
                <a:cs typeface="Roboto"/>
                <a:sym typeface="Roboto"/>
              </a:rPr>
              <a:t>Pipelines are </a:t>
            </a:r>
            <a:br>
              <a:rPr b="1" lang="en" sz="2000">
                <a:latin typeface="Roboto"/>
                <a:ea typeface="Roboto"/>
                <a:cs typeface="Roboto"/>
                <a:sym typeface="Roboto"/>
              </a:rPr>
            </a:br>
            <a:r>
              <a:rPr b="1" lang="en" sz="2000">
                <a:latin typeface="Roboto"/>
                <a:ea typeface="Roboto"/>
                <a:cs typeface="Roboto"/>
                <a:sym typeface="Roboto"/>
              </a:rPr>
              <a:t>~40% faster</a:t>
            </a:r>
            <a:endParaRPr b="1" sz="24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3" name="Google Shape;283;p33"/>
          <p:cNvSpPr/>
          <p:nvPr/>
        </p:nvSpPr>
        <p:spPr>
          <a:xfrm>
            <a:off x="1345100" y="3811575"/>
            <a:ext cx="6349200" cy="396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4"/>
          <p:cNvSpPr/>
          <p:nvPr/>
        </p:nvSpPr>
        <p:spPr>
          <a:xfrm>
            <a:off x="2000200" y="1529025"/>
            <a:ext cx="2744100" cy="2678400"/>
          </a:xfrm>
          <a:prstGeom prst="ellipse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9" name="Google Shape;289;p34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is the Continuous Deployment?</a:t>
            </a:r>
            <a:endParaRPr/>
          </a:p>
        </p:txBody>
      </p:sp>
      <p:sp>
        <p:nvSpPr>
          <p:cNvPr id="290" name="Google Shape;290;p34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1" name="Google Shape;29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2263" y="1488739"/>
            <a:ext cx="5764286" cy="2758974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4"/>
          <p:cNvSpPr txBox="1"/>
          <p:nvPr/>
        </p:nvSpPr>
        <p:spPr>
          <a:xfrm>
            <a:off x="3053500" y="2544988"/>
            <a:ext cx="637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CI</a:t>
            </a:r>
            <a:endParaRPr b="1" sz="30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3" name="Google Shape;293;p34"/>
          <p:cNvSpPr txBox="1"/>
          <p:nvPr/>
        </p:nvSpPr>
        <p:spPr>
          <a:xfrm>
            <a:off x="5536775" y="2545000"/>
            <a:ext cx="719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CD</a:t>
            </a:r>
            <a:endParaRPr b="1" sz="30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4" name="Google Shape;294;p34"/>
          <p:cNvSpPr/>
          <p:nvPr/>
        </p:nvSpPr>
        <p:spPr>
          <a:xfrm rot="10387401">
            <a:off x="5215380" y="2020385"/>
            <a:ext cx="2437938" cy="672956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5" name="Google Shape;295;p34"/>
          <p:cNvSpPr txBox="1"/>
          <p:nvPr/>
        </p:nvSpPr>
        <p:spPr>
          <a:xfrm>
            <a:off x="6660400" y="1415175"/>
            <a:ext cx="2562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We can focus on this..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6" name="Google Shape;296;p34"/>
          <p:cNvSpPr txBox="1"/>
          <p:nvPr/>
        </p:nvSpPr>
        <p:spPr>
          <a:xfrm>
            <a:off x="401000" y="1500150"/>
            <a:ext cx="5021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Now that we have </a:t>
            </a:r>
            <a:b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improved this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7" name="Google Shape;297;p34"/>
          <p:cNvSpPr/>
          <p:nvPr/>
        </p:nvSpPr>
        <p:spPr>
          <a:xfrm>
            <a:off x="4271500" y="2301100"/>
            <a:ext cx="912300" cy="8904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5"/>
          <p:cNvSpPr/>
          <p:nvPr/>
        </p:nvSpPr>
        <p:spPr>
          <a:xfrm>
            <a:off x="3628350" y="3608247"/>
            <a:ext cx="5151300" cy="9141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>
            <a:noFill/>
          </a:ln>
          <a:effectLst>
            <a:outerShdw blurRad="57150" rotWithShape="0" algn="bl" dir="3600000" dist="3810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3" name="Google Shape;303;p35"/>
          <p:cNvSpPr/>
          <p:nvPr/>
        </p:nvSpPr>
        <p:spPr>
          <a:xfrm>
            <a:off x="4367625" y="1438625"/>
            <a:ext cx="4402500" cy="10326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>
            <a:noFill/>
          </a:ln>
          <a:effectLst>
            <a:outerShdw blurRad="57150" rotWithShape="0" algn="bl" dir="3600000" dist="3810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4" name="Google Shape;304;p35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future release pipeline</a:t>
            </a:r>
            <a:endParaRPr/>
          </a:p>
        </p:txBody>
      </p:sp>
      <p:sp>
        <p:nvSpPr>
          <p:cNvPr id="305" name="Google Shape;305;p35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6" name="Google Shape;306;p35"/>
          <p:cNvSpPr/>
          <p:nvPr/>
        </p:nvSpPr>
        <p:spPr>
          <a:xfrm>
            <a:off x="4572000" y="1675225"/>
            <a:ext cx="1931700" cy="581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System Tests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7" name="Google Shape;307;p35"/>
          <p:cNvSpPr/>
          <p:nvPr/>
        </p:nvSpPr>
        <p:spPr>
          <a:xfrm>
            <a:off x="7101100" y="1675225"/>
            <a:ext cx="1409700" cy="581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Stress Test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8" name="Google Shape;308;p35"/>
          <p:cNvSpPr/>
          <p:nvPr/>
        </p:nvSpPr>
        <p:spPr>
          <a:xfrm>
            <a:off x="3742675" y="3779700"/>
            <a:ext cx="1409700" cy="581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unstable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9" name="Google Shape;309;p35"/>
          <p:cNvSpPr txBox="1"/>
          <p:nvPr/>
        </p:nvSpPr>
        <p:spPr>
          <a:xfrm>
            <a:off x="306000" y="1295600"/>
            <a:ext cx="4213500" cy="30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Update changelog with entries </a:t>
            </a:r>
            <a:r>
              <a:rPr lang="en" sz="1800" u="sng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relevant for users/operators</a:t>
            </a:r>
            <a:br>
              <a:rPr lang="en" sz="1800" u="sng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800" u="sng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Build RPMS</a:t>
            </a:r>
            <a:b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Test RPMs are ready for release</a:t>
            </a:r>
            <a:b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800" u="sng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Tag commit</a:t>
            </a:r>
            <a:b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Publish RPMs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0" name="Google Shape;310;p35"/>
          <p:cNvSpPr/>
          <p:nvPr/>
        </p:nvSpPr>
        <p:spPr>
          <a:xfrm>
            <a:off x="5499150" y="3779700"/>
            <a:ext cx="1409700" cy="581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testing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1" name="Google Shape;311;p35"/>
          <p:cNvSpPr/>
          <p:nvPr/>
        </p:nvSpPr>
        <p:spPr>
          <a:xfrm>
            <a:off x="7255625" y="3779700"/>
            <a:ext cx="1409700" cy="581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stable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12" name="Google Shape;312;p35"/>
          <p:cNvCxnSpPr>
            <a:stCxn id="306" idx="3"/>
            <a:endCxn id="307" idx="1"/>
          </p:cNvCxnSpPr>
          <p:nvPr/>
        </p:nvCxnSpPr>
        <p:spPr>
          <a:xfrm>
            <a:off x="6503700" y="1965775"/>
            <a:ext cx="597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3" name="Google Shape;313;p35"/>
          <p:cNvCxnSpPr>
            <a:stCxn id="310" idx="3"/>
            <a:endCxn id="311" idx="1"/>
          </p:cNvCxnSpPr>
          <p:nvPr/>
        </p:nvCxnSpPr>
        <p:spPr>
          <a:xfrm>
            <a:off x="6908850" y="4070250"/>
            <a:ext cx="346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4" name="Google Shape;314;p35"/>
          <p:cNvCxnSpPr>
            <a:stCxn id="308" idx="3"/>
            <a:endCxn id="310" idx="1"/>
          </p:cNvCxnSpPr>
          <p:nvPr/>
        </p:nvCxnSpPr>
        <p:spPr>
          <a:xfrm>
            <a:off x="5152375" y="4070250"/>
            <a:ext cx="346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5" name="Google Shape;315;p35"/>
          <p:cNvCxnSpPr>
            <a:endCxn id="303" idx="1"/>
          </p:cNvCxnSpPr>
          <p:nvPr/>
        </p:nvCxnSpPr>
        <p:spPr>
          <a:xfrm flipH="1" rot="10800000">
            <a:off x="3173325" y="1954925"/>
            <a:ext cx="1194300" cy="73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6" name="Google Shape;316;p35"/>
          <p:cNvCxnSpPr/>
          <p:nvPr/>
        </p:nvCxnSpPr>
        <p:spPr>
          <a:xfrm>
            <a:off x="2423550" y="4001475"/>
            <a:ext cx="1203000" cy="130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6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future..</a:t>
            </a:r>
            <a:endParaRPr/>
          </a:p>
        </p:txBody>
      </p:sp>
      <p:sp>
        <p:nvSpPr>
          <p:cNvPr id="322" name="Google Shape;322;p36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3" name="Google Shape;323;p36"/>
          <p:cNvSpPr txBox="1"/>
          <p:nvPr/>
        </p:nvSpPr>
        <p:spPr>
          <a:xfrm>
            <a:off x="306000" y="1530300"/>
            <a:ext cx="8953800" cy="27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Improved release pipeline    -&gt;   Easier and more frequent releases</a:t>
            </a:r>
            <a:endParaRPr sz="20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Python system tests             -&gt;   Faster, more robust and more flexible tests</a:t>
            </a:r>
            <a:endParaRPr sz="20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Telemetry                                -&gt;   Better stress tests</a:t>
            </a:r>
            <a:b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 sz="22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Let’s collaborate to make dCache part of our CI</a:t>
            </a:r>
            <a:endParaRPr b="1" sz="22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/>
          <p:nvPr>
            <p:ph idx="1" type="body"/>
          </p:nvPr>
        </p:nvSpPr>
        <p:spPr>
          <a:xfrm>
            <a:off x="2724225" y="2245850"/>
            <a:ext cx="7013400" cy="213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b="1" lang="en"/>
              <a:t>Faster</a:t>
            </a:r>
            <a:r>
              <a:rPr lang="en"/>
              <a:t> and </a:t>
            </a:r>
            <a:r>
              <a:rPr b="1" lang="en"/>
              <a:t>simpler</a:t>
            </a:r>
            <a:r>
              <a:rPr lang="en"/>
              <a:t> development process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n"/>
              <a:t>More </a:t>
            </a:r>
            <a:r>
              <a:rPr b="1" lang="en"/>
              <a:t>flexible</a:t>
            </a:r>
            <a:r>
              <a:rPr lang="en"/>
              <a:t> and </a:t>
            </a:r>
            <a:r>
              <a:rPr b="1" lang="en"/>
              <a:t>robust</a:t>
            </a:r>
            <a:r>
              <a:rPr lang="en"/>
              <a:t> testing setup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b="1" lang="en"/>
              <a:t>Smoother integration</a:t>
            </a:r>
            <a:r>
              <a:rPr lang="en"/>
              <a:t> with new technologies</a:t>
            </a:r>
            <a:endParaRPr/>
          </a:p>
        </p:txBody>
      </p:sp>
      <p:sp>
        <p:nvSpPr>
          <p:cNvPr id="116" name="Google Shape;116;p24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 is about </a:t>
            </a:r>
            <a:r>
              <a:rPr lang="en"/>
              <a:t>saving time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increasing confidence</a:t>
            </a:r>
            <a:endParaRPr/>
          </a:p>
        </p:txBody>
      </p:sp>
      <p:sp>
        <p:nvSpPr>
          <p:cNvPr id="117" name="Google Shape;117;p24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8" name="Google Shape;11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9100" y="2245850"/>
            <a:ext cx="932100" cy="93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encompasses CTA CI?</a:t>
            </a:r>
            <a:endParaRPr/>
          </a:p>
        </p:txBody>
      </p:sp>
      <p:sp>
        <p:nvSpPr>
          <p:cNvPr id="124" name="Google Shape;124;p25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5" name="Google Shape;125;p25"/>
          <p:cNvSpPr/>
          <p:nvPr/>
        </p:nvSpPr>
        <p:spPr>
          <a:xfrm>
            <a:off x="1224475" y="1896750"/>
            <a:ext cx="2438400" cy="537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GitLab Pipeline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Google Shape;126;p25"/>
          <p:cNvSpPr/>
          <p:nvPr/>
        </p:nvSpPr>
        <p:spPr>
          <a:xfrm>
            <a:off x="1224475" y="2709450"/>
            <a:ext cx="2438400" cy="537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Local Development Pipeline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7" name="Google Shape;12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525" y="2709450"/>
            <a:ext cx="537300" cy="53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138" y="1896743"/>
            <a:ext cx="584079" cy="53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/>
        </p:nvSpPr>
        <p:spPr>
          <a:xfrm>
            <a:off x="4739825" y="1849125"/>
            <a:ext cx="3816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Where?</a:t>
            </a:r>
            <a:endParaRPr b="1"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Roboto Mono"/>
              <a:buChar char="-"/>
            </a:pPr>
            <a:r>
              <a:rPr lang="en" sz="18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.gitlab-ci.yaml</a:t>
            </a:r>
            <a:endParaRPr sz="18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Roboto Mono"/>
              <a:buChar char="-"/>
            </a:pPr>
            <a:r>
              <a:rPr lang="en" sz="18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.gitlab/</a:t>
            </a:r>
            <a:endParaRPr sz="18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Roboto Mono"/>
              <a:buChar char="-"/>
            </a:pPr>
            <a:r>
              <a:rPr lang="en" sz="18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continuousintegration/</a:t>
            </a:r>
            <a:endParaRPr sz="18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CI Pipeline</a:t>
            </a:r>
            <a:endParaRPr/>
          </a:p>
        </p:txBody>
      </p:sp>
      <p:sp>
        <p:nvSpPr>
          <p:cNvPr id="135" name="Google Shape;135;p26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6" name="Google Shape;136;p26"/>
          <p:cNvSpPr/>
          <p:nvPr/>
        </p:nvSpPr>
        <p:spPr>
          <a:xfrm>
            <a:off x="1345100" y="1732800"/>
            <a:ext cx="1277400" cy="16779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Build Binaries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Google Shape;137;p26"/>
          <p:cNvSpPr/>
          <p:nvPr/>
        </p:nvSpPr>
        <p:spPr>
          <a:xfrm>
            <a:off x="3035650" y="1732800"/>
            <a:ext cx="1277400" cy="16779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Build Docker Image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p26"/>
          <p:cNvSpPr/>
          <p:nvPr/>
        </p:nvSpPr>
        <p:spPr>
          <a:xfrm>
            <a:off x="4726200" y="1732800"/>
            <a:ext cx="1277400" cy="1677900"/>
          </a:xfrm>
          <a:prstGeom prst="roundRect">
            <a:avLst>
              <a:gd fmla="val 16667" name="adj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Deploy Test Instance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p26"/>
          <p:cNvSpPr/>
          <p:nvPr/>
        </p:nvSpPr>
        <p:spPr>
          <a:xfrm>
            <a:off x="6416750" y="1732800"/>
            <a:ext cx="1277400" cy="1677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Run System Tests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26"/>
          <p:cNvSpPr/>
          <p:nvPr/>
        </p:nvSpPr>
        <p:spPr>
          <a:xfrm>
            <a:off x="1345100" y="3811575"/>
            <a:ext cx="6349200" cy="396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the CTA Binaries</a:t>
            </a:r>
            <a:endParaRPr/>
          </a:p>
        </p:txBody>
      </p:sp>
      <p:sp>
        <p:nvSpPr>
          <p:cNvPr id="146" name="Google Shape;146;p27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7" name="Google Shape;147;p27"/>
          <p:cNvSpPr/>
          <p:nvPr/>
        </p:nvSpPr>
        <p:spPr>
          <a:xfrm>
            <a:off x="307175" y="1439500"/>
            <a:ext cx="3816300" cy="28893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Building older versions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OS migrations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Dev machine pollution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Inconsistent 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between 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GitLab CI and local workflow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8" name="Google Shape;148;p27"/>
          <p:cNvSpPr txBox="1"/>
          <p:nvPr/>
        </p:nvSpPr>
        <p:spPr>
          <a:xfrm>
            <a:off x="1138475" y="1559900"/>
            <a:ext cx="1579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Challenges</a:t>
            </a:r>
            <a:endParaRPr b="1"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9" name="Google Shape;14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4428" y="2006300"/>
            <a:ext cx="2753825" cy="172385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7"/>
          <p:cNvSpPr/>
          <p:nvPr/>
        </p:nvSpPr>
        <p:spPr>
          <a:xfrm>
            <a:off x="4196550" y="2508700"/>
            <a:ext cx="1324800" cy="750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Google Shape;151;p27"/>
          <p:cNvSpPr/>
          <p:nvPr/>
        </p:nvSpPr>
        <p:spPr>
          <a:xfrm rot="-484905">
            <a:off x="4601901" y="3462676"/>
            <a:ext cx="3518847" cy="658797"/>
          </a:xfrm>
          <a:prstGeom prst="roundRect">
            <a:avLst>
              <a:gd fmla="val 16667" name="adj"/>
            </a:avLst>
          </a:prstGeom>
          <a:solidFill>
            <a:srgbClr val="5FFF5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Roboto"/>
                <a:ea typeface="Roboto"/>
                <a:cs typeface="Roboto"/>
                <a:sym typeface="Roboto"/>
              </a:rPr>
              <a:t>Consolidation of the </a:t>
            </a:r>
            <a:br>
              <a:rPr b="1" lang="en" sz="2000">
                <a:latin typeface="Roboto"/>
                <a:ea typeface="Roboto"/>
                <a:cs typeface="Roboto"/>
                <a:sym typeface="Roboto"/>
              </a:rPr>
            </a:br>
            <a:r>
              <a:rPr b="1" lang="en" sz="2000">
                <a:latin typeface="Roboto"/>
                <a:ea typeface="Roboto"/>
                <a:cs typeface="Roboto"/>
                <a:sym typeface="Roboto"/>
              </a:rPr>
              <a:t>local &amp; GitLab  pipelines</a:t>
            </a:r>
            <a:endParaRPr b="1" sz="24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2" name="Google Shape;152;p27"/>
          <p:cNvSpPr/>
          <p:nvPr/>
        </p:nvSpPr>
        <p:spPr>
          <a:xfrm>
            <a:off x="73054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3" name="Google Shape;153;p27"/>
          <p:cNvSpPr/>
          <p:nvPr/>
        </p:nvSpPr>
        <p:spPr>
          <a:xfrm>
            <a:off x="77111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4" name="Google Shape;154;p27"/>
          <p:cNvSpPr/>
          <p:nvPr/>
        </p:nvSpPr>
        <p:spPr>
          <a:xfrm>
            <a:off x="81169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27"/>
          <p:cNvSpPr/>
          <p:nvPr/>
        </p:nvSpPr>
        <p:spPr>
          <a:xfrm>
            <a:off x="85226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" name="Google Shape;156;p27"/>
          <p:cNvSpPr/>
          <p:nvPr/>
        </p:nvSpPr>
        <p:spPr>
          <a:xfrm>
            <a:off x="7411775" y="737900"/>
            <a:ext cx="106200" cy="1134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" name="Google Shape;157;p27"/>
          <p:cNvSpPr/>
          <p:nvPr/>
        </p:nvSpPr>
        <p:spPr>
          <a:xfrm>
            <a:off x="627575" y="1548425"/>
            <a:ext cx="510900" cy="4464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!</a:t>
            </a:r>
            <a:endParaRPr b="1" sz="3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8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a CTA Docker Image</a:t>
            </a:r>
            <a:endParaRPr/>
          </a:p>
        </p:txBody>
      </p:sp>
      <p:sp>
        <p:nvSpPr>
          <p:cNvPr id="163" name="Google Shape;163;p28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4" name="Google Shape;164;p28"/>
          <p:cNvSpPr/>
          <p:nvPr/>
        </p:nvSpPr>
        <p:spPr>
          <a:xfrm>
            <a:off x="291825" y="1754525"/>
            <a:ext cx="2181900" cy="2444100"/>
          </a:xfrm>
          <a:prstGeom prst="snip1Rect">
            <a:avLst>
              <a:gd fmla="val 16667" name="adj"/>
            </a:avLst>
          </a:prstGeom>
          <a:solidFill>
            <a:srgbClr val="F8F8F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ctageneric</a:t>
            </a:r>
            <a:endParaRPr b="1" sz="20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65" name="Google Shape;165;p28"/>
          <p:cNvSpPr/>
          <p:nvPr/>
        </p:nvSpPr>
        <p:spPr>
          <a:xfrm>
            <a:off x="452625" y="3749850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cta-artifacts.repo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66" name="Google Shape;166;p28"/>
          <p:cNvSpPr/>
          <p:nvPr/>
        </p:nvSpPr>
        <p:spPr>
          <a:xfrm>
            <a:off x="452625" y="3409650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Utility packages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7" name="Google Shape;16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8875" y="2450486"/>
            <a:ext cx="687800" cy="49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8"/>
          <p:cNvSpPr/>
          <p:nvPr/>
        </p:nvSpPr>
        <p:spPr>
          <a:xfrm>
            <a:off x="378350" y="2740000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eos.repo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69" name="Google Shape;169;p28"/>
          <p:cNvSpPr/>
          <p:nvPr/>
        </p:nvSpPr>
        <p:spPr>
          <a:xfrm rot="428532">
            <a:off x="599447" y="2380053"/>
            <a:ext cx="1860335" cy="34014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Startup scripts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" name="Google Shape;170;p28"/>
          <p:cNvSpPr/>
          <p:nvPr/>
        </p:nvSpPr>
        <p:spPr>
          <a:xfrm rot="-476596">
            <a:off x="438551" y="2021376"/>
            <a:ext cx="1860450" cy="340176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Configuration Files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1" name="Google Shape;171;p28"/>
          <p:cNvSpPr/>
          <p:nvPr/>
        </p:nvSpPr>
        <p:spPr>
          <a:xfrm rot="-476596">
            <a:off x="-147149" y="1430969"/>
            <a:ext cx="1860450" cy="666437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Other files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2" name="Google Shape;172;p28"/>
          <p:cNvSpPr/>
          <p:nvPr/>
        </p:nvSpPr>
        <p:spPr>
          <a:xfrm>
            <a:off x="3655738" y="2323488"/>
            <a:ext cx="1324800" cy="750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" name="Google Shape;173;p28"/>
          <p:cNvSpPr/>
          <p:nvPr/>
        </p:nvSpPr>
        <p:spPr>
          <a:xfrm>
            <a:off x="6397650" y="1884600"/>
            <a:ext cx="2181900" cy="2444100"/>
          </a:xfrm>
          <a:prstGeom prst="snip1Rect">
            <a:avLst>
              <a:gd fmla="val 16667" name="adj"/>
            </a:avLst>
          </a:prstGeom>
          <a:solidFill>
            <a:srgbClr val="F8F8F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ctageneric</a:t>
            </a:r>
            <a:endParaRPr b="1" sz="20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4" name="Google Shape;174;p28"/>
          <p:cNvSpPr/>
          <p:nvPr/>
        </p:nvSpPr>
        <p:spPr>
          <a:xfrm>
            <a:off x="6558450" y="3879925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cta-artifacts.repo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5" name="Google Shape;175;p28"/>
          <p:cNvSpPr/>
          <p:nvPr/>
        </p:nvSpPr>
        <p:spPr>
          <a:xfrm>
            <a:off x="6558450" y="3539725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Utility packages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6" name="Google Shape;17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4700" y="2580561"/>
            <a:ext cx="687800" cy="4969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7" name="Google Shape;177;p28"/>
          <p:cNvCxnSpPr>
            <a:endCxn id="174" idx="1"/>
          </p:cNvCxnSpPr>
          <p:nvPr/>
        </p:nvCxnSpPr>
        <p:spPr>
          <a:xfrm>
            <a:off x="4938150" y="3869125"/>
            <a:ext cx="1620300" cy="180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8" name="Google Shape;178;p28"/>
          <p:cNvSpPr txBox="1"/>
          <p:nvPr/>
        </p:nvSpPr>
        <p:spPr>
          <a:xfrm>
            <a:off x="3050288" y="3311100"/>
            <a:ext cx="2931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Points either to local RPMs </a:t>
            </a:r>
            <a:b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or online RPMs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" name="Google Shape;179;p28"/>
          <p:cNvSpPr/>
          <p:nvPr/>
        </p:nvSpPr>
        <p:spPr>
          <a:xfrm>
            <a:off x="452625" y="3083125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versionlock.list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p28"/>
          <p:cNvSpPr/>
          <p:nvPr/>
        </p:nvSpPr>
        <p:spPr>
          <a:xfrm>
            <a:off x="6558475" y="3199525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versionlock.list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1" name="Google Shape;181;p28"/>
          <p:cNvSpPr/>
          <p:nvPr/>
        </p:nvSpPr>
        <p:spPr>
          <a:xfrm>
            <a:off x="73054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28"/>
          <p:cNvSpPr/>
          <p:nvPr/>
        </p:nvSpPr>
        <p:spPr>
          <a:xfrm>
            <a:off x="77111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3" name="Google Shape;183;p28"/>
          <p:cNvSpPr/>
          <p:nvPr/>
        </p:nvSpPr>
        <p:spPr>
          <a:xfrm>
            <a:off x="81169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4" name="Google Shape;184;p28"/>
          <p:cNvSpPr/>
          <p:nvPr/>
        </p:nvSpPr>
        <p:spPr>
          <a:xfrm>
            <a:off x="85226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5" name="Google Shape;185;p28"/>
          <p:cNvSpPr/>
          <p:nvPr/>
        </p:nvSpPr>
        <p:spPr>
          <a:xfrm>
            <a:off x="7817525" y="737900"/>
            <a:ext cx="106200" cy="1134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/>
          <p:nvPr/>
        </p:nvSpPr>
        <p:spPr>
          <a:xfrm>
            <a:off x="232850" y="1361725"/>
            <a:ext cx="3621300" cy="31512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create_instance.sh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1" name="Google Shape;191;p29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Deploying a Test Instance (before)</a:t>
            </a:r>
            <a:endParaRPr/>
          </a:p>
        </p:txBody>
      </p:sp>
      <p:sp>
        <p:nvSpPr>
          <p:cNvPr id="192" name="Google Shape;192;p29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3" name="Google Shape;193;p29"/>
          <p:cNvSpPr/>
          <p:nvPr/>
        </p:nvSpPr>
        <p:spPr>
          <a:xfrm>
            <a:off x="422300" y="3988250"/>
            <a:ext cx="3242400" cy="3333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Decide image to run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4" name="Google Shape;194;p29"/>
          <p:cNvSpPr/>
          <p:nvPr/>
        </p:nvSpPr>
        <p:spPr>
          <a:xfrm>
            <a:off x="372700" y="3654950"/>
            <a:ext cx="3242400" cy="3333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Grab pre-existing config files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5" name="Google Shape;195;p29"/>
          <p:cNvSpPr/>
          <p:nvPr/>
        </p:nvSpPr>
        <p:spPr>
          <a:xfrm rot="172157">
            <a:off x="611682" y="3321712"/>
            <a:ext cx="3242265" cy="333424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highlight>
                  <a:srgbClr val="EFEFEF"/>
                </a:highlight>
                <a:latin typeface="Roboto"/>
                <a:ea typeface="Roboto"/>
                <a:cs typeface="Roboto"/>
                <a:sym typeface="Roboto"/>
              </a:rPr>
              <a:t>search-replace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magic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6" name="Google Shape;196;p29"/>
          <p:cNvSpPr/>
          <p:nvPr/>
        </p:nvSpPr>
        <p:spPr>
          <a:xfrm rot="-430223">
            <a:off x="358475" y="2348842"/>
            <a:ext cx="3242257" cy="911321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highlight>
                  <a:srgbClr val="EFEFEF"/>
                </a:highlight>
                <a:latin typeface="Roboto"/>
                <a:ea typeface="Roboto"/>
                <a:cs typeface="Roboto"/>
                <a:sym typeface="Roboto"/>
              </a:rPr>
              <a:t>spawn pods with more 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magic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7" name="Google Shape;197;p29"/>
          <p:cNvSpPr/>
          <p:nvPr/>
        </p:nvSpPr>
        <p:spPr>
          <a:xfrm rot="263312">
            <a:off x="851902" y="1951958"/>
            <a:ext cx="3242306" cy="53107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highlight>
                  <a:srgbClr val="EFEFEF"/>
                </a:highlight>
                <a:latin typeface="Roboto"/>
                <a:ea typeface="Roboto"/>
                <a:cs typeface="Roboto"/>
                <a:sym typeface="Roboto"/>
              </a:rPr>
              <a:t>tests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8" name="Google Shape;198;p29"/>
          <p:cNvSpPr/>
          <p:nvPr/>
        </p:nvSpPr>
        <p:spPr>
          <a:xfrm>
            <a:off x="6058800" y="1870625"/>
            <a:ext cx="2181900" cy="2444100"/>
          </a:xfrm>
          <a:prstGeom prst="snip1Rect">
            <a:avLst>
              <a:gd fmla="val 16667" name="adj"/>
            </a:avLst>
          </a:prstGeom>
          <a:solidFill>
            <a:srgbClr val="F8F8F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ctageneric</a:t>
            </a:r>
            <a:endParaRPr b="1" sz="20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99" name="Google Shape;199;p29"/>
          <p:cNvSpPr/>
          <p:nvPr/>
        </p:nvSpPr>
        <p:spPr>
          <a:xfrm>
            <a:off x="6219600" y="3865950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cta-artifacts.repo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00" name="Google Shape;200;p29"/>
          <p:cNvSpPr/>
          <p:nvPr/>
        </p:nvSpPr>
        <p:spPr>
          <a:xfrm>
            <a:off x="6219600" y="3525750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Utility packages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1" name="Google Shape;20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5850" y="2566586"/>
            <a:ext cx="687800" cy="496925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9"/>
          <p:cNvSpPr/>
          <p:nvPr/>
        </p:nvSpPr>
        <p:spPr>
          <a:xfrm>
            <a:off x="6145325" y="2856100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eos.repo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03" name="Google Shape;203;p29"/>
          <p:cNvSpPr/>
          <p:nvPr/>
        </p:nvSpPr>
        <p:spPr>
          <a:xfrm rot="428532">
            <a:off x="6366422" y="2496153"/>
            <a:ext cx="1860335" cy="34014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Startup scripts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4" name="Google Shape;204;p29"/>
          <p:cNvSpPr/>
          <p:nvPr/>
        </p:nvSpPr>
        <p:spPr>
          <a:xfrm rot="-476596">
            <a:off x="6205526" y="2137476"/>
            <a:ext cx="1860450" cy="340176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Configuration Files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5" name="Google Shape;205;p29"/>
          <p:cNvSpPr/>
          <p:nvPr/>
        </p:nvSpPr>
        <p:spPr>
          <a:xfrm rot="-476596">
            <a:off x="5619826" y="1547069"/>
            <a:ext cx="1860450" cy="666437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Other files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6" name="Google Shape;206;p29"/>
          <p:cNvSpPr/>
          <p:nvPr/>
        </p:nvSpPr>
        <p:spPr>
          <a:xfrm>
            <a:off x="6219600" y="3199225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versionlock.list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7" name="Google Shape;207;p29"/>
          <p:cNvSpPr/>
          <p:nvPr/>
        </p:nvSpPr>
        <p:spPr>
          <a:xfrm>
            <a:off x="4269563" y="2175075"/>
            <a:ext cx="1380000" cy="1386300"/>
          </a:xfrm>
          <a:prstGeom prst="mathPlus">
            <a:avLst>
              <a:gd fmla="val 23520" name="adj1"/>
            </a:avLst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8" name="Google Shape;208;p29"/>
          <p:cNvPicPr preferRelativeResize="0"/>
          <p:nvPr/>
        </p:nvPicPr>
        <p:blipFill rotWithShape="1">
          <a:blip r:embed="rId4">
            <a:alphaModFix/>
          </a:blip>
          <a:srcRect b="0" l="7169" r="7074" t="0"/>
          <a:stretch/>
        </p:blipFill>
        <p:spPr>
          <a:xfrm>
            <a:off x="2500900" y="347650"/>
            <a:ext cx="3689999" cy="4302925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9"/>
          <p:cNvSpPr/>
          <p:nvPr/>
        </p:nvSpPr>
        <p:spPr>
          <a:xfrm>
            <a:off x="73054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0" name="Google Shape;210;p29"/>
          <p:cNvSpPr/>
          <p:nvPr/>
        </p:nvSpPr>
        <p:spPr>
          <a:xfrm>
            <a:off x="77111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1" name="Google Shape;211;p29"/>
          <p:cNvSpPr/>
          <p:nvPr/>
        </p:nvSpPr>
        <p:spPr>
          <a:xfrm>
            <a:off x="81169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" name="Google Shape;212;p29"/>
          <p:cNvSpPr/>
          <p:nvPr/>
        </p:nvSpPr>
        <p:spPr>
          <a:xfrm>
            <a:off x="85226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3" name="Google Shape;213;p29"/>
          <p:cNvSpPr/>
          <p:nvPr/>
        </p:nvSpPr>
        <p:spPr>
          <a:xfrm>
            <a:off x="8223275" y="737900"/>
            <a:ext cx="106200" cy="1134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0"/>
          <p:cNvSpPr txBox="1"/>
          <p:nvPr>
            <p:ph idx="1" type="body"/>
          </p:nvPr>
        </p:nvSpPr>
        <p:spPr>
          <a:xfrm>
            <a:off x="4013000" y="1708675"/>
            <a:ext cx="4863600" cy="27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36550" lvl="0" marL="457200" rtl="0" algn="l">
              <a:spcBef>
                <a:spcPts val="1400"/>
              </a:spcBef>
              <a:spcAft>
                <a:spcPts val="0"/>
              </a:spcAft>
              <a:buSzPts val="1700"/>
              <a:buChar char="●"/>
            </a:pPr>
            <a:r>
              <a:rPr lang="en"/>
              <a:t>Disk buffer and CTA are decoupled</a:t>
            </a:r>
            <a:endParaRPr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/>
              <a:t>Components can be configured </a:t>
            </a:r>
            <a:br>
              <a:rPr lang="en"/>
            </a:br>
            <a:r>
              <a:rPr lang="en"/>
              <a:t>and upgraded individually</a:t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0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Deploying a Test Instance (after)</a:t>
            </a:r>
            <a:endParaRPr/>
          </a:p>
        </p:txBody>
      </p:sp>
      <p:sp>
        <p:nvSpPr>
          <p:cNvPr id="220" name="Google Shape;220;p30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1" name="Google Shape;221;p30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5425" y="2781050"/>
            <a:ext cx="1539075" cy="160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0"/>
          <p:cNvSpPr/>
          <p:nvPr/>
        </p:nvSpPr>
        <p:spPr>
          <a:xfrm>
            <a:off x="73054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3" name="Google Shape;223;p30"/>
          <p:cNvSpPr/>
          <p:nvPr/>
        </p:nvSpPr>
        <p:spPr>
          <a:xfrm>
            <a:off x="77111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4" name="Google Shape;224;p30"/>
          <p:cNvSpPr/>
          <p:nvPr/>
        </p:nvSpPr>
        <p:spPr>
          <a:xfrm>
            <a:off x="81169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5" name="Google Shape;225;p30"/>
          <p:cNvSpPr/>
          <p:nvPr/>
        </p:nvSpPr>
        <p:spPr>
          <a:xfrm>
            <a:off x="85226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" name="Google Shape;226;p30"/>
          <p:cNvSpPr/>
          <p:nvPr/>
        </p:nvSpPr>
        <p:spPr>
          <a:xfrm>
            <a:off x="8223275" y="737900"/>
            <a:ext cx="106200" cy="1134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7" name="Google Shape;22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6012" y="1155525"/>
            <a:ext cx="3425400" cy="342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1"/>
          <p:cNvSpPr txBox="1"/>
          <p:nvPr/>
        </p:nvSpPr>
        <p:spPr>
          <a:xfrm>
            <a:off x="3995775" y="1303575"/>
            <a:ext cx="5809500" cy="29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7D98"/>
                </a:solidFill>
                <a:latin typeface="Roboto Mono"/>
                <a:ea typeface="Roboto Mono"/>
                <a:cs typeface="Roboto Mono"/>
                <a:sym typeface="Roboto Mono"/>
              </a:rPr>
              <a:t>=========================== short test summary info ============================</a:t>
            </a:r>
            <a:endParaRPr b="1" sz="800">
              <a:solidFill>
                <a:srgbClr val="007D9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system_tests/test_setup.py::test_kinit_clients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system_tests/test_setup.py::test_check_catalogue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system_tests/test_setup.py::test_add_admins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system_tests/test_setup.py::test_version_info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system_tests/test_setup.py::test_populate_catalogue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system_tests/test_setup.py::test_populate_catalogue_tapes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system_tests/test_client_gfal2.py::test_setup_client_gfal_xrootd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system_tests/test_client_gfal2.py::test_archive_gfal_xrootd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system_tests/test_client_gfal2.py::test_retrieve_gfal_xrootd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system_tests/test_client_gfal2.py::test_evict_gfal_xrootd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system_tests/test_client_gfal2.py::test_delete_gfal_xrootd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system_tests/test_client_gfal2.py::test_setup_client_gfal_https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system_tests/test_client_gfal2.py::test_archive_gfal_https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system_tests/test_client_gfal2.py::test_retrieve_gfal_https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system_tests/test_client_gfal2.py::test_evict_gfal_https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system_tests/test_client_gfal2.py::test_delete_gfal_https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system_tests/test_client_gfal2.py::test_gfal_activity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system_tests/test_client_gfal2.py::test_xrootd_activity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system_tests/test_client_gfal2.py::test_eosreport_activity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system_tests/test_postrun.py::test_no_coredumps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PASSED </a:t>
            </a:r>
            <a:r>
              <a:rPr lang="en" sz="800">
                <a:latin typeface="Roboto Mono"/>
                <a:ea typeface="Roboto Mono"/>
                <a:cs typeface="Roboto Mono"/>
                <a:sym typeface="Roboto Mono"/>
              </a:rPr>
              <a:t>system_tests/test_postrun.py::test_no_uncaught_exceptions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======================== 29 passed in 346.45s (0:05:46) ========================</a:t>
            </a:r>
            <a:endParaRPr sz="15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3" name="Google Shape;233;p31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Running System Tests</a:t>
            </a:r>
            <a:endParaRPr/>
          </a:p>
        </p:txBody>
      </p:sp>
      <p:sp>
        <p:nvSpPr>
          <p:cNvPr id="234" name="Google Shape;234;p31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5" name="Google Shape;235;p31"/>
          <p:cNvSpPr/>
          <p:nvPr/>
        </p:nvSpPr>
        <p:spPr>
          <a:xfrm>
            <a:off x="307175" y="1439500"/>
            <a:ext cx="3617700" cy="28893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Tied into EOS workflow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Bash difficult to maintain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Where does it fail?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" name="Google Shape;236;p31"/>
          <p:cNvSpPr txBox="1"/>
          <p:nvPr/>
        </p:nvSpPr>
        <p:spPr>
          <a:xfrm>
            <a:off x="1138475" y="1548425"/>
            <a:ext cx="1579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Challenges</a:t>
            </a:r>
            <a:endParaRPr b="1"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7" name="Google Shape;237;p31"/>
          <p:cNvSpPr/>
          <p:nvPr/>
        </p:nvSpPr>
        <p:spPr>
          <a:xfrm>
            <a:off x="73054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8" name="Google Shape;238;p31"/>
          <p:cNvSpPr/>
          <p:nvPr/>
        </p:nvSpPr>
        <p:spPr>
          <a:xfrm>
            <a:off x="77111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9" name="Google Shape;239;p31"/>
          <p:cNvSpPr/>
          <p:nvPr/>
        </p:nvSpPr>
        <p:spPr>
          <a:xfrm>
            <a:off x="811692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0" name="Google Shape;240;p31"/>
          <p:cNvSpPr/>
          <p:nvPr/>
        </p:nvSpPr>
        <p:spPr>
          <a:xfrm>
            <a:off x="8522675" y="606800"/>
            <a:ext cx="318900" cy="3756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1" name="Google Shape;241;p31"/>
          <p:cNvSpPr/>
          <p:nvPr/>
        </p:nvSpPr>
        <p:spPr>
          <a:xfrm>
            <a:off x="8629025" y="737900"/>
            <a:ext cx="106200" cy="1134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2" name="Google Shape;242;p31"/>
          <p:cNvSpPr/>
          <p:nvPr/>
        </p:nvSpPr>
        <p:spPr>
          <a:xfrm>
            <a:off x="627575" y="1548425"/>
            <a:ext cx="510900" cy="4464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!</a:t>
            </a:r>
            <a:endParaRPr b="1" sz="3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3" name="Google Shape;24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2400" y="240763"/>
            <a:ext cx="1107675" cy="110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