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8" r:id="rId4"/>
    <p:sldMasterId id="214748366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embeddedFontLst>
    <p:embeddedFont>
      <p:font typeface="Roboto"/>
      <p:regular r:id="rId23"/>
      <p:bold r:id="rId24"/>
      <p:italic r:id="rId25"/>
      <p:boldItalic r:id="rId26"/>
    </p:embeddedFont>
    <p:embeddedFont>
      <p:font typeface="Roboto Mon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Roboto-bold.fntdata"/><Relationship Id="rId23" Type="http://schemas.openxmlformats.org/officeDocument/2006/relationships/font" Target="fonts/Robo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oboto-boldItalic.fntdata"/><Relationship Id="rId25" Type="http://schemas.openxmlformats.org/officeDocument/2006/relationships/font" Target="fonts/Roboto-italic.fntdata"/><Relationship Id="rId28" Type="http://schemas.openxmlformats.org/officeDocument/2006/relationships/font" Target="fonts/RobotoMono-bold.fntdata"/><Relationship Id="rId27" Type="http://schemas.openxmlformats.org/officeDocument/2006/relationships/font" Target="fonts/RobotoMono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Mono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RobotoMono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3fb4f423a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3fb4f423a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3fb735564d_0_3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33fb735564d_0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Don’t spend too much time, just mention it works the same as the scheduler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33fb735564d_0_3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33fb735564d_0_3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33fb735564d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33fb735564d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sure to explain the jargon. Make the difference between pod and container clear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Move tpsrv up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explain cta-cli and cta-client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clear that we can have multiple tape servers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3fb735564d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3fb735564d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Color these values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33fb735564d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33fb735564d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33fb4f423a8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33fb4f423a8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33fb4f423a8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33fb4f423a8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416ce580b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416ce580b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Quick note about our motiviation here, what are we trying to solve with Helm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3fb4f423a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3fb4f423a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Introduce Icons?</a:t>
            </a:r>
            <a:br>
              <a:rPr lang="en"/>
            </a:br>
            <a:r>
              <a:rPr lang="en"/>
              <a:t>Better coloring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introduction on the CTA architecture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3fb735564d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3fb735564d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439c17488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439c17488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3fb4f423a8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3fb4f423a8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SSS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Rename to just “Frontend” “Tape Servers”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 rid of cta-cli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439c17488a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439c17488a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SSS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Rename to just “Frontend” “Tape Servers”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 rid of cta-cli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3fb735564d_0_2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3fb735564d_0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3fb735564d_0_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33fb735564d_0_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51" name="Google Shape;5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27365" y="1240626"/>
            <a:ext cx="2689276" cy="26622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idx="1" type="body"/>
          </p:nvPr>
        </p:nvSpPr>
        <p:spPr>
          <a:xfrm>
            <a:off x="305993" y="799306"/>
            <a:ext cx="8532019" cy="39376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655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500"/>
              <a:buFont typeface="Arial"/>
              <a:buChar char="•"/>
              <a:defRPr sz="15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100"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55" name="Google Shape;55;p14"/>
          <p:cNvSpPr txBox="1"/>
          <p:nvPr>
            <p:ph type="title"/>
          </p:nvPr>
        </p:nvSpPr>
        <p:spPr>
          <a:xfrm>
            <a:off x="305993" y="0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6" name="Google Shape;56;p14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7" name="Google Shape;57;p14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305993" y="799307"/>
            <a:ext cx="8532019" cy="3851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100"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61" name="Google Shape;61;p15"/>
          <p:cNvSpPr txBox="1"/>
          <p:nvPr>
            <p:ph type="title"/>
          </p:nvPr>
        </p:nvSpPr>
        <p:spPr>
          <a:xfrm>
            <a:off x="305993" y="0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2" name="Google Shape;62;p15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5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1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68" name="Google Shape;68;p16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100"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100"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100"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100"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100"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100"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100"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80" name="Google Shape;8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27365" y="1240626"/>
            <a:ext cx="2689276" cy="266225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b="1"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9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b="1" sz="1800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85" name="Google Shape;85;p19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/>
          <p:nvPr>
            <p:ph idx="1" type="body"/>
          </p:nvPr>
        </p:nvSpPr>
        <p:spPr>
          <a:xfrm>
            <a:off x="1824450" y="1548425"/>
            <a:ext cx="7013400" cy="31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655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700"/>
              <a:buChar char="•"/>
              <a:defRPr sz="1700">
                <a:solidFill>
                  <a:srgbClr val="171717"/>
                </a:solidFill>
              </a:defRPr>
            </a:lvl1pPr>
            <a:lvl2pPr indent="-3238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500"/>
              <a:buChar char="•"/>
              <a:defRPr sz="1500">
                <a:solidFill>
                  <a:srgbClr val="171717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 sz="1400">
                <a:solidFill>
                  <a:srgbClr val="171717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200"/>
              <a:buChar char="•"/>
              <a:defRPr sz="1200">
                <a:solidFill>
                  <a:srgbClr val="171717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0" name="Google Shape;90;p20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20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20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20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idx="1" type="body"/>
          </p:nvPr>
        </p:nvSpPr>
        <p:spPr>
          <a:xfrm>
            <a:off x="305993" y="799307"/>
            <a:ext cx="8532019" cy="38512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>
                <a:solidFill>
                  <a:schemeClr val="dk2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6" name="Google Shape;96;p21"/>
          <p:cNvSpPr txBox="1"/>
          <p:nvPr>
            <p:ph type="title"/>
          </p:nvPr>
        </p:nvSpPr>
        <p:spPr>
          <a:xfrm>
            <a:off x="305993" y="0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21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01" name="Google Shape;10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29598" y="532588"/>
            <a:ext cx="1492819" cy="147781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2"/>
          <p:cNvSpPr txBox="1"/>
          <p:nvPr>
            <p:ph type="ctrTitle"/>
          </p:nvPr>
        </p:nvSpPr>
        <p:spPr>
          <a:xfrm>
            <a:off x="305993" y="2571753"/>
            <a:ext cx="8532019" cy="1614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i="0" sz="41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3" name="Google Shape;103;p22"/>
          <p:cNvSpPr txBox="1"/>
          <p:nvPr>
            <p:ph idx="1" type="subTitle"/>
          </p:nvPr>
        </p:nvSpPr>
        <p:spPr>
          <a:xfrm>
            <a:off x="305993" y="4275192"/>
            <a:ext cx="8532020" cy="602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i="0"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04" name="Google Shape;104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buNone/>
              <a:defRPr sz="13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05993" y="0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"/>
              <a:buNone/>
              <a:defRPr i="0" sz="33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74" name="Google Shape;74;p1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736999"/>
            <a:ext cx="9144000" cy="40650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305993" y="799306"/>
            <a:ext cx="8532019" cy="39376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Roboto"/>
              <a:buNone/>
              <a:defRPr i="0" sz="1800" u="none" cap="none" strike="noStrike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500"/>
              <a:buFont typeface="Roboto"/>
              <a:buChar char="•"/>
              <a:defRPr i="0" sz="1500" u="none" cap="none" strike="noStrike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Roboto"/>
              <a:buChar char="•"/>
              <a:defRPr i="0" sz="1400" u="none" cap="none" strike="noStrike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Roboto"/>
              <a:buChar char="•"/>
              <a:defRPr i="0" sz="1400" u="none" cap="none" strike="noStrike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Roboto"/>
              <a:buChar char="•"/>
              <a:defRPr i="0" sz="1200" u="none" cap="none" strike="noStrik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•"/>
              <a:defRPr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•"/>
              <a:defRPr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•"/>
              <a:defRPr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•"/>
              <a:defRPr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2248296" y="4803331"/>
            <a:ext cx="83899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i="0" sz="8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8330663" y="4803331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3194447" y="4803331"/>
            <a:ext cx="492916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Font typeface="Roboto"/>
              <a:buNone/>
              <a:defRPr i="0" sz="8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2"/>
    <p:sldLayoutId id="2147483664" r:id="rId3"/>
    <p:sldLayoutId id="2147483665" r:id="rId4"/>
    <p:sldLayoutId id="2147483666" r:id="rId5"/>
    <p:sldLayoutId id="2147483667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7">
          <p15:clr>
            <a:srgbClr val="F26B43"/>
          </p15:clr>
        </p15:guide>
        <p15:guide id="6" pos="2913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5">
          <p15:clr>
            <a:srgbClr val="F26B43"/>
          </p15:clr>
        </p15:guide>
        <p15:guide id="17" pos="466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hyperlink" Target="https://gitlab.cern.ch/eos/eos-charts/" TargetMode="External"/><Relationship Id="rId5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20.png"/><Relationship Id="rId5" Type="http://schemas.openxmlformats.org/officeDocument/2006/relationships/image" Target="../media/image14.png"/><Relationship Id="rId6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5" Type="http://schemas.openxmlformats.org/officeDocument/2006/relationships/image" Target="../media/image6.png"/><Relationship Id="rId6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Deploying a CTA Test Instance using Helm</a:t>
            </a:r>
            <a:endParaRPr b="1"/>
          </a:p>
        </p:txBody>
      </p:sp>
      <p:sp>
        <p:nvSpPr>
          <p:cNvPr id="110" name="Google Shape;110;p23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Niels Bugel</a:t>
            </a:r>
            <a:br>
              <a:rPr lang="en">
                <a:solidFill>
                  <a:srgbClr val="434343"/>
                </a:solidFill>
              </a:rPr>
            </a:br>
            <a:r>
              <a:rPr b="0" lang="en">
                <a:solidFill>
                  <a:srgbClr val="434343"/>
                </a:solidFill>
              </a:rPr>
              <a:t>On behalf of the CTA Team</a:t>
            </a:r>
            <a:endParaRPr b="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2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Helm Charts: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scheduler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0" name="Google Shape;290;p32"/>
          <p:cNvSpPr txBox="1"/>
          <p:nvPr/>
        </p:nvSpPr>
        <p:spPr>
          <a:xfrm>
            <a:off x="5551050" y="1074975"/>
            <a:ext cx="5082600" cy="35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# VFS, ceph, postgres</a:t>
            </a:r>
            <a:br>
              <a:rPr lang="en" sz="1300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backend: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vfsConfig: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path: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cephConfig: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mon: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monport: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pool: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namespace: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id: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key: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postgresConfig: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remote: ""</a:t>
            </a:r>
            <a:br>
              <a:rPr lang="en" sz="1300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username: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password: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database: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server: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291" name="Google Shape;29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0575" y="1194199"/>
            <a:ext cx="710475" cy="860225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2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3" name="Google Shape;293;p32"/>
          <p:cNvSpPr/>
          <p:nvPr/>
        </p:nvSpPr>
        <p:spPr>
          <a:xfrm>
            <a:off x="823700" y="1536675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scheduler-postgres-db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4" name="Google Shape;294;p32"/>
          <p:cNvSpPr/>
          <p:nvPr/>
        </p:nvSpPr>
        <p:spPr>
          <a:xfrm>
            <a:off x="822525" y="3291900"/>
            <a:ext cx="2982000" cy="467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cta-scheduler.conf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5" name="Google Shape;295;p32"/>
          <p:cNvSpPr/>
          <p:nvPr/>
        </p:nvSpPr>
        <p:spPr>
          <a:xfrm>
            <a:off x="823700" y="2368500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scheduler-reset-job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296" name="Google Shape;296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588" y="1536675"/>
            <a:ext cx="461700" cy="4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5991" y="3291900"/>
            <a:ext cx="516534" cy="467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4600" y="2368500"/>
            <a:ext cx="461700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2"/>
          <p:cNvSpPr txBox="1"/>
          <p:nvPr/>
        </p:nvSpPr>
        <p:spPr>
          <a:xfrm>
            <a:off x="823700" y="1074975"/>
            <a:ext cx="408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Pods (optional):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0" name="Google Shape;300;p32"/>
          <p:cNvSpPr txBox="1"/>
          <p:nvPr/>
        </p:nvSpPr>
        <p:spPr>
          <a:xfrm>
            <a:off x="823700" y="1998363"/>
            <a:ext cx="408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Jobs (optional):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1" name="Google Shape;301;p32"/>
          <p:cNvSpPr txBox="1"/>
          <p:nvPr/>
        </p:nvSpPr>
        <p:spPr>
          <a:xfrm>
            <a:off x="823700" y="2830188"/>
            <a:ext cx="408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Configmaps: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2" name="Google Shape;302;p32"/>
          <p:cNvSpPr/>
          <p:nvPr/>
        </p:nvSpPr>
        <p:spPr>
          <a:xfrm>
            <a:off x="822525" y="3759600"/>
            <a:ext cx="2982000" cy="467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cta-objectstore-tools.conf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03" name="Google Shape;303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5991" y="3759600"/>
            <a:ext cx="516534" cy="467701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32"/>
          <p:cNvSpPr/>
          <p:nvPr/>
        </p:nvSpPr>
        <p:spPr>
          <a:xfrm>
            <a:off x="822525" y="4227300"/>
            <a:ext cx="2982000" cy="467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ceph.conf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05" name="Google Shape;305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5991" y="4227300"/>
            <a:ext cx="516534" cy="467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3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Helm Charts: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eos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1" name="Google Shape;311;p33"/>
          <p:cNvSpPr/>
          <p:nvPr/>
        </p:nvSpPr>
        <p:spPr>
          <a:xfrm>
            <a:off x="790050" y="2135500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eos-mgm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2" name="Google Shape;312;p33"/>
          <p:cNvSpPr/>
          <p:nvPr/>
        </p:nvSpPr>
        <p:spPr>
          <a:xfrm>
            <a:off x="790050" y="2742725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eos-fst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13" name="Google Shape;31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175" y="2138500"/>
            <a:ext cx="461700" cy="4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175" y="2745725"/>
            <a:ext cx="461700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33"/>
          <p:cNvSpPr/>
          <p:nvPr/>
        </p:nvSpPr>
        <p:spPr>
          <a:xfrm>
            <a:off x="790050" y="3349950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eos-qdb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16" name="Google Shape;31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175" y="3352950"/>
            <a:ext cx="461700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33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8" name="Google Shape;318;p33"/>
          <p:cNvSpPr txBox="1"/>
          <p:nvPr/>
        </p:nvSpPr>
        <p:spPr>
          <a:xfrm>
            <a:off x="4870950" y="2637375"/>
            <a:ext cx="3974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https://gitlab.cern.ch/eos/eos-charts/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19" name="Google Shape;319;p33"/>
          <p:cNvSpPr txBox="1"/>
          <p:nvPr/>
        </p:nvSpPr>
        <p:spPr>
          <a:xfrm>
            <a:off x="790050" y="1673800"/>
            <a:ext cx="408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Pods: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0" name="Google Shape;320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88338" y="832125"/>
            <a:ext cx="1739625" cy="173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4"/>
          <p:cNvSpPr/>
          <p:nvPr/>
        </p:nvSpPr>
        <p:spPr>
          <a:xfrm>
            <a:off x="4816675" y="933775"/>
            <a:ext cx="3042900" cy="2651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6" name="Google Shape;326;p34"/>
          <p:cNvSpPr/>
          <p:nvPr/>
        </p:nvSpPr>
        <p:spPr>
          <a:xfrm>
            <a:off x="4667100" y="1040925"/>
            <a:ext cx="3042900" cy="2651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7" name="Google Shape;327;p34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Helm Charts: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8" name="Google Shape;328;p34"/>
          <p:cNvSpPr/>
          <p:nvPr/>
        </p:nvSpPr>
        <p:spPr>
          <a:xfrm>
            <a:off x="790050" y="2292675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tpsrvxx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9" name="Google Shape;329;p34"/>
          <p:cNvSpPr/>
          <p:nvPr/>
        </p:nvSpPr>
        <p:spPr>
          <a:xfrm>
            <a:off x="788875" y="2881800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cta-cli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30" name="Google Shape;33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175" y="2295675"/>
            <a:ext cx="461700" cy="4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000" y="2884800"/>
            <a:ext cx="461700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4"/>
          <p:cNvSpPr/>
          <p:nvPr/>
        </p:nvSpPr>
        <p:spPr>
          <a:xfrm>
            <a:off x="790050" y="3470925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cta-client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33" name="Google Shape;33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175" y="3473925"/>
            <a:ext cx="461700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34"/>
          <p:cNvSpPr/>
          <p:nvPr/>
        </p:nvSpPr>
        <p:spPr>
          <a:xfrm>
            <a:off x="790050" y="1706550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cta-frontend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35" name="Google Shape;33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175" y="1709550"/>
            <a:ext cx="461700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34"/>
          <p:cNvSpPr/>
          <p:nvPr/>
        </p:nvSpPr>
        <p:spPr>
          <a:xfrm>
            <a:off x="4519625" y="1178375"/>
            <a:ext cx="3042900" cy="2651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Tape Server Pod 01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7" name="Google Shape;337;p34"/>
          <p:cNvSpPr/>
          <p:nvPr/>
        </p:nvSpPr>
        <p:spPr>
          <a:xfrm>
            <a:off x="5414350" y="1814388"/>
            <a:ext cx="1847400" cy="46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cta-rmcd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38" name="Google Shape;338;p34"/>
          <p:cNvSpPr/>
          <p:nvPr/>
        </p:nvSpPr>
        <p:spPr>
          <a:xfrm>
            <a:off x="5420150" y="2400513"/>
            <a:ext cx="1847400" cy="46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cta-taped-0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39" name="Google Shape;33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1884" y="1814375"/>
            <a:ext cx="527818" cy="461701"/>
          </a:xfrm>
          <a:prstGeom prst="rect">
            <a:avLst/>
          </a:prstGeom>
          <a:solidFill>
            <a:srgbClr val="A4C2F4"/>
          </a:solidFill>
          <a:ln>
            <a:noFill/>
          </a:ln>
        </p:spPr>
      </p:pic>
      <p:pic>
        <p:nvPicPr>
          <p:cNvPr id="340" name="Google Shape;340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7684" y="2403500"/>
            <a:ext cx="527818" cy="461701"/>
          </a:xfrm>
          <a:prstGeom prst="rect">
            <a:avLst/>
          </a:prstGeom>
          <a:solidFill>
            <a:srgbClr val="A4C2F4"/>
          </a:solidFill>
          <a:ln>
            <a:noFill/>
          </a:ln>
        </p:spPr>
      </p:pic>
      <p:sp>
        <p:nvSpPr>
          <p:cNvPr id="341" name="Google Shape;341;p34"/>
          <p:cNvSpPr/>
          <p:nvPr/>
        </p:nvSpPr>
        <p:spPr>
          <a:xfrm>
            <a:off x="3349350" y="1443550"/>
            <a:ext cx="944700" cy="22446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2" name="Google Shape;342;p34"/>
          <p:cNvSpPr/>
          <p:nvPr/>
        </p:nvSpPr>
        <p:spPr>
          <a:xfrm>
            <a:off x="5423050" y="3287075"/>
            <a:ext cx="1847400" cy="46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cta-taped-x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43" name="Google Shape;34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0584" y="3290063"/>
            <a:ext cx="527818" cy="461701"/>
          </a:xfrm>
          <a:prstGeom prst="rect">
            <a:avLst/>
          </a:prstGeom>
          <a:solidFill>
            <a:srgbClr val="A4C2F4"/>
          </a:solidFill>
          <a:ln>
            <a:noFill/>
          </a:ln>
        </p:spPr>
      </p:pic>
      <p:sp>
        <p:nvSpPr>
          <p:cNvPr id="344" name="Google Shape;344;p34"/>
          <p:cNvSpPr txBox="1"/>
          <p:nvPr/>
        </p:nvSpPr>
        <p:spPr>
          <a:xfrm>
            <a:off x="5744563" y="2902300"/>
            <a:ext cx="1116600" cy="2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...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5" name="Google Shape;345;p34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6" name="Google Shape;346;p34"/>
          <p:cNvSpPr txBox="1"/>
          <p:nvPr/>
        </p:nvSpPr>
        <p:spPr>
          <a:xfrm>
            <a:off x="5230225" y="142575"/>
            <a:ext cx="4080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Spawned based on:</a:t>
            </a:r>
            <a:br>
              <a:rPr lang="en" sz="18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8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tapeservers-values.yaml</a:t>
            </a:r>
            <a:endParaRPr sz="18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47" name="Google Shape;347;p34"/>
          <p:cNvSpPr txBox="1"/>
          <p:nvPr/>
        </p:nvSpPr>
        <p:spPr>
          <a:xfrm>
            <a:off x="790050" y="1204875"/>
            <a:ext cx="408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Pods: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48" name="Google Shape;348;p34"/>
          <p:cNvCxnSpPr>
            <a:stCxn id="349" idx="1"/>
            <a:endCxn id="329" idx="3"/>
          </p:cNvCxnSpPr>
          <p:nvPr/>
        </p:nvCxnSpPr>
        <p:spPr>
          <a:xfrm rot="10800000">
            <a:off x="3225300" y="3115525"/>
            <a:ext cx="1523400" cy="1242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9" name="Google Shape;349;p34"/>
          <p:cNvSpPr txBox="1"/>
          <p:nvPr/>
        </p:nvSpPr>
        <p:spPr>
          <a:xfrm>
            <a:off x="4748700" y="4126975"/>
            <a:ext cx="2961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For cta-admin commands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50" name="Google Shape;350;p34"/>
          <p:cNvCxnSpPr/>
          <p:nvPr/>
        </p:nvCxnSpPr>
        <p:spPr>
          <a:xfrm rot="10800000">
            <a:off x="1978450" y="3935425"/>
            <a:ext cx="125700" cy="450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1" name="Google Shape;351;p34"/>
          <p:cNvSpPr txBox="1"/>
          <p:nvPr/>
        </p:nvSpPr>
        <p:spPr>
          <a:xfrm>
            <a:off x="867925" y="4330600"/>
            <a:ext cx="346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For eos and </a:t>
            </a: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xrootd</a:t>
            </a: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 commands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5"/>
          <p:cNvSpPr/>
          <p:nvPr/>
        </p:nvSpPr>
        <p:spPr>
          <a:xfrm>
            <a:off x="233250" y="3294300"/>
            <a:ext cx="8677500" cy="230100"/>
          </a:xfrm>
          <a:prstGeom prst="roundRect">
            <a:avLst>
              <a:gd fmla="val 9017" name="adj"/>
            </a:avLst>
          </a:prstGeom>
          <a:solidFill>
            <a:srgbClr val="84DF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7" name="Google Shape;357;p35"/>
          <p:cNvSpPr/>
          <p:nvPr/>
        </p:nvSpPr>
        <p:spPr>
          <a:xfrm>
            <a:off x="233250" y="3524400"/>
            <a:ext cx="8677500" cy="426000"/>
          </a:xfrm>
          <a:prstGeom prst="roundRect">
            <a:avLst>
              <a:gd fmla="val 9017" name="adj"/>
            </a:avLst>
          </a:prstGeom>
          <a:solidFill>
            <a:srgbClr val="F690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8" name="Google Shape;358;p35"/>
          <p:cNvSpPr/>
          <p:nvPr/>
        </p:nvSpPr>
        <p:spPr>
          <a:xfrm>
            <a:off x="233250" y="3950400"/>
            <a:ext cx="8677500" cy="658800"/>
          </a:xfrm>
          <a:prstGeom prst="roundRect">
            <a:avLst>
              <a:gd fmla="val 9017" name="adj"/>
            </a:avLst>
          </a:prstGeom>
          <a:solidFill>
            <a:srgbClr val="9FC5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9" name="Google Shape;359;p35"/>
          <p:cNvSpPr/>
          <p:nvPr/>
        </p:nvSpPr>
        <p:spPr>
          <a:xfrm>
            <a:off x="233250" y="1979250"/>
            <a:ext cx="8677500" cy="230100"/>
          </a:xfrm>
          <a:prstGeom prst="roundRect">
            <a:avLst>
              <a:gd fmla="val 9017" name="adj"/>
            </a:avLst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0" name="Google Shape;360;p35"/>
          <p:cNvSpPr/>
          <p:nvPr/>
        </p:nvSpPr>
        <p:spPr>
          <a:xfrm>
            <a:off x="233250" y="2209425"/>
            <a:ext cx="8677500" cy="426000"/>
          </a:xfrm>
          <a:prstGeom prst="roundRect">
            <a:avLst>
              <a:gd fmla="val 9017" name="adj"/>
            </a:avLst>
          </a:prstGeom>
          <a:solidFill>
            <a:srgbClr val="D5A6B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1" name="Google Shape;361;p35"/>
          <p:cNvSpPr/>
          <p:nvPr/>
        </p:nvSpPr>
        <p:spPr>
          <a:xfrm>
            <a:off x="233250" y="2635500"/>
            <a:ext cx="8677500" cy="658800"/>
          </a:xfrm>
          <a:prstGeom prst="roundRect">
            <a:avLst>
              <a:gd fmla="val 9017" name="adj"/>
            </a:avLst>
          </a:prstGeom>
          <a:solidFill>
            <a:srgbClr val="F690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2" name="Google Shape;362;p35"/>
          <p:cNvSpPr txBox="1"/>
          <p:nvPr>
            <p:ph idx="1" type="body"/>
          </p:nvPr>
        </p:nvSpPr>
        <p:spPr>
          <a:xfrm>
            <a:off x="481750" y="1548425"/>
            <a:ext cx="8356200" cy="3188700"/>
          </a:xfrm>
          <a:prstGeom prst="rect">
            <a:avLst/>
          </a:prstGeom>
          <a:noFill/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Instance dev successfully created: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NAME                            READY   STATUS      RESTARTS   AGE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auth-kdc                        1/1     Running     0          72s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cta-catalogue-postgres-db       1/1     Running     0          72s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cta-catalogue-reset-job-6xdjh   0/1     Completed   0          64s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cta-cli-0                       1/1     Running     0          41s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cta-client-0                    1/1     Running     0          41s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cta-frontend-0                  1/1     Running     0          41s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cta-scheduler-reset-job-99qth   0/1     Completed   0          72s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cta-tpsrv01-0                   2/2     Running     0          41s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cta-tpsrv02-0                   2/2     Running     0          41s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eos-fst-0                       1/1     Running     0          65s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eos-mgm-0                       2/2     Running     0          65s</a:t>
            </a:r>
            <a:b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eos-qdb-0                       1/1     Running     0          65s</a:t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63" name="Google Shape;363;p35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fully containerized deployment</a:t>
            </a:r>
            <a:endParaRPr/>
          </a:p>
        </p:txBody>
      </p:sp>
      <p:sp>
        <p:nvSpPr>
          <p:cNvPr id="364" name="Google Shape;364;p35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6"/>
          <p:cNvSpPr/>
          <p:nvPr/>
        </p:nvSpPr>
        <p:spPr>
          <a:xfrm>
            <a:off x="6515150" y="1177551"/>
            <a:ext cx="2040300" cy="2703000"/>
          </a:xfrm>
          <a:prstGeom prst="roundRect">
            <a:avLst>
              <a:gd fmla="val 16667" name="adj"/>
            </a:avLst>
          </a:prstGeom>
          <a:solidFill>
            <a:srgbClr val="F6B26B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cta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0" name="Google Shape;370;p36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create_instance.sh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1" name="Google Shape;371;p36"/>
          <p:cNvSpPr/>
          <p:nvPr/>
        </p:nvSpPr>
        <p:spPr>
          <a:xfrm>
            <a:off x="6872825" y="2793863"/>
            <a:ext cx="1473600" cy="46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cta-frontend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2" name="Google Shape;372;p36"/>
          <p:cNvSpPr/>
          <p:nvPr/>
        </p:nvSpPr>
        <p:spPr>
          <a:xfrm>
            <a:off x="6872825" y="3325700"/>
            <a:ext cx="1473600" cy="46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cta-tpsrv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3" name="Google Shape;373;p36"/>
          <p:cNvSpPr/>
          <p:nvPr/>
        </p:nvSpPr>
        <p:spPr>
          <a:xfrm>
            <a:off x="6872825" y="2292738"/>
            <a:ext cx="1473600" cy="46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cta-cli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74" name="Google Shape;374;p36"/>
          <p:cNvCxnSpPr>
            <a:stCxn id="375" idx="3"/>
          </p:cNvCxnSpPr>
          <p:nvPr/>
        </p:nvCxnSpPr>
        <p:spPr>
          <a:xfrm>
            <a:off x="5393700" y="2451413"/>
            <a:ext cx="112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76" name="Google Shape;376;p36"/>
          <p:cNvCxnSpPr>
            <a:stCxn id="377" idx="3"/>
          </p:cNvCxnSpPr>
          <p:nvPr/>
        </p:nvCxnSpPr>
        <p:spPr>
          <a:xfrm flipH="1" rot="10800000">
            <a:off x="5393700" y="2860775"/>
            <a:ext cx="1139100" cy="305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78" name="Google Shape;378;p36"/>
          <p:cNvCxnSpPr>
            <a:stCxn id="379" idx="3"/>
          </p:cNvCxnSpPr>
          <p:nvPr/>
        </p:nvCxnSpPr>
        <p:spPr>
          <a:xfrm flipH="1" rot="10800000">
            <a:off x="5393700" y="3185000"/>
            <a:ext cx="1100100" cy="1100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80" name="Google Shape;380;p36"/>
          <p:cNvCxnSpPr>
            <a:stCxn id="379" idx="3"/>
            <a:endCxn id="381" idx="1"/>
          </p:cNvCxnSpPr>
          <p:nvPr/>
        </p:nvCxnSpPr>
        <p:spPr>
          <a:xfrm flipH="1" rot="10800000">
            <a:off x="5393700" y="4264100"/>
            <a:ext cx="1105200" cy="21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2" name="Google Shape;382;p36"/>
          <p:cNvSpPr/>
          <p:nvPr/>
        </p:nvSpPr>
        <p:spPr>
          <a:xfrm>
            <a:off x="6872825" y="1791613"/>
            <a:ext cx="1473600" cy="46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lient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3" name="Google Shape;383;p36"/>
          <p:cNvSpPr/>
          <p:nvPr/>
        </p:nvSpPr>
        <p:spPr>
          <a:xfrm>
            <a:off x="814900" y="2206988"/>
            <a:ext cx="2373300" cy="459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2 |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Generate tpsrv config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4" name="Google Shape;384;p36"/>
          <p:cNvSpPr/>
          <p:nvPr/>
        </p:nvSpPr>
        <p:spPr>
          <a:xfrm>
            <a:off x="814900" y="1748000"/>
            <a:ext cx="2373300" cy="459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1 |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Parse Arguments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5" name="Google Shape;385;p36"/>
          <p:cNvSpPr/>
          <p:nvPr/>
        </p:nvSpPr>
        <p:spPr>
          <a:xfrm>
            <a:off x="814900" y="2665988"/>
            <a:ext cx="2373300" cy="459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b="1" lang="en">
                <a:latin typeface="Roboto"/>
                <a:ea typeface="Roboto"/>
                <a:cs typeface="Roboto"/>
                <a:sym typeface="Roboto"/>
              </a:rPr>
              <a:t> |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Create namespace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6" name="Google Shape;386;p36"/>
          <p:cNvSpPr/>
          <p:nvPr/>
        </p:nvSpPr>
        <p:spPr>
          <a:xfrm>
            <a:off x="814900" y="3124988"/>
            <a:ext cx="2373300" cy="459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4 |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helm install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87" name="Google Shape;387;p36"/>
          <p:cNvCxnSpPr/>
          <p:nvPr/>
        </p:nvCxnSpPr>
        <p:spPr>
          <a:xfrm>
            <a:off x="417975" y="1700325"/>
            <a:ext cx="14100" cy="2274300"/>
          </a:xfrm>
          <a:prstGeom prst="straightConnector1">
            <a:avLst/>
          </a:prstGeom>
          <a:noFill/>
          <a:ln cap="flat" cmpd="sng" w="76200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8" name="Google Shape;388;p36"/>
          <p:cNvSpPr/>
          <p:nvPr/>
        </p:nvSpPr>
        <p:spPr>
          <a:xfrm>
            <a:off x="3223525" y="2217500"/>
            <a:ext cx="278100" cy="22890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9" name="Google Shape;389;p36"/>
          <p:cNvSpPr/>
          <p:nvPr/>
        </p:nvSpPr>
        <p:spPr>
          <a:xfrm>
            <a:off x="814900" y="3583988"/>
            <a:ext cx="2373300" cy="459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5 |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Run setup scripts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0" name="Google Shape;390;p36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5" name="Google Shape;375;p36"/>
          <p:cNvSpPr/>
          <p:nvPr/>
        </p:nvSpPr>
        <p:spPr>
          <a:xfrm>
            <a:off x="3750300" y="2209313"/>
            <a:ext cx="1643400" cy="4842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catalogue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91" name="Google Shape;391;p36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427" y="2250775"/>
            <a:ext cx="357349" cy="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36"/>
          <p:cNvSpPr/>
          <p:nvPr/>
        </p:nvSpPr>
        <p:spPr>
          <a:xfrm>
            <a:off x="3750300" y="2923775"/>
            <a:ext cx="1643400" cy="484200"/>
          </a:xfrm>
          <a:prstGeom prst="roundRect">
            <a:avLst>
              <a:gd fmla="val 16667" name="adj"/>
            </a:avLst>
          </a:prstGeom>
          <a:solidFill>
            <a:srgbClr val="84DFED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scheduler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92" name="Google Shape;392;p36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427" y="2965237"/>
            <a:ext cx="357349" cy="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6"/>
          <p:cNvSpPr/>
          <p:nvPr/>
        </p:nvSpPr>
        <p:spPr>
          <a:xfrm>
            <a:off x="3750300" y="4043000"/>
            <a:ext cx="1643400" cy="4842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auth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93" name="Google Shape;393;p36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8227" y="4099050"/>
            <a:ext cx="357349" cy="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36"/>
          <p:cNvSpPr/>
          <p:nvPr/>
        </p:nvSpPr>
        <p:spPr>
          <a:xfrm>
            <a:off x="6498849" y="4037525"/>
            <a:ext cx="2040300" cy="4533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eos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94" name="Google Shape;394;p36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6165" y="1356971"/>
            <a:ext cx="357349" cy="37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49225" y="1386075"/>
            <a:ext cx="372125" cy="37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36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6165" y="4078121"/>
            <a:ext cx="357349" cy="37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7"/>
          <p:cNvSpPr txBox="1"/>
          <p:nvPr>
            <p:ph idx="1" type="body"/>
          </p:nvPr>
        </p:nvSpPr>
        <p:spPr>
          <a:xfrm>
            <a:off x="1218575" y="1548425"/>
            <a:ext cx="7619400" cy="318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--</a:t>
            </a: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namespace &lt;namespace&gt;</a:t>
            </a:r>
            <a:b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--cta-image-tag &lt;tag&gt;</a:t>
            </a:r>
            <a:b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--catalogue-config &lt;values.yaml&gt;</a:t>
            </a:r>
            <a:br>
              <a:rPr lang="en" sz="20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--scheduler-config </a:t>
            </a: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&lt;values.yaml&gt;</a:t>
            </a:r>
            <a:b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--reset-catalogue</a:t>
            </a:r>
            <a:b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--reset-scheduler </a:t>
            </a:r>
            <a:endParaRPr sz="20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2" name="Google Shape;402;p37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create_instance.sh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3" name="Google Shape;403;p37"/>
          <p:cNvSpPr txBox="1"/>
          <p:nvPr/>
        </p:nvSpPr>
        <p:spPr>
          <a:xfrm>
            <a:off x="306000" y="4153525"/>
            <a:ext cx="8838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continuousintegration/orchestration/create_instance.sh</a:t>
            </a:r>
            <a:endParaRPr sz="16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4" name="Google Shape;404;p37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8"/>
          <p:cNvSpPr txBox="1"/>
          <p:nvPr>
            <p:ph type="title"/>
          </p:nvPr>
        </p:nvSpPr>
        <p:spPr>
          <a:xfrm>
            <a:off x="253618" y="217215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Try it yourself in the hands-on!</a:t>
            </a:r>
            <a:endParaRPr/>
          </a:p>
        </p:txBody>
      </p:sp>
      <p:sp>
        <p:nvSpPr>
          <p:cNvPr id="410" name="Google Shape;410;p38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/>
          <p:nvPr>
            <p:ph idx="1" type="body"/>
          </p:nvPr>
        </p:nvSpPr>
        <p:spPr>
          <a:xfrm>
            <a:off x="583575" y="1828350"/>
            <a:ext cx="7013400" cy="318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 sz="1800"/>
              <a:t>Simplifies deployments</a:t>
            </a:r>
            <a:endParaRPr sz="18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 sz="1800"/>
              <a:t>Flexibility due to templating</a:t>
            </a:r>
            <a:endParaRPr sz="18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 sz="1800"/>
              <a:t>Reusable &amp; shareable charts</a:t>
            </a:r>
            <a:endParaRPr sz="18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 sz="1800"/>
              <a:t>Industry Standard</a:t>
            </a:r>
            <a:endParaRPr sz="1800"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16" name="Google Shape;116;p24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Helm?</a:t>
            </a:r>
            <a:endParaRPr/>
          </a:p>
        </p:txBody>
      </p:sp>
      <p:sp>
        <p:nvSpPr>
          <p:cNvPr id="117" name="Google Shape;117;p24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8" name="Google Shape;118;p24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4697" y="531350"/>
            <a:ext cx="1061300" cy="11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4"/>
          <p:cNvSpPr txBox="1"/>
          <p:nvPr/>
        </p:nvSpPr>
        <p:spPr>
          <a:xfrm>
            <a:off x="5764700" y="1544400"/>
            <a:ext cx="4080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my-chart:</a:t>
            </a:r>
            <a:endParaRPr sz="16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  |- templates/</a:t>
            </a:r>
            <a:br>
              <a:rPr lang="en" sz="16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    |- krb5-configmap.yaml</a:t>
            </a:r>
            <a:endParaRPr sz="16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    |- statefulset.yaml</a:t>
            </a:r>
            <a:endParaRPr sz="16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    |- service.yaml</a:t>
            </a:r>
            <a:endParaRPr sz="16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  |- Chart.yaml</a:t>
            </a:r>
            <a:endParaRPr sz="16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  <a:latin typeface="Roboto Mono"/>
                <a:ea typeface="Roboto Mono"/>
                <a:cs typeface="Roboto Mono"/>
                <a:sym typeface="Roboto Mono"/>
              </a:rPr>
              <a:t>  |- values.yaml</a:t>
            </a:r>
            <a:endParaRPr sz="1600">
              <a:solidFill>
                <a:srgbClr val="171717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/>
          <p:nvPr/>
        </p:nvSpPr>
        <p:spPr>
          <a:xfrm>
            <a:off x="517925" y="1194200"/>
            <a:ext cx="5042400" cy="29433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Node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Google Shape;125;p25"/>
          <p:cNvSpPr/>
          <p:nvPr/>
        </p:nvSpPr>
        <p:spPr>
          <a:xfrm>
            <a:off x="3151929" y="2198625"/>
            <a:ext cx="1926900" cy="1722600"/>
          </a:xfrm>
          <a:prstGeom prst="roundRect">
            <a:avLst>
              <a:gd fmla="val 9789" name="adj"/>
            </a:avLst>
          </a:prstGeom>
          <a:solidFill>
            <a:srgbClr val="C9DAF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Pod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6" name="Google Shape;12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5929" y="2261993"/>
            <a:ext cx="353338" cy="353338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5"/>
          <p:cNvSpPr/>
          <p:nvPr/>
        </p:nvSpPr>
        <p:spPr>
          <a:xfrm>
            <a:off x="964929" y="2198625"/>
            <a:ext cx="1926900" cy="1722600"/>
          </a:xfrm>
          <a:prstGeom prst="roundRect">
            <a:avLst>
              <a:gd fmla="val 9789" name="adj"/>
            </a:avLst>
          </a:prstGeom>
          <a:solidFill>
            <a:srgbClr val="C9DAF8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Pod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Google Shape;128;p25"/>
          <p:cNvSpPr/>
          <p:nvPr/>
        </p:nvSpPr>
        <p:spPr>
          <a:xfrm>
            <a:off x="3278313" y="2792425"/>
            <a:ext cx="1647000" cy="273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container 1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Google Shape;129;p25"/>
          <p:cNvSpPr/>
          <p:nvPr/>
        </p:nvSpPr>
        <p:spPr>
          <a:xfrm>
            <a:off x="3278313" y="3197250"/>
            <a:ext cx="1647000" cy="273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container 2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Google Shape;130;p25"/>
          <p:cNvSpPr/>
          <p:nvPr/>
        </p:nvSpPr>
        <p:spPr>
          <a:xfrm>
            <a:off x="1099838" y="2792800"/>
            <a:ext cx="1647000" cy="273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container 1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Google Shape;131;p25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Brief Kubernetes Recap</a:t>
            </a:r>
            <a:endParaRPr/>
          </a:p>
        </p:txBody>
      </p:sp>
      <p:sp>
        <p:nvSpPr>
          <p:cNvPr id="132" name="Google Shape;132;p25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3" name="Google Shape;133;p25"/>
          <p:cNvSpPr/>
          <p:nvPr/>
        </p:nvSpPr>
        <p:spPr>
          <a:xfrm>
            <a:off x="6405313" y="3497850"/>
            <a:ext cx="2436300" cy="467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krb5.conf: &lt;contents&gt;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34" name="Google Shape;13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8778" y="3497850"/>
            <a:ext cx="516534" cy="46770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5"/>
          <p:cNvSpPr/>
          <p:nvPr/>
        </p:nvSpPr>
        <p:spPr>
          <a:xfrm>
            <a:off x="3355725" y="3471150"/>
            <a:ext cx="1492200" cy="173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/root/scripts/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36" name="Google Shape;13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49163" y="2792425"/>
            <a:ext cx="273900" cy="27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49163" y="3197250"/>
            <a:ext cx="273900" cy="273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8" name="Google Shape;138;p25"/>
          <p:cNvCxnSpPr>
            <a:stCxn id="139" idx="3"/>
            <a:endCxn id="134" idx="1"/>
          </p:cNvCxnSpPr>
          <p:nvPr/>
        </p:nvCxnSpPr>
        <p:spPr>
          <a:xfrm>
            <a:off x="4847925" y="3731700"/>
            <a:ext cx="1041000" cy="0"/>
          </a:xfrm>
          <a:prstGeom prst="straightConnector1">
            <a:avLst/>
          </a:prstGeom>
          <a:noFill/>
          <a:ln cap="flat" cmpd="sng" w="28575">
            <a:solidFill>
              <a:srgbClr val="38761D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40" name="Google Shape;14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8929" y="2261993"/>
            <a:ext cx="353338" cy="35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70688" y="2792800"/>
            <a:ext cx="273900" cy="27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5"/>
          <p:cNvSpPr/>
          <p:nvPr/>
        </p:nvSpPr>
        <p:spPr>
          <a:xfrm>
            <a:off x="6405388" y="2571750"/>
            <a:ext cx="2436300" cy="467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script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.sh: &lt;contents&gt;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43" name="Google Shape;14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8853" y="2571750"/>
            <a:ext cx="516534" cy="467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18765" y="1363404"/>
            <a:ext cx="328085" cy="3533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5" name="Google Shape;145;p25"/>
          <p:cNvCxnSpPr>
            <a:stCxn id="146" idx="2"/>
            <a:endCxn id="133" idx="2"/>
          </p:cNvCxnSpPr>
          <p:nvPr/>
        </p:nvCxnSpPr>
        <p:spPr>
          <a:xfrm flipH="1" rot="-5400000">
            <a:off x="4417450" y="759475"/>
            <a:ext cx="725400" cy="5686500"/>
          </a:xfrm>
          <a:prstGeom prst="bentConnector3">
            <a:avLst>
              <a:gd fmla="val 174504" name="adj1"/>
            </a:avLst>
          </a:prstGeom>
          <a:noFill/>
          <a:ln cap="flat" cmpd="sng" w="28575">
            <a:solidFill>
              <a:srgbClr val="38761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9" name="Google Shape;139;p25"/>
          <p:cNvSpPr/>
          <p:nvPr/>
        </p:nvSpPr>
        <p:spPr>
          <a:xfrm>
            <a:off x="3355725" y="3644850"/>
            <a:ext cx="1492200" cy="173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/etc/krb5.conf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147" name="Google Shape;147;p25"/>
          <p:cNvCxnSpPr>
            <a:stCxn id="135" idx="3"/>
            <a:endCxn id="143" idx="1"/>
          </p:cNvCxnSpPr>
          <p:nvPr/>
        </p:nvCxnSpPr>
        <p:spPr>
          <a:xfrm flipH="1" rot="10800000">
            <a:off x="4847925" y="2805600"/>
            <a:ext cx="1041000" cy="752400"/>
          </a:xfrm>
          <a:prstGeom prst="bentConnector3">
            <a:avLst>
              <a:gd fmla="val 49997" name="adj1"/>
            </a:avLst>
          </a:prstGeom>
          <a:noFill/>
          <a:ln cap="flat" cmpd="sng" w="28575">
            <a:solidFill>
              <a:srgbClr val="38761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6" name="Google Shape;146;p25"/>
          <p:cNvSpPr/>
          <p:nvPr/>
        </p:nvSpPr>
        <p:spPr>
          <a:xfrm>
            <a:off x="1190800" y="3066325"/>
            <a:ext cx="1492200" cy="173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/etc/krb5.conf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48" name="Google Shape;148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12162" y="606149"/>
            <a:ext cx="710475" cy="86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75725" y="606150"/>
            <a:ext cx="885303" cy="86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/>
          <p:nvPr/>
        </p:nvSpPr>
        <p:spPr>
          <a:xfrm>
            <a:off x="6055525" y="2391500"/>
            <a:ext cx="2181900" cy="19764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26"/>
          <p:cNvSpPr txBox="1"/>
          <p:nvPr>
            <p:ph idx="1" type="body"/>
          </p:nvPr>
        </p:nvSpPr>
        <p:spPr>
          <a:xfrm>
            <a:off x="2996825" y="1534250"/>
            <a:ext cx="3058500" cy="583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CTA RPMs are available </a:t>
            </a:r>
            <a:br>
              <a:rPr lang="en" sz="1800"/>
            </a:br>
            <a:r>
              <a:rPr lang="en" sz="1800"/>
              <a:t>but not pre-installed</a:t>
            </a:r>
            <a:endParaRPr sz="1800"/>
          </a:p>
          <a:p>
            <a:pPr indent="0" lvl="0" marL="0" rtl="0" algn="ctr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56" name="Google Shape;156;p26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CTA Docker Image</a:t>
            </a:r>
            <a:endParaRPr/>
          </a:p>
        </p:txBody>
      </p:sp>
      <p:sp>
        <p:nvSpPr>
          <p:cNvPr id="157" name="Google Shape;157;p26"/>
          <p:cNvSpPr/>
          <p:nvPr/>
        </p:nvSpPr>
        <p:spPr>
          <a:xfrm>
            <a:off x="306000" y="1923800"/>
            <a:ext cx="2181900" cy="2444100"/>
          </a:xfrm>
          <a:prstGeom prst="snip1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ctageneric</a:t>
            </a:r>
            <a:endParaRPr b="1" sz="20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58" name="Google Shape;158;p26"/>
          <p:cNvSpPr/>
          <p:nvPr/>
        </p:nvSpPr>
        <p:spPr>
          <a:xfrm>
            <a:off x="466800" y="3848250"/>
            <a:ext cx="1860300" cy="34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cta-artifacts.repo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59" name="Google Shape;159;p26"/>
          <p:cNvSpPr/>
          <p:nvPr/>
        </p:nvSpPr>
        <p:spPr>
          <a:xfrm>
            <a:off x="6236125" y="3303650"/>
            <a:ext cx="1820700" cy="340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Install packages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0" name="Google Shape;160;p26"/>
          <p:cNvSpPr/>
          <p:nvPr/>
        </p:nvSpPr>
        <p:spPr>
          <a:xfrm>
            <a:off x="6236125" y="3848250"/>
            <a:ext cx="1820700" cy="340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Run main process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61" name="Google Shape;161;p26"/>
          <p:cNvCxnSpPr>
            <a:stCxn id="159" idx="2"/>
            <a:endCxn id="160" idx="0"/>
          </p:cNvCxnSpPr>
          <p:nvPr/>
        </p:nvCxnSpPr>
        <p:spPr>
          <a:xfrm>
            <a:off x="7146475" y="3643850"/>
            <a:ext cx="0" cy="204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2" name="Google Shape;162;p26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3" name="Google Shape;163;p26"/>
          <p:cNvSpPr/>
          <p:nvPr/>
        </p:nvSpPr>
        <p:spPr>
          <a:xfrm>
            <a:off x="6055525" y="1923800"/>
            <a:ext cx="2181900" cy="4677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container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64" name="Google Shape;16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6237" y="2597787"/>
            <a:ext cx="480474" cy="420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3050" y="2619761"/>
            <a:ext cx="687800" cy="49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3800" y="4124103"/>
            <a:ext cx="742250" cy="526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1425" y="4123815"/>
            <a:ext cx="742250" cy="526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9050" y="4124090"/>
            <a:ext cx="742250" cy="526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6675" y="4124090"/>
            <a:ext cx="742250" cy="526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17351" y="4124900"/>
            <a:ext cx="742250" cy="524827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6" name="Google Shape;176;p27"/>
          <p:cNvSpPr/>
          <p:nvPr/>
        </p:nvSpPr>
        <p:spPr>
          <a:xfrm>
            <a:off x="3907400" y="1178100"/>
            <a:ext cx="4775100" cy="2787300"/>
          </a:xfrm>
          <a:prstGeom prst="roundRect">
            <a:avLst>
              <a:gd fmla="val 9017" name="adj"/>
            </a:avLst>
          </a:prstGeom>
          <a:solidFill>
            <a:srgbClr val="D9D9D9"/>
          </a:solidFill>
          <a:ln cap="flat" cmpd="sng" w="28575">
            <a:solidFill>
              <a:srgbClr val="E15E32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27"/>
          <p:cNvSpPr/>
          <p:nvPr/>
        </p:nvSpPr>
        <p:spPr>
          <a:xfrm>
            <a:off x="1841250" y="1178000"/>
            <a:ext cx="1579500" cy="27873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28575">
            <a:solidFill>
              <a:srgbClr val="3B73CF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8" name="Google Shape;178;p27"/>
          <p:cNvSpPr txBox="1"/>
          <p:nvPr/>
        </p:nvSpPr>
        <p:spPr>
          <a:xfrm>
            <a:off x="305993" y="395000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>
                <a:solidFill>
                  <a:srgbClr val="0033A0"/>
                </a:solidFill>
                <a:latin typeface="Roboto"/>
                <a:ea typeface="Roboto"/>
                <a:cs typeface="Roboto"/>
                <a:sym typeface="Roboto"/>
              </a:rPr>
              <a:t>CTA Architecture</a:t>
            </a:r>
            <a:endParaRPr b="1" sz="3300">
              <a:solidFill>
                <a:srgbClr val="0033A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" name="Google Shape;179;p27"/>
          <p:cNvSpPr/>
          <p:nvPr/>
        </p:nvSpPr>
        <p:spPr>
          <a:xfrm>
            <a:off x="114700" y="1817175"/>
            <a:ext cx="1239900" cy="453300"/>
          </a:xfrm>
          <a:prstGeom prst="roundRect">
            <a:avLst>
              <a:gd fmla="val 16667" name="adj"/>
            </a:avLst>
          </a:prstGeom>
          <a:solidFill>
            <a:srgbClr val="0379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Client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p27"/>
          <p:cNvSpPr/>
          <p:nvPr/>
        </p:nvSpPr>
        <p:spPr>
          <a:xfrm>
            <a:off x="2011050" y="1817175"/>
            <a:ext cx="1239900" cy="4533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MGM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1" name="Google Shape;181;p27"/>
          <p:cNvSpPr/>
          <p:nvPr/>
        </p:nvSpPr>
        <p:spPr>
          <a:xfrm>
            <a:off x="4084575" y="1742925"/>
            <a:ext cx="1239900" cy="602400"/>
          </a:xfrm>
          <a:prstGeom prst="roundRect">
            <a:avLst>
              <a:gd fmla="val 16667" name="adj"/>
            </a:avLst>
          </a:prstGeom>
          <a:solidFill>
            <a:srgbClr val="F6B26B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CTA Frontend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27"/>
          <p:cNvSpPr/>
          <p:nvPr/>
        </p:nvSpPr>
        <p:spPr>
          <a:xfrm>
            <a:off x="5640800" y="2249575"/>
            <a:ext cx="1301100" cy="736800"/>
          </a:xfrm>
          <a:prstGeom prst="can">
            <a:avLst>
              <a:gd fmla="val 25000" name="adj"/>
            </a:avLst>
          </a:prstGeom>
          <a:solidFill>
            <a:srgbClr val="D5A6BD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Catalogue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3" name="Google Shape;183;p27"/>
          <p:cNvSpPr/>
          <p:nvPr/>
        </p:nvSpPr>
        <p:spPr>
          <a:xfrm>
            <a:off x="7117575" y="2249600"/>
            <a:ext cx="1301100" cy="736800"/>
          </a:xfrm>
          <a:prstGeom prst="can">
            <a:avLst>
              <a:gd fmla="val 25000" name="adj"/>
            </a:avLst>
          </a:prstGeom>
          <a:solidFill>
            <a:srgbClr val="84DFED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Scheduler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4" name="Google Shape;184;p27"/>
          <p:cNvCxnSpPr>
            <a:stCxn id="180" idx="2"/>
            <a:endCxn id="185" idx="0"/>
          </p:cNvCxnSpPr>
          <p:nvPr/>
        </p:nvCxnSpPr>
        <p:spPr>
          <a:xfrm>
            <a:off x="2631000" y="2270475"/>
            <a:ext cx="0" cy="109320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86" name="Google Shape;186;p27"/>
          <p:cNvCxnSpPr>
            <a:stCxn id="180" idx="3"/>
            <a:endCxn id="181" idx="1"/>
          </p:cNvCxnSpPr>
          <p:nvPr/>
        </p:nvCxnSpPr>
        <p:spPr>
          <a:xfrm>
            <a:off x="3250950" y="2043825"/>
            <a:ext cx="833700" cy="30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87" name="Google Shape;187;p27"/>
          <p:cNvCxnSpPr>
            <a:stCxn id="182" idx="3"/>
          </p:cNvCxnSpPr>
          <p:nvPr/>
        </p:nvCxnSpPr>
        <p:spPr>
          <a:xfrm>
            <a:off x="6291350" y="2986375"/>
            <a:ext cx="900" cy="37560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88" name="Google Shape;188;p27"/>
          <p:cNvCxnSpPr>
            <a:stCxn id="179" idx="3"/>
            <a:endCxn id="180" idx="1"/>
          </p:cNvCxnSpPr>
          <p:nvPr/>
        </p:nvCxnSpPr>
        <p:spPr>
          <a:xfrm>
            <a:off x="1354600" y="2043825"/>
            <a:ext cx="656400" cy="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89" name="Google Shape;189;p27"/>
          <p:cNvCxnSpPr>
            <a:stCxn id="181" idx="3"/>
            <a:endCxn id="182" idx="0"/>
          </p:cNvCxnSpPr>
          <p:nvPr/>
        </p:nvCxnSpPr>
        <p:spPr>
          <a:xfrm>
            <a:off x="5324475" y="2044125"/>
            <a:ext cx="966900" cy="389700"/>
          </a:xfrm>
          <a:prstGeom prst="bentConnector2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90" name="Google Shape;190;p27"/>
          <p:cNvCxnSpPr>
            <a:stCxn id="181" idx="3"/>
            <a:endCxn id="183" idx="0"/>
          </p:cNvCxnSpPr>
          <p:nvPr/>
        </p:nvCxnSpPr>
        <p:spPr>
          <a:xfrm>
            <a:off x="5324475" y="2044125"/>
            <a:ext cx="2443800" cy="389700"/>
          </a:xfrm>
          <a:prstGeom prst="bentConnector2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91" name="Google Shape;191;p27"/>
          <p:cNvCxnSpPr/>
          <p:nvPr/>
        </p:nvCxnSpPr>
        <p:spPr>
          <a:xfrm>
            <a:off x="7767675" y="2986388"/>
            <a:ext cx="900" cy="37560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triangle"/>
            <a:tailEnd len="med" w="med" type="triangle"/>
          </a:ln>
        </p:spPr>
      </p:cxnSp>
      <p:pic>
        <p:nvPicPr>
          <p:cNvPr id="192" name="Google Shape;192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02672" y="1241909"/>
            <a:ext cx="456650" cy="527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13275" y="1241900"/>
            <a:ext cx="556155" cy="52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7"/>
          <p:cNvSpPr/>
          <p:nvPr/>
        </p:nvSpPr>
        <p:spPr>
          <a:xfrm>
            <a:off x="4408250" y="3436100"/>
            <a:ext cx="3773400" cy="453300"/>
          </a:xfrm>
          <a:prstGeom prst="roundRect">
            <a:avLst>
              <a:gd fmla="val 16667" name="adj"/>
            </a:avLst>
          </a:prstGeom>
          <a:solidFill>
            <a:srgbClr val="F6906E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Tape Servers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5" name="Google Shape;195;p27"/>
          <p:cNvSpPr/>
          <p:nvPr/>
        </p:nvSpPr>
        <p:spPr>
          <a:xfrm>
            <a:off x="4337550" y="3363525"/>
            <a:ext cx="3773400" cy="453300"/>
          </a:xfrm>
          <a:prstGeom prst="roundRect">
            <a:avLst>
              <a:gd fmla="val 16667" name="adj"/>
            </a:avLst>
          </a:prstGeom>
          <a:solidFill>
            <a:srgbClr val="F6906E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Tape Server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6" name="Google Shape;196;p27"/>
          <p:cNvSpPr/>
          <p:nvPr/>
        </p:nvSpPr>
        <p:spPr>
          <a:xfrm>
            <a:off x="2064250" y="3436100"/>
            <a:ext cx="1239900" cy="4533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FST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5" name="Google Shape;185;p27"/>
          <p:cNvSpPr/>
          <p:nvPr/>
        </p:nvSpPr>
        <p:spPr>
          <a:xfrm>
            <a:off x="2011050" y="3363525"/>
            <a:ext cx="1239900" cy="4533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FST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97" name="Google Shape;197;p27"/>
          <p:cNvCxnSpPr>
            <a:stCxn id="185" idx="3"/>
            <a:endCxn id="195" idx="1"/>
          </p:cNvCxnSpPr>
          <p:nvPr/>
        </p:nvCxnSpPr>
        <p:spPr>
          <a:xfrm>
            <a:off x="3250950" y="3590175"/>
            <a:ext cx="1086600" cy="6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98" name="Google Shape;198;p27"/>
          <p:cNvSpPr/>
          <p:nvPr/>
        </p:nvSpPr>
        <p:spPr>
          <a:xfrm>
            <a:off x="2547150" y="3910925"/>
            <a:ext cx="167700" cy="453300"/>
          </a:xfrm>
          <a:prstGeom prst="upDown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" name="Google Shape;199;p27"/>
          <p:cNvSpPr/>
          <p:nvPr/>
        </p:nvSpPr>
        <p:spPr>
          <a:xfrm>
            <a:off x="6207500" y="3914525"/>
            <a:ext cx="167700" cy="453300"/>
          </a:xfrm>
          <a:prstGeom prst="upDown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0" name="Google Shape;20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2401" y="4124900"/>
            <a:ext cx="742250" cy="5248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8"/>
          <p:cNvSpPr/>
          <p:nvPr/>
        </p:nvSpPr>
        <p:spPr>
          <a:xfrm>
            <a:off x="3797400" y="1194200"/>
            <a:ext cx="4505700" cy="2213700"/>
          </a:xfrm>
          <a:prstGeom prst="roundRect">
            <a:avLst>
              <a:gd fmla="val 9017" name="adj"/>
            </a:avLst>
          </a:prstGeom>
          <a:solidFill>
            <a:srgbClr val="D9D9D9"/>
          </a:solidFill>
          <a:ln cap="flat" cmpd="sng" w="28575">
            <a:solidFill>
              <a:srgbClr val="E15E32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CTA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6" name="Google Shape;206;p28"/>
          <p:cNvSpPr/>
          <p:nvPr/>
        </p:nvSpPr>
        <p:spPr>
          <a:xfrm>
            <a:off x="6358875" y="2641575"/>
            <a:ext cx="1643400" cy="453300"/>
          </a:xfrm>
          <a:prstGeom prst="roundRect">
            <a:avLst>
              <a:gd fmla="val 16667" name="adj"/>
            </a:avLst>
          </a:prstGeom>
          <a:solidFill>
            <a:srgbClr val="F6906E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Tape Server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307175" y="2359486"/>
            <a:ext cx="2258700" cy="21255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28575">
            <a:solidFill>
              <a:srgbClr val="00A723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Authentication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8" name="Google Shape;208;p28"/>
          <p:cNvSpPr/>
          <p:nvPr/>
        </p:nvSpPr>
        <p:spPr>
          <a:xfrm>
            <a:off x="3797425" y="3549525"/>
            <a:ext cx="4505700" cy="11337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28575">
            <a:solidFill>
              <a:srgbClr val="3B73CF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Disk Buffer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9" name="Google Shape;209;p28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CTA Deployment</a:t>
            </a:r>
            <a:endParaRPr/>
          </a:p>
        </p:txBody>
      </p:sp>
      <p:cxnSp>
        <p:nvCxnSpPr>
          <p:cNvPr id="210" name="Google Shape;210;p28"/>
          <p:cNvCxnSpPr/>
          <p:nvPr/>
        </p:nvCxnSpPr>
        <p:spPr>
          <a:xfrm>
            <a:off x="6077913" y="1624400"/>
            <a:ext cx="7200" cy="17358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1" name="Google Shape;211;p28"/>
          <p:cNvCxnSpPr>
            <a:stCxn id="212" idx="3"/>
          </p:cNvCxnSpPr>
          <p:nvPr/>
        </p:nvCxnSpPr>
        <p:spPr>
          <a:xfrm>
            <a:off x="5436325" y="1881575"/>
            <a:ext cx="642300" cy="3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3" name="Google Shape;213;p28"/>
          <p:cNvCxnSpPr>
            <a:stCxn id="214" idx="3"/>
          </p:cNvCxnSpPr>
          <p:nvPr/>
        </p:nvCxnSpPr>
        <p:spPr>
          <a:xfrm>
            <a:off x="5436325" y="2492300"/>
            <a:ext cx="642300" cy="1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5" name="Google Shape;215;p28"/>
          <p:cNvCxnSpPr/>
          <p:nvPr/>
        </p:nvCxnSpPr>
        <p:spPr>
          <a:xfrm>
            <a:off x="2564675" y="3011000"/>
            <a:ext cx="3513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6" name="Google Shape;216;p28"/>
          <p:cNvCxnSpPr>
            <a:endCxn id="208" idx="1"/>
          </p:cNvCxnSpPr>
          <p:nvPr/>
        </p:nvCxnSpPr>
        <p:spPr>
          <a:xfrm>
            <a:off x="2557525" y="4109175"/>
            <a:ext cx="1239900" cy="7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7" name="Google Shape;217;p28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8" name="Google Shape;218;p28"/>
          <p:cNvSpPr/>
          <p:nvPr/>
        </p:nvSpPr>
        <p:spPr>
          <a:xfrm>
            <a:off x="4024225" y="1627775"/>
            <a:ext cx="1412100" cy="484200"/>
          </a:xfrm>
          <a:prstGeom prst="can">
            <a:avLst>
              <a:gd fmla="val 25000" name="adj"/>
            </a:avLst>
          </a:prstGeom>
          <a:solidFill>
            <a:srgbClr val="D5A6BD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Catalogue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9" name="Google Shape;219;p28"/>
          <p:cNvSpPr/>
          <p:nvPr/>
        </p:nvSpPr>
        <p:spPr>
          <a:xfrm>
            <a:off x="4024125" y="2213600"/>
            <a:ext cx="1412100" cy="532500"/>
          </a:xfrm>
          <a:prstGeom prst="can">
            <a:avLst>
              <a:gd fmla="val 25000" name="adj"/>
            </a:avLst>
          </a:prstGeom>
          <a:solidFill>
            <a:srgbClr val="84DFED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Scheduler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0" name="Google Shape;220;p28"/>
          <p:cNvSpPr/>
          <p:nvPr/>
        </p:nvSpPr>
        <p:spPr>
          <a:xfrm>
            <a:off x="6284400" y="1885725"/>
            <a:ext cx="1643400" cy="602400"/>
          </a:xfrm>
          <a:prstGeom prst="roundRect">
            <a:avLst>
              <a:gd fmla="val 16667" name="adj"/>
            </a:avLst>
          </a:prstGeom>
          <a:solidFill>
            <a:srgbClr val="F6B26B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CTA Frontend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" name="Google Shape;221;p28"/>
          <p:cNvSpPr/>
          <p:nvPr/>
        </p:nvSpPr>
        <p:spPr>
          <a:xfrm>
            <a:off x="6284400" y="2571750"/>
            <a:ext cx="1643400" cy="453300"/>
          </a:xfrm>
          <a:prstGeom prst="roundRect">
            <a:avLst>
              <a:gd fmla="val 16667" name="adj"/>
            </a:avLst>
          </a:prstGeom>
          <a:solidFill>
            <a:srgbClr val="F6906E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Tape Server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2" name="Google Shape;222;p28"/>
          <p:cNvSpPr/>
          <p:nvPr/>
        </p:nvSpPr>
        <p:spPr>
          <a:xfrm>
            <a:off x="4080075" y="3991525"/>
            <a:ext cx="1239900" cy="4533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3" name="Google Shape;223;p28"/>
          <p:cNvSpPr/>
          <p:nvPr/>
        </p:nvSpPr>
        <p:spPr>
          <a:xfrm>
            <a:off x="5430288" y="3991525"/>
            <a:ext cx="1239900" cy="4533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4" name="Google Shape;224;p28"/>
          <p:cNvSpPr/>
          <p:nvPr/>
        </p:nvSpPr>
        <p:spPr>
          <a:xfrm>
            <a:off x="6780513" y="3991525"/>
            <a:ext cx="1239900" cy="4533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5" name="Google Shape;225;p28"/>
          <p:cNvSpPr/>
          <p:nvPr/>
        </p:nvSpPr>
        <p:spPr>
          <a:xfrm>
            <a:off x="511450" y="2954375"/>
            <a:ext cx="1847400" cy="4533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Kerberos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" name="Google Shape;226;p28"/>
          <p:cNvSpPr/>
          <p:nvPr/>
        </p:nvSpPr>
        <p:spPr>
          <a:xfrm>
            <a:off x="512825" y="3588525"/>
            <a:ext cx="1847400" cy="7005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Simple Shared Secrets (SSS)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9"/>
          <p:cNvSpPr/>
          <p:nvPr/>
        </p:nvSpPr>
        <p:spPr>
          <a:xfrm>
            <a:off x="3797400" y="1194200"/>
            <a:ext cx="4505700" cy="2213700"/>
          </a:xfrm>
          <a:prstGeom prst="roundRect">
            <a:avLst>
              <a:gd fmla="val 9017" name="adj"/>
            </a:avLst>
          </a:prstGeom>
          <a:solidFill>
            <a:srgbClr val="D9D9D9"/>
          </a:solidFill>
          <a:ln cap="flat" cmpd="sng" w="28575">
            <a:solidFill>
              <a:srgbClr val="E15E32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CTA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2" name="Google Shape;232;p29"/>
          <p:cNvSpPr/>
          <p:nvPr/>
        </p:nvSpPr>
        <p:spPr>
          <a:xfrm>
            <a:off x="307175" y="2359486"/>
            <a:ext cx="2258700" cy="21255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28575">
            <a:solidFill>
              <a:srgbClr val="00A723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Authentication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3" name="Google Shape;233;p29"/>
          <p:cNvSpPr/>
          <p:nvPr/>
        </p:nvSpPr>
        <p:spPr>
          <a:xfrm>
            <a:off x="3797425" y="3549525"/>
            <a:ext cx="4505700" cy="11337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28575">
            <a:solidFill>
              <a:srgbClr val="3B73CF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3000000" dist="47625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"/>
                <a:ea typeface="Roboto"/>
                <a:cs typeface="Roboto"/>
                <a:sym typeface="Roboto"/>
              </a:rPr>
              <a:t>Disk Buffer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4" name="Google Shape;234;p29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CTA Deployment using Helm</a:t>
            </a:r>
            <a:endParaRPr/>
          </a:p>
        </p:txBody>
      </p:sp>
      <p:cxnSp>
        <p:nvCxnSpPr>
          <p:cNvPr id="235" name="Google Shape;235;p29"/>
          <p:cNvCxnSpPr/>
          <p:nvPr/>
        </p:nvCxnSpPr>
        <p:spPr>
          <a:xfrm>
            <a:off x="6077913" y="1624400"/>
            <a:ext cx="7200" cy="17358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6" name="Google Shape;236;p29"/>
          <p:cNvCxnSpPr>
            <a:stCxn id="237" idx="3"/>
          </p:cNvCxnSpPr>
          <p:nvPr/>
        </p:nvCxnSpPr>
        <p:spPr>
          <a:xfrm>
            <a:off x="5436325" y="1881575"/>
            <a:ext cx="642300" cy="3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8" name="Google Shape;238;p29"/>
          <p:cNvCxnSpPr>
            <a:stCxn id="239" idx="3"/>
          </p:cNvCxnSpPr>
          <p:nvPr/>
        </p:nvCxnSpPr>
        <p:spPr>
          <a:xfrm>
            <a:off x="5436325" y="2492300"/>
            <a:ext cx="642300" cy="1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0" name="Google Shape;240;p29"/>
          <p:cNvCxnSpPr/>
          <p:nvPr/>
        </p:nvCxnSpPr>
        <p:spPr>
          <a:xfrm>
            <a:off x="2564675" y="3011000"/>
            <a:ext cx="3513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1" name="Google Shape;241;p29"/>
          <p:cNvCxnSpPr>
            <a:endCxn id="233" idx="1"/>
          </p:cNvCxnSpPr>
          <p:nvPr/>
        </p:nvCxnSpPr>
        <p:spPr>
          <a:xfrm>
            <a:off x="2557525" y="4109175"/>
            <a:ext cx="1239900" cy="7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2" name="Google Shape;242;p29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3" name="Google Shape;243;p29"/>
          <p:cNvSpPr/>
          <p:nvPr/>
        </p:nvSpPr>
        <p:spPr>
          <a:xfrm>
            <a:off x="5430288" y="3991525"/>
            <a:ext cx="1239900" cy="4533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eos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4" name="Google Shape;244;p29"/>
          <p:cNvSpPr/>
          <p:nvPr/>
        </p:nvSpPr>
        <p:spPr>
          <a:xfrm>
            <a:off x="6443900" y="1624399"/>
            <a:ext cx="1643400" cy="1555800"/>
          </a:xfrm>
          <a:prstGeom prst="roundRect">
            <a:avLst>
              <a:gd fmla="val 16667" name="adj"/>
            </a:avLst>
          </a:prstGeom>
          <a:solidFill>
            <a:srgbClr val="F6B26B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cta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5" name="Google Shape;245;p29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14852" y="1751971"/>
            <a:ext cx="357349" cy="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9"/>
          <p:cNvSpPr/>
          <p:nvPr/>
        </p:nvSpPr>
        <p:spPr>
          <a:xfrm>
            <a:off x="3972725" y="1640963"/>
            <a:ext cx="1643400" cy="4842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catalogue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7" name="Google Shape;247;p29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2852" y="1682425"/>
            <a:ext cx="357349" cy="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9"/>
          <p:cNvSpPr/>
          <p:nvPr/>
        </p:nvSpPr>
        <p:spPr>
          <a:xfrm>
            <a:off x="3997725" y="2250200"/>
            <a:ext cx="1643400" cy="484200"/>
          </a:xfrm>
          <a:prstGeom prst="roundRect">
            <a:avLst>
              <a:gd fmla="val 16667" name="adj"/>
            </a:avLst>
          </a:prstGeom>
          <a:solidFill>
            <a:srgbClr val="84DFED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scheduler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9" name="Google Shape;249;p29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7852" y="2291662"/>
            <a:ext cx="357349" cy="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9"/>
          <p:cNvSpPr/>
          <p:nvPr/>
        </p:nvSpPr>
        <p:spPr>
          <a:xfrm>
            <a:off x="614825" y="3180125"/>
            <a:ext cx="1643400" cy="4842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auth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1" name="Google Shape;251;p29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752" y="3236175"/>
            <a:ext cx="357349" cy="37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9" title="989fbc2f1715f8e12feed4e9b2dcd3c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8402" y="4032125"/>
            <a:ext cx="357349" cy="37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10888" y="2114975"/>
            <a:ext cx="372125" cy="37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0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Helm Charts: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auth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59" name="Google Shape;259;p30"/>
          <p:cNvSpPr/>
          <p:nvPr/>
        </p:nvSpPr>
        <p:spPr>
          <a:xfrm>
            <a:off x="796275" y="2537775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kdc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60" name="Google Shape;260;p30"/>
          <p:cNvSpPr/>
          <p:nvPr/>
        </p:nvSpPr>
        <p:spPr>
          <a:xfrm>
            <a:off x="5193800" y="2537775"/>
            <a:ext cx="2436300" cy="467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krb5.conf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261" name="Google Shape;26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163" y="2537775"/>
            <a:ext cx="461700" cy="4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7266" y="2537775"/>
            <a:ext cx="516534" cy="467701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0"/>
          <p:cNvSpPr/>
          <p:nvPr/>
        </p:nvSpPr>
        <p:spPr>
          <a:xfrm>
            <a:off x="5193800" y="3143000"/>
            <a:ext cx="2436300" cy="467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SSS keytabs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4" name="Google Shape;26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7266" y="3143000"/>
            <a:ext cx="516534" cy="467701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0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6" name="Google Shape;266;p30"/>
          <p:cNvSpPr txBox="1"/>
          <p:nvPr/>
        </p:nvSpPr>
        <p:spPr>
          <a:xfrm>
            <a:off x="796275" y="2010450"/>
            <a:ext cx="408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Pods: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7" name="Google Shape;267;p30"/>
          <p:cNvSpPr txBox="1"/>
          <p:nvPr/>
        </p:nvSpPr>
        <p:spPr>
          <a:xfrm>
            <a:off x="5193800" y="2010450"/>
            <a:ext cx="408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Configmaps/Secrets</a:t>
            </a: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1"/>
          <p:cNvSpPr txBox="1"/>
          <p:nvPr>
            <p:ph type="title"/>
          </p:nvPr>
        </p:nvSpPr>
        <p:spPr>
          <a:xfrm>
            <a:off x="305993" y="395000"/>
            <a:ext cx="8532000" cy="799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Helm Charts: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catalogue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73" name="Google Shape;273;p31"/>
          <p:cNvSpPr/>
          <p:nvPr/>
        </p:nvSpPr>
        <p:spPr>
          <a:xfrm>
            <a:off x="823700" y="1536675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catalogue-postgres-db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74" name="Google Shape;274;p31"/>
          <p:cNvSpPr/>
          <p:nvPr/>
        </p:nvSpPr>
        <p:spPr>
          <a:xfrm>
            <a:off x="822525" y="3291900"/>
            <a:ext cx="2436300" cy="4677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cta-catalogue.conf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75" name="Google Shape;275;p31"/>
          <p:cNvSpPr/>
          <p:nvPr/>
        </p:nvSpPr>
        <p:spPr>
          <a:xfrm>
            <a:off x="823700" y="2368500"/>
            <a:ext cx="2436300" cy="467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catalogue-reset-job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276" name="Google Shape;27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588" y="1536675"/>
            <a:ext cx="461700" cy="4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991" y="3291900"/>
            <a:ext cx="516534" cy="467701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1"/>
          <p:cNvSpPr txBox="1"/>
          <p:nvPr/>
        </p:nvSpPr>
        <p:spPr>
          <a:xfrm>
            <a:off x="5551050" y="1074975"/>
            <a:ext cx="50826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#oracle or postgres</a:t>
            </a:r>
            <a:br>
              <a:rPr lang="en" sz="1300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backend: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oracleConfig: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username: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database: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password: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postgresConfig: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remote: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username: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password: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server: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 database: ""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279" name="Google Shape;279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40575" y="1194199"/>
            <a:ext cx="710475" cy="86022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1"/>
          <p:cNvSpPr txBox="1"/>
          <p:nvPr>
            <p:ph idx="12" type="sldNum"/>
          </p:nvPr>
        </p:nvSpPr>
        <p:spPr>
          <a:xfrm>
            <a:off x="8330663" y="4803331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1" name="Google Shape;281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4600" y="2368500"/>
            <a:ext cx="461700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1"/>
          <p:cNvSpPr txBox="1"/>
          <p:nvPr/>
        </p:nvSpPr>
        <p:spPr>
          <a:xfrm>
            <a:off x="823700" y="1074975"/>
            <a:ext cx="408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Pods (optional):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3" name="Google Shape;283;p31"/>
          <p:cNvSpPr txBox="1"/>
          <p:nvPr/>
        </p:nvSpPr>
        <p:spPr>
          <a:xfrm>
            <a:off x="823700" y="1998363"/>
            <a:ext cx="408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Jobs (optional)</a:t>
            </a: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4" name="Google Shape;284;p31"/>
          <p:cNvSpPr txBox="1"/>
          <p:nvPr/>
        </p:nvSpPr>
        <p:spPr>
          <a:xfrm>
            <a:off x="823700" y="2830188"/>
            <a:ext cx="408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Configmaps</a:t>
            </a:r>
            <a:r>
              <a:rPr lang="en" sz="1800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800"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