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0"/>
  </p:notesMasterIdLst>
  <p:sldIdLst>
    <p:sldId id="256" r:id="rId5"/>
    <p:sldId id="3272" r:id="rId6"/>
    <p:sldId id="3313" r:id="rId7"/>
    <p:sldId id="3256" r:id="rId8"/>
    <p:sldId id="3309" r:id="rId9"/>
    <p:sldId id="3245" r:id="rId10"/>
    <p:sldId id="3295" r:id="rId11"/>
    <p:sldId id="3310" r:id="rId12"/>
    <p:sldId id="3297" r:id="rId13"/>
    <p:sldId id="3299" r:id="rId14"/>
    <p:sldId id="3300" r:id="rId15"/>
    <p:sldId id="3301" r:id="rId16"/>
    <p:sldId id="3302" r:id="rId17"/>
    <p:sldId id="3303" r:id="rId18"/>
    <p:sldId id="3305" r:id="rId19"/>
    <p:sldId id="3306" r:id="rId20"/>
    <p:sldId id="3308" r:id="rId21"/>
    <p:sldId id="3311" r:id="rId22"/>
    <p:sldId id="3304" r:id="rId23"/>
    <p:sldId id="3307" r:id="rId24"/>
    <p:sldId id="3312" r:id="rId25"/>
    <p:sldId id="3287" r:id="rId26"/>
    <p:sldId id="3296" r:id="rId27"/>
    <p:sldId id="3276" r:id="rId28"/>
    <p:sldId id="3280" r:id="rId29"/>
  </p:sldIdLst>
  <p:sldSz cx="9144000" cy="5143500" type="screen16x9"/>
  <p:notesSz cx="9144000" cy="5143500"/>
  <p:embeddedFontLst>
    <p:embeddedFont>
      <p:font typeface="Aptos Narrow" panose="020B0004020202020204" pitchFamily="34" charset="0"/>
      <p:regular r:id="rId31"/>
      <p:bold r:id="rId32"/>
      <p:italic r:id="rId33"/>
      <p:boldItalic r:id="rId34"/>
    </p:embeddedFont>
    <p:embeddedFont>
      <p:font typeface="Arial Narrow" panose="020B0606020202030204" pitchFamily="34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378">
      <a:defRPr sz="18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>
      <a:defRPr sz="18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>
      <a:defRPr sz="18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>
      <a:defRPr sz="18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>
      <a:defRPr sz="18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>
      <a:defRPr sz="18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>
      <a:defRPr sz="18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>
      <a:defRPr sz="18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2FEB"/>
    <a:srgbClr val="CC0099"/>
    <a:srgbClr val="3504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>
              <a:solidFill>
                <a:schemeClr val="lt1"/>
              </a:solidFill>
            </a:ln>
          </a:left>
          <a:right>
            <a:ln w="12700">
              <a:solidFill>
                <a:schemeClr val="lt1"/>
              </a:solidFill>
            </a:ln>
          </a:right>
          <a:top>
            <a:ln w="12700">
              <a:solidFill>
                <a:schemeClr val="lt1"/>
              </a:solidFill>
            </a:ln>
          </a:top>
          <a:bottom>
            <a:ln w="12700">
              <a:solidFill>
                <a:schemeClr val="lt1"/>
              </a:solidFill>
            </a:ln>
          </a:bottom>
          <a:insideH>
            <a:ln w="12700">
              <a:solidFill>
                <a:schemeClr val="lt1"/>
              </a:solidFill>
            </a:ln>
          </a:insideH>
          <a:insideV>
            <a:ln w="12700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  <a:fill>
          <a:solidFill>
            <a:schemeClr val="accent1">
              <a:tint val="40000"/>
            </a:schemeClr>
          </a:solidFill>
        </a:fill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prstClr val="black"/>
        </a:fontRef>
        <a:schemeClr val="lt1"/>
      </a:tcTxStyle>
      <a:tcStyle>
        <a:tcBdr>
          <a:bottom>
            <a:ln w="38100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159" autoAdjust="0"/>
  </p:normalViewPr>
  <p:slideViewPr>
    <p:cSldViewPr>
      <p:cViewPr varScale="1">
        <p:scale>
          <a:sx n="129" d="100"/>
          <a:sy n="129" d="100"/>
        </p:scale>
        <p:origin x="144" y="21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font" Target="fonts/font4.fntdata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font" Target="fonts/font2.fntdata"/><Relationship Id="rId37" Type="http://schemas.openxmlformats.org/officeDocument/2006/relationships/font" Target="fonts/font7.fntdata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6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font" Target="fonts/font5.fntdata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font" Target="fonts/font3.fntdata"/><Relationship Id="rId38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5B45A35-EBAF-4E96-8FED-0D2117FC84C8}" type="datetimeFigureOut">
              <a:rPr lang="en-US"/>
              <a:t>2/17/2025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398E55-8C0F-476F-8969-16D27F1D2B54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245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78">
      <a:defRPr sz="1200">
        <a:solidFill>
          <a:schemeClr val="tx1"/>
        </a:solidFill>
        <a:latin typeface="+mn-lt"/>
        <a:ea typeface="+mn-ea"/>
        <a:cs typeface="+mn-cs"/>
      </a:defRPr>
    </a:lvl1pPr>
    <a:lvl2pPr marL="457189" algn="l" defTabSz="914378">
      <a:defRPr sz="1200">
        <a:solidFill>
          <a:schemeClr val="tx1"/>
        </a:solidFill>
        <a:latin typeface="+mn-lt"/>
        <a:ea typeface="+mn-ea"/>
        <a:cs typeface="+mn-cs"/>
      </a:defRPr>
    </a:lvl2pPr>
    <a:lvl3pPr marL="914378" algn="l" defTabSz="914378">
      <a:defRPr sz="1200">
        <a:solidFill>
          <a:schemeClr val="tx1"/>
        </a:solidFill>
        <a:latin typeface="+mn-lt"/>
        <a:ea typeface="+mn-ea"/>
        <a:cs typeface="+mn-cs"/>
      </a:defRPr>
    </a:lvl3pPr>
    <a:lvl4pPr marL="1371566" algn="l" defTabSz="914378">
      <a:defRPr sz="1200">
        <a:solidFill>
          <a:schemeClr val="tx1"/>
        </a:solidFill>
        <a:latin typeface="+mn-lt"/>
        <a:ea typeface="+mn-ea"/>
        <a:cs typeface="+mn-cs"/>
      </a:defRPr>
    </a:lvl4pPr>
    <a:lvl5pPr marL="1828754" algn="l" defTabSz="914378">
      <a:defRPr sz="1200">
        <a:solidFill>
          <a:schemeClr val="tx1"/>
        </a:solidFill>
        <a:latin typeface="+mn-lt"/>
        <a:ea typeface="+mn-ea"/>
        <a:cs typeface="+mn-cs"/>
      </a:defRPr>
    </a:lvl5pPr>
    <a:lvl6pPr marL="2285943" algn="l" defTabSz="914378">
      <a:defRPr sz="1200">
        <a:solidFill>
          <a:schemeClr val="tx1"/>
        </a:solidFill>
        <a:latin typeface="+mn-lt"/>
        <a:ea typeface="+mn-ea"/>
        <a:cs typeface="+mn-cs"/>
      </a:defRPr>
    </a:lvl6pPr>
    <a:lvl7pPr marL="2743132" algn="l" defTabSz="914378">
      <a:defRPr sz="1200">
        <a:solidFill>
          <a:schemeClr val="tx1"/>
        </a:solidFill>
        <a:latin typeface="+mn-lt"/>
        <a:ea typeface="+mn-ea"/>
        <a:cs typeface="+mn-cs"/>
      </a:defRPr>
    </a:lvl7pPr>
    <a:lvl8pPr marL="3200320" algn="l" defTabSz="914378">
      <a:defRPr sz="1200">
        <a:solidFill>
          <a:schemeClr val="tx1"/>
        </a:solidFill>
        <a:latin typeface="+mn-lt"/>
        <a:ea typeface="+mn-ea"/>
        <a:cs typeface="+mn-cs"/>
      </a:defRPr>
    </a:lvl8pPr>
    <a:lvl9pPr marL="3657509" algn="l" defTabSz="914378">
      <a:defRPr sz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Summary of integrated luminosity after 6h at ALICE:</a:t>
            </a:r>
          </a:p>
          <a:p>
            <a:r>
              <a:rPr lang="en-US" dirty="0"/>
              <a:t>2024: 	99/</a:t>
            </a:r>
            <a:r>
              <a:rPr lang="en-US" dirty="0" err="1"/>
              <a:t>ub</a:t>
            </a:r>
            <a:endParaRPr lang="en-US" dirty="0"/>
          </a:p>
          <a:p>
            <a:r>
              <a:rPr lang="en-US" dirty="0"/>
              <a:t>2023: 	55/</a:t>
            </a:r>
            <a:r>
              <a:rPr lang="en-US" dirty="0" err="1"/>
              <a:t>ub</a:t>
            </a:r>
            <a:endParaRPr lang="en-US" dirty="0"/>
          </a:p>
          <a:p>
            <a:r>
              <a:rPr lang="en-US" dirty="0"/>
              <a:t>HL-LHC: 	77/</a:t>
            </a:r>
            <a:r>
              <a:rPr lang="en-US" dirty="0" err="1"/>
              <a:t>ub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398E55-8C0F-476F-8969-16D27F1D2B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6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anose="05000000000000000000" pitchFamily="2" charset="2"/>
              </a:rPr>
              <a:t>LINAC current and number of injections, space charge, electron cooling, splitting, stripping, (beam-gas interactions), (</a:t>
            </a:r>
            <a:r>
              <a:rPr lang="en-US" dirty="0" err="1">
                <a:sym typeface="Wingdings" panose="05000000000000000000" pitchFamily="2" charset="2"/>
              </a:rPr>
              <a:t>intrabeam</a:t>
            </a:r>
            <a:r>
              <a:rPr lang="en-US" dirty="0">
                <a:sym typeface="Wingdings" panose="05000000000000000000" pitchFamily="2" charset="2"/>
              </a:rPr>
              <a:t> scattering)</a:t>
            </a:r>
          </a:p>
          <a:p>
            <a:pPr marL="0" marR="0" lvl="0" indent="0" algn="l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ym typeface="Wingdings" panose="05000000000000000000" pitchFamily="2" charset="2"/>
            </a:endParaRPr>
          </a:p>
          <a:p>
            <a:pPr marL="0" marR="0" lvl="0" indent="0" algn="l" defTabSz="914378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ym typeface="Wingdings" panose="05000000000000000000" pitchFamily="2" charset="2"/>
              </a:rPr>
              <a:t>Uses scaling of space-charge tune shift – future development of full tracking would improve results, in particular emittance; could study combined effect of space-charge and </a:t>
            </a:r>
            <a:r>
              <a:rPr lang="en-US" dirty="0" err="1">
                <a:sym typeface="Wingdings" panose="05000000000000000000" pitchFamily="2" charset="2"/>
              </a:rPr>
              <a:t>intrabeam</a:t>
            </a:r>
            <a:r>
              <a:rPr lang="en-US" dirty="0">
                <a:sym typeface="Wingdings" panose="05000000000000000000" pitchFamily="2" charset="2"/>
              </a:rPr>
              <a:t> scattering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398E55-8C0F-476F-8969-16D27F1D2B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57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1597820"/>
            <a:ext cx="7772400" cy="1102519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0BE2907-8C49-4AD5-98AF-DA5BD8F8BB6C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x" preserve="1" userDrawn="1">
  <p:cSld name="Title and Vertical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07E9DD9-DB6D-45ED-A46B-300EC9E9FB17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vertTitleAndTx" preserve="1" userDrawn="1">
  <p:cSld name="Vertical Title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05980"/>
            <a:ext cx="2057400" cy="4388644"/>
          </a:xfrm>
        </p:spPr>
        <p:txBody>
          <a:bodyPr vert="eaVert"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05980"/>
            <a:ext cx="6019800" cy="4388644"/>
          </a:xfrm>
        </p:spPr>
        <p:txBody>
          <a:bodyPr vert="eaVert"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AE40E9-11F2-44FA-B25F-DDE4A1F451CC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" preserve="1" userDrawn="1">
  <p:cSld name="Title an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627535"/>
            <a:ext cx="8229600" cy="3967088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2"/>
                </a:solidFill>
                <a:latin typeface="Aptos" panose="020B0004020202020204" pitchFamily="34" charset="0"/>
                <a:cs typeface="Arial"/>
              </a:defRPr>
            </a:lvl1pPr>
            <a:lvl2pPr>
              <a:defRPr sz="2400">
                <a:solidFill>
                  <a:schemeClr val="tx1"/>
                </a:solidFill>
                <a:latin typeface="Aptos" panose="020B0004020202020204" pitchFamily="34" charset="0"/>
                <a:cs typeface="Arial"/>
              </a:defRPr>
            </a:lvl2pPr>
            <a:lvl3pPr>
              <a:defRPr sz="2000">
                <a:solidFill>
                  <a:schemeClr val="tx1"/>
                </a:solidFill>
                <a:latin typeface="Aptos" panose="020B0004020202020204" pitchFamily="34" charset="0"/>
                <a:cs typeface="Arial"/>
              </a:defRPr>
            </a:lvl3pPr>
            <a:lvl4pPr>
              <a:defRPr sz="1800">
                <a:solidFill>
                  <a:schemeClr val="tx1"/>
                </a:solidFill>
                <a:latin typeface="Aptos" panose="020B0004020202020204" pitchFamily="34" charset="0"/>
                <a:cs typeface="Arial"/>
              </a:defRPr>
            </a:lvl4pPr>
            <a:lvl5pPr>
              <a:defRPr sz="1800">
                <a:solidFill>
                  <a:schemeClr val="tx1"/>
                </a:solidFill>
                <a:latin typeface="Aptos" panose="020B0004020202020204" pitchFamily="34" charset="0"/>
                <a:cs typeface="Arial"/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6AB747CA-7299-43A0-9568-5B3F3D78DBDE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 bwMode="auto">
          <a:xfrm>
            <a:off x="0" y="1"/>
            <a:ext cx="9144000" cy="46551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0" y="10148"/>
            <a:ext cx="8229600" cy="437295"/>
          </a:xfrm>
        </p:spPr>
        <p:txBody>
          <a:bodyPr>
            <a:noAutofit/>
          </a:bodyPr>
          <a:lstStyle>
            <a:lvl1pPr>
              <a:defRPr sz="3200" b="1">
                <a:solidFill>
                  <a:schemeClr val="tx2"/>
                </a:solidFill>
                <a:latin typeface="Aptos" panose="020B0004020202020204" pitchFamily="34" charset="0"/>
                <a:cs typeface="Arial"/>
              </a:defRPr>
            </a:lvl1pPr>
          </a:lstStyle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100347" y="19056"/>
            <a:ext cx="399173" cy="39245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Section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AD7370C-0749-4FAA-AED7-1C74B9D7A9F6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Obj" preserve="1" userDrawn="1">
  <p:cSld name="Two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48693C3-B9C4-41CD-86E9-BA79940990A4}" type="datetime1">
              <a:rPr lang="en-US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woTxTwoObj" preserve="1" userDrawn="1">
  <p:cSld name="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502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8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2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A4578D2E-B292-4FF5-A691-DEC03978C29D}" type="datetime1">
              <a:rPr lang="en-US"/>
              <a:t>2/17/2025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Only" preserve="1" userDrawn="1">
  <p:cSld name="Title Only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3D74051-C35F-4CFF-9E76-9B3744B18108}" type="datetime1">
              <a:rPr lang="en-US"/>
              <a:t>2/17/2025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96A6C2F-9309-4D64-B499-1F7717170758}" type="datetime1">
              <a:rPr lang="en-US"/>
              <a:t>2/17/2025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objTx" preserve="1" userDrawn="1">
  <p:cSld name="Content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457202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457202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DBD37D4-9042-4056-BBBF-EC7B0B04365F}" type="datetime1">
              <a:rPr lang="en-US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picTx" preserve="1" userDrawn="1">
  <p:cSld name="Picture with Capti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8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2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D1BD027-3C49-4CE2-8211-9ED42B3C0ACC}" type="datetime1">
              <a:rPr lang="en-US"/>
              <a:t>2/17/2025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38" tIns="45719" rIns="91438" bIns="45719" rtlCol="0" anchor="ctr">
            <a:norm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24121CF-8166-45C8-B696-6EFDAF21DE78}" type="datetime1">
              <a:rPr lang="en-US"/>
              <a:t>2/17/2025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38" tIns="45719" rIns="91438" bIns="4571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8291BA-05D0-43F0-B4B0-79AA4A408B04}" type="slidenum">
              <a:rPr lang="en-US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378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92" indent="-342892" algn="l" defTabSz="914378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31" indent="-285743" algn="l" defTabSz="914378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2972" indent="-228594" algn="l" defTabSz="914378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8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348" indent="-228594" algn="l" defTabSz="914378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91437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8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8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0176?ln=en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140/epjp/s13360-021-01685-5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fcc-cdr.web.cern.ch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11633/4.2" TargetMode="External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0176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lum bright="40000" contrast="-40000"/>
          </a:blip>
          <a:stretch/>
        </p:blipFill>
        <p:spPr bwMode="auto">
          <a:xfrm>
            <a:off x="-21056" y="4069"/>
            <a:ext cx="9148908" cy="5124067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6149" y="821159"/>
            <a:ext cx="9020347" cy="1102519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Prospects for ions at HL-LHC</a:t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and outlook for FCC-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ptos" panose="020B0004020202020204" pitchFamily="34" charset="0"/>
              </a:rPr>
              <a:t>hh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ptos" panose="020B0004020202020204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07505" y="3291830"/>
            <a:ext cx="8928992" cy="1944216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1800" dirty="0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R. Bruce, R. Alemany, H. Bartosik, J.M. Jowett, M. Schaumann, E. </a:t>
            </a:r>
            <a:r>
              <a:rPr lang="en-US" sz="1800" dirty="0" err="1">
                <a:solidFill>
                  <a:schemeClr val="tx1"/>
                </a:solidFill>
                <a:latin typeface="Aptos" panose="020B0004020202020204" pitchFamily="34" charset="0"/>
                <a:cs typeface="Arial" pitchFamily="34" charset="0"/>
              </a:rPr>
              <a:t>Waagaard</a:t>
            </a:r>
            <a:endParaRPr lang="en-US" sz="1800" dirty="0">
              <a:solidFill>
                <a:schemeClr val="tx1"/>
              </a:solidFill>
              <a:latin typeface="Aptos" panose="020B0004020202020204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71B0FEE-3351-B9AA-BB7B-4A03B36DED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915566"/>
            <a:ext cx="4248472" cy="360040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Need to estimate potential luminosity with other beams and ion species than Pb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US" dirty="0"/>
          </a:p>
          <a:p>
            <a:pPr lvl="1"/>
            <a:r>
              <a:rPr lang="en-US" dirty="0">
                <a:sym typeface="Wingdings" panose="05000000000000000000" pitchFamily="2" charset="2"/>
              </a:rPr>
              <a:t>Need to estimate beam properties given by the injectors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First rough estimate in </a:t>
            </a:r>
            <a:r>
              <a:rPr lang="en-US" sz="2400" dirty="0"/>
              <a:t>WG5 </a:t>
            </a:r>
            <a:r>
              <a:rPr lang="en-US" sz="2400" dirty="0">
                <a:hlinkClick r:id="rId3"/>
              </a:rPr>
              <a:t>yellow report</a:t>
            </a:r>
            <a:r>
              <a:rPr lang="en-US" sz="2400" dirty="0"/>
              <a:t> based on fitted power law scaling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Detailed limitations in injectors not accounted for 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“Injector model” developed over the last years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For any ion, propagate beam through the injector chain, accounting for realistic limitations depending on ion charge, mass and energy</a:t>
            </a:r>
          </a:p>
          <a:p>
            <a:pPr lvl="2"/>
            <a:r>
              <a:rPr lang="en-US" dirty="0">
                <a:sym typeface="Wingdings" panose="05000000000000000000" pitchFamily="2" charset="2"/>
              </a:rPr>
              <a:t>Space charge, electron cooling, … 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Still under development - hope to add further features in the future</a:t>
            </a:r>
          </a:p>
          <a:p>
            <a:pPr lvl="2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F03875-0497-8955-708A-0350458F71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709869-011A-9C31-5614-347C632303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A7A1D3C-FD52-DBF3-42D6-3E0FF19F6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model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09245DF-A981-46B3-E4DF-0DCE0B33B9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119" y="843558"/>
            <a:ext cx="4287914" cy="3312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982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281AFB1-5270-67AC-27E0-51B293EBE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99542"/>
            <a:ext cx="5050904" cy="4068452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Range of ion species studied</a:t>
            </a:r>
          </a:p>
          <a:p>
            <a:pPr lvl="1"/>
            <a:r>
              <a:rPr lang="en-US" dirty="0"/>
              <a:t>based on previous experience and ion source constraints</a:t>
            </a:r>
          </a:p>
          <a:p>
            <a:pPr lvl="1"/>
            <a:endParaRPr lang="en-US" dirty="0"/>
          </a:p>
          <a:p>
            <a:r>
              <a:rPr lang="en-US" dirty="0"/>
              <a:t>Range of beam production scenarios in injectors</a:t>
            </a:r>
          </a:p>
          <a:p>
            <a:pPr lvl="1"/>
            <a:r>
              <a:rPr lang="en-US" dirty="0">
                <a:solidFill>
                  <a:srgbClr val="032FEB"/>
                </a:solidFill>
              </a:rPr>
              <a:t>50 ns baseline</a:t>
            </a:r>
          </a:p>
          <a:p>
            <a:pPr lvl="2"/>
            <a:r>
              <a:rPr lang="en-US" dirty="0"/>
              <a:t>Same as presently used for Pb in LHC</a:t>
            </a:r>
          </a:p>
          <a:p>
            <a:pPr lvl="1"/>
            <a:r>
              <a:rPr lang="en-US" dirty="0"/>
              <a:t>50 ns, </a:t>
            </a:r>
            <a:r>
              <a:rPr lang="en-US" dirty="0">
                <a:solidFill>
                  <a:srgbClr val="032FEB"/>
                </a:solidFill>
              </a:rPr>
              <a:t>no splitting in the PS</a:t>
            </a:r>
          </a:p>
          <a:p>
            <a:pPr lvl="2"/>
            <a:r>
              <a:rPr lang="en-US" dirty="0"/>
              <a:t>Higher bunch intensity but fewer bunches and longer injection time</a:t>
            </a:r>
          </a:p>
          <a:p>
            <a:pPr lvl="1"/>
            <a:r>
              <a:rPr lang="en-US" dirty="0"/>
              <a:t>Any of the above scenarios with </a:t>
            </a:r>
            <a:r>
              <a:rPr lang="en-US" dirty="0">
                <a:solidFill>
                  <a:srgbClr val="032FEB"/>
                </a:solidFill>
              </a:rPr>
              <a:t>optimized charge state or isotope</a:t>
            </a:r>
          </a:p>
          <a:p>
            <a:pPr lvl="1"/>
            <a:r>
              <a:rPr lang="en-US" dirty="0"/>
              <a:t>Any of the above scenarios with </a:t>
            </a:r>
            <a:r>
              <a:rPr lang="en-US" dirty="0">
                <a:solidFill>
                  <a:srgbClr val="032FEB"/>
                </a:solidFill>
              </a:rPr>
              <a:t>additional electron stripping between LEIR and PS</a:t>
            </a:r>
          </a:p>
          <a:p>
            <a:pPr lvl="1"/>
            <a:r>
              <a:rPr lang="en-US" dirty="0">
                <a:solidFill>
                  <a:srgbClr val="032FEB"/>
                </a:solidFill>
              </a:rPr>
              <a:t>25 ns spacing</a:t>
            </a:r>
          </a:p>
          <a:p>
            <a:pPr lvl="2"/>
            <a:r>
              <a:rPr lang="en-US" dirty="0"/>
              <a:t>Requires upgrade of RF system in PS</a:t>
            </a:r>
          </a:p>
          <a:p>
            <a:pPr lvl="2"/>
            <a:r>
              <a:rPr lang="en-US" dirty="0"/>
              <a:t>40% more bunches in LHC but longer injection time</a:t>
            </a:r>
          </a:p>
          <a:p>
            <a:pPr lvl="2"/>
            <a:r>
              <a:rPr lang="en-US" dirty="0"/>
              <a:t>Consider also scheme with 6 bunches from PS instead of 4 </a:t>
            </a:r>
            <a:r>
              <a:rPr lang="en-US" dirty="0">
                <a:sym typeface="Wingdings" panose="05000000000000000000" pitchFamily="2" charset="2"/>
              </a:rPr>
              <a:t> more bunches in LHC and faster injection time, but lower bunch intensity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87E9F5-028B-F5A5-3115-223EE81B6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253BBC-378D-0E30-941C-A5DD25F55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BAF399D-0FD2-ED08-0B9F-BF6790BA73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ions and scenarios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EFB310-BEE5-AC75-E109-04F19DA876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1546" y="1203598"/>
            <a:ext cx="1380952" cy="2504762"/>
          </a:xfrm>
          <a:prstGeom prst="rect">
            <a:avLst/>
          </a:prstGeom>
        </p:spPr>
      </p:pic>
      <p:sp>
        <p:nvSpPr>
          <p:cNvPr id="8" name="Right Brace 7">
            <a:extLst>
              <a:ext uri="{FF2B5EF4-FFF2-40B4-BE49-F238E27FC236}">
                <a16:creationId xmlns:a16="http://schemas.microsoft.com/office/drawing/2014/main" id="{4EBB06E4-1409-8889-9977-8E5E7C7CBF7D}"/>
              </a:ext>
            </a:extLst>
          </p:cNvPr>
          <p:cNvSpPr/>
          <p:nvPr/>
        </p:nvSpPr>
        <p:spPr>
          <a:xfrm>
            <a:off x="5428404" y="1851671"/>
            <a:ext cx="144016" cy="360040"/>
          </a:xfrm>
          <a:prstGeom prst="rightBrac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CDA2B1-1D1D-7469-CCC3-02F0EE01FBCD}"/>
              </a:ext>
            </a:extLst>
          </p:cNvPr>
          <p:cNvSpPr txBox="1"/>
          <p:nvPr/>
        </p:nvSpPr>
        <p:spPr>
          <a:xfrm rot="3383579">
            <a:off x="5142087" y="2635422"/>
            <a:ext cx="22365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00B050"/>
                </a:solidFill>
                <a:latin typeface="Aptos Narrow" panose="020B0004020202020204" pitchFamily="34" charset="0"/>
              </a:rPr>
              <a:t>Used operationally for Pb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C77F229-4961-2644-661B-67C685F500DC}"/>
              </a:ext>
            </a:extLst>
          </p:cNvPr>
          <p:cNvSpPr txBox="1"/>
          <p:nvPr/>
        </p:nvSpPr>
        <p:spPr>
          <a:xfrm rot="3222176">
            <a:off x="5209274" y="3572708"/>
            <a:ext cx="213872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solidFill>
                  <a:srgbClr val="FF0000"/>
                </a:solidFill>
                <a:latin typeface="Aptos Narrow" panose="020B0004020202020204" pitchFamily="34" charset="0"/>
              </a:rPr>
              <a:t>Potential improvements</a:t>
            </a:r>
            <a:br>
              <a:rPr lang="en-US" sz="1600" dirty="0">
                <a:solidFill>
                  <a:srgbClr val="FF0000"/>
                </a:solidFill>
                <a:latin typeface="Aptos Narrow" panose="020B0004020202020204" pitchFamily="34" charset="0"/>
              </a:rPr>
            </a:br>
            <a:r>
              <a:rPr lang="en-US" sz="1600" dirty="0">
                <a:solidFill>
                  <a:srgbClr val="FF0000"/>
                </a:solidFill>
                <a:latin typeface="Aptos Narrow" panose="020B0004020202020204" pitchFamily="34" charset="0"/>
              </a:rPr>
              <a:t>but not demonstrated,</a:t>
            </a:r>
            <a:br>
              <a:rPr lang="en-US" sz="1600" dirty="0">
                <a:solidFill>
                  <a:srgbClr val="FF0000"/>
                </a:solidFill>
                <a:latin typeface="Aptos Narrow" panose="020B0004020202020204" pitchFamily="34" charset="0"/>
              </a:rPr>
            </a:br>
            <a:r>
              <a:rPr lang="en-US" sz="1600" dirty="0">
                <a:solidFill>
                  <a:srgbClr val="FF0000"/>
                </a:solidFill>
                <a:latin typeface="Aptos Narrow" panose="020B0004020202020204" pitchFamily="34" charset="0"/>
              </a:rPr>
              <a:t>need developments</a:t>
            </a:r>
          </a:p>
        </p:txBody>
      </p:sp>
      <p:sp>
        <p:nvSpPr>
          <p:cNvPr id="11" name="Right Brace 10">
            <a:extLst>
              <a:ext uri="{FF2B5EF4-FFF2-40B4-BE49-F238E27FC236}">
                <a16:creationId xmlns:a16="http://schemas.microsoft.com/office/drawing/2014/main" id="{2A340B88-0F2D-98FF-5487-3EE7CD0F947A}"/>
              </a:ext>
            </a:extLst>
          </p:cNvPr>
          <p:cNvSpPr/>
          <p:nvPr/>
        </p:nvSpPr>
        <p:spPr>
          <a:xfrm>
            <a:off x="5405747" y="2325157"/>
            <a:ext cx="144016" cy="2173247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4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 animBg="1"/>
      <p:bldP spid="9" grpId="0"/>
      <p:bldP spid="10" grpId="0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0693266-8B26-8591-B39D-75278A0CA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87574"/>
            <a:ext cx="3754760" cy="345638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Several iterations</a:t>
            </a:r>
          </a:p>
          <a:p>
            <a:pPr lvl="1"/>
            <a:r>
              <a:rPr lang="en-US" dirty="0"/>
              <a:t>Latest version: scaling from demonstrated performance with 2024 Pb beams</a:t>
            </a:r>
          </a:p>
          <a:p>
            <a:endParaRPr lang="en-US" dirty="0"/>
          </a:p>
          <a:p>
            <a:r>
              <a:rPr lang="en-US" dirty="0"/>
              <a:t>Baseline scenario gives significantly lower bunch intensity than WG5</a:t>
            </a:r>
          </a:p>
          <a:p>
            <a:pPr lvl="1"/>
            <a:r>
              <a:rPr lang="en-US" dirty="0"/>
              <a:t>Difference is larger for lighter ions</a:t>
            </a:r>
          </a:p>
          <a:p>
            <a:pPr lvl="1"/>
            <a:r>
              <a:rPr lang="en-US" dirty="0"/>
              <a:t>Much lower LHC luminosity to be expected than WG5</a:t>
            </a:r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6A537-3DD4-B22C-D909-3054F6730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79145-BF11-EE57-45B0-5691BCC25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9DABE8-F761-EB4E-D3EC-01CC26A6F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intensities at LHC injection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017011C-B6FD-A173-07C5-DEAA6735A6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3084" y="922199"/>
            <a:ext cx="4031302" cy="329910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7108B8C-80B8-E060-0D7F-2A4FB17ADB47}"/>
              </a:ext>
            </a:extLst>
          </p:cNvPr>
          <p:cNvSpPr txBox="1"/>
          <p:nvPr/>
        </p:nvSpPr>
        <p:spPr>
          <a:xfrm>
            <a:off x="5409297" y="4403669"/>
            <a:ext cx="1911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200" dirty="0">
                <a:solidFill>
                  <a:srgbClr val="CC0099"/>
                </a:solidFill>
                <a:latin typeface="Aptos Narrow" panose="020B0004020202020204" pitchFamily="34" charset="0"/>
              </a:rPr>
              <a:t>Not feasible due to required </a:t>
            </a:r>
            <a:br>
              <a:rPr lang="en-US" sz="1200" dirty="0">
                <a:solidFill>
                  <a:srgbClr val="CC0099"/>
                </a:solidFill>
                <a:latin typeface="Aptos Narrow" panose="020B0004020202020204" pitchFamily="34" charset="0"/>
              </a:rPr>
            </a:br>
            <a:r>
              <a:rPr lang="en-US" sz="1200" dirty="0">
                <a:solidFill>
                  <a:srgbClr val="CC0099"/>
                </a:solidFill>
                <a:latin typeface="Aptos Narrow" panose="020B0004020202020204" pitchFamily="34" charset="0"/>
              </a:rPr>
              <a:t>magnetic field in PS</a:t>
            </a:r>
          </a:p>
          <a:p>
            <a:pPr algn="l"/>
            <a:r>
              <a:rPr lang="en-US" sz="1200" dirty="0">
                <a:solidFill>
                  <a:srgbClr val="CC0099"/>
                </a:solidFill>
                <a:latin typeface="Aptos Narrow" panose="020B0004020202020204" pitchFamily="34" charset="0"/>
              </a:rPr>
              <a:t>Inject O8+? 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6A85BEA-C9E0-A2A3-67B4-E361C5C4A5BD}"/>
              </a:ext>
            </a:extLst>
          </p:cNvPr>
          <p:cNvCxnSpPr/>
          <p:nvPr/>
        </p:nvCxnSpPr>
        <p:spPr>
          <a:xfrm flipH="1" flipV="1">
            <a:off x="6012160" y="4011910"/>
            <a:ext cx="72008" cy="432048"/>
          </a:xfrm>
          <a:prstGeom prst="straightConnector1">
            <a:avLst/>
          </a:prstGeom>
          <a:ln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EB3C14A-D172-DB3D-F4AE-4159172B1639}"/>
              </a:ext>
            </a:extLst>
          </p:cNvPr>
          <p:cNvCxnSpPr/>
          <p:nvPr/>
        </p:nvCxnSpPr>
        <p:spPr>
          <a:xfrm flipH="1" flipV="1">
            <a:off x="6356157" y="4011910"/>
            <a:ext cx="72008" cy="432048"/>
          </a:xfrm>
          <a:prstGeom prst="straightConnector1">
            <a:avLst/>
          </a:prstGeom>
          <a:ln>
            <a:solidFill>
              <a:srgbClr val="CC009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B1A7DFD-49EC-AB55-9937-B1560F7E3913}"/>
              </a:ext>
            </a:extLst>
          </p:cNvPr>
          <p:cNvSpPr txBox="1"/>
          <p:nvPr/>
        </p:nvSpPr>
        <p:spPr>
          <a:xfrm>
            <a:off x="5949427" y="751805"/>
            <a:ext cx="27270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400" dirty="0">
                <a:latin typeface="Aptos Narrow" panose="020B0004020202020204" pitchFamily="34" charset="0"/>
              </a:rPr>
              <a:t>Estimated intensity at LHC injection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65CAC6-88B6-9F3F-8108-2FB7D4E43FB1}"/>
              </a:ext>
            </a:extLst>
          </p:cNvPr>
          <p:cNvSpPr txBox="1"/>
          <p:nvPr/>
        </p:nvSpPr>
        <p:spPr>
          <a:xfrm>
            <a:off x="7740352" y="4177412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i="1" dirty="0">
                <a:latin typeface="Arial Narrow" panose="020B0606020202030204" pitchFamily="34" charset="0"/>
              </a:rPr>
              <a:t>E. </a:t>
            </a:r>
            <a:r>
              <a:rPr lang="en-US" sz="1600" i="1" dirty="0" err="1">
                <a:latin typeface="Arial Narrow" panose="020B0606020202030204" pitchFamily="34" charset="0"/>
              </a:rPr>
              <a:t>Waagaard</a:t>
            </a:r>
            <a:endParaRPr lang="en-US" sz="16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9270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46A4388-3E9B-3250-E29F-C6BFE36313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534"/>
            <a:ext cx="8435280" cy="4248471"/>
          </a:xfrm>
        </p:spPr>
        <p:txBody>
          <a:bodyPr>
            <a:normAutofit fontScale="62500" lnSpcReduction="20000"/>
          </a:bodyPr>
          <a:lstStyle/>
          <a:p>
            <a:r>
              <a:rPr lang="en-US" dirty="0">
                <a:solidFill>
                  <a:srgbClr val="032FEB"/>
                </a:solidFill>
              </a:rPr>
              <a:t>Baseline</a:t>
            </a:r>
          </a:p>
          <a:p>
            <a:pPr lvl="1"/>
            <a:r>
              <a:rPr lang="en-US" dirty="0"/>
              <a:t>Using the well-proven scheme for Pb, extrapolate to other ions using our best knowledge and conservative assumptions</a:t>
            </a:r>
          </a:p>
          <a:p>
            <a:pPr lvl="1"/>
            <a:r>
              <a:rPr lang="en-US" dirty="0"/>
              <a:t>Assume proven LHC performance (</a:t>
            </a:r>
            <a:r>
              <a:rPr lang="el-GR" dirty="0"/>
              <a:t>β</a:t>
            </a:r>
            <a:r>
              <a:rPr lang="en-US" dirty="0"/>
              <a:t>*, energy, transmission, operational efficiency)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Optimistic</a:t>
            </a:r>
          </a:p>
          <a:p>
            <a:pPr lvl="1"/>
            <a:r>
              <a:rPr lang="en-US" dirty="0"/>
              <a:t>Assume scenario with no splitting in PS and best charge state; reduced </a:t>
            </a:r>
            <a:r>
              <a:rPr lang="el-GR" dirty="0"/>
              <a:t>β</a:t>
            </a:r>
            <a:r>
              <a:rPr lang="en-US" dirty="0"/>
              <a:t>*,crossing in LHC</a:t>
            </a:r>
          </a:p>
          <a:p>
            <a:pPr lvl="1"/>
            <a:r>
              <a:rPr lang="en-US" dirty="0"/>
              <a:t>Account for fewer bunches, longer injection in LHC, giving also additional emittance blowup and lower transmission, extra LEIR injection from improved electron cooling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Has some optimism, clearly relies on assumptions that have not been proven yet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CC0099"/>
                </a:solidFill>
              </a:rPr>
              <a:t>25 ns</a:t>
            </a:r>
          </a:p>
          <a:p>
            <a:pPr lvl="1"/>
            <a:r>
              <a:rPr lang="en-US" dirty="0"/>
              <a:t>Assume bunch parameters and LHC configuration as in baseline scenario, but with small additional emittance blowup and intensity loss due to longer injection time</a:t>
            </a:r>
          </a:p>
          <a:p>
            <a:pPr lvl="1"/>
            <a:r>
              <a:rPr lang="en-US" dirty="0"/>
              <a:t>Not given that the experiments can handle 25 ns</a:t>
            </a:r>
          </a:p>
          <a:p>
            <a:pPr lvl="1"/>
            <a:r>
              <a:rPr lang="en-US" dirty="0">
                <a:solidFill>
                  <a:srgbClr val="CC0099"/>
                </a:solidFill>
              </a:rPr>
              <a:t>Relies on assumptions that have not been proven yet and also additional hardware upgrades of the PS RF system</a:t>
            </a:r>
          </a:p>
          <a:p>
            <a:pPr lvl="1"/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In all scenarios, assume that luminosity levelling is no longer needed. Assume also that collimation and collisional losses are not limiting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to be studied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ECC9AC-37FB-5423-BBF2-6C4BBCF05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BB269F-77C5-8277-B595-BF34D227A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3BD9741-2A80-9A6A-2B60-430766F56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scenarios for LHC studies</a:t>
            </a:r>
          </a:p>
        </p:txBody>
      </p:sp>
    </p:spTree>
    <p:extLst>
      <p:ext uri="{BB962C8B-B14F-4D97-AF65-F5344CB8AC3E}">
        <p14:creationId xmlns:p14="http://schemas.microsoft.com/office/powerpoint/2010/main" val="308265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664B90-6291-11C2-4320-F26460965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9896" y="843558"/>
            <a:ext cx="3878088" cy="3600399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LHC luminosity in single fills simulated with Collider Time Evolution </a:t>
            </a:r>
            <a:r>
              <a:rPr lang="en-US" dirty="0" err="1"/>
              <a:t>programme</a:t>
            </a:r>
            <a:r>
              <a:rPr lang="en-US" dirty="0"/>
              <a:t> (CTE)</a:t>
            </a:r>
          </a:p>
          <a:p>
            <a:pPr lvl="1"/>
            <a:r>
              <a:rPr lang="en-US" dirty="0"/>
              <a:t>Benchmarked with LHC Pb data – gives excellent agreement for known starting conditions</a:t>
            </a:r>
          </a:p>
          <a:p>
            <a:pPr lvl="1"/>
            <a:endParaRPr lang="en-US" dirty="0"/>
          </a:p>
          <a:p>
            <a:r>
              <a:rPr lang="en-US" dirty="0"/>
              <a:t>Single fill luminosity extrapolated to total data in typical 1-month run (23 days for physics)</a:t>
            </a:r>
          </a:p>
          <a:p>
            <a:pPr lvl="1"/>
            <a:r>
              <a:rPr lang="en-US" dirty="0"/>
              <a:t>Calculate optimal fill time, calculate total production in ideal conditions, reduce results by assumed operational efficiency factor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AA106E5-3294-07D4-DD22-61CC92AD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C9FA60-FF18-A232-BCC5-CA6B197164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5089D8F-C693-AFF9-B1C6-1C01153C4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simulation setup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10BDB6-2141-DECE-5B17-FBF84AF04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627535"/>
            <a:ext cx="4071882" cy="184633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2043F0-AE6E-BB30-2A7A-75E8F1DB9F58}"/>
              </a:ext>
            </a:extLst>
          </p:cNvPr>
          <p:cNvSpPr txBox="1"/>
          <p:nvPr/>
        </p:nvSpPr>
        <p:spPr>
          <a:xfrm>
            <a:off x="5290388" y="411510"/>
            <a:ext cx="25939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rial Narrow" panose="020B0606020202030204" pitchFamily="34" charset="0"/>
              </a:rPr>
              <a:t>Integrated luminosity in single fill</a:t>
            </a:r>
          </a:p>
        </p:txBody>
      </p:sp>
      <p:pic>
        <p:nvPicPr>
          <p:cNvPr id="10" name="Picture 9" descr="A green and red line graph&#10;&#10;AI-generated content may be incorrect.">
            <a:extLst>
              <a:ext uri="{FF2B5EF4-FFF2-40B4-BE49-F238E27FC236}">
                <a16:creationId xmlns:a16="http://schemas.microsoft.com/office/drawing/2014/main" id="{A1022DCA-608A-93DE-0B06-797E651A09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2755757"/>
            <a:ext cx="4139952" cy="2073098"/>
          </a:xfrm>
          <a:prstGeom prst="rect">
            <a:avLst/>
          </a:prstGeom>
        </p:spPr>
      </p:pic>
      <p:sp>
        <p:nvSpPr>
          <p:cNvPr id="11" name="Arrow: Down 10">
            <a:extLst>
              <a:ext uri="{FF2B5EF4-FFF2-40B4-BE49-F238E27FC236}">
                <a16:creationId xmlns:a16="http://schemas.microsoft.com/office/drawing/2014/main" id="{F05E03D8-A3B0-D355-1F49-8F9885BF932C}"/>
              </a:ext>
            </a:extLst>
          </p:cNvPr>
          <p:cNvSpPr/>
          <p:nvPr/>
        </p:nvSpPr>
        <p:spPr>
          <a:xfrm>
            <a:off x="7164288" y="2355726"/>
            <a:ext cx="360040" cy="298235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5D065B-4CC9-69B1-85A4-6976915A44CA}"/>
              </a:ext>
            </a:extLst>
          </p:cNvPr>
          <p:cNvSpPr/>
          <p:nvPr/>
        </p:nvSpPr>
        <p:spPr>
          <a:xfrm>
            <a:off x="5810663" y="676850"/>
            <a:ext cx="243001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dirty="0">
                <a:latin typeface="Aptos Narrow" panose="020B0004020202020204" pitchFamily="34" charset="0"/>
              </a:rPr>
              <a:t>from </a:t>
            </a:r>
            <a:r>
              <a:rPr lang="en-US" sz="1100" i="1" dirty="0">
                <a:latin typeface="Aptos Narrow" panose="020B0004020202020204" pitchFamily="34" charset="0"/>
                <a:hlinkClick r:id="rId4"/>
              </a:rPr>
              <a:t>EPJ Plus paper</a:t>
            </a:r>
            <a:endParaRPr lang="en-US" sz="1100" i="1" dirty="0">
              <a:latin typeface="Aptos Narrow" panose="020B0004020202020204" pitchFamily="34" charset="0"/>
            </a:endParaRPr>
          </a:p>
          <a:p>
            <a:endParaRPr lang="en-US" sz="1100" i="1" dirty="0">
              <a:latin typeface="Aptos Narrow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583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1" grpId="0" animBg="1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A45180-F175-3DAE-0685-E852E0AE29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F79A02-84A0-5853-3881-F25D9229C1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2643758"/>
            <a:ext cx="8229600" cy="2345142"/>
          </a:xfrm>
        </p:spPr>
        <p:txBody>
          <a:bodyPr>
            <a:normAutofit fontScale="55000" lnSpcReduction="20000"/>
          </a:bodyPr>
          <a:lstStyle/>
          <a:p>
            <a:r>
              <a:rPr lang="en-US" b="0" dirty="0">
                <a:solidFill>
                  <a:schemeClr val="tx1"/>
                </a:solidFill>
              </a:rPr>
              <a:t>Even in optimistic scenario, we get </a:t>
            </a:r>
            <a:r>
              <a:rPr lang="en-US" b="0" dirty="0">
                <a:solidFill>
                  <a:srgbClr val="FF0000"/>
                </a:solidFill>
              </a:rPr>
              <a:t>significantly lower luminosity than in WG5 for most considered ions</a:t>
            </a:r>
          </a:p>
          <a:p>
            <a:pPr lvl="2"/>
            <a:endParaRPr lang="en-US" dirty="0"/>
          </a:p>
          <a:p>
            <a:r>
              <a:rPr lang="en-US" b="0" dirty="0">
                <a:solidFill>
                  <a:schemeClr val="tx1"/>
                </a:solidFill>
              </a:rPr>
              <a:t>For optimistic scenario, we get up to a factor 4 gain in NN-luminosity compared to Pb-Pb</a:t>
            </a:r>
          </a:p>
          <a:p>
            <a:pPr lvl="1"/>
            <a:r>
              <a:rPr lang="en-US" dirty="0"/>
              <a:t>About 500 pb</a:t>
            </a:r>
            <a:r>
              <a:rPr lang="en-US" baseline="30000" dirty="0"/>
              <a:t>-1</a:t>
            </a:r>
            <a:r>
              <a:rPr lang="en-US" dirty="0"/>
              <a:t> for Kr in optimistic scenario; 131 pb</a:t>
            </a:r>
            <a:r>
              <a:rPr lang="en-US" baseline="30000" dirty="0"/>
              <a:t>-1</a:t>
            </a:r>
            <a:r>
              <a:rPr lang="en-US" dirty="0"/>
              <a:t> for Pb in baseline</a:t>
            </a:r>
            <a:endParaRPr lang="en-US" b="0" dirty="0">
              <a:solidFill>
                <a:schemeClr val="tx1"/>
              </a:solidFill>
            </a:endParaRPr>
          </a:p>
          <a:p>
            <a:pPr lvl="1"/>
            <a:r>
              <a:rPr lang="en-US" dirty="0"/>
              <a:t>WG5 had gain ratio of 25 compared to Pb-Pb (for O)</a:t>
            </a:r>
          </a:p>
          <a:p>
            <a:pPr lvl="1"/>
            <a:endParaRPr lang="en-US" dirty="0"/>
          </a:p>
          <a:p>
            <a:r>
              <a:rPr lang="en-US" b="0" dirty="0">
                <a:solidFill>
                  <a:schemeClr val="tx1"/>
                </a:solidFill>
              </a:rPr>
              <a:t>In baseline scenario, up to 50% gain by using Kr instead of Pb</a:t>
            </a:r>
          </a:p>
          <a:p>
            <a:pPr lvl="1"/>
            <a:endParaRPr lang="en-US" dirty="0"/>
          </a:p>
          <a:p>
            <a:r>
              <a:rPr lang="en-US" b="0" dirty="0">
                <a:solidFill>
                  <a:schemeClr val="tx1"/>
                </a:solidFill>
              </a:rPr>
              <a:t>25 ns: with present assumptions pays off the best for the heavier ions</a:t>
            </a:r>
          </a:p>
          <a:p>
            <a:pPr lvl="1"/>
            <a:r>
              <a:rPr lang="en-US" dirty="0"/>
              <a:t>About 60% gain over Pb in baseline scenario</a:t>
            </a:r>
          </a:p>
          <a:p>
            <a:pPr lvl="1"/>
            <a:endParaRPr lang="en-US" b="0" dirty="0">
              <a:solidFill>
                <a:schemeClr val="tx1"/>
              </a:solidFill>
            </a:endParaRPr>
          </a:p>
          <a:p>
            <a:r>
              <a:rPr lang="en-US" b="0" dirty="0">
                <a:solidFill>
                  <a:srgbClr val="FF0000"/>
                </a:solidFill>
              </a:rPr>
              <a:t>Both optimistic and 25 ns scenarios rely on assumptions that have not been proven yet</a:t>
            </a:r>
          </a:p>
          <a:p>
            <a:pPr marL="457188" lvl="1" indent="0">
              <a:buNone/>
            </a:pP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F44B7C-AB79-0D1C-6A4A-B94247624D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5A3AAB-FAAF-93C5-E0A1-543DE11A0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08E6A73-C162-C8C3-6EF9-BA2C8554C5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one-month luminosity</a:t>
            </a:r>
          </a:p>
        </p:txBody>
      </p:sp>
      <p:pic>
        <p:nvPicPr>
          <p:cNvPr id="7" name="Picture 6" descr="A graph of different colored lines&#10;&#10;AI-generated content may be incorrect.">
            <a:extLst>
              <a:ext uri="{FF2B5EF4-FFF2-40B4-BE49-F238E27FC236}">
                <a16:creationId xmlns:a16="http://schemas.microsoft.com/office/drawing/2014/main" id="{D60F3CA5-972D-2097-4702-83AF03787D8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584" y="490251"/>
            <a:ext cx="4104456" cy="2145816"/>
          </a:xfrm>
          <a:prstGeom prst="rect">
            <a:avLst/>
          </a:prstGeom>
        </p:spPr>
      </p:pic>
      <p:pic>
        <p:nvPicPr>
          <p:cNvPr id="9" name="Picture 8" descr="A graph of different colored bars&#10;&#10;AI-generated content may be incorrect.">
            <a:extLst>
              <a:ext uri="{FF2B5EF4-FFF2-40B4-BE49-F238E27FC236}">
                <a16:creationId xmlns:a16="http://schemas.microsoft.com/office/drawing/2014/main" id="{B969CEA6-4060-5552-722A-FAA3AA5EC2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0460" y="483518"/>
            <a:ext cx="4175776" cy="21583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F617F4-564C-EEA6-4396-C387EA9C5E78}"/>
              </a:ext>
            </a:extLst>
          </p:cNvPr>
          <p:cNvSpPr txBox="1"/>
          <p:nvPr/>
        </p:nvSpPr>
        <p:spPr>
          <a:xfrm>
            <a:off x="8450231" y="1317168"/>
            <a:ext cx="653165" cy="1384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Baseline</a:t>
            </a:r>
          </a:p>
        </p:txBody>
      </p:sp>
    </p:spTree>
    <p:extLst>
      <p:ext uri="{BB962C8B-B14F-4D97-AF65-F5344CB8AC3E}">
        <p14:creationId xmlns:p14="http://schemas.microsoft.com/office/powerpoint/2010/main" val="1196395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363D26-B7DF-616F-A2CE-EB39AD055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4275C-6DC0-CFA4-585C-946FCF782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CB86630-EA20-AFAF-821D-29960F93B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Projected one-month luminosity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D801277-AC80-0545-7A4C-666A9717B8E1}"/>
              </a:ext>
            </a:extLst>
          </p:cNvPr>
          <p:cNvSpPr txBox="1"/>
          <p:nvPr/>
        </p:nvSpPr>
        <p:spPr>
          <a:xfrm>
            <a:off x="2555776" y="563350"/>
            <a:ext cx="42450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rial Narrow" panose="020B0606020202030204" pitchFamily="34" charset="0"/>
              </a:rPr>
              <a:t>Projected integrated AA luminosity over 23 days (nb</a:t>
            </a:r>
            <a:r>
              <a:rPr lang="en-US" sz="1600" baseline="30000" dirty="0">
                <a:latin typeface="Arial Narrow" panose="020B0606020202030204" pitchFamily="34" charset="0"/>
              </a:rPr>
              <a:t>-1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BB643A9-BFD7-2154-25BF-60617948A0E7}"/>
              </a:ext>
            </a:extLst>
          </p:cNvPr>
          <p:cNvSpPr txBox="1"/>
          <p:nvPr/>
        </p:nvSpPr>
        <p:spPr>
          <a:xfrm>
            <a:off x="2583314" y="2758135"/>
            <a:ext cx="42178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rial Narrow" panose="020B0606020202030204" pitchFamily="34" charset="0"/>
              </a:rPr>
              <a:t>Projected integrated NN luminosity over 23 days (pb</a:t>
            </a:r>
            <a:r>
              <a:rPr lang="en-US" sz="1600" baseline="30000" dirty="0">
                <a:latin typeface="Arial Narrow" panose="020B0606020202030204" pitchFamily="34" charset="0"/>
              </a:rPr>
              <a:t>-1</a:t>
            </a:r>
            <a:r>
              <a:rPr lang="en-US" sz="1600" dirty="0">
                <a:latin typeface="Arial Narrow" panose="020B0606020202030204" pitchFamily="34" charset="0"/>
              </a:rPr>
              <a:t>)</a:t>
            </a:r>
          </a:p>
        </p:txBody>
      </p:sp>
      <p:pic>
        <p:nvPicPr>
          <p:cNvPr id="15" name="Picture 14" descr="A table with numbers and a number on it&#10;&#10;AI-generated content may be incorrect.">
            <a:extLst>
              <a:ext uri="{FF2B5EF4-FFF2-40B4-BE49-F238E27FC236}">
                <a16:creationId xmlns:a16="http://schemas.microsoft.com/office/drawing/2014/main" id="{067D8F56-83DB-20E0-AED3-C62D4503FE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3111608"/>
            <a:ext cx="4452910" cy="1548374"/>
          </a:xfrm>
          <a:prstGeom prst="rect">
            <a:avLst/>
          </a:prstGeom>
        </p:spPr>
      </p:pic>
      <p:pic>
        <p:nvPicPr>
          <p:cNvPr id="17" name="Picture 16" descr="A table with numbers and a number on it&#10;&#10;AI-generated content may be incorrect.">
            <a:extLst>
              <a:ext uri="{FF2B5EF4-FFF2-40B4-BE49-F238E27FC236}">
                <a16:creationId xmlns:a16="http://schemas.microsoft.com/office/drawing/2014/main" id="{2CAF4178-E379-BB30-E69B-1CDD0A932B8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392" y="942570"/>
            <a:ext cx="4271127" cy="14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2184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90212D2-DF2E-9BC3-74DA-31856F8E3F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059582"/>
            <a:ext cx="8229600" cy="3279688"/>
          </a:xfrm>
        </p:spPr>
        <p:txBody>
          <a:bodyPr>
            <a:normAutofit fontScale="77500" lnSpcReduction="20000"/>
          </a:bodyPr>
          <a:lstStyle/>
          <a:p>
            <a:r>
              <a:rPr lang="en-US" b="0" dirty="0"/>
              <a:t>Over the years, the </a:t>
            </a:r>
            <a:r>
              <a:rPr lang="en-US" dirty="0"/>
              <a:t>predicted luminosity has evolved</a:t>
            </a:r>
            <a:r>
              <a:rPr lang="en-US" b="0" dirty="0"/>
              <a:t>, following improvements of the modelling and accounting for the progress in operation</a:t>
            </a:r>
          </a:p>
          <a:p>
            <a:endParaRPr lang="en-US" b="0" dirty="0"/>
          </a:p>
          <a:p>
            <a:endParaRPr lang="en-US" dirty="0"/>
          </a:p>
          <a:p>
            <a:r>
              <a:rPr lang="en-US" dirty="0"/>
              <a:t>Work is ongoing - </a:t>
            </a:r>
            <a:r>
              <a:rPr lang="en-US" dirty="0">
                <a:solidFill>
                  <a:srgbClr val="FF0000"/>
                </a:solidFill>
              </a:rPr>
              <a:t>results likely to evolve further in the future</a:t>
            </a:r>
          </a:p>
          <a:p>
            <a:pPr lvl="1"/>
            <a:r>
              <a:rPr lang="en-US" dirty="0"/>
              <a:t>Expect further updates based on achieved performance in 2025 oxygen run</a:t>
            </a:r>
          </a:p>
          <a:p>
            <a:pPr lvl="1"/>
            <a:r>
              <a:rPr lang="en-US" dirty="0"/>
              <a:t>Several parts of modelling still missing: interplay between </a:t>
            </a:r>
            <a:r>
              <a:rPr lang="en-US" dirty="0" err="1"/>
              <a:t>intrabeam</a:t>
            </a:r>
            <a:r>
              <a:rPr lang="en-US" dirty="0"/>
              <a:t> scattering and space-charge, space-charge tune shift dependent transmissions instead of hard cut-off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52E573-EAD7-D7B6-06A6-0274D7DB66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73958C-4B5F-0BBE-2058-1DB8694B5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631EBC5-965E-64F4-5840-9F9AFCEB98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Evolution of predictions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7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996B000-ED8C-8FEC-CAC2-A9320E06D2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C3C252-B16F-9F9A-559E-48E5DA4E9A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08" y="843558"/>
            <a:ext cx="8651304" cy="3672408"/>
          </a:xfrm>
        </p:spPr>
        <p:txBody>
          <a:bodyPr vert="horz" lIns="91438" tIns="45719" rIns="91438" bIns="45719" rtlCol="0" anchor="t">
            <a:normAutofit lnSpcReduction="10000"/>
          </a:bodyPr>
          <a:lstStyle/>
          <a:p>
            <a:pPr marL="342265" indent="-342265">
              <a:defRPr/>
            </a:pPr>
            <a:r>
              <a:rPr lang="en-US" dirty="0">
                <a:latin typeface="Aptos"/>
              </a:rPr>
              <a:t>Introduction: LHC ion </a:t>
            </a:r>
            <a:r>
              <a:rPr lang="en-US" dirty="0" err="1">
                <a:latin typeface="Aptos"/>
              </a:rPr>
              <a:t>programme</a:t>
            </a:r>
            <a:endParaRPr lang="en-US" dirty="0">
              <a:latin typeface="Aptos"/>
            </a:endParaRPr>
          </a:p>
          <a:p>
            <a:pPr marL="342265" indent="-342265">
              <a:defRPr/>
            </a:pPr>
            <a:endParaRPr lang="en-US" b="1" dirty="0"/>
          </a:p>
          <a:p>
            <a:pPr marL="342265" indent="-342265">
              <a:defRPr/>
            </a:pPr>
            <a:r>
              <a:rPr lang="en-US" b="1" dirty="0"/>
              <a:t>Ion operation in Run 3 and Run 4</a:t>
            </a:r>
          </a:p>
          <a:p>
            <a:pPr marL="342265" indent="-342265">
              <a:defRPr/>
            </a:pPr>
            <a:endParaRPr lang="en-US" dirty="0"/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Ion operation beyond Run 4</a:t>
            </a:r>
          </a:p>
          <a:p>
            <a:pPr marL="342265" indent="-342265">
              <a:defRPr/>
            </a:pPr>
            <a:endParaRPr lang="en-US" dirty="0">
              <a:latin typeface="Aptos"/>
            </a:endParaRPr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FCC-</a:t>
            </a:r>
            <a:r>
              <a:rPr lang="en-US" dirty="0" err="1">
                <a:latin typeface="Aptos"/>
              </a:rPr>
              <a:t>hh</a:t>
            </a:r>
            <a:r>
              <a:rPr lang="en-US" dirty="0">
                <a:latin typeface="Aptos"/>
              </a:rPr>
              <a:t> ion operation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342265" indent="-342265"/>
            <a:r>
              <a:rPr lang="en-US" dirty="0"/>
              <a:t>Summary</a:t>
            </a:r>
          </a:p>
          <a:p>
            <a:pPr marL="742315" lvl="1" indent="-285115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DA8E2C-59A0-669C-9565-E58BF55817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FA455C-503C-9A25-7C43-DB643758E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374C8E2-EF97-C5A0-7FFF-849B6C7BB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CE3BAC5-E0D4-2F90-51C9-BC106F4DC34C}"/>
              </a:ext>
            </a:extLst>
          </p:cNvPr>
          <p:cNvSpPr/>
          <p:nvPr/>
        </p:nvSpPr>
        <p:spPr>
          <a:xfrm>
            <a:off x="96639" y="3142567"/>
            <a:ext cx="493712" cy="4372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6434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7AE88D-90A4-E93B-5C9F-935EB86358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843559"/>
            <a:ext cx="3898776" cy="3312367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FCC: design study of future ~91 km ring</a:t>
            </a:r>
          </a:p>
          <a:p>
            <a:pPr lvl="1"/>
            <a:r>
              <a:rPr lang="en-US" dirty="0"/>
              <a:t>Would </a:t>
            </a:r>
            <a:r>
              <a:rPr lang="en-US" dirty="0">
                <a:solidFill>
                  <a:srgbClr val="FF0000"/>
                </a:solidFill>
              </a:rPr>
              <a:t>operate after HL-LHC</a:t>
            </a:r>
          </a:p>
          <a:p>
            <a:pPr lvl="1"/>
            <a:r>
              <a:rPr lang="en-US" b="1" dirty="0"/>
              <a:t>FCC-ee</a:t>
            </a:r>
            <a:r>
              <a:rPr lang="en-US" dirty="0"/>
              <a:t>: First stage with </a:t>
            </a:r>
            <a:r>
              <a:rPr lang="en-US" dirty="0" err="1"/>
              <a:t>e+e</a:t>
            </a:r>
            <a:r>
              <a:rPr lang="en-US" dirty="0"/>
              <a:t>- collisions</a:t>
            </a:r>
          </a:p>
          <a:p>
            <a:pPr lvl="1"/>
            <a:r>
              <a:rPr lang="en-US" b="1" dirty="0"/>
              <a:t>FCC-</a:t>
            </a:r>
            <a:r>
              <a:rPr lang="en-US" b="1" dirty="0" err="1"/>
              <a:t>hh</a:t>
            </a:r>
            <a:r>
              <a:rPr lang="en-US" dirty="0"/>
              <a:t>: Second stage with p-p and A-A collisions</a:t>
            </a:r>
          </a:p>
          <a:p>
            <a:pPr lvl="2"/>
            <a:r>
              <a:rPr lang="en-US" dirty="0"/>
              <a:t>Present assumption: 14 T magnets, 85 TeV </a:t>
            </a:r>
            <a:r>
              <a:rPr lang="en-US" dirty="0" err="1"/>
              <a:t>c.m.</a:t>
            </a:r>
            <a:r>
              <a:rPr lang="en-US" dirty="0"/>
              <a:t> energy</a:t>
            </a:r>
          </a:p>
          <a:p>
            <a:pPr lvl="2"/>
            <a:r>
              <a:rPr lang="en-US" dirty="0"/>
              <a:t>CDR (2018): 16 T magnets, 100 TeV </a:t>
            </a:r>
            <a:r>
              <a:rPr lang="en-US" dirty="0" err="1"/>
              <a:t>c.m.</a:t>
            </a:r>
            <a:r>
              <a:rPr lang="en-US" dirty="0"/>
              <a:t> energy</a:t>
            </a:r>
          </a:p>
          <a:p>
            <a:endParaRPr lang="en-US" dirty="0"/>
          </a:p>
          <a:p>
            <a:r>
              <a:rPr lang="en-US" dirty="0"/>
              <a:t>Nuclear collisions part of </a:t>
            </a:r>
            <a:br>
              <a:rPr lang="en-US" dirty="0"/>
            </a:br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dirty="0" err="1"/>
              <a:t>programme</a:t>
            </a:r>
            <a:endParaRPr lang="en-US" dirty="0"/>
          </a:p>
          <a:p>
            <a:pPr lvl="1"/>
            <a:r>
              <a:rPr lang="en-US" dirty="0"/>
              <a:t>In </a:t>
            </a:r>
            <a:r>
              <a:rPr lang="en-US" dirty="0">
                <a:hlinkClick r:id="rId2"/>
              </a:rPr>
              <a:t>2019 CDR</a:t>
            </a:r>
            <a:r>
              <a:rPr lang="en-US" dirty="0"/>
              <a:t>, assumed Pb-Pb and p-Pb collisions</a:t>
            </a:r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B56393-8477-4891-738E-AB71628F24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44B76-A208-D471-46DB-F9EFBCD4DB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19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E8F891C-D1A1-4631-EED0-F5D09E0F2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endParaRPr lang="en-US"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047EF826-8430-03E6-23D3-3C21CCE72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583500"/>
            <a:ext cx="4201246" cy="3984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522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B9609F-594A-2608-0C9F-C1263EB75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08" y="843558"/>
            <a:ext cx="8651304" cy="3672408"/>
          </a:xfrm>
        </p:spPr>
        <p:txBody>
          <a:bodyPr vert="horz" lIns="91438" tIns="45719" rIns="91438" bIns="45719" rtlCol="0" anchor="t">
            <a:normAutofit lnSpcReduction="10000"/>
          </a:bodyPr>
          <a:lstStyle/>
          <a:p>
            <a:pPr marL="342265" indent="-342265">
              <a:defRPr/>
            </a:pPr>
            <a:r>
              <a:rPr lang="en-US" dirty="0">
                <a:latin typeface="Aptos"/>
              </a:rPr>
              <a:t>Introduction: LHC ion </a:t>
            </a:r>
            <a:r>
              <a:rPr lang="en-US" dirty="0" err="1">
                <a:latin typeface="Aptos"/>
              </a:rPr>
              <a:t>programme</a:t>
            </a:r>
            <a:endParaRPr lang="en-US" dirty="0">
              <a:latin typeface="Aptos"/>
            </a:endParaRPr>
          </a:p>
          <a:p>
            <a:pPr marL="342265" indent="-342265">
              <a:defRPr/>
            </a:pPr>
            <a:endParaRPr lang="en-US" b="1" dirty="0"/>
          </a:p>
          <a:p>
            <a:pPr marL="342265" indent="-342265">
              <a:defRPr/>
            </a:pPr>
            <a:r>
              <a:rPr lang="en-US" b="1" dirty="0"/>
              <a:t>Ion operation in Run 3 and Run 4</a:t>
            </a:r>
          </a:p>
          <a:p>
            <a:pPr marL="342265" indent="-342265">
              <a:defRPr/>
            </a:pPr>
            <a:endParaRPr lang="en-US" dirty="0"/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Ion operation beyond Run 4</a:t>
            </a:r>
          </a:p>
          <a:p>
            <a:pPr marL="342265" indent="-342265">
              <a:defRPr/>
            </a:pPr>
            <a:endParaRPr lang="en-US" dirty="0">
              <a:latin typeface="Aptos"/>
            </a:endParaRPr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FCC-</a:t>
            </a:r>
            <a:r>
              <a:rPr lang="en-US" dirty="0" err="1">
                <a:latin typeface="Aptos"/>
              </a:rPr>
              <a:t>hh</a:t>
            </a:r>
            <a:r>
              <a:rPr lang="en-US" dirty="0">
                <a:latin typeface="Aptos"/>
              </a:rPr>
              <a:t> ion operation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342265" indent="-342265"/>
            <a:r>
              <a:rPr lang="en-US" dirty="0"/>
              <a:t>Summary</a:t>
            </a:r>
          </a:p>
          <a:p>
            <a:pPr marL="742315" lvl="1" indent="-285115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CF928E-A749-625A-3B89-81D0648A1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C4E74D-05A3-ACDF-6269-80B0068F9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6F65EFB-5DBB-6568-3D6C-48394FC245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4478912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4A8BDF-FC8D-9EEE-54C3-536F318E82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534"/>
            <a:ext cx="4762872" cy="442849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Assumptions: </a:t>
            </a:r>
          </a:p>
          <a:p>
            <a:pPr lvl="1"/>
            <a:r>
              <a:rPr lang="en-US" dirty="0"/>
              <a:t>up to 5400 bunches per ring with 2×10</a:t>
            </a:r>
            <a:r>
              <a:rPr lang="en-US" baseline="30000" dirty="0"/>
              <a:t>8</a:t>
            </a:r>
            <a:r>
              <a:rPr lang="en-US" dirty="0"/>
              <a:t> Pb/bunch, 50 ns spacing</a:t>
            </a:r>
          </a:p>
          <a:p>
            <a:pPr lvl="1"/>
            <a:r>
              <a:rPr lang="en-US" dirty="0"/>
              <a:t>LHC as injector – rather slow filling</a:t>
            </a:r>
          </a:p>
          <a:p>
            <a:pPr lvl="1"/>
            <a:r>
              <a:rPr lang="en-US" dirty="0"/>
              <a:t>100 Z TeV </a:t>
            </a:r>
            <a:r>
              <a:rPr lang="en-US" dirty="0" err="1"/>
              <a:t>c.m.</a:t>
            </a:r>
            <a:r>
              <a:rPr lang="en-US" dirty="0"/>
              <a:t> energy</a:t>
            </a:r>
          </a:p>
          <a:p>
            <a:pPr lvl="1"/>
            <a:r>
              <a:rPr lang="en-US" dirty="0"/>
              <a:t>1 or 2 experiments taking ion collisions</a:t>
            </a:r>
          </a:p>
          <a:p>
            <a:pPr lvl="1"/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has potential to give very high ion luminosity </a:t>
            </a:r>
          </a:p>
          <a:p>
            <a:pPr lvl="1"/>
            <a:r>
              <a:rPr lang="en-US" dirty="0"/>
              <a:t>With 2 experiments, estimated 30-day integrated Pb-Pb luminosity of 23-62 nb</a:t>
            </a:r>
            <a:r>
              <a:rPr lang="en-US" baseline="30000" dirty="0"/>
              <a:t>-1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All studies need to be updated for the latest baseline</a:t>
            </a:r>
          </a:p>
          <a:p>
            <a:pPr lvl="1"/>
            <a:r>
              <a:rPr lang="en-US" dirty="0"/>
              <a:t>Pb bunch intensity, fewer bunches, lower energy </a:t>
            </a:r>
          </a:p>
          <a:p>
            <a:pPr lvl="1"/>
            <a:r>
              <a:rPr lang="en-US" dirty="0"/>
              <a:t>IP optics remained the same</a:t>
            </a:r>
          </a:p>
          <a:p>
            <a:pPr marL="457188" lvl="1" indent="0">
              <a:buNone/>
            </a:pPr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Challenges to be studied and solved</a:t>
            </a:r>
          </a:p>
          <a:p>
            <a:pPr lvl="1"/>
            <a:r>
              <a:rPr lang="en-US" dirty="0"/>
              <a:t>collisional losses, collimation, long injection cycle, maintaining ion injector capabilities</a:t>
            </a:r>
          </a:p>
          <a:p>
            <a:pPr lvl="1"/>
            <a:r>
              <a:rPr lang="en-US" dirty="0"/>
              <a:t>Potentially consider other ions than Pb – relaxes limits from collisional losses</a:t>
            </a:r>
          </a:p>
          <a:p>
            <a:pPr marL="0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AC3B7F-678C-0872-FD8F-F64AAE376C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04B4A1-3A9F-F22C-AB4F-5BA0A84A91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59CF72B-81EA-5FC4-D56E-2D9B3F538F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Heavy-ion studies for FCC-</a:t>
            </a:r>
            <a:r>
              <a:rPr lang="en-US" dirty="0" err="1"/>
              <a:t>hh</a:t>
            </a:r>
            <a:r>
              <a:rPr lang="en-US" dirty="0"/>
              <a:t> (CDR)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E87166-A956-E465-277A-787BE8248AE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0000"/>
          <a:stretch/>
        </p:blipFill>
        <p:spPr>
          <a:xfrm>
            <a:off x="5508104" y="483518"/>
            <a:ext cx="3517740" cy="23754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2B57CE7-A43E-2F9C-DD58-98ED206F06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9908"/>
          <a:stretch/>
        </p:blipFill>
        <p:spPr>
          <a:xfrm>
            <a:off x="5580112" y="2744285"/>
            <a:ext cx="3559474" cy="239921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016CD6A-EF8F-261C-EEE9-3CFD948C6808}"/>
              </a:ext>
            </a:extLst>
          </p:cNvPr>
          <p:cNvSpPr txBox="1"/>
          <p:nvPr/>
        </p:nvSpPr>
        <p:spPr>
          <a:xfrm>
            <a:off x="5492670" y="411510"/>
            <a:ext cx="13115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i="1" dirty="0">
                <a:latin typeface="Arial Narrow" panose="020B0606020202030204" pitchFamily="34" charset="0"/>
              </a:rPr>
              <a:t>M. Schaumann</a:t>
            </a:r>
          </a:p>
        </p:txBody>
      </p:sp>
    </p:spTree>
    <p:extLst>
      <p:ext uri="{BB962C8B-B14F-4D97-AF65-F5344CB8AC3E}">
        <p14:creationId xmlns:p14="http://schemas.microsoft.com/office/powerpoint/2010/main" val="2028531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8BF8DB-AB7D-FAE5-6A06-92A7CF97AE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B5B6D5D-B45A-CAA6-D0A0-9A53537F4E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08" y="843558"/>
            <a:ext cx="8651304" cy="3672408"/>
          </a:xfrm>
        </p:spPr>
        <p:txBody>
          <a:bodyPr vert="horz" lIns="91438" tIns="45719" rIns="91438" bIns="45719" rtlCol="0" anchor="t">
            <a:normAutofit lnSpcReduction="10000"/>
          </a:bodyPr>
          <a:lstStyle/>
          <a:p>
            <a:pPr marL="342265" indent="-342265">
              <a:defRPr/>
            </a:pPr>
            <a:r>
              <a:rPr lang="en-US" dirty="0">
                <a:latin typeface="Aptos"/>
              </a:rPr>
              <a:t>Introduction: LHC ion </a:t>
            </a:r>
            <a:r>
              <a:rPr lang="en-US" dirty="0" err="1">
                <a:latin typeface="Aptos"/>
              </a:rPr>
              <a:t>programme</a:t>
            </a:r>
            <a:endParaRPr lang="en-US" dirty="0">
              <a:latin typeface="Aptos"/>
            </a:endParaRPr>
          </a:p>
          <a:p>
            <a:pPr marL="342265" indent="-342265">
              <a:defRPr/>
            </a:pPr>
            <a:endParaRPr lang="en-US" b="1" dirty="0"/>
          </a:p>
          <a:p>
            <a:pPr marL="342265" indent="-342265">
              <a:defRPr/>
            </a:pPr>
            <a:r>
              <a:rPr lang="en-US" b="1" dirty="0"/>
              <a:t>Ion operation in Run 3 and Run 4</a:t>
            </a:r>
          </a:p>
          <a:p>
            <a:pPr marL="342265" indent="-342265">
              <a:defRPr/>
            </a:pPr>
            <a:endParaRPr lang="en-US" dirty="0"/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Ion operation beyond Run 4</a:t>
            </a:r>
          </a:p>
          <a:p>
            <a:pPr marL="342265" indent="-342265">
              <a:defRPr/>
            </a:pPr>
            <a:endParaRPr lang="en-US" dirty="0">
              <a:latin typeface="Aptos"/>
            </a:endParaRPr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FCC-</a:t>
            </a:r>
            <a:r>
              <a:rPr lang="en-US" dirty="0" err="1">
                <a:latin typeface="Aptos"/>
              </a:rPr>
              <a:t>hh</a:t>
            </a:r>
            <a:r>
              <a:rPr lang="en-US" dirty="0">
                <a:latin typeface="Aptos"/>
              </a:rPr>
              <a:t> ion operation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342265" indent="-342265"/>
            <a:r>
              <a:rPr lang="en-US" dirty="0"/>
              <a:t>Summary</a:t>
            </a:r>
          </a:p>
          <a:p>
            <a:pPr marL="742315" lvl="1" indent="-285115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4B31DBF-5FA2-534F-F83F-237CEDD2F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3A8DA7-7706-D592-93D4-343184537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21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20A5D68-F4EA-039E-6D1D-09B0D3E3C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F49C0EB-07BB-4D5D-5265-470F32491E30}"/>
              </a:ext>
            </a:extLst>
          </p:cNvPr>
          <p:cNvSpPr/>
          <p:nvPr/>
        </p:nvSpPr>
        <p:spPr>
          <a:xfrm>
            <a:off x="96639" y="3934655"/>
            <a:ext cx="493712" cy="4372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952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6DD254-58EE-E415-06B6-348322B87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248471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In Run 3 and Run 4</a:t>
            </a:r>
          </a:p>
          <a:p>
            <a:pPr lvl="1"/>
            <a:r>
              <a:rPr lang="en-US" dirty="0"/>
              <a:t>LHC will continue operation with Pb-Pb and/or p-Pb for about 1 month per year</a:t>
            </a:r>
          </a:p>
          <a:p>
            <a:pPr lvl="1"/>
            <a:r>
              <a:rPr lang="en-US" dirty="0"/>
              <a:t>HL-LHC performance established and significantly surpassed in 2024</a:t>
            </a:r>
          </a:p>
          <a:p>
            <a:pPr lvl="1"/>
            <a:r>
              <a:rPr lang="en-US" dirty="0"/>
              <a:t>Envisage shorter “pilot runs” with other ions as for Xe in 2017 and oxygen in 2025? </a:t>
            </a:r>
          </a:p>
          <a:p>
            <a:endParaRPr lang="en-US" dirty="0"/>
          </a:p>
          <a:p>
            <a:r>
              <a:rPr lang="en-US" dirty="0"/>
              <a:t>Beyond Run 4</a:t>
            </a:r>
          </a:p>
          <a:p>
            <a:pPr lvl="1"/>
            <a:r>
              <a:rPr lang="en-US" dirty="0"/>
              <a:t>LHC ion runs approved</a:t>
            </a:r>
          </a:p>
          <a:p>
            <a:pPr lvl="1"/>
            <a:r>
              <a:rPr lang="en-US" dirty="0"/>
              <a:t>Aiming at significantly higher NN luminosity</a:t>
            </a:r>
          </a:p>
          <a:p>
            <a:pPr lvl="1"/>
            <a:r>
              <a:rPr lang="en-US" dirty="0"/>
              <a:t>Investigating alternative ion species and beam production schemes</a:t>
            </a:r>
          </a:p>
          <a:p>
            <a:pPr lvl="1"/>
            <a:endParaRPr lang="en-US" dirty="0"/>
          </a:p>
          <a:p>
            <a:r>
              <a:rPr lang="en-US" dirty="0"/>
              <a:t>Performance studies for beyond Run 4</a:t>
            </a:r>
          </a:p>
          <a:p>
            <a:pPr lvl="1"/>
            <a:r>
              <a:rPr lang="en-US" dirty="0"/>
              <a:t>Injector model developed to estimate achievable intensity for a range of ions</a:t>
            </a:r>
          </a:p>
          <a:p>
            <a:pPr lvl="1"/>
            <a:r>
              <a:rPr lang="en-US" dirty="0"/>
              <a:t>LHC simulations to study luminosity</a:t>
            </a:r>
          </a:p>
          <a:p>
            <a:pPr lvl="1"/>
            <a:r>
              <a:rPr lang="en-US" dirty="0"/>
              <a:t>Potential to reach up to factor ~4 higher NN luminosity with alternative ions and production schemes</a:t>
            </a:r>
          </a:p>
          <a:p>
            <a:pPr lvl="2"/>
            <a:r>
              <a:rPr lang="en-US" dirty="0"/>
              <a:t>Relies on optimistic assumptions, still to be proven</a:t>
            </a:r>
          </a:p>
          <a:p>
            <a:pPr lvl="1"/>
            <a:endParaRPr lang="en-US" dirty="0"/>
          </a:p>
          <a:p>
            <a:r>
              <a:rPr lang="en-US" dirty="0"/>
              <a:t>Studies will continue</a:t>
            </a:r>
          </a:p>
          <a:p>
            <a:pPr lvl="1"/>
            <a:r>
              <a:rPr lang="en-US" dirty="0"/>
              <a:t>Important to gather further information and improve the models – simulations and experimentally</a:t>
            </a:r>
          </a:p>
          <a:p>
            <a:pPr lvl="1"/>
            <a:r>
              <a:rPr lang="en-US" dirty="0"/>
              <a:t>Expect valuable information from 2025 oxygen run and updated results</a:t>
            </a:r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endParaRPr lang="en-US" dirty="0"/>
          </a:p>
          <a:p>
            <a:pPr lvl="1"/>
            <a:r>
              <a:rPr lang="en-US" dirty="0"/>
              <a:t>Potential for large leap in ion luminosity</a:t>
            </a:r>
          </a:p>
          <a:p>
            <a:pPr lvl="1"/>
            <a:r>
              <a:rPr lang="en-US" dirty="0"/>
              <a:t>Scenarios to be updated and several challenges to be studied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132A089-5E59-AD2D-54DC-EDBE02E0F0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5BABF-24F6-1308-C361-ED57164250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4F480DF-0190-768B-1A1A-164EE0E5B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181767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5CDD5A-9790-3A54-BD01-2E48CDC6D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78596" y="2139702"/>
            <a:ext cx="4186808" cy="57606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Thanks for the attention!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29F59A2-858A-7781-EC05-3625416EA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E866829-98B6-A944-AC6F-93C48FFA0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31815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E1EC7F-0850-DFC3-AAEF-162805AAF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9DE639-7777-1697-57EB-5AB5ADD663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96799-CAA7-7267-0990-B21C83EA7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24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A43E6AB-AA42-8EE1-69C6-656E735691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17129300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C01957-0C4D-B578-95BB-B77849E141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and pink graph with numbers&#10;&#10;Description automatically generated">
            <a:extLst>
              <a:ext uri="{FF2B5EF4-FFF2-40B4-BE49-F238E27FC236}">
                <a16:creationId xmlns:a16="http://schemas.microsoft.com/office/drawing/2014/main" id="{7242E474-B74D-2FE7-F5ED-3E91B6327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r="20434"/>
          <a:stretch/>
        </p:blipFill>
        <p:spPr>
          <a:xfrm>
            <a:off x="388030" y="1899721"/>
            <a:ext cx="8406772" cy="228124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8944492-4907-B5E2-14F0-6EB11B274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0148"/>
            <a:ext cx="8229600" cy="437295"/>
          </a:xfrm>
        </p:spPr>
        <p:txBody>
          <a:bodyPr/>
          <a:lstStyle/>
          <a:p>
            <a:r>
              <a:rPr lang="en-US" dirty="0"/>
              <a:t>Past LHC ion runs and main achievements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F7B329-171A-821A-E1A7-996C2235F78C}"/>
              </a:ext>
            </a:extLst>
          </p:cNvPr>
          <p:cNvSpPr txBox="1"/>
          <p:nvPr/>
        </p:nvSpPr>
        <p:spPr>
          <a:xfrm>
            <a:off x="3794296" y="973060"/>
            <a:ext cx="2066591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/>
            </a:solidFill>
            <a:prstDash val="solid"/>
          </a:ln>
          <a:effectLst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Calibri"/>
              </a:rPr>
              <a:t>New species: 16h Xe-Xe pilot run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96D4A6E-BEAA-C242-53C7-CF3582514F02}"/>
              </a:ext>
            </a:extLst>
          </p:cNvPr>
          <p:cNvGrpSpPr/>
          <p:nvPr/>
        </p:nvGrpSpPr>
        <p:grpSpPr>
          <a:xfrm>
            <a:off x="142767" y="472446"/>
            <a:ext cx="2557025" cy="1451232"/>
            <a:chOff x="3970775" y="421811"/>
            <a:chExt cx="3409368" cy="1934975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D4EC5A19-4338-1D3E-40AB-A41EC9A84C7F}"/>
                </a:ext>
              </a:extLst>
            </p:cNvPr>
            <p:cNvCxnSpPr>
              <a:cxnSpLocks/>
            </p:cNvCxnSpPr>
            <p:nvPr/>
          </p:nvCxnSpPr>
          <p:spPr>
            <a:xfrm>
              <a:off x="6132004" y="756548"/>
              <a:ext cx="0" cy="1600238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6"/>
              </a:solidFill>
              <a:prstDash val="solid"/>
              <a:tailEnd type="arrow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B8C4C191-3D17-E419-0E4A-43AF9FAE1295}"/>
                </a:ext>
              </a:extLst>
            </p:cNvPr>
            <p:cNvSpPr txBox="1"/>
            <p:nvPr/>
          </p:nvSpPr>
          <p:spPr>
            <a:xfrm>
              <a:off x="3970775" y="421811"/>
              <a:ext cx="3409368" cy="3488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</a:rPr>
                <a:t>New collision mode: </a:t>
              </a:r>
              <a:r>
                <a:rPr lang="en-US" sz="1100" dirty="0">
                  <a:solidFill>
                    <a:sysClr val="windowText" lastClr="000000"/>
                  </a:solidFill>
                  <a:latin typeface="Calibri"/>
                </a:rPr>
                <a:t>16h </a:t>
              </a: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</a:rPr>
                <a:t>p-Pb pilot run</a:t>
              </a:r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0A16D625-5F20-8001-4794-8A0E10DB41AD}"/>
              </a:ext>
            </a:extLst>
          </p:cNvPr>
          <p:cNvSpPr txBox="1"/>
          <p:nvPr/>
        </p:nvSpPr>
        <p:spPr>
          <a:xfrm>
            <a:off x="19787" y="4794417"/>
            <a:ext cx="2133595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1</a:t>
            </a:r>
            <a:r>
              <a:rPr lang="en-US" sz="1100" b="1" kern="0" baseline="30000" dirty="0">
                <a:solidFill>
                  <a:sysClr val="windowText" lastClr="000000"/>
                </a:solidFill>
                <a:latin typeface="Calibri"/>
              </a:rPr>
              <a:t>st</a:t>
            </a: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 Pb-Pb collisions @ 3.5 Z TeV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827D669-40C8-CD86-5752-67A0132C357E}"/>
              </a:ext>
            </a:extLst>
          </p:cNvPr>
          <p:cNvCxnSpPr>
            <a:cxnSpLocks/>
          </p:cNvCxnSpPr>
          <p:nvPr/>
        </p:nvCxnSpPr>
        <p:spPr>
          <a:xfrm flipV="1">
            <a:off x="946093" y="3450500"/>
            <a:ext cx="0" cy="134391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5F0CC8FF-0B30-5BCE-EBF2-0E0AF49195C1}"/>
              </a:ext>
            </a:extLst>
          </p:cNvPr>
          <p:cNvCxnSpPr/>
          <p:nvPr/>
        </p:nvCxnSpPr>
        <p:spPr>
          <a:xfrm flipV="1">
            <a:off x="1331640" y="3457225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46431BA-FBDD-0270-A0BA-B4672D9A7AF1}"/>
              </a:ext>
            </a:extLst>
          </p:cNvPr>
          <p:cNvGrpSpPr/>
          <p:nvPr/>
        </p:nvGrpSpPr>
        <p:grpSpPr>
          <a:xfrm>
            <a:off x="1825072" y="915566"/>
            <a:ext cx="1306768" cy="1080120"/>
            <a:chOff x="5349924" y="4992014"/>
            <a:chExt cx="1742356" cy="1440161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969DD52-99E1-137B-3BEC-585CA80478CF}"/>
                </a:ext>
              </a:extLst>
            </p:cNvPr>
            <p:cNvSpPr txBox="1"/>
            <p:nvPr/>
          </p:nvSpPr>
          <p:spPr>
            <a:xfrm>
              <a:off x="5349924" y="4992014"/>
              <a:ext cx="1742356" cy="574516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1</a:t>
              </a:r>
              <a:r>
                <a:rPr lang="en-US" sz="1100" b="1" kern="0" baseline="30000" dirty="0">
                  <a:solidFill>
                    <a:sysClr val="windowText" lastClr="000000"/>
                  </a:solidFill>
                  <a:latin typeface="Calibri"/>
                </a:rPr>
                <a:t>st</a:t>
              </a: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 high-luminosity 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p-Pb run @ 4 Z TeV</a:t>
              </a: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4960B972-CC2B-D441-46BE-19B0C7E07BEB}"/>
                </a:ext>
              </a:extLst>
            </p:cNvPr>
            <p:cNvCxnSpPr>
              <a:cxnSpLocks/>
            </p:cNvCxnSpPr>
            <p:nvPr/>
          </p:nvCxnSpPr>
          <p:spPr>
            <a:xfrm>
              <a:off x="5511350" y="5566530"/>
              <a:ext cx="0" cy="865645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5C6F8C1-A215-603D-05F8-9F386573E245}"/>
              </a:ext>
            </a:extLst>
          </p:cNvPr>
          <p:cNvGrpSpPr/>
          <p:nvPr/>
        </p:nvGrpSpPr>
        <p:grpSpPr>
          <a:xfrm>
            <a:off x="3203848" y="483517"/>
            <a:ext cx="1183337" cy="1473892"/>
            <a:chOff x="6118418" y="3733086"/>
            <a:chExt cx="1577785" cy="1965184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D769D5BA-8947-67D8-EB53-EC7237EF2855}"/>
                </a:ext>
              </a:extLst>
            </p:cNvPr>
            <p:cNvCxnSpPr>
              <a:cxnSpLocks/>
            </p:cNvCxnSpPr>
            <p:nvPr/>
          </p:nvCxnSpPr>
          <p:spPr>
            <a:xfrm>
              <a:off x="6694473" y="4309150"/>
              <a:ext cx="0" cy="138912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67ECA03-44BD-34E1-679A-61747ADD3900}"/>
                </a:ext>
              </a:extLst>
            </p:cNvPr>
            <p:cNvSpPr txBox="1"/>
            <p:nvPr/>
          </p:nvSpPr>
          <p:spPr>
            <a:xfrm>
              <a:off x="6118418" y="3733086"/>
              <a:ext cx="1577785" cy="574514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p-Pb @ 4 Z TeV 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ysClr val="windowText" lastClr="000000"/>
                  </a:solidFill>
                  <a:latin typeface="Calibri"/>
                </a:rPr>
                <a:t>P-Pb @ </a:t>
              </a: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6.5 Z TeV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D5CC033-AC75-DB48-A416-57AC201AD676}"/>
              </a:ext>
            </a:extLst>
          </p:cNvPr>
          <p:cNvGrpSpPr/>
          <p:nvPr/>
        </p:nvGrpSpPr>
        <p:grpSpPr>
          <a:xfrm>
            <a:off x="5122558" y="3579861"/>
            <a:ext cx="1897714" cy="1150967"/>
            <a:chOff x="5746928" y="4181924"/>
            <a:chExt cx="2530285" cy="1534623"/>
          </a:xfrm>
        </p:grpSpPr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1E5ABDC-51FD-6B83-0687-F34AF32CA47A}"/>
                </a:ext>
              </a:extLst>
            </p:cNvPr>
            <p:cNvCxnSpPr/>
            <p:nvPr/>
          </p:nvCxnSpPr>
          <p:spPr>
            <a:xfrm flipV="1">
              <a:off x="7956376" y="4181924"/>
              <a:ext cx="0" cy="1235169"/>
            </a:xfrm>
            <a:prstGeom prst="straightConnector1">
              <a:avLst/>
            </a:prstGeom>
            <a:noFill/>
            <a:ln w="28575" cap="flat" cmpd="sng" algn="ctr">
              <a:solidFill>
                <a:srgbClr val="4F81BD">
                  <a:shade val="95000"/>
                  <a:satMod val="105000"/>
                </a:srgbClr>
              </a:solidFill>
              <a:prstDash val="solid"/>
              <a:tailEnd type="arrow"/>
            </a:ln>
            <a:effectLst/>
          </p:spPr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D8EC283-FEA3-7332-5178-F9058B036FC8}"/>
                </a:ext>
              </a:extLst>
            </p:cNvPr>
            <p:cNvSpPr txBox="1"/>
            <p:nvPr/>
          </p:nvSpPr>
          <p:spPr>
            <a:xfrm>
              <a:off x="5746928" y="5142031"/>
              <a:ext cx="2530285" cy="574516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4F81BD"/>
              </a:solidFill>
              <a:prstDash val="solid"/>
            </a:ln>
            <a:effectLst/>
          </p:spPr>
          <p:txBody>
            <a:bodyPr wrap="squar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latin typeface="Calibri"/>
                </a:rPr>
                <a:t>Pb-Pb @ 6.8 Z TeV - </a:t>
              </a:r>
              <a:r>
                <a:rPr lang="en-US" sz="1100" b="1" dirty="0">
                  <a:latin typeface="Calibri"/>
                </a:rPr>
                <a:t>6.4x design </a:t>
              </a:r>
              <a:r>
                <a:rPr lang="en-US" sz="1100" b="1" dirty="0" err="1">
                  <a:latin typeface="Calibri"/>
                </a:rPr>
                <a:t>lumi</a:t>
              </a:r>
              <a:r>
                <a:rPr lang="en-US" sz="1100" b="1" dirty="0">
                  <a:latin typeface="Calibri"/>
                </a:rPr>
                <a:t>, HL-LHC upgrades</a:t>
              </a:r>
              <a:endParaRPr lang="en-US" sz="1100" b="1" kern="0" dirty="0">
                <a:latin typeface="Calibri"/>
              </a:endParaRPr>
            </a:p>
          </p:txBody>
        </p:sp>
      </p:grp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7772C3F-8527-3843-1DE5-0FCEBBD7359D}"/>
              </a:ext>
            </a:extLst>
          </p:cNvPr>
          <p:cNvCxnSpPr>
            <a:cxnSpLocks/>
          </p:cNvCxnSpPr>
          <p:nvPr/>
        </p:nvCxnSpPr>
        <p:spPr>
          <a:xfrm flipV="1">
            <a:off x="7236296" y="3544003"/>
            <a:ext cx="0" cy="1259995"/>
          </a:xfrm>
          <a:prstGeom prst="straightConnector1">
            <a:avLst/>
          </a:prstGeom>
          <a:noFill/>
          <a:ln w="50800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13CC3CE-F914-CD19-6EF5-749E72F1D28C}"/>
              </a:ext>
            </a:extLst>
          </p:cNvPr>
          <p:cNvCxnSpPr/>
          <p:nvPr/>
        </p:nvCxnSpPr>
        <p:spPr>
          <a:xfrm flipV="1">
            <a:off x="7708836" y="3544003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tailEnd type="arrow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971E301-712C-695B-FF93-CA9AB155B283}"/>
              </a:ext>
            </a:extLst>
          </p:cNvPr>
          <p:cNvGrpSpPr/>
          <p:nvPr/>
        </p:nvGrpSpPr>
        <p:grpSpPr>
          <a:xfrm>
            <a:off x="6266822" y="590732"/>
            <a:ext cx="2409634" cy="1332946"/>
            <a:chOff x="6583840" y="528828"/>
            <a:chExt cx="3212845" cy="138986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005E825-C603-4B5A-B2E3-810F1A51CB39}"/>
                </a:ext>
              </a:extLst>
            </p:cNvPr>
            <p:cNvSpPr txBox="1"/>
            <p:nvPr/>
          </p:nvSpPr>
          <p:spPr>
            <a:xfrm>
              <a:off x="6583840" y="528828"/>
              <a:ext cx="3212845" cy="27278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79646"/>
              </a:solidFill>
              <a:prstDash val="dash"/>
            </a:ln>
            <a:effectLst/>
          </p:spPr>
          <p:txBody>
            <a:bodyPr wrap="none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</a:rPr>
                <a:t>Planned: 1-week O-O and p-O pilot run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DFB3B4FB-2AB7-F2A4-1387-6AB04437D2F2}"/>
                </a:ext>
              </a:extLst>
            </p:cNvPr>
            <p:cNvCxnSpPr>
              <a:cxnSpLocks/>
            </p:cNvCxnSpPr>
            <p:nvPr/>
          </p:nvCxnSpPr>
          <p:spPr>
            <a:xfrm>
              <a:off x="8332557" y="801609"/>
              <a:ext cx="0" cy="1117084"/>
            </a:xfrm>
            <a:prstGeom prst="straightConnector1">
              <a:avLst/>
            </a:prstGeom>
            <a:noFill/>
            <a:ln w="19050" cap="flat" cmpd="sng" algn="ctr">
              <a:solidFill>
                <a:srgbClr val="F79646"/>
              </a:solidFill>
              <a:prstDash val="dash"/>
              <a:tailEnd type="arrow"/>
            </a:ln>
            <a:effectLst/>
          </p:spPr>
        </p:cxn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34E975F-0F0E-A30F-0B0C-92131F67D880}"/>
              </a:ext>
            </a:extLst>
          </p:cNvPr>
          <p:cNvCxnSpPr/>
          <p:nvPr/>
        </p:nvCxnSpPr>
        <p:spPr>
          <a:xfrm flipV="1">
            <a:off x="8013781" y="3544003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tailEnd type="arrow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B855DB8-3360-F1EE-5DA6-21791BC655B6}"/>
              </a:ext>
            </a:extLst>
          </p:cNvPr>
          <p:cNvSpPr txBox="1"/>
          <p:nvPr/>
        </p:nvSpPr>
        <p:spPr>
          <a:xfrm>
            <a:off x="998245" y="4299942"/>
            <a:ext cx="1485522" cy="43088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3.5 Z TeV –</a:t>
            </a:r>
            <a:br>
              <a:rPr lang="en-US" sz="1100" b="1" kern="0" dirty="0">
                <a:solidFill>
                  <a:sysClr val="windowText" lastClr="000000"/>
                </a:solidFill>
                <a:latin typeface="Calibri"/>
              </a:rPr>
            </a:b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 0.5x design </a:t>
            </a:r>
            <a:r>
              <a:rPr lang="en-US" sz="1100" b="1" kern="0" dirty="0" err="1">
                <a:solidFill>
                  <a:sysClr val="windowText" lastClr="000000"/>
                </a:solidFill>
                <a:latin typeface="Calibri"/>
              </a:rPr>
              <a:t>lu</a:t>
            </a:r>
            <a:r>
              <a:rPr lang="en-US" sz="1100" b="1" dirty="0" err="1">
                <a:solidFill>
                  <a:sysClr val="windowText" lastClr="000000"/>
                </a:solidFill>
                <a:latin typeface="Calibri"/>
              </a:rPr>
              <a:t>mi</a:t>
            </a:r>
            <a:endParaRPr lang="en-US" sz="11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C57CF4F-85A9-C51B-7A33-BAFAFAC9D1B5}"/>
              </a:ext>
            </a:extLst>
          </p:cNvPr>
          <p:cNvSpPr txBox="1"/>
          <p:nvPr/>
        </p:nvSpPr>
        <p:spPr>
          <a:xfrm>
            <a:off x="827584" y="2275007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19951E-8A01-0C79-C1AE-161BF7B0090F}"/>
              </a:ext>
            </a:extLst>
          </p:cNvPr>
          <p:cNvSpPr txBox="1"/>
          <p:nvPr/>
        </p:nvSpPr>
        <p:spPr>
          <a:xfrm>
            <a:off x="3236759" y="2275007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ACAEA1-B9EE-B1A4-ED8C-C10E042E2CE4}"/>
              </a:ext>
            </a:extLst>
          </p:cNvPr>
          <p:cNvSpPr txBox="1"/>
          <p:nvPr/>
        </p:nvSpPr>
        <p:spPr>
          <a:xfrm>
            <a:off x="6660232" y="2275007"/>
            <a:ext cx="1119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80CD74-D6D3-8B32-CD7E-E22570BC5E15}"/>
              </a:ext>
            </a:extLst>
          </p:cNvPr>
          <p:cNvSpPr txBox="1"/>
          <p:nvPr/>
        </p:nvSpPr>
        <p:spPr>
          <a:xfrm rot="16200000">
            <a:off x="1541909" y="2520934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FCCF888-FC3C-67AF-90D8-7C63BFED8757}"/>
              </a:ext>
            </a:extLst>
          </p:cNvPr>
          <p:cNvSpPr txBox="1"/>
          <p:nvPr/>
        </p:nvSpPr>
        <p:spPr>
          <a:xfrm rot="16200000">
            <a:off x="4230887" y="2566028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D16D173-8C30-56C4-4D93-927BEAB56AC1}"/>
              </a:ext>
            </a:extLst>
          </p:cNvPr>
          <p:cNvSpPr txBox="1"/>
          <p:nvPr/>
        </p:nvSpPr>
        <p:spPr>
          <a:xfrm rot="16200000">
            <a:off x="7590581" y="2566028"/>
            <a:ext cx="1771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3724670-0763-EA0B-3BE7-CA5023DD36E2}"/>
              </a:ext>
            </a:extLst>
          </p:cNvPr>
          <p:cNvSpPr txBox="1"/>
          <p:nvPr/>
        </p:nvSpPr>
        <p:spPr>
          <a:xfrm>
            <a:off x="2843808" y="4830420"/>
            <a:ext cx="2448272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6.37 Z TeV – 3.6x design </a:t>
            </a:r>
            <a:r>
              <a:rPr lang="en-US" sz="1100" b="1" kern="0" dirty="0" err="1">
                <a:solidFill>
                  <a:sysClr val="windowText" lastClr="000000"/>
                </a:solidFill>
                <a:latin typeface="Calibri"/>
              </a:rPr>
              <a:t>lu</a:t>
            </a:r>
            <a:r>
              <a:rPr lang="en-US" sz="1100" b="1" dirty="0" err="1">
                <a:solidFill>
                  <a:sysClr val="windowText" lastClr="000000"/>
                </a:solidFill>
                <a:latin typeface="Calibri"/>
              </a:rPr>
              <a:t>mi</a:t>
            </a:r>
            <a:endParaRPr lang="en-US" sz="11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B454E4D6-A0F0-EAA9-C0BD-234CDA32C05C}"/>
              </a:ext>
            </a:extLst>
          </p:cNvPr>
          <p:cNvCxnSpPr>
            <a:cxnSpLocks/>
          </p:cNvCxnSpPr>
          <p:nvPr/>
        </p:nvCxnSpPr>
        <p:spPr>
          <a:xfrm flipV="1">
            <a:off x="3203848" y="3507854"/>
            <a:ext cx="0" cy="1322566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C17800E8-5DFF-B36A-D277-40600E187EB3}"/>
              </a:ext>
            </a:extLst>
          </p:cNvPr>
          <p:cNvCxnSpPr>
            <a:cxnSpLocks/>
          </p:cNvCxnSpPr>
          <p:nvPr/>
        </p:nvCxnSpPr>
        <p:spPr>
          <a:xfrm>
            <a:off x="3995936" y="1203598"/>
            <a:ext cx="0" cy="722739"/>
          </a:xfrm>
          <a:prstGeom prst="straightConnector1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240268-B310-FEAE-EA2B-43DCFC79CF65}"/>
              </a:ext>
            </a:extLst>
          </p:cNvPr>
          <p:cNvCxnSpPr>
            <a:cxnSpLocks/>
          </p:cNvCxnSpPr>
          <p:nvPr/>
        </p:nvCxnSpPr>
        <p:spPr>
          <a:xfrm flipV="1">
            <a:off x="4499992" y="3507854"/>
            <a:ext cx="0" cy="962526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08BC89A1-18F6-51F8-3EC5-13ED1CD55035}"/>
              </a:ext>
            </a:extLst>
          </p:cNvPr>
          <p:cNvSpPr txBox="1"/>
          <p:nvPr/>
        </p:nvSpPr>
        <p:spPr>
          <a:xfrm rot="16200000">
            <a:off x="5066110" y="2496878"/>
            <a:ext cx="1259995" cy="600164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00B050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Implementation of ion upgrades – LHC and injectors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55835D1-2195-B936-3EB4-12B7D40CB2A5}"/>
              </a:ext>
            </a:extLst>
          </p:cNvPr>
          <p:cNvSpPr txBox="1"/>
          <p:nvPr/>
        </p:nvSpPr>
        <p:spPr>
          <a:xfrm>
            <a:off x="3466375" y="4299942"/>
            <a:ext cx="1465665" cy="43088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6.37 Z TeV – </a:t>
            </a:r>
          </a:p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6.1x design </a:t>
            </a:r>
            <a:r>
              <a:rPr lang="en-US" sz="1100" b="1" kern="0" dirty="0" err="1">
                <a:solidFill>
                  <a:sysClr val="windowText" lastClr="000000"/>
                </a:solidFill>
                <a:latin typeface="Calibri"/>
              </a:rPr>
              <a:t>lu</a:t>
            </a:r>
            <a:r>
              <a:rPr lang="en-US" sz="1100" b="1" dirty="0" err="1">
                <a:solidFill>
                  <a:sysClr val="windowText" lastClr="000000"/>
                </a:solidFill>
                <a:latin typeface="Calibri"/>
              </a:rPr>
              <a:t>mi</a:t>
            </a:r>
            <a:endParaRPr lang="en-US" sz="1100" b="1" kern="0" dirty="0">
              <a:solidFill>
                <a:sysClr val="windowText" lastClr="000000"/>
              </a:solidFill>
              <a:latin typeface="Calibri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8D3BCEE-AEF5-5668-CA61-4B114B3182D8}"/>
              </a:ext>
            </a:extLst>
          </p:cNvPr>
          <p:cNvSpPr txBox="1"/>
          <p:nvPr/>
        </p:nvSpPr>
        <p:spPr>
          <a:xfrm>
            <a:off x="6444210" y="4803998"/>
            <a:ext cx="1413517" cy="27699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Pb-Pb @ 6.8 Z TeV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79741FB-843C-14A4-A0C2-46F394962728}"/>
              </a:ext>
            </a:extLst>
          </p:cNvPr>
          <p:cNvSpPr txBox="1"/>
          <p:nvPr/>
        </p:nvSpPr>
        <p:spPr>
          <a:xfrm>
            <a:off x="7428211" y="4427139"/>
            <a:ext cx="1359768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dash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6.8 Z TeV?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EB9D2A32-DE12-195F-41B7-603CC0AAB39A}"/>
              </a:ext>
            </a:extLst>
          </p:cNvPr>
          <p:cNvCxnSpPr>
            <a:cxnSpLocks/>
          </p:cNvCxnSpPr>
          <p:nvPr/>
        </p:nvCxnSpPr>
        <p:spPr>
          <a:xfrm flipH="1">
            <a:off x="7697372" y="1234670"/>
            <a:ext cx="11464" cy="72273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0E58D4F5-5111-423D-BD04-0C75DFA607CD}"/>
              </a:ext>
            </a:extLst>
          </p:cNvPr>
          <p:cNvCxnSpPr>
            <a:cxnSpLocks/>
          </p:cNvCxnSpPr>
          <p:nvPr/>
        </p:nvCxnSpPr>
        <p:spPr>
          <a:xfrm flipH="1">
            <a:off x="7995149" y="1232626"/>
            <a:ext cx="11464" cy="72273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AA1362BC-D5A8-E3E0-6926-CE28E1814D4B}"/>
              </a:ext>
            </a:extLst>
          </p:cNvPr>
          <p:cNvSpPr txBox="1"/>
          <p:nvPr/>
        </p:nvSpPr>
        <p:spPr>
          <a:xfrm>
            <a:off x="7668344" y="1007754"/>
            <a:ext cx="519694" cy="26161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wrap="non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p-Pb?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904FD752-BF80-A522-93F3-FA3C0C68DF57}"/>
              </a:ext>
            </a:extLst>
          </p:cNvPr>
          <p:cNvCxnSpPr>
            <a:cxnSpLocks/>
          </p:cNvCxnSpPr>
          <p:nvPr/>
        </p:nvCxnSpPr>
        <p:spPr>
          <a:xfrm>
            <a:off x="4355976" y="1453470"/>
            <a:ext cx="0" cy="470208"/>
          </a:xfrm>
          <a:prstGeom prst="straightConnector1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tailEnd type="arrow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7E7633EE-021C-16EA-CDB1-FCB41B1AF603}"/>
              </a:ext>
            </a:extLst>
          </p:cNvPr>
          <p:cNvSpPr txBox="1"/>
          <p:nvPr/>
        </p:nvSpPr>
        <p:spPr>
          <a:xfrm>
            <a:off x="4090963" y="1310035"/>
            <a:ext cx="1993206" cy="430887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Calibri"/>
              </a:rPr>
              <a:t>New mode: 12h operation with partially stripped Pb</a:t>
            </a:r>
            <a:r>
              <a:rPr lang="en-US" sz="1100" kern="0" baseline="30000" dirty="0">
                <a:solidFill>
                  <a:sysClr val="windowText" lastClr="000000"/>
                </a:solidFill>
                <a:latin typeface="Calibri"/>
              </a:rPr>
              <a:t>81+</a:t>
            </a:r>
          </a:p>
        </p:txBody>
      </p:sp>
    </p:spTree>
    <p:extLst>
      <p:ext uri="{BB962C8B-B14F-4D97-AF65-F5344CB8AC3E}">
        <p14:creationId xmlns:p14="http://schemas.microsoft.com/office/powerpoint/2010/main" val="1362135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7" grpId="0" animBg="1"/>
      <p:bldP spid="15" grpId="0" animBg="1"/>
      <p:bldP spid="27" grpId="0" animBg="1"/>
      <p:bldP spid="64" grpId="0" animBg="1"/>
      <p:bldP spid="37" grpId="0" animBg="1"/>
      <p:bldP spid="72" grpId="0" animBg="1"/>
      <p:bldP spid="74" grpId="0" animBg="1"/>
      <p:bldP spid="78" grpId="0" animBg="1"/>
      <p:bldP spid="8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B16931-1A32-D376-F369-F9EEF17B84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and pink graph with numbers&#10;&#10;Description automatically generated">
            <a:extLst>
              <a:ext uri="{FF2B5EF4-FFF2-40B4-BE49-F238E27FC236}">
                <a16:creationId xmlns:a16="http://schemas.microsoft.com/office/drawing/2014/main" id="{05BC66BA-7B84-ABA5-DFAA-C59804162F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9" r="20434"/>
          <a:stretch/>
        </p:blipFill>
        <p:spPr>
          <a:xfrm>
            <a:off x="2988812" y="1899721"/>
            <a:ext cx="6119692" cy="2281244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AE132A0-AA8B-26A3-4BE9-F24D89EA2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560" y="10148"/>
            <a:ext cx="8229600" cy="437295"/>
          </a:xfrm>
        </p:spPr>
        <p:txBody>
          <a:bodyPr rIns="0"/>
          <a:lstStyle/>
          <a:p>
            <a:r>
              <a:rPr lang="en-US" dirty="0"/>
              <a:t>Past LHC ion runs and main achievements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31A009A1-DA10-A4BE-0838-32A66BB10A86}"/>
              </a:ext>
            </a:extLst>
          </p:cNvPr>
          <p:cNvSpPr txBox="1"/>
          <p:nvPr/>
        </p:nvSpPr>
        <p:spPr>
          <a:xfrm>
            <a:off x="5538644" y="915566"/>
            <a:ext cx="1193596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/>
            </a:solidFill>
            <a:prstDash val="solid"/>
          </a:ln>
          <a:effectLst/>
        </p:spPr>
        <p:txBody>
          <a:bodyPr wrap="non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Calibri"/>
              </a:rPr>
              <a:t>16h Xe-Xe pilot run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99B54620-72B2-ECE1-35E6-986BE78EE40C}"/>
              </a:ext>
            </a:extLst>
          </p:cNvPr>
          <p:cNvGrpSpPr/>
          <p:nvPr/>
        </p:nvGrpSpPr>
        <p:grpSpPr>
          <a:xfrm>
            <a:off x="3146671" y="544454"/>
            <a:ext cx="684817" cy="1379224"/>
            <a:chOff x="5506953" y="421811"/>
            <a:chExt cx="913091" cy="1838964"/>
          </a:xfrm>
        </p:grpSpPr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C2C6BA38-3148-89BF-9086-F74A8AE92CE2}"/>
                </a:ext>
              </a:extLst>
            </p:cNvPr>
            <p:cNvCxnSpPr>
              <a:cxnSpLocks/>
            </p:cNvCxnSpPr>
            <p:nvPr/>
          </p:nvCxnSpPr>
          <p:spPr>
            <a:xfrm>
              <a:off x="6132003" y="756548"/>
              <a:ext cx="0" cy="1504227"/>
            </a:xfrm>
            <a:prstGeom prst="straightConnector1">
              <a:avLst/>
            </a:prstGeom>
            <a:noFill/>
            <a:ln w="19050" cap="flat" cmpd="sng" algn="ctr">
              <a:solidFill>
                <a:schemeClr val="accent6"/>
              </a:solidFill>
              <a:prstDash val="solid"/>
              <a:tailEnd type="arrow"/>
            </a:ln>
            <a:effectLst/>
          </p:spPr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6FD2099-A136-EE2B-D9EF-E75B9ABBE138}"/>
                </a:ext>
              </a:extLst>
            </p:cNvPr>
            <p:cNvSpPr txBox="1"/>
            <p:nvPr/>
          </p:nvSpPr>
          <p:spPr>
            <a:xfrm>
              <a:off x="5506953" y="421811"/>
              <a:ext cx="913091" cy="348813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chemeClr val="accent6"/>
              </a:solidFill>
              <a:prstDash val="solid"/>
            </a:ln>
            <a:effectLst/>
          </p:spPr>
          <p:txBody>
            <a:bodyPr wrap="square" r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dirty="0">
                  <a:solidFill>
                    <a:sysClr val="windowText" lastClr="000000"/>
                  </a:solidFill>
                  <a:latin typeface="Calibri"/>
                </a:rPr>
                <a:t>16h </a:t>
              </a: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</a:rPr>
                <a:t>p-Pb</a:t>
              </a:r>
            </a:p>
          </p:txBody>
        </p:sp>
      </p:grp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8B91CD2-922B-DAEC-2650-C9E50DF701DC}"/>
              </a:ext>
            </a:extLst>
          </p:cNvPr>
          <p:cNvCxnSpPr>
            <a:cxnSpLocks/>
          </p:cNvCxnSpPr>
          <p:nvPr/>
        </p:nvCxnSpPr>
        <p:spPr>
          <a:xfrm flipV="1">
            <a:off x="3707904" y="3589589"/>
            <a:ext cx="0" cy="858238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A60464A5-F429-1B63-940A-4AD0C48FB2A6}"/>
              </a:ext>
            </a:extLst>
          </p:cNvPr>
          <p:cNvCxnSpPr/>
          <p:nvPr/>
        </p:nvCxnSpPr>
        <p:spPr>
          <a:xfrm flipV="1">
            <a:off x="3353850" y="3605110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grpSp>
        <p:nvGrpSpPr>
          <p:cNvPr id="50" name="Group 49">
            <a:extLst>
              <a:ext uri="{FF2B5EF4-FFF2-40B4-BE49-F238E27FC236}">
                <a16:creationId xmlns:a16="http://schemas.microsoft.com/office/drawing/2014/main" id="{5FF0EACE-955E-AC5D-EAC8-806557006519}"/>
              </a:ext>
            </a:extLst>
          </p:cNvPr>
          <p:cNvGrpSpPr/>
          <p:nvPr/>
        </p:nvGrpSpPr>
        <p:grpSpPr>
          <a:xfrm>
            <a:off x="4067944" y="1158013"/>
            <a:ext cx="1212833" cy="734133"/>
            <a:chOff x="5436825" y="5227629"/>
            <a:chExt cx="1617109" cy="978844"/>
          </a:xfrm>
        </p:grpSpPr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89C491C-51C7-439A-6BB3-B8DD7090DF56}"/>
                </a:ext>
              </a:extLst>
            </p:cNvPr>
            <p:cNvCxnSpPr>
              <a:cxnSpLocks/>
            </p:cNvCxnSpPr>
            <p:nvPr/>
          </p:nvCxnSpPr>
          <p:spPr>
            <a:xfrm>
              <a:off x="5556109" y="5340828"/>
              <a:ext cx="0" cy="865645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C558694-9008-F42E-3385-D802F287578C}"/>
                </a:ext>
              </a:extLst>
            </p:cNvPr>
            <p:cNvSpPr txBox="1"/>
            <p:nvPr/>
          </p:nvSpPr>
          <p:spPr>
            <a:xfrm>
              <a:off x="5436825" y="5227629"/>
              <a:ext cx="1617109" cy="348813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p-Pb run @ 4 Z TeV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2B5A646-6594-D95A-2B5A-FF20D9ECE9EE}"/>
              </a:ext>
            </a:extLst>
          </p:cNvPr>
          <p:cNvGrpSpPr/>
          <p:nvPr/>
        </p:nvGrpSpPr>
        <p:grpSpPr>
          <a:xfrm>
            <a:off x="4355976" y="555527"/>
            <a:ext cx="1091004" cy="1355514"/>
            <a:chOff x="5364841" y="3778062"/>
            <a:chExt cx="1454674" cy="1807347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684B7950-413F-1995-B9ED-83C8E91C8EBE}"/>
                </a:ext>
              </a:extLst>
            </p:cNvPr>
            <p:cNvCxnSpPr>
              <a:cxnSpLocks/>
            </p:cNvCxnSpPr>
            <p:nvPr/>
          </p:nvCxnSpPr>
          <p:spPr>
            <a:xfrm>
              <a:off x="6694473" y="4309150"/>
              <a:ext cx="0" cy="1276259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D3D1920E-70CA-A7DB-B98D-AFFD73401B9F}"/>
                </a:ext>
              </a:extLst>
            </p:cNvPr>
            <p:cNvSpPr txBox="1"/>
            <p:nvPr/>
          </p:nvSpPr>
          <p:spPr>
            <a:xfrm>
              <a:off x="5364841" y="3778062"/>
              <a:ext cx="1454674" cy="574514"/>
            </a:xfrm>
            <a:prstGeom prst="rect">
              <a:avLst/>
            </a:prstGeom>
            <a:solidFill>
              <a:sysClr val="window" lastClr="FFFFFF"/>
            </a:solidFill>
            <a:ln w="28575" cap="flat" cmpd="sng" algn="ctr">
              <a:solidFill>
                <a:srgbClr val="FF0000"/>
              </a:solidFill>
              <a:prstDash val="solid"/>
            </a:ln>
            <a:effectLst/>
          </p:spPr>
          <p:txBody>
            <a:bodyPr wrap="none" r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p-Pb @ 4 Z TeV </a:t>
              </a:r>
            </a:p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b="1" dirty="0">
                  <a:solidFill>
                    <a:sysClr val="windowText" lastClr="000000"/>
                  </a:solidFill>
                  <a:latin typeface="Calibri"/>
                </a:rPr>
                <a:t>P-Pb @ </a:t>
              </a:r>
              <a:r>
                <a:rPr lang="en-US" sz="1100" b="1" kern="0" dirty="0">
                  <a:solidFill>
                    <a:sysClr val="windowText" lastClr="000000"/>
                  </a:solidFill>
                  <a:latin typeface="Calibri"/>
                </a:rPr>
                <a:t>6.5 Z TeV</a:t>
              </a:r>
            </a:p>
          </p:txBody>
        </p:sp>
      </p:grp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FE38A6DC-6C37-C9A0-D1FF-5E4402FFF738}"/>
              </a:ext>
            </a:extLst>
          </p:cNvPr>
          <p:cNvCxnSpPr>
            <a:cxnSpLocks/>
          </p:cNvCxnSpPr>
          <p:nvPr/>
        </p:nvCxnSpPr>
        <p:spPr>
          <a:xfrm flipV="1">
            <a:off x="7668344" y="3579862"/>
            <a:ext cx="0" cy="1224136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930736A0-DAF4-ABE4-A603-FFFCC5E8A053}"/>
              </a:ext>
            </a:extLst>
          </p:cNvPr>
          <p:cNvCxnSpPr>
            <a:cxnSpLocks/>
          </p:cNvCxnSpPr>
          <p:nvPr/>
        </p:nvCxnSpPr>
        <p:spPr>
          <a:xfrm flipV="1">
            <a:off x="7993233" y="3589589"/>
            <a:ext cx="0" cy="1214409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1F7EA65B-B6BD-1DF8-D996-5C7E996A336B}"/>
              </a:ext>
            </a:extLst>
          </p:cNvPr>
          <p:cNvCxnSpPr/>
          <p:nvPr/>
        </p:nvCxnSpPr>
        <p:spPr>
          <a:xfrm flipV="1">
            <a:off x="8367992" y="3589589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tailEnd type="arrow"/>
          </a:ln>
          <a:effectLst/>
        </p:spPr>
      </p:cxnSp>
      <p:grpSp>
        <p:nvGrpSpPr>
          <p:cNvPr id="61" name="Group 60">
            <a:extLst>
              <a:ext uri="{FF2B5EF4-FFF2-40B4-BE49-F238E27FC236}">
                <a16:creationId xmlns:a16="http://schemas.microsoft.com/office/drawing/2014/main" id="{AA5BF700-60CB-6030-940F-85EE2B7F9F13}"/>
              </a:ext>
            </a:extLst>
          </p:cNvPr>
          <p:cNvGrpSpPr/>
          <p:nvPr/>
        </p:nvGrpSpPr>
        <p:grpSpPr>
          <a:xfrm>
            <a:off x="7052287" y="590732"/>
            <a:ext cx="1264129" cy="1332946"/>
            <a:chOff x="6702199" y="528828"/>
            <a:chExt cx="1685505" cy="1389865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3BD69E2-3357-A453-567D-925371256D90}"/>
                </a:ext>
              </a:extLst>
            </p:cNvPr>
            <p:cNvSpPr txBox="1"/>
            <p:nvPr/>
          </p:nvSpPr>
          <p:spPr>
            <a:xfrm>
              <a:off x="6702199" y="528828"/>
              <a:ext cx="1685505" cy="272781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solidFill>
                <a:srgbClr val="F79646"/>
              </a:solidFill>
              <a:prstDash val="dash"/>
            </a:ln>
            <a:effectLst/>
          </p:spPr>
          <p:txBody>
            <a:bodyPr wrap="none" rIns="0" rtlCol="0">
              <a:spAutoFit/>
            </a:bodyPr>
            <a:lstStyle/>
            <a:p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100" kern="0" dirty="0">
                  <a:solidFill>
                    <a:sysClr val="windowText" lastClr="000000"/>
                  </a:solidFill>
                  <a:latin typeface="Calibri"/>
                </a:rPr>
                <a:t>1-week O-O and p-O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2BDE4568-A9CE-10AD-97B8-E5A9092084C4}"/>
                </a:ext>
              </a:extLst>
            </p:cNvPr>
            <p:cNvCxnSpPr>
              <a:cxnSpLocks/>
            </p:cNvCxnSpPr>
            <p:nvPr/>
          </p:nvCxnSpPr>
          <p:spPr>
            <a:xfrm>
              <a:off x="8332557" y="801609"/>
              <a:ext cx="0" cy="1117084"/>
            </a:xfrm>
            <a:prstGeom prst="straightConnector1">
              <a:avLst/>
            </a:prstGeom>
            <a:noFill/>
            <a:ln w="19050" cap="flat" cmpd="sng" algn="ctr">
              <a:solidFill>
                <a:srgbClr val="F79646"/>
              </a:solidFill>
              <a:prstDash val="dash"/>
              <a:tailEnd type="arrow"/>
            </a:ln>
            <a:effectLst/>
          </p:spPr>
        </p:cxnSp>
      </p:grp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E90611B-3F2E-81D9-BD4E-E59833F35C99}"/>
              </a:ext>
            </a:extLst>
          </p:cNvPr>
          <p:cNvCxnSpPr/>
          <p:nvPr/>
        </p:nvCxnSpPr>
        <p:spPr>
          <a:xfrm flipV="1">
            <a:off x="8550330" y="3589589"/>
            <a:ext cx="0" cy="926377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dash"/>
            <a:tailEnd type="arrow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DA99CD60-73E0-CFB8-35BE-2FA3A115D999}"/>
              </a:ext>
            </a:extLst>
          </p:cNvPr>
          <p:cNvSpPr txBox="1"/>
          <p:nvPr/>
        </p:nvSpPr>
        <p:spPr>
          <a:xfrm>
            <a:off x="3020456" y="4447827"/>
            <a:ext cx="1222096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3.5 Z TeV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911E743-D609-22EA-E8B9-3EEE7D01DC29}"/>
              </a:ext>
            </a:extLst>
          </p:cNvPr>
          <p:cNvSpPr txBox="1"/>
          <p:nvPr/>
        </p:nvSpPr>
        <p:spPr>
          <a:xfrm>
            <a:off x="3210746" y="2275007"/>
            <a:ext cx="1026884" cy="584775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978845-A3BF-12DA-6DDE-01390BA0B0CA}"/>
              </a:ext>
            </a:extLst>
          </p:cNvPr>
          <p:cNvSpPr txBox="1"/>
          <p:nvPr/>
        </p:nvSpPr>
        <p:spPr>
          <a:xfrm>
            <a:off x="5010946" y="2275007"/>
            <a:ext cx="1026884" cy="584775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C8251E3-56B1-A3ED-9FB6-FE8978C8CC94}"/>
              </a:ext>
            </a:extLst>
          </p:cNvPr>
          <p:cNvSpPr txBox="1"/>
          <p:nvPr/>
        </p:nvSpPr>
        <p:spPr>
          <a:xfrm>
            <a:off x="7405982" y="2275007"/>
            <a:ext cx="1026884" cy="584775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sz="3200" b="1" dirty="0">
                <a:latin typeface="Arial Narrow" panose="020B0606020202030204" pitchFamily="34" charset="0"/>
              </a:rPr>
              <a:t>Run 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D4AD2A2-B173-B9BC-57B8-D51C1730712B}"/>
              </a:ext>
            </a:extLst>
          </p:cNvPr>
          <p:cNvSpPr txBox="1"/>
          <p:nvPr/>
        </p:nvSpPr>
        <p:spPr>
          <a:xfrm rot="16200000">
            <a:off x="3645359" y="2555543"/>
            <a:ext cx="1679306" cy="369332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1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CB6A3D4-D4C4-FB8E-C6B9-7E2D0B32BEC4}"/>
              </a:ext>
            </a:extLst>
          </p:cNvPr>
          <p:cNvSpPr txBox="1"/>
          <p:nvPr/>
        </p:nvSpPr>
        <p:spPr>
          <a:xfrm rot="16200000">
            <a:off x="5373551" y="2566028"/>
            <a:ext cx="1679306" cy="369332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2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8D4EAC4-1E2E-1B4B-B541-3E4ABEDA23D8}"/>
              </a:ext>
            </a:extLst>
          </p:cNvPr>
          <p:cNvSpPr txBox="1"/>
          <p:nvPr/>
        </p:nvSpPr>
        <p:spPr>
          <a:xfrm rot="16200000">
            <a:off x="7950449" y="2566028"/>
            <a:ext cx="1679306" cy="369332"/>
          </a:xfrm>
          <a:prstGeom prst="rect">
            <a:avLst/>
          </a:prstGeom>
          <a:noFill/>
        </p:spPr>
        <p:txBody>
          <a:bodyPr wrap="none" rIns="0" rtlCol="0">
            <a:spAutoFit/>
          </a:bodyPr>
          <a:lstStyle/>
          <a:p>
            <a:pPr algn="l"/>
            <a:r>
              <a:rPr lang="en-US" b="1" dirty="0">
                <a:latin typeface="Arial Narrow" panose="020B0606020202030204" pitchFamily="34" charset="0"/>
              </a:rPr>
              <a:t>Long Shutdown 3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7E66988-1886-C5DB-61E5-50A645E6B839}"/>
              </a:ext>
            </a:extLst>
          </p:cNvPr>
          <p:cNvCxnSpPr>
            <a:cxnSpLocks/>
          </p:cNvCxnSpPr>
          <p:nvPr/>
        </p:nvCxnSpPr>
        <p:spPr>
          <a:xfrm>
            <a:off x="5596268" y="1177176"/>
            <a:ext cx="0" cy="722739"/>
          </a:xfrm>
          <a:prstGeom prst="straightConnector1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tailEnd type="arrow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EAA65B7-ACD4-B032-0D9A-8C66C2B91AE2}"/>
              </a:ext>
            </a:extLst>
          </p:cNvPr>
          <p:cNvCxnSpPr>
            <a:cxnSpLocks/>
          </p:cNvCxnSpPr>
          <p:nvPr/>
        </p:nvCxnSpPr>
        <p:spPr>
          <a:xfrm flipV="1">
            <a:off x="6012124" y="3606284"/>
            <a:ext cx="0" cy="962526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8CC9B570-88B1-B484-7B20-E5B9B9B2978C}"/>
              </a:ext>
            </a:extLst>
          </p:cNvPr>
          <p:cNvSpPr txBox="1"/>
          <p:nvPr/>
        </p:nvSpPr>
        <p:spPr>
          <a:xfrm rot="16200000">
            <a:off x="6067955" y="2496878"/>
            <a:ext cx="1259995" cy="600164"/>
          </a:xfrm>
          <a:prstGeom prst="rect">
            <a:avLst/>
          </a:prstGeom>
          <a:solidFill>
            <a:sysClr val="window" lastClr="FFFFFF">
              <a:alpha val="54000"/>
            </a:sysClr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Implementation of ion upgrades – LHC and injectors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03A20DF-3C3B-AB11-7D16-75F74B06D0D4}"/>
              </a:ext>
            </a:extLst>
          </p:cNvPr>
          <p:cNvSpPr txBox="1"/>
          <p:nvPr/>
        </p:nvSpPr>
        <p:spPr>
          <a:xfrm>
            <a:off x="4978508" y="4398372"/>
            <a:ext cx="1296144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6.37 Z TeV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224B777-7D44-7E25-AD42-9D805344DF94}"/>
              </a:ext>
            </a:extLst>
          </p:cNvPr>
          <p:cNvSpPr txBox="1"/>
          <p:nvPr/>
        </p:nvSpPr>
        <p:spPr>
          <a:xfrm>
            <a:off x="7201147" y="4803998"/>
            <a:ext cx="1413517" cy="276999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solid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kern="0" dirty="0">
                <a:solidFill>
                  <a:sysClr val="windowText" lastClr="000000"/>
                </a:solidFill>
                <a:latin typeface="Calibri"/>
              </a:rPr>
              <a:t>Pb-Pb @ 6.8 Z TeV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D3AE1CD-A590-9561-FD1A-3622FB88FA73}"/>
              </a:ext>
            </a:extLst>
          </p:cNvPr>
          <p:cNvSpPr txBox="1"/>
          <p:nvPr/>
        </p:nvSpPr>
        <p:spPr>
          <a:xfrm>
            <a:off x="7929004" y="4427139"/>
            <a:ext cx="1287760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4F81BD"/>
            </a:solidFill>
            <a:prstDash val="dash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Pb-Pb @ 6.8 Z TeV?</a:t>
            </a:r>
          </a:p>
        </p:txBody>
      </p: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F72D906F-F355-76E4-502A-76ED8393A238}"/>
              </a:ext>
            </a:extLst>
          </p:cNvPr>
          <p:cNvCxnSpPr>
            <a:cxnSpLocks/>
          </p:cNvCxnSpPr>
          <p:nvPr/>
        </p:nvCxnSpPr>
        <p:spPr>
          <a:xfrm flipH="1">
            <a:off x="8376960" y="1203598"/>
            <a:ext cx="11464" cy="72273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FA13C9C1-71C5-DCE1-222B-0B9A5F9FB403}"/>
              </a:ext>
            </a:extLst>
          </p:cNvPr>
          <p:cNvCxnSpPr>
            <a:cxnSpLocks/>
          </p:cNvCxnSpPr>
          <p:nvPr/>
        </p:nvCxnSpPr>
        <p:spPr>
          <a:xfrm flipH="1">
            <a:off x="8575900" y="1232626"/>
            <a:ext cx="11464" cy="72273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dash"/>
            <a:tailEnd type="arrow"/>
          </a:ln>
          <a:effectLst/>
        </p:spPr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8061E32-157D-9C69-C24A-4E472051FC5C}"/>
              </a:ext>
            </a:extLst>
          </p:cNvPr>
          <p:cNvSpPr txBox="1"/>
          <p:nvPr/>
        </p:nvSpPr>
        <p:spPr>
          <a:xfrm>
            <a:off x="8321103" y="1007754"/>
            <a:ext cx="427361" cy="261610"/>
          </a:xfrm>
          <a:prstGeom prst="rect">
            <a:avLst/>
          </a:prstGeom>
          <a:solidFill>
            <a:sysClr val="window" lastClr="FFFFFF"/>
          </a:solidFill>
          <a:ln w="28575" cap="flat" cmpd="sng" algn="ctr">
            <a:solidFill>
              <a:srgbClr val="FF0000"/>
            </a:solidFill>
            <a:prstDash val="dash"/>
          </a:ln>
          <a:effectLst/>
        </p:spPr>
        <p:txBody>
          <a:bodyPr wrap="non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b="1" kern="0" dirty="0">
                <a:solidFill>
                  <a:sysClr val="windowText" lastClr="000000"/>
                </a:solidFill>
                <a:latin typeface="Calibri"/>
              </a:rPr>
              <a:t>p-Pb?</a:t>
            </a:r>
          </a:p>
        </p:txBody>
      </p:sp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5E2A4835-8C5D-4BE5-C7C9-55A82136A41A}"/>
              </a:ext>
            </a:extLst>
          </p:cNvPr>
          <p:cNvCxnSpPr>
            <a:cxnSpLocks/>
          </p:cNvCxnSpPr>
          <p:nvPr/>
        </p:nvCxnSpPr>
        <p:spPr>
          <a:xfrm>
            <a:off x="5930546" y="1453470"/>
            <a:ext cx="0" cy="470208"/>
          </a:xfrm>
          <a:prstGeom prst="straightConnector1">
            <a:avLst/>
          </a:prstGeom>
          <a:noFill/>
          <a:ln w="19050" cap="flat" cmpd="sng" algn="ctr">
            <a:solidFill>
              <a:schemeClr val="accent6"/>
            </a:solidFill>
            <a:prstDash val="solid"/>
            <a:tailEnd type="arrow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081364E-CFA4-91FD-16F3-3F015A7095C1}"/>
              </a:ext>
            </a:extLst>
          </p:cNvPr>
          <p:cNvSpPr txBox="1"/>
          <p:nvPr/>
        </p:nvSpPr>
        <p:spPr>
          <a:xfrm>
            <a:off x="5665533" y="1238027"/>
            <a:ext cx="1714779" cy="261610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chemeClr val="accent6"/>
            </a:solidFill>
            <a:prstDash val="solid"/>
          </a:ln>
          <a:effectLst/>
        </p:spPr>
        <p:txBody>
          <a:bodyPr wrap="square" rIns="0" rtlCol="0">
            <a:spAutoFit/>
          </a:bodyPr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kern="0" dirty="0">
                <a:solidFill>
                  <a:sysClr val="windowText" lastClr="000000"/>
                </a:solidFill>
                <a:latin typeface="Calibri"/>
              </a:rPr>
              <a:t>12h partially stripped Pb</a:t>
            </a:r>
            <a:r>
              <a:rPr lang="en-US" sz="1100" kern="0" baseline="30000" dirty="0">
                <a:solidFill>
                  <a:sysClr val="windowText" lastClr="000000"/>
                </a:solidFill>
                <a:latin typeface="Calibri"/>
              </a:rPr>
              <a:t>81+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CBD16D8-CC76-B34B-E2DD-923186352F05}"/>
              </a:ext>
            </a:extLst>
          </p:cNvPr>
          <p:cNvCxnSpPr>
            <a:cxnSpLocks/>
          </p:cNvCxnSpPr>
          <p:nvPr/>
        </p:nvCxnSpPr>
        <p:spPr>
          <a:xfrm flipV="1">
            <a:off x="5040300" y="3579862"/>
            <a:ext cx="0" cy="818510"/>
          </a:xfrm>
          <a:prstGeom prst="straightConnector1">
            <a:avLst/>
          </a:prstGeom>
          <a:noFill/>
          <a:ln w="2857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arrow"/>
          </a:ln>
          <a:effectLst/>
        </p:spPr>
      </p:cxn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39DA34-B68D-E540-FAFD-2478184B7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73691" y="699542"/>
            <a:ext cx="2701475" cy="4176464"/>
          </a:xfrm>
        </p:spPr>
        <p:txBody>
          <a:bodyPr vert="horz" lIns="91438" tIns="45719" rIns="91438" bIns="45719" rtlCol="0" anchor="t">
            <a:normAutofit lnSpcReduction="10000"/>
          </a:bodyPr>
          <a:lstStyle/>
          <a:p>
            <a:pPr marL="342265" indent="-342265"/>
            <a:r>
              <a:rPr lang="en-US" sz="1600" dirty="0"/>
              <a:t>LHC typically runs 1 month per year with heavy ions</a:t>
            </a:r>
          </a:p>
          <a:p>
            <a:pPr marL="742315" lvl="1" indent="-285115"/>
            <a:r>
              <a:rPr lang="en-US" sz="1400" dirty="0"/>
              <a:t>So far Pb-Pb (6 runs), </a:t>
            </a:r>
            <a:br>
              <a:rPr lang="en-US" sz="1400" dirty="0"/>
            </a:br>
            <a:r>
              <a:rPr lang="en-US" sz="1400" dirty="0"/>
              <a:t>p-Pb (2 runs)</a:t>
            </a:r>
          </a:p>
          <a:p>
            <a:pPr marL="742315" lvl="1" indent="-285115"/>
            <a:r>
              <a:rPr lang="en-US" sz="1400" dirty="0"/>
              <a:t>Short pilot runs in other configurations</a:t>
            </a:r>
          </a:p>
          <a:p>
            <a:pPr marL="742315" lvl="1" indent="-285115"/>
            <a:endParaRPr lang="en-US" sz="1400" dirty="0"/>
          </a:p>
          <a:p>
            <a:pPr marL="342276" indent="-285115"/>
            <a:r>
              <a:rPr lang="en-US" sz="1600" dirty="0"/>
              <a:t>LHC Run 3</a:t>
            </a:r>
          </a:p>
          <a:p>
            <a:pPr marL="742315" lvl="1" indent="-285115"/>
            <a:r>
              <a:rPr lang="en-US" sz="1400" dirty="0">
                <a:solidFill>
                  <a:srgbClr val="032FEB"/>
                </a:solidFill>
              </a:rPr>
              <a:t>First Pb-Pb runs with all HL-LHC ion upgrades implemented</a:t>
            </a:r>
          </a:p>
          <a:p>
            <a:pPr marL="1142356" lvl="2" indent="-285115"/>
            <a:r>
              <a:rPr lang="en-US" sz="1200" dirty="0"/>
              <a:t>Shorter 50 ns bunch spacing from SPS, alleviation of collisional losses, …</a:t>
            </a:r>
          </a:p>
          <a:p>
            <a:pPr marL="1142356" lvl="2" indent="-285115"/>
            <a:r>
              <a:rPr lang="en-US" sz="1200" dirty="0"/>
              <a:t>ALICE 2 upgrade allowed higher luminosity</a:t>
            </a:r>
          </a:p>
          <a:p>
            <a:pPr marL="742315" lvl="1" indent="-285115"/>
            <a:endParaRPr lang="en-US" sz="1400" dirty="0"/>
          </a:p>
          <a:p>
            <a:pPr marL="342265" indent="-342265"/>
            <a:endParaRPr lang="en-US" sz="1600" dirty="0"/>
          </a:p>
          <a:p>
            <a:pPr marL="342265" indent="-342265">
              <a:defRPr/>
            </a:pPr>
            <a:endParaRPr lang="en-US" sz="1600" dirty="0"/>
          </a:p>
          <a:p>
            <a:pPr marL="742315" lvl="1" indent="-285115">
              <a:defRPr/>
            </a:pPr>
            <a:endParaRPr lang="en-US" sz="1400" dirty="0"/>
          </a:p>
          <a:p>
            <a:pPr marL="742315" lvl="1" indent="-285115">
              <a:defRPr/>
            </a:pPr>
            <a:endParaRPr lang="en-US" sz="1400" dirty="0"/>
          </a:p>
          <a:p>
            <a:pPr marL="742315" lvl="1" indent="-285115">
              <a:defRPr/>
            </a:pPr>
            <a:endParaRPr lang="en-US" sz="1400" dirty="0"/>
          </a:p>
          <a:p>
            <a:pPr marL="342265" indent="-342265">
              <a:defRPr/>
            </a:pPr>
            <a:endParaRPr lang="en-US" sz="1600" dirty="0"/>
          </a:p>
          <a:p>
            <a:pPr marL="742315" lvl="1" indent="-285115">
              <a:defRPr/>
            </a:pPr>
            <a:endParaRPr lang="en-US" sz="1400" dirty="0"/>
          </a:p>
          <a:p>
            <a:pPr marL="742315" lvl="1" indent="-285115">
              <a:defRPr/>
            </a:pPr>
            <a:endParaRPr lang="en-US" sz="1400" dirty="0"/>
          </a:p>
          <a:p>
            <a:pPr marL="342265" indent="-342265"/>
            <a:endParaRPr lang="en-US" sz="16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40E3D2B-C1EB-9A1E-546D-064C8C69C1D5}"/>
              </a:ext>
            </a:extLst>
          </p:cNvPr>
          <p:cNvCxnSpPr>
            <a:cxnSpLocks/>
          </p:cNvCxnSpPr>
          <p:nvPr/>
        </p:nvCxnSpPr>
        <p:spPr>
          <a:xfrm flipV="1">
            <a:off x="8192455" y="1911040"/>
            <a:ext cx="0" cy="1668822"/>
          </a:xfrm>
          <a:prstGeom prst="line">
            <a:avLst/>
          </a:prstGeom>
          <a:ln w="25400">
            <a:solidFill>
              <a:srgbClr val="FFFF00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tar: 5 Points 3">
            <a:extLst>
              <a:ext uri="{FF2B5EF4-FFF2-40B4-BE49-F238E27FC236}">
                <a16:creationId xmlns:a16="http://schemas.microsoft.com/office/drawing/2014/main" id="{F65109B7-5793-C722-ABE7-3A1FD5CF2AFD}"/>
              </a:ext>
            </a:extLst>
          </p:cNvPr>
          <p:cNvSpPr/>
          <p:nvPr/>
        </p:nvSpPr>
        <p:spPr>
          <a:xfrm>
            <a:off x="8087925" y="3003798"/>
            <a:ext cx="216024" cy="21659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FFFF00">
                <a:alpha val="40000"/>
              </a:srgb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932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chart of a schedule&#10;&#10;Description automatically generated with medium confidence">
            <a:extLst>
              <a:ext uri="{FF2B5EF4-FFF2-40B4-BE49-F238E27FC236}">
                <a16:creationId xmlns:a16="http://schemas.microsoft.com/office/drawing/2014/main" id="{571435D9-C3AD-E9DA-0DBB-9B9A5A4DC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450" y="681647"/>
            <a:ext cx="6259803" cy="369250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D8505DE-E732-8CCD-715F-22F21EF514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91" y="771550"/>
            <a:ext cx="2410177" cy="4226657"/>
          </a:xfrm>
        </p:spPr>
        <p:txBody>
          <a:bodyPr vert="horz" lIns="91438" tIns="45719" rIns="91438" bIns="45719" rtlCol="0" anchor="t">
            <a:noAutofit/>
          </a:bodyPr>
          <a:lstStyle/>
          <a:p>
            <a:pPr marL="342265" indent="-342265"/>
            <a:r>
              <a:rPr lang="en-US" sz="1400" dirty="0"/>
              <a:t>Run 4: HL-LHC</a:t>
            </a:r>
          </a:p>
          <a:p>
            <a:pPr marL="742315" lvl="1" indent="-285115">
              <a:buFont typeface="Courier New"/>
              <a:buChar char="o"/>
            </a:pPr>
            <a:r>
              <a:rPr lang="en-US" sz="1200" dirty="0"/>
              <a:t>Yearly Pb-Pb and/or p-Pb operation except 2030</a:t>
            </a:r>
          </a:p>
          <a:p>
            <a:pPr marL="742315" lvl="1" indent="-285115">
              <a:buFont typeface="Courier New"/>
              <a:buChar char="o"/>
            </a:pPr>
            <a:r>
              <a:rPr lang="en-US" sz="1200" dirty="0"/>
              <a:t>Sharing between Pb-Pb and p-Pb not yet decided</a:t>
            </a:r>
          </a:p>
          <a:p>
            <a:pPr marL="742315" lvl="1" indent="-285115">
              <a:buFont typeface="Courier New"/>
              <a:buChar char="o"/>
            </a:pPr>
            <a:r>
              <a:rPr lang="en-US" sz="1200" dirty="0"/>
              <a:t>Shorter pilot runs with other ions? </a:t>
            </a:r>
          </a:p>
          <a:p>
            <a:pPr marL="742315" lvl="1" indent="-285115">
              <a:buFont typeface="Courier New"/>
              <a:buChar char="o"/>
            </a:pPr>
            <a:endParaRPr lang="en-US" sz="1200" dirty="0"/>
          </a:p>
          <a:p>
            <a:pPr marL="342265" indent="-342265"/>
            <a:r>
              <a:rPr lang="en-US" sz="1400" dirty="0"/>
              <a:t>Beyond Run 4</a:t>
            </a:r>
          </a:p>
          <a:p>
            <a:pPr marL="742315" lvl="1" indent="-285115">
              <a:buFont typeface="Courier New"/>
              <a:buChar char="o"/>
            </a:pPr>
            <a:r>
              <a:rPr lang="en-US" sz="1200" dirty="0">
                <a:solidFill>
                  <a:srgbClr val="032FEB"/>
                </a:solidFill>
              </a:rPr>
              <a:t>ALICE3:</a:t>
            </a:r>
            <a:r>
              <a:rPr lang="en-US" sz="1200" dirty="0"/>
              <a:t> new detector for significantly higher nucleon-nucleon luminosity</a:t>
            </a:r>
          </a:p>
          <a:p>
            <a:pPr marL="1142356" lvl="2" indent="-285115">
              <a:buFont typeface="Courier New"/>
              <a:buChar char="o"/>
            </a:pPr>
            <a:r>
              <a:rPr lang="en-US" sz="1100" dirty="0"/>
              <a:t>Under study, not yet approved</a:t>
            </a:r>
          </a:p>
          <a:p>
            <a:pPr marL="742315" lvl="1" indent="-285115">
              <a:buFont typeface="Courier New"/>
              <a:buChar char="o"/>
            </a:pPr>
            <a:r>
              <a:rPr lang="en-US" sz="1200" dirty="0">
                <a:solidFill>
                  <a:srgbClr val="032FEB"/>
                </a:solidFill>
              </a:rPr>
              <a:t>LHC ion runs formally approved </a:t>
            </a:r>
            <a:r>
              <a:rPr lang="en-US" sz="1200" dirty="0"/>
              <a:t>if ALICE3 goes ahead</a:t>
            </a:r>
          </a:p>
          <a:p>
            <a:pPr marL="742315" lvl="1" indent="-285115">
              <a:buFont typeface="Courier New"/>
              <a:buChar char="o"/>
            </a:pPr>
            <a:endParaRPr lang="en-US" sz="12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22A0A7-C149-5C64-8652-AD74AFF2D5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DFFB10-D324-2DDE-67BE-DE6E5CB19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E8FBF3-4165-02A7-8F18-4E1294612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ptos"/>
              </a:rPr>
              <a:t>Future of LHC heavy-ion </a:t>
            </a:r>
            <a:r>
              <a:rPr lang="en-US" dirty="0" err="1">
                <a:latin typeface="Aptos"/>
              </a:rPr>
              <a:t>programme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36C5AA-B068-2B3E-3F29-BC7AA304B83F}"/>
              </a:ext>
            </a:extLst>
          </p:cNvPr>
          <p:cNvSpPr txBox="1"/>
          <p:nvPr/>
        </p:nvSpPr>
        <p:spPr>
          <a:xfrm>
            <a:off x="3508048" y="1636212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 3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E46C7BC-00D4-A072-8840-59BC57B97AF8}"/>
              </a:ext>
            </a:extLst>
          </p:cNvPr>
          <p:cNvSpPr txBox="1"/>
          <p:nvPr/>
        </p:nvSpPr>
        <p:spPr>
          <a:xfrm>
            <a:off x="3508048" y="2856629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 4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E98637-F2D7-5121-FDD8-0991683C7403}"/>
              </a:ext>
            </a:extLst>
          </p:cNvPr>
          <p:cNvSpPr txBox="1"/>
          <p:nvPr/>
        </p:nvSpPr>
        <p:spPr>
          <a:xfrm>
            <a:off x="3473187" y="3745364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 5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14E3641-57AE-2643-72B9-3759F32FC808}"/>
              </a:ext>
            </a:extLst>
          </p:cNvPr>
          <p:cNvSpPr txBox="1"/>
          <p:nvPr/>
        </p:nvSpPr>
        <p:spPr>
          <a:xfrm>
            <a:off x="7433000" y="4225030"/>
            <a:ext cx="15467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ptos Narrow" panose="020B0004020202020204" pitchFamily="34" charset="0"/>
              </a:rPr>
              <a:t>EDMS </a:t>
            </a:r>
            <a:r>
              <a:rPr lang="en-US" sz="1200" dirty="0">
                <a:latin typeface="Aptos Narrow" panose="020B0004020202020204" pitchFamily="34" charset="0"/>
                <a:ea typeface="+mn-lt"/>
                <a:cs typeface="+mn-lt"/>
                <a:hlinkClick r:id="rId3"/>
              </a:rPr>
              <a:t>2311633</a:t>
            </a:r>
            <a:r>
              <a:rPr lang="en-US" sz="1200" dirty="0">
                <a:latin typeface="Aptos Narrow" panose="020B0004020202020204" pitchFamily="34" charset="0"/>
                <a:ea typeface="+mn-lt"/>
                <a:cs typeface="+mn-lt"/>
              </a:rPr>
              <a:t> V 4.2</a:t>
            </a:r>
            <a:endParaRPr lang="en-US" sz="1200" dirty="0">
              <a:latin typeface="Aptos Narrow" panose="020B0004020202020204" pitchFamily="34" charset="0"/>
              <a:ea typeface="Calibri"/>
              <a:cs typeface="Calibri"/>
            </a:endParaRPr>
          </a:p>
          <a:p>
            <a:endParaRPr lang="en-US" sz="1200" dirty="0">
              <a:latin typeface="Aptos Narrow" panose="020B0004020202020204" pitchFamily="34" charset="0"/>
              <a:ea typeface="Calibri"/>
              <a:cs typeface="Arial"/>
            </a:endParaRPr>
          </a:p>
          <a:p>
            <a:endParaRPr lang="en-US" sz="1200" dirty="0">
              <a:latin typeface="Aptos Narrow" panose="020B0004020202020204" pitchFamily="34" charset="0"/>
            </a:endParaRPr>
          </a:p>
        </p:txBody>
      </p:sp>
      <p:sp>
        <p:nvSpPr>
          <p:cNvPr id="12" name="Star: 5 Points 11">
            <a:extLst>
              <a:ext uri="{FF2B5EF4-FFF2-40B4-BE49-F238E27FC236}">
                <a16:creationId xmlns:a16="http://schemas.microsoft.com/office/drawing/2014/main" id="{0193D275-493A-6FBF-1BF6-756986341806}"/>
              </a:ext>
            </a:extLst>
          </p:cNvPr>
          <p:cNvSpPr/>
          <p:nvPr/>
        </p:nvSpPr>
        <p:spPr>
          <a:xfrm>
            <a:off x="4463741" y="1404298"/>
            <a:ext cx="216024" cy="21659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FFFF00">
                <a:alpha val="40000"/>
              </a:srgb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169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646E6F-490B-A0FB-B35C-A06E71E4E1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A016096-3FEB-1742-03EB-F35B573EFD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149" y="3219822"/>
            <a:ext cx="4104456" cy="1224136"/>
          </a:xfrm>
        </p:spPr>
        <p:txBody>
          <a:bodyPr>
            <a:normAutofit/>
          </a:bodyPr>
          <a:lstStyle/>
          <a:p>
            <a:r>
              <a:rPr lang="en-US" sz="1800" dirty="0"/>
              <a:t>2024 was the by far best run so far</a:t>
            </a:r>
          </a:p>
          <a:p>
            <a:pPr lvl="1"/>
            <a:r>
              <a:rPr lang="en-US" sz="1600" dirty="0"/>
              <a:t>Half of the time allocated compared to 2023</a:t>
            </a:r>
            <a:endParaRPr lang="en-US" sz="1800" dirty="0"/>
          </a:p>
          <a:p>
            <a:pPr lvl="1"/>
            <a:endParaRPr lang="en-US" sz="1400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7567873-FC5E-A4F1-F89A-9CAA5BF38B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18ADB4-6BD9-8366-3FFA-10DE4E8C2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60E8936-A09C-59CE-B80C-6059E94D3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Integrated luminosity so far</a:t>
            </a:r>
          </a:p>
        </p:txBody>
      </p:sp>
      <p:pic>
        <p:nvPicPr>
          <p:cNvPr id="7" name="Picture 6" descr="A graph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408EC833-B38B-9809-50DD-9BA150617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93169"/>
            <a:ext cx="3650389" cy="2126192"/>
          </a:xfrm>
          <a:prstGeom prst="rect">
            <a:avLst/>
          </a:prstGeom>
        </p:spPr>
      </p:pic>
      <p:pic>
        <p:nvPicPr>
          <p:cNvPr id="9" name="Picture 8" descr="A graph of a number of years&#10;&#10;Description automatically generated">
            <a:extLst>
              <a:ext uri="{FF2B5EF4-FFF2-40B4-BE49-F238E27FC236}">
                <a16:creationId xmlns:a16="http://schemas.microsoft.com/office/drawing/2014/main" id="{45448A39-819F-C164-E657-EBC67BD9F2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843558"/>
            <a:ext cx="3759260" cy="207495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EE3B8A-8471-C179-65E1-2F3414A9C3CC}"/>
              </a:ext>
            </a:extLst>
          </p:cNvPr>
          <p:cNvSpPr txBox="1"/>
          <p:nvPr/>
        </p:nvSpPr>
        <p:spPr>
          <a:xfrm>
            <a:off x="1056278" y="563544"/>
            <a:ext cx="26068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ptos Narrow" panose="020B0004020202020204" pitchFamily="34" charset="0"/>
              </a:rPr>
              <a:t>Integrated luminosity per year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D17C1C1-44DE-EB5F-ACB6-571B92E84B10}"/>
              </a:ext>
            </a:extLst>
          </p:cNvPr>
          <p:cNvSpPr txBox="1"/>
          <p:nvPr/>
        </p:nvSpPr>
        <p:spPr>
          <a:xfrm>
            <a:off x="5236068" y="567854"/>
            <a:ext cx="23519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ptos Narrow" panose="020B0004020202020204" pitchFamily="34" charset="0"/>
              </a:rPr>
              <a:t>Total integrated luminosity</a:t>
            </a:r>
          </a:p>
        </p:txBody>
      </p:sp>
      <p:sp>
        <p:nvSpPr>
          <p:cNvPr id="13" name="Rectangle 1">
            <a:extLst>
              <a:ext uri="{FF2B5EF4-FFF2-40B4-BE49-F238E27FC236}">
                <a16:creationId xmlns:a16="http://schemas.microsoft.com/office/drawing/2014/main" id="{4B5468E3-1170-2F37-6B3E-5BE39C9307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7504" y="2787774"/>
            <a:ext cx="5040560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5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ALICE2 and HL-LHC upgrades in LS2 allowed higher luminosity from 2023</a:t>
            </a:r>
            <a:endParaRPr kumimoji="0" lang="en-US" alt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9D11D335-02C3-78A0-5715-FEB761204F64}"/>
              </a:ext>
            </a:extLst>
          </p:cNvPr>
          <p:cNvSpPr txBox="1">
            <a:spLocks/>
          </p:cNvSpPr>
          <p:nvPr/>
        </p:nvSpPr>
        <p:spPr bwMode="auto">
          <a:xfrm>
            <a:off x="4860032" y="3246739"/>
            <a:ext cx="4104456" cy="2113787"/>
          </a:xfrm>
          <a:prstGeom prst="rect">
            <a:avLst/>
          </a:prstGeom>
        </p:spPr>
        <p:txBody>
          <a:bodyPr vert="horz" lIns="91438" tIns="45719" rIns="91438" bIns="45719" rtlCol="0">
            <a:normAutofit/>
          </a:bodyPr>
          <a:lstStyle>
            <a:lvl1pPr marL="342892" indent="-342892" algn="l" defTabSz="914378">
              <a:spcBef>
                <a:spcPts val="0"/>
              </a:spcBef>
              <a:buFont typeface="Arial"/>
              <a:buChar char="•"/>
              <a:defRPr sz="2800" b="1">
                <a:solidFill>
                  <a:schemeClr val="tx2"/>
                </a:solidFill>
                <a:latin typeface="Aptos" panose="020B0004020202020204" pitchFamily="34" charset="0"/>
                <a:ea typeface="+mn-ea"/>
                <a:cs typeface="Arial"/>
              </a:defRPr>
            </a:lvl1pPr>
            <a:lvl2pPr marL="742931" indent="-285743" algn="l" defTabSz="914378">
              <a:spcBef>
                <a:spcPts val="0"/>
              </a:spcBef>
              <a:buFont typeface="Arial"/>
              <a:buChar char="–"/>
              <a:defRPr sz="24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2pPr>
            <a:lvl3pPr marL="1142972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3pPr>
            <a:lvl4pPr marL="1600160" indent="-228594" algn="l" defTabSz="914378">
              <a:spcBef>
                <a:spcPts val="0"/>
              </a:spcBef>
              <a:buFont typeface="Arial"/>
              <a:buChar char="–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4pPr>
            <a:lvl5pPr marL="2057348" indent="-228594" algn="l" defTabSz="914378">
              <a:spcBef>
                <a:spcPts val="0"/>
              </a:spcBef>
              <a:buFont typeface="Arial"/>
              <a:buChar char="»"/>
              <a:defRPr sz="1800">
                <a:solidFill>
                  <a:schemeClr val="tx1"/>
                </a:solidFill>
                <a:latin typeface="Aptos" panose="020B0004020202020204" pitchFamily="34" charset="0"/>
                <a:ea typeface="+mn-ea"/>
                <a:cs typeface="Arial"/>
              </a:defRPr>
            </a:lvl5pPr>
            <a:lvl6pPr marL="2514537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5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8">
              <a:spcBef>
                <a:spcPts val="0"/>
              </a:spcBef>
              <a:buFont typeface="Arial"/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Total integrated Pb-Pb luminosity</a:t>
            </a:r>
          </a:p>
          <a:p>
            <a:pPr lvl="1"/>
            <a:r>
              <a:rPr lang="en-US" sz="1600" dirty="0"/>
              <a:t>ATLAS: 6.3 nb</a:t>
            </a:r>
            <a:r>
              <a:rPr lang="en-US" sz="1600" baseline="30000" dirty="0"/>
              <a:t>-1</a:t>
            </a:r>
            <a:endParaRPr lang="en-US" sz="1600" dirty="0"/>
          </a:p>
          <a:p>
            <a:pPr lvl="1"/>
            <a:r>
              <a:rPr lang="en-US" sz="1600" dirty="0"/>
              <a:t>ALICE: 5.6 nb</a:t>
            </a:r>
            <a:r>
              <a:rPr lang="en-US" sz="1600" baseline="30000" dirty="0"/>
              <a:t>-1</a:t>
            </a:r>
            <a:endParaRPr lang="en-US" sz="1600" dirty="0"/>
          </a:p>
          <a:p>
            <a:pPr lvl="1"/>
            <a:r>
              <a:rPr lang="en-US" sz="1600" dirty="0"/>
              <a:t>CMS: 6.5 nb</a:t>
            </a:r>
            <a:r>
              <a:rPr lang="en-US" sz="1600" baseline="30000" dirty="0"/>
              <a:t>-1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LHCb: 1.05 nb</a:t>
            </a:r>
            <a:r>
              <a:rPr lang="en-US" sz="1600" baseline="30000" dirty="0"/>
              <a:t>-1</a:t>
            </a:r>
          </a:p>
          <a:p>
            <a:endParaRPr lang="en-US" sz="1800" dirty="0"/>
          </a:p>
          <a:p>
            <a:pPr lvl="1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53035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9B81FC-703D-0E26-6F4A-4AD30F891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987574"/>
            <a:ext cx="3538736" cy="3491658"/>
          </a:xfrm>
        </p:spPr>
        <p:txBody>
          <a:bodyPr>
            <a:normAutofit lnSpcReduction="10000"/>
          </a:bodyPr>
          <a:lstStyle/>
          <a:p>
            <a:r>
              <a:rPr lang="en-US" sz="1400" b="0" dirty="0"/>
              <a:t>Achieved </a:t>
            </a:r>
            <a:r>
              <a:rPr lang="en-US" sz="1400" dirty="0"/>
              <a:t>levelling time up to about 2h</a:t>
            </a:r>
            <a:r>
              <a:rPr lang="en-US" sz="1400" b="0" dirty="0"/>
              <a:t> in ALICE</a:t>
            </a:r>
          </a:p>
          <a:p>
            <a:endParaRPr lang="en-US" sz="1400" b="0" dirty="0"/>
          </a:p>
          <a:p>
            <a:r>
              <a:rPr lang="en-US" sz="1400" b="0" dirty="0"/>
              <a:t>2024 luminosity production in single fills </a:t>
            </a:r>
            <a:r>
              <a:rPr lang="en-US" sz="1400" dirty="0">
                <a:solidFill>
                  <a:srgbClr val="00B050"/>
                </a:solidFill>
              </a:rPr>
              <a:t>surpasses by far 2023, and even HL-LHC projections</a:t>
            </a:r>
          </a:p>
          <a:p>
            <a:pPr lvl="1"/>
            <a:r>
              <a:rPr lang="en-US" sz="1100" dirty="0"/>
              <a:t>After 6h, ALICE has about 80% more data than in 2023 and 30% more than HL-LHC prediction</a:t>
            </a:r>
          </a:p>
          <a:p>
            <a:pPr lvl="1"/>
            <a:r>
              <a:rPr lang="en-US" sz="1100" dirty="0"/>
              <a:t>After 6h, LHCb has 80% more data than in HL-LHC prediction</a:t>
            </a:r>
          </a:p>
          <a:p>
            <a:pPr lvl="1"/>
            <a:r>
              <a:rPr lang="en-US" sz="1100" dirty="0"/>
              <a:t>Reason: significantly higher bunch intensity from injectors; mitigation of LHC limitations</a:t>
            </a:r>
          </a:p>
          <a:p>
            <a:pPr lvl="1"/>
            <a:endParaRPr lang="en-US" sz="1100" dirty="0">
              <a:solidFill>
                <a:srgbClr val="00B050"/>
              </a:solidFill>
            </a:endParaRPr>
          </a:p>
          <a:p>
            <a:r>
              <a:rPr lang="en-US" sz="1400" dirty="0">
                <a:solidFill>
                  <a:srgbClr val="00B050"/>
                </a:solidFill>
              </a:rPr>
              <a:t>Plan for rest of Run 3 and Run 4: continue production as in 2024</a:t>
            </a:r>
          </a:p>
          <a:p>
            <a:pPr lvl="1"/>
            <a:r>
              <a:rPr lang="en-US" sz="1100" dirty="0"/>
              <a:t>incremental improvements may be within reach, but probably not big factors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5F6C25-C2B4-D7BF-045C-995D2A0C77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2024.12.04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8619CB4-0967-50DB-2D8C-BB14552958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7D0C2D4-214A-A473-6B61-46C4F8E0A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2024: surpassing nominal HL-LHC performance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C40737D-4DAB-93AC-6347-857CBC52C1CF}"/>
              </a:ext>
            </a:extLst>
          </p:cNvPr>
          <p:cNvSpPr txBox="1"/>
          <p:nvPr/>
        </p:nvSpPr>
        <p:spPr>
          <a:xfrm>
            <a:off x="4355976" y="435848"/>
            <a:ext cx="48830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dirty="0">
                <a:latin typeface="Arial Narrow" panose="020B0606020202030204" pitchFamily="34" charset="0"/>
              </a:rPr>
              <a:t>2024: fill 10400; 2023: fill 9285 (among the best fills each year) </a:t>
            </a:r>
          </a:p>
        </p:txBody>
      </p:sp>
      <p:pic>
        <p:nvPicPr>
          <p:cNvPr id="12" name="Picture 11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6C782DF4-CFB9-8CF6-56E4-ED0B85D3903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70"/>
          <a:stretch/>
        </p:blipFill>
        <p:spPr>
          <a:xfrm>
            <a:off x="3995936" y="774402"/>
            <a:ext cx="5038004" cy="2085380"/>
          </a:xfrm>
          <a:prstGeom prst="rect">
            <a:avLst/>
          </a:prstGeom>
        </p:spPr>
      </p:pic>
      <p:pic>
        <p:nvPicPr>
          <p:cNvPr id="15" name="Picture 14" descr="A graph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28AD2841-A122-6B89-7C31-75B8633D501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03"/>
          <a:stretch/>
        </p:blipFill>
        <p:spPr>
          <a:xfrm>
            <a:off x="3995936" y="2931789"/>
            <a:ext cx="5038004" cy="221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44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8F8C9E6-A9EC-5683-16D5-23E6D031A3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11885D-661D-B1B1-C9B4-C7FFA710F8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7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E2A2F1A-AA7D-AC0F-5994-8E3AAD11D7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goals from yellow report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662B68-27DE-F3BD-BFB0-CB9B5ABD246C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1043608" y="1993226"/>
            <a:ext cx="6269288" cy="2162700"/>
          </a:xfrm>
          <a:prstGeom prst="rect">
            <a:avLst/>
          </a:prstGeom>
          <a:ln w="36720">
            <a:noFill/>
          </a:ln>
        </p:spPr>
      </p:pic>
      <p:sp>
        <p:nvSpPr>
          <p:cNvPr id="12" name="CustomShape 5">
            <a:extLst>
              <a:ext uri="{FF2B5EF4-FFF2-40B4-BE49-F238E27FC236}">
                <a16:creationId xmlns:a16="http://schemas.microsoft.com/office/drawing/2014/main" id="{3E2B1B03-551D-B5B0-02DF-593CBD70A89B}"/>
              </a:ext>
            </a:extLst>
          </p:cNvPr>
          <p:cNvSpPr/>
          <p:nvPr/>
        </p:nvSpPr>
        <p:spPr>
          <a:xfrm>
            <a:off x="7040260" y="1961404"/>
            <a:ext cx="365760" cy="1768932"/>
          </a:xfrm>
          <a:custGeom>
            <a:avLst/>
            <a:gdLst/>
            <a:ahLst/>
            <a:cxnLst/>
            <a:rect l="0" t="0" r="r" b="b"/>
            <a:pathLst>
              <a:path w="1018" h="6859">
                <a:moveTo>
                  <a:pt x="0" y="0"/>
                </a:moveTo>
                <a:cubicBezTo>
                  <a:pt x="254" y="0"/>
                  <a:pt x="508" y="285"/>
                  <a:pt x="508" y="571"/>
                </a:cubicBezTo>
                <a:lnTo>
                  <a:pt x="508" y="2857"/>
                </a:lnTo>
                <a:cubicBezTo>
                  <a:pt x="508" y="3143"/>
                  <a:pt x="762" y="3429"/>
                  <a:pt x="1017" y="3429"/>
                </a:cubicBezTo>
                <a:cubicBezTo>
                  <a:pt x="762" y="3429"/>
                  <a:pt x="508" y="3715"/>
                  <a:pt x="508" y="4001"/>
                </a:cubicBezTo>
                <a:lnTo>
                  <a:pt x="508" y="6287"/>
                </a:lnTo>
                <a:cubicBezTo>
                  <a:pt x="508" y="6573"/>
                  <a:pt x="254" y="6858"/>
                  <a:pt x="0" y="6858"/>
                </a:cubicBezTo>
              </a:path>
            </a:pathLst>
          </a:custGeom>
          <a:noFill/>
          <a:ln w="36720">
            <a:solidFill>
              <a:srgbClr val="ED1C24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13" name="TextShape 6">
            <a:extLst>
              <a:ext uri="{FF2B5EF4-FFF2-40B4-BE49-F238E27FC236}">
                <a16:creationId xmlns:a16="http://schemas.microsoft.com/office/drawing/2014/main" id="{7C7C5EF0-A849-27C4-4176-BBD70F9EA843}"/>
              </a:ext>
            </a:extLst>
          </p:cNvPr>
          <p:cNvSpPr txBox="1"/>
          <p:nvPr/>
        </p:nvSpPr>
        <p:spPr>
          <a:xfrm rot="5340000">
            <a:off x="6800725" y="2593366"/>
            <a:ext cx="1621350" cy="373680"/>
          </a:xfrm>
          <a:prstGeom prst="rect">
            <a:avLst/>
          </a:prstGeom>
          <a:noFill/>
          <a:ln w="36720">
            <a:noFill/>
          </a:ln>
        </p:spPr>
        <p:txBody>
          <a:bodyPr lIns="90000" tIns="45000" rIns="90000" bIns="45000"/>
          <a:lstStyle/>
          <a:p>
            <a:r>
              <a:rPr lang="en-US" sz="1800" b="0" strike="noStrike" spc="-1" dirty="0">
                <a:solidFill>
                  <a:srgbClr val="CE181E"/>
                </a:solidFill>
                <a:latin typeface="Arial"/>
              </a:rPr>
              <a:t>In Run 3 + Run 4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8D115F5-C0F6-23A0-2C7D-3EFCC228D9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5192" y="627534"/>
            <a:ext cx="8579296" cy="1224136"/>
          </a:xfrm>
        </p:spPr>
        <p:txBody>
          <a:bodyPr>
            <a:normAutofit fontScale="85000" lnSpcReduction="10000"/>
          </a:bodyPr>
          <a:lstStyle/>
          <a:p>
            <a:r>
              <a:rPr lang="en-US" sz="2000" b="0" dirty="0"/>
              <a:t>WG5 in the 2018 HL-LHC / HE-LHC physics workshop dealt with heavy-ion physics</a:t>
            </a:r>
          </a:p>
          <a:p>
            <a:endParaRPr lang="en-US" sz="2000" b="0" dirty="0"/>
          </a:p>
          <a:p>
            <a:r>
              <a:rPr lang="en-US" sz="2000" b="0" dirty="0"/>
              <a:t>Yellow report details requests for Run 3 and Run 4, as well as proposal for extended heavy-ion running: </a:t>
            </a:r>
            <a:r>
              <a:rPr lang="en-US" sz="2000" b="0" dirty="0">
                <a:hlinkClick r:id="rId3"/>
              </a:rPr>
              <a:t>CERN-LPCC-2018-07</a:t>
            </a:r>
            <a:endParaRPr lang="en-US" sz="2000" b="0" dirty="0"/>
          </a:p>
          <a:p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4024909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AE7603-0E39-D00D-DC7F-33F8494D1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808714-63B6-19B0-438E-BE0DA4335C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08" y="843558"/>
            <a:ext cx="8651304" cy="3672408"/>
          </a:xfrm>
        </p:spPr>
        <p:txBody>
          <a:bodyPr vert="horz" lIns="91438" tIns="45719" rIns="91438" bIns="45719" rtlCol="0" anchor="t">
            <a:normAutofit lnSpcReduction="10000"/>
          </a:bodyPr>
          <a:lstStyle/>
          <a:p>
            <a:pPr marL="342265" indent="-342265">
              <a:defRPr/>
            </a:pPr>
            <a:r>
              <a:rPr lang="en-US" dirty="0">
                <a:latin typeface="Aptos"/>
              </a:rPr>
              <a:t>Introduction: LHC ion </a:t>
            </a:r>
            <a:r>
              <a:rPr lang="en-US" dirty="0" err="1">
                <a:latin typeface="Aptos"/>
              </a:rPr>
              <a:t>programme</a:t>
            </a:r>
            <a:endParaRPr lang="en-US" dirty="0">
              <a:latin typeface="Aptos"/>
            </a:endParaRPr>
          </a:p>
          <a:p>
            <a:pPr marL="342265" indent="-342265">
              <a:defRPr/>
            </a:pPr>
            <a:endParaRPr lang="en-US" b="1" dirty="0"/>
          </a:p>
          <a:p>
            <a:pPr marL="342265" indent="-342265">
              <a:defRPr/>
            </a:pPr>
            <a:r>
              <a:rPr lang="en-US" b="1" dirty="0"/>
              <a:t>Ion operation in Run 3 and Run 4</a:t>
            </a:r>
          </a:p>
          <a:p>
            <a:pPr marL="342265" indent="-342265">
              <a:defRPr/>
            </a:pPr>
            <a:endParaRPr lang="en-US" dirty="0"/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Ion operation beyond Run 4</a:t>
            </a:r>
          </a:p>
          <a:p>
            <a:pPr marL="342265" indent="-342265">
              <a:defRPr/>
            </a:pPr>
            <a:endParaRPr lang="en-US" dirty="0">
              <a:latin typeface="Aptos"/>
            </a:endParaRPr>
          </a:p>
          <a:p>
            <a:pPr marL="342265" indent="-342265">
              <a:defRPr/>
            </a:pPr>
            <a:r>
              <a:rPr lang="en-US" dirty="0">
                <a:latin typeface="Aptos"/>
              </a:rPr>
              <a:t>FCC-</a:t>
            </a:r>
            <a:r>
              <a:rPr lang="en-US" dirty="0" err="1">
                <a:latin typeface="Aptos"/>
              </a:rPr>
              <a:t>hh</a:t>
            </a:r>
            <a:r>
              <a:rPr lang="en-US" dirty="0">
                <a:latin typeface="Aptos"/>
              </a:rPr>
              <a:t> ion operation</a:t>
            </a:r>
          </a:p>
          <a:p>
            <a:pPr marL="0" indent="0">
              <a:buNone/>
              <a:defRPr/>
            </a:pPr>
            <a:endParaRPr lang="en-US" dirty="0"/>
          </a:p>
          <a:p>
            <a:pPr marL="342265" indent="-342265"/>
            <a:r>
              <a:rPr lang="en-US" dirty="0"/>
              <a:t>Summary</a:t>
            </a:r>
          </a:p>
          <a:p>
            <a:pPr marL="742315" lvl="1" indent="-285115"/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6323DE-E34C-2C77-0B17-CED4535F5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8B12BF-E22A-821C-669E-2A22EE048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D992D84-C15B-AEE0-5E82-E67EA592C2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A7F3F98F-DF0F-0EED-F676-DDA81B392A03}"/>
              </a:ext>
            </a:extLst>
          </p:cNvPr>
          <p:cNvSpPr/>
          <p:nvPr/>
        </p:nvSpPr>
        <p:spPr>
          <a:xfrm>
            <a:off x="96639" y="2355726"/>
            <a:ext cx="493712" cy="437295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281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A9C840-1824-25A8-D7FD-DB276AAB91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R. Bruce, 2025.02.17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56E6E0-8AB5-2F38-B420-0BD551D81E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8291BA-05D0-43F0-B4B0-79AA4A408B04}" type="slidenum">
              <a:rPr lang="en-US" smtClean="0"/>
              <a:t>9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5BDFCC6-55BF-62F0-6D03-327F8A706D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ion operation beyond Run 4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E1F0E8AF-EFF4-1513-1AFE-49DECD51AC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900907"/>
            <a:ext cx="8229600" cy="3687067"/>
          </a:xfrm>
        </p:spPr>
        <p:txBody>
          <a:bodyPr>
            <a:norm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Aim at significantly higher nucleon-nucleon luminosity</a:t>
            </a:r>
            <a:r>
              <a:rPr lang="en-US" sz="1600" dirty="0"/>
              <a:t> </a:t>
            </a:r>
            <a:r>
              <a:rPr lang="en-US" sz="1600" b="0" dirty="0"/>
              <a:t>than HL-LHC Pb-Pb</a:t>
            </a:r>
          </a:p>
          <a:p>
            <a:pPr lvl="1"/>
            <a:r>
              <a:rPr lang="en-US" sz="1400" dirty="0"/>
              <a:t>New ALICE3 detector under study, letter of intent prepared - to be installed in LS4 if approved</a:t>
            </a:r>
          </a:p>
          <a:p>
            <a:pPr marL="457188" lvl="1" indent="0">
              <a:buNone/>
            </a:pPr>
            <a:endParaRPr lang="en-US" sz="1400" dirty="0"/>
          </a:p>
          <a:p>
            <a:pPr marL="457188" lvl="1" indent="0">
              <a:buNone/>
            </a:pPr>
            <a:endParaRPr lang="en-US" sz="1400" dirty="0"/>
          </a:p>
          <a:p>
            <a:r>
              <a:rPr lang="en-US" sz="1600" b="0" dirty="0"/>
              <a:t>Many optimizations and upgrades in the injectors already gave </a:t>
            </a:r>
            <a:r>
              <a:rPr lang="en-US" sz="1600" dirty="0">
                <a:solidFill>
                  <a:srgbClr val="0000FF"/>
                </a:solidFill>
              </a:rPr>
              <a:t>factor &gt;3 higher bunch intensities and factor &gt;2 more bunches in 2024 than in LHC design report </a:t>
            </a:r>
            <a:r>
              <a:rPr lang="en-US" sz="1600" b="0" dirty="0">
                <a:solidFill>
                  <a:srgbClr val="0000FF"/>
                </a:solidFill>
              </a:rPr>
              <a:t>(2004)</a:t>
            </a:r>
            <a:endParaRPr lang="en-US" sz="1600" b="0" dirty="0"/>
          </a:p>
          <a:p>
            <a:pPr lvl="1"/>
            <a:r>
              <a:rPr lang="en-US" sz="1400" dirty="0">
                <a:solidFill>
                  <a:srgbClr val="FF0000"/>
                </a:solidFill>
              </a:rPr>
              <a:t>Not straight-forward to gain additional significant factors in Pb-Pb luminosity</a:t>
            </a:r>
          </a:p>
          <a:p>
            <a:pPr lvl="1"/>
            <a:endParaRPr lang="en-US" sz="1400" dirty="0"/>
          </a:p>
          <a:p>
            <a:pPr lvl="1"/>
            <a:endParaRPr lang="en-US" sz="1400" dirty="0"/>
          </a:p>
          <a:p>
            <a:r>
              <a:rPr lang="en-US" sz="1600" dirty="0"/>
              <a:t>Different ways to further increase luminosity under study </a:t>
            </a:r>
          </a:p>
          <a:p>
            <a:pPr lvl="1"/>
            <a:r>
              <a:rPr lang="en-US" sz="1400" dirty="0">
                <a:solidFill>
                  <a:srgbClr val="032FEB"/>
                </a:solidFill>
              </a:rPr>
              <a:t>Further optimizations and upgrades to the Pb beam production </a:t>
            </a:r>
            <a:r>
              <a:rPr lang="en-US" sz="1400" dirty="0"/>
              <a:t>scheme in the injectors</a:t>
            </a:r>
          </a:p>
          <a:p>
            <a:pPr lvl="1"/>
            <a:r>
              <a:rPr lang="en-US" sz="1400" dirty="0">
                <a:solidFill>
                  <a:srgbClr val="032FEB"/>
                </a:solidFill>
              </a:rPr>
              <a:t>Use another ion species than Pb </a:t>
            </a:r>
          </a:p>
          <a:p>
            <a:pPr lvl="2"/>
            <a:r>
              <a:rPr lang="en-US" sz="1200" dirty="0"/>
              <a:t>Potential to achieve higher bunch intensities from the injectors, and higher NN luminosity</a:t>
            </a:r>
          </a:p>
          <a:p>
            <a:pPr lvl="2"/>
            <a:r>
              <a:rPr lang="en-US" sz="1200" dirty="0"/>
              <a:t>Electromagnetic cross sections in the LHC collisions scale with powers of the charge – will be less limiting</a:t>
            </a:r>
          </a:p>
          <a:p>
            <a:pPr lvl="1"/>
            <a:r>
              <a:rPr lang="en-US" sz="1400" dirty="0">
                <a:solidFill>
                  <a:srgbClr val="032FEB"/>
                </a:solidFill>
              </a:rPr>
              <a:t>Could combine both ways… </a:t>
            </a:r>
          </a:p>
          <a:p>
            <a:pPr lvl="2"/>
            <a:endParaRPr lang="en-US" sz="12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10960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sz="1600" dirty="0" smtClean="0">
            <a:latin typeface="Arial Narrow" panose="020B060602020203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05ef4806-2bbf-45ef-b5e4-86f1973d42a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4C35461CDCB0E43B6C365D74E28A912" ma:contentTypeVersion="6" ma:contentTypeDescription="Create a new document." ma:contentTypeScope="" ma:versionID="0e8becfe354e95f9f9162dde053dae9b">
  <xsd:schema xmlns:xsd="http://www.w3.org/2001/XMLSchema" xmlns:xs="http://www.w3.org/2001/XMLSchema" xmlns:p="http://schemas.microsoft.com/office/2006/metadata/properties" xmlns:ns3="05ef4806-2bbf-45ef-b5e4-86f1973d42a4" targetNamespace="http://schemas.microsoft.com/office/2006/metadata/properties" ma:root="true" ma:fieldsID="cf6d802aad22c053986f67545dfaa501" ns3:_="">
    <xsd:import namespace="05ef4806-2bbf-45ef-b5e4-86f1973d42a4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MediaServiceSearchProperties" minOccurs="0"/>
                <xsd:element ref="ns3:_activity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ef4806-2bbf-45ef-b5e4-86f1973d42a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_activity" ma:index="12" nillable="true" ma:displayName="_activity" ma:hidden="true" ma:internalName="_activity">
      <xsd:simpleType>
        <xsd:restriction base="dms:Note"/>
      </xsd:simpleType>
    </xsd:element>
    <xsd:element name="MediaServiceDateTaken" ma:index="13" nillable="true" ma:displayName="MediaServiceDateTaken" ma:hidden="true" ma:indexed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875113B-E1A7-461E-8728-0375B62892AE}">
  <ds:schemaRefs>
    <ds:schemaRef ds:uri="http://purl.org/dc/terms/"/>
    <ds:schemaRef ds:uri="http://www.w3.org/XML/1998/namespace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05ef4806-2bbf-45ef-b5e4-86f1973d42a4"/>
  </ds:schemaRefs>
</ds:datastoreItem>
</file>

<file path=customXml/itemProps2.xml><?xml version="1.0" encoding="utf-8"?>
<ds:datastoreItem xmlns:ds="http://schemas.openxmlformats.org/officeDocument/2006/customXml" ds:itemID="{DB6CF762-F706-46AD-9472-5FCBF3C7215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D76D91-11C2-4D43-98A2-5D05B8334C6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5ef4806-2bbf-45ef-b5e4-86f1973d42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100306</TotalTime>
  <Words>2197</Words>
  <Application>Microsoft Office PowerPoint</Application>
  <DocSecurity>0</DocSecurity>
  <PresentationFormat>On-screen Show (16:9)</PresentationFormat>
  <Paragraphs>359</Paragraphs>
  <Slides>25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Calibri</vt:lpstr>
      <vt:lpstr>Aptos</vt:lpstr>
      <vt:lpstr>Courier New</vt:lpstr>
      <vt:lpstr>Arial Narrow</vt:lpstr>
      <vt:lpstr>Wingdings</vt:lpstr>
      <vt:lpstr>Aptos Narrow</vt:lpstr>
      <vt:lpstr>Arial</vt:lpstr>
      <vt:lpstr>Office Theme</vt:lpstr>
      <vt:lpstr>Prospects for ions at HL-LHC and outlook for FCC-hh</vt:lpstr>
      <vt:lpstr>Outline</vt:lpstr>
      <vt:lpstr>Past LHC ion runs and main achievements</vt:lpstr>
      <vt:lpstr>Future of LHC heavy-ion programme</vt:lpstr>
      <vt:lpstr>Integrated luminosity so far</vt:lpstr>
      <vt:lpstr>2024: surpassing nominal HL-LHC performance</vt:lpstr>
      <vt:lpstr>Physics goals from yellow report</vt:lpstr>
      <vt:lpstr>Outline</vt:lpstr>
      <vt:lpstr>LHC ion operation beyond Run 4</vt:lpstr>
      <vt:lpstr>Injector model</vt:lpstr>
      <vt:lpstr>Studied ions and scenarios</vt:lpstr>
      <vt:lpstr>Projected intensities at LHC injection</vt:lpstr>
      <vt:lpstr>3 scenarios for LHC studies</vt:lpstr>
      <vt:lpstr>LHC simulation setup</vt:lpstr>
      <vt:lpstr>Projected one-month luminosity</vt:lpstr>
      <vt:lpstr>Projected one-month luminosity</vt:lpstr>
      <vt:lpstr>Evolution of predictions</vt:lpstr>
      <vt:lpstr>Outline</vt:lpstr>
      <vt:lpstr>FCC-hh</vt:lpstr>
      <vt:lpstr>Heavy-ion studies for FCC-hh (CDR)</vt:lpstr>
      <vt:lpstr>Outline</vt:lpstr>
      <vt:lpstr>Summary</vt:lpstr>
      <vt:lpstr>PowerPoint Presentation</vt:lpstr>
      <vt:lpstr>Backup</vt:lpstr>
      <vt:lpstr>Past LHC ion runs and main achievements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subject/>
  <dc:creator>Roderik Bruce</dc:creator>
  <cp:keywords/>
  <dc:description/>
  <cp:lastModifiedBy>Roderik Bruce</cp:lastModifiedBy>
  <cp:revision>2217</cp:revision>
  <dcterms:created xsi:type="dcterms:W3CDTF">2020-12-01T12:30:43Z</dcterms:created>
  <dcterms:modified xsi:type="dcterms:W3CDTF">2025-02-17T12:39:56Z</dcterms:modified>
  <cp:category/>
  <dc:identifier/>
  <cp:contentStatus/>
  <dc:language/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0x010100A4C35461CDCB0E43B6C365D74E28A912</vt:lpwstr>
  </property>
</Properties>
</file>