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1" r:id="rId1"/>
  </p:sldMasterIdLst>
  <p:notesMasterIdLst>
    <p:notesMasterId r:id="rId12"/>
  </p:notesMasterIdLst>
  <p:handoutMasterIdLst>
    <p:handoutMasterId r:id="rId13"/>
  </p:handoutMasterIdLst>
  <p:sldIdLst>
    <p:sldId id="768" r:id="rId2"/>
    <p:sldId id="760" r:id="rId3"/>
    <p:sldId id="769" r:id="rId4"/>
    <p:sldId id="770" r:id="rId5"/>
    <p:sldId id="771" r:id="rId6"/>
    <p:sldId id="772" r:id="rId7"/>
    <p:sldId id="773" r:id="rId8"/>
    <p:sldId id="774" r:id="rId9"/>
    <p:sldId id="776" r:id="rId10"/>
    <p:sldId id="775" r:id="rId11"/>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lke" initials="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3CF8"/>
    <a:srgbClr val="7FC42C"/>
    <a:srgbClr val="000000"/>
    <a:srgbClr val="FF8F5A"/>
    <a:srgbClr val="A4FD38"/>
    <a:srgbClr val="FFC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178" autoAdjust="0"/>
    <p:restoredTop sz="85608" autoAdjust="0"/>
  </p:normalViewPr>
  <p:slideViewPr>
    <p:cSldViewPr>
      <p:cViewPr varScale="1">
        <p:scale>
          <a:sx n="120" d="100"/>
          <a:sy n="120" d="100"/>
        </p:scale>
        <p:origin x="592" y="184"/>
      </p:cViewPr>
      <p:guideLst>
        <p:guide orient="horz" pos="2160"/>
        <p:guide pos="3840"/>
      </p:guideLst>
    </p:cSldViewPr>
  </p:slideViewPr>
  <p:outlineViewPr>
    <p:cViewPr>
      <p:scale>
        <a:sx n="33" d="100"/>
        <a:sy n="33" d="100"/>
      </p:scale>
      <p:origin x="0" y="-3734"/>
    </p:cViewPr>
  </p:outlineViewPr>
  <p:notesTextViewPr>
    <p:cViewPr>
      <p:scale>
        <a:sx n="3" d="2"/>
        <a:sy n="3" d="2"/>
      </p:scale>
      <p:origin x="0" y="0"/>
    </p:cViewPr>
  </p:notesTextViewPr>
  <p:sorterViewPr>
    <p:cViewPr>
      <p:scale>
        <a:sx n="200" d="100"/>
        <a:sy n="200" d="100"/>
      </p:scale>
      <p:origin x="0" y="0"/>
    </p:cViewPr>
  </p:sorterViewPr>
  <p:notesViewPr>
    <p:cSldViewPr>
      <p:cViewPr varScale="1">
        <p:scale>
          <a:sx n="137" d="100"/>
          <a:sy n="137" d="100"/>
        </p:scale>
        <p:origin x="1622" y="91"/>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6413"/>
          </a:xfrm>
          <a:prstGeom prst="rect">
            <a:avLst/>
          </a:prstGeom>
        </p:spPr>
        <p:txBody>
          <a:bodyPr vert="horz" lIns="91718" tIns="45859" rIns="91718" bIns="45859" rtlCol="0"/>
          <a:lstStyle>
            <a:lvl1pPr algn="l">
              <a:defRPr sz="1200"/>
            </a:lvl1pPr>
          </a:lstStyle>
          <a:p>
            <a:endParaRPr lang="nl-NL"/>
          </a:p>
        </p:txBody>
      </p:sp>
      <p:sp>
        <p:nvSpPr>
          <p:cNvPr id="3" name="Date Placeholder 2"/>
          <p:cNvSpPr>
            <a:spLocks noGrp="1"/>
          </p:cNvSpPr>
          <p:nvPr>
            <p:ph type="dt" sz="quarter" idx="1"/>
          </p:nvPr>
        </p:nvSpPr>
        <p:spPr>
          <a:xfrm>
            <a:off x="3849688" y="0"/>
            <a:ext cx="2946400" cy="496413"/>
          </a:xfrm>
          <a:prstGeom prst="rect">
            <a:avLst/>
          </a:prstGeom>
        </p:spPr>
        <p:txBody>
          <a:bodyPr vert="horz" lIns="91718" tIns="45859" rIns="91718" bIns="45859" rtlCol="0"/>
          <a:lstStyle>
            <a:lvl1pPr algn="r">
              <a:defRPr sz="1200"/>
            </a:lvl1pPr>
          </a:lstStyle>
          <a:p>
            <a:fld id="{E9CCA479-EB8F-4BFC-A9AA-4AAFD2ADB582}" type="datetimeFigureOut">
              <a:rPr lang="nl-NL" smtClean="0"/>
              <a:pPr/>
              <a:t>17-02-2025</a:t>
            </a:fld>
            <a:endParaRPr lang="nl-NL"/>
          </a:p>
        </p:txBody>
      </p:sp>
      <p:sp>
        <p:nvSpPr>
          <p:cNvPr id="4" name="Footer Placeholder 3"/>
          <p:cNvSpPr>
            <a:spLocks noGrp="1"/>
          </p:cNvSpPr>
          <p:nvPr>
            <p:ph type="ftr" sz="quarter" idx="2"/>
          </p:nvPr>
        </p:nvSpPr>
        <p:spPr>
          <a:xfrm>
            <a:off x="1" y="9430218"/>
            <a:ext cx="2946400" cy="496413"/>
          </a:xfrm>
          <a:prstGeom prst="rect">
            <a:avLst/>
          </a:prstGeom>
        </p:spPr>
        <p:txBody>
          <a:bodyPr vert="horz" lIns="91718" tIns="45859" rIns="91718" bIns="45859" rtlCol="0" anchor="b"/>
          <a:lstStyle>
            <a:lvl1pPr algn="l">
              <a:defRPr sz="1200"/>
            </a:lvl1pPr>
          </a:lstStyle>
          <a:p>
            <a:endParaRPr lang="nl-NL"/>
          </a:p>
        </p:txBody>
      </p:sp>
      <p:sp>
        <p:nvSpPr>
          <p:cNvPr id="5" name="Slide Number Placeholder 4"/>
          <p:cNvSpPr>
            <a:spLocks noGrp="1"/>
          </p:cNvSpPr>
          <p:nvPr>
            <p:ph type="sldNum" sz="quarter" idx="3"/>
          </p:nvPr>
        </p:nvSpPr>
        <p:spPr>
          <a:xfrm>
            <a:off x="3849688" y="9430218"/>
            <a:ext cx="2946400" cy="496413"/>
          </a:xfrm>
          <a:prstGeom prst="rect">
            <a:avLst/>
          </a:prstGeom>
        </p:spPr>
        <p:txBody>
          <a:bodyPr vert="horz" lIns="91718" tIns="45859" rIns="91718" bIns="45859" rtlCol="0" anchor="b"/>
          <a:lstStyle>
            <a:lvl1pPr algn="r">
              <a:defRPr sz="1200"/>
            </a:lvl1pPr>
          </a:lstStyle>
          <a:p>
            <a:fld id="{6831870B-7C67-4FC4-BEF5-2ACD4DF981DD}" type="slidenum">
              <a:rPr lang="nl-NL" smtClean="0"/>
              <a:pPr/>
              <a:t>‹#›</a:t>
            </a:fld>
            <a:endParaRPr lang="nl-NL"/>
          </a:p>
        </p:txBody>
      </p:sp>
    </p:spTree>
    <p:extLst>
      <p:ext uri="{BB962C8B-B14F-4D97-AF65-F5344CB8AC3E}">
        <p14:creationId xmlns:p14="http://schemas.microsoft.com/office/powerpoint/2010/main" val="31674115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3"/>
          </a:xfrm>
          <a:prstGeom prst="rect">
            <a:avLst/>
          </a:prstGeom>
        </p:spPr>
        <p:txBody>
          <a:bodyPr vert="horz" lIns="91718" tIns="45859" rIns="91718" bIns="45859" rtlCol="0"/>
          <a:lstStyle>
            <a:lvl1pPr algn="l">
              <a:defRPr sz="1200"/>
            </a:lvl1pPr>
          </a:lstStyle>
          <a:p>
            <a:endParaRPr lang="nl-NL"/>
          </a:p>
        </p:txBody>
      </p:sp>
      <p:sp>
        <p:nvSpPr>
          <p:cNvPr id="3" name="Date Placeholder 2"/>
          <p:cNvSpPr>
            <a:spLocks noGrp="1"/>
          </p:cNvSpPr>
          <p:nvPr>
            <p:ph type="dt" idx="1"/>
          </p:nvPr>
        </p:nvSpPr>
        <p:spPr>
          <a:xfrm>
            <a:off x="3850443" y="0"/>
            <a:ext cx="2945659" cy="496413"/>
          </a:xfrm>
          <a:prstGeom prst="rect">
            <a:avLst/>
          </a:prstGeom>
        </p:spPr>
        <p:txBody>
          <a:bodyPr vert="horz" lIns="91718" tIns="45859" rIns="91718" bIns="45859" rtlCol="0"/>
          <a:lstStyle>
            <a:lvl1pPr algn="r">
              <a:defRPr sz="1200"/>
            </a:lvl1pPr>
          </a:lstStyle>
          <a:p>
            <a:fld id="{A70ED500-B3E1-471C-A9B2-CD8A511BE04B}" type="datetimeFigureOut">
              <a:rPr lang="nl-NL" smtClean="0"/>
              <a:pPr/>
              <a:t>17-02-2025</a:t>
            </a:fld>
            <a:endParaRPr lang="nl-NL"/>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718" tIns="45859" rIns="91718" bIns="45859" rtlCol="0" anchor="ctr"/>
          <a:lstStyle/>
          <a:p>
            <a:endParaRPr lang="nl-NL"/>
          </a:p>
        </p:txBody>
      </p:sp>
      <p:sp>
        <p:nvSpPr>
          <p:cNvPr id="5" name="Notes Placeholder 4"/>
          <p:cNvSpPr>
            <a:spLocks noGrp="1"/>
          </p:cNvSpPr>
          <p:nvPr>
            <p:ph type="body" sz="quarter" idx="3"/>
          </p:nvPr>
        </p:nvSpPr>
        <p:spPr>
          <a:xfrm>
            <a:off x="679768" y="4715907"/>
            <a:ext cx="5438140" cy="4467702"/>
          </a:xfrm>
          <a:prstGeom prst="rect">
            <a:avLst/>
          </a:prstGeom>
        </p:spPr>
        <p:txBody>
          <a:bodyPr vert="horz" lIns="91718" tIns="45859" rIns="91718" bIns="4585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9430091"/>
            <a:ext cx="2945659" cy="496413"/>
          </a:xfrm>
          <a:prstGeom prst="rect">
            <a:avLst/>
          </a:prstGeom>
        </p:spPr>
        <p:txBody>
          <a:bodyPr vert="horz" lIns="91718" tIns="45859" rIns="91718" bIns="45859" rtlCol="0" anchor="b"/>
          <a:lstStyle>
            <a:lvl1pPr algn="l">
              <a:defRPr sz="1200"/>
            </a:lvl1pPr>
          </a:lstStyle>
          <a:p>
            <a:endParaRPr lang="nl-NL"/>
          </a:p>
        </p:txBody>
      </p:sp>
      <p:sp>
        <p:nvSpPr>
          <p:cNvPr id="7" name="Slide Number Placeholder 6"/>
          <p:cNvSpPr>
            <a:spLocks noGrp="1"/>
          </p:cNvSpPr>
          <p:nvPr>
            <p:ph type="sldNum" sz="quarter" idx="5"/>
          </p:nvPr>
        </p:nvSpPr>
        <p:spPr>
          <a:xfrm>
            <a:off x="3850443" y="9430091"/>
            <a:ext cx="2945659" cy="496413"/>
          </a:xfrm>
          <a:prstGeom prst="rect">
            <a:avLst/>
          </a:prstGeom>
        </p:spPr>
        <p:txBody>
          <a:bodyPr vert="horz" lIns="91718" tIns="45859" rIns="91718" bIns="45859" rtlCol="0" anchor="b"/>
          <a:lstStyle>
            <a:lvl1pPr algn="r">
              <a:defRPr sz="1200"/>
            </a:lvl1pPr>
          </a:lstStyle>
          <a:p>
            <a:fld id="{20A93C87-F0F0-4BC6-BDC5-2C6B968D78CF}" type="slidenum">
              <a:rPr lang="nl-NL" smtClean="0"/>
              <a:pPr/>
              <a:t>‹#›</a:t>
            </a:fld>
            <a:endParaRPr lang="nl-NL"/>
          </a:p>
        </p:txBody>
      </p:sp>
    </p:spTree>
    <p:extLst>
      <p:ext uri="{BB962C8B-B14F-4D97-AF65-F5344CB8AC3E}">
        <p14:creationId xmlns:p14="http://schemas.microsoft.com/office/powerpoint/2010/main" val="1462948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51CB9-40E5-2F2C-4A86-A31D39F3FD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370B9FF-2C56-96AA-AF06-50BB025AF5F0}"/>
              </a:ext>
            </a:extLst>
          </p:cNvPr>
          <p:cNvSpPr>
            <a:spLocks noGrp="1" noRot="1" noChangeAspect="1"/>
          </p:cNvSpPr>
          <p:nvPr>
            <p:ph type="sldImg"/>
          </p:nvPr>
        </p:nvSpPr>
        <p:spPr>
          <a:xfrm>
            <a:off x="90488" y="744538"/>
            <a:ext cx="6616700" cy="3722687"/>
          </a:xfrm>
        </p:spPr>
      </p:sp>
      <p:sp>
        <p:nvSpPr>
          <p:cNvPr id="3" name="Notes Placeholder 2">
            <a:extLst>
              <a:ext uri="{FF2B5EF4-FFF2-40B4-BE49-F238E27FC236}">
                <a16:creationId xmlns:a16="http://schemas.microsoft.com/office/drawing/2014/main" id="{B426740D-B2B6-0DB5-66C4-8F6E09D45BFB}"/>
              </a:ext>
            </a:extLst>
          </p:cNvPr>
          <p:cNvSpPr>
            <a:spLocks noGrp="1"/>
          </p:cNvSpPr>
          <p:nvPr>
            <p:ph type="body" idx="1"/>
          </p:nvPr>
        </p:nvSpPr>
        <p:spPr/>
        <p:txBody>
          <a:bodyPr>
            <a:normAutofit/>
          </a:bodyPr>
          <a:lstStyle/>
          <a:p>
            <a:endParaRPr lang="nl-NL" dirty="0"/>
          </a:p>
        </p:txBody>
      </p:sp>
      <p:sp>
        <p:nvSpPr>
          <p:cNvPr id="4" name="Slide Number Placeholder 3">
            <a:extLst>
              <a:ext uri="{FF2B5EF4-FFF2-40B4-BE49-F238E27FC236}">
                <a16:creationId xmlns:a16="http://schemas.microsoft.com/office/drawing/2014/main" id="{64F417F5-CCC2-A34B-1B45-4D6C38863F91}"/>
              </a:ext>
            </a:extLst>
          </p:cNvPr>
          <p:cNvSpPr>
            <a:spLocks noGrp="1"/>
          </p:cNvSpPr>
          <p:nvPr>
            <p:ph type="sldNum" sz="quarter" idx="10"/>
          </p:nvPr>
        </p:nvSpPr>
        <p:spPr/>
        <p:txBody>
          <a:bodyPr/>
          <a:lstStyle/>
          <a:p>
            <a:fld id="{C3783195-29C5-4042-A450-98C8D476F76F}" type="slidenum">
              <a:rPr lang="nl-NL" smtClean="0"/>
              <a:pPr/>
              <a:t>1</a:t>
            </a:fld>
            <a:endParaRPr lang="nl-NL"/>
          </a:p>
        </p:txBody>
      </p:sp>
    </p:spTree>
    <p:extLst>
      <p:ext uri="{BB962C8B-B14F-4D97-AF65-F5344CB8AC3E}">
        <p14:creationId xmlns:p14="http://schemas.microsoft.com/office/powerpoint/2010/main" val="373763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C6805-89DD-4E5F-3844-12BA5FCC49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2F350D-0285-93A7-C3E3-8FB49656B2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19B0DD-0618-DDCE-2308-321FA7070E7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DD02DD2-AA89-7B63-B2BD-1F2A6AC0642A}"/>
              </a:ext>
            </a:extLst>
          </p:cNvPr>
          <p:cNvSpPr>
            <a:spLocks noGrp="1"/>
          </p:cNvSpPr>
          <p:nvPr>
            <p:ph type="sldNum" sz="quarter" idx="5"/>
          </p:nvPr>
        </p:nvSpPr>
        <p:spPr/>
        <p:txBody>
          <a:bodyPr/>
          <a:lstStyle/>
          <a:p>
            <a:fld id="{20A93C87-F0F0-4BC6-BDC5-2C6B968D78CF}" type="slidenum">
              <a:rPr lang="nl-NL" smtClean="0"/>
              <a:pPr/>
              <a:t>10</a:t>
            </a:fld>
            <a:endParaRPr lang="nl-NL"/>
          </a:p>
        </p:txBody>
      </p:sp>
    </p:spTree>
    <p:extLst>
      <p:ext uri="{BB962C8B-B14F-4D97-AF65-F5344CB8AC3E}">
        <p14:creationId xmlns:p14="http://schemas.microsoft.com/office/powerpoint/2010/main" val="578372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A20460-EFE9-0E58-ABBC-BCA0B66A39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02A288-B506-9744-49BA-D50185518B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6E8E0D-3ABA-2625-4351-828334CBCC0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19CDACE-D064-FED6-06B4-45F2D20C92D8}"/>
              </a:ext>
            </a:extLst>
          </p:cNvPr>
          <p:cNvSpPr>
            <a:spLocks noGrp="1"/>
          </p:cNvSpPr>
          <p:nvPr>
            <p:ph type="sldNum" sz="quarter" idx="5"/>
          </p:nvPr>
        </p:nvSpPr>
        <p:spPr/>
        <p:txBody>
          <a:bodyPr/>
          <a:lstStyle/>
          <a:p>
            <a:fld id="{20A93C87-F0F0-4BC6-BDC5-2C6B968D78CF}" type="slidenum">
              <a:rPr lang="nl-NL" smtClean="0"/>
              <a:pPr/>
              <a:t>2</a:t>
            </a:fld>
            <a:endParaRPr lang="nl-NL"/>
          </a:p>
        </p:txBody>
      </p:sp>
    </p:spTree>
    <p:extLst>
      <p:ext uri="{BB962C8B-B14F-4D97-AF65-F5344CB8AC3E}">
        <p14:creationId xmlns:p14="http://schemas.microsoft.com/office/powerpoint/2010/main" val="4043156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3604A-A6C6-7A0E-62A3-1EBA3FD41D1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9E40BF-B10F-B607-E492-DB71B11EE01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BAB127-11E2-7D5D-A9D1-D2AE3C79FCF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7A61C90-764F-36AB-7C6B-883A70D74561}"/>
              </a:ext>
            </a:extLst>
          </p:cNvPr>
          <p:cNvSpPr>
            <a:spLocks noGrp="1"/>
          </p:cNvSpPr>
          <p:nvPr>
            <p:ph type="sldNum" sz="quarter" idx="5"/>
          </p:nvPr>
        </p:nvSpPr>
        <p:spPr/>
        <p:txBody>
          <a:bodyPr/>
          <a:lstStyle/>
          <a:p>
            <a:fld id="{20A93C87-F0F0-4BC6-BDC5-2C6B968D78CF}" type="slidenum">
              <a:rPr lang="nl-NL" smtClean="0"/>
              <a:pPr/>
              <a:t>3</a:t>
            </a:fld>
            <a:endParaRPr lang="nl-NL"/>
          </a:p>
        </p:txBody>
      </p:sp>
    </p:spTree>
    <p:extLst>
      <p:ext uri="{BB962C8B-B14F-4D97-AF65-F5344CB8AC3E}">
        <p14:creationId xmlns:p14="http://schemas.microsoft.com/office/powerpoint/2010/main" val="3378893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A62A15-57EC-FE7A-8097-FD96F59853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E8A17C-6659-CACC-F0CA-626073BE9D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1835EB-D8D7-74E3-A9D9-68C51F2465A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62F9FB7-0810-A94B-F1FA-A7B185DD7512}"/>
              </a:ext>
            </a:extLst>
          </p:cNvPr>
          <p:cNvSpPr>
            <a:spLocks noGrp="1"/>
          </p:cNvSpPr>
          <p:nvPr>
            <p:ph type="sldNum" sz="quarter" idx="5"/>
          </p:nvPr>
        </p:nvSpPr>
        <p:spPr/>
        <p:txBody>
          <a:bodyPr/>
          <a:lstStyle/>
          <a:p>
            <a:fld id="{20A93C87-F0F0-4BC6-BDC5-2C6B968D78CF}" type="slidenum">
              <a:rPr lang="nl-NL" smtClean="0"/>
              <a:pPr/>
              <a:t>4</a:t>
            </a:fld>
            <a:endParaRPr lang="nl-NL"/>
          </a:p>
        </p:txBody>
      </p:sp>
    </p:spTree>
    <p:extLst>
      <p:ext uri="{BB962C8B-B14F-4D97-AF65-F5344CB8AC3E}">
        <p14:creationId xmlns:p14="http://schemas.microsoft.com/office/powerpoint/2010/main" val="3647699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A6BF8-1F56-FB07-59E8-ADD7CF4CB4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1271C6-C87D-58F3-AD6B-F31FA09872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4F79CC-B4ED-E140-911D-8131815FDF2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FBDC424-C463-36CB-3564-4FFF46E6088F}"/>
              </a:ext>
            </a:extLst>
          </p:cNvPr>
          <p:cNvSpPr>
            <a:spLocks noGrp="1"/>
          </p:cNvSpPr>
          <p:nvPr>
            <p:ph type="sldNum" sz="quarter" idx="5"/>
          </p:nvPr>
        </p:nvSpPr>
        <p:spPr/>
        <p:txBody>
          <a:bodyPr/>
          <a:lstStyle/>
          <a:p>
            <a:fld id="{20A93C87-F0F0-4BC6-BDC5-2C6B968D78CF}" type="slidenum">
              <a:rPr lang="nl-NL" smtClean="0"/>
              <a:pPr/>
              <a:t>5</a:t>
            </a:fld>
            <a:endParaRPr lang="nl-NL"/>
          </a:p>
        </p:txBody>
      </p:sp>
    </p:spTree>
    <p:extLst>
      <p:ext uri="{BB962C8B-B14F-4D97-AF65-F5344CB8AC3E}">
        <p14:creationId xmlns:p14="http://schemas.microsoft.com/office/powerpoint/2010/main" val="3794518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1663C0-E8FA-3875-2F8B-6B61C2C4FF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27BF92-A485-067E-2306-91102C00FD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AC574C-1540-F4D4-7A24-6856AF825C6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1F2619E-91FD-11F5-C615-7F41B4151632}"/>
              </a:ext>
            </a:extLst>
          </p:cNvPr>
          <p:cNvSpPr>
            <a:spLocks noGrp="1"/>
          </p:cNvSpPr>
          <p:nvPr>
            <p:ph type="sldNum" sz="quarter" idx="5"/>
          </p:nvPr>
        </p:nvSpPr>
        <p:spPr/>
        <p:txBody>
          <a:bodyPr/>
          <a:lstStyle/>
          <a:p>
            <a:fld id="{20A93C87-F0F0-4BC6-BDC5-2C6B968D78CF}" type="slidenum">
              <a:rPr lang="nl-NL" smtClean="0"/>
              <a:pPr/>
              <a:t>6</a:t>
            </a:fld>
            <a:endParaRPr lang="nl-NL"/>
          </a:p>
        </p:txBody>
      </p:sp>
    </p:spTree>
    <p:extLst>
      <p:ext uri="{BB962C8B-B14F-4D97-AF65-F5344CB8AC3E}">
        <p14:creationId xmlns:p14="http://schemas.microsoft.com/office/powerpoint/2010/main" val="4218249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E2DC1-783A-5109-200F-99F2216198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A709BE-72FE-AE7B-59FD-8508699470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D83892-7B7C-BC22-07BF-60D247A0F27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3AA3888-5386-905F-9607-5194D0111FE7}"/>
              </a:ext>
            </a:extLst>
          </p:cNvPr>
          <p:cNvSpPr>
            <a:spLocks noGrp="1"/>
          </p:cNvSpPr>
          <p:nvPr>
            <p:ph type="sldNum" sz="quarter" idx="5"/>
          </p:nvPr>
        </p:nvSpPr>
        <p:spPr/>
        <p:txBody>
          <a:bodyPr/>
          <a:lstStyle/>
          <a:p>
            <a:fld id="{20A93C87-F0F0-4BC6-BDC5-2C6B968D78CF}" type="slidenum">
              <a:rPr lang="nl-NL" smtClean="0"/>
              <a:pPr/>
              <a:t>7</a:t>
            </a:fld>
            <a:endParaRPr lang="nl-NL"/>
          </a:p>
        </p:txBody>
      </p:sp>
    </p:spTree>
    <p:extLst>
      <p:ext uri="{BB962C8B-B14F-4D97-AF65-F5344CB8AC3E}">
        <p14:creationId xmlns:p14="http://schemas.microsoft.com/office/powerpoint/2010/main" val="2406478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46166-2CC5-4BBA-9153-30C502A027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DE865A-5B7F-13A8-2A70-7F3A8C3F9B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92EE96-F102-B13B-B8FD-7CB9F4B0CDF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801EA3E-BE84-059C-CB1D-DBAEDA751003}"/>
              </a:ext>
            </a:extLst>
          </p:cNvPr>
          <p:cNvSpPr>
            <a:spLocks noGrp="1"/>
          </p:cNvSpPr>
          <p:nvPr>
            <p:ph type="sldNum" sz="quarter" idx="5"/>
          </p:nvPr>
        </p:nvSpPr>
        <p:spPr/>
        <p:txBody>
          <a:bodyPr/>
          <a:lstStyle/>
          <a:p>
            <a:fld id="{20A93C87-F0F0-4BC6-BDC5-2C6B968D78CF}" type="slidenum">
              <a:rPr lang="nl-NL" smtClean="0"/>
              <a:pPr/>
              <a:t>8</a:t>
            </a:fld>
            <a:endParaRPr lang="nl-NL"/>
          </a:p>
        </p:txBody>
      </p:sp>
    </p:spTree>
    <p:extLst>
      <p:ext uri="{BB962C8B-B14F-4D97-AF65-F5344CB8AC3E}">
        <p14:creationId xmlns:p14="http://schemas.microsoft.com/office/powerpoint/2010/main" val="317497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0D9C3-0DD5-EAF3-1E75-52C6E2894C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9FF186-7447-E594-8653-5F697D481A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054C4A-F06D-6AFD-7AB5-BF1BAE8E233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AC6B8D-19F6-517A-2E01-FC63BE715A02}"/>
              </a:ext>
            </a:extLst>
          </p:cNvPr>
          <p:cNvSpPr>
            <a:spLocks noGrp="1"/>
          </p:cNvSpPr>
          <p:nvPr>
            <p:ph type="sldNum" sz="quarter" idx="5"/>
          </p:nvPr>
        </p:nvSpPr>
        <p:spPr/>
        <p:txBody>
          <a:bodyPr/>
          <a:lstStyle/>
          <a:p>
            <a:fld id="{20A93C87-F0F0-4BC6-BDC5-2C6B968D78CF}" type="slidenum">
              <a:rPr lang="nl-NL" smtClean="0"/>
              <a:pPr/>
              <a:t>9</a:t>
            </a:fld>
            <a:endParaRPr lang="nl-NL"/>
          </a:p>
        </p:txBody>
      </p:sp>
    </p:spTree>
    <p:extLst>
      <p:ext uri="{BB962C8B-B14F-4D97-AF65-F5344CB8AC3E}">
        <p14:creationId xmlns:p14="http://schemas.microsoft.com/office/powerpoint/2010/main" val="2111035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9C40433-150C-447F-9FFC-AF24AA8E2DE9}" type="datetime1">
              <a:rPr lang="nl-NL" smtClean="0"/>
              <a:pPr/>
              <a:t>17-02-2025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A58DBF-7C61-4997-9886-539CDC07A380}" type="slidenum">
              <a:rPr lang="nl-NL" smtClean="0"/>
              <a:pPr/>
              <a:t>‹#›</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394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38DAC46-674D-4E4A-A028-7F0C6C230921}" type="datetime1">
              <a:rPr lang="nl-NL" smtClean="0"/>
              <a:pPr/>
              <a:t>17-02-2025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158812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DD69564-2026-4974-AD2F-20BD4F973867}" type="datetime1">
              <a:rPr lang="nl-NL" smtClean="0"/>
              <a:pPr/>
              <a:t>17-02-2025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3742329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CB749A-1546-454C-BB68-60CBF38B78B2}" type="datetime1">
              <a:rPr lang="nl-NL" smtClean="0"/>
              <a:pPr/>
              <a:t>17-02-2025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431414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2BB326-F20E-4FB1-AB68-E3C700D0A079}" type="datetime1">
              <a:rPr lang="nl-NL" smtClean="0"/>
              <a:pPr/>
              <a:t>17-02-2025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1A58DBF-7C61-4997-9886-539CDC07A380}" type="slidenum">
              <a:rPr lang="nl-NL" smtClean="0"/>
              <a:pPr/>
              <a:t>‹#›</a:t>
            </a:fld>
            <a:endParaRPr lang="nl-N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9719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557776-E099-4984-8B60-76848BAB2E26}" type="datetime1">
              <a:rPr lang="nl-NL" smtClean="0"/>
              <a:pPr/>
              <a:t>17-02-2025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3310875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110B8A-84FA-41C6-8A41-CD6B6025AECB}" type="datetime1">
              <a:rPr lang="nl-NL" smtClean="0"/>
              <a:pPr/>
              <a:t>17-02-2025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322134671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145CF1D-D203-42D2-9024-C11945ED8C09}" type="datetime1">
              <a:rPr lang="nl-NL" smtClean="0"/>
              <a:pPr/>
              <a:t>17-02-2025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3640965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41D74D4-ADBC-4B47-A8A5-0D08DA2649AF}" type="datetime1">
              <a:rPr lang="nl-NL" smtClean="0"/>
              <a:pPr/>
              <a:t>17-02-2025</a:t>
            </a:fld>
            <a:endParaRPr lang="nl-N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nl-NL"/>
          </a:p>
        </p:txBody>
      </p:sp>
      <p:sp>
        <p:nvSpPr>
          <p:cNvPr id="9" name="Slide Number Placeholder 8"/>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611122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CA5D93F-3442-4693-93B6-87F31361A5E8}" type="datetime1">
              <a:rPr lang="nl-NL" smtClean="0"/>
              <a:pPr/>
              <a:t>17-02-2025</a:t>
            </a:fld>
            <a:endParaRPr lang="nl-N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nl-N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1A58DBF-7C61-4997-9886-539CDC07A380}" type="slidenum">
              <a:rPr lang="nl-NL" smtClean="0"/>
              <a:pPr/>
              <a:t>‹#›</a:t>
            </a:fld>
            <a:endParaRPr lang="nl-NL"/>
          </a:p>
        </p:txBody>
      </p:sp>
    </p:spTree>
    <p:extLst>
      <p:ext uri="{BB962C8B-B14F-4D97-AF65-F5344CB8AC3E}">
        <p14:creationId xmlns:p14="http://schemas.microsoft.com/office/powerpoint/2010/main" val="2851658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E96A3B-B161-406A-8D19-8D7F6B6D71CB}" type="datetime1">
              <a:rPr lang="nl-NL" smtClean="0"/>
              <a:pPr/>
              <a:t>17-02-2025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1A58DBF-7C61-4997-9886-539CDC07A380}" type="slidenum">
              <a:rPr lang="nl-NL" smtClean="0"/>
              <a:pPr/>
              <a:t>‹#›</a:t>
            </a:fld>
            <a:endParaRPr lang="nl-NL"/>
          </a:p>
        </p:txBody>
      </p:sp>
    </p:spTree>
    <p:extLst>
      <p:ext uri="{BB962C8B-B14F-4D97-AF65-F5344CB8AC3E}">
        <p14:creationId xmlns:p14="http://schemas.microsoft.com/office/powerpoint/2010/main" val="964576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8110B8A-84FA-41C6-8A41-CD6B6025AECB}" type="datetime1">
              <a:rPr lang="nl-NL" smtClean="0"/>
              <a:pPr/>
              <a:t>17-02-2025</a:t>
            </a:fld>
            <a:endParaRPr lang="nl-N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nl-N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1A58DBF-7C61-4997-9886-539CDC07A380}" type="slidenum">
              <a:rPr lang="nl-NL" smtClean="0"/>
              <a:pPr/>
              <a:t>‹#›</a:t>
            </a:fld>
            <a:endParaRPr lang="nl-N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2005752"/>
      </p:ext>
    </p:extLst>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B2E5D-74E9-C621-294C-1F4C765618FD}"/>
            </a:ext>
          </a:extLst>
        </p:cNvPr>
        <p:cNvGrpSpPr/>
        <p:nvPr/>
      </p:nvGrpSpPr>
      <p:grpSpPr>
        <a:xfrm>
          <a:off x="0" y="0"/>
          <a:ext cx="0" cy="0"/>
          <a:chOff x="0" y="0"/>
          <a:chExt cx="0" cy="0"/>
        </a:xfrm>
      </p:grpSpPr>
      <p:pic>
        <p:nvPicPr>
          <p:cNvPr id="15" name="Picture 2" descr="Image result for cern logo">
            <a:extLst>
              <a:ext uri="{FF2B5EF4-FFF2-40B4-BE49-F238E27FC236}">
                <a16:creationId xmlns:a16="http://schemas.microsoft.com/office/drawing/2014/main" id="{589EF7F2-5271-A3DE-D45C-C92EFC4BDA0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153"/>
          <a:stretch/>
        </p:blipFill>
        <p:spPr bwMode="auto">
          <a:xfrm>
            <a:off x="0" y="16164"/>
            <a:ext cx="1981200" cy="20009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2C2A493-79B6-261B-1F1B-846BC0F30246}"/>
              </a:ext>
            </a:extLst>
          </p:cNvPr>
          <p:cNvSpPr txBox="1"/>
          <p:nvPr/>
        </p:nvSpPr>
        <p:spPr>
          <a:xfrm>
            <a:off x="3429000" y="339537"/>
            <a:ext cx="8627170" cy="1354217"/>
          </a:xfrm>
          <a:prstGeom prst="rect">
            <a:avLst/>
          </a:prstGeom>
          <a:noFill/>
        </p:spPr>
        <p:txBody>
          <a:bodyPr wrap="none" rtlCol="0">
            <a:spAutoFit/>
          </a:bodyPr>
          <a:lstStyle/>
          <a:p>
            <a:r>
              <a:rPr lang="en-CH" sz="3200" dirty="0">
                <a:solidFill>
                  <a:schemeClr val="accent2"/>
                </a:solidFill>
              </a:rPr>
              <a:t>Town meeting: heavy ion and QGP physics at CERN</a:t>
            </a:r>
          </a:p>
          <a:p>
            <a:r>
              <a:rPr lang="en-CH" sz="3200" dirty="0">
                <a:solidFill>
                  <a:schemeClr val="accent2"/>
                </a:solidFill>
              </a:rPr>
              <a:t>Final discussion</a:t>
            </a:r>
          </a:p>
          <a:p>
            <a:endParaRPr lang="en-CH" dirty="0"/>
          </a:p>
        </p:txBody>
      </p:sp>
      <p:sp>
        <p:nvSpPr>
          <p:cNvPr id="2" name="TextBox 1">
            <a:extLst>
              <a:ext uri="{FF2B5EF4-FFF2-40B4-BE49-F238E27FC236}">
                <a16:creationId xmlns:a16="http://schemas.microsoft.com/office/drawing/2014/main" id="{CBC836E3-2C93-3249-9284-DB51F824D556}"/>
              </a:ext>
            </a:extLst>
          </p:cNvPr>
          <p:cNvSpPr txBox="1"/>
          <p:nvPr/>
        </p:nvSpPr>
        <p:spPr>
          <a:xfrm>
            <a:off x="3429000" y="2209800"/>
            <a:ext cx="7453423" cy="1754326"/>
          </a:xfrm>
          <a:prstGeom prst="rect">
            <a:avLst/>
          </a:prstGeom>
          <a:noFill/>
        </p:spPr>
        <p:txBody>
          <a:bodyPr wrap="square" rtlCol="0">
            <a:spAutoFit/>
          </a:bodyPr>
          <a:lstStyle/>
          <a:p>
            <a:r>
              <a:rPr lang="en-GB" b="0" i="0" u="none" strike="noStrike" dirty="0">
                <a:solidFill>
                  <a:srgbClr val="777777"/>
                </a:solidFill>
                <a:effectLst/>
                <a:latin typeface="Roboto" panose="02000000000000000000" pitchFamily="2" charset="0"/>
              </a:rPr>
              <a:t> As for the previous Strategy Updates in 2012 and 2018, this one-day Town Meeting will aim at formulating a </a:t>
            </a:r>
            <a:r>
              <a:rPr lang="en-GB" b="1" i="0" u="none" strike="noStrike" dirty="0">
                <a:solidFill>
                  <a:srgbClr val="777777"/>
                </a:solidFill>
                <a:effectLst/>
                <a:latin typeface="Roboto" panose="02000000000000000000" pitchFamily="2" charset="0"/>
              </a:rPr>
              <a:t>consensus view</a:t>
            </a:r>
            <a:r>
              <a:rPr lang="en-GB" b="0" i="0" u="none" strike="noStrike" dirty="0">
                <a:solidFill>
                  <a:srgbClr val="777777"/>
                </a:solidFill>
                <a:effectLst/>
                <a:latin typeface="Roboto" panose="02000000000000000000" pitchFamily="2" charset="0"/>
              </a:rPr>
              <a:t> of the entire scientific community with research focus on ultra-relativistic heavy ion collisions. Following the charge of this Strategy Update, the meeting will focus on the scientific opportunities with ion beams at the HL-LHC and at CERN fixed-target experiments.</a:t>
            </a:r>
            <a:endParaRPr lang="en-CH" dirty="0"/>
          </a:p>
        </p:txBody>
      </p:sp>
      <p:sp>
        <p:nvSpPr>
          <p:cNvPr id="3" name="TextBox 2">
            <a:extLst>
              <a:ext uri="{FF2B5EF4-FFF2-40B4-BE49-F238E27FC236}">
                <a16:creationId xmlns:a16="http://schemas.microsoft.com/office/drawing/2014/main" id="{0068A731-1848-23AB-BDAD-678E428F1586}"/>
              </a:ext>
            </a:extLst>
          </p:cNvPr>
          <p:cNvSpPr txBox="1"/>
          <p:nvPr/>
        </p:nvSpPr>
        <p:spPr>
          <a:xfrm>
            <a:off x="563526" y="4997302"/>
            <a:ext cx="10028274" cy="646331"/>
          </a:xfrm>
          <a:prstGeom prst="rect">
            <a:avLst/>
          </a:prstGeom>
          <a:noFill/>
        </p:spPr>
        <p:txBody>
          <a:bodyPr wrap="square" rtlCol="0">
            <a:spAutoFit/>
          </a:bodyPr>
          <a:lstStyle/>
          <a:p>
            <a:r>
              <a:rPr lang="en-CH" dirty="0"/>
              <a:t>On the following slides, we compile draft (not final) statements that should feature prominently in the consensus report submitted to EPPSU</a:t>
            </a:r>
          </a:p>
        </p:txBody>
      </p:sp>
      <p:sp>
        <p:nvSpPr>
          <p:cNvPr id="7" name="TextBox 6">
            <a:extLst>
              <a:ext uri="{FF2B5EF4-FFF2-40B4-BE49-F238E27FC236}">
                <a16:creationId xmlns:a16="http://schemas.microsoft.com/office/drawing/2014/main" id="{B564E84D-F9FF-67E7-18CD-1D01468709AB}"/>
              </a:ext>
            </a:extLst>
          </p:cNvPr>
          <p:cNvSpPr txBox="1"/>
          <p:nvPr/>
        </p:nvSpPr>
        <p:spPr>
          <a:xfrm>
            <a:off x="5791200" y="5643633"/>
            <a:ext cx="6097772" cy="646331"/>
          </a:xfrm>
          <a:prstGeom prst="rect">
            <a:avLst/>
          </a:prstGeom>
          <a:noFill/>
        </p:spPr>
        <p:txBody>
          <a:bodyPr wrap="square">
            <a:spAutoFit/>
          </a:bodyPr>
          <a:lstStyle/>
          <a:p>
            <a:r>
              <a:rPr lang="en-GB" b="0" i="0" u="none" strike="noStrike">
                <a:solidFill>
                  <a:schemeClr val="accent2"/>
                </a:solidFill>
                <a:effectLst/>
                <a:latin typeface="Roboto Light" panose="02000000000000000000" pitchFamily="2" charset="0"/>
              </a:rPr>
              <a:t>Organizers: Roberta </a:t>
            </a:r>
            <a:r>
              <a:rPr lang="en-GB" b="0" i="0" u="none" strike="noStrike" dirty="0" err="1">
                <a:solidFill>
                  <a:schemeClr val="accent2"/>
                </a:solidFill>
                <a:effectLst/>
                <a:latin typeface="Roboto Light" panose="02000000000000000000" pitchFamily="2" charset="0"/>
              </a:rPr>
              <a:t>Arnaldi</a:t>
            </a:r>
            <a:r>
              <a:rPr lang="en-GB" b="0" i="0" u="none" strike="noStrike" dirty="0">
                <a:solidFill>
                  <a:schemeClr val="accent2"/>
                </a:solidFill>
                <a:effectLst/>
                <a:latin typeface="Roboto Light" panose="02000000000000000000" pitchFamily="2" charset="0"/>
              </a:rPr>
              <a:t>, Yen-Jie Lee, Alexander </a:t>
            </a:r>
            <a:r>
              <a:rPr lang="en-GB" b="0" i="0" u="none" strike="noStrike" dirty="0" err="1">
                <a:solidFill>
                  <a:schemeClr val="accent2"/>
                </a:solidFill>
                <a:effectLst/>
                <a:latin typeface="Roboto Light" panose="02000000000000000000" pitchFamily="2" charset="0"/>
              </a:rPr>
              <a:t>Milov</a:t>
            </a:r>
            <a:r>
              <a:rPr lang="en-GB" b="0" i="0" u="none" strike="noStrike" dirty="0">
                <a:solidFill>
                  <a:schemeClr val="accent2"/>
                </a:solidFill>
                <a:effectLst/>
                <a:latin typeface="Roboto Light" panose="02000000000000000000" pitchFamily="2" charset="0"/>
              </a:rPr>
              <a:t>, Raimond Snellings, Urs Wiedemann, Michael Winn</a:t>
            </a:r>
            <a:endParaRPr lang="en-CH" dirty="0">
              <a:solidFill>
                <a:schemeClr val="accent2"/>
              </a:solidFill>
            </a:endParaRPr>
          </a:p>
        </p:txBody>
      </p:sp>
    </p:spTree>
    <p:extLst>
      <p:ext uri="{BB962C8B-B14F-4D97-AF65-F5344CB8AC3E}">
        <p14:creationId xmlns:p14="http://schemas.microsoft.com/office/powerpoint/2010/main" val="322824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EB32E2-E70A-229A-D255-CA9D14B44179}"/>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46FF171D-E06E-FBAE-7F42-FA0C871C91ED}"/>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Tree>
    <p:extLst>
      <p:ext uri="{BB962C8B-B14F-4D97-AF65-F5344CB8AC3E}">
        <p14:creationId xmlns:p14="http://schemas.microsoft.com/office/powerpoint/2010/main" val="4265485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47A00-636D-7CEE-A273-091E048A18F9}"/>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B6BD348B-5398-93EC-8520-A20BA9FA3A00}"/>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4" name="TextBox 3">
            <a:extLst>
              <a:ext uri="{FF2B5EF4-FFF2-40B4-BE49-F238E27FC236}">
                <a16:creationId xmlns:a16="http://schemas.microsoft.com/office/drawing/2014/main" id="{049070B1-8DD4-8F87-6520-E3C1948527AC}"/>
              </a:ext>
            </a:extLst>
          </p:cNvPr>
          <p:cNvSpPr txBox="1"/>
          <p:nvPr/>
        </p:nvSpPr>
        <p:spPr>
          <a:xfrm>
            <a:off x="2438400" y="1676400"/>
            <a:ext cx="8077200" cy="1200329"/>
          </a:xfrm>
          <a:prstGeom prst="rect">
            <a:avLst/>
          </a:prstGeom>
          <a:noFill/>
        </p:spPr>
        <p:txBody>
          <a:bodyPr wrap="square">
            <a:spAutoFit/>
          </a:bodyPr>
          <a:lstStyle/>
          <a:p>
            <a:pPr algn="ctr"/>
            <a:r>
              <a:rPr lang="en-US" sz="2400" b="1" dirty="0">
                <a:effectLst/>
                <a:latin typeface="Times New Roman" panose="02020603050405020304" pitchFamily="18" charset="0"/>
                <a:ea typeface="Times New Roman" panose="02020603050405020304" pitchFamily="18" charset="0"/>
              </a:rPr>
              <a:t>The top priority for future quark matter research in Europe is the full exploitation of the physics opportunities arising with nuclear beams over the full lifetime of HL-LHC. </a:t>
            </a:r>
            <a:endParaRPr lang="en-CH"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21938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D5134-81C4-04F4-0C16-B2863E691DD5}"/>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9BA3CE1D-B179-C043-1DC5-73A245BC1DAA}"/>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3" name="TextBox 2">
            <a:extLst>
              <a:ext uri="{FF2B5EF4-FFF2-40B4-BE49-F238E27FC236}">
                <a16:creationId xmlns:a16="http://schemas.microsoft.com/office/drawing/2014/main" id="{E37EF594-B51C-C21A-57DC-B7BEFBE973C3}"/>
              </a:ext>
            </a:extLst>
          </p:cNvPr>
          <p:cNvSpPr txBox="1"/>
          <p:nvPr/>
        </p:nvSpPr>
        <p:spPr>
          <a:xfrm>
            <a:off x="1447800" y="1447800"/>
            <a:ext cx="9677400" cy="2308324"/>
          </a:xfrm>
          <a:prstGeom prst="rect">
            <a:avLst/>
          </a:prstGeom>
          <a:noFill/>
        </p:spPr>
        <p:txBody>
          <a:bodyPr wrap="square">
            <a:spAutoFit/>
          </a:bodyPr>
          <a:lstStyle/>
          <a:p>
            <a:pPr algn="just"/>
            <a:r>
              <a:rPr lang="en-CH" sz="2400" b="1" dirty="0">
                <a:effectLst/>
                <a:latin typeface="Times New Roman" panose="02020603050405020304" pitchFamily="18" charset="0"/>
                <a:ea typeface="Times New Roman" panose="02020603050405020304" pitchFamily="18" charset="0"/>
              </a:rPr>
              <a:t>ALICE 3</a:t>
            </a:r>
            <a:r>
              <a:rPr lang="en-CH" sz="2400" dirty="0">
                <a:effectLst/>
                <a:latin typeface="Times New Roman" panose="02020603050405020304" pitchFamily="18" charset="0"/>
                <a:ea typeface="Times New Roman" panose="02020603050405020304" pitchFamily="18" charset="0"/>
              </a:rPr>
              <a:t> is a completely new dedicated high-energy nuclear physics experiment, based on innovative detector concepts, with particle identification and unprecedented pointing resolution over large acceptance in rapidity and transverse momentum. It offers unique opportunities to advance quark matter research in HL-LHC Run 5, in particular via measurements of electromagnetic radiation, heavy flavour, and particle correlations.</a:t>
            </a:r>
          </a:p>
        </p:txBody>
      </p:sp>
    </p:spTree>
    <p:extLst>
      <p:ext uri="{BB962C8B-B14F-4D97-AF65-F5344CB8AC3E}">
        <p14:creationId xmlns:p14="http://schemas.microsoft.com/office/powerpoint/2010/main" val="1685722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3A6A00-1F2B-E9EC-C78B-8562E2D7C3F2}"/>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2DB0AAF3-5ECF-6351-3922-554DB3D5B70F}"/>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3" name="TextBox 2">
            <a:extLst>
              <a:ext uri="{FF2B5EF4-FFF2-40B4-BE49-F238E27FC236}">
                <a16:creationId xmlns:a16="http://schemas.microsoft.com/office/drawing/2014/main" id="{ECEBFD69-5C12-3EAB-F9D0-9370B8BC1714}"/>
              </a:ext>
            </a:extLst>
          </p:cNvPr>
          <p:cNvSpPr txBox="1"/>
          <p:nvPr/>
        </p:nvSpPr>
        <p:spPr>
          <a:xfrm>
            <a:off x="2514600" y="1600200"/>
            <a:ext cx="7467600" cy="1938992"/>
          </a:xfrm>
          <a:prstGeom prst="rect">
            <a:avLst/>
          </a:prstGeom>
          <a:noFill/>
        </p:spPr>
        <p:txBody>
          <a:bodyPr wrap="square">
            <a:spAutoFit/>
          </a:bodyPr>
          <a:lstStyle/>
          <a:p>
            <a:pPr algn="just"/>
            <a:r>
              <a:rPr lang="en-CH" sz="2400" dirty="0">
                <a:effectLst/>
                <a:latin typeface="Times New Roman" panose="02020603050405020304" pitchFamily="18" charset="0"/>
                <a:ea typeface="Times New Roman" panose="02020603050405020304" pitchFamily="18" charset="0"/>
              </a:rPr>
              <a:t>The </a:t>
            </a:r>
            <a:r>
              <a:rPr lang="en-CH" sz="2400" b="1" dirty="0">
                <a:effectLst/>
                <a:latin typeface="Times New Roman" panose="02020603050405020304" pitchFamily="18" charset="0"/>
                <a:ea typeface="Times New Roman" panose="02020603050405020304" pitchFamily="18" charset="0"/>
              </a:rPr>
              <a:t>LHCb Upgrade2</a:t>
            </a:r>
            <a:r>
              <a:rPr lang="en-CH" sz="2400" dirty="0">
                <a:effectLst/>
                <a:latin typeface="Times New Roman" panose="02020603050405020304" pitchFamily="18" charset="0"/>
                <a:ea typeface="Times New Roman" panose="02020603050405020304" pitchFamily="18" charset="0"/>
              </a:rPr>
              <a:t>, motivated mainly by the LHCb flavor physics programme, will offer unique opportunities for quark matter research in run 5 at the HL-LHC, in particular with measurements of heavy-flavour and the initial stages in collider mode and in fixed-target mode.</a:t>
            </a:r>
          </a:p>
        </p:txBody>
      </p:sp>
    </p:spTree>
    <p:extLst>
      <p:ext uri="{BB962C8B-B14F-4D97-AF65-F5344CB8AC3E}">
        <p14:creationId xmlns:p14="http://schemas.microsoft.com/office/powerpoint/2010/main" val="1609716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BFC79-D748-878A-FD27-64F7837324DF}"/>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0FE912EF-97BB-E6D6-E8D0-0217A1FC0675}"/>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3" name="TextBox 2">
            <a:extLst>
              <a:ext uri="{FF2B5EF4-FFF2-40B4-BE49-F238E27FC236}">
                <a16:creationId xmlns:a16="http://schemas.microsoft.com/office/drawing/2014/main" id="{6A28ECB2-CBB5-D9B4-05B8-101148ED25B5}"/>
              </a:ext>
            </a:extLst>
          </p:cNvPr>
          <p:cNvSpPr txBox="1"/>
          <p:nvPr/>
        </p:nvSpPr>
        <p:spPr>
          <a:xfrm>
            <a:off x="1981200" y="1674674"/>
            <a:ext cx="8915400" cy="2677656"/>
          </a:xfrm>
          <a:prstGeom prst="rect">
            <a:avLst/>
          </a:prstGeom>
          <a:noFill/>
        </p:spPr>
        <p:txBody>
          <a:bodyPr wrap="square">
            <a:spAutoFit/>
          </a:bodyPr>
          <a:lstStyle/>
          <a:p>
            <a:pPr algn="just"/>
            <a:r>
              <a:rPr lang="en-CH" sz="2400" dirty="0">
                <a:effectLst/>
                <a:latin typeface="Times New Roman" panose="02020603050405020304" pitchFamily="18" charset="0"/>
                <a:ea typeface="Times New Roman" panose="02020603050405020304" pitchFamily="18" charset="0"/>
              </a:rPr>
              <a:t>The </a:t>
            </a:r>
            <a:r>
              <a:rPr lang="en-CH" sz="2400" b="1" dirty="0">
                <a:effectLst/>
                <a:latin typeface="Times New Roman" panose="02020603050405020304" pitchFamily="18" charset="0"/>
                <a:ea typeface="Times New Roman" panose="02020603050405020304" pitchFamily="18" charset="0"/>
              </a:rPr>
              <a:t>Phase-2 CMS and ATLAS</a:t>
            </a:r>
            <a:r>
              <a:rPr lang="en-CH" sz="2400" dirty="0">
                <a:effectLst/>
                <a:latin typeface="Times New Roman" panose="02020603050405020304" pitchFamily="18" charset="0"/>
                <a:ea typeface="Times New Roman" panose="02020603050405020304" pitchFamily="18" charset="0"/>
              </a:rPr>
              <a:t> feature particle identification, high-rate capability, and broad pseudorapidity coverage. They will significantly advance quark matter research by precisely characterizing high-momentum transfer and photonuclear processes that require high statistics. Operating at peak luminosity in Run 4 and beyond, they will provide access to the 3D structure, microscopic dynamics, and substructure of quark matter.  </a:t>
            </a:r>
          </a:p>
        </p:txBody>
      </p:sp>
    </p:spTree>
    <p:extLst>
      <p:ext uri="{BB962C8B-B14F-4D97-AF65-F5344CB8AC3E}">
        <p14:creationId xmlns:p14="http://schemas.microsoft.com/office/powerpoint/2010/main" val="1435708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6005B-8023-F52B-97F9-75718D9767B9}"/>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FECF0F85-2A64-7676-2DD1-77E7F7D07316}"/>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3" name="TextBox 2">
            <a:extLst>
              <a:ext uri="{FF2B5EF4-FFF2-40B4-BE49-F238E27FC236}">
                <a16:creationId xmlns:a16="http://schemas.microsoft.com/office/drawing/2014/main" id="{AF8D1B16-4970-A68F-E55C-38F6F85C892A}"/>
              </a:ext>
            </a:extLst>
          </p:cNvPr>
          <p:cNvSpPr txBox="1"/>
          <p:nvPr/>
        </p:nvSpPr>
        <p:spPr>
          <a:xfrm>
            <a:off x="457200" y="990600"/>
            <a:ext cx="11506200" cy="4524315"/>
          </a:xfrm>
          <a:prstGeom prst="rect">
            <a:avLst/>
          </a:prstGeom>
          <a:noFill/>
        </p:spPr>
        <p:txBody>
          <a:bodyPr wrap="square">
            <a:spAutoFit/>
          </a:bodyPr>
          <a:lstStyle/>
          <a:p>
            <a:pPr algn="just"/>
            <a:r>
              <a:rPr lang="en-US" sz="2400" dirty="0">
                <a:solidFill>
                  <a:srgbClr val="000000"/>
                </a:solidFill>
                <a:effectLst/>
                <a:latin typeface="Times New Roman" panose="02020603050405020304" pitchFamily="18" charset="0"/>
                <a:ea typeface="Times New Roman" panose="02020603050405020304" pitchFamily="18" charset="0"/>
              </a:rPr>
              <a:t>At lower center of mass energies where </a:t>
            </a:r>
            <a:r>
              <a:rPr lang="en-CH" sz="2400" dirty="0">
                <a:solidFill>
                  <a:srgbClr val="000000"/>
                </a:solidFill>
                <a:effectLst/>
                <a:latin typeface="Times New Roman" panose="02020603050405020304" pitchFamily="18" charset="0"/>
                <a:ea typeface="Times New Roman" panose="02020603050405020304" pitchFamily="18" charset="0"/>
              </a:rPr>
              <a:t>high baryon density is reached, advances in detector technologies provide opportunities for a new generation of precision measurements that address central questions about the QCD phase diagram:</a:t>
            </a:r>
            <a:endParaRPr lang="en-CH" sz="2400" dirty="0">
              <a:effectLst/>
              <a:latin typeface="Times New Roman" panose="02020603050405020304" pitchFamily="18" charset="0"/>
              <a:ea typeface="Times New Roman" panose="02020603050405020304" pitchFamily="18" charset="0"/>
            </a:endParaRPr>
          </a:p>
          <a:p>
            <a:pPr algn="just"/>
            <a:r>
              <a:rPr lang="en-CH" sz="2400" dirty="0">
                <a:solidFill>
                  <a:srgbClr val="000000"/>
                </a:solidFill>
                <a:effectLst/>
                <a:latin typeface="Times New Roman" panose="02020603050405020304" pitchFamily="18" charset="0"/>
                <a:ea typeface="Times New Roman" panose="02020603050405020304" pitchFamily="18" charset="0"/>
              </a:rPr>
              <a:t>The </a:t>
            </a:r>
            <a:r>
              <a:rPr lang="en-CH" sz="2400" b="1" dirty="0">
                <a:solidFill>
                  <a:srgbClr val="000000"/>
                </a:solidFill>
                <a:effectLst/>
                <a:latin typeface="Times New Roman" panose="02020603050405020304" pitchFamily="18" charset="0"/>
                <a:ea typeface="Times New Roman" panose="02020603050405020304" pitchFamily="18" charset="0"/>
              </a:rPr>
              <a:t>NA60+ detector</a:t>
            </a:r>
            <a:r>
              <a:rPr lang="en-CH" sz="2400" dirty="0">
                <a:solidFill>
                  <a:srgbClr val="000000"/>
                </a:solidFill>
                <a:effectLst/>
                <a:latin typeface="Times New Roman" panose="02020603050405020304" pitchFamily="18" charset="0"/>
                <a:ea typeface="Times New Roman" panose="02020603050405020304" pitchFamily="18" charset="0"/>
              </a:rPr>
              <a:t> at the CERN SPS will explore for the first time the whole SPS energy range (6&lt;sqrt(s_NN)&lt;17 GeV), addressing open questions in the electromagnetic (thermal dilepton production around T_c, signals of chiral symmetry restoration) and charm sector (onset of charmonium suppression, charm hadronization in a high-muB QGP) with unprecedented event rates. The </a:t>
            </a:r>
            <a:r>
              <a:rPr lang="en-CH" sz="2400" b="1" dirty="0">
                <a:solidFill>
                  <a:srgbClr val="000000"/>
                </a:solidFill>
                <a:effectLst/>
                <a:latin typeface="Times New Roman" panose="02020603050405020304" pitchFamily="18" charset="0"/>
                <a:ea typeface="Times New Roman" panose="02020603050405020304" pitchFamily="18" charset="0"/>
              </a:rPr>
              <a:t>CBM detector</a:t>
            </a:r>
            <a:r>
              <a:rPr lang="en-CH" sz="2400" dirty="0">
                <a:solidFill>
                  <a:srgbClr val="000000"/>
                </a:solidFill>
                <a:effectLst/>
                <a:latin typeface="Times New Roman" panose="02020603050405020304" pitchFamily="18" charset="0"/>
                <a:ea typeface="Times New Roman" panose="02020603050405020304" pitchFamily="18" charset="0"/>
              </a:rPr>
              <a:t> at FAIR will allow the exploration of high baryon density towards lower center of mass energies, including the study of electromagnetic processes. </a:t>
            </a:r>
            <a:endParaRPr lang="en-CH" sz="2400" dirty="0">
              <a:effectLst/>
              <a:latin typeface="Times New Roman" panose="02020603050405020304" pitchFamily="18" charset="0"/>
              <a:ea typeface="Times New Roman" panose="02020603050405020304" pitchFamily="18" charset="0"/>
            </a:endParaRPr>
          </a:p>
          <a:p>
            <a:pPr algn="just"/>
            <a:r>
              <a:rPr lang="en-CH" sz="2400" b="1" dirty="0">
                <a:solidFill>
                  <a:srgbClr val="000000"/>
                </a:solidFill>
                <a:effectLst/>
                <a:latin typeface="Times New Roman" panose="02020603050405020304" pitchFamily="18" charset="0"/>
                <a:ea typeface="Times New Roman" panose="02020603050405020304" pitchFamily="18" charset="0"/>
              </a:rPr>
              <a:t>NA61/SHINE</a:t>
            </a:r>
            <a:r>
              <a:rPr lang="en-CH" sz="2400" dirty="0">
                <a:solidFill>
                  <a:srgbClr val="000000"/>
                </a:solidFill>
                <a:effectLst/>
                <a:latin typeface="Times New Roman" panose="02020603050405020304" pitchFamily="18" charset="0"/>
                <a:ea typeface="Times New Roman" panose="02020603050405020304" pitchFamily="18" charset="0"/>
              </a:rPr>
              <a:t> will continue to investigate the onset of QGP-related signatures with lighter ions. </a:t>
            </a:r>
            <a:endParaRPr lang="en-CH"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06306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2FA69-62DF-2FB6-B248-822E11240478}"/>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1AE09AF1-DABB-C1C5-13FF-36D64BE9C1CA}"/>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4" name="TextBox 3">
            <a:extLst>
              <a:ext uri="{FF2B5EF4-FFF2-40B4-BE49-F238E27FC236}">
                <a16:creationId xmlns:a16="http://schemas.microsoft.com/office/drawing/2014/main" id="{4E70A887-4857-C84E-C1D7-6D840045A940}"/>
              </a:ext>
            </a:extLst>
          </p:cNvPr>
          <p:cNvSpPr txBox="1"/>
          <p:nvPr/>
        </p:nvSpPr>
        <p:spPr>
          <a:xfrm>
            <a:off x="1674628" y="1981200"/>
            <a:ext cx="8993372" cy="1569660"/>
          </a:xfrm>
          <a:prstGeom prst="rect">
            <a:avLst/>
          </a:prstGeom>
          <a:noFill/>
        </p:spPr>
        <p:txBody>
          <a:bodyPr wrap="square">
            <a:spAutoFit/>
          </a:bodyPr>
          <a:lstStyle/>
          <a:p>
            <a:pPr algn="just"/>
            <a:r>
              <a:rPr lang="en-CH" sz="2400" dirty="0">
                <a:solidFill>
                  <a:srgbClr val="000000"/>
                </a:solidFill>
                <a:effectLst/>
                <a:latin typeface="Times New Roman" panose="02020603050405020304" pitchFamily="18" charset="0"/>
                <a:ea typeface="Times New Roman" panose="02020603050405020304" pitchFamily="18" charset="0"/>
              </a:rPr>
              <a:t>The </a:t>
            </a:r>
            <a:r>
              <a:rPr lang="en-CH" sz="2400" b="1" dirty="0">
                <a:solidFill>
                  <a:srgbClr val="000000"/>
                </a:solidFill>
                <a:effectLst/>
                <a:latin typeface="Times New Roman" panose="02020603050405020304" pitchFamily="18" charset="0"/>
                <a:ea typeface="Times New Roman" panose="02020603050405020304" pitchFamily="18" charset="0"/>
              </a:rPr>
              <a:t>design choices for FCC-hh and its injectors should allow for the possibility to inject heavy ions</a:t>
            </a:r>
            <a:r>
              <a:rPr lang="en-CH" sz="2400" dirty="0">
                <a:solidFill>
                  <a:srgbClr val="000000"/>
                </a:solidFill>
                <a:effectLst/>
                <a:latin typeface="Times New Roman" panose="02020603050405020304" pitchFamily="18" charset="0"/>
                <a:ea typeface="Times New Roman" panose="02020603050405020304" pitchFamily="18" charset="0"/>
              </a:rPr>
              <a:t>, so that questions only accessible at higher center of mass energies or only with future detector technologies can finally be studied as part of the FCC physics programme.</a:t>
            </a:r>
            <a:endParaRPr lang="en-CH"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63529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3136E3-F336-A27F-4778-B515068948CA}"/>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0705B969-3A82-AC02-8FD0-48BBEBE9174A}"/>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3" name="TextBox 2">
            <a:extLst>
              <a:ext uri="{FF2B5EF4-FFF2-40B4-BE49-F238E27FC236}">
                <a16:creationId xmlns:a16="http://schemas.microsoft.com/office/drawing/2014/main" id="{F1573BDB-E868-F1A7-8909-B49D58AF9864}"/>
              </a:ext>
            </a:extLst>
          </p:cNvPr>
          <p:cNvSpPr txBox="1"/>
          <p:nvPr/>
        </p:nvSpPr>
        <p:spPr>
          <a:xfrm>
            <a:off x="1524000" y="2209800"/>
            <a:ext cx="8534400" cy="1569660"/>
          </a:xfrm>
          <a:prstGeom prst="rect">
            <a:avLst/>
          </a:prstGeom>
          <a:noFill/>
        </p:spPr>
        <p:txBody>
          <a:bodyPr wrap="square">
            <a:spAutoFit/>
          </a:bodyPr>
          <a:lstStyle/>
          <a:p>
            <a:pPr algn="just"/>
            <a:r>
              <a:rPr lang="en-CH" sz="2400" dirty="0">
                <a:solidFill>
                  <a:srgbClr val="000000"/>
                </a:solidFill>
                <a:effectLst/>
                <a:latin typeface="Times New Roman" panose="02020603050405020304" pitchFamily="18" charset="0"/>
                <a:ea typeface="Times New Roman" panose="02020603050405020304" pitchFamily="18" charset="0"/>
              </a:rPr>
              <a:t>The proposed </a:t>
            </a:r>
            <a:r>
              <a:rPr lang="en-CH" sz="2400" b="1" dirty="0">
                <a:solidFill>
                  <a:srgbClr val="000000"/>
                </a:solidFill>
                <a:effectLst/>
                <a:latin typeface="Times New Roman" panose="02020603050405020304" pitchFamily="18" charset="0"/>
                <a:ea typeface="Times New Roman" panose="02020603050405020304" pitchFamily="18" charset="0"/>
              </a:rPr>
              <a:t>addition of a second heavy ion source</a:t>
            </a:r>
            <a:r>
              <a:rPr lang="en-CH" sz="2400" dirty="0">
                <a:solidFill>
                  <a:srgbClr val="000000"/>
                </a:solidFill>
                <a:effectLst/>
                <a:latin typeface="Times New Roman" panose="02020603050405020304" pitchFamily="18" charset="0"/>
                <a:ea typeface="Times New Roman" panose="02020603050405020304" pitchFamily="18" charset="0"/>
              </a:rPr>
              <a:t> and upgrades of the heavy ion complex would significantly improve the full exploitation of the scientific opportunities arising for the collider and fixed taget heavy ion programmes.  </a:t>
            </a:r>
            <a:endParaRPr lang="en-CH"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75107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2BA5D5-13DE-15E5-DC2C-1E063CF35A87}"/>
            </a:ext>
          </a:extLst>
        </p:cNvPr>
        <p:cNvGrpSpPr/>
        <p:nvPr/>
      </p:nvGrpSpPr>
      <p:grpSpPr>
        <a:xfrm>
          <a:off x="0" y="0"/>
          <a:ext cx="0" cy="0"/>
          <a:chOff x="0" y="0"/>
          <a:chExt cx="0" cy="0"/>
        </a:xfrm>
      </p:grpSpPr>
      <p:sp>
        <p:nvSpPr>
          <p:cNvPr id="23" name="TextBox 22">
            <a:extLst>
              <a:ext uri="{FF2B5EF4-FFF2-40B4-BE49-F238E27FC236}">
                <a16:creationId xmlns:a16="http://schemas.microsoft.com/office/drawing/2014/main" id="{22470734-3440-85AC-C050-1400A78D5726}"/>
              </a:ext>
            </a:extLst>
          </p:cNvPr>
          <p:cNvSpPr txBox="1"/>
          <p:nvPr/>
        </p:nvSpPr>
        <p:spPr>
          <a:xfrm>
            <a:off x="-3970923" y="10874999"/>
            <a:ext cx="24086405" cy="261610"/>
          </a:xfrm>
          <a:prstGeom prst="rect">
            <a:avLst/>
          </a:prstGeom>
          <a:noFill/>
        </p:spPr>
        <p:txBody>
          <a:bodyPr wrap="square" rtlCol="0">
            <a:spAutoFit/>
          </a:bodyPr>
          <a:lstStyle/>
          <a:p>
            <a:r>
              <a:rPr lang="nl-NL" sz="1100" dirty="0" err="1">
                <a:solidFill>
                  <a:schemeClr val="bg1"/>
                </a:solidFill>
                <a:latin typeface="Tw Cen MT" pitchFamily="34" charset="0"/>
              </a:rPr>
              <a:t>Yayun</a:t>
            </a:r>
            <a:r>
              <a:rPr lang="nl-NL" sz="1100" dirty="0">
                <a:solidFill>
                  <a:schemeClr val="bg1"/>
                </a:solidFill>
                <a:latin typeface="Tw Cen MT" pitchFamily="34" charset="0"/>
              </a:rPr>
              <a:t> He et al,  arXiv:2201.08408</a:t>
            </a:r>
          </a:p>
        </p:txBody>
      </p:sp>
      <p:sp>
        <p:nvSpPr>
          <p:cNvPr id="3" name="TextBox 2">
            <a:extLst>
              <a:ext uri="{FF2B5EF4-FFF2-40B4-BE49-F238E27FC236}">
                <a16:creationId xmlns:a16="http://schemas.microsoft.com/office/drawing/2014/main" id="{B1B2CD9C-A17F-A419-5CD5-E863662BB528}"/>
              </a:ext>
            </a:extLst>
          </p:cNvPr>
          <p:cNvSpPr txBox="1"/>
          <p:nvPr/>
        </p:nvSpPr>
        <p:spPr>
          <a:xfrm>
            <a:off x="1905000" y="2362200"/>
            <a:ext cx="8153400" cy="1200329"/>
          </a:xfrm>
          <a:prstGeom prst="rect">
            <a:avLst/>
          </a:prstGeom>
          <a:noFill/>
        </p:spPr>
        <p:txBody>
          <a:bodyPr wrap="square">
            <a:spAutoFit/>
          </a:bodyPr>
          <a:lstStyle/>
          <a:p>
            <a:pPr algn="just"/>
            <a:r>
              <a:rPr lang="en-CH" sz="1800" dirty="0">
                <a:solidFill>
                  <a:srgbClr val="000000"/>
                </a:solidFill>
                <a:effectLst/>
                <a:latin typeface="Times New Roman" panose="02020603050405020304" pitchFamily="18" charset="0"/>
                <a:ea typeface="Times New Roman" panose="02020603050405020304" pitchFamily="18" charset="0"/>
              </a:rPr>
              <a:t> </a:t>
            </a:r>
            <a:r>
              <a:rPr lang="en-US" sz="2400" b="1" dirty="0">
                <a:solidFill>
                  <a:srgbClr val="000000"/>
                </a:solidFill>
                <a:effectLst/>
                <a:latin typeface="Times New Roman" panose="02020603050405020304" pitchFamily="18" charset="0"/>
                <a:ea typeface="Times New Roman" panose="02020603050405020304" pitchFamily="18" charset="0"/>
              </a:rPr>
              <a:t>Dedicated support for theoretical research </a:t>
            </a:r>
            <a:r>
              <a:rPr lang="en-US" sz="2400" dirty="0">
                <a:solidFill>
                  <a:srgbClr val="000000"/>
                </a:solidFill>
                <a:effectLst/>
                <a:latin typeface="Times New Roman" panose="02020603050405020304" pitchFamily="18" charset="0"/>
                <a:ea typeface="Times New Roman" panose="02020603050405020304" pitchFamily="18" charset="0"/>
              </a:rPr>
              <a:t>are needed to fully exploit the opportunities arising from the upcoming precision era of nuclear research at collider and fixed target energies. </a:t>
            </a:r>
            <a:endParaRPr lang="en-CH"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69559910"/>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25500</TotalTime>
  <Words>670</Words>
  <Application>Microsoft Macintosh PowerPoint</Application>
  <PresentationFormat>Widescreen</PresentationFormat>
  <Paragraphs>34</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Calibri</vt:lpstr>
      <vt:lpstr>Calibri Light</vt:lpstr>
      <vt:lpstr>Roboto</vt:lpstr>
      <vt:lpstr>Roboto Light</vt:lpstr>
      <vt:lpstr>Times New Roman</vt:lpstr>
      <vt:lpstr>Tw Cen MT</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world of quarks, gluons and black holes</dc:title>
  <dc:creator>Wilke van der Schee</dc:creator>
  <cp:lastModifiedBy>Urs Wiedemann</cp:lastModifiedBy>
  <cp:revision>639</cp:revision>
  <cp:lastPrinted>2022-06-21T12:26:51Z</cp:lastPrinted>
  <dcterms:created xsi:type="dcterms:W3CDTF">2020-01-05T16:58:15Z</dcterms:created>
  <dcterms:modified xsi:type="dcterms:W3CDTF">2025-02-17T15:39:19Z</dcterms:modified>
</cp:coreProperties>
</file>