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614" r:id="rId3"/>
    <p:sldId id="642" r:id="rId4"/>
    <p:sldId id="652" r:id="rId5"/>
    <p:sldId id="653" r:id="rId6"/>
    <p:sldId id="654" r:id="rId7"/>
    <p:sldId id="632" r:id="rId8"/>
    <p:sldId id="655" r:id="rId9"/>
    <p:sldId id="657" r:id="rId10"/>
    <p:sldId id="656" r:id="rId11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Wiki on Econophysics" id="{16949844-2E7A-46AF-9324-E024EA0BAF98}">
          <p14:sldIdLst>
            <p14:sldId id="614"/>
            <p14:sldId id="642"/>
            <p14:sldId id="652"/>
            <p14:sldId id="653"/>
            <p14:sldId id="654"/>
            <p14:sldId id="632"/>
            <p14:sldId id="655"/>
            <p14:sldId id="657"/>
            <p14:sldId id="656"/>
          </p14:sldIdLst>
        </p14:section>
        <p14:section name="Backup slides" id="{C915E2E3-A2D4-4959-827D-60BF4B5B69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98" autoAdjust="0"/>
    <p:restoredTop sz="94660"/>
  </p:normalViewPr>
  <p:slideViewPr>
    <p:cSldViewPr>
      <p:cViewPr varScale="1">
        <p:scale>
          <a:sx n="85" d="100"/>
          <a:sy n="85" d="100"/>
        </p:scale>
        <p:origin x="171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59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2024. 11. 29.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06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51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89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9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85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4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13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89800"/>
            <a:ext cx="9144000" cy="36933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Turbulence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financial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markets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1196" y="141277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  <a:endParaRPr lang="hu-HU" sz="1000" b="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R. N.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Mantegna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H. E. Stanley: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An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introduction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econophysics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complexity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finance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Chapter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11: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Intro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physics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w/o Hamiltonian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11.1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Turbulence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11.2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Parallels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fluids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markets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11.3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fluids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markets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11.4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Discussion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similarities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differences</a:t>
            </a: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7345592" y="4725144"/>
            <a:ext cx="1762912" cy="683641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1762912" cy="900894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8" name="Téglalap 7"/>
          <p:cNvSpPr/>
          <p:nvPr/>
        </p:nvSpPr>
        <p:spPr>
          <a:xfrm>
            <a:off x="0" y="71680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Chapter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11 of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Mantegna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and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Stanley’s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book</a:t>
            </a:r>
            <a:endParaRPr lang="hu-HU" sz="2400" b="1" kern="0" dirty="0">
              <a:solidFill>
                <a:srgbClr val="FFFF00"/>
              </a:solidFill>
              <a:latin typeface="Verdana" pitchFamily="34"/>
              <a:cs typeface="Arial" pitchFamily="34"/>
            </a:endParaRPr>
          </a:p>
        </p:txBody>
      </p:sp>
    </p:spTree>
  </p:cSld>
  <p:clrMapOvr>
    <a:masterClrMapping/>
  </p:clrMapOvr>
  <p:transition spd="med" advTm="2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11.4.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Discussion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BE0C45A-1F17-4EDD-BA99-C98ABEDEB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836712"/>
            <a:ext cx="7491712" cy="244827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7D214C3A-0861-49A7-A072-21FBBF900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3661213"/>
            <a:ext cx="7005598" cy="236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4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Introduction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Chapter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4741" y="692696"/>
            <a:ext cx="9162071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discuss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systems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w/o a Hamiltonian?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w/o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dynamical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zabadkézi sokszög 14">
            <a:extLst>
              <a:ext uri="{FF2B5EF4-FFF2-40B4-BE49-F238E27FC236}">
                <a16:creationId xmlns:a16="http://schemas.microsoft.com/office/drawing/2014/main" id="{F8EFE2E2-C826-464A-9CA7-BBBCA3D62F46}"/>
              </a:ext>
            </a:extLst>
          </p:cNvPr>
          <p:cNvSpPr/>
          <p:nvPr/>
        </p:nvSpPr>
        <p:spPr>
          <a:xfrm>
            <a:off x="-36512" y="1455308"/>
            <a:ext cx="9162071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Examples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granular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material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modelling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friction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Viscous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fluid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dynamics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yet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mathematically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solvable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unsolved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Millennium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96BF108-C219-4A23-8570-0B458F49A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3" y="2889107"/>
            <a:ext cx="5997459" cy="248410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6E40BCF0-3B46-4B8B-BA83-09D82932A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418208"/>
            <a:ext cx="5997460" cy="1409822"/>
          </a:xfrm>
          <a:prstGeom prst="rect">
            <a:avLst/>
          </a:prstGeom>
        </p:spPr>
      </p:pic>
      <p:sp>
        <p:nvSpPr>
          <p:cNvPr id="6" name="Szabadkézi sokszög 14">
            <a:extLst>
              <a:ext uri="{FF2B5EF4-FFF2-40B4-BE49-F238E27FC236}">
                <a16:creationId xmlns:a16="http://schemas.microsoft.com/office/drawing/2014/main" id="{46C863CD-4335-4489-843D-7CB85ECE87F2}"/>
              </a:ext>
            </a:extLst>
          </p:cNvPr>
          <p:cNvSpPr/>
          <p:nvPr/>
        </p:nvSpPr>
        <p:spPr>
          <a:xfrm>
            <a:off x="4932040" y="5079104"/>
            <a:ext cx="421196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Opportunity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cross-fertilization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11.1 Turbulencia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6512" y="635188"/>
            <a:ext cx="916207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Navier-Stokes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egyenletek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1A7AA848-3540-4C2D-824E-A84B454A9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556792"/>
            <a:ext cx="7940728" cy="5166808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5C0325AA-4948-4855-8597-5AFD77247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987" y="1140438"/>
            <a:ext cx="3825572" cy="260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11.1 Turbulencia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6512" y="635188"/>
            <a:ext cx="916207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Navier-Stokes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egyenletek 2.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1A7AA848-3540-4C2D-824E-A84B454A9F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796"/>
          <a:stretch/>
        </p:blipFill>
        <p:spPr>
          <a:xfrm>
            <a:off x="107504" y="1178822"/>
            <a:ext cx="4464496" cy="1255031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5C509D1C-5269-488B-8AA9-B72D9B1AD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594" y="1124744"/>
            <a:ext cx="5913632" cy="188992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AA1231A6-4D6C-489C-8F97-F46E5B879F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5" y="3048138"/>
            <a:ext cx="6912768" cy="367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7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11.1 Turbulencia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6512" y="635188"/>
            <a:ext cx="916207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Navier-Stokes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Kolmogorov’s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AA1231A6-4D6C-489C-8F97-F46E5B879F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103" b="36669"/>
          <a:stretch/>
        </p:blipFill>
        <p:spPr>
          <a:xfrm>
            <a:off x="62679" y="1124744"/>
            <a:ext cx="6912768" cy="1440160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EB6D0992-655F-47CB-8F04-19D732328A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7265" y="2641682"/>
            <a:ext cx="7198294" cy="316358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F08E5C5-A79D-4744-9C1B-C087CC2FE9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79" y="5900897"/>
            <a:ext cx="6706181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32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11.1 Turbulencia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6512" y="635188"/>
            <a:ext cx="916207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Navier-Stokes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4: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Kolmogorov’s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dimensional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AA1231A6-4D6C-489C-8F97-F46E5B879F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103" b="36669"/>
          <a:stretch/>
        </p:blipFill>
        <p:spPr>
          <a:xfrm>
            <a:off x="62679" y="1124744"/>
            <a:ext cx="6912768" cy="144016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3461B346-6374-40EE-8C98-C48162C12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8" y="3870013"/>
            <a:ext cx="6683319" cy="1425063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7AD1BC29-31DD-4746-8680-B35C9928D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8" y="2640653"/>
            <a:ext cx="6683318" cy="1324273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7E1EDC79-C6DF-4792-A609-B079E19677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88" y="5324496"/>
            <a:ext cx="6683318" cy="1473246"/>
          </a:xfrm>
          <a:prstGeom prst="rect">
            <a:avLst/>
          </a:prstGeom>
        </p:spPr>
      </p:pic>
      <p:sp>
        <p:nvSpPr>
          <p:cNvPr id="16" name="Szabadkézi sokszög 14">
            <a:extLst>
              <a:ext uri="{FF2B5EF4-FFF2-40B4-BE49-F238E27FC236}">
                <a16:creationId xmlns:a16="http://schemas.microsoft.com/office/drawing/2014/main" id="{E39DD62E-860E-41CD-B7BA-5C20CE223EDF}"/>
              </a:ext>
            </a:extLst>
          </p:cNvPr>
          <p:cNvSpPr/>
          <p:nvPr/>
        </p:nvSpPr>
        <p:spPr>
          <a:xfrm>
            <a:off x="6012160" y="1331036"/>
            <a:ext cx="312178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Navier-Stokes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dimensional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11.3</a:t>
            </a:r>
          </a:p>
        </p:txBody>
      </p:sp>
    </p:spTree>
    <p:extLst>
      <p:ext uri="{BB962C8B-B14F-4D97-AF65-F5344CB8AC3E}">
        <p14:creationId xmlns:p14="http://schemas.microsoft.com/office/powerpoint/2010/main" val="132441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11.2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Parallels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between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prizes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flows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EDA77961-CF64-4EE9-A916-0E4EF2B2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7" y="764704"/>
            <a:ext cx="7672925" cy="599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32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11.2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Parallels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between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prizes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flows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A398FC24-6E73-4B24-B909-1AF333E74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10" y="735195"/>
            <a:ext cx="7155720" cy="602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4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11.2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Parallels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between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prizes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flows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EB678150-1546-41DC-BCC0-F14E4F135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801452"/>
            <a:ext cx="5570703" cy="5867908"/>
          </a:xfrm>
          <a:prstGeom prst="rect">
            <a:avLst/>
          </a:prstGeom>
        </p:spPr>
      </p:pic>
      <p:sp>
        <p:nvSpPr>
          <p:cNvPr id="7" name="Szabadkézi sokszög 14">
            <a:extLst>
              <a:ext uri="{FF2B5EF4-FFF2-40B4-BE49-F238E27FC236}">
                <a16:creationId xmlns:a16="http://schemas.microsoft.com/office/drawing/2014/main" id="{98F38BB9-C4D3-4956-87B9-B38956859DE0}"/>
              </a:ext>
            </a:extLst>
          </p:cNvPr>
          <p:cNvSpPr/>
          <p:nvPr/>
        </p:nvSpPr>
        <p:spPr>
          <a:xfrm>
            <a:off x="-36512" y="635188"/>
            <a:ext cx="916207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laws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29800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28537</TotalTime>
  <Words>212</Words>
  <Application>Microsoft Office PowerPoint</Application>
  <PresentationFormat>Diavetítés a képernyőre (4:3 oldalarány)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7" baseType="lpstr">
      <vt:lpstr>Arial Rounded MT Bold</vt:lpstr>
      <vt:lpstr>Calibri</vt:lpstr>
      <vt:lpstr>StarSymbol</vt:lpstr>
      <vt:lpstr>Times New Roman</vt:lpstr>
      <vt:lpstr>Verdana</vt:lpstr>
      <vt:lpstr>Wingdings</vt:lpstr>
      <vt:lpstr>Alapértelmezett</vt:lpstr>
      <vt:lpstr>Turbulence in financial markets</vt:lpstr>
      <vt:lpstr>Introduction to Chapter 11</vt:lpstr>
      <vt:lpstr>11.1 Turbulencia</vt:lpstr>
      <vt:lpstr>11.1 Turbulencia</vt:lpstr>
      <vt:lpstr>11.1 Turbulencia</vt:lpstr>
      <vt:lpstr>11.1 Turbulencia</vt:lpstr>
      <vt:lpstr>11.2 Parallels between prizes and flows</vt:lpstr>
      <vt:lpstr>11.2 Parallels between prizes and flows</vt:lpstr>
      <vt:lpstr>11.2 Parallels between prizes and flows</vt:lpstr>
      <vt:lpstr>11.4.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709</cp:revision>
  <dcterms:modified xsi:type="dcterms:W3CDTF">2024-11-29T21:06:59Z</dcterms:modified>
</cp:coreProperties>
</file>