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697" r:id="rId3"/>
    <p:sldMasterId id="2147483709" r:id="rId4"/>
    <p:sldMasterId id="2147483723" r:id="rId5"/>
  </p:sldMasterIdLst>
  <p:notesMasterIdLst>
    <p:notesMasterId r:id="rId15"/>
  </p:notesMasterIdLst>
  <p:sldIdLst>
    <p:sldId id="4767" r:id="rId6"/>
    <p:sldId id="4756" r:id="rId7"/>
    <p:sldId id="4770" r:id="rId8"/>
    <p:sldId id="4768" r:id="rId9"/>
    <p:sldId id="4676" r:id="rId10"/>
    <p:sldId id="4769" r:id="rId11"/>
    <p:sldId id="4771" r:id="rId12"/>
    <p:sldId id="4772" r:id="rId13"/>
    <p:sldId id="47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38" y="96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4C0-A5EC-4FE2-9703-270C1CE18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2365-E959-4CAB-B1C4-A79DE9C86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65583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38091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3941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3796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81764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47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1448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9698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09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99804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6356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15612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67148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92814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0900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7408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977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8510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7235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9631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37637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5735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319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859238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326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437593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161033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912392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35334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1815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949243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111356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1465155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3933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667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12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8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9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AgeenFi7ckTphNdCv-gfKKTHD5UaK3fOOuf8IVtMN5s/edit?gid=0#gid=0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716853" y="356160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47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33" b="0" i="0" u="none" strike="noStrike" kern="1200" cap="all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General Information </a:t>
            </a:r>
          </a:p>
          <a:p>
            <a:pPr marL="0" marR="0" lvl="0" indent="0" algn="ctr" defTabSz="1219170" rtl="0" eaLnBrk="1" fontAlgn="auto" latinLnBrk="0" hangingPunct="1">
              <a:lnSpc>
                <a:spcPts val="47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33" b="0" i="0" u="none" strike="noStrike" kern="1200" cap="all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&amp; Study News</a:t>
            </a:r>
            <a:endParaRPr kumimoji="0" lang="de-DE" sz="3733" b="0" i="0" u="none" strike="noStrike" kern="1200" cap="none" spc="-1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18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FCC-ee Accelerator &amp; Optics Design Meeting #1</a:t>
            </a: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99 &amp; 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70</a:t>
            </a:r>
            <a:r>
              <a:rPr kumimoji="0" lang="en-GB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</a:t>
            </a: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FCCIS WP2.2 meeting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, 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12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Dec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ember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ts val="16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F8C41B-6C38-4A78-9906-C2FF7FEA7BAE}" type="slidenum">
              <a:rPr kumimoji="0" lang="en-GB" sz="1067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pPr marL="0" marR="0" lvl="0" indent="0" algn="r" defTabSz="1219170" rtl="0" eaLnBrk="1" fontAlgn="auto" latinLnBrk="0" hangingPunct="1">
                <a:lnSpc>
                  <a:spcPts val="165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067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16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Frank Zimmermann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F6E598A-8CE4-51DF-33E8-99A3C6EEC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954" y="4534802"/>
            <a:ext cx="3755445" cy="230602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CGM last week – visit of honor by Council president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4C2B85-4CEA-E279-E1AE-B873A3A796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083" b="22361"/>
          <a:stretch/>
        </p:blipFill>
        <p:spPr>
          <a:xfrm>
            <a:off x="0" y="693443"/>
            <a:ext cx="12178468" cy="3810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B9BA73-AFBD-8830-BF9C-96407627853E}"/>
              </a:ext>
            </a:extLst>
          </p:cNvPr>
          <p:cNvSpPr txBox="1"/>
          <p:nvPr/>
        </p:nvSpPr>
        <p:spPr>
          <a:xfrm>
            <a:off x="10492199" y="6362047"/>
            <a:ext cx="16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E. </a:t>
            </a:r>
            <a:r>
              <a:rPr lang="en-GB" dirty="0" err="1"/>
              <a:t>Rabinovici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50C2DF-36BF-4346-21D5-444EB0D2C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13860"/>
            <a:ext cx="4109900" cy="23479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D0F90A-0147-1986-BC4F-C60AD70928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7302" y="4503444"/>
            <a:ext cx="4028772" cy="229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6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EDF099-997D-45D7-1443-078CE3D9DA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B71AB9-2701-609C-6C90-E7A47FB4E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105025"/>
            <a:ext cx="9934575" cy="2647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9C8437-BCA9-E857-0B52-2D6255AC9290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CGM last week – wishes from the Council president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406A57-17E7-44C1-051A-6C840329FA4A}"/>
              </a:ext>
            </a:extLst>
          </p:cNvPr>
          <p:cNvSpPr txBox="1"/>
          <p:nvPr/>
        </p:nvSpPr>
        <p:spPr>
          <a:xfrm>
            <a:off x="10492199" y="6362047"/>
            <a:ext cx="16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E. </a:t>
            </a:r>
            <a:r>
              <a:rPr lang="en-GB" dirty="0" err="1"/>
              <a:t>Rabinovici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67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934CA-4913-5F73-D583-0CF356AC06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24E9D-52C9-8455-8867-1BF86605C4AE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CGM last week – first drill cores presented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B28149-475F-0C22-036F-2DE7C6D38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00983"/>
            <a:ext cx="6524625" cy="36741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F2B214-88C4-88AB-EE17-D35B7F8F1169}"/>
              </a:ext>
            </a:extLst>
          </p:cNvPr>
          <p:cNvSpPr txBox="1"/>
          <p:nvPr/>
        </p:nvSpPr>
        <p:spPr>
          <a:xfrm>
            <a:off x="466725" y="1143000"/>
            <a:ext cx="1827744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limestone</a:t>
            </a:r>
            <a:endParaRPr lang="en-GB" sz="3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FAA5E9-E739-3392-D7EA-4347A7D71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638" y="2682076"/>
            <a:ext cx="7415624" cy="41759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55EADE-D066-D1A8-A6BF-E03E3BE40DA7}"/>
              </a:ext>
            </a:extLst>
          </p:cNvPr>
          <p:cNvSpPr txBox="1"/>
          <p:nvPr/>
        </p:nvSpPr>
        <p:spPr>
          <a:xfrm>
            <a:off x="5714469" y="2886075"/>
            <a:ext cx="161454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molasse</a:t>
            </a:r>
            <a:endParaRPr lang="en-GB" sz="3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434BBA-1BDF-93EF-DBCD-D267BC784826}"/>
              </a:ext>
            </a:extLst>
          </p:cNvPr>
          <p:cNvCxnSpPr/>
          <p:nvPr/>
        </p:nvCxnSpPr>
        <p:spPr>
          <a:xfrm flipH="1">
            <a:off x="6372225" y="3429000"/>
            <a:ext cx="390525" cy="1857375"/>
          </a:xfrm>
          <a:prstGeom prst="straightConnector1">
            <a:avLst/>
          </a:prstGeom>
          <a:ln w="444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3A8B551-561D-6632-157A-AD9E20E7B78B}"/>
              </a:ext>
            </a:extLst>
          </p:cNvPr>
          <p:cNvCxnSpPr>
            <a:cxnSpLocks/>
          </p:cNvCxnSpPr>
          <p:nvPr/>
        </p:nvCxnSpPr>
        <p:spPr>
          <a:xfrm>
            <a:off x="1476375" y="1614121"/>
            <a:ext cx="1141944" cy="1271954"/>
          </a:xfrm>
          <a:prstGeom prst="straightConnector1">
            <a:avLst/>
          </a:prstGeom>
          <a:ln w="444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E617D0F-D03B-3C44-371A-D168438958B1}"/>
              </a:ext>
            </a:extLst>
          </p:cNvPr>
          <p:cNvSpPr txBox="1"/>
          <p:nvPr/>
        </p:nvSpPr>
        <p:spPr>
          <a:xfrm>
            <a:off x="298450" y="6207884"/>
            <a:ext cx="1303338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T. Watson</a:t>
            </a:r>
          </a:p>
        </p:txBody>
      </p:sp>
    </p:spTree>
    <p:extLst>
      <p:ext uri="{BB962C8B-B14F-4D97-AF65-F5344CB8AC3E}">
        <p14:creationId xmlns:p14="http://schemas.microsoft.com/office/powerpoint/2010/main" val="43465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0CE027-7633-2631-3202-E9B7EA416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3FFB14-00BA-30B7-92B9-F6E8392F1319}"/>
              </a:ext>
            </a:extLst>
          </p:cNvPr>
          <p:cNvSpPr txBox="1"/>
          <p:nvPr/>
        </p:nvSpPr>
        <p:spPr>
          <a:xfrm>
            <a:off x="253064" y="126621"/>
            <a:ext cx="11771597" cy="1247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availability study</a:t>
            </a:r>
            <a:r>
              <a:rPr lang="en-US" sz="3600" dirty="0">
                <a:solidFill>
                  <a:srgbClr val="0F124A"/>
                </a:solidFill>
                <a:latin typeface="Arial"/>
              </a:rPr>
              <a:t> (1)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564D6F-D54B-67FB-3DFE-76DAF3132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945" y="750157"/>
            <a:ext cx="7368991" cy="34057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586163-C4AD-2D10-E6E1-426921629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9" y="2994207"/>
            <a:ext cx="11656562" cy="37371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311D9D-309F-CD90-3F82-7EF9651C4C34}"/>
              </a:ext>
            </a:extLst>
          </p:cNvPr>
          <p:cNvSpPr txBox="1"/>
          <p:nvPr/>
        </p:nvSpPr>
        <p:spPr>
          <a:xfrm>
            <a:off x="466725" y="1050528"/>
            <a:ext cx="16002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H. </a:t>
            </a:r>
            <a:r>
              <a:rPr lang="en-GB" dirty="0" err="1"/>
              <a:t>Dostmann</a:t>
            </a:r>
            <a:r>
              <a:rPr lang="en-GB" dirty="0"/>
              <a:t>,</a:t>
            </a:r>
          </a:p>
          <a:p>
            <a:r>
              <a:rPr lang="en-GB" dirty="0"/>
              <a:t>J. Heron</a:t>
            </a:r>
          </a:p>
        </p:txBody>
      </p:sp>
    </p:spTree>
    <p:extLst>
      <p:ext uri="{BB962C8B-B14F-4D97-AF65-F5344CB8AC3E}">
        <p14:creationId xmlns:p14="http://schemas.microsoft.com/office/powerpoint/2010/main" val="85488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195F0-9495-2B93-CD24-0D27BEF2C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C9C85E-D7A4-D038-861B-D086672B1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60" y="1243097"/>
            <a:ext cx="11802879" cy="5614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D98F04-6425-0575-8F1A-315E308863A0}"/>
              </a:ext>
            </a:extLst>
          </p:cNvPr>
          <p:cNvSpPr txBox="1"/>
          <p:nvPr/>
        </p:nvSpPr>
        <p:spPr>
          <a:xfrm>
            <a:off x="99601" y="126621"/>
            <a:ext cx="12092399" cy="1730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FCC-ee availability study </a:t>
            </a:r>
            <a:r>
              <a:rPr lang="en-US" sz="3600" dirty="0">
                <a:latin typeface="Arial"/>
              </a:rPr>
              <a:t>(2)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 we (need to) </a:t>
            </a:r>
            <a:r>
              <a:rPr lang="en-US" sz="2400" dirty="0">
                <a:solidFill>
                  <a:srgbClr val="FF0000"/>
                </a:solidFill>
                <a:latin typeface="Arial"/>
              </a:rPr>
              <a:t>abort the beam when we lose a corrector circuit or a </a:t>
            </a:r>
            <a:r>
              <a:rPr lang="en-US" sz="2400" dirty="0" err="1">
                <a:solidFill>
                  <a:srgbClr val="FF0000"/>
                </a:solidFill>
                <a:latin typeface="Arial"/>
              </a:rPr>
              <a:t>sextupole</a:t>
            </a:r>
            <a:r>
              <a:rPr lang="en-US" sz="2400" dirty="0">
                <a:solidFill>
                  <a:srgbClr val="FF0000"/>
                </a:solidFill>
                <a:latin typeface="Arial"/>
              </a:rPr>
              <a:t> circuit ?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8F52DA-2156-EAD6-449D-DD3C6A395A7A}"/>
              </a:ext>
            </a:extLst>
          </p:cNvPr>
          <p:cNvSpPr txBox="1"/>
          <p:nvPr/>
        </p:nvSpPr>
        <p:spPr>
          <a:xfrm>
            <a:off x="10397239" y="6085048"/>
            <a:ext cx="16002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H. </a:t>
            </a:r>
            <a:r>
              <a:rPr lang="en-GB" dirty="0" err="1"/>
              <a:t>Dostmann</a:t>
            </a:r>
            <a:r>
              <a:rPr lang="en-GB" dirty="0"/>
              <a:t>,</a:t>
            </a:r>
          </a:p>
          <a:p>
            <a:r>
              <a:rPr lang="en-GB" dirty="0"/>
              <a:t>J. Heron</a:t>
            </a:r>
          </a:p>
        </p:txBody>
      </p:sp>
    </p:spTree>
    <p:extLst>
      <p:ext uri="{BB962C8B-B14F-4D97-AF65-F5344CB8AC3E}">
        <p14:creationId xmlns:p14="http://schemas.microsoft.com/office/powerpoint/2010/main" val="52195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02142A-BA70-ED19-5243-D78AB4483FA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0200" y="127000"/>
            <a:ext cx="431800" cy="227013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D29C5F-6732-6177-5809-60C7A519D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445" y="36513"/>
            <a:ext cx="976430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9335F6-1497-8AA7-6117-9A20CA4FDFAD}"/>
              </a:ext>
            </a:extLst>
          </p:cNvPr>
          <p:cNvSpPr txBox="1"/>
          <p:nvPr/>
        </p:nvSpPr>
        <p:spPr>
          <a:xfrm>
            <a:off x="85312" y="2413337"/>
            <a:ext cx="200977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https://docs.google.com/spreadsheets/d/1AgeenFi7ckTphNdCv-gfKKTHD5UaK3fOOuf8IVtMN5s/edit?gid=0#gid=0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6DBF-7E7D-36B7-8C2D-C99948A142CE}"/>
              </a:ext>
            </a:extLst>
          </p:cNvPr>
          <p:cNvSpPr txBox="1"/>
          <p:nvPr/>
        </p:nvSpPr>
        <p:spPr>
          <a:xfrm>
            <a:off x="99601" y="126621"/>
            <a:ext cx="1981199" cy="1950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Tor’s spread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latin typeface="Arial"/>
              </a:rPr>
              <a:t>sheet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033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2E0EA-A977-ABEE-EE30-E7F7EF67D896}"/>
              </a:ext>
            </a:extLst>
          </p:cNvPr>
          <p:cNvSpPr txBox="1"/>
          <p:nvPr/>
        </p:nvSpPr>
        <p:spPr>
          <a:xfrm>
            <a:off x="869155" y="1373694"/>
            <a:ext cx="10827545" cy="3460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en-GB" sz="2800" dirty="0"/>
              <a:t>A)  The editing process will include completion of the text by the authors with interaction by the technical editors; </a:t>
            </a:r>
          </a:p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en-GB" sz="2800" dirty="0"/>
              <a:t>B) After the technical editors release a chapter (volume), the copy editors work on the document; </a:t>
            </a:r>
          </a:p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en-GB" sz="2800" dirty="0"/>
              <a:t>C) The final document needs review for consistency by the technical editors.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B626B-600E-5945-8D8B-E06AB66070E3}"/>
              </a:ext>
            </a:extLst>
          </p:cNvPr>
          <p:cNvSpPr txBox="1"/>
          <p:nvPr/>
        </p:nvSpPr>
        <p:spPr>
          <a:xfrm>
            <a:off x="253064" y="126621"/>
            <a:ext cx="11771597" cy="1247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Tor’s proposed process </a:t>
            </a:r>
            <a:endParaRPr lang="en-US" sz="3600" dirty="0">
              <a:solidFill>
                <a:srgbClr val="0F124A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422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986580-557E-5820-92F9-AE65767E0B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516"/>
          <a:stretch/>
        </p:blipFill>
        <p:spPr>
          <a:xfrm>
            <a:off x="204787" y="1590675"/>
            <a:ext cx="11782425" cy="43576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4A566C-6A15-EF79-DD26-BA355E7B8352}"/>
              </a:ext>
            </a:extLst>
          </p:cNvPr>
          <p:cNvSpPr txBox="1"/>
          <p:nvPr/>
        </p:nvSpPr>
        <p:spPr>
          <a:xfrm>
            <a:off x="253064" y="126621"/>
            <a:ext cx="11771597" cy="1247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Master timeline – not negotiable </a:t>
            </a:r>
            <a:endParaRPr lang="en-US" sz="3600" dirty="0">
              <a:solidFill>
                <a:srgbClr val="0F124A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359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7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9771</TotalTime>
  <Words>208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Aptos</vt:lpstr>
      <vt:lpstr>Arial</vt:lpstr>
      <vt:lpstr>Symbol</vt:lpstr>
      <vt:lpstr>Times New Roman</vt:lpstr>
      <vt:lpstr>Wingdings</vt:lpstr>
      <vt:lpstr>1_Office Theme</vt:lpstr>
      <vt:lpstr>Content Slides - Deep Blue</vt:lpstr>
      <vt:lpstr>1_Content Slides - Deep Blue</vt:lpstr>
      <vt:lpstr>6_Content Slides - Deep Blue</vt:lpstr>
      <vt:lpstr>7_Content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69</cp:revision>
  <dcterms:created xsi:type="dcterms:W3CDTF">2023-08-29T20:07:43Z</dcterms:created>
  <dcterms:modified xsi:type="dcterms:W3CDTF">2024-12-12T14:59:02Z</dcterms:modified>
</cp:coreProperties>
</file>