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795" r:id="rId3"/>
    <p:sldId id="805" r:id="rId4"/>
    <p:sldId id="807" r:id="rId5"/>
    <p:sldId id="796" r:id="rId6"/>
    <p:sldId id="800" r:id="rId7"/>
    <p:sldId id="799" r:id="rId8"/>
    <p:sldId id="801" r:id="rId9"/>
    <p:sldId id="797" r:id="rId10"/>
    <p:sldId id="809" r:id="rId11"/>
    <p:sldId id="808" r:id="rId12"/>
    <p:sldId id="806" r:id="rId13"/>
    <p:sldId id="510" r:id="rId14"/>
    <p:sldId id="512" r:id="rId15"/>
    <p:sldId id="802" r:id="rId16"/>
    <p:sldId id="803" r:id="rId17"/>
    <p:sldId id="804" r:id="rId18"/>
    <p:sldId id="748" r:id="rId19"/>
    <p:sldId id="810" r:id="rId20"/>
    <p:sldId id="811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E00"/>
    <a:srgbClr val="F04A2E"/>
    <a:srgbClr val="4472C4"/>
    <a:srgbClr val="172C51"/>
    <a:srgbClr val="9467BD"/>
    <a:srgbClr val="24BED0"/>
    <a:srgbClr val="1068AC"/>
    <a:srgbClr val="29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6"/>
    <p:restoredTop sz="96327"/>
  </p:normalViewPr>
  <p:slideViewPr>
    <p:cSldViewPr snapToGrid="0">
      <p:cViewPr varScale="1">
        <p:scale>
          <a:sx n="123" d="100"/>
          <a:sy n="123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4BD0-418F-9240-A296-C58C35AF5ED0}" type="datetimeFigureOut">
              <a:rPr lang="en-US" smtClean="0"/>
              <a:t>12/12/24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FEE3-8862-0544-93E4-9B1E5F2E8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4135-4032-3D12-8A8C-593590FC32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651EF-F9A4-6685-1585-FB85F113B7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2B255-A782-9087-1C6B-C4336FE92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E56-BB55-AD4E-ABEF-CDA4BD6F0A25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38B6C-529B-9E89-3114-6B1AC62B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91484-4860-0095-550C-68CEA020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7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73245-1404-9F7F-4BB5-E9E6D3FC4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8B317-0432-5E95-0923-B3273182A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BAC51-F069-848F-7A5F-55CD60C5C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C902-ECD0-E74A-BE81-E36448A50B41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3AEDE-597D-55FF-C6A5-32AF342E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0B936-A4C4-0FEC-240A-C1750365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FDC1A1-A684-E808-1E05-352804658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A083C-C52F-61EE-A95F-51452C6A8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E9FBA-C547-2031-EDAD-9D7A4818F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A74B-8286-214F-A2A6-9A7544ED47F5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B805E-87CD-B84D-48A4-286EE636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9DF4C-ED05-A164-D34F-4A9DEB4B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3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1787-3937-3072-5058-BFC19B1BA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68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7CC1D-CF7C-BB8B-A2CC-05A03AB2C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59A0B-EAC2-E48D-E246-AA67CF60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4A-BA05-D843-AC43-BB7AC4C73768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31A1-DF7F-18FD-6B38-C125AF9D8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84E3D-F85C-001D-3D37-EC1725952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7950"/>
            <a:ext cx="2743200" cy="365125"/>
          </a:xfrm>
        </p:spPr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3C82-2C34-C01F-CAAE-865183ECE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D9C8-8967-76D6-C565-D6726C8D3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05C6A-7DEB-9439-48DE-DC6C10CB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160-EEC4-E24B-8B6F-8DED3079B02D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A94DA-3E2E-EA92-ABA7-1160808E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C3E7-FB4E-0E33-A29A-3F6F4C7F0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3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92C32-7A0F-D619-7239-523823C48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77431-A4DC-9D94-52AA-A788581E05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DBFBD-655A-5241-F313-4B6B3CD7A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19CAC-7FA9-E9FB-12CE-D87CBFD7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9A39-896D-2A4E-8228-FC5614EEA260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D57A2-A1FF-B73D-FA7B-3CD46044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05A53-3E53-9006-D60F-663C15A6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6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B915B-4C08-A880-FE6F-6AF467467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2D901-44D0-9831-E4FE-019F19D2F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04BB3C-FA3C-257D-808B-84528F8EB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08E1A-7E7B-B1D5-B7B8-07503C1F8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D285DB-C325-4B91-5826-FDD03F9C2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65542E-314A-133D-55C8-DBD6F0804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CE34D-0D32-5B40-94DA-CFC92A3AFF58}" type="datetime1">
              <a:rPr lang="de-CH" smtClean="0"/>
              <a:t>12.12.24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534E71-D464-4ED4-6684-EE66BF31D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86DB0-FA47-A2C4-E399-EFDE3B2B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BCEA4-7387-54F7-0514-149E346F9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04142-A861-C77D-0727-4BB620D78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792-E303-5D4B-BFE0-9ECD46039097}" type="datetime1">
              <a:rPr lang="de-CH" smtClean="0"/>
              <a:t>12.12.24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5EECC-D049-6000-B41B-08177C707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8D10C-F120-E4C3-77D8-B0578ED0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5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DE9C3-A053-0252-F5A8-AD552D3CD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9BE8-11B8-EF44-B1E9-8F83A9A575BA}" type="datetime1">
              <a:rPr lang="de-CH" smtClean="0"/>
              <a:t>12.12.24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87C1A-E793-F9E0-BA8D-23BD907F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A283C-6FE2-0AD5-C65E-B3398304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48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26426-349F-A387-02D0-4139C9B8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4571A-4348-FBAF-64FB-5A32F13BB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89879-621E-CD63-E513-81009F126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6F87F-41F3-3A86-B527-C834C08B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0163-BC39-684D-858E-F430532A77E8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5B9A3-A825-129C-35CB-5E3BEE3B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B0598-E195-8DE5-1703-C10BA5EF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5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08A9-6CE2-477A-9E0E-A52528982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A57610-5EAB-071E-8BE3-F2F481CDF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3DC4A-DE25-5BD3-C99C-551F334A7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B0B69-9EDF-A0C5-4919-76DD1AE51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363C-BD67-0340-9997-8EA702B739CE}" type="datetime1">
              <a:rPr lang="de-CH" smtClean="0"/>
              <a:t>12.12.24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FC99B-3DBB-7506-5DEB-264568A9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62BAC-4B2A-5894-0778-DFAFFE677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7F1D85-C770-CD60-16FC-EB8953F6C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52ADB-B8CE-C1B4-1A54-C2C68CE04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27F2D-786F-BD90-4105-0706C5316A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9284-8166-1945-A873-538312C31C4D}" type="datetime1">
              <a:rPr lang="de-CH" smtClean="0"/>
              <a:t>12.12.24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5F36C-E584-858D-339A-9B742E71F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3681D-4571-C852-19F0-F0E2FB6FC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2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461.png"/><Relationship Id="rId7" Type="http://schemas.openxmlformats.org/officeDocument/2006/relationships/image" Target="../media/image500.png"/><Relationship Id="rId2" Type="http://schemas.openxmlformats.org/officeDocument/2006/relationships/image" Target="../media/image4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15" Type="http://schemas.openxmlformats.org/officeDocument/2006/relationships/hyperlink" Target="https://accelconf.web.cern.ch/e06/PAPERS/TUPCH195.PDF" TargetMode="External"/><Relationship Id="rId4" Type="http://schemas.openxmlformats.org/officeDocument/2006/relationships/image" Target="../media/image470.png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indico.cern.ch/event/1483845/#5-rf-sources-and-efficienc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emf"/><Relationship Id="rId2" Type="http://schemas.openxmlformats.org/officeDocument/2006/relationships/hyperlink" Target="https://accelconf.web.cern.ch/SRF2009/papers/tuppo02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indico.cern.ch/event/1483845/#3-update-on-beam-beam-simulati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63303/#9-new-filling-scheme-from-sour" TargetMode="External"/><Relationship Id="rId4" Type="http://schemas.openxmlformats.org/officeDocument/2006/relationships/image" Target="../media/image6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1A31D-2F65-CA5C-B1F1-50E025766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01552"/>
            <a:ext cx="12192000" cy="1168315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(Another) Update on Transient Beam Loading from Reverse Phase Operation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A852D6-0A88-A71F-1754-11A3DF87450B}"/>
              </a:ext>
            </a:extLst>
          </p:cNvPr>
          <p:cNvSpPr txBox="1"/>
          <p:nvPr/>
        </p:nvSpPr>
        <p:spPr>
          <a:xfrm>
            <a:off x="706582" y="4378053"/>
            <a:ext cx="10806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Ivan Karpov and Franck Peauger for FCC SRF WP1 with input from:</a:t>
            </a:r>
          </a:p>
          <a:p>
            <a:pPr algn="ctr"/>
            <a:r>
              <a:rPr lang="en-US" dirty="0"/>
              <a:t>Hannes </a:t>
            </a:r>
            <a:r>
              <a:rPr lang="en-US" dirty="0" err="1"/>
              <a:t>Bartosik</a:t>
            </a:r>
            <a:r>
              <a:rPr lang="en-US" dirty="0"/>
              <a:t>, Xavier Buffat, Yann Dutheil, Giorgia Favia, </a:t>
            </a:r>
            <a:r>
              <a:rPr lang="en-US" dirty="0" err="1"/>
              <a:t>Jiquan</a:t>
            </a:r>
            <a:r>
              <a:rPr lang="en-US" dirty="0"/>
              <a:t> Guo (JLAB), </a:t>
            </a:r>
            <a:br>
              <a:rPr lang="en-US" dirty="0"/>
            </a:br>
            <a:r>
              <a:rPr lang="en-US" dirty="0"/>
              <a:t>Mauro Migliorati (INFN), </a:t>
            </a:r>
            <a:r>
              <a:rPr lang="en-US" dirty="0" err="1"/>
              <a:t>Katsunobu</a:t>
            </a:r>
            <a:r>
              <a:rPr lang="en-US" dirty="0"/>
              <a:t> Oide, Jorg Wenninger, Frank Zimmermann, Mikhail Zobov (INFN)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3F361-917B-59A9-3DC8-B90F68CDEDBD}"/>
              </a:ext>
            </a:extLst>
          </p:cNvPr>
          <p:cNvSpPr txBox="1"/>
          <p:nvPr/>
        </p:nvSpPr>
        <p:spPr>
          <a:xfrm>
            <a:off x="1698661" y="6365201"/>
            <a:ext cx="879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199th Accelerator Design Meeting &amp; </a:t>
            </a:r>
            <a:r>
              <a:rPr lang="en-GB" dirty="0">
                <a:solidFill>
                  <a:srgbClr val="0070C0"/>
                </a:solidFill>
                <a:latin typeface="Roboto" panose="02000000000000000000" pitchFamily="2" charset="0"/>
              </a:rPr>
              <a:t>70</a:t>
            </a:r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th FCCIS WP2.2 Meeting</a:t>
            </a:r>
            <a:r>
              <a:rPr lang="en-US" dirty="0">
                <a:solidFill>
                  <a:srgbClr val="0070C0"/>
                </a:solidFill>
              </a:rPr>
              <a:t>, 12.12.2024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19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7D91D-FDC7-9680-ACEF-CDC70E0CB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995BD-583C-45DE-1B8D-BBDC8A5A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of single-cell cavities and one empty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14123-5D4D-87AA-804B-AC9655D17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 descr="A graph showing a red line&#10;&#10;Description automatically generated">
            <a:extLst>
              <a:ext uri="{FF2B5EF4-FFF2-40B4-BE49-F238E27FC236}">
                <a16:creationId xmlns:a16="http://schemas.microsoft.com/office/drawing/2014/main" id="{9F9E8B33-3E1D-2CC1-605A-BAEAEF476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482" y="1476086"/>
            <a:ext cx="56896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47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9E3BD-BB7F-DA94-077F-FB282AA3C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of single-cell cavities and one empty gap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BDCE5-B59C-6F30-E1E6-27C7B310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 descr="A graph showing a red line&#10;&#10;Description automatically generated">
            <a:extLst>
              <a:ext uri="{FF2B5EF4-FFF2-40B4-BE49-F238E27FC236}">
                <a16:creationId xmlns:a16="http://schemas.microsoft.com/office/drawing/2014/main" id="{DEAE2FB7-A5F0-9A1D-0BD5-62C8C571D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482" y="1476086"/>
            <a:ext cx="5689600" cy="3136900"/>
          </a:xfrm>
          <a:prstGeom prst="rect">
            <a:avLst/>
          </a:prstGeom>
        </p:spPr>
      </p:pic>
      <p:pic>
        <p:nvPicPr>
          <p:cNvPr id="8" name="Picture 7" descr="A graph of a line&#10;&#10;Description automatically generated">
            <a:extLst>
              <a:ext uri="{FF2B5EF4-FFF2-40B4-BE49-F238E27FC236}">
                <a16:creationId xmlns:a16="http://schemas.microsoft.com/office/drawing/2014/main" id="{F6FA9F40-59C2-E365-7651-A3D1ECFF02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482" y="1476086"/>
            <a:ext cx="5689600" cy="31369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FDA7F5-F1A3-A527-A815-E2A1AC504DD6}"/>
                  </a:ext>
                </a:extLst>
              </p:cNvPr>
              <p:cNvSpPr txBox="1"/>
              <p:nvPr/>
            </p:nvSpPr>
            <p:spPr>
              <a:xfrm>
                <a:off x="545523" y="5381914"/>
                <a:ext cx="609946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Pilots are completely transparent 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FDA7F5-F1A3-A527-A815-E2A1AC504D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523" y="5381914"/>
                <a:ext cx="6099462" cy="461665"/>
              </a:xfrm>
              <a:prstGeom prst="rect">
                <a:avLst/>
              </a:prstGeom>
              <a:blipFill>
                <a:blip r:embed="rId4"/>
                <a:stretch>
                  <a:fillRect t="-7895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9893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E04ED-842A-9FD5-0FBC-00D737FD80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5409A-E70B-4B64-7739-D5F7B8EFE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FE759-8276-3BB0-32D5-B94FDDC8D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Impact on transient beam loading due to: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sz="2400" dirty="0"/>
              <a:t>Pilot bunches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70C0"/>
                </a:solidFill>
              </a:rPr>
              <a:t>RF feedback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8E5CC-D113-85DC-91EA-9A0CF71A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96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D927-4EA8-7D83-0325-D314502E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RF system block diagram </a:t>
            </a:r>
            <a:endParaRPr lang="en-150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1AC6A-9E7D-1D15-7939-A38E03F1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13</a:t>
            </a:fld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9E66ED-062E-591A-7F23-6E7F39F68706}"/>
              </a:ext>
            </a:extLst>
          </p:cNvPr>
          <p:cNvSpPr txBox="1"/>
          <p:nvPr/>
        </p:nvSpPr>
        <p:spPr>
          <a:xfrm>
            <a:off x="8600915" y="2442887"/>
            <a:ext cx="1066318" cy="4001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err="1"/>
              <a:t>rf</a:t>
            </a:r>
            <a:r>
              <a:rPr lang="en-US" sz="2000" dirty="0"/>
              <a:t> cavity</a:t>
            </a:r>
          </a:p>
        </p:txBody>
      </p:sp>
      <p:sp>
        <p:nvSpPr>
          <p:cNvPr id="6" name="Circular Arrow 161">
            <a:extLst>
              <a:ext uri="{FF2B5EF4-FFF2-40B4-BE49-F238E27FC236}">
                <a16:creationId xmlns:a16="http://schemas.microsoft.com/office/drawing/2014/main" id="{345D0F4C-32C0-C273-D423-1D412EB4D179}"/>
              </a:ext>
            </a:extLst>
          </p:cNvPr>
          <p:cNvSpPr/>
          <p:nvPr/>
        </p:nvSpPr>
        <p:spPr>
          <a:xfrm>
            <a:off x="2972563" y="2410907"/>
            <a:ext cx="426158" cy="443966"/>
          </a:xfrm>
          <a:prstGeom prst="circularArrow">
            <a:avLst>
              <a:gd name="adj1" fmla="val 3193"/>
              <a:gd name="adj2" fmla="val 1142319"/>
              <a:gd name="adj3" fmla="val 20510576"/>
              <a:gd name="adj4" fmla="val 11181902"/>
              <a:gd name="adj5" fmla="val 564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1957C7-7672-1975-2011-BE16F06DABF9}"/>
              </a:ext>
            </a:extLst>
          </p:cNvPr>
          <p:cNvSpPr/>
          <p:nvPr/>
        </p:nvSpPr>
        <p:spPr>
          <a:xfrm>
            <a:off x="2851364" y="2306472"/>
            <a:ext cx="676748" cy="67294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53590C-F443-A95D-F407-DBC39143F4BE}"/>
              </a:ext>
            </a:extLst>
          </p:cNvPr>
          <p:cNvSpPr/>
          <p:nvPr/>
        </p:nvSpPr>
        <p:spPr>
          <a:xfrm>
            <a:off x="2751393" y="3155810"/>
            <a:ext cx="874987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Load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A91F3B-986B-93E4-A3B9-F18F4AF3CD58}"/>
              </a:ext>
            </a:extLst>
          </p:cNvPr>
          <p:cNvCxnSpPr>
            <a:stCxn id="4" idx="1"/>
            <a:endCxn id="12" idx="6"/>
          </p:cNvCxnSpPr>
          <p:nvPr/>
        </p:nvCxnSpPr>
        <p:spPr>
          <a:xfrm flipH="1">
            <a:off x="3528112" y="2642942"/>
            <a:ext cx="5072803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2BAAAC6-1D1F-879F-8BA8-85D65F0B98DA}"/>
              </a:ext>
            </a:extLst>
          </p:cNvPr>
          <p:cNvCxnSpPr>
            <a:stCxn id="12" idx="4"/>
            <a:endCxn id="17" idx="0"/>
          </p:cNvCxnSpPr>
          <p:nvPr/>
        </p:nvCxnSpPr>
        <p:spPr>
          <a:xfrm flipH="1">
            <a:off x="3188887" y="2979413"/>
            <a:ext cx="851" cy="176397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4749B5D-5C81-6E9D-0253-1AB61BE06184}"/>
              </a:ext>
            </a:extLst>
          </p:cNvPr>
          <p:cNvSpPr txBox="1"/>
          <p:nvPr/>
        </p:nvSpPr>
        <p:spPr>
          <a:xfrm>
            <a:off x="2521892" y="1865907"/>
            <a:ext cx="1340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Circulator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E66935-6492-FCBE-8836-4075767C2B64}"/>
              </a:ext>
            </a:extLst>
          </p:cNvPr>
          <p:cNvSpPr/>
          <p:nvPr/>
        </p:nvSpPr>
        <p:spPr>
          <a:xfrm>
            <a:off x="1056683" y="2431011"/>
            <a:ext cx="1344201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Generator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2EA9BB-D70A-01CC-08B5-1E8A881CEF48}"/>
              </a:ext>
            </a:extLst>
          </p:cNvPr>
          <p:cNvCxnSpPr>
            <a:stCxn id="12" idx="2"/>
            <a:endCxn id="22" idx="3"/>
          </p:cNvCxnSpPr>
          <p:nvPr/>
        </p:nvCxnSpPr>
        <p:spPr>
          <a:xfrm flipH="1" flipV="1">
            <a:off x="2400884" y="2642942"/>
            <a:ext cx="450480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0091B1A-4A6E-88BC-CA16-84F035C39D2C}"/>
              </a:ext>
            </a:extLst>
          </p:cNvPr>
          <p:cNvSpPr/>
          <p:nvPr/>
        </p:nvSpPr>
        <p:spPr>
          <a:xfrm>
            <a:off x="8986711" y="3874115"/>
            <a:ext cx="323193" cy="3231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2E36B7-6E5F-986D-2AF6-74002DE67259}"/>
              </a:ext>
            </a:extLst>
          </p:cNvPr>
          <p:cNvCxnSpPr>
            <a:stCxn id="4" idx="2"/>
            <a:endCxn id="24" idx="0"/>
          </p:cNvCxnSpPr>
          <p:nvPr/>
        </p:nvCxnSpPr>
        <p:spPr>
          <a:xfrm>
            <a:off x="9134074" y="2842997"/>
            <a:ext cx="14234" cy="1031118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0C6A8AA-6F4A-597F-A515-409D7C1185AE}"/>
              </a:ext>
            </a:extLst>
          </p:cNvPr>
          <p:cNvCxnSpPr>
            <a:cxnSpLocks/>
            <a:stCxn id="24" idx="2"/>
            <a:endCxn id="44" idx="3"/>
          </p:cNvCxnSpPr>
          <p:nvPr/>
        </p:nvCxnSpPr>
        <p:spPr>
          <a:xfrm flipH="1" flipV="1">
            <a:off x="5912832" y="4025466"/>
            <a:ext cx="3073879" cy="10246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BD024B-4969-7857-963C-49AC905E5105}"/>
              </a:ext>
            </a:extLst>
          </p:cNvPr>
          <p:cNvCxnSpPr>
            <a:cxnSpLocks/>
          </p:cNvCxnSpPr>
          <p:nvPr/>
        </p:nvCxnSpPr>
        <p:spPr>
          <a:xfrm flipV="1">
            <a:off x="9157901" y="1962361"/>
            <a:ext cx="0" cy="448546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580E93-8CD7-E6BE-3900-BA91D5EE374D}"/>
              </a:ext>
            </a:extLst>
          </p:cNvPr>
          <p:cNvCxnSpPr>
            <a:stCxn id="24" idx="6"/>
          </p:cNvCxnSpPr>
          <p:nvPr/>
        </p:nvCxnSpPr>
        <p:spPr>
          <a:xfrm flipV="1">
            <a:off x="9309904" y="4035711"/>
            <a:ext cx="421227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/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blipFill>
                <a:blip r:embed="rId2"/>
                <a:stretch>
                  <a:fillRect l="-22857" r="-25714" b="-1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8556F33-EC3A-5FFF-3F8D-A1D865A999A9}"/>
              </a:ext>
            </a:extLst>
          </p:cNvPr>
          <p:cNvSpPr txBox="1"/>
          <p:nvPr/>
        </p:nvSpPr>
        <p:spPr>
          <a:xfrm>
            <a:off x="9143667" y="3528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–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982FBC-E8AB-7A30-5853-C2600BAE1C29}"/>
              </a:ext>
            </a:extLst>
          </p:cNvPr>
          <p:cNvSpPr txBox="1"/>
          <p:nvPr/>
        </p:nvSpPr>
        <p:spPr>
          <a:xfrm>
            <a:off x="9295671" y="402876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/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rf component of the beam current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blipFill>
                <a:blip r:embed="rId3"/>
                <a:stretch>
                  <a:fillRect t="-9677" b="-225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/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</m:oMath>
                </a14:m>
                <a:r>
                  <a:rPr lang="en-US" dirty="0"/>
                  <a:t>, reference voltage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/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cavity voltage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blipFill>
                <a:blip r:embed="rId5"/>
                <a:stretch>
                  <a:fillRect t="-8197" r="-2288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/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generator current 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blipFill>
                <a:blip r:embed="rId6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4BF5107-AE17-119A-8CDB-394FB8E7D7C6}"/>
              </a:ext>
            </a:extLst>
          </p:cNvPr>
          <p:cNvCxnSpPr/>
          <p:nvPr/>
        </p:nvCxnSpPr>
        <p:spPr>
          <a:xfrm>
            <a:off x="5875462" y="2442887"/>
            <a:ext cx="4939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/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Reflected current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F3BA12-8CB3-101B-A794-47594C1FDC80}"/>
              </a:ext>
            </a:extLst>
          </p:cNvPr>
          <p:cNvCxnSpPr/>
          <p:nvPr/>
        </p:nvCxnSpPr>
        <p:spPr>
          <a:xfrm flipH="1" flipV="1">
            <a:off x="5837363" y="2776448"/>
            <a:ext cx="519197" cy="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/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error signal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blipFill>
                <a:blip r:embed="rId8"/>
                <a:stretch>
                  <a:fillRect t="-10000" r="-137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B80901DF-91B4-5C09-FFCD-2BBCB6C1BE51}"/>
              </a:ext>
            </a:extLst>
          </p:cNvPr>
          <p:cNvGrpSpPr/>
          <p:nvPr/>
        </p:nvGrpSpPr>
        <p:grpSpPr>
          <a:xfrm>
            <a:off x="1136873" y="3860226"/>
            <a:ext cx="323193" cy="323193"/>
            <a:chOff x="1658168" y="3707802"/>
            <a:chExt cx="323193" cy="32319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246C36B-831E-8DE9-2E58-867E5F406C74}"/>
                </a:ext>
              </a:extLst>
            </p:cNvPr>
            <p:cNvSpPr/>
            <p:nvPr/>
          </p:nvSpPr>
          <p:spPr>
            <a:xfrm>
              <a:off x="1658168" y="3707802"/>
              <a:ext cx="323193" cy="3231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8C8B3A3-3FD2-C0BF-1063-6D0723C2D2CA}"/>
                    </a:ext>
                  </a:extLst>
                </p:cNvPr>
                <p:cNvSpPr txBox="1"/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26471" r="-2647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ED74E8-5882-C775-CFC7-05A6BC02C114}"/>
              </a:ext>
            </a:extLst>
          </p:cNvPr>
          <p:cNvSpPr/>
          <p:nvPr/>
        </p:nvSpPr>
        <p:spPr>
          <a:xfrm>
            <a:off x="196932" y="3067611"/>
            <a:ext cx="965200" cy="44074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delay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059832-ACD6-EFCE-CF3F-C7681B1DCAAA}"/>
              </a:ext>
            </a:extLst>
          </p:cNvPr>
          <p:cNvSpPr txBox="1"/>
          <p:nvPr/>
        </p:nvSpPr>
        <p:spPr>
          <a:xfrm>
            <a:off x="4096301" y="3702300"/>
            <a:ext cx="1816531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Low-pass direct rf feedback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A9C4C0-356A-1D19-C4BE-9D6034964957}"/>
              </a:ext>
            </a:extLst>
          </p:cNvPr>
          <p:cNvSpPr txBox="1"/>
          <p:nvPr/>
        </p:nvSpPr>
        <p:spPr>
          <a:xfrm>
            <a:off x="3992118" y="4561604"/>
            <a:ext cx="2024895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High-pass direct rf feedback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531E592-1B60-6575-8639-8AFB2D73B75A}"/>
              </a:ext>
            </a:extLst>
          </p:cNvPr>
          <p:cNvCxnSpPr>
            <a:cxnSpLocks/>
            <a:stCxn id="44" idx="1"/>
            <a:endCxn id="41" idx="6"/>
          </p:cNvCxnSpPr>
          <p:nvPr/>
        </p:nvCxnSpPr>
        <p:spPr>
          <a:xfrm flipH="1" flipV="1">
            <a:off x="1460066" y="4021823"/>
            <a:ext cx="2636235" cy="36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192">
            <a:extLst>
              <a:ext uri="{FF2B5EF4-FFF2-40B4-BE49-F238E27FC236}">
                <a16:creationId xmlns:a16="http://schemas.microsoft.com/office/drawing/2014/main" id="{2EBFF277-72CB-7EF2-DF0C-E296BCFE40D4}"/>
              </a:ext>
            </a:extLst>
          </p:cNvPr>
          <p:cNvCxnSpPr>
            <a:cxnSpLocks/>
            <a:stCxn id="45" idx="1"/>
            <a:endCxn id="42" idx="2"/>
          </p:cNvCxnSpPr>
          <p:nvPr/>
        </p:nvCxnSpPr>
        <p:spPr>
          <a:xfrm rot="10800000">
            <a:off x="1291354" y="4168004"/>
            <a:ext cx="2700765" cy="71676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Elbow Connector 195">
            <a:extLst>
              <a:ext uri="{FF2B5EF4-FFF2-40B4-BE49-F238E27FC236}">
                <a16:creationId xmlns:a16="http://schemas.microsoft.com/office/drawing/2014/main" id="{05A044E9-0069-FC13-DC1C-210E085D33CE}"/>
              </a:ext>
            </a:extLst>
          </p:cNvPr>
          <p:cNvCxnSpPr>
            <a:cxnSpLocks/>
            <a:endCxn id="45" idx="3"/>
          </p:cNvCxnSpPr>
          <p:nvPr/>
        </p:nvCxnSpPr>
        <p:spPr>
          <a:xfrm rot="10800000" flipV="1">
            <a:off x="6017014" y="4028766"/>
            <a:ext cx="2404825" cy="8560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D2BDA91-9308-D304-182F-FE2671F016E1}"/>
              </a:ext>
            </a:extLst>
          </p:cNvPr>
          <p:cNvSpPr txBox="1"/>
          <p:nvPr/>
        </p:nvSpPr>
        <p:spPr>
          <a:xfrm>
            <a:off x="1259659" y="412327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89654D-B943-9BAA-3C1D-9379B9D9259F}"/>
              </a:ext>
            </a:extLst>
          </p:cNvPr>
          <p:cNvSpPr txBox="1"/>
          <p:nvPr/>
        </p:nvSpPr>
        <p:spPr>
          <a:xfrm>
            <a:off x="1447770" y="365943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58" name="Elbow Connector 201">
            <a:extLst>
              <a:ext uri="{FF2B5EF4-FFF2-40B4-BE49-F238E27FC236}">
                <a16:creationId xmlns:a16="http://schemas.microsoft.com/office/drawing/2014/main" id="{90CFB415-EE3B-5F22-AA6E-BCD4F9939A03}"/>
              </a:ext>
            </a:extLst>
          </p:cNvPr>
          <p:cNvCxnSpPr>
            <a:stCxn id="41" idx="2"/>
            <a:endCxn id="43" idx="2"/>
          </p:cNvCxnSpPr>
          <p:nvPr/>
        </p:nvCxnSpPr>
        <p:spPr>
          <a:xfrm rot="10800000">
            <a:off x="679533" y="3508357"/>
            <a:ext cx="457341" cy="51346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Elbow Connector 202">
            <a:extLst>
              <a:ext uri="{FF2B5EF4-FFF2-40B4-BE49-F238E27FC236}">
                <a16:creationId xmlns:a16="http://schemas.microsoft.com/office/drawing/2014/main" id="{4C5314D2-D5C2-FFF9-6AF4-235B169C0D37}"/>
              </a:ext>
            </a:extLst>
          </p:cNvPr>
          <p:cNvCxnSpPr>
            <a:stCxn id="43" idx="0"/>
            <a:endCxn id="22" idx="1"/>
          </p:cNvCxnSpPr>
          <p:nvPr/>
        </p:nvCxnSpPr>
        <p:spPr>
          <a:xfrm rot="5400000" flipH="1" flipV="1">
            <a:off x="655773" y="2666702"/>
            <a:ext cx="424669" cy="37715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F010034-67CB-6333-58E8-40074F933FFD}"/>
              </a:ext>
            </a:extLst>
          </p:cNvPr>
          <p:cNvSpPr txBox="1"/>
          <p:nvPr/>
        </p:nvSpPr>
        <p:spPr>
          <a:xfrm>
            <a:off x="457200" y="1231900"/>
            <a:ext cx="1071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FCC feedback system assumed to be similar to one in the LHC </a:t>
            </a:r>
            <a:r>
              <a:rPr lang="en-US" sz="2000" i="1" dirty="0">
                <a:hlinkClick r:id="rId15"/>
              </a:rPr>
              <a:t>(P. Baudrenghien et al, 2006)</a:t>
            </a:r>
            <a:endParaRPr lang="en-150" sz="20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5C383B-9FEF-109E-851C-465B604D8446}"/>
              </a:ext>
            </a:extLst>
          </p:cNvPr>
          <p:cNvSpPr txBox="1"/>
          <p:nvPr/>
        </p:nvSpPr>
        <p:spPr>
          <a:xfrm>
            <a:off x="971932" y="204028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BW of 2 MHz</a:t>
            </a:r>
          </a:p>
        </p:txBody>
      </p:sp>
    </p:spTree>
    <p:extLst>
      <p:ext uri="{BB962C8B-B14F-4D97-AF65-F5344CB8AC3E}">
        <p14:creationId xmlns:p14="http://schemas.microsoft.com/office/powerpoint/2010/main" val="2433383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BCAC4B-719B-B1A6-F275-9C3FEAD05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624" y="1892875"/>
            <a:ext cx="5041900" cy="3238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B08250-3509-F040-8E66-A477DB7C1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adjustments for beam stability</a:t>
            </a:r>
            <a:endParaRPr lang="en-1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62CFFD-4A06-68F7-F249-38DF0241397E}"/>
                  </a:ext>
                </a:extLst>
              </p:cNvPr>
              <p:cNvSpPr txBox="1"/>
              <p:nvPr/>
            </p:nvSpPr>
            <p:spPr>
              <a:xfrm>
                <a:off x="773869" y="5755921"/>
                <a:ext cx="96645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>
                    <a:solidFill>
                      <a:schemeClr val="tx1"/>
                    </a:solidFill>
                  </a:rPr>
                  <a:t> Margin of 2.5 with </a:t>
                </a:r>
                <a:r>
                  <a:rPr lang="en-GB" sz="2400" dirty="0"/>
                  <a:t>RF voltage of </a:t>
                </a:r>
                <a:r>
                  <a:rPr lang="en-GB" sz="2400" dirty="0">
                    <a:solidFill>
                      <a:schemeClr val="tx1"/>
                    </a:solidFill>
                  </a:rPr>
                  <a:t>88 MV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A62CFFD-4A06-68F7-F249-38DF024139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869" y="5755921"/>
                <a:ext cx="9664541" cy="461665"/>
              </a:xfrm>
              <a:prstGeom prst="rect">
                <a:avLst/>
              </a:prstGeom>
              <a:blipFill>
                <a:blip r:embed="rId3"/>
                <a:stretch>
                  <a:fillRect t="-10811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B99242-23D9-EB6F-C52A-0A283D35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14</a:t>
            </a:fld>
            <a:endParaRPr lang="en-1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FDCD54-48CF-BF14-6907-36EF9161442C}"/>
              </a:ext>
            </a:extLst>
          </p:cNvPr>
          <p:cNvSpPr txBox="1"/>
          <p:nvPr/>
        </p:nvSpPr>
        <p:spPr>
          <a:xfrm>
            <a:off x="7435523" y="234024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SR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CFDA73-6E80-985D-96A1-0B548AF5E041}"/>
                  </a:ext>
                </a:extLst>
              </p:cNvPr>
              <p:cNvSpPr txBox="1"/>
              <p:nvPr/>
            </p:nvSpPr>
            <p:spPr>
              <a:xfrm>
                <a:off x="2984285" y="1310147"/>
                <a:ext cx="65966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>
                    <a:solidFill>
                      <a:srgbClr val="0070C0"/>
                    </a:solidFill>
                  </a:rPr>
                  <a:t>132 2-cell cavities with RPO loop delay of 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700</m:t>
                    </m:r>
                  </m:oMath>
                </a14:m>
                <a:r>
                  <a:rPr lang="en-GB" sz="1800" dirty="0">
                    <a:solidFill>
                      <a:srgbClr val="0070C0"/>
                    </a:solidFill>
                  </a:rPr>
                  <a:t> ns, DFB gain 10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CFDA73-6E80-985D-96A1-0B548AF5E0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285" y="1310147"/>
                <a:ext cx="6596678" cy="369332"/>
              </a:xfrm>
              <a:prstGeom prst="rect">
                <a:avLst/>
              </a:prstGeom>
              <a:blipFill>
                <a:blip r:embed="rId4"/>
                <a:stretch>
                  <a:fillRect l="-962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diagram of a frequency&#10;&#10;Description automatically generated">
            <a:extLst>
              <a:ext uri="{FF2B5EF4-FFF2-40B4-BE49-F238E27FC236}">
                <a16:creationId xmlns:a16="http://schemas.microsoft.com/office/drawing/2014/main" id="{08AA2FF9-C579-9B2D-1380-82D890A56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335" y="1937684"/>
            <a:ext cx="5041900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304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4057-57A3-37B4-332A-3DA54549D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4AE29C-9222-C77E-CDE7-3A9E35E94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5E06023-F20E-CAE8-0B12-64C7DF947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728000"/>
            <a:ext cx="5283200" cy="3098800"/>
          </a:xfrm>
          <a:prstGeom prst="rect">
            <a:avLst/>
          </a:prstGeom>
        </p:spPr>
      </p:pic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4DDD2538-0F8E-7B10-52B4-FAD124B61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000" y="1728000"/>
            <a:ext cx="5562600" cy="309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9267A8F-F32D-10E9-2038-90C2B0C5BB14}"/>
                  </a:ext>
                </a:extLst>
              </p:cNvPr>
              <p:cNvSpPr txBox="1"/>
              <p:nvPr/>
            </p:nvSpPr>
            <p:spPr>
              <a:xfrm>
                <a:off x="555171" y="5323758"/>
                <a:ext cx="8755084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~30% of RF power modulation even for stable operation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~1 % increased spread in Q_s for pilot bunches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9267A8F-F32D-10E9-2038-90C2B0C5BB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71" y="5323758"/>
                <a:ext cx="8755084" cy="830997"/>
              </a:xfrm>
              <a:prstGeom prst="rect">
                <a:avLst/>
              </a:prstGeom>
              <a:blipFill>
                <a:blip r:embed="rId4"/>
                <a:stretch>
                  <a:fillRect t="-606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535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F0D5FA-D93D-043E-E5AA-3F9E486BD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F7CCF-C533-6F9F-4C8B-28BAEDFF4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4F7548-B7CF-4EFB-E1B4-1284DCDA5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6187095-32D2-0BBC-7CC2-B82CE19C1B95}"/>
                  </a:ext>
                </a:extLst>
              </p:cNvPr>
              <p:cNvSpPr txBox="1"/>
              <p:nvPr/>
            </p:nvSpPr>
            <p:spPr>
              <a:xfrm>
                <a:off x="555170" y="5323758"/>
                <a:ext cx="959674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~30% of RF power modulation even for stable operation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~1 % increased spread in Q_s for pilot bunches</a:t>
                </a:r>
              </a:p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dirty="0"/>
                  <a:t> Impact on RF power sources discussed in </a:t>
                </a:r>
                <a:r>
                  <a:rPr lang="en-US" sz="2400" dirty="0">
                    <a:hlinkClick r:id="rId2"/>
                  </a:rPr>
                  <a:t>talk of I. </a:t>
                </a:r>
                <a:r>
                  <a:rPr lang="en-US" sz="2400" dirty="0" err="1">
                    <a:hlinkClick r:id="rId2"/>
                  </a:rPr>
                  <a:t>Syratchev</a:t>
                </a:r>
                <a:endParaRPr lang="en-US" sz="24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6187095-32D2-0BBC-7CC2-B82CE19C1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170" y="5323758"/>
                <a:ext cx="9596747" cy="1200329"/>
              </a:xfrm>
              <a:prstGeom prst="rect">
                <a:avLst/>
              </a:prstGeom>
              <a:blipFill>
                <a:blip r:embed="rId3"/>
                <a:stretch>
                  <a:fillRect t="-4211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 descr="A graph of a function&#10;&#10;Description automatically generated">
            <a:extLst>
              <a:ext uri="{FF2B5EF4-FFF2-40B4-BE49-F238E27FC236}">
                <a16:creationId xmlns:a16="http://schemas.microsoft.com/office/drawing/2014/main" id="{1794E818-3C1E-DF25-4528-922F5C082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000" y="1728000"/>
            <a:ext cx="5562600" cy="3086100"/>
          </a:xfrm>
          <a:prstGeom prst="rect">
            <a:avLst/>
          </a:prstGeom>
        </p:spPr>
      </p:pic>
      <p:pic>
        <p:nvPicPr>
          <p:cNvPr id="16" name="Picture 15" descr="A grap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E5EA1271-99F3-2215-6FB8-153F3339D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00" y="1728000"/>
            <a:ext cx="52832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491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AC165-4F23-32E6-D5AF-D1C2CC458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D378B-6E9D-6938-7434-E41FBD580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Summary</a:t>
            </a:r>
            <a:endParaRPr lang="en-15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5D847-E7D5-C6F5-4008-2E4DDCC7D46D}"/>
              </a:ext>
            </a:extLst>
          </p:cNvPr>
          <p:cNvSpPr txBox="1"/>
          <p:nvPr/>
        </p:nvSpPr>
        <p:spPr>
          <a:xfrm>
            <a:off x="503162" y="1665605"/>
            <a:ext cx="109090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Beam stability constraints required further reduction of total RF voltage for Z mode with Reverse Phase Operation (RPO) mode</a:t>
            </a:r>
          </a:p>
          <a:p>
            <a:endParaRPr lang="en-US" sz="2400" dirty="0"/>
          </a:p>
          <a:p>
            <a:r>
              <a:rPr lang="en-US" sz="2400" dirty="0"/>
              <a:t>Presence of pilot bunches modifies the synchrotron frequency spread if some gaps remain empty</a:t>
            </a:r>
          </a:p>
          <a:p>
            <a:endParaRPr lang="en-US" sz="2400" dirty="0"/>
          </a:p>
          <a:p>
            <a:r>
              <a:rPr lang="en-US" sz="2400" dirty="0"/>
              <a:t>RF feedback with finite gain leads to a small increase of the spread and about 30% RF power transients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FFDFE1-F039-DE37-881B-7227AFDC5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17</a:t>
            </a:fld>
            <a:endParaRPr lang="en-1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45A7A-4EB0-063F-B2A7-AF22D81FE2C0}"/>
              </a:ext>
            </a:extLst>
          </p:cNvPr>
          <p:cNvSpPr txBox="1"/>
          <p:nvPr/>
        </p:nvSpPr>
        <p:spPr>
          <a:xfrm>
            <a:off x="3397184" y="5726175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536839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4A3E-05AC-DA77-C2F1-37D9F5AF3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82203"/>
            <a:ext cx="12192000" cy="1325563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11C87-C2F3-EF1D-4B70-F24C9A40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55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graph showing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9CA39BE-5AEB-6413-93A5-CF14AEE06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584" y="1280184"/>
            <a:ext cx="4733333" cy="2700000"/>
          </a:xfrm>
          <a:prstGeom prst="rect">
            <a:avLst/>
          </a:prstGeom>
        </p:spPr>
      </p:pic>
      <p:pic>
        <p:nvPicPr>
          <p:cNvPr id="15" name="Picture 1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575EE7-6CF3-2712-59A5-468034E9D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300" y="4119328"/>
            <a:ext cx="4622222" cy="2700000"/>
          </a:xfrm>
          <a:prstGeom prst="rect">
            <a:avLst/>
          </a:prstGeom>
        </p:spPr>
      </p:pic>
      <p:pic>
        <p:nvPicPr>
          <p:cNvPr id="10" name="Picture 9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A88C070-0346-52B1-5629-488F977A3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300" y="1238639"/>
            <a:ext cx="4622222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95A322-DC91-5891-3E0A-8D69CA52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cavity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0A30E-CE1E-BECD-A726-73C8FCC3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19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EEF2F-4E38-C232-00C0-AF7B5E2C6554}"/>
              </a:ext>
            </a:extLst>
          </p:cNvPr>
          <p:cNvSpPr txBox="1"/>
          <p:nvPr/>
        </p:nvSpPr>
        <p:spPr>
          <a:xfrm>
            <a:off x="274875" y="4211181"/>
            <a:ext cx="6334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RF voltage transients ~6%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Peak power of other cavities is modulated at synchrotron frequency </a:t>
            </a:r>
            <a:r>
              <a:rPr lang="en-US" sz="2000" dirty="0">
                <a:solidFill>
                  <a:srgbClr val="C00000"/>
                </a:solidFill>
              </a:rPr>
              <a:t>(avg. &lt;15%, peak &lt;40%)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Initial bunch oscillation amplitude is &lt;4% of rms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Beam is unstable without longitudinal damper due to uncompensated impedance</a:t>
            </a:r>
            <a:endParaRPr lang="en-150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BA1F31-6A69-7D36-6177-F77A1FA14DCC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B22DFD1-A182-9FC9-3997-F3B972AC0506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9B6D5D1-0106-963D-06FB-53DE18FC37CA}"/>
              </a:ext>
            </a:extLst>
          </p:cNvPr>
          <p:cNvSpPr/>
          <p:nvPr/>
        </p:nvSpPr>
        <p:spPr>
          <a:xfrm rot="16200000">
            <a:off x="1819418" y="1123912"/>
            <a:ext cx="216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B8FE8B-7C8B-6E01-ACBC-7886344755DA}"/>
              </a:ext>
            </a:extLst>
          </p:cNvPr>
          <p:cNvSpPr txBox="1"/>
          <p:nvPr/>
        </p:nvSpPr>
        <p:spPr>
          <a:xfrm>
            <a:off x="1527753" y="79049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61EC14-CA8B-59E5-6D4C-72DB837FE7CB}"/>
              </a:ext>
            </a:extLst>
          </p:cNvPr>
          <p:cNvSpPr txBox="1"/>
          <p:nvPr/>
        </p:nvSpPr>
        <p:spPr>
          <a:xfrm>
            <a:off x="2902951" y="1338578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0A31BE-45C4-3356-1D64-76CA14D17D83}"/>
              </a:ext>
            </a:extLst>
          </p:cNvPr>
          <p:cNvCxnSpPr>
            <a:cxnSpLocks/>
          </p:cNvCxnSpPr>
          <p:nvPr/>
        </p:nvCxnSpPr>
        <p:spPr>
          <a:xfrm flipH="1">
            <a:off x="2589088" y="1769095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51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DDC84-044F-AD1A-BA1B-1F1A3F630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recap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924FB3-9B7B-D3FD-920A-7EC6B03E3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13BA67-9136-93D6-7DFF-D7D3E59904F4}"/>
                  </a:ext>
                </a:extLst>
              </p:cNvPr>
              <p:cNvSpPr txBox="1"/>
              <p:nvPr/>
            </p:nvSpPr>
            <p:spPr>
              <a:xfrm>
                <a:off x="629159" y="1345248"/>
                <a:ext cx="7223907" cy="34778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New baseline assumes a common RF system Z, W, and ZH modes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Reverse phase operation (RPO, </a:t>
                </a:r>
                <a:r>
                  <a:rPr lang="en-US" sz="2000" i="1" dirty="0">
                    <a:solidFill>
                      <a:srgbClr val="0070C0"/>
                    </a:solidFill>
                    <a:hlinkClick r:id="rId2"/>
                  </a:rPr>
                  <a:t>Y. Morita et al., 2009</a:t>
                </a:r>
                <a:r>
                  <a:rPr lang="en-US" sz="2000" dirty="0"/>
                  <a:t>) mode for Z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Normal mode for W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Normal mode for ZH (combined RF system for two beams)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Transient beam loading with RPO leads to significant variation of effective RF voltage</a:t>
                </a:r>
              </a:p>
              <a:p>
                <a:r>
                  <a:rPr lang="en-US" sz="2000" dirty="0"/>
                  <a:t>- After reduction of gap lengths (1.2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2000" dirty="0"/>
                  <a:t>0.6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i="0" dirty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0070C0"/>
                    </a:solidFill>
                  </a:rPr>
                  <a:t>G. </a:t>
                </a:r>
                <a:r>
                  <a:rPr lang="en-US" sz="2000" dirty="0" err="1">
                    <a:solidFill>
                      <a:srgbClr val="0070C0"/>
                    </a:solidFill>
                  </a:rPr>
                  <a:t>Favia</a:t>
                </a:r>
                <a:r>
                  <a:rPr lang="en-US" sz="2000" dirty="0">
                    <a:solidFill>
                      <a:srgbClr val="0070C0"/>
                    </a:solidFill>
                  </a:rPr>
                  <a:t> et al.</a:t>
                </a:r>
                <a:r>
                  <a:rPr lang="en-US" sz="2000" dirty="0"/>
                  <a:t>) several options were considered for spread suppression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13BA67-9136-93D6-7DFF-D7D3E5990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59" y="1345248"/>
                <a:ext cx="7223907" cy="3477875"/>
              </a:xfrm>
              <a:prstGeom prst="rect">
                <a:avLst/>
              </a:prstGeom>
              <a:blipFill>
                <a:blip r:embed="rId3"/>
                <a:stretch>
                  <a:fillRect l="-877" t="-1095" r="-877" b="-21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1DBAB41-92EE-0199-A2D2-3DC75A994D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205481"/>
                  </p:ext>
                </p:extLst>
              </p:nvPr>
            </p:nvGraphicFramePr>
            <p:xfrm>
              <a:off x="8260277" y="2879499"/>
              <a:ext cx="3524511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9342">
                      <a:extLst>
                        <a:ext uri="{9D8B030D-6E8A-4147-A177-3AD203B41FA5}">
                          <a16:colId xmlns:a16="http://schemas.microsoft.com/office/drawing/2014/main" val="234609198"/>
                        </a:ext>
                      </a:extLst>
                    </a:gridCol>
                    <a:gridCol w="1249997">
                      <a:extLst>
                        <a:ext uri="{9D8B030D-6E8A-4147-A177-3AD203B41FA5}">
                          <a16:colId xmlns:a16="http://schemas.microsoft.com/office/drawing/2014/main" val="3567807940"/>
                        </a:ext>
                      </a:extLst>
                    </a:gridCol>
                    <a:gridCol w="1025172">
                      <a:extLst>
                        <a:ext uri="{9D8B030D-6E8A-4147-A177-3AD203B41FA5}">
                          <a16:colId xmlns:a16="http://schemas.microsoft.com/office/drawing/2014/main" val="36203127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Option #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b="0" i="0" dirty="0" smtClean="0">
                                      <a:latin typeface="Cambria Math" panose="02040503050406030204" pitchFamily="18" charset="0"/>
                                    </a:rPr>
                                    <m:t>nom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b="0" dirty="0"/>
                            <a:t>(MV)</a:t>
                          </a:r>
                          <a:endParaRPr lang="en-15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dirty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5102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88.48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92683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103</a:t>
                          </a:r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.00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7%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4182241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117.86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143744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132.96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6463849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C1DBAB41-92EE-0199-A2D2-3DC75A994D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5205481"/>
                  </p:ext>
                </p:extLst>
              </p:nvPr>
            </p:nvGraphicFramePr>
            <p:xfrm>
              <a:off x="8260277" y="2879499"/>
              <a:ext cx="3524511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49342">
                      <a:extLst>
                        <a:ext uri="{9D8B030D-6E8A-4147-A177-3AD203B41FA5}">
                          <a16:colId xmlns:a16="http://schemas.microsoft.com/office/drawing/2014/main" val="234609198"/>
                        </a:ext>
                      </a:extLst>
                    </a:gridCol>
                    <a:gridCol w="1249997">
                      <a:extLst>
                        <a:ext uri="{9D8B030D-6E8A-4147-A177-3AD203B41FA5}">
                          <a16:colId xmlns:a16="http://schemas.microsoft.com/office/drawing/2014/main" val="3567807940"/>
                        </a:ext>
                      </a:extLst>
                    </a:gridCol>
                    <a:gridCol w="1025172">
                      <a:extLst>
                        <a:ext uri="{9D8B030D-6E8A-4147-A177-3AD203B41FA5}">
                          <a16:colId xmlns:a16="http://schemas.microsoft.com/office/drawing/2014/main" val="362031274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Option #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102041" t="-6897" r="-85714" b="-4482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4"/>
                          <a:stretch>
                            <a:fillRect l="-244444" t="-6897" r="-3704" b="-4482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051023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0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88.48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3692683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103</a:t>
                          </a:r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.00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7%</a:t>
                          </a: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4182241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2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117.86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5%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10143744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3</a:t>
                          </a:r>
                          <a:endParaRPr lang="en-1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150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132.96</a:t>
                          </a:r>
                        </a:p>
                      </a:txBody>
                      <a:tcPr marL="9525" marR="9525" marT="9525" marB="0" anchor="b"/>
                    </a:tc>
                    <a:tc>
                      <a:txBody>
                        <a:bodyPr/>
                        <a:lstStyle/>
                        <a:p>
                          <a:pPr algn="r" fontAlgn="b"/>
                          <a:r>
                            <a:rPr lang="en-US" sz="18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4%</a:t>
                          </a:r>
                          <a:endParaRPr lang="en-150" sz="1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9525" marR="9525" marT="9525" marB="0" anchor="b"/>
                    </a:tc>
                    <a:extLst>
                      <a:ext uri="{0D108BD9-81ED-4DB2-BD59-A6C34878D82A}">
                        <a16:rowId xmlns:a16="http://schemas.microsoft.com/office/drawing/2014/main" val="264638496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BE3339-D9C7-495E-C94A-3E632B158F17}"/>
                  </a:ext>
                </a:extLst>
              </p:cNvPr>
              <p:cNvSpPr txBox="1"/>
              <p:nvPr/>
            </p:nvSpPr>
            <p:spPr>
              <a:xfrm>
                <a:off x="629159" y="4898124"/>
                <a:ext cx="10489562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Only the lowest voltage (option 0) is allowed based on recent transverse stability studies (</a:t>
                </a:r>
                <a:r>
                  <a:rPr lang="en-US" sz="2000" i="1" dirty="0">
                    <a:hlinkClick r:id="rId5"/>
                  </a:rPr>
                  <a:t>slides of X. Buffat</a:t>
                </a:r>
                <a:r>
                  <a:rPr lang="en-US" sz="2000" dirty="0"/>
                  <a:t>)</a:t>
                </a:r>
              </a:p>
              <a:p>
                <a:r>
                  <a:rPr lang="en-US" sz="2400" dirty="0">
                    <a:solidFill>
                      <a:srgbClr val="0070C0"/>
                    </a:solidFill>
                  </a:rPr>
                  <a:t>This talk: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Impact of pilot bunches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000" dirty="0"/>
                  <a:t>Impact of RF feedback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ABE3339-D9C7-495E-C94A-3E632B158F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159" y="4898124"/>
                <a:ext cx="10489562" cy="1692771"/>
              </a:xfrm>
              <a:prstGeom prst="rect">
                <a:avLst/>
              </a:prstGeom>
              <a:blipFill>
                <a:blip r:embed="rId6"/>
                <a:stretch>
                  <a:fillRect l="-846" t="-1493"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6396111-FB97-1463-19F7-406637CFD2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7397" y="694712"/>
            <a:ext cx="3830270" cy="202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189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3AB83-F063-BB22-0085-69CEE6D3F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7AF745-A4C9-4C32-042E-08C23DD1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594" y="4119328"/>
            <a:ext cx="4622222" cy="2700000"/>
          </a:xfrm>
          <a:prstGeom prst="rect">
            <a:avLst/>
          </a:prstGeom>
        </p:spPr>
      </p:pic>
      <p:pic>
        <p:nvPicPr>
          <p:cNvPr id="17" name="Picture 16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448880EC-0E01-926D-C6E1-78F1F9E55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594" y="1288609"/>
            <a:ext cx="4622222" cy="2700000"/>
          </a:xfrm>
          <a:prstGeom prst="rect">
            <a:avLst/>
          </a:prstGeom>
        </p:spPr>
      </p:pic>
      <p:pic>
        <p:nvPicPr>
          <p:cNvPr id="5" name="Picture 4" descr="A graph of a sound wave&#10;&#10;Description automatically generated">
            <a:extLst>
              <a:ext uri="{FF2B5EF4-FFF2-40B4-BE49-F238E27FC236}">
                <a16:creationId xmlns:a16="http://schemas.microsoft.com/office/drawing/2014/main" id="{FD0F792A-55FB-B663-D8F2-E98F0FCE6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95" y="1273182"/>
            <a:ext cx="4733333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B53D65-68C3-2412-B1A1-F9190C706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and defocusing cavities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9C503-9B42-72A8-0865-129C2C5D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20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A82D0F-58C8-C2E1-44BE-5998AC168FEA}"/>
              </a:ext>
            </a:extLst>
          </p:cNvPr>
          <p:cNvSpPr txBox="1"/>
          <p:nvPr/>
        </p:nvSpPr>
        <p:spPr>
          <a:xfrm>
            <a:off x="274875" y="4211181"/>
            <a:ext cx="6334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RF voltage transients ~6%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Peak power of other cavities is modulated at synchrotron frequency </a:t>
            </a:r>
            <a:r>
              <a:rPr lang="en-US" sz="2000" dirty="0">
                <a:solidFill>
                  <a:srgbClr val="C00000"/>
                </a:solidFill>
              </a:rPr>
              <a:t>(avg. &lt;45%, peak &lt;80%)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Initial bunch oscillation amplitude is &lt;8% of rms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Beam is unstable without longitudinal damper due to uncompensated impedance</a:t>
            </a:r>
            <a:endParaRPr lang="en-150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0920CF-CA51-4423-6A97-8A9E85BA29F6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400B723-56A7-0068-C216-3C7506FC625B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8D247B84-2A9F-7A96-FD65-4297CEF52D8A}"/>
              </a:ext>
            </a:extLst>
          </p:cNvPr>
          <p:cNvSpPr/>
          <p:nvPr/>
        </p:nvSpPr>
        <p:spPr>
          <a:xfrm rot="16200000">
            <a:off x="1855418" y="1159912"/>
            <a:ext cx="144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41A7B7-77C2-2265-F76F-7A3EB9F72414}"/>
              </a:ext>
            </a:extLst>
          </p:cNvPr>
          <p:cNvSpPr txBox="1"/>
          <p:nvPr/>
        </p:nvSpPr>
        <p:spPr>
          <a:xfrm>
            <a:off x="1527753" y="83205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E1EF2F-F60C-EBDA-7100-BE4F54107845}"/>
              </a:ext>
            </a:extLst>
          </p:cNvPr>
          <p:cNvSpPr txBox="1"/>
          <p:nvPr/>
        </p:nvSpPr>
        <p:spPr>
          <a:xfrm>
            <a:off x="2902951" y="1255450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E92069-051F-4347-D958-E63A4DD66B19}"/>
              </a:ext>
            </a:extLst>
          </p:cNvPr>
          <p:cNvCxnSpPr>
            <a:cxnSpLocks/>
          </p:cNvCxnSpPr>
          <p:nvPr/>
        </p:nvCxnSpPr>
        <p:spPr>
          <a:xfrm flipH="1">
            <a:off x="2589088" y="1602839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890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03716-5B32-231B-120F-A14005EF2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89A94-3DD3-BC6C-075C-D20642EDF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Impact on transient beam loading due to: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sz="2400" dirty="0"/>
              <a:t>Pilot bunches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/>
              <a:t>RF feedback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D9BA3-0BA3-A9AB-923D-C2EB089F7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445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F925CF-5A77-4691-FB78-A4C4A36D5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A71E6-C63C-6E58-5F96-41A26AAE6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BDF33-D0CB-E595-2D0C-4951894AC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Impact on transient beam loading due to:</a:t>
            </a:r>
          </a:p>
          <a:p>
            <a:pPr marL="0" indent="0">
              <a:buNone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rgbClr val="0070C0"/>
                </a:solidFill>
              </a:rPr>
              <a:t>Pilot bunches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/>
              <a:t>RF feedback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4B842A-DC06-803E-9E35-492B4361A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359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795C2-B741-2F74-B1AF-743E416CB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scheme with pilot bunches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3FD60-2610-7C84-E1A4-5981D9AD5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114F4F-FF87-0FF0-E6E8-9C1A00A4862A}"/>
                  </a:ext>
                </a:extLst>
              </p:cNvPr>
              <p:cNvSpPr txBox="1"/>
              <p:nvPr/>
            </p:nvSpPr>
            <p:spPr>
              <a:xfrm>
                <a:off x="633845" y="1485900"/>
                <a:ext cx="1109897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Low-intensity non-colliding bunches are need for energy calibration (100-160 bunches per beam)</a:t>
                </a:r>
              </a:p>
              <a:p>
                <a:r>
                  <a:rPr lang="en-US" sz="2000" dirty="0"/>
                  <a:t>New alternating filling scheme allows for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∙5+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4=180</m:t>
                    </m:r>
                  </m:oMath>
                </a14:m>
                <a:r>
                  <a:rPr lang="en-US" sz="2000" dirty="0"/>
                  <a:t> bunches of either type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114F4F-FF87-0FF0-E6E8-9C1A00A48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45" y="1485900"/>
                <a:ext cx="11098976" cy="707886"/>
              </a:xfrm>
              <a:prstGeom prst="rect">
                <a:avLst/>
              </a:prstGeom>
              <a:blipFill>
                <a:blip r:embed="rId2"/>
                <a:stretch>
                  <a:fillRect l="-571" t="-5357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7148CF4F-AB39-DC10-DDE8-B74E9224D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7152" y="2809339"/>
            <a:ext cx="7772400" cy="10211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88DF07-80F5-F62E-C68F-6CAE6711D30E}"/>
                  </a:ext>
                </a:extLst>
              </p:cNvPr>
              <p:cNvSpPr txBox="1"/>
              <p:nvPr/>
            </p:nvSpPr>
            <p:spPr>
              <a:xfrm>
                <a:off x="633845" y="4138233"/>
                <a:ext cx="6149632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0070C0"/>
                    </a:solidFill>
                  </a:rPr>
                  <a:t>Three options to consider: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No empty gaps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One empty gaps (175 + 176 bunches)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Four equidistant empty gaps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60+164</m:t>
                    </m:r>
                  </m:oMath>
                </a14:m>
                <a:r>
                  <a:rPr lang="en-US" sz="2000" dirty="0"/>
                  <a:t> bunches)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88DF07-80F5-F62E-C68F-6CAE6711D3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45" y="4138233"/>
                <a:ext cx="6149632" cy="1323439"/>
              </a:xfrm>
              <a:prstGeom prst="rect">
                <a:avLst/>
              </a:prstGeom>
              <a:blipFill>
                <a:blip r:embed="rId4"/>
                <a:stretch>
                  <a:fillRect l="-1029" t="-1887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E12986C-B5A8-DC15-6738-E3A53E0025E8}"/>
              </a:ext>
            </a:extLst>
          </p:cNvPr>
          <p:cNvSpPr txBox="1"/>
          <p:nvPr/>
        </p:nvSpPr>
        <p:spPr>
          <a:xfrm>
            <a:off x="6980959" y="5804720"/>
            <a:ext cx="4935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hlinkClick r:id="rId5"/>
              </a:rPr>
              <a:t>H. Bartosik, C. Carli et al., 8</a:t>
            </a:r>
            <a:r>
              <a:rPr lang="en-US" sz="1800" i="1" baseline="30000" dirty="0">
                <a:hlinkClick r:id="rId5"/>
              </a:rPr>
              <a:t>th</a:t>
            </a:r>
            <a:r>
              <a:rPr lang="en-US" sz="1800" i="1" dirty="0">
                <a:hlinkClick r:id="rId5"/>
              </a:rPr>
              <a:t> FCC SAC,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DA3ED-44E6-E4AD-34F3-A4330F4B02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38301-4F46-1188-45F7-91ABE58F9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pilots vs </a:t>
            </a:r>
            <a:r>
              <a:rPr lang="en-US" dirty="0">
                <a:solidFill>
                  <a:srgbClr val="FC4E00"/>
                </a:solidFill>
              </a:rPr>
              <a:t>pilots in all gaps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E5413-5988-D485-2A1D-B71243D41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 descr="A graph of a graph showing a number of blue lines&#10;&#10;Description automatically generated with medium confidence">
            <a:extLst>
              <a:ext uri="{FF2B5EF4-FFF2-40B4-BE49-F238E27FC236}">
                <a16:creationId xmlns:a16="http://schemas.microsoft.com/office/drawing/2014/main" id="{2065DD9D-5D97-EF2F-BCA7-35879221D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000" y="1332000"/>
            <a:ext cx="5410200" cy="3136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547D06-EC24-25EF-3F00-4F8AA6ECC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1332000"/>
            <a:ext cx="55626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70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AC43B-448F-5B30-8E3A-CDB513140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pilots vs </a:t>
            </a:r>
            <a:r>
              <a:rPr lang="en-US" dirty="0">
                <a:solidFill>
                  <a:srgbClr val="FC4E00"/>
                </a:solidFill>
              </a:rPr>
              <a:t>pilots in all gaps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F8A1EE-507F-625B-76E8-114031F23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graph showing a red line&#10;&#10;Description automatically generated">
            <a:extLst>
              <a:ext uri="{FF2B5EF4-FFF2-40B4-BE49-F238E27FC236}">
                <a16:creationId xmlns:a16="http://schemas.microsoft.com/office/drawing/2014/main" id="{AC4A859E-69E2-11C7-33DE-EC4D0C085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332000"/>
            <a:ext cx="5562600" cy="3086100"/>
          </a:xfrm>
          <a:prstGeom prst="rect">
            <a:avLst/>
          </a:prstGeom>
        </p:spPr>
      </p:pic>
      <p:pic>
        <p:nvPicPr>
          <p:cNvPr id="8" name="Picture 7" descr="A graph showing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FA6F7F0D-6D69-4899-D663-D5FC10429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000" y="1332000"/>
            <a:ext cx="54102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26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048B95-48CD-5189-F5B9-E6F2FD42F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53136-3145-8CBE-E049-5832EB9D2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pilots vs </a:t>
            </a:r>
            <a:r>
              <a:rPr lang="en-US" dirty="0">
                <a:solidFill>
                  <a:srgbClr val="FC4E00"/>
                </a:solidFill>
              </a:rPr>
              <a:t>pilots in all gaps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691A4C-3E10-EBE7-4D18-E65943836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09C7B4A-218E-4F6E-0622-E290BF53211B}"/>
                  </a:ext>
                </a:extLst>
              </p:cNvPr>
              <p:cNvSpPr txBox="1"/>
              <p:nvPr/>
            </p:nvSpPr>
            <p:spPr>
              <a:xfrm>
                <a:off x="709550" y="4468900"/>
                <a:ext cx="7235041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Results from small-signal model for pilot intensity ~1e10</a:t>
                </a:r>
              </a:p>
              <a:p>
                <a:r>
                  <a:rPr lang="en-US" sz="2000" dirty="0">
                    <a:solidFill>
                      <a:srgbClr val="0070C0"/>
                    </a:solidFill>
                  </a:rPr>
                  <a:t>+2.78 -6.99 % - no pilots</a:t>
                </a:r>
              </a:p>
              <a:p>
                <a:r>
                  <a:rPr lang="en-US" sz="2000" dirty="0">
                    <a:solidFill>
                      <a:srgbClr val="FC4E00"/>
                    </a:solidFill>
                  </a:rPr>
                  <a:t>+2.76 -6.93 % - pilots in all gaps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Almost no impact on the bunch-by-bunch spread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~5 % spread in Q_s for pilot bunches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09C7B4A-218E-4F6E-0622-E290BF5321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50" y="4468900"/>
                <a:ext cx="7235041" cy="1631216"/>
              </a:xfrm>
              <a:prstGeom prst="rect">
                <a:avLst/>
              </a:prstGeom>
              <a:blipFill>
                <a:blip r:embed="rId2"/>
                <a:stretch>
                  <a:fillRect l="-876" t="-1538" b="-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a function&#10;&#10;Description automatically generated">
            <a:extLst>
              <a:ext uri="{FF2B5EF4-FFF2-40B4-BE49-F238E27FC236}">
                <a16:creationId xmlns:a16="http://schemas.microsoft.com/office/drawing/2014/main" id="{7B9CCCB1-F8F0-A36C-FAC5-0CD348D42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000" y="1332000"/>
            <a:ext cx="5562600" cy="3086100"/>
          </a:xfrm>
          <a:prstGeom prst="rect">
            <a:avLst/>
          </a:prstGeom>
        </p:spPr>
      </p:pic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B0E23CEB-78C9-69A0-5679-1BC7BCE3A6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000" y="1332000"/>
            <a:ext cx="5410200" cy="313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54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2E458-DDF0-0FD0-0F56-FF529A13A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with missing pilots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6613F-65F4-B000-15B6-47F8AA81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 descr="A green and orange line graph&#10;&#10;Description automatically generated">
            <a:extLst>
              <a:ext uri="{FF2B5EF4-FFF2-40B4-BE49-F238E27FC236}">
                <a16:creationId xmlns:a16="http://schemas.microsoft.com/office/drawing/2014/main" id="{7A8D2E82-5CF9-7F09-EF7B-34FF77D06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00" y="1332000"/>
            <a:ext cx="5562600" cy="3086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915581-DC1D-0A32-EDAD-5AE655A182CD}"/>
                  </a:ext>
                </a:extLst>
              </p:cNvPr>
              <p:cNvSpPr txBox="1"/>
              <p:nvPr/>
            </p:nvSpPr>
            <p:spPr>
              <a:xfrm>
                <a:off x="709550" y="4468900"/>
                <a:ext cx="7235041" cy="1938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dirty="0"/>
                  <a:t>Results from small-signal model for pilot intensity ~1e10</a:t>
                </a:r>
              </a:p>
              <a:p>
                <a:r>
                  <a:rPr lang="en-US" sz="2000" dirty="0">
                    <a:solidFill>
                      <a:srgbClr val="0070C0"/>
                    </a:solidFill>
                  </a:rPr>
                  <a:t>+2.78 -6.99 % - no pilots</a:t>
                </a:r>
              </a:p>
              <a:p>
                <a:r>
                  <a:rPr lang="en-US" sz="2000" dirty="0">
                    <a:solidFill>
                      <a:srgbClr val="FC4E00"/>
                    </a:solidFill>
                  </a:rPr>
                  <a:t>+2.76 -6.93 % - pilots in all gaps</a:t>
                </a:r>
              </a:p>
              <a:p>
                <a:r>
                  <a:rPr lang="en-US" sz="2000" dirty="0">
                    <a:solidFill>
                      <a:srgbClr val="00B050"/>
                    </a:solidFill>
                  </a:rPr>
                  <a:t>+4.02 -8.30 % - one empty gap</a:t>
                </a:r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+3.07 -7.50 % - four empty gaps</a:t>
                </a:r>
                <a:endParaRPr lang="en-US" sz="2000" dirty="0">
                  <a:solidFill>
                    <a:srgbClr val="FC4E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Pilot-free gaps enhance transients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7915581-DC1D-0A32-EDAD-5AE655A18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50" y="4468900"/>
                <a:ext cx="7235041" cy="1938992"/>
              </a:xfrm>
              <a:prstGeom prst="rect">
                <a:avLst/>
              </a:prstGeom>
              <a:blipFill>
                <a:blip r:embed="rId3"/>
                <a:stretch>
                  <a:fillRect l="-876" t="-1299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0D08F3F7-774D-8194-EB2A-E411F20A5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000" y="1332000"/>
            <a:ext cx="55626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76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33360</TotalTime>
  <Words>870</Words>
  <Application>Microsoft Macintosh PowerPoint</Application>
  <PresentationFormat>Widescreen</PresentationFormat>
  <Paragraphs>153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Roboto</vt:lpstr>
      <vt:lpstr>Office Theme</vt:lpstr>
      <vt:lpstr>(Another) Update on Transient Beam Loading from Reverse Phase Operation</vt:lpstr>
      <vt:lpstr>Quick recap</vt:lpstr>
      <vt:lpstr>Content</vt:lpstr>
      <vt:lpstr>Content</vt:lpstr>
      <vt:lpstr>Filling scheme with pilot bunches</vt:lpstr>
      <vt:lpstr>No pilots vs pilots in all gaps</vt:lpstr>
      <vt:lpstr>No pilots vs pilots in all gaps</vt:lpstr>
      <vt:lpstr>No pilots vs pilots in all gaps</vt:lpstr>
      <vt:lpstr>Gaps with missing pilots</vt:lpstr>
      <vt:lpstr>Case of single-cell cavities and one empty gap</vt:lpstr>
      <vt:lpstr>Case of single-cell cavities and one empty gap</vt:lpstr>
      <vt:lpstr>Content</vt:lpstr>
      <vt:lpstr>RF system block diagram </vt:lpstr>
      <vt:lpstr>Setting adjustments for beam stability</vt:lpstr>
      <vt:lpstr>Impact of feedback</vt:lpstr>
      <vt:lpstr>Impact of feedback</vt:lpstr>
      <vt:lpstr>Summary</vt:lpstr>
      <vt:lpstr>Backup slides</vt:lpstr>
      <vt:lpstr>Trip of focusing cavity</vt:lpstr>
      <vt:lpstr>Trip of focusing and defocusing cavities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Karpov</dc:creator>
  <cp:lastModifiedBy>Ivan Karpov</cp:lastModifiedBy>
  <cp:revision>98</cp:revision>
  <dcterms:created xsi:type="dcterms:W3CDTF">2023-05-22T12:58:53Z</dcterms:created>
  <dcterms:modified xsi:type="dcterms:W3CDTF">2024-12-12T14:10:23Z</dcterms:modified>
</cp:coreProperties>
</file>