
<file path=[Content_Types].xml><?xml version="1.0" encoding="utf-8"?>
<Types xmlns="http://schemas.openxmlformats.org/package/2006/content-types">
  <Default Extension="emf" ContentType="image/x-emf"/>
  <Default Extension="iix" ContentType="image/pn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70" r:id="rId1"/>
    <p:sldMasterId id="2147483675" r:id="rId2"/>
  </p:sldMasterIdLst>
  <p:notesMasterIdLst>
    <p:notesMasterId r:id="rId21"/>
  </p:notesMasterIdLst>
  <p:handoutMasterIdLst>
    <p:handoutMasterId r:id="rId22"/>
  </p:handoutMasterIdLst>
  <p:sldIdLst>
    <p:sldId id="281" r:id="rId3"/>
    <p:sldId id="340" r:id="rId4"/>
    <p:sldId id="344" r:id="rId5"/>
    <p:sldId id="348" r:id="rId6"/>
    <p:sldId id="349" r:id="rId7"/>
    <p:sldId id="350" r:id="rId8"/>
    <p:sldId id="351" r:id="rId9"/>
    <p:sldId id="341" r:id="rId10"/>
    <p:sldId id="346" r:id="rId11"/>
    <p:sldId id="352" r:id="rId12"/>
    <p:sldId id="360" r:id="rId13"/>
    <p:sldId id="356" r:id="rId14"/>
    <p:sldId id="353" r:id="rId15"/>
    <p:sldId id="354" r:id="rId16"/>
    <p:sldId id="357" r:id="rId17"/>
    <p:sldId id="355" r:id="rId18"/>
    <p:sldId id="358" r:id="rId19"/>
    <p:sldId id="359" r:id="rId20"/>
  </p:sldIdLst>
  <p:sldSz cx="9144000" cy="5145088"/>
  <p:notesSz cx="12192000" cy="6858000"/>
  <p:defaultTextStyle>
    <a:defPPr>
      <a:defRPr lang="de-DE"/>
    </a:defPPr>
    <a:lvl1pPr marL="0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863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727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591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454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318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181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045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2908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Intro" id="{F9B96C8E-9864-7B4F-9B40-4CE3E1D00A10}">
          <p14:sldIdLst>
            <p14:sldId id="281"/>
            <p14:sldId id="340"/>
            <p14:sldId id="344"/>
            <p14:sldId id="348"/>
            <p14:sldId id="349"/>
            <p14:sldId id="350"/>
            <p14:sldId id="351"/>
            <p14:sldId id="341"/>
            <p14:sldId id="346"/>
            <p14:sldId id="352"/>
            <p14:sldId id="360"/>
            <p14:sldId id="356"/>
            <p14:sldId id="353"/>
            <p14:sldId id="354"/>
            <p14:sldId id="357"/>
            <p14:sldId id="355"/>
            <p14:sldId id="358"/>
            <p14:sldId id="359"/>
          </p14:sldIdLst>
        </p14:section>
        <p14:section name="Backup" id="{1485C357-EE80-D240-8100-610E1FB912D4}">
          <p14:sldIdLst/>
        </p14:section>
      </p14:sectionLst>
    </p:ext>
    <p:ext uri="{EFAFB233-063F-42B5-8137-9DF3F51BA10A}">
      <p15:sldGuideLst xmlns:p15="http://schemas.microsoft.com/office/powerpoint/2012/main">
        <p15:guide id="1" orient="horz" pos="2161" userDrawn="1">
          <p15:clr>
            <a:srgbClr val="A4A3A4"/>
          </p15:clr>
        </p15:guide>
        <p15:guide id="2" pos="162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DB5C68"/>
    <a:srgbClr val="0D0787"/>
    <a:srgbClr val="FF3DFF"/>
    <a:srgbClr val="FF56DB"/>
    <a:srgbClr val="FF9300"/>
    <a:srgbClr val="FFB000"/>
    <a:srgbClr val="FFAF00"/>
    <a:srgbClr val="0F124A"/>
    <a:srgbClr val="0F81B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4451"/>
    <p:restoredTop sz="87211"/>
  </p:normalViewPr>
  <p:slideViewPr>
    <p:cSldViewPr>
      <p:cViewPr varScale="1">
        <p:scale>
          <a:sx n="148" d="100"/>
          <a:sy n="148" d="100"/>
        </p:scale>
        <p:origin x="576" y="176"/>
      </p:cViewPr>
      <p:guideLst>
        <p:guide orient="horz" pos="2161"/>
        <p:guide pos="16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5" d="100"/>
        <a:sy n="105" d="100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>
      <p:cViewPr varScale="1">
        <p:scale>
          <a:sx n="126" d="100"/>
          <a:sy n="126" d="100"/>
        </p:scale>
        <p:origin x="208" y="39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ableStyles" Target="tableStyles.xml"/><Relationship Id="rId3" Type="http://schemas.openxmlformats.org/officeDocument/2006/relationships/slide" Target="slides/slide1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855D6F62-5AF7-B34C-ACD6-0CCCD56E1E7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52832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H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32AE91B-4818-0F48-A5DB-E83F94700712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6905625" y="0"/>
            <a:ext cx="52832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40A5F6-D253-F842-B54C-7FE4D9196F24}" type="datetimeFigureOut">
              <a:rPr lang="en-CH" smtClean="0"/>
              <a:t>12.12.2024</a:t>
            </a:fld>
            <a:endParaRPr lang="en-CH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41A6A33-62AE-E24A-86CC-363025936546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6513513"/>
            <a:ext cx="52832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H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2D6057F-5A1A-0E4E-8465-78315358B3E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6905625" y="6513513"/>
            <a:ext cx="52832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1A2386A-622E-5C49-8236-E8E3187D8515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61865945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52832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6905625" y="0"/>
            <a:ext cx="52832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56F835-5744-A049-B9D2-4D472CAF89C4}" type="datetimeFigureOut">
              <a:rPr lang="en-CH" smtClean="0"/>
              <a:t>12.12.2024</a:t>
            </a:fld>
            <a:endParaRPr lang="en-CH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040188" y="857250"/>
            <a:ext cx="4111625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H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1219200" y="3300413"/>
            <a:ext cx="9753600" cy="270033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513"/>
            <a:ext cx="52832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6905625" y="6513513"/>
            <a:ext cx="52832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68A8F8-81AF-DF44-9431-14AFBFCFA52F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779315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sz="1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68A8F8-81AF-DF44-9431-14AFBFCFA52F}" type="slidenum">
              <a:rPr lang="en-CH" smtClean="0"/>
              <a:t>1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22115925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7BCD9E6-48C6-6145-DCE9-31DD9EA6BED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2F6BB92D-D4AB-52BF-DDF4-37F180415AC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5377BA8A-B700-708C-71E6-D4CACAEE304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sz="18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E111C3B-ECC2-4B86-CB46-8CF6688A72A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68A8F8-81AF-DF44-9431-14AFBFCFA52F}" type="slidenum">
              <a:rPr lang="en-CH" smtClean="0"/>
              <a:t>10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81239502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8A6BD6C-43B0-53A7-676D-B0AD8A87735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276CB78-1564-C039-7246-C92D1E04A74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1DCBA5AA-96F9-1A98-2F66-14E38FC3511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800" dirty="0">
                <a:solidFill>
                  <a:srgbClr val="000000"/>
                </a:solidFill>
                <a:effectLst/>
                <a:latin typeface="Aptos" panose="020B0004020202020204" pitchFamily="34" charset="0"/>
              </a:rPr>
              <a:t>aperture is only longitudinal, need full lattice with proper DA</a:t>
            </a:r>
            <a:endParaRPr lang="en-CH" sz="18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3ED26AB-8574-5449-A8B3-C412038DB50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68A8F8-81AF-DF44-9431-14AFBFCFA52F}" type="slidenum">
              <a:rPr lang="en-CH" smtClean="0"/>
              <a:t>11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12078464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E247FC7-DC1C-FC7B-8743-DE6BFB75E08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D77E97E6-96BA-FEE3-DA5F-F9E1F5A85BD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4B2066C9-7715-27F4-BA10-B499CF22E67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sz="18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8B312D9-2F40-4D5B-A2C9-D118C76CE7F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68A8F8-81AF-DF44-9431-14AFBFCFA52F}" type="slidenum">
              <a:rPr lang="en-CH" smtClean="0"/>
              <a:t>12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17564815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06103E6-F275-7275-2044-A66D28B183A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222F0D4A-E63A-FEF4-AECA-881FF1A4988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FC61D5D-2CE5-AAEA-80CA-5B3F51F8C51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sz="18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666C507-CF59-99A5-05F6-24BB5FD3302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68A8F8-81AF-DF44-9431-14AFBFCFA52F}" type="slidenum">
              <a:rPr lang="en-CH" smtClean="0"/>
              <a:t>13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53756801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5198E21-6D6C-F7B6-4CE8-14DE569FACB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4E340D64-7B2B-816C-555C-B4DBD1CD259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032D926E-7D6E-322C-3649-CED7644ABED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sz="18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4BC5968-11A6-98A8-C44F-26570FEA63F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68A8F8-81AF-DF44-9431-14AFBFCFA52F}" type="slidenum">
              <a:rPr lang="en-CH" smtClean="0"/>
              <a:t>14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18578833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97291C7-A566-0064-BD0A-95DABABD31F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7DCF4390-FDB7-ED22-F057-C52B2D7E0A6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AA4E1169-3FD9-B6BC-BF2D-4E72C85B300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sz="18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412723C-31AC-936C-587A-FC1DE62B7A8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68A8F8-81AF-DF44-9431-14AFBFCFA52F}" type="slidenum">
              <a:rPr lang="en-CH" smtClean="0"/>
              <a:t>15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80910307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55E6B22-D538-CF7D-AE7D-2A200FC4963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B28D91F9-6987-4BF7-2848-307420E744C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A5B478DD-4EFF-2210-E2F7-6C98A381797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sz="18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B8BF180-E9DD-116D-CDC0-83A2F61BF9A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68A8F8-81AF-DF44-9431-14AFBFCFA52F}" type="slidenum">
              <a:rPr lang="en-CH" smtClean="0"/>
              <a:t>16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60165905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22BC8D2-5047-A2A8-0C62-22E6BC76431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B4C91A90-5D37-2783-1401-4CD872D519D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86847E6-AD9C-DAA5-E092-1022A948147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sz="18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38C89C2-58C3-F49E-DE7D-A55BBFE0C1F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68A8F8-81AF-DF44-9431-14AFBFCFA52F}" type="slidenum">
              <a:rPr lang="en-CH" smtClean="0"/>
              <a:t>17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95166197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5F49D2B-EB1F-3EE2-7753-E86EC1C9410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D0C0D1D1-360B-E2BC-D683-45E1140059A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E17C9899-9DB7-3DB6-214C-0BEFF06D4F1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sz="18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E86B5E2-2679-0F7E-7947-55D99FA96F1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68A8F8-81AF-DF44-9431-14AFBFCFA52F}" type="slidenum">
              <a:rPr lang="en-CH" smtClean="0"/>
              <a:t>18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52919560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sz="1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68A8F8-81AF-DF44-9431-14AFBFCFA52F}" type="slidenum">
              <a:rPr lang="en-CH" smtClean="0"/>
              <a:t>2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70307157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24BD162-BCA6-FB00-9B2A-FB40ECE6631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7D8C2E16-00FC-40FB-88B9-2024F873E01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DAC60C19-38C2-6A18-0ADC-AC19C9F4E6E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sz="18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4DA65D1-CEEB-7A15-C0AE-4DFF5E79CAE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68A8F8-81AF-DF44-9431-14AFBFCFA52F}" type="slidenum">
              <a:rPr lang="en-CH" smtClean="0"/>
              <a:t>3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47391418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5E6ABB7-AC52-0CB4-DDEF-51FAB788168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712B65D8-A4A1-164C-8C5B-D7532CCC5A6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2D934B91-F39B-68C0-6A38-521B9B8DFB0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sz="18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06ED070-44DF-7918-65F2-1CB95FF2BA0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68A8F8-81AF-DF44-9431-14AFBFCFA52F}" type="slidenum">
              <a:rPr lang="en-CH" smtClean="0"/>
              <a:t>4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05058842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E6872E6-7F23-5B5C-E823-225B6423C70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599D32EB-0EFB-12AF-D66B-6FB23C0DA41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ACF3D7B1-1959-AB9A-5DA1-28464C9A3B7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sz="18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C1EBC74-AE47-1869-CEC6-22253DF756D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68A8F8-81AF-DF44-9431-14AFBFCFA52F}" type="slidenum">
              <a:rPr lang="en-CH" smtClean="0"/>
              <a:t>5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16224090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292C76F-0196-7192-0901-77A6D965944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58D3E577-7CC7-1958-4B53-E1693BB3F49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4B0CD7E7-1972-FAF5-E206-9663788249A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sz="18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ACFF1F1-1D90-63BD-76B0-AD73337A5BF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68A8F8-81AF-DF44-9431-14AFBFCFA52F}" type="slidenum">
              <a:rPr lang="en-CH" smtClean="0"/>
              <a:t>6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26045317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D69535A-0F44-AE22-DC71-40041869A90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BAA6E052-498E-D00E-3217-5882959B96B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5ADA51A1-220C-3BDD-CDD9-23755EC4491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sz="18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FD5F5A4-AEDC-38D0-037D-E57F9965F53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68A8F8-81AF-DF44-9431-14AFBFCFA52F}" type="slidenum">
              <a:rPr lang="en-CH" smtClean="0"/>
              <a:t>7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74373327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05C3C0D-BA40-7BAE-21E9-A34A294F265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D89FA468-368C-7498-D9E8-7D684636E07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9C7A1B11-3525-FCE3-256D-3925075BB66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000" dirty="0"/>
              <a:t>Equilibrium reached with a rate proportional to radiation damping time</a:t>
            </a:r>
          </a:p>
          <a:p>
            <a:endParaRPr lang="en-CH" sz="18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894997F-391E-48BB-67BB-BA86172DF3B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68A8F8-81AF-DF44-9431-14AFBFCFA52F}" type="slidenum">
              <a:rPr lang="en-CH" smtClean="0"/>
              <a:t>8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0008461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C3BE523-07C6-6947-7F7A-4AF2B114E3E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312A18CF-32E7-AA46-3CE1-2EAED9BD6FC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5F7A86B2-1A61-BCE1-ECB9-39C507962D7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000" dirty="0"/>
              <a:t>Trivial limit to injection efficiency is the momentum acceptance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000" dirty="0"/>
              <a:t>No other limits observed</a:t>
            </a:r>
          </a:p>
          <a:p>
            <a:endParaRPr lang="en-CH" sz="18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05AC292-4094-78DD-9E0B-D166751DF03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68A8F8-81AF-DF44-9431-14AFBFCFA52F}" type="slidenum">
              <a:rPr lang="en-CH" smtClean="0"/>
              <a:t>9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7193263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iix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iix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5.iix"/><Relationship Id="rId4" Type="http://schemas.openxmlformats.org/officeDocument/2006/relationships/image" Target="../media/image4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bg>
      <p:bgPr>
        <a:solidFill>
          <a:srgbClr val="0F124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9">
            <a:extLst>
              <a:ext uri="{FF2B5EF4-FFF2-40B4-BE49-F238E27FC236}">
                <a16:creationId xmlns:a16="http://schemas.microsoft.com/office/drawing/2014/main" id="{9C48F80D-D590-D7DA-ED74-9CDBCF560BF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9144000" cy="5145088"/>
          </a:xfrm>
          <a:prstGeom prst="rect">
            <a:avLst/>
          </a:prstGeom>
        </p:spPr>
      </p:pic>
      <p:pic>
        <p:nvPicPr>
          <p:cNvPr id="8" name="Picture 7" descr="Shape, icon, circle&#10;&#10;Description automatically generated">
            <a:extLst>
              <a:ext uri="{FF2B5EF4-FFF2-40B4-BE49-F238E27FC236}">
                <a16:creationId xmlns:a16="http://schemas.microsoft.com/office/drawing/2014/main" id="{1D55B461-FC20-4B48-861D-3BD149A2F2FB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19902" y="1123699"/>
            <a:ext cx="2704196" cy="2705030"/>
          </a:xfrm>
          <a:prstGeom prst="rect">
            <a:avLst/>
          </a:prstGeom>
        </p:spPr>
      </p:pic>
      <p:pic>
        <p:nvPicPr>
          <p:cNvPr id="18" name="Grafik 15">
            <a:extLst>
              <a:ext uri="{FF2B5EF4-FFF2-40B4-BE49-F238E27FC236}">
                <a16:creationId xmlns:a16="http://schemas.microsoft.com/office/drawing/2014/main" id="{8D942704-B444-374B-8693-4D571EC4C700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9221" y="206826"/>
            <a:ext cx="447815" cy="180000"/>
          </a:xfrm>
          <a:prstGeom prst="rect">
            <a:avLst/>
          </a:prstGeom>
        </p:spPr>
      </p:pic>
      <p:sp>
        <p:nvSpPr>
          <p:cNvPr id="19" name="Titel 1">
            <a:extLst>
              <a:ext uri="{FF2B5EF4-FFF2-40B4-BE49-F238E27FC236}">
                <a16:creationId xmlns:a16="http://schemas.microsoft.com/office/drawing/2014/main" id="{0E36070F-2B27-A746-BF96-248FCCDFE113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194966"/>
            <a:ext cx="8263350" cy="1791253"/>
          </a:xfrm>
        </p:spPr>
        <p:txBody>
          <a:bodyPr anchor="b"/>
          <a:lstStyle>
            <a:lvl1pPr algn="ctr">
              <a:lnSpc>
                <a:spcPts val="3563"/>
              </a:lnSpc>
              <a:defRPr sz="3600" cap="all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Title</a:t>
            </a:r>
          </a:p>
        </p:txBody>
      </p:sp>
      <p:sp>
        <p:nvSpPr>
          <p:cNvPr id="21" name="Untertitel 2">
            <a:extLst>
              <a:ext uri="{FF2B5EF4-FFF2-40B4-BE49-F238E27FC236}">
                <a16:creationId xmlns:a16="http://schemas.microsoft.com/office/drawing/2014/main" id="{6259BB68-E427-D548-AD70-21C895C0EC46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42800" y="3207627"/>
            <a:ext cx="8263350" cy="1242205"/>
          </a:xfrm>
        </p:spPr>
        <p:txBody>
          <a:bodyPr>
            <a:noAutofit/>
          </a:bodyPr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noProof="0" dirty="0"/>
              <a:t>Add Subtitle</a:t>
            </a:r>
          </a:p>
        </p:txBody>
      </p:sp>
      <p:pic>
        <p:nvPicPr>
          <p:cNvPr id="23" name="Picture 22" descr="Logo&#10;&#10;Description automatically generated">
            <a:extLst>
              <a:ext uri="{FF2B5EF4-FFF2-40B4-BE49-F238E27FC236}">
                <a16:creationId xmlns:a16="http://schemas.microsoft.com/office/drawing/2014/main" id="{DC938E34-9847-A24A-A5E9-359BBFFCF1EB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8600" y="206826"/>
            <a:ext cx="618524" cy="180000"/>
          </a:xfrm>
          <a:prstGeom prst="rect">
            <a:avLst/>
          </a:prstGeom>
        </p:spPr>
      </p:pic>
      <p:pic>
        <p:nvPicPr>
          <p:cNvPr id="3" name="Picture 2" descr="Logo&#10;&#10;Description automatically generated">
            <a:extLst>
              <a:ext uri="{FF2B5EF4-FFF2-40B4-BE49-F238E27FC236}">
                <a16:creationId xmlns:a16="http://schemas.microsoft.com/office/drawing/2014/main" id="{B71918D9-65A2-4146-85B5-9CB046465E3A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86964" y="72918"/>
            <a:ext cx="447815" cy="447815"/>
          </a:xfrm>
          <a:prstGeom prst="rect">
            <a:avLst/>
          </a:prstGeom>
        </p:spPr>
      </p:pic>
      <p:grpSp>
        <p:nvGrpSpPr>
          <p:cNvPr id="9" name="Group 8">
            <a:extLst>
              <a:ext uri="{FF2B5EF4-FFF2-40B4-BE49-F238E27FC236}">
                <a16:creationId xmlns:a16="http://schemas.microsoft.com/office/drawing/2014/main" id="{6B4F938A-1695-0C4A-B7BA-E1E4F7F15785}"/>
              </a:ext>
            </a:extLst>
          </p:cNvPr>
          <p:cNvGrpSpPr/>
          <p:nvPr userDrawn="1"/>
        </p:nvGrpSpPr>
        <p:grpSpPr>
          <a:xfrm>
            <a:off x="7280945" y="72918"/>
            <a:ext cx="447815" cy="447815"/>
            <a:chOff x="6404106" y="758793"/>
            <a:chExt cx="1436662" cy="1436662"/>
          </a:xfrm>
        </p:grpSpPr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ACC1BE71-D675-8A4E-A27C-9074B0E97562}"/>
                </a:ext>
              </a:extLst>
            </p:cNvPr>
            <p:cNvSpPr/>
            <p:nvPr/>
          </p:nvSpPr>
          <p:spPr>
            <a:xfrm>
              <a:off x="6404106" y="758793"/>
              <a:ext cx="1436662" cy="1436662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pic>
          <p:nvPicPr>
            <p:cNvPr id="11" name="Picture 10" descr="Icon&#10;&#10;Description automatically generated">
              <a:extLst>
                <a:ext uri="{FF2B5EF4-FFF2-40B4-BE49-F238E27FC236}">
                  <a16:creationId xmlns:a16="http://schemas.microsoft.com/office/drawing/2014/main" id="{A137B692-EDCA-8142-BE42-927A3D8CD116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553200" y="842949"/>
              <a:ext cx="1186180" cy="118618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111406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hapter Openin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80" y="339607"/>
            <a:ext cx="9144000" cy="4805481"/>
          </a:xfrm>
          <a:solidFill>
            <a:schemeClr val="bg1">
              <a:lumMod val="50000"/>
              <a:alpha val="50000"/>
            </a:schemeClr>
          </a:solidFill>
        </p:spPr>
        <p:txBody>
          <a:bodyPr anchor="t" anchorCtr="0"/>
          <a:lstStyle>
            <a:lvl1pPr algn="ctr">
              <a:lnSpc>
                <a:spcPct val="150000"/>
              </a:lnSpc>
              <a:spcBef>
                <a:spcPts val="0"/>
              </a:spcBef>
              <a:defRPr sz="3000">
                <a:solidFill>
                  <a:schemeClr val="bg1"/>
                </a:solidFill>
              </a:defRPr>
            </a:lvl1pPr>
          </a:lstStyle>
          <a:p>
            <a:r>
              <a:rPr lang="de-AT" dirty="0"/>
              <a:t>Insert </a:t>
            </a:r>
            <a:r>
              <a:rPr lang="en-US" noProof="0" dirty="0"/>
              <a:t>Background</a:t>
            </a:r>
            <a:r>
              <a:rPr lang="de-AT" dirty="0"/>
              <a:t> Image  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9" name="Titel 1">
            <a:extLst>
              <a:ext uri="{FF2B5EF4-FFF2-40B4-BE49-F238E27FC236}">
                <a16:creationId xmlns:a16="http://schemas.microsoft.com/office/drawing/2014/main" id="{0B952560-8B22-4EC2-A520-BB0D9A9A213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046404"/>
            <a:ext cx="8263350" cy="1791253"/>
          </a:xfrm>
          <a:prstGeom prst="rect">
            <a:avLst/>
          </a:prstGeom>
        </p:spPr>
        <p:txBody>
          <a:bodyPr anchor="b"/>
          <a:lstStyle>
            <a:lvl1pPr algn="ctr">
              <a:lnSpc>
                <a:spcPts val="3563"/>
              </a:lnSpc>
              <a:defRPr sz="3375" cap="all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Chapter</a:t>
            </a:r>
            <a:r>
              <a:rPr lang="de-AT" dirty="0"/>
              <a:t> Title</a:t>
            </a:r>
          </a:p>
        </p:txBody>
      </p:sp>
      <p:sp>
        <p:nvSpPr>
          <p:cNvPr id="10" name="Untertitel 2">
            <a:extLst>
              <a:ext uri="{FF2B5EF4-FFF2-40B4-BE49-F238E27FC236}">
                <a16:creationId xmlns:a16="http://schemas.microsoft.com/office/drawing/2014/main" id="{3ADE6088-5D10-4D28-890C-D6F29F2A1C2A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42800" y="2883174"/>
            <a:ext cx="8263350" cy="1242205"/>
          </a:xfrm>
        </p:spPr>
        <p:txBody>
          <a:bodyPr>
            <a:noAutofit/>
          </a:bodyPr>
          <a:lstStyle>
            <a:lvl1pPr marL="0" indent="0" algn="ctr">
              <a:buNone/>
              <a:defRPr sz="1125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noProof="0" dirty="0"/>
              <a:t>Chapter</a:t>
            </a:r>
            <a:r>
              <a:rPr lang="de-AT" dirty="0"/>
              <a:t> </a:t>
            </a:r>
            <a:r>
              <a:rPr lang="en-US" noProof="0" dirty="0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36772599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1405031"/>
            <a:ext cx="4023000" cy="212624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746089"/>
            <a:ext cx="8263350" cy="2748098"/>
          </a:xfrm>
        </p:spPr>
        <p:txBody>
          <a:bodyPr/>
          <a:lstStyle>
            <a:lvl1pPr>
              <a:lnSpc>
                <a:spcPts val="1950"/>
              </a:lnSpc>
              <a:defRPr sz="1600"/>
            </a:lvl1pPr>
            <a:lvl2pPr marL="340200" indent="-340200">
              <a:lnSpc>
                <a:spcPts val="1950"/>
              </a:lnSpc>
              <a:defRPr sz="1600"/>
            </a:lvl2pPr>
            <a:lvl3pPr marL="680400" indent="-340200">
              <a:lnSpc>
                <a:spcPts val="1950"/>
              </a:lnSpc>
              <a:defRPr sz="1600"/>
            </a:lvl3pPr>
            <a:lvl4pPr marL="1020600" indent="-340200">
              <a:lnSpc>
                <a:spcPts val="1950"/>
              </a:lnSpc>
              <a:defRPr sz="1600"/>
            </a:lvl4pPr>
            <a:lvl5pPr marL="1360800" indent="-340200">
              <a:lnSpc>
                <a:spcPts val="1950"/>
              </a:lnSpc>
              <a:defRPr sz="1600"/>
            </a:lvl5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4946405-6429-4EE3-9329-FF6E5526F37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979"/>
            <a:ext cx="8263350" cy="804314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EE0778A-932A-4793-BF0E-632C848BAD2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5178"/>
            <a:ext cx="4023122" cy="341655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75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01519075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+ Text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1405031"/>
            <a:ext cx="4023000" cy="212624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746089"/>
            <a:ext cx="4023000" cy="2748098"/>
          </a:xfrm>
        </p:spPr>
        <p:txBody>
          <a:bodyPr/>
          <a:lstStyle>
            <a:lvl1pPr>
              <a:defRPr/>
            </a:lvl1pPr>
            <a:lvl2pPr>
              <a:defRPr/>
            </a:lvl2pPr>
            <a:lvl5pPr>
              <a:defRPr/>
            </a:lvl5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0" name="Textplatzhalter 8">
            <a:extLst>
              <a:ext uri="{FF2B5EF4-FFF2-40B4-BE49-F238E27FC236}">
                <a16:creationId xmlns:a16="http://schemas.microsoft.com/office/drawing/2014/main" id="{B620B50C-303A-44DC-8838-2B1CB946657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687200" y="1746035"/>
            <a:ext cx="4023000" cy="2748098"/>
          </a:xfrm>
        </p:spPr>
        <p:txBody>
          <a:bodyPr/>
          <a:lstStyle>
            <a:lvl1pPr>
              <a:defRPr/>
            </a:lvl1pPr>
            <a:lvl3pPr>
              <a:defRPr/>
            </a:lvl3pPr>
            <a:lvl5pPr>
              <a:defRPr/>
            </a:lvl5pPr>
          </a:lstStyle>
          <a:p>
            <a:pPr marL="0" marR="0" lvl="0" indent="0" algn="l" defTabSz="685800" rtl="0" eaLnBrk="1" fontAlgn="auto" latinLnBrk="0" hangingPunct="1">
              <a:lnSpc>
                <a:spcPts val="1388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4946405-6429-4EE3-9329-FF6E5526F37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979"/>
            <a:ext cx="8263350" cy="804314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EE0778A-932A-4793-BF0E-632C848BAD2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5178"/>
            <a:ext cx="4023122" cy="341655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75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59164736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6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4679429"/>
            <a:ext cx="2605500" cy="208611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8" name="Bildplatzhalter 7">
            <a:extLst>
              <a:ext uri="{FF2B5EF4-FFF2-40B4-BE49-F238E27FC236}">
                <a16:creationId xmlns:a16="http://schemas.microsoft.com/office/drawing/2014/main" id="{E3F97B2E-B3AF-412F-8A5D-31126158717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67321" y="833207"/>
            <a:ext cx="2538413" cy="1735286"/>
          </a:xfr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Image</a:t>
            </a:r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B3619771-C104-4967-8CE8-D32A6A767A6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3302795" y="833207"/>
            <a:ext cx="2538413" cy="1735286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2" name="Bildplatzhalter 7">
            <a:extLst>
              <a:ext uri="{FF2B5EF4-FFF2-40B4-BE49-F238E27FC236}">
                <a16:creationId xmlns:a16="http://schemas.microsoft.com/office/drawing/2014/main" id="{EAAF7A8C-E9CD-42FC-9131-B1B15A78852D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138268" y="833207"/>
            <a:ext cx="2538413" cy="1735286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3" name="Bildplatzhalter 7">
            <a:extLst>
              <a:ext uri="{FF2B5EF4-FFF2-40B4-BE49-F238E27FC236}">
                <a16:creationId xmlns:a16="http://schemas.microsoft.com/office/drawing/2014/main" id="{8EA1D059-7D13-4EEF-9BA9-6012929D6894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467321" y="2896644"/>
            <a:ext cx="2538413" cy="1735286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4" name="Bildplatzhalter 7">
            <a:extLst>
              <a:ext uri="{FF2B5EF4-FFF2-40B4-BE49-F238E27FC236}">
                <a16:creationId xmlns:a16="http://schemas.microsoft.com/office/drawing/2014/main" id="{3F531061-ABBF-4531-8358-93F39A4E83CD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3302795" y="2896644"/>
            <a:ext cx="2538413" cy="1735286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5" name="Bildplatzhalter 7">
            <a:extLst>
              <a:ext uri="{FF2B5EF4-FFF2-40B4-BE49-F238E27FC236}">
                <a16:creationId xmlns:a16="http://schemas.microsoft.com/office/drawing/2014/main" id="{1E2387E5-F9E6-4485-8261-961CB0903140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38268" y="2896644"/>
            <a:ext cx="2538413" cy="1735286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6" name="Textplatzhalter 4">
            <a:extLst>
              <a:ext uri="{FF2B5EF4-FFF2-40B4-BE49-F238E27FC236}">
                <a16:creationId xmlns:a16="http://schemas.microsoft.com/office/drawing/2014/main" id="{4F13C95D-47FB-4B84-9C64-194B515968FC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42800" y="2626567"/>
            <a:ext cx="2605500" cy="208611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17" name="Textplatzhalter 4">
            <a:extLst>
              <a:ext uri="{FF2B5EF4-FFF2-40B4-BE49-F238E27FC236}">
                <a16:creationId xmlns:a16="http://schemas.microsoft.com/office/drawing/2014/main" id="{22B4C4DC-2824-4AA7-A434-E1CB7029143D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3269250" y="2626567"/>
            <a:ext cx="2605500" cy="208611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18" name="Textplatzhalter 4">
            <a:extLst>
              <a:ext uri="{FF2B5EF4-FFF2-40B4-BE49-F238E27FC236}">
                <a16:creationId xmlns:a16="http://schemas.microsoft.com/office/drawing/2014/main" id="{431A6461-DB7D-4C02-BD54-EC13C6C61981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095700" y="2626567"/>
            <a:ext cx="2605500" cy="208611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  <p:sp>
        <p:nvSpPr>
          <p:cNvPr id="19" name="Textplatzhalter 4">
            <a:extLst>
              <a:ext uri="{FF2B5EF4-FFF2-40B4-BE49-F238E27FC236}">
                <a16:creationId xmlns:a16="http://schemas.microsoft.com/office/drawing/2014/main" id="{9E186AF5-D057-4662-99A5-C5B72C102263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3269250" y="4679429"/>
            <a:ext cx="2605500" cy="208611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  <p:sp>
        <p:nvSpPr>
          <p:cNvPr id="20" name="Textplatzhalter 4">
            <a:extLst>
              <a:ext uri="{FF2B5EF4-FFF2-40B4-BE49-F238E27FC236}">
                <a16:creationId xmlns:a16="http://schemas.microsoft.com/office/drawing/2014/main" id="{FE28F596-0477-4144-9033-0F83600D5173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6095700" y="4679429"/>
            <a:ext cx="2605500" cy="208611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</p:spTree>
    <p:extLst>
      <p:ext uri="{BB962C8B-B14F-4D97-AF65-F5344CB8AC3E}">
        <p14:creationId xmlns:p14="http://schemas.microsoft.com/office/powerpoint/2010/main" val="426633084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+ 2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7" name="Bildplatzhalter 7">
            <a:extLst>
              <a:ext uri="{FF2B5EF4-FFF2-40B4-BE49-F238E27FC236}">
                <a16:creationId xmlns:a16="http://schemas.microsoft.com/office/drawing/2014/main" id="{9B27A2E0-7828-42CC-94F2-52AC0B1B20E9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67320" y="1428740"/>
            <a:ext cx="3954150" cy="3258556"/>
          </a:xfrm>
        </p:spPr>
        <p:txBody>
          <a:bodyPr/>
          <a:lstStyle/>
          <a:p>
            <a:r>
              <a:rPr lang="en-US" noProof="0" dirty="0"/>
              <a:t>Add Image</a:t>
            </a:r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715550" y="1428740"/>
            <a:ext cx="3954150" cy="3258556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FBDA83D7-ED1C-407C-95EF-259295D2189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979"/>
            <a:ext cx="8263350" cy="804314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45341921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+ Text +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715550" y="1428741"/>
            <a:ext cx="3954150" cy="2859023"/>
          </a:xfr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1405031"/>
            <a:ext cx="4023000" cy="212624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</a:t>
            </a:r>
            <a:r>
              <a:rPr lang="de-DE" dirty="0" err="1"/>
              <a:t>Subtitle</a:t>
            </a:r>
            <a:endParaRPr lang="de-DE" dirty="0"/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746089"/>
            <a:ext cx="4023000" cy="274809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9" name="Textplatzhalter 4">
            <a:extLst>
              <a:ext uri="{FF2B5EF4-FFF2-40B4-BE49-F238E27FC236}">
                <a16:creationId xmlns:a16="http://schemas.microsoft.com/office/drawing/2014/main" id="{4359674F-CF32-4FA5-9124-DD44149261BE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680012" y="4368798"/>
            <a:ext cx="4023000" cy="208611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25D6EFE5-C676-44A1-95E3-7BF41C1B224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10" name="Textplatzhalter 5">
            <a:extLst>
              <a:ext uri="{FF2B5EF4-FFF2-40B4-BE49-F238E27FC236}">
                <a16:creationId xmlns:a16="http://schemas.microsoft.com/office/drawing/2014/main" id="{798E3C2C-C457-4971-B195-C7CE1F91188A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5178"/>
            <a:ext cx="4023122" cy="341655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100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5526432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+ Imag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67100" y="1428741"/>
            <a:ext cx="3954150" cy="2859023"/>
          </a:xfrm>
        </p:spPr>
        <p:txBody>
          <a:bodyPr/>
          <a:lstStyle/>
          <a:p>
            <a:r>
              <a:rPr lang="en-US" noProof="0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687200" y="1405031"/>
            <a:ext cx="4023000" cy="212624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687200" y="1746089"/>
            <a:ext cx="4023000" cy="2748098"/>
          </a:xfrm>
        </p:spPr>
        <p:txBody>
          <a:bodyPr/>
          <a:lstStyle>
            <a:lvl1pPr>
              <a:defRPr/>
            </a:lvl1pPr>
            <a:lvl4pPr>
              <a:defRPr/>
            </a:lvl4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Ebene</a:t>
            </a:r>
          </a:p>
          <a:p>
            <a:pPr lvl="3"/>
            <a:r>
              <a:rPr lang="en-US" noProof="0" dirty="0"/>
              <a:t>Fourth Ebene</a:t>
            </a:r>
          </a:p>
          <a:p>
            <a:pPr lvl="4"/>
            <a:r>
              <a:rPr lang="en-US" noProof="0" dirty="0"/>
              <a:t>Fifth Ebene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3BB9C48B-306B-4B7C-AF00-BA6C2F3CB51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979"/>
            <a:ext cx="8263350" cy="804314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10" name="Textplatzhalter 5">
            <a:extLst>
              <a:ext uri="{FF2B5EF4-FFF2-40B4-BE49-F238E27FC236}">
                <a16:creationId xmlns:a16="http://schemas.microsoft.com/office/drawing/2014/main" id="{E54D6B9B-188A-4CB1-80C1-74394219DCF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5178"/>
            <a:ext cx="4023122" cy="341655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100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423699551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+ Text + 2 Images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3303451" y="1428741"/>
            <a:ext cx="2538413" cy="1507065"/>
          </a:xfrm>
        </p:spPr>
        <p:txBody>
          <a:bodyPr/>
          <a:lstStyle>
            <a:lvl1pPr>
              <a:defRPr/>
            </a:lvl1pPr>
          </a:lstStyle>
          <a:p>
            <a:r>
              <a:rPr lang="de-AT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1405031"/>
            <a:ext cx="2605500" cy="212624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746089"/>
            <a:ext cx="2605500" cy="2748098"/>
          </a:xfrm>
        </p:spPr>
        <p:txBody>
          <a:bodyPr/>
          <a:lstStyle>
            <a:lvl1pPr>
              <a:defRPr/>
            </a:lvl1pPr>
            <a:lvl2pPr>
              <a:defRPr/>
            </a:lvl2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3" name="Textplatzhalter 8">
            <a:extLst>
              <a:ext uri="{FF2B5EF4-FFF2-40B4-BE49-F238E27FC236}">
                <a16:creationId xmlns:a16="http://schemas.microsoft.com/office/drawing/2014/main" id="{304CC4E7-09DC-4998-BCFA-AD280A0B1D97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6095250" y="1746089"/>
            <a:ext cx="2605500" cy="274809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4" name="Bildplatzhalter 7">
            <a:extLst>
              <a:ext uri="{FF2B5EF4-FFF2-40B4-BE49-F238E27FC236}">
                <a16:creationId xmlns:a16="http://schemas.microsoft.com/office/drawing/2014/main" id="{12AEE0D9-326B-43F0-8F21-F85ED918A673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3303451" y="3124865"/>
            <a:ext cx="2538413" cy="1507065"/>
          </a:xfrm>
        </p:spPr>
        <p:txBody>
          <a:bodyPr/>
          <a:lstStyle>
            <a:lvl1pPr>
              <a:defRPr/>
            </a:lvl1pPr>
          </a:lstStyle>
          <a:p>
            <a:r>
              <a:rPr lang="de-AT" dirty="0"/>
              <a:t>Add Image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FA554AB9-2B77-4A5E-8DE0-C5B9338233C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979"/>
            <a:ext cx="8263350" cy="804314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9" name="Textplatzhalter 5">
            <a:extLst>
              <a:ext uri="{FF2B5EF4-FFF2-40B4-BE49-F238E27FC236}">
                <a16:creationId xmlns:a16="http://schemas.microsoft.com/office/drawing/2014/main" id="{3135ED04-BF59-4DF8-B4BE-86B8797144E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4" y="4625178"/>
            <a:ext cx="2605387" cy="341655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100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11765452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ull Imag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339607"/>
            <a:ext cx="9144000" cy="4805481"/>
          </a:xfrm>
          <a:solidFill>
            <a:schemeClr val="bg1">
              <a:lumMod val="50000"/>
              <a:alpha val="50000"/>
            </a:schemeClr>
          </a:solidFill>
        </p:spPr>
        <p:txBody>
          <a:bodyPr anchor="t" anchorCtr="0"/>
          <a:lstStyle>
            <a:lvl1pPr algn="ctr">
              <a:lnSpc>
                <a:spcPct val="150000"/>
              </a:lnSpc>
              <a:spcBef>
                <a:spcPts val="0"/>
              </a:spcBef>
              <a:defRPr sz="300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Insert Background Image 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BD79F90D-3491-43D5-A790-90072FE11986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0" y="3844637"/>
            <a:ext cx="9144000" cy="1300451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>
              <a:lnSpc>
                <a:spcPts val="0"/>
              </a:lnSpc>
              <a:defRPr/>
            </a:lvl1pPr>
          </a:lstStyle>
          <a:p>
            <a:pPr lvl="0"/>
            <a:r>
              <a:rPr lang="de-AT" dirty="0"/>
              <a:t> 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8" name="Textplatzhalter 4">
            <a:extLst>
              <a:ext uri="{FF2B5EF4-FFF2-40B4-BE49-F238E27FC236}">
                <a16:creationId xmlns:a16="http://schemas.microsoft.com/office/drawing/2014/main" id="{660E39D6-6B5D-455A-A188-1048C3C9BC32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42800" y="4571383"/>
            <a:ext cx="2598750" cy="283844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1">
                <a:solidFill>
                  <a:schemeClr val="bg1"/>
                </a:solidFill>
              </a:defRPr>
            </a:lvl1pPr>
            <a:lvl2pPr marL="0" indent="0">
              <a:lnSpc>
                <a:spcPts val="1013"/>
              </a:lnSpc>
              <a:buFontTx/>
              <a:buNone/>
              <a:defRPr sz="1000" b="0">
                <a:solidFill>
                  <a:schemeClr val="bg1"/>
                </a:solidFill>
              </a:defRPr>
            </a:lvl2pPr>
            <a:lvl3pPr marL="0" indent="0">
              <a:lnSpc>
                <a:spcPts val="1013"/>
              </a:lnSpc>
              <a:buFontTx/>
              <a:buNone/>
              <a:defRPr sz="750" b="0">
                <a:solidFill>
                  <a:schemeClr val="bg1"/>
                </a:solidFill>
              </a:defRPr>
            </a:lvl3pPr>
            <a:lvl4pPr marL="0" indent="0">
              <a:lnSpc>
                <a:spcPts val="1013"/>
              </a:lnSpc>
              <a:buFontTx/>
              <a:buNone/>
              <a:defRPr sz="750" b="0">
                <a:solidFill>
                  <a:schemeClr val="bg1"/>
                </a:solidFill>
              </a:defRPr>
            </a:lvl4pPr>
            <a:lvl5pPr marL="0" indent="0">
              <a:lnSpc>
                <a:spcPts val="1013"/>
              </a:lnSpc>
              <a:buFontTx/>
              <a:buNone/>
              <a:defRPr sz="750" b="0">
                <a:solidFill>
                  <a:schemeClr val="bg1"/>
                </a:solidFill>
              </a:defRPr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First Level (Strong)</a:t>
            </a:r>
          </a:p>
          <a:p>
            <a:pPr lvl="1"/>
            <a:r>
              <a:rPr lang="en-US" noProof="0" dirty="0"/>
              <a:t>Second Level (Text)</a:t>
            </a:r>
          </a:p>
        </p:txBody>
      </p:sp>
    </p:spTree>
    <p:extLst>
      <p:ext uri="{BB962C8B-B14F-4D97-AF65-F5344CB8AC3E}">
        <p14:creationId xmlns:p14="http://schemas.microsoft.com/office/powerpoint/2010/main" val="17970451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E621380A-5FB6-4DFB-922D-CC92A722568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2747643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solidFill>
          <a:srgbClr val="0F124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Shape, icon, circle&#10;&#10;Description automatically generated">
            <a:extLst>
              <a:ext uri="{FF2B5EF4-FFF2-40B4-BE49-F238E27FC236}">
                <a16:creationId xmlns:a16="http://schemas.microsoft.com/office/drawing/2014/main" id="{1D55B461-FC20-4B48-861D-3BD149A2F2F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19902" y="1123699"/>
            <a:ext cx="2704196" cy="2705030"/>
          </a:xfrm>
          <a:prstGeom prst="rect">
            <a:avLst/>
          </a:prstGeom>
        </p:spPr>
      </p:pic>
      <p:pic>
        <p:nvPicPr>
          <p:cNvPr id="18" name="Grafik 15">
            <a:extLst>
              <a:ext uri="{FF2B5EF4-FFF2-40B4-BE49-F238E27FC236}">
                <a16:creationId xmlns:a16="http://schemas.microsoft.com/office/drawing/2014/main" id="{8D942704-B444-374B-8693-4D571EC4C700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9221" y="206826"/>
            <a:ext cx="447815" cy="180000"/>
          </a:xfrm>
          <a:prstGeom prst="rect">
            <a:avLst/>
          </a:prstGeom>
        </p:spPr>
      </p:pic>
      <p:sp>
        <p:nvSpPr>
          <p:cNvPr id="19" name="Titel 1">
            <a:extLst>
              <a:ext uri="{FF2B5EF4-FFF2-40B4-BE49-F238E27FC236}">
                <a16:creationId xmlns:a16="http://schemas.microsoft.com/office/drawing/2014/main" id="{0E36070F-2B27-A746-BF96-248FCCDFE113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194966"/>
            <a:ext cx="8263350" cy="1791253"/>
          </a:xfrm>
        </p:spPr>
        <p:txBody>
          <a:bodyPr anchor="b"/>
          <a:lstStyle>
            <a:lvl1pPr algn="ctr">
              <a:lnSpc>
                <a:spcPts val="3563"/>
              </a:lnSpc>
              <a:defRPr sz="3600" cap="all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Title</a:t>
            </a:r>
          </a:p>
        </p:txBody>
      </p:sp>
      <p:sp>
        <p:nvSpPr>
          <p:cNvPr id="21" name="Untertitel 2">
            <a:extLst>
              <a:ext uri="{FF2B5EF4-FFF2-40B4-BE49-F238E27FC236}">
                <a16:creationId xmlns:a16="http://schemas.microsoft.com/office/drawing/2014/main" id="{6259BB68-E427-D548-AD70-21C895C0EC46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42800" y="3207627"/>
            <a:ext cx="8263350" cy="1242205"/>
          </a:xfrm>
        </p:spPr>
        <p:txBody>
          <a:bodyPr>
            <a:noAutofit/>
          </a:bodyPr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noProof="0" dirty="0"/>
              <a:t>Add Subtitle</a:t>
            </a:r>
          </a:p>
        </p:txBody>
      </p:sp>
      <p:pic>
        <p:nvPicPr>
          <p:cNvPr id="3" name="Picture 2" descr="Logo&#10;&#10;Description automatically generated">
            <a:extLst>
              <a:ext uri="{FF2B5EF4-FFF2-40B4-BE49-F238E27FC236}">
                <a16:creationId xmlns:a16="http://schemas.microsoft.com/office/drawing/2014/main" id="{B71918D9-65A2-4146-85B5-9CB046465E3A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86964" y="72918"/>
            <a:ext cx="447815" cy="44781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">
    <p:bg>
      <p:bgPr>
        <a:solidFill>
          <a:srgbClr val="0F124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Shape, icon, circle&#10;&#10;Description automatically generated">
            <a:extLst>
              <a:ext uri="{FF2B5EF4-FFF2-40B4-BE49-F238E27FC236}">
                <a16:creationId xmlns:a16="http://schemas.microsoft.com/office/drawing/2014/main" id="{1D55B461-FC20-4B48-861D-3BD149A2F2F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19902" y="1048544"/>
            <a:ext cx="2704196" cy="2705030"/>
          </a:xfrm>
          <a:prstGeom prst="rect">
            <a:avLst/>
          </a:prstGeom>
        </p:spPr>
      </p:pic>
      <p:pic>
        <p:nvPicPr>
          <p:cNvPr id="18" name="Grafik 15">
            <a:extLst>
              <a:ext uri="{FF2B5EF4-FFF2-40B4-BE49-F238E27FC236}">
                <a16:creationId xmlns:a16="http://schemas.microsoft.com/office/drawing/2014/main" id="{8D942704-B444-374B-8693-4D571EC4C700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9221" y="206826"/>
            <a:ext cx="447815" cy="180000"/>
          </a:xfrm>
          <a:prstGeom prst="rect">
            <a:avLst/>
          </a:prstGeom>
        </p:spPr>
      </p:pic>
      <p:sp>
        <p:nvSpPr>
          <p:cNvPr id="19" name="Titel 1">
            <a:extLst>
              <a:ext uri="{FF2B5EF4-FFF2-40B4-BE49-F238E27FC236}">
                <a16:creationId xmlns:a16="http://schemas.microsoft.com/office/drawing/2014/main" id="{0E36070F-2B27-A746-BF96-248FCCDFE113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194966"/>
            <a:ext cx="8263350" cy="1791253"/>
          </a:xfrm>
        </p:spPr>
        <p:txBody>
          <a:bodyPr anchor="b"/>
          <a:lstStyle>
            <a:lvl1pPr algn="ctr">
              <a:lnSpc>
                <a:spcPts val="3563"/>
              </a:lnSpc>
              <a:defRPr sz="3600" cap="all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Title</a:t>
            </a:r>
          </a:p>
        </p:txBody>
      </p:sp>
      <p:sp>
        <p:nvSpPr>
          <p:cNvPr id="21" name="Untertitel 2">
            <a:extLst>
              <a:ext uri="{FF2B5EF4-FFF2-40B4-BE49-F238E27FC236}">
                <a16:creationId xmlns:a16="http://schemas.microsoft.com/office/drawing/2014/main" id="{6259BB68-E427-D548-AD70-21C895C0EC46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42800" y="3207627"/>
            <a:ext cx="8263350" cy="1242205"/>
          </a:xfrm>
        </p:spPr>
        <p:txBody>
          <a:bodyPr>
            <a:noAutofit/>
          </a:bodyPr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noProof="0" dirty="0"/>
              <a:t>Add Subtitle</a:t>
            </a:r>
          </a:p>
        </p:txBody>
      </p:sp>
      <p:pic>
        <p:nvPicPr>
          <p:cNvPr id="23" name="Picture 22" descr="Logo&#10;&#10;Description automatically generated">
            <a:extLst>
              <a:ext uri="{FF2B5EF4-FFF2-40B4-BE49-F238E27FC236}">
                <a16:creationId xmlns:a16="http://schemas.microsoft.com/office/drawing/2014/main" id="{DC938E34-9847-A24A-A5E9-359BBFFCF1EB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8600" y="206826"/>
            <a:ext cx="618524" cy="180000"/>
          </a:xfrm>
          <a:prstGeom prst="rect">
            <a:avLst/>
          </a:prstGeom>
        </p:spPr>
      </p:pic>
      <p:pic>
        <p:nvPicPr>
          <p:cNvPr id="3" name="Picture 2" descr="Logo&#10;&#10;Description automatically generated">
            <a:extLst>
              <a:ext uri="{FF2B5EF4-FFF2-40B4-BE49-F238E27FC236}">
                <a16:creationId xmlns:a16="http://schemas.microsoft.com/office/drawing/2014/main" id="{B71918D9-65A2-4146-85B5-9CB046465E3A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86964" y="72918"/>
            <a:ext cx="447815" cy="4478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21362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slide - 1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>
            <a:extLst>
              <a:ext uri="{FF2B5EF4-FFF2-40B4-BE49-F238E27FC236}">
                <a16:creationId xmlns:a16="http://schemas.microsoft.com/office/drawing/2014/main" id="{FD473FF2-142B-4BBC-8823-BAB28C2F9A4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6550"/>
            <a:ext cx="9144000" cy="5145088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194966"/>
            <a:ext cx="8263350" cy="1791253"/>
          </a:xfrm>
        </p:spPr>
        <p:txBody>
          <a:bodyPr anchor="b"/>
          <a:lstStyle>
            <a:lvl1pPr algn="ctr">
              <a:lnSpc>
                <a:spcPts val="3563"/>
              </a:lnSpc>
              <a:defRPr sz="3600" cap="all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Title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50BC8719-547F-4D8D-A3C6-6842D0F18FC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42800" y="3207627"/>
            <a:ext cx="8263350" cy="1242205"/>
          </a:xfrm>
        </p:spPr>
        <p:txBody>
          <a:bodyPr>
            <a:noAutofit/>
          </a:bodyPr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noProof="0" dirty="0"/>
              <a:t>Add Subtitle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5301" y="52434"/>
            <a:ext cx="289479" cy="17012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31B0BD8A-D178-4B00-A3F1-5503D969B4C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9222" y="206890"/>
            <a:ext cx="447815" cy="1800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625350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slide - 2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>
            <a:extLst>
              <a:ext uri="{FF2B5EF4-FFF2-40B4-BE49-F238E27FC236}">
                <a16:creationId xmlns:a16="http://schemas.microsoft.com/office/drawing/2014/main" id="{D343D645-9E73-4DF5-987F-AE7051A4FC6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816806" y="830761"/>
            <a:ext cx="3537393" cy="3541191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194966"/>
            <a:ext cx="8263350" cy="1791253"/>
          </a:xfrm>
        </p:spPr>
        <p:txBody>
          <a:bodyPr anchor="b"/>
          <a:lstStyle>
            <a:lvl1pPr algn="ctr">
              <a:lnSpc>
                <a:spcPts val="3563"/>
              </a:lnSpc>
              <a:defRPr sz="3600" cap="all" baseline="0">
                <a:solidFill>
                  <a:schemeClr val="tx1"/>
                </a:solidFill>
              </a:defRPr>
            </a:lvl1pPr>
          </a:lstStyle>
          <a:p>
            <a:r>
              <a:rPr lang="en-US" noProof="0" dirty="0"/>
              <a:t>Add Title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50BC8719-547F-4D8D-A3C6-6842D0F18FC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42800" y="3207627"/>
            <a:ext cx="8263350" cy="1242205"/>
          </a:xfrm>
        </p:spPr>
        <p:txBody>
          <a:bodyPr>
            <a:noAutofit/>
          </a:bodyPr>
          <a:lstStyle>
            <a:lvl1pPr marL="0" indent="0" algn="ctr">
              <a:buNone/>
              <a:defRPr sz="1200">
                <a:solidFill>
                  <a:schemeClr val="tx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noProof="0" dirty="0"/>
              <a:t>Add Subtitle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5301" y="52434"/>
            <a:ext cx="289479" cy="17012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31B0BD8A-D178-4B00-A3F1-5503D969B4C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0449" y="96056"/>
            <a:ext cx="448964" cy="1800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91827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slide - 3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>
            <a:extLst>
              <a:ext uri="{FF2B5EF4-FFF2-40B4-BE49-F238E27FC236}">
                <a16:creationId xmlns:a16="http://schemas.microsoft.com/office/drawing/2014/main" id="{0B76ECB0-B71D-454C-9911-8489B91E505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9144000" cy="5145088"/>
          </a:xfrm>
          <a:prstGeom prst="rect">
            <a:avLst/>
          </a:prstGeom>
        </p:spPr>
      </p:pic>
      <p:pic>
        <p:nvPicPr>
          <p:cNvPr id="12" name="Grafik 11" descr="Ein Bild, das Zeichnung enthält.&#10;&#10;Automatisch generierte Beschreibung">
            <a:extLst>
              <a:ext uri="{FF2B5EF4-FFF2-40B4-BE49-F238E27FC236}">
                <a16:creationId xmlns:a16="http://schemas.microsoft.com/office/drawing/2014/main" id="{A869517B-FA4A-4693-A73F-75823C3FCBFB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9800" y="849412"/>
            <a:ext cx="4099482" cy="3600211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046404"/>
            <a:ext cx="8263350" cy="1791253"/>
          </a:xfrm>
        </p:spPr>
        <p:txBody>
          <a:bodyPr anchor="b"/>
          <a:lstStyle>
            <a:lvl1pPr algn="ctr">
              <a:lnSpc>
                <a:spcPts val="3563"/>
              </a:lnSpc>
              <a:defRPr sz="3600" cap="all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Title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50BC8719-547F-4D8D-A3C6-6842D0F18FC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42800" y="2896680"/>
            <a:ext cx="8263350" cy="1242205"/>
          </a:xfrm>
        </p:spPr>
        <p:txBody>
          <a:bodyPr>
            <a:noAutofit/>
          </a:bodyPr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noProof="0" dirty="0"/>
              <a:t>Add Subtitle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5301" y="52434"/>
            <a:ext cx="289479" cy="17012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31B0BD8A-D178-4B00-A3F1-5503D969B4C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0451" y="95878"/>
            <a:ext cx="447815" cy="1800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513823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Goodbye Slide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>
            <a:extLst>
              <a:ext uri="{FF2B5EF4-FFF2-40B4-BE49-F238E27FC236}">
                <a16:creationId xmlns:a16="http://schemas.microsoft.com/office/drawing/2014/main" id="{FD473FF2-142B-4BBC-8823-BAB28C2F9A4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472"/>
            <a:ext cx="9144000" cy="5145088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789215"/>
            <a:ext cx="8263350" cy="1791253"/>
          </a:xfrm>
        </p:spPr>
        <p:txBody>
          <a:bodyPr anchor="ctr" anchorCtr="0"/>
          <a:lstStyle>
            <a:lvl1pPr algn="ctr">
              <a:lnSpc>
                <a:spcPts val="3563"/>
              </a:lnSpc>
              <a:defRPr sz="3375" cap="none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Your Final Greetings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5301" y="52434"/>
            <a:ext cx="289479" cy="17012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31B0BD8A-D178-4B00-A3F1-5503D969B4C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0451" y="95878"/>
            <a:ext cx="447815" cy="1800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657510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1405031"/>
            <a:ext cx="4023000" cy="212624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746089"/>
            <a:ext cx="8263350" cy="2748098"/>
          </a:xfrm>
        </p:spPr>
        <p:txBody>
          <a:bodyPr/>
          <a:lstStyle>
            <a:lvl1pPr>
              <a:lnSpc>
                <a:spcPts val="1950"/>
              </a:lnSpc>
              <a:defRPr sz="1600"/>
            </a:lvl1pPr>
            <a:lvl2pPr marL="340200" indent="-340200">
              <a:lnSpc>
                <a:spcPts val="1950"/>
              </a:lnSpc>
              <a:defRPr sz="1600"/>
            </a:lvl2pPr>
            <a:lvl3pPr marL="680400" indent="-340200">
              <a:lnSpc>
                <a:spcPts val="1950"/>
              </a:lnSpc>
              <a:defRPr sz="1600"/>
            </a:lvl3pPr>
            <a:lvl4pPr marL="1020600" indent="-340200">
              <a:lnSpc>
                <a:spcPts val="1950"/>
              </a:lnSpc>
              <a:defRPr sz="1600"/>
            </a:lvl4pPr>
            <a:lvl5pPr marL="1360800" indent="-340200">
              <a:lnSpc>
                <a:spcPts val="1950"/>
              </a:lnSpc>
              <a:defRPr sz="1600"/>
            </a:lvl5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4946405-6429-4EE3-9329-FF6E5526F37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979"/>
            <a:ext cx="8263350" cy="804314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EE0778A-932A-4793-BF0E-632C848BAD2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5178"/>
            <a:ext cx="4023122" cy="341655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75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  <p:sp>
        <p:nvSpPr>
          <p:cNvPr id="7" name="Rechteck 3">
            <a:extLst>
              <a:ext uri="{FF2B5EF4-FFF2-40B4-BE49-F238E27FC236}">
                <a16:creationId xmlns:a16="http://schemas.microsoft.com/office/drawing/2014/main" id="{DF61C4D2-86E0-B04D-82D3-96A65E7B75A4}"/>
              </a:ext>
            </a:extLst>
          </p:cNvPr>
          <p:cNvSpPr/>
          <p:nvPr userDrawn="1"/>
        </p:nvSpPr>
        <p:spPr>
          <a:xfrm>
            <a:off x="0" y="1"/>
            <a:ext cx="9144000" cy="360109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506" dirty="0"/>
          </a:p>
        </p:txBody>
      </p:sp>
      <p:pic>
        <p:nvPicPr>
          <p:cNvPr id="8" name="Grafik 16">
            <a:extLst>
              <a:ext uri="{FF2B5EF4-FFF2-40B4-BE49-F238E27FC236}">
                <a16:creationId xmlns:a16="http://schemas.microsoft.com/office/drawing/2014/main" id="{42C024AE-25D7-7A46-A9C3-E69A35F0D8A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9222" y="90028"/>
            <a:ext cx="447815" cy="180056"/>
          </a:xfrm>
          <a:prstGeom prst="rect">
            <a:avLst/>
          </a:prstGeom>
        </p:spPr>
      </p:pic>
      <p:sp>
        <p:nvSpPr>
          <p:cNvPr id="12" name="Foliennummernplatzhalter 2">
            <a:extLst>
              <a:ext uri="{FF2B5EF4-FFF2-40B4-BE49-F238E27FC236}">
                <a16:creationId xmlns:a16="http://schemas.microsoft.com/office/drawing/2014/main" id="{C7B1DB0F-E925-914C-9A65-510FCAE5DFA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745301" y="134144"/>
            <a:ext cx="289479" cy="170124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Textfeld 4">
            <a:extLst>
              <a:ext uri="{FF2B5EF4-FFF2-40B4-BE49-F238E27FC236}">
                <a16:creationId xmlns:a16="http://schemas.microsoft.com/office/drawing/2014/main" id="{B691AAF5-474C-5843-ADBB-2DAC2EA97AD2}"/>
              </a:ext>
            </a:extLst>
          </p:cNvPr>
          <p:cNvSpPr txBox="1"/>
          <p:nvPr userDrawn="1"/>
        </p:nvSpPr>
        <p:spPr>
          <a:xfrm>
            <a:off x="697635" y="65111"/>
            <a:ext cx="4554770" cy="262688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0" marR="0" lvl="0" indent="0" algn="l" defTabSz="685727" rtl="0" eaLnBrk="1" fontAlgn="auto" latinLnBrk="0" hangingPunct="1">
              <a:lnSpc>
                <a:spcPts val="1238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>
                <a:solidFill>
                  <a:schemeClr val="bg1"/>
                </a:solidFill>
                <a:latin typeface="Cavolini" panose="03000502040302020204" pitchFamily="66" charset="0"/>
                <a:cs typeface="Cavolini" panose="03000502040302020204" pitchFamily="66" charset="0"/>
              </a:rPr>
              <a:t>11 / 12 / 2024 | </a:t>
            </a:r>
            <a:r>
              <a:rPr lang="en-GB" sz="1200" dirty="0">
                <a:solidFill>
                  <a:schemeClr val="bg1"/>
                </a:solidFill>
                <a:latin typeface="Cavolini" panose="03000502040302020204" pitchFamily="66" charset="0"/>
                <a:cs typeface="Cavolini" panose="03000502040302020204" pitchFamily="66" charset="0"/>
              </a:rPr>
              <a:t>FCC-</a:t>
            </a:r>
            <a:r>
              <a:rPr lang="en-GB" sz="1200" dirty="0" err="1">
                <a:solidFill>
                  <a:schemeClr val="bg1"/>
                </a:solidFill>
                <a:latin typeface="Cavolini" panose="03000502040302020204" pitchFamily="66" charset="0"/>
                <a:cs typeface="Cavolini" panose="03000502040302020204" pitchFamily="66" charset="0"/>
              </a:rPr>
              <a:t>ee</a:t>
            </a:r>
            <a:r>
              <a:rPr lang="en-GB" sz="1200" dirty="0">
                <a:solidFill>
                  <a:schemeClr val="bg1"/>
                </a:solidFill>
                <a:latin typeface="Cavolini" panose="03000502040302020204" pitchFamily="66" charset="0"/>
                <a:cs typeface="Cavolini" panose="03000502040302020204" pitchFamily="66" charset="0"/>
              </a:rPr>
              <a:t> Accelerator Design Meeting</a:t>
            </a:r>
          </a:p>
          <a:p>
            <a:pPr marL="0" marR="0" lvl="0" indent="0" algn="l" defTabSz="685727" rtl="0" eaLnBrk="1" fontAlgn="auto" latinLnBrk="0" hangingPunct="1">
              <a:lnSpc>
                <a:spcPts val="1238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dirty="0">
              <a:solidFill>
                <a:schemeClr val="bg1"/>
              </a:solidFill>
              <a:latin typeface="Cavolini" panose="03000502040302020204" pitchFamily="66" charset="0"/>
              <a:cs typeface="Cavolini" panose="03000502040302020204" pitchFamily="66" charset="0"/>
            </a:endParaRPr>
          </a:p>
          <a:p>
            <a:pPr marL="0" marR="0" lvl="0" indent="0" algn="l" defTabSz="685727" rtl="0" eaLnBrk="1" fontAlgn="auto" latinLnBrk="0" hangingPunct="1">
              <a:lnSpc>
                <a:spcPts val="1238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dirty="0">
              <a:solidFill>
                <a:schemeClr val="bg1"/>
              </a:solidFill>
            </a:endParaRPr>
          </a:p>
          <a:p>
            <a:pPr>
              <a:lnSpc>
                <a:spcPts val="1238"/>
              </a:lnSpc>
            </a:pPr>
            <a:endParaRPr lang="de-AT" sz="1200" dirty="0">
              <a:solidFill>
                <a:schemeClr val="bg1"/>
              </a:solidFill>
              <a:latin typeface="Cavolini" panose="03000502040302020204" pitchFamily="66" charset="0"/>
              <a:cs typeface="Cavolini" panose="03000502040302020204" pitchFamily="66" charset="0"/>
            </a:endParaRP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0F0A6267-A559-4C4B-9788-C7696FF21BF4}"/>
              </a:ext>
            </a:extLst>
          </p:cNvPr>
          <p:cNvCxnSpPr>
            <a:cxnSpLocks/>
          </p:cNvCxnSpPr>
          <p:nvPr userDrawn="1"/>
        </p:nvCxnSpPr>
        <p:spPr>
          <a:xfrm>
            <a:off x="0" y="362744"/>
            <a:ext cx="9144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766192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BE36A4-98C2-4D41-9302-F97B2C424E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0806B22-0493-417E-959D-932E8E0CE27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FEDC43-331D-4A87-B1FC-C7005934F9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AE975-99BE-4376-8CF8-F7D711520AA4}" type="datetimeFigureOut">
              <a:rPr lang="en-CH" smtClean="0"/>
              <a:t>12.12.2024</a:t>
            </a:fld>
            <a:endParaRPr lang="en-CH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C762AB7-DF19-496F-BF3A-AD432F509F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4CC91AD-B47D-4B90-A45E-1428870619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A5CFCC-43FE-4727-9350-F8B24C0D6F3C}" type="slidenum">
              <a:rPr lang="en-CH" smtClean="0"/>
              <a:t>‹#›</a:t>
            </a:fld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29383197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ble of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404433"/>
            <a:ext cx="4023000" cy="3089754"/>
          </a:xfrm>
        </p:spPr>
        <p:txBody>
          <a:bodyPr/>
          <a:lstStyle>
            <a:lvl1pPr>
              <a:spcBef>
                <a:spcPts val="1388"/>
              </a:spcBef>
              <a:defRPr sz="1400" b="1"/>
            </a:lvl1pPr>
            <a:lvl2pPr marL="472500" indent="0">
              <a:buNone/>
              <a:tabLst>
                <a:tab pos="3955500" algn="r"/>
              </a:tabLst>
              <a:defRPr/>
            </a:lvl2pPr>
            <a:lvl3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3pPr>
            <a:lvl4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4pPr>
            <a:lvl5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5pPr>
          </a:lstStyle>
          <a:p>
            <a:pPr lvl="0"/>
            <a:r>
              <a:rPr lang="en-US" noProof="0" dirty="0"/>
              <a:t>Chapter Title</a:t>
            </a:r>
          </a:p>
          <a:p>
            <a:pPr lvl="1"/>
            <a:r>
              <a:rPr lang="en-US" noProof="0" dirty="0"/>
              <a:t>Subchapter Level 1	1</a:t>
            </a:r>
          </a:p>
          <a:p>
            <a:pPr lvl="2"/>
            <a:r>
              <a:rPr lang="en-US" noProof="0" dirty="0"/>
              <a:t>Subchapter Level 2	1</a:t>
            </a:r>
          </a:p>
          <a:p>
            <a:pPr lvl="3"/>
            <a:r>
              <a:rPr lang="en-US" noProof="0" dirty="0"/>
              <a:t>Subchapter Level 2	1</a:t>
            </a:r>
          </a:p>
          <a:p>
            <a:pPr lvl="4"/>
            <a:r>
              <a:rPr lang="en-US" noProof="0" dirty="0"/>
              <a:t>Subchapter Level 2	1</a:t>
            </a:r>
          </a:p>
        </p:txBody>
      </p:sp>
      <p:sp>
        <p:nvSpPr>
          <p:cNvPr id="12" name="Textplatzhalter 8">
            <a:extLst>
              <a:ext uri="{FF2B5EF4-FFF2-40B4-BE49-F238E27FC236}">
                <a16:creationId xmlns:a16="http://schemas.microsoft.com/office/drawing/2014/main" id="{E69F34A5-EA9B-4A0A-A8FB-63CF2456D5B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687200" y="1404433"/>
            <a:ext cx="4023000" cy="3089754"/>
          </a:xfrm>
        </p:spPr>
        <p:txBody>
          <a:bodyPr/>
          <a:lstStyle>
            <a:lvl1pPr>
              <a:spcBef>
                <a:spcPts val="1388"/>
              </a:spcBef>
              <a:defRPr sz="1400" b="1"/>
            </a:lvl1pPr>
            <a:lvl2pPr marL="472500" indent="0">
              <a:buNone/>
              <a:tabLst>
                <a:tab pos="3955500" algn="r"/>
              </a:tabLst>
              <a:defRPr/>
            </a:lvl2pPr>
            <a:lvl3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3pPr>
            <a:lvl4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4pPr>
            <a:lvl5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5pPr>
          </a:lstStyle>
          <a:p>
            <a:pPr lvl="0"/>
            <a:r>
              <a:rPr lang="en-US" noProof="0" dirty="0"/>
              <a:t>Chapter Title</a:t>
            </a:r>
          </a:p>
          <a:p>
            <a:pPr lvl="1"/>
            <a:r>
              <a:rPr lang="en-US" noProof="0" dirty="0"/>
              <a:t>Subchapter Level 1	1</a:t>
            </a:r>
          </a:p>
          <a:p>
            <a:pPr lvl="2"/>
            <a:r>
              <a:rPr lang="en-US" noProof="0" dirty="0"/>
              <a:t>Subchapter Level 2	1</a:t>
            </a:r>
          </a:p>
          <a:p>
            <a:pPr lvl="3"/>
            <a:r>
              <a:rPr lang="en-US" noProof="0" dirty="0"/>
              <a:t>Subchapter Level 2	1</a:t>
            </a:r>
          </a:p>
          <a:p>
            <a:pPr lvl="4"/>
            <a:r>
              <a:rPr lang="en-US" noProof="0" dirty="0"/>
              <a:t>Subchapter Level 2	1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24C33D56-EDA7-4D6B-80CE-52842ECCEC5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979"/>
            <a:ext cx="8263350" cy="80431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Title</a:t>
            </a:r>
          </a:p>
        </p:txBody>
      </p:sp>
    </p:spTree>
    <p:extLst>
      <p:ext uri="{BB962C8B-B14F-4D97-AF65-F5344CB8AC3E}">
        <p14:creationId xmlns:p14="http://schemas.microsoft.com/office/powerpoint/2010/main" val="8082376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1.xml"/><Relationship Id="rId7" Type="http://schemas.openxmlformats.org/officeDocument/2006/relationships/slideLayout" Target="../slideLayouts/slideLayout15.xml"/><Relationship Id="rId12" Type="http://schemas.openxmlformats.org/officeDocument/2006/relationships/slideLayout" Target="../slideLayouts/slideLayout20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6" Type="http://schemas.openxmlformats.org/officeDocument/2006/relationships/slideLayout" Target="../slideLayouts/slideLayout14.xml"/><Relationship Id="rId11" Type="http://schemas.openxmlformats.org/officeDocument/2006/relationships/slideLayout" Target="../slideLayouts/slideLayout19.xml"/><Relationship Id="rId5" Type="http://schemas.openxmlformats.org/officeDocument/2006/relationships/slideLayout" Target="../slideLayouts/slideLayout13.xml"/><Relationship Id="rId10" Type="http://schemas.openxmlformats.org/officeDocument/2006/relationships/slideLayout" Target="../slideLayouts/slideLayout18.xml"/><Relationship Id="rId4" Type="http://schemas.openxmlformats.org/officeDocument/2006/relationships/slideLayout" Target="../slideLayouts/slideLayout12.xml"/><Relationship Id="rId9" Type="http://schemas.openxmlformats.org/officeDocument/2006/relationships/slideLayout" Target="../slideLayouts/slideLayout17.xml"/><Relationship Id="rId1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E5FA7415-5972-43C8-8CE9-FFE3FD310C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800" y="579731"/>
            <a:ext cx="8263350" cy="804314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noProof="0" dirty="0"/>
              <a:t>Add Title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4555103-0B7D-47E0-BAB5-A777A34733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42800" y="1745976"/>
            <a:ext cx="8263350" cy="274809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First</a:t>
            </a:r>
            <a:r>
              <a:rPr lang="de-DE" dirty="0"/>
              <a:t> Level</a:t>
            </a:r>
          </a:p>
          <a:p>
            <a:pPr lvl="2"/>
            <a:r>
              <a:rPr lang="en-US" noProof="0" dirty="0"/>
              <a:t>Second</a:t>
            </a:r>
            <a:r>
              <a:rPr lang="de-DE" dirty="0"/>
              <a:t> Level</a:t>
            </a:r>
          </a:p>
          <a:p>
            <a:pPr lvl="3"/>
            <a:r>
              <a:rPr lang="en-US" noProof="0" dirty="0"/>
              <a:t>Third</a:t>
            </a:r>
            <a:r>
              <a:rPr lang="de-DE" dirty="0"/>
              <a:t> Level</a:t>
            </a:r>
          </a:p>
          <a:p>
            <a:pPr lvl="4"/>
            <a:r>
              <a:rPr lang="en-US" noProof="0" dirty="0"/>
              <a:t>Fourth Level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2A45E14-11AD-4136-88E8-CBEC7C0819E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745301" y="52434"/>
            <a:ext cx="289479" cy="170124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lvl1pPr algn="r">
              <a:lnSpc>
                <a:spcPts val="1238"/>
              </a:lnSpc>
              <a:defRPr sz="800">
                <a:solidFill>
                  <a:schemeClr val="tx2"/>
                </a:solidFill>
              </a:defRPr>
            </a:lvl1pPr>
          </a:lstStyle>
          <a:p>
            <a:r>
              <a:rPr lang="de-AT"/>
              <a:t> </a:t>
            </a:r>
            <a:fld id="{88A1DFE4-5FC5-43BD-BB7E-75EAD82B965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67137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2" r:id="rId1"/>
    <p:sldLayoutId id="2147483661" r:id="rId2"/>
    <p:sldLayoutId id="2147483671" r:id="rId3"/>
    <p:sldLayoutId id="2147483672" r:id="rId4"/>
    <p:sldLayoutId id="2147483673" r:id="rId5"/>
    <p:sldLayoutId id="2147483674" r:id="rId6"/>
    <p:sldLayoutId id="2147483690" r:id="rId7"/>
    <p:sldLayoutId id="2147483691" r:id="rId8"/>
  </p:sldLayoutIdLst>
  <p:hf hdr="0" ftr="0" dt="0"/>
  <p:txStyles>
    <p:titleStyle>
      <a:lvl1pPr algn="l" defTabSz="685800" rtl="0" eaLnBrk="1" latinLnBrk="0" hangingPunct="1">
        <a:lnSpc>
          <a:spcPts val="3000"/>
        </a:lnSpc>
        <a:spcBef>
          <a:spcPct val="0"/>
        </a:spcBef>
        <a:buNone/>
        <a:defRPr sz="2800" kern="1200">
          <a:solidFill>
            <a:schemeClr val="tx1"/>
          </a:solidFill>
          <a:latin typeface="Times New Roman" panose="02020603050405020304" pitchFamily="18" charset="0"/>
          <a:ea typeface="+mj-ea"/>
          <a:cs typeface="Times New Roman" panose="02020603050405020304" pitchFamily="18" charset="0"/>
        </a:defRPr>
      </a:lvl1pPr>
    </p:titleStyle>
    <p:bodyStyle>
      <a:lvl1pPr marL="0" indent="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243000" indent="-24300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486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729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972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orient="horz" pos="3117">
          <p15:clr>
            <a:srgbClr val="F26B43"/>
          </p15:clr>
        </p15:guide>
        <p15:guide id="3" pos="90">
          <p15:clr>
            <a:srgbClr val="F26B43"/>
          </p15:clr>
        </p15:guide>
        <p15:guide id="4" pos="294">
          <p15:clr>
            <a:srgbClr val="F26B43"/>
          </p15:clr>
        </p15:guide>
        <p15:guide id="5" pos="1009">
          <p15:clr>
            <a:srgbClr val="F26B43"/>
          </p15:clr>
        </p15:guide>
        <p15:guide id="6" pos="1196">
          <p15:clr>
            <a:srgbClr val="F26B43"/>
          </p15:clr>
        </p15:guide>
        <p15:guide id="7" pos="5670">
          <p15:clr>
            <a:srgbClr val="F26B43"/>
          </p15:clr>
        </p15:guide>
        <p15:guide id="8" pos="5466">
          <p15:clr>
            <a:srgbClr val="F26B43"/>
          </p15:clr>
        </p15:guide>
        <p15:guide id="9" pos="2081">
          <p15:clr>
            <a:srgbClr val="F26B43"/>
          </p15:clr>
        </p15:guide>
        <p15:guide id="10" pos="1893">
          <p15:clr>
            <a:srgbClr val="F26B43"/>
          </p15:clr>
        </p15:guide>
        <p15:guide id="12" pos="2973">
          <p15:clr>
            <a:srgbClr val="F26B43"/>
          </p15:clr>
        </p15:guide>
        <p15:guide id="13" pos="2787">
          <p15:clr>
            <a:srgbClr val="F26B43"/>
          </p15:clr>
        </p15:guide>
        <p15:guide id="14" pos="4751">
          <p15:clr>
            <a:srgbClr val="F26B43"/>
          </p15:clr>
        </p15:guide>
        <p15:guide id="15" pos="4564">
          <p15:clr>
            <a:srgbClr val="F26B43"/>
          </p15:clr>
        </p15:guide>
        <p15:guide id="16" pos="3867">
          <p15:clr>
            <a:srgbClr val="F26B43"/>
          </p15:clr>
        </p15:guide>
        <p15:guide id="17" pos="3680">
          <p15:clr>
            <a:srgbClr val="F26B43"/>
          </p15:clr>
        </p15:guide>
        <p15:guide id="19" orient="horz" pos="123">
          <p15:clr>
            <a:srgbClr val="F26B43"/>
          </p15:clr>
        </p15:guide>
        <p15:guide id="21" orient="horz" pos="200">
          <p15:clr>
            <a:srgbClr val="F26B43"/>
          </p15:clr>
        </p15:guide>
        <p15:guide id="23" orient="horz" pos="387">
          <p15:clr>
            <a:srgbClr val="F26B43"/>
          </p15:clr>
        </p15:guide>
        <p15:guide id="24" orient="horz" pos="2819">
          <p15:clr>
            <a:srgbClr val="F26B43"/>
          </p15:clr>
        </p15:guide>
        <p15:guide id="25" orient="horz" pos="2938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E5FA7415-5972-43C8-8CE9-FFE3FD310C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800" y="577979"/>
            <a:ext cx="8263350" cy="804314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noProof="0" dirty="0"/>
              <a:t>Add Title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4555103-0B7D-47E0-BAB5-A777A34733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42800" y="1745976"/>
            <a:ext cx="8263350" cy="274809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9180CF0C-837C-4BFD-ADEC-CF0F22B3929F}"/>
              </a:ext>
            </a:extLst>
          </p:cNvPr>
          <p:cNvSpPr/>
          <p:nvPr/>
        </p:nvSpPr>
        <p:spPr>
          <a:xfrm>
            <a:off x="0" y="0"/>
            <a:ext cx="9144000" cy="360111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506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2A45E14-11AD-4136-88E8-CBEC7C0819E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745301" y="94995"/>
            <a:ext cx="289479" cy="170124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lvl1pPr algn="r">
              <a:lnSpc>
                <a:spcPts val="1238"/>
              </a:lnSpc>
              <a:defRPr sz="800"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7" name="Grafik 16">
            <a:extLst>
              <a:ext uri="{FF2B5EF4-FFF2-40B4-BE49-F238E27FC236}">
                <a16:creationId xmlns:a16="http://schemas.microsoft.com/office/drawing/2014/main" id="{15072D71-1E30-4F23-8B4C-14B3F8F78932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9222" y="90028"/>
            <a:ext cx="447815" cy="180056"/>
          </a:xfrm>
          <a:prstGeom prst="rect">
            <a:avLst/>
          </a:prstGeom>
        </p:spPr>
      </p:pic>
      <p:sp>
        <p:nvSpPr>
          <p:cNvPr id="7" name="Textfeld 4">
            <a:extLst>
              <a:ext uri="{FF2B5EF4-FFF2-40B4-BE49-F238E27FC236}">
                <a16:creationId xmlns:a16="http://schemas.microsoft.com/office/drawing/2014/main" id="{796F7E7E-D8F7-B844-8783-1F05D7FEF224}"/>
              </a:ext>
            </a:extLst>
          </p:cNvPr>
          <p:cNvSpPr txBox="1"/>
          <p:nvPr userDrawn="1"/>
        </p:nvSpPr>
        <p:spPr>
          <a:xfrm>
            <a:off x="1007831" y="97423"/>
            <a:ext cx="203850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24/03/2022</a:t>
            </a:r>
            <a:endParaRPr lang="de-AT" sz="900" dirty="0">
              <a:solidFill>
                <a:schemeClr val="bg1"/>
              </a:solidFill>
            </a:endParaRPr>
          </a:p>
        </p:txBody>
      </p:sp>
      <p:sp>
        <p:nvSpPr>
          <p:cNvPr id="9" name="Textfeld 3">
            <a:extLst>
              <a:ext uri="{FF2B5EF4-FFF2-40B4-BE49-F238E27FC236}">
                <a16:creationId xmlns:a16="http://schemas.microsoft.com/office/drawing/2014/main" id="{D0C61DC5-2027-E94C-B212-3A0D81A56683}"/>
              </a:ext>
            </a:extLst>
          </p:cNvPr>
          <p:cNvSpPr txBox="1"/>
          <p:nvPr userDrawn="1"/>
        </p:nvSpPr>
        <p:spPr>
          <a:xfrm>
            <a:off x="3352800" y="114035"/>
            <a:ext cx="3180756" cy="302167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/>
            <a:r>
              <a:rPr lang="en-GB" sz="900" dirty="0">
                <a:solidFill>
                  <a:schemeClr val="bg1"/>
                </a:solidFill>
              </a:rPr>
              <a:t>EPFL-LPAP FCC-</a:t>
            </a:r>
            <a:r>
              <a:rPr lang="en-GB" sz="900" dirty="0" err="1">
                <a:solidFill>
                  <a:schemeClr val="bg1"/>
                </a:solidFill>
              </a:rPr>
              <a:t>ee</a:t>
            </a:r>
            <a:r>
              <a:rPr lang="en-GB" sz="900" dirty="0">
                <a:solidFill>
                  <a:schemeClr val="bg1"/>
                </a:solidFill>
              </a:rPr>
              <a:t> Software Framework Meeting</a:t>
            </a:r>
          </a:p>
        </p:txBody>
      </p:sp>
    </p:spTree>
    <p:extLst>
      <p:ext uri="{BB962C8B-B14F-4D97-AF65-F5344CB8AC3E}">
        <p14:creationId xmlns:p14="http://schemas.microsoft.com/office/powerpoint/2010/main" val="25661892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  <p:sldLayoutId id="2147483686" r:id="rId11"/>
    <p:sldLayoutId id="2147483689" r:id="rId12"/>
  </p:sldLayoutIdLst>
  <p:hf hdr="0" ftr="0" dt="0"/>
  <p:txStyles>
    <p:titleStyle>
      <a:lvl1pPr algn="l" defTabSz="685800" rtl="0" eaLnBrk="1" latinLnBrk="0" hangingPunct="1">
        <a:lnSpc>
          <a:spcPts val="3000"/>
        </a:lnSpc>
        <a:spcBef>
          <a:spcPct val="0"/>
        </a:spcBef>
        <a:buNone/>
        <a:defRPr sz="3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243000" indent="-24300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486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729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972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orient="horz" pos="3117">
          <p15:clr>
            <a:srgbClr val="F26B43"/>
          </p15:clr>
        </p15:guide>
        <p15:guide id="3" pos="90">
          <p15:clr>
            <a:srgbClr val="F26B43"/>
          </p15:clr>
        </p15:guide>
        <p15:guide id="4" pos="294">
          <p15:clr>
            <a:srgbClr val="F26B43"/>
          </p15:clr>
        </p15:guide>
        <p15:guide id="5" pos="1009">
          <p15:clr>
            <a:srgbClr val="F26B43"/>
          </p15:clr>
        </p15:guide>
        <p15:guide id="6" pos="1196">
          <p15:clr>
            <a:srgbClr val="F26B43"/>
          </p15:clr>
        </p15:guide>
        <p15:guide id="7" pos="5670">
          <p15:clr>
            <a:srgbClr val="F26B43"/>
          </p15:clr>
        </p15:guide>
        <p15:guide id="8" pos="5466">
          <p15:clr>
            <a:srgbClr val="F26B43"/>
          </p15:clr>
        </p15:guide>
        <p15:guide id="9" pos="2081">
          <p15:clr>
            <a:srgbClr val="F26B43"/>
          </p15:clr>
        </p15:guide>
        <p15:guide id="10" pos="1893">
          <p15:clr>
            <a:srgbClr val="F26B43"/>
          </p15:clr>
        </p15:guide>
        <p15:guide id="12" pos="2973">
          <p15:clr>
            <a:srgbClr val="F26B43"/>
          </p15:clr>
        </p15:guide>
        <p15:guide id="13" pos="2787">
          <p15:clr>
            <a:srgbClr val="F26B43"/>
          </p15:clr>
        </p15:guide>
        <p15:guide id="14" pos="4751">
          <p15:clr>
            <a:srgbClr val="F26B43"/>
          </p15:clr>
        </p15:guide>
        <p15:guide id="15" pos="4564">
          <p15:clr>
            <a:srgbClr val="F26B43"/>
          </p15:clr>
        </p15:guide>
        <p15:guide id="16" pos="3867">
          <p15:clr>
            <a:srgbClr val="F26B43"/>
          </p15:clr>
        </p15:guide>
        <p15:guide id="17" pos="3680">
          <p15:clr>
            <a:srgbClr val="F26B43"/>
          </p15:clr>
        </p15:guide>
        <p15:guide id="19" orient="horz" pos="123">
          <p15:clr>
            <a:srgbClr val="F26B43"/>
          </p15:clr>
        </p15:guide>
        <p15:guide id="21" orient="horz" pos="200">
          <p15:clr>
            <a:srgbClr val="F26B43"/>
          </p15:clr>
        </p15:guide>
        <p15:guide id="23" orient="horz" pos="387">
          <p15:clr>
            <a:srgbClr val="F26B43"/>
          </p15:clr>
        </p15:guide>
        <p15:guide id="24" orient="horz" pos="2819">
          <p15:clr>
            <a:srgbClr val="F26B43"/>
          </p15:clr>
        </p15:guide>
        <p15:guide id="25" orient="horz" pos="2938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202105/contributions/5408583/attachments/2659051/4608141/FCCWeek_Optics_Oide_230606.pdf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5" Type="http://schemas.openxmlformats.org/officeDocument/2006/relationships/hyperlink" Target="https://doi.org/10.1103/PhysRevAccelBeams.27.121001" TargetMode="External"/><Relationship Id="rId4" Type="http://schemas.openxmlformats.org/officeDocument/2006/relationships/hyperlink" Target="https://arxiv.org/abs/2404.09012" TargetMode="Externa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e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emf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B39333-8B83-054D-8AD2-B5B0D942875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40325" y="1048544"/>
            <a:ext cx="8263350" cy="1791253"/>
          </a:xfrm>
          <a:noFill/>
        </p:spPr>
        <p:txBody>
          <a:bodyPr/>
          <a:lstStyle/>
          <a:p>
            <a:r>
              <a:rPr lang="en-GB" dirty="0">
                <a:ea typeface="Apple Color Emoji" pitchFamily="2" charset="0"/>
              </a:rPr>
              <a:t>Top-up injection studies</a:t>
            </a:r>
            <a:endParaRPr lang="en-CH" dirty="0">
              <a:ea typeface="Apple Color Emoji" pitchFamily="2" charset="0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823CC5F-0CE8-9848-975C-6BBFB68A25C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40325" y="3159139"/>
            <a:ext cx="8263350" cy="1242205"/>
          </a:xfrm>
        </p:spPr>
        <p:txBody>
          <a:bodyPr/>
          <a:lstStyle/>
          <a:p>
            <a:r>
              <a:rPr lang="en-GB" sz="1400" u="sng" dirty="0">
                <a:cs typeface="Cavolini" panose="03000502040302020204" pitchFamily="66" charset="0"/>
              </a:rPr>
              <a:t>Peter Kicsiny</a:t>
            </a:r>
            <a:r>
              <a:rPr lang="en-GB" sz="1400" dirty="0">
                <a:cs typeface="Cavolini" panose="03000502040302020204" pitchFamily="66" charset="0"/>
              </a:rPr>
              <a:t>, X. </a:t>
            </a:r>
            <a:r>
              <a:rPr lang="en-GB" sz="1400" dirty="0" err="1">
                <a:cs typeface="Cavolini" panose="03000502040302020204" pitchFamily="66" charset="0"/>
              </a:rPr>
              <a:t>Buffat</a:t>
            </a:r>
            <a:r>
              <a:rPr lang="en-GB" sz="1400" dirty="0">
                <a:cs typeface="Cavolini" panose="03000502040302020204" pitchFamily="66" charset="0"/>
              </a:rPr>
              <a:t>, K. Le Nguyen Nguyen, T. </a:t>
            </a:r>
            <a:r>
              <a:rPr lang="en-GB" sz="1400" dirty="0" err="1">
                <a:cs typeface="Cavolini" panose="03000502040302020204" pitchFamily="66" charset="0"/>
              </a:rPr>
              <a:t>Pieloni</a:t>
            </a:r>
            <a:r>
              <a:rPr lang="en-GB" sz="1400" dirty="0">
                <a:cs typeface="Cavolini" panose="03000502040302020204" pitchFamily="66" charset="0"/>
              </a:rPr>
              <a:t>, M. Seidel</a:t>
            </a:r>
          </a:p>
          <a:p>
            <a:r>
              <a:rPr lang="en-GB" sz="1400" dirty="0">
                <a:cs typeface="Cavolini" panose="03000502040302020204" pitchFamily="66" charset="0"/>
              </a:rPr>
              <a:t>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EBF9EEB-6E77-2345-AD7A-6B490D8CF6C6}"/>
              </a:ext>
            </a:extLst>
          </p:cNvPr>
          <p:cNvSpPr txBox="1"/>
          <p:nvPr/>
        </p:nvSpPr>
        <p:spPr>
          <a:xfrm>
            <a:off x="2966565" y="4139734"/>
            <a:ext cx="3210880" cy="52322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en-GB" sz="1400" b="1" dirty="0">
                <a:solidFill>
                  <a:schemeClr val="bg1"/>
                </a:solidFill>
                <a:cs typeface="Cavolini" panose="03000502040302020204" pitchFamily="66" charset="0"/>
              </a:rPr>
              <a:t>FCC-</a:t>
            </a:r>
            <a:r>
              <a:rPr lang="en-GB" sz="1400" b="1" dirty="0" err="1">
                <a:solidFill>
                  <a:schemeClr val="bg1"/>
                </a:solidFill>
                <a:cs typeface="Cavolini" panose="03000502040302020204" pitchFamily="66" charset="0"/>
              </a:rPr>
              <a:t>ee</a:t>
            </a:r>
            <a:r>
              <a:rPr lang="en-GB" sz="1400" b="1" dirty="0">
                <a:solidFill>
                  <a:schemeClr val="bg1"/>
                </a:solidFill>
                <a:cs typeface="Cavolini" panose="03000502040302020204" pitchFamily="66" charset="0"/>
              </a:rPr>
              <a:t> Accelerator Design Meeting</a:t>
            </a:r>
            <a:endParaRPr lang="en-GB" sz="1400" dirty="0">
              <a:solidFill>
                <a:schemeClr val="bg1"/>
              </a:solidFill>
              <a:cs typeface="Cavolini" panose="03000502040302020204" pitchFamily="66" charset="0"/>
            </a:endParaRPr>
          </a:p>
          <a:p>
            <a:pPr algn="ctr"/>
            <a:r>
              <a:rPr lang="en-CH" sz="1400" dirty="0">
                <a:solidFill>
                  <a:schemeClr val="bg1"/>
                </a:solidFill>
                <a:cs typeface="Cavolini" panose="03000502040302020204" pitchFamily="66" charset="0"/>
              </a:rPr>
              <a:t>12/12/2024</a:t>
            </a:r>
          </a:p>
        </p:txBody>
      </p:sp>
    </p:spTree>
    <p:extLst>
      <p:ext uri="{BB962C8B-B14F-4D97-AF65-F5344CB8AC3E}">
        <p14:creationId xmlns:p14="http://schemas.microsoft.com/office/powerpoint/2010/main" val="253445250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2BECBCB-6147-0F8A-E0B8-DA022C91190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682416C9-AA31-F6D0-8DA9-2635C49A1981}"/>
              </a:ext>
            </a:extLst>
          </p:cNvPr>
          <p:cNvSpPr txBox="1"/>
          <p:nvPr/>
        </p:nvSpPr>
        <p:spPr>
          <a:xfrm>
            <a:off x="152400" y="432963"/>
            <a:ext cx="6553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2000" dirty="0"/>
              <a:t>Quasi-</a:t>
            </a:r>
            <a:r>
              <a:rPr lang="fr-CH" sz="2000" dirty="0" err="1"/>
              <a:t>strong</a:t>
            </a:r>
            <a:r>
              <a:rPr lang="fr-CH" sz="2000" dirty="0"/>
              <a:t>-</a:t>
            </a:r>
            <a:r>
              <a:rPr lang="fr-CH" sz="2000" dirty="0" err="1"/>
              <a:t>strong</a:t>
            </a:r>
            <a:r>
              <a:rPr lang="fr-CH" sz="2000" dirty="0"/>
              <a:t> simulation of </a:t>
            </a:r>
            <a:r>
              <a:rPr lang="fr-CH" sz="2000" dirty="0" err="1"/>
              <a:t>luminosity</a:t>
            </a:r>
            <a:br>
              <a:rPr lang="fr-CH" sz="2000" dirty="0"/>
            </a:br>
            <a:r>
              <a:rPr lang="fr-CH" sz="2000" dirty="0"/>
              <a:t>(no </a:t>
            </a:r>
            <a:r>
              <a:rPr lang="fr-CH" sz="2000" dirty="0" err="1"/>
              <a:t>top-up</a:t>
            </a:r>
            <a:r>
              <a:rPr lang="fr-CH" sz="2000" dirty="0"/>
              <a:t> </a:t>
            </a:r>
            <a:r>
              <a:rPr lang="fr-CH" sz="2000" dirty="0" err="1"/>
              <a:t>here</a:t>
            </a:r>
            <a:r>
              <a:rPr lang="fr-CH" sz="2000" dirty="0"/>
              <a:t>)</a:t>
            </a:r>
            <a:endParaRPr lang="en-US" sz="2000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6E29B1A-D56D-D79E-18D3-3E8E6ACFFFC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09800" y="1327656"/>
            <a:ext cx="6858000" cy="3784514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070DBED7-C7CA-AA0A-637B-95ED050861BA}"/>
              </a:ext>
            </a:extLst>
          </p:cNvPr>
          <p:cNvSpPr txBox="1"/>
          <p:nvPr/>
        </p:nvSpPr>
        <p:spPr>
          <a:xfrm>
            <a:off x="152400" y="3927687"/>
            <a:ext cx="1828800" cy="923330"/>
          </a:xfrm>
          <a:prstGeom prst="rect">
            <a:avLst/>
          </a:prstGeom>
          <a:solidFill>
            <a:schemeClr val="bg1"/>
          </a:solidFill>
          <a:ln>
            <a:solidFill>
              <a:schemeClr val="accent5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dirty="0"/>
              <a:t>Luminosity normalized to symmetric simulation (</a:t>
            </a:r>
            <a:r>
              <a:rPr lang="el-GR" b="0" dirty="0">
                <a:effectLst/>
                <a:latin typeface="Arial" panose="020B0604020202020204" pitchFamily="34" charset="0"/>
              </a:rPr>
              <a:t>Δ</a:t>
            </a:r>
            <a:r>
              <a:rPr lang="fr-CH" b="0" dirty="0">
                <a:effectLst/>
                <a:latin typeface="Arial" panose="020B0604020202020204" pitchFamily="34" charset="0"/>
              </a:rPr>
              <a:t>N=0</a:t>
            </a:r>
            <a:r>
              <a:rPr lang="en-US" dirty="0"/>
              <a:t>)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052570C3-4AB2-D4CC-FC7D-E543371163D1}"/>
              </a:ext>
            </a:extLst>
          </p:cNvPr>
          <p:cNvCxnSpPr>
            <a:cxnSpLocks/>
            <a:stCxn id="9" idx="0"/>
          </p:cNvCxnSpPr>
          <p:nvPr/>
        </p:nvCxnSpPr>
        <p:spPr>
          <a:xfrm flipV="1">
            <a:off x="1066800" y="3374843"/>
            <a:ext cx="1143000" cy="552844"/>
          </a:xfrm>
          <a:prstGeom prst="straightConnector1">
            <a:avLst/>
          </a:prstGeom>
          <a:ln w="38100">
            <a:solidFill>
              <a:schemeClr val="accent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7F5711C4-2F38-2B9E-189B-1A33B2CE1F48}"/>
              </a:ext>
            </a:extLst>
          </p:cNvPr>
          <p:cNvSpPr txBox="1"/>
          <p:nvPr/>
        </p:nvSpPr>
        <p:spPr>
          <a:xfrm>
            <a:off x="5943600" y="364163"/>
            <a:ext cx="2845651" cy="113107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dirty="0"/>
              <a:t>Scan mean bunch intensity N</a:t>
            </a:r>
            <a:r>
              <a:rPr lang="en-US" baseline="-25000" dirty="0"/>
              <a:t>0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For each N</a:t>
            </a:r>
            <a:r>
              <a:rPr lang="en-US" baseline="-25000" dirty="0"/>
              <a:t>0</a:t>
            </a:r>
            <a:r>
              <a:rPr lang="en-US" dirty="0"/>
              <a:t> scan </a:t>
            </a:r>
            <a:r>
              <a:rPr lang="el-GR" dirty="0"/>
              <a:t>Δ</a:t>
            </a:r>
            <a:r>
              <a:rPr lang="en-US" dirty="0"/>
              <a:t>N:</a:t>
            </a:r>
            <a:br>
              <a:rPr lang="en-US" dirty="0"/>
            </a:br>
            <a:r>
              <a:rPr lang="en-US" dirty="0"/>
              <a:t>N</a:t>
            </a:r>
            <a:r>
              <a:rPr lang="en-US" baseline="-25000" dirty="0"/>
              <a:t>±</a:t>
            </a:r>
            <a:r>
              <a:rPr lang="en-US" dirty="0"/>
              <a:t> = N</a:t>
            </a:r>
            <a:r>
              <a:rPr lang="en-US" baseline="-25000" dirty="0"/>
              <a:t>0</a:t>
            </a:r>
            <a:r>
              <a:rPr lang="en-US" dirty="0"/>
              <a:t>(1± </a:t>
            </a:r>
            <a:r>
              <a:rPr lang="el-GR" dirty="0"/>
              <a:t>Δ</a:t>
            </a:r>
            <a:r>
              <a:rPr lang="en-US" dirty="0"/>
              <a:t>N)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Track beams till equilibrium</a:t>
            </a:r>
          </a:p>
          <a:p>
            <a:endParaRPr lang="en-US" dirty="0"/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C91FC6DD-E9A6-DF81-903F-97A848E65D12}"/>
              </a:ext>
            </a:extLst>
          </p:cNvPr>
          <p:cNvGrpSpPr/>
          <p:nvPr/>
        </p:nvGrpSpPr>
        <p:grpSpPr>
          <a:xfrm>
            <a:off x="266700" y="1302713"/>
            <a:ext cx="2476500" cy="507831"/>
            <a:chOff x="6960451" y="1702991"/>
            <a:chExt cx="2476500" cy="507831"/>
          </a:xfrm>
        </p:grpSpPr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62354BA0-BCB3-A385-8B67-5DFD1D5BE3EE}"/>
                </a:ext>
              </a:extLst>
            </p:cNvPr>
            <p:cNvSpPr txBox="1"/>
            <p:nvPr/>
          </p:nvSpPr>
          <p:spPr>
            <a:xfrm>
              <a:off x="6960451" y="1702991"/>
              <a:ext cx="1828800" cy="507831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5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rtlCol="0">
              <a:spAutoFit/>
            </a:bodyPr>
            <a:lstStyle/>
            <a:p>
              <a:r>
                <a:rPr lang="fr-CH" dirty="0" err="1"/>
                <a:t>Comparison</a:t>
              </a:r>
              <a:r>
                <a:rPr lang="fr-CH" dirty="0"/>
                <a:t> </a:t>
              </a:r>
              <a:r>
                <a:rPr lang="fr-CH" dirty="0" err="1"/>
                <a:t>with</a:t>
              </a:r>
              <a:r>
                <a:rPr lang="fr-CH" dirty="0"/>
                <a:t> </a:t>
              </a:r>
              <a:r>
                <a:rPr lang="fr-CH" dirty="0" err="1"/>
                <a:t>analytical</a:t>
              </a:r>
              <a:r>
                <a:rPr lang="fr-CH" dirty="0"/>
                <a:t> model </a:t>
              </a:r>
              <a:r>
                <a:rPr lang="fr-CH" dirty="0">
                  <a:solidFill>
                    <a:schemeClr val="accent5"/>
                  </a:solidFill>
                </a:rPr>
                <a:t>[2]</a:t>
              </a:r>
              <a:endParaRPr lang="en-US" dirty="0">
                <a:solidFill>
                  <a:schemeClr val="accent5"/>
                </a:solidFill>
              </a:endParaRPr>
            </a:p>
          </p:txBody>
        </p:sp>
        <p:cxnSp>
          <p:nvCxnSpPr>
            <p:cNvPr id="19" name="Straight Arrow Connector 18">
              <a:extLst>
                <a:ext uri="{FF2B5EF4-FFF2-40B4-BE49-F238E27FC236}">
                  <a16:creationId xmlns:a16="http://schemas.microsoft.com/office/drawing/2014/main" id="{891E0220-DA14-E69D-0B07-F3359F2E876F}"/>
                </a:ext>
              </a:extLst>
            </p:cNvPr>
            <p:cNvCxnSpPr>
              <a:cxnSpLocks/>
              <a:stCxn id="18" idx="3"/>
            </p:cNvCxnSpPr>
            <p:nvPr/>
          </p:nvCxnSpPr>
          <p:spPr>
            <a:xfrm>
              <a:off x="8789251" y="1956907"/>
              <a:ext cx="647700" cy="0"/>
            </a:xfrm>
            <a:prstGeom prst="straightConnector1">
              <a:avLst/>
            </a:prstGeom>
            <a:ln w="38100">
              <a:solidFill>
                <a:schemeClr val="accent5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7" name="Foliennummernplatzhalter 2">
            <a:extLst>
              <a:ext uri="{FF2B5EF4-FFF2-40B4-BE49-F238E27FC236}">
                <a16:creationId xmlns:a16="http://schemas.microsoft.com/office/drawing/2014/main" id="{2107EDF7-358B-81C6-5960-C67789C7723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745301" y="134144"/>
            <a:ext cx="289479" cy="170124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4794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0689D12-80BF-9312-CAC3-17E34E236AD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F4CDF25C-CD4F-26D6-A9B8-99F93B0BB7CE}"/>
              </a:ext>
            </a:extLst>
          </p:cNvPr>
          <p:cNvSpPr txBox="1"/>
          <p:nvPr/>
        </p:nvSpPr>
        <p:spPr>
          <a:xfrm>
            <a:off x="152400" y="432963"/>
            <a:ext cx="6553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2000" dirty="0" err="1"/>
              <a:t>Summary</a:t>
            </a:r>
            <a:endParaRPr lang="en-US" sz="2000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BA3FBD4-FF18-CAB0-A223-E51D6152A49D}"/>
              </a:ext>
            </a:extLst>
          </p:cNvPr>
          <p:cNvSpPr txBox="1"/>
          <p:nvPr/>
        </p:nvSpPr>
        <p:spPr>
          <a:xfrm>
            <a:off x="312508" y="1429544"/>
            <a:ext cx="8610600" cy="33649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800" dirty="0"/>
              <a:t>Several parameter scans have been done with </a:t>
            </a:r>
            <a:r>
              <a:rPr lang="en-US" sz="1800" b="1" dirty="0"/>
              <a:t>linear tracking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800" dirty="0"/>
              <a:t>Flip-flop mechanism results in new equilibrium with reduced luminosity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800" dirty="0"/>
              <a:t>Reaching new equilibrium is fast (~synchrotron radiation damping rate)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800" dirty="0"/>
              <a:t>No reduction of injection efficiency/beam loss was observed due to beam-beam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800" dirty="0"/>
              <a:t>Simulation details can be found in </a:t>
            </a:r>
            <a:r>
              <a:rPr lang="en-US" sz="1800" dirty="0">
                <a:solidFill>
                  <a:schemeClr val="accent5"/>
                </a:solidFill>
              </a:rPr>
              <a:t>[3]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800" dirty="0"/>
              <a:t>Tracking with full lattice (proper DA) needs to be performed for more realistic beam dynamics during/after injection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sz="1800" dirty="0"/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1CFB5166-1203-6A49-4DF1-9621D1FB89B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745301" y="134144"/>
            <a:ext cx="289479" cy="170124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288957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D7D2D18-E22E-ED35-3282-C9167BA72FF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2953008E-D442-18B3-734F-6E842F5CEFBF}"/>
              </a:ext>
            </a:extLst>
          </p:cNvPr>
          <p:cNvSpPr txBox="1"/>
          <p:nvPr/>
        </p:nvSpPr>
        <p:spPr>
          <a:xfrm>
            <a:off x="152400" y="432963"/>
            <a:ext cx="6553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2000" dirty="0" err="1"/>
              <a:t>References</a:t>
            </a:r>
            <a:endParaRPr lang="en-US" sz="2000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7AEC7C1-5C83-474E-659B-A65D68DE82FC}"/>
              </a:ext>
            </a:extLst>
          </p:cNvPr>
          <p:cNvSpPr txBox="1"/>
          <p:nvPr/>
        </p:nvSpPr>
        <p:spPr>
          <a:xfrm>
            <a:off x="381000" y="1124744"/>
            <a:ext cx="7407797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[1] K. </a:t>
            </a:r>
            <a:r>
              <a:rPr lang="en-US" sz="1000" dirty="0" err="1"/>
              <a:t>Oide</a:t>
            </a:r>
            <a:r>
              <a:rPr lang="en-US" sz="1000" dirty="0"/>
              <a:t>, FCC-</a:t>
            </a:r>
            <a:r>
              <a:rPr lang="en-US" sz="1000" dirty="0" err="1"/>
              <a:t>ee</a:t>
            </a:r>
            <a:r>
              <a:rPr lang="en-US" sz="1000" dirty="0"/>
              <a:t> collider optics, FCC week (2023)</a:t>
            </a:r>
            <a:br>
              <a:rPr lang="en-US" sz="1000" dirty="0"/>
            </a:br>
            <a:r>
              <a:rPr lang="en-US" sz="1000" dirty="0">
                <a:hlinkClick r:id="rId3"/>
              </a:rPr>
              <a:t>https://indico.cern.ch/event/1202105/contributions/5408583/attachments/2659051/4608141/FCCWeek_Optics_Oide_230606.pdf</a:t>
            </a:r>
            <a:endParaRPr lang="en-US" sz="1000" dirty="0"/>
          </a:p>
          <a:p>
            <a:endParaRPr lang="en-US" sz="1000" dirty="0"/>
          </a:p>
          <a:p>
            <a:r>
              <a:rPr lang="en-US" sz="1000" dirty="0"/>
              <a:t>[2] Impact of bunch intensity asymmetry in colliders featuring strong </a:t>
            </a:r>
            <a:r>
              <a:rPr lang="en-US" sz="1000" dirty="0" err="1"/>
              <a:t>beamstrahlung</a:t>
            </a:r>
            <a:endParaRPr lang="en-US" sz="1000" dirty="0"/>
          </a:p>
          <a:p>
            <a:r>
              <a:rPr lang="en-US" sz="1000" dirty="0"/>
              <a:t>K. Le Nguyen Nguyen, X. </a:t>
            </a:r>
            <a:r>
              <a:rPr lang="en-US" sz="1000" dirty="0" err="1"/>
              <a:t>Buffat</a:t>
            </a:r>
            <a:r>
              <a:rPr lang="en-US" sz="1000" dirty="0"/>
              <a:t>, P. Kicsiny, T. </a:t>
            </a:r>
            <a:r>
              <a:rPr lang="en-US" sz="1000" dirty="0" err="1"/>
              <a:t>Pieloni</a:t>
            </a:r>
            <a:r>
              <a:rPr lang="en-US" sz="1000" dirty="0"/>
              <a:t>, 2024</a:t>
            </a:r>
            <a:br>
              <a:rPr lang="en-US" sz="1000" dirty="0"/>
            </a:br>
            <a:r>
              <a:rPr lang="en-US" sz="1000" dirty="0" err="1"/>
              <a:t>arXiv</a:t>
            </a:r>
            <a:r>
              <a:rPr lang="en-US" sz="1000" dirty="0"/>
              <a:t> preprint </a:t>
            </a:r>
            <a:r>
              <a:rPr lang="en-US" sz="1000" dirty="0">
                <a:hlinkClick r:id="rId4"/>
              </a:rPr>
              <a:t>https://arxiv.org/abs/2404.09012</a:t>
            </a:r>
            <a:endParaRPr lang="en-US" sz="1000" dirty="0"/>
          </a:p>
          <a:p>
            <a:endParaRPr lang="en-US" sz="1000" dirty="0"/>
          </a:p>
          <a:p>
            <a:r>
              <a:rPr lang="en-US" sz="1000" dirty="0"/>
              <a:t>[3] Impact of beam asymmetries at the Future Circular Collider 𝑒+𝑒−</a:t>
            </a:r>
          </a:p>
          <a:p>
            <a:r>
              <a:rPr lang="en-US" sz="1000" dirty="0"/>
              <a:t>P. Kicsiny, X. </a:t>
            </a:r>
            <a:r>
              <a:rPr lang="en-US" sz="1000" dirty="0" err="1"/>
              <a:t>Buffat</a:t>
            </a:r>
            <a:r>
              <a:rPr lang="en-US" sz="1000" dirty="0"/>
              <a:t>, K. Le Nguyen Nguyen, T. </a:t>
            </a:r>
            <a:r>
              <a:rPr lang="en-US" sz="1000" dirty="0" err="1"/>
              <a:t>Pieloni</a:t>
            </a:r>
            <a:r>
              <a:rPr lang="en-US" sz="1000" dirty="0"/>
              <a:t>, M. Seidel, 2024</a:t>
            </a:r>
            <a:br>
              <a:rPr lang="en-US" sz="1000" dirty="0"/>
            </a:br>
            <a:r>
              <a:rPr lang="en-US" sz="1000" dirty="0"/>
              <a:t>Phys. Rev. Accel. Beams 27, 121001 </a:t>
            </a:r>
            <a:r>
              <a:rPr lang="en-US" sz="1000" dirty="0">
                <a:hlinkClick r:id="rId5"/>
              </a:rPr>
              <a:t>https://</a:t>
            </a:r>
            <a:r>
              <a:rPr lang="en-US" sz="1000" dirty="0" err="1">
                <a:hlinkClick r:id="rId5"/>
              </a:rPr>
              <a:t>doi.org</a:t>
            </a:r>
            <a:r>
              <a:rPr lang="en-US" sz="1000" dirty="0">
                <a:hlinkClick r:id="rId5"/>
              </a:rPr>
              <a:t>/10.1103/PhysRevAccelBeams.27.121001</a:t>
            </a:r>
            <a:endParaRPr lang="en-US" sz="1000" dirty="0"/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1E0D894-8BE1-B70A-0707-6C7A8328B1D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745301" y="134144"/>
            <a:ext cx="289479" cy="170124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703706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A565D8E-7436-1642-B0DA-B903CE3C563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FDD427-ADB4-ED0C-2E09-AF2FD8BCF3F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Backup</a:t>
            </a:r>
          </a:p>
        </p:txBody>
      </p:sp>
    </p:spTree>
    <p:extLst>
      <p:ext uri="{BB962C8B-B14F-4D97-AF65-F5344CB8AC3E}">
        <p14:creationId xmlns:p14="http://schemas.microsoft.com/office/powerpoint/2010/main" val="31934335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471AFE1-875A-AD60-7EA1-1624A72E788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40E2B8F6-62EE-12D7-3B0C-1BDD0240A0A7}"/>
              </a:ext>
            </a:extLst>
          </p:cNvPr>
          <p:cNvSpPr txBox="1"/>
          <p:nvPr/>
        </p:nvSpPr>
        <p:spPr>
          <a:xfrm>
            <a:off x="152400" y="591344"/>
            <a:ext cx="6553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2000" dirty="0"/>
              <a:t>Simulation </a:t>
            </a:r>
            <a:r>
              <a:rPr lang="fr-CH" sz="2000" dirty="0" err="1"/>
              <a:t>parameters</a:t>
            </a:r>
            <a:endParaRPr lang="en-US" sz="2000" dirty="0"/>
          </a:p>
        </p:txBody>
      </p:sp>
      <p:graphicFrame>
        <p:nvGraphicFramePr>
          <p:cNvPr id="16" name="Table 11">
            <a:extLst>
              <a:ext uri="{FF2B5EF4-FFF2-40B4-BE49-F238E27FC236}">
                <a16:creationId xmlns:a16="http://schemas.microsoft.com/office/drawing/2014/main" id="{27BFC7AB-ADC0-AE20-8929-0E53B6FCBFB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31460348"/>
              </p:ext>
            </p:extLst>
          </p:nvPr>
        </p:nvGraphicFramePr>
        <p:xfrm>
          <a:off x="419100" y="1048544"/>
          <a:ext cx="8305800" cy="3619774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140688">
                  <a:extLst>
                    <a:ext uri="{9D8B030D-6E8A-4147-A177-3AD203B41FA5}">
                      <a16:colId xmlns:a16="http://schemas.microsoft.com/office/drawing/2014/main" val="813234054"/>
                    </a:ext>
                  </a:extLst>
                </a:gridCol>
                <a:gridCol w="1754912">
                  <a:extLst>
                    <a:ext uri="{9D8B030D-6E8A-4147-A177-3AD203B41FA5}">
                      <a16:colId xmlns:a16="http://schemas.microsoft.com/office/drawing/2014/main" val="2279076495"/>
                    </a:ext>
                  </a:extLst>
                </a:gridCol>
                <a:gridCol w="1752600">
                  <a:extLst>
                    <a:ext uri="{9D8B030D-6E8A-4147-A177-3AD203B41FA5}">
                      <a16:colId xmlns:a16="http://schemas.microsoft.com/office/drawing/2014/main" val="850449100"/>
                    </a:ext>
                  </a:extLst>
                </a:gridCol>
                <a:gridCol w="1828800">
                  <a:extLst>
                    <a:ext uri="{9D8B030D-6E8A-4147-A177-3AD203B41FA5}">
                      <a16:colId xmlns:a16="http://schemas.microsoft.com/office/drawing/2014/main" val="787335868"/>
                    </a:ext>
                  </a:extLst>
                </a:gridCol>
                <a:gridCol w="1828800">
                  <a:extLst>
                    <a:ext uri="{9D8B030D-6E8A-4147-A177-3AD203B41FA5}">
                      <a16:colId xmlns:a16="http://schemas.microsoft.com/office/drawing/2014/main" val="3720316427"/>
                    </a:ext>
                  </a:extLst>
                </a:gridCol>
              </a:tblGrid>
              <a:tr h="422187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Slide #</a:t>
                      </a:r>
                    </a:p>
                  </a:txBody>
                  <a:tcPr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7</a:t>
                      </a:r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8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9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10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3831375822"/>
                  </a:ext>
                </a:extLst>
              </a:tr>
              <a:tr h="416013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chemeClr val="bg1"/>
                          </a:solidFill>
                        </a:rPr>
                        <a:t>Machine setup</a:t>
                      </a:r>
                    </a:p>
                  </a:txBody>
                  <a:tcPr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FCC 4 IP from 2023 FCC week, W</a:t>
                      </a:r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FCC 4 IP from 2023 FCC week, W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FCC 4 IP from 2023 FCC week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FCC 4 IP from 2023 FCC week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21127041"/>
                  </a:ext>
                </a:extLst>
              </a:tr>
              <a:tr h="416013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chemeClr val="bg1"/>
                          </a:solidFill>
                        </a:rPr>
                        <a:t>Lattice model</a:t>
                      </a:r>
                    </a:p>
                  </a:txBody>
                  <a:tcPr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linear</a:t>
                      </a:r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linear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linear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linear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11579626"/>
                  </a:ext>
                </a:extLst>
              </a:tr>
              <a:tr h="728707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chemeClr val="bg1"/>
                          </a:solidFill>
                        </a:rPr>
                        <a:t>Beam-beam model</a:t>
                      </a:r>
                    </a:p>
                  </a:txBody>
                  <a:tcPr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QSS f=100 (before top-up)</a:t>
                      </a:r>
                    </a:p>
                    <a:p>
                      <a:pPr algn="ctr"/>
                      <a:r>
                        <a:rPr lang="en-US" sz="1200" dirty="0"/>
                        <a:t>SS f=1 (after top-up)</a:t>
                      </a:r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QSS f=100 (before top-up)</a:t>
                      </a:r>
                    </a:p>
                    <a:p>
                      <a:pPr algn="ctr"/>
                      <a:r>
                        <a:rPr lang="en-US" sz="1200" dirty="0"/>
                        <a:t>SS f=1 (after top-up)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QSS f=100 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QSS f=100 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43165741"/>
                  </a:ext>
                </a:extLst>
              </a:tr>
              <a:tr h="414293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chemeClr val="bg1"/>
                          </a:solidFill>
                        </a:rPr>
                        <a:t># slices in beam-beam</a:t>
                      </a:r>
                    </a:p>
                  </a:txBody>
                  <a:tcPr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100</a:t>
                      </a:r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100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100 (200 for Z)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100 (200 for Z)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95189550"/>
                  </a:ext>
                </a:extLst>
              </a:tr>
              <a:tr h="422187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chemeClr val="bg1"/>
                          </a:solidFill>
                        </a:rPr>
                        <a:t># macroparticles</a:t>
                      </a:r>
                    </a:p>
                  </a:txBody>
                  <a:tcPr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1e5</a:t>
                      </a:r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1e5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1e5 (1e6 for Z)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1e5 (1e6 for Z)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15750272"/>
                  </a:ext>
                </a:extLst>
              </a:tr>
              <a:tr h="416013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chemeClr val="bg1"/>
                          </a:solidFill>
                        </a:rPr>
                        <a:t># turns</a:t>
                      </a:r>
                    </a:p>
                  </a:txBody>
                  <a:tcPr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1e4 each stage (4e4 </a:t>
                      </a:r>
                      <a:r>
                        <a:rPr lang="en-US" sz="1200" dirty="0" err="1"/>
                        <a:t>superperiod</a:t>
                      </a:r>
                      <a:r>
                        <a:rPr lang="en-US" sz="1200" dirty="0"/>
                        <a:t> iterations)</a:t>
                      </a:r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1e4 each stage (4e4 </a:t>
                      </a:r>
                      <a:r>
                        <a:rPr lang="en-US" sz="1200" dirty="0" err="1"/>
                        <a:t>superperiod</a:t>
                      </a:r>
                      <a:r>
                        <a:rPr lang="en-US" sz="1200" dirty="0"/>
                        <a:t> iterations)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Z: 8e4, W: 4e4, H: 2e4, T: 2e4 </a:t>
                      </a:r>
                      <a:r>
                        <a:rPr lang="en-US" sz="1200" dirty="0" err="1"/>
                        <a:t>superperiod</a:t>
                      </a:r>
                      <a:r>
                        <a:rPr lang="en-US" sz="1200" dirty="0"/>
                        <a:t> iterations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Z: 8e4, W: 4e4, H: 2e4, T: 2e4 </a:t>
                      </a:r>
                      <a:r>
                        <a:rPr lang="en-US" sz="1200" dirty="0" err="1"/>
                        <a:t>superperiod</a:t>
                      </a:r>
                      <a:r>
                        <a:rPr lang="en-US" sz="1200" dirty="0"/>
                        <a:t> iterations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26063336"/>
                  </a:ext>
                </a:extLst>
              </a:tr>
            </a:tbl>
          </a:graphicData>
        </a:graphic>
      </p:graphicFrame>
      <p:sp>
        <p:nvSpPr>
          <p:cNvPr id="17" name="TextBox 16">
            <a:extLst>
              <a:ext uri="{FF2B5EF4-FFF2-40B4-BE49-F238E27FC236}">
                <a16:creationId xmlns:a16="http://schemas.microsoft.com/office/drawing/2014/main" id="{F9858152-F813-B8E9-39A6-D1172F0AB008}"/>
              </a:ext>
            </a:extLst>
          </p:cNvPr>
          <p:cNvSpPr txBox="1"/>
          <p:nvPr/>
        </p:nvSpPr>
        <p:spPr>
          <a:xfrm>
            <a:off x="450730" y="4725408"/>
            <a:ext cx="6801862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f: update frequency of stat. moments in beam-beam in every X </a:t>
            </a:r>
            <a:r>
              <a:rPr lang="en-US" dirty="0" err="1"/>
              <a:t>superperiod</a:t>
            </a:r>
            <a:r>
              <a:rPr lang="en-US" dirty="0"/>
              <a:t> iterations</a:t>
            </a:r>
          </a:p>
        </p:txBody>
      </p:sp>
    </p:spTree>
    <p:extLst>
      <p:ext uri="{BB962C8B-B14F-4D97-AF65-F5344CB8AC3E}">
        <p14:creationId xmlns:p14="http://schemas.microsoft.com/office/powerpoint/2010/main" val="139902155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7541045-8D7E-56E6-6DC0-EFA9E1EC30F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19B6A52C-4466-7F42-F7F0-C849EAB46B4A}"/>
              </a:ext>
            </a:extLst>
          </p:cNvPr>
          <p:cNvSpPr txBox="1"/>
          <p:nvPr/>
        </p:nvSpPr>
        <p:spPr>
          <a:xfrm>
            <a:off x="152400" y="591344"/>
            <a:ext cx="6553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2000" dirty="0"/>
              <a:t>Strong-</a:t>
            </a:r>
            <a:r>
              <a:rPr lang="fr-CH" sz="2000" dirty="0" err="1"/>
              <a:t>strong</a:t>
            </a:r>
            <a:r>
              <a:rPr lang="fr-CH" sz="2000" dirty="0"/>
              <a:t> simulation of </a:t>
            </a:r>
            <a:r>
              <a:rPr lang="fr-CH" sz="2000" dirty="0" err="1"/>
              <a:t>top-up</a:t>
            </a:r>
            <a:r>
              <a:rPr lang="fr-CH" sz="2000" dirty="0"/>
              <a:t> injection</a:t>
            </a:r>
            <a:endParaRPr lang="en-US" sz="2000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EA0CF32-B5F8-ECBE-92F0-A330E9BDC8C7}"/>
              </a:ext>
            </a:extLst>
          </p:cNvPr>
          <p:cNvSpPr txBox="1"/>
          <p:nvPr/>
        </p:nvSpPr>
        <p:spPr>
          <a:xfrm>
            <a:off x="457200" y="1200944"/>
            <a:ext cx="6153099" cy="300082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Equilibrium reached with a rate proportional to radiation damping time</a:t>
            </a:r>
          </a:p>
        </p:txBody>
      </p:sp>
      <p:pic>
        <p:nvPicPr>
          <p:cNvPr id="8" name="Picture 7" descr="A graph of a graph showing a bunch of bunches&#10;&#10;Description automatically generated with medium confidence">
            <a:extLst>
              <a:ext uri="{FF2B5EF4-FFF2-40B4-BE49-F238E27FC236}">
                <a16:creationId xmlns:a16="http://schemas.microsoft.com/office/drawing/2014/main" id="{CA7EB2A1-2F2B-F3C8-7887-63155F28223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4400" y="2507713"/>
            <a:ext cx="4168865" cy="2433846"/>
          </a:xfrm>
          <a:prstGeom prst="rect">
            <a:avLst/>
          </a:prstGeom>
        </p:spPr>
      </p:pic>
      <p:pic>
        <p:nvPicPr>
          <p:cNvPr id="10" name="Picture 9" descr="A graph of a bunch of red and blue lines&#10;&#10;Description automatically generated with medium confidence">
            <a:extLst>
              <a:ext uri="{FF2B5EF4-FFF2-40B4-BE49-F238E27FC236}">
                <a16:creationId xmlns:a16="http://schemas.microsoft.com/office/drawing/2014/main" id="{AE5D8AE4-BF33-7D51-F656-506D0F073C6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2537245"/>
            <a:ext cx="4168866" cy="2404314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4EBF8592-27F3-A60C-5B02-94B469179DB2}"/>
              </a:ext>
            </a:extLst>
          </p:cNvPr>
          <p:cNvSpPr txBox="1"/>
          <p:nvPr/>
        </p:nvSpPr>
        <p:spPr>
          <a:xfrm>
            <a:off x="3287286" y="2759429"/>
            <a:ext cx="46679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>
                <a:solidFill>
                  <a:srgbClr val="000000"/>
                </a:solidFill>
              </a:rPr>
              <a:t>Z</a:t>
            </a:r>
            <a:endParaRPr lang="en-US" sz="3600" b="1" baseline="30000" dirty="0">
              <a:solidFill>
                <a:srgbClr val="000000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10522EB-B6DA-F642-5B4C-2776AA29FD77}"/>
              </a:ext>
            </a:extLst>
          </p:cNvPr>
          <p:cNvSpPr txBox="1"/>
          <p:nvPr/>
        </p:nvSpPr>
        <p:spPr>
          <a:xfrm>
            <a:off x="6012201" y="3739402"/>
            <a:ext cx="609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err="1">
                <a:solidFill>
                  <a:srgbClr val="000000"/>
                </a:solidFill>
              </a:rPr>
              <a:t>tt</a:t>
            </a:r>
            <a:endParaRPr lang="en-US" sz="3600" b="1" dirty="0">
              <a:solidFill>
                <a:srgbClr val="000000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E0BEE49-48E8-34EB-0B79-EA6272473AA5}"/>
              </a:ext>
            </a:extLst>
          </p:cNvPr>
          <p:cNvSpPr txBox="1"/>
          <p:nvPr/>
        </p:nvSpPr>
        <p:spPr>
          <a:xfrm>
            <a:off x="3212772" y="3255719"/>
            <a:ext cx="1143000" cy="3000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l-GR" dirty="0">
                <a:solidFill>
                  <a:srgbClr val="0D0787"/>
                </a:solidFill>
              </a:rPr>
              <a:t>δ</a:t>
            </a:r>
            <a:r>
              <a:rPr lang="fr-CH" baseline="-25000" dirty="0" err="1">
                <a:solidFill>
                  <a:srgbClr val="0D0787"/>
                </a:solidFill>
              </a:rPr>
              <a:t>io</a:t>
            </a:r>
            <a:r>
              <a:rPr lang="fr-CH" dirty="0">
                <a:solidFill>
                  <a:srgbClr val="0D0787"/>
                </a:solidFill>
              </a:rPr>
              <a:t>=7</a:t>
            </a:r>
            <a:endParaRPr lang="en-US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B3628C7-3EF4-6802-E4EC-88393B24FD03}"/>
              </a:ext>
            </a:extLst>
          </p:cNvPr>
          <p:cNvSpPr txBox="1"/>
          <p:nvPr/>
        </p:nvSpPr>
        <p:spPr>
          <a:xfrm>
            <a:off x="5979133" y="4225521"/>
            <a:ext cx="1143000" cy="3000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l-GR" dirty="0">
                <a:solidFill>
                  <a:srgbClr val="0D0787"/>
                </a:solidFill>
              </a:rPr>
              <a:t>δ</a:t>
            </a:r>
            <a:r>
              <a:rPr lang="fr-CH" baseline="-25000" dirty="0" err="1">
                <a:solidFill>
                  <a:srgbClr val="0D0787"/>
                </a:solidFill>
              </a:rPr>
              <a:t>io</a:t>
            </a:r>
            <a:r>
              <a:rPr lang="fr-CH" dirty="0">
                <a:solidFill>
                  <a:srgbClr val="0D0787"/>
                </a:solidFill>
              </a:rPr>
              <a:t>=10</a:t>
            </a:r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1BEB5EB-C77F-DF54-57EC-39901A49B3FC}"/>
              </a:ext>
            </a:extLst>
          </p:cNvPr>
          <p:cNvSpPr txBox="1"/>
          <p:nvPr/>
        </p:nvSpPr>
        <p:spPr>
          <a:xfrm>
            <a:off x="5410200" y="2091757"/>
            <a:ext cx="2906565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Eq. reached in ~0.03 s (=100 turns)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27BB613-6640-3DB1-01B9-DFF18E85FA9D}"/>
              </a:ext>
            </a:extLst>
          </p:cNvPr>
          <p:cNvSpPr txBox="1"/>
          <p:nvPr/>
        </p:nvSpPr>
        <p:spPr>
          <a:xfrm>
            <a:off x="944189" y="2043864"/>
            <a:ext cx="2762295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Eq. reached in ~3 s (=1e4 turns)</a:t>
            </a:r>
          </a:p>
        </p:txBody>
      </p:sp>
    </p:spTree>
    <p:extLst>
      <p:ext uri="{BB962C8B-B14F-4D97-AF65-F5344CB8AC3E}">
        <p14:creationId xmlns:p14="http://schemas.microsoft.com/office/powerpoint/2010/main" val="230547177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B98B33D-3BDB-C864-C335-EF42A0B3215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694C86A5-DF36-C76C-024B-653F075A2CA6}"/>
              </a:ext>
            </a:extLst>
          </p:cNvPr>
          <p:cNvSpPr txBox="1"/>
          <p:nvPr/>
        </p:nvSpPr>
        <p:spPr>
          <a:xfrm>
            <a:off x="152400" y="591344"/>
            <a:ext cx="6553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2000" dirty="0"/>
              <a:t>Strong-</a:t>
            </a:r>
            <a:r>
              <a:rPr lang="fr-CH" sz="2000" dirty="0" err="1"/>
              <a:t>strong</a:t>
            </a:r>
            <a:r>
              <a:rPr lang="fr-CH" sz="2000" dirty="0"/>
              <a:t> simulation of </a:t>
            </a:r>
            <a:r>
              <a:rPr lang="fr-CH" sz="2000" dirty="0" err="1"/>
              <a:t>top-up</a:t>
            </a:r>
            <a:r>
              <a:rPr lang="fr-CH" sz="2000" dirty="0"/>
              <a:t> injection</a:t>
            </a:r>
            <a:endParaRPr lang="en-US" sz="2000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2EC1FE4-CD8C-0A75-3772-EC4454B8E76A}"/>
              </a:ext>
            </a:extLst>
          </p:cNvPr>
          <p:cNvSpPr txBox="1"/>
          <p:nvPr/>
        </p:nvSpPr>
        <p:spPr>
          <a:xfrm>
            <a:off x="457200" y="1200944"/>
            <a:ext cx="6153099" cy="507831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Trivial limit to injection efficiency is the momentum acceptance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No other limits observed</a:t>
            </a:r>
          </a:p>
        </p:txBody>
      </p:sp>
      <p:pic>
        <p:nvPicPr>
          <p:cNvPr id="4" name="Picture 3" descr="A graph of different stages of acceptance&#10;&#10;Description automatically generated">
            <a:extLst>
              <a:ext uri="{FF2B5EF4-FFF2-40B4-BE49-F238E27FC236}">
                <a16:creationId xmlns:a16="http://schemas.microsoft.com/office/drawing/2014/main" id="{D48B69C4-BA15-C8DA-D9A2-70F68077DED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6400" y="1907975"/>
            <a:ext cx="5156200" cy="29197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371616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431A3F8-908A-E5CC-CE4C-0F33A0135B2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E8EE22D3-9FCE-AE49-81BA-E45CD4A97B91}"/>
              </a:ext>
            </a:extLst>
          </p:cNvPr>
          <p:cNvSpPr txBox="1"/>
          <p:nvPr/>
        </p:nvSpPr>
        <p:spPr>
          <a:xfrm>
            <a:off x="152400" y="591344"/>
            <a:ext cx="6553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2000" dirty="0" err="1"/>
              <a:t>Equilibrium</a:t>
            </a:r>
            <a:r>
              <a:rPr lang="fr-CH" sz="2000" dirty="0"/>
              <a:t> </a:t>
            </a:r>
            <a:r>
              <a:rPr lang="fr-CH" sz="2000" dirty="0" err="1"/>
              <a:t>bunch</a:t>
            </a:r>
            <a:r>
              <a:rPr lang="fr-CH" sz="2000" dirty="0"/>
              <a:t> </a:t>
            </a:r>
            <a:r>
              <a:rPr lang="fr-CH" sz="2000" dirty="0" err="1"/>
              <a:t>length</a:t>
            </a:r>
            <a:endParaRPr lang="en-US" sz="2000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41F14A7D-475E-5823-DD13-CEE972A4A1E6}"/>
              </a:ext>
            </a:extLst>
          </p:cNvPr>
          <p:cNvSpPr txBox="1"/>
          <p:nvPr/>
        </p:nvSpPr>
        <p:spPr>
          <a:xfrm>
            <a:off x="457200" y="1200944"/>
            <a:ext cx="6153099" cy="300082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W: significant vertical blowup due to 3D flip-flop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77E168A-9A4C-8740-1C44-C3D1DA6EFC9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9826" y="1748332"/>
            <a:ext cx="4648200" cy="2676672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80C88AAF-B417-53BB-473F-E1F9B05ED27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62600" y="362744"/>
            <a:ext cx="3575239" cy="47711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070306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F41D9B9-5E96-EF4A-382F-D32AE7A74AA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F61EE4B8-3F62-95DC-AE91-CD9A077BA0EA}"/>
              </a:ext>
            </a:extLst>
          </p:cNvPr>
          <p:cNvSpPr txBox="1"/>
          <p:nvPr/>
        </p:nvSpPr>
        <p:spPr>
          <a:xfrm>
            <a:off x="152400" y="432963"/>
            <a:ext cx="8610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2000" dirty="0"/>
              <a:t>Quasi-</a:t>
            </a:r>
            <a:r>
              <a:rPr lang="fr-CH" sz="2000" dirty="0" err="1"/>
              <a:t>strong</a:t>
            </a:r>
            <a:r>
              <a:rPr lang="fr-CH" sz="2000" dirty="0"/>
              <a:t>-</a:t>
            </a:r>
            <a:r>
              <a:rPr lang="fr-CH" sz="2000" dirty="0" err="1"/>
              <a:t>strong</a:t>
            </a:r>
            <a:r>
              <a:rPr lang="fr-CH" sz="2000" dirty="0"/>
              <a:t> simulation of </a:t>
            </a:r>
            <a:r>
              <a:rPr lang="fr-CH" sz="2000" dirty="0" err="1"/>
              <a:t>beam</a:t>
            </a:r>
            <a:r>
              <a:rPr lang="fr-CH" sz="2000" dirty="0"/>
              <a:t> </a:t>
            </a:r>
            <a:r>
              <a:rPr lang="fr-CH" sz="2000" dirty="0" err="1"/>
              <a:t>parameter</a:t>
            </a:r>
            <a:r>
              <a:rPr lang="fr-CH" sz="2000" dirty="0"/>
              <a:t> perturbations</a:t>
            </a:r>
            <a:endParaRPr lang="en-US" sz="2000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DC35497-6E6E-6857-E986-6BC9D820C733}"/>
              </a:ext>
            </a:extLst>
          </p:cNvPr>
          <p:cNvSpPr txBox="1"/>
          <p:nvPr/>
        </p:nvSpPr>
        <p:spPr>
          <a:xfrm>
            <a:off x="571500" y="863277"/>
            <a:ext cx="80010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fr-CH" dirty="0" err="1"/>
              <a:t>Fixed</a:t>
            </a:r>
            <a:r>
              <a:rPr lang="fr-CH" dirty="0"/>
              <a:t> </a:t>
            </a:r>
            <a:r>
              <a:rPr lang="fr-CH" dirty="0" err="1"/>
              <a:t>bunch</a:t>
            </a:r>
            <a:r>
              <a:rPr lang="fr-CH" dirty="0"/>
              <a:t>: nominal </a:t>
            </a:r>
            <a:r>
              <a:rPr lang="fr-CH" dirty="0" err="1"/>
              <a:t>parameters</a:t>
            </a:r>
            <a:endParaRPr lang="fr-CH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CH" dirty="0" err="1"/>
              <a:t>Perturbed</a:t>
            </a:r>
            <a:r>
              <a:rPr lang="fr-CH" dirty="0"/>
              <a:t> </a:t>
            </a:r>
            <a:r>
              <a:rPr lang="fr-CH" dirty="0" err="1"/>
              <a:t>bunch</a:t>
            </a:r>
            <a:r>
              <a:rPr lang="fr-CH" dirty="0"/>
              <a:t>: scan variable u (</a:t>
            </a:r>
            <a:r>
              <a:rPr lang="el-GR" dirty="0"/>
              <a:t>β</a:t>
            </a:r>
            <a:r>
              <a:rPr lang="fr-CH" baseline="-25000" dirty="0">
                <a:solidFill>
                  <a:srgbClr val="474747"/>
                </a:solidFill>
                <a:latin typeface="Arial" panose="020B0604020202020204" pitchFamily="34" charset="0"/>
              </a:rPr>
              <a:t>x</a:t>
            </a:r>
            <a:r>
              <a:rPr lang="fr-CH" dirty="0">
                <a:solidFill>
                  <a:srgbClr val="474747"/>
                </a:solidFill>
                <a:latin typeface="Arial" panose="020B0604020202020204" pitchFamily="34" charset="0"/>
              </a:rPr>
              <a:t>, </a:t>
            </a:r>
            <a:r>
              <a:rPr lang="el-GR" dirty="0">
                <a:latin typeface="Arial" panose="020B0604020202020204" pitchFamily="34" charset="0"/>
              </a:rPr>
              <a:t>β</a:t>
            </a:r>
            <a:r>
              <a:rPr lang="fr-CH" baseline="-25000" dirty="0">
                <a:latin typeface="Arial" panose="020B0604020202020204" pitchFamily="34" charset="0"/>
              </a:rPr>
              <a:t>y</a:t>
            </a:r>
            <a:r>
              <a:rPr lang="fr-CH" dirty="0">
                <a:solidFill>
                  <a:srgbClr val="474747"/>
                </a:solidFill>
                <a:latin typeface="Arial" panose="020B0604020202020204" pitchFamily="34" charset="0"/>
              </a:rPr>
              <a:t>,</a:t>
            </a:r>
            <a:r>
              <a:rPr lang="fr-CH" dirty="0"/>
              <a:t> </a:t>
            </a:r>
            <a:r>
              <a:rPr lang="el-GR" dirty="0"/>
              <a:t>ε</a:t>
            </a:r>
            <a:r>
              <a:rPr lang="fr-CH" baseline="-25000" dirty="0"/>
              <a:t>x</a:t>
            </a:r>
            <a:r>
              <a:rPr lang="fr-CH" dirty="0"/>
              <a:t>, </a:t>
            </a:r>
            <a:r>
              <a:rPr lang="el-GR" dirty="0"/>
              <a:t>ε</a:t>
            </a:r>
            <a:r>
              <a:rPr lang="fr-CH" baseline="-25000" dirty="0"/>
              <a:t>y</a:t>
            </a:r>
            <a:r>
              <a:rPr lang="fr-CH" dirty="0"/>
              <a:t>) in range of 0.1-10x nominal value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CH" dirty="0"/>
              <a:t>All </a:t>
            </a:r>
            <a:r>
              <a:rPr lang="fr-CH" dirty="0" err="1"/>
              <a:t>other</a:t>
            </a:r>
            <a:r>
              <a:rPr lang="fr-CH" dirty="0"/>
              <a:t> </a:t>
            </a:r>
            <a:r>
              <a:rPr lang="fr-CH" dirty="0" err="1"/>
              <a:t>parameters</a:t>
            </a:r>
            <a:r>
              <a:rPr lang="fr-CH" dirty="0"/>
              <a:t> of the </a:t>
            </a:r>
            <a:r>
              <a:rPr lang="fr-CH" dirty="0" err="1"/>
              <a:t>perturbed</a:t>
            </a:r>
            <a:r>
              <a:rPr lang="fr-CH" dirty="0"/>
              <a:t> </a:t>
            </a:r>
            <a:r>
              <a:rPr lang="fr-CH" dirty="0" err="1"/>
              <a:t>bunch</a:t>
            </a:r>
            <a:r>
              <a:rPr lang="fr-CH" dirty="0"/>
              <a:t> </a:t>
            </a:r>
            <a:r>
              <a:rPr lang="fr-CH" dirty="0" err="1"/>
              <a:t>kept</a:t>
            </a:r>
            <a:r>
              <a:rPr lang="fr-CH" dirty="0"/>
              <a:t> at </a:t>
            </a:r>
            <a:r>
              <a:rPr lang="fr-CH" dirty="0" err="1"/>
              <a:t>their</a:t>
            </a:r>
            <a:r>
              <a:rPr lang="fr-CH" dirty="0"/>
              <a:t> nominal value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CH" dirty="0"/>
              <a:t>Track till </a:t>
            </a:r>
            <a:r>
              <a:rPr lang="fr-CH" dirty="0" err="1"/>
              <a:t>euilibrium</a:t>
            </a:r>
            <a:r>
              <a:rPr lang="fr-CH" dirty="0"/>
              <a:t> &amp; observe vertical </a:t>
            </a:r>
            <a:r>
              <a:rPr lang="fr-CH" dirty="0" err="1"/>
              <a:t>rms</a:t>
            </a:r>
            <a:r>
              <a:rPr lang="fr-CH" dirty="0"/>
              <a:t> </a:t>
            </a:r>
            <a:r>
              <a:rPr lang="fr-CH" dirty="0" err="1"/>
              <a:t>bunch</a:t>
            </a:r>
            <a:r>
              <a:rPr lang="fr-CH" dirty="0"/>
              <a:t> size </a:t>
            </a:r>
            <a:r>
              <a:rPr lang="el-GR" dirty="0"/>
              <a:t>σ</a:t>
            </a:r>
            <a:r>
              <a:rPr lang="fr-CH" baseline="-25000" dirty="0"/>
              <a:t>y</a:t>
            </a:r>
            <a:r>
              <a:rPr lang="fr-CH" dirty="0"/>
              <a:t> at IP of </a:t>
            </a:r>
            <a:r>
              <a:rPr lang="fr-CH" dirty="0" err="1"/>
              <a:t>both</a:t>
            </a:r>
            <a:r>
              <a:rPr lang="fr-CH" dirty="0"/>
              <a:t> </a:t>
            </a:r>
            <a:r>
              <a:rPr lang="fr-CH" dirty="0" err="1"/>
              <a:t>beams</a:t>
            </a:r>
            <a:endParaRPr lang="fr-CH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CH" dirty="0" err="1"/>
              <a:t>Threshold</a:t>
            </a:r>
            <a:r>
              <a:rPr lang="fr-CH" dirty="0"/>
              <a:t>: </a:t>
            </a:r>
            <a:r>
              <a:rPr lang="el-GR" dirty="0"/>
              <a:t>σ</a:t>
            </a:r>
            <a:r>
              <a:rPr lang="fr-CH" baseline="-25000" dirty="0">
                <a:latin typeface="Arial" panose="020B0604020202020204" pitchFamily="34" charset="0"/>
              </a:rPr>
              <a:t>y </a:t>
            </a:r>
            <a:r>
              <a:rPr lang="fr-CH" dirty="0">
                <a:latin typeface="Arial" panose="020B0604020202020204" pitchFamily="34" charset="0"/>
              </a:rPr>
              <a:t>&lt; 1.5 </a:t>
            </a:r>
            <a:r>
              <a:rPr lang="el-GR" b="0" i="0" dirty="0">
                <a:effectLst/>
                <a:latin typeface="Arial" panose="020B0604020202020204" pitchFamily="34" charset="0"/>
              </a:rPr>
              <a:t>σ</a:t>
            </a:r>
            <a:r>
              <a:rPr lang="fr-CH" b="0" i="0" baseline="-25000" dirty="0">
                <a:effectLst/>
                <a:latin typeface="Arial" panose="020B0604020202020204" pitchFamily="34" charset="0"/>
              </a:rPr>
              <a:t>y</a:t>
            </a:r>
            <a:r>
              <a:rPr lang="fr-CH" baseline="-25000" dirty="0">
                <a:latin typeface="Arial" panose="020B0604020202020204" pitchFamily="34" charset="0"/>
              </a:rPr>
              <a:t>, </a:t>
            </a:r>
            <a:r>
              <a:rPr lang="fr-CH" b="0" i="0" baseline="-25000" dirty="0">
                <a:effectLst/>
                <a:latin typeface="Arial" panose="020B0604020202020204" pitchFamily="34" charset="0"/>
              </a:rPr>
              <a:t>nominal</a:t>
            </a:r>
            <a:endParaRPr lang="fr-CH" baseline="-250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32D1F93-8DF1-A0E6-44B4-7C68E5DA814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76400" y="2547907"/>
            <a:ext cx="5638800" cy="25971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36256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>
            <a:extLst>
              <a:ext uri="{FF2B5EF4-FFF2-40B4-BE49-F238E27FC236}">
                <a16:creationId xmlns:a16="http://schemas.microsoft.com/office/drawing/2014/main" id="{160286D2-51C5-49F0-472F-F059664292B0}"/>
              </a:ext>
            </a:extLst>
          </p:cNvPr>
          <p:cNvSpPr txBox="1"/>
          <p:nvPr/>
        </p:nvSpPr>
        <p:spPr>
          <a:xfrm>
            <a:off x="990600" y="1048544"/>
            <a:ext cx="6137258" cy="34163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/>
              <a:t>What has been done: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/>
              <a:t>Tracking with linear transfer map + beam-beam</a:t>
            </a:r>
          </a:p>
          <a:p>
            <a:pPr marL="628613" lvl="1" indent="-285750">
              <a:buFont typeface="Arial" panose="020B0604020202020204" pitchFamily="34" charset="0"/>
              <a:buChar char="•"/>
            </a:pPr>
            <a:r>
              <a:rPr lang="en-US" sz="1800" dirty="0"/>
              <a:t>Single top-up injection of one beam</a:t>
            </a:r>
          </a:p>
          <a:p>
            <a:pPr marL="628613" lvl="1" indent="-285750">
              <a:buFont typeface="Arial" panose="020B0604020202020204" pitchFamily="34" charset="0"/>
              <a:buChar char="•"/>
            </a:pPr>
            <a:r>
              <a:rPr lang="en-US" sz="1800" dirty="0"/>
              <a:t>Scan of injection offset</a:t>
            </a:r>
          </a:p>
          <a:p>
            <a:pPr marL="628613" lvl="1" indent="-285750">
              <a:buFont typeface="Arial" panose="020B0604020202020204" pitchFamily="34" charset="0"/>
              <a:buChar char="•"/>
            </a:pPr>
            <a:r>
              <a:rPr lang="en-US" sz="1800" dirty="0"/>
              <a:t>Scan of bunch intensity asymmetry</a:t>
            </a:r>
          </a:p>
          <a:p>
            <a:pPr marL="628613" lvl="1" indent="-285750">
              <a:buFont typeface="Arial" panose="020B0604020202020204" pitchFamily="34" charset="0"/>
              <a:buChar char="•"/>
            </a:pPr>
            <a:r>
              <a:rPr lang="en-US" sz="1800" dirty="0"/>
              <a:t>Scan of beam parameters at the IP (in backup slide)</a:t>
            </a:r>
          </a:p>
          <a:p>
            <a:endParaRPr lang="en-US" sz="1800" dirty="0"/>
          </a:p>
          <a:p>
            <a:r>
              <a:rPr lang="en-US" sz="1800" dirty="0"/>
              <a:t>What hasn’t been done: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/>
              <a:t>Tracking &amp; top-up with the full lattice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/>
              <a:t>Optimization of booster parameters</a:t>
            </a:r>
            <a:br>
              <a:rPr lang="en-US" sz="1800" dirty="0"/>
            </a:br>
            <a:endParaRPr lang="en-US" sz="1800" dirty="0"/>
          </a:p>
          <a:p>
            <a:endParaRPr lang="en-US" sz="1800" dirty="0"/>
          </a:p>
        </p:txBody>
      </p:sp>
      <p:sp>
        <p:nvSpPr>
          <p:cNvPr id="14" name="Foliennummernplatzhalter 2">
            <a:extLst>
              <a:ext uri="{FF2B5EF4-FFF2-40B4-BE49-F238E27FC236}">
                <a16:creationId xmlns:a16="http://schemas.microsoft.com/office/drawing/2014/main" id="{0F244960-7950-2B72-01FB-14135EE410F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745301" y="134144"/>
            <a:ext cx="289479" cy="170124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6503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EBDB3E7-EC2E-DA48-588F-20462C0ED82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24A134C9-3113-2475-2BAF-C5CC34909FE5}"/>
              </a:ext>
            </a:extLst>
          </p:cNvPr>
          <p:cNvSpPr txBox="1"/>
          <p:nvPr/>
        </p:nvSpPr>
        <p:spPr>
          <a:xfrm>
            <a:off x="304800" y="667544"/>
            <a:ext cx="6553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2000" dirty="0" err="1"/>
              <a:t>Simplified</a:t>
            </a:r>
            <a:r>
              <a:rPr lang="fr-CH" sz="2000" dirty="0"/>
              <a:t> </a:t>
            </a:r>
            <a:r>
              <a:rPr lang="fr-CH" sz="2000" dirty="0" err="1"/>
              <a:t>tracking</a:t>
            </a:r>
            <a:r>
              <a:rPr lang="fr-CH" sz="2000" dirty="0"/>
              <a:t> setup</a:t>
            </a:r>
            <a:endParaRPr lang="en-US" sz="20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359C500-F7D3-7A46-3874-A34BCD64B59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" y="2496344"/>
            <a:ext cx="7772400" cy="797297"/>
          </a:xfrm>
          <a:prstGeom prst="rect">
            <a:avLst/>
          </a:prstGeom>
        </p:spPr>
      </p:pic>
      <p:grpSp>
        <p:nvGrpSpPr>
          <p:cNvPr id="23" name="Group 22">
            <a:extLst>
              <a:ext uri="{FF2B5EF4-FFF2-40B4-BE49-F238E27FC236}">
                <a16:creationId xmlns:a16="http://schemas.microsoft.com/office/drawing/2014/main" id="{205CC995-97B3-818D-14D3-E1BF0CAEF31D}"/>
              </a:ext>
            </a:extLst>
          </p:cNvPr>
          <p:cNvGrpSpPr/>
          <p:nvPr/>
        </p:nvGrpSpPr>
        <p:grpSpPr>
          <a:xfrm>
            <a:off x="1714500" y="3186926"/>
            <a:ext cx="5143500" cy="1068542"/>
            <a:chOff x="1714500" y="3186926"/>
            <a:chExt cx="5143500" cy="1068542"/>
          </a:xfrm>
        </p:grpSpPr>
        <p:sp>
          <p:nvSpPr>
            <p:cNvPr id="2" name="TextBox 1">
              <a:extLst>
                <a:ext uri="{FF2B5EF4-FFF2-40B4-BE49-F238E27FC236}">
                  <a16:creationId xmlns:a16="http://schemas.microsoft.com/office/drawing/2014/main" id="{26809FD9-BEA3-96C8-B76F-B6E8D66EB6BC}"/>
                </a:ext>
              </a:extLst>
            </p:cNvPr>
            <p:cNvSpPr txBox="1"/>
            <p:nvPr/>
          </p:nvSpPr>
          <p:spPr>
            <a:xfrm>
              <a:off x="3581400" y="3955386"/>
              <a:ext cx="1675459" cy="30008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5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rtlCol="0">
              <a:spAutoFit/>
            </a:bodyPr>
            <a:lstStyle/>
            <a:p>
              <a:r>
                <a:rPr lang="en-US" dirty="0"/>
                <a:t>Nonlinear elements</a:t>
              </a:r>
            </a:p>
          </p:txBody>
        </p:sp>
        <p:cxnSp>
          <p:nvCxnSpPr>
            <p:cNvPr id="5" name="Straight Arrow Connector 4">
              <a:extLst>
                <a:ext uri="{FF2B5EF4-FFF2-40B4-BE49-F238E27FC236}">
                  <a16:creationId xmlns:a16="http://schemas.microsoft.com/office/drawing/2014/main" id="{9A2D81E9-FFD0-1263-F80C-3E568368204E}"/>
                </a:ext>
              </a:extLst>
            </p:cNvPr>
            <p:cNvCxnSpPr>
              <a:cxnSpLocks/>
              <a:stCxn id="2" idx="1"/>
            </p:cNvCxnSpPr>
            <p:nvPr/>
          </p:nvCxnSpPr>
          <p:spPr>
            <a:xfrm flipH="1" flipV="1">
              <a:off x="1714500" y="3219871"/>
              <a:ext cx="1866900" cy="885556"/>
            </a:xfrm>
            <a:prstGeom prst="straightConnector1">
              <a:avLst/>
            </a:prstGeom>
            <a:ln w="38100">
              <a:solidFill>
                <a:schemeClr val="accent5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Arrow Connector 11">
              <a:extLst>
                <a:ext uri="{FF2B5EF4-FFF2-40B4-BE49-F238E27FC236}">
                  <a16:creationId xmlns:a16="http://schemas.microsoft.com/office/drawing/2014/main" id="{782BC2F0-F8DE-5CC0-7CF4-B985B3BD62A0}"/>
                </a:ext>
              </a:extLst>
            </p:cNvPr>
            <p:cNvCxnSpPr>
              <a:cxnSpLocks/>
              <a:stCxn id="2" idx="0"/>
            </p:cNvCxnSpPr>
            <p:nvPr/>
          </p:nvCxnSpPr>
          <p:spPr>
            <a:xfrm flipV="1">
              <a:off x="4419130" y="3186926"/>
              <a:ext cx="381470" cy="768460"/>
            </a:xfrm>
            <a:prstGeom prst="straightConnector1">
              <a:avLst/>
            </a:prstGeom>
            <a:ln w="38100">
              <a:solidFill>
                <a:schemeClr val="accent5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Arrow Connector 14">
              <a:extLst>
                <a:ext uri="{FF2B5EF4-FFF2-40B4-BE49-F238E27FC236}">
                  <a16:creationId xmlns:a16="http://schemas.microsoft.com/office/drawing/2014/main" id="{D25B4F04-A7AC-1B5C-C706-A65987B7FDF1}"/>
                </a:ext>
              </a:extLst>
            </p:cNvPr>
            <p:cNvCxnSpPr>
              <a:cxnSpLocks/>
              <a:stCxn id="2" idx="3"/>
            </p:cNvCxnSpPr>
            <p:nvPr/>
          </p:nvCxnSpPr>
          <p:spPr>
            <a:xfrm flipV="1">
              <a:off x="5256859" y="3186926"/>
              <a:ext cx="1601141" cy="918501"/>
            </a:xfrm>
            <a:prstGeom prst="straightConnector1">
              <a:avLst/>
            </a:prstGeom>
            <a:ln w="38100">
              <a:solidFill>
                <a:schemeClr val="accent5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B3103334-3459-9322-0D36-7BFFC714CB1F}"/>
              </a:ext>
            </a:extLst>
          </p:cNvPr>
          <p:cNvGrpSpPr/>
          <p:nvPr/>
        </p:nvGrpSpPr>
        <p:grpSpPr>
          <a:xfrm>
            <a:off x="990600" y="1475483"/>
            <a:ext cx="5675587" cy="1020861"/>
            <a:chOff x="990600" y="1475483"/>
            <a:chExt cx="5675587" cy="1020861"/>
          </a:xfrm>
        </p:grpSpPr>
        <p:grpSp>
          <p:nvGrpSpPr>
            <p:cNvPr id="33" name="Group 32">
              <a:extLst>
                <a:ext uri="{FF2B5EF4-FFF2-40B4-BE49-F238E27FC236}">
                  <a16:creationId xmlns:a16="http://schemas.microsoft.com/office/drawing/2014/main" id="{C55A1D85-C4AD-377C-45CF-522A7304A6D2}"/>
                </a:ext>
              </a:extLst>
            </p:cNvPr>
            <p:cNvGrpSpPr/>
            <p:nvPr/>
          </p:nvGrpSpPr>
          <p:grpSpPr>
            <a:xfrm>
              <a:off x="5029200" y="1475483"/>
              <a:ext cx="1636987" cy="1020861"/>
              <a:chOff x="5029200" y="1475483"/>
              <a:chExt cx="1636987" cy="1020861"/>
            </a:xfrm>
          </p:grpSpPr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5B7F49B8-55C3-E6E9-A472-FF662E23C36E}"/>
                  </a:ext>
                </a:extLst>
              </p:cNvPr>
              <p:cNvSpPr txBox="1"/>
              <p:nvPr/>
            </p:nvSpPr>
            <p:spPr>
              <a:xfrm>
                <a:off x="5029200" y="1475483"/>
                <a:ext cx="1636987" cy="507831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accent5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radiation damping</a:t>
                </a:r>
                <a:br>
                  <a:rPr lang="en-US" dirty="0"/>
                </a:br>
                <a:r>
                  <a:rPr lang="en-US" dirty="0"/>
                  <a:t>quantum excitation</a:t>
                </a:r>
              </a:p>
            </p:txBody>
          </p:sp>
          <p:cxnSp>
            <p:nvCxnSpPr>
              <p:cNvPr id="26" name="Straight Arrow Connector 25">
                <a:extLst>
                  <a:ext uri="{FF2B5EF4-FFF2-40B4-BE49-F238E27FC236}">
                    <a16:creationId xmlns:a16="http://schemas.microsoft.com/office/drawing/2014/main" id="{7C42910A-480E-0BD8-0503-1E4E0D24FD49}"/>
                  </a:ext>
                </a:extLst>
              </p:cNvPr>
              <p:cNvCxnSpPr>
                <a:cxnSpLocks/>
                <a:stCxn id="25" idx="2"/>
              </p:cNvCxnSpPr>
              <p:nvPr/>
            </p:nvCxnSpPr>
            <p:spPr>
              <a:xfrm flipH="1">
                <a:off x="5847693" y="1983314"/>
                <a:ext cx="1" cy="513030"/>
              </a:xfrm>
              <a:prstGeom prst="straightConnector1">
                <a:avLst/>
              </a:prstGeom>
              <a:ln w="38100">
                <a:solidFill>
                  <a:schemeClr val="accent5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2" name="Group 31">
              <a:extLst>
                <a:ext uri="{FF2B5EF4-FFF2-40B4-BE49-F238E27FC236}">
                  <a16:creationId xmlns:a16="http://schemas.microsoft.com/office/drawing/2014/main" id="{B850B992-DF0F-6FA8-6FBA-03CA4B7B739B}"/>
                </a:ext>
              </a:extLst>
            </p:cNvPr>
            <p:cNvGrpSpPr/>
            <p:nvPr/>
          </p:nvGrpSpPr>
          <p:grpSpPr>
            <a:xfrm>
              <a:off x="990600" y="1641140"/>
              <a:ext cx="1329210" cy="855204"/>
              <a:chOff x="990600" y="1641140"/>
              <a:chExt cx="1329210" cy="855204"/>
            </a:xfrm>
          </p:grpSpPr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722664E4-98AC-23F6-AE37-34312A99B70F}"/>
                  </a:ext>
                </a:extLst>
              </p:cNvPr>
              <p:cNvSpPr txBox="1"/>
              <p:nvPr/>
            </p:nvSpPr>
            <p:spPr>
              <a:xfrm>
                <a:off x="990600" y="1641140"/>
                <a:ext cx="1329210" cy="300082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accent5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wrap="none" rtlCol="0">
                <a:spAutoFit/>
              </a:bodyPr>
              <a:lstStyle/>
              <a:p>
                <a:r>
                  <a:rPr lang="en-US" dirty="0" err="1"/>
                  <a:t>beamstrahlung</a:t>
                </a:r>
                <a:endParaRPr lang="en-US" dirty="0"/>
              </a:p>
            </p:txBody>
          </p:sp>
          <p:cxnSp>
            <p:nvCxnSpPr>
              <p:cNvPr id="29" name="Straight Arrow Connector 28">
                <a:extLst>
                  <a:ext uri="{FF2B5EF4-FFF2-40B4-BE49-F238E27FC236}">
                    <a16:creationId xmlns:a16="http://schemas.microsoft.com/office/drawing/2014/main" id="{FC1EF56A-BB5A-693C-B4EF-9C7BC5EA698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655205" y="1941222"/>
                <a:ext cx="0" cy="555122"/>
              </a:xfrm>
              <a:prstGeom prst="straightConnector1">
                <a:avLst/>
              </a:prstGeom>
              <a:ln w="38100">
                <a:solidFill>
                  <a:schemeClr val="accent5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35" name="Foliennummernplatzhalter 2">
            <a:extLst>
              <a:ext uri="{FF2B5EF4-FFF2-40B4-BE49-F238E27FC236}">
                <a16:creationId xmlns:a16="http://schemas.microsoft.com/office/drawing/2014/main" id="{B6BFDD44-6A57-BD4D-652D-7A7F6215C54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745301" y="134144"/>
            <a:ext cx="289479" cy="170124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6BF16A6D-2A3A-6FA5-623D-5F4F7898A882}"/>
              </a:ext>
            </a:extLst>
          </p:cNvPr>
          <p:cNvSpPr txBox="1"/>
          <p:nvPr/>
        </p:nvSpPr>
        <p:spPr>
          <a:xfrm>
            <a:off x="5473298" y="605474"/>
            <a:ext cx="3541354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4 IP baseline design </a:t>
            </a:r>
            <a:r>
              <a:rPr lang="en-US" dirty="0">
                <a:solidFill>
                  <a:schemeClr val="accent5"/>
                </a:solidFill>
              </a:rPr>
              <a:t>[1]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Iterate over ¼ </a:t>
            </a:r>
            <a:r>
              <a:rPr lang="en-US" dirty="0" err="1"/>
              <a:t>superperiod</a:t>
            </a:r>
            <a:r>
              <a:rPr lang="en-US" dirty="0"/>
              <a:t> of machine </a:t>
            </a:r>
          </a:p>
        </p:txBody>
      </p:sp>
    </p:spTree>
    <p:extLst>
      <p:ext uri="{BB962C8B-B14F-4D97-AF65-F5344CB8AC3E}">
        <p14:creationId xmlns:p14="http://schemas.microsoft.com/office/powerpoint/2010/main" val="33537902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67F421B-F579-6D43-FA1A-7F9EB0ADE0B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D6F5F74E-C0C8-9AE3-D8F6-7AD0CC20369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800" y="1065133"/>
            <a:ext cx="7772400" cy="2994211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5A13510D-8025-A8B5-B620-765453BBBE2B}"/>
              </a:ext>
            </a:extLst>
          </p:cNvPr>
          <p:cNvSpPr txBox="1"/>
          <p:nvPr/>
        </p:nvSpPr>
        <p:spPr>
          <a:xfrm>
            <a:off x="304800" y="667544"/>
            <a:ext cx="6553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2000" dirty="0"/>
              <a:t>Longitudinal </a:t>
            </a:r>
            <a:r>
              <a:rPr lang="fr-CH" sz="2000" dirty="0" err="1"/>
              <a:t>top-up</a:t>
            </a:r>
            <a:r>
              <a:rPr lang="fr-CH" sz="2000" dirty="0"/>
              <a:t> injection</a:t>
            </a:r>
            <a:endParaRPr lang="en-US" sz="20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1044FD0-F103-AA54-FA10-774085EAD6A1}"/>
              </a:ext>
            </a:extLst>
          </p:cNvPr>
          <p:cNvSpPr txBox="1"/>
          <p:nvPr/>
        </p:nvSpPr>
        <p:spPr>
          <a:xfrm>
            <a:off x="457200" y="3901608"/>
            <a:ext cx="8015336" cy="13388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N</a:t>
            </a:r>
            <a:r>
              <a:rPr lang="en-US" baseline="-25000" dirty="0"/>
              <a:t>0</a:t>
            </a:r>
            <a:r>
              <a:rPr lang="en-US" dirty="0"/>
              <a:t>: nominal bunch intensity</a:t>
            </a:r>
            <a:endParaRPr lang="en-US" baseline="-25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N</a:t>
            </a:r>
            <a:r>
              <a:rPr lang="en-US" baseline="-25000" dirty="0"/>
              <a:t>m</a:t>
            </a:r>
            <a:r>
              <a:rPr lang="en-US" dirty="0"/>
              <a:t>: # macroparticles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l-GR" dirty="0"/>
              <a:t>ε</a:t>
            </a:r>
            <a:r>
              <a:rPr lang="fr-CH" dirty="0"/>
              <a:t>: </a:t>
            </a:r>
            <a:r>
              <a:rPr lang="fr-CH" dirty="0" err="1"/>
              <a:t>bunch</a:t>
            </a:r>
            <a:r>
              <a:rPr lang="fr-CH" dirty="0"/>
              <a:t> </a:t>
            </a:r>
            <a:r>
              <a:rPr lang="fr-CH" dirty="0" err="1"/>
              <a:t>intensity</a:t>
            </a:r>
            <a:r>
              <a:rPr lang="fr-CH" dirty="0"/>
              <a:t> </a:t>
            </a:r>
            <a:r>
              <a:rPr lang="fr-CH" dirty="0" err="1"/>
              <a:t>asymmetry</a:t>
            </a:r>
            <a:r>
              <a:rPr lang="fr-CH" dirty="0"/>
              <a:t> factor: e.g. </a:t>
            </a:r>
            <a:r>
              <a:rPr lang="el-GR" dirty="0"/>
              <a:t>ε</a:t>
            </a:r>
            <a:r>
              <a:rPr lang="fr-CH" dirty="0"/>
              <a:t>=0.05 for 5% </a:t>
            </a:r>
            <a:r>
              <a:rPr lang="fr-CH" dirty="0" err="1"/>
              <a:t>asym</a:t>
            </a:r>
            <a:r>
              <a:rPr lang="fr-CH" dirty="0"/>
              <a:t>.: </a:t>
            </a:r>
            <a:r>
              <a:rPr lang="fr-CH" dirty="0" err="1"/>
              <a:t>top-up</a:t>
            </a:r>
            <a:r>
              <a:rPr lang="fr-CH" dirty="0"/>
              <a:t> </a:t>
            </a:r>
            <a:r>
              <a:rPr lang="fr-CH" dirty="0" err="1"/>
              <a:t>beam</a:t>
            </a:r>
            <a:r>
              <a:rPr lang="fr-CH" dirty="0"/>
              <a:t> </a:t>
            </a:r>
            <a:r>
              <a:rPr lang="fr-CH" dirty="0" err="1"/>
              <a:t>from</a:t>
            </a:r>
            <a:r>
              <a:rPr lang="fr-CH" dirty="0"/>
              <a:t> 0.95</a:t>
            </a:r>
            <a:r>
              <a:rPr lang="en-US" dirty="0"/>
              <a:t>N</a:t>
            </a:r>
            <a:r>
              <a:rPr lang="en-US" baseline="-25000" dirty="0"/>
              <a:t>0 </a:t>
            </a:r>
            <a:r>
              <a:rPr lang="en-US" dirty="0"/>
              <a:t>to 1.05N</a:t>
            </a:r>
            <a:r>
              <a:rPr lang="en-US" baseline="-25000" dirty="0"/>
              <a:t>0</a:t>
            </a:r>
            <a:r>
              <a:rPr lang="fr-CH" dirty="0"/>
              <a:t> </a:t>
            </a: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w: “weight” of each macroparticle = # real charges represented by it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l-GR" dirty="0"/>
              <a:t>δ</a:t>
            </a:r>
            <a:r>
              <a:rPr lang="en-US" baseline="-25000" dirty="0"/>
              <a:t>io</a:t>
            </a:r>
            <a:r>
              <a:rPr lang="en-US" dirty="0"/>
              <a:t>: injection offset in units of the rms rel. energy spread</a:t>
            </a:r>
          </a:p>
          <a:p>
            <a:endParaRPr lang="fr-CH" dirty="0"/>
          </a:p>
        </p:txBody>
      </p:sp>
      <p:sp>
        <p:nvSpPr>
          <p:cNvPr id="22" name="Foliennummernplatzhalter 2">
            <a:extLst>
              <a:ext uri="{FF2B5EF4-FFF2-40B4-BE49-F238E27FC236}">
                <a16:creationId xmlns:a16="http://schemas.microsoft.com/office/drawing/2014/main" id="{2ACA4C50-7C29-D8AA-ACE9-7C3BC52B36D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745301" y="134144"/>
            <a:ext cx="289479" cy="170124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525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12A71AE-BDED-AE87-58E1-38A5ADC6C71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>
            <a:extLst>
              <a:ext uri="{FF2B5EF4-FFF2-40B4-BE49-F238E27FC236}">
                <a16:creationId xmlns:a16="http://schemas.microsoft.com/office/drawing/2014/main" id="{0EDC9F1E-7781-E286-68D9-0C8AA9BB5AB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800" y="1055165"/>
            <a:ext cx="7772400" cy="3003176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18C4706E-0290-8EA4-603C-D34EBF53184D}"/>
              </a:ext>
            </a:extLst>
          </p:cNvPr>
          <p:cNvSpPr txBox="1"/>
          <p:nvPr/>
        </p:nvSpPr>
        <p:spPr>
          <a:xfrm>
            <a:off x="304800" y="667544"/>
            <a:ext cx="6553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2000" dirty="0"/>
              <a:t>Longitudinal </a:t>
            </a:r>
            <a:r>
              <a:rPr lang="fr-CH" sz="2000" dirty="0" err="1"/>
              <a:t>top-up</a:t>
            </a:r>
            <a:r>
              <a:rPr lang="fr-CH" sz="2000" dirty="0"/>
              <a:t> injection</a:t>
            </a:r>
            <a:endParaRPr lang="en-US" sz="20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596E1A2-0240-51AA-2AF4-C264A464FF34}"/>
              </a:ext>
            </a:extLst>
          </p:cNvPr>
          <p:cNvSpPr txBox="1"/>
          <p:nvPr/>
        </p:nvSpPr>
        <p:spPr>
          <a:xfrm>
            <a:off x="457200" y="3901608"/>
            <a:ext cx="8015336" cy="13388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N</a:t>
            </a:r>
            <a:r>
              <a:rPr lang="en-US" baseline="-25000" dirty="0"/>
              <a:t>0</a:t>
            </a:r>
            <a:r>
              <a:rPr lang="en-US" dirty="0"/>
              <a:t>: nominal bunch intensity</a:t>
            </a:r>
            <a:endParaRPr lang="en-US" baseline="-25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N</a:t>
            </a:r>
            <a:r>
              <a:rPr lang="en-US" baseline="-25000" dirty="0"/>
              <a:t>m</a:t>
            </a:r>
            <a:r>
              <a:rPr lang="en-US" dirty="0"/>
              <a:t>: # macroparticles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l-GR" dirty="0"/>
              <a:t>ε</a:t>
            </a:r>
            <a:r>
              <a:rPr lang="fr-CH" dirty="0"/>
              <a:t>: </a:t>
            </a:r>
            <a:r>
              <a:rPr lang="fr-CH" dirty="0" err="1"/>
              <a:t>bunch</a:t>
            </a:r>
            <a:r>
              <a:rPr lang="fr-CH" dirty="0"/>
              <a:t> </a:t>
            </a:r>
            <a:r>
              <a:rPr lang="fr-CH" dirty="0" err="1"/>
              <a:t>intensity</a:t>
            </a:r>
            <a:r>
              <a:rPr lang="fr-CH" dirty="0"/>
              <a:t> </a:t>
            </a:r>
            <a:r>
              <a:rPr lang="fr-CH" dirty="0" err="1"/>
              <a:t>asymmetry</a:t>
            </a:r>
            <a:r>
              <a:rPr lang="fr-CH" dirty="0"/>
              <a:t> factor: e.g. </a:t>
            </a:r>
            <a:r>
              <a:rPr lang="el-GR" dirty="0"/>
              <a:t>ε</a:t>
            </a:r>
            <a:r>
              <a:rPr lang="fr-CH" dirty="0"/>
              <a:t>=0.05 for 5% </a:t>
            </a:r>
            <a:r>
              <a:rPr lang="fr-CH" dirty="0" err="1"/>
              <a:t>asym</a:t>
            </a:r>
            <a:r>
              <a:rPr lang="fr-CH" dirty="0"/>
              <a:t>.: </a:t>
            </a:r>
            <a:r>
              <a:rPr lang="fr-CH" dirty="0" err="1"/>
              <a:t>top-up</a:t>
            </a:r>
            <a:r>
              <a:rPr lang="fr-CH" dirty="0"/>
              <a:t> </a:t>
            </a:r>
            <a:r>
              <a:rPr lang="fr-CH" dirty="0" err="1"/>
              <a:t>beam</a:t>
            </a:r>
            <a:r>
              <a:rPr lang="fr-CH" dirty="0"/>
              <a:t> </a:t>
            </a:r>
            <a:r>
              <a:rPr lang="fr-CH" dirty="0" err="1"/>
              <a:t>from</a:t>
            </a:r>
            <a:r>
              <a:rPr lang="fr-CH" dirty="0"/>
              <a:t> 0.95</a:t>
            </a:r>
            <a:r>
              <a:rPr lang="en-US" dirty="0"/>
              <a:t>N</a:t>
            </a:r>
            <a:r>
              <a:rPr lang="en-US" baseline="-25000" dirty="0"/>
              <a:t>0 </a:t>
            </a:r>
            <a:r>
              <a:rPr lang="en-US" dirty="0"/>
              <a:t>to 1.05N</a:t>
            </a:r>
            <a:r>
              <a:rPr lang="en-US" baseline="-25000" dirty="0"/>
              <a:t>0</a:t>
            </a:r>
            <a:r>
              <a:rPr lang="fr-CH" dirty="0"/>
              <a:t> </a:t>
            </a: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w: “weight” of each macroparticle = # real charges represented by it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l-GR" dirty="0"/>
              <a:t>δ</a:t>
            </a:r>
            <a:r>
              <a:rPr lang="en-US" baseline="-25000" dirty="0"/>
              <a:t>io</a:t>
            </a:r>
            <a:r>
              <a:rPr lang="en-US" dirty="0"/>
              <a:t>: injection offset in units of the rms rel. energy spread</a:t>
            </a:r>
          </a:p>
          <a:p>
            <a:endParaRPr lang="fr-CH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0C38504-F2F5-CF53-0623-95CD1BBC688A}"/>
              </a:ext>
            </a:extLst>
          </p:cNvPr>
          <p:cNvSpPr txBox="1"/>
          <p:nvPr/>
        </p:nvSpPr>
        <p:spPr>
          <a:xfrm>
            <a:off x="5583611" y="509809"/>
            <a:ext cx="2496196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dirty="0"/>
              <a:t>Select </a:t>
            </a:r>
            <a:r>
              <a:rPr lang="en-US" dirty="0" err="1"/>
              <a:t>N</a:t>
            </a:r>
            <a:r>
              <a:rPr lang="en-US" baseline="-25000" dirty="0" err="1"/>
              <a:t>m,i</a:t>
            </a:r>
            <a:r>
              <a:rPr lang="en-US" baseline="-25000" dirty="0"/>
              <a:t> </a:t>
            </a:r>
            <a:r>
              <a:rPr lang="en-US" dirty="0"/>
              <a:t>macroparticles</a:t>
            </a:r>
          </a:p>
        </p:txBody>
      </p:sp>
      <p:sp>
        <p:nvSpPr>
          <p:cNvPr id="2" name="Foliennummernplatzhalter 2">
            <a:extLst>
              <a:ext uri="{FF2B5EF4-FFF2-40B4-BE49-F238E27FC236}">
                <a16:creationId xmlns:a16="http://schemas.microsoft.com/office/drawing/2014/main" id="{E5777A4B-95C3-C8DA-BF8C-2D923B06436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745301" y="134144"/>
            <a:ext cx="289479" cy="170124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39686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254777E-ADC4-347A-6D27-7C03161E67D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>
            <a:extLst>
              <a:ext uri="{FF2B5EF4-FFF2-40B4-BE49-F238E27FC236}">
                <a16:creationId xmlns:a16="http://schemas.microsoft.com/office/drawing/2014/main" id="{AFCDC140-D434-50B5-ED84-26BCCE16708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0551" y="1070956"/>
            <a:ext cx="7772400" cy="3003176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06D61481-6F92-40F0-CBF7-EE686F34EADB}"/>
              </a:ext>
            </a:extLst>
          </p:cNvPr>
          <p:cNvSpPr txBox="1"/>
          <p:nvPr/>
        </p:nvSpPr>
        <p:spPr>
          <a:xfrm>
            <a:off x="304800" y="667544"/>
            <a:ext cx="6553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2000" dirty="0"/>
              <a:t>Longitudinal </a:t>
            </a:r>
            <a:r>
              <a:rPr lang="fr-CH" sz="2000" dirty="0" err="1"/>
              <a:t>top-up</a:t>
            </a:r>
            <a:r>
              <a:rPr lang="fr-CH" sz="2000" dirty="0"/>
              <a:t> injection</a:t>
            </a:r>
            <a:endParaRPr lang="en-US" sz="20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4940BE3-50BD-83AC-5594-26B2A1E76DD2}"/>
              </a:ext>
            </a:extLst>
          </p:cNvPr>
          <p:cNvSpPr txBox="1"/>
          <p:nvPr/>
        </p:nvSpPr>
        <p:spPr>
          <a:xfrm>
            <a:off x="457200" y="3901608"/>
            <a:ext cx="8015336" cy="13388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N</a:t>
            </a:r>
            <a:r>
              <a:rPr lang="en-US" baseline="-25000" dirty="0"/>
              <a:t>0</a:t>
            </a:r>
            <a:r>
              <a:rPr lang="en-US" dirty="0"/>
              <a:t>: nominal bunch intensity</a:t>
            </a:r>
            <a:endParaRPr lang="en-US" baseline="-25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N</a:t>
            </a:r>
            <a:r>
              <a:rPr lang="en-US" baseline="-25000" dirty="0"/>
              <a:t>m</a:t>
            </a:r>
            <a:r>
              <a:rPr lang="en-US" dirty="0"/>
              <a:t>: # macroparticles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l-GR" dirty="0"/>
              <a:t>ε</a:t>
            </a:r>
            <a:r>
              <a:rPr lang="fr-CH" dirty="0"/>
              <a:t>: </a:t>
            </a:r>
            <a:r>
              <a:rPr lang="fr-CH" dirty="0" err="1"/>
              <a:t>bunch</a:t>
            </a:r>
            <a:r>
              <a:rPr lang="fr-CH" dirty="0"/>
              <a:t> </a:t>
            </a:r>
            <a:r>
              <a:rPr lang="fr-CH" dirty="0" err="1"/>
              <a:t>intensity</a:t>
            </a:r>
            <a:r>
              <a:rPr lang="fr-CH" dirty="0"/>
              <a:t> </a:t>
            </a:r>
            <a:r>
              <a:rPr lang="fr-CH" dirty="0" err="1"/>
              <a:t>asymmetry</a:t>
            </a:r>
            <a:r>
              <a:rPr lang="fr-CH" dirty="0"/>
              <a:t> factor: e.g. </a:t>
            </a:r>
            <a:r>
              <a:rPr lang="el-GR" dirty="0"/>
              <a:t>ε</a:t>
            </a:r>
            <a:r>
              <a:rPr lang="fr-CH" dirty="0"/>
              <a:t>=0.05 for 5% </a:t>
            </a:r>
            <a:r>
              <a:rPr lang="fr-CH" dirty="0" err="1"/>
              <a:t>asym</a:t>
            </a:r>
            <a:r>
              <a:rPr lang="fr-CH" dirty="0"/>
              <a:t>.: </a:t>
            </a:r>
            <a:r>
              <a:rPr lang="fr-CH" dirty="0" err="1"/>
              <a:t>top-up</a:t>
            </a:r>
            <a:r>
              <a:rPr lang="fr-CH" dirty="0"/>
              <a:t> </a:t>
            </a:r>
            <a:r>
              <a:rPr lang="fr-CH" dirty="0" err="1"/>
              <a:t>beam</a:t>
            </a:r>
            <a:r>
              <a:rPr lang="fr-CH" dirty="0"/>
              <a:t> </a:t>
            </a:r>
            <a:r>
              <a:rPr lang="fr-CH" dirty="0" err="1"/>
              <a:t>from</a:t>
            </a:r>
            <a:r>
              <a:rPr lang="fr-CH" dirty="0"/>
              <a:t> 0.95</a:t>
            </a:r>
            <a:r>
              <a:rPr lang="en-US" dirty="0"/>
              <a:t>N</a:t>
            </a:r>
            <a:r>
              <a:rPr lang="en-US" baseline="-25000" dirty="0"/>
              <a:t>0 </a:t>
            </a:r>
            <a:r>
              <a:rPr lang="en-US" dirty="0"/>
              <a:t>to 1.05N</a:t>
            </a:r>
            <a:r>
              <a:rPr lang="en-US" baseline="-25000" dirty="0"/>
              <a:t>0</a:t>
            </a:r>
            <a:r>
              <a:rPr lang="fr-CH" dirty="0"/>
              <a:t> </a:t>
            </a: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w: “weight” of each macroparticle = # real charges represented by it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l-GR" dirty="0"/>
              <a:t>δ</a:t>
            </a:r>
            <a:r>
              <a:rPr lang="en-US" baseline="-25000" dirty="0"/>
              <a:t>io</a:t>
            </a:r>
            <a:r>
              <a:rPr lang="en-US" dirty="0"/>
              <a:t>: injection offset in units of the rms rel. energy spread</a:t>
            </a:r>
          </a:p>
          <a:p>
            <a:endParaRPr lang="fr-CH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CAAA7B4-7D0D-F9F5-E2A0-13A258308DD6}"/>
              </a:ext>
            </a:extLst>
          </p:cNvPr>
          <p:cNvSpPr txBox="1"/>
          <p:nvPr/>
        </p:nvSpPr>
        <p:spPr>
          <a:xfrm>
            <a:off x="5583611" y="509809"/>
            <a:ext cx="297075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dirty="0"/>
              <a:t>Select </a:t>
            </a:r>
            <a:r>
              <a:rPr lang="en-US" dirty="0" err="1"/>
              <a:t>N</a:t>
            </a:r>
            <a:r>
              <a:rPr lang="en-US" baseline="-25000" dirty="0" err="1"/>
              <a:t>m,i</a:t>
            </a:r>
            <a:r>
              <a:rPr lang="en-US" baseline="-25000" dirty="0"/>
              <a:t> </a:t>
            </a:r>
            <a:r>
              <a:rPr lang="en-US" dirty="0"/>
              <a:t>macroparticles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Offset </a:t>
            </a:r>
            <a:r>
              <a:rPr lang="el-GR" dirty="0"/>
              <a:t>δ</a:t>
            </a:r>
            <a:r>
              <a:rPr lang="en-US" dirty="0"/>
              <a:t> of these macroparticles</a:t>
            </a:r>
          </a:p>
        </p:txBody>
      </p:sp>
      <p:sp>
        <p:nvSpPr>
          <p:cNvPr id="2" name="Foliennummernplatzhalter 2">
            <a:extLst>
              <a:ext uri="{FF2B5EF4-FFF2-40B4-BE49-F238E27FC236}">
                <a16:creationId xmlns:a16="http://schemas.microsoft.com/office/drawing/2014/main" id="{AF24B103-314D-4FA3-B7DA-ECC78B21DE0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745301" y="134144"/>
            <a:ext cx="289479" cy="170124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89084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BEDEDCF-8791-70B4-FB35-6EB678E1FF8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>
            <a:extLst>
              <a:ext uri="{FF2B5EF4-FFF2-40B4-BE49-F238E27FC236}">
                <a16:creationId xmlns:a16="http://schemas.microsoft.com/office/drawing/2014/main" id="{176DA0EE-C4E5-76D5-7E6A-E82590F8713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799" y="1067654"/>
            <a:ext cx="8805396" cy="299169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13A5C89A-3546-0905-67CE-62330DA15BC6}"/>
              </a:ext>
            </a:extLst>
          </p:cNvPr>
          <p:cNvSpPr txBox="1"/>
          <p:nvPr/>
        </p:nvSpPr>
        <p:spPr>
          <a:xfrm>
            <a:off x="304800" y="667544"/>
            <a:ext cx="6553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2000" dirty="0"/>
              <a:t>Longitudinal </a:t>
            </a:r>
            <a:r>
              <a:rPr lang="fr-CH" sz="2000" dirty="0" err="1"/>
              <a:t>top-up</a:t>
            </a:r>
            <a:r>
              <a:rPr lang="fr-CH" sz="2000" dirty="0"/>
              <a:t> injection</a:t>
            </a:r>
            <a:endParaRPr lang="en-US" sz="20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7D742B4-9823-011E-27F8-75E4716A4A6A}"/>
              </a:ext>
            </a:extLst>
          </p:cNvPr>
          <p:cNvSpPr txBox="1"/>
          <p:nvPr/>
        </p:nvSpPr>
        <p:spPr>
          <a:xfrm>
            <a:off x="457200" y="3901608"/>
            <a:ext cx="8015336" cy="13388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N</a:t>
            </a:r>
            <a:r>
              <a:rPr lang="en-US" baseline="-25000" dirty="0"/>
              <a:t>0</a:t>
            </a:r>
            <a:r>
              <a:rPr lang="en-US" dirty="0"/>
              <a:t>: nominal bunch intensity</a:t>
            </a:r>
            <a:endParaRPr lang="en-US" baseline="-25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N</a:t>
            </a:r>
            <a:r>
              <a:rPr lang="en-US" baseline="-25000" dirty="0"/>
              <a:t>m</a:t>
            </a:r>
            <a:r>
              <a:rPr lang="en-US" dirty="0"/>
              <a:t>: # macroparticles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l-GR" dirty="0"/>
              <a:t>ε</a:t>
            </a:r>
            <a:r>
              <a:rPr lang="fr-CH" dirty="0"/>
              <a:t>: </a:t>
            </a:r>
            <a:r>
              <a:rPr lang="fr-CH" dirty="0" err="1"/>
              <a:t>bunch</a:t>
            </a:r>
            <a:r>
              <a:rPr lang="fr-CH" dirty="0"/>
              <a:t> </a:t>
            </a:r>
            <a:r>
              <a:rPr lang="fr-CH" dirty="0" err="1"/>
              <a:t>intensity</a:t>
            </a:r>
            <a:r>
              <a:rPr lang="fr-CH" dirty="0"/>
              <a:t> </a:t>
            </a:r>
            <a:r>
              <a:rPr lang="fr-CH" dirty="0" err="1"/>
              <a:t>asymmetry</a:t>
            </a:r>
            <a:r>
              <a:rPr lang="fr-CH" dirty="0"/>
              <a:t> factor: e.g. </a:t>
            </a:r>
            <a:r>
              <a:rPr lang="el-GR" dirty="0"/>
              <a:t>ε</a:t>
            </a:r>
            <a:r>
              <a:rPr lang="fr-CH" dirty="0"/>
              <a:t>=0.05 for 5% </a:t>
            </a:r>
            <a:r>
              <a:rPr lang="fr-CH" dirty="0" err="1"/>
              <a:t>asym</a:t>
            </a:r>
            <a:r>
              <a:rPr lang="fr-CH" dirty="0"/>
              <a:t>.: </a:t>
            </a:r>
            <a:r>
              <a:rPr lang="fr-CH" dirty="0" err="1"/>
              <a:t>top-up</a:t>
            </a:r>
            <a:r>
              <a:rPr lang="fr-CH" dirty="0"/>
              <a:t> </a:t>
            </a:r>
            <a:r>
              <a:rPr lang="fr-CH" dirty="0" err="1"/>
              <a:t>beam</a:t>
            </a:r>
            <a:r>
              <a:rPr lang="fr-CH" dirty="0"/>
              <a:t> </a:t>
            </a:r>
            <a:r>
              <a:rPr lang="fr-CH" dirty="0" err="1"/>
              <a:t>from</a:t>
            </a:r>
            <a:r>
              <a:rPr lang="fr-CH" dirty="0"/>
              <a:t> 0.95</a:t>
            </a:r>
            <a:r>
              <a:rPr lang="en-US" dirty="0"/>
              <a:t>N</a:t>
            </a:r>
            <a:r>
              <a:rPr lang="en-US" baseline="-25000" dirty="0"/>
              <a:t>0 </a:t>
            </a:r>
            <a:r>
              <a:rPr lang="en-US" dirty="0"/>
              <a:t>to 1.05N</a:t>
            </a:r>
            <a:r>
              <a:rPr lang="en-US" baseline="-25000" dirty="0"/>
              <a:t>0</a:t>
            </a:r>
            <a:r>
              <a:rPr lang="fr-CH" dirty="0"/>
              <a:t> </a:t>
            </a: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w: “weight” of each macroparticle = # real charges represented by it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l-GR" dirty="0"/>
              <a:t>δ</a:t>
            </a:r>
            <a:r>
              <a:rPr lang="en-US" baseline="-25000" dirty="0"/>
              <a:t>io</a:t>
            </a:r>
            <a:r>
              <a:rPr lang="en-US" dirty="0"/>
              <a:t>: injection offset in units of the rms rel. energy spread</a:t>
            </a:r>
          </a:p>
          <a:p>
            <a:endParaRPr lang="fr-CH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72EADD4-5A52-A8DF-9A27-86BBEABD53EA}"/>
              </a:ext>
            </a:extLst>
          </p:cNvPr>
          <p:cNvSpPr txBox="1"/>
          <p:nvPr/>
        </p:nvSpPr>
        <p:spPr>
          <a:xfrm>
            <a:off x="5583611" y="509809"/>
            <a:ext cx="3223959" cy="71558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dirty="0"/>
              <a:t>Select </a:t>
            </a:r>
            <a:r>
              <a:rPr lang="en-US" dirty="0" err="1"/>
              <a:t>N</a:t>
            </a:r>
            <a:r>
              <a:rPr lang="en-US" baseline="-25000" dirty="0" err="1"/>
              <a:t>m,i</a:t>
            </a:r>
            <a:r>
              <a:rPr lang="en-US" baseline="-25000" dirty="0"/>
              <a:t> </a:t>
            </a:r>
            <a:r>
              <a:rPr lang="en-US" dirty="0"/>
              <a:t>macroparticles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Offset </a:t>
            </a:r>
            <a:r>
              <a:rPr lang="el-GR" dirty="0"/>
              <a:t>δ</a:t>
            </a:r>
            <a:r>
              <a:rPr lang="en-US" dirty="0"/>
              <a:t> of these macroparticles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Update weight of all macroparticles</a:t>
            </a:r>
          </a:p>
        </p:txBody>
      </p:sp>
      <p:sp>
        <p:nvSpPr>
          <p:cNvPr id="2" name="Foliennummernplatzhalter 2">
            <a:extLst>
              <a:ext uri="{FF2B5EF4-FFF2-40B4-BE49-F238E27FC236}">
                <a16:creationId xmlns:a16="http://schemas.microsoft.com/office/drawing/2014/main" id="{F909AD09-EB03-A329-0D2A-77CEB635B6D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745301" y="134144"/>
            <a:ext cx="289479" cy="170124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659379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92273AF-11E1-763D-F717-F6A5167D19F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A5444B72-4AA0-735F-741B-8B50EFF9AD2B}"/>
              </a:ext>
            </a:extLst>
          </p:cNvPr>
          <p:cNvSpPr txBox="1"/>
          <p:nvPr/>
        </p:nvSpPr>
        <p:spPr>
          <a:xfrm>
            <a:off x="152400" y="515144"/>
            <a:ext cx="6553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2000" dirty="0"/>
              <a:t>Strong-</a:t>
            </a:r>
            <a:r>
              <a:rPr lang="fr-CH" sz="2000" dirty="0" err="1"/>
              <a:t>strong</a:t>
            </a:r>
            <a:r>
              <a:rPr lang="fr-CH" sz="2000" dirty="0"/>
              <a:t> simulation of </a:t>
            </a:r>
            <a:r>
              <a:rPr lang="fr-CH" sz="2000" dirty="0" err="1"/>
              <a:t>top-up</a:t>
            </a:r>
            <a:r>
              <a:rPr lang="fr-CH" sz="2000" dirty="0"/>
              <a:t> injection</a:t>
            </a:r>
            <a:endParaRPr lang="en-US" sz="2000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FDD5CCCB-6B22-FD8A-C1F3-1FF83AB15297}"/>
              </a:ext>
            </a:extLst>
          </p:cNvPr>
          <p:cNvSpPr txBox="1"/>
          <p:nvPr/>
        </p:nvSpPr>
        <p:spPr>
          <a:xfrm>
            <a:off x="381000" y="1020125"/>
            <a:ext cx="402866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DB5C68"/>
                </a:solidFill>
              </a:rPr>
              <a:t>Fixed bunch: nominal parameters</a:t>
            </a:r>
          </a:p>
          <a:p>
            <a:r>
              <a:rPr lang="en-US" dirty="0">
                <a:solidFill>
                  <a:srgbClr val="0D0787"/>
                </a:solidFill>
              </a:rPr>
              <a:t>Perturbed bunch: start with 0.95N</a:t>
            </a:r>
            <a:r>
              <a:rPr lang="en-US" baseline="-25000" dirty="0">
                <a:solidFill>
                  <a:srgbClr val="0D0787"/>
                </a:solidFill>
              </a:rPr>
              <a:t>0</a:t>
            </a:r>
            <a:r>
              <a:rPr lang="en-US" dirty="0">
                <a:solidFill>
                  <a:srgbClr val="0D0787"/>
                </a:solidFill>
              </a:rPr>
              <a:t> (</a:t>
            </a:r>
            <a:r>
              <a:rPr lang="el-GR" dirty="0">
                <a:solidFill>
                  <a:srgbClr val="0D0787"/>
                </a:solidFill>
              </a:rPr>
              <a:t>ε</a:t>
            </a:r>
            <a:r>
              <a:rPr lang="fr-CH" dirty="0">
                <a:solidFill>
                  <a:srgbClr val="0D0787"/>
                </a:solidFill>
              </a:rPr>
              <a:t>=0.05, </a:t>
            </a:r>
            <a:r>
              <a:rPr lang="el-GR" dirty="0">
                <a:solidFill>
                  <a:srgbClr val="0D0787"/>
                </a:solidFill>
              </a:rPr>
              <a:t>δ</a:t>
            </a:r>
            <a:r>
              <a:rPr lang="fr-CH" baseline="-25000" dirty="0" err="1">
                <a:solidFill>
                  <a:srgbClr val="0D0787"/>
                </a:solidFill>
              </a:rPr>
              <a:t>io</a:t>
            </a:r>
            <a:r>
              <a:rPr lang="fr-CH" dirty="0">
                <a:solidFill>
                  <a:srgbClr val="0D0787"/>
                </a:solidFill>
              </a:rPr>
              <a:t>=7</a:t>
            </a:r>
            <a:r>
              <a:rPr lang="en-US" dirty="0">
                <a:solidFill>
                  <a:srgbClr val="0D0787"/>
                </a:solidFill>
              </a:rPr>
              <a:t>)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DFC58BC5-E327-2BEA-014A-DCB38683BBB0}"/>
              </a:ext>
            </a:extLst>
          </p:cNvPr>
          <p:cNvSpPr txBox="1"/>
          <p:nvPr/>
        </p:nvSpPr>
        <p:spPr>
          <a:xfrm>
            <a:off x="5628744" y="590058"/>
            <a:ext cx="3134256" cy="715581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dirty="0"/>
              <a:t>Track till equilibrium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Top-up perturbed bunch to 1.05N</a:t>
            </a:r>
            <a:r>
              <a:rPr lang="en-US" baseline="-25000" dirty="0"/>
              <a:t>0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Track till equilibrium</a:t>
            </a: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F076520D-7D43-ADEF-9102-004B9295AA4E}"/>
              </a:ext>
            </a:extLst>
          </p:cNvPr>
          <p:cNvGrpSpPr/>
          <p:nvPr/>
        </p:nvGrpSpPr>
        <p:grpSpPr>
          <a:xfrm>
            <a:off x="6140588" y="1913931"/>
            <a:ext cx="2451321" cy="507831"/>
            <a:chOff x="6140588" y="1913931"/>
            <a:chExt cx="2451321" cy="507831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425A863C-04FB-328B-902D-64C936EBD7E0}"/>
                </a:ext>
              </a:extLst>
            </p:cNvPr>
            <p:cNvSpPr txBox="1"/>
            <p:nvPr/>
          </p:nvSpPr>
          <p:spPr>
            <a:xfrm>
              <a:off x="6839309" y="1913931"/>
              <a:ext cx="1752600" cy="507831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5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rtlCol="0">
              <a:spAutoFit/>
            </a:bodyPr>
            <a:lstStyle/>
            <a:p>
              <a:r>
                <a:rPr lang="en-US" dirty="0"/>
                <a:t>Nominal rms bunch sizes from </a:t>
              </a:r>
              <a:r>
                <a:rPr lang="en-US" dirty="0">
                  <a:solidFill>
                    <a:schemeClr val="accent5"/>
                  </a:solidFill>
                </a:rPr>
                <a:t>[1]</a:t>
              </a:r>
              <a:endParaRPr lang="en-US" baseline="-25000" dirty="0">
                <a:solidFill>
                  <a:schemeClr val="accent5"/>
                </a:solidFill>
              </a:endParaRPr>
            </a:p>
          </p:txBody>
        </p:sp>
        <p:cxnSp>
          <p:nvCxnSpPr>
            <p:cNvPr id="19" name="Straight Arrow Connector 18">
              <a:extLst>
                <a:ext uri="{FF2B5EF4-FFF2-40B4-BE49-F238E27FC236}">
                  <a16:creationId xmlns:a16="http://schemas.microsoft.com/office/drawing/2014/main" id="{0C350FC8-86AB-C776-6E56-540570946DE1}"/>
                </a:ext>
              </a:extLst>
            </p:cNvPr>
            <p:cNvCxnSpPr>
              <a:cxnSpLocks/>
              <a:stCxn id="16" idx="1"/>
            </p:cNvCxnSpPr>
            <p:nvPr/>
          </p:nvCxnSpPr>
          <p:spPr>
            <a:xfrm flipH="1">
              <a:off x="6140588" y="2167847"/>
              <a:ext cx="698721" cy="99897"/>
            </a:xfrm>
            <a:prstGeom prst="straightConnector1">
              <a:avLst/>
            </a:prstGeom>
            <a:ln w="38100">
              <a:solidFill>
                <a:schemeClr val="accent5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4D9BAC09-1337-307B-76BD-E4AEB19A4118}"/>
              </a:ext>
            </a:extLst>
          </p:cNvPr>
          <p:cNvGrpSpPr/>
          <p:nvPr/>
        </p:nvGrpSpPr>
        <p:grpSpPr>
          <a:xfrm>
            <a:off x="6140588" y="3258344"/>
            <a:ext cx="2470012" cy="1131079"/>
            <a:chOff x="6140588" y="3258344"/>
            <a:chExt cx="2470012" cy="1131079"/>
          </a:xfrm>
        </p:grpSpPr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36C2E9F5-050B-0CF6-E6AF-16EE2444604F}"/>
                </a:ext>
              </a:extLst>
            </p:cNvPr>
            <p:cNvSpPr txBox="1"/>
            <p:nvPr/>
          </p:nvSpPr>
          <p:spPr>
            <a:xfrm>
              <a:off x="6858000" y="3258344"/>
              <a:ext cx="1752600" cy="113107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5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rtlCol="0">
              <a:spAutoFit/>
            </a:bodyPr>
            <a:lstStyle/>
            <a:p>
              <a:r>
                <a:rPr lang="en-US" dirty="0"/>
                <a:t>L</a:t>
              </a:r>
              <a:r>
                <a:rPr lang="en-US" baseline="-25000" dirty="0"/>
                <a:t>0</a:t>
              </a:r>
              <a:r>
                <a:rPr lang="en-US" dirty="0"/>
                <a:t>: </a:t>
              </a:r>
              <a:r>
                <a:rPr lang="en-US" dirty="0" err="1"/>
                <a:t>lumi</a:t>
              </a:r>
              <a:r>
                <a:rPr lang="en-US" dirty="0"/>
                <a:t> per bunch crossing, from a single strong-strong collision simulation with Xsuite</a:t>
              </a:r>
              <a:endParaRPr lang="en-US" baseline="-25000" dirty="0"/>
            </a:p>
          </p:txBody>
        </p:sp>
        <p:cxnSp>
          <p:nvCxnSpPr>
            <p:cNvPr id="23" name="Straight Arrow Connector 22">
              <a:extLst>
                <a:ext uri="{FF2B5EF4-FFF2-40B4-BE49-F238E27FC236}">
                  <a16:creationId xmlns:a16="http://schemas.microsoft.com/office/drawing/2014/main" id="{06A26FFB-2318-7002-545F-65AA0A38FD68}"/>
                </a:ext>
              </a:extLst>
            </p:cNvPr>
            <p:cNvCxnSpPr>
              <a:cxnSpLocks/>
              <a:stCxn id="15" idx="1"/>
            </p:cNvCxnSpPr>
            <p:nvPr/>
          </p:nvCxnSpPr>
          <p:spPr>
            <a:xfrm flipH="1" flipV="1">
              <a:off x="6140588" y="3642971"/>
              <a:ext cx="717412" cy="180913"/>
            </a:xfrm>
            <a:prstGeom prst="straightConnector1">
              <a:avLst/>
            </a:prstGeom>
            <a:ln w="38100">
              <a:solidFill>
                <a:schemeClr val="accent5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254527AF-24CA-EB9B-844A-6C245EFF9538}"/>
              </a:ext>
            </a:extLst>
          </p:cNvPr>
          <p:cNvGrpSpPr/>
          <p:nvPr/>
        </p:nvGrpSpPr>
        <p:grpSpPr>
          <a:xfrm>
            <a:off x="152400" y="1632827"/>
            <a:ext cx="5988188" cy="3512261"/>
            <a:chOff x="152400" y="1632827"/>
            <a:chExt cx="5988188" cy="3512261"/>
          </a:xfrm>
        </p:grpSpPr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294CBCC4-FAC3-ED97-0BF0-807C5D4CE9C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52400" y="1632828"/>
              <a:ext cx="5988188" cy="3512260"/>
            </a:xfrm>
            <a:prstGeom prst="rect">
              <a:avLst/>
            </a:prstGeom>
          </p:spPr>
        </p:pic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716CD6A2-E769-3E48-9E9A-5FEFB0DE364E}"/>
                </a:ext>
              </a:extLst>
            </p:cNvPr>
            <p:cNvSpPr txBox="1"/>
            <p:nvPr/>
          </p:nvSpPr>
          <p:spPr>
            <a:xfrm>
              <a:off x="762000" y="1632827"/>
              <a:ext cx="788999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600" b="1" dirty="0">
                  <a:solidFill>
                    <a:srgbClr val="000000"/>
                  </a:solidFill>
                </a:rPr>
                <a:t>W</a:t>
              </a:r>
              <a:r>
                <a:rPr lang="en-US" sz="3600" b="1" baseline="30000" dirty="0">
                  <a:solidFill>
                    <a:srgbClr val="000000"/>
                  </a:solidFill>
                </a:rPr>
                <a:t>±</a:t>
              </a:r>
            </a:p>
          </p:txBody>
        </p:sp>
      </p:grpSp>
      <p:sp>
        <p:nvSpPr>
          <p:cNvPr id="29" name="TextBox 28">
            <a:extLst>
              <a:ext uri="{FF2B5EF4-FFF2-40B4-BE49-F238E27FC236}">
                <a16:creationId xmlns:a16="http://schemas.microsoft.com/office/drawing/2014/main" id="{FC8C7BB9-B3AF-A359-602E-C312D1432BD5}"/>
              </a:ext>
            </a:extLst>
          </p:cNvPr>
          <p:cNvSpPr txBox="1"/>
          <p:nvPr/>
        </p:nvSpPr>
        <p:spPr>
          <a:xfrm>
            <a:off x="6096000" y="4749943"/>
            <a:ext cx="2810385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Eq. reached in ~1.5 s (=5e3 turns)</a:t>
            </a:r>
          </a:p>
        </p:txBody>
      </p:sp>
      <p:sp>
        <p:nvSpPr>
          <p:cNvPr id="30" name="Foliennummernplatzhalter 2">
            <a:extLst>
              <a:ext uri="{FF2B5EF4-FFF2-40B4-BE49-F238E27FC236}">
                <a16:creationId xmlns:a16="http://schemas.microsoft.com/office/drawing/2014/main" id="{ADBC640B-7F2E-E7E0-9C85-DA887955794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745301" y="134144"/>
            <a:ext cx="289479" cy="170124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14880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925AE3B-C56D-5F59-40BD-D9DF3A70072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56129CAB-CAA8-D2B4-68F9-CBD0FFA8A8C0}"/>
              </a:ext>
            </a:extLst>
          </p:cNvPr>
          <p:cNvSpPr txBox="1"/>
          <p:nvPr/>
        </p:nvSpPr>
        <p:spPr>
          <a:xfrm>
            <a:off x="152400" y="591344"/>
            <a:ext cx="6553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2000" dirty="0"/>
              <a:t>Strong-</a:t>
            </a:r>
            <a:r>
              <a:rPr lang="fr-CH" sz="2000" dirty="0" err="1"/>
              <a:t>strong</a:t>
            </a:r>
            <a:r>
              <a:rPr lang="fr-CH" sz="2000" dirty="0"/>
              <a:t> simulation of </a:t>
            </a:r>
            <a:r>
              <a:rPr lang="fr-CH" sz="2000" dirty="0" err="1"/>
              <a:t>top-up</a:t>
            </a:r>
            <a:r>
              <a:rPr lang="fr-CH" sz="2000" dirty="0"/>
              <a:t> injection</a:t>
            </a:r>
            <a:endParaRPr lang="en-US" sz="2000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47C0D4BF-572A-2B5A-0545-6C34B65E3417}"/>
              </a:ext>
            </a:extLst>
          </p:cNvPr>
          <p:cNvSpPr txBox="1"/>
          <p:nvPr/>
        </p:nvSpPr>
        <p:spPr>
          <a:xfrm>
            <a:off x="400101" y="1116271"/>
            <a:ext cx="4800600" cy="923330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dirty="0"/>
              <a:t>Fix bunch intensity asymmetry to </a:t>
            </a:r>
            <a:r>
              <a:rPr lang="el-GR" dirty="0"/>
              <a:t>ε=0.05</a:t>
            </a:r>
            <a:endParaRPr lang="en-US" dirty="0"/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Scan injection offset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Record equilibrium luminosity after top-up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No unexpected effects were observed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8C2FC78E-D2FA-5CD1-DBEC-5BA4E98515AD}"/>
              </a:ext>
            </a:extLst>
          </p:cNvPr>
          <p:cNvGrpSpPr/>
          <p:nvPr/>
        </p:nvGrpSpPr>
        <p:grpSpPr>
          <a:xfrm>
            <a:off x="1981200" y="2115344"/>
            <a:ext cx="4991202" cy="2818826"/>
            <a:chOff x="2076399" y="2039144"/>
            <a:chExt cx="4991202" cy="2818826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3AA2A7C8-5A03-80F1-7FD0-7A10C73A503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076399" y="2039144"/>
              <a:ext cx="4991202" cy="2818826"/>
            </a:xfrm>
            <a:prstGeom prst="rect">
              <a:avLst/>
            </a:prstGeom>
          </p:spPr>
        </p:pic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BA27B6B7-323C-968C-856C-EC36E42F02E9}"/>
                </a:ext>
              </a:extLst>
            </p:cNvPr>
            <p:cNvSpPr txBox="1"/>
            <p:nvPr/>
          </p:nvSpPr>
          <p:spPr>
            <a:xfrm>
              <a:off x="2895600" y="2115344"/>
              <a:ext cx="788999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600" b="1" dirty="0">
                  <a:solidFill>
                    <a:srgbClr val="000000"/>
                  </a:solidFill>
                </a:rPr>
                <a:t>W</a:t>
              </a:r>
              <a:r>
                <a:rPr lang="en-US" sz="3600" b="1" baseline="30000" dirty="0">
                  <a:solidFill>
                    <a:srgbClr val="000000"/>
                  </a:solidFill>
                </a:rPr>
                <a:t>±</a:t>
              </a:r>
            </a:p>
          </p:txBody>
        </p:sp>
      </p:grpSp>
      <p:sp>
        <p:nvSpPr>
          <p:cNvPr id="6" name="Foliennummernplatzhalter 2">
            <a:extLst>
              <a:ext uri="{FF2B5EF4-FFF2-40B4-BE49-F238E27FC236}">
                <a16:creationId xmlns:a16="http://schemas.microsoft.com/office/drawing/2014/main" id="{5C0AB549-767F-78D5-7F3B-D0583A358C8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745301" y="134144"/>
            <a:ext cx="289479" cy="170124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8326631"/>
      </p:ext>
    </p:extLst>
  </p:cSld>
  <p:clrMapOvr>
    <a:masterClrMapping/>
  </p:clrMapOvr>
</p:sld>
</file>

<file path=ppt/theme/theme1.xml><?xml version="1.0" encoding="utf-8"?>
<a:theme xmlns:a="http://schemas.openxmlformats.org/drawingml/2006/main" name="Titleslides, Conclusion">
  <a:themeElements>
    <a:clrScheme name="FFC">
      <a:dk1>
        <a:srgbClr val="0F124A"/>
      </a:dk1>
      <a:lt1>
        <a:srgbClr val="FFFFFF"/>
      </a:lt1>
      <a:dk2>
        <a:srgbClr val="0000FF"/>
      </a:dk2>
      <a:lt2>
        <a:srgbClr val="FFFFFF"/>
      </a:lt2>
      <a:accent1>
        <a:srgbClr val="0000FF"/>
      </a:accent1>
      <a:accent2>
        <a:srgbClr val="E8FF2E"/>
      </a:accent2>
      <a:accent3>
        <a:srgbClr val="8F3DFF"/>
      </a:accent3>
      <a:accent4>
        <a:srgbClr val="40C245"/>
      </a:accent4>
      <a:accent5>
        <a:srgbClr val="FF4A29"/>
      </a:accent5>
      <a:accent6>
        <a:srgbClr val="0F124A"/>
      </a:accent6>
      <a:hlink>
        <a:srgbClr val="000000"/>
      </a:hlink>
      <a:folHlink>
        <a:srgbClr val="000000"/>
      </a:folHlink>
    </a:clrScheme>
    <a:fontScheme name="FC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PT-FCC-template.potx" id="{61BC17D5-F2D1-4022-BE42-46346C78B90B}" vid="{D39DB606-C1EC-4187-964F-4A57669AE4E6}"/>
    </a:ext>
  </a:extLst>
</a:theme>
</file>

<file path=ppt/theme/theme2.xml><?xml version="1.0" encoding="utf-8"?>
<a:theme xmlns:a="http://schemas.openxmlformats.org/drawingml/2006/main" name="Content Slides - Deep Blue">
  <a:themeElements>
    <a:clrScheme name="FFC">
      <a:dk1>
        <a:srgbClr val="0F124A"/>
      </a:dk1>
      <a:lt1>
        <a:srgbClr val="FFFFFF"/>
      </a:lt1>
      <a:dk2>
        <a:srgbClr val="0000FF"/>
      </a:dk2>
      <a:lt2>
        <a:srgbClr val="FFFFFF"/>
      </a:lt2>
      <a:accent1>
        <a:srgbClr val="0000FF"/>
      </a:accent1>
      <a:accent2>
        <a:srgbClr val="E8FF2E"/>
      </a:accent2>
      <a:accent3>
        <a:srgbClr val="8F3DFF"/>
      </a:accent3>
      <a:accent4>
        <a:srgbClr val="40C245"/>
      </a:accent4>
      <a:accent5>
        <a:srgbClr val="FF4A29"/>
      </a:accent5>
      <a:accent6>
        <a:srgbClr val="0F124A"/>
      </a:accent6>
      <a:hlink>
        <a:srgbClr val="000000"/>
      </a:hlink>
      <a:folHlink>
        <a:srgbClr val="000000"/>
      </a:folHlink>
    </a:clrScheme>
    <a:fontScheme name="FC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algn="l">
          <a:lnSpc>
            <a:spcPts val="3700"/>
          </a:lnSpc>
          <a:defRPr sz="3000" dirty="0"/>
        </a:defPPr>
      </a:lstStyle>
    </a:txDef>
  </a:objectDefaults>
  <a:extraClrSchemeLst/>
  <a:extLst>
    <a:ext uri="{05A4C25C-085E-4340-85A3-A5531E510DB2}">
      <thm15:themeFamily xmlns:thm15="http://schemas.microsoft.com/office/thememl/2012/main" name="PPT-FCC-template.potx" id="{61BC17D5-F2D1-4022-BE42-46346C78B90B}" vid="{3E267973-3E95-4F95-9FE4-94A439BD0280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fcc_theme</Template>
  <TotalTime>50225</TotalTime>
  <Words>1192</Words>
  <Application>Microsoft Macintosh PowerPoint</Application>
  <PresentationFormat>Custom</PresentationFormat>
  <Paragraphs>180</Paragraphs>
  <Slides>18</Slides>
  <Notes>18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18</vt:i4>
      </vt:variant>
    </vt:vector>
  </HeadingPairs>
  <TitlesOfParts>
    <vt:vector size="26" baseType="lpstr">
      <vt:lpstr>Apple Color Emoji</vt:lpstr>
      <vt:lpstr>Aptos</vt:lpstr>
      <vt:lpstr>Arial</vt:lpstr>
      <vt:lpstr>Calibri</vt:lpstr>
      <vt:lpstr>Cavolini</vt:lpstr>
      <vt:lpstr>Times New Roman</vt:lpstr>
      <vt:lpstr>Titleslides, Conclusion</vt:lpstr>
      <vt:lpstr>Content Slides - Deep Blue</vt:lpstr>
      <vt:lpstr>Top-up injection studies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Backup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Péter Kicsiny</cp:lastModifiedBy>
  <cp:revision>2022</cp:revision>
  <dcterms:created xsi:type="dcterms:W3CDTF">2022-01-17T09:44:36Z</dcterms:created>
  <dcterms:modified xsi:type="dcterms:W3CDTF">2024-12-12T10:27:11Z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2021-12-01T00:00:00Z</vt:filetime>
  </property>
  <property fmtid="{D5CDD505-2E9C-101B-9397-08002B2CF9AE}" pid="3" name="LastSaved">
    <vt:filetime>2022-01-17T00:00:00Z</vt:filetime>
  </property>
</Properties>
</file>