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861" r:id="rId2"/>
    <p:sldId id="859" r:id="rId3"/>
    <p:sldId id="862" r:id="rId4"/>
    <p:sldId id="860" r:id="rId5"/>
    <p:sldId id="85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2AA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CEB13-2442-4395-82DF-F90709F7C1DC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09168-218B-4FD9-99EA-34C80D27B9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368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13A4BD-27AD-4FDB-999C-530789F7352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086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13A4BD-27AD-4FDB-999C-530789F7352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446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E9966-9E00-802F-2A90-513B692626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12068-577C-5F28-2DD0-B0AB9099B5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74D6C-B8FC-099C-5432-E08D4FDE5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9180-1996-49D9-BD36-01B65643F9A2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9197C-2305-466D-DC09-2D05368CC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9D3B2-E4C0-BB15-69EC-FF8D1424B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B1FCA-A47B-4974-AF32-AA954AA925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319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AA286-F715-063F-65E9-D138A87DA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3DA9F9-9ECE-8C8B-E935-53CA7106B6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504CE5-8B8B-6C5B-C539-69C4CF843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9180-1996-49D9-BD36-01B65643F9A2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443F1B-9383-D61E-289F-055977987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0DCE7-87B0-CEF8-C487-D8D71C4F6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B1FCA-A47B-4974-AF32-AA954AA925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265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901886-FBA8-3209-A787-682F2E17FA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02A97F-FE9B-29E5-8681-503CA81A83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AEC8A-B524-C8EA-2A1B-B2B4BB21E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9180-1996-49D9-BD36-01B65643F9A2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FD6B6-A2A2-C523-54CA-0E56093EC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AC977F-D29E-AAFA-FAE9-BD560976E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B1FCA-A47B-4974-AF32-AA954AA925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231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2B64E-2424-7FD0-9207-D4A928437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FA92F4-63EF-8618-3502-D8DEF56756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4A8E8-5520-9973-602A-36892B737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9180-1996-49D9-BD36-01B65643F9A2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5154FA-C94E-DD2A-C836-82176530D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24CAA-83B2-A977-2D19-FED883515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B1FCA-A47B-4974-AF32-AA954AA925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819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FBBE1-EDA3-7BF4-15B8-AE3098EDB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F2989D-CA84-D654-056A-0C5DE1F95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49D3DD-F3A1-B805-C906-981BF43B6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9180-1996-49D9-BD36-01B65643F9A2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258C2-349C-91A6-80AB-01CC83BA2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7C4A8-80E4-E8D2-380C-B71D573B6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B1FCA-A47B-4974-AF32-AA954AA925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423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AC4BC-447C-4D49-05F0-4069E19DD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C1BE0-07B0-BAFD-EB51-2585E2BCA8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C88B3C-DD86-B1D1-EF7C-2904EEB6C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09E4E4-AABC-8124-1071-BD57CC6B0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9180-1996-49D9-BD36-01B65643F9A2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1558BF-02ED-D88D-17B6-BBE9937FB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C9177-4A0C-654D-3B84-07C36608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B1FCA-A47B-4974-AF32-AA954AA925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33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407D8-4FCC-D047-9284-A859A0AEB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617201-12F7-02DA-5DAD-F59992A36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74357E-BF02-45B3-2C78-F2CD4B0557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3F6F87-5B66-C1B8-ECFA-61688356A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A04C0D-326F-B46B-99C6-2996A91FD0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FA4FF0-C2D6-FC1E-5320-157C60AB9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9180-1996-49D9-BD36-01B65643F9A2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0FFE98-1471-DC07-A4E7-D10F1A8AA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25E86C-DB2D-3B3C-7678-6370D977A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B1FCA-A47B-4974-AF32-AA954AA925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980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CDF73-D12D-9362-531D-D55BAFA63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D1CB76-E665-B18A-08CF-5298A0FDE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9180-1996-49D9-BD36-01B65643F9A2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3AAED3-7144-FD2E-220E-494585450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0233A4-AF3D-0168-8AB2-DD4B36265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B1FCA-A47B-4974-AF32-AA954AA925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119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7F0E0F-6601-4E9C-52A8-352447133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9180-1996-49D9-BD36-01B65643F9A2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449F79-D89E-FE43-D15A-50DAF3EA6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11C735-E3DD-6546-13EC-AFB1B261D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B1FCA-A47B-4974-AF32-AA954AA925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678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E5D8A-0A1F-22F3-FD2A-12F4E0BF7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97D8FC-3F35-3018-8218-4934AF2C00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FF9139-8EEF-BC1F-EF89-8C8432D058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C1FB82-F905-4A87-6C01-E0FEAFE6F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9180-1996-49D9-BD36-01B65643F9A2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57BA6A-7B9B-439F-1D84-DC8BFEF6E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1DFDE2-AC5D-0410-1536-AEB28909E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B1FCA-A47B-4974-AF32-AA954AA925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75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68A7D-B992-B26E-88C8-5AAE88CB2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3A84C9-7E6F-B234-1F5C-0B05A5C048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73EAA7-5E0E-D9D3-EF94-F9E8F65AB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94EA99-A7AD-2A09-E9CA-5A42C95C0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9180-1996-49D9-BD36-01B65643F9A2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35BAF6-9FC3-C251-D32C-C0F573ED4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31F1E2-94AF-B676-335D-1F299F939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B1FCA-A47B-4974-AF32-AA954AA925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61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09920B-2B3E-FC52-4296-51FE35A54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1BDD38-7746-8B4D-BB65-559A58E0F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38E3A6-6486-C495-97AA-552B4897F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979180-1996-49D9-BD36-01B65643F9A2}" type="datetimeFigureOut">
              <a:rPr lang="en-GB" smtClean="0"/>
              <a:t>02/12/2024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6C53A-27B2-7A61-40B1-16704E89D5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6E96E-7BB8-B051-F6C1-542CEB1230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6B1FCA-A47B-4974-AF32-AA954AA925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35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983FE2-E04F-360D-8AE3-32BAB151E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68" y="333360"/>
            <a:ext cx="8554644" cy="8859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F73EE7-89F9-751A-740C-82F7B584B676}"/>
              </a:ext>
            </a:extLst>
          </p:cNvPr>
          <p:cNvSpPr txBox="1"/>
          <p:nvPr/>
        </p:nvSpPr>
        <p:spPr>
          <a:xfrm>
            <a:off x="2713775" y="2899868"/>
            <a:ext cx="708207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/>
              <a:t>RF sources and efficiency</a:t>
            </a:r>
          </a:p>
          <a:p>
            <a:pPr algn="ctr"/>
            <a:r>
              <a:rPr lang="en-GB" sz="3600" dirty="0"/>
              <a:t>I. Syratchev</a:t>
            </a:r>
          </a:p>
        </p:txBody>
      </p:sp>
    </p:spTree>
    <p:extLst>
      <p:ext uri="{BB962C8B-B14F-4D97-AF65-F5344CB8AC3E}">
        <p14:creationId xmlns:p14="http://schemas.microsoft.com/office/powerpoint/2010/main" val="480631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12A3518A-510F-04F4-A977-54177A83D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54" y="555718"/>
            <a:ext cx="4265750" cy="30990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913D86-1105-DC95-E7A4-9D1EB31CEE3D}"/>
              </a:ext>
            </a:extLst>
          </p:cNvPr>
          <p:cNvSpPr txBox="1"/>
          <p:nvPr/>
        </p:nvSpPr>
        <p:spPr>
          <a:xfrm>
            <a:off x="768658" y="3563983"/>
            <a:ext cx="2989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Tristron Efficiency vs. P out for different HV</a:t>
            </a:r>
            <a:endParaRPr lang="en-GB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864C41-F28C-B2AD-1E76-EC6454D9BCAA}"/>
              </a:ext>
            </a:extLst>
          </p:cNvPr>
          <p:cNvSpPr txBox="1"/>
          <p:nvPr/>
        </p:nvSpPr>
        <p:spPr>
          <a:xfrm>
            <a:off x="4674001" y="5788375"/>
            <a:ext cx="7164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For the required RF power modulation feedback (by LLRF only), the HV set point can be selected so that average efficiency will stay ultimately high: 88.7% (Z) and 91% (W,H). With HE TS klystron average efficiency will stay at 67% (Z).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F1F9A-14BC-D001-7CB7-CF52596C2F14}"/>
              </a:ext>
            </a:extLst>
          </p:cNvPr>
          <p:cNvSpPr txBox="1"/>
          <p:nvPr/>
        </p:nvSpPr>
        <p:spPr>
          <a:xfrm>
            <a:off x="1709450" y="113075"/>
            <a:ext cx="8346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MB Tristron – a unique gridded tube for FCC</a:t>
            </a:r>
            <a:r>
              <a:rPr lang="en-US" sz="2800" baseline="-25000" dirty="0"/>
              <a:t>ee</a:t>
            </a:r>
            <a:r>
              <a:rPr lang="en-US" sz="2800" dirty="0"/>
              <a:t> collider</a:t>
            </a:r>
            <a:endParaRPr lang="en-GB" sz="2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3E0AAA-2B5E-3E3A-EA3E-35DC4637EBEE}"/>
              </a:ext>
            </a:extLst>
          </p:cNvPr>
          <p:cNvSpPr txBox="1"/>
          <p:nvPr/>
        </p:nvSpPr>
        <p:spPr>
          <a:xfrm>
            <a:off x="2944764" y="2846231"/>
            <a:ext cx="1452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400MHz, 0.5MW</a:t>
            </a:r>
            <a:endParaRPr lang="en-GB" sz="14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8EDCBD3-C310-6B5D-A0EA-8C958F43F7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048" y="3840981"/>
            <a:ext cx="3419559" cy="277839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E8E5233-EAF0-D721-5039-662EB07F8B64}"/>
              </a:ext>
            </a:extLst>
          </p:cNvPr>
          <p:cNvSpPr txBox="1"/>
          <p:nvPr/>
        </p:nvSpPr>
        <p:spPr>
          <a:xfrm>
            <a:off x="4808908" y="2925992"/>
            <a:ext cx="30680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Cavities RF power modulation, 88MV </a:t>
            </a:r>
            <a:endParaRPr lang="en-GB" sz="1400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2D2F1B1D-FB0F-97B5-DADB-8D64B08853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5804" y="3192257"/>
            <a:ext cx="3149754" cy="2529595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72CAF820-FB33-2715-8E95-D750B67E87B2}"/>
              </a:ext>
            </a:extLst>
          </p:cNvPr>
          <p:cNvSpPr/>
          <p:nvPr/>
        </p:nvSpPr>
        <p:spPr>
          <a:xfrm>
            <a:off x="1968690" y="3911097"/>
            <a:ext cx="937472" cy="2272420"/>
          </a:xfrm>
          <a:prstGeom prst="rect">
            <a:avLst/>
          </a:prstGeom>
          <a:solidFill>
            <a:srgbClr val="F2AA84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3A694B-DD82-B416-5755-C8A8C39559A8}"/>
              </a:ext>
            </a:extLst>
          </p:cNvPr>
          <p:cNvSpPr txBox="1"/>
          <p:nvPr/>
        </p:nvSpPr>
        <p:spPr>
          <a:xfrm>
            <a:off x="1968690" y="5847446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Z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0696B16-F3DF-B07C-F09C-C42D02FB0CF5}"/>
              </a:ext>
            </a:extLst>
          </p:cNvPr>
          <p:cNvSpPr txBox="1"/>
          <p:nvPr/>
        </p:nvSpPr>
        <p:spPr>
          <a:xfrm>
            <a:off x="5401187" y="4608661"/>
            <a:ext cx="1083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Z, FOC, 88MV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AAAA7F8-1928-2892-87E1-1C99C315549A}"/>
              </a:ext>
            </a:extLst>
          </p:cNvPr>
          <p:cNvSpPr txBox="1"/>
          <p:nvPr/>
        </p:nvSpPr>
        <p:spPr>
          <a:xfrm>
            <a:off x="5635194" y="3558983"/>
            <a:ext cx="1238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Z, DeFOC,88MV</a:t>
            </a:r>
            <a:endParaRPr lang="en-GB" sz="1200" dirty="0">
              <a:solidFill>
                <a:srgbClr val="0000FF"/>
              </a:solidFill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0C007BB-3690-F641-D033-94730C27D8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86814" y="3226177"/>
            <a:ext cx="2732606" cy="249567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CC36AF1-3F22-BB5F-7138-B0D1DEAD32E1}"/>
              </a:ext>
            </a:extLst>
          </p:cNvPr>
          <p:cNvSpPr txBox="1"/>
          <p:nvPr/>
        </p:nvSpPr>
        <p:spPr>
          <a:xfrm>
            <a:off x="8663156" y="2970489"/>
            <a:ext cx="2281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Tristron transient efficiency</a:t>
            </a:r>
            <a:endParaRPr lang="en-GB" sz="1400" dirty="0"/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2017292B-1FF3-6DCE-5FE9-0AF8C4049347}"/>
              </a:ext>
            </a:extLst>
          </p:cNvPr>
          <p:cNvSpPr/>
          <p:nvPr/>
        </p:nvSpPr>
        <p:spPr>
          <a:xfrm>
            <a:off x="7777012" y="4191766"/>
            <a:ext cx="392192" cy="389746"/>
          </a:xfrm>
          <a:prstGeom prst="rightArrow">
            <a:avLst/>
          </a:prstGeom>
          <a:solidFill>
            <a:srgbClr val="F2AA8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3C4FE7A-50A6-259A-3231-44C9FD219DBD}"/>
              </a:ext>
            </a:extLst>
          </p:cNvPr>
          <p:cNvSpPr txBox="1"/>
          <p:nvPr/>
        </p:nvSpPr>
        <p:spPr>
          <a:xfrm>
            <a:off x="8843912" y="4975392"/>
            <a:ext cx="622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46kV</a:t>
            </a:r>
            <a:endParaRPr lang="en-GB" sz="16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C7E191F-0F42-BB6D-A531-508030FD8B4F}"/>
              </a:ext>
            </a:extLst>
          </p:cNvPr>
          <p:cNvSpPr txBox="1"/>
          <p:nvPr/>
        </p:nvSpPr>
        <p:spPr>
          <a:xfrm>
            <a:off x="4665804" y="609734"/>
            <a:ext cx="637527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Very efficient: &gt;90%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Low Voltage: &lt;50kV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Compact: ~ 1m</a:t>
            </a:r>
            <a:r>
              <a:rPr lang="en-US" sz="2000" baseline="30000" dirty="0"/>
              <a:t>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Cost effective (compared to klystron)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No power consumption in sleeping mode (without RF)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Low power in collector (&lt;50kW) and solenoid (3kW)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DE807033-B2CA-0965-5F32-9544FA7C9B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55837" y="25259"/>
            <a:ext cx="1852967" cy="587889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D4980A79-1552-A0EC-D7AC-EBBDCB4524F7}"/>
              </a:ext>
            </a:extLst>
          </p:cNvPr>
          <p:cNvSpPr txBox="1"/>
          <p:nvPr/>
        </p:nvSpPr>
        <p:spPr>
          <a:xfrm>
            <a:off x="7891321" y="2510494"/>
            <a:ext cx="31497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FF"/>
                </a:solidFill>
              </a:rPr>
              <a:t>https://indico.cern.ch/event/1449294/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F89DC8F-4258-909D-7424-9F755286702D}"/>
              </a:ext>
            </a:extLst>
          </p:cNvPr>
          <p:cNvSpPr txBox="1"/>
          <p:nvPr/>
        </p:nvSpPr>
        <p:spPr>
          <a:xfrm>
            <a:off x="6922243" y="2505785"/>
            <a:ext cx="1141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More reading:</a:t>
            </a:r>
            <a:endParaRPr lang="en-GB" sz="12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AE9CC36-34B0-9E2A-0923-C4D9DE861DD3}"/>
              </a:ext>
            </a:extLst>
          </p:cNvPr>
          <p:cNvSpPr txBox="1"/>
          <p:nvPr/>
        </p:nvSpPr>
        <p:spPr>
          <a:xfrm>
            <a:off x="5405394" y="5026756"/>
            <a:ext cx="1914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+/- 20% modulation depth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31779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68312A-7542-68AD-C2B6-E70D6AEAB19C}"/>
              </a:ext>
            </a:extLst>
          </p:cNvPr>
          <p:cNvSpPr txBox="1"/>
          <p:nvPr/>
        </p:nvSpPr>
        <p:spPr>
          <a:xfrm>
            <a:off x="124119" y="292053"/>
            <a:ext cx="7195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Issues with transient loading of the HV power supply  </a:t>
            </a:r>
            <a:endParaRPr lang="en-GB" sz="2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C91E68-91FD-2752-EDAC-8B488259B906}"/>
              </a:ext>
            </a:extLst>
          </p:cNvPr>
          <p:cNvSpPr/>
          <p:nvPr/>
        </p:nvSpPr>
        <p:spPr>
          <a:xfrm>
            <a:off x="1674890" y="1113576"/>
            <a:ext cx="1167896" cy="12403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HV</a:t>
            </a:r>
            <a:endParaRPr lang="en-GB" dirty="0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CE17B408-8EAC-2BD9-EF47-CA58587CCC15}"/>
              </a:ext>
            </a:extLst>
          </p:cNvPr>
          <p:cNvSpPr/>
          <p:nvPr/>
        </p:nvSpPr>
        <p:spPr>
          <a:xfrm rot="5400000">
            <a:off x="2693404" y="1362546"/>
            <a:ext cx="1041149" cy="742384"/>
          </a:xfrm>
          <a:prstGeom prst="triangl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E2D1E1-E829-CA7B-F03F-52ABFBEB1795}"/>
              </a:ext>
            </a:extLst>
          </p:cNvPr>
          <p:cNvSpPr txBox="1"/>
          <p:nvPr/>
        </p:nvSpPr>
        <p:spPr>
          <a:xfrm>
            <a:off x="2906161" y="1549072"/>
            <a:ext cx="929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Tristron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A39F20-0927-FF91-2EC3-1357C67297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434" y="2849578"/>
            <a:ext cx="3781953" cy="30865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7AC2B0-143F-63F1-384A-B8F5C7240696}"/>
              </a:ext>
            </a:extLst>
          </p:cNvPr>
          <p:cNvSpPr txBox="1"/>
          <p:nvPr/>
        </p:nvSpPr>
        <p:spPr>
          <a:xfrm>
            <a:off x="491982" y="2624212"/>
            <a:ext cx="35854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Transient power drain from HV power supply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A14CA8-B169-DA82-3DB9-20FC98B5EF97}"/>
              </a:ext>
            </a:extLst>
          </p:cNvPr>
          <p:cNvSpPr txBox="1"/>
          <p:nvPr/>
        </p:nvSpPr>
        <p:spPr>
          <a:xfrm>
            <a:off x="295434" y="6007586"/>
            <a:ext cx="4312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It will be hard to provide such a bandwidth in HV unit. </a:t>
            </a:r>
            <a:endParaRPr lang="en-GB" sz="1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3122B2-21B4-C690-CBBC-FA7E4DD027E5}"/>
              </a:ext>
            </a:extLst>
          </p:cNvPr>
          <p:cNvSpPr/>
          <p:nvPr/>
        </p:nvSpPr>
        <p:spPr>
          <a:xfrm>
            <a:off x="7530667" y="342738"/>
            <a:ext cx="1167896" cy="228147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HV </a:t>
            </a:r>
            <a:endParaRPr lang="en-GB" dirty="0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E560797C-4DC7-B7C5-6D9C-D49E86BD44BB}"/>
              </a:ext>
            </a:extLst>
          </p:cNvPr>
          <p:cNvSpPr/>
          <p:nvPr/>
        </p:nvSpPr>
        <p:spPr>
          <a:xfrm rot="5400000">
            <a:off x="8549181" y="591708"/>
            <a:ext cx="1041149" cy="742384"/>
          </a:xfrm>
          <a:prstGeom prst="triangl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487EBA-3FFC-944B-D32C-BD7BDF8CB11E}"/>
              </a:ext>
            </a:extLst>
          </p:cNvPr>
          <p:cNvSpPr txBox="1"/>
          <p:nvPr/>
        </p:nvSpPr>
        <p:spPr>
          <a:xfrm>
            <a:off x="8761938" y="778234"/>
            <a:ext cx="1176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Tristron#1</a:t>
            </a:r>
            <a:endParaRPr lang="en-GB" dirty="0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1D04077E-69BE-9D85-9B99-F1A317CB29D8}"/>
              </a:ext>
            </a:extLst>
          </p:cNvPr>
          <p:cNvSpPr/>
          <p:nvPr/>
        </p:nvSpPr>
        <p:spPr>
          <a:xfrm rot="5400000">
            <a:off x="8549180" y="1732446"/>
            <a:ext cx="1041149" cy="742384"/>
          </a:xfrm>
          <a:prstGeom prst="triangl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B83A0C-1526-ECBC-F4A6-15EBBDF7DD3D}"/>
              </a:ext>
            </a:extLst>
          </p:cNvPr>
          <p:cNvSpPr txBox="1"/>
          <p:nvPr/>
        </p:nvSpPr>
        <p:spPr>
          <a:xfrm>
            <a:off x="8698563" y="1917557"/>
            <a:ext cx="1176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Tristron#2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AB4BAD-B10F-3E9D-511F-D26019444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987" y="2931989"/>
            <a:ext cx="3867690" cy="30865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8717C67-8F14-5BBA-9842-A59D8500BEEE}"/>
              </a:ext>
            </a:extLst>
          </p:cNvPr>
          <p:cNvSpPr txBox="1"/>
          <p:nvPr/>
        </p:nvSpPr>
        <p:spPr>
          <a:xfrm>
            <a:off x="6256987" y="2695689"/>
            <a:ext cx="4516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Transient power/2 drain from common HV power supply 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B23AD9-BDC7-6D7E-D558-0C553C878500}"/>
              </a:ext>
            </a:extLst>
          </p:cNvPr>
          <p:cNvSpPr txBox="1"/>
          <p:nvPr/>
        </p:nvSpPr>
        <p:spPr>
          <a:xfrm>
            <a:off x="7819420" y="3546758"/>
            <a:ext cx="993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50kV; 83%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1805B3-9FEE-2A55-1342-40B63C9D5CBE}"/>
              </a:ext>
            </a:extLst>
          </p:cNvPr>
          <p:cNvSpPr txBox="1"/>
          <p:nvPr/>
        </p:nvSpPr>
        <p:spPr>
          <a:xfrm>
            <a:off x="7807352" y="4327722"/>
            <a:ext cx="1141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46kV; 88.7%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B0A421-E281-DA4B-38C4-5DA6A151A003}"/>
              </a:ext>
            </a:extLst>
          </p:cNvPr>
          <p:cNvSpPr txBox="1"/>
          <p:nvPr/>
        </p:nvSpPr>
        <p:spPr>
          <a:xfrm>
            <a:off x="5826929" y="6018520"/>
            <a:ext cx="6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With    this layout we can set HV point and negotiate modulator bandwidth vs. average efficiency. </a:t>
            </a:r>
            <a:endParaRPr lang="en-GB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888D7B-EA9A-9C3A-7B48-42AFA096A8C6}"/>
              </a:ext>
            </a:extLst>
          </p:cNvPr>
          <p:cNvSpPr txBox="1"/>
          <p:nvPr/>
        </p:nvSpPr>
        <p:spPr>
          <a:xfrm>
            <a:off x="812800" y="5003407"/>
            <a:ext cx="132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46kV, 88MV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576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04FC217E-A47A-F848-B571-94825076F3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95" y="673059"/>
            <a:ext cx="5422403" cy="31607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2EFD7E-72E4-F534-B211-702FDDD51B2C}"/>
              </a:ext>
            </a:extLst>
          </p:cNvPr>
          <p:cNvSpPr txBox="1"/>
          <p:nvPr/>
        </p:nvSpPr>
        <p:spPr>
          <a:xfrm>
            <a:off x="2109457" y="425513"/>
            <a:ext cx="3686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One cavity out of operation;103MV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38B296-7FF1-401B-8BD5-70EAC4C5CEF4}"/>
              </a:ext>
            </a:extLst>
          </p:cNvPr>
          <p:cNvSpPr txBox="1"/>
          <p:nvPr/>
        </p:nvSpPr>
        <p:spPr>
          <a:xfrm>
            <a:off x="6096000" y="86959"/>
            <a:ext cx="3832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Failure mode mitigation</a:t>
            </a:r>
            <a:endParaRPr lang="en-GB" sz="28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432DFFE-9D00-82AE-13F5-8E820B61D8A4}"/>
              </a:ext>
            </a:extLst>
          </p:cNvPr>
          <p:cNvCxnSpPr>
            <a:cxnSpLocks/>
          </p:cNvCxnSpPr>
          <p:nvPr/>
        </p:nvCxnSpPr>
        <p:spPr>
          <a:xfrm>
            <a:off x="1901228" y="1186004"/>
            <a:ext cx="0" cy="1720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9034B03-B3BF-136C-7F87-84B792940990}"/>
              </a:ext>
            </a:extLst>
          </p:cNvPr>
          <p:cNvSpPr txBox="1"/>
          <p:nvPr/>
        </p:nvSpPr>
        <p:spPr>
          <a:xfrm>
            <a:off x="1496521" y="794845"/>
            <a:ext cx="993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46kV; 89%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F04A9B-8CDB-88B2-1440-C0EB2D7364D2}"/>
              </a:ext>
            </a:extLst>
          </p:cNvPr>
          <p:cNvSpPr txBox="1"/>
          <p:nvPr/>
        </p:nvSpPr>
        <p:spPr>
          <a:xfrm>
            <a:off x="3728948" y="794845"/>
            <a:ext cx="993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50kV; 86%</a:t>
            </a:r>
            <a:endParaRPr lang="en-GB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F831214-8048-B3D4-E4CF-1E0FC81D71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386" y="4081387"/>
            <a:ext cx="4231014" cy="271218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EB42E06-FB1D-9141-8C52-7E04761C8E43}"/>
              </a:ext>
            </a:extLst>
          </p:cNvPr>
          <p:cNvSpPr txBox="1"/>
          <p:nvPr/>
        </p:nvSpPr>
        <p:spPr>
          <a:xfrm>
            <a:off x="2239662" y="3896721"/>
            <a:ext cx="2978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power modulation; 88MV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F0B28D-3279-339C-D983-5AD2853A3312}"/>
              </a:ext>
            </a:extLst>
          </p:cNvPr>
          <p:cNvSpPr txBox="1"/>
          <p:nvPr/>
        </p:nvSpPr>
        <p:spPr>
          <a:xfrm>
            <a:off x="1894054" y="5781624"/>
            <a:ext cx="3324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Power sweep range: 320kW-540kW!</a:t>
            </a:r>
            <a:endParaRPr lang="en-GB" sz="16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FAF233-5543-72D4-3FDB-02AB77C6EB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4040" y="736763"/>
            <a:ext cx="3461439" cy="248337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C6B6DEA-39D2-E482-9BD2-3425ED2D2DE9}"/>
              </a:ext>
            </a:extLst>
          </p:cNvPr>
          <p:cNvSpPr txBox="1"/>
          <p:nvPr/>
        </p:nvSpPr>
        <p:spPr>
          <a:xfrm>
            <a:off x="7530953" y="564912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46V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FD146D-6AF5-5827-2A4A-5BC71B564D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6756" y="3136735"/>
            <a:ext cx="3418723" cy="245272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6258A2B-027D-5C2E-D5AF-9EC11B50D408}"/>
              </a:ext>
            </a:extLst>
          </p:cNvPr>
          <p:cNvSpPr txBox="1"/>
          <p:nvPr/>
        </p:nvSpPr>
        <p:spPr>
          <a:xfrm>
            <a:off x="7649317" y="2850803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50kV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D76C4B-E50D-9DC0-C786-A3D13439EC4C}"/>
              </a:ext>
            </a:extLst>
          </p:cNvPr>
          <p:cNvSpPr txBox="1"/>
          <p:nvPr/>
        </p:nvSpPr>
        <p:spPr>
          <a:xfrm>
            <a:off x="8097134" y="564912"/>
            <a:ext cx="2580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Tristron transient efficiency</a:t>
            </a:r>
            <a:endParaRPr lang="en-GB" sz="1600" dirty="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95B22149-F12A-4B3C-C893-C05059BF1AFF}"/>
              </a:ext>
            </a:extLst>
          </p:cNvPr>
          <p:cNvSpPr/>
          <p:nvPr/>
        </p:nvSpPr>
        <p:spPr>
          <a:xfrm>
            <a:off x="8327707" y="2884753"/>
            <a:ext cx="240207" cy="338554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BE4E9B-9A5D-A092-273F-0344DFDD8FB6}"/>
              </a:ext>
            </a:extLst>
          </p:cNvPr>
          <p:cNvSpPr txBox="1"/>
          <p:nvPr/>
        </p:nvSpPr>
        <p:spPr>
          <a:xfrm>
            <a:off x="7749766" y="4767362"/>
            <a:ext cx="2463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Average efficiency 86%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B78216C-342D-BC76-3FBF-8C419588ECC0}"/>
              </a:ext>
            </a:extLst>
          </p:cNvPr>
          <p:cNvSpPr txBox="1"/>
          <p:nvPr/>
        </p:nvSpPr>
        <p:spPr>
          <a:xfrm>
            <a:off x="5796364" y="5658513"/>
            <a:ext cx="61514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Working scenario: in the case of failure, slow (200-300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µsec</a:t>
            </a:r>
            <a:r>
              <a:rPr lang="en-US" dirty="0"/>
              <a:t>) ramp up of the tristron modulator voltage from 46kV to ~50kV will provide efficient operation in the failure mode.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6582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62F950-511C-2279-29D3-05F935073FB3}"/>
              </a:ext>
            </a:extLst>
          </p:cNvPr>
          <p:cNvSpPr txBox="1"/>
          <p:nvPr/>
        </p:nvSpPr>
        <p:spPr>
          <a:xfrm>
            <a:off x="403122" y="126807"/>
            <a:ext cx="7436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Tristron for FCC</a:t>
            </a:r>
            <a:r>
              <a:rPr lang="en-US" sz="2800" baseline="-25000" dirty="0"/>
              <a:t>ee</a:t>
            </a:r>
            <a:r>
              <a:rPr lang="en-US" sz="2800" dirty="0"/>
              <a:t>. Implementation scenarios.</a:t>
            </a:r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3E41E0-5EAD-8631-A120-3CB6105E4716}"/>
              </a:ext>
            </a:extLst>
          </p:cNvPr>
          <p:cNvSpPr txBox="1"/>
          <p:nvPr/>
        </p:nvSpPr>
        <p:spPr>
          <a:xfrm>
            <a:off x="322771" y="784736"/>
            <a:ext cx="950779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Technology demonstrator (low cost at short time):</a:t>
            </a:r>
            <a:r>
              <a:rPr lang="en-US" sz="2000" dirty="0"/>
              <a:t> Retrofit upgrade of existing ESS 0.7GHz, 1.2 MW MB IOT, anticipating efficiency increase from 70% to ~85%.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Full recycling of the exiting components (gridded cavity, output cavity and collector).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RF circuit and optics design and optimization at CERN.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Tube refurbishment  at Thales – introducing extra cavity and compact external solenoid.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Testing at ESS using existing facilities.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Estimated schedule is about </a:t>
            </a:r>
            <a:r>
              <a:rPr lang="en-US" sz="2000" b="1" dirty="0"/>
              <a:t>18 month</a:t>
            </a:r>
            <a:r>
              <a:rPr lang="en-US" sz="2000" dirty="0"/>
              <a:t>.</a:t>
            </a:r>
          </a:p>
          <a:p>
            <a:r>
              <a:rPr lang="en-US" sz="2000" dirty="0"/>
              <a:t> </a:t>
            </a:r>
            <a:r>
              <a:rPr lang="en-US" sz="2000" i="1" dirty="0"/>
              <a:t>* </a:t>
            </a:r>
            <a:r>
              <a:rPr lang="en-US" i="1" dirty="0"/>
              <a:t>Potential candidate for the graceful replacement of ESS klystrons along accelerator life-time.</a:t>
            </a:r>
          </a:p>
          <a:p>
            <a:r>
              <a:rPr lang="en-US" i="1" dirty="0"/>
              <a:t>** Frequency is close to 800MHz needed for FCC.</a:t>
            </a:r>
            <a:endParaRPr lang="en-GB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11EA06-9AB1-C0A5-CAD4-455CC64A0DDB}"/>
              </a:ext>
            </a:extLst>
          </p:cNvPr>
          <p:cNvSpPr txBox="1"/>
          <p:nvPr/>
        </p:nvSpPr>
        <p:spPr>
          <a:xfrm>
            <a:off x="403122" y="4366543"/>
            <a:ext cx="1043388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FCC</a:t>
            </a:r>
            <a:r>
              <a:rPr lang="en-US" sz="2000" b="1" baseline="-25000" dirty="0"/>
              <a:t>ee</a:t>
            </a:r>
            <a:r>
              <a:rPr lang="en-US" sz="2000" b="1" dirty="0"/>
              <a:t> 0.5 MW Tristron prototype at 400MHz.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RF circuit and optics design and optimization at CERN.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Common input cavity vs. clustered option design and cost optimization (Thales+ ? + CERN)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Tube fabrication at Thales+?.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Estimated schedule is about </a:t>
            </a:r>
            <a:r>
              <a:rPr lang="en-US" sz="2000" b="1" dirty="0"/>
              <a:t>36 month</a:t>
            </a:r>
            <a:r>
              <a:rPr lang="en-US" sz="2000" dirty="0"/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66F34E-3BA8-06D1-8A20-EDC0E84470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230" b="12918"/>
          <a:stretch/>
        </p:blipFill>
        <p:spPr>
          <a:xfrm>
            <a:off x="9916569" y="916669"/>
            <a:ext cx="1952660" cy="344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05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14662</TotalTime>
  <Words>484</Words>
  <Application>Microsoft Office PowerPoint</Application>
  <PresentationFormat>Widescreen</PresentationFormat>
  <Paragraphs>61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Igor Syratchev</dc:creator>
  <cp:lastModifiedBy>Igor Syratchev</cp:lastModifiedBy>
  <cp:revision>9</cp:revision>
  <dcterms:created xsi:type="dcterms:W3CDTF">2024-12-02T08:18:04Z</dcterms:created>
  <dcterms:modified xsi:type="dcterms:W3CDTF">2024-12-12T12:40:40Z</dcterms:modified>
</cp:coreProperties>
</file>