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7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383" r:id="rId3"/>
    <p:sldId id="2386" r:id="rId4"/>
    <p:sldId id="2384" r:id="rId5"/>
    <p:sldId id="2379" r:id="rId6"/>
    <p:sldId id="295" r:id="rId7"/>
    <p:sldId id="2387" r:id="rId8"/>
    <p:sldId id="2385" r:id="rId9"/>
    <p:sldId id="2378" r:id="rId10"/>
    <p:sldId id="2376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ABC"/>
    <a:srgbClr val="00539F"/>
    <a:srgbClr val="80DDDD"/>
    <a:srgbClr val="F39342"/>
    <a:srgbClr val="0088AE"/>
    <a:srgbClr val="0076E2"/>
    <a:srgbClr val="E97132"/>
    <a:srgbClr val="006ED2"/>
    <a:srgbClr val="99BBD9"/>
    <a:srgbClr val="04B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3" autoAdjust="0"/>
    <p:restoredTop sz="93600" autoAdjust="0"/>
  </p:normalViewPr>
  <p:slideViewPr>
    <p:cSldViewPr snapToGrid="0">
      <p:cViewPr varScale="1">
        <p:scale>
          <a:sx n="113" d="100"/>
          <a:sy n="113" d="100"/>
        </p:scale>
        <p:origin x="2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5656C-2644-4260-BD17-33E639ACCF95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1F4C4-AC76-49AE-9C30-170C9389D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39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1070C-F71D-CAA2-1BAA-330626E81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B2A8F4-2BC0-7F7D-C95C-8DE59F93AA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66E6F5-314A-7671-7177-C905794CE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7C186-8542-3466-53AB-BAD18B5070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53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0A02-07C8-207C-AB83-DC728693F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641622-11B1-11C4-3393-6277867C8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B877A8-AAAD-7882-08C1-A9F5DC3D2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59B5C-1F26-E30A-4966-C6336E057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82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0E0E5-F3D9-CCC7-CF74-5E83C8534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7514E7-352D-E034-0D67-58EAA7F76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AED095-D570-9772-3EFF-CBDFBE61A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4869C-620C-ADFC-D4D9-D1F2FFD2DA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01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964D2-EA2E-E42E-3A0B-2119929D4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B1E2D1-61DF-36A3-B0DB-937B8950EC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AF3F9B-19D5-F434-7726-81B0A7BED8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DE2D7-08CF-4A6C-D85F-FB92936E7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684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642F7-751F-3F5B-1B1B-2AFA3EE48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75FB8-08A1-C412-E895-47A1A2218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812981-CFC1-1FCA-9913-1AF1ABDCAD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E2C9E-B8DA-0B02-547B-8F46EF32A6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589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04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F04F0-AB5E-6800-8DEE-E946E8D5C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2B265-AD1F-3BE7-F7D2-79B47ADD4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4E11A7-2722-96FF-DC57-B0807F6F5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A3409-940D-7080-42D4-14FA5EBEE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883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E70A2-70ED-0C1D-4218-4717BEE6D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F51BD-C8B4-836E-E26E-9E56755FFE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FBAF80-A381-2155-07CD-02DCC2D2F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3F4DC-BD41-6632-E124-78CFD08904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4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009C5-8F2F-08F5-7E63-5D1BBCF4FC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78662"/>
          </a:xfrm>
        </p:spPr>
        <p:txBody>
          <a:bodyPr anchor="b"/>
          <a:lstStyle>
            <a:lvl1pPr algn="ctr">
              <a:defRPr sz="6000" b="1">
                <a:solidFill>
                  <a:srgbClr val="00539F"/>
                </a:solidFill>
                <a:latin typeface="Barlow" panose="00000500000000000000" pitchFamily="2" charset="0"/>
              </a:defRPr>
            </a:lvl1pPr>
          </a:lstStyle>
          <a:p>
            <a:r>
              <a:rPr lang="en-US" dirty="0"/>
              <a:t>CERN Venture Connect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42A40F-82E0-6993-BE15-5F519D241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BABC"/>
                </a:solidFill>
                <a:latin typeface="Barlow SemiBold" panose="000007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DB599-C122-3E9C-8C3D-ECDCD8E8C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/>
              <a:t>25/06/2024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D6B26-3337-D86F-E414-A7C0CCB1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 dirty="0"/>
              <a:t>L. Kretzschmar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3666B-FB82-D01D-778A-D152C5DA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fld id="{C69957E8-0D47-45E4-B4BA-595E0F6A03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5AD773A0-25CF-4CFB-CA1F-92FB50C42A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511" y="23813"/>
            <a:ext cx="1882473" cy="87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26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A366A-C945-3158-F8C2-A5F08573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DAE253-DA2A-9EB3-E7D9-4F79390FF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B7A52-77D4-FF8B-32CF-69BB2FA2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A74CC-5600-043F-E000-C1443EDB6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0DD3B-DCEC-1BBC-F006-3B7C8BF6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1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CE6EAC-F913-3E70-9331-B6A6A71BA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6C960-484E-D6CC-A483-4470AFEAD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0F139-2774-1B3A-97E0-FB0625E76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1D9B-3438-4DFE-3C27-FE101A54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01E60-4EB2-95DB-F122-17E953C2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3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BCCCF-EBB1-276B-D78E-6860E3D6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1C2F7-D9D8-ED3B-B167-F8BD763DF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96295-320E-C82F-1AD0-A571FD80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A5C10-106A-517C-E761-21627561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926BC-94ED-70C5-623E-D5C0FA3F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8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18381-6948-1A70-F115-42D99F88E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85804-9DA4-1829-5A68-0DD241C7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45DF1-1A63-4A94-1E89-26322498F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F4934-F66D-C857-F132-424603D9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2EECB-1E2C-9A2E-E2E4-0F2D0D80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24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28BD-D273-1125-B5E9-D03B325B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937DA-3934-F201-EDEB-C3F4B719F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DD50F-FB08-A3E5-405B-FAC80A718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739A5-3D16-1607-6B13-C7853BC67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7035A-869D-EEDA-3E14-2868676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3FFA1F-7D5C-8344-0A02-BFD7D014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65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69CF-852C-CCCC-C077-2C332C9C1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D9F08-78D0-55FF-8B5C-C80408A5C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C9FC4-D53A-E9AF-1ECC-B40A6EC2F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47FF5-8A90-B186-CA3A-52BF796BE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7016F-4E09-FE7B-47EF-906689DE57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C42FE7-9195-1A3B-4B0E-0DEED35C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2A3FDB-3C4F-4ADA-D86A-7F836A481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19C817-6301-F5E9-70AE-E2F6F7C82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7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13A62-56E2-F48C-3896-6A92CBBE9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97BCF9-9187-E13E-AA86-F0534332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EE8BB-02A7-2647-0DC6-1A2BFC25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25A4D-EA61-A0D0-4DB7-5C7CDBD3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9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0A07E0-4D55-24C7-0E54-F81F8442E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F60E6-DF35-5B45-E9ED-A496E2EE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AF1C1-B8DA-D882-B017-84B39F85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4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1A5D7-51BE-1393-DB63-FA91C748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A11F2-0343-05BE-4F17-162B9CEC5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7CD1F-2BC3-C282-0A9E-85D30D016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8D3F9-9977-4ABE-1383-BF5DBEEE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701E6-64DB-DF4E-36CF-F58EE9A32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D9293-F08B-2F98-E984-7420E4BD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63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1752-ED20-D85D-47B3-2A7CF7A1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84DC37-B1E3-171C-2EB7-3E9F9C259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138C7-78BA-6A5A-89C4-0D6018E38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A54BC-462E-38FF-517C-929F37E33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5E9DC-72F7-3A3C-550E-2C7A23484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8F4B5-B024-0E72-74D8-B10B5D513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50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76F4F2-1214-0D77-276A-965DB1C8C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2640E-A491-9951-7B27-FA891A79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6FBAE-28C0-E39D-89EC-3B777E1C7E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AE470-D997-CC51-51B0-F3B3D1E9D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9EE-2F47-C0B5-CF9B-DDBD12C5A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9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8.jpg"/><Relationship Id="rId18" Type="http://schemas.openxmlformats.org/officeDocument/2006/relationships/image" Target="../media/image53.png"/><Relationship Id="rId26" Type="http://schemas.openxmlformats.org/officeDocument/2006/relationships/image" Target="../media/image60.svg"/><Relationship Id="rId39" Type="http://schemas.openxmlformats.org/officeDocument/2006/relationships/image" Target="../media/image72.png"/><Relationship Id="rId21" Type="http://schemas.openxmlformats.org/officeDocument/2006/relationships/image" Target="../media/image55.png"/><Relationship Id="rId34" Type="http://schemas.openxmlformats.org/officeDocument/2006/relationships/image" Target="../media/image68.png"/><Relationship Id="rId42" Type="http://schemas.openxmlformats.org/officeDocument/2006/relationships/image" Target="../media/image75.jpg"/><Relationship Id="rId47" Type="http://schemas.openxmlformats.org/officeDocument/2006/relationships/image" Target="../media/image80.jpg"/><Relationship Id="rId50" Type="http://schemas.openxmlformats.org/officeDocument/2006/relationships/image" Target="../media/image83.png"/><Relationship Id="rId55" Type="http://schemas.openxmlformats.org/officeDocument/2006/relationships/image" Target="../media/image8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51.png"/><Relationship Id="rId29" Type="http://schemas.openxmlformats.org/officeDocument/2006/relationships/image" Target="../media/image63.png"/><Relationship Id="rId11" Type="http://schemas.openxmlformats.org/officeDocument/2006/relationships/image" Target="../media/image46.png"/><Relationship Id="rId24" Type="http://schemas.openxmlformats.org/officeDocument/2006/relationships/image" Target="../media/image58.jpg"/><Relationship Id="rId32" Type="http://schemas.openxmlformats.org/officeDocument/2006/relationships/image" Target="../media/image66.jpg"/><Relationship Id="rId37" Type="http://schemas.openxmlformats.org/officeDocument/2006/relationships/image" Target="../media/image70.jpg"/><Relationship Id="rId40" Type="http://schemas.openxmlformats.org/officeDocument/2006/relationships/image" Target="../media/image73.png"/><Relationship Id="rId45" Type="http://schemas.openxmlformats.org/officeDocument/2006/relationships/image" Target="../media/image78.png"/><Relationship Id="rId53" Type="http://schemas.openxmlformats.org/officeDocument/2006/relationships/image" Target="../media/image86.jpg"/><Relationship Id="rId58" Type="http://schemas.openxmlformats.org/officeDocument/2006/relationships/image" Target="../media/image91.jpeg"/><Relationship Id="rId5" Type="http://schemas.openxmlformats.org/officeDocument/2006/relationships/image" Target="../media/image40.jpg"/><Relationship Id="rId19" Type="http://schemas.microsoft.com/office/2007/relationships/hdphoto" Target="../media/hdphoto2.wdp"/><Relationship Id="rId4" Type="http://schemas.openxmlformats.org/officeDocument/2006/relationships/image" Target="../media/image39.jpe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6.svg"/><Relationship Id="rId27" Type="http://schemas.openxmlformats.org/officeDocument/2006/relationships/image" Target="../media/image61.jpg"/><Relationship Id="rId30" Type="http://schemas.openxmlformats.org/officeDocument/2006/relationships/image" Target="../media/image64.png"/><Relationship Id="rId35" Type="http://schemas.openxmlformats.org/officeDocument/2006/relationships/image" Target="../media/image69.png"/><Relationship Id="rId43" Type="http://schemas.openxmlformats.org/officeDocument/2006/relationships/image" Target="../media/image76.png"/><Relationship Id="rId48" Type="http://schemas.openxmlformats.org/officeDocument/2006/relationships/image" Target="../media/image81.png"/><Relationship Id="rId56" Type="http://schemas.openxmlformats.org/officeDocument/2006/relationships/image" Target="../media/image89.png"/><Relationship Id="rId8" Type="http://schemas.openxmlformats.org/officeDocument/2006/relationships/image" Target="../media/image43.jpeg"/><Relationship Id="rId51" Type="http://schemas.openxmlformats.org/officeDocument/2006/relationships/image" Target="../media/image84.jpg"/><Relationship Id="rId3" Type="http://schemas.openxmlformats.org/officeDocument/2006/relationships/image" Target="../media/image38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5" Type="http://schemas.openxmlformats.org/officeDocument/2006/relationships/image" Target="../media/image59.png"/><Relationship Id="rId33" Type="http://schemas.openxmlformats.org/officeDocument/2006/relationships/image" Target="../media/image67.png"/><Relationship Id="rId38" Type="http://schemas.openxmlformats.org/officeDocument/2006/relationships/image" Target="../media/image71.png"/><Relationship Id="rId46" Type="http://schemas.openxmlformats.org/officeDocument/2006/relationships/image" Target="../media/image79.jpg"/><Relationship Id="rId59" Type="http://schemas.openxmlformats.org/officeDocument/2006/relationships/image" Target="../media/image92.png"/><Relationship Id="rId20" Type="http://schemas.openxmlformats.org/officeDocument/2006/relationships/image" Target="../media/image54.jpg"/><Relationship Id="rId41" Type="http://schemas.openxmlformats.org/officeDocument/2006/relationships/image" Target="../media/image74.png"/><Relationship Id="rId54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g"/><Relationship Id="rId15" Type="http://schemas.openxmlformats.org/officeDocument/2006/relationships/image" Target="../media/image50.png"/><Relationship Id="rId23" Type="http://schemas.openxmlformats.org/officeDocument/2006/relationships/image" Target="../media/image57.png"/><Relationship Id="rId28" Type="http://schemas.openxmlformats.org/officeDocument/2006/relationships/image" Target="../media/image62.png"/><Relationship Id="rId36" Type="http://schemas.microsoft.com/office/2007/relationships/hdphoto" Target="../media/hdphoto3.wdp"/><Relationship Id="rId49" Type="http://schemas.openxmlformats.org/officeDocument/2006/relationships/image" Target="../media/image82.png"/><Relationship Id="rId57" Type="http://schemas.openxmlformats.org/officeDocument/2006/relationships/image" Target="../media/image90.png"/><Relationship Id="rId10" Type="http://schemas.openxmlformats.org/officeDocument/2006/relationships/image" Target="../media/image45.png"/><Relationship Id="rId31" Type="http://schemas.openxmlformats.org/officeDocument/2006/relationships/image" Target="../media/image65.png"/><Relationship Id="rId44" Type="http://schemas.openxmlformats.org/officeDocument/2006/relationships/image" Target="../media/image77.png"/><Relationship Id="rId52" Type="http://schemas.openxmlformats.org/officeDocument/2006/relationships/image" Target="../media/image85.png"/><Relationship Id="rId60" Type="http://schemas.openxmlformats.org/officeDocument/2006/relationships/image" Target="../media/image9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7" Type="http://schemas.openxmlformats.org/officeDocument/2006/relationships/image" Target="../media/image96.png"/><Relationship Id="rId2" Type="http://schemas.openxmlformats.org/officeDocument/2006/relationships/hyperlink" Target="mailto:Linn.Kretzschmar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entureconnect.cern/" TargetMode="External"/><Relationship Id="rId5" Type="http://schemas.openxmlformats.org/officeDocument/2006/relationships/image" Target="../media/image95.jpeg"/><Relationship Id="rId4" Type="http://schemas.openxmlformats.org/officeDocument/2006/relationships/hyperlink" Target="mailto:%20Hanae.Taxis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2" Type="http://schemas.openxmlformats.org/officeDocument/2006/relationships/hyperlink" Target="https://cernbox.cern.ch/s/J2jaD4sGe0lj9q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home.cern/about/who-we-are/our-governance/member-stat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hyperlink" Target="https://ventureconnect.cern/startup-application-form" TargetMode="External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45964" y="83869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A3E8E5-BEBE-F05A-A58E-037ABEF5E2A4}"/>
              </a:ext>
            </a:extLst>
          </p:cNvPr>
          <p:cNvSpPr/>
          <p:nvPr/>
        </p:nvSpPr>
        <p:spPr>
          <a:xfrm>
            <a:off x="-321219" y="4776836"/>
            <a:ext cx="9090991" cy="708769"/>
          </a:xfrm>
          <a:prstGeom prst="roundRect">
            <a:avLst>
              <a:gd name="adj" fmla="val 50000"/>
            </a:avLst>
          </a:prstGeom>
          <a:solidFill>
            <a:srgbClr val="0088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C5422F-8467-F202-FABB-818E336D0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652" y="3133006"/>
            <a:ext cx="9574696" cy="1196312"/>
          </a:xfrm>
        </p:spPr>
        <p:txBody>
          <a:bodyPr>
            <a:normAutofit/>
          </a:bodyPr>
          <a:lstStyle/>
          <a:p>
            <a:r>
              <a:rPr lang="en-US" sz="7200" dirty="0">
                <a:latin typeface="Barlow" panose="00000500000000000000" pitchFamily="2" charset="0"/>
              </a:rPr>
              <a:t>CERN Venture Connect</a:t>
            </a:r>
            <a:endParaRPr lang="en-GB" sz="7200" dirty="0">
              <a:latin typeface="Barlow" panose="00000500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B5921-401A-DD75-7822-37DED8E1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912" y="4853042"/>
            <a:ext cx="7317225" cy="101298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Deep Tech Startup </a:t>
            </a:r>
            <a:r>
              <a:rPr lang="en-US" sz="3200" dirty="0" err="1">
                <a:solidFill>
                  <a:schemeClr val="bg1"/>
                </a:solidFill>
              </a:rPr>
              <a:t>Programme</a:t>
            </a:r>
            <a:r>
              <a:rPr lang="en-US" sz="3200" dirty="0">
                <a:solidFill>
                  <a:schemeClr val="bg1"/>
                </a:solidFill>
              </a:rPr>
              <a:t> by CERN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F35E368-2645-1CAC-8815-3CC5B48105E2}"/>
              </a:ext>
            </a:extLst>
          </p:cNvPr>
          <p:cNvSpPr/>
          <p:nvPr/>
        </p:nvSpPr>
        <p:spPr>
          <a:xfrm>
            <a:off x="-321220" y="5691011"/>
            <a:ext cx="6081939" cy="284921"/>
          </a:xfrm>
          <a:prstGeom prst="roundRect">
            <a:avLst>
              <a:gd name="adj" fmla="val 50000"/>
            </a:avLst>
          </a:prstGeom>
          <a:solidFill>
            <a:srgbClr val="80DD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4A25B-EF8D-AE34-A2A2-FAEBBAFF5371}"/>
              </a:ext>
            </a:extLst>
          </p:cNvPr>
          <p:cNvGrpSpPr>
            <a:grpSpLocks noChangeAspect="1"/>
          </p:cNvGrpSpPr>
          <p:nvPr/>
        </p:nvGrpSpPr>
        <p:grpSpPr>
          <a:xfrm>
            <a:off x="8992327" y="3648300"/>
            <a:ext cx="3014385" cy="2863731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9CE836-21AF-FF07-D17F-A8DFA44167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AC57698-A9E3-06D8-E83C-00E3CE06D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44144-A65B-DEB1-AB2F-071A9318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289501D7-4BC7-AFD0-3E9A-F9A75D77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933870A3-29BC-9605-CFE9-00BB71F946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96A0888A-CA36-F8A1-339D-71039C508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02" y="624798"/>
            <a:ext cx="5251715" cy="24292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749E09-7E35-F022-C191-BDCFFF0080E7}"/>
              </a:ext>
            </a:extLst>
          </p:cNvPr>
          <p:cNvSpPr/>
          <p:nvPr/>
        </p:nvSpPr>
        <p:spPr>
          <a:xfrm>
            <a:off x="10210800" y="83869"/>
            <a:ext cx="1877568" cy="8488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12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FD6C6-8B5A-0A37-54A8-9BCC93907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96B6B-4A4E-318A-45C4-F026C25D4AE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Become part of our community.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We organize regular events to facilitate connections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2234BB-A34B-BC5B-8B57-3ADA5536ED96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8C7EB-63C6-B6BB-532F-FE5576D92A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D92571E-24CC-B809-72A4-C70778457C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Date Placeholder 14">
            <a:extLst>
              <a:ext uri="{FF2B5EF4-FFF2-40B4-BE49-F238E27FC236}">
                <a16:creationId xmlns:a16="http://schemas.microsoft.com/office/drawing/2014/main" id="{FB687CA4-02B2-3E13-7926-178F7E19F0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10" name="Footer Placeholder 13">
            <a:extLst>
              <a:ext uri="{FF2B5EF4-FFF2-40B4-BE49-F238E27FC236}">
                <a16:creationId xmlns:a16="http://schemas.microsoft.com/office/drawing/2014/main" id="{CCA545BD-8699-4DCB-3F68-BCD23E48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73627A-1425-71A1-4023-0ABD654147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6653"/>
          <a:stretch/>
        </p:blipFill>
        <p:spPr>
          <a:xfrm>
            <a:off x="7461564" y="1809045"/>
            <a:ext cx="4730436" cy="504895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122116-0F5D-1B57-57AE-2940AB6D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2" name="Picture 11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D56DFA1A-9F44-8A2C-470D-0CA51FB410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" t="32621" r="38512" b="21499"/>
          <a:stretch/>
        </p:blipFill>
        <p:spPr>
          <a:xfrm>
            <a:off x="8686200" y="929245"/>
            <a:ext cx="1296000" cy="1296000"/>
          </a:xfrm>
          <a:custGeom>
            <a:avLst/>
            <a:gdLst>
              <a:gd name="connsiteX0" fmla="*/ 1572154 w 3144308"/>
              <a:gd name="connsiteY0" fmla="*/ 0 h 3146428"/>
              <a:gd name="connsiteX1" fmla="*/ 3144308 w 3144308"/>
              <a:gd name="connsiteY1" fmla="*/ 1573214 h 3146428"/>
              <a:gd name="connsiteX2" fmla="*/ 1572154 w 3144308"/>
              <a:gd name="connsiteY2" fmla="*/ 3146428 h 3146428"/>
              <a:gd name="connsiteX3" fmla="*/ 0 w 3144308"/>
              <a:gd name="connsiteY3" fmla="*/ 1573214 h 3146428"/>
              <a:gd name="connsiteX4" fmla="*/ 1572154 w 3144308"/>
              <a:gd name="connsiteY4" fmla="*/ 0 h 314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4308" h="3146428">
                <a:moveTo>
                  <a:pt x="1572154" y="0"/>
                </a:moveTo>
                <a:cubicBezTo>
                  <a:pt x="2440431" y="0"/>
                  <a:pt x="3144308" y="704352"/>
                  <a:pt x="3144308" y="1573214"/>
                </a:cubicBezTo>
                <a:cubicBezTo>
                  <a:pt x="3144308" y="2442076"/>
                  <a:pt x="2440431" y="3146428"/>
                  <a:pt x="1572154" y="3146428"/>
                </a:cubicBezTo>
                <a:cubicBezTo>
                  <a:pt x="703877" y="3146428"/>
                  <a:pt x="0" y="2442076"/>
                  <a:pt x="0" y="1573214"/>
                </a:cubicBezTo>
                <a:cubicBezTo>
                  <a:pt x="0" y="704352"/>
                  <a:pt x="703877" y="0"/>
                  <a:pt x="1572154" y="0"/>
                </a:cubicBezTo>
                <a:close/>
              </a:path>
            </a:pathLst>
          </a:custGeom>
          <a:ln w="53975">
            <a:solidFill>
              <a:srgbClr val="0088AE"/>
            </a:solidFill>
          </a:ln>
          <a:effectLst>
            <a:outerShdw blurRad="990600" dist="457200" dir="8340000" sx="95000" sy="95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7C981CF0-8DDA-989A-5D6F-C6343810E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8" t="11316" r="29437" b="11399"/>
          <a:stretch>
            <a:fillRect/>
          </a:stretch>
        </p:blipFill>
        <p:spPr>
          <a:xfrm>
            <a:off x="9742935" y="4408747"/>
            <a:ext cx="1942687" cy="1944000"/>
          </a:xfrm>
          <a:custGeom>
            <a:avLst/>
            <a:gdLst>
              <a:gd name="connsiteX0" fmla="*/ 1259853 w 2519706"/>
              <a:gd name="connsiteY0" fmla="*/ 0 h 2521404"/>
              <a:gd name="connsiteX1" fmla="*/ 2519706 w 2519706"/>
              <a:gd name="connsiteY1" fmla="*/ 1260702 h 2521404"/>
              <a:gd name="connsiteX2" fmla="*/ 1259853 w 2519706"/>
              <a:gd name="connsiteY2" fmla="*/ 2521404 h 2521404"/>
              <a:gd name="connsiteX3" fmla="*/ 0 w 2519706"/>
              <a:gd name="connsiteY3" fmla="*/ 1260702 h 2521404"/>
              <a:gd name="connsiteX4" fmla="*/ 1259853 w 2519706"/>
              <a:gd name="connsiteY4" fmla="*/ 0 h 25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706" h="2521404">
                <a:moveTo>
                  <a:pt x="1259853" y="0"/>
                </a:moveTo>
                <a:cubicBezTo>
                  <a:pt x="1955651" y="0"/>
                  <a:pt x="2519706" y="564436"/>
                  <a:pt x="2519706" y="1260702"/>
                </a:cubicBezTo>
                <a:cubicBezTo>
                  <a:pt x="2519706" y="1956968"/>
                  <a:pt x="1955651" y="2521404"/>
                  <a:pt x="1259853" y="2521404"/>
                </a:cubicBezTo>
                <a:cubicBezTo>
                  <a:pt x="564055" y="2521404"/>
                  <a:pt x="0" y="1956968"/>
                  <a:pt x="0" y="1260702"/>
                </a:cubicBezTo>
                <a:cubicBezTo>
                  <a:pt x="0" y="564436"/>
                  <a:pt x="564055" y="0"/>
                  <a:pt x="1259853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>
            <a:outerShdw blurRad="990600" dist="457200" dir="8340000" sx="95000" sy="95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678525D9-012C-55A9-80B2-9E968ECAC9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24942" b="12752"/>
          <a:stretch>
            <a:fillRect/>
          </a:stretch>
        </p:blipFill>
        <p:spPr>
          <a:xfrm>
            <a:off x="7098037" y="2713239"/>
            <a:ext cx="1654882" cy="1656000"/>
          </a:xfrm>
          <a:custGeom>
            <a:avLst/>
            <a:gdLst>
              <a:gd name="connsiteX0" fmla="*/ 1035428 w 2070856"/>
              <a:gd name="connsiteY0" fmla="*/ 0 h 2072252"/>
              <a:gd name="connsiteX1" fmla="*/ 2070856 w 2070856"/>
              <a:gd name="connsiteY1" fmla="*/ 1036126 h 2072252"/>
              <a:gd name="connsiteX2" fmla="*/ 1035428 w 2070856"/>
              <a:gd name="connsiteY2" fmla="*/ 2072252 h 2072252"/>
              <a:gd name="connsiteX3" fmla="*/ 0 w 2070856"/>
              <a:gd name="connsiteY3" fmla="*/ 1036126 h 2072252"/>
              <a:gd name="connsiteX4" fmla="*/ 1035428 w 2070856"/>
              <a:gd name="connsiteY4" fmla="*/ 0 h 207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856" h="2072252">
                <a:moveTo>
                  <a:pt x="1035428" y="0"/>
                </a:moveTo>
                <a:cubicBezTo>
                  <a:pt x="1607279" y="0"/>
                  <a:pt x="2070856" y="463889"/>
                  <a:pt x="2070856" y="1036126"/>
                </a:cubicBezTo>
                <a:cubicBezTo>
                  <a:pt x="2070856" y="1608363"/>
                  <a:pt x="1607279" y="2072252"/>
                  <a:pt x="1035428" y="2072252"/>
                </a:cubicBezTo>
                <a:cubicBezTo>
                  <a:pt x="463577" y="2072252"/>
                  <a:pt x="0" y="1608363"/>
                  <a:pt x="0" y="1036126"/>
                </a:cubicBezTo>
                <a:cubicBezTo>
                  <a:pt x="0" y="463889"/>
                  <a:pt x="463577" y="0"/>
                  <a:pt x="1035428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>
            <a:outerShdw blurRad="990600" dist="457200" dir="8340000" sx="95000" sy="95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A15F66-7BC2-513C-9F97-FC4B213BAEA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135" t="20692" r="39541" b="20491"/>
          <a:stretch/>
        </p:blipFill>
        <p:spPr>
          <a:xfrm>
            <a:off x="9184597" y="3022195"/>
            <a:ext cx="1007316" cy="1008000"/>
          </a:xfrm>
          <a:custGeom>
            <a:avLst/>
            <a:gdLst>
              <a:gd name="connsiteX0" fmla="*/ 806889 w 1613778"/>
              <a:gd name="connsiteY0" fmla="*/ 0 h 1614866"/>
              <a:gd name="connsiteX1" fmla="*/ 1613778 w 1613778"/>
              <a:gd name="connsiteY1" fmla="*/ 807433 h 1614866"/>
              <a:gd name="connsiteX2" fmla="*/ 806889 w 1613778"/>
              <a:gd name="connsiteY2" fmla="*/ 1614866 h 1614866"/>
              <a:gd name="connsiteX3" fmla="*/ 0 w 1613778"/>
              <a:gd name="connsiteY3" fmla="*/ 807433 h 1614866"/>
              <a:gd name="connsiteX4" fmla="*/ 806889 w 1613778"/>
              <a:gd name="connsiteY4" fmla="*/ 0 h 161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778" h="1614866">
                <a:moveTo>
                  <a:pt x="806889" y="0"/>
                </a:moveTo>
                <a:cubicBezTo>
                  <a:pt x="1252521" y="0"/>
                  <a:pt x="1613778" y="361500"/>
                  <a:pt x="1613778" y="807433"/>
                </a:cubicBezTo>
                <a:cubicBezTo>
                  <a:pt x="1613778" y="1253366"/>
                  <a:pt x="1252521" y="1614866"/>
                  <a:pt x="806889" y="1614866"/>
                </a:cubicBezTo>
                <a:cubicBezTo>
                  <a:pt x="361257" y="1614866"/>
                  <a:pt x="0" y="1253366"/>
                  <a:pt x="0" y="807433"/>
                </a:cubicBezTo>
                <a:cubicBezTo>
                  <a:pt x="0" y="361500"/>
                  <a:pt x="361257" y="0"/>
                  <a:pt x="806889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A group of people in a dome&#10;&#10;Description automatically generated">
            <a:extLst>
              <a:ext uri="{FF2B5EF4-FFF2-40B4-BE49-F238E27FC236}">
                <a16:creationId xmlns:a16="http://schemas.microsoft.com/office/drawing/2014/main" id="{7424C6EF-E13A-361A-CF84-81C920DDAE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5" r="6353" b="12063"/>
          <a:stretch>
            <a:fillRect/>
          </a:stretch>
        </p:blipFill>
        <p:spPr>
          <a:xfrm>
            <a:off x="10387077" y="1665200"/>
            <a:ext cx="1650198" cy="1656000"/>
          </a:xfrm>
          <a:custGeom>
            <a:avLst/>
            <a:gdLst>
              <a:gd name="connsiteX0" fmla="*/ 1019884 w 2045575"/>
              <a:gd name="connsiteY0" fmla="*/ 0 h 2052766"/>
              <a:gd name="connsiteX1" fmla="*/ 2045575 w 2045575"/>
              <a:gd name="connsiteY1" fmla="*/ 1026383 h 2052766"/>
              <a:gd name="connsiteX2" fmla="*/ 1019884 w 2045575"/>
              <a:gd name="connsiteY2" fmla="*/ 2052766 h 2052766"/>
              <a:gd name="connsiteX3" fmla="*/ 15032 w 2045575"/>
              <a:gd name="connsiteY3" fmla="*/ 1233235 h 2052766"/>
              <a:gd name="connsiteX4" fmla="*/ 0 w 2045575"/>
              <a:gd name="connsiteY4" fmla="*/ 1134678 h 2052766"/>
              <a:gd name="connsiteX5" fmla="*/ 0 w 2045575"/>
              <a:gd name="connsiteY5" fmla="*/ 918088 h 2052766"/>
              <a:gd name="connsiteX6" fmla="*/ 15032 w 2045575"/>
              <a:gd name="connsiteY6" fmla="*/ 819531 h 2052766"/>
              <a:gd name="connsiteX7" fmla="*/ 1019884 w 2045575"/>
              <a:gd name="connsiteY7" fmla="*/ 0 h 205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5575" h="2052766">
                <a:moveTo>
                  <a:pt x="1019884" y="0"/>
                </a:moveTo>
                <a:cubicBezTo>
                  <a:pt x="1586357" y="0"/>
                  <a:pt x="2045575" y="459527"/>
                  <a:pt x="2045575" y="1026383"/>
                </a:cubicBezTo>
                <a:cubicBezTo>
                  <a:pt x="2045575" y="1593239"/>
                  <a:pt x="1586357" y="2052766"/>
                  <a:pt x="1019884" y="2052766"/>
                </a:cubicBezTo>
                <a:cubicBezTo>
                  <a:pt x="524220" y="2052766"/>
                  <a:pt x="110674" y="1700941"/>
                  <a:pt x="15032" y="1233235"/>
                </a:cubicBezTo>
                <a:lnTo>
                  <a:pt x="0" y="1134678"/>
                </a:lnTo>
                <a:lnTo>
                  <a:pt x="0" y="918088"/>
                </a:lnTo>
                <a:lnTo>
                  <a:pt x="15032" y="819531"/>
                </a:lnTo>
                <a:cubicBezTo>
                  <a:pt x="110674" y="351826"/>
                  <a:pt x="524220" y="0"/>
                  <a:pt x="1019884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>
            <a:outerShdw blurRad="863600" dist="469900" dir="834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D39D4A71-5BC3-AF12-988F-0D086CA30DBA}"/>
              </a:ext>
            </a:extLst>
          </p:cNvPr>
          <p:cNvSpPr txBox="1">
            <a:spLocks/>
          </p:cNvSpPr>
          <p:nvPr/>
        </p:nvSpPr>
        <p:spPr>
          <a:xfrm>
            <a:off x="276507" y="1560440"/>
            <a:ext cx="6875106" cy="14251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Join us and connect with our 50 partners globally. Whether you look for funding, lab space, legal advice, your first customers or industry expertise, our network has got you covered. </a:t>
            </a:r>
            <a:endParaRPr lang="en-US" sz="2000" b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3D780-970F-C617-4A55-F01CD3B4CAF2}"/>
              </a:ext>
            </a:extLst>
          </p:cNvPr>
          <p:cNvGrpSpPr>
            <a:grpSpLocks noChangeAspect="1"/>
          </p:cNvGrpSpPr>
          <p:nvPr/>
        </p:nvGrpSpPr>
        <p:grpSpPr>
          <a:xfrm>
            <a:off x="304884" y="3268387"/>
            <a:ext cx="6553032" cy="3017382"/>
            <a:chOff x="-81963" y="1104715"/>
            <a:chExt cx="10982334" cy="5056887"/>
          </a:xfrm>
        </p:grpSpPr>
        <p:pic>
          <p:nvPicPr>
            <p:cNvPr id="15" name="Picture 14" descr="A black and grey letter c&#10;&#10;Description automatically generated">
              <a:extLst>
                <a:ext uri="{FF2B5EF4-FFF2-40B4-BE49-F238E27FC236}">
                  <a16:creationId xmlns:a16="http://schemas.microsoft.com/office/drawing/2014/main" id="{99FD6849-059F-AA68-F569-D4A187FE1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2" y="5872793"/>
              <a:ext cx="1518736" cy="234929"/>
            </a:xfrm>
            <a:prstGeom prst="rect">
              <a:avLst/>
            </a:prstGeom>
          </p:spPr>
        </p:pic>
        <p:pic>
          <p:nvPicPr>
            <p:cNvPr id="17" name="Picture 16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4F647E72-FD26-CF47-25C2-6E101DF96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9031" y="1975400"/>
              <a:ext cx="2127919" cy="583050"/>
            </a:xfrm>
            <a:prstGeom prst="rect">
              <a:avLst/>
            </a:prstGeom>
          </p:spPr>
        </p:pic>
        <p:pic>
          <p:nvPicPr>
            <p:cNvPr id="18" name="Picture 1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3F4368B-A000-CFFF-F866-1A11D719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6454" y="5167043"/>
              <a:ext cx="1993280" cy="279516"/>
            </a:xfrm>
            <a:prstGeom prst="rect">
              <a:avLst/>
            </a:prstGeom>
          </p:spPr>
        </p:pic>
        <p:pic>
          <p:nvPicPr>
            <p:cNvPr id="20" name="Picture 19" descr="A logo of a kitchen&#10;&#10;Description automatically generated">
              <a:extLst>
                <a:ext uri="{FF2B5EF4-FFF2-40B4-BE49-F238E27FC236}">
                  <a16:creationId xmlns:a16="http://schemas.microsoft.com/office/drawing/2014/main" id="{EB1752E5-B8A6-9682-DC21-380942045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8933" y="1104715"/>
              <a:ext cx="831777" cy="831779"/>
            </a:xfrm>
            <a:prstGeom prst="rect">
              <a:avLst/>
            </a:prstGeom>
          </p:spPr>
        </p:pic>
        <p:pic>
          <p:nvPicPr>
            <p:cNvPr id="21" name="Picture 20" descr="A blue and white logo&#10;&#10;Description automatically generated">
              <a:extLst>
                <a:ext uri="{FF2B5EF4-FFF2-40B4-BE49-F238E27FC236}">
                  <a16:creationId xmlns:a16="http://schemas.microsoft.com/office/drawing/2014/main" id="{7EC858A0-00EF-7D28-01C6-E1C69C307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884" y="3398040"/>
              <a:ext cx="2265437" cy="470786"/>
            </a:xfrm>
            <a:prstGeom prst="rect">
              <a:avLst/>
            </a:prstGeom>
          </p:spPr>
        </p:pic>
        <p:pic>
          <p:nvPicPr>
            <p:cNvPr id="22" name="Picture 21" descr="A blue and red text on a black background&#10;&#10;Description automatically generated">
              <a:extLst>
                <a:ext uri="{FF2B5EF4-FFF2-40B4-BE49-F238E27FC236}">
                  <a16:creationId xmlns:a16="http://schemas.microsoft.com/office/drawing/2014/main" id="{93135B9A-F21F-13E3-278E-6B461CA400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45" t="10369" r="11463" b="17292"/>
            <a:stretch/>
          </p:blipFill>
          <p:spPr>
            <a:xfrm>
              <a:off x="4138618" y="2722417"/>
              <a:ext cx="2207382" cy="617526"/>
            </a:xfrm>
            <a:prstGeom prst="rect">
              <a:avLst/>
            </a:prstGeom>
          </p:spPr>
        </p:pic>
        <p:pic>
          <p:nvPicPr>
            <p:cNvPr id="23" name="Picture 22" descr="A black and grey logo&#10;&#10;Description automatically generated">
              <a:extLst>
                <a:ext uri="{FF2B5EF4-FFF2-40B4-BE49-F238E27FC236}">
                  <a16:creationId xmlns:a16="http://schemas.microsoft.com/office/drawing/2014/main" id="{074770A8-4CF5-15E0-18A7-EEFF16524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571" y="1241411"/>
              <a:ext cx="1483075" cy="631680"/>
            </a:xfrm>
            <a:prstGeom prst="rect">
              <a:avLst/>
            </a:prstGeom>
          </p:spPr>
        </p:pic>
        <p:pic>
          <p:nvPicPr>
            <p:cNvPr id="24" name="Picture 23" descr="A purple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670A7D34-7E08-ED0A-DD80-50103A16B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6206" y="3065118"/>
              <a:ext cx="1702621" cy="616783"/>
            </a:xfrm>
            <a:prstGeom prst="rect">
              <a:avLst/>
            </a:prstGeom>
          </p:spPr>
        </p:pic>
        <p:pic>
          <p:nvPicPr>
            <p:cNvPr id="25" name="Picture 24" descr="A red and black logo&#10;&#10;Description automatically generated">
              <a:extLst>
                <a:ext uri="{FF2B5EF4-FFF2-40B4-BE49-F238E27FC236}">
                  <a16:creationId xmlns:a16="http://schemas.microsoft.com/office/drawing/2014/main" id="{E0547BAE-EDD4-E81A-E199-248BEF7F7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1591" y="1238203"/>
              <a:ext cx="1450611" cy="427931"/>
            </a:xfrm>
            <a:prstGeom prst="rect">
              <a:avLst/>
            </a:prstGeom>
          </p:spPr>
        </p:pic>
        <p:pic>
          <p:nvPicPr>
            <p:cNvPr id="26" name="Picture 25" descr="A black and white logo&#10;&#10;Description automatically generated">
              <a:extLst>
                <a:ext uri="{FF2B5EF4-FFF2-40B4-BE49-F238E27FC236}">
                  <a16:creationId xmlns:a16="http://schemas.microsoft.com/office/drawing/2014/main" id="{7251DFE2-47CA-8803-513D-746717249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7097" r="92581">
                          <a14:foregroundMark x1="15968" y1="34333" x2="15968" y2="34333"/>
                          <a14:foregroundMark x1="25161" y1="35667" x2="25161" y2="35667"/>
                          <a14:foregroundMark x1="7097" y1="54000" x2="7097" y2="54000"/>
                          <a14:foregroundMark x1="38548" y1="47000" x2="38548" y2="47000"/>
                          <a14:foregroundMark x1="52097" y1="43333" x2="52097" y2="43333"/>
                          <a14:foregroundMark x1="57258" y1="43667" x2="57258" y2="43667"/>
                          <a14:foregroundMark x1="68387" y1="42667" x2="68387" y2="42667"/>
                          <a14:foregroundMark x1="74677" y1="44000" x2="74677" y2="44000"/>
                          <a14:foregroundMark x1="92581" y1="41667" x2="92581" y2="41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277" y="4537444"/>
              <a:ext cx="1651802" cy="799259"/>
            </a:xfrm>
            <a:prstGeom prst="rect">
              <a:avLst/>
            </a:prstGeom>
          </p:spPr>
        </p:pic>
        <p:pic>
          <p:nvPicPr>
            <p:cNvPr id="27" name="Picture 26" descr="A logo with black text&#10;&#10;Description automatically generated">
              <a:extLst>
                <a:ext uri="{FF2B5EF4-FFF2-40B4-BE49-F238E27FC236}">
                  <a16:creationId xmlns:a16="http://schemas.microsoft.com/office/drawing/2014/main" id="{8D2E7526-19E0-2311-5AF7-27233C9D1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49" b="34628"/>
            <a:stretch/>
          </p:blipFill>
          <p:spPr>
            <a:xfrm>
              <a:off x="3234821" y="2099824"/>
              <a:ext cx="1633538" cy="503521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FA62AC9F-A0F3-E529-F45B-9321E787A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4169343" y="1193705"/>
              <a:ext cx="1565097" cy="626038"/>
            </a:xfrm>
            <a:prstGeom prst="rect">
              <a:avLst/>
            </a:prstGeom>
          </p:spPr>
        </p:pic>
        <p:pic>
          <p:nvPicPr>
            <p:cNvPr id="30" name="Picture 29" descr="A black background with orange text&#10;&#10;Description automatically generated">
              <a:extLst>
                <a:ext uri="{FF2B5EF4-FFF2-40B4-BE49-F238E27FC236}">
                  <a16:creationId xmlns:a16="http://schemas.microsoft.com/office/drawing/2014/main" id="{758ECCB9-1A57-052C-F5D2-0861C98798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2" t="40338" r="7647" b="40862"/>
            <a:stretch/>
          </p:blipFill>
          <p:spPr>
            <a:xfrm>
              <a:off x="7242675" y="2730375"/>
              <a:ext cx="2819399" cy="249161"/>
            </a:xfrm>
            <a:prstGeom prst="rect">
              <a:avLst/>
            </a:prstGeom>
          </p:spPr>
        </p:pic>
        <p:pic>
          <p:nvPicPr>
            <p:cNvPr id="31" name="Picture 30" descr="A logo for a company&#10;&#10;Description automatically generated">
              <a:extLst>
                <a:ext uri="{FF2B5EF4-FFF2-40B4-BE49-F238E27FC236}">
                  <a16:creationId xmlns:a16="http://schemas.microsoft.com/office/drawing/2014/main" id="{F0742EE2-1B58-CA3E-BDFB-2B13BD092A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600" b="33241"/>
            <a:stretch/>
          </p:blipFill>
          <p:spPr>
            <a:xfrm>
              <a:off x="4579577" y="4036968"/>
              <a:ext cx="1341472" cy="444821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4478BFF1-19B8-C89C-25B2-E8AEC30A8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724109" y="4034985"/>
              <a:ext cx="1160490" cy="490298"/>
            </a:xfrm>
            <a:prstGeom prst="rect">
              <a:avLst/>
            </a:prstGeom>
          </p:spPr>
        </p:pic>
        <p:pic>
          <p:nvPicPr>
            <p:cNvPr id="33" name="Picture 32" descr="A logo with blue cubes&#10;&#10;Description automatically generated">
              <a:extLst>
                <a:ext uri="{FF2B5EF4-FFF2-40B4-BE49-F238E27FC236}">
                  <a16:creationId xmlns:a16="http://schemas.microsoft.com/office/drawing/2014/main" id="{641B5578-1734-FD34-E913-7754EBAC98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7" t="43254" r="41155" b="41833"/>
            <a:stretch/>
          </p:blipFill>
          <p:spPr>
            <a:xfrm>
              <a:off x="-81963" y="2794085"/>
              <a:ext cx="2304791" cy="339333"/>
            </a:xfrm>
            <a:prstGeom prst="rect">
              <a:avLst/>
            </a:prstGeom>
          </p:spPr>
        </p:pic>
        <p:pic>
          <p:nvPicPr>
            <p:cNvPr id="34" name="Picture 33" descr="A logo with a star&#10;&#10;Description automatically generated">
              <a:extLst>
                <a:ext uri="{FF2B5EF4-FFF2-40B4-BE49-F238E27FC236}">
                  <a16:creationId xmlns:a16="http://schemas.microsoft.com/office/drawing/2014/main" id="{F6B146D4-7C77-A2F4-D2ED-FE09BB9F4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5338" y="5097298"/>
              <a:ext cx="1064302" cy="1064304"/>
            </a:xfrm>
            <a:prstGeom prst="rect">
              <a:avLst/>
            </a:prstGeom>
          </p:spPr>
        </p:pic>
        <p:pic>
          <p:nvPicPr>
            <p:cNvPr id="38" name="Picture 37" descr="A blue sign with white letters&#10;&#10;Description automatically generated">
              <a:extLst>
                <a:ext uri="{FF2B5EF4-FFF2-40B4-BE49-F238E27FC236}">
                  <a16:creationId xmlns:a16="http://schemas.microsoft.com/office/drawing/2014/main" id="{1FC53AD3-E962-9E72-8B5F-E8FD21BB9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280" y="4047532"/>
              <a:ext cx="575268" cy="575269"/>
            </a:xfrm>
            <a:prstGeom prst="rect">
              <a:avLst/>
            </a:prstGeom>
          </p:spPr>
        </p:pic>
        <p:pic>
          <p:nvPicPr>
            <p:cNvPr id="39" name="Picture 38" descr="A purple text on a black background&#10;&#10;Description automatically generated">
              <a:extLst>
                <a:ext uri="{FF2B5EF4-FFF2-40B4-BE49-F238E27FC236}">
                  <a16:creationId xmlns:a16="http://schemas.microsoft.com/office/drawing/2014/main" id="{63298B6F-9478-57E7-4482-7E4640767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4247" y="1121300"/>
              <a:ext cx="2202179" cy="857093"/>
            </a:xfrm>
            <a:prstGeom prst="rect">
              <a:avLst/>
            </a:prstGeom>
          </p:spPr>
        </p:pic>
        <p:pic>
          <p:nvPicPr>
            <p:cNvPr id="40" name="Picture 39" descr="A yellow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DBE3808C-971E-749E-702B-737794401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7376" y="4298859"/>
              <a:ext cx="1342337" cy="634053"/>
            </a:xfrm>
            <a:prstGeom prst="rect">
              <a:avLst/>
            </a:prstGeom>
          </p:spPr>
        </p:pic>
        <p:pic>
          <p:nvPicPr>
            <p:cNvPr id="41" name="Picture 40" descr="A logo for a company&#10;&#10;Description automatically generated">
              <a:extLst>
                <a:ext uri="{FF2B5EF4-FFF2-40B4-BE49-F238E27FC236}">
                  <a16:creationId xmlns:a16="http://schemas.microsoft.com/office/drawing/2014/main" id="{8EFD2FD1-DB54-4DE7-7911-E0C77E278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406" y="2555562"/>
              <a:ext cx="890395" cy="890395"/>
            </a:xfrm>
            <a:prstGeom prst="rect">
              <a:avLst/>
            </a:prstGeom>
          </p:spPr>
        </p:pic>
        <p:pic>
          <p:nvPicPr>
            <p:cNvPr id="42" name="Picture 41" descr="A close up of a logo&#10;&#10;Description automatically generated">
              <a:extLst>
                <a:ext uri="{FF2B5EF4-FFF2-40B4-BE49-F238E27FC236}">
                  <a16:creationId xmlns:a16="http://schemas.microsoft.com/office/drawing/2014/main" id="{64564B8A-D92B-CE5D-0C3C-EFDCB3C62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6733" y="2811302"/>
              <a:ext cx="1531660" cy="311784"/>
            </a:xfrm>
            <a:prstGeom prst="rect">
              <a:avLst/>
            </a:prstGeom>
          </p:spPr>
        </p:pic>
        <p:pic>
          <p:nvPicPr>
            <p:cNvPr id="43" name="Picture 42" descr="A blue and black logo&#10;&#10;Description automatically generated">
              <a:extLst>
                <a:ext uri="{FF2B5EF4-FFF2-40B4-BE49-F238E27FC236}">
                  <a16:creationId xmlns:a16="http://schemas.microsoft.com/office/drawing/2014/main" id="{BECEA61C-5A0E-F47D-CA2D-E268F2BF8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49102" y="4546581"/>
              <a:ext cx="1104439" cy="460185"/>
            </a:xfrm>
            <a:prstGeom prst="rect">
              <a:avLst/>
            </a:prstGeom>
          </p:spPr>
        </p:pic>
        <p:pic>
          <p:nvPicPr>
            <p:cNvPr id="44" name="Picture 43" descr="A blue square with white text&#10;&#10;Description automatically generated">
              <a:extLst>
                <a:ext uri="{FF2B5EF4-FFF2-40B4-BE49-F238E27FC236}">
                  <a16:creationId xmlns:a16="http://schemas.microsoft.com/office/drawing/2014/main" id="{A3C4DEF2-947A-7542-7899-12366BD31B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ackgroundRemoval t="18413" b="81429" l="32500" r="66667">
                          <a14:foregroundMark x1="50417" y1="31746" x2="42250" y2="32698"/>
                          <a14:foregroundMark x1="42250" y1="32698" x2="36667" y2="39524"/>
                          <a14:foregroundMark x1="36667" y1="39524" x2="35250" y2="47460"/>
                          <a14:foregroundMark x1="35250" y1="47460" x2="35333" y2="57302"/>
                          <a14:foregroundMark x1="35333" y1="57302" x2="45667" y2="63810"/>
                          <a14:foregroundMark x1="45667" y1="63810" x2="58583" y2="59524"/>
                          <a14:foregroundMark x1="58583" y1="59524" x2="64250" y2="52063"/>
                          <a14:foregroundMark x1="64250" y1="52063" x2="59750" y2="35714"/>
                          <a14:foregroundMark x1="59750" y1="35714" x2="47750" y2="33810"/>
                          <a14:foregroundMark x1="50333" y1="24127" x2="46167" y2="23175"/>
                          <a14:foregroundMark x1="46167" y1="23175" x2="37917" y2="26825"/>
                          <a14:foregroundMark x1="37917" y1="26825" x2="33750" y2="60952"/>
                          <a14:foregroundMark x1="33750" y1="60952" x2="35583" y2="72857"/>
                          <a14:foregroundMark x1="35583" y1="72857" x2="42250" y2="78571"/>
                          <a14:foregroundMark x1="42250" y1="78571" x2="59750" y2="74444"/>
                          <a14:foregroundMark x1="59750" y1="74444" x2="63417" y2="65397"/>
                          <a14:foregroundMark x1="63417" y1="65397" x2="66333" y2="43016"/>
                          <a14:foregroundMark x1="66333" y1="43016" x2="65167" y2="33333"/>
                          <a14:foregroundMark x1="65167" y1="33333" x2="49583" y2="22698"/>
                          <a14:foregroundMark x1="49583" y1="22698" x2="48417" y2="23175"/>
                          <a14:foregroundMark x1="40667" y1="17937" x2="35000" y2="24444"/>
                          <a14:foregroundMark x1="35000" y1="24444" x2="33500" y2="59365"/>
                          <a14:foregroundMark x1="33500" y1="59365" x2="35167" y2="74762"/>
                          <a14:foregroundMark x1="35167" y1="74762" x2="39917" y2="80317"/>
                          <a14:foregroundMark x1="39917" y1="80317" x2="54333" y2="80476"/>
                          <a14:foregroundMark x1="54333" y1="80476" x2="61833" y2="79048"/>
                          <a14:foregroundMark x1="61833" y1="79048" x2="65333" y2="69841"/>
                          <a14:foregroundMark x1="65333" y1="69841" x2="66667" y2="56032"/>
                          <a14:foregroundMark x1="44583" y1="41111" x2="38333" y2="40635"/>
                          <a14:foregroundMark x1="38333" y1="40635" x2="45333" y2="49048"/>
                          <a14:foregroundMark x1="45333" y1="49048" x2="58250" y2="40635"/>
                          <a14:foregroundMark x1="58250" y1="40635" x2="45333" y2="37937"/>
                          <a14:foregroundMark x1="45333" y1="37937" x2="43167" y2="39206"/>
                          <a14:foregroundMark x1="59083" y1="37937" x2="38667" y2="40159"/>
                          <a14:foregroundMark x1="38667" y1="40159" x2="39500" y2="51746"/>
                          <a14:foregroundMark x1="39500" y1="51746" x2="58750" y2="54127"/>
                          <a14:foregroundMark x1="58750" y1="54127" x2="64333" y2="49683"/>
                          <a14:foregroundMark x1="64333" y1="49683" x2="64000" y2="40476"/>
                          <a14:foregroundMark x1="64000" y1="40476" x2="57583" y2="37143"/>
                          <a14:foregroundMark x1="57583" y1="37143" x2="55917" y2="37619"/>
                          <a14:foregroundMark x1="45500" y1="49683" x2="34917" y2="49206"/>
                          <a14:foregroundMark x1="34917" y1="49206" x2="40167" y2="60159"/>
                          <a14:foregroundMark x1="40167" y1="60159" x2="54833" y2="63175"/>
                          <a14:foregroundMark x1="54833" y1="63175" x2="61750" y2="59206"/>
                          <a14:foregroundMark x1="61750" y1="59206" x2="40583" y2="50000"/>
                          <a14:foregroundMark x1="40583" y1="50000" x2="40500" y2="50000"/>
                          <a14:foregroundMark x1="42500" y1="54444" x2="45250" y2="58571"/>
                          <a14:foregroundMark x1="46667" y1="56190" x2="46667" y2="56190"/>
                          <a14:foregroundMark x1="51750" y1="57619" x2="51750" y2="57619"/>
                          <a14:foregroundMark x1="50500" y1="57778" x2="50500" y2="57778"/>
                          <a14:foregroundMark x1="49250" y1="42540" x2="49250" y2="42540"/>
                          <a14:foregroundMark x1="51417" y1="42381" x2="51417" y2="42381"/>
                          <a14:foregroundMark x1="46250" y1="41746" x2="46250" y2="41746"/>
                          <a14:foregroundMark x1="55417" y1="46667" x2="55417" y2="46667"/>
                          <a14:foregroundMark x1="57917" y1="43175" x2="57917" y2="43175"/>
                          <a14:foregroundMark x1="59833" y1="44444" x2="59833" y2="44444"/>
                          <a14:foregroundMark x1="58417" y1="46349" x2="59417" y2="46508"/>
                          <a14:foregroundMark x1="60417" y1="41905" x2="60417" y2="45079"/>
                          <a14:foregroundMark x1="42000" y1="18095" x2="52333" y2="19206"/>
                          <a14:foregroundMark x1="52333" y1="19206" x2="42750" y2="18730"/>
                          <a14:foregroundMark x1="33417" y1="32063" x2="34000" y2="45397"/>
                          <a14:foregroundMark x1="34000" y1="45397" x2="32583" y2="60635"/>
                          <a14:foregroundMark x1="39750" y1="82540" x2="53750" y2="80635"/>
                          <a14:foregroundMark x1="53750" y1="80635" x2="58667" y2="81429"/>
                          <a14:foregroundMark x1="40167" y1="52698" x2="40083" y2="58095"/>
                          <a14:foregroundMark x1="48000" y1="42381" x2="47917" y2="43175"/>
                          <a14:foregroundMark x1="46000" y1="46032" x2="47917" y2="45556"/>
                          <a14:foregroundMark x1="54667" y1="45079" x2="54667" y2="45873"/>
                          <a14:foregroundMark x1="46333" y1="57937" x2="46333" y2="57937"/>
                          <a14:foregroundMark x1="42750" y1="58254" x2="42750" y2="58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94" t="13643" r="30789" b="14141"/>
            <a:stretch/>
          </p:blipFill>
          <p:spPr>
            <a:xfrm>
              <a:off x="9591531" y="3750024"/>
              <a:ext cx="687287" cy="681836"/>
            </a:xfrm>
            <a:prstGeom prst="rect">
              <a:avLst/>
            </a:prstGeom>
          </p:spPr>
        </p:pic>
        <p:pic>
          <p:nvPicPr>
            <p:cNvPr id="45" name="Picture 44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4EA6FC28-4EDA-3939-639B-AF531F7DD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9845" y="4034414"/>
              <a:ext cx="1104437" cy="554519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FBC16E7-B8EE-9E53-66F5-8759E1062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6777474" y="4561926"/>
              <a:ext cx="1132303" cy="400570"/>
            </a:xfrm>
            <a:prstGeom prst="rect">
              <a:avLst/>
            </a:prstGeom>
          </p:spPr>
        </p:pic>
        <p:pic>
          <p:nvPicPr>
            <p:cNvPr id="47" name="Picture 46" descr="A logo with text on it&#10;&#10;Description automatically generated">
              <a:extLst>
                <a:ext uri="{FF2B5EF4-FFF2-40B4-BE49-F238E27FC236}">
                  <a16:creationId xmlns:a16="http://schemas.microsoft.com/office/drawing/2014/main" id="{D9B8A759-CA1B-A51E-B7FC-C86F8D6404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0" t="10894" r="19877" b="13176"/>
            <a:stretch/>
          </p:blipFill>
          <p:spPr>
            <a:xfrm>
              <a:off x="6869899" y="3618161"/>
              <a:ext cx="1598958" cy="685264"/>
            </a:xfrm>
            <a:prstGeom prst="rect">
              <a:avLst/>
            </a:prstGeom>
          </p:spPr>
        </p:pic>
        <p:pic>
          <p:nvPicPr>
            <p:cNvPr id="48" name="Picture 47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AD42DC1F-6B78-9F7C-B7A4-9D21BFE2E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1431" y="2111169"/>
              <a:ext cx="1444028" cy="507143"/>
            </a:xfrm>
            <a:prstGeom prst="rect">
              <a:avLst/>
            </a:prstGeom>
          </p:spPr>
        </p:pic>
        <p:pic>
          <p:nvPicPr>
            <p:cNvPr id="49" name="Picture 48" descr="A blue and black logo&#10;&#10;Description automatically generated">
              <a:extLst>
                <a:ext uri="{FF2B5EF4-FFF2-40B4-BE49-F238E27FC236}">
                  <a16:creationId xmlns:a16="http://schemas.microsoft.com/office/drawing/2014/main" id="{B03CEF6A-9DD3-F14D-8DDE-EDD4D73ED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250" y="5419379"/>
              <a:ext cx="2067008" cy="531707"/>
            </a:xfrm>
            <a:prstGeom prst="rect">
              <a:avLst/>
            </a:prstGeom>
          </p:spPr>
        </p:pic>
        <p:pic>
          <p:nvPicPr>
            <p:cNvPr id="50" name="Picture 49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1C736BB-AD6E-217B-2D91-1F06F7185D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93" b="3341"/>
            <a:stretch/>
          </p:blipFill>
          <p:spPr>
            <a:xfrm>
              <a:off x="7163128" y="2030362"/>
              <a:ext cx="2040361" cy="450286"/>
            </a:xfrm>
            <a:prstGeom prst="rect">
              <a:avLst/>
            </a:prstGeom>
          </p:spPr>
        </p:pic>
        <p:pic>
          <p:nvPicPr>
            <p:cNvPr id="51" name="Picture 50" descr="A black and yellow logo&#10;&#10;Description automatically generated">
              <a:extLst>
                <a:ext uri="{FF2B5EF4-FFF2-40B4-BE49-F238E27FC236}">
                  <a16:creationId xmlns:a16="http://schemas.microsoft.com/office/drawing/2014/main" id="{954D9620-A608-C99D-650E-B19829E69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463" y="3360656"/>
              <a:ext cx="1256864" cy="504166"/>
            </a:xfrm>
            <a:prstGeom prst="rect">
              <a:avLst/>
            </a:prstGeom>
          </p:spPr>
        </p:pic>
        <p:pic>
          <p:nvPicPr>
            <p:cNvPr id="52" name="Picture 51" descr="A black and white logo&#10;&#10;Description automatically generated">
              <a:extLst>
                <a:ext uri="{FF2B5EF4-FFF2-40B4-BE49-F238E27FC236}">
                  <a16:creationId xmlns:a16="http://schemas.microsoft.com/office/drawing/2014/main" id="{BAC15C89-8E6C-BA97-F610-BD414D6B04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3" b="29870"/>
            <a:stretch/>
          </p:blipFill>
          <p:spPr>
            <a:xfrm>
              <a:off x="-73372" y="2176644"/>
              <a:ext cx="1805941" cy="349877"/>
            </a:xfrm>
            <a:prstGeom prst="rect">
              <a:avLst/>
            </a:prstGeom>
          </p:spPr>
        </p:pic>
        <p:pic>
          <p:nvPicPr>
            <p:cNvPr id="53" name="Picture 5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1E8398CB-D2BA-4A24-7498-E119B49875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53" b="20981"/>
            <a:stretch/>
          </p:blipFill>
          <p:spPr>
            <a:xfrm>
              <a:off x="28435" y="4127647"/>
              <a:ext cx="1518736" cy="524241"/>
            </a:xfrm>
            <a:prstGeom prst="rect">
              <a:avLst/>
            </a:prstGeom>
          </p:spPr>
        </p:pic>
        <p:pic>
          <p:nvPicPr>
            <p:cNvPr id="54" name="Picture 53" descr="A black and white symbol&#10;&#10;Description automatically generated">
              <a:extLst>
                <a:ext uri="{FF2B5EF4-FFF2-40B4-BE49-F238E27FC236}">
                  <a16:creationId xmlns:a16="http://schemas.microsoft.com/office/drawing/2014/main" id="{E1FD6963-0FC8-F986-A41E-A3F092F68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6984" y="3773735"/>
              <a:ext cx="505627" cy="381749"/>
            </a:xfrm>
            <a:prstGeom prst="rect">
              <a:avLst/>
            </a:prstGeom>
          </p:spPr>
        </p:pic>
        <p:pic>
          <p:nvPicPr>
            <p:cNvPr id="55" name="Picture 54" descr="A logo for a company&#10;&#10;Description automatically generated">
              <a:extLst>
                <a:ext uri="{FF2B5EF4-FFF2-40B4-BE49-F238E27FC236}">
                  <a16:creationId xmlns:a16="http://schemas.microsoft.com/office/drawing/2014/main" id="{32A49028-56F7-CBE1-70D1-7572415E90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9" t="21922" r="2443" b="20992"/>
            <a:stretch/>
          </p:blipFill>
          <p:spPr>
            <a:xfrm>
              <a:off x="3326300" y="5146304"/>
              <a:ext cx="1598958" cy="480419"/>
            </a:xfrm>
            <a:prstGeom prst="rect">
              <a:avLst/>
            </a:prstGeom>
          </p:spPr>
        </p:pic>
        <p:pic>
          <p:nvPicPr>
            <p:cNvPr id="56" name="Picture 55" descr="A black background with blue text&#10;&#10;Description automatically generated">
              <a:extLst>
                <a:ext uri="{FF2B5EF4-FFF2-40B4-BE49-F238E27FC236}">
                  <a16:creationId xmlns:a16="http://schemas.microsoft.com/office/drawing/2014/main" id="{8513953E-7987-0EBF-3D33-7ED968809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884" y="4556648"/>
              <a:ext cx="1598960" cy="508005"/>
            </a:xfrm>
            <a:prstGeom prst="rect">
              <a:avLst/>
            </a:prstGeom>
          </p:spPr>
        </p:pic>
        <p:pic>
          <p:nvPicPr>
            <p:cNvPr id="57" name="Picture 56" descr="Blue text on a black background&#10;&#10;Description automatically generated">
              <a:extLst>
                <a:ext uri="{FF2B5EF4-FFF2-40B4-BE49-F238E27FC236}">
                  <a16:creationId xmlns:a16="http://schemas.microsoft.com/office/drawing/2014/main" id="{593CC51F-38D2-3295-AEC2-DA10FEBF3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8524" y="3260778"/>
              <a:ext cx="1277704" cy="319426"/>
            </a:xfrm>
            <a:prstGeom prst="rect">
              <a:avLst/>
            </a:prstGeom>
          </p:spPr>
        </p:pic>
        <p:pic>
          <p:nvPicPr>
            <p:cNvPr id="58" name="Picture 5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BE1202DE-F413-D3F6-F45F-BE2A46EE3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89" y="1208991"/>
              <a:ext cx="1930656" cy="723997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7077D54D-CFF3-AE81-B075-B78D9EAD6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0481" y="5749106"/>
              <a:ext cx="2067008" cy="241151"/>
            </a:xfrm>
            <a:prstGeom prst="rect">
              <a:avLst/>
            </a:prstGeom>
          </p:spPr>
        </p:pic>
        <p:pic>
          <p:nvPicPr>
            <p:cNvPr id="60" name="Image 11" descr="Une image contenant Graphique, conception&#10;&#10;Description générée automatiquement">
              <a:extLst>
                <a:ext uri="{FF2B5EF4-FFF2-40B4-BE49-F238E27FC236}">
                  <a16:creationId xmlns:a16="http://schemas.microsoft.com/office/drawing/2014/main" id="{923982A7-4F06-89F2-C791-6F8B430AE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41" t="19487" r="8770" b="15704"/>
            <a:stretch/>
          </p:blipFill>
          <p:spPr>
            <a:xfrm>
              <a:off x="8981228" y="5162356"/>
              <a:ext cx="1569374" cy="508004"/>
            </a:xfrm>
            <a:prstGeom prst="rect">
              <a:avLst/>
            </a:prstGeom>
          </p:spPr>
        </p:pic>
        <p:pic>
          <p:nvPicPr>
            <p:cNvPr id="61" name="Picture 60" descr="A black and white logo&#10;&#10;Description automatically generated">
              <a:extLst>
                <a:ext uri="{FF2B5EF4-FFF2-40B4-BE49-F238E27FC236}">
                  <a16:creationId xmlns:a16="http://schemas.microsoft.com/office/drawing/2014/main" id="{4585352D-DC5B-56EB-0C8A-BE1708AFE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328" y="5294260"/>
              <a:ext cx="681543" cy="681543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DB362114-3817-A623-A1B5-B7EB2A95C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7226169" y="5899805"/>
              <a:ext cx="1010105" cy="260525"/>
            </a:xfrm>
            <a:prstGeom prst="rect">
              <a:avLst/>
            </a:prstGeom>
          </p:spPr>
        </p:pic>
        <p:pic>
          <p:nvPicPr>
            <p:cNvPr id="63" name="Picture 62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06FC7B9A-B0AD-0B79-C176-DA25B8F0A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9348" y="5237239"/>
              <a:ext cx="756695" cy="361998"/>
            </a:xfrm>
            <a:prstGeom prst="rect">
              <a:avLst/>
            </a:prstGeom>
          </p:spPr>
        </p:pic>
        <p:pic>
          <p:nvPicPr>
            <p:cNvPr id="64" name="Picture 63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4D467276-9057-25BF-B030-CFC3C5497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58" y="5725131"/>
              <a:ext cx="1414148" cy="382160"/>
            </a:xfrm>
            <a:prstGeom prst="rect">
              <a:avLst/>
            </a:prstGeom>
          </p:spPr>
        </p:pic>
        <p:pic>
          <p:nvPicPr>
            <p:cNvPr id="65" name="Picture 2" descr="Qubits Ventures to Host Inaugural $100,000 Quantum Startup Pitch  Competition at Q2B 2023 Silicon Valley">
              <a:extLst>
                <a:ext uri="{FF2B5EF4-FFF2-40B4-BE49-F238E27FC236}">
                  <a16:creationId xmlns:a16="http://schemas.microsoft.com/office/drawing/2014/main" id="{98525E64-D024-B931-19FD-D9CDBE1A84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5543" y="2178860"/>
              <a:ext cx="1634828" cy="422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4" descr="Our Industry Partners – ETH AI Center | ETH Zurich">
              <a:extLst>
                <a:ext uri="{FF2B5EF4-FFF2-40B4-BE49-F238E27FC236}">
                  <a16:creationId xmlns:a16="http://schemas.microsoft.com/office/drawing/2014/main" id="{BEB559C8-849E-7E27-CEED-63325C7B3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74" y="3397501"/>
              <a:ext cx="906522" cy="508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Image 5" descr="Une image contenant Graphique, graphisme, Police, conception&#10;&#10;Description générée automatiquement">
              <a:extLst>
                <a:ext uri="{FF2B5EF4-FFF2-40B4-BE49-F238E27FC236}">
                  <a16:creationId xmlns:a16="http://schemas.microsoft.com/office/drawing/2014/main" id="{C0BF2F63-CAE8-C4EE-9FBF-F337FB25C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0362" y="3290090"/>
              <a:ext cx="1752384" cy="634053"/>
            </a:xfrm>
            <a:prstGeom prst="rect">
              <a:avLst/>
            </a:prstGeom>
          </p:spPr>
        </p:pic>
        <p:pic>
          <p:nvPicPr>
            <p:cNvPr id="68" name="Picture 10" descr="Swiss ICT Investor Club (SICTIC) - BioAlps">
              <a:extLst>
                <a:ext uri="{FF2B5EF4-FFF2-40B4-BE49-F238E27FC236}">
                  <a16:creationId xmlns:a16="http://schemas.microsoft.com/office/drawing/2014/main" id="{F3309B13-4E0C-4B05-11ED-8418B4077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10" y="4839004"/>
              <a:ext cx="1350583" cy="289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18501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6E695D46-D118-667F-610D-9AD895B7DE48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AA0194F-2DF0-DED8-32AF-63B604426E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061CF0D-F24F-ED1A-A4AC-639733C92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BDEB35E-863F-D808-D26C-CA20D2F1027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B63C3C-2D20-CA35-8CCB-6F3118827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0E603C47-E59C-D7B7-12F5-FD827FDBE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6" name="Date Placeholder 14">
            <a:extLst>
              <a:ext uri="{FF2B5EF4-FFF2-40B4-BE49-F238E27FC236}">
                <a16:creationId xmlns:a16="http://schemas.microsoft.com/office/drawing/2014/main" id="{C6DD29FC-C51E-33FF-D7EE-2F081F4CBC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16" name="Google Shape;1168;p27">
            <a:extLst>
              <a:ext uri="{FF2B5EF4-FFF2-40B4-BE49-F238E27FC236}">
                <a16:creationId xmlns:a16="http://schemas.microsoft.com/office/drawing/2014/main" id="{46C33FCC-8858-AB41-F5EA-C13861CA0A62}"/>
              </a:ext>
            </a:extLst>
          </p:cNvPr>
          <p:cNvSpPr txBox="1">
            <a:spLocks/>
          </p:cNvSpPr>
          <p:nvPr/>
        </p:nvSpPr>
        <p:spPr>
          <a:xfrm>
            <a:off x="9530116" y="4147793"/>
            <a:ext cx="1812588" cy="181124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Linn.Kretzschmar@cern.ch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3B84222-69E4-9C81-2FF4-E832699C860D}"/>
              </a:ext>
            </a:extLst>
          </p:cNvPr>
          <p:cNvSpPr/>
          <p:nvPr/>
        </p:nvSpPr>
        <p:spPr>
          <a:xfrm>
            <a:off x="9427289" y="3609318"/>
            <a:ext cx="2018242" cy="501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6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Linn Kretzschmar</a:t>
            </a:r>
          </a:p>
          <a:p>
            <a:pPr algn="ctr">
              <a:spcAft>
                <a:spcPts val="300"/>
              </a:spcAft>
            </a:pPr>
            <a: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 </a:t>
            </a:r>
            <a:r>
              <a:rPr lang="en-US" sz="1200" b="1" dirty="0" err="1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Programme</a:t>
            </a:r>
            <a: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 Lead</a:t>
            </a:r>
            <a:endParaRPr lang="en-GB" sz="8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759ABDB-B5D5-A00F-E074-E3E9C47BFAF2}"/>
              </a:ext>
            </a:extLst>
          </p:cNvPr>
          <p:cNvGrpSpPr>
            <a:grpSpLocks noChangeAspect="1"/>
          </p:cNvGrpSpPr>
          <p:nvPr/>
        </p:nvGrpSpPr>
        <p:grpSpPr>
          <a:xfrm>
            <a:off x="8305940" y="2234651"/>
            <a:ext cx="1598400" cy="1577250"/>
            <a:chOff x="4435742" y="3461214"/>
            <a:chExt cx="1732797" cy="17098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14BEA2-A2C7-474C-450E-70948C4AD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" b="418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36048F-B06F-DE5F-8B4A-DEB64DDDE4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Google Shape;1168;p27">
            <a:extLst>
              <a:ext uri="{FF2B5EF4-FFF2-40B4-BE49-F238E27FC236}">
                <a16:creationId xmlns:a16="http://schemas.microsoft.com/office/drawing/2014/main" id="{F26FFCEA-C8C2-E3DF-3A9F-0416B00B72BF}"/>
              </a:ext>
            </a:extLst>
          </p:cNvPr>
          <p:cNvSpPr txBox="1">
            <a:spLocks/>
          </p:cNvSpPr>
          <p:nvPr/>
        </p:nvSpPr>
        <p:spPr>
          <a:xfrm>
            <a:off x="5905618" y="4173402"/>
            <a:ext cx="1461809" cy="181124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Hanae.Taxis@cern.ch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96E4C0-FA4C-24DE-AB53-D83600BB6540}"/>
              </a:ext>
            </a:extLst>
          </p:cNvPr>
          <p:cNvSpPr/>
          <p:nvPr/>
        </p:nvSpPr>
        <p:spPr>
          <a:xfrm>
            <a:off x="5274342" y="3563824"/>
            <a:ext cx="2724359" cy="5012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br>
              <a:rPr lang="en-US" sz="14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</a:br>
            <a:r>
              <a:rPr lang="en-US" sz="16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Hanaé Taxis</a:t>
            </a:r>
          </a:p>
          <a:p>
            <a:pPr algn="ctr">
              <a:spcAft>
                <a:spcPts val="300"/>
              </a:spcAft>
            </a:pPr>
            <a: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 Communications &amp; Partnerships</a:t>
            </a:r>
            <a:endParaRPr lang="en-GB" sz="8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7CE060-AC7A-2797-28ED-0BF2ED7B18CC}"/>
              </a:ext>
            </a:extLst>
          </p:cNvPr>
          <p:cNvGrpSpPr>
            <a:grpSpLocks noChangeAspect="1"/>
          </p:cNvGrpSpPr>
          <p:nvPr/>
        </p:nvGrpSpPr>
        <p:grpSpPr>
          <a:xfrm>
            <a:off x="6927732" y="2234651"/>
            <a:ext cx="1619833" cy="1598400"/>
            <a:chOff x="4435742" y="3461214"/>
            <a:chExt cx="1732797" cy="17098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7646BA-BD18-94DB-7F18-DC39C409F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01" b="12801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  <a:ln>
              <a:solidFill>
                <a:srgbClr val="00BABC"/>
              </a:solidFill>
            </a:ln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CD463E-C0A3-5C96-2E3B-E8654F138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CC6D24-DA04-F517-9581-FD683731B349}"/>
              </a:ext>
            </a:extLst>
          </p:cNvPr>
          <p:cNvGrpSpPr/>
          <p:nvPr/>
        </p:nvGrpSpPr>
        <p:grpSpPr>
          <a:xfrm>
            <a:off x="1222132" y="1760341"/>
            <a:ext cx="3467843" cy="2700000"/>
            <a:chOff x="1802107" y="3219700"/>
            <a:chExt cx="3467843" cy="2700000"/>
          </a:xfrm>
        </p:grpSpPr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70093245-20C2-43AD-A547-4C2845B31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80 w 380"/>
                <a:gd name="T1" fmla="*/ 11 h 212"/>
                <a:gd name="T2" fmla="*/ 369 w 380"/>
                <a:gd name="T3" fmla="*/ 0 h 212"/>
                <a:gd name="T4" fmla="*/ 11 w 380"/>
                <a:gd name="T5" fmla="*/ 0 h 212"/>
                <a:gd name="T6" fmla="*/ 0 w 380"/>
                <a:gd name="T7" fmla="*/ 11 h 212"/>
                <a:gd name="T8" fmla="*/ 0 w 380"/>
                <a:gd name="T9" fmla="*/ 212 h 212"/>
                <a:gd name="T10" fmla="*/ 380 w 380"/>
                <a:gd name="T11" fmla="*/ 212 h 212"/>
                <a:gd name="T12" fmla="*/ 380 w 380"/>
                <a:gd name="T13" fmla="*/ 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212">
                  <a:moveTo>
                    <a:pt x="380" y="11"/>
                  </a:moveTo>
                  <a:cubicBezTo>
                    <a:pt x="380" y="5"/>
                    <a:pt x="375" y="0"/>
                    <a:pt x="36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lnTo>
                    <a:pt x="380" y="11"/>
                  </a:lnTo>
                  <a:close/>
                </a:path>
              </a:pathLst>
            </a:custGeom>
            <a:solidFill>
              <a:srgbClr val="3C4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id="{BE7C759F-F9F4-6F89-BA2B-5753128C5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253125"/>
            </a:xfrm>
            <a:prstGeom prst="rect">
              <a:avLst/>
            </a:prstGeom>
            <a:solidFill>
              <a:srgbClr val="EF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863D8ECA-2D8B-9C9D-D3C1-C3828D0EA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615" y="5818450"/>
              <a:ext cx="1434387" cy="101250"/>
            </a:xfrm>
            <a:prstGeom prst="rect">
              <a:avLst/>
            </a:pr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A83945D-BE6F-7449-E447-B2011085C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5151890"/>
              <a:ext cx="3467843" cy="413440"/>
            </a:xfrm>
            <a:custGeom>
              <a:avLst/>
              <a:gdLst>
                <a:gd name="T0" fmla="*/ 0 w 380"/>
                <a:gd name="T1" fmla="*/ 0 h 45"/>
                <a:gd name="T2" fmla="*/ 0 w 380"/>
                <a:gd name="T3" fmla="*/ 34 h 45"/>
                <a:gd name="T4" fmla="*/ 11 w 380"/>
                <a:gd name="T5" fmla="*/ 45 h 45"/>
                <a:gd name="T6" fmla="*/ 369 w 380"/>
                <a:gd name="T7" fmla="*/ 45 h 45"/>
                <a:gd name="T8" fmla="*/ 380 w 380"/>
                <a:gd name="T9" fmla="*/ 34 h 45"/>
                <a:gd name="T10" fmla="*/ 380 w 380"/>
                <a:gd name="T11" fmla="*/ 0 h 45"/>
                <a:gd name="T12" fmla="*/ 0 w 38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45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369" y="45"/>
                    <a:pt x="369" y="45"/>
                    <a:pt x="369" y="45"/>
                  </a:cubicBezTo>
                  <a:cubicBezTo>
                    <a:pt x="375" y="45"/>
                    <a:pt x="380" y="40"/>
                    <a:pt x="380" y="34"/>
                  </a:cubicBezTo>
                  <a:cubicBezTo>
                    <a:pt x="380" y="0"/>
                    <a:pt x="380" y="0"/>
                    <a:pt x="3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6" name="Rectangle 22">
              <a:extLst>
                <a:ext uri="{FF2B5EF4-FFF2-40B4-BE49-F238E27FC236}">
                  <a16:creationId xmlns:a16="http://schemas.microsoft.com/office/drawing/2014/main" id="{C504DC62-049C-F5F8-6F51-BED727CA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30" y="5312200"/>
              <a:ext cx="312193" cy="92815"/>
            </a:xfrm>
            <a:prstGeom prst="rect">
              <a:avLst/>
            </a:pr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CB6E52D7-3789-4573-4A3B-0640071C4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50625"/>
            </a:xfrm>
            <a:prstGeom prst="rect">
              <a:avLst/>
            </a:prstGeom>
            <a:solidFill>
              <a:srgbClr val="D7D7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pic>
          <p:nvPicPr>
            <p:cNvPr id="5" name="Picture 4">
              <a:hlinkClick r:id="rId6"/>
              <a:extLst>
                <a:ext uri="{FF2B5EF4-FFF2-40B4-BE49-F238E27FC236}">
                  <a16:creationId xmlns:a16="http://schemas.microsoft.com/office/drawing/2014/main" id="{5D16314B-8EE7-6186-0105-01E073E6D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752" r="3648" b="3024"/>
            <a:stretch/>
          </p:blipFill>
          <p:spPr>
            <a:xfrm>
              <a:off x="1859670" y="3235653"/>
              <a:ext cx="3340127" cy="1916237"/>
            </a:xfrm>
            <a:prstGeom prst="rect">
              <a:avLst/>
            </a:prstGeom>
          </p:spPr>
        </p:pic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50AA76DE-8B5A-641F-AA13-556ADD5D1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69 w 380"/>
                <a:gd name="T1" fmla="*/ 11 h 212"/>
                <a:gd name="T2" fmla="*/ 369 w 380"/>
                <a:gd name="T3" fmla="*/ 11 h 212"/>
                <a:gd name="T4" fmla="*/ 369 w 380"/>
                <a:gd name="T5" fmla="*/ 201 h 212"/>
                <a:gd name="T6" fmla="*/ 11 w 380"/>
                <a:gd name="T7" fmla="*/ 201 h 212"/>
                <a:gd name="T8" fmla="*/ 11 w 380"/>
                <a:gd name="T9" fmla="*/ 11 h 212"/>
                <a:gd name="T10" fmla="*/ 11 w 380"/>
                <a:gd name="T11" fmla="*/ 11 h 212"/>
                <a:gd name="T12" fmla="*/ 369 w 380"/>
                <a:gd name="T13" fmla="*/ 11 h 212"/>
                <a:gd name="T14" fmla="*/ 369 w 380"/>
                <a:gd name="T15" fmla="*/ 0 h 212"/>
                <a:gd name="T16" fmla="*/ 11 w 380"/>
                <a:gd name="T17" fmla="*/ 0 h 212"/>
                <a:gd name="T18" fmla="*/ 0 w 380"/>
                <a:gd name="T19" fmla="*/ 11 h 212"/>
                <a:gd name="T20" fmla="*/ 0 w 380"/>
                <a:gd name="T21" fmla="*/ 212 h 212"/>
                <a:gd name="T22" fmla="*/ 380 w 380"/>
                <a:gd name="T23" fmla="*/ 212 h 212"/>
                <a:gd name="T24" fmla="*/ 380 w 380"/>
                <a:gd name="T25" fmla="*/ 11 h 212"/>
                <a:gd name="T26" fmla="*/ 369 w 380"/>
                <a:gd name="T2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212">
                  <a:moveTo>
                    <a:pt x="369" y="11"/>
                  </a:moveTo>
                  <a:cubicBezTo>
                    <a:pt x="369" y="11"/>
                    <a:pt x="369" y="11"/>
                    <a:pt x="369" y="11"/>
                  </a:cubicBezTo>
                  <a:cubicBezTo>
                    <a:pt x="369" y="201"/>
                    <a:pt x="369" y="201"/>
                    <a:pt x="369" y="201"/>
                  </a:cubicBezTo>
                  <a:cubicBezTo>
                    <a:pt x="11" y="201"/>
                    <a:pt x="11" y="201"/>
                    <a:pt x="11" y="20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369" y="11"/>
                  </a:lnTo>
                  <a:close/>
                  <a:moveTo>
                    <a:pt x="36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5"/>
                    <a:pt x="375" y="0"/>
                    <a:pt x="369" y="0"/>
                  </a:cubicBezTo>
                  <a:close/>
                </a:path>
              </a:pathLst>
            </a:cu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9" name="Google Shape;1168;p27">
            <a:extLst>
              <a:ext uri="{FF2B5EF4-FFF2-40B4-BE49-F238E27FC236}">
                <a16:creationId xmlns:a16="http://schemas.microsoft.com/office/drawing/2014/main" id="{D9A6633C-4041-8805-BCDD-FADB55AC1406}"/>
              </a:ext>
            </a:extLst>
          </p:cNvPr>
          <p:cNvSpPr txBox="1">
            <a:spLocks/>
          </p:cNvSpPr>
          <p:nvPr/>
        </p:nvSpPr>
        <p:spPr>
          <a:xfrm>
            <a:off x="1841192" y="4670466"/>
            <a:ext cx="2541911" cy="562325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Learn more.</a:t>
            </a:r>
          </a:p>
        </p:txBody>
      </p:sp>
      <p:sp>
        <p:nvSpPr>
          <p:cNvPr id="30" name="Google Shape;1168;p27">
            <a:extLst>
              <a:ext uri="{FF2B5EF4-FFF2-40B4-BE49-F238E27FC236}">
                <a16:creationId xmlns:a16="http://schemas.microsoft.com/office/drawing/2014/main" id="{4F218D74-0263-288C-F836-ABA38264510E}"/>
              </a:ext>
            </a:extLst>
          </p:cNvPr>
          <p:cNvSpPr txBox="1">
            <a:spLocks/>
          </p:cNvSpPr>
          <p:nvPr/>
        </p:nvSpPr>
        <p:spPr>
          <a:xfrm>
            <a:off x="7292024" y="4670466"/>
            <a:ext cx="2743200" cy="498589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Get in touch.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BEB5A-18F2-DB6A-C807-35684CD716D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5D8864-5F68-D4D1-C8C8-194CEDF6F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6C5715-1F9B-2BE1-378C-754ABB461A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3" name="Title 2">
            <a:extLst>
              <a:ext uri="{FF2B5EF4-FFF2-40B4-BE49-F238E27FC236}">
                <a16:creationId xmlns:a16="http://schemas.microsoft.com/office/drawing/2014/main" id="{2E2CFADE-F228-5725-B03B-A180EDA28B27}"/>
              </a:ext>
            </a:extLst>
          </p:cNvPr>
          <p:cNvSpPr txBox="1">
            <a:spLocks/>
          </p:cNvSpPr>
          <p:nvPr/>
        </p:nvSpPr>
        <p:spPr>
          <a:xfrm>
            <a:off x="621236" y="659129"/>
            <a:ext cx="10300764" cy="594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Ready</a:t>
            </a:r>
            <a:r>
              <a:rPr lang="en-US" sz="4000" dirty="0"/>
              <a:t> to accelerate your business?</a:t>
            </a:r>
          </a:p>
        </p:txBody>
      </p:sp>
    </p:spTree>
    <p:extLst>
      <p:ext uri="{BB962C8B-B14F-4D97-AF65-F5344CB8AC3E}">
        <p14:creationId xmlns:p14="http://schemas.microsoft.com/office/powerpoint/2010/main" val="300814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0C22073-C4D1-936D-30F1-5D6CA4690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979900-E480-BB20-6112-BF30A1BAE12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1082392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About CERN.</a:t>
            </a:r>
          </a:p>
          <a:p>
            <a:pPr algn="l">
              <a:spcBef>
                <a:spcPts val="600"/>
              </a:spcBef>
            </a:pPr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Home to the world’s largest experiment, pushing the boundaries of technology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5366F62-4982-2067-08E6-AF7D52D30599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BC1DD3-1677-B076-48AB-8E79190EBE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71A6C5A-FA61-3F79-1CCE-87CFBBC6DB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027D693-7409-C7F1-7A1D-AC66A65AD0E7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Date Placeholder 14">
            <a:extLst>
              <a:ext uri="{FF2B5EF4-FFF2-40B4-BE49-F238E27FC236}">
                <a16:creationId xmlns:a16="http://schemas.microsoft.com/office/drawing/2014/main" id="{E9C830FB-DD84-14FE-FAE6-3F8B966E12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F439AE6D-B233-8E2A-2031-BB49E2F9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0DEB0DF5-F978-93C5-5745-02B55A64BB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745" l="6843" r="96761">
                        <a14:foregroundMark x1="29197" y1="40213" x2="17746" y2="39894"/>
                        <a14:foregroundMark x1="17746" y1="39894" x2="16286" y2="41064"/>
                        <a14:foregroundMark x1="13184" y1="45319" x2="12089" y2="47447"/>
                        <a14:foregroundMark x1="10082" y1="50745" x2="8668" y2="64574"/>
                        <a14:foregroundMark x1="14416" y1="43617" x2="14416" y2="43617"/>
                        <a14:foregroundMark x1="15967" y1="40426" x2="15967" y2="40426"/>
                        <a14:foregroundMark x1="8394" y1="55957" x2="8394" y2="55957"/>
                        <a14:foregroundMark x1="7619" y1="61383" x2="7619" y2="61383"/>
                        <a14:foregroundMark x1="7254" y1="66383" x2="7254" y2="66383"/>
                        <a14:foregroundMark x1="7026" y1="74894" x2="7026" y2="74894"/>
                        <a14:foregroundMark x1="89234" y1="67234" x2="94434" y2="73723"/>
                        <a14:foregroundMark x1="94434" y1="73723" x2="89234" y2="76064"/>
                        <a14:foregroundMark x1="89234" y1="76064" x2="90648" y2="78830"/>
                        <a14:foregroundMark x1="95073" y1="70638" x2="96259" y2="75000"/>
                        <a14:foregroundMark x1="86907" y1="81064" x2="86451" y2="90851"/>
                        <a14:foregroundMark x1="92655" y1="78723" x2="92381" y2="89255"/>
                        <a14:foregroundMark x1="39142" y1="44468" x2="46122" y2="38298"/>
                        <a14:foregroundMark x1="46122" y1="38298" x2="62911" y2="35851"/>
                        <a14:foregroundMark x1="62911" y1="35851" x2="69526" y2="43298"/>
                        <a14:foregroundMark x1="69526" y1="43298" x2="70438" y2="48511"/>
                        <a14:foregroundMark x1="38458" y1="40106" x2="38458" y2="40106"/>
                        <a14:foregroundMark x1="36770" y1="39787" x2="39964" y2="39043"/>
                        <a14:foregroundMark x1="49863" y1="36170" x2="53604" y2="35106"/>
                        <a14:foregroundMark x1="61314" y1="37872" x2="66378" y2="42128"/>
                        <a14:foregroundMark x1="66378" y1="42128" x2="63777" y2="41702"/>
                        <a14:foregroundMark x1="39781" y1="38511" x2="35173" y2="39574"/>
                        <a14:foregroundMark x1="35173" y1="39574" x2="40648" y2="42660"/>
                        <a14:foregroundMark x1="40648" y1="42660" x2="40283" y2="38723"/>
                        <a14:foregroundMark x1="49909" y1="34894" x2="50137" y2="34574"/>
                        <a14:foregroundMark x1="65146" y1="40532" x2="69115" y2="46915"/>
                        <a14:foregroundMark x1="69115" y1="46915" x2="64507" y2="40213"/>
                        <a14:foregroundMark x1="64507" y1="40213" x2="64370" y2="40532"/>
                        <a14:foregroundMark x1="53786" y1="32553" x2="48130" y2="36596"/>
                        <a14:foregroundMark x1="48130" y1="36596" x2="53741" y2="37660"/>
                        <a14:foregroundMark x1="53741" y1="37660" x2="52372" y2="33404"/>
                        <a14:foregroundMark x1="54060" y1="34894" x2="54060" y2="34894"/>
                        <a14:foregroundMark x1="53741" y1="35426" x2="54151" y2="35319"/>
                        <a14:foregroundMark x1="93841" y1="68936" x2="96396" y2="69574"/>
                        <a14:foregroundMark x1="96442" y1="68511" x2="96442" y2="68511"/>
                        <a14:foregroundMark x1="96761" y1="68723" x2="96761" y2="68723"/>
                        <a14:foregroundMark x1="12682" y1="45213" x2="12682" y2="45213"/>
                        <a14:foregroundMark x1="6843" y1="66702" x2="6843" y2="66702"/>
                        <a14:foregroundMark x1="83120" y1="65638" x2="83120" y2="656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79430" y="4747760"/>
            <a:ext cx="5342684" cy="2291115"/>
          </a:xfrm>
          <a:prstGeom prst="rect">
            <a:avLst/>
          </a:prstGeom>
        </p:spPr>
      </p:pic>
      <p:sp>
        <p:nvSpPr>
          <p:cNvPr id="64" name="Title 2">
            <a:extLst>
              <a:ext uri="{FF2B5EF4-FFF2-40B4-BE49-F238E27FC236}">
                <a16:creationId xmlns:a16="http://schemas.microsoft.com/office/drawing/2014/main" id="{26573F29-4954-B7EF-084D-601F06BD3639}"/>
              </a:ext>
            </a:extLst>
          </p:cNvPr>
          <p:cNvSpPr txBox="1">
            <a:spLocks/>
          </p:cNvSpPr>
          <p:nvPr/>
        </p:nvSpPr>
        <p:spPr>
          <a:xfrm>
            <a:off x="480098" y="1837200"/>
            <a:ext cx="11191164" cy="29758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100" b="0" dirty="0"/>
              <a:t>The European Organization for Nuclear Research researches fundamental questions of the universe and the basic building blocks of matter.</a:t>
            </a: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2100" b="0" dirty="0"/>
              <a:t>Operating at </a:t>
            </a:r>
            <a:r>
              <a:rPr lang="en-GB" sz="2100" dirty="0"/>
              <a:t>-271°C</a:t>
            </a:r>
            <a:r>
              <a:rPr lang="en-GB" sz="2100" b="0" dirty="0"/>
              <a:t> - colder than outer space – CERN’s accelerator complex propels particles to </a:t>
            </a:r>
            <a:r>
              <a:rPr lang="en-GB" sz="2100" dirty="0"/>
              <a:t>99.9999991%</a:t>
            </a:r>
            <a:r>
              <a:rPr lang="en-GB" sz="2100" b="0" dirty="0"/>
              <a:t> the </a:t>
            </a:r>
            <a:r>
              <a:rPr lang="en-GB" sz="2100" dirty="0"/>
              <a:t>speed of light</a:t>
            </a:r>
            <a:r>
              <a:rPr lang="en-GB" sz="2100" b="0" dirty="0"/>
              <a:t>, enabling up to </a:t>
            </a:r>
            <a:r>
              <a:rPr lang="en-GB" sz="2100" dirty="0"/>
              <a:t>1 billion particle collisions </a:t>
            </a:r>
            <a:r>
              <a:rPr lang="en-GB" sz="2100" b="0" dirty="0"/>
              <a:t>per second. These events are monitored by massive detectors with over </a:t>
            </a:r>
            <a:r>
              <a:rPr lang="en-GB" sz="2100" dirty="0"/>
              <a:t>100 million sensors</a:t>
            </a:r>
            <a:r>
              <a:rPr lang="en-GB" sz="2100" b="0" dirty="0"/>
              <a:t>, producing </a:t>
            </a:r>
            <a:r>
              <a:rPr lang="en-GB" sz="2100" dirty="0"/>
              <a:t>1 petabyte </a:t>
            </a:r>
            <a:r>
              <a:rPr lang="en-GB" sz="2100" b="0" dirty="0"/>
              <a:t>of raw </a:t>
            </a:r>
            <a:r>
              <a:rPr lang="en-GB" sz="2100" dirty="0"/>
              <a:t>data daily</a:t>
            </a:r>
            <a:r>
              <a:rPr lang="en-GB" sz="2100" b="0" dirty="0"/>
              <a:t>, </a:t>
            </a:r>
            <a:r>
              <a:rPr lang="en-GB" sz="2100" b="0" dirty="0" err="1"/>
              <a:t>analyzed</a:t>
            </a:r>
            <a:r>
              <a:rPr lang="en-GB" sz="2100" b="0" dirty="0"/>
              <a:t> in the </a:t>
            </a:r>
            <a:r>
              <a:rPr lang="en-GB" sz="2100" dirty="0"/>
              <a:t>world's largest computing grid </a:t>
            </a:r>
            <a:r>
              <a:rPr lang="en-GB" sz="2100" b="0" dirty="0"/>
              <a:t>across 170 sites globally.</a:t>
            </a: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2100" b="0" dirty="0"/>
              <a:t>CERN's research has garnered multiple Nobel Prizes and led to innovations like the World Wide Web and the very first touchscreen.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5E3E1-8C2E-10F7-46EE-BDD141B3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8" name="Picture 67" descr="A close up of a coin&#10;&#10;Description automatically generated">
            <a:extLst>
              <a:ext uri="{FF2B5EF4-FFF2-40B4-BE49-F238E27FC236}">
                <a16:creationId xmlns:a16="http://schemas.microsoft.com/office/drawing/2014/main" id="{39ACF7F3-08F3-7876-ECDB-D00BF5D75A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718" y="4723749"/>
            <a:ext cx="1718964" cy="169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267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A35FF-4F4D-08F3-6387-FD5DE1B9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ue circle with white text&#10;&#10;Description automatically generated">
            <a:extLst>
              <a:ext uri="{FF2B5EF4-FFF2-40B4-BE49-F238E27FC236}">
                <a16:creationId xmlns:a16="http://schemas.microsoft.com/office/drawing/2014/main" id="{0DE9BD19-D040-91B8-32FF-AEBE3C60EA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93" y="4308363"/>
            <a:ext cx="2500561" cy="1791603"/>
          </a:xfrm>
          <a:prstGeom prst="rect">
            <a:avLst/>
          </a:prstGeom>
        </p:spPr>
      </p:pic>
      <p:pic>
        <p:nvPicPr>
          <p:cNvPr id="22" name="Picture 21" descr="A blue and white logo&#10;&#10;Description automatically generated">
            <a:extLst>
              <a:ext uri="{FF2B5EF4-FFF2-40B4-BE49-F238E27FC236}">
                <a16:creationId xmlns:a16="http://schemas.microsoft.com/office/drawing/2014/main" id="{83DF4DAC-1DD5-07B3-6570-E96E2F3E1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053" y="4259964"/>
            <a:ext cx="2357373" cy="179160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6C1683-4EB5-5DAE-6DCC-174CA820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25872-0D06-228F-AC2D-BEA034808CED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1082392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Do.</a:t>
            </a:r>
          </a:p>
          <a:p>
            <a:pPr algn="l">
              <a:spcBef>
                <a:spcPts val="600"/>
              </a:spcBef>
            </a:pPr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Fundamental research fuelling societal impact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62F9CA-8518-46CF-5EBD-F4983AF4B950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4253325-7EB8-0AB8-BD47-B89B8ED46B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D40066C-9CF2-6725-76EF-04329DEFF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2136D38-6D11-DBF2-6045-F395A1EE0A5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Date Placeholder 14">
            <a:extLst>
              <a:ext uri="{FF2B5EF4-FFF2-40B4-BE49-F238E27FC236}">
                <a16:creationId xmlns:a16="http://schemas.microsoft.com/office/drawing/2014/main" id="{7A1805CD-88DD-D6C4-08B2-FB8837CEB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EC7C4AF-D459-42FB-5620-5168C3DFB256}"/>
              </a:ext>
            </a:extLst>
          </p:cNvPr>
          <p:cNvSpPr txBox="1">
            <a:spLocks/>
          </p:cNvSpPr>
          <p:nvPr/>
        </p:nvSpPr>
        <p:spPr>
          <a:xfrm>
            <a:off x="1555361" y="2624043"/>
            <a:ext cx="9078895" cy="17908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Launched in 2023, CERN Venture Connect (CVC) bridges the gap between cutting-edge scientific research and commercial deep tech ventures.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200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Our community across 34 countries connects entrepreneurs, researchers and key deep tech partners to create innovative, high-impact startups.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2000" b="0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4969D9F-A4A6-A7F6-744A-91B5788AF6AA}"/>
              </a:ext>
            </a:extLst>
          </p:cNvPr>
          <p:cNvGrpSpPr/>
          <p:nvPr/>
        </p:nvGrpSpPr>
        <p:grpSpPr>
          <a:xfrm>
            <a:off x="5828670" y="2880059"/>
            <a:ext cx="479513" cy="252000"/>
            <a:chOff x="374258" y="2252135"/>
            <a:chExt cx="479513" cy="25200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600984-6EDD-1C59-F169-17D4A41D4C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258" y="2252135"/>
              <a:ext cx="252604" cy="252000"/>
            </a:xfrm>
            <a:prstGeom prst="ellipse">
              <a:avLst/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0ECDFA2-8D8F-D447-7E22-79D6016B2F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522" y="2252135"/>
              <a:ext cx="252604" cy="252000"/>
            </a:xfrm>
            <a:prstGeom prst="ellipse">
              <a:avLst/>
            </a:prstGeom>
            <a:solidFill>
              <a:srgbClr val="00BABC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6A69F38-8D3D-4CC1-1627-CC6ACE3F30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1167" y="2252135"/>
              <a:ext cx="252604" cy="252000"/>
            </a:xfrm>
            <a:prstGeom prst="ellipse">
              <a:avLst/>
            </a:prstGeom>
            <a:solidFill>
              <a:srgbClr val="00BABC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9" name="Picture 58" descr="A close-up of a logo&#10;&#10;Description automatically generated">
            <a:extLst>
              <a:ext uri="{FF2B5EF4-FFF2-40B4-BE49-F238E27FC236}">
                <a16:creationId xmlns:a16="http://schemas.microsoft.com/office/drawing/2014/main" id="{70BF2C48-520D-343E-52F8-24B5408AA0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143" y="4332039"/>
            <a:ext cx="2450569" cy="1742784"/>
          </a:xfrm>
          <a:prstGeom prst="rect">
            <a:avLst/>
          </a:prstGeom>
        </p:spPr>
      </p:pic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4D639532-B890-6E4D-E707-FDF2175F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267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D2791-FD09-2A06-0FAE-6594B8639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444B0A-FE29-7F5F-3B7A-1770C124B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FE4E1-93C9-EAB8-E608-42B8D0F665F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Who We Support.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CERN Venture Connect supports Deep Tech Startups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0F6FC38-2A31-4795-46FC-9B4703458594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6F51206-0998-4A50-A0D3-ED2980312E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41E3103-9922-B03D-6138-A3CEE34E2D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1240DC6-E952-F983-71AD-900ADC57E5E6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Date Placeholder 14">
            <a:extLst>
              <a:ext uri="{FF2B5EF4-FFF2-40B4-BE49-F238E27FC236}">
                <a16:creationId xmlns:a16="http://schemas.microsoft.com/office/drawing/2014/main" id="{C8F24EC9-4823-AEE5-C137-199398BF43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898439E-0859-8A4C-3180-1EB32BE6C69C}"/>
              </a:ext>
            </a:extLst>
          </p:cNvPr>
          <p:cNvSpPr txBox="1">
            <a:spLocks/>
          </p:cNvSpPr>
          <p:nvPr/>
        </p:nvSpPr>
        <p:spPr>
          <a:xfrm>
            <a:off x="303463" y="2019100"/>
            <a:ext cx="6957804" cy="35335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Whether you are already part of the CERN community or an external entrepreneur, CVC provides you with valuable resources and connections.</a:t>
            </a: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br>
              <a:rPr lang="en-GB" sz="2200" dirty="0">
                <a:solidFill>
                  <a:srgbClr val="00BABC"/>
                </a:solidFill>
                <a:latin typeface="Barlow SemiBold" panose="00000700000000000000" pitchFamily="2" charset="0"/>
              </a:rPr>
            </a:br>
            <a:r>
              <a:rPr lang="en-GB" sz="2200" b="0" dirty="0"/>
              <a:t>From a seed-stage idea to a thriving scale-up that aims to solve a technological challenge, we support every step of your startup journey.</a:t>
            </a:r>
            <a:endParaRPr lang="en-US" sz="2000" b="0" dirty="0"/>
          </a:p>
        </p:txBody>
      </p:sp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0B4B1F7C-9771-1CE3-C7A6-5F554B73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" name="Freeform 364">
            <a:extLst>
              <a:ext uri="{FF2B5EF4-FFF2-40B4-BE49-F238E27FC236}">
                <a16:creationId xmlns:a16="http://schemas.microsoft.com/office/drawing/2014/main" id="{30EDE731-FB23-7A7F-6626-5E2A9D1367B8}"/>
              </a:ext>
            </a:extLst>
          </p:cNvPr>
          <p:cNvSpPr>
            <a:spLocks/>
          </p:cNvSpPr>
          <p:nvPr/>
        </p:nvSpPr>
        <p:spPr bwMode="auto">
          <a:xfrm>
            <a:off x="6691708" y="6095295"/>
            <a:ext cx="11692" cy="10392"/>
          </a:xfrm>
          <a:custGeom>
            <a:avLst/>
            <a:gdLst>
              <a:gd name="T0" fmla="*/ 2 w 8"/>
              <a:gd name="T1" fmla="*/ 6 h 6"/>
              <a:gd name="T2" fmla="*/ 1 w 8"/>
              <a:gd name="T3" fmla="*/ 6 h 6"/>
              <a:gd name="T4" fmla="*/ 1 w 8"/>
              <a:gd name="T5" fmla="*/ 4 h 6"/>
              <a:gd name="T6" fmla="*/ 6 w 8"/>
              <a:gd name="T7" fmla="*/ 0 h 6"/>
              <a:gd name="T8" fmla="*/ 8 w 8"/>
              <a:gd name="T9" fmla="*/ 0 h 6"/>
              <a:gd name="T10" fmla="*/ 7 w 8"/>
              <a:gd name="T11" fmla="*/ 2 h 6"/>
              <a:gd name="T12" fmla="*/ 3 w 8"/>
              <a:gd name="T13" fmla="*/ 6 h 6"/>
              <a:gd name="T14" fmla="*/ 2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2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4"/>
                  <a:pt x="1" y="4"/>
                </a:cubicBezTo>
                <a:cubicBezTo>
                  <a:pt x="3" y="3"/>
                  <a:pt x="4" y="1"/>
                  <a:pt x="6" y="0"/>
                </a:cubicBezTo>
                <a:cubicBezTo>
                  <a:pt x="6" y="0"/>
                  <a:pt x="7" y="0"/>
                  <a:pt x="8" y="0"/>
                </a:cubicBezTo>
                <a:cubicBezTo>
                  <a:pt x="8" y="1"/>
                  <a:pt x="8" y="2"/>
                  <a:pt x="7" y="2"/>
                </a:cubicBezTo>
                <a:cubicBezTo>
                  <a:pt x="6" y="4"/>
                  <a:pt x="4" y="5"/>
                  <a:pt x="3" y="6"/>
                </a:cubicBezTo>
                <a:lnTo>
                  <a:pt x="2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62965A-EBBF-BBD8-4CB5-D5815D2AD14E}"/>
              </a:ext>
            </a:extLst>
          </p:cNvPr>
          <p:cNvGrpSpPr>
            <a:grpSpLocks noChangeAspect="1"/>
          </p:cNvGrpSpPr>
          <p:nvPr/>
        </p:nvGrpSpPr>
        <p:grpSpPr>
          <a:xfrm rot="20971615">
            <a:off x="9003741" y="2154395"/>
            <a:ext cx="2264241" cy="1764000"/>
            <a:chOff x="6728081" y="5553594"/>
            <a:chExt cx="446872" cy="348144"/>
          </a:xfrm>
        </p:grpSpPr>
        <p:sp>
          <p:nvSpPr>
            <p:cNvPr id="11" name="Freeform 362">
              <a:extLst>
                <a:ext uri="{FF2B5EF4-FFF2-40B4-BE49-F238E27FC236}">
                  <a16:creationId xmlns:a16="http://schemas.microsoft.com/office/drawing/2014/main" id="{21A31620-C33A-2B54-8814-F39EF793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368" y="5884851"/>
              <a:ext cx="3898" cy="14290"/>
            </a:xfrm>
            <a:custGeom>
              <a:avLst/>
              <a:gdLst>
                <a:gd name="T0" fmla="*/ 2 w 3"/>
                <a:gd name="T1" fmla="*/ 9 h 9"/>
                <a:gd name="T2" fmla="*/ 2 w 3"/>
                <a:gd name="T3" fmla="*/ 9 h 9"/>
                <a:gd name="T4" fmla="*/ 1 w 3"/>
                <a:gd name="T5" fmla="*/ 7 h 9"/>
                <a:gd name="T6" fmla="*/ 1 w 3"/>
                <a:gd name="T7" fmla="*/ 1 h 9"/>
                <a:gd name="T8" fmla="*/ 2 w 3"/>
                <a:gd name="T9" fmla="*/ 0 h 9"/>
                <a:gd name="T10" fmla="*/ 3 w 3"/>
                <a:gd name="T11" fmla="*/ 1 h 9"/>
                <a:gd name="T12" fmla="*/ 3 w 3"/>
                <a:gd name="T13" fmla="*/ 7 h 9"/>
                <a:gd name="T14" fmla="*/ 2 w 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5"/>
                    <a:pt x="1" y="3"/>
                    <a:pt x="1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365">
              <a:extLst>
                <a:ext uri="{FF2B5EF4-FFF2-40B4-BE49-F238E27FC236}">
                  <a16:creationId xmlns:a16="http://schemas.microsoft.com/office/drawing/2014/main" id="{B4B026C9-D721-80D0-F3F1-47A9584D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553594"/>
              <a:ext cx="349443" cy="348143"/>
            </a:xfrm>
            <a:custGeom>
              <a:avLst/>
              <a:gdLst>
                <a:gd name="T0" fmla="*/ 0 w 269"/>
                <a:gd name="T1" fmla="*/ 171 h 268"/>
                <a:gd name="T2" fmla="*/ 44 w 269"/>
                <a:gd name="T3" fmla="*/ 268 h 268"/>
                <a:gd name="T4" fmla="*/ 269 w 269"/>
                <a:gd name="T5" fmla="*/ 0 h 268"/>
                <a:gd name="T6" fmla="*/ 0 w 269"/>
                <a:gd name="T7" fmla="*/ 17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0" y="171"/>
                  </a:moveTo>
                  <a:lnTo>
                    <a:pt x="44" y="268"/>
                  </a:lnTo>
                  <a:lnTo>
                    <a:pt x="269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366">
              <a:extLst>
                <a:ext uri="{FF2B5EF4-FFF2-40B4-BE49-F238E27FC236}">
                  <a16:creationId xmlns:a16="http://schemas.microsoft.com/office/drawing/2014/main" id="{BB2483DC-5E8F-B1D0-BB18-541502500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709479"/>
              <a:ext cx="141596" cy="192258"/>
            </a:xfrm>
            <a:custGeom>
              <a:avLst/>
              <a:gdLst>
                <a:gd name="T0" fmla="*/ 78 w 109"/>
                <a:gd name="T1" fmla="*/ 0 h 148"/>
                <a:gd name="T2" fmla="*/ 0 w 109"/>
                <a:gd name="T3" fmla="*/ 51 h 148"/>
                <a:gd name="T4" fmla="*/ 44 w 109"/>
                <a:gd name="T5" fmla="*/ 148 h 148"/>
                <a:gd name="T6" fmla="*/ 109 w 109"/>
                <a:gd name="T7" fmla="*/ 70 h 148"/>
                <a:gd name="T8" fmla="*/ 78 w 109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8">
                  <a:moveTo>
                    <a:pt x="78" y="0"/>
                  </a:moveTo>
                  <a:lnTo>
                    <a:pt x="0" y="51"/>
                  </a:lnTo>
                  <a:lnTo>
                    <a:pt x="44" y="148"/>
                  </a:lnTo>
                  <a:lnTo>
                    <a:pt x="109" y="7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6" name="Freeform 367">
              <a:extLst>
                <a:ext uri="{FF2B5EF4-FFF2-40B4-BE49-F238E27FC236}">
                  <a16:creationId xmlns:a16="http://schemas.microsoft.com/office/drawing/2014/main" id="{24478B8E-8926-C19A-654C-C1DD5F3B3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553594"/>
              <a:ext cx="306574" cy="279294"/>
            </a:xfrm>
            <a:custGeom>
              <a:avLst/>
              <a:gdLst>
                <a:gd name="T0" fmla="*/ 0 w 236"/>
                <a:gd name="T1" fmla="*/ 180 h 215"/>
                <a:gd name="T2" fmla="*/ 121 w 236"/>
                <a:gd name="T3" fmla="*/ 215 h 215"/>
                <a:gd name="T4" fmla="*/ 236 w 236"/>
                <a:gd name="T5" fmla="*/ 0 h 215"/>
                <a:gd name="T6" fmla="*/ 0 w 236"/>
                <a:gd name="T7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215">
                  <a:moveTo>
                    <a:pt x="0" y="180"/>
                  </a:moveTo>
                  <a:lnTo>
                    <a:pt x="121" y="215"/>
                  </a:lnTo>
                  <a:lnTo>
                    <a:pt x="236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" name="Freeform 368">
              <a:extLst>
                <a:ext uri="{FF2B5EF4-FFF2-40B4-BE49-F238E27FC236}">
                  <a16:creationId xmlns:a16="http://schemas.microsoft.com/office/drawing/2014/main" id="{FD60FCC2-9786-B444-887B-AD0E8C3FD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553594"/>
              <a:ext cx="446870" cy="222137"/>
            </a:xfrm>
            <a:custGeom>
              <a:avLst/>
              <a:gdLst>
                <a:gd name="T0" fmla="*/ 0 w 344"/>
                <a:gd name="T1" fmla="*/ 150 h 171"/>
                <a:gd name="T2" fmla="*/ 75 w 344"/>
                <a:gd name="T3" fmla="*/ 171 h 171"/>
                <a:gd name="T4" fmla="*/ 344 w 344"/>
                <a:gd name="T5" fmla="*/ 0 h 171"/>
                <a:gd name="T6" fmla="*/ 0 w 344"/>
                <a:gd name="T7" fmla="*/ 1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" h="171">
                  <a:moveTo>
                    <a:pt x="0" y="150"/>
                  </a:moveTo>
                  <a:lnTo>
                    <a:pt x="75" y="171"/>
                  </a:lnTo>
                  <a:lnTo>
                    <a:pt x="344" y="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" name="Freeform 369">
              <a:extLst>
                <a:ext uri="{FF2B5EF4-FFF2-40B4-BE49-F238E27FC236}">
                  <a16:creationId xmlns:a16="http://schemas.microsoft.com/office/drawing/2014/main" id="{F09B15CE-32E7-84D8-B47A-922065934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87422"/>
              <a:ext cx="89634" cy="114316"/>
            </a:xfrm>
            <a:custGeom>
              <a:avLst/>
              <a:gdLst>
                <a:gd name="T0" fmla="*/ 11 w 69"/>
                <a:gd name="T1" fmla="*/ 88 h 88"/>
                <a:gd name="T2" fmla="*/ 0 w 69"/>
                <a:gd name="T3" fmla="*/ 0 h 88"/>
                <a:gd name="T4" fmla="*/ 69 w 69"/>
                <a:gd name="T5" fmla="*/ 20 h 88"/>
                <a:gd name="T6" fmla="*/ 11 w 69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88">
                  <a:moveTo>
                    <a:pt x="11" y="88"/>
                  </a:moveTo>
                  <a:lnTo>
                    <a:pt x="0" y="0"/>
                  </a:lnTo>
                  <a:lnTo>
                    <a:pt x="69" y="2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006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Freeform 370">
              <a:extLst>
                <a:ext uri="{FF2B5EF4-FFF2-40B4-BE49-F238E27FC236}">
                  <a16:creationId xmlns:a16="http://schemas.microsoft.com/office/drawing/2014/main" id="{EC048E29-961C-42E0-86F8-60E754D33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709479"/>
              <a:ext cx="198754" cy="66252"/>
            </a:xfrm>
            <a:custGeom>
              <a:avLst/>
              <a:gdLst>
                <a:gd name="T0" fmla="*/ 0 w 153"/>
                <a:gd name="T1" fmla="*/ 30 h 51"/>
                <a:gd name="T2" fmla="*/ 153 w 153"/>
                <a:gd name="T3" fmla="*/ 0 h 51"/>
                <a:gd name="T4" fmla="*/ 75 w 153"/>
                <a:gd name="T5" fmla="*/ 51 h 51"/>
                <a:gd name="T6" fmla="*/ 0 w 153"/>
                <a:gd name="T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1">
                  <a:moveTo>
                    <a:pt x="0" y="30"/>
                  </a:moveTo>
                  <a:lnTo>
                    <a:pt x="153" y="0"/>
                  </a:lnTo>
                  <a:lnTo>
                    <a:pt x="75" y="51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Freeform 371">
              <a:extLst>
                <a:ext uri="{FF2B5EF4-FFF2-40B4-BE49-F238E27FC236}">
                  <a16:creationId xmlns:a16="http://schemas.microsoft.com/office/drawing/2014/main" id="{5C62B916-3ED4-D260-BEEF-A03CFAE6C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19872"/>
              <a:ext cx="157184" cy="113017"/>
            </a:xfrm>
            <a:custGeom>
              <a:avLst/>
              <a:gdLst>
                <a:gd name="T0" fmla="*/ 69 w 121"/>
                <a:gd name="T1" fmla="*/ 0 h 87"/>
                <a:gd name="T2" fmla="*/ 0 w 121"/>
                <a:gd name="T3" fmla="*/ 52 h 87"/>
                <a:gd name="T4" fmla="*/ 121 w 121"/>
                <a:gd name="T5" fmla="*/ 87 h 87"/>
                <a:gd name="T6" fmla="*/ 69 w 121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7">
                  <a:moveTo>
                    <a:pt x="69" y="0"/>
                  </a:moveTo>
                  <a:lnTo>
                    <a:pt x="0" y="52"/>
                  </a:lnTo>
                  <a:lnTo>
                    <a:pt x="121" y="8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4E38AFE-A432-145D-5AF4-CECF966CF2C4}"/>
              </a:ext>
            </a:extLst>
          </p:cNvPr>
          <p:cNvSpPr/>
          <p:nvPr/>
        </p:nvSpPr>
        <p:spPr>
          <a:xfrm>
            <a:off x="7112804" y="4012928"/>
            <a:ext cx="2730730" cy="2032440"/>
          </a:xfrm>
          <a:custGeom>
            <a:avLst/>
            <a:gdLst>
              <a:gd name="connsiteX0" fmla="*/ 0 w 5277916"/>
              <a:gd name="connsiteY0" fmla="*/ 2877132 h 2877132"/>
              <a:gd name="connsiteX1" fmla="*/ 2040340 w 5277916"/>
              <a:gd name="connsiteY1" fmla="*/ 2460876 h 2877132"/>
              <a:gd name="connsiteX2" fmla="*/ 2804615 w 5277916"/>
              <a:gd name="connsiteY2" fmla="*/ 1949085 h 2877132"/>
              <a:gd name="connsiteX3" fmla="*/ 3022979 w 5277916"/>
              <a:gd name="connsiteY3" fmla="*/ 1157514 h 2877132"/>
              <a:gd name="connsiteX4" fmla="*/ 2627194 w 5277916"/>
              <a:gd name="connsiteY4" fmla="*/ 359120 h 2877132"/>
              <a:gd name="connsiteX5" fmla="*/ 1576316 w 5277916"/>
              <a:gd name="connsiteY5" fmla="*/ 17926 h 2877132"/>
              <a:gd name="connsiteX6" fmla="*/ 832513 w 5277916"/>
              <a:gd name="connsiteY6" fmla="*/ 870911 h 2877132"/>
              <a:gd name="connsiteX7" fmla="*/ 1412543 w 5277916"/>
              <a:gd name="connsiteY7" fmla="*/ 1860374 h 2877132"/>
              <a:gd name="connsiteX8" fmla="*/ 3466531 w 5277916"/>
              <a:gd name="connsiteY8" fmla="*/ 1894494 h 2877132"/>
              <a:gd name="connsiteX9" fmla="*/ 4647062 w 5277916"/>
              <a:gd name="connsiteY9" fmla="*/ 1293992 h 2877132"/>
              <a:gd name="connsiteX10" fmla="*/ 5192973 w 5277916"/>
              <a:gd name="connsiteY10" fmla="*/ 468302 h 2877132"/>
              <a:gd name="connsiteX11" fmla="*/ 5268036 w 5277916"/>
              <a:gd name="connsiteY11" fmla="*/ 284058 h 28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77916" h="2877132">
                <a:moveTo>
                  <a:pt x="0" y="2877132"/>
                </a:moveTo>
                <a:cubicBezTo>
                  <a:pt x="786452" y="2746341"/>
                  <a:pt x="1572904" y="2615550"/>
                  <a:pt x="2040340" y="2460876"/>
                </a:cubicBezTo>
                <a:cubicBezTo>
                  <a:pt x="2507776" y="2306202"/>
                  <a:pt x="2640842" y="2166312"/>
                  <a:pt x="2804615" y="1949085"/>
                </a:cubicBezTo>
                <a:cubicBezTo>
                  <a:pt x="2968388" y="1731858"/>
                  <a:pt x="3052549" y="1422508"/>
                  <a:pt x="3022979" y="1157514"/>
                </a:cubicBezTo>
                <a:cubicBezTo>
                  <a:pt x="2993409" y="892520"/>
                  <a:pt x="2868304" y="549051"/>
                  <a:pt x="2627194" y="359120"/>
                </a:cubicBezTo>
                <a:cubicBezTo>
                  <a:pt x="2386084" y="169189"/>
                  <a:pt x="1875429" y="-67372"/>
                  <a:pt x="1576316" y="17926"/>
                </a:cubicBezTo>
                <a:cubicBezTo>
                  <a:pt x="1277203" y="103224"/>
                  <a:pt x="859809" y="563836"/>
                  <a:pt x="832513" y="870911"/>
                </a:cubicBezTo>
                <a:cubicBezTo>
                  <a:pt x="805218" y="1177986"/>
                  <a:pt x="973540" y="1689777"/>
                  <a:pt x="1412543" y="1860374"/>
                </a:cubicBezTo>
                <a:cubicBezTo>
                  <a:pt x="1851546" y="2030971"/>
                  <a:pt x="2927445" y="1988891"/>
                  <a:pt x="3466531" y="1894494"/>
                </a:cubicBezTo>
                <a:cubicBezTo>
                  <a:pt x="4005617" y="1800097"/>
                  <a:pt x="4359322" y="1531691"/>
                  <a:pt x="4647062" y="1293992"/>
                </a:cubicBezTo>
                <a:cubicBezTo>
                  <a:pt x="4934802" y="1056293"/>
                  <a:pt x="5089477" y="636624"/>
                  <a:pt x="5192973" y="468302"/>
                </a:cubicBezTo>
                <a:cubicBezTo>
                  <a:pt x="5296469" y="299980"/>
                  <a:pt x="5282252" y="292019"/>
                  <a:pt x="5268036" y="284058"/>
                </a:cubicBezTo>
              </a:path>
            </a:pathLst>
          </a:custGeom>
          <a:noFill/>
          <a:ln>
            <a:solidFill>
              <a:srgbClr val="00539F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176615-F353-2CB8-EAD6-67764058B95B}"/>
              </a:ext>
            </a:extLst>
          </p:cNvPr>
          <p:cNvSpPr/>
          <p:nvPr/>
        </p:nvSpPr>
        <p:spPr>
          <a:xfrm>
            <a:off x="208995" y="4019752"/>
            <a:ext cx="5111627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from ENTREPRENEUR to SCALE-UP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26F8593-376C-B2A7-5D69-5B04A08D09F4}"/>
              </a:ext>
            </a:extLst>
          </p:cNvPr>
          <p:cNvSpPr/>
          <p:nvPr/>
        </p:nvSpPr>
        <p:spPr>
          <a:xfrm>
            <a:off x="208995" y="2019100"/>
            <a:ext cx="6390619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CERNTREPRENEUR or EXTERNAL VISIONARY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562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9E1EC-38D3-DB8B-D3D6-B43EA1900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ooter Placeholder 13">
            <a:extLst>
              <a:ext uri="{FF2B5EF4-FFF2-40B4-BE49-F238E27FC236}">
                <a16:creationId xmlns:a16="http://schemas.microsoft.com/office/drawing/2014/main" id="{94BBCE98-8361-9389-FC6A-FFCC15CEC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90FDA5-CB41-0B4C-FE20-6B61FBAA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0C94CF-C0C0-2957-289A-3C1EDD2733A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Offer.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Strategic partnership with CERN to advance your business 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7DC47-1B02-88D0-68EE-16BA50D6F677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6ED49-BB09-CF69-E8C8-5963514487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BBC2296-F527-8B8C-6862-8996851DED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Date Placeholder 14">
            <a:extLst>
              <a:ext uri="{FF2B5EF4-FFF2-40B4-BE49-F238E27FC236}">
                <a16:creationId xmlns:a16="http://schemas.microsoft.com/office/drawing/2014/main" id="{0C8F54AE-626F-FF54-6A7E-EDA8E8394F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5D4E9F-80F8-5BDF-EB94-EE2A30C5AD6C}"/>
              </a:ext>
            </a:extLst>
          </p:cNvPr>
          <p:cNvGrpSpPr>
            <a:grpSpLocks noChangeAspect="1"/>
          </p:cNvGrpSpPr>
          <p:nvPr/>
        </p:nvGrpSpPr>
        <p:grpSpPr>
          <a:xfrm>
            <a:off x="9657709" y="914675"/>
            <a:ext cx="2428080" cy="2217261"/>
            <a:chOff x="16539306" y="1998770"/>
            <a:chExt cx="3166149" cy="28912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1652D14-3388-7B9F-66CC-FB08F5F80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8D0B6B6-40DD-63AF-BE1C-4AEFA80380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A8AFF41-1BE0-51BC-78F4-5C35BD7DD5D2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9CFC1FDB-C611-31E1-F6AD-55E81ADF6ECD}"/>
              </a:ext>
            </a:extLst>
          </p:cNvPr>
          <p:cNvGrpSpPr/>
          <p:nvPr/>
        </p:nvGrpSpPr>
        <p:grpSpPr>
          <a:xfrm>
            <a:off x="433852" y="1368012"/>
            <a:ext cx="10663302" cy="4962524"/>
            <a:chOff x="436464" y="1414422"/>
            <a:chExt cx="10663302" cy="496252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01483EA-384C-EBC1-3CAE-828B05E9D6A5}"/>
                </a:ext>
              </a:extLst>
            </p:cNvPr>
            <p:cNvSpPr txBox="1"/>
            <p:nvPr/>
          </p:nvSpPr>
          <p:spPr>
            <a:xfrm>
              <a:off x="8747155" y="4905606"/>
              <a:ext cx="235261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Connect with your next investor among our network of 20+ deep tech VCs.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76D74E-FB27-2BB4-45DC-4E6351C488D6}"/>
                </a:ext>
              </a:extLst>
            </p:cNvPr>
            <p:cNvSpPr txBox="1"/>
            <p:nvPr/>
          </p:nvSpPr>
          <p:spPr>
            <a:xfrm>
              <a:off x="436464" y="2097454"/>
              <a:ext cx="306734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Engage with our deep tech community &amp; expand your professional network.</a:t>
              </a: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2902289-697A-2C46-59AE-123679CD20EA}"/>
                </a:ext>
              </a:extLst>
            </p:cNvPr>
            <p:cNvSpPr>
              <a:spLocks/>
            </p:cNvSpPr>
            <p:nvPr/>
          </p:nvSpPr>
          <p:spPr>
            <a:xfrm rot="3642975">
              <a:off x="1838595" y="2663948"/>
              <a:ext cx="1676" cy="3691"/>
            </a:xfrm>
            <a:custGeom>
              <a:avLst/>
              <a:gdLst>
                <a:gd name="connsiteX0" fmla="*/ 53 w 1733"/>
                <a:gd name="connsiteY0" fmla="*/ 0 h 3816"/>
                <a:gd name="connsiteX1" fmla="*/ 1733 w 1733"/>
                <a:gd name="connsiteY1" fmla="*/ 3408 h 3816"/>
                <a:gd name="connsiteX2" fmla="*/ 0 w 1733"/>
                <a:gd name="connsiteY2" fmla="*/ 3816 h 3816"/>
                <a:gd name="connsiteX3" fmla="*/ 53 w 1733"/>
                <a:gd name="connsiteY3" fmla="*/ 0 h 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3" h="3816">
                  <a:moveTo>
                    <a:pt x="53" y="0"/>
                  </a:moveTo>
                  <a:lnTo>
                    <a:pt x="1733" y="3408"/>
                  </a:lnTo>
                  <a:lnTo>
                    <a:pt x="0" y="3816"/>
                  </a:lnTo>
                  <a:lnTo>
                    <a:pt x="53" y="0"/>
                  </a:lnTo>
                  <a:close/>
                </a:path>
              </a:pathLst>
            </a:custGeom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1588AA-C34A-72D5-B35B-EC56C454E6FC}"/>
                </a:ext>
              </a:extLst>
            </p:cNvPr>
            <p:cNvSpPr txBox="1"/>
            <p:nvPr/>
          </p:nvSpPr>
          <p:spPr>
            <a:xfrm>
              <a:off x="8264054" y="2011932"/>
              <a:ext cx="228230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Receive a license for CERN’s cutting-edge tech &amp; unlock expert support.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CE04BC5-20C4-EAA4-7C49-60A443F1C148}"/>
                </a:ext>
              </a:extLst>
            </p:cNvPr>
            <p:cNvSpPr txBox="1"/>
            <p:nvPr/>
          </p:nvSpPr>
          <p:spPr>
            <a:xfrm>
              <a:off x="4226445" y="5853726"/>
              <a:ext cx="313023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Leverage the CERN Alumni pool to recruit top-tier talent for your team.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B1E7A8-E39D-90EE-8B14-D1F7984167D3}"/>
                </a:ext>
              </a:extLst>
            </p:cNvPr>
            <p:cNvSpPr txBox="1"/>
            <p:nvPr/>
          </p:nvSpPr>
          <p:spPr>
            <a:xfrm>
              <a:off x="2205101" y="4481307"/>
              <a:ext cx="196548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Participate in expert-led workshops tailored to enhance your skills.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DF33E1F-ED9C-7F88-85AF-C401ECED0608}"/>
                </a:ext>
              </a:extLst>
            </p:cNvPr>
            <p:cNvSpPr/>
            <p:nvPr/>
          </p:nvSpPr>
          <p:spPr>
            <a:xfrm rot="20505033">
              <a:off x="5482785" y="1449961"/>
              <a:ext cx="79614" cy="2344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1557ABC-D76B-CD1D-2724-3BF3B3BD10EA}"/>
                </a:ext>
              </a:extLst>
            </p:cNvPr>
            <p:cNvGrpSpPr/>
            <p:nvPr/>
          </p:nvGrpSpPr>
          <p:grpSpPr>
            <a:xfrm rot="20504392">
              <a:off x="3994221" y="1414422"/>
              <a:ext cx="4402108" cy="4402108"/>
              <a:chOff x="1808159" y="514918"/>
              <a:chExt cx="4551680" cy="4551680"/>
            </a:xfrm>
          </p:grpSpPr>
          <p:sp>
            <p:nvSpPr>
              <p:cNvPr id="18" name="Partial Circle 17">
                <a:extLst>
                  <a:ext uri="{FF2B5EF4-FFF2-40B4-BE49-F238E27FC236}">
                    <a16:creationId xmlns:a16="http://schemas.microsoft.com/office/drawing/2014/main" id="{14BF4AAD-B827-0F0B-3F2E-B8D146904B75}"/>
                  </a:ext>
                </a:extLst>
              </p:cNvPr>
              <p:cNvSpPr/>
              <p:nvPr/>
            </p:nvSpPr>
            <p:spPr>
              <a:xfrm>
                <a:off x="1808159" y="514918"/>
                <a:ext cx="4551680" cy="4551680"/>
              </a:xfrm>
              <a:prstGeom prst="pie">
                <a:avLst>
                  <a:gd name="adj1" fmla="val 16200000"/>
                  <a:gd name="adj2" fmla="val 1800000"/>
                </a:avLst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Partial Circle 4">
                <a:extLst>
                  <a:ext uri="{FF2B5EF4-FFF2-40B4-BE49-F238E27FC236}">
                    <a16:creationId xmlns:a16="http://schemas.microsoft.com/office/drawing/2014/main" id="{037E4F6F-29B8-5EA9-9846-399D3684B77B}"/>
                  </a:ext>
                </a:extLst>
              </p:cNvPr>
              <p:cNvSpPr txBox="1"/>
              <p:nvPr/>
            </p:nvSpPr>
            <p:spPr>
              <a:xfrm>
                <a:off x="4282864" y="1354811"/>
                <a:ext cx="1544320" cy="151722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0" tIns="82550" rIns="82550" bIns="82550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GB" sz="6500" b="1" kern="1200" dirty="0">
                  <a:latin typeface="Barlow" panose="00000500000000000000" pitchFamily="2" charset="0"/>
                </a:endParaRPr>
              </a:p>
            </p:txBody>
          </p:sp>
        </p:grpSp>
        <p:pic>
          <p:nvPicPr>
            <p:cNvPr id="88" name="Picture 87" descr="A white line drawing of a gear with dots and lines&#10;&#10;Description automatically generated">
              <a:extLst>
                <a:ext uri="{FF2B5EF4-FFF2-40B4-BE49-F238E27FC236}">
                  <a16:creationId xmlns:a16="http://schemas.microsoft.com/office/drawing/2014/main" id="{BF674CD0-B432-CDD7-9E2E-BB8D30111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430" y="2241328"/>
              <a:ext cx="1158779" cy="115877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38E0028-6F83-49BA-ED07-F1425477E3D1}"/>
                </a:ext>
              </a:extLst>
            </p:cNvPr>
            <p:cNvSpPr txBox="1"/>
            <p:nvPr/>
          </p:nvSpPr>
          <p:spPr>
            <a:xfrm>
              <a:off x="6241610" y="1999069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CERN Tech.</a:t>
              </a:r>
            </a:p>
          </p:txBody>
        </p:sp>
        <p:sp>
          <p:nvSpPr>
            <p:cNvPr id="26" name="Partial Circle 25">
              <a:extLst>
                <a:ext uri="{FF2B5EF4-FFF2-40B4-BE49-F238E27FC236}">
                  <a16:creationId xmlns:a16="http://schemas.microsoft.com/office/drawing/2014/main" id="{3E58D987-4391-5E3B-6403-24FD62738B4B}"/>
                </a:ext>
              </a:extLst>
            </p:cNvPr>
            <p:cNvSpPr>
              <a:spLocks noChangeAspect="1"/>
            </p:cNvSpPr>
            <p:nvPr/>
          </p:nvSpPr>
          <p:spPr>
            <a:xfrm rot="8689180">
              <a:off x="3979750" y="1470313"/>
              <a:ext cx="4301239" cy="4301240"/>
            </a:xfrm>
            <a:prstGeom prst="pie">
              <a:avLst>
                <a:gd name="adj1" fmla="val 2863339"/>
                <a:gd name="adj2" fmla="val 6388862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0" name="Partial Circle 39">
              <a:extLst>
                <a:ext uri="{FF2B5EF4-FFF2-40B4-BE49-F238E27FC236}">
                  <a16:creationId xmlns:a16="http://schemas.microsoft.com/office/drawing/2014/main" id="{5E63C73F-5241-00A4-FC73-496991ACA77F}"/>
                </a:ext>
              </a:extLst>
            </p:cNvPr>
            <p:cNvSpPr>
              <a:spLocks noChangeAspect="1"/>
            </p:cNvSpPr>
            <p:nvPr/>
          </p:nvSpPr>
          <p:spPr>
            <a:xfrm rot="5111001">
              <a:off x="3945728" y="1539847"/>
              <a:ext cx="4301240" cy="4301239"/>
            </a:xfrm>
            <a:prstGeom prst="pie">
              <a:avLst>
                <a:gd name="adj1" fmla="val 2914830"/>
                <a:gd name="adj2" fmla="val 641362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1" name="Partial Circle 40">
              <a:extLst>
                <a:ext uri="{FF2B5EF4-FFF2-40B4-BE49-F238E27FC236}">
                  <a16:creationId xmlns:a16="http://schemas.microsoft.com/office/drawing/2014/main" id="{339467BB-9B30-1B52-8EAD-76D0255228EC}"/>
                </a:ext>
              </a:extLst>
            </p:cNvPr>
            <p:cNvSpPr>
              <a:spLocks noChangeAspect="1"/>
            </p:cNvSpPr>
            <p:nvPr/>
          </p:nvSpPr>
          <p:spPr>
            <a:xfrm rot="1435661">
              <a:off x="4004042" y="1566623"/>
              <a:ext cx="4301239" cy="4301240"/>
            </a:xfrm>
            <a:prstGeom prst="pie">
              <a:avLst>
                <a:gd name="adj1" fmla="val 2914830"/>
                <a:gd name="adj2" fmla="val 6544958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7CE468D9-AB26-5935-77FD-AEFB45A742C4}"/>
                </a:ext>
              </a:extLst>
            </p:cNvPr>
            <p:cNvSpPr>
              <a:spLocks noChangeAspect="1"/>
            </p:cNvSpPr>
            <p:nvPr/>
          </p:nvSpPr>
          <p:spPr>
            <a:xfrm rot="19555953">
              <a:off x="4077389" y="1540616"/>
              <a:ext cx="4301239" cy="4301240"/>
            </a:xfrm>
            <a:prstGeom prst="pie">
              <a:avLst>
                <a:gd name="adj1" fmla="val 2766799"/>
                <a:gd name="adj2" fmla="val 639367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89D7DF7-A2EF-87D0-CB5D-0C68E8476A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45517" y="3825144"/>
              <a:ext cx="1446692" cy="1079327"/>
              <a:chOff x="8003218" y="4153327"/>
              <a:chExt cx="659913" cy="492337"/>
            </a:xfrm>
          </p:grpSpPr>
          <p:sp>
            <p:nvSpPr>
              <p:cNvPr id="53" name="Freeform 670">
                <a:extLst>
                  <a:ext uri="{FF2B5EF4-FFF2-40B4-BE49-F238E27FC236}">
                    <a16:creationId xmlns:a16="http://schemas.microsoft.com/office/drawing/2014/main" id="{574752AE-009C-C62A-3A0B-9306BF23AE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3131" y="4400145"/>
                <a:ext cx="0" cy="24682"/>
              </a:xfrm>
              <a:custGeom>
                <a:avLst/>
                <a:gdLst>
                  <a:gd name="T0" fmla="*/ 16 h 16"/>
                  <a:gd name="T1" fmla="*/ 15 h 16"/>
                  <a:gd name="T2" fmla="*/ 15 h 16"/>
                  <a:gd name="T3" fmla="*/ 15 h 16"/>
                  <a:gd name="T4" fmla="*/ 14 h 16"/>
                  <a:gd name="T5" fmla="*/ 14 h 16"/>
                  <a:gd name="T6" fmla="*/ 14 h 16"/>
                  <a:gd name="T7" fmla="*/ 13 h 16"/>
                  <a:gd name="T8" fmla="*/ 13 h 16"/>
                  <a:gd name="T9" fmla="*/ 11 h 16"/>
                  <a:gd name="T10" fmla="*/ 11 h 16"/>
                  <a:gd name="T11" fmla="*/ 11 h 16"/>
                  <a:gd name="T12" fmla="*/ 11 h 16"/>
                  <a:gd name="T13" fmla="*/ 10 h 16"/>
                  <a:gd name="T14" fmla="*/ 10 h 16"/>
                  <a:gd name="T15" fmla="*/ 10 h 16"/>
                  <a:gd name="T16" fmla="*/ 9 h 16"/>
                  <a:gd name="T17" fmla="*/ 9 h 16"/>
                  <a:gd name="T18" fmla="*/ 9 h 16"/>
                  <a:gd name="T19" fmla="*/ 8 h 16"/>
                  <a:gd name="T20" fmla="*/ 8 h 16"/>
                  <a:gd name="T21" fmla="*/ 8 h 16"/>
                  <a:gd name="T22" fmla="*/ 7 h 16"/>
                  <a:gd name="T23" fmla="*/ 7 h 16"/>
                  <a:gd name="T24" fmla="*/ 7 h 16"/>
                  <a:gd name="T25" fmla="*/ 7 h 16"/>
                  <a:gd name="T26" fmla="*/ 7 h 16"/>
                  <a:gd name="T27" fmla="*/ 6 h 16"/>
                  <a:gd name="T28" fmla="*/ 5 h 16"/>
                  <a:gd name="T29" fmla="*/ 5 h 16"/>
                  <a:gd name="T30" fmla="*/ 5 h 16"/>
                  <a:gd name="T31" fmla="*/ 5 h 16"/>
                  <a:gd name="T32" fmla="*/ 5 h 16"/>
                  <a:gd name="T33" fmla="*/ 4 h 16"/>
                  <a:gd name="T34" fmla="*/ 4 h 16"/>
                  <a:gd name="T35" fmla="*/ 4 h 16"/>
                  <a:gd name="T36" fmla="*/ 4 h 16"/>
                  <a:gd name="T37" fmla="*/ 3 h 16"/>
                  <a:gd name="T38" fmla="*/ 3 h 16"/>
                  <a:gd name="T39" fmla="*/ 3 h 16"/>
                  <a:gd name="T40" fmla="*/ 2 h 16"/>
                  <a:gd name="T41" fmla="*/ 2 h 16"/>
                  <a:gd name="T42" fmla="*/ 2 h 16"/>
                  <a:gd name="T43" fmla="*/ 1 h 16"/>
                  <a:gd name="T44" fmla="*/ 1 h 16"/>
                  <a:gd name="T45" fmla="*/ 1 h 16"/>
                  <a:gd name="T46" fmla="*/ 0 h 16"/>
                  <a:gd name="T47" fmla="*/ 0 h 1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</a:cxnLst>
                <a:rect l="0" t="0" r="r" b="b"/>
                <a:pathLst>
                  <a:path h="16"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DD1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4" name="Freeform 672">
                <a:extLst>
                  <a:ext uri="{FF2B5EF4-FFF2-40B4-BE49-F238E27FC236}">
                    <a16:creationId xmlns:a16="http://schemas.microsoft.com/office/drawing/2014/main" id="{ED36B829-8510-39EF-6DDB-6F63D91399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3218" y="4153327"/>
                <a:ext cx="427385" cy="487141"/>
              </a:xfrm>
              <a:custGeom>
                <a:avLst/>
                <a:gdLst>
                  <a:gd name="T0" fmla="*/ 38 w 268"/>
                  <a:gd name="T1" fmla="*/ 305 h 305"/>
                  <a:gd name="T2" fmla="*/ 38 w 268"/>
                  <a:gd name="T3" fmla="*/ 305 h 305"/>
                  <a:gd name="T4" fmla="*/ 38 w 268"/>
                  <a:gd name="T5" fmla="*/ 305 h 305"/>
                  <a:gd name="T6" fmla="*/ 38 w 268"/>
                  <a:gd name="T7" fmla="*/ 305 h 305"/>
                  <a:gd name="T8" fmla="*/ 66 w 268"/>
                  <a:gd name="T9" fmla="*/ 283 h 305"/>
                  <a:gd name="T10" fmla="*/ 48 w 268"/>
                  <a:gd name="T11" fmla="*/ 291 h 305"/>
                  <a:gd name="T12" fmla="*/ 45 w 268"/>
                  <a:gd name="T13" fmla="*/ 291 h 305"/>
                  <a:gd name="T14" fmla="*/ 36 w 268"/>
                  <a:gd name="T15" fmla="*/ 299 h 305"/>
                  <a:gd name="T16" fmla="*/ 36 w 268"/>
                  <a:gd name="T17" fmla="*/ 299 h 305"/>
                  <a:gd name="T18" fmla="*/ 45 w 268"/>
                  <a:gd name="T19" fmla="*/ 291 h 305"/>
                  <a:gd name="T20" fmla="*/ 48 w 268"/>
                  <a:gd name="T21" fmla="*/ 291 h 305"/>
                  <a:gd name="T22" fmla="*/ 66 w 268"/>
                  <a:gd name="T23" fmla="*/ 283 h 305"/>
                  <a:gd name="T24" fmla="*/ 7 w 268"/>
                  <a:gd name="T25" fmla="*/ 207 h 305"/>
                  <a:gd name="T26" fmla="*/ 0 w 268"/>
                  <a:gd name="T27" fmla="*/ 207 h 305"/>
                  <a:gd name="T28" fmla="*/ 7 w 268"/>
                  <a:gd name="T29" fmla="*/ 207 h 305"/>
                  <a:gd name="T30" fmla="*/ 7 w 268"/>
                  <a:gd name="T31" fmla="*/ 207 h 305"/>
                  <a:gd name="T32" fmla="*/ 8 w 268"/>
                  <a:gd name="T33" fmla="*/ 207 h 305"/>
                  <a:gd name="T34" fmla="*/ 7 w 268"/>
                  <a:gd name="T35" fmla="*/ 207 h 305"/>
                  <a:gd name="T36" fmla="*/ 7 w 268"/>
                  <a:gd name="T37" fmla="*/ 207 h 305"/>
                  <a:gd name="T38" fmla="*/ 7 w 268"/>
                  <a:gd name="T39" fmla="*/ 0 h 305"/>
                  <a:gd name="T40" fmla="*/ 0 w 268"/>
                  <a:gd name="T41" fmla="*/ 0 h 305"/>
                  <a:gd name="T42" fmla="*/ 7 w 268"/>
                  <a:gd name="T43" fmla="*/ 0 h 305"/>
                  <a:gd name="T44" fmla="*/ 7 w 268"/>
                  <a:gd name="T45" fmla="*/ 1 h 305"/>
                  <a:gd name="T46" fmla="*/ 261 w 268"/>
                  <a:gd name="T47" fmla="*/ 1 h 305"/>
                  <a:gd name="T48" fmla="*/ 7 w 268"/>
                  <a:gd name="T49" fmla="*/ 1 h 305"/>
                  <a:gd name="T50" fmla="*/ 7 w 268"/>
                  <a:gd name="T51" fmla="*/ 0 h 305"/>
                  <a:gd name="T52" fmla="*/ 268 w 268"/>
                  <a:gd name="T53" fmla="*/ 0 h 305"/>
                  <a:gd name="T54" fmla="*/ 261 w 268"/>
                  <a:gd name="T55" fmla="*/ 0 h 305"/>
                  <a:gd name="T56" fmla="*/ 268 w 268"/>
                  <a:gd name="T57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8" h="305">
                    <a:moveTo>
                      <a:pt x="38" y="305"/>
                    </a:move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moveTo>
                      <a:pt x="66" y="283"/>
                    </a:moveTo>
                    <a:cubicBezTo>
                      <a:pt x="48" y="291"/>
                      <a:pt x="48" y="291"/>
                      <a:pt x="48" y="291"/>
                    </a:cubicBezTo>
                    <a:cubicBezTo>
                      <a:pt x="47" y="291"/>
                      <a:pt x="46" y="291"/>
                      <a:pt x="45" y="291"/>
                    </a:cubicBezTo>
                    <a:cubicBezTo>
                      <a:pt x="40" y="291"/>
                      <a:pt x="36" y="295"/>
                      <a:pt x="36" y="299"/>
                    </a:cubicBezTo>
                    <a:cubicBezTo>
                      <a:pt x="36" y="299"/>
                      <a:pt x="36" y="299"/>
                      <a:pt x="36" y="299"/>
                    </a:cubicBezTo>
                    <a:cubicBezTo>
                      <a:pt x="36" y="295"/>
                      <a:pt x="40" y="291"/>
                      <a:pt x="45" y="291"/>
                    </a:cubicBezTo>
                    <a:cubicBezTo>
                      <a:pt x="46" y="291"/>
                      <a:pt x="47" y="291"/>
                      <a:pt x="48" y="291"/>
                    </a:cubicBezTo>
                    <a:cubicBezTo>
                      <a:pt x="66" y="283"/>
                      <a:pt x="66" y="283"/>
                      <a:pt x="66" y="283"/>
                    </a:cubicBezTo>
                    <a:moveTo>
                      <a:pt x="7" y="207"/>
                    </a:moveTo>
                    <a:cubicBezTo>
                      <a:pt x="0" y="207"/>
                      <a:pt x="0" y="207"/>
                      <a:pt x="0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8" y="207"/>
                      <a:pt x="8" y="207"/>
                      <a:pt x="8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261" y="1"/>
                      <a:pt x="261" y="1"/>
                      <a:pt x="261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268" y="0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ED86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5" name="Freeform 673">
                <a:extLst>
                  <a:ext uri="{FF2B5EF4-FFF2-40B4-BE49-F238E27FC236}">
                    <a16:creationId xmlns:a16="http://schemas.microsoft.com/office/drawing/2014/main" id="{60EDEE4A-626C-1E28-466E-812C5CF64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666" y="4554731"/>
                <a:ext cx="144194" cy="79242"/>
              </a:xfrm>
              <a:custGeom>
                <a:avLst/>
                <a:gdLst>
                  <a:gd name="T0" fmla="*/ 0 w 111"/>
                  <a:gd name="T1" fmla="*/ 51 h 61"/>
                  <a:gd name="T2" fmla="*/ 5 w 111"/>
                  <a:gd name="T3" fmla="*/ 61 h 61"/>
                  <a:gd name="T4" fmla="*/ 111 w 111"/>
                  <a:gd name="T5" fmla="*/ 11 h 61"/>
                  <a:gd name="T6" fmla="*/ 106 w 111"/>
                  <a:gd name="T7" fmla="*/ 0 h 61"/>
                  <a:gd name="T8" fmla="*/ 0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0" y="51"/>
                    </a:moveTo>
                    <a:lnTo>
                      <a:pt x="5" y="61"/>
                    </a:lnTo>
                    <a:lnTo>
                      <a:pt x="111" y="11"/>
                    </a:lnTo>
                    <a:lnTo>
                      <a:pt x="10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6" name="Freeform 674">
                <a:extLst>
                  <a:ext uri="{FF2B5EF4-FFF2-40B4-BE49-F238E27FC236}">
                    <a16:creationId xmlns:a16="http://schemas.microsoft.com/office/drawing/2014/main" id="{78E92EC5-31BD-9407-9009-A29F6D434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4962" y="4554731"/>
                <a:ext cx="144194" cy="79242"/>
              </a:xfrm>
              <a:custGeom>
                <a:avLst/>
                <a:gdLst>
                  <a:gd name="T0" fmla="*/ 111 w 111"/>
                  <a:gd name="T1" fmla="*/ 51 h 61"/>
                  <a:gd name="T2" fmla="*/ 106 w 111"/>
                  <a:gd name="T3" fmla="*/ 61 h 61"/>
                  <a:gd name="T4" fmla="*/ 0 w 111"/>
                  <a:gd name="T5" fmla="*/ 11 h 61"/>
                  <a:gd name="T6" fmla="*/ 5 w 111"/>
                  <a:gd name="T7" fmla="*/ 0 h 61"/>
                  <a:gd name="T8" fmla="*/ 111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111" y="51"/>
                    </a:moveTo>
                    <a:lnTo>
                      <a:pt x="106" y="6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1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7" name="Rectangle 675">
                <a:extLst>
                  <a:ext uri="{FF2B5EF4-FFF2-40B4-BE49-F238E27FC236}">
                    <a16:creationId xmlns:a16="http://schemas.microsoft.com/office/drawing/2014/main" id="{9CE46EBD-0CEE-317C-6FA5-BF031B2A3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98872"/>
                <a:ext cx="16888" cy="135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8" name="Oval 676">
                <a:extLst>
                  <a:ext uri="{FF2B5EF4-FFF2-40B4-BE49-F238E27FC236}">
                    <a16:creationId xmlns:a16="http://schemas.microsoft.com/office/drawing/2014/main" id="{A6038EB5-5C95-F145-2A12-07CBB22D8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3270" y="4618384"/>
                <a:ext cx="28579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9" name="Oval 677">
                <a:extLst>
                  <a:ext uri="{FF2B5EF4-FFF2-40B4-BE49-F238E27FC236}">
                    <a16:creationId xmlns:a16="http://schemas.microsoft.com/office/drawing/2014/main" id="{3AD161A1-E5B7-B7DE-C1DC-326F310A7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0376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0" name="Oval 678">
                <a:extLst>
                  <a:ext uri="{FF2B5EF4-FFF2-40B4-BE49-F238E27FC236}">
                    <a16:creationId xmlns:a16="http://schemas.microsoft.com/office/drawing/2014/main" id="{1ECF5443-9C0C-0DCE-7A01-2C2BDA47C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6165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1" name="Rectangle 679">
                <a:extLst>
                  <a:ext uri="{FF2B5EF4-FFF2-40B4-BE49-F238E27FC236}">
                    <a16:creationId xmlns:a16="http://schemas.microsoft.com/office/drawing/2014/main" id="{1C09E79E-ABF0-B69F-FF53-A54856961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7508" y="4190999"/>
                <a:ext cx="400105" cy="2935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2" name="Rectangle 680">
                <a:extLst>
                  <a:ext uri="{FF2B5EF4-FFF2-40B4-BE49-F238E27FC236}">
                    <a16:creationId xmlns:a16="http://schemas.microsoft.com/office/drawing/2014/main" id="{E88F1EEA-A24E-B227-4BBB-E4F46527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155925"/>
                <a:ext cx="409199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3" name="Rectangle 681">
                <a:extLst>
                  <a:ext uri="{FF2B5EF4-FFF2-40B4-BE49-F238E27FC236}">
                    <a16:creationId xmlns:a16="http://schemas.microsoft.com/office/drawing/2014/main" id="{9E352BF7-DB52-CC9C-108A-DF0393D5B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153327"/>
                <a:ext cx="116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4" name="Rectangle 682">
                <a:extLst>
                  <a:ext uri="{FF2B5EF4-FFF2-40B4-BE49-F238E27FC236}">
                    <a16:creationId xmlns:a16="http://schemas.microsoft.com/office/drawing/2014/main" id="{E6320B6C-E4C0-14F9-BA46-26865AE77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153327"/>
                <a:ext cx="103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6" name="Rectangle 683">
                <a:extLst>
                  <a:ext uri="{FF2B5EF4-FFF2-40B4-BE49-F238E27FC236}">
                    <a16:creationId xmlns:a16="http://schemas.microsoft.com/office/drawing/2014/main" id="{F691CB6E-5D80-39D6-84AB-83C2E6061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484583"/>
                <a:ext cx="409199" cy="14290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7" name="Rectangle 684">
                <a:extLst>
                  <a:ext uri="{FF2B5EF4-FFF2-40B4-BE49-F238E27FC236}">
                    <a16:creationId xmlns:a16="http://schemas.microsoft.com/office/drawing/2014/main" id="{A0B0CE10-81D1-85C2-EB1A-7FFBED7CF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484583"/>
                <a:ext cx="116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8" name="Rectangle 685">
                <a:extLst>
                  <a:ext uri="{FF2B5EF4-FFF2-40B4-BE49-F238E27FC236}">
                    <a16:creationId xmlns:a16="http://schemas.microsoft.com/office/drawing/2014/main" id="{D7BD1681-3815-B5F2-013D-4F6D6E9A5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484583"/>
                <a:ext cx="103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9" name="Freeform 686">
                <a:extLst>
                  <a:ext uri="{FF2B5EF4-FFF2-40B4-BE49-F238E27FC236}">
                    <a16:creationId xmlns:a16="http://schemas.microsoft.com/office/drawing/2014/main" id="{B91CBDA0-65A1-5EA5-D361-4C9E65F0C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2582" y="4302717"/>
                <a:ext cx="129904" cy="63653"/>
              </a:xfrm>
              <a:custGeom>
                <a:avLst/>
                <a:gdLst>
                  <a:gd name="T0" fmla="*/ 49 w 100"/>
                  <a:gd name="T1" fmla="*/ 0 h 49"/>
                  <a:gd name="T2" fmla="*/ 0 w 100"/>
                  <a:gd name="T3" fmla="*/ 49 h 49"/>
                  <a:gd name="T4" fmla="*/ 100 w 100"/>
                  <a:gd name="T5" fmla="*/ 49 h 49"/>
                  <a:gd name="T6" fmla="*/ 49 w 100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49">
                    <a:moveTo>
                      <a:pt x="49" y="0"/>
                    </a:moveTo>
                    <a:lnTo>
                      <a:pt x="0" y="49"/>
                    </a:lnTo>
                    <a:lnTo>
                      <a:pt x="100" y="49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0" name="Freeform 687">
                <a:extLst>
                  <a:ext uri="{FF2B5EF4-FFF2-40B4-BE49-F238E27FC236}">
                    <a16:creationId xmlns:a16="http://schemas.microsoft.com/office/drawing/2014/main" id="{0ADF83F9-C8C2-9767-9A79-41329C0D5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0795" y="4278035"/>
                <a:ext cx="176670" cy="88335"/>
              </a:xfrm>
              <a:custGeom>
                <a:avLst/>
                <a:gdLst>
                  <a:gd name="T0" fmla="*/ 69 w 136"/>
                  <a:gd name="T1" fmla="*/ 0 h 68"/>
                  <a:gd name="T2" fmla="*/ 0 w 136"/>
                  <a:gd name="T3" fmla="*/ 68 h 68"/>
                  <a:gd name="T4" fmla="*/ 136 w 136"/>
                  <a:gd name="T5" fmla="*/ 68 h 68"/>
                  <a:gd name="T6" fmla="*/ 69 w 136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68">
                    <a:moveTo>
                      <a:pt x="69" y="0"/>
                    </a:moveTo>
                    <a:lnTo>
                      <a:pt x="0" y="68"/>
                    </a:lnTo>
                    <a:lnTo>
                      <a:pt x="136" y="68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1" name="Freeform 688">
                <a:extLst>
                  <a:ext uri="{FF2B5EF4-FFF2-40B4-BE49-F238E27FC236}">
                    <a16:creationId xmlns:a16="http://schemas.microsoft.com/office/drawing/2014/main" id="{E80AE942-09C7-3828-6875-61ED27C51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2634" y="4302717"/>
                <a:ext cx="128606" cy="63653"/>
              </a:xfrm>
              <a:custGeom>
                <a:avLst/>
                <a:gdLst>
                  <a:gd name="T0" fmla="*/ 50 w 99"/>
                  <a:gd name="T1" fmla="*/ 0 h 49"/>
                  <a:gd name="T2" fmla="*/ 0 w 99"/>
                  <a:gd name="T3" fmla="*/ 49 h 49"/>
                  <a:gd name="T4" fmla="*/ 99 w 99"/>
                  <a:gd name="T5" fmla="*/ 49 h 49"/>
                  <a:gd name="T6" fmla="*/ 50 w 99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49">
                    <a:moveTo>
                      <a:pt x="50" y="0"/>
                    </a:moveTo>
                    <a:lnTo>
                      <a:pt x="0" y="49"/>
                    </a:lnTo>
                    <a:lnTo>
                      <a:pt x="99" y="4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2" name="Freeform 689">
                <a:extLst>
                  <a:ext uri="{FF2B5EF4-FFF2-40B4-BE49-F238E27FC236}">
                    <a16:creationId xmlns:a16="http://schemas.microsoft.com/office/drawing/2014/main" id="{584973CF-97EF-BD91-8373-D37780DF0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4422" y="4319605"/>
                <a:ext cx="93531" cy="46765"/>
              </a:xfrm>
              <a:custGeom>
                <a:avLst/>
                <a:gdLst>
                  <a:gd name="T0" fmla="*/ 37 w 72"/>
                  <a:gd name="T1" fmla="*/ 0 h 36"/>
                  <a:gd name="T2" fmla="*/ 0 w 72"/>
                  <a:gd name="T3" fmla="*/ 36 h 36"/>
                  <a:gd name="T4" fmla="*/ 72 w 72"/>
                  <a:gd name="T5" fmla="*/ 36 h 36"/>
                  <a:gd name="T6" fmla="*/ 37 w 72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36">
                    <a:moveTo>
                      <a:pt x="37" y="0"/>
                    </a:moveTo>
                    <a:lnTo>
                      <a:pt x="0" y="36"/>
                    </a:lnTo>
                    <a:lnTo>
                      <a:pt x="72" y="3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3" name="Rectangle 690">
                <a:extLst>
                  <a:ext uri="{FF2B5EF4-FFF2-40B4-BE49-F238E27FC236}">
                    <a16:creationId xmlns:a16="http://schemas.microsoft.com/office/drawing/2014/main" id="{EDCEB83E-BAD3-42C1-0159-203DC1875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9862" y="4228672"/>
                <a:ext cx="49364" cy="10392"/>
              </a:xfrm>
              <a:prstGeom prst="rect">
                <a:avLst/>
              </a:pr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4" name="Rectangle 691">
                <a:extLst>
                  <a:ext uri="{FF2B5EF4-FFF2-40B4-BE49-F238E27FC236}">
                    <a16:creationId xmlns:a16="http://schemas.microsoft.com/office/drawing/2014/main" id="{25ADC27A-2C28-86AB-9413-0040C98ED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5206" y="4228672"/>
                <a:ext cx="49364" cy="10392"/>
              </a:xfrm>
              <a:prstGeom prst="rect">
                <a:avLst/>
              </a:pr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5" name="Rectangle 692">
                <a:extLst>
                  <a:ext uri="{FF2B5EF4-FFF2-40B4-BE49-F238E27FC236}">
                    <a16:creationId xmlns:a16="http://schemas.microsoft.com/office/drawing/2014/main" id="{3ACAC77B-FD14-E069-0DBB-ABBC5C0F5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9251" y="4228672"/>
                <a:ext cx="50663" cy="10392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6" name="Rectangle 693">
                <a:extLst>
                  <a:ext uri="{FF2B5EF4-FFF2-40B4-BE49-F238E27FC236}">
                    <a16:creationId xmlns:a16="http://schemas.microsoft.com/office/drawing/2014/main" id="{B255F3CF-7EDB-162F-1619-CA8E18132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4596" y="4228672"/>
                <a:ext cx="49364" cy="10392"/>
              </a:xfrm>
              <a:prstGeom prst="rect">
                <a:avLst/>
              </a:pr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7" name="Rectangle 694">
                <a:extLst>
                  <a:ext uri="{FF2B5EF4-FFF2-40B4-BE49-F238E27FC236}">
                    <a16:creationId xmlns:a16="http://schemas.microsoft.com/office/drawing/2014/main" id="{18820764-01A1-CB65-319C-3FCA90F9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396248"/>
                <a:ext cx="71448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8" name="Rectangle 695">
                <a:extLst>
                  <a:ext uri="{FF2B5EF4-FFF2-40B4-BE49-F238E27FC236}">
                    <a16:creationId xmlns:a16="http://schemas.microsoft.com/office/drawing/2014/main" id="{A12DC234-F1CD-529F-DEC8-5B91381F8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396248"/>
                <a:ext cx="10522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9" name="Rectangle 696">
                <a:extLst>
                  <a:ext uri="{FF2B5EF4-FFF2-40B4-BE49-F238E27FC236}">
                    <a16:creationId xmlns:a16="http://schemas.microsoft.com/office/drawing/2014/main" id="{52907B2E-F7C3-30DE-71D2-F4A1B322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3026" y="4396248"/>
                <a:ext cx="11821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0" name="Rectangle 697">
                <a:extLst>
                  <a:ext uri="{FF2B5EF4-FFF2-40B4-BE49-F238E27FC236}">
                    <a16:creationId xmlns:a16="http://schemas.microsoft.com/office/drawing/2014/main" id="{D6B3E5E1-D691-8AB5-89A0-002A1902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10538"/>
                <a:ext cx="51962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1" name="Rectangle 698">
                <a:extLst>
                  <a:ext uri="{FF2B5EF4-FFF2-40B4-BE49-F238E27FC236}">
                    <a16:creationId xmlns:a16="http://schemas.microsoft.com/office/drawing/2014/main" id="{0DFCE0CC-20B8-5607-7DAD-9AE367328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10538"/>
                <a:ext cx="31177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3" name="Rectangle 699">
                <a:extLst>
                  <a:ext uri="{FF2B5EF4-FFF2-40B4-BE49-F238E27FC236}">
                    <a16:creationId xmlns:a16="http://schemas.microsoft.com/office/drawing/2014/main" id="{B3ABA3EB-F43C-0A50-345B-EC28C320C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7438" y="4410538"/>
                <a:ext cx="29878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4" name="Rectangle 700">
                <a:extLst>
                  <a:ext uri="{FF2B5EF4-FFF2-40B4-BE49-F238E27FC236}">
                    <a16:creationId xmlns:a16="http://schemas.microsoft.com/office/drawing/2014/main" id="{00ACFD5C-3EC9-0C10-3732-6F47681AC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87709" y="4410538"/>
                <a:ext cx="93531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5" name="Rectangle 701">
                <a:extLst>
                  <a:ext uri="{FF2B5EF4-FFF2-40B4-BE49-F238E27FC236}">
                    <a16:creationId xmlns:a16="http://schemas.microsoft.com/office/drawing/2014/main" id="{79239822-386D-8E1C-88A4-D525BACA7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24827"/>
                <a:ext cx="1429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6" name="Rectangle 702">
                <a:extLst>
                  <a:ext uri="{FF2B5EF4-FFF2-40B4-BE49-F238E27FC236}">
                    <a16:creationId xmlns:a16="http://schemas.microsoft.com/office/drawing/2014/main" id="{656EB902-3F06-42E2-7712-2EB927A78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77290" y="4424827"/>
                <a:ext cx="20395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7" name="Rectangle 703">
                <a:extLst>
                  <a:ext uri="{FF2B5EF4-FFF2-40B4-BE49-F238E27FC236}">
                    <a16:creationId xmlns:a16="http://schemas.microsoft.com/office/drawing/2014/main" id="{CBA2E7C4-096D-1A9A-C0B9-82BE9A655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5599" y="4440415"/>
                <a:ext cx="215641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9" name="Rectangle 704">
                <a:extLst>
                  <a:ext uri="{FF2B5EF4-FFF2-40B4-BE49-F238E27FC236}">
                    <a16:creationId xmlns:a16="http://schemas.microsoft.com/office/drawing/2014/main" id="{1501E448-0354-E35E-063C-9CABFF6D0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440415"/>
                <a:ext cx="102625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D030115C-6C68-9EA7-8F5D-B6ADD7D139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70759" y="4802879"/>
              <a:ext cx="960712" cy="974876"/>
              <a:chOff x="3632832" y="4176710"/>
              <a:chExt cx="440376" cy="446870"/>
            </a:xfrm>
          </p:grpSpPr>
          <p:sp>
            <p:nvSpPr>
              <p:cNvPr id="91" name="Freeform 243">
                <a:extLst>
                  <a:ext uri="{FF2B5EF4-FFF2-40B4-BE49-F238E27FC236}">
                    <a16:creationId xmlns:a16="http://schemas.microsoft.com/office/drawing/2014/main" id="{C828315D-13BF-1149-480E-9EFE03B68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2832" y="4213083"/>
                <a:ext cx="440376" cy="349443"/>
              </a:xfrm>
              <a:custGeom>
                <a:avLst/>
                <a:gdLst>
                  <a:gd name="T0" fmla="*/ 339 w 339"/>
                  <a:gd name="T1" fmla="*/ 15 h 269"/>
                  <a:gd name="T2" fmla="*/ 268 w 339"/>
                  <a:gd name="T3" fmla="*/ 0 h 269"/>
                  <a:gd name="T4" fmla="*/ 71 w 339"/>
                  <a:gd name="T5" fmla="*/ 0 h 269"/>
                  <a:gd name="T6" fmla="*/ 0 w 339"/>
                  <a:gd name="T7" fmla="*/ 15 h 269"/>
                  <a:gd name="T8" fmla="*/ 0 w 339"/>
                  <a:gd name="T9" fmla="*/ 269 h 269"/>
                  <a:gd name="T10" fmla="*/ 339 w 339"/>
                  <a:gd name="T11" fmla="*/ 269 h 269"/>
                  <a:gd name="T12" fmla="*/ 339 w 339"/>
                  <a:gd name="T13" fmla="*/ 1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269">
                    <a:moveTo>
                      <a:pt x="339" y="15"/>
                    </a:moveTo>
                    <a:lnTo>
                      <a:pt x="268" y="0"/>
                    </a:lnTo>
                    <a:lnTo>
                      <a:pt x="71" y="0"/>
                    </a:lnTo>
                    <a:lnTo>
                      <a:pt x="0" y="15"/>
                    </a:lnTo>
                    <a:lnTo>
                      <a:pt x="0" y="269"/>
                    </a:lnTo>
                    <a:lnTo>
                      <a:pt x="339" y="269"/>
                    </a:lnTo>
                    <a:lnTo>
                      <a:pt x="339" y="15"/>
                    </a:lnTo>
                    <a:close/>
                  </a:path>
                </a:pathLst>
              </a:custGeom>
              <a:solidFill>
                <a:srgbClr val="F2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92" name="Freeform 244">
                <a:extLst>
                  <a:ext uri="{FF2B5EF4-FFF2-40B4-BE49-F238E27FC236}">
                    <a16:creationId xmlns:a16="http://schemas.microsoft.com/office/drawing/2014/main" id="{E2EF109C-237F-E0B7-0F7F-F1C8CA006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174" y="4310512"/>
                <a:ext cx="80541" cy="215641"/>
              </a:xfrm>
              <a:custGeom>
                <a:avLst/>
                <a:gdLst>
                  <a:gd name="T0" fmla="*/ 62 w 62"/>
                  <a:gd name="T1" fmla="*/ 136 h 166"/>
                  <a:gd name="T2" fmla="*/ 53 w 62"/>
                  <a:gd name="T3" fmla="*/ 166 h 166"/>
                  <a:gd name="T4" fmla="*/ 28 w 62"/>
                  <a:gd name="T5" fmla="*/ 146 h 166"/>
                  <a:gd name="T6" fmla="*/ 0 w 62"/>
                  <a:gd name="T7" fmla="*/ 2 h 166"/>
                  <a:gd name="T8" fmla="*/ 10 w 62"/>
                  <a:gd name="T9" fmla="*/ 0 h 166"/>
                  <a:gd name="T10" fmla="*/ 62 w 62"/>
                  <a:gd name="T11" fmla="*/ 13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166">
                    <a:moveTo>
                      <a:pt x="62" y="136"/>
                    </a:moveTo>
                    <a:lnTo>
                      <a:pt x="53" y="166"/>
                    </a:lnTo>
                    <a:lnTo>
                      <a:pt x="28" y="146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62" y="136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3" name="Freeform 245">
                <a:extLst>
                  <a:ext uri="{FF2B5EF4-FFF2-40B4-BE49-F238E27FC236}">
                    <a16:creationId xmlns:a16="http://schemas.microsoft.com/office/drawing/2014/main" id="{4C77865C-BD66-632C-2DAF-52C2B6602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408" y="4311810"/>
                <a:ext cx="105223" cy="311770"/>
              </a:xfrm>
              <a:custGeom>
                <a:avLst/>
                <a:gdLst>
                  <a:gd name="T0" fmla="*/ 81 w 81"/>
                  <a:gd name="T1" fmla="*/ 190 h 240"/>
                  <a:gd name="T2" fmla="*/ 41 w 81"/>
                  <a:gd name="T3" fmla="*/ 240 h 240"/>
                  <a:gd name="T4" fmla="*/ 0 w 81"/>
                  <a:gd name="T5" fmla="*/ 190 h 240"/>
                  <a:gd name="T6" fmla="*/ 28 w 81"/>
                  <a:gd name="T7" fmla="*/ 0 h 240"/>
                  <a:gd name="T8" fmla="*/ 53 w 81"/>
                  <a:gd name="T9" fmla="*/ 0 h 240"/>
                  <a:gd name="T10" fmla="*/ 81 w 81"/>
                  <a:gd name="T11" fmla="*/ 19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40">
                    <a:moveTo>
                      <a:pt x="81" y="190"/>
                    </a:moveTo>
                    <a:lnTo>
                      <a:pt x="41" y="240"/>
                    </a:lnTo>
                    <a:lnTo>
                      <a:pt x="0" y="190"/>
                    </a:lnTo>
                    <a:lnTo>
                      <a:pt x="28" y="0"/>
                    </a:lnTo>
                    <a:lnTo>
                      <a:pt x="53" y="0"/>
                    </a:lnTo>
                    <a:lnTo>
                      <a:pt x="81" y="19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4" name="Freeform 246">
                <a:extLst>
                  <a:ext uri="{FF2B5EF4-FFF2-40B4-BE49-F238E27FC236}">
                    <a16:creationId xmlns:a16="http://schemas.microsoft.com/office/drawing/2014/main" id="{5F583858-AFC4-CD0C-4DA3-EF7AA0D61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193" y="4259849"/>
                <a:ext cx="63653" cy="51962"/>
              </a:xfrm>
              <a:custGeom>
                <a:avLst/>
                <a:gdLst>
                  <a:gd name="T0" fmla="*/ 37 w 49"/>
                  <a:gd name="T1" fmla="*/ 40 h 40"/>
                  <a:gd name="T2" fmla="*/ 12 w 49"/>
                  <a:gd name="T3" fmla="*/ 40 h 40"/>
                  <a:gd name="T4" fmla="*/ 0 w 49"/>
                  <a:gd name="T5" fmla="*/ 14 h 40"/>
                  <a:gd name="T6" fmla="*/ 5 w 49"/>
                  <a:gd name="T7" fmla="*/ 0 h 40"/>
                  <a:gd name="T8" fmla="*/ 44 w 49"/>
                  <a:gd name="T9" fmla="*/ 0 h 40"/>
                  <a:gd name="T10" fmla="*/ 49 w 49"/>
                  <a:gd name="T11" fmla="*/ 14 h 40"/>
                  <a:gd name="T12" fmla="*/ 37 w 49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0">
                    <a:moveTo>
                      <a:pt x="37" y="40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44" y="0"/>
                    </a:lnTo>
                    <a:lnTo>
                      <a:pt x="49" y="14"/>
                    </a:lnTo>
                    <a:lnTo>
                      <a:pt x="37" y="40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5" name="Freeform 247">
                <a:extLst>
                  <a:ext uri="{FF2B5EF4-FFF2-40B4-BE49-F238E27FC236}">
                    <a16:creationId xmlns:a16="http://schemas.microsoft.com/office/drawing/2014/main" id="{E5343C6C-ACE2-333A-859C-CCA199E6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276696" cy="36373"/>
              </a:xfrm>
              <a:custGeom>
                <a:avLst/>
                <a:gdLst>
                  <a:gd name="T0" fmla="*/ 12 w 213"/>
                  <a:gd name="T1" fmla="*/ 0 h 28"/>
                  <a:gd name="T2" fmla="*/ 201 w 213"/>
                  <a:gd name="T3" fmla="*/ 0 h 28"/>
                  <a:gd name="T4" fmla="*/ 213 w 213"/>
                  <a:gd name="T5" fmla="*/ 28 h 28"/>
                  <a:gd name="T6" fmla="*/ 0 w 213"/>
                  <a:gd name="T7" fmla="*/ 28 h 28"/>
                  <a:gd name="T8" fmla="*/ 12 w 21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8">
                    <a:moveTo>
                      <a:pt x="12" y="0"/>
                    </a:moveTo>
                    <a:lnTo>
                      <a:pt x="201" y="0"/>
                    </a:lnTo>
                    <a:lnTo>
                      <a:pt x="213" y="28"/>
                    </a:lnTo>
                    <a:lnTo>
                      <a:pt x="0" y="2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6" name="Freeform 248">
                <a:extLst>
                  <a:ext uri="{FF2B5EF4-FFF2-40B4-BE49-F238E27FC236}">
                    <a16:creationId xmlns:a16="http://schemas.microsoft.com/office/drawing/2014/main" id="{856CED9F-C374-5813-5A85-53ACBBED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138998" cy="170175"/>
              </a:xfrm>
              <a:custGeom>
                <a:avLst/>
                <a:gdLst>
                  <a:gd name="T0" fmla="*/ 0 w 107"/>
                  <a:gd name="T1" fmla="*/ 28 h 131"/>
                  <a:gd name="T2" fmla="*/ 51 w 107"/>
                  <a:gd name="T3" fmla="*/ 131 h 131"/>
                  <a:gd name="T4" fmla="*/ 107 w 107"/>
                  <a:gd name="T5" fmla="*/ 64 h 131"/>
                  <a:gd name="T6" fmla="*/ 12 w 107"/>
                  <a:gd name="T7" fmla="*/ 0 h 131"/>
                  <a:gd name="T8" fmla="*/ 0 w 107"/>
                  <a:gd name="T9" fmla="*/ 2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31">
                    <a:moveTo>
                      <a:pt x="0" y="28"/>
                    </a:moveTo>
                    <a:lnTo>
                      <a:pt x="51" y="131"/>
                    </a:lnTo>
                    <a:lnTo>
                      <a:pt x="107" y="64"/>
                    </a:lnTo>
                    <a:lnTo>
                      <a:pt x="12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7" name="Freeform 249">
                <a:extLst>
                  <a:ext uri="{FF2B5EF4-FFF2-40B4-BE49-F238E27FC236}">
                    <a16:creationId xmlns:a16="http://schemas.microsoft.com/office/drawing/2014/main" id="{E4B4A1CE-E4E5-1BB2-E08E-4E7745E4E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669" y="4176710"/>
                <a:ext cx="137698" cy="170175"/>
              </a:xfrm>
              <a:custGeom>
                <a:avLst/>
                <a:gdLst>
                  <a:gd name="T0" fmla="*/ 94 w 106"/>
                  <a:gd name="T1" fmla="*/ 0 h 131"/>
                  <a:gd name="T2" fmla="*/ 0 w 106"/>
                  <a:gd name="T3" fmla="*/ 64 h 131"/>
                  <a:gd name="T4" fmla="*/ 55 w 106"/>
                  <a:gd name="T5" fmla="*/ 131 h 131"/>
                  <a:gd name="T6" fmla="*/ 106 w 106"/>
                  <a:gd name="T7" fmla="*/ 28 h 131"/>
                  <a:gd name="T8" fmla="*/ 94 w 106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31">
                    <a:moveTo>
                      <a:pt x="94" y="0"/>
                    </a:moveTo>
                    <a:lnTo>
                      <a:pt x="0" y="64"/>
                    </a:lnTo>
                    <a:lnTo>
                      <a:pt x="55" y="131"/>
                    </a:lnTo>
                    <a:lnTo>
                      <a:pt x="106" y="28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8" name="Rectangle 250">
                <a:extLst>
                  <a:ext uri="{FF2B5EF4-FFF2-40B4-BE49-F238E27FC236}">
                    <a16:creationId xmlns:a16="http://schemas.microsoft.com/office/drawing/2014/main" id="{538A6D41-4034-658F-9102-9ED791D23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322" y="4388454"/>
                <a:ext cx="113017" cy="14290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9" name="Rectangle 251">
                <a:extLst>
                  <a:ext uri="{FF2B5EF4-FFF2-40B4-BE49-F238E27FC236}">
                    <a16:creationId xmlns:a16="http://schemas.microsoft.com/office/drawing/2014/main" id="{81199FB2-2395-C094-2B54-946DBB890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55978"/>
                <a:ext cx="15588" cy="14679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0" name="Rectangle 252">
                <a:extLst>
                  <a:ext uri="{FF2B5EF4-FFF2-40B4-BE49-F238E27FC236}">
                    <a16:creationId xmlns:a16="http://schemas.microsoft.com/office/drawing/2014/main" id="{10B52540-60C1-1C53-AC0D-A513F8A0B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36493"/>
                <a:ext cx="15588" cy="14290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1" name="Freeform 253">
                <a:extLst>
                  <a:ext uri="{FF2B5EF4-FFF2-40B4-BE49-F238E27FC236}">
                    <a16:creationId xmlns:a16="http://schemas.microsoft.com/office/drawing/2014/main" id="{B55D3BE0-0B89-2817-3FDB-B42BBF4A6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396" y="4502770"/>
                <a:ext cx="15588" cy="16888"/>
              </a:xfrm>
              <a:custGeom>
                <a:avLst/>
                <a:gdLst>
                  <a:gd name="T0" fmla="*/ 7 w 12"/>
                  <a:gd name="T1" fmla="*/ 13 h 13"/>
                  <a:gd name="T2" fmla="*/ 5 w 12"/>
                  <a:gd name="T3" fmla="*/ 13 h 13"/>
                  <a:gd name="T4" fmla="*/ 0 w 12"/>
                  <a:gd name="T5" fmla="*/ 0 h 13"/>
                  <a:gd name="T6" fmla="*/ 12 w 12"/>
                  <a:gd name="T7" fmla="*/ 0 h 13"/>
                  <a:gd name="T8" fmla="*/ 7 w 12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7" y="13"/>
                    </a:moveTo>
                    <a:lnTo>
                      <a:pt x="5" y="1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5" name="Freeform 254">
                <a:extLst>
                  <a:ext uri="{FF2B5EF4-FFF2-40B4-BE49-F238E27FC236}">
                    <a16:creationId xmlns:a16="http://schemas.microsoft.com/office/drawing/2014/main" id="{05FF24E4-EEA9-62B5-ED7C-7A73C470B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91" y="4519657"/>
                <a:ext cx="2598" cy="259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6" name="Rectangle 255">
                <a:extLst>
                  <a:ext uri="{FF2B5EF4-FFF2-40B4-BE49-F238E27FC236}">
                    <a16:creationId xmlns:a16="http://schemas.microsoft.com/office/drawing/2014/main" id="{B4C5CA0C-F1C1-FAA3-00F9-5355FD17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695" y="4350782"/>
                <a:ext cx="12990" cy="5196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7" name="Freeform 256">
                <a:extLst>
                  <a:ext uri="{FF2B5EF4-FFF2-40B4-BE49-F238E27FC236}">
                    <a16:creationId xmlns:a16="http://schemas.microsoft.com/office/drawing/2014/main" id="{2ACAF414-B6E9-17E4-307A-D19DBB918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985" y="4358576"/>
                <a:ext cx="2598" cy="14290"/>
              </a:xfrm>
              <a:custGeom>
                <a:avLst/>
                <a:gdLst>
                  <a:gd name="T0" fmla="*/ 2 w 2"/>
                  <a:gd name="T1" fmla="*/ 8 h 11"/>
                  <a:gd name="T2" fmla="*/ 0 w 2"/>
                  <a:gd name="T3" fmla="*/ 11 h 11"/>
                  <a:gd name="T4" fmla="*/ 0 w 2"/>
                  <a:gd name="T5" fmla="*/ 0 h 11"/>
                  <a:gd name="T6" fmla="*/ 2 w 2"/>
                  <a:gd name="T7" fmla="*/ 0 h 11"/>
                  <a:gd name="T8" fmla="*/ 2 w 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">
                    <a:moveTo>
                      <a:pt x="2" y="8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108" name="Rectangle 257">
                <a:extLst>
                  <a:ext uri="{FF2B5EF4-FFF2-40B4-BE49-F238E27FC236}">
                    <a16:creationId xmlns:a16="http://schemas.microsoft.com/office/drawing/2014/main" id="{A4A24486-FFB5-E474-C577-5ECB88766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443014"/>
                <a:ext cx="15588" cy="12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9" name="Rectangle 258">
                <a:extLst>
                  <a:ext uri="{FF2B5EF4-FFF2-40B4-BE49-F238E27FC236}">
                    <a16:creationId xmlns:a16="http://schemas.microsoft.com/office/drawing/2014/main" id="{3BF28F7F-69CB-7F10-C014-A909297BB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0583" y="4355978"/>
                <a:ext cx="2598" cy="6625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10" name="Freeform 259">
                <a:extLst>
                  <a:ext uri="{FF2B5EF4-FFF2-40B4-BE49-F238E27FC236}">
                    <a16:creationId xmlns:a16="http://schemas.microsoft.com/office/drawing/2014/main" id="{2FDEF48E-0071-4BA8-4778-F8EDCBE7F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284" y="4411837"/>
                <a:ext cx="1299" cy="6496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4 h 4"/>
                  <a:gd name="T4" fmla="*/ 0 w 1"/>
                  <a:gd name="T5" fmla="*/ 2 h 4"/>
                  <a:gd name="T6" fmla="*/ 1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26" name="Freeform 375">
              <a:extLst>
                <a:ext uri="{FF2B5EF4-FFF2-40B4-BE49-F238E27FC236}">
                  <a16:creationId xmlns:a16="http://schemas.microsoft.com/office/drawing/2014/main" id="{4532C8BF-15BC-4F32-8734-9AD46670B7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4720" y="2433692"/>
              <a:ext cx="318461" cy="946714"/>
            </a:xfrm>
            <a:custGeom>
              <a:avLst/>
              <a:gdLst>
                <a:gd name="T0" fmla="*/ 40 w 120"/>
                <a:gd name="T1" fmla="*/ 356 h 356"/>
                <a:gd name="T2" fmla="*/ 47 w 120"/>
                <a:gd name="T3" fmla="*/ 241 h 356"/>
                <a:gd name="T4" fmla="*/ 15 w 120"/>
                <a:gd name="T5" fmla="*/ 251 h 356"/>
                <a:gd name="T6" fmla="*/ 59 w 120"/>
                <a:gd name="T7" fmla="*/ 241 h 356"/>
                <a:gd name="T8" fmla="*/ 25 w 120"/>
                <a:gd name="T9" fmla="*/ 133 h 356"/>
                <a:gd name="T10" fmla="*/ 19 w 120"/>
                <a:gd name="T11" fmla="*/ 134 h 356"/>
                <a:gd name="T12" fmla="*/ 13 w 120"/>
                <a:gd name="T13" fmla="*/ 135 h 356"/>
                <a:gd name="T14" fmla="*/ 6 w 120"/>
                <a:gd name="T15" fmla="*/ 138 h 356"/>
                <a:gd name="T16" fmla="*/ 3 w 120"/>
                <a:gd name="T17" fmla="*/ 145 h 356"/>
                <a:gd name="T18" fmla="*/ 1 w 120"/>
                <a:gd name="T19" fmla="*/ 151 h 356"/>
                <a:gd name="T20" fmla="*/ 1 w 120"/>
                <a:gd name="T21" fmla="*/ 157 h 356"/>
                <a:gd name="T22" fmla="*/ 0 w 120"/>
                <a:gd name="T23" fmla="*/ 161 h 356"/>
                <a:gd name="T24" fmla="*/ 1 w 120"/>
                <a:gd name="T25" fmla="*/ 154 h 356"/>
                <a:gd name="T26" fmla="*/ 2 w 120"/>
                <a:gd name="T27" fmla="*/ 149 h 356"/>
                <a:gd name="T28" fmla="*/ 4 w 120"/>
                <a:gd name="T29" fmla="*/ 143 h 356"/>
                <a:gd name="T30" fmla="*/ 9 w 120"/>
                <a:gd name="T31" fmla="*/ 136 h 356"/>
                <a:gd name="T32" fmla="*/ 15 w 120"/>
                <a:gd name="T33" fmla="*/ 134 h 356"/>
                <a:gd name="T34" fmla="*/ 21 w 120"/>
                <a:gd name="T35" fmla="*/ 133 h 356"/>
                <a:gd name="T36" fmla="*/ 26 w 120"/>
                <a:gd name="T37" fmla="*/ 133 h 356"/>
                <a:gd name="T38" fmla="*/ 33 w 120"/>
                <a:gd name="T39" fmla="*/ 133 h 356"/>
                <a:gd name="T40" fmla="*/ 38 w 120"/>
                <a:gd name="T41" fmla="*/ 133 h 356"/>
                <a:gd name="T42" fmla="*/ 44 w 120"/>
                <a:gd name="T43" fmla="*/ 135 h 356"/>
                <a:gd name="T44" fmla="*/ 50 w 120"/>
                <a:gd name="T45" fmla="*/ 137 h 356"/>
                <a:gd name="T46" fmla="*/ 55 w 120"/>
                <a:gd name="T47" fmla="*/ 139 h 356"/>
                <a:gd name="T48" fmla="*/ 61 w 120"/>
                <a:gd name="T49" fmla="*/ 143 h 356"/>
                <a:gd name="T50" fmla="*/ 64 w 120"/>
                <a:gd name="T51" fmla="*/ 146 h 356"/>
                <a:gd name="T52" fmla="*/ 66 w 120"/>
                <a:gd name="T53" fmla="*/ 148 h 356"/>
                <a:gd name="T54" fmla="*/ 68 w 120"/>
                <a:gd name="T55" fmla="*/ 150 h 356"/>
                <a:gd name="T56" fmla="*/ 68 w 120"/>
                <a:gd name="T57" fmla="*/ 150 h 356"/>
                <a:gd name="T58" fmla="*/ 65 w 120"/>
                <a:gd name="T59" fmla="*/ 147 h 356"/>
                <a:gd name="T60" fmla="*/ 64 w 120"/>
                <a:gd name="T61" fmla="*/ 146 h 356"/>
                <a:gd name="T62" fmla="*/ 58 w 120"/>
                <a:gd name="T63" fmla="*/ 141 h 356"/>
                <a:gd name="T64" fmla="*/ 54 w 120"/>
                <a:gd name="T65" fmla="*/ 139 h 356"/>
                <a:gd name="T66" fmla="*/ 48 w 120"/>
                <a:gd name="T67" fmla="*/ 136 h 356"/>
                <a:gd name="T68" fmla="*/ 42 w 120"/>
                <a:gd name="T69" fmla="*/ 134 h 356"/>
                <a:gd name="T70" fmla="*/ 37 w 120"/>
                <a:gd name="T71" fmla="*/ 133 h 356"/>
                <a:gd name="T72" fmla="*/ 30 w 120"/>
                <a:gd name="T73" fmla="*/ 133 h 356"/>
                <a:gd name="T74" fmla="*/ 84 w 120"/>
                <a:gd name="T75" fmla="*/ 0 h 356"/>
                <a:gd name="T76" fmla="*/ 91 w 120"/>
                <a:gd name="T77" fmla="*/ 1 h 356"/>
                <a:gd name="T78" fmla="*/ 120 w 120"/>
                <a:gd name="T79" fmla="*/ 15 h 356"/>
                <a:gd name="T80" fmla="*/ 91 w 120"/>
                <a:gd name="T81" fmla="*/ 1 h 356"/>
                <a:gd name="T82" fmla="*/ 83 w 120"/>
                <a:gd name="T83" fmla="*/ 0 h 356"/>
                <a:gd name="T84" fmla="*/ 76 w 120"/>
                <a:gd name="T85" fmla="*/ 0 h 356"/>
                <a:gd name="T86" fmla="*/ 63 w 120"/>
                <a:gd name="T87" fmla="*/ 2 h 356"/>
                <a:gd name="T88" fmla="*/ 69 w 120"/>
                <a:gd name="T89" fmla="*/ 1 h 356"/>
                <a:gd name="T90" fmla="*/ 78 w 120"/>
                <a:gd name="T91" fmla="*/ 0 h 356"/>
                <a:gd name="T92" fmla="*/ 78 w 120"/>
                <a:gd name="T93" fmla="*/ 0 h 356"/>
                <a:gd name="T94" fmla="*/ 79 w 120"/>
                <a:gd name="T9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356">
                  <a:moveTo>
                    <a:pt x="39" y="356"/>
                  </a:moveTo>
                  <a:cubicBezTo>
                    <a:pt x="39" y="356"/>
                    <a:pt x="39" y="356"/>
                    <a:pt x="39" y="356"/>
                  </a:cubicBezTo>
                  <a:cubicBezTo>
                    <a:pt x="40" y="356"/>
                    <a:pt x="40" y="356"/>
                    <a:pt x="40" y="356"/>
                  </a:cubicBezTo>
                  <a:cubicBezTo>
                    <a:pt x="39" y="356"/>
                    <a:pt x="39" y="356"/>
                    <a:pt x="39" y="356"/>
                  </a:cubicBezTo>
                  <a:moveTo>
                    <a:pt x="59" y="241"/>
                  </a:moveTo>
                  <a:cubicBezTo>
                    <a:pt x="47" y="241"/>
                    <a:pt x="47" y="241"/>
                    <a:pt x="47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19" y="241"/>
                    <a:pt x="15" y="245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45"/>
                    <a:pt x="19" y="241"/>
                    <a:pt x="24" y="241"/>
                  </a:cubicBezTo>
                  <a:cubicBezTo>
                    <a:pt x="47" y="241"/>
                    <a:pt x="47" y="241"/>
                    <a:pt x="47" y="241"/>
                  </a:cubicBezTo>
                  <a:cubicBezTo>
                    <a:pt x="59" y="241"/>
                    <a:pt x="59" y="241"/>
                    <a:pt x="59" y="241"/>
                  </a:cubicBezTo>
                  <a:moveTo>
                    <a:pt x="29" y="133"/>
                  </a:moveTo>
                  <a:cubicBezTo>
                    <a:pt x="28" y="133"/>
                    <a:pt x="27" y="133"/>
                    <a:pt x="26" y="133"/>
                  </a:cubicBezTo>
                  <a:cubicBezTo>
                    <a:pt x="26" y="133"/>
                    <a:pt x="25" y="133"/>
                    <a:pt x="25" y="133"/>
                  </a:cubicBezTo>
                  <a:cubicBezTo>
                    <a:pt x="24" y="133"/>
                    <a:pt x="23" y="133"/>
                    <a:pt x="22" y="133"/>
                  </a:cubicBezTo>
                  <a:cubicBezTo>
                    <a:pt x="22" y="133"/>
                    <a:pt x="21" y="133"/>
                    <a:pt x="21" y="133"/>
                  </a:cubicBezTo>
                  <a:cubicBezTo>
                    <a:pt x="20" y="133"/>
                    <a:pt x="19" y="133"/>
                    <a:pt x="19" y="134"/>
                  </a:cubicBezTo>
                  <a:cubicBezTo>
                    <a:pt x="18" y="134"/>
                    <a:pt x="18" y="134"/>
                    <a:pt x="17" y="134"/>
                  </a:cubicBezTo>
                  <a:cubicBezTo>
                    <a:pt x="16" y="134"/>
                    <a:pt x="15" y="134"/>
                    <a:pt x="15" y="134"/>
                  </a:cubicBezTo>
                  <a:cubicBezTo>
                    <a:pt x="14" y="135"/>
                    <a:pt x="14" y="135"/>
                    <a:pt x="13" y="135"/>
                  </a:cubicBezTo>
                  <a:cubicBezTo>
                    <a:pt x="12" y="135"/>
                    <a:pt x="11" y="135"/>
                    <a:pt x="11" y="136"/>
                  </a:cubicBezTo>
                  <a:cubicBezTo>
                    <a:pt x="10" y="136"/>
                    <a:pt x="10" y="136"/>
                    <a:pt x="9" y="136"/>
                  </a:cubicBezTo>
                  <a:cubicBezTo>
                    <a:pt x="8" y="137"/>
                    <a:pt x="7" y="137"/>
                    <a:pt x="6" y="138"/>
                  </a:cubicBezTo>
                  <a:cubicBezTo>
                    <a:pt x="5" y="139"/>
                    <a:pt x="5" y="140"/>
                    <a:pt x="4" y="141"/>
                  </a:cubicBezTo>
                  <a:cubicBezTo>
                    <a:pt x="4" y="142"/>
                    <a:pt x="4" y="142"/>
                    <a:pt x="4" y="143"/>
                  </a:cubicBezTo>
                  <a:cubicBezTo>
                    <a:pt x="3" y="143"/>
                    <a:pt x="3" y="144"/>
                    <a:pt x="3" y="145"/>
                  </a:cubicBezTo>
                  <a:cubicBezTo>
                    <a:pt x="3" y="146"/>
                    <a:pt x="3" y="146"/>
                    <a:pt x="2" y="147"/>
                  </a:cubicBezTo>
                  <a:cubicBezTo>
                    <a:pt x="2" y="147"/>
                    <a:pt x="2" y="148"/>
                    <a:pt x="2" y="149"/>
                  </a:cubicBezTo>
                  <a:cubicBezTo>
                    <a:pt x="2" y="150"/>
                    <a:pt x="2" y="150"/>
                    <a:pt x="1" y="151"/>
                  </a:cubicBezTo>
                  <a:cubicBezTo>
                    <a:pt x="1" y="151"/>
                    <a:pt x="1" y="152"/>
                    <a:pt x="1" y="153"/>
                  </a:cubicBezTo>
                  <a:cubicBezTo>
                    <a:pt x="1" y="153"/>
                    <a:pt x="1" y="154"/>
                    <a:pt x="1" y="154"/>
                  </a:cubicBezTo>
                  <a:cubicBezTo>
                    <a:pt x="1" y="155"/>
                    <a:pt x="1" y="156"/>
                    <a:pt x="1" y="157"/>
                  </a:cubicBezTo>
                  <a:cubicBezTo>
                    <a:pt x="1" y="157"/>
                    <a:pt x="1" y="158"/>
                    <a:pt x="1" y="158"/>
                  </a:cubicBezTo>
                  <a:cubicBezTo>
                    <a:pt x="1" y="159"/>
                    <a:pt x="0" y="160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1" y="158"/>
                  </a:cubicBezTo>
                  <a:cubicBezTo>
                    <a:pt x="1" y="158"/>
                    <a:pt x="1" y="157"/>
                    <a:pt x="1" y="157"/>
                  </a:cubicBezTo>
                  <a:cubicBezTo>
                    <a:pt x="1" y="156"/>
                    <a:pt x="1" y="155"/>
                    <a:pt x="1" y="154"/>
                  </a:cubicBezTo>
                  <a:cubicBezTo>
                    <a:pt x="1" y="154"/>
                    <a:pt x="1" y="153"/>
                    <a:pt x="1" y="153"/>
                  </a:cubicBezTo>
                  <a:cubicBezTo>
                    <a:pt x="1" y="152"/>
                    <a:pt x="1" y="151"/>
                    <a:pt x="1" y="151"/>
                  </a:cubicBezTo>
                  <a:cubicBezTo>
                    <a:pt x="2" y="150"/>
                    <a:pt x="2" y="150"/>
                    <a:pt x="2" y="149"/>
                  </a:cubicBezTo>
                  <a:cubicBezTo>
                    <a:pt x="2" y="148"/>
                    <a:pt x="2" y="147"/>
                    <a:pt x="2" y="147"/>
                  </a:cubicBezTo>
                  <a:cubicBezTo>
                    <a:pt x="3" y="146"/>
                    <a:pt x="3" y="146"/>
                    <a:pt x="3" y="145"/>
                  </a:cubicBezTo>
                  <a:cubicBezTo>
                    <a:pt x="3" y="144"/>
                    <a:pt x="3" y="143"/>
                    <a:pt x="4" y="143"/>
                  </a:cubicBezTo>
                  <a:cubicBezTo>
                    <a:pt x="4" y="142"/>
                    <a:pt x="4" y="142"/>
                    <a:pt x="4" y="141"/>
                  </a:cubicBezTo>
                  <a:cubicBezTo>
                    <a:pt x="5" y="140"/>
                    <a:pt x="5" y="139"/>
                    <a:pt x="6" y="138"/>
                  </a:cubicBezTo>
                  <a:cubicBezTo>
                    <a:pt x="7" y="137"/>
                    <a:pt x="8" y="137"/>
                    <a:pt x="9" y="136"/>
                  </a:cubicBezTo>
                  <a:cubicBezTo>
                    <a:pt x="10" y="136"/>
                    <a:pt x="10" y="136"/>
                    <a:pt x="11" y="136"/>
                  </a:cubicBezTo>
                  <a:cubicBezTo>
                    <a:pt x="11" y="135"/>
                    <a:pt x="12" y="135"/>
                    <a:pt x="13" y="135"/>
                  </a:cubicBezTo>
                  <a:cubicBezTo>
                    <a:pt x="14" y="135"/>
                    <a:pt x="14" y="135"/>
                    <a:pt x="15" y="134"/>
                  </a:cubicBezTo>
                  <a:cubicBezTo>
                    <a:pt x="15" y="134"/>
                    <a:pt x="16" y="134"/>
                    <a:pt x="17" y="134"/>
                  </a:cubicBezTo>
                  <a:cubicBezTo>
                    <a:pt x="18" y="134"/>
                    <a:pt x="18" y="134"/>
                    <a:pt x="19" y="134"/>
                  </a:cubicBezTo>
                  <a:cubicBezTo>
                    <a:pt x="19" y="133"/>
                    <a:pt x="20" y="133"/>
                    <a:pt x="21" y="133"/>
                  </a:cubicBezTo>
                  <a:cubicBezTo>
                    <a:pt x="21" y="133"/>
                    <a:pt x="22" y="133"/>
                    <a:pt x="22" y="133"/>
                  </a:cubicBezTo>
                  <a:cubicBezTo>
                    <a:pt x="23" y="133"/>
                    <a:pt x="24" y="133"/>
                    <a:pt x="25" y="133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29" y="133"/>
                    <a:pt x="30" y="133"/>
                    <a:pt x="30" y="133"/>
                  </a:cubicBezTo>
                  <a:cubicBezTo>
                    <a:pt x="31" y="133"/>
                    <a:pt x="32" y="133"/>
                    <a:pt x="33" y="133"/>
                  </a:cubicBezTo>
                  <a:cubicBezTo>
                    <a:pt x="33" y="133"/>
                    <a:pt x="34" y="133"/>
                    <a:pt x="34" y="133"/>
                  </a:cubicBezTo>
                  <a:cubicBezTo>
                    <a:pt x="35" y="133"/>
                    <a:pt x="36" y="133"/>
                    <a:pt x="37" y="133"/>
                  </a:cubicBezTo>
                  <a:cubicBezTo>
                    <a:pt x="37" y="133"/>
                    <a:pt x="38" y="133"/>
                    <a:pt x="38" y="133"/>
                  </a:cubicBezTo>
                  <a:cubicBezTo>
                    <a:pt x="39" y="134"/>
                    <a:pt x="40" y="134"/>
                    <a:pt x="40" y="134"/>
                  </a:cubicBezTo>
                  <a:cubicBezTo>
                    <a:pt x="41" y="134"/>
                    <a:pt x="42" y="134"/>
                    <a:pt x="42" y="134"/>
                  </a:cubicBezTo>
                  <a:cubicBezTo>
                    <a:pt x="43" y="134"/>
                    <a:pt x="44" y="135"/>
                    <a:pt x="44" y="135"/>
                  </a:cubicBezTo>
                  <a:cubicBezTo>
                    <a:pt x="45" y="135"/>
                    <a:pt x="46" y="135"/>
                    <a:pt x="46" y="135"/>
                  </a:cubicBezTo>
                  <a:cubicBezTo>
                    <a:pt x="47" y="136"/>
                    <a:pt x="47" y="136"/>
                    <a:pt x="48" y="136"/>
                  </a:cubicBezTo>
                  <a:cubicBezTo>
                    <a:pt x="49" y="136"/>
                    <a:pt x="49" y="137"/>
                    <a:pt x="50" y="137"/>
                  </a:cubicBezTo>
                  <a:cubicBezTo>
                    <a:pt x="51" y="137"/>
                    <a:pt x="51" y="137"/>
                    <a:pt x="52" y="138"/>
                  </a:cubicBezTo>
                  <a:cubicBezTo>
                    <a:pt x="52" y="138"/>
                    <a:pt x="53" y="138"/>
                    <a:pt x="54" y="139"/>
                  </a:cubicBezTo>
                  <a:cubicBezTo>
                    <a:pt x="54" y="139"/>
                    <a:pt x="55" y="139"/>
                    <a:pt x="55" y="139"/>
                  </a:cubicBezTo>
                  <a:cubicBezTo>
                    <a:pt x="56" y="140"/>
                    <a:pt x="57" y="140"/>
                    <a:pt x="57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9" y="142"/>
                    <a:pt x="60" y="143"/>
                    <a:pt x="61" y="143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2" y="144"/>
                    <a:pt x="63" y="145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7"/>
                    <a:pt x="66" y="148"/>
                    <a:pt x="66" y="148"/>
                  </a:cubicBezTo>
                  <a:cubicBezTo>
                    <a:pt x="67" y="149"/>
                    <a:pt x="67" y="149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49"/>
                    <a:pt x="67" y="149"/>
                    <a:pt x="66" y="148"/>
                  </a:cubicBezTo>
                  <a:cubicBezTo>
                    <a:pt x="66" y="148"/>
                    <a:pt x="65" y="147"/>
                    <a:pt x="65" y="147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3" y="145"/>
                    <a:pt x="62" y="144"/>
                    <a:pt x="61" y="144"/>
                  </a:cubicBezTo>
                  <a:cubicBezTo>
                    <a:pt x="61" y="143"/>
                    <a:pt x="61" y="143"/>
                    <a:pt x="61" y="143"/>
                  </a:cubicBezTo>
                  <a:cubicBezTo>
                    <a:pt x="60" y="143"/>
                    <a:pt x="59" y="142"/>
                    <a:pt x="58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0"/>
                    <a:pt x="56" y="140"/>
                    <a:pt x="55" y="139"/>
                  </a:cubicBezTo>
                  <a:cubicBezTo>
                    <a:pt x="55" y="139"/>
                    <a:pt x="54" y="139"/>
                    <a:pt x="54" y="139"/>
                  </a:cubicBezTo>
                  <a:cubicBezTo>
                    <a:pt x="53" y="138"/>
                    <a:pt x="52" y="138"/>
                    <a:pt x="52" y="138"/>
                  </a:cubicBezTo>
                  <a:cubicBezTo>
                    <a:pt x="51" y="137"/>
                    <a:pt x="51" y="137"/>
                    <a:pt x="50" y="137"/>
                  </a:cubicBezTo>
                  <a:cubicBezTo>
                    <a:pt x="49" y="137"/>
                    <a:pt x="49" y="136"/>
                    <a:pt x="48" y="136"/>
                  </a:cubicBezTo>
                  <a:cubicBezTo>
                    <a:pt x="47" y="136"/>
                    <a:pt x="47" y="136"/>
                    <a:pt x="46" y="135"/>
                  </a:cubicBezTo>
                  <a:cubicBezTo>
                    <a:pt x="46" y="135"/>
                    <a:pt x="45" y="135"/>
                    <a:pt x="44" y="135"/>
                  </a:cubicBezTo>
                  <a:cubicBezTo>
                    <a:pt x="44" y="135"/>
                    <a:pt x="43" y="134"/>
                    <a:pt x="42" y="134"/>
                  </a:cubicBezTo>
                  <a:cubicBezTo>
                    <a:pt x="42" y="134"/>
                    <a:pt x="41" y="134"/>
                    <a:pt x="40" y="134"/>
                  </a:cubicBezTo>
                  <a:cubicBezTo>
                    <a:pt x="40" y="134"/>
                    <a:pt x="39" y="134"/>
                    <a:pt x="38" y="133"/>
                  </a:cubicBezTo>
                  <a:cubicBezTo>
                    <a:pt x="38" y="133"/>
                    <a:pt x="37" y="133"/>
                    <a:pt x="37" y="133"/>
                  </a:cubicBezTo>
                  <a:cubicBezTo>
                    <a:pt x="36" y="133"/>
                    <a:pt x="35" y="133"/>
                    <a:pt x="34" y="133"/>
                  </a:cubicBezTo>
                  <a:cubicBezTo>
                    <a:pt x="34" y="133"/>
                    <a:pt x="33" y="133"/>
                    <a:pt x="33" y="133"/>
                  </a:cubicBezTo>
                  <a:cubicBezTo>
                    <a:pt x="32" y="133"/>
                    <a:pt x="31" y="133"/>
                    <a:pt x="30" y="133"/>
                  </a:cubicBezTo>
                  <a:cubicBezTo>
                    <a:pt x="30" y="133"/>
                    <a:pt x="29" y="133"/>
                    <a:pt x="29" y="133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4" y="0"/>
                  </a:cubicBezTo>
                  <a:cubicBezTo>
                    <a:pt x="84" y="0"/>
                    <a:pt x="84" y="0"/>
                    <a:pt x="85" y="0"/>
                  </a:cubicBezTo>
                  <a:cubicBezTo>
                    <a:pt x="87" y="0"/>
                    <a:pt x="89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102" y="3"/>
                    <a:pt x="112" y="8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2" y="8"/>
                    <a:pt x="102" y="3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89" y="1"/>
                    <a:pt x="87" y="0"/>
                    <a:pt x="8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3" y="0"/>
                    <a:pt x="83" y="0"/>
                    <a:pt x="83" y="0"/>
                  </a:cubicBezTo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74" y="0"/>
                    <a:pt x="72" y="0"/>
                    <a:pt x="70" y="1"/>
                  </a:cubicBezTo>
                  <a:cubicBezTo>
                    <a:pt x="70" y="1"/>
                    <a:pt x="70" y="1"/>
                    <a:pt x="69" y="1"/>
                  </a:cubicBezTo>
                  <a:cubicBezTo>
                    <a:pt x="67" y="1"/>
                    <a:pt x="65" y="1"/>
                    <a:pt x="63" y="2"/>
                  </a:cubicBezTo>
                  <a:cubicBezTo>
                    <a:pt x="34" y="10"/>
                    <a:pt x="14" y="36"/>
                    <a:pt x="14" y="65"/>
                  </a:cubicBezTo>
                  <a:cubicBezTo>
                    <a:pt x="14" y="36"/>
                    <a:pt x="34" y="10"/>
                    <a:pt x="63" y="2"/>
                  </a:cubicBezTo>
                  <a:cubicBezTo>
                    <a:pt x="65" y="1"/>
                    <a:pt x="67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2" y="0"/>
                    <a:pt x="74" y="0"/>
                    <a:pt x="76" y="0"/>
                  </a:cubicBezTo>
                  <a:cubicBezTo>
                    <a:pt x="77" y="0"/>
                    <a:pt x="77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8" y="0"/>
                  </a:cubicBezTo>
                  <a:cubicBezTo>
                    <a:pt x="79" y="0"/>
                    <a:pt x="79" y="0"/>
                    <a:pt x="79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solidFill>
              <a:srgbClr val="CAD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7" name="Freeform 376">
              <a:extLst>
                <a:ext uri="{FF2B5EF4-FFF2-40B4-BE49-F238E27FC236}">
                  <a16:creationId xmlns:a16="http://schemas.microsoft.com/office/drawing/2014/main" id="{DC124E2C-A137-C709-8106-B02B398AB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232" y="2992351"/>
              <a:ext cx="555629" cy="373616"/>
            </a:xfrm>
            <a:custGeom>
              <a:avLst/>
              <a:gdLst>
                <a:gd name="T0" fmla="*/ 131 w 142"/>
                <a:gd name="T1" fmla="*/ 87 h 95"/>
                <a:gd name="T2" fmla="*/ 128 w 142"/>
                <a:gd name="T3" fmla="*/ 93 h 95"/>
                <a:gd name="T4" fmla="*/ 122 w 142"/>
                <a:gd name="T5" fmla="*/ 95 h 95"/>
                <a:gd name="T6" fmla="*/ 20 w 142"/>
                <a:gd name="T7" fmla="*/ 95 h 95"/>
                <a:gd name="T8" fmla="*/ 14 w 142"/>
                <a:gd name="T9" fmla="*/ 93 h 95"/>
                <a:gd name="T10" fmla="*/ 11 w 142"/>
                <a:gd name="T11" fmla="*/ 87 h 95"/>
                <a:gd name="T12" fmla="*/ 0 w 142"/>
                <a:gd name="T13" fmla="*/ 0 h 95"/>
                <a:gd name="T14" fmla="*/ 142 w 142"/>
                <a:gd name="T15" fmla="*/ 0 h 95"/>
                <a:gd name="T16" fmla="*/ 131 w 142"/>
                <a:gd name="T17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95">
                  <a:moveTo>
                    <a:pt x="131" y="87"/>
                  </a:moveTo>
                  <a:cubicBezTo>
                    <a:pt x="131" y="89"/>
                    <a:pt x="130" y="91"/>
                    <a:pt x="128" y="93"/>
                  </a:cubicBezTo>
                  <a:cubicBezTo>
                    <a:pt x="127" y="94"/>
                    <a:pt x="124" y="95"/>
                    <a:pt x="122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8" y="95"/>
                    <a:pt x="15" y="94"/>
                    <a:pt x="14" y="93"/>
                  </a:cubicBezTo>
                  <a:cubicBezTo>
                    <a:pt x="12" y="91"/>
                    <a:pt x="11" y="89"/>
                    <a:pt x="11" y="8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0"/>
                    <a:pt x="142" y="0"/>
                    <a:pt x="142" y="0"/>
                  </a:cubicBezTo>
                  <a:lnTo>
                    <a:pt x="131" y="87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8" name="Freeform 377">
              <a:extLst>
                <a:ext uri="{FF2B5EF4-FFF2-40B4-BE49-F238E27FC236}">
                  <a16:creationId xmlns:a16="http://schemas.microsoft.com/office/drawing/2014/main" id="{4A33029B-D1AE-B6E6-33ED-58207415F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331" y="2899746"/>
              <a:ext cx="651429" cy="92607"/>
            </a:xfrm>
            <a:custGeom>
              <a:avLst/>
              <a:gdLst>
                <a:gd name="T0" fmla="*/ 166 w 166"/>
                <a:gd name="T1" fmla="*/ 14 h 24"/>
                <a:gd name="T2" fmla="*/ 157 w 166"/>
                <a:gd name="T3" fmla="*/ 24 h 24"/>
                <a:gd name="T4" fmla="*/ 9 w 166"/>
                <a:gd name="T5" fmla="*/ 24 h 24"/>
                <a:gd name="T6" fmla="*/ 0 w 166"/>
                <a:gd name="T7" fmla="*/ 14 h 24"/>
                <a:gd name="T8" fmla="*/ 0 w 166"/>
                <a:gd name="T9" fmla="*/ 10 h 24"/>
                <a:gd name="T10" fmla="*/ 9 w 166"/>
                <a:gd name="T11" fmla="*/ 0 h 24"/>
                <a:gd name="T12" fmla="*/ 157 w 166"/>
                <a:gd name="T13" fmla="*/ 0 h 24"/>
                <a:gd name="T14" fmla="*/ 166 w 166"/>
                <a:gd name="T15" fmla="*/ 10 h 24"/>
                <a:gd name="T16" fmla="*/ 166 w 166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4">
                  <a:moveTo>
                    <a:pt x="166" y="14"/>
                  </a:moveTo>
                  <a:cubicBezTo>
                    <a:pt x="166" y="20"/>
                    <a:pt x="162" y="24"/>
                    <a:pt x="157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0" y="20"/>
                    <a:pt x="0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0"/>
                    <a:pt x="166" y="4"/>
                    <a:pt x="166" y="10"/>
                  </a:cubicBezTo>
                  <a:lnTo>
                    <a:pt x="166" y="14"/>
                  </a:lnTo>
                  <a:close/>
                </a:path>
              </a:pathLst>
            </a:cu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9" name="Freeform 378">
              <a:extLst>
                <a:ext uri="{FF2B5EF4-FFF2-40B4-BE49-F238E27FC236}">
                  <a16:creationId xmlns:a16="http://schemas.microsoft.com/office/drawing/2014/main" id="{3743206B-5D7E-D181-014C-B5A89DEFF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659" y="2740081"/>
              <a:ext cx="124538" cy="124539"/>
            </a:xfrm>
            <a:custGeom>
              <a:avLst/>
              <a:gdLst>
                <a:gd name="T0" fmla="*/ 5 w 39"/>
                <a:gd name="T1" fmla="*/ 39 h 39"/>
                <a:gd name="T2" fmla="*/ 0 w 39"/>
                <a:gd name="T3" fmla="*/ 34 h 39"/>
                <a:gd name="T4" fmla="*/ 34 w 39"/>
                <a:gd name="T5" fmla="*/ 0 h 39"/>
                <a:gd name="T6" fmla="*/ 39 w 39"/>
                <a:gd name="T7" fmla="*/ 5 h 39"/>
                <a:gd name="T8" fmla="*/ 5 w 39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5" y="39"/>
                  </a:moveTo>
                  <a:lnTo>
                    <a:pt x="0" y="34"/>
                  </a:lnTo>
                  <a:lnTo>
                    <a:pt x="34" y="0"/>
                  </a:lnTo>
                  <a:lnTo>
                    <a:pt x="39" y="5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0" name="Freeform 379">
              <a:extLst>
                <a:ext uri="{FF2B5EF4-FFF2-40B4-BE49-F238E27FC236}">
                  <a16:creationId xmlns:a16="http://schemas.microsoft.com/office/drawing/2014/main" id="{2410969B-03DB-9A55-AD98-E35A69A80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51261" cy="354457"/>
            </a:xfrm>
            <a:custGeom>
              <a:avLst/>
              <a:gdLst>
                <a:gd name="T0" fmla="*/ 80 w 90"/>
                <a:gd name="T1" fmla="*/ 10 h 90"/>
                <a:gd name="T2" fmla="*/ 20 w 90"/>
                <a:gd name="T3" fmla="*/ 20 h 90"/>
                <a:gd name="T4" fmla="*/ 9 w 90"/>
                <a:gd name="T5" fmla="*/ 81 h 90"/>
                <a:gd name="T6" fmla="*/ 70 w 90"/>
                <a:gd name="T7" fmla="*/ 70 h 90"/>
                <a:gd name="T8" fmla="*/ 8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cubicBezTo>
                    <a:pt x="29" y="90"/>
                    <a:pt x="54" y="87"/>
                    <a:pt x="70" y="70"/>
                  </a:cubicBezTo>
                  <a:cubicBezTo>
                    <a:pt x="86" y="54"/>
                    <a:pt x="90" y="30"/>
                    <a:pt x="8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1" name="Freeform 380">
              <a:extLst>
                <a:ext uri="{FF2B5EF4-FFF2-40B4-BE49-F238E27FC236}">
                  <a16:creationId xmlns:a16="http://schemas.microsoft.com/office/drawing/2014/main" id="{AE1BAB30-E11B-454F-2473-F6FDB7BCB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12940" cy="319330"/>
            </a:xfrm>
            <a:custGeom>
              <a:avLst/>
              <a:gdLst>
                <a:gd name="T0" fmla="*/ 80 w 80"/>
                <a:gd name="T1" fmla="*/ 10 h 81"/>
                <a:gd name="T2" fmla="*/ 20 w 80"/>
                <a:gd name="T3" fmla="*/ 20 h 81"/>
                <a:gd name="T4" fmla="*/ 9 w 80"/>
                <a:gd name="T5" fmla="*/ 81 h 81"/>
                <a:gd name="T6" fmla="*/ 8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lnTo>
                    <a:pt x="8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2" name="Freeform 381">
              <a:extLst>
                <a:ext uri="{FF2B5EF4-FFF2-40B4-BE49-F238E27FC236}">
                  <a16:creationId xmlns:a16="http://schemas.microsoft.com/office/drawing/2014/main" id="{F648531C-50CB-4551-FC90-FB49665F5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4895" y="2740081"/>
              <a:ext cx="127731" cy="124539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3" name="Freeform 382">
              <a:extLst>
                <a:ext uri="{FF2B5EF4-FFF2-40B4-BE49-F238E27FC236}">
                  <a16:creationId xmlns:a16="http://schemas.microsoft.com/office/drawing/2014/main" id="{B47B8EDB-B726-3084-7776-C425C5A3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889" y="2455877"/>
              <a:ext cx="351261" cy="354457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4" name="Freeform 383">
              <a:extLst>
                <a:ext uri="{FF2B5EF4-FFF2-40B4-BE49-F238E27FC236}">
                  <a16:creationId xmlns:a16="http://schemas.microsoft.com/office/drawing/2014/main" id="{D5ED6F8A-CB18-9B3E-02EC-481B6664A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2207" y="2455877"/>
              <a:ext cx="312940" cy="319330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BDD96C5C-1EC2-473C-8480-2FEA20EFADA1}"/>
                </a:ext>
              </a:extLst>
            </p:cNvPr>
            <p:cNvGrpSpPr/>
            <p:nvPr/>
          </p:nvGrpSpPr>
          <p:grpSpPr>
            <a:xfrm rot="3924110">
              <a:off x="5116610" y="2066997"/>
              <a:ext cx="329306" cy="342662"/>
              <a:chOff x="10592097" y="2428737"/>
              <a:chExt cx="276188" cy="311893"/>
            </a:xfrm>
          </p:grpSpPr>
          <p:sp>
            <p:nvSpPr>
              <p:cNvPr id="241" name="Freeform 381">
                <a:extLst>
                  <a:ext uri="{FF2B5EF4-FFF2-40B4-BE49-F238E27FC236}">
                    <a16:creationId xmlns:a16="http://schemas.microsoft.com/office/drawing/2014/main" id="{B2F0FCD9-0D45-5B17-73F5-AC63B1090086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778685" y="2653269"/>
                <a:ext cx="89600" cy="87361"/>
              </a:xfrm>
              <a:custGeom>
                <a:avLst/>
                <a:gdLst>
                  <a:gd name="T0" fmla="*/ 35 w 40"/>
                  <a:gd name="T1" fmla="*/ 39 h 39"/>
                  <a:gd name="T2" fmla="*/ 0 w 40"/>
                  <a:gd name="T3" fmla="*/ 5 h 39"/>
                  <a:gd name="T4" fmla="*/ 5 w 40"/>
                  <a:gd name="T5" fmla="*/ 0 h 39"/>
                  <a:gd name="T6" fmla="*/ 40 w 40"/>
                  <a:gd name="T7" fmla="*/ 34 h 39"/>
                  <a:gd name="T8" fmla="*/ 35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35" y="39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40" y="34"/>
                    </a:lnTo>
                    <a:lnTo>
                      <a:pt x="35" y="39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2" name="Freeform 382">
                <a:extLst>
                  <a:ext uri="{FF2B5EF4-FFF2-40B4-BE49-F238E27FC236}">
                    <a16:creationId xmlns:a16="http://schemas.microsoft.com/office/drawing/2014/main" id="{72C76A0A-2E1A-7E81-F493-5BBAFEF4B44F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592097" y="2428737"/>
                <a:ext cx="246400" cy="248641"/>
              </a:xfrm>
              <a:custGeom>
                <a:avLst/>
                <a:gdLst>
                  <a:gd name="T0" fmla="*/ 10 w 90"/>
                  <a:gd name="T1" fmla="*/ 10 h 90"/>
                  <a:gd name="T2" fmla="*/ 70 w 90"/>
                  <a:gd name="T3" fmla="*/ 20 h 90"/>
                  <a:gd name="T4" fmla="*/ 81 w 90"/>
                  <a:gd name="T5" fmla="*/ 81 h 90"/>
                  <a:gd name="T6" fmla="*/ 20 w 90"/>
                  <a:gd name="T7" fmla="*/ 70 h 90"/>
                  <a:gd name="T8" fmla="*/ 10 w 90"/>
                  <a:gd name="T9" fmla="*/ 1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0">
                    <a:moveTo>
                      <a:pt x="10" y="10"/>
                    </a:moveTo>
                    <a:cubicBezTo>
                      <a:pt x="29" y="0"/>
                      <a:pt x="54" y="4"/>
                      <a:pt x="70" y="20"/>
                    </a:cubicBezTo>
                    <a:cubicBezTo>
                      <a:pt x="87" y="37"/>
                      <a:pt x="90" y="61"/>
                      <a:pt x="81" y="81"/>
                    </a:cubicBezTo>
                    <a:cubicBezTo>
                      <a:pt x="61" y="90"/>
                      <a:pt x="36" y="87"/>
                      <a:pt x="20" y="70"/>
                    </a:cubicBezTo>
                    <a:cubicBezTo>
                      <a:pt x="4" y="54"/>
                      <a:pt x="0" y="30"/>
                      <a:pt x="10" y="10"/>
                    </a:cubicBez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3" name="Freeform 383">
                <a:extLst>
                  <a:ext uri="{FF2B5EF4-FFF2-40B4-BE49-F238E27FC236}">
                    <a16:creationId xmlns:a16="http://schemas.microsoft.com/office/drawing/2014/main" id="{80AC0FBA-45DF-6668-8C85-9BA500024424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618976" y="2428737"/>
                <a:ext cx="219519" cy="224000"/>
              </a:xfrm>
              <a:custGeom>
                <a:avLst/>
                <a:gdLst>
                  <a:gd name="T0" fmla="*/ 0 w 80"/>
                  <a:gd name="T1" fmla="*/ 10 h 81"/>
                  <a:gd name="T2" fmla="*/ 60 w 80"/>
                  <a:gd name="T3" fmla="*/ 20 h 81"/>
                  <a:gd name="T4" fmla="*/ 71 w 80"/>
                  <a:gd name="T5" fmla="*/ 81 h 81"/>
                  <a:gd name="T6" fmla="*/ 0 w 80"/>
                  <a:gd name="T7" fmla="*/ 1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0" y="10"/>
                    </a:moveTo>
                    <a:cubicBezTo>
                      <a:pt x="19" y="0"/>
                      <a:pt x="44" y="4"/>
                      <a:pt x="60" y="20"/>
                    </a:cubicBezTo>
                    <a:cubicBezTo>
                      <a:pt x="77" y="37"/>
                      <a:pt x="80" y="61"/>
                      <a:pt x="71" y="8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A6B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35" name="Freeform 384">
              <a:extLst>
                <a:ext uri="{FF2B5EF4-FFF2-40B4-BE49-F238E27FC236}">
                  <a16:creationId xmlns:a16="http://schemas.microsoft.com/office/drawing/2014/main" id="{8E1D5E02-8D66-5B9E-C65E-994446A4A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064" y="2008103"/>
              <a:ext cx="207564" cy="891643"/>
            </a:xfrm>
            <a:custGeom>
              <a:avLst/>
              <a:gdLst>
                <a:gd name="T0" fmla="*/ 53 w 53"/>
                <a:gd name="T1" fmla="*/ 206 h 206"/>
                <a:gd name="T2" fmla="*/ 49 w 53"/>
                <a:gd name="T3" fmla="*/ 206 h 206"/>
                <a:gd name="T4" fmla="*/ 49 w 53"/>
                <a:gd name="T5" fmla="*/ 122 h 206"/>
                <a:gd name="T6" fmla="*/ 0 w 53"/>
                <a:gd name="T7" fmla="*/ 4 h 206"/>
                <a:gd name="T8" fmla="*/ 3 w 53"/>
                <a:gd name="T9" fmla="*/ 0 h 206"/>
                <a:gd name="T10" fmla="*/ 53 w 53"/>
                <a:gd name="T11" fmla="*/ 122 h 206"/>
                <a:gd name="T12" fmla="*/ 53 w 53"/>
                <a:gd name="T13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06">
                  <a:moveTo>
                    <a:pt x="53" y="206"/>
                  </a:moveTo>
                  <a:cubicBezTo>
                    <a:pt x="49" y="206"/>
                    <a:pt x="49" y="206"/>
                    <a:pt x="49" y="206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77"/>
                    <a:pt x="31" y="35"/>
                    <a:pt x="0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5" y="33"/>
                    <a:pt x="53" y="76"/>
                    <a:pt x="53" y="122"/>
                  </a:cubicBezTo>
                  <a:lnTo>
                    <a:pt x="53" y="206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46" name="Freeform 381">
              <a:extLst>
                <a:ext uri="{FF2B5EF4-FFF2-40B4-BE49-F238E27FC236}">
                  <a16:creationId xmlns:a16="http://schemas.microsoft.com/office/drawing/2014/main" id="{A4FB4BF3-0FF6-3AC8-7567-44ECDB3B87FA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5094103" y="2263135"/>
              <a:ext cx="67036" cy="74648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E5939C4D-034E-0711-116D-1C737B54D6BD}"/>
                </a:ext>
              </a:extLst>
            </p:cNvPr>
            <p:cNvSpPr txBox="1"/>
            <p:nvPr/>
          </p:nvSpPr>
          <p:spPr>
            <a:xfrm>
              <a:off x="3416664" y="2096910"/>
              <a:ext cx="171221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Ecosystem</a:t>
              </a:r>
              <a:b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</a:b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Support.</a:t>
              </a:r>
            </a:p>
          </p:txBody>
        </p:sp>
        <p:sp>
          <p:nvSpPr>
            <p:cNvPr id="247" name="Freeform 382">
              <a:extLst>
                <a:ext uri="{FF2B5EF4-FFF2-40B4-BE49-F238E27FC236}">
                  <a16:creationId xmlns:a16="http://schemas.microsoft.com/office/drawing/2014/main" id="{E117DCB9-1814-F0F7-03AC-408C6B83E763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06348" y="2123499"/>
              <a:ext cx="184350" cy="212458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248" name="Freeform 383">
              <a:extLst>
                <a:ext uri="{FF2B5EF4-FFF2-40B4-BE49-F238E27FC236}">
                  <a16:creationId xmlns:a16="http://schemas.microsoft.com/office/drawing/2014/main" id="{C91BA01F-8DA2-F1C8-9ACF-C38D15437B54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20357" y="2120017"/>
              <a:ext cx="164239" cy="191404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45A935A-3D51-A24F-1703-162ACD04A253}"/>
                </a:ext>
              </a:extLst>
            </p:cNvPr>
            <p:cNvSpPr txBox="1"/>
            <p:nvPr/>
          </p:nvSpPr>
          <p:spPr>
            <a:xfrm>
              <a:off x="4034536" y="5414628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Talent.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8D4A62F-536D-2AE8-652D-368DB50E7552}"/>
                </a:ext>
              </a:extLst>
            </p:cNvPr>
            <p:cNvSpPr txBox="1"/>
            <p:nvPr/>
          </p:nvSpPr>
          <p:spPr>
            <a:xfrm>
              <a:off x="2330287" y="4059201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Workshops.</a:t>
              </a:r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C1BCE22A-35E2-DD02-92CC-9D0753772392}"/>
                </a:ext>
              </a:extLst>
            </p:cNvPr>
            <p:cNvGrpSpPr/>
            <p:nvPr/>
          </p:nvGrpSpPr>
          <p:grpSpPr>
            <a:xfrm>
              <a:off x="6423203" y="4376820"/>
              <a:ext cx="2428781" cy="966177"/>
              <a:chOff x="6164606" y="4329680"/>
              <a:chExt cx="2511305" cy="999005"/>
            </a:xfrm>
          </p:grpSpPr>
          <p:sp>
            <p:nvSpPr>
              <p:cNvPr id="135" name="Freeform 708">
                <a:extLst>
                  <a:ext uri="{FF2B5EF4-FFF2-40B4-BE49-F238E27FC236}">
                    <a16:creationId xmlns:a16="http://schemas.microsoft.com/office/drawing/2014/main" id="{05EF3548-1D6D-B95B-3424-C6B627E33B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97205" y="4329680"/>
                <a:ext cx="1357428" cy="592720"/>
              </a:xfrm>
              <a:custGeom>
                <a:avLst/>
                <a:gdLst>
                  <a:gd name="T0" fmla="*/ 9 w 360"/>
                  <a:gd name="T1" fmla="*/ 157 h 157"/>
                  <a:gd name="T2" fmla="*/ 9 w 360"/>
                  <a:gd name="T3" fmla="*/ 157 h 157"/>
                  <a:gd name="T4" fmla="*/ 9 w 360"/>
                  <a:gd name="T5" fmla="*/ 157 h 157"/>
                  <a:gd name="T6" fmla="*/ 9 w 360"/>
                  <a:gd name="T7" fmla="*/ 157 h 157"/>
                  <a:gd name="T8" fmla="*/ 41 w 360"/>
                  <a:gd name="T9" fmla="*/ 89 h 157"/>
                  <a:gd name="T10" fmla="*/ 0 w 360"/>
                  <a:gd name="T11" fmla="*/ 130 h 157"/>
                  <a:gd name="T12" fmla="*/ 0 w 360"/>
                  <a:gd name="T13" fmla="*/ 130 h 157"/>
                  <a:gd name="T14" fmla="*/ 41 w 360"/>
                  <a:gd name="T15" fmla="*/ 89 h 157"/>
                  <a:gd name="T16" fmla="*/ 48 w 360"/>
                  <a:gd name="T17" fmla="*/ 89 h 157"/>
                  <a:gd name="T18" fmla="*/ 48 w 360"/>
                  <a:gd name="T19" fmla="*/ 89 h 157"/>
                  <a:gd name="T20" fmla="*/ 41 w 360"/>
                  <a:gd name="T21" fmla="*/ 89 h 157"/>
                  <a:gd name="T22" fmla="*/ 360 w 360"/>
                  <a:gd name="T23" fmla="*/ 0 h 157"/>
                  <a:gd name="T24" fmla="*/ 48 w 360"/>
                  <a:gd name="T25" fmla="*/ 0 h 157"/>
                  <a:gd name="T26" fmla="*/ 360 w 360"/>
                  <a:gd name="T2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0" h="157">
                    <a:moveTo>
                      <a:pt x="9" y="157"/>
                    </a:move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moveTo>
                      <a:pt x="41" y="89"/>
                    </a:moveTo>
                    <a:cubicBezTo>
                      <a:pt x="18" y="89"/>
                      <a:pt x="0" y="107"/>
                      <a:pt x="0" y="130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0" y="107"/>
                      <a:pt x="18" y="89"/>
                      <a:pt x="41" y="89"/>
                    </a:cubicBezTo>
                    <a:cubicBezTo>
                      <a:pt x="43" y="89"/>
                      <a:pt x="45" y="89"/>
                      <a:pt x="48" y="89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5" y="89"/>
                      <a:pt x="43" y="89"/>
                      <a:pt x="41" y="89"/>
                    </a:cubicBezTo>
                    <a:moveTo>
                      <a:pt x="360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60" y="0"/>
                      <a:pt x="360" y="0"/>
                      <a:pt x="360" y="0"/>
                    </a:cubicBezTo>
                  </a:path>
                </a:pathLst>
              </a:custGeom>
              <a:solidFill>
                <a:srgbClr val="0D6E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6" name="Rectangle 709">
                <a:extLst>
                  <a:ext uri="{FF2B5EF4-FFF2-40B4-BE49-F238E27FC236}">
                    <a16:creationId xmlns:a16="http://schemas.microsoft.com/office/drawing/2014/main" id="{2E3FFCA0-40CC-0909-5D73-9661B8F0C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7" name="Rectangle 710">
                <a:extLst>
                  <a:ext uri="{FF2B5EF4-FFF2-40B4-BE49-F238E27FC236}">
                    <a16:creationId xmlns:a16="http://schemas.microsoft.com/office/drawing/2014/main" id="{06F064C1-233E-A348-E623-71A279F43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8" name="Rectangle 711">
                <a:extLst>
                  <a:ext uri="{FF2B5EF4-FFF2-40B4-BE49-F238E27FC236}">
                    <a16:creationId xmlns:a16="http://schemas.microsoft.com/office/drawing/2014/main" id="{ABCF49DB-9E6F-9A62-C0D8-04FF3E416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9" name="Rectangle 712">
                <a:extLst>
                  <a:ext uri="{FF2B5EF4-FFF2-40B4-BE49-F238E27FC236}">
                    <a16:creationId xmlns:a16="http://schemas.microsoft.com/office/drawing/2014/main" id="{2274D658-14A6-6156-24A0-3650A3B45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0" name="Rectangle 713">
                <a:extLst>
                  <a:ext uri="{FF2B5EF4-FFF2-40B4-BE49-F238E27FC236}">
                    <a16:creationId xmlns:a16="http://schemas.microsoft.com/office/drawing/2014/main" id="{F851E532-E568-D61A-26C9-0CCAD2FFB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1" name="Rectangle 714">
                <a:extLst>
                  <a:ext uri="{FF2B5EF4-FFF2-40B4-BE49-F238E27FC236}">
                    <a16:creationId xmlns:a16="http://schemas.microsoft.com/office/drawing/2014/main" id="{6EC38199-1301-85CA-45DE-3775D78D1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2" name="Rectangle 715">
                <a:extLst>
                  <a:ext uri="{FF2B5EF4-FFF2-40B4-BE49-F238E27FC236}">
                    <a16:creationId xmlns:a16="http://schemas.microsoft.com/office/drawing/2014/main" id="{AC88C24D-BEA2-C0FD-5CD9-3AD42E4C5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406457"/>
                <a:ext cx="165839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3" name="Rectangle 716">
                <a:extLst>
                  <a:ext uri="{FF2B5EF4-FFF2-40B4-BE49-F238E27FC236}">
                    <a16:creationId xmlns:a16="http://schemas.microsoft.com/office/drawing/2014/main" id="{BC5866D7-8537-FFBA-5A82-B81E94182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4" name="Rectangle 717">
                <a:extLst>
                  <a:ext uri="{FF2B5EF4-FFF2-40B4-BE49-F238E27FC236}">
                    <a16:creationId xmlns:a16="http://schemas.microsoft.com/office/drawing/2014/main" id="{3EFEE5B9-4548-8583-4090-8F2DD6AD4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5" name="Rectangle 718">
                <a:extLst>
                  <a:ext uri="{FF2B5EF4-FFF2-40B4-BE49-F238E27FC236}">
                    <a16:creationId xmlns:a16="http://schemas.microsoft.com/office/drawing/2014/main" id="{57C8C264-ECB3-A59A-15B6-210C3C980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6" name="Rectangle 719">
                <a:extLst>
                  <a:ext uri="{FF2B5EF4-FFF2-40B4-BE49-F238E27FC236}">
                    <a16:creationId xmlns:a16="http://schemas.microsoft.com/office/drawing/2014/main" id="{3DAC0589-1328-9200-A2E9-D3CD8A5F7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7" name="Rectangle 720">
                <a:extLst>
                  <a:ext uri="{FF2B5EF4-FFF2-40B4-BE49-F238E27FC236}">
                    <a16:creationId xmlns:a16="http://schemas.microsoft.com/office/drawing/2014/main" id="{A70F4523-8606-C0A7-802E-CB25757A5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8" name="Rectangle 721">
                <a:extLst>
                  <a:ext uri="{FF2B5EF4-FFF2-40B4-BE49-F238E27FC236}">
                    <a16:creationId xmlns:a16="http://schemas.microsoft.com/office/drawing/2014/main" id="{3EF95CD0-68FF-7E8A-28D5-C71897A80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9" name="Rectangle 722">
                <a:extLst>
                  <a:ext uri="{FF2B5EF4-FFF2-40B4-BE49-F238E27FC236}">
                    <a16:creationId xmlns:a16="http://schemas.microsoft.com/office/drawing/2014/main" id="{CCEB68DB-3AD9-249B-9362-288C82DF8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0" name="Rectangle 723">
                <a:extLst>
                  <a:ext uri="{FF2B5EF4-FFF2-40B4-BE49-F238E27FC236}">
                    <a16:creationId xmlns:a16="http://schemas.microsoft.com/office/drawing/2014/main" id="{08C66CCA-6322-F07A-8399-4EC347693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1" name="Rectangle 724">
                <a:extLst>
                  <a:ext uri="{FF2B5EF4-FFF2-40B4-BE49-F238E27FC236}">
                    <a16:creationId xmlns:a16="http://schemas.microsoft.com/office/drawing/2014/main" id="{DD9BBA14-181C-5A33-6FC5-532C0179B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5585" y="4406457"/>
                <a:ext cx="8292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2" name="Rectangle 725">
                <a:extLst>
                  <a:ext uri="{FF2B5EF4-FFF2-40B4-BE49-F238E27FC236}">
                    <a16:creationId xmlns:a16="http://schemas.microsoft.com/office/drawing/2014/main" id="{D9FF17C7-EF8C-28FD-FC0B-BC07268ED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0259" y="4526230"/>
                <a:ext cx="454522" cy="5835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3" name="Rectangle 726">
                <a:extLst>
                  <a:ext uri="{FF2B5EF4-FFF2-40B4-BE49-F238E27FC236}">
                    <a16:creationId xmlns:a16="http://schemas.microsoft.com/office/drawing/2014/main" id="{63773512-2B5B-68AC-477A-1AF339D77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4" name="Rectangle 727">
                <a:extLst>
                  <a:ext uri="{FF2B5EF4-FFF2-40B4-BE49-F238E27FC236}">
                    <a16:creationId xmlns:a16="http://schemas.microsoft.com/office/drawing/2014/main" id="{20E8B71F-D020-74B2-0032-10E239CB5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5" name="Rectangle 728">
                <a:extLst>
                  <a:ext uri="{FF2B5EF4-FFF2-40B4-BE49-F238E27FC236}">
                    <a16:creationId xmlns:a16="http://schemas.microsoft.com/office/drawing/2014/main" id="{6265F952-39BB-341F-63EC-18C81879C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6" name="Rectangle 729">
                <a:extLst>
                  <a:ext uri="{FF2B5EF4-FFF2-40B4-BE49-F238E27FC236}">
                    <a16:creationId xmlns:a16="http://schemas.microsoft.com/office/drawing/2014/main" id="{2925C579-656A-539B-DB85-2A57908A9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7" name="Rectangle 730">
                <a:extLst>
                  <a:ext uri="{FF2B5EF4-FFF2-40B4-BE49-F238E27FC236}">
                    <a16:creationId xmlns:a16="http://schemas.microsoft.com/office/drawing/2014/main" id="{73CAAF4F-241B-31A4-F871-EE7DED023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8" name="Rectangle 731">
                <a:extLst>
                  <a:ext uri="{FF2B5EF4-FFF2-40B4-BE49-F238E27FC236}">
                    <a16:creationId xmlns:a16="http://schemas.microsoft.com/office/drawing/2014/main" id="{212D3FEE-954A-751F-7757-184BDC09B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9" name="Rectangle 732">
                <a:extLst>
                  <a:ext uri="{FF2B5EF4-FFF2-40B4-BE49-F238E27FC236}">
                    <a16:creationId xmlns:a16="http://schemas.microsoft.com/office/drawing/2014/main" id="{CC8522EE-0C64-2350-38F1-48214E2BF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0" name="Rectangle 733">
                <a:extLst>
                  <a:ext uri="{FF2B5EF4-FFF2-40B4-BE49-F238E27FC236}">
                    <a16:creationId xmlns:a16="http://schemas.microsoft.com/office/drawing/2014/main" id="{1B1A7DCB-9C76-D160-58E6-DD10C05E8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1" name="Rectangle 734">
                <a:extLst>
                  <a:ext uri="{FF2B5EF4-FFF2-40B4-BE49-F238E27FC236}">
                    <a16:creationId xmlns:a16="http://schemas.microsoft.com/office/drawing/2014/main" id="{176D2AB4-30BB-E9E2-AC0B-FD0FA0ADE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2" name="Rectangle 735">
                <a:extLst>
                  <a:ext uri="{FF2B5EF4-FFF2-40B4-BE49-F238E27FC236}">
                    <a16:creationId xmlns:a16="http://schemas.microsoft.com/office/drawing/2014/main" id="{E794CAC7-B243-DA39-8C45-C5AAC9C19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3" name="Freeform 736">
                <a:extLst>
                  <a:ext uri="{FF2B5EF4-FFF2-40B4-BE49-F238E27FC236}">
                    <a16:creationId xmlns:a16="http://schemas.microsoft.com/office/drawing/2014/main" id="{294EF706-E29E-3671-D638-BC1DC1595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2240" y="4762701"/>
                <a:ext cx="125916" cy="165838"/>
              </a:xfrm>
              <a:custGeom>
                <a:avLst/>
                <a:gdLst>
                  <a:gd name="T0" fmla="*/ 16 w 33"/>
                  <a:gd name="T1" fmla="*/ 15 h 44"/>
                  <a:gd name="T2" fmla="*/ 26 w 33"/>
                  <a:gd name="T3" fmla="*/ 10 h 44"/>
                  <a:gd name="T4" fmla="*/ 33 w 33"/>
                  <a:gd name="T5" fmla="*/ 3 h 44"/>
                  <a:gd name="T6" fmla="*/ 32 w 33"/>
                  <a:gd name="T7" fmla="*/ 0 h 44"/>
                  <a:gd name="T8" fmla="*/ 28 w 33"/>
                  <a:gd name="T9" fmla="*/ 2 h 44"/>
                  <a:gd name="T10" fmla="*/ 22 w 33"/>
                  <a:gd name="T11" fmla="*/ 12 h 44"/>
                  <a:gd name="T12" fmla="*/ 18 w 33"/>
                  <a:gd name="T13" fmla="*/ 23 h 44"/>
                  <a:gd name="T14" fmla="*/ 11 w 33"/>
                  <a:gd name="T15" fmla="*/ 35 h 44"/>
                  <a:gd name="T16" fmla="*/ 5 w 33"/>
                  <a:gd name="T17" fmla="*/ 41 h 44"/>
                  <a:gd name="T18" fmla="*/ 0 w 33"/>
                  <a:gd name="T19" fmla="*/ 41 h 44"/>
                  <a:gd name="T20" fmla="*/ 12 w 33"/>
                  <a:gd name="T21" fmla="*/ 36 h 44"/>
                  <a:gd name="T22" fmla="*/ 18 w 33"/>
                  <a:gd name="T23" fmla="*/ 24 h 44"/>
                  <a:gd name="T24" fmla="*/ 22 w 33"/>
                  <a:gd name="T25" fmla="*/ 13 h 44"/>
                  <a:gd name="T26" fmla="*/ 29 w 33"/>
                  <a:gd name="T27" fmla="*/ 2 h 44"/>
                  <a:gd name="T28" fmla="*/ 32 w 33"/>
                  <a:gd name="T29" fmla="*/ 1 h 44"/>
                  <a:gd name="T30" fmla="*/ 32 w 33"/>
                  <a:gd name="T31" fmla="*/ 3 h 44"/>
                  <a:gd name="T32" fmla="*/ 29 w 33"/>
                  <a:gd name="T33" fmla="*/ 7 h 44"/>
                  <a:gd name="T34" fmla="*/ 21 w 33"/>
                  <a:gd name="T35" fmla="*/ 13 h 44"/>
                  <a:gd name="T36" fmla="*/ 8 w 33"/>
                  <a:gd name="T37" fmla="*/ 17 h 44"/>
                  <a:gd name="T38" fmla="*/ 3 w 33"/>
                  <a:gd name="T39" fmla="*/ 18 h 44"/>
                  <a:gd name="T40" fmla="*/ 16 w 33"/>
                  <a:gd name="T41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44">
                    <a:moveTo>
                      <a:pt x="16" y="15"/>
                    </a:moveTo>
                    <a:cubicBezTo>
                      <a:pt x="19" y="14"/>
                      <a:pt x="23" y="12"/>
                      <a:pt x="26" y="10"/>
                    </a:cubicBezTo>
                    <a:cubicBezTo>
                      <a:pt x="29" y="9"/>
                      <a:pt x="31" y="6"/>
                      <a:pt x="33" y="3"/>
                    </a:cubicBezTo>
                    <a:cubicBezTo>
                      <a:pt x="33" y="2"/>
                      <a:pt x="33" y="1"/>
                      <a:pt x="32" y="0"/>
                    </a:cubicBezTo>
                    <a:cubicBezTo>
                      <a:pt x="31" y="0"/>
                      <a:pt x="29" y="1"/>
                      <a:pt x="28" y="2"/>
                    </a:cubicBezTo>
                    <a:cubicBezTo>
                      <a:pt x="25" y="4"/>
                      <a:pt x="23" y="8"/>
                      <a:pt x="22" y="12"/>
                    </a:cubicBezTo>
                    <a:cubicBezTo>
                      <a:pt x="21" y="16"/>
                      <a:pt x="20" y="20"/>
                      <a:pt x="18" y="23"/>
                    </a:cubicBezTo>
                    <a:cubicBezTo>
                      <a:pt x="16" y="27"/>
                      <a:pt x="14" y="32"/>
                      <a:pt x="11" y="35"/>
                    </a:cubicBezTo>
                    <a:cubicBezTo>
                      <a:pt x="9" y="37"/>
                      <a:pt x="8" y="40"/>
                      <a:pt x="5" y="41"/>
                    </a:cubicBezTo>
                    <a:cubicBezTo>
                      <a:pt x="1" y="42"/>
                      <a:pt x="0" y="41"/>
                      <a:pt x="0" y="41"/>
                    </a:cubicBezTo>
                    <a:cubicBezTo>
                      <a:pt x="4" y="44"/>
                      <a:pt x="9" y="39"/>
                      <a:pt x="12" y="36"/>
                    </a:cubicBezTo>
                    <a:cubicBezTo>
                      <a:pt x="14" y="32"/>
                      <a:pt x="16" y="28"/>
                      <a:pt x="18" y="24"/>
                    </a:cubicBezTo>
                    <a:cubicBezTo>
                      <a:pt x="20" y="20"/>
                      <a:pt x="21" y="16"/>
                      <a:pt x="22" y="13"/>
                    </a:cubicBezTo>
                    <a:cubicBezTo>
                      <a:pt x="24" y="9"/>
                      <a:pt x="26" y="5"/>
                      <a:pt x="29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3" y="1"/>
                      <a:pt x="33" y="2"/>
                      <a:pt x="32" y="3"/>
                    </a:cubicBezTo>
                    <a:cubicBezTo>
                      <a:pt x="32" y="4"/>
                      <a:pt x="30" y="6"/>
                      <a:pt x="29" y="7"/>
                    </a:cubicBezTo>
                    <a:cubicBezTo>
                      <a:pt x="27" y="10"/>
                      <a:pt x="24" y="11"/>
                      <a:pt x="21" y="13"/>
                    </a:cubicBezTo>
                    <a:cubicBezTo>
                      <a:pt x="17" y="15"/>
                      <a:pt x="12" y="16"/>
                      <a:pt x="8" y="17"/>
                    </a:cubicBezTo>
                    <a:cubicBezTo>
                      <a:pt x="4" y="18"/>
                      <a:pt x="3" y="18"/>
                      <a:pt x="3" y="18"/>
                    </a:cubicBezTo>
                    <a:cubicBezTo>
                      <a:pt x="4" y="18"/>
                      <a:pt x="12" y="17"/>
                      <a:pt x="16" y="15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4" name="Freeform 737">
                <a:extLst>
                  <a:ext uri="{FF2B5EF4-FFF2-40B4-BE49-F238E27FC236}">
                    <a16:creationId xmlns:a16="http://schemas.microsoft.com/office/drawing/2014/main" id="{6800309B-05E2-8CE2-4F9F-A107AAF4C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6811" y="4799556"/>
                <a:ext cx="214977" cy="138199"/>
              </a:xfrm>
              <a:custGeom>
                <a:avLst/>
                <a:gdLst>
                  <a:gd name="T0" fmla="*/ 14 w 57"/>
                  <a:gd name="T1" fmla="*/ 25 h 36"/>
                  <a:gd name="T2" fmla="*/ 2 w 57"/>
                  <a:gd name="T3" fmla="*/ 25 h 36"/>
                  <a:gd name="T4" fmla="*/ 9 w 57"/>
                  <a:gd name="T5" fmla="*/ 16 h 36"/>
                  <a:gd name="T6" fmla="*/ 28 w 57"/>
                  <a:gd name="T7" fmla="*/ 7 h 36"/>
                  <a:gd name="T8" fmla="*/ 32 w 57"/>
                  <a:gd name="T9" fmla="*/ 0 h 36"/>
                  <a:gd name="T10" fmla="*/ 26 w 57"/>
                  <a:gd name="T11" fmla="*/ 3 h 36"/>
                  <a:gd name="T12" fmla="*/ 13 w 57"/>
                  <a:gd name="T13" fmla="*/ 29 h 36"/>
                  <a:gd name="T14" fmla="*/ 7 w 57"/>
                  <a:gd name="T15" fmla="*/ 34 h 36"/>
                  <a:gd name="T16" fmla="*/ 7 w 57"/>
                  <a:gd name="T17" fmla="*/ 29 h 36"/>
                  <a:gd name="T18" fmla="*/ 15 w 57"/>
                  <a:gd name="T19" fmla="*/ 27 h 36"/>
                  <a:gd name="T20" fmla="*/ 16 w 57"/>
                  <a:gd name="T21" fmla="*/ 30 h 36"/>
                  <a:gd name="T22" fmla="*/ 20 w 57"/>
                  <a:gd name="T23" fmla="*/ 28 h 36"/>
                  <a:gd name="T24" fmla="*/ 20 w 57"/>
                  <a:gd name="T25" fmla="*/ 29 h 36"/>
                  <a:gd name="T26" fmla="*/ 24 w 57"/>
                  <a:gd name="T27" fmla="*/ 27 h 36"/>
                  <a:gd name="T28" fmla="*/ 26 w 57"/>
                  <a:gd name="T29" fmla="*/ 28 h 36"/>
                  <a:gd name="T30" fmla="*/ 30 w 57"/>
                  <a:gd name="T31" fmla="*/ 27 h 36"/>
                  <a:gd name="T32" fmla="*/ 36 w 57"/>
                  <a:gd name="T33" fmla="*/ 27 h 36"/>
                  <a:gd name="T34" fmla="*/ 40 w 57"/>
                  <a:gd name="T35" fmla="*/ 27 h 36"/>
                  <a:gd name="T36" fmla="*/ 47 w 57"/>
                  <a:gd name="T37" fmla="*/ 25 h 36"/>
                  <a:gd name="T38" fmla="*/ 57 w 57"/>
                  <a:gd name="T39" fmla="*/ 24 h 36"/>
                  <a:gd name="T40" fmla="*/ 49 w 57"/>
                  <a:gd name="T41" fmla="*/ 25 h 36"/>
                  <a:gd name="T42" fmla="*/ 42 w 57"/>
                  <a:gd name="T43" fmla="*/ 26 h 36"/>
                  <a:gd name="T44" fmla="*/ 36 w 57"/>
                  <a:gd name="T45" fmla="*/ 26 h 36"/>
                  <a:gd name="T46" fmla="*/ 34 w 57"/>
                  <a:gd name="T47" fmla="*/ 25 h 36"/>
                  <a:gd name="T48" fmla="*/ 32 w 57"/>
                  <a:gd name="T49" fmla="*/ 26 h 36"/>
                  <a:gd name="T50" fmla="*/ 26 w 57"/>
                  <a:gd name="T51" fmla="*/ 27 h 36"/>
                  <a:gd name="T52" fmla="*/ 25 w 57"/>
                  <a:gd name="T53" fmla="*/ 27 h 36"/>
                  <a:gd name="T54" fmla="*/ 20 w 57"/>
                  <a:gd name="T55" fmla="*/ 30 h 36"/>
                  <a:gd name="T56" fmla="*/ 16 w 57"/>
                  <a:gd name="T57" fmla="*/ 30 h 36"/>
                  <a:gd name="T58" fmla="*/ 15 w 57"/>
                  <a:gd name="T59" fmla="*/ 27 h 36"/>
                  <a:gd name="T60" fmla="*/ 6 w 57"/>
                  <a:gd name="T61" fmla="*/ 34 h 36"/>
                  <a:gd name="T62" fmla="*/ 16 w 57"/>
                  <a:gd name="T63" fmla="*/ 25 h 36"/>
                  <a:gd name="T64" fmla="*/ 25 w 57"/>
                  <a:gd name="T65" fmla="*/ 7 h 36"/>
                  <a:gd name="T66" fmla="*/ 32 w 57"/>
                  <a:gd name="T67" fmla="*/ 0 h 36"/>
                  <a:gd name="T68" fmla="*/ 30 w 57"/>
                  <a:gd name="T69" fmla="*/ 5 h 36"/>
                  <a:gd name="T70" fmla="*/ 13 w 57"/>
                  <a:gd name="T71" fmla="*/ 14 h 36"/>
                  <a:gd name="T72" fmla="*/ 5 w 57"/>
                  <a:gd name="T73" fmla="*/ 28 h 36"/>
                  <a:gd name="T74" fmla="*/ 15 w 57"/>
                  <a:gd name="T75" fmla="*/ 21 h 36"/>
                  <a:gd name="T76" fmla="*/ 13 w 57"/>
                  <a:gd name="T77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" h="36">
                    <a:moveTo>
                      <a:pt x="13" y="20"/>
                    </a:moveTo>
                    <a:cubicBezTo>
                      <a:pt x="15" y="21"/>
                      <a:pt x="15" y="23"/>
                      <a:pt x="14" y="25"/>
                    </a:cubicBezTo>
                    <a:cubicBezTo>
                      <a:pt x="13" y="27"/>
                      <a:pt x="9" y="28"/>
                      <a:pt x="7" y="28"/>
                    </a:cubicBezTo>
                    <a:cubicBezTo>
                      <a:pt x="5" y="28"/>
                      <a:pt x="3" y="27"/>
                      <a:pt x="2" y="25"/>
                    </a:cubicBezTo>
                    <a:cubicBezTo>
                      <a:pt x="1" y="23"/>
                      <a:pt x="2" y="21"/>
                      <a:pt x="3" y="20"/>
                    </a:cubicBezTo>
                    <a:cubicBezTo>
                      <a:pt x="5" y="18"/>
                      <a:pt x="7" y="17"/>
                      <a:pt x="9" y="16"/>
                    </a:cubicBezTo>
                    <a:cubicBezTo>
                      <a:pt x="11" y="15"/>
                      <a:pt x="14" y="14"/>
                      <a:pt x="16" y="13"/>
                    </a:cubicBezTo>
                    <a:cubicBezTo>
                      <a:pt x="20" y="11"/>
                      <a:pt x="24" y="10"/>
                      <a:pt x="28" y="7"/>
                    </a:cubicBezTo>
                    <a:cubicBezTo>
                      <a:pt x="29" y="6"/>
                      <a:pt x="31" y="5"/>
                      <a:pt x="32" y="4"/>
                    </a:cubicBezTo>
                    <a:cubicBezTo>
                      <a:pt x="32" y="3"/>
                      <a:pt x="33" y="1"/>
                      <a:pt x="32" y="0"/>
                    </a:cubicBezTo>
                    <a:cubicBezTo>
                      <a:pt x="32" y="0"/>
                      <a:pt x="31" y="0"/>
                      <a:pt x="30" y="0"/>
                    </a:cubicBezTo>
                    <a:cubicBezTo>
                      <a:pt x="29" y="1"/>
                      <a:pt x="27" y="2"/>
                      <a:pt x="26" y="3"/>
                    </a:cubicBezTo>
                    <a:cubicBezTo>
                      <a:pt x="24" y="6"/>
                      <a:pt x="23" y="8"/>
                      <a:pt x="22" y="11"/>
                    </a:cubicBezTo>
                    <a:cubicBezTo>
                      <a:pt x="19" y="18"/>
                      <a:pt x="17" y="24"/>
                      <a:pt x="13" y="29"/>
                    </a:cubicBezTo>
                    <a:cubicBezTo>
                      <a:pt x="12" y="31"/>
                      <a:pt x="11" y="32"/>
                      <a:pt x="10" y="33"/>
                    </a:cubicBezTo>
                    <a:cubicBezTo>
                      <a:pt x="9" y="33"/>
                      <a:pt x="8" y="34"/>
                      <a:pt x="7" y="34"/>
                    </a:cubicBezTo>
                    <a:cubicBezTo>
                      <a:pt x="6" y="34"/>
                      <a:pt x="6" y="33"/>
                      <a:pt x="6" y="32"/>
                    </a:cubicBezTo>
                    <a:cubicBezTo>
                      <a:pt x="6" y="31"/>
                      <a:pt x="6" y="30"/>
                      <a:pt x="7" y="29"/>
                    </a:cubicBezTo>
                    <a:cubicBezTo>
                      <a:pt x="8" y="27"/>
                      <a:pt x="10" y="27"/>
                      <a:pt x="13" y="27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16" y="28"/>
                      <a:pt x="17" y="29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8" y="28"/>
                      <a:pt x="19" y="28"/>
                    </a:cubicBezTo>
                    <a:cubicBezTo>
                      <a:pt x="19" y="28"/>
                      <a:pt x="20" y="28"/>
                      <a:pt x="20" y="28"/>
                    </a:cubicBezTo>
                    <a:cubicBezTo>
                      <a:pt x="21" y="29"/>
                      <a:pt x="21" y="30"/>
                      <a:pt x="20" y="30"/>
                    </a:cubicBezTo>
                    <a:cubicBezTo>
                      <a:pt x="20" y="30"/>
                      <a:pt x="20" y="29"/>
                      <a:pt x="20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2" y="28"/>
                      <a:pt x="23" y="27"/>
                      <a:pt x="24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7" y="27"/>
                      <a:pt x="28" y="27"/>
                    </a:cubicBezTo>
                    <a:cubicBezTo>
                      <a:pt x="29" y="27"/>
                      <a:pt x="29" y="27"/>
                      <a:pt x="30" y="27"/>
                    </a:cubicBezTo>
                    <a:cubicBezTo>
                      <a:pt x="31" y="27"/>
                      <a:pt x="32" y="26"/>
                      <a:pt x="33" y="26"/>
                    </a:cubicBezTo>
                    <a:cubicBezTo>
                      <a:pt x="34" y="25"/>
                      <a:pt x="35" y="27"/>
                      <a:pt x="36" y="27"/>
                    </a:cubicBezTo>
                    <a:cubicBezTo>
                      <a:pt x="36" y="27"/>
                      <a:pt x="37" y="27"/>
                      <a:pt x="38" y="27"/>
                    </a:cubicBezTo>
                    <a:cubicBezTo>
                      <a:pt x="38" y="27"/>
                      <a:pt x="39" y="27"/>
                      <a:pt x="40" y="27"/>
                    </a:cubicBezTo>
                    <a:cubicBezTo>
                      <a:pt x="41" y="27"/>
                      <a:pt x="42" y="27"/>
                      <a:pt x="43" y="26"/>
                    </a:cubicBezTo>
                    <a:cubicBezTo>
                      <a:pt x="44" y="26"/>
                      <a:pt x="45" y="25"/>
                      <a:pt x="47" y="25"/>
                    </a:cubicBezTo>
                    <a:cubicBezTo>
                      <a:pt x="49" y="25"/>
                      <a:pt x="52" y="25"/>
                      <a:pt x="54" y="24"/>
                    </a:cubicBezTo>
                    <a:cubicBezTo>
                      <a:pt x="55" y="24"/>
                      <a:pt x="56" y="24"/>
                      <a:pt x="57" y="24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4" y="24"/>
                      <a:pt x="52" y="24"/>
                      <a:pt x="49" y="25"/>
                    </a:cubicBezTo>
                    <a:cubicBezTo>
                      <a:pt x="48" y="25"/>
                      <a:pt x="47" y="25"/>
                      <a:pt x="45" y="25"/>
                    </a:cubicBezTo>
                    <a:cubicBezTo>
                      <a:pt x="44" y="25"/>
                      <a:pt x="43" y="26"/>
                      <a:pt x="42" y="26"/>
                    </a:cubicBezTo>
                    <a:cubicBezTo>
                      <a:pt x="41" y="26"/>
                      <a:pt x="39" y="26"/>
                      <a:pt x="38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1" y="26"/>
                      <a:pt x="30" y="27"/>
                      <a:pt x="29" y="27"/>
                    </a:cubicBezTo>
                    <a:cubicBezTo>
                      <a:pt x="28" y="27"/>
                      <a:pt x="27" y="27"/>
                      <a:pt x="26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4" y="26"/>
                      <a:pt x="22" y="27"/>
                      <a:pt x="21" y="28"/>
                    </a:cubicBezTo>
                    <a:cubicBezTo>
                      <a:pt x="20" y="28"/>
                      <a:pt x="19" y="30"/>
                      <a:pt x="20" y="30"/>
                    </a:cubicBezTo>
                    <a:cubicBezTo>
                      <a:pt x="21" y="31"/>
                      <a:pt x="21" y="30"/>
                      <a:pt x="21" y="29"/>
                    </a:cubicBezTo>
                    <a:cubicBezTo>
                      <a:pt x="21" y="26"/>
                      <a:pt x="14" y="27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29"/>
                      <a:pt x="16" y="28"/>
                      <a:pt x="15" y="27"/>
                    </a:cubicBezTo>
                    <a:cubicBezTo>
                      <a:pt x="14" y="26"/>
                      <a:pt x="11" y="26"/>
                      <a:pt x="10" y="27"/>
                    </a:cubicBezTo>
                    <a:cubicBezTo>
                      <a:pt x="7" y="28"/>
                      <a:pt x="4" y="31"/>
                      <a:pt x="6" y="34"/>
                    </a:cubicBezTo>
                    <a:cubicBezTo>
                      <a:pt x="7" y="36"/>
                      <a:pt x="10" y="33"/>
                      <a:pt x="11" y="32"/>
                    </a:cubicBezTo>
                    <a:cubicBezTo>
                      <a:pt x="13" y="30"/>
                      <a:pt x="15" y="27"/>
                      <a:pt x="16" y="25"/>
                    </a:cubicBezTo>
                    <a:cubicBezTo>
                      <a:pt x="18" y="22"/>
                      <a:pt x="19" y="19"/>
                      <a:pt x="21" y="15"/>
                    </a:cubicBezTo>
                    <a:cubicBezTo>
                      <a:pt x="22" y="13"/>
                      <a:pt x="23" y="10"/>
                      <a:pt x="25" y="7"/>
                    </a:cubicBezTo>
                    <a:cubicBezTo>
                      <a:pt x="25" y="5"/>
                      <a:pt x="27" y="3"/>
                      <a:pt x="28" y="2"/>
                    </a:cubicBezTo>
                    <a:cubicBezTo>
                      <a:pt x="29" y="1"/>
                      <a:pt x="30" y="0"/>
                      <a:pt x="32" y="0"/>
                    </a:cubicBezTo>
                    <a:cubicBezTo>
                      <a:pt x="32" y="1"/>
                      <a:pt x="32" y="2"/>
                      <a:pt x="32" y="2"/>
                    </a:cubicBezTo>
                    <a:cubicBezTo>
                      <a:pt x="32" y="3"/>
                      <a:pt x="31" y="4"/>
                      <a:pt x="30" y="5"/>
                    </a:cubicBezTo>
                    <a:cubicBezTo>
                      <a:pt x="29" y="6"/>
                      <a:pt x="27" y="7"/>
                      <a:pt x="26" y="8"/>
                    </a:cubicBezTo>
                    <a:cubicBezTo>
                      <a:pt x="22" y="10"/>
                      <a:pt x="17" y="12"/>
                      <a:pt x="13" y="14"/>
                    </a:cubicBezTo>
                    <a:cubicBezTo>
                      <a:pt x="9" y="15"/>
                      <a:pt x="5" y="17"/>
                      <a:pt x="2" y="20"/>
                    </a:cubicBezTo>
                    <a:cubicBezTo>
                      <a:pt x="0" y="24"/>
                      <a:pt x="2" y="27"/>
                      <a:pt x="5" y="28"/>
                    </a:cubicBezTo>
                    <a:cubicBezTo>
                      <a:pt x="8" y="29"/>
                      <a:pt x="11" y="28"/>
                      <a:pt x="13" y="27"/>
                    </a:cubicBezTo>
                    <a:cubicBezTo>
                      <a:pt x="15" y="26"/>
                      <a:pt x="16" y="23"/>
                      <a:pt x="15" y="21"/>
                    </a:cubicBezTo>
                    <a:cubicBezTo>
                      <a:pt x="13" y="18"/>
                      <a:pt x="9" y="18"/>
                      <a:pt x="7" y="20"/>
                    </a:cubicBezTo>
                    <a:cubicBezTo>
                      <a:pt x="7" y="20"/>
                      <a:pt x="10" y="18"/>
                      <a:pt x="13" y="20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5" name="Freeform 738">
                <a:extLst>
                  <a:ext uri="{FF2B5EF4-FFF2-40B4-BE49-F238E27FC236}">
                    <a16:creationId xmlns:a16="http://schemas.microsoft.com/office/drawing/2014/main" id="{8CDB08B7-BD37-362A-34D5-42486DD4A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401" y="4664427"/>
                <a:ext cx="776989" cy="313250"/>
              </a:xfrm>
              <a:custGeom>
                <a:avLst/>
                <a:gdLst>
                  <a:gd name="T0" fmla="*/ 0 w 206"/>
                  <a:gd name="T1" fmla="*/ 0 h 83"/>
                  <a:gd name="T2" fmla="*/ 0 w 206"/>
                  <a:gd name="T3" fmla="*/ 83 h 83"/>
                  <a:gd name="T4" fmla="*/ 206 w 206"/>
                  <a:gd name="T5" fmla="*/ 83 h 83"/>
                  <a:gd name="T6" fmla="*/ 198 w 206"/>
                  <a:gd name="T7" fmla="*/ 75 h 83"/>
                  <a:gd name="T8" fmla="*/ 91 w 206"/>
                  <a:gd name="T9" fmla="*/ 75 h 83"/>
                  <a:gd name="T10" fmla="*/ 91 w 206"/>
                  <a:gd name="T11" fmla="*/ 81 h 83"/>
                  <a:gd name="T12" fmla="*/ 91 w 206"/>
                  <a:gd name="T13" fmla="*/ 82 h 83"/>
                  <a:gd name="T14" fmla="*/ 91 w 206"/>
                  <a:gd name="T15" fmla="*/ 83 h 83"/>
                  <a:gd name="T16" fmla="*/ 9 w 206"/>
                  <a:gd name="T17" fmla="*/ 83 h 83"/>
                  <a:gd name="T18" fmla="*/ 9 w 206"/>
                  <a:gd name="T19" fmla="*/ 75 h 83"/>
                  <a:gd name="T20" fmla="*/ 8 w 206"/>
                  <a:gd name="T21" fmla="*/ 75 h 83"/>
                  <a:gd name="T22" fmla="*/ 8 w 206"/>
                  <a:gd name="T23" fmla="*/ 64 h 83"/>
                  <a:gd name="T24" fmla="*/ 3 w 206"/>
                  <a:gd name="T25" fmla="*/ 64 h 83"/>
                  <a:gd name="T26" fmla="*/ 3 w 206"/>
                  <a:gd name="T27" fmla="*/ 47 h 83"/>
                  <a:gd name="T28" fmla="*/ 3 w 206"/>
                  <a:gd name="T29" fmla="*/ 46 h 83"/>
                  <a:gd name="T30" fmla="*/ 8 w 206"/>
                  <a:gd name="T31" fmla="*/ 46 h 83"/>
                  <a:gd name="T32" fmla="*/ 8 w 206"/>
                  <a:gd name="T33" fmla="*/ 3 h 83"/>
                  <a:gd name="T34" fmla="*/ 0 w 206"/>
                  <a:gd name="T3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6" h="83">
                    <a:moveTo>
                      <a:pt x="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1" y="81"/>
                      <a:pt x="91" y="81"/>
                      <a:pt x="91" y="81"/>
                    </a:cubicBezTo>
                    <a:cubicBezTo>
                      <a:pt x="91" y="82"/>
                      <a:pt x="91" y="82"/>
                      <a:pt x="91" y="82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" y="83"/>
                      <a:pt x="9" y="83"/>
                      <a:pt x="9" y="83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3" y="64"/>
                      <a:pt x="3" y="64"/>
                      <a:pt x="3" y="64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2"/>
                      <a:pt x="2" y="1"/>
                      <a:pt x="0" y="0"/>
                    </a:cubicBezTo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6" name="Freeform 739">
                <a:extLst>
                  <a:ext uri="{FF2B5EF4-FFF2-40B4-BE49-F238E27FC236}">
                    <a16:creationId xmlns:a16="http://schemas.microsoft.com/office/drawing/2014/main" id="{AE308A40-FD3A-4270-4058-E29CCCA362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close/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close/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close/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close/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C5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7" name="Freeform 740">
                <a:extLst>
                  <a:ext uri="{FF2B5EF4-FFF2-40B4-BE49-F238E27FC236}">
                    <a16:creationId xmlns:a16="http://schemas.microsoft.com/office/drawing/2014/main" id="{6E58C4D6-8691-4E6A-99FA-FB897F4DC4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8" name="Freeform 741">
                <a:extLst>
                  <a:ext uri="{FF2B5EF4-FFF2-40B4-BE49-F238E27FC236}">
                    <a16:creationId xmlns:a16="http://schemas.microsoft.com/office/drawing/2014/main" id="{A2BB0D91-8075-9719-F811-D4D635F318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550798"/>
                <a:ext cx="598867" cy="279469"/>
              </a:xfrm>
              <a:custGeom>
                <a:avLst/>
                <a:gdLst>
                  <a:gd name="T0" fmla="*/ 150 w 159"/>
                  <a:gd name="T1" fmla="*/ 66 h 74"/>
                  <a:gd name="T2" fmla="*/ 94 w 159"/>
                  <a:gd name="T3" fmla="*/ 66 h 74"/>
                  <a:gd name="T4" fmla="*/ 94 w 159"/>
                  <a:gd name="T5" fmla="*/ 74 h 74"/>
                  <a:gd name="T6" fmla="*/ 94 w 159"/>
                  <a:gd name="T7" fmla="*/ 74 h 74"/>
                  <a:gd name="T8" fmla="*/ 159 w 159"/>
                  <a:gd name="T9" fmla="*/ 74 h 74"/>
                  <a:gd name="T10" fmla="*/ 150 w 159"/>
                  <a:gd name="T11" fmla="*/ 66 h 74"/>
                  <a:gd name="T12" fmla="*/ 131 w 159"/>
                  <a:gd name="T13" fmla="*/ 47 h 74"/>
                  <a:gd name="T14" fmla="*/ 86 w 159"/>
                  <a:gd name="T15" fmla="*/ 47 h 74"/>
                  <a:gd name="T16" fmla="*/ 86 w 159"/>
                  <a:gd name="T17" fmla="*/ 55 h 74"/>
                  <a:gd name="T18" fmla="*/ 86 w 159"/>
                  <a:gd name="T19" fmla="*/ 57 h 74"/>
                  <a:gd name="T20" fmla="*/ 29 w 159"/>
                  <a:gd name="T21" fmla="*/ 57 h 74"/>
                  <a:gd name="T22" fmla="*/ 94 w 159"/>
                  <a:gd name="T23" fmla="*/ 57 h 74"/>
                  <a:gd name="T24" fmla="*/ 94 w 159"/>
                  <a:gd name="T25" fmla="*/ 64 h 74"/>
                  <a:gd name="T26" fmla="*/ 149 w 159"/>
                  <a:gd name="T27" fmla="*/ 64 h 74"/>
                  <a:gd name="T28" fmla="*/ 131 w 159"/>
                  <a:gd name="T29" fmla="*/ 47 h 74"/>
                  <a:gd name="T30" fmla="*/ 0 w 159"/>
                  <a:gd name="T31" fmla="*/ 33 h 74"/>
                  <a:gd name="T32" fmla="*/ 0 w 159"/>
                  <a:gd name="T33" fmla="*/ 74 h 74"/>
                  <a:gd name="T34" fmla="*/ 12 w 159"/>
                  <a:gd name="T35" fmla="*/ 74 h 74"/>
                  <a:gd name="T36" fmla="*/ 12 w 159"/>
                  <a:gd name="T37" fmla="*/ 59 h 74"/>
                  <a:gd name="T38" fmla="*/ 12 w 159"/>
                  <a:gd name="T39" fmla="*/ 57 h 74"/>
                  <a:gd name="T40" fmla="*/ 4 w 159"/>
                  <a:gd name="T41" fmla="*/ 57 h 74"/>
                  <a:gd name="T42" fmla="*/ 4 w 159"/>
                  <a:gd name="T43" fmla="*/ 40 h 74"/>
                  <a:gd name="T44" fmla="*/ 4 w 159"/>
                  <a:gd name="T45" fmla="*/ 38 h 74"/>
                  <a:gd name="T46" fmla="*/ 10 w 159"/>
                  <a:gd name="T47" fmla="*/ 38 h 74"/>
                  <a:gd name="T48" fmla="*/ 0 w 159"/>
                  <a:gd name="T49" fmla="*/ 33 h 74"/>
                  <a:gd name="T50" fmla="*/ 85 w 159"/>
                  <a:gd name="T51" fmla="*/ 0 h 74"/>
                  <a:gd name="T52" fmla="*/ 4 w 159"/>
                  <a:gd name="T53" fmla="*/ 0 h 74"/>
                  <a:gd name="T54" fmla="*/ 4 w 159"/>
                  <a:gd name="T55" fmla="*/ 19 h 74"/>
                  <a:gd name="T56" fmla="*/ 15 w 159"/>
                  <a:gd name="T57" fmla="*/ 31 h 74"/>
                  <a:gd name="T58" fmla="*/ 15 w 159"/>
                  <a:gd name="T59" fmla="*/ 38 h 74"/>
                  <a:gd name="T60" fmla="*/ 86 w 159"/>
                  <a:gd name="T61" fmla="*/ 38 h 74"/>
                  <a:gd name="T62" fmla="*/ 86 w 159"/>
                  <a:gd name="T63" fmla="*/ 45 h 74"/>
                  <a:gd name="T64" fmla="*/ 130 w 159"/>
                  <a:gd name="T65" fmla="*/ 45 h 74"/>
                  <a:gd name="T66" fmla="*/ 112 w 159"/>
                  <a:gd name="T67" fmla="*/ 28 h 74"/>
                  <a:gd name="T68" fmla="*/ 12 w 159"/>
                  <a:gd name="T69" fmla="*/ 28 h 74"/>
                  <a:gd name="T70" fmla="*/ 12 w 159"/>
                  <a:gd name="T71" fmla="*/ 26 h 74"/>
                  <a:gd name="T72" fmla="*/ 111 w 159"/>
                  <a:gd name="T73" fmla="*/ 26 h 74"/>
                  <a:gd name="T74" fmla="*/ 94 w 159"/>
                  <a:gd name="T75" fmla="*/ 9 h 74"/>
                  <a:gd name="T76" fmla="*/ 12 w 159"/>
                  <a:gd name="T77" fmla="*/ 9 h 74"/>
                  <a:gd name="T78" fmla="*/ 12 w 159"/>
                  <a:gd name="T79" fmla="*/ 7 h 74"/>
                  <a:gd name="T80" fmla="*/ 92 w 159"/>
                  <a:gd name="T81" fmla="*/ 7 h 74"/>
                  <a:gd name="T82" fmla="*/ 85 w 159"/>
                  <a:gd name="T8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9" h="74">
                    <a:moveTo>
                      <a:pt x="150" y="66"/>
                    </a:moveTo>
                    <a:cubicBezTo>
                      <a:pt x="94" y="66"/>
                      <a:pt x="94" y="66"/>
                      <a:pt x="94" y="66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0" y="66"/>
                      <a:pt x="150" y="66"/>
                      <a:pt x="150" y="66"/>
                    </a:cubicBezTo>
                    <a:moveTo>
                      <a:pt x="131" y="47"/>
                    </a:moveTo>
                    <a:cubicBezTo>
                      <a:pt x="86" y="47"/>
                      <a:pt x="86" y="47"/>
                      <a:pt x="86" y="47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31" y="47"/>
                      <a:pt x="131" y="47"/>
                      <a:pt x="131" y="47"/>
                    </a:cubicBezTo>
                    <a:moveTo>
                      <a:pt x="0" y="33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7" y="36"/>
                      <a:pt x="3" y="34"/>
                      <a:pt x="0" y="33"/>
                    </a:cubicBezTo>
                    <a:moveTo>
                      <a:pt x="8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130" y="45"/>
                      <a:pt x="130" y="45"/>
                      <a:pt x="130" y="45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11" y="26"/>
                      <a:pt x="111" y="26"/>
                      <a:pt x="111" y="26"/>
                    </a:cubicBezTo>
                    <a:cubicBezTo>
                      <a:pt x="94" y="9"/>
                      <a:pt x="94" y="9"/>
                      <a:pt x="94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85" y="0"/>
                      <a:pt x="85" y="0"/>
                      <a:pt x="85" y="0"/>
                    </a:cubicBezTo>
                  </a:path>
                </a:pathLst>
              </a:custGeom>
              <a:solidFill>
                <a:srgbClr val="95B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9" name="Freeform 742">
                <a:extLst>
                  <a:ext uri="{FF2B5EF4-FFF2-40B4-BE49-F238E27FC236}">
                    <a16:creationId xmlns:a16="http://schemas.microsoft.com/office/drawing/2014/main" id="{23B902AF-296C-37C0-1BA2-753F5FCDC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0" name="Freeform 743">
                <a:extLst>
                  <a:ext uri="{FF2B5EF4-FFF2-40B4-BE49-F238E27FC236}">
                    <a16:creationId xmlns:a16="http://schemas.microsoft.com/office/drawing/2014/main" id="{6B24D108-B6FA-4A5F-5F4D-CA4AA78C0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1" name="Rectangle 744">
                <a:extLst>
                  <a:ext uri="{FF2B5EF4-FFF2-40B4-BE49-F238E27FC236}">
                    <a16:creationId xmlns:a16="http://schemas.microsoft.com/office/drawing/2014/main" id="{7225C03E-B420-AFA2-F0E8-9C35BC6F9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2" name="Rectangle 745">
                <a:extLst>
                  <a:ext uri="{FF2B5EF4-FFF2-40B4-BE49-F238E27FC236}">
                    <a16:creationId xmlns:a16="http://schemas.microsoft.com/office/drawing/2014/main" id="{525D4072-B249-AD29-437E-EBC1125CE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3" name="Rectangle 746">
                <a:extLst>
                  <a:ext uri="{FF2B5EF4-FFF2-40B4-BE49-F238E27FC236}">
                    <a16:creationId xmlns:a16="http://schemas.microsoft.com/office/drawing/2014/main" id="{9FB9CC83-2939-C455-B341-4DFFDBBC4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4" name="Rectangle 747">
                <a:extLst>
                  <a:ext uri="{FF2B5EF4-FFF2-40B4-BE49-F238E27FC236}">
                    <a16:creationId xmlns:a16="http://schemas.microsoft.com/office/drawing/2014/main" id="{725D45A4-5A7B-77E5-EB4E-D34B5B034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5" name="Freeform 748">
                <a:extLst>
                  <a:ext uri="{FF2B5EF4-FFF2-40B4-BE49-F238E27FC236}">
                    <a16:creationId xmlns:a16="http://schemas.microsoft.com/office/drawing/2014/main" id="{596A51E1-54D7-5493-3422-546F25230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6" name="Freeform 749">
                <a:extLst>
                  <a:ext uri="{FF2B5EF4-FFF2-40B4-BE49-F238E27FC236}">
                    <a16:creationId xmlns:a16="http://schemas.microsoft.com/office/drawing/2014/main" id="{7EA5DE71-1016-57CB-4D9A-3E953C3D4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7" name="Freeform 750">
                <a:extLst>
                  <a:ext uri="{FF2B5EF4-FFF2-40B4-BE49-F238E27FC236}">
                    <a16:creationId xmlns:a16="http://schemas.microsoft.com/office/drawing/2014/main" id="{8F0D2605-5CBD-BFCA-BB83-3B5AC3850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8" name="Freeform 751">
                <a:extLst>
                  <a:ext uri="{FF2B5EF4-FFF2-40B4-BE49-F238E27FC236}">
                    <a16:creationId xmlns:a16="http://schemas.microsoft.com/office/drawing/2014/main" id="{0AB2997A-2EB2-2741-630F-240185A5E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9" name="Freeform 752">
                <a:extLst>
                  <a:ext uri="{FF2B5EF4-FFF2-40B4-BE49-F238E27FC236}">
                    <a16:creationId xmlns:a16="http://schemas.microsoft.com/office/drawing/2014/main" id="{D39C87F7-8900-0FC6-6EC9-D93AACA44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0" name="Freeform 753">
                <a:extLst>
                  <a:ext uri="{FF2B5EF4-FFF2-40B4-BE49-F238E27FC236}">
                    <a16:creationId xmlns:a16="http://schemas.microsoft.com/office/drawing/2014/main" id="{085C5E1E-62B8-A2C0-9AB3-05374F9B6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1" name="Freeform 754">
                <a:extLst>
                  <a:ext uri="{FF2B5EF4-FFF2-40B4-BE49-F238E27FC236}">
                    <a16:creationId xmlns:a16="http://schemas.microsoft.com/office/drawing/2014/main" id="{A830571C-7914-ED96-DEF5-9A97F6A01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2" name="Freeform 755">
                <a:extLst>
                  <a:ext uri="{FF2B5EF4-FFF2-40B4-BE49-F238E27FC236}">
                    <a16:creationId xmlns:a16="http://schemas.microsoft.com/office/drawing/2014/main" id="{0ECC3D71-7912-44D8-1BDA-00EA742C9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3" name="Freeform 756">
                <a:extLst>
                  <a:ext uri="{FF2B5EF4-FFF2-40B4-BE49-F238E27FC236}">
                    <a16:creationId xmlns:a16="http://schemas.microsoft.com/office/drawing/2014/main" id="{1F3F6FAF-A6A5-870E-B9A6-1C7034273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4" name="Freeform 757">
                <a:extLst>
                  <a:ext uri="{FF2B5EF4-FFF2-40B4-BE49-F238E27FC236}">
                    <a16:creationId xmlns:a16="http://schemas.microsoft.com/office/drawing/2014/main" id="{BE06C8C3-1754-F895-8EEA-8AD579656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5" name="Rectangle 758">
                <a:extLst>
                  <a:ext uri="{FF2B5EF4-FFF2-40B4-BE49-F238E27FC236}">
                    <a16:creationId xmlns:a16="http://schemas.microsoft.com/office/drawing/2014/main" id="{48C3FFCD-7393-6422-B3BA-3042C3C6C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6" name="Rectangle 759">
                <a:extLst>
                  <a:ext uri="{FF2B5EF4-FFF2-40B4-BE49-F238E27FC236}">
                    <a16:creationId xmlns:a16="http://schemas.microsoft.com/office/drawing/2014/main" id="{BF72BDEB-33CA-AB80-C580-AAE905524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7" name="Rectangle 760">
                <a:extLst>
                  <a:ext uri="{FF2B5EF4-FFF2-40B4-BE49-F238E27FC236}">
                    <a16:creationId xmlns:a16="http://schemas.microsoft.com/office/drawing/2014/main" id="{2B8BA61A-AEC0-8CB9-35F3-1AE52528E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8" name="Rectangle 761">
                <a:extLst>
                  <a:ext uri="{FF2B5EF4-FFF2-40B4-BE49-F238E27FC236}">
                    <a16:creationId xmlns:a16="http://schemas.microsoft.com/office/drawing/2014/main" id="{47F1375C-4280-C9C4-6BFD-F86E74869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9" name="Rectangle 762">
                <a:extLst>
                  <a:ext uri="{FF2B5EF4-FFF2-40B4-BE49-F238E27FC236}">
                    <a16:creationId xmlns:a16="http://schemas.microsoft.com/office/drawing/2014/main" id="{0F9CFFA8-ABE7-9C7E-8188-7719DD645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0" name="Rectangle 763">
                <a:extLst>
                  <a:ext uri="{FF2B5EF4-FFF2-40B4-BE49-F238E27FC236}">
                    <a16:creationId xmlns:a16="http://schemas.microsoft.com/office/drawing/2014/main" id="{1B654B5F-71F7-E7E7-9DE7-B420BB0AE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1" name="Rectangle 764">
                <a:extLst>
                  <a:ext uri="{FF2B5EF4-FFF2-40B4-BE49-F238E27FC236}">
                    <a16:creationId xmlns:a16="http://schemas.microsoft.com/office/drawing/2014/main" id="{F3409CAC-2224-DF91-694A-683E341A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2" name="Rectangle 765">
                <a:extLst>
                  <a:ext uri="{FF2B5EF4-FFF2-40B4-BE49-F238E27FC236}">
                    <a16:creationId xmlns:a16="http://schemas.microsoft.com/office/drawing/2014/main" id="{8B33E143-6A8D-505D-C212-DFEFAD66D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3" name="Rectangle 766">
                <a:extLst>
                  <a:ext uri="{FF2B5EF4-FFF2-40B4-BE49-F238E27FC236}">
                    <a16:creationId xmlns:a16="http://schemas.microsoft.com/office/drawing/2014/main" id="{B47B0EE7-6C5E-6EAE-25A5-D4FA641FF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4" name="Rectangle 767">
                <a:extLst>
                  <a:ext uri="{FF2B5EF4-FFF2-40B4-BE49-F238E27FC236}">
                    <a16:creationId xmlns:a16="http://schemas.microsoft.com/office/drawing/2014/main" id="{9F34C2EC-C806-6F41-3650-CD398E330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5" name="Rectangle 768">
                <a:extLst>
                  <a:ext uri="{FF2B5EF4-FFF2-40B4-BE49-F238E27FC236}">
                    <a16:creationId xmlns:a16="http://schemas.microsoft.com/office/drawing/2014/main" id="{62BC390C-E7CD-3494-0043-DC71CD92B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6" name="Rectangle 769">
                <a:extLst>
                  <a:ext uri="{FF2B5EF4-FFF2-40B4-BE49-F238E27FC236}">
                    <a16:creationId xmlns:a16="http://schemas.microsoft.com/office/drawing/2014/main" id="{9C0A9BEA-D65A-90E9-E761-3684EB407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7" name="Rectangle 770">
                <a:extLst>
                  <a:ext uri="{FF2B5EF4-FFF2-40B4-BE49-F238E27FC236}">
                    <a16:creationId xmlns:a16="http://schemas.microsoft.com/office/drawing/2014/main" id="{475A807F-DE11-B299-F830-B52A5E2F1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8" name="Rectangle 771">
                <a:extLst>
                  <a:ext uri="{FF2B5EF4-FFF2-40B4-BE49-F238E27FC236}">
                    <a16:creationId xmlns:a16="http://schemas.microsoft.com/office/drawing/2014/main" id="{6A3B1C84-C6D4-F95F-DD28-5795968DC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9" name="Rectangle 772">
                <a:extLst>
                  <a:ext uri="{FF2B5EF4-FFF2-40B4-BE49-F238E27FC236}">
                    <a16:creationId xmlns:a16="http://schemas.microsoft.com/office/drawing/2014/main" id="{71B9516C-376A-4705-FA76-F04FE88B7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0" name="Rectangle 773">
                <a:extLst>
                  <a:ext uri="{FF2B5EF4-FFF2-40B4-BE49-F238E27FC236}">
                    <a16:creationId xmlns:a16="http://schemas.microsoft.com/office/drawing/2014/main" id="{E04A1FED-01D8-ED30-F0DB-03F16DF3B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1" name="Rectangle 774">
                <a:extLst>
                  <a:ext uri="{FF2B5EF4-FFF2-40B4-BE49-F238E27FC236}">
                    <a16:creationId xmlns:a16="http://schemas.microsoft.com/office/drawing/2014/main" id="{12F56C89-9E30-BF98-1315-BF52CA966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30646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2" name="Rectangle 775">
                <a:extLst>
                  <a:ext uri="{FF2B5EF4-FFF2-40B4-BE49-F238E27FC236}">
                    <a16:creationId xmlns:a16="http://schemas.microsoft.com/office/drawing/2014/main" id="{FDDC6B03-415C-2B93-09A3-51AB86AA7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24504"/>
                <a:ext cx="310183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3" name="Rectangle 776">
                <a:extLst>
                  <a:ext uri="{FF2B5EF4-FFF2-40B4-BE49-F238E27FC236}">
                    <a16:creationId xmlns:a16="http://schemas.microsoft.com/office/drawing/2014/main" id="{B0150BF9-1A9D-DB2E-4CB8-DD091DF00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60011"/>
                <a:ext cx="304041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4" name="Rectangle 777">
                <a:extLst>
                  <a:ext uri="{FF2B5EF4-FFF2-40B4-BE49-F238E27FC236}">
                    <a16:creationId xmlns:a16="http://schemas.microsoft.com/office/drawing/2014/main" id="{5AF1AF9E-6571-D3BC-2D7F-F18044FD2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50798"/>
                <a:ext cx="304041" cy="67564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5" name="Rectangle 778">
                <a:extLst>
                  <a:ext uri="{FF2B5EF4-FFF2-40B4-BE49-F238E27FC236}">
                    <a16:creationId xmlns:a16="http://schemas.microsoft.com/office/drawing/2014/main" id="{6676410A-AE14-F6C2-928C-0DDFBC94B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6" name="Rectangle 779">
                <a:extLst>
                  <a:ext uri="{FF2B5EF4-FFF2-40B4-BE49-F238E27FC236}">
                    <a16:creationId xmlns:a16="http://schemas.microsoft.com/office/drawing/2014/main" id="{AB38DE7C-532E-DA27-818F-E2EA4F9A8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7" name="Freeform 780">
                <a:extLst>
                  <a:ext uri="{FF2B5EF4-FFF2-40B4-BE49-F238E27FC236}">
                    <a16:creationId xmlns:a16="http://schemas.microsoft.com/office/drawing/2014/main" id="{6DC9C53D-088F-A94E-F81B-A5D02768E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8" name="Freeform 781">
                <a:extLst>
                  <a:ext uri="{FF2B5EF4-FFF2-40B4-BE49-F238E27FC236}">
                    <a16:creationId xmlns:a16="http://schemas.microsoft.com/office/drawing/2014/main" id="{C1ADD36F-BB9B-463E-A96B-A92E541EC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9" name="Freeform 782">
                <a:extLst>
                  <a:ext uri="{FF2B5EF4-FFF2-40B4-BE49-F238E27FC236}">
                    <a16:creationId xmlns:a16="http://schemas.microsoft.com/office/drawing/2014/main" id="{500CDBE1-D073-2BA6-4D19-CE7EAE924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0" name="Freeform 783">
                <a:extLst>
                  <a:ext uri="{FF2B5EF4-FFF2-40B4-BE49-F238E27FC236}">
                    <a16:creationId xmlns:a16="http://schemas.microsoft.com/office/drawing/2014/main" id="{B0B2B8F5-5E88-D81C-EDE1-D911213DF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1" name="Freeform 784">
                <a:extLst>
                  <a:ext uri="{FF2B5EF4-FFF2-40B4-BE49-F238E27FC236}">
                    <a16:creationId xmlns:a16="http://schemas.microsoft.com/office/drawing/2014/main" id="{1606C4E2-F960-1802-4D47-971951A0B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2" name="Freeform 785">
                <a:extLst>
                  <a:ext uri="{FF2B5EF4-FFF2-40B4-BE49-F238E27FC236}">
                    <a16:creationId xmlns:a16="http://schemas.microsoft.com/office/drawing/2014/main" id="{650A739F-069C-07F9-6481-9FCEC606D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3" name="Freeform 786">
                <a:extLst>
                  <a:ext uri="{FF2B5EF4-FFF2-40B4-BE49-F238E27FC236}">
                    <a16:creationId xmlns:a16="http://schemas.microsoft.com/office/drawing/2014/main" id="{C4DE5C5C-1E1F-0E49-CA0E-9199AD5D1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4" name="Freeform 787">
                <a:extLst>
                  <a:ext uri="{FF2B5EF4-FFF2-40B4-BE49-F238E27FC236}">
                    <a16:creationId xmlns:a16="http://schemas.microsoft.com/office/drawing/2014/main" id="{F54BE4A8-5879-575B-7C85-75341D887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5" name="Freeform 788">
                <a:extLst>
                  <a:ext uri="{FF2B5EF4-FFF2-40B4-BE49-F238E27FC236}">
                    <a16:creationId xmlns:a16="http://schemas.microsoft.com/office/drawing/2014/main" id="{A62182AE-D1A0-372D-4FC1-D8DB9317F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D8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6" name="Freeform 789">
                <a:extLst>
                  <a:ext uri="{FF2B5EF4-FFF2-40B4-BE49-F238E27FC236}">
                    <a16:creationId xmlns:a16="http://schemas.microsoft.com/office/drawing/2014/main" id="{5042F8CF-0397-8B0F-C3E3-EC1F16472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7" name="Freeform 790">
                <a:extLst>
                  <a:ext uri="{FF2B5EF4-FFF2-40B4-BE49-F238E27FC236}">
                    <a16:creationId xmlns:a16="http://schemas.microsoft.com/office/drawing/2014/main" id="{EA379D6D-3415-9E7F-4F4A-C56FCCD07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8" name="Freeform 791">
                <a:extLst>
                  <a:ext uri="{FF2B5EF4-FFF2-40B4-BE49-F238E27FC236}">
                    <a16:creationId xmlns:a16="http://schemas.microsoft.com/office/drawing/2014/main" id="{3CA08B0C-F04B-8479-4909-6233E7CBD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9" name="Freeform 792">
                <a:extLst>
                  <a:ext uri="{FF2B5EF4-FFF2-40B4-BE49-F238E27FC236}">
                    <a16:creationId xmlns:a16="http://schemas.microsoft.com/office/drawing/2014/main" id="{6833B80D-16A1-4EA7-08C2-AB43A2365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695137"/>
                <a:ext cx="85990" cy="64493"/>
              </a:xfrm>
              <a:custGeom>
                <a:avLst/>
                <a:gdLst>
                  <a:gd name="T0" fmla="*/ 6 w 23"/>
                  <a:gd name="T1" fmla="*/ 0 h 17"/>
                  <a:gd name="T2" fmla="*/ 6 w 23"/>
                  <a:gd name="T3" fmla="*/ 0 h 17"/>
                  <a:gd name="T4" fmla="*/ 0 w 23"/>
                  <a:gd name="T5" fmla="*/ 0 h 17"/>
                  <a:gd name="T6" fmla="*/ 0 w 23"/>
                  <a:gd name="T7" fmla="*/ 2 h 17"/>
                  <a:gd name="T8" fmla="*/ 0 w 23"/>
                  <a:gd name="T9" fmla="*/ 17 h 17"/>
                  <a:gd name="T10" fmla="*/ 23 w 23"/>
                  <a:gd name="T11" fmla="*/ 17 h 17"/>
                  <a:gd name="T12" fmla="*/ 11 w 23"/>
                  <a:gd name="T13" fmla="*/ 5 h 17"/>
                  <a:gd name="T14" fmla="*/ 11 w 23"/>
                  <a:gd name="T15" fmla="*/ 5 h 17"/>
                  <a:gd name="T16" fmla="*/ 9 w 23"/>
                  <a:gd name="T17" fmla="*/ 3 h 17"/>
                  <a:gd name="T18" fmla="*/ 8 w 23"/>
                  <a:gd name="T19" fmla="*/ 2 h 17"/>
                  <a:gd name="T20" fmla="*/ 6 w 23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7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1"/>
                      <a:pt x="6" y="0"/>
                    </a:cubicBezTo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0" name="Oval 793">
                <a:extLst>
                  <a:ext uri="{FF2B5EF4-FFF2-40B4-BE49-F238E27FC236}">
                    <a16:creationId xmlns:a16="http://schemas.microsoft.com/office/drawing/2014/main" id="{770D9FCE-CDE1-EB87-B62D-1BC9D2AD9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7498"/>
                <a:ext cx="310183" cy="310182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53C7ABDA-04B4-8EA2-41E9-BD1129BBF7F1}"/>
                  </a:ext>
                </a:extLst>
              </p:cNvPr>
              <p:cNvSpPr txBox="1"/>
              <p:nvPr/>
            </p:nvSpPr>
            <p:spPr>
              <a:xfrm>
                <a:off x="6164606" y="4497688"/>
                <a:ext cx="251130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bg1"/>
                    </a:solidFill>
                    <a:highlight>
                      <a:srgbClr val="00539F"/>
                    </a:highlight>
                    <a:latin typeface="Barlow SemiBold" panose="00000700000000000000" pitchFamily="2" charset="0"/>
                  </a:rPr>
                  <a:t>Funding Opportunities.</a:t>
                </a:r>
              </a:p>
            </p:txBody>
          </p:sp>
          <p:sp>
            <p:nvSpPr>
              <p:cNvPr id="221" name="Oval 794">
                <a:extLst>
                  <a:ext uri="{FF2B5EF4-FFF2-40B4-BE49-F238E27FC236}">
                    <a16:creationId xmlns:a16="http://schemas.microsoft.com/office/drawing/2014/main" id="{647BA3B7-9E72-A170-29F2-477DDAD2C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4427"/>
                <a:ext cx="310183" cy="310182"/>
              </a:xfrm>
              <a:prstGeom prst="ellipse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2" name="Oval 795">
                <a:extLst>
                  <a:ext uri="{FF2B5EF4-FFF2-40B4-BE49-F238E27FC236}">
                    <a16:creationId xmlns:a16="http://schemas.microsoft.com/office/drawing/2014/main" id="{C2DD00EC-C350-E386-35ED-10106F210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4057" y="4701282"/>
                <a:ext cx="233403" cy="230334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3" name="Freeform 796">
                <a:extLst>
                  <a:ext uri="{FF2B5EF4-FFF2-40B4-BE49-F238E27FC236}">
                    <a16:creationId xmlns:a16="http://schemas.microsoft.com/office/drawing/2014/main" id="{D19C5EA2-F401-FD89-4EA6-90D9460C9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4057" y="4701282"/>
                <a:ext cx="205764" cy="205763"/>
              </a:xfrm>
              <a:custGeom>
                <a:avLst/>
                <a:gdLst>
                  <a:gd name="T0" fmla="*/ 4 w 54"/>
                  <a:gd name="T1" fmla="*/ 34 h 54"/>
                  <a:gd name="T2" fmla="*/ 34 w 54"/>
                  <a:gd name="T3" fmla="*/ 3 h 54"/>
                  <a:gd name="T4" fmla="*/ 54 w 54"/>
                  <a:gd name="T5" fmla="*/ 11 h 54"/>
                  <a:gd name="T6" fmla="*/ 31 w 54"/>
                  <a:gd name="T7" fmla="*/ 0 h 54"/>
                  <a:gd name="T8" fmla="*/ 0 w 54"/>
                  <a:gd name="T9" fmla="*/ 31 h 54"/>
                  <a:gd name="T10" fmla="*/ 11 w 54"/>
                  <a:gd name="T11" fmla="*/ 54 h 54"/>
                  <a:gd name="T12" fmla="*/ 4 w 54"/>
                  <a:gd name="T13" fmla="*/ 3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54">
                    <a:moveTo>
                      <a:pt x="4" y="34"/>
                    </a:moveTo>
                    <a:cubicBezTo>
                      <a:pt x="4" y="17"/>
                      <a:pt x="17" y="3"/>
                      <a:pt x="34" y="3"/>
                    </a:cubicBezTo>
                    <a:cubicBezTo>
                      <a:pt x="42" y="3"/>
                      <a:pt x="49" y="6"/>
                      <a:pt x="54" y="11"/>
                    </a:cubicBezTo>
                    <a:cubicBezTo>
                      <a:pt x="48" y="4"/>
                      <a:pt x="40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0"/>
                      <a:pt x="4" y="48"/>
                      <a:pt x="11" y="54"/>
                    </a:cubicBezTo>
                    <a:cubicBezTo>
                      <a:pt x="6" y="48"/>
                      <a:pt x="4" y="42"/>
                      <a:pt x="4" y="34"/>
                    </a:cubicBezTo>
                    <a:close/>
                  </a:path>
                </a:pathLst>
              </a:cu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0507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CH" sz="3600" dirty="0"/>
              <a:t>Our </a:t>
            </a:r>
            <a:r>
              <a:rPr lang="en-US" sz="3600" dirty="0"/>
              <a:t>Technology Portfolio.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Seven startup-friendly technologies ready to use</a:t>
            </a:r>
            <a:endParaRPr lang="en-GB" sz="2400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BF78ED00-1112-B918-62B0-CB9D521D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24E19711-8CB5-40DC-D762-8E31A9F8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8" name="Date Placeholder 14">
            <a:extLst>
              <a:ext uri="{FF2B5EF4-FFF2-40B4-BE49-F238E27FC236}">
                <a16:creationId xmlns:a16="http://schemas.microsoft.com/office/drawing/2014/main" id="{A9C0B13B-5E4A-5583-8965-AE298E5E65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pic>
        <p:nvPicPr>
          <p:cNvPr id="56" name="Image 14" descr="Une image contenant texte, Appareils électroniques, ordinateur, capture d’écran&#10;&#10;Description générée automatiquement">
            <a:hlinkClick r:id="rId2"/>
            <a:extLst>
              <a:ext uri="{FF2B5EF4-FFF2-40B4-BE49-F238E27FC236}">
                <a16:creationId xmlns:a16="http://schemas.microsoft.com/office/drawing/2014/main" id="{0138AFFF-8124-9092-10B1-4AD0E9387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058" y="3982254"/>
            <a:ext cx="1065139" cy="1511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85B07C3-1FF3-1F27-EF02-ABB9FD6F176F}"/>
              </a:ext>
            </a:extLst>
          </p:cNvPr>
          <p:cNvSpPr/>
          <p:nvPr/>
        </p:nvSpPr>
        <p:spPr>
          <a:xfrm rot="10800000">
            <a:off x="8900160" y="5072289"/>
            <a:ext cx="1917596" cy="324963"/>
          </a:xfrm>
          <a:prstGeom prst="roundRect">
            <a:avLst>
              <a:gd name="adj" fmla="val 33207"/>
            </a:avLst>
          </a:prstGeom>
          <a:solidFill>
            <a:srgbClr val="00BA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B0382B3-1784-9C38-4889-E2D18C2BAB38}"/>
              </a:ext>
            </a:extLst>
          </p:cNvPr>
          <p:cNvGrpSpPr/>
          <p:nvPr/>
        </p:nvGrpSpPr>
        <p:grpSpPr>
          <a:xfrm>
            <a:off x="9000015" y="5344024"/>
            <a:ext cx="1817745" cy="342859"/>
            <a:chOff x="7483744" y="5124170"/>
            <a:chExt cx="1274398" cy="342859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C7F1F4E2-2384-F280-1703-81E7727BB91F}"/>
                </a:ext>
              </a:extLst>
            </p:cNvPr>
            <p:cNvSpPr/>
            <p:nvPr/>
          </p:nvSpPr>
          <p:spPr>
            <a:xfrm rot="10800000">
              <a:off x="7545664" y="5142066"/>
              <a:ext cx="1212478" cy="324963"/>
            </a:xfrm>
            <a:prstGeom prst="roundRect">
              <a:avLst>
                <a:gd name="adj" fmla="val 32683"/>
              </a:avLst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DBCC1BA-CB8D-1877-AA38-0278F241FE9D}"/>
                </a:ext>
              </a:extLst>
            </p:cNvPr>
            <p:cNvSpPr/>
            <p:nvPr/>
          </p:nvSpPr>
          <p:spPr>
            <a:xfrm flipH="1">
              <a:off x="7483744" y="5124170"/>
              <a:ext cx="181193" cy="121875"/>
            </a:xfrm>
            <a:custGeom>
              <a:avLst/>
              <a:gdLst>
                <a:gd name="connsiteX0" fmla="*/ 0 w 528320"/>
                <a:gd name="connsiteY0" fmla="*/ 0 h 311237"/>
                <a:gd name="connsiteX1" fmla="*/ 528320 w 528320"/>
                <a:gd name="connsiteY1" fmla="*/ 0 h 311237"/>
                <a:gd name="connsiteX2" fmla="*/ 528320 w 528320"/>
                <a:gd name="connsiteY2" fmla="*/ 147596 h 311237"/>
                <a:gd name="connsiteX3" fmla="*/ 507555 w 528320"/>
                <a:gd name="connsiteY3" fmla="*/ 149529 h 311237"/>
                <a:gd name="connsiteX4" fmla="*/ 343945 w 528320"/>
                <a:gd name="connsiteY4" fmla="*/ 300576 h 311237"/>
                <a:gd name="connsiteX5" fmla="*/ 342781 w 528320"/>
                <a:gd name="connsiteY5" fmla="*/ 311237 h 311237"/>
                <a:gd name="connsiteX6" fmla="*/ 0 w 528320"/>
                <a:gd name="connsiteY6" fmla="*/ 311237 h 311237"/>
                <a:gd name="connsiteX7" fmla="*/ 0 w 528320"/>
                <a:gd name="connsiteY7" fmla="*/ 0 h 31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320" h="311237">
                  <a:moveTo>
                    <a:pt x="0" y="0"/>
                  </a:moveTo>
                  <a:lnTo>
                    <a:pt x="528320" y="0"/>
                  </a:lnTo>
                  <a:lnTo>
                    <a:pt x="528320" y="147596"/>
                  </a:lnTo>
                  <a:lnTo>
                    <a:pt x="507555" y="149529"/>
                  </a:lnTo>
                  <a:cubicBezTo>
                    <a:pt x="425432" y="165043"/>
                    <a:pt x="360750" y="224759"/>
                    <a:pt x="343945" y="300576"/>
                  </a:cubicBezTo>
                  <a:lnTo>
                    <a:pt x="342781" y="311237"/>
                  </a:lnTo>
                  <a:lnTo>
                    <a:pt x="0" y="311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62" name="ZoneTexte 28">
            <a:hlinkClick r:id="rId2"/>
            <a:extLst>
              <a:ext uri="{FF2B5EF4-FFF2-40B4-BE49-F238E27FC236}">
                <a16:creationId xmlns:a16="http://schemas.microsoft.com/office/drawing/2014/main" id="{634E4A49-9CD5-E602-E20C-159BFCF9BD56}"/>
              </a:ext>
            </a:extLst>
          </p:cNvPr>
          <p:cNvSpPr txBox="1"/>
          <p:nvPr/>
        </p:nvSpPr>
        <p:spPr>
          <a:xfrm>
            <a:off x="8631548" y="5010145"/>
            <a:ext cx="2205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Learn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about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our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CVC Tech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here</a:t>
            </a:r>
            <a:endParaRPr lang="fr-FR" sz="20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57" name="TextBox 56">
            <a:hlinkClick r:id="rId2"/>
            <a:extLst>
              <a:ext uri="{FF2B5EF4-FFF2-40B4-BE49-F238E27FC236}">
                <a16:creationId xmlns:a16="http://schemas.microsoft.com/office/drawing/2014/main" id="{A0D59E68-0EED-16FC-8F04-FFDE205DEDF9}"/>
              </a:ext>
            </a:extLst>
          </p:cNvPr>
          <p:cNvSpPr txBox="1"/>
          <p:nvPr/>
        </p:nvSpPr>
        <p:spPr>
          <a:xfrm>
            <a:off x="9194214" y="3897952"/>
            <a:ext cx="10488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CVC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Tech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Briefs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39342"/>
              </a:solidFill>
              <a:effectLst/>
              <a:uLnTx/>
              <a:uFillTx/>
              <a:latin typeface="Barlow" panose="00000500000000000000" pitchFamily="2" charset="0"/>
            </a:endParaRPr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86BF10F3-49FF-56B4-2CF8-8639D1BF7CE2}"/>
              </a:ext>
            </a:extLst>
          </p:cNvPr>
          <p:cNvGrpSpPr/>
          <p:nvPr/>
        </p:nvGrpSpPr>
        <p:grpSpPr>
          <a:xfrm>
            <a:off x="245499" y="1598327"/>
            <a:ext cx="2948485" cy="1779960"/>
            <a:chOff x="316619" y="1598327"/>
            <a:chExt cx="2948485" cy="177996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747ECE4-DA16-710B-997D-7AA854DD04DD}"/>
                </a:ext>
              </a:extLst>
            </p:cNvPr>
            <p:cNvGrpSpPr/>
            <p:nvPr/>
          </p:nvGrpSpPr>
          <p:grpSpPr>
            <a:xfrm>
              <a:off x="1059002" y="1598327"/>
              <a:ext cx="1809818" cy="1779960"/>
              <a:chOff x="9209584" y="3270287"/>
              <a:chExt cx="1809818" cy="177996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3D7B5A4-D405-6EA0-BE24-5D3FECD2DC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1C7EA0A-F99F-30E5-0D5E-8B15786D02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82EE1BF-10C0-ACE7-6380-EBCDB59AC0B5}"/>
                </a:ext>
              </a:extLst>
            </p:cNvPr>
            <p:cNvGrpSpPr/>
            <p:nvPr/>
          </p:nvGrpSpPr>
          <p:grpSpPr>
            <a:xfrm>
              <a:off x="643278" y="1838704"/>
              <a:ext cx="2177663" cy="400110"/>
              <a:chOff x="6873722" y="4814541"/>
              <a:chExt cx="3137734" cy="400110"/>
            </a:xfrm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79972461-1E91-5CF9-3BD9-2397CB5AEA2D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ZoneTexte 28">
                <a:extLst>
                  <a:ext uri="{FF2B5EF4-FFF2-40B4-BE49-F238E27FC236}">
                    <a16:creationId xmlns:a16="http://schemas.microsoft.com/office/drawing/2014/main" id="{9E00C782-4395-9896-66A9-5EAE84495BA7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ACCURATE 2A</a:t>
                </a:r>
              </a:p>
            </p:txBody>
          </p:sp>
        </p:grpSp>
        <p:pic>
          <p:nvPicPr>
            <p:cNvPr id="217" name="Graphic 216" descr="Processor with solid fill">
              <a:extLst>
                <a:ext uri="{FF2B5EF4-FFF2-40B4-BE49-F238E27FC236}">
                  <a16:creationId xmlns:a16="http://schemas.microsoft.com/office/drawing/2014/main" id="{550074C5-E5EB-4E57-78FB-98632E857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80498" y="2218528"/>
              <a:ext cx="972000" cy="972000"/>
            </a:xfrm>
            <a:prstGeom prst="rect">
              <a:avLst/>
            </a:prstGeom>
          </p:spPr>
        </p:pic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3F9CBE7-2DB1-E32A-A3DF-D54C412121C7}"/>
                </a:ext>
              </a:extLst>
            </p:cNvPr>
            <p:cNvSpPr txBox="1"/>
            <p:nvPr/>
          </p:nvSpPr>
          <p:spPr>
            <a:xfrm>
              <a:off x="316619" y="2274825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High-Precision ASIC measuring current at femtoampere levels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92AD8903-DBAF-9BFC-F64B-391BB40371CA}"/>
              </a:ext>
            </a:extLst>
          </p:cNvPr>
          <p:cNvGrpSpPr/>
          <p:nvPr/>
        </p:nvGrpSpPr>
        <p:grpSpPr>
          <a:xfrm>
            <a:off x="2975091" y="1598327"/>
            <a:ext cx="3306056" cy="1779960"/>
            <a:chOff x="3015731" y="1598327"/>
            <a:chExt cx="3306056" cy="177996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E6F58A1-8394-ED02-C187-83A7482ADF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52303" y="1763422"/>
              <a:ext cx="1613777" cy="1614865"/>
            </a:xfrm>
            <a:prstGeom prst="ellipse">
              <a:avLst/>
            </a:prstGeom>
            <a:solidFill>
              <a:srgbClr val="0055A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EF30F29-877A-691E-81FA-6135E86A1E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6992" y="1598327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AF615340-6227-33CC-E444-22B54AA14D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047011" y="2194542"/>
              <a:ext cx="1339317" cy="1008000"/>
              <a:chOff x="5205671" y="2651894"/>
              <a:chExt cx="1548007" cy="1165064"/>
            </a:xfrm>
          </p:grpSpPr>
          <p:sp>
            <p:nvSpPr>
              <p:cNvPr id="225" name="Rectangle: Rounded Corners 224">
                <a:extLst>
                  <a:ext uri="{FF2B5EF4-FFF2-40B4-BE49-F238E27FC236}">
                    <a16:creationId xmlns:a16="http://schemas.microsoft.com/office/drawing/2014/main" id="{C6993C99-3680-A483-B371-9F1DD4E708EF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Rectangle: Rounded Corners 225">
                <a:extLst>
                  <a:ext uri="{FF2B5EF4-FFF2-40B4-BE49-F238E27FC236}">
                    <a16:creationId xmlns:a16="http://schemas.microsoft.com/office/drawing/2014/main" id="{6B8D44C8-2EBE-9907-54DC-67EC53D38047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851598C1-8CF6-1C34-95CB-33D2B5BD8859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F39D7E33-B6FE-4A21-73E7-3975FFC220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Rectangle: Rounded Corners 228">
                <a:extLst>
                  <a:ext uri="{FF2B5EF4-FFF2-40B4-BE49-F238E27FC236}">
                    <a16:creationId xmlns:a16="http://schemas.microsoft.com/office/drawing/2014/main" id="{26EC722A-152E-1AB4-1509-26863E6C68ED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Rectangle: Rounded Corners 229">
                <a:extLst>
                  <a:ext uri="{FF2B5EF4-FFF2-40B4-BE49-F238E27FC236}">
                    <a16:creationId xmlns:a16="http://schemas.microsoft.com/office/drawing/2014/main" id="{CFA83DC0-574B-8D88-5F07-367306EA5634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B546DA86-A74B-5BAB-0D49-BD31658E1455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: Rounded Corners 232">
                <a:extLst>
                  <a:ext uri="{FF2B5EF4-FFF2-40B4-BE49-F238E27FC236}">
                    <a16:creationId xmlns:a16="http://schemas.microsoft.com/office/drawing/2014/main" id="{AA0A826C-32F2-511E-64BB-88E236484618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13B10755-722B-776C-B539-8E33236F6A59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9911273E-B4DB-AAF4-5235-C312869F581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DE8887B8-AB15-CF19-10E5-E1AE86CCD415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677FB9E7-A24E-E39D-DB8D-E5C35C4DD83A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: Rounded Corners 238">
                <a:extLst>
                  <a:ext uri="{FF2B5EF4-FFF2-40B4-BE49-F238E27FC236}">
                    <a16:creationId xmlns:a16="http://schemas.microsoft.com/office/drawing/2014/main" id="{2369F51A-CC8B-03EA-18D3-1B1F300CFF40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50C5C774-93D3-0493-E115-81A63FD79D7D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: Rounded Corners 240">
                <a:extLst>
                  <a:ext uri="{FF2B5EF4-FFF2-40B4-BE49-F238E27FC236}">
                    <a16:creationId xmlns:a16="http://schemas.microsoft.com/office/drawing/2014/main" id="{B40AA021-F189-643F-FDCB-F6A844125E1B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98B50112-FB45-4AA3-FEAD-A451D254CF27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72F28D91-932A-9EC9-4BC5-315F1FF72828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95142F01-A54D-CA2F-EC6B-F40111C55EF2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838F3A-4BA7-568B-A9FF-378BF346C10E}"/>
                </a:ext>
              </a:extLst>
            </p:cNvPr>
            <p:cNvGrpSpPr/>
            <p:nvPr/>
          </p:nvGrpSpPr>
          <p:grpSpPr>
            <a:xfrm>
              <a:off x="3512098" y="1879348"/>
              <a:ext cx="2177663" cy="707886"/>
              <a:chOff x="3851798" y="3883202"/>
              <a:chExt cx="2177663" cy="707886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DF461CA2-D8A1-5151-7FF9-CD718C283FE7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9E931B6-3AB3-5623-ABF3-7D123D8162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C7D8F22E-26EF-3EB2-41DC-5485ECCD94EF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46F3F7B6-22AB-9581-153E-98FD13F4A51A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28F6DE4F-99FF-B931-0162-6D15B38F1993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1" name="ZoneTexte 28">
                <a:extLst>
                  <a:ext uri="{FF2B5EF4-FFF2-40B4-BE49-F238E27FC236}">
                    <a16:creationId xmlns:a16="http://schemas.microsoft.com/office/drawing/2014/main" id="{A4156B67-8311-99DA-3E02-E6D84E76778D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Structured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Laser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Beam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EA47986-C97A-C7CE-4945-033830A7CE3E}"/>
                </a:ext>
              </a:extLst>
            </p:cNvPr>
            <p:cNvSpPr txBox="1"/>
            <p:nvPr/>
          </p:nvSpPr>
          <p:spPr>
            <a:xfrm>
              <a:off x="3015731" y="2559670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Collimation system for focused laser beams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7FF415E3-9C81-852D-6F72-88F7358D1D73}"/>
              </a:ext>
            </a:extLst>
          </p:cNvPr>
          <p:cNvGrpSpPr/>
          <p:nvPr/>
        </p:nvGrpSpPr>
        <p:grpSpPr>
          <a:xfrm>
            <a:off x="6037673" y="1598327"/>
            <a:ext cx="3306056" cy="1779960"/>
            <a:chOff x="6057993" y="1598327"/>
            <a:chExt cx="3306056" cy="177996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6AD7DBF-9A44-0CDE-ACB4-B6B71EE86552}"/>
                </a:ext>
              </a:extLst>
            </p:cNvPr>
            <p:cNvGrpSpPr/>
            <p:nvPr/>
          </p:nvGrpSpPr>
          <p:grpSpPr>
            <a:xfrm>
              <a:off x="6845604" y="1598327"/>
              <a:ext cx="1809818" cy="1779960"/>
              <a:chOff x="9209584" y="3270287"/>
              <a:chExt cx="1809818" cy="177996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08CBC2C-14A3-8340-3BB4-5A6A53E9C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C171ED84-777B-8ACC-F964-E882267FA4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A622F167-10F3-FF9C-27A5-16DAC7C060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2811" y="2242192"/>
              <a:ext cx="1339317" cy="1008000"/>
              <a:chOff x="5205671" y="2651894"/>
              <a:chExt cx="1548007" cy="1165064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BF585A2C-99D2-4EAA-7948-9021795EF00D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Rectangle: Rounded Corners 248">
                <a:extLst>
                  <a:ext uri="{FF2B5EF4-FFF2-40B4-BE49-F238E27FC236}">
                    <a16:creationId xmlns:a16="http://schemas.microsoft.com/office/drawing/2014/main" id="{41A0611D-CC57-DF70-AA1C-697664B079B3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6BB3CF9D-F326-3BD0-850C-74F04ADED26A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CDA0D8C7-4D4C-7A53-6E5B-6156D24EAC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47876F8A-2FCF-0A58-65FC-DBE6E7F22485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6DB0358C-8623-7478-0C97-BCB2AD0FD220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Rectangle: Rounded Corners 253">
                <a:extLst>
                  <a:ext uri="{FF2B5EF4-FFF2-40B4-BE49-F238E27FC236}">
                    <a16:creationId xmlns:a16="http://schemas.microsoft.com/office/drawing/2014/main" id="{7C86BCAE-60B0-D1A2-F1FF-0EB716E68401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22F5CF70-95AA-0BC4-9B52-613EF0AF2FF2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D6D5C58E-3438-95CB-40ED-426A5F701E83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ECBA97EC-696F-D980-4F2A-E278F406BB5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964ECEBB-C8E2-1DB0-2BE2-B8F344B5E60D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BCCAEEF2-CA31-A335-65C7-871644917761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EBC76E35-8FB4-CD85-E0EA-63E83203DD53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: Rounded Corners 260">
                <a:extLst>
                  <a:ext uri="{FF2B5EF4-FFF2-40B4-BE49-F238E27FC236}">
                    <a16:creationId xmlns:a16="http://schemas.microsoft.com/office/drawing/2014/main" id="{94DD83A7-8B45-9D11-2B11-F9FD61444D0C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: Rounded Corners 261">
                <a:extLst>
                  <a:ext uri="{FF2B5EF4-FFF2-40B4-BE49-F238E27FC236}">
                    <a16:creationId xmlns:a16="http://schemas.microsoft.com/office/drawing/2014/main" id="{E5C9561D-D9DE-C156-A6D6-131F58553BF3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E74E227C-CD87-08D3-7F60-A2019FCBA10C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35B9234D-76AA-02BB-3578-2895B10480E2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: Rounded Corners 264">
                <a:extLst>
                  <a:ext uri="{FF2B5EF4-FFF2-40B4-BE49-F238E27FC236}">
                    <a16:creationId xmlns:a16="http://schemas.microsoft.com/office/drawing/2014/main" id="{5A15C3ED-80FE-48E3-3FC2-7C5E267C83E7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54F4036-CAD7-383F-83A0-3AA8BC6E9369}"/>
                </a:ext>
              </a:extLst>
            </p:cNvPr>
            <p:cNvGrpSpPr/>
            <p:nvPr/>
          </p:nvGrpSpPr>
          <p:grpSpPr>
            <a:xfrm>
              <a:off x="6405399" y="1879348"/>
              <a:ext cx="2177663" cy="707886"/>
              <a:chOff x="3851798" y="3883202"/>
              <a:chExt cx="2177663" cy="707886"/>
            </a:xfrm>
          </p:grpSpPr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37D4511-6304-209F-0537-EDC918206B5E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4B815AE-A4A2-7B51-54FA-C0444EB6D5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B65846E7-FEF1-67EC-A998-691D6DE5BA71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7F121ED1-E14B-21CF-014B-EADB8EB4A4F8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2BAB9C85-97D9-5F9F-BD51-D689FFD68DA1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0" name="ZoneTexte 28">
                <a:extLst>
                  <a:ext uri="{FF2B5EF4-FFF2-40B4-BE49-F238E27FC236}">
                    <a16:creationId xmlns:a16="http://schemas.microsoft.com/office/drawing/2014/main" id="{4B534DD3-14BD-55DF-0ED3-036B7DCEF7B1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Single Frequency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Laser</a:t>
                </a:r>
              </a:p>
            </p:txBody>
          </p:sp>
        </p:grp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15EAF7BD-5262-1D4C-107F-E2EF03DF5E97}"/>
                </a:ext>
              </a:extLst>
            </p:cNvPr>
            <p:cNvSpPr txBox="1"/>
            <p:nvPr/>
          </p:nvSpPr>
          <p:spPr>
            <a:xfrm>
              <a:off x="6057993" y="2548082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Ultra-narrow, multi-wavelength laser system</a:t>
              </a: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21903CF1-99A3-0C26-1F2E-4F56E449E6B0}"/>
              </a:ext>
            </a:extLst>
          </p:cNvPr>
          <p:cNvGrpSpPr/>
          <p:nvPr/>
        </p:nvGrpSpPr>
        <p:grpSpPr>
          <a:xfrm>
            <a:off x="9000015" y="1598327"/>
            <a:ext cx="2948485" cy="1779960"/>
            <a:chOff x="9000015" y="1598327"/>
            <a:chExt cx="2948485" cy="177996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09D0A67-73BE-E19C-45CC-6BB0B2D1E5EB}"/>
                </a:ext>
              </a:extLst>
            </p:cNvPr>
            <p:cNvGrpSpPr/>
            <p:nvPr/>
          </p:nvGrpSpPr>
          <p:grpSpPr>
            <a:xfrm>
              <a:off x="9647465" y="1598327"/>
              <a:ext cx="1809818" cy="1779960"/>
              <a:chOff x="9209584" y="3270287"/>
              <a:chExt cx="1809818" cy="1779960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61ECC4D-3961-4815-E681-E954F6D505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E3D96E9-26EF-7972-F607-72C62F9C11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D0A3498-81FC-60FD-8E3C-7410EB0CF7B6}"/>
                </a:ext>
              </a:extLst>
            </p:cNvPr>
            <p:cNvGrpSpPr/>
            <p:nvPr/>
          </p:nvGrpSpPr>
          <p:grpSpPr>
            <a:xfrm>
              <a:off x="9554826" y="1885747"/>
              <a:ext cx="1692492" cy="400110"/>
              <a:chOff x="6873722" y="4814541"/>
              <a:chExt cx="3137734" cy="400110"/>
            </a:xfrm>
          </p:grpSpPr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06DBE0BB-F25B-8D91-7CCE-6D3FEA0EEDF1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ZoneTexte 28">
                <a:extLst>
                  <a:ext uri="{FF2B5EF4-FFF2-40B4-BE49-F238E27FC236}">
                    <a16:creationId xmlns:a16="http://schemas.microsoft.com/office/drawing/2014/main" id="{D5EBE0C7-9FA4-5692-EE40-B5BC8975F13D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AstroMesh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  <p:pic>
          <p:nvPicPr>
            <p:cNvPr id="219" name="Graphic 218" descr="Satellite with solid fill">
              <a:extLst>
                <a:ext uri="{FF2B5EF4-FFF2-40B4-BE49-F238E27FC236}">
                  <a16:creationId xmlns:a16="http://schemas.microsoft.com/office/drawing/2014/main" id="{3C74B396-0C2B-555C-D202-7937D0F09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42261" y="2285857"/>
              <a:ext cx="863994" cy="864000"/>
            </a:xfrm>
            <a:prstGeom prst="rect">
              <a:avLst/>
            </a:prstGeom>
          </p:spPr>
        </p:pic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4D1FD8A7-4350-7C79-3B10-43EB960C7190}"/>
                </a:ext>
              </a:extLst>
            </p:cNvPr>
            <p:cNvSpPr txBox="1"/>
            <p:nvPr/>
          </p:nvSpPr>
          <p:spPr>
            <a:xfrm>
              <a:off x="9000015" y="2246099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Satellite mesh networking with radiation monitoring</a:t>
              </a: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546BD49F-8C93-F1F4-1943-19B38BEC54C4}"/>
              </a:ext>
            </a:extLst>
          </p:cNvPr>
          <p:cNvGrpSpPr/>
          <p:nvPr/>
        </p:nvGrpSpPr>
        <p:grpSpPr>
          <a:xfrm>
            <a:off x="316619" y="4132407"/>
            <a:ext cx="2626920" cy="1779960"/>
            <a:chOff x="502178" y="3990167"/>
            <a:chExt cx="2626920" cy="1779960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1F492C85-DE97-E78B-6D8C-ABEF716A074C}"/>
                </a:ext>
              </a:extLst>
            </p:cNvPr>
            <p:cNvGrpSpPr/>
            <p:nvPr/>
          </p:nvGrpSpPr>
          <p:grpSpPr>
            <a:xfrm>
              <a:off x="1011123" y="3990167"/>
              <a:ext cx="1809818" cy="1779960"/>
              <a:chOff x="9209584" y="3270287"/>
              <a:chExt cx="1809818" cy="1779960"/>
            </a:xfrm>
          </p:grpSpPr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8D1F2CFA-4DA9-A67C-B4C2-F3D674A026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2432DB9-A289-1DB5-84AF-1996E3BC44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54A8D65E-A262-BB27-01D8-74EE69C75D26}"/>
                </a:ext>
              </a:extLst>
            </p:cNvPr>
            <p:cNvGrpSpPr/>
            <p:nvPr/>
          </p:nvGrpSpPr>
          <p:grpSpPr>
            <a:xfrm>
              <a:off x="804116" y="4178653"/>
              <a:ext cx="1976030" cy="400110"/>
              <a:chOff x="6873722" y="4814541"/>
              <a:chExt cx="3111225" cy="400110"/>
            </a:xfrm>
          </p:grpSpPr>
          <p:sp>
            <p:nvSpPr>
              <p:cNvPr id="202" name="Rectangle: Rounded Corners 201">
                <a:extLst>
                  <a:ext uri="{FF2B5EF4-FFF2-40B4-BE49-F238E27FC236}">
                    <a16:creationId xmlns:a16="http://schemas.microsoft.com/office/drawing/2014/main" id="{DB095068-611C-D27D-69CA-2CE1201E1DC6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ZoneTexte 28">
                <a:extLst>
                  <a:ext uri="{FF2B5EF4-FFF2-40B4-BE49-F238E27FC236}">
                    <a16:creationId xmlns:a16="http://schemas.microsoft.com/office/drawing/2014/main" id="{C46C4B86-091B-00CB-56F0-239345A1EE72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112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White Rabbit</a:t>
                </a:r>
              </a:p>
            </p:txBody>
          </p:sp>
        </p:grpSp>
        <p:pic>
          <p:nvPicPr>
            <p:cNvPr id="220" name="Graphic 219" descr="Stopwatch with solid fill">
              <a:extLst>
                <a:ext uri="{FF2B5EF4-FFF2-40B4-BE49-F238E27FC236}">
                  <a16:creationId xmlns:a16="http://schemas.microsoft.com/office/drawing/2014/main" id="{2BEE6965-3AC5-DC6C-5562-B9C3B8CA8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311637" y="4525831"/>
              <a:ext cx="1008002" cy="1008000"/>
            </a:xfrm>
            <a:prstGeom prst="rect">
              <a:avLst/>
            </a:prstGeom>
          </p:spPr>
        </p:pic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EA9D7F4-957C-A225-539D-16C30F7B0B78}"/>
                </a:ext>
              </a:extLst>
            </p:cNvPr>
            <p:cNvSpPr txBox="1"/>
            <p:nvPr/>
          </p:nvSpPr>
          <p:spPr>
            <a:xfrm>
              <a:off x="502178" y="4656202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Sub-nano second time synchronization</a:t>
              </a: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26E96B-B931-DD94-6D5C-27C53CC318B9}"/>
              </a:ext>
            </a:extLst>
          </p:cNvPr>
          <p:cNvGrpSpPr/>
          <p:nvPr/>
        </p:nvGrpSpPr>
        <p:grpSpPr>
          <a:xfrm>
            <a:off x="2968369" y="4039872"/>
            <a:ext cx="2626920" cy="1779960"/>
            <a:chOff x="3187825" y="3897632"/>
            <a:chExt cx="2626920" cy="1779960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F7149BE-D997-47C5-7A1E-D8202374F346}"/>
                </a:ext>
              </a:extLst>
            </p:cNvPr>
            <p:cNvGrpSpPr/>
            <p:nvPr/>
          </p:nvGrpSpPr>
          <p:grpSpPr>
            <a:xfrm>
              <a:off x="3695695" y="3897632"/>
              <a:ext cx="1809818" cy="1779960"/>
              <a:chOff x="9209584" y="3270287"/>
              <a:chExt cx="1809818" cy="1779960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6780AC37-CBE7-E565-C1ED-EF4CDF62FC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73B7722-FA0A-72B9-3ADD-C85EC17022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4F46AE39-4FF0-8532-E4AC-5BD08C390312}"/>
                </a:ext>
              </a:extLst>
            </p:cNvPr>
            <p:cNvGrpSpPr/>
            <p:nvPr/>
          </p:nvGrpSpPr>
          <p:grpSpPr>
            <a:xfrm>
              <a:off x="3741209" y="4178653"/>
              <a:ext cx="1170784" cy="400110"/>
              <a:chOff x="6873722" y="4814541"/>
              <a:chExt cx="3137734" cy="400110"/>
            </a:xfrm>
          </p:grpSpPr>
          <p:sp>
            <p:nvSpPr>
              <p:cNvPr id="205" name="Rectangle: Rounded Corners 204">
                <a:extLst>
                  <a:ext uri="{FF2B5EF4-FFF2-40B4-BE49-F238E27FC236}">
                    <a16:creationId xmlns:a16="http://schemas.microsoft.com/office/drawing/2014/main" id="{E773CDD7-F386-B25B-C961-D92A8733FF69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ZoneTexte 28">
                <a:extLst>
                  <a:ext uri="{FF2B5EF4-FFF2-40B4-BE49-F238E27FC236}">
                    <a16:creationId xmlns:a16="http://schemas.microsoft.com/office/drawing/2014/main" id="{EFF5257E-4460-58B4-4CAA-696BCA0500FE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Rucio</a:t>
                </a:r>
              </a:p>
            </p:txBody>
          </p:sp>
        </p:grpSp>
        <p:pic>
          <p:nvPicPr>
            <p:cNvPr id="221" name="Graphic 220" descr="Internet Of Things with solid fill">
              <a:extLst>
                <a:ext uri="{FF2B5EF4-FFF2-40B4-BE49-F238E27FC236}">
                  <a16:creationId xmlns:a16="http://schemas.microsoft.com/office/drawing/2014/main" id="{01380271-E87C-DD49-2405-23A0F32A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085731" y="4618130"/>
              <a:ext cx="864001" cy="864000"/>
            </a:xfrm>
            <a:prstGeom prst="rect">
              <a:avLst/>
            </a:prstGeom>
          </p:spPr>
        </p:pic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993B8C-E801-85B0-62FE-E04877EB7729}"/>
                </a:ext>
              </a:extLst>
            </p:cNvPr>
            <p:cNvSpPr txBox="1"/>
            <p:nvPr/>
          </p:nvSpPr>
          <p:spPr>
            <a:xfrm>
              <a:off x="3187825" y="4532596"/>
              <a:ext cx="26269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Management of very large, distributed datasets</a:t>
              </a: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495A9A75-8EF6-E77D-74CF-DC0F69EAB3CA}"/>
              </a:ext>
            </a:extLst>
          </p:cNvPr>
          <p:cNvGrpSpPr/>
          <p:nvPr/>
        </p:nvGrpSpPr>
        <p:grpSpPr>
          <a:xfrm>
            <a:off x="5825503" y="4039872"/>
            <a:ext cx="2626920" cy="1779960"/>
            <a:chOff x="6044959" y="3897632"/>
            <a:chExt cx="2626920" cy="1779960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1DD0D5C6-2274-DE0D-C782-9FF8DDA8436A}"/>
                </a:ext>
              </a:extLst>
            </p:cNvPr>
            <p:cNvGrpSpPr/>
            <p:nvPr/>
          </p:nvGrpSpPr>
          <p:grpSpPr>
            <a:xfrm>
              <a:off x="6569060" y="3897632"/>
              <a:ext cx="1809818" cy="1779960"/>
              <a:chOff x="9209584" y="3270287"/>
              <a:chExt cx="1809818" cy="1779960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34219DD-45CE-7703-19D7-88C7467B55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DFCF8D2B-1D2A-8DAB-822E-8AB381EFF7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222" name="Graphic 221" descr="Snowflake with solid fill">
              <a:extLst>
                <a:ext uri="{FF2B5EF4-FFF2-40B4-BE49-F238E27FC236}">
                  <a16:creationId xmlns:a16="http://schemas.microsoft.com/office/drawing/2014/main" id="{C70B0628-5A12-92CB-FA1B-2E079FD1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767514" y="4481122"/>
              <a:ext cx="1188000" cy="1188000"/>
            </a:xfrm>
            <a:prstGeom prst="rect">
              <a:avLst/>
            </a:prstGeom>
          </p:spPr>
        </p:pic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50A79CD9-5176-24D9-4999-C297A7398CDC}"/>
                </a:ext>
              </a:extLst>
            </p:cNvPr>
            <p:cNvGrpSpPr/>
            <p:nvPr/>
          </p:nvGrpSpPr>
          <p:grpSpPr>
            <a:xfrm>
              <a:off x="6182305" y="4215629"/>
              <a:ext cx="2051988" cy="641930"/>
              <a:chOff x="6560257" y="4215629"/>
              <a:chExt cx="2051988" cy="641930"/>
            </a:xfrm>
          </p:grpSpPr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FCD87151-30A5-B293-C776-B60ABF2B1043}"/>
                  </a:ext>
                </a:extLst>
              </p:cNvPr>
              <p:cNvSpPr/>
              <p:nvPr/>
            </p:nvSpPr>
            <p:spPr>
              <a:xfrm rot="10800000">
                <a:off x="6560257" y="4215629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CF3B97BA-BE3F-2CE4-3DE3-BD49ECE77E8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38637" y="4506174"/>
                <a:ext cx="1295228" cy="351385"/>
                <a:chOff x="7481202" y="5115644"/>
                <a:chExt cx="1338577" cy="351385"/>
              </a:xfrm>
            </p:grpSpPr>
            <p:sp>
              <p:nvSpPr>
                <p:cNvPr id="195" name="Rectangle: Rounded Corners 194">
                  <a:extLst>
                    <a:ext uri="{FF2B5EF4-FFF2-40B4-BE49-F238E27FC236}">
                      <a16:creationId xmlns:a16="http://schemas.microsoft.com/office/drawing/2014/main" id="{EA31CF4C-0DCD-82DA-628E-9DBCADDB5E0E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DA7B27A5-3B64-11F9-340A-FCAEEC1742F1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3C986BD1-E208-0616-99B5-0863B1146575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94" name="ZoneTexte 28">
              <a:extLst>
                <a:ext uri="{FF2B5EF4-FFF2-40B4-BE49-F238E27FC236}">
                  <a16:creationId xmlns:a16="http://schemas.microsoft.com/office/drawing/2014/main" id="{6133A62B-77C1-0AC2-F749-79C515C8E77B}"/>
                </a:ext>
              </a:extLst>
            </p:cNvPr>
            <p:cNvSpPr txBox="1"/>
            <p:nvPr/>
          </p:nvSpPr>
          <p:spPr>
            <a:xfrm>
              <a:off x="6128114" y="4178653"/>
              <a:ext cx="217766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Ultralight</a:t>
              </a:r>
              <a:r>
                <a: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rPr>
                <a:t> Carbon</a:t>
              </a:r>
            </a:p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Coldplate</a:t>
              </a:r>
              <a:endParaRPr lang="fr-FR" sz="2000" b="1" dirty="0">
                <a:solidFill>
                  <a:schemeClr val="bg1"/>
                </a:solidFill>
                <a:latin typeface="Barlow SemiBold" panose="00000700000000000000" pitchFamily="2" charset="0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5E349651-A962-C568-F9DE-13C2DFE72176}"/>
                </a:ext>
              </a:extLst>
            </p:cNvPr>
            <p:cNvSpPr txBox="1"/>
            <p:nvPr/>
          </p:nvSpPr>
          <p:spPr>
            <a:xfrm>
              <a:off x="6044959" y="4825945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Lightweight thermal management</a:t>
              </a:r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9D328AAD-8542-9D31-C8A0-24590AEF3DCC}"/>
              </a:ext>
            </a:extLst>
          </p:cNvPr>
          <p:cNvSpPr txBox="1"/>
          <p:nvPr/>
        </p:nvSpPr>
        <p:spPr>
          <a:xfrm>
            <a:off x="8692891" y="5652702"/>
            <a:ext cx="262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>
                <a:solidFill>
                  <a:srgbClr val="00539F"/>
                </a:solidFill>
                <a:latin typeface="Barlow SemiBold" panose="00000700000000000000" pitchFamily="2" charset="0"/>
              </a:rPr>
              <a:t>Password: </a:t>
            </a:r>
            <a:r>
              <a:rPr lang="en-GB" sz="1400" b="1" i="1" dirty="0" err="1">
                <a:solidFill>
                  <a:srgbClr val="00539F"/>
                </a:solidFill>
                <a:latin typeface="Barlow SemiBold" panose="00000700000000000000" pitchFamily="2" charset="0"/>
              </a:rPr>
              <a:t>CVCTech</a:t>
            </a:r>
            <a:endParaRPr lang="en-GB" sz="1400" b="1" i="1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468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286EC-B6D1-CD12-7F7C-1DC9082C2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64FE2DA-BA84-0057-6344-F0D0D5DB89FB}"/>
              </a:ext>
            </a:extLst>
          </p:cNvPr>
          <p:cNvGrpSpPr>
            <a:grpSpLocks noChangeAspect="1"/>
          </p:cNvGrpSpPr>
          <p:nvPr/>
        </p:nvGrpSpPr>
        <p:grpSpPr>
          <a:xfrm rot="21159827">
            <a:off x="803126" y="2836227"/>
            <a:ext cx="2428080" cy="2217261"/>
            <a:chOff x="16539306" y="1998770"/>
            <a:chExt cx="3166149" cy="289124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8DC11EE-76C0-E058-8DAF-AD97D412B7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C6440E6-E2FF-CB1A-59F6-01175E776F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077E0E7-C99A-E86C-D939-4C3033241E5D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4D9447-6A10-B5F2-E801-71EFFCBEC21F}"/>
              </a:ext>
            </a:extLst>
          </p:cNvPr>
          <p:cNvGrpSpPr>
            <a:grpSpLocks noChangeAspect="1"/>
          </p:cNvGrpSpPr>
          <p:nvPr/>
        </p:nvGrpSpPr>
        <p:grpSpPr>
          <a:xfrm>
            <a:off x="3012622" y="1444145"/>
            <a:ext cx="2008376" cy="1908000"/>
            <a:chOff x="9209584" y="3230929"/>
            <a:chExt cx="1915028" cy="18193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5EB174C-75F7-CFF9-6BD6-8725F8274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7C4BA45-7840-0E62-F4FD-F4ADE3CF44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9" name="Title 2">
            <a:extLst>
              <a:ext uri="{FF2B5EF4-FFF2-40B4-BE49-F238E27FC236}">
                <a16:creationId xmlns:a16="http://schemas.microsoft.com/office/drawing/2014/main" id="{9099AAB2-E7B0-1537-800F-9CC270F18F0B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Our Terms and Conditions.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No-fuss express agreement with founder-friendly terms</a:t>
            </a:r>
            <a:endParaRPr lang="en-GB" sz="2400" dirty="0"/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8EC8B26A-EBD1-ABE4-311B-738981AF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32" name="Date Placeholder 14">
            <a:extLst>
              <a:ext uri="{FF2B5EF4-FFF2-40B4-BE49-F238E27FC236}">
                <a16:creationId xmlns:a16="http://schemas.microsoft.com/office/drawing/2014/main" id="{4A9640A2-C6CD-C405-3B1B-E395847161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133" name="Footer Placeholder 13">
            <a:extLst>
              <a:ext uri="{FF2B5EF4-FFF2-40B4-BE49-F238E27FC236}">
                <a16:creationId xmlns:a16="http://schemas.microsoft.com/office/drawing/2014/main" id="{CBD02E47-E4A3-3695-FE06-63F78A7E0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79C0539-3E28-EAB3-86EA-84268DA46F90}"/>
              </a:ext>
            </a:extLst>
          </p:cNvPr>
          <p:cNvSpPr/>
          <p:nvPr/>
        </p:nvSpPr>
        <p:spPr>
          <a:xfrm>
            <a:off x="3118608" y="2764826"/>
            <a:ext cx="3124894" cy="51495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Barlow SemiBold" panose="00000700000000000000" pitchFamily="2" charset="0"/>
              </a:rPr>
              <a:t>PROGRAMME FEE</a:t>
            </a:r>
            <a:endParaRPr lang="en-GB" sz="28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63" name="Title 2">
            <a:extLst>
              <a:ext uri="{FF2B5EF4-FFF2-40B4-BE49-F238E27FC236}">
                <a16:creationId xmlns:a16="http://schemas.microsoft.com/office/drawing/2014/main" id="{38FCE5BB-2F66-1B3A-5A13-1534F49A8CB6}"/>
              </a:ext>
            </a:extLst>
          </p:cNvPr>
          <p:cNvSpPr txBox="1">
            <a:spLocks/>
          </p:cNvSpPr>
          <p:nvPr/>
        </p:nvSpPr>
        <p:spPr>
          <a:xfrm>
            <a:off x="3224918" y="3429000"/>
            <a:ext cx="7848461" cy="2371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200" dirty="0"/>
              <a:t>Royalty-based fee for CERN tech-related revenue</a:t>
            </a:r>
            <a:br>
              <a:rPr lang="en-GB" sz="2200" dirty="0"/>
            </a:br>
            <a:r>
              <a:rPr lang="en-GB" sz="2200" dirty="0"/>
              <a:t>applicable after exceeding CHF 1 million in annual sales.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Equity-free, non-exclusive worldwide license to commercialize the tech for 10 years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Exclusive access to technical support, resources and networking activities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Possibility for material transfer (where applicable)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427700-9C3F-755B-8FFF-A88DF2B8C9B0}"/>
              </a:ext>
            </a:extLst>
          </p:cNvPr>
          <p:cNvSpPr txBox="1"/>
          <p:nvPr/>
        </p:nvSpPr>
        <p:spPr>
          <a:xfrm>
            <a:off x="3236367" y="1830898"/>
            <a:ext cx="201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0539F"/>
                </a:solidFill>
                <a:latin typeface="Barlow" panose="00000500000000000000" pitchFamily="2" charset="0"/>
              </a:rPr>
              <a:t>2%</a:t>
            </a:r>
            <a:endParaRPr lang="en-GB" sz="60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01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FE872-75CA-7FA4-E080-6FF208505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>
            <a:extLst>
              <a:ext uri="{FF2B5EF4-FFF2-40B4-BE49-F238E27FC236}">
                <a16:creationId xmlns:a16="http://schemas.microsoft.com/office/drawing/2014/main" id="{5C810B21-82F0-292B-F187-39BF77E5ED0C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5E6C1C75-4E59-CE16-267A-4AD658A9FD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ABC32806-7423-BBC7-15D7-60B545F756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EE75E38-01BA-C192-02CF-6F25EF91B811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3C796EAB-9AB6-2456-5BE1-CA48E23D29C2}"/>
              </a:ext>
            </a:extLst>
          </p:cNvPr>
          <p:cNvGrpSpPr>
            <a:grpSpLocks noChangeAspect="1"/>
          </p:cNvGrpSpPr>
          <p:nvPr/>
        </p:nvGrpSpPr>
        <p:grpSpPr>
          <a:xfrm>
            <a:off x="10517978" y="4425027"/>
            <a:ext cx="901382" cy="1476000"/>
            <a:chOff x="10273890" y="4951070"/>
            <a:chExt cx="681532" cy="1116000"/>
          </a:xfrm>
        </p:grpSpPr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id="{6927C8D0-6F0E-A2E6-ACD7-2AF5C99BC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73890" y="4951070"/>
              <a:ext cx="673013" cy="1081927"/>
            </a:xfrm>
            <a:custGeom>
              <a:avLst/>
              <a:gdLst>
                <a:gd name="T0" fmla="*/ 12 w 193"/>
                <a:gd name="T1" fmla="*/ 300 h 310"/>
                <a:gd name="T2" fmla="*/ 10 w 193"/>
                <a:gd name="T3" fmla="*/ 300 h 310"/>
                <a:gd name="T4" fmla="*/ 3 w 193"/>
                <a:gd name="T5" fmla="*/ 303 h 310"/>
                <a:gd name="T6" fmla="*/ 0 w 193"/>
                <a:gd name="T7" fmla="*/ 310 h 310"/>
                <a:gd name="T8" fmla="*/ 0 w 193"/>
                <a:gd name="T9" fmla="*/ 310 h 310"/>
                <a:gd name="T10" fmla="*/ 3 w 193"/>
                <a:gd name="T11" fmla="*/ 303 h 310"/>
                <a:gd name="T12" fmla="*/ 10 w 193"/>
                <a:gd name="T13" fmla="*/ 300 h 310"/>
                <a:gd name="T14" fmla="*/ 12 w 193"/>
                <a:gd name="T15" fmla="*/ 300 h 310"/>
                <a:gd name="T16" fmla="*/ 88 w 193"/>
                <a:gd name="T17" fmla="*/ 161 h 310"/>
                <a:gd name="T18" fmla="*/ 71 w 193"/>
                <a:gd name="T19" fmla="*/ 179 h 310"/>
                <a:gd name="T20" fmla="*/ 12 w 193"/>
                <a:gd name="T21" fmla="*/ 294 h 310"/>
                <a:gd name="T22" fmla="*/ 12 w 193"/>
                <a:gd name="T23" fmla="*/ 294 h 310"/>
                <a:gd name="T24" fmla="*/ 71 w 193"/>
                <a:gd name="T25" fmla="*/ 179 h 310"/>
                <a:gd name="T26" fmla="*/ 88 w 193"/>
                <a:gd name="T27" fmla="*/ 161 h 310"/>
                <a:gd name="T28" fmla="*/ 88 w 193"/>
                <a:gd name="T29" fmla="*/ 161 h 310"/>
                <a:gd name="T30" fmla="*/ 186 w 193"/>
                <a:gd name="T31" fmla="*/ 0 h 310"/>
                <a:gd name="T32" fmla="*/ 193 w 193"/>
                <a:gd name="T33" fmla="*/ 3 h 310"/>
                <a:gd name="T34" fmla="*/ 193 w 193"/>
                <a:gd name="T35" fmla="*/ 2 h 310"/>
                <a:gd name="T36" fmla="*/ 186 w 193"/>
                <a:gd name="T37" fmla="*/ 0 h 310"/>
                <a:gd name="T38" fmla="*/ 186 w 193"/>
                <a:gd name="T39" fmla="*/ 0 h 310"/>
                <a:gd name="T40" fmla="*/ 186 w 193"/>
                <a:gd name="T41" fmla="*/ 0 h 310"/>
                <a:gd name="T42" fmla="*/ 186 w 193"/>
                <a:gd name="T43" fmla="*/ 0 h 310"/>
                <a:gd name="T44" fmla="*/ 186 w 193"/>
                <a:gd name="T45" fmla="*/ 0 h 310"/>
                <a:gd name="T46" fmla="*/ 81 w 193"/>
                <a:gd name="T47" fmla="*/ 0 h 310"/>
                <a:gd name="T48" fmla="*/ 10 w 193"/>
                <a:gd name="T49" fmla="*/ 0 h 310"/>
                <a:gd name="T50" fmla="*/ 3 w 193"/>
                <a:gd name="T51" fmla="*/ 3 h 310"/>
                <a:gd name="T52" fmla="*/ 1 w 193"/>
                <a:gd name="T53" fmla="*/ 6 h 310"/>
                <a:gd name="T54" fmla="*/ 1 w 193"/>
                <a:gd name="T55" fmla="*/ 5 h 310"/>
                <a:gd name="T56" fmla="*/ 1 w 193"/>
                <a:gd name="T57" fmla="*/ 6 h 310"/>
                <a:gd name="T58" fmla="*/ 0 w 193"/>
                <a:gd name="T59" fmla="*/ 7 h 310"/>
                <a:gd name="T60" fmla="*/ 0 w 193"/>
                <a:gd name="T61" fmla="*/ 8 h 310"/>
                <a:gd name="T62" fmla="*/ 0 w 193"/>
                <a:gd name="T63" fmla="*/ 10 h 310"/>
                <a:gd name="T64" fmla="*/ 0 w 193"/>
                <a:gd name="T65" fmla="*/ 10 h 310"/>
                <a:gd name="T66" fmla="*/ 0 w 193"/>
                <a:gd name="T67" fmla="*/ 8 h 310"/>
                <a:gd name="T68" fmla="*/ 0 w 193"/>
                <a:gd name="T69" fmla="*/ 7 h 310"/>
                <a:gd name="T70" fmla="*/ 1 w 193"/>
                <a:gd name="T71" fmla="*/ 6 h 310"/>
                <a:gd name="T72" fmla="*/ 1 w 193"/>
                <a:gd name="T73" fmla="*/ 5 h 310"/>
                <a:gd name="T74" fmla="*/ 1 w 193"/>
                <a:gd name="T75" fmla="*/ 6 h 310"/>
                <a:gd name="T76" fmla="*/ 3 w 193"/>
                <a:gd name="T77" fmla="*/ 3 h 310"/>
                <a:gd name="T78" fmla="*/ 10 w 193"/>
                <a:gd name="T79" fmla="*/ 0 h 310"/>
                <a:gd name="T80" fmla="*/ 81 w 193"/>
                <a:gd name="T81" fmla="*/ 0 h 310"/>
                <a:gd name="T82" fmla="*/ 186 w 193"/>
                <a:gd name="T83" fmla="*/ 0 h 310"/>
                <a:gd name="T84" fmla="*/ 186 w 193"/>
                <a:gd name="T85" fmla="*/ 0 h 310"/>
                <a:gd name="T86" fmla="*/ 186 w 193"/>
                <a:gd name="T8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310">
                  <a:moveTo>
                    <a:pt x="12" y="300"/>
                  </a:moveTo>
                  <a:cubicBezTo>
                    <a:pt x="10" y="300"/>
                    <a:pt x="10" y="300"/>
                    <a:pt x="10" y="300"/>
                  </a:cubicBezTo>
                  <a:cubicBezTo>
                    <a:pt x="7" y="300"/>
                    <a:pt x="5" y="301"/>
                    <a:pt x="3" y="303"/>
                  </a:cubicBezTo>
                  <a:cubicBezTo>
                    <a:pt x="1" y="305"/>
                    <a:pt x="0" y="308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08"/>
                    <a:pt x="1" y="305"/>
                    <a:pt x="3" y="303"/>
                  </a:cubicBezTo>
                  <a:cubicBezTo>
                    <a:pt x="5" y="301"/>
                    <a:pt x="7" y="300"/>
                    <a:pt x="10" y="300"/>
                  </a:cubicBezTo>
                  <a:cubicBezTo>
                    <a:pt x="12" y="300"/>
                    <a:pt x="12" y="300"/>
                    <a:pt x="12" y="300"/>
                  </a:cubicBezTo>
                  <a:moveTo>
                    <a:pt x="88" y="161"/>
                  </a:moveTo>
                  <a:cubicBezTo>
                    <a:pt x="88" y="169"/>
                    <a:pt x="79" y="173"/>
                    <a:pt x="71" y="179"/>
                  </a:cubicBezTo>
                  <a:cubicBezTo>
                    <a:pt x="29" y="212"/>
                    <a:pt x="12" y="241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41"/>
                    <a:pt x="29" y="212"/>
                    <a:pt x="71" y="179"/>
                  </a:cubicBezTo>
                  <a:cubicBezTo>
                    <a:pt x="79" y="173"/>
                    <a:pt x="88" y="169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moveTo>
                    <a:pt x="186" y="0"/>
                  </a:moveTo>
                  <a:cubicBezTo>
                    <a:pt x="189" y="0"/>
                    <a:pt x="191" y="1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1" y="1"/>
                    <a:pt x="189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2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</a:path>
              </a:pathLst>
            </a:custGeom>
            <a:solidFill>
              <a:srgbClr val="0D6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id="{C25EE68F-F860-B7A6-43A3-E7F827846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id="{80078ED0-EBFD-B479-3B2E-7638866A5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9083" y="5022060"/>
              <a:ext cx="511150" cy="42596"/>
            </a:xfrm>
            <a:custGeom>
              <a:avLst/>
              <a:gdLst>
                <a:gd name="T0" fmla="*/ 0 w 146"/>
                <a:gd name="T1" fmla="*/ 6 h 12"/>
                <a:gd name="T2" fmla="*/ 2 w 146"/>
                <a:gd name="T3" fmla="*/ 11 h 12"/>
                <a:gd name="T4" fmla="*/ 6 w 146"/>
                <a:gd name="T5" fmla="*/ 12 h 12"/>
                <a:gd name="T6" fmla="*/ 140 w 146"/>
                <a:gd name="T7" fmla="*/ 12 h 12"/>
                <a:gd name="T8" fmla="*/ 144 w 146"/>
                <a:gd name="T9" fmla="*/ 11 h 12"/>
                <a:gd name="T10" fmla="*/ 146 w 146"/>
                <a:gd name="T11" fmla="*/ 6 h 12"/>
                <a:gd name="T12" fmla="*/ 146 w 146"/>
                <a:gd name="T13" fmla="*/ 0 h 12"/>
                <a:gd name="T14" fmla="*/ 0 w 146"/>
                <a:gd name="T15" fmla="*/ 0 h 12"/>
                <a:gd name="T16" fmla="*/ 0 w 146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2">
                  <a:moveTo>
                    <a:pt x="0" y="6"/>
                  </a:moveTo>
                  <a:cubicBezTo>
                    <a:pt x="0" y="8"/>
                    <a:pt x="0" y="9"/>
                    <a:pt x="2" y="11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2" y="12"/>
                    <a:pt x="143" y="12"/>
                    <a:pt x="144" y="11"/>
                  </a:cubicBezTo>
                  <a:cubicBezTo>
                    <a:pt x="145" y="9"/>
                    <a:pt x="146" y="8"/>
                    <a:pt x="146" y="6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id="{20D34A42-C8CE-12EA-8039-067AF064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4951070"/>
              <a:ext cx="681532" cy="70992"/>
            </a:xfrm>
            <a:custGeom>
              <a:avLst/>
              <a:gdLst>
                <a:gd name="T0" fmla="*/ 10 w 196"/>
                <a:gd name="T1" fmla="*/ 20 h 20"/>
                <a:gd name="T2" fmla="*/ 186 w 196"/>
                <a:gd name="T3" fmla="*/ 20 h 20"/>
                <a:gd name="T4" fmla="*/ 193 w 196"/>
                <a:gd name="T5" fmla="*/ 17 h 20"/>
                <a:gd name="T6" fmla="*/ 196 w 196"/>
                <a:gd name="T7" fmla="*/ 10 h 20"/>
                <a:gd name="T8" fmla="*/ 193 w 196"/>
                <a:gd name="T9" fmla="*/ 3 h 20"/>
                <a:gd name="T10" fmla="*/ 186 w 196"/>
                <a:gd name="T11" fmla="*/ 0 h 20"/>
                <a:gd name="T12" fmla="*/ 10 w 196"/>
                <a:gd name="T13" fmla="*/ 0 h 20"/>
                <a:gd name="T14" fmla="*/ 3 w 196"/>
                <a:gd name="T15" fmla="*/ 3 h 20"/>
                <a:gd name="T16" fmla="*/ 0 w 196"/>
                <a:gd name="T17" fmla="*/ 10 h 20"/>
                <a:gd name="T18" fmla="*/ 3 w 196"/>
                <a:gd name="T19" fmla="*/ 17 h 20"/>
                <a:gd name="T20" fmla="*/ 10 w 196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0" y="20"/>
                  </a:move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2"/>
                    <a:pt x="196" y="10"/>
                  </a:cubicBezTo>
                  <a:cubicBezTo>
                    <a:pt x="196" y="7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2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id="{07ED09A0-46C8-DF27-B6F9-330FC6894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5998917"/>
              <a:ext cx="681532" cy="68153"/>
            </a:xfrm>
            <a:custGeom>
              <a:avLst/>
              <a:gdLst>
                <a:gd name="T0" fmla="*/ 186 w 196"/>
                <a:gd name="T1" fmla="*/ 0 h 20"/>
                <a:gd name="T2" fmla="*/ 10 w 196"/>
                <a:gd name="T3" fmla="*/ 0 h 20"/>
                <a:gd name="T4" fmla="*/ 3 w 196"/>
                <a:gd name="T5" fmla="*/ 3 h 20"/>
                <a:gd name="T6" fmla="*/ 0 w 196"/>
                <a:gd name="T7" fmla="*/ 10 h 20"/>
                <a:gd name="T8" fmla="*/ 3 w 196"/>
                <a:gd name="T9" fmla="*/ 17 h 20"/>
                <a:gd name="T10" fmla="*/ 10 w 196"/>
                <a:gd name="T11" fmla="*/ 20 h 20"/>
                <a:gd name="T12" fmla="*/ 186 w 196"/>
                <a:gd name="T13" fmla="*/ 20 h 20"/>
                <a:gd name="T14" fmla="*/ 193 w 196"/>
                <a:gd name="T15" fmla="*/ 17 h 20"/>
                <a:gd name="T16" fmla="*/ 196 w 196"/>
                <a:gd name="T17" fmla="*/ 10 h 20"/>
                <a:gd name="T18" fmla="*/ 193 w 196"/>
                <a:gd name="T19" fmla="*/ 3 h 20"/>
                <a:gd name="T20" fmla="*/ 186 w 19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8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3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3"/>
                    <a:pt x="196" y="10"/>
                  </a:cubicBezTo>
                  <a:cubicBezTo>
                    <a:pt x="196" y="8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5" name="Rectangle 74">
              <a:extLst>
                <a:ext uri="{FF2B5EF4-FFF2-40B4-BE49-F238E27FC236}">
                  <a16:creationId xmlns:a16="http://schemas.microsoft.com/office/drawing/2014/main" id="{86525403-7AC2-5AAE-0806-FD59978B4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1A1B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id="{FFE31DBF-C15D-6C67-FB93-10F8282A4D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  <a:gd name="T30" fmla="*/ 89 w 172"/>
                <a:gd name="T31" fmla="*/ 140 h 280"/>
                <a:gd name="T32" fmla="*/ 106 w 172"/>
                <a:gd name="T33" fmla="*/ 162 h 280"/>
                <a:gd name="T34" fmla="*/ 109 w 172"/>
                <a:gd name="T35" fmla="*/ 165 h 280"/>
                <a:gd name="T36" fmla="*/ 159 w 172"/>
                <a:gd name="T37" fmla="*/ 274 h 280"/>
                <a:gd name="T38" fmla="*/ 13 w 172"/>
                <a:gd name="T39" fmla="*/ 274 h 280"/>
                <a:gd name="T40" fmla="*/ 63 w 172"/>
                <a:gd name="T41" fmla="*/ 165 h 280"/>
                <a:gd name="T42" fmla="*/ 66 w 172"/>
                <a:gd name="T43" fmla="*/ 162 h 280"/>
                <a:gd name="T44" fmla="*/ 83 w 172"/>
                <a:gd name="T45" fmla="*/ 140 h 280"/>
                <a:gd name="T46" fmla="*/ 66 w 172"/>
                <a:gd name="T47" fmla="*/ 118 h 280"/>
                <a:gd name="T48" fmla="*/ 63 w 172"/>
                <a:gd name="T49" fmla="*/ 115 h 280"/>
                <a:gd name="T50" fmla="*/ 13 w 172"/>
                <a:gd name="T51" fmla="*/ 6 h 280"/>
                <a:gd name="T52" fmla="*/ 159 w 172"/>
                <a:gd name="T53" fmla="*/ 6 h 280"/>
                <a:gd name="T54" fmla="*/ 109 w 172"/>
                <a:gd name="T55" fmla="*/ 115 h 280"/>
                <a:gd name="T56" fmla="*/ 106 w 172"/>
                <a:gd name="T57" fmla="*/ 118 h 280"/>
                <a:gd name="T58" fmla="*/ 89 w 172"/>
                <a:gd name="T59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  <a:moveTo>
                    <a:pt x="89" y="140"/>
                  </a:moveTo>
                  <a:cubicBezTo>
                    <a:pt x="89" y="151"/>
                    <a:pt x="98" y="157"/>
                    <a:pt x="106" y="162"/>
                  </a:cubicBezTo>
                  <a:cubicBezTo>
                    <a:pt x="107" y="163"/>
                    <a:pt x="108" y="164"/>
                    <a:pt x="109" y="165"/>
                  </a:cubicBezTo>
                  <a:cubicBezTo>
                    <a:pt x="150" y="198"/>
                    <a:pt x="159" y="227"/>
                    <a:pt x="159" y="274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13" y="227"/>
                    <a:pt x="22" y="198"/>
                    <a:pt x="63" y="165"/>
                  </a:cubicBezTo>
                  <a:cubicBezTo>
                    <a:pt x="64" y="164"/>
                    <a:pt x="65" y="163"/>
                    <a:pt x="66" y="162"/>
                  </a:cubicBezTo>
                  <a:cubicBezTo>
                    <a:pt x="74" y="157"/>
                    <a:pt x="83" y="151"/>
                    <a:pt x="83" y="140"/>
                  </a:cubicBezTo>
                  <a:cubicBezTo>
                    <a:pt x="83" y="129"/>
                    <a:pt x="74" y="123"/>
                    <a:pt x="66" y="118"/>
                  </a:cubicBezTo>
                  <a:cubicBezTo>
                    <a:pt x="65" y="117"/>
                    <a:pt x="64" y="116"/>
                    <a:pt x="63" y="115"/>
                  </a:cubicBezTo>
                  <a:cubicBezTo>
                    <a:pt x="22" y="82"/>
                    <a:pt x="13" y="53"/>
                    <a:pt x="13" y="6"/>
                  </a:cubicBezTo>
                  <a:cubicBezTo>
                    <a:pt x="159" y="6"/>
                    <a:pt x="159" y="6"/>
                    <a:pt x="159" y="6"/>
                  </a:cubicBezTo>
                  <a:cubicBezTo>
                    <a:pt x="159" y="53"/>
                    <a:pt x="150" y="82"/>
                    <a:pt x="109" y="115"/>
                  </a:cubicBezTo>
                  <a:cubicBezTo>
                    <a:pt x="108" y="116"/>
                    <a:pt x="107" y="117"/>
                    <a:pt x="106" y="118"/>
                  </a:cubicBezTo>
                  <a:cubicBezTo>
                    <a:pt x="98" y="123"/>
                    <a:pt x="89" y="129"/>
                    <a:pt x="89" y="140"/>
                  </a:cubicBezTo>
                  <a:close/>
                </a:path>
              </a:pathLst>
            </a:cu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7" name="Rectangle 76">
              <a:extLst>
                <a:ext uri="{FF2B5EF4-FFF2-40B4-BE49-F238E27FC236}">
                  <a16:creationId xmlns:a16="http://schemas.microsoft.com/office/drawing/2014/main" id="{8C95B23A-E952-DDD6-B3DA-6F68730C8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id="{AFABF99E-9D97-9A59-F317-C3F8512F92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9083" y="5311342"/>
              <a:ext cx="511150" cy="667330"/>
            </a:xfrm>
            <a:custGeom>
              <a:avLst/>
              <a:gdLst>
                <a:gd name="T0" fmla="*/ 77 w 146"/>
                <a:gd name="T1" fmla="*/ 158 h 192"/>
                <a:gd name="T2" fmla="*/ 92 w 146"/>
                <a:gd name="T3" fmla="*/ 151 h 192"/>
                <a:gd name="T4" fmla="*/ 93 w 146"/>
                <a:gd name="T5" fmla="*/ 127 h 192"/>
                <a:gd name="T6" fmla="*/ 91 w 146"/>
                <a:gd name="T7" fmla="*/ 109 h 192"/>
                <a:gd name="T8" fmla="*/ 94 w 146"/>
                <a:gd name="T9" fmla="*/ 105 h 192"/>
                <a:gd name="T10" fmla="*/ 80 w 146"/>
                <a:gd name="T11" fmla="*/ 94 h 192"/>
                <a:gd name="T12" fmla="*/ 75 w 146"/>
                <a:gd name="T13" fmla="*/ 88 h 192"/>
                <a:gd name="T14" fmla="*/ 77 w 146"/>
                <a:gd name="T15" fmla="*/ 51 h 192"/>
                <a:gd name="T16" fmla="*/ 96 w 146"/>
                <a:gd name="T17" fmla="*/ 33 h 192"/>
                <a:gd name="T18" fmla="*/ 73 w 146"/>
                <a:gd name="T19" fmla="*/ 3 h 192"/>
                <a:gd name="T20" fmla="*/ 50 w 146"/>
                <a:gd name="T21" fmla="*/ 33 h 192"/>
                <a:gd name="T22" fmla="*/ 69 w 146"/>
                <a:gd name="T23" fmla="*/ 51 h 192"/>
                <a:gd name="T24" fmla="*/ 71 w 146"/>
                <a:gd name="T25" fmla="*/ 89 h 192"/>
                <a:gd name="T26" fmla="*/ 66 w 146"/>
                <a:gd name="T27" fmla="*/ 94 h 192"/>
                <a:gd name="T28" fmla="*/ 51 w 146"/>
                <a:gd name="T29" fmla="*/ 110 h 192"/>
                <a:gd name="T30" fmla="*/ 67 w 146"/>
                <a:gd name="T31" fmla="*/ 129 h 192"/>
                <a:gd name="T32" fmla="*/ 69 w 146"/>
                <a:gd name="T33" fmla="*/ 145 h 192"/>
                <a:gd name="T34" fmla="*/ 65 w 146"/>
                <a:gd name="T35" fmla="*/ 144 h 192"/>
                <a:gd name="T36" fmla="*/ 58 w 146"/>
                <a:gd name="T37" fmla="*/ 139 h 192"/>
                <a:gd name="T38" fmla="*/ 49 w 146"/>
                <a:gd name="T39" fmla="*/ 142 h 192"/>
                <a:gd name="T40" fmla="*/ 55 w 146"/>
                <a:gd name="T41" fmla="*/ 163 h 192"/>
                <a:gd name="T42" fmla="*/ 0 w 146"/>
                <a:gd name="T43" fmla="*/ 192 h 192"/>
                <a:gd name="T44" fmla="*/ 145 w 146"/>
                <a:gd name="T45" fmla="*/ 170 h 192"/>
                <a:gd name="T46" fmla="*/ 79 w 146"/>
                <a:gd name="T47" fmla="*/ 104 h 192"/>
                <a:gd name="T48" fmla="*/ 86 w 146"/>
                <a:gd name="T49" fmla="*/ 109 h 192"/>
                <a:gd name="T50" fmla="*/ 89 w 146"/>
                <a:gd name="T51" fmla="*/ 124 h 192"/>
                <a:gd name="T52" fmla="*/ 77 w 146"/>
                <a:gd name="T53" fmla="*/ 116 h 192"/>
                <a:gd name="T54" fmla="*/ 77 w 146"/>
                <a:gd name="T55" fmla="*/ 135 h 192"/>
                <a:gd name="T56" fmla="*/ 83 w 146"/>
                <a:gd name="T57" fmla="*/ 135 h 192"/>
                <a:gd name="T58" fmla="*/ 83 w 146"/>
                <a:gd name="T59" fmla="*/ 145 h 192"/>
                <a:gd name="T60" fmla="*/ 77 w 146"/>
                <a:gd name="T61" fmla="*/ 145 h 192"/>
                <a:gd name="T62" fmla="*/ 67 w 146"/>
                <a:gd name="T63" fmla="*/ 116 h 192"/>
                <a:gd name="T64" fmla="*/ 63 w 146"/>
                <a:gd name="T65" fmla="*/ 110 h 192"/>
                <a:gd name="T66" fmla="*/ 67 w 146"/>
                <a:gd name="T67" fmla="*/ 104 h 192"/>
                <a:gd name="T68" fmla="*/ 69 w 146"/>
                <a:gd name="T69" fmla="*/ 114 h 192"/>
                <a:gd name="T70" fmla="*/ 58 w 146"/>
                <a:gd name="T71" fmla="*/ 154 h 192"/>
                <a:gd name="T72" fmla="*/ 69 w 146"/>
                <a:gd name="T73" fmla="*/ 158 h 192"/>
                <a:gd name="T74" fmla="*/ 58 w 146"/>
                <a:gd name="T75" fmla="*/ 15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92">
                  <a:moveTo>
                    <a:pt x="145" y="170"/>
                  </a:moveTo>
                  <a:cubicBezTo>
                    <a:pt x="119" y="170"/>
                    <a:pt x="97" y="166"/>
                    <a:pt x="77" y="158"/>
                  </a:cubicBezTo>
                  <a:cubicBezTo>
                    <a:pt x="78" y="158"/>
                    <a:pt x="79" y="158"/>
                    <a:pt x="80" y="157"/>
                  </a:cubicBezTo>
                  <a:cubicBezTo>
                    <a:pt x="80" y="157"/>
                    <a:pt x="88" y="155"/>
                    <a:pt x="92" y="151"/>
                  </a:cubicBezTo>
                  <a:cubicBezTo>
                    <a:pt x="96" y="148"/>
                    <a:pt x="97" y="143"/>
                    <a:pt x="97" y="138"/>
                  </a:cubicBezTo>
                  <a:cubicBezTo>
                    <a:pt x="97" y="134"/>
                    <a:pt x="96" y="130"/>
                    <a:pt x="93" y="127"/>
                  </a:cubicBezTo>
                  <a:cubicBezTo>
                    <a:pt x="93" y="126"/>
                    <a:pt x="92" y="126"/>
                    <a:pt x="91" y="125"/>
                  </a:cubicBezTo>
                  <a:cubicBezTo>
                    <a:pt x="89" y="122"/>
                    <a:pt x="89" y="110"/>
                    <a:pt x="91" y="109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94" y="108"/>
                    <a:pt x="95" y="107"/>
                    <a:pt x="94" y="105"/>
                  </a:cubicBezTo>
                  <a:cubicBezTo>
                    <a:pt x="94" y="105"/>
                    <a:pt x="93" y="100"/>
                    <a:pt x="89" y="98"/>
                  </a:cubicBezTo>
                  <a:cubicBezTo>
                    <a:pt x="86" y="95"/>
                    <a:pt x="80" y="94"/>
                    <a:pt x="80" y="94"/>
                  </a:cubicBezTo>
                  <a:cubicBezTo>
                    <a:pt x="78" y="93"/>
                    <a:pt x="77" y="92"/>
                    <a:pt x="77" y="91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3" y="88"/>
                    <a:pt x="74" y="72"/>
                    <a:pt x="75" y="60"/>
                  </a:cubicBezTo>
                  <a:cubicBezTo>
                    <a:pt x="75" y="56"/>
                    <a:pt x="76" y="53"/>
                    <a:pt x="77" y="51"/>
                  </a:cubicBezTo>
                  <a:cubicBezTo>
                    <a:pt x="80" y="44"/>
                    <a:pt x="87" y="40"/>
                    <a:pt x="93" y="36"/>
                  </a:cubicBezTo>
                  <a:cubicBezTo>
                    <a:pt x="94" y="35"/>
                    <a:pt x="95" y="34"/>
                    <a:pt x="96" y="33"/>
                  </a:cubicBezTo>
                  <a:cubicBezTo>
                    <a:pt x="110" y="22"/>
                    <a:pt x="121" y="11"/>
                    <a:pt x="128" y="0"/>
                  </a:cubicBezTo>
                  <a:cubicBezTo>
                    <a:pt x="111" y="2"/>
                    <a:pt x="92" y="3"/>
                    <a:pt x="73" y="3"/>
                  </a:cubicBezTo>
                  <a:cubicBezTo>
                    <a:pt x="54" y="3"/>
                    <a:pt x="35" y="2"/>
                    <a:pt x="18" y="0"/>
                  </a:cubicBezTo>
                  <a:cubicBezTo>
                    <a:pt x="25" y="11"/>
                    <a:pt x="36" y="22"/>
                    <a:pt x="50" y="33"/>
                  </a:cubicBezTo>
                  <a:cubicBezTo>
                    <a:pt x="51" y="34"/>
                    <a:pt x="52" y="35"/>
                    <a:pt x="53" y="36"/>
                  </a:cubicBezTo>
                  <a:cubicBezTo>
                    <a:pt x="59" y="40"/>
                    <a:pt x="66" y="44"/>
                    <a:pt x="69" y="51"/>
                  </a:cubicBezTo>
                  <a:cubicBezTo>
                    <a:pt x="70" y="53"/>
                    <a:pt x="71" y="56"/>
                    <a:pt x="71" y="60"/>
                  </a:cubicBezTo>
                  <a:cubicBezTo>
                    <a:pt x="72" y="71"/>
                    <a:pt x="73" y="88"/>
                    <a:pt x="71" y="89"/>
                  </a:cubicBezTo>
                  <a:cubicBezTo>
                    <a:pt x="70" y="89"/>
                    <a:pt x="69" y="90"/>
                    <a:pt x="69" y="91"/>
                  </a:cubicBezTo>
                  <a:cubicBezTo>
                    <a:pt x="69" y="92"/>
                    <a:pt x="68" y="93"/>
                    <a:pt x="66" y="94"/>
                  </a:cubicBezTo>
                  <a:cubicBezTo>
                    <a:pt x="66" y="94"/>
                    <a:pt x="59" y="95"/>
                    <a:pt x="56" y="99"/>
                  </a:cubicBezTo>
                  <a:cubicBezTo>
                    <a:pt x="52" y="102"/>
                    <a:pt x="51" y="106"/>
                    <a:pt x="51" y="110"/>
                  </a:cubicBezTo>
                  <a:cubicBezTo>
                    <a:pt x="51" y="115"/>
                    <a:pt x="52" y="119"/>
                    <a:pt x="55" y="122"/>
                  </a:cubicBezTo>
                  <a:cubicBezTo>
                    <a:pt x="58" y="126"/>
                    <a:pt x="67" y="129"/>
                    <a:pt x="67" y="129"/>
                  </a:cubicBezTo>
                  <a:cubicBezTo>
                    <a:pt x="68" y="129"/>
                    <a:pt x="69" y="131"/>
                    <a:pt x="69" y="133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9" y="146"/>
                    <a:pt x="68" y="147"/>
                    <a:pt x="67" y="146"/>
                  </a:cubicBezTo>
                  <a:cubicBezTo>
                    <a:pt x="67" y="146"/>
                    <a:pt x="66" y="146"/>
                    <a:pt x="65" y="144"/>
                  </a:cubicBezTo>
                  <a:cubicBezTo>
                    <a:pt x="63" y="143"/>
                    <a:pt x="63" y="141"/>
                    <a:pt x="63" y="141"/>
                  </a:cubicBezTo>
                  <a:cubicBezTo>
                    <a:pt x="62" y="140"/>
                    <a:pt x="60" y="138"/>
                    <a:pt x="58" y="139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0" y="139"/>
                    <a:pt x="49" y="141"/>
                    <a:pt x="49" y="142"/>
                  </a:cubicBezTo>
                  <a:cubicBezTo>
                    <a:pt x="49" y="142"/>
                    <a:pt x="52" y="149"/>
                    <a:pt x="55" y="152"/>
                  </a:cubicBezTo>
                  <a:cubicBezTo>
                    <a:pt x="56" y="155"/>
                    <a:pt x="56" y="159"/>
                    <a:pt x="55" y="163"/>
                  </a:cubicBezTo>
                  <a:cubicBezTo>
                    <a:pt x="39" y="167"/>
                    <a:pt x="21" y="170"/>
                    <a:pt x="1" y="170"/>
                  </a:cubicBezTo>
                  <a:cubicBezTo>
                    <a:pt x="0" y="177"/>
                    <a:pt x="0" y="184"/>
                    <a:pt x="0" y="192"/>
                  </a:cubicBezTo>
                  <a:cubicBezTo>
                    <a:pt x="146" y="192"/>
                    <a:pt x="146" y="192"/>
                    <a:pt x="146" y="192"/>
                  </a:cubicBezTo>
                  <a:cubicBezTo>
                    <a:pt x="146" y="184"/>
                    <a:pt x="146" y="177"/>
                    <a:pt x="145" y="170"/>
                  </a:cubicBezTo>
                  <a:close/>
                  <a:moveTo>
                    <a:pt x="77" y="106"/>
                  </a:moveTo>
                  <a:cubicBezTo>
                    <a:pt x="77" y="104"/>
                    <a:pt x="78" y="103"/>
                    <a:pt x="79" y="104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2" y="108"/>
                    <a:pt x="84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8" y="112"/>
                    <a:pt x="89" y="122"/>
                    <a:pt x="89" y="124"/>
                  </a:cubicBezTo>
                  <a:cubicBezTo>
                    <a:pt x="84" y="122"/>
                    <a:pt x="80" y="120"/>
                    <a:pt x="80" y="120"/>
                  </a:cubicBezTo>
                  <a:cubicBezTo>
                    <a:pt x="78" y="120"/>
                    <a:pt x="77" y="118"/>
                    <a:pt x="77" y="116"/>
                  </a:cubicBezTo>
                  <a:lnTo>
                    <a:pt x="77" y="106"/>
                  </a:lnTo>
                  <a:close/>
                  <a:moveTo>
                    <a:pt x="77" y="135"/>
                  </a:moveTo>
                  <a:cubicBezTo>
                    <a:pt x="77" y="133"/>
                    <a:pt x="78" y="132"/>
                    <a:pt x="80" y="133"/>
                  </a:cubicBezTo>
                  <a:cubicBezTo>
                    <a:pt x="80" y="133"/>
                    <a:pt x="82" y="133"/>
                    <a:pt x="83" y="135"/>
                  </a:cubicBezTo>
                  <a:cubicBezTo>
                    <a:pt x="85" y="136"/>
                    <a:pt x="85" y="138"/>
                    <a:pt x="85" y="140"/>
                  </a:cubicBezTo>
                  <a:cubicBezTo>
                    <a:pt x="85" y="142"/>
                    <a:pt x="84" y="144"/>
                    <a:pt x="83" y="145"/>
                  </a:cubicBezTo>
                  <a:cubicBezTo>
                    <a:pt x="81" y="147"/>
                    <a:pt x="80" y="148"/>
                    <a:pt x="80" y="148"/>
                  </a:cubicBezTo>
                  <a:cubicBezTo>
                    <a:pt x="78" y="148"/>
                    <a:pt x="77" y="147"/>
                    <a:pt x="77" y="145"/>
                  </a:cubicBezTo>
                  <a:lnTo>
                    <a:pt x="77" y="135"/>
                  </a:lnTo>
                  <a:close/>
                  <a:moveTo>
                    <a:pt x="67" y="116"/>
                  </a:moveTo>
                  <a:cubicBezTo>
                    <a:pt x="67" y="116"/>
                    <a:pt x="66" y="116"/>
                    <a:pt x="65" y="114"/>
                  </a:cubicBezTo>
                  <a:cubicBezTo>
                    <a:pt x="64" y="113"/>
                    <a:pt x="63" y="112"/>
                    <a:pt x="63" y="110"/>
                  </a:cubicBezTo>
                  <a:cubicBezTo>
                    <a:pt x="63" y="108"/>
                    <a:pt x="64" y="107"/>
                    <a:pt x="65" y="105"/>
                  </a:cubicBezTo>
                  <a:cubicBezTo>
                    <a:pt x="66" y="104"/>
                    <a:pt x="67" y="104"/>
                    <a:pt x="67" y="104"/>
                  </a:cubicBezTo>
                  <a:cubicBezTo>
                    <a:pt x="68" y="103"/>
                    <a:pt x="69" y="104"/>
                    <a:pt x="69" y="106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69" y="116"/>
                    <a:pt x="68" y="117"/>
                    <a:pt x="67" y="116"/>
                  </a:cubicBezTo>
                  <a:close/>
                  <a:moveTo>
                    <a:pt x="58" y="154"/>
                  </a:moveTo>
                  <a:cubicBezTo>
                    <a:pt x="62" y="156"/>
                    <a:pt x="66" y="158"/>
                    <a:pt x="66" y="158"/>
                  </a:cubicBezTo>
                  <a:cubicBezTo>
                    <a:pt x="67" y="158"/>
                    <a:pt x="68" y="158"/>
                    <a:pt x="69" y="158"/>
                  </a:cubicBezTo>
                  <a:cubicBezTo>
                    <a:pt x="65" y="160"/>
                    <a:pt x="61" y="161"/>
                    <a:pt x="57" y="162"/>
                  </a:cubicBezTo>
                  <a:cubicBezTo>
                    <a:pt x="57" y="159"/>
                    <a:pt x="57" y="156"/>
                    <a:pt x="58" y="154"/>
                  </a:cubicBez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B879F327-E056-5730-76A8-C977383FFC92}"/>
                </a:ext>
              </a:extLst>
            </p:cNvPr>
            <p:cNvSpPr/>
            <p:nvPr/>
          </p:nvSpPr>
          <p:spPr>
            <a:xfrm>
              <a:off x="1055370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A4521F2A-A2EB-5B22-FC5D-BC2993FAAEE5}"/>
                </a:ext>
              </a:extLst>
            </p:cNvPr>
            <p:cNvSpPr/>
            <p:nvPr/>
          </p:nvSpPr>
          <p:spPr>
            <a:xfrm>
              <a:off x="1062736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076CC26-DA80-6E4C-6E29-30501E627E7A}"/>
                </a:ext>
              </a:extLst>
            </p:cNvPr>
            <p:cNvSpPr/>
            <p:nvPr/>
          </p:nvSpPr>
          <p:spPr>
            <a:xfrm>
              <a:off x="10521256" y="564261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8FA6BCFD-A2CF-F644-8716-28D86C36E3FA}"/>
                </a:ext>
              </a:extLst>
            </p:cNvPr>
            <p:cNvSpPr/>
            <p:nvPr/>
          </p:nvSpPr>
          <p:spPr>
            <a:xfrm>
              <a:off x="10672937" y="564642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752899-ED1C-0489-0713-E5F6335CEB53}"/>
              </a:ext>
            </a:extLst>
          </p:cNvPr>
          <p:cNvGrpSpPr/>
          <p:nvPr/>
        </p:nvGrpSpPr>
        <p:grpSpPr>
          <a:xfrm>
            <a:off x="-196790" y="4987822"/>
            <a:ext cx="1915028" cy="1819318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A419809-C7F7-7AD8-4AC4-F1AB53F300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10B0DC5-FEBF-4A18-EC17-0ADE7AB409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D5C0D81-7425-1E43-D833-89B1F3B8CC84}"/>
              </a:ext>
            </a:extLst>
          </p:cNvPr>
          <p:cNvGrpSpPr/>
          <p:nvPr/>
        </p:nvGrpSpPr>
        <p:grpSpPr>
          <a:xfrm>
            <a:off x="292194" y="1811926"/>
            <a:ext cx="11607612" cy="1764741"/>
            <a:chOff x="292194" y="1811926"/>
            <a:chExt cx="11607612" cy="1764741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F9F0174-5790-39EA-0274-A203DD6C1786}"/>
                </a:ext>
              </a:extLst>
            </p:cNvPr>
            <p:cNvCxnSpPr>
              <a:cxnSpLocks/>
            </p:cNvCxnSpPr>
            <p:nvPr/>
          </p:nvCxnSpPr>
          <p:spPr>
            <a:xfrm>
              <a:off x="1348719" y="2846026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3ABCE14-0497-11D3-CBEE-1C443DA6825B}"/>
                </a:ext>
              </a:extLst>
            </p:cNvPr>
            <p:cNvGrpSpPr/>
            <p:nvPr/>
          </p:nvGrpSpPr>
          <p:grpSpPr>
            <a:xfrm>
              <a:off x="834172" y="1811926"/>
              <a:ext cx="10522970" cy="1058716"/>
              <a:chOff x="834514" y="4159196"/>
              <a:chExt cx="10522970" cy="1058716"/>
            </a:xfrm>
          </p:grpSpPr>
          <p:pic>
            <p:nvPicPr>
              <p:cNvPr id="9" name="Graphique 8" descr="Liste de contrôle avec un remplissage uni">
                <a:extLst>
                  <a:ext uri="{FF2B5EF4-FFF2-40B4-BE49-F238E27FC236}">
                    <a16:creationId xmlns:a16="http://schemas.microsoft.com/office/drawing/2014/main" id="{35D31022-8BD7-206A-8F36-3239726D9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067157" y="4397341"/>
                <a:ext cx="576000" cy="576000"/>
              </a:xfrm>
              <a:prstGeom prst="rect">
                <a:avLst/>
              </a:prstGeom>
            </p:spPr>
          </p:pic>
          <p:pic>
            <p:nvPicPr>
              <p:cNvPr id="11" name="Graphique 10" descr="Poignée de main avec un remplissage uni">
                <a:extLst>
                  <a:ext uri="{FF2B5EF4-FFF2-40B4-BE49-F238E27FC236}">
                    <a16:creationId xmlns:a16="http://schemas.microsoft.com/office/drawing/2014/main" id="{BC174A13-108D-31C2-ECAA-855E00AAF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894859" y="4377905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3" name="Graphique 12" descr="Réunion avec un remplissage uni">
                <a:extLst>
                  <a:ext uri="{FF2B5EF4-FFF2-40B4-BE49-F238E27FC236}">
                    <a16:creationId xmlns:a16="http://schemas.microsoft.com/office/drawing/2014/main" id="{57D38DCC-95FF-DCEF-6E5E-233E4AF469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714135" y="4339730"/>
                <a:ext cx="648000" cy="648000"/>
              </a:xfrm>
              <a:prstGeom prst="rect">
                <a:avLst/>
              </a:prstGeom>
            </p:spPr>
          </p:pic>
          <p:pic>
            <p:nvPicPr>
              <p:cNvPr id="16" name="Graphique 15" descr="Mille avec un remplissage uni">
                <a:extLst>
                  <a:ext uri="{FF2B5EF4-FFF2-40B4-BE49-F238E27FC236}">
                    <a16:creationId xmlns:a16="http://schemas.microsoft.com/office/drawing/2014/main" id="{ECACD884-15E6-2505-ED2E-F5231C3B00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842187" y="4382554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33" name="Graphique 32" descr="Main de robot avec un remplissage uni">
                <a:extLst>
                  <a:ext uri="{FF2B5EF4-FFF2-40B4-BE49-F238E27FC236}">
                    <a16:creationId xmlns:a16="http://schemas.microsoft.com/office/drawing/2014/main" id="{CFDAE593-4F7A-8E93-126D-0CF08735D8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691842" y="4378886"/>
                <a:ext cx="576000" cy="576000"/>
              </a:xfrm>
              <a:prstGeom prst="rect">
                <a:avLst/>
              </a:prstGeom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95F7A5F1-C62A-CF50-E9FF-872555EC202A}"/>
                  </a:ext>
                </a:extLst>
              </p:cNvPr>
              <p:cNvSpPr/>
              <p:nvPr/>
            </p:nvSpPr>
            <p:spPr>
              <a:xfrm>
                <a:off x="4620342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56DE809-D18A-71A6-EC4D-FF48EE54D833}"/>
                  </a:ext>
                </a:extLst>
              </p:cNvPr>
              <p:cNvSpPr/>
              <p:nvPr/>
            </p:nvSpPr>
            <p:spPr>
              <a:xfrm>
                <a:off x="2727428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3AC4C83-3D56-2FE8-5AB8-92FF3EBBAEC3}"/>
                  </a:ext>
                </a:extLst>
              </p:cNvPr>
              <p:cNvSpPr/>
              <p:nvPr/>
            </p:nvSpPr>
            <p:spPr>
              <a:xfrm>
                <a:off x="6513256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7BD1B64-7778-4154-67CA-F9A161E1427E}"/>
                  </a:ext>
                </a:extLst>
              </p:cNvPr>
              <p:cNvSpPr/>
              <p:nvPr/>
            </p:nvSpPr>
            <p:spPr>
              <a:xfrm>
                <a:off x="8406170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AB8659A-3A36-5362-83F4-3B9394A44654}"/>
                  </a:ext>
                </a:extLst>
              </p:cNvPr>
              <p:cNvSpPr/>
              <p:nvPr/>
            </p:nvSpPr>
            <p:spPr>
              <a:xfrm>
                <a:off x="10299084" y="4159196"/>
                <a:ext cx="1058400" cy="105871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833BE04-ABF9-5AAD-92C2-DC3C48B281CB}"/>
                  </a:ext>
                </a:extLst>
              </p:cNvPr>
              <p:cNvSpPr/>
              <p:nvPr/>
            </p:nvSpPr>
            <p:spPr>
              <a:xfrm>
                <a:off x="834514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BEB07BA-3EE5-B2CE-1B95-374DC67FC0E7}"/>
                  </a:ext>
                </a:extLst>
              </p:cNvPr>
              <p:cNvGrpSpPr/>
              <p:nvPr/>
            </p:nvGrpSpPr>
            <p:grpSpPr>
              <a:xfrm>
                <a:off x="1815152" y="4626591"/>
                <a:ext cx="989463" cy="116006"/>
                <a:chOff x="1815152" y="4626591"/>
                <a:chExt cx="989463" cy="116006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60D5DF6-A614-F1C3-B9D0-2887244C7B18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735E060-C286-698F-492C-56131BD9632A}"/>
                    </a:ext>
                  </a:extLst>
                </p:cNvPr>
                <p:cNvCxnSpPr>
                  <a:stCxn id="8" idx="6"/>
                  <a:endCxn id="4" idx="2"/>
                </p:cNvCxnSpPr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4391758-F476-97F2-E9E0-75FEB6F5A8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42751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39DD15D2-F023-C5DF-40CE-58E01FF71A92}"/>
                  </a:ext>
                </a:extLst>
              </p:cNvPr>
              <p:cNvGrpSpPr/>
              <p:nvPr/>
            </p:nvGrpSpPr>
            <p:grpSpPr>
              <a:xfrm>
                <a:off x="3707487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3E96441A-B9CA-651F-8F41-3EC86C4B3BF3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8F733A4-3DF4-045C-7C78-96DEC31CD83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410A2E3-5320-F3A2-12DC-083AE27FBDE7}"/>
                  </a:ext>
                </a:extLst>
              </p:cNvPr>
              <p:cNvGrpSpPr/>
              <p:nvPr/>
            </p:nvGrpSpPr>
            <p:grpSpPr>
              <a:xfrm>
                <a:off x="5599704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ADAC941-13D2-88F1-A60A-7700378A8530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CF6B2D58-BE8E-864E-0E4B-BA309BBC3050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5B849BE7-9F12-CF16-7E05-DDAAD7536E3F}"/>
                  </a:ext>
                </a:extLst>
              </p:cNvPr>
              <p:cNvGrpSpPr/>
              <p:nvPr/>
            </p:nvGrpSpPr>
            <p:grpSpPr>
              <a:xfrm>
                <a:off x="7494182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336EA4D3-AF8D-11E6-CC60-7EC718281581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41F32A03-EAE4-0DF9-37D1-A09A12ADC09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1000B1F-2B6D-A4CE-E321-4CBA31B7378D}"/>
                  </a:ext>
                </a:extLst>
              </p:cNvPr>
              <p:cNvGrpSpPr/>
              <p:nvPr/>
            </p:nvGrpSpPr>
            <p:grpSpPr>
              <a:xfrm>
                <a:off x="9392885" y="46088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7A23AD62-9BB2-2FD2-6C53-CCE3D42B1827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8B31E18E-92B8-463D-511C-0FFA854EB49A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33FA66D-631D-0D6F-57E1-0559BEB178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26217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14881FC-FEF3-3D71-E8CF-0AC2AF1E2C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28579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EEF4CF1-A22A-0131-EE78-FE18DFA664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21082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4900412-7299-3A03-9946-C76E0BE0E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14407" y="4277418"/>
                <a:ext cx="827754" cy="8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42575BF-E793-DD84-1D45-575F756585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8940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4" name="Graphic 53" descr="Contract with solid fill">
                <a:extLst>
                  <a:ext uri="{FF2B5EF4-FFF2-40B4-BE49-F238E27FC236}">
                    <a16:creationId xmlns:a16="http://schemas.microsoft.com/office/drawing/2014/main" id="{CC17D7D7-8C35-5FE4-8C7D-E737949874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0521598" y="4390517"/>
                <a:ext cx="612000" cy="612000"/>
              </a:xfrm>
              <a:prstGeom prst="rect">
                <a:avLst/>
              </a:prstGeom>
            </p:spPr>
          </p:pic>
        </p:grp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73E5103-A7A1-40C0-C270-B59BF6A85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47845" y="2870642"/>
              <a:ext cx="1355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178CA6C-8CD5-A9B8-62D7-5A5EBE43A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5111" y="2870642"/>
              <a:ext cx="432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B48AD5C4-B071-6031-5363-F32DD0E49BFA}"/>
                </a:ext>
              </a:extLst>
            </p:cNvPr>
            <p:cNvCxnSpPr>
              <a:stCxn id="6" idx="4"/>
            </p:cNvCxnSpPr>
            <p:nvPr/>
          </p:nvCxnSpPr>
          <p:spPr>
            <a:xfrm flipH="1">
              <a:off x="8934617" y="2870642"/>
              <a:ext cx="41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382DC06-6A70-71BA-EA00-D2F646B187D4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 flipH="1">
              <a:off x="10827256" y="2870642"/>
              <a:ext cx="686" cy="396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2BAE0572-511A-45F0-DEC6-72EF5FA86A61}"/>
                </a:ext>
              </a:extLst>
            </p:cNvPr>
            <p:cNvCxnSpPr>
              <a:cxnSpLocks/>
            </p:cNvCxnSpPr>
            <p:nvPr/>
          </p:nvCxnSpPr>
          <p:spPr>
            <a:xfrm>
              <a:off x="3249332" y="2879802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0C78A9E-7749-9B52-A140-0C2DD1F43340}"/>
                </a:ext>
              </a:extLst>
            </p:cNvPr>
            <p:cNvGrpSpPr/>
            <p:nvPr/>
          </p:nvGrpSpPr>
          <p:grpSpPr>
            <a:xfrm>
              <a:off x="292194" y="3053447"/>
              <a:ext cx="2023443" cy="523220"/>
              <a:chOff x="12756" y="2800985"/>
              <a:chExt cx="2023443" cy="52322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C905074-55CC-87ED-D1DB-37AB2C73E334}"/>
                  </a:ext>
                </a:extLst>
              </p:cNvPr>
              <p:cNvGrpSpPr/>
              <p:nvPr/>
            </p:nvGrpSpPr>
            <p:grpSpPr>
              <a:xfrm>
                <a:off x="128967" y="2846289"/>
                <a:ext cx="1809750" cy="455776"/>
                <a:chOff x="128967" y="2846289"/>
                <a:chExt cx="1809750" cy="455776"/>
              </a:xfrm>
            </p:grpSpPr>
            <p:sp>
              <p:nvSpPr>
                <p:cNvPr id="77" name="Rectangle: Rounded Corners 76">
                  <a:extLst>
                    <a:ext uri="{FF2B5EF4-FFF2-40B4-BE49-F238E27FC236}">
                      <a16:creationId xmlns:a16="http://schemas.microsoft.com/office/drawing/2014/main" id="{0D1146DD-7B02-9FB4-2B07-08A7B8D16162}"/>
                    </a:ext>
                  </a:extLst>
                </p:cNvPr>
                <p:cNvSpPr/>
                <p:nvPr/>
              </p:nvSpPr>
              <p:spPr>
                <a:xfrm>
                  <a:off x="128967" y="3060055"/>
                  <a:ext cx="1809750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27AF1910-EA14-BE34-EB44-73139BDFF7A4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7D66E6DD-7C16-B8D3-177B-D9CD6E36CA92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9FFE5DA2-6F87-4F10-F007-052A1063666D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DB7D722-9687-0486-EEE7-F0ACA9FAD75D}"/>
                  </a:ext>
                </a:extLst>
              </p:cNvPr>
              <p:cNvSpPr txBox="1"/>
              <p:nvPr/>
            </p:nvSpPr>
            <p:spPr>
              <a:xfrm>
                <a:off x="12756" y="2800985"/>
                <a:ext cx="202344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Apply via 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  <a:hlinkClick r:id="rId1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ventureconnect.cern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41BA577-9528-5681-922F-D3361D3EA523}"/>
                </a:ext>
              </a:extLst>
            </p:cNvPr>
            <p:cNvGrpSpPr/>
            <p:nvPr/>
          </p:nvGrpSpPr>
          <p:grpSpPr>
            <a:xfrm>
              <a:off x="2177515" y="3053447"/>
              <a:ext cx="2147236" cy="307777"/>
              <a:chOff x="2912703" y="3733160"/>
              <a:chExt cx="2147236" cy="307777"/>
            </a:xfrm>
          </p:grpSpPr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B1433254-50F9-05D6-C41B-F8535691F9D2}"/>
                  </a:ext>
                </a:extLst>
              </p:cNvPr>
              <p:cNvSpPr/>
              <p:nvPr/>
            </p:nvSpPr>
            <p:spPr>
              <a:xfrm>
                <a:off x="3075096" y="3780614"/>
                <a:ext cx="1809750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34AB8A2A-304B-9038-F496-10CFB1FEA49C}"/>
                  </a:ext>
                </a:extLst>
              </p:cNvPr>
              <p:cNvSpPr txBox="1"/>
              <p:nvPr/>
            </p:nvSpPr>
            <p:spPr>
              <a:xfrm>
                <a:off x="2912703" y="3733160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Introductory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Meeting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BFF2E57-CF87-62CC-3E57-F3340F514A25}"/>
                </a:ext>
              </a:extLst>
            </p:cNvPr>
            <p:cNvGrpSpPr/>
            <p:nvPr/>
          </p:nvGrpSpPr>
          <p:grpSpPr>
            <a:xfrm>
              <a:off x="4153452" y="3053447"/>
              <a:ext cx="1940213" cy="523220"/>
              <a:chOff x="3874014" y="2979626"/>
              <a:chExt cx="1940213" cy="523220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A4455989-2F28-4EAF-6A31-DE0E3B208E5E}"/>
                  </a:ext>
                </a:extLst>
              </p:cNvPr>
              <p:cNvGrpSpPr/>
              <p:nvPr/>
            </p:nvGrpSpPr>
            <p:grpSpPr>
              <a:xfrm rot="10800000">
                <a:off x="4029391" y="3018562"/>
                <a:ext cx="1623849" cy="455776"/>
                <a:chOff x="236488" y="2846289"/>
                <a:chExt cx="1623849" cy="455776"/>
              </a:xfrm>
            </p:grpSpPr>
            <p:sp>
              <p:nvSpPr>
                <p:cNvPr id="110" name="Rectangle: Rounded Corners 109">
                  <a:extLst>
                    <a:ext uri="{FF2B5EF4-FFF2-40B4-BE49-F238E27FC236}">
                      <a16:creationId xmlns:a16="http://schemas.microsoft.com/office/drawing/2014/main" id="{B698EB4A-9BA2-B566-0BE3-B9A48C8A4F61}"/>
                    </a:ext>
                  </a:extLst>
                </p:cNvPr>
                <p:cNvSpPr/>
                <p:nvPr/>
              </p:nvSpPr>
              <p:spPr>
                <a:xfrm>
                  <a:off x="236488" y="3060055"/>
                  <a:ext cx="1623849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C02F10EA-35CF-90AD-90C0-12DDC53AAE97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B376F99E-058B-CAC1-F406-52B3DAEC7D41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74907C48-7655-BFBA-A3DB-F24D446B8297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85D2827-E516-C93B-4EE9-65B5FF696793}"/>
                  </a:ext>
                </a:extLst>
              </p:cNvPr>
              <p:cNvSpPr txBox="1"/>
              <p:nvPr/>
            </p:nvSpPr>
            <p:spPr>
              <a:xfrm>
                <a:off x="3874014" y="2979626"/>
                <a:ext cx="194021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Technology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Matching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00723C65-25F3-DA15-5B05-975627BED1B4}"/>
                </a:ext>
              </a:extLst>
            </p:cNvPr>
            <p:cNvGrpSpPr/>
            <p:nvPr/>
          </p:nvGrpSpPr>
          <p:grpSpPr>
            <a:xfrm>
              <a:off x="5959777" y="3053447"/>
              <a:ext cx="2154989" cy="523220"/>
              <a:chOff x="5728107" y="2966217"/>
              <a:chExt cx="2154989" cy="523220"/>
            </a:xfrm>
          </p:grpSpPr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699D3DFA-E912-1025-2141-4B5B4FC8D548}"/>
                  </a:ext>
                </a:extLst>
              </p:cNvPr>
              <p:cNvSpPr/>
              <p:nvPr/>
            </p:nvSpPr>
            <p:spPr>
              <a:xfrm>
                <a:off x="5940311" y="3219597"/>
                <a:ext cx="1725379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D9DB5AD-4E56-909B-832C-B32352FC87EA}"/>
                  </a:ext>
                </a:extLst>
              </p:cNvPr>
              <p:cNvGrpSpPr/>
              <p:nvPr/>
            </p:nvGrpSpPr>
            <p:grpSpPr>
              <a:xfrm>
                <a:off x="6232122" y="3005831"/>
                <a:ext cx="1151386" cy="261688"/>
                <a:chOff x="6305598" y="3005831"/>
                <a:chExt cx="994987" cy="261688"/>
              </a:xfrm>
            </p:grpSpPr>
            <p:sp>
              <p:nvSpPr>
                <p:cNvPr id="94" name="Rectangle: Rounded Corners 93">
                  <a:extLst>
                    <a:ext uri="{FF2B5EF4-FFF2-40B4-BE49-F238E27FC236}">
                      <a16:creationId xmlns:a16="http://schemas.microsoft.com/office/drawing/2014/main" id="{E7C020AD-FF7C-B40C-5FAB-A8619F77FCA3}"/>
                    </a:ext>
                  </a:extLst>
                </p:cNvPr>
                <p:cNvSpPr/>
                <p:nvPr/>
              </p:nvSpPr>
              <p:spPr>
                <a:xfrm>
                  <a:off x="6351501" y="3005831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14DD5B08-3AF2-7C8C-AA9E-77C2CBAA2724}"/>
                    </a:ext>
                  </a:extLst>
                </p:cNvPr>
                <p:cNvSpPr/>
                <p:nvPr/>
              </p:nvSpPr>
              <p:spPr>
                <a:xfrm rot="10800000">
                  <a:off x="6305598" y="317675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27D4B433-D18B-010A-9F19-9876D2B202B7}"/>
                    </a:ext>
                  </a:extLst>
                </p:cNvPr>
                <p:cNvSpPr/>
                <p:nvPr/>
              </p:nvSpPr>
              <p:spPr>
                <a:xfrm rot="10800000" flipH="1">
                  <a:off x="7165645" y="317040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74DFDC8-08C6-030F-EFEF-F2BEB592D879}"/>
                  </a:ext>
                </a:extLst>
              </p:cNvPr>
              <p:cNvSpPr txBox="1"/>
              <p:nvPr/>
            </p:nvSpPr>
            <p:spPr>
              <a:xfrm>
                <a:off x="5728107" y="2966217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Tech</a:t>
                </a:r>
              </a:p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Expert Consultation</a:t>
                </a: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927FBBE-ED65-285E-D59E-9BD632BA305D}"/>
                </a:ext>
              </a:extLst>
            </p:cNvPr>
            <p:cNvGrpSpPr/>
            <p:nvPr/>
          </p:nvGrpSpPr>
          <p:grpSpPr>
            <a:xfrm>
              <a:off x="7859628" y="3053447"/>
              <a:ext cx="2154989" cy="523220"/>
              <a:chOff x="7646230" y="2969366"/>
              <a:chExt cx="2154989" cy="523220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048A4DA0-35D0-4E82-7623-DA49937F9DD8}"/>
                  </a:ext>
                </a:extLst>
              </p:cNvPr>
              <p:cNvGrpSpPr/>
              <p:nvPr/>
            </p:nvGrpSpPr>
            <p:grpSpPr>
              <a:xfrm>
                <a:off x="7755335" y="3011521"/>
                <a:ext cx="1930958" cy="455776"/>
                <a:chOff x="7755335" y="3011521"/>
                <a:chExt cx="1930958" cy="455776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36ABD8AA-2406-A72C-354A-BA2BCF03EB16}"/>
                    </a:ext>
                  </a:extLst>
                </p:cNvPr>
                <p:cNvSpPr/>
                <p:nvPr/>
              </p:nvSpPr>
              <p:spPr>
                <a:xfrm rot="10800000">
                  <a:off x="7755335" y="3011521"/>
                  <a:ext cx="1930958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18A019E5-995D-4AB2-0CAB-875CD43FACE3}"/>
                    </a:ext>
                  </a:extLst>
                </p:cNvPr>
                <p:cNvGrpSpPr/>
                <p:nvPr/>
              </p:nvGrpSpPr>
              <p:grpSpPr>
                <a:xfrm>
                  <a:off x="7804900" y="3206244"/>
                  <a:ext cx="1833817" cy="261053"/>
                  <a:chOff x="8210129" y="3206244"/>
                  <a:chExt cx="985774" cy="261053"/>
                </a:xfrm>
              </p:grpSpPr>
              <p:sp>
                <p:nvSpPr>
                  <p:cNvPr id="101" name="Rectangle: Rounded Corners 100">
                    <a:extLst>
                      <a:ext uri="{FF2B5EF4-FFF2-40B4-BE49-F238E27FC236}">
                        <a16:creationId xmlns:a16="http://schemas.microsoft.com/office/drawing/2014/main" id="{279E30A8-7DA8-E7DB-3C99-9BDDEF321C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258291" y="3225287"/>
                    <a:ext cx="894241" cy="242010"/>
                  </a:xfrm>
                  <a:prstGeom prst="roundRect">
                    <a:avLst>
                      <a:gd name="adj" fmla="val 32683"/>
                    </a:avLst>
                  </a:pr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520ACDC7-474A-81D3-6CAE-2FA668FE6B38}"/>
                      </a:ext>
                    </a:extLst>
                  </p:cNvPr>
                  <p:cNvSpPr/>
                  <p:nvPr/>
                </p:nvSpPr>
                <p:spPr>
                  <a:xfrm rot="20993431">
                    <a:off x="9060963" y="3222119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8D1EEB72-9D78-E16E-5521-54E64D701827}"/>
                      </a:ext>
                    </a:extLst>
                  </p:cNvPr>
                  <p:cNvSpPr/>
                  <p:nvPr/>
                </p:nvSpPr>
                <p:spPr>
                  <a:xfrm flipH="1">
                    <a:off x="8210129" y="3206244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17" name="ZoneTexte 28">
                <a:extLst>
                  <a:ext uri="{FF2B5EF4-FFF2-40B4-BE49-F238E27FC236}">
                    <a16:creationId xmlns:a16="http://schemas.microsoft.com/office/drawing/2014/main" id="{7D2FCDE9-4273-9598-DC1E-61550EBE8565}"/>
                  </a:ext>
                </a:extLst>
              </p:cNvPr>
              <p:cNvSpPr txBox="1"/>
              <p:nvPr/>
            </p:nvSpPr>
            <p:spPr>
              <a:xfrm>
                <a:off x="7646230" y="2969366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Feasibility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Assessment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with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CVC Prototype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CD3FF27-92DC-3F7B-357A-A34CE1598202}"/>
                </a:ext>
              </a:extLst>
            </p:cNvPr>
            <p:cNvGrpSpPr/>
            <p:nvPr/>
          </p:nvGrpSpPr>
          <p:grpSpPr>
            <a:xfrm>
              <a:off x="9752570" y="3053447"/>
              <a:ext cx="2147236" cy="307777"/>
              <a:chOff x="3055775" y="3734736"/>
              <a:chExt cx="2147236" cy="307777"/>
            </a:xfrm>
          </p:grpSpPr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4403B7AA-A3D8-8396-1DA9-8E2C374C18CB}"/>
                  </a:ext>
                </a:extLst>
              </p:cNvPr>
              <p:cNvSpPr/>
              <p:nvPr/>
            </p:nvSpPr>
            <p:spPr>
              <a:xfrm>
                <a:off x="3377720" y="3780614"/>
                <a:ext cx="1507125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ZoneTexte 24">
                <a:extLst>
                  <a:ext uri="{FF2B5EF4-FFF2-40B4-BE49-F238E27FC236}">
                    <a16:creationId xmlns:a16="http://schemas.microsoft.com/office/drawing/2014/main" id="{5DFCFBFF-8811-38DA-B7B5-E4996E1411F6}"/>
                  </a:ext>
                </a:extLst>
              </p:cNvPr>
              <p:cNvSpPr txBox="1"/>
              <p:nvPr/>
            </p:nvSpPr>
            <p:spPr>
              <a:xfrm>
                <a:off x="3055775" y="3734736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Contract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Signing</a:t>
                </a:r>
                <a:endParaRPr lang="fr-FR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</p:grpSp>
      <p:sp>
        <p:nvSpPr>
          <p:cNvPr id="128" name="Title 2">
            <a:extLst>
              <a:ext uri="{FF2B5EF4-FFF2-40B4-BE49-F238E27FC236}">
                <a16:creationId xmlns:a16="http://schemas.microsoft.com/office/drawing/2014/main" id="{EEACB2F4-CB21-6A64-9778-622EAA4B58C0}"/>
              </a:ext>
            </a:extLst>
          </p:cNvPr>
          <p:cNvSpPr txBox="1">
            <a:spLocks/>
          </p:cNvSpPr>
          <p:nvPr/>
        </p:nvSpPr>
        <p:spPr>
          <a:xfrm>
            <a:off x="528574" y="3763207"/>
            <a:ext cx="7807706" cy="22494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1800" b="0" dirty="0"/>
              <a:t>Deep tech startups, scaleups or entrepreneurs that are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b="0" dirty="0"/>
              <a:t>based in one of CERN’s member states or associated member states*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driven by a passionate team with an ambitious vision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looking to leverage CERN technology to gain a competitive edge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operating in non-military and non-</a:t>
            </a:r>
            <a:r>
              <a:rPr lang="en-GB" sz="1800" b="0" dirty="0" err="1"/>
              <a:t>defense</a:t>
            </a:r>
            <a:r>
              <a:rPr lang="en-GB" sz="1800" b="0" dirty="0"/>
              <a:t>-related industries</a:t>
            </a:r>
          </a:p>
        </p:txBody>
      </p:sp>
      <p:sp>
        <p:nvSpPr>
          <p:cNvPr id="129" name="Title 2">
            <a:extLst>
              <a:ext uri="{FF2B5EF4-FFF2-40B4-BE49-F238E27FC236}">
                <a16:creationId xmlns:a16="http://schemas.microsoft.com/office/drawing/2014/main" id="{27ABE0BA-EF4A-E1A2-0BAA-FD36BB407441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How To Join.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Straight-forward selection process</a:t>
            </a:r>
            <a:endParaRPr lang="en-GB" sz="24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C19B011-851F-F173-79FA-89E74390E4AA}"/>
              </a:ext>
            </a:extLst>
          </p:cNvPr>
          <p:cNvSpPr txBox="1"/>
          <p:nvPr/>
        </p:nvSpPr>
        <p:spPr>
          <a:xfrm>
            <a:off x="762000" y="616650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Barlow" panose="00000500000000000000" pitchFamily="2" charset="0"/>
              </a:rPr>
              <a:t>* </a:t>
            </a:r>
            <a:r>
              <a:rPr lang="en-GB" sz="1200" dirty="0">
                <a:latin typeface="Barlow" panose="00000500000000000000" pitchFamily="2" charset="0"/>
                <a:hlinkClick r:id="rId16"/>
              </a:rPr>
              <a:t>List of CERN Member States</a:t>
            </a:r>
            <a:endParaRPr lang="en-GB" sz="1200" dirty="0">
              <a:latin typeface="Barlow" panose="00000500000000000000" pitchFamily="2" charset="0"/>
            </a:endParaRPr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D99FFAB1-8D05-268F-3857-5118EAF5B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32" name="Date Placeholder 14">
            <a:extLst>
              <a:ext uri="{FF2B5EF4-FFF2-40B4-BE49-F238E27FC236}">
                <a16:creationId xmlns:a16="http://schemas.microsoft.com/office/drawing/2014/main" id="{6F6E9562-ACAE-BA43-F48E-5CD5055E72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133" name="Footer Placeholder 13">
            <a:extLst>
              <a:ext uri="{FF2B5EF4-FFF2-40B4-BE49-F238E27FC236}">
                <a16:creationId xmlns:a16="http://schemas.microsoft.com/office/drawing/2014/main" id="{6B2AD788-75D8-12D7-323F-9B01DB365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20789ACA-81EB-EDD6-28EC-B7F70AE23026}"/>
              </a:ext>
            </a:extLst>
          </p:cNvPr>
          <p:cNvSpPr/>
          <p:nvPr/>
        </p:nvSpPr>
        <p:spPr>
          <a:xfrm>
            <a:off x="528574" y="3978650"/>
            <a:ext cx="2249222" cy="31810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Eligibility Criteria</a:t>
            </a:r>
            <a:endParaRPr lang="en-GB" sz="20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5986DA3-DB52-8B0C-5E43-C46F6173E301}"/>
              </a:ext>
            </a:extLst>
          </p:cNvPr>
          <p:cNvSpPr txBox="1"/>
          <p:nvPr/>
        </p:nvSpPr>
        <p:spPr>
          <a:xfrm>
            <a:off x="8328360" y="4419672"/>
            <a:ext cx="30506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39F"/>
                </a:solidFill>
                <a:effectLst/>
                <a:uLnTx/>
                <a:uFillTx/>
                <a:latin typeface="Barlow" panose="00000500000000000000" pitchFamily="2" charset="0"/>
              </a:rPr>
              <a:t>No Deadlines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651DCED2-9CC1-D293-CA41-7A8CCEB95DA3}"/>
              </a:ext>
            </a:extLst>
          </p:cNvPr>
          <p:cNvGrpSpPr/>
          <p:nvPr/>
        </p:nvGrpSpPr>
        <p:grpSpPr>
          <a:xfrm>
            <a:off x="8016250" y="4933830"/>
            <a:ext cx="3137734" cy="707886"/>
            <a:chOff x="6873722" y="4800893"/>
            <a:chExt cx="3137734" cy="707886"/>
          </a:xfrm>
        </p:grpSpPr>
        <p:sp>
          <p:nvSpPr>
            <p:cNvPr id="185" name="Rectangle: Rounded Corners 184">
              <a:extLst>
                <a:ext uri="{FF2B5EF4-FFF2-40B4-BE49-F238E27FC236}">
                  <a16:creationId xmlns:a16="http://schemas.microsoft.com/office/drawing/2014/main" id="{FB0C0971-A0B9-DCBC-4FE9-8FC29FC542EC}"/>
                </a:ext>
              </a:extLst>
            </p:cNvPr>
            <p:cNvSpPr/>
            <p:nvPr/>
          </p:nvSpPr>
          <p:spPr>
            <a:xfrm rot="10800000">
              <a:off x="7042112" y="4855029"/>
              <a:ext cx="2802929" cy="324963"/>
            </a:xfrm>
            <a:prstGeom prst="roundRect">
              <a:avLst>
                <a:gd name="adj" fmla="val 33207"/>
              </a:avLst>
            </a:prstGeom>
            <a:solidFill>
              <a:srgbClr val="0053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01B2B516-BF2D-5F72-B5AB-8E82F4532157}"/>
                </a:ext>
              </a:extLst>
            </p:cNvPr>
            <p:cNvGrpSpPr/>
            <p:nvPr/>
          </p:nvGrpSpPr>
          <p:grpSpPr>
            <a:xfrm>
              <a:off x="6873722" y="4800893"/>
              <a:ext cx="3137734" cy="707886"/>
              <a:chOff x="6873722" y="4800893"/>
              <a:chExt cx="3137734" cy="707886"/>
            </a:xfrm>
          </p:grpSpPr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F2102DBA-1226-F6B1-1336-877AF5215B67}"/>
                  </a:ext>
                </a:extLst>
              </p:cNvPr>
              <p:cNvGrpSpPr/>
              <p:nvPr/>
            </p:nvGrpSpPr>
            <p:grpSpPr>
              <a:xfrm>
                <a:off x="7354558" y="5115644"/>
                <a:ext cx="2178037" cy="351385"/>
                <a:chOff x="7483744" y="5115644"/>
                <a:chExt cx="1336035" cy="351385"/>
              </a:xfrm>
            </p:grpSpPr>
            <p:sp>
              <p:nvSpPr>
                <p:cNvPr id="186" name="Rectangle: Rounded Corners 185">
                  <a:extLst>
                    <a:ext uri="{FF2B5EF4-FFF2-40B4-BE49-F238E27FC236}">
                      <a16:creationId xmlns:a16="http://schemas.microsoft.com/office/drawing/2014/main" id="{CB74B70E-675F-0399-B5F2-E82A647CE364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3ECC9334-C848-BB77-DC50-73C9382F1C20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990ADBBC-1D9A-1D29-DC69-1C4A03F91A72}"/>
                    </a:ext>
                  </a:extLst>
                </p:cNvPr>
                <p:cNvSpPr/>
                <p:nvPr/>
              </p:nvSpPr>
              <p:spPr>
                <a:xfrm flipH="1">
                  <a:off x="7483744" y="5124170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8" name="ZoneTexte 28">
                <a:extLst>
                  <a:ext uri="{FF2B5EF4-FFF2-40B4-BE49-F238E27FC236}">
                    <a16:creationId xmlns:a16="http://schemas.microsoft.com/office/drawing/2014/main" id="{9D2F5FA1-EF05-6A59-79DE-5A15ACDE58F7}"/>
                  </a:ext>
                </a:extLst>
              </p:cNvPr>
              <p:cNvSpPr txBox="1"/>
              <p:nvPr/>
            </p:nvSpPr>
            <p:spPr>
              <a:xfrm>
                <a:off x="6873722" y="4800893"/>
                <a:ext cx="313773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Applications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considered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on a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rolling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basis</a:t>
                </a:r>
                <a:endParaRPr lang="fr-FR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9255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82DF9-E793-740F-224B-A4FAACA7A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3F71CE-0F21-E7BB-E1D6-90290B35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60075-392D-29B5-BDA0-587B35BBCBA2}"/>
              </a:ext>
            </a:extLst>
          </p:cNvPr>
          <p:cNvSpPr txBox="1">
            <a:spLocks/>
          </p:cNvSpPr>
          <p:nvPr/>
        </p:nvSpPr>
        <p:spPr>
          <a:xfrm>
            <a:off x="364069" y="85211"/>
            <a:ext cx="9809437" cy="11458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Our 2024 CVC startup cohort.</a:t>
            </a:r>
          </a:p>
          <a:p>
            <a:pPr algn="l"/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Selected from 40+ applications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B6847B-2637-2740-1A7C-CD5BBD11A65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F693EA-DE2F-8C10-5089-3EB7E0DC47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7A94BED-7661-0811-EBDD-7C9061C737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957B3F-C2CE-227A-3BEC-7B77F4F790B4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6801CEC-AD35-D729-D338-905BCF5E40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2DAD17-C152-1DD0-A411-E745C8D73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23A794D-B0DE-C0CE-6B61-B0C2F52B23F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Date Placeholder 14">
            <a:extLst>
              <a:ext uri="{FF2B5EF4-FFF2-40B4-BE49-F238E27FC236}">
                <a16:creationId xmlns:a16="http://schemas.microsoft.com/office/drawing/2014/main" id="{E039E2A8-6E3D-BEBB-B1F1-91F657FF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10" name="Footer Placeholder 13">
            <a:extLst>
              <a:ext uri="{FF2B5EF4-FFF2-40B4-BE49-F238E27FC236}">
                <a16:creationId xmlns:a16="http://schemas.microsoft.com/office/drawing/2014/main" id="{ECC4211A-02D6-F3A3-C67B-1E710AFEF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2CD29FCC-505A-8C95-85BA-CBAE866B6B82}"/>
              </a:ext>
            </a:extLst>
          </p:cNvPr>
          <p:cNvSpPr/>
          <p:nvPr/>
        </p:nvSpPr>
        <p:spPr>
          <a:xfrm>
            <a:off x="7856136" y="3129097"/>
            <a:ext cx="4953120" cy="4953099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/>
            <a:stretch>
              <a:fillRect l="-25046" r="-25046"/>
            </a:stretch>
          </a:blipFill>
        </p:spPr>
        <p:txBody>
          <a:bodyPr/>
          <a:lstStyle/>
          <a:p>
            <a:endParaRPr lang="en-GB" sz="1200"/>
          </a:p>
        </p:txBody>
      </p:sp>
      <p:pic>
        <p:nvPicPr>
          <p:cNvPr id="13" name="Picture 12" descr="A red circle with black text&#10;&#10;Description automatically generated">
            <a:extLst>
              <a:ext uri="{FF2B5EF4-FFF2-40B4-BE49-F238E27FC236}">
                <a16:creationId xmlns:a16="http://schemas.microsoft.com/office/drawing/2014/main" id="{9285220B-5BBA-2CCC-02AD-B0CC2FB918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73" y="1718973"/>
            <a:ext cx="1496919" cy="453169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">
            <a:extLst>
              <a:ext uri="{FF2B5EF4-FFF2-40B4-BE49-F238E27FC236}">
                <a16:creationId xmlns:a16="http://schemas.microsoft.com/office/drawing/2014/main" id="{3A7FA8CB-348A-6986-0B52-27A4DCA3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840" y="1588373"/>
            <a:ext cx="1556716" cy="583769"/>
          </a:xfrm>
          <a:prstGeom prst="rect">
            <a:avLst/>
          </a:prstGeom>
        </p:spPr>
      </p:pic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14E3B13A-21A1-434A-F7F3-FC26CF1080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7" r="26034"/>
          <a:stretch/>
        </p:blipFill>
        <p:spPr>
          <a:xfrm>
            <a:off x="886556" y="3936389"/>
            <a:ext cx="1409734" cy="510756"/>
          </a:xfrm>
          <a:prstGeom prst="rect">
            <a:avLst/>
          </a:prstGeom>
        </p:spPr>
      </p:pic>
      <p:pic>
        <p:nvPicPr>
          <p:cNvPr id="20" name="Picture 19" descr="A logo of a robot&#10;&#10;Description automatically generated">
            <a:extLst>
              <a:ext uri="{FF2B5EF4-FFF2-40B4-BE49-F238E27FC236}">
                <a16:creationId xmlns:a16="http://schemas.microsoft.com/office/drawing/2014/main" id="{59CA66B7-3F6C-9CFE-920C-068F4D68B6C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964" y="1434406"/>
            <a:ext cx="737215" cy="7377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8AD985C-7CA7-ABEC-A99D-C858984D7F19}"/>
              </a:ext>
            </a:extLst>
          </p:cNvPr>
          <p:cNvSpPr txBox="1"/>
          <p:nvPr/>
        </p:nvSpPr>
        <p:spPr>
          <a:xfrm>
            <a:off x="4272849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A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utomating risk analysis of complex engineering systems with Gen AI.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1E6E21-9236-0538-1FD3-E7872B091C32}"/>
              </a:ext>
            </a:extLst>
          </p:cNvPr>
          <p:cNvSpPr txBox="1"/>
          <p:nvPr/>
        </p:nvSpPr>
        <p:spPr>
          <a:xfrm>
            <a:off x="793563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Revolutionizing product marking with structured laser beams.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BAEEF0-0943-8577-CA7E-3FD1643ABBDD}"/>
              </a:ext>
            </a:extLst>
          </p:cNvPr>
          <p:cNvSpPr txBox="1"/>
          <p:nvPr/>
        </p:nvSpPr>
        <p:spPr>
          <a:xfrm>
            <a:off x="793563" y="4519531"/>
            <a:ext cx="25113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Imaging technology for heritage objects using cosmic particles.</a:t>
            </a:r>
          </a:p>
        </p:txBody>
      </p:sp>
      <p:pic>
        <p:nvPicPr>
          <p:cNvPr id="25" name="Picture 24" descr="A black and red logo&#10;&#10;Description automatically generated">
            <a:extLst>
              <a:ext uri="{FF2B5EF4-FFF2-40B4-BE49-F238E27FC236}">
                <a16:creationId xmlns:a16="http://schemas.microsoft.com/office/drawing/2014/main" id="{91821899-1760-200F-F15C-BB3AFC4F1F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840" y="3732312"/>
            <a:ext cx="1111703" cy="7148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84FCF2B-F9B8-6E2A-23D4-68AB5EE3C3F9}"/>
              </a:ext>
            </a:extLst>
          </p:cNvPr>
          <p:cNvSpPr txBox="1"/>
          <p:nvPr/>
        </p:nvSpPr>
        <p:spPr>
          <a:xfrm>
            <a:off x="7778004" y="2183962"/>
            <a:ext cx="25113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R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egenerative farming using weed control robots.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350B27-C672-574F-1FDE-EFF93A360FA5}"/>
              </a:ext>
            </a:extLst>
          </p:cNvPr>
          <p:cNvSpPr txBox="1"/>
          <p:nvPr/>
        </p:nvSpPr>
        <p:spPr>
          <a:xfrm>
            <a:off x="4272848" y="4519531"/>
            <a:ext cx="251130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Open-source </a:t>
            </a: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e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vent management from CERN to the World.</a:t>
            </a:r>
          </a:p>
          <a:p>
            <a:pPr algn="l">
              <a:spcBef>
                <a:spcPts val="600"/>
              </a:spcBef>
            </a:pPr>
            <a:endParaRPr lang="en-GB" sz="1800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50665</TotalTime>
  <Words>788</Words>
  <Application>Microsoft Office PowerPoint</Application>
  <PresentationFormat>Widescreen</PresentationFormat>
  <Paragraphs>142</Paragraphs>
  <Slides>11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Barlow</vt:lpstr>
      <vt:lpstr>Barlow SemiBold</vt:lpstr>
      <vt:lpstr>Wingdings</vt:lpstr>
      <vt:lpstr>Office Theme</vt:lpstr>
      <vt:lpstr>CERN Venture Connect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Linn Kretzschmar</dc:creator>
  <cp:lastModifiedBy>Linn Kretzschmar</cp:lastModifiedBy>
  <cp:revision>68</cp:revision>
  <dcterms:created xsi:type="dcterms:W3CDTF">2024-06-14T10:53:17Z</dcterms:created>
  <dcterms:modified xsi:type="dcterms:W3CDTF">2025-01-21T08:33:43Z</dcterms:modified>
</cp:coreProperties>
</file>