
<file path=[Content_Types].xml><?xml version="1.0" encoding="utf-8"?>
<Types xmlns="http://schemas.openxmlformats.org/package/2006/content-types">
  <Default Extension="avi" ContentType="video/x-msvideo"/>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85" r:id="rId1"/>
  </p:sldMasterIdLst>
  <p:notesMasterIdLst>
    <p:notesMasterId r:id="rId105"/>
  </p:notesMasterIdLst>
  <p:handoutMasterIdLst>
    <p:handoutMasterId r:id="rId106"/>
  </p:handoutMasterIdLst>
  <p:sldIdLst>
    <p:sldId id="256" r:id="rId2"/>
    <p:sldId id="638" r:id="rId3"/>
    <p:sldId id="532" r:id="rId4"/>
    <p:sldId id="312" r:id="rId5"/>
    <p:sldId id="531" r:id="rId6"/>
    <p:sldId id="645" r:id="rId7"/>
    <p:sldId id="484" r:id="rId8"/>
    <p:sldId id="474" r:id="rId9"/>
    <p:sldId id="475" r:id="rId10"/>
    <p:sldId id="476" r:id="rId11"/>
    <p:sldId id="558" r:id="rId12"/>
    <p:sldId id="557" r:id="rId13"/>
    <p:sldId id="559" r:id="rId14"/>
    <p:sldId id="479" r:id="rId15"/>
    <p:sldId id="480" r:id="rId16"/>
    <p:sldId id="560" r:id="rId17"/>
    <p:sldId id="561" r:id="rId18"/>
    <p:sldId id="537" r:id="rId19"/>
    <p:sldId id="538" r:id="rId20"/>
    <p:sldId id="539" r:id="rId21"/>
    <p:sldId id="562" r:id="rId22"/>
    <p:sldId id="541" r:id="rId23"/>
    <p:sldId id="565" r:id="rId24"/>
    <p:sldId id="482" r:id="rId25"/>
    <p:sldId id="568" r:id="rId26"/>
    <p:sldId id="569" r:id="rId27"/>
    <p:sldId id="570" r:id="rId28"/>
    <p:sldId id="571" r:id="rId29"/>
    <p:sldId id="572" r:id="rId30"/>
    <p:sldId id="573" r:id="rId31"/>
    <p:sldId id="574" r:id="rId32"/>
    <p:sldId id="544" r:id="rId33"/>
    <p:sldId id="576" r:id="rId34"/>
    <p:sldId id="577" r:id="rId35"/>
    <p:sldId id="578" r:id="rId36"/>
    <p:sldId id="497" r:id="rId37"/>
    <p:sldId id="580" r:id="rId38"/>
    <p:sldId id="581" r:id="rId39"/>
    <p:sldId id="582" r:id="rId40"/>
    <p:sldId id="583" r:id="rId41"/>
    <p:sldId id="586" r:id="rId42"/>
    <p:sldId id="585" r:id="rId43"/>
    <p:sldId id="587" r:id="rId44"/>
    <p:sldId id="588" r:id="rId45"/>
    <p:sldId id="589" r:id="rId46"/>
    <p:sldId id="592" r:id="rId47"/>
    <p:sldId id="593" r:id="rId48"/>
    <p:sldId id="485" r:id="rId49"/>
    <p:sldId id="594" r:id="rId50"/>
    <p:sldId id="595" r:id="rId51"/>
    <p:sldId id="597" r:id="rId52"/>
    <p:sldId id="596" r:id="rId53"/>
    <p:sldId id="607" r:id="rId54"/>
    <p:sldId id="608" r:id="rId55"/>
    <p:sldId id="598" r:id="rId56"/>
    <p:sldId id="599" r:id="rId57"/>
    <p:sldId id="605" r:id="rId58"/>
    <p:sldId id="600" r:id="rId59"/>
    <p:sldId id="609" r:id="rId60"/>
    <p:sldId id="601" r:id="rId61"/>
    <p:sldId id="602" r:id="rId62"/>
    <p:sldId id="604" r:id="rId63"/>
    <p:sldId id="610" r:id="rId64"/>
    <p:sldId id="606" r:id="rId65"/>
    <p:sldId id="611" r:id="rId66"/>
    <p:sldId id="612" r:id="rId67"/>
    <p:sldId id="615" r:id="rId68"/>
    <p:sldId id="617" r:id="rId69"/>
    <p:sldId id="646" r:id="rId70"/>
    <p:sldId id="502" r:id="rId71"/>
    <p:sldId id="503" r:id="rId72"/>
    <p:sldId id="504" r:id="rId73"/>
    <p:sldId id="647" r:id="rId74"/>
    <p:sldId id="648" r:id="rId75"/>
    <p:sldId id="649" r:id="rId76"/>
    <p:sldId id="618" r:id="rId77"/>
    <p:sldId id="515" r:id="rId78"/>
    <p:sldId id="514" r:id="rId79"/>
    <p:sldId id="516" r:id="rId80"/>
    <p:sldId id="616" r:id="rId81"/>
    <p:sldId id="619" r:id="rId82"/>
    <p:sldId id="652" r:id="rId83"/>
    <p:sldId id="621" r:id="rId84"/>
    <p:sldId id="622" r:id="rId85"/>
    <p:sldId id="623" r:id="rId86"/>
    <p:sldId id="624" r:id="rId87"/>
    <p:sldId id="628" r:id="rId88"/>
    <p:sldId id="626" r:id="rId89"/>
    <p:sldId id="627" r:id="rId90"/>
    <p:sldId id="629" r:id="rId91"/>
    <p:sldId id="630" r:id="rId92"/>
    <p:sldId id="520" r:id="rId93"/>
    <p:sldId id="632" r:id="rId94"/>
    <p:sldId id="650" r:id="rId95"/>
    <p:sldId id="651" r:id="rId96"/>
    <p:sldId id="637" r:id="rId97"/>
    <p:sldId id="633" r:id="rId98"/>
    <p:sldId id="634" r:id="rId99"/>
    <p:sldId id="631" r:id="rId100"/>
    <p:sldId id="642" r:id="rId101"/>
    <p:sldId id="641" r:id="rId102"/>
    <p:sldId id="643" r:id="rId103"/>
    <p:sldId id="420" r:id="rId104"/>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2655" autoAdjust="0"/>
  </p:normalViewPr>
  <p:slideViewPr>
    <p:cSldViewPr snapToObjects="1">
      <p:cViewPr>
        <p:scale>
          <a:sx n="70" d="100"/>
          <a:sy n="70" d="100"/>
        </p:scale>
        <p:origin x="1838"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103" d="100"/>
          <a:sy n="103" d="100"/>
        </p:scale>
        <p:origin x="-2574" y="-96"/>
      </p:cViewPr>
      <p:guideLst>
        <p:guide orient="horz" pos="3128"/>
        <p:guide pos="214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69C3ECF6-37FC-C34B-AC58-D0714C8AAF94}" type="datetimeFigureOut">
              <a:rPr lang="en-US" smtClean="0"/>
              <a:pPr/>
              <a:t>30-Sep-25</a:t>
            </a:fld>
            <a:endParaRPr lang="en-US"/>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5CE23D70-7DEB-AB42-8A01-F419EB2CA67C}" type="slidenum">
              <a:rPr lang="en-US" smtClean="0"/>
              <a:pPr/>
              <a:t>‹#›</a:t>
            </a:fld>
            <a:endParaRPr lang="en-US"/>
          </a:p>
        </p:txBody>
      </p:sp>
    </p:spTree>
    <p:extLst>
      <p:ext uri="{BB962C8B-B14F-4D97-AF65-F5344CB8AC3E}">
        <p14:creationId xmlns:p14="http://schemas.microsoft.com/office/powerpoint/2010/main" val="861982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A808C370-05C0-314B-B21C-703A9520DD4D}" type="datetimeFigureOut">
              <a:rPr lang="en-US" smtClean="0"/>
              <a:pPr/>
              <a:t>30-Sep-25</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96942A32-A282-9F4C-85BD-68448646F6EB}" type="slidenum">
              <a:rPr lang="en-US" smtClean="0"/>
              <a:pPr/>
              <a:t>‹#›</a:t>
            </a:fld>
            <a:endParaRPr lang="en-US"/>
          </a:p>
        </p:txBody>
      </p:sp>
    </p:spTree>
    <p:extLst>
      <p:ext uri="{BB962C8B-B14F-4D97-AF65-F5344CB8AC3E}">
        <p14:creationId xmlns:p14="http://schemas.microsoft.com/office/powerpoint/2010/main" val="41174130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942A32-A282-9F4C-85BD-68448646F6EB}" type="slidenum">
              <a:rPr lang="en-US" smtClean="0"/>
              <a:pPr/>
              <a:t>1</a:t>
            </a:fld>
            <a:endParaRPr lang="en-US"/>
          </a:p>
        </p:txBody>
      </p:sp>
    </p:spTree>
    <p:extLst>
      <p:ext uri="{BB962C8B-B14F-4D97-AF65-F5344CB8AC3E}">
        <p14:creationId xmlns:p14="http://schemas.microsoft.com/office/powerpoint/2010/main" val="1631419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D69E7BA1-0D45-4145-B752-5691C0F6973E}" type="slidenum">
              <a:t>13</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dirty="0"/>
              <a:t>The</a:t>
            </a:r>
            <a:r>
              <a:rPr lang="en-US" baseline="0" dirty="0"/>
              <a:t> electron is accelerated in X. Then the emission is mostly in Y and Z (from </a:t>
            </a:r>
            <a:r>
              <a:rPr lang="en-US" baseline="0" dirty="0" err="1"/>
              <a:t>Larmor</a:t>
            </a:r>
            <a:r>
              <a:rPr lang="en-US" baseline="0" dirty="0"/>
              <a:t> or Hertz dipole radiation). </a:t>
            </a:r>
            <a:endParaRPr lang="en-US" dirty="0"/>
          </a:p>
          <a:p>
            <a:r>
              <a:rPr lang="en-US" dirty="0"/>
              <a:t>The electron</a:t>
            </a:r>
            <a:r>
              <a:rPr lang="en-US" baseline="0" dirty="0"/>
              <a:t> is moving in Z, that’s why </a:t>
            </a:r>
            <a:r>
              <a:rPr lang="en-US" baseline="0" dirty="0" err="1"/>
              <a:t>pz</a:t>
            </a:r>
            <a:r>
              <a:rPr lang="en-US" baseline="0" dirty="0"/>
              <a:t> in the rest system is zero. That’s why the only coordinate that changes from rest to lab system is also Z. </a:t>
            </a:r>
            <a:endParaRPr lang="en-US" dirty="0"/>
          </a:p>
        </p:txBody>
      </p:sp>
    </p:spTree>
    <p:extLst>
      <p:ext uri="{BB962C8B-B14F-4D97-AF65-F5344CB8AC3E}">
        <p14:creationId xmlns:p14="http://schemas.microsoft.com/office/powerpoint/2010/main" val="491240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969534FF-31D8-4C83-AA71-093BD251465C}" type="slidenum">
              <a:t>14</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dirty="0"/>
              <a:t>1s</a:t>
            </a:r>
          </a:p>
        </p:txBody>
      </p:sp>
    </p:spTree>
    <p:extLst>
      <p:ext uri="{BB962C8B-B14F-4D97-AF65-F5344CB8AC3E}">
        <p14:creationId xmlns:p14="http://schemas.microsoft.com/office/powerpoint/2010/main" val="117071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E50388A4-E36B-4200-A2D4-F8FB04BE11FC}" type="slidenum">
              <a:t>15</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1682319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728" indent="0" defTabSz="914400">
              <a:spcBef>
                <a:spcPts val="1200"/>
              </a:spcBef>
              <a:buNone/>
            </a:pPr>
            <a:r>
              <a:rPr lang="en-US" sz="1200" dirty="0"/>
              <a:t>Two types of </a:t>
            </a:r>
            <a:r>
              <a:rPr lang="en-US" sz="1200" dirty="0" err="1"/>
              <a:t>undulators</a:t>
            </a:r>
            <a:r>
              <a:rPr lang="en-US" sz="1200" dirty="0"/>
              <a:t>: </a:t>
            </a:r>
          </a:p>
          <a:p>
            <a:pPr defTabSz="914400"/>
            <a:r>
              <a:rPr lang="en-US" sz="1200" dirty="0"/>
              <a:t>Planar: magnetic field components in one transverse direction </a:t>
            </a:r>
            <a:r>
              <a:rPr lang="en-US" sz="1200" dirty="0">
                <a:sym typeface="Wingdings" panose="05000000000000000000" pitchFamily="2" charset="2"/>
              </a:rPr>
              <a:t> </a:t>
            </a:r>
            <a:r>
              <a:rPr lang="en-US" sz="1200" dirty="0"/>
              <a:t>electron trajectories also in one plane</a:t>
            </a:r>
          </a:p>
          <a:p>
            <a:pPr defTabSz="914400"/>
            <a:r>
              <a:rPr lang="en-US" sz="1200" dirty="0"/>
              <a:t>Helical: field in two directions </a:t>
            </a:r>
            <a:r>
              <a:rPr lang="en-US" sz="1200" dirty="0">
                <a:sym typeface="Wingdings" panose="05000000000000000000" pitchFamily="2" charset="2"/>
              </a:rPr>
              <a:t> </a:t>
            </a:r>
            <a:r>
              <a:rPr lang="en-US" sz="1200" dirty="0"/>
              <a:t>helical trajectory of the electrons. </a:t>
            </a:r>
          </a:p>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18</a:t>
            </a:fld>
            <a:endParaRPr lang="en-US"/>
          </a:p>
        </p:txBody>
      </p:sp>
    </p:spTree>
    <p:extLst>
      <p:ext uri="{BB962C8B-B14F-4D97-AF65-F5344CB8AC3E}">
        <p14:creationId xmlns:p14="http://schemas.microsoft.com/office/powerpoint/2010/main" val="3168553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19</a:t>
            </a:fld>
            <a:endParaRPr lang="en-US"/>
          </a:p>
        </p:txBody>
      </p:sp>
    </p:spTree>
    <p:extLst>
      <p:ext uri="{BB962C8B-B14F-4D97-AF65-F5344CB8AC3E}">
        <p14:creationId xmlns:p14="http://schemas.microsoft.com/office/powerpoint/2010/main" val="3531260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21</a:t>
            </a:fld>
            <a:endParaRPr lang="en-US"/>
          </a:p>
        </p:txBody>
      </p:sp>
    </p:spTree>
    <p:extLst>
      <p:ext uri="{BB962C8B-B14F-4D97-AF65-F5344CB8AC3E}">
        <p14:creationId xmlns:p14="http://schemas.microsoft.com/office/powerpoint/2010/main" val="171920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HARMONICS!</a:t>
            </a:r>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22</a:t>
            </a:fld>
            <a:endParaRPr lang="en-US"/>
          </a:p>
        </p:txBody>
      </p:sp>
    </p:spTree>
    <p:extLst>
      <p:ext uri="{BB962C8B-B14F-4D97-AF65-F5344CB8AC3E}">
        <p14:creationId xmlns:p14="http://schemas.microsoft.com/office/powerpoint/2010/main" val="1374932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23</a:t>
            </a:fld>
            <a:endParaRPr lang="en-US"/>
          </a:p>
        </p:txBody>
      </p:sp>
    </p:spTree>
    <p:extLst>
      <p:ext uri="{BB962C8B-B14F-4D97-AF65-F5344CB8AC3E}">
        <p14:creationId xmlns:p14="http://schemas.microsoft.com/office/powerpoint/2010/main" val="1631871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24</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678507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25</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954740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942A32-A282-9F4C-85BD-68448646F6EB}" type="slidenum">
              <a:rPr lang="en-US" smtClean="0"/>
              <a:pPr/>
              <a:t>2</a:t>
            </a:fld>
            <a:endParaRPr lang="en-US"/>
          </a:p>
        </p:txBody>
      </p:sp>
    </p:spTree>
    <p:extLst>
      <p:ext uri="{BB962C8B-B14F-4D97-AF65-F5344CB8AC3E}">
        <p14:creationId xmlns:p14="http://schemas.microsoft.com/office/powerpoint/2010/main" val="3715411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26</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959694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27</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500891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28</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1170522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29</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3096611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B2FA2B64-5724-478A-BF2F-3E1E4D5DFC6F}" type="slidenum">
              <a:t>30</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sz="1200" b="0" i="0" u="none" strike="noStrike" kern="1200" baseline="0" dirty="0">
                <a:solidFill>
                  <a:schemeClr val="tx1"/>
                </a:solidFill>
                <a:latin typeface="+mn-lt"/>
                <a:ea typeface="+mn-ea"/>
                <a:cs typeface="+mn-cs"/>
              </a:rPr>
              <a:t>The emission cones are defined by the coherence angles. For that, we assume that the</a:t>
            </a:r>
          </a:p>
          <a:p>
            <a:r>
              <a:rPr lang="en-US" sz="1200" b="0" i="0" u="none" strike="noStrike" kern="1200" baseline="0" dirty="0" err="1">
                <a:solidFill>
                  <a:schemeClr val="tx1"/>
                </a:solidFill>
                <a:latin typeface="+mn-lt"/>
                <a:ea typeface="+mn-ea"/>
                <a:cs typeface="+mn-cs"/>
              </a:rPr>
              <a:t>undulator</a:t>
            </a:r>
            <a:r>
              <a:rPr lang="en-US" sz="1200" b="0" i="0" u="none" strike="noStrike" kern="1200" baseline="0" dirty="0">
                <a:solidFill>
                  <a:schemeClr val="tx1"/>
                </a:solidFill>
                <a:latin typeface="+mn-lt"/>
                <a:ea typeface="+mn-ea"/>
                <a:cs typeface="+mn-cs"/>
              </a:rPr>
              <a:t> has a small K value (Eq. 31) and that the wiggler has a large K with substantial variation</a:t>
            </a:r>
          </a:p>
          <a:p>
            <a:r>
              <a:rPr lang="en-US" sz="1200" b="0" i="0" u="none" strike="noStrike" kern="1200" baseline="0" dirty="0">
                <a:solidFill>
                  <a:schemeClr val="tx1"/>
                </a:solidFill>
                <a:latin typeface="+mn-lt"/>
                <a:ea typeface="+mn-ea"/>
                <a:cs typeface="+mn-cs"/>
              </a:rPr>
              <a:t>K (Eq. 32). The smooth curve illustrating the spectral properties of the wiggler radiation is the result</a:t>
            </a:r>
          </a:p>
          <a:p>
            <a:r>
              <a:rPr lang="en-US" sz="1200" b="0" i="0" u="none" strike="noStrike" kern="1200" baseline="0" dirty="0">
                <a:solidFill>
                  <a:schemeClr val="tx1"/>
                </a:solidFill>
                <a:latin typeface="+mn-lt"/>
                <a:ea typeface="+mn-ea"/>
                <a:cs typeface="+mn-cs"/>
              </a:rPr>
              <a:t>of overlapping harmonics, including broadenings associated both with field quality (relevant for higher</a:t>
            </a:r>
          </a:p>
          <a:p>
            <a:r>
              <a:rPr lang="en-US" sz="1200" b="0" i="0" u="none" strike="noStrike" kern="1200" baseline="0" dirty="0">
                <a:solidFill>
                  <a:schemeClr val="tx1"/>
                </a:solidFill>
                <a:latin typeface="+mn-lt"/>
                <a:ea typeface="+mn-ea"/>
                <a:cs typeface="+mn-cs"/>
              </a:rPr>
              <a:t>harmonics) as well as emission angles  larger than the coherence angle c (relevant for lower harmonics).</a:t>
            </a:r>
            <a:endParaRPr lang="en-US" dirty="0"/>
          </a:p>
        </p:txBody>
      </p:sp>
    </p:spTree>
    <p:extLst>
      <p:ext uri="{BB962C8B-B14F-4D97-AF65-F5344CB8AC3E}">
        <p14:creationId xmlns:p14="http://schemas.microsoft.com/office/powerpoint/2010/main" val="28173504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32</a:t>
            </a:fld>
            <a:endParaRPr lang="en-US"/>
          </a:p>
        </p:txBody>
      </p:sp>
    </p:spTree>
    <p:extLst>
      <p:ext uri="{BB962C8B-B14F-4D97-AF65-F5344CB8AC3E}">
        <p14:creationId xmlns:p14="http://schemas.microsoft.com/office/powerpoint/2010/main" val="26273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The FEL is a circular runaway process consisting in a simultaneous growth of the radiation field, the electron beam energy modulation, and the electron beam density modulation (</a:t>
            </a:r>
            <a:r>
              <a:rPr lang="en-US" sz="1200" dirty="0" err="1"/>
              <a:t>microbunching</a:t>
            </a:r>
            <a:r>
              <a:rPr lang="en-US" sz="1200" dirty="0"/>
              <a:t>).</a:t>
            </a:r>
          </a:p>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33</a:t>
            </a:fld>
            <a:endParaRPr lang="en-US"/>
          </a:p>
        </p:txBody>
      </p:sp>
    </p:spTree>
    <p:extLst>
      <p:ext uri="{BB962C8B-B14F-4D97-AF65-F5344CB8AC3E}">
        <p14:creationId xmlns:p14="http://schemas.microsoft.com/office/powerpoint/2010/main" val="23583854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energy transfer between an electron and the photon is proportional to ~v?~E , where ~v? is the transverse velocity of the electron and ~E is the radiation field.</a:t>
            </a:r>
            <a:endParaRPr lang="de-CH"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34</a:t>
            </a:fld>
            <a:endParaRPr lang="en-US"/>
          </a:p>
        </p:txBody>
      </p:sp>
    </p:spTree>
    <p:extLst>
      <p:ext uri="{BB962C8B-B14F-4D97-AF65-F5344CB8AC3E}">
        <p14:creationId xmlns:p14="http://schemas.microsoft.com/office/powerpoint/2010/main" val="2142911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35</a:t>
            </a:fld>
            <a:endParaRPr lang="en-US"/>
          </a:p>
        </p:txBody>
      </p:sp>
    </p:spTree>
    <p:extLst>
      <p:ext uri="{BB962C8B-B14F-4D97-AF65-F5344CB8AC3E}">
        <p14:creationId xmlns:p14="http://schemas.microsoft.com/office/powerpoint/2010/main" val="33818404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31"/>
          <p:cNvSpPr>
            <a:spLocks noGrp="1" noChangeArrowheads="1"/>
          </p:cNvSpPr>
          <p:nvPr>
            <p:ph type="sldNum" sz="quarter" idx="5"/>
          </p:nvPr>
        </p:nvSpPr>
        <p:spPr>
          <a:noFill/>
        </p:spPr>
        <p:txBody>
          <a:bodyPr/>
          <a:lstStyle/>
          <a:p>
            <a:fld id="{F0208C55-84C9-AE43-AC31-01C9557611E1}" type="slidenum">
              <a:rPr lang="en-US">
                <a:latin typeface="Arial" pitchFamily="-65" charset="0"/>
                <a:ea typeface="ＭＳ Ｐゴシック" pitchFamily="-65" charset="-128"/>
                <a:cs typeface="ＭＳ Ｐゴシック" pitchFamily="-65" charset="-128"/>
              </a:rPr>
              <a:pPr/>
              <a:t>38</a:t>
            </a:fld>
            <a:endParaRPr lang="en-US">
              <a:latin typeface="Arial" pitchFamily="-65" charset="0"/>
              <a:ea typeface="ＭＳ Ｐゴシック" pitchFamily="-65" charset="-128"/>
              <a:cs typeface="ＭＳ Ｐゴシック" pitchFamily="-65"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dirty="0">
              <a:latin typeface="Arial" pitchFamily="-65" charset="0"/>
              <a:ea typeface="ＭＳ Ｐゴシック" pitchFamily="-65" charset="-128"/>
              <a:cs typeface="ＭＳ Ｐゴシック" pitchFamily="-65" charset="-128"/>
            </a:endParaRPr>
          </a:p>
        </p:txBody>
      </p:sp>
    </p:spTree>
    <p:extLst>
      <p:ext uri="{BB962C8B-B14F-4D97-AF65-F5344CB8AC3E}">
        <p14:creationId xmlns:p14="http://schemas.microsoft.com/office/powerpoint/2010/main" val="2371570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5</a:t>
            </a:fld>
            <a:endParaRPr lang="en-US"/>
          </a:p>
        </p:txBody>
      </p:sp>
    </p:spTree>
    <p:extLst>
      <p:ext uri="{BB962C8B-B14F-4D97-AF65-F5344CB8AC3E}">
        <p14:creationId xmlns:p14="http://schemas.microsoft.com/office/powerpoint/2010/main" val="5782717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40</a:t>
            </a:fld>
            <a:endParaRPr lang="en-US"/>
          </a:p>
        </p:txBody>
      </p:sp>
    </p:spTree>
    <p:extLst>
      <p:ext uri="{BB962C8B-B14F-4D97-AF65-F5344CB8AC3E}">
        <p14:creationId xmlns:p14="http://schemas.microsoft.com/office/powerpoint/2010/main" val="5595834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42</a:t>
            </a:fld>
            <a:endParaRPr lang="en-US"/>
          </a:p>
        </p:txBody>
      </p:sp>
    </p:spTree>
    <p:extLst>
      <p:ext uri="{BB962C8B-B14F-4D97-AF65-F5344CB8AC3E}">
        <p14:creationId xmlns:p14="http://schemas.microsoft.com/office/powerpoint/2010/main" val="41629168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44</a:t>
            </a:fld>
            <a:endParaRPr lang="en-US"/>
          </a:p>
        </p:txBody>
      </p:sp>
    </p:spTree>
    <p:extLst>
      <p:ext uri="{BB962C8B-B14F-4D97-AF65-F5344CB8AC3E}">
        <p14:creationId xmlns:p14="http://schemas.microsoft.com/office/powerpoint/2010/main" val="3807420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45</a:t>
            </a:fld>
            <a:endParaRPr lang="en-US"/>
          </a:p>
        </p:txBody>
      </p:sp>
    </p:spTree>
    <p:extLst>
      <p:ext uri="{BB962C8B-B14F-4D97-AF65-F5344CB8AC3E}">
        <p14:creationId xmlns:p14="http://schemas.microsoft.com/office/powerpoint/2010/main" val="29221296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8573B43-41B7-4DAC-AE82-5BD050CE567E}" type="slidenum">
              <a:t>49</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a:spcBef>
                <a:spcPts val="1200"/>
              </a:spcBef>
              <a:spcAft>
                <a:spcPts val="522"/>
              </a:spcAft>
            </a:pPr>
            <a:r>
              <a:rPr lang="en-US" sz="1800" dirty="0"/>
              <a:t>On Earth the Sun has a brilliance of 10</a:t>
            </a:r>
            <a:r>
              <a:rPr lang="en-US" sz="1800" baseline="33000" dirty="0"/>
              <a:t>10</a:t>
            </a:r>
            <a:r>
              <a:rPr lang="en-US" sz="1800" dirty="0"/>
              <a:t> photons/s/mm</a:t>
            </a:r>
            <a:r>
              <a:rPr lang="en-US" sz="1800" baseline="33000" dirty="0"/>
              <a:t>2</a:t>
            </a:r>
            <a:r>
              <a:rPr lang="en-US" sz="1800" dirty="0"/>
              <a:t>/mrad</a:t>
            </a:r>
            <a:r>
              <a:rPr lang="en-US" sz="1800" baseline="33000" dirty="0"/>
              <a:t>2</a:t>
            </a:r>
            <a:r>
              <a:rPr lang="en-US" sz="1800" dirty="0"/>
              <a:t>/0.1% (BW)</a:t>
            </a:r>
          </a:p>
          <a:p>
            <a:pPr>
              <a:spcBef>
                <a:spcPts val="1200"/>
              </a:spcBef>
              <a:spcAft>
                <a:spcPts val="522"/>
              </a:spcAft>
            </a:pPr>
            <a:r>
              <a:rPr lang="en-US" sz="1800" dirty="0"/>
              <a:t>Some other terms are used in the literature</a:t>
            </a:r>
          </a:p>
          <a:p>
            <a:pPr lvl="1">
              <a:spcBef>
                <a:spcPts val="1200"/>
              </a:spcBef>
              <a:spcAft>
                <a:spcPts val="522"/>
              </a:spcAft>
            </a:pPr>
            <a:r>
              <a:rPr lang="en-US" sz="1800" i="1" dirty="0"/>
              <a:t>brightness</a:t>
            </a:r>
            <a:r>
              <a:rPr lang="en-US" sz="1800" dirty="0"/>
              <a:t> (should be reserved for the phase-space density of particle beams)</a:t>
            </a:r>
          </a:p>
          <a:p>
            <a:pPr lvl="1">
              <a:spcBef>
                <a:spcPts val="1200"/>
              </a:spcBef>
              <a:spcAft>
                <a:spcPts val="522"/>
              </a:spcAft>
            </a:pPr>
            <a:r>
              <a:rPr lang="en-US" sz="1800" i="1" dirty="0"/>
              <a:t>intensity</a:t>
            </a:r>
            <a:r>
              <a:rPr lang="en-US" sz="1800" dirty="0"/>
              <a:t> (should only be used for power per unit area!)</a:t>
            </a:r>
          </a:p>
          <a:p>
            <a:pPr lvl="1">
              <a:spcBef>
                <a:spcPts val="1200"/>
              </a:spcBef>
              <a:spcAft>
                <a:spcPts val="522"/>
              </a:spcAft>
            </a:pPr>
            <a:r>
              <a:rPr lang="en-US" sz="1800" i="1" dirty="0"/>
              <a:t>photon flux</a:t>
            </a:r>
            <a:r>
              <a:rPr lang="en-US" sz="1800" dirty="0"/>
              <a:t> (is the number of photons per time and area, it misses divergence and bandwidth)</a:t>
            </a:r>
          </a:p>
        </p:txBody>
      </p:sp>
    </p:spTree>
    <p:extLst>
      <p:ext uri="{BB962C8B-B14F-4D97-AF65-F5344CB8AC3E}">
        <p14:creationId xmlns:p14="http://schemas.microsoft.com/office/powerpoint/2010/main" val="27272873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E4189892-41FF-4A38-A646-364557345E12}" type="slidenum">
              <a:t>50</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10902519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8573B43-41B7-4DAC-AE82-5BD050CE567E}" type="slidenum">
              <a:t>51</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marL="0" marR="0" lvl="0" indent="0" algn="l" defTabSz="457200" rtl="0" eaLnBrk="1" fontAlgn="auto" latinLnBrk="0" hangingPunct="1">
              <a:lnSpc>
                <a:spcPct val="100000"/>
              </a:lnSpc>
              <a:spcBef>
                <a:spcPts val="1200"/>
              </a:spcBef>
              <a:spcAft>
                <a:spcPts val="522"/>
              </a:spcAft>
              <a:buClrTx/>
              <a:buSzTx/>
              <a:buFontTx/>
              <a:buNone/>
              <a:tabLst/>
              <a:defRPr/>
            </a:pPr>
            <a:r>
              <a:rPr lang="en-US" sz="1800" dirty="0"/>
              <a:t>Therefore, the electron beam transverse emittance is a fundamental parameter significantly contributing to the brilliance via the actual photon beam size and divergence. </a:t>
            </a:r>
          </a:p>
          <a:p>
            <a:pPr marL="0" marR="0" lvl="0" indent="0" algn="l" defTabSz="457200" rtl="0" eaLnBrk="1" fontAlgn="auto" latinLnBrk="0" hangingPunct="1">
              <a:lnSpc>
                <a:spcPct val="100000"/>
              </a:lnSpc>
              <a:spcBef>
                <a:spcPts val="1200"/>
              </a:spcBef>
              <a:spcAft>
                <a:spcPts val="522"/>
              </a:spcAft>
              <a:buClrTx/>
              <a:buSzTx/>
              <a:buFontTx/>
              <a:buNone/>
              <a:tabLst/>
              <a:defRPr/>
            </a:pPr>
            <a:endParaRPr lang="en-US" sz="1800" dirty="0"/>
          </a:p>
          <a:p>
            <a:pPr>
              <a:spcBef>
                <a:spcPts val="1200"/>
              </a:spcBef>
              <a:spcAft>
                <a:spcPts val="522"/>
              </a:spcAft>
            </a:pPr>
            <a:endParaRPr lang="en-US" sz="1800" dirty="0"/>
          </a:p>
        </p:txBody>
      </p:sp>
    </p:spTree>
    <p:extLst>
      <p:ext uri="{BB962C8B-B14F-4D97-AF65-F5344CB8AC3E}">
        <p14:creationId xmlns:p14="http://schemas.microsoft.com/office/powerpoint/2010/main" val="41080127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8EBE007E-4F17-410C-A984-603FEED6B88F}" type="slidenum">
              <a:t>52</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r>
              <a:rPr lang="en-US" sz="1200" dirty="0"/>
              <a:t>Only </a:t>
            </a:r>
            <a:r>
              <a:rPr lang="en-US" sz="1200" dirty="0" err="1"/>
              <a:t>linacs</a:t>
            </a:r>
            <a:r>
              <a:rPr lang="en-US" sz="1200" dirty="0"/>
              <a:t> can provide the required electron beam to drive the FEL process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about 10 orders of magnitude higher than third-generation synchrotrons). </a:t>
            </a:r>
          </a:p>
          <a:p>
            <a:endParaRPr lang="en-US" dirty="0"/>
          </a:p>
        </p:txBody>
      </p:sp>
    </p:spTree>
    <p:extLst>
      <p:ext uri="{BB962C8B-B14F-4D97-AF65-F5344CB8AC3E}">
        <p14:creationId xmlns:p14="http://schemas.microsoft.com/office/powerpoint/2010/main" val="35872221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8EBE007E-4F17-410C-A984-603FEED6B88F}" type="slidenum">
              <a:t>55</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152800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MBA is an old idea (90s) that became recently possible with the option to miniaturize components</a:t>
            </a:r>
          </a:p>
          <a:p>
            <a:endParaRPr lang="de-CH"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66</a:t>
            </a:fld>
            <a:endParaRPr lang="en-US"/>
          </a:p>
        </p:txBody>
      </p:sp>
    </p:spTree>
    <p:extLst>
      <p:ext uri="{BB962C8B-B14F-4D97-AF65-F5344CB8AC3E}">
        <p14:creationId xmlns:p14="http://schemas.microsoft.com/office/powerpoint/2010/main" val="1356917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6</a:t>
            </a:fld>
            <a:endParaRPr lang="en-US"/>
          </a:p>
        </p:txBody>
      </p:sp>
    </p:spTree>
    <p:extLst>
      <p:ext uri="{BB962C8B-B14F-4D97-AF65-F5344CB8AC3E}">
        <p14:creationId xmlns:p14="http://schemas.microsoft.com/office/powerpoint/2010/main" val="33140728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11492" eaLnBrk="0" hangingPunct="0">
              <a:defRPr>
                <a:solidFill>
                  <a:schemeClr val="tx1"/>
                </a:solidFill>
                <a:latin typeface="Arial" charset="0"/>
              </a:defRPr>
            </a:lvl1pPr>
            <a:lvl2pPr marL="685817" indent="-263776" defTabSz="911492" eaLnBrk="0" hangingPunct="0">
              <a:defRPr>
                <a:solidFill>
                  <a:schemeClr val="tx1"/>
                </a:solidFill>
                <a:latin typeface="Arial" charset="0"/>
              </a:defRPr>
            </a:lvl2pPr>
            <a:lvl3pPr marL="1055103" indent="-211021" defTabSz="911492" eaLnBrk="0" hangingPunct="0">
              <a:defRPr>
                <a:solidFill>
                  <a:schemeClr val="tx1"/>
                </a:solidFill>
                <a:latin typeface="Arial" charset="0"/>
              </a:defRPr>
            </a:lvl3pPr>
            <a:lvl4pPr marL="1477145" indent="-211021" defTabSz="911492" eaLnBrk="0" hangingPunct="0">
              <a:defRPr>
                <a:solidFill>
                  <a:schemeClr val="tx1"/>
                </a:solidFill>
                <a:latin typeface="Arial" charset="0"/>
              </a:defRPr>
            </a:lvl4pPr>
            <a:lvl5pPr marL="1899186" indent="-211021" defTabSz="911492" eaLnBrk="0" hangingPunct="0">
              <a:defRPr>
                <a:solidFill>
                  <a:schemeClr val="tx1"/>
                </a:solidFill>
                <a:latin typeface="Arial" charset="0"/>
              </a:defRPr>
            </a:lvl5pPr>
            <a:lvl6pPr marL="2321227" indent="-211021" defTabSz="911492" eaLnBrk="0" fontAlgn="base" hangingPunct="0">
              <a:spcBef>
                <a:spcPct val="0"/>
              </a:spcBef>
              <a:spcAft>
                <a:spcPct val="0"/>
              </a:spcAft>
              <a:defRPr>
                <a:solidFill>
                  <a:schemeClr val="tx1"/>
                </a:solidFill>
                <a:latin typeface="Arial" charset="0"/>
              </a:defRPr>
            </a:lvl6pPr>
            <a:lvl7pPr marL="2743269" indent="-211021" defTabSz="911492" eaLnBrk="0" fontAlgn="base" hangingPunct="0">
              <a:spcBef>
                <a:spcPct val="0"/>
              </a:spcBef>
              <a:spcAft>
                <a:spcPct val="0"/>
              </a:spcAft>
              <a:defRPr>
                <a:solidFill>
                  <a:schemeClr val="tx1"/>
                </a:solidFill>
                <a:latin typeface="Arial" charset="0"/>
              </a:defRPr>
            </a:lvl7pPr>
            <a:lvl8pPr marL="3165310" indent="-211021" defTabSz="911492" eaLnBrk="0" fontAlgn="base" hangingPunct="0">
              <a:spcBef>
                <a:spcPct val="0"/>
              </a:spcBef>
              <a:spcAft>
                <a:spcPct val="0"/>
              </a:spcAft>
              <a:defRPr>
                <a:solidFill>
                  <a:schemeClr val="tx1"/>
                </a:solidFill>
                <a:latin typeface="Arial" charset="0"/>
              </a:defRPr>
            </a:lvl8pPr>
            <a:lvl9pPr marL="3587351" indent="-211021" defTabSz="911492" eaLnBrk="0" fontAlgn="base" hangingPunct="0">
              <a:spcBef>
                <a:spcPct val="0"/>
              </a:spcBef>
              <a:spcAft>
                <a:spcPct val="0"/>
              </a:spcAft>
              <a:defRPr>
                <a:solidFill>
                  <a:schemeClr val="tx1"/>
                </a:solidFill>
                <a:latin typeface="Arial" charset="0"/>
              </a:defRPr>
            </a:lvl9pPr>
          </a:lstStyle>
          <a:p>
            <a:pPr eaLnBrk="1" hangingPunct="1"/>
            <a:fld id="{B1419B65-7525-45C0-AE35-6EA88C4F8505}" type="slidenum">
              <a:rPr lang="en-US" altLang="de-DE"/>
              <a:pPr eaLnBrk="1" hangingPunct="1"/>
              <a:t>71</a:t>
            </a:fld>
            <a:endParaRPr lang="en-US" altLang="de-DE"/>
          </a:p>
        </p:txBody>
      </p:sp>
      <p:sp>
        <p:nvSpPr>
          <p:cNvPr id="34819" name="Rectangle 2"/>
          <p:cNvSpPr>
            <a:spLocks noGrp="1" noRot="1" noChangeAspect="1" noChangeArrowheads="1" noTextEdit="1"/>
          </p:cNvSpPr>
          <p:nvPr>
            <p:ph type="sldImg"/>
          </p:nvPr>
        </p:nvSpPr>
        <p:spPr>
          <a:xfrm>
            <a:off x="822325" y="709613"/>
            <a:ext cx="4725988" cy="3546475"/>
          </a:xfrm>
          <a:ln/>
        </p:spPr>
      </p:sp>
      <p:sp>
        <p:nvSpPr>
          <p:cNvPr id="34820" name="Rectangle 3"/>
          <p:cNvSpPr>
            <a:spLocks noGrp="1" noChangeArrowheads="1"/>
          </p:cNvSpPr>
          <p:nvPr>
            <p:ph type="body" idx="1"/>
          </p:nvPr>
        </p:nvSpPr>
        <p:spPr>
          <a:xfrm>
            <a:off x="636701" y="4493768"/>
            <a:ext cx="5096444" cy="4256094"/>
          </a:xfrm>
          <a:noFill/>
          <a:extLst>
            <a:ext uri="{91240B29-F687-4F45-9708-019B960494DF}">
              <a14:hiddenLine xmlns:a14="http://schemas.microsoft.com/office/drawing/2010/main" w="9525">
                <a:solidFill>
                  <a:schemeClr val="tx1"/>
                </a:solidFill>
                <a:round/>
                <a:headEnd/>
                <a:tailEnd/>
              </a14:hiddenLine>
            </a:ext>
          </a:extLst>
        </p:spPr>
        <p:txBody>
          <a:bodyPr wrap="none" lIns="87466" tIns="43734" rIns="87466" bIns="43734" anchor="ctr"/>
          <a:lstStyle/>
          <a:p>
            <a:pPr eaLnBrk="1" hangingPunct="1"/>
            <a:endParaRPr lang="de-DE" altLang="de-DE"/>
          </a:p>
        </p:txBody>
      </p:sp>
    </p:spTree>
    <p:extLst>
      <p:ext uri="{BB962C8B-B14F-4D97-AF65-F5344CB8AC3E}">
        <p14:creationId xmlns:p14="http://schemas.microsoft.com/office/powerpoint/2010/main" val="2893768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942A32-A282-9F4C-85BD-68448646F6EB}" type="slidenum">
              <a:rPr lang="en-US" smtClean="0"/>
              <a:pPr/>
              <a:t>73</a:t>
            </a:fld>
            <a:endParaRPr lang="en-US"/>
          </a:p>
        </p:txBody>
      </p:sp>
    </p:spTree>
    <p:extLst>
      <p:ext uri="{BB962C8B-B14F-4D97-AF65-F5344CB8AC3E}">
        <p14:creationId xmlns:p14="http://schemas.microsoft.com/office/powerpoint/2010/main" val="2017500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31"/>
          <p:cNvSpPr>
            <a:spLocks noGrp="1" noChangeArrowheads="1"/>
          </p:cNvSpPr>
          <p:nvPr>
            <p:ph type="sldNum" sz="quarter" idx="5"/>
          </p:nvPr>
        </p:nvSpPr>
        <p:spPr>
          <a:noFill/>
        </p:spPr>
        <p:txBody>
          <a:bodyPr/>
          <a:lstStyle/>
          <a:p>
            <a:fld id="{A0E3F628-2746-7F43-9F01-3A52F27674A7}" type="slidenum">
              <a:rPr lang="en-US">
                <a:latin typeface="Arial" pitchFamily="-110" charset="0"/>
                <a:ea typeface="ＭＳ Ｐゴシック" pitchFamily="-110" charset="-128"/>
                <a:cs typeface="ＭＳ Ｐゴシック" pitchFamily="-110" charset="-128"/>
              </a:rPr>
              <a:pPr/>
              <a:t>82</a:t>
            </a:fld>
            <a:endParaRPr lang="en-US">
              <a:latin typeface="Arial" pitchFamily="-110" charset="0"/>
              <a:ea typeface="ＭＳ Ｐゴシック" pitchFamily="-110" charset="-128"/>
              <a:cs typeface="ＭＳ Ｐゴシック" pitchFamily="-110" charset="-128"/>
            </a:endParaRPr>
          </a:p>
        </p:txBody>
      </p:sp>
      <p:sp>
        <p:nvSpPr>
          <p:cNvPr id="27651" name="Rectangle 1026"/>
          <p:cNvSpPr>
            <a:spLocks noGrp="1" noRot="1" noChangeAspect="1" noChangeArrowheads="1" noTextEdit="1"/>
          </p:cNvSpPr>
          <p:nvPr>
            <p:ph type="sldImg"/>
          </p:nvPr>
        </p:nvSpPr>
        <p:spPr>
          <a:ln/>
        </p:spPr>
      </p:sp>
      <p:sp>
        <p:nvSpPr>
          <p:cNvPr id="27652" name="Rectangle 1027"/>
          <p:cNvSpPr>
            <a:spLocks noGrp="1" noChangeArrowheads="1"/>
          </p:cNvSpPr>
          <p:nvPr>
            <p:ph type="body" idx="1"/>
          </p:nvPr>
        </p:nvSpPr>
        <p:spPr>
          <a:noFill/>
          <a:ln/>
        </p:spPr>
        <p:txBody>
          <a:bodyPr/>
          <a:lstStyle/>
          <a:p>
            <a:pPr eaLnBrk="1" hangingPunct="1"/>
            <a:endParaRPr lang="en-US">
              <a:latin typeface="Arial" pitchFamily="-110" charset="0"/>
              <a:ea typeface="ＭＳ Ｐゴシック" pitchFamily="-110" charset="-128"/>
              <a:cs typeface="ＭＳ Ｐゴシック" pitchFamily="-110" charset="-128"/>
            </a:endParaRPr>
          </a:p>
        </p:txBody>
      </p:sp>
    </p:spTree>
    <p:extLst>
      <p:ext uri="{BB962C8B-B14F-4D97-AF65-F5344CB8AC3E}">
        <p14:creationId xmlns:p14="http://schemas.microsoft.com/office/powerpoint/2010/main" val="28352677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41165D-8C60-4D83-B3C2-DB0C16BC1284}" type="slidenum">
              <a:rPr lang="de-DE"/>
              <a:pPr/>
              <a:t>83</a:t>
            </a:fld>
            <a:endParaRPr lang="de-DE"/>
          </a:p>
        </p:txBody>
      </p:sp>
      <p:sp>
        <p:nvSpPr>
          <p:cNvPr id="621570" name="Rectangle 2"/>
          <p:cNvSpPr>
            <a:spLocks noGrp="1" noRot="1" noChangeAspect="1" noChangeArrowheads="1" noTextEdit="1"/>
          </p:cNvSpPr>
          <p:nvPr>
            <p:ph type="sldImg"/>
          </p:nvPr>
        </p:nvSpPr>
        <p:spPr bwMode="auto">
          <a:xfrm>
            <a:off x="1257300" y="719138"/>
            <a:ext cx="4800600" cy="3600450"/>
          </a:xfrm>
          <a:prstGeom prst="rect">
            <a:avLst/>
          </a:prstGeom>
          <a:solidFill>
            <a:srgbClr val="FFFFFF"/>
          </a:solidFill>
          <a:ln>
            <a:solidFill>
              <a:srgbClr val="000000"/>
            </a:solidFill>
            <a:miter lim="800000"/>
            <a:headEnd/>
            <a:tailEnd/>
          </a:ln>
        </p:spPr>
      </p:sp>
      <p:sp>
        <p:nvSpPr>
          <p:cNvPr id="621571" name="Rectangle 3"/>
          <p:cNvSpPr>
            <a:spLocks noGrp="1" noChangeArrowheads="1"/>
          </p:cNvSpPr>
          <p:nvPr>
            <p:ph type="body" idx="1"/>
          </p:nvPr>
        </p:nvSpPr>
        <p:spPr bwMode="auto">
          <a:xfrm>
            <a:off x="975361" y="4560570"/>
            <a:ext cx="5364480" cy="4320540"/>
          </a:xfrm>
          <a:prstGeom prst="rect">
            <a:avLst/>
          </a:prstGeom>
          <a:solidFill>
            <a:srgbClr val="FFFFFF"/>
          </a:solidFill>
          <a:ln>
            <a:solidFill>
              <a:srgbClr val="000000"/>
            </a:solidFill>
            <a:miter lim="800000"/>
            <a:headEnd/>
            <a:tailEnd/>
          </a:ln>
        </p:spPr>
        <p:txBody>
          <a:bodyPr/>
          <a:lstStyle/>
          <a:p>
            <a:r>
              <a:rPr lang="en-GB" b="1" dirty="0"/>
              <a:t>   </a:t>
            </a:r>
            <a:r>
              <a:rPr lang="en-US" sz="1100" dirty="0" err="1"/>
              <a:t>SwisFEL</a:t>
            </a:r>
            <a:r>
              <a:rPr lang="en-US" sz="1100" dirty="0"/>
              <a:t> is </a:t>
            </a:r>
          </a:p>
          <a:p>
            <a:pPr marL="285750" indent="-285750">
              <a:buFontTx/>
              <a:buChar char="-"/>
            </a:pPr>
            <a:r>
              <a:rPr lang="en-US" sz="1100" dirty="0"/>
              <a:t>The most compact (as SACLA) X-ray FEL</a:t>
            </a:r>
          </a:p>
          <a:p>
            <a:pPr marL="285750" indent="-285750">
              <a:buFontTx/>
              <a:buChar char="-"/>
            </a:pPr>
            <a:r>
              <a:rPr lang="en-US" sz="1100" dirty="0"/>
              <a:t>Driven by an electron beam with the lowest energy and emittance</a:t>
            </a:r>
          </a:p>
          <a:p>
            <a:pPr marL="285750" indent="-285750">
              <a:buFontTx/>
              <a:buChar char="-"/>
            </a:pPr>
            <a:r>
              <a:rPr lang="en-US" sz="1100" dirty="0"/>
              <a:t>The most cost-effective X-ray FEL</a:t>
            </a:r>
            <a:endParaRPr lang="de-CH" sz="1100" dirty="0"/>
          </a:p>
        </p:txBody>
      </p:sp>
    </p:spTree>
    <p:extLst>
      <p:ext uri="{BB962C8B-B14F-4D97-AF65-F5344CB8AC3E}">
        <p14:creationId xmlns:p14="http://schemas.microsoft.com/office/powerpoint/2010/main" val="23814737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t>Other (less bright) alternatives: thermionic or DC guns</a:t>
            </a:r>
          </a:p>
        </p:txBody>
      </p:sp>
      <p:sp>
        <p:nvSpPr>
          <p:cNvPr id="4" name="Slide Number Placeholder 3"/>
          <p:cNvSpPr>
            <a:spLocks noGrp="1"/>
          </p:cNvSpPr>
          <p:nvPr>
            <p:ph type="sldNum" sz="quarter" idx="10"/>
          </p:nvPr>
        </p:nvSpPr>
        <p:spPr/>
        <p:txBody>
          <a:bodyPr/>
          <a:lstStyle/>
          <a:p>
            <a:fld id="{96942A32-A282-9F4C-85BD-68448646F6EB}" type="slidenum">
              <a:rPr lang="en-US" smtClean="0"/>
              <a:pPr/>
              <a:t>86</a:t>
            </a:fld>
            <a:endParaRPr lang="en-US"/>
          </a:p>
        </p:txBody>
      </p:sp>
    </p:spTree>
    <p:extLst>
      <p:ext uri="{BB962C8B-B14F-4D97-AF65-F5344CB8AC3E}">
        <p14:creationId xmlns:p14="http://schemas.microsoft.com/office/powerpoint/2010/main" val="40450782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 name="PlaceHolder 1"/>
          <p:cNvSpPr>
            <a:spLocks noGrp="1" noRot="1" noChangeAspect="1"/>
          </p:cNvSpPr>
          <p:nvPr>
            <p:ph type="sldImg"/>
          </p:nvPr>
        </p:nvSpPr>
        <p:spPr>
          <a:xfrm>
            <a:off x="915988" y="746125"/>
            <a:ext cx="4965700" cy="3724275"/>
          </a:xfrm>
          <a:prstGeom prst="rect">
            <a:avLst/>
          </a:prstGeom>
        </p:spPr>
      </p:sp>
      <p:sp>
        <p:nvSpPr>
          <p:cNvPr id="2089" name="PlaceHolder 2"/>
          <p:cNvSpPr>
            <a:spLocks noGrp="1"/>
          </p:cNvSpPr>
          <p:nvPr>
            <p:ph type="body"/>
          </p:nvPr>
        </p:nvSpPr>
        <p:spPr>
          <a:xfrm>
            <a:off x="906480" y="4718160"/>
            <a:ext cx="4980960" cy="4467600"/>
          </a:xfrm>
          <a:prstGeom prst="rect">
            <a:avLst/>
          </a:prstGeom>
        </p:spPr>
        <p:txBody>
          <a:bodyPr lIns="0" tIns="0" rIns="0" bIns="0"/>
          <a:lstStyle/>
          <a:p>
            <a:endParaRPr lang="en-US" sz="2000" b="0" strike="noStrike" spc="-1">
              <a:latin typeface="Arial"/>
            </a:endParaRPr>
          </a:p>
        </p:txBody>
      </p:sp>
      <p:sp>
        <p:nvSpPr>
          <p:cNvPr id="2090" name="TextShape 3"/>
          <p:cNvSpPr txBox="1"/>
          <p:nvPr/>
        </p:nvSpPr>
        <p:spPr>
          <a:xfrm>
            <a:off x="3849840" y="9434520"/>
            <a:ext cx="2944440" cy="496800"/>
          </a:xfrm>
          <a:prstGeom prst="rect">
            <a:avLst/>
          </a:prstGeom>
          <a:noFill/>
          <a:ln w="9360">
            <a:noFill/>
          </a:ln>
        </p:spPr>
        <p:txBody>
          <a:bodyPr lIns="95400" tIns="47880" rIns="95400" bIns="47880" anchor="b"/>
          <a:lstStyle/>
          <a:p>
            <a:pPr>
              <a:lnSpc>
                <a:spcPct val="100000"/>
              </a:lnSpc>
            </a:pPr>
            <a:fld id="{BE73774A-24A5-45CC-A7F7-F0387D1FFD81}" type="slidenum">
              <a:rPr lang="en-US" sz="1000" b="0" strike="noStrike" spc="-1">
                <a:solidFill>
                  <a:srgbClr val="000000"/>
                </a:solidFill>
                <a:latin typeface="+mn-lt"/>
                <a:ea typeface="ヒラギノ角ゴ Pro W3"/>
              </a:rPr>
              <a:t>87</a:t>
            </a:fld>
            <a:endParaRPr lang="en-US" sz="1000" b="0" strike="noStrike" spc="-1">
              <a:latin typeface="Times New Roman"/>
            </a:endParaRPr>
          </a:p>
        </p:txBody>
      </p:sp>
    </p:spTree>
    <p:extLst>
      <p:ext uri="{BB962C8B-B14F-4D97-AF65-F5344CB8AC3E}">
        <p14:creationId xmlns:p14="http://schemas.microsoft.com/office/powerpoint/2010/main" val="8131330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200" dirty="0"/>
              <a:t>Other (less bright) alternatives: thermionic or</a:t>
            </a:r>
            <a:r>
              <a:rPr lang="en-US" sz="1200" dirty="0"/>
              <a:t>The RF </a:t>
            </a:r>
            <a:r>
              <a:rPr lang="en-US" sz="1200" dirty="0" err="1"/>
              <a:t>photoinjector</a:t>
            </a:r>
            <a:r>
              <a:rPr lang="en-US" sz="1200" dirty="0"/>
              <a:t> produces electron beams with typical energies between 5 and 10 MeV, peak</a:t>
            </a:r>
          </a:p>
          <a:p>
            <a:pPr>
              <a:spcBef>
                <a:spcPts val="1200"/>
              </a:spcBef>
            </a:pPr>
            <a:r>
              <a:rPr lang="en-US" sz="1200" dirty="0"/>
              <a:t>currents </a:t>
            </a:r>
            <a:r>
              <a:rPr lang="en-GB" sz="1200" dirty="0"/>
              <a:t> DC guns</a:t>
            </a:r>
          </a:p>
        </p:txBody>
      </p:sp>
      <p:sp>
        <p:nvSpPr>
          <p:cNvPr id="4" name="Slide Number Placeholder 3"/>
          <p:cNvSpPr>
            <a:spLocks noGrp="1"/>
          </p:cNvSpPr>
          <p:nvPr>
            <p:ph type="sldNum" sz="quarter" idx="10"/>
          </p:nvPr>
        </p:nvSpPr>
        <p:spPr/>
        <p:txBody>
          <a:bodyPr/>
          <a:lstStyle/>
          <a:p>
            <a:fld id="{96942A32-A282-9F4C-85BD-68448646F6EB}" type="slidenum">
              <a:rPr lang="en-US" smtClean="0"/>
              <a:pPr/>
              <a:t>89</a:t>
            </a:fld>
            <a:endParaRPr lang="en-US"/>
          </a:p>
        </p:txBody>
      </p:sp>
    </p:spTree>
    <p:extLst>
      <p:ext uri="{BB962C8B-B14F-4D97-AF65-F5344CB8AC3E}">
        <p14:creationId xmlns:p14="http://schemas.microsoft.com/office/powerpoint/2010/main" val="32407881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200" dirty="0"/>
              <a:t>Other (less bright) alternatives: thermionic or</a:t>
            </a:r>
            <a:r>
              <a:rPr lang="en-US" sz="1200" dirty="0"/>
              <a:t>The RF </a:t>
            </a:r>
            <a:r>
              <a:rPr lang="en-US" sz="1200" dirty="0" err="1"/>
              <a:t>photoinjector</a:t>
            </a:r>
            <a:r>
              <a:rPr lang="en-US" sz="1200" dirty="0"/>
              <a:t> produces electron beams with typical energies between 5 and 10 MeV, peak</a:t>
            </a:r>
          </a:p>
          <a:p>
            <a:pPr>
              <a:spcBef>
                <a:spcPts val="1200"/>
              </a:spcBef>
            </a:pPr>
            <a:r>
              <a:rPr lang="en-US" sz="1200" dirty="0"/>
              <a:t>currents </a:t>
            </a:r>
            <a:r>
              <a:rPr lang="en-GB" sz="1200" dirty="0"/>
              <a:t> DC guns</a:t>
            </a:r>
          </a:p>
        </p:txBody>
      </p:sp>
      <p:sp>
        <p:nvSpPr>
          <p:cNvPr id="4" name="Slide Number Placeholder 3"/>
          <p:cNvSpPr>
            <a:spLocks noGrp="1"/>
          </p:cNvSpPr>
          <p:nvPr>
            <p:ph type="sldNum" sz="quarter" idx="10"/>
          </p:nvPr>
        </p:nvSpPr>
        <p:spPr/>
        <p:txBody>
          <a:bodyPr/>
          <a:lstStyle/>
          <a:p>
            <a:fld id="{96942A32-A282-9F4C-85BD-68448646F6EB}" type="slidenum">
              <a:rPr lang="en-US" smtClean="0"/>
              <a:pPr/>
              <a:t>90</a:t>
            </a:fld>
            <a:endParaRPr lang="en-US"/>
          </a:p>
        </p:txBody>
      </p:sp>
    </p:spTree>
    <p:extLst>
      <p:ext uri="{BB962C8B-B14F-4D97-AF65-F5344CB8AC3E}">
        <p14:creationId xmlns:p14="http://schemas.microsoft.com/office/powerpoint/2010/main" val="18920681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5" name="PlaceHolder 1"/>
          <p:cNvSpPr>
            <a:spLocks noGrp="1" noRot="1" noChangeAspect="1"/>
          </p:cNvSpPr>
          <p:nvPr>
            <p:ph type="sldImg"/>
          </p:nvPr>
        </p:nvSpPr>
        <p:spPr>
          <a:xfrm>
            <a:off x="915988" y="746125"/>
            <a:ext cx="4965700" cy="3724275"/>
          </a:xfrm>
          <a:prstGeom prst="rect">
            <a:avLst/>
          </a:prstGeom>
        </p:spPr>
      </p:sp>
      <p:sp>
        <p:nvSpPr>
          <p:cNvPr id="2026" name="PlaceHolder 2"/>
          <p:cNvSpPr>
            <a:spLocks noGrp="1"/>
          </p:cNvSpPr>
          <p:nvPr>
            <p:ph type="body"/>
          </p:nvPr>
        </p:nvSpPr>
        <p:spPr>
          <a:xfrm>
            <a:off x="906480" y="4718160"/>
            <a:ext cx="4980960" cy="4467600"/>
          </a:xfrm>
          <a:prstGeom prst="rect">
            <a:avLst/>
          </a:prstGeom>
        </p:spPr>
        <p:txBody>
          <a:bodyPr lIns="0" tIns="0" rIns="0" bIns="0"/>
          <a:lstStyle/>
          <a:p>
            <a:endParaRPr lang="en-US" sz="2640" b="0" strike="noStrike" spc="-1">
              <a:latin typeface="Arial"/>
            </a:endParaRPr>
          </a:p>
        </p:txBody>
      </p:sp>
      <p:sp>
        <p:nvSpPr>
          <p:cNvPr id="2027" name="TextShape 3"/>
          <p:cNvSpPr txBox="1"/>
          <p:nvPr/>
        </p:nvSpPr>
        <p:spPr>
          <a:xfrm>
            <a:off x="3849840" y="9434520"/>
            <a:ext cx="2944440" cy="496800"/>
          </a:xfrm>
          <a:prstGeom prst="rect">
            <a:avLst/>
          </a:prstGeom>
          <a:noFill/>
          <a:ln w="9360">
            <a:noFill/>
          </a:ln>
        </p:spPr>
        <p:txBody>
          <a:bodyPr lIns="95400" tIns="47880" rIns="95400" bIns="47880" anchor="b"/>
          <a:lstStyle/>
          <a:p>
            <a:pPr>
              <a:lnSpc>
                <a:spcPct val="100000"/>
              </a:lnSpc>
            </a:pPr>
            <a:fld id="{00AAB681-20D4-49AA-9339-C1BBFED8F3AC}" type="slidenum">
              <a:rPr lang="en-US" sz="1000" b="0" strike="noStrike" spc="-1">
                <a:solidFill>
                  <a:srgbClr val="000000"/>
                </a:solidFill>
                <a:latin typeface="+mn-lt"/>
                <a:ea typeface="ヒラギノ角ゴ Pro W3"/>
              </a:rPr>
              <a:t>95</a:t>
            </a:fld>
            <a:endParaRPr lang="en-US" sz="1000" b="0" strike="noStrike" spc="-1">
              <a:latin typeface="Times New Roman"/>
            </a:endParaRPr>
          </a:p>
        </p:txBody>
      </p:sp>
    </p:spTree>
    <p:extLst>
      <p:ext uri="{BB962C8B-B14F-4D97-AF65-F5344CB8AC3E}">
        <p14:creationId xmlns:p14="http://schemas.microsoft.com/office/powerpoint/2010/main" val="20835174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763588"/>
            <a:ext cx="5029200" cy="3771900"/>
          </a:xfrm>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idx="10"/>
          </p:nvPr>
        </p:nvSpPr>
        <p:spPr/>
        <p:txBody>
          <a:bodyPr/>
          <a:lstStyle/>
          <a:p>
            <a:pPr algn="r"/>
            <a:fld id="{EEB8952D-0723-4C11-8241-80BFCF142949}" type="slidenum">
              <a:rPr lang="en-US" sz="1400" b="0" strike="noStrike" spc="-1" smtClean="0">
                <a:latin typeface="Times New Roman"/>
              </a:rPr>
              <a:t>96</a:t>
            </a:fld>
            <a:endParaRPr lang="en-US" sz="1400" b="0" strike="noStrike" spc="-1">
              <a:latin typeface="Times New Roman"/>
            </a:endParaRPr>
          </a:p>
        </p:txBody>
      </p:sp>
    </p:spTree>
    <p:extLst>
      <p:ext uri="{BB962C8B-B14F-4D97-AF65-F5344CB8AC3E}">
        <p14:creationId xmlns:p14="http://schemas.microsoft.com/office/powerpoint/2010/main" val="2005077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70BE5776-8395-401C-AB20-2FDE2A3614E2}" type="slidenum">
              <a:t>8</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2189392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98402073-204D-4FA6-AB04-07502EE2BCCF}" type="slidenum">
              <a:t>9</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642325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5AECE06-4CAD-445F-93FB-D0BD39C7155A}" type="slidenum">
              <a:t>10</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80876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A5AECE06-4CAD-445F-93FB-D0BD39C7155A}" type="slidenum">
              <a:t>11</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dirty="0"/>
          </a:p>
        </p:txBody>
      </p:sp>
    </p:spTree>
    <p:extLst>
      <p:ext uri="{BB962C8B-B14F-4D97-AF65-F5344CB8AC3E}">
        <p14:creationId xmlns:p14="http://schemas.microsoft.com/office/powerpoint/2010/main" val="2502710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noAutofit/>
          </a:bodyPr>
          <a:lstStyle/>
          <a:p>
            <a:pPr lvl="0"/>
            <a:fld id="{0502074A-82C6-46FB-84D3-BC298B6C6F8B}" type="slidenum">
              <a:t>12</a:t>
            </a:fld>
            <a:endParaRPr lang="en-US"/>
          </a:p>
        </p:txBody>
      </p:sp>
      <p:sp>
        <p:nvSpPr>
          <p:cNvPr id="2" name="Slide Image Placeholder 1"/>
          <p:cNvSpPr>
            <a:spLocks noGrp="1" noRot="1" noChangeAspect="1" noResize="1"/>
          </p:cNvSpPr>
          <p:nvPr>
            <p:ph type="sldImg"/>
          </p:nvPr>
        </p:nvSpPr>
        <p:spPr>
          <a:xfrm>
            <a:off x="1009650" y="790575"/>
            <a:ext cx="5200650" cy="3900488"/>
          </a:xfrm>
          <a:solidFill>
            <a:srgbClr val="99CCFF"/>
          </a:solidFill>
          <a:ln w="25400">
            <a:solidFill>
              <a:srgbClr val="000000"/>
            </a:solidFill>
            <a:prstDash val="solid"/>
          </a:ln>
        </p:spPr>
      </p:sp>
      <p:sp>
        <p:nvSpPr>
          <p:cNvPr id="3" name="Notes Placeholder 2"/>
          <p:cNvSpPr txBox="1">
            <a:spLocks noGrp="1"/>
          </p:cNvSpPr>
          <p:nvPr>
            <p:ph type="body" sz="quarter" idx="1"/>
          </p:nvPr>
        </p:nvSpPr>
        <p:spPr/>
        <p:txBody>
          <a:bodyPr/>
          <a:lstStyle/>
          <a:p>
            <a:endParaRPr lang="en-US"/>
          </a:p>
        </p:txBody>
      </p:sp>
    </p:spTree>
    <p:extLst>
      <p:ext uri="{BB962C8B-B14F-4D97-AF65-F5344CB8AC3E}">
        <p14:creationId xmlns:p14="http://schemas.microsoft.com/office/powerpoint/2010/main" val="3606573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de-CH"/>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CH"/>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1558A3B3-70FF-2F42-B768-ED4241BB99A5}" type="datetimeFigureOut">
              <a:rPr lang="en-US" smtClean="0"/>
              <a:pPr/>
              <a:t>30-Sep-25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91974DF9-AD47-4691-BA21-BBFCE3637A9A}"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e-CH"/>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4" name="Date Placeholder 3"/>
          <p:cNvSpPr>
            <a:spLocks noGrp="1"/>
          </p:cNvSpPr>
          <p:nvPr>
            <p:ph type="dt" sz="half" idx="10"/>
          </p:nvPr>
        </p:nvSpPr>
        <p:spPr/>
        <p:txBody>
          <a:bodyPr/>
          <a:lstStyle/>
          <a:p>
            <a:fld id="{1558A3B3-70FF-2F42-B768-ED4241BB99A5}" type="datetimeFigureOut">
              <a:rPr lang="en-US" smtClean="0"/>
              <a:pPr/>
              <a:t>30-Sep-25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de-CH"/>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4" name="Date Placeholder 3"/>
          <p:cNvSpPr>
            <a:spLocks noGrp="1"/>
          </p:cNvSpPr>
          <p:nvPr>
            <p:ph type="dt" sz="half" idx="10"/>
          </p:nvPr>
        </p:nvSpPr>
        <p:spPr/>
        <p:txBody>
          <a:bodyPr/>
          <a:lstStyle/>
          <a:p>
            <a:fld id="{1558A3B3-70FF-2F42-B768-ED4241BB99A5}" type="datetimeFigureOut">
              <a:rPr lang="en-US" smtClean="0"/>
              <a:pPr/>
              <a:t>30-Sep-25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4" name="Date Placeholder 3"/>
          <p:cNvSpPr>
            <a:spLocks noGrp="1"/>
          </p:cNvSpPr>
          <p:nvPr>
            <p:ph type="dt" sz="half" idx="10"/>
          </p:nvPr>
        </p:nvSpPr>
        <p:spPr/>
        <p:txBody>
          <a:bodyPr/>
          <a:lstStyle/>
          <a:p>
            <a:fld id="{1558A3B3-70FF-2F42-B768-ED4241BB99A5}" type="datetimeFigureOut">
              <a:rPr lang="en-US" smtClean="0"/>
              <a:pPr/>
              <a:t>30-Sep-25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3141B-806C-134B-AEBD-92C81C5280B5}" type="slidenum">
              <a:rPr lang="en-US" smtClean="0"/>
              <a:pPr/>
              <a:t>‹#›</a:t>
            </a:fld>
            <a:endParaRPr lang="en-US"/>
          </a:p>
        </p:txBody>
      </p:sp>
      <p:sp>
        <p:nvSpPr>
          <p:cNvPr id="7" name="Title 6"/>
          <p:cNvSpPr>
            <a:spLocks noGrp="1"/>
          </p:cNvSpPr>
          <p:nvPr>
            <p:ph type="title"/>
          </p:nvPr>
        </p:nvSpPr>
        <p:spPr/>
        <p:txBody>
          <a:bodyPr rtlCol="0"/>
          <a:lstStyle/>
          <a:p>
            <a:r>
              <a:rPr kumimoji="0" lang="de-CH"/>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de-CH"/>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CH"/>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30-Sep-25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5" name="Date Placeholder 4"/>
          <p:cNvSpPr>
            <a:spLocks noGrp="1"/>
          </p:cNvSpPr>
          <p:nvPr>
            <p:ph type="dt" sz="half" idx="10"/>
          </p:nvPr>
        </p:nvSpPr>
        <p:spPr/>
        <p:txBody>
          <a:bodyPr/>
          <a:lstStyle/>
          <a:p>
            <a:fld id="{1558A3B3-70FF-2F42-B768-ED4241BB99A5}" type="datetimeFigureOut">
              <a:rPr lang="en-US" smtClean="0"/>
              <a:pPr/>
              <a:t>30-Sep-25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3141B-806C-134B-AEBD-92C81C5280B5}" type="slidenum">
              <a:rPr lang="en-US" smtClean="0"/>
              <a:pPr/>
              <a:t>‹#›</a:t>
            </a:fld>
            <a:endParaRPr lang="en-US"/>
          </a:p>
        </p:txBody>
      </p:sp>
      <p:sp>
        <p:nvSpPr>
          <p:cNvPr id="8" name="Title 7"/>
          <p:cNvSpPr>
            <a:spLocks noGrp="1"/>
          </p:cNvSpPr>
          <p:nvPr>
            <p:ph type="title"/>
          </p:nvPr>
        </p:nvSpPr>
        <p:spPr/>
        <p:txBody>
          <a:bodyPr rtlCol="0"/>
          <a:lstStyle/>
          <a:p>
            <a:r>
              <a:rPr kumimoji="0" lang="de-CH"/>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de-CH"/>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CH"/>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CH"/>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7" name="Date Placeholder 6"/>
          <p:cNvSpPr>
            <a:spLocks noGrp="1"/>
          </p:cNvSpPr>
          <p:nvPr>
            <p:ph type="dt" sz="half" idx="10"/>
          </p:nvPr>
        </p:nvSpPr>
        <p:spPr/>
        <p:txBody>
          <a:bodyPr/>
          <a:lstStyle/>
          <a:p>
            <a:fld id="{1558A3B3-70FF-2F42-B768-ED4241BB99A5}" type="datetimeFigureOut">
              <a:rPr lang="en-US" smtClean="0"/>
              <a:pPr/>
              <a:t>30-Sep-25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53141B-806C-134B-AEBD-92C81C5280B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558A3B3-70FF-2F42-B768-ED4241BB99A5}" type="datetimeFigureOut">
              <a:rPr lang="en-US" smtClean="0"/>
              <a:pPr/>
              <a:t>30-Sep-25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53141B-806C-134B-AEBD-92C81C5280B5}" type="slidenum">
              <a:rPr lang="en-US" smtClean="0"/>
              <a:pPr/>
              <a:t>‹#›</a:t>
            </a:fld>
            <a:endParaRPr lang="en-US"/>
          </a:p>
        </p:txBody>
      </p:sp>
      <p:sp>
        <p:nvSpPr>
          <p:cNvPr id="6" name="Title 5"/>
          <p:cNvSpPr>
            <a:spLocks noGrp="1"/>
          </p:cNvSpPr>
          <p:nvPr>
            <p:ph type="title"/>
          </p:nvPr>
        </p:nvSpPr>
        <p:spPr/>
        <p:txBody>
          <a:bodyPr rtlCol="0"/>
          <a:lstStyle/>
          <a:p>
            <a:r>
              <a:rPr kumimoji="0" lang="de-CH"/>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8A3B3-70FF-2F42-B768-ED4241BB99A5}" type="datetimeFigureOut">
              <a:rPr lang="en-US" smtClean="0"/>
              <a:pPr/>
              <a:t>30-Sep-25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53141B-806C-134B-AEBD-92C81C5280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de-CH"/>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de-CH"/>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de-CH"/>
              <a:t>Click to edit Master text styles</a:t>
            </a:r>
          </a:p>
          <a:p>
            <a:pPr lvl="1" eaLnBrk="1" latinLnBrk="0" hangingPunct="1"/>
            <a:r>
              <a:rPr lang="de-CH"/>
              <a:t>Second level</a:t>
            </a:r>
          </a:p>
          <a:p>
            <a:pPr lvl="2" eaLnBrk="1" latinLnBrk="0" hangingPunct="1"/>
            <a:r>
              <a:rPr lang="de-CH"/>
              <a:t>Third level</a:t>
            </a:r>
          </a:p>
          <a:p>
            <a:pPr lvl="3" eaLnBrk="1" latinLnBrk="0" hangingPunct="1"/>
            <a:r>
              <a:rPr lang="de-CH"/>
              <a:t>Fourth level</a:t>
            </a:r>
          </a:p>
          <a:p>
            <a:pPr lvl="4" eaLnBrk="1" latinLnBrk="0" hangingPunct="1"/>
            <a:r>
              <a:rPr lang="de-CH"/>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558A3B3-70FF-2F42-B768-ED4241BB99A5}" type="datetimeFigureOut">
              <a:rPr lang="en-US" smtClean="0"/>
              <a:pPr/>
              <a:t>30-Sep-25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de-CH"/>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de-CH"/>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1558A3B3-70FF-2F42-B768-ED4241BB99A5}" type="datetimeFigureOut">
              <a:rPr lang="en-US" smtClean="0"/>
              <a:pPr/>
              <a:t>30-Sep-25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B53141B-806C-134B-AEBD-92C81C5280B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de-CH"/>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792162"/>
          </a:xfrm>
          <a:prstGeom prst="rect">
            <a:avLst/>
          </a:prstGeom>
        </p:spPr>
        <p:txBody>
          <a:bodyPr vert="horz" anchor="ctr">
            <a:normAutofit/>
            <a:scene3d>
              <a:camera prst="orthographicFront"/>
              <a:lightRig rig="soft" dir="t"/>
            </a:scene3d>
            <a:sp3d prstMaterial="softEdge">
              <a:bevelT w="25400" h="25400"/>
            </a:sp3d>
          </a:bodyPr>
          <a:lstStyle/>
          <a:p>
            <a:r>
              <a:rPr kumimoji="0" lang="de-CH" dirty="0" err="1"/>
              <a:t>Click</a:t>
            </a:r>
            <a:r>
              <a:rPr kumimoji="0" lang="de-CH" dirty="0"/>
              <a:t> to </a:t>
            </a:r>
            <a:r>
              <a:rPr kumimoji="0" lang="de-CH" dirty="0" err="1"/>
              <a:t>edit</a:t>
            </a:r>
            <a:r>
              <a:rPr kumimoji="0" lang="de-CH" dirty="0"/>
              <a:t> Master title style</a:t>
            </a:r>
            <a:endParaRPr kumimoji="0" lang="en-US" dirty="0"/>
          </a:p>
        </p:txBody>
      </p:sp>
      <p:sp>
        <p:nvSpPr>
          <p:cNvPr id="30" name="Text Placeholder 29"/>
          <p:cNvSpPr>
            <a:spLocks noGrp="1"/>
          </p:cNvSpPr>
          <p:nvPr>
            <p:ph type="body" idx="1"/>
          </p:nvPr>
        </p:nvSpPr>
        <p:spPr>
          <a:xfrm>
            <a:off x="457200" y="1066800"/>
            <a:ext cx="8229600" cy="4940491"/>
          </a:xfrm>
          <a:prstGeom prst="rect">
            <a:avLst/>
          </a:prstGeom>
        </p:spPr>
        <p:txBody>
          <a:bodyPr vert="horz">
            <a:normAutofit/>
          </a:bodyPr>
          <a:lstStyle/>
          <a:p>
            <a:pPr lvl="0" eaLnBrk="1" latinLnBrk="0" hangingPunct="1"/>
            <a:r>
              <a:rPr kumimoji="0" lang="de-CH" dirty="0" err="1"/>
              <a:t>Click</a:t>
            </a:r>
            <a:r>
              <a:rPr kumimoji="0" lang="de-CH" dirty="0"/>
              <a:t> to </a:t>
            </a:r>
            <a:r>
              <a:rPr kumimoji="0" lang="de-CH" dirty="0" err="1"/>
              <a:t>edit</a:t>
            </a:r>
            <a:r>
              <a:rPr kumimoji="0" lang="de-CH" dirty="0"/>
              <a:t> Master text </a:t>
            </a:r>
            <a:r>
              <a:rPr kumimoji="0" lang="de-CH" dirty="0" err="1"/>
              <a:t>styles</a:t>
            </a:r>
            <a:endParaRPr kumimoji="0" lang="de-CH" dirty="0"/>
          </a:p>
          <a:p>
            <a:pPr lvl="1" eaLnBrk="1" latinLnBrk="0" hangingPunct="1"/>
            <a:r>
              <a:rPr kumimoji="0" lang="de-CH" dirty="0"/>
              <a:t>Second </a:t>
            </a:r>
            <a:r>
              <a:rPr kumimoji="0" lang="de-CH" dirty="0" err="1"/>
              <a:t>level</a:t>
            </a:r>
            <a:endParaRPr kumimoji="0" lang="de-CH" dirty="0"/>
          </a:p>
          <a:p>
            <a:pPr lvl="2" eaLnBrk="1" latinLnBrk="0" hangingPunct="1"/>
            <a:r>
              <a:rPr kumimoji="0" lang="de-CH" dirty="0" err="1"/>
              <a:t>Third</a:t>
            </a:r>
            <a:r>
              <a:rPr kumimoji="0" lang="de-CH" dirty="0"/>
              <a:t> </a:t>
            </a:r>
            <a:r>
              <a:rPr kumimoji="0" lang="de-CH" dirty="0" err="1"/>
              <a:t>level</a:t>
            </a:r>
            <a:endParaRPr kumimoji="0" lang="de-CH" dirty="0"/>
          </a:p>
          <a:p>
            <a:pPr lvl="3" eaLnBrk="1" latinLnBrk="0" hangingPunct="1"/>
            <a:r>
              <a:rPr kumimoji="0" lang="de-CH" dirty="0" err="1"/>
              <a:t>Fourth</a:t>
            </a:r>
            <a:r>
              <a:rPr kumimoji="0" lang="de-CH" dirty="0"/>
              <a:t> </a:t>
            </a:r>
            <a:r>
              <a:rPr kumimoji="0" lang="de-CH" dirty="0" err="1"/>
              <a:t>level</a:t>
            </a:r>
            <a:endParaRPr kumimoji="0" lang="de-CH" dirty="0"/>
          </a:p>
          <a:p>
            <a:pPr lvl="4" eaLnBrk="1" latinLnBrk="0" hangingPunct="1"/>
            <a:r>
              <a:rPr kumimoji="0" lang="de-CH" dirty="0" err="1"/>
              <a:t>Fifth</a:t>
            </a:r>
            <a:r>
              <a:rPr kumimoji="0" lang="de-CH" dirty="0"/>
              <a:t> </a:t>
            </a:r>
            <a:r>
              <a:rPr kumimoji="0" lang="de-CH" dirty="0" err="1"/>
              <a:t>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1558A3B3-70FF-2F42-B768-ED4241BB99A5}" type="datetimeFigureOut">
              <a:rPr lang="en-US" smtClean="0"/>
              <a:pPr/>
              <a:t>30-Sep-25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2B53141B-806C-134B-AEBD-92C81C5280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486" r:id="rId1"/>
    <p:sldLayoutId id="2147484487" r:id="rId2"/>
    <p:sldLayoutId id="2147484488" r:id="rId3"/>
    <p:sldLayoutId id="2147484489" r:id="rId4"/>
    <p:sldLayoutId id="2147484490" r:id="rId5"/>
    <p:sldLayoutId id="2147484491" r:id="rId6"/>
    <p:sldLayoutId id="2147484492" r:id="rId7"/>
    <p:sldLayoutId id="2147484493" r:id="rId8"/>
    <p:sldLayoutId id="2147484494" r:id="rId9"/>
    <p:sldLayoutId id="2147484495" r:id="rId10"/>
    <p:sldLayoutId id="2147484496" r:id="rId11"/>
  </p:sldLayoutIdLst>
  <p:txStyles>
    <p:title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0.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0.png"/><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40.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7.png"/><Relationship Id="rId10" Type="http://schemas.openxmlformats.org/officeDocument/2006/relationships/image" Target="../media/image6.png"/><Relationship Id="rId4" Type="http://schemas.openxmlformats.org/officeDocument/2006/relationships/image" Target="../media/image26.png"/><Relationship Id="rId9" Type="http://schemas.openxmlformats.org/officeDocument/2006/relationships/image" Target="../media/image410.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28.png"/><Relationship Id="rId4" Type="http://schemas.openxmlformats.org/officeDocument/2006/relationships/image" Target="../media/image30.png"/><Relationship Id="rId9"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1.wmf"/><Relationship Id="rId5" Type="http://schemas.openxmlformats.org/officeDocument/2006/relationships/oleObject" Target="../embeddings/oleObject2.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48.w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5.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47.wmf"/><Relationship Id="rId4" Type="http://schemas.openxmlformats.org/officeDocument/2006/relationships/image" Target="../media/image44.wmf"/><Relationship Id="rId9"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10.bin"/><Relationship Id="rId7" Type="http://schemas.openxmlformats.org/officeDocument/2006/relationships/oleObject" Target="../embeddings/oleObject9.bin"/><Relationship Id="rId12" Type="http://schemas.openxmlformats.org/officeDocument/2006/relationships/image" Target="../media/image54.wmf"/><Relationship Id="rId2" Type="http://schemas.openxmlformats.org/officeDocument/2006/relationships/notesSlide" Target="../notesSlides/notesSlide16.xml"/><Relationship Id="rId16"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52.wmf"/><Relationship Id="rId11" Type="http://schemas.openxmlformats.org/officeDocument/2006/relationships/oleObject" Target="../embeddings/oleObject13.bin"/><Relationship Id="rId5" Type="http://schemas.openxmlformats.org/officeDocument/2006/relationships/oleObject" Target="../embeddings/oleObject11.bin"/><Relationship Id="rId15" Type="http://schemas.openxmlformats.org/officeDocument/2006/relationships/image" Target="../media/image58.png"/><Relationship Id="rId10" Type="http://schemas.openxmlformats.org/officeDocument/2006/relationships/image" Target="../media/image53.wmf"/><Relationship Id="rId4" Type="http://schemas.openxmlformats.org/officeDocument/2006/relationships/image" Target="../media/image51.wmf"/><Relationship Id="rId9" Type="http://schemas.openxmlformats.org/officeDocument/2006/relationships/oleObject" Target="../embeddings/oleObject12.bin"/><Relationship Id="rId1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0.pn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3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73.png"/></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4" Type="http://schemas.openxmlformats.org/officeDocument/2006/relationships/image" Target="../media/image78.png"/></Relationships>
</file>

<file path=ppt/slides/_rels/slide42.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80.wmf"/><Relationship Id="rId7" Type="http://schemas.openxmlformats.org/officeDocument/2006/relationships/image" Target="../media/image82.wmf"/><Relationship Id="rId2" Type="http://schemas.openxmlformats.org/officeDocument/2006/relationships/oleObject" Target="../embeddings/oleObject14.bin"/><Relationship Id="rId1" Type="http://schemas.openxmlformats.org/officeDocument/2006/relationships/slideLayout" Target="../slideLayouts/slideLayout2.xml"/><Relationship Id="rId6" Type="http://schemas.openxmlformats.org/officeDocument/2006/relationships/oleObject" Target="../embeddings/oleObject16.bin"/><Relationship Id="rId11" Type="http://schemas.openxmlformats.org/officeDocument/2006/relationships/image" Target="../media/image84.wmf"/><Relationship Id="rId5" Type="http://schemas.openxmlformats.org/officeDocument/2006/relationships/image" Target="../media/image81.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83.wmf"/></Relationships>
</file>

<file path=ppt/slides/_rels/slide44.xml.rels><?xml version="1.0" encoding="UTF-8" standalone="yes"?>
<Relationships xmlns="http://schemas.openxmlformats.org/package/2006/relationships"><Relationship Id="rId8" Type="http://schemas.openxmlformats.org/officeDocument/2006/relationships/image" Target="../media/image80.wmf"/><Relationship Id="rId3" Type="http://schemas.openxmlformats.org/officeDocument/2006/relationships/oleObject" Target="../embeddings/oleObject19.bin"/><Relationship Id="rId7" Type="http://schemas.openxmlformats.org/officeDocument/2006/relationships/oleObject" Target="../embeddings/oleObject14.bin"/><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84.wmf"/><Relationship Id="rId5" Type="http://schemas.openxmlformats.org/officeDocument/2006/relationships/oleObject" Target="../embeddings/oleObject18.bin"/><Relationship Id="rId10" Type="http://schemas.openxmlformats.org/officeDocument/2006/relationships/image" Target="../media/image81.wmf"/><Relationship Id="rId4" Type="http://schemas.openxmlformats.org/officeDocument/2006/relationships/image" Target="../media/image85.wmf"/><Relationship Id="rId9" Type="http://schemas.openxmlformats.org/officeDocument/2006/relationships/oleObject" Target="../embeddings/oleObject15.bin"/></Relationships>
</file>

<file path=ppt/slides/_rels/slide4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88.wmf"/><Relationship Id="rId5" Type="http://schemas.openxmlformats.org/officeDocument/2006/relationships/oleObject" Target="../embeddings/oleObject20.bin"/><Relationship Id="rId4" Type="http://schemas.openxmlformats.org/officeDocument/2006/relationships/image" Target="../media/image87.png"/></Relationships>
</file>

<file path=ppt/slides/_rels/slide46.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oleObject" Target="../embeddings/oleObject21.bin"/><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8.wmf"/><Relationship Id="rId7" Type="http://schemas.openxmlformats.org/officeDocument/2006/relationships/image" Target="../media/image91.wmf"/><Relationship Id="rId2" Type="http://schemas.openxmlformats.org/officeDocument/2006/relationships/oleObject" Target="../embeddings/oleObject22.bin"/><Relationship Id="rId1" Type="http://schemas.openxmlformats.org/officeDocument/2006/relationships/slideLayout" Target="../slideLayouts/slideLayout2.xml"/><Relationship Id="rId6" Type="http://schemas.openxmlformats.org/officeDocument/2006/relationships/oleObject" Target="../embeddings/oleObject24.bin"/><Relationship Id="rId5" Type="http://schemas.openxmlformats.org/officeDocument/2006/relationships/image" Target="../media/image90.wmf"/><Relationship Id="rId4" Type="http://schemas.openxmlformats.org/officeDocument/2006/relationships/oleObject" Target="../embeddings/oleObject23.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01.png"/><Relationship Id="rId5" Type="http://schemas.openxmlformats.org/officeDocument/2006/relationships/image" Target="../media/image93.png"/><Relationship Id="rId4" Type="http://schemas.openxmlformats.org/officeDocument/2006/relationships/image" Target="../media/image99.png"/></Relationships>
</file>

<file path=ppt/slides/_rels/slide5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eg"/></Relationships>
</file>

<file path=ppt/slides/_rels/slide6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109.jpg"/><Relationship Id="rId5" Type="http://schemas.openxmlformats.org/officeDocument/2006/relationships/image" Target="../media/image108.png"/><Relationship Id="rId4" Type="http://schemas.openxmlformats.org/officeDocument/2006/relationships/image" Target="../media/image107.w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18.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24.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video" Target="../media/media3.avi"/><Relationship Id="rId7" Type="http://schemas.openxmlformats.org/officeDocument/2006/relationships/image" Target="../media/image128.wmf"/><Relationship Id="rId2" Type="http://schemas.microsoft.com/office/2007/relationships/media" Target="../media/media3.avi"/><Relationship Id="rId1" Type="http://schemas.openxmlformats.org/officeDocument/2006/relationships/video" Target="file:///F:\work\theorie\wake.avi" TargetMode="External"/><Relationship Id="rId6" Type="http://schemas.openxmlformats.org/officeDocument/2006/relationships/image" Target="../media/image127.wmf"/><Relationship Id="rId5" Type="http://schemas.openxmlformats.org/officeDocument/2006/relationships/image" Target="../media/image126.png"/><Relationship Id="rId10" Type="http://schemas.openxmlformats.org/officeDocument/2006/relationships/image" Target="../media/image131.png"/><Relationship Id="rId4" Type="http://schemas.openxmlformats.org/officeDocument/2006/relationships/slideLayout" Target="../slideLayouts/slideLayout2.xml"/><Relationship Id="rId9" Type="http://schemas.openxmlformats.org/officeDocument/2006/relationships/image" Target="../media/image130.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34.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990600"/>
            <a:ext cx="8915400" cy="1829761"/>
          </a:xfrm>
        </p:spPr>
        <p:txBody>
          <a:bodyPr>
            <a:noAutofit/>
          </a:bodyPr>
          <a:lstStyle/>
          <a:p>
            <a:pPr algn="ctr"/>
            <a:r>
              <a:rPr lang="en-US" sz="3800" dirty="0"/>
              <a:t>Synchrotron Light Circular Machines </a:t>
            </a:r>
            <a:br>
              <a:rPr lang="en-US" sz="3800" dirty="0"/>
            </a:br>
            <a:r>
              <a:rPr lang="en-US" sz="3800" dirty="0"/>
              <a:t>&amp; Free-Electron Lasers</a:t>
            </a:r>
          </a:p>
        </p:txBody>
      </p:sp>
      <p:sp>
        <p:nvSpPr>
          <p:cNvPr id="3" name="Subtitle 2"/>
          <p:cNvSpPr>
            <a:spLocks noGrp="1"/>
          </p:cNvSpPr>
          <p:nvPr>
            <p:ph type="subTitle" idx="1"/>
          </p:nvPr>
        </p:nvSpPr>
        <p:spPr>
          <a:xfrm>
            <a:off x="685800" y="3352800"/>
            <a:ext cx="7848600" cy="990600"/>
          </a:xfrm>
        </p:spPr>
        <p:txBody>
          <a:bodyPr>
            <a:normAutofit/>
          </a:bodyPr>
          <a:lstStyle/>
          <a:p>
            <a:r>
              <a:rPr lang="en-US" i="1" dirty="0"/>
              <a:t>Eduard Prat</a:t>
            </a:r>
            <a:r>
              <a:rPr lang="en-US" dirty="0"/>
              <a:t>, Paul </a:t>
            </a:r>
            <a:r>
              <a:rPr lang="en-US" dirty="0" err="1"/>
              <a:t>Scherrer</a:t>
            </a:r>
            <a:r>
              <a:rPr lang="en-US" dirty="0"/>
              <a:t> </a:t>
            </a:r>
            <a:r>
              <a:rPr lang="en-US" dirty="0" err="1"/>
              <a:t>Institut</a:t>
            </a:r>
            <a:endParaRPr lang="en-US" dirty="0"/>
          </a:p>
          <a:p>
            <a:r>
              <a:rPr lang="en-US" dirty="0"/>
              <a:t>CAS, Santa Susanna, 3 October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762000" y="5562600"/>
            <a:ext cx="8305800" cy="794397"/>
          </a:xfrm>
        </p:spPr>
        <p:txBody>
          <a:bodyPr>
            <a:noAutofit/>
          </a:bodyPr>
          <a:lstStyle/>
          <a:p>
            <a:pPr lvl="0">
              <a:buNone/>
            </a:pPr>
            <a:r>
              <a:rPr lang="en-US" sz="1800" dirty="0"/>
              <a:t>Example: acceleration with gradient 15 MeV/m: </a:t>
            </a:r>
            <a:r>
              <a:rPr lang="en-US" sz="1800" i="1" dirty="0"/>
              <a:t>P</a:t>
            </a:r>
            <a:r>
              <a:rPr lang="en-US" sz="1800" dirty="0"/>
              <a:t> = 4x10</a:t>
            </a:r>
            <a:r>
              <a:rPr lang="en-US" sz="1800" baseline="33000" dirty="0"/>
              <a:t>–17</a:t>
            </a:r>
            <a:r>
              <a:rPr lang="en-US" sz="1800" dirty="0"/>
              <a:t> W</a:t>
            </a:r>
          </a:p>
          <a:p>
            <a:pPr lvl="0">
              <a:buNone/>
            </a:pPr>
            <a:r>
              <a:rPr lang="en-US" sz="1800" dirty="0"/>
              <a:t>The radiation power associated to linear acceleration is negligible!</a:t>
            </a:r>
            <a:endParaRPr lang="en-US" sz="1800" dirty="0">
              <a:cs typeface="Arial" pitchFamily="34"/>
            </a:endParaRPr>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1447800" y="1294633"/>
                <a:ext cx="1382291" cy="242301"/>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Sup>
                        <m:sSubSupPr>
                          <m:ctrlPr>
                            <a:rPr lang="de-CH" sz="2000" i="1" smtClean="0">
                              <a:latin typeface="Cambria Math" panose="02040503050406030204" pitchFamily="18" charset="0"/>
                            </a:rPr>
                          </m:ctrlPr>
                        </m:sSubSup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up>
                          <m:r>
                            <a:rPr lang="en-US" sz="2000" b="0" i="1" smtClean="0">
                              <a:latin typeface="Cambria Math" panose="02040503050406030204" pitchFamily="18" charset="0"/>
                            </a:rPr>
                            <m:t>2</m:t>
                          </m:r>
                        </m:sup>
                      </m:sSubSup>
                      <m:r>
                        <a:rPr lang="de-CH" sz="2000">
                          <a:latin typeface="Cambria Math" panose="02040503050406030204" pitchFamily="18" charset="0"/>
                        </a:rPr>
                        <m:t>=</m:t>
                      </m:r>
                      <m:sSup>
                        <m:sSupPr>
                          <m:ctrlPr>
                            <a:rPr lang="de-CH" sz="2000" i="1">
                              <a:latin typeface="Cambria Math" panose="02040503050406030204" pitchFamily="18" charset="0"/>
                            </a:rPr>
                          </m:ctrlPr>
                        </m:sSupPr>
                        <m:e>
                          <m:r>
                            <a:rPr lang="en-US" sz="2000" b="0" i="1" smtClean="0">
                              <a:latin typeface="Cambria Math" panose="02040503050406030204" pitchFamily="18" charset="0"/>
                            </a:rPr>
                            <m:t>𝑚</m:t>
                          </m:r>
                        </m:e>
                        <m:sup>
                          <m:r>
                            <a:rPr lang="en-US" sz="2000" i="1">
                              <a:latin typeface="Cambria Math" panose="02040503050406030204" pitchFamily="18" charset="0"/>
                            </a:rPr>
                            <m:t>2</m:t>
                          </m:r>
                        </m:sup>
                      </m:sSup>
                      <m:sSup>
                        <m:sSupPr>
                          <m:ctrlPr>
                            <a:rPr lang="de-CH" sz="2000" i="1">
                              <a:latin typeface="Cambria Math" panose="02040503050406030204" pitchFamily="18" charset="0"/>
                            </a:rPr>
                          </m:ctrlPr>
                        </m:sSupPr>
                        <m:e>
                          <m:r>
                            <a:rPr lang="en-US" sz="2000" i="1">
                              <a:latin typeface="Cambria Math" panose="02040503050406030204" pitchFamily="18" charset="0"/>
                            </a:rPr>
                            <m:t>𝑐</m:t>
                          </m:r>
                        </m:e>
                        <m:sup>
                          <m:r>
                            <a:rPr lang="en-US" sz="2000" b="0" i="1" smtClean="0">
                              <a:latin typeface="Cambria Math" panose="02040503050406030204" pitchFamily="18" charset="0"/>
                            </a:rPr>
                            <m:t>4</m:t>
                          </m:r>
                        </m:sup>
                      </m:sSup>
                      <m:r>
                        <a:rPr lang="de-CH" sz="2000">
                          <a:latin typeface="Cambria Math" panose="02040503050406030204" pitchFamily="18" charset="0"/>
                        </a:rPr>
                        <m:t>+</m:t>
                      </m:r>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𝑝</m:t>
                          </m:r>
                        </m:e>
                        <m:sup>
                          <m:r>
                            <a:rPr lang="en-US" sz="2000" b="0" i="1" smtClean="0">
                              <a:latin typeface="Cambria Math" panose="02040503050406030204" pitchFamily="18" charset="0"/>
                            </a:rPr>
                            <m:t>2</m:t>
                          </m:r>
                        </m:sup>
                      </m:sSup>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2</m:t>
                          </m:r>
                        </m:sup>
                      </m:sSup>
                    </m:oMath>
                  </m:oMathPara>
                </a14:m>
                <a:endParaRPr lang="de-CH" sz="2000" dirty="0">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447800" y="1294633"/>
                <a:ext cx="1382291" cy="242301"/>
              </a:xfrm>
              <a:prstGeom prst="rect">
                <a:avLst/>
              </a:prstGeom>
              <a:blipFill>
                <a:blip r:embed="rId3"/>
                <a:stretch>
                  <a:fillRect l="-32301" t="-10000" r="-24336" b="-50000"/>
                </a:stretch>
              </a:blipFill>
              <a:ln>
                <a:noFill/>
              </a:ln>
            </p:spPr>
            <p:txBody>
              <a:bodyPr/>
              <a:lstStyle/>
              <a:p>
                <a:r>
                  <a:rPr lang="de-CH">
                    <a:noFill/>
                  </a:rPr>
                  <a:t> </a:t>
                </a:r>
              </a:p>
            </p:txBody>
          </p:sp>
        </mc:Fallback>
      </mc:AlternateContent>
      <p:sp>
        <p:nvSpPr>
          <p:cNvPr id="6" name="Straight Connector 5"/>
          <p:cNvSpPr/>
          <p:nvPr/>
        </p:nvSpPr>
        <p:spPr>
          <a:xfrm>
            <a:off x="3187253" y="1433092"/>
            <a:ext cx="394147" cy="0"/>
          </a:xfrm>
          <a:prstGeom prst="line">
            <a:avLst/>
          </a:prstGeom>
          <a:noFill/>
          <a:ln w="6480">
            <a:solidFill>
              <a:srgbClr val="000000"/>
            </a:solidFill>
            <a:prstDash val="solid"/>
            <a:tailEnd type="arrow"/>
          </a:ln>
        </p:spPr>
        <p:txBody>
          <a:bodyPr wrap="none" lIns="84577" tIns="43758" rIns="84577" bIns="43758" anchor="ctr" anchorCtr="1" compatLnSpc="0"/>
          <a:lstStyle/>
          <a:p>
            <a:pPr hangingPunct="0"/>
            <a:endParaRPr lang="en-US" sz="2000">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7" name="TextBox 6"/>
              <p:cNvSpPr txBox="1">
                <a:spLocks noResize="1"/>
              </p:cNvSpPr>
              <p:nvPr/>
            </p:nvSpPr>
            <p:spPr>
              <a:xfrm>
                <a:off x="4139902" y="1166213"/>
                <a:ext cx="1041698"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Sub>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r>
                        <a:rPr lang="de-CH" sz="2000">
                          <a:latin typeface="Cambria Math" panose="02040503050406030204" pitchFamily="18" charset="0"/>
                        </a:rPr>
                        <m:t>=</m:t>
                      </m:r>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𝑝</m:t>
                      </m:r>
                      <m:f>
                        <m:fPr>
                          <m:ctrlPr>
                            <a:rPr lang="de-CH" sz="2000" i="1">
                              <a:latin typeface="Cambria Math" panose="02040503050406030204" pitchFamily="18" charset="0"/>
                            </a:rPr>
                          </m:ctrlPr>
                        </m:fPr>
                        <m:num>
                          <m:r>
                            <a:rPr lang="de-CH" sz="2000" i="1">
                              <a:latin typeface="Cambria Math" panose="02040503050406030204" pitchFamily="18" charset="0"/>
                            </a:rPr>
                            <m:t>𝑑𝑝</m:t>
                          </m:r>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oMath>
                  </m:oMathPara>
                </a14:m>
                <a:endParaRPr lang="de-CH" sz="2000" dirty="0">
                  <a:latin typeface="Arial" pitchFamily="1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139902" y="1166213"/>
                <a:ext cx="1041698" cy="433987"/>
              </a:xfrm>
              <a:prstGeom prst="rect">
                <a:avLst/>
              </a:prstGeom>
              <a:blipFill>
                <a:blip r:embed="rId4"/>
                <a:stretch>
                  <a:fillRect l="-38012" t="-8333" r="-32164" b="-16667"/>
                </a:stretch>
              </a:blipFill>
              <a:ln>
                <a:noFill/>
              </a:ln>
            </p:spPr>
            <p:txBody>
              <a:bodyPr/>
              <a:lstStyle/>
              <a:p>
                <a:r>
                  <a:rPr lang="de-CH">
                    <a:noFill/>
                  </a:rPr>
                  <a:t> </a:t>
                </a:r>
              </a:p>
            </p:txBody>
          </p:sp>
        </mc:Fallback>
      </mc:AlternateContent>
      <p:sp>
        <p:nvSpPr>
          <p:cNvPr id="25" name="Title 1"/>
          <p:cNvSpPr txBox="1">
            <a:spLocks/>
          </p:cNvSpPr>
          <p:nvPr/>
        </p:nvSpPr>
        <p:spPr>
          <a:xfrm>
            <a:off x="457200" y="274638"/>
            <a:ext cx="8229600" cy="792162"/>
          </a:xfrm>
          <a:prstGeom prst="rect">
            <a:avLst/>
          </a:prstGeom>
        </p:spPr>
        <p:txBody>
          <a:bodyPr vert="horz"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Case 1. Linear acceleration</a:t>
            </a:r>
          </a:p>
        </p:txBody>
      </p:sp>
      <p:sp>
        <p:nvSpPr>
          <p:cNvPr id="27" name="Straight Connector 26"/>
          <p:cNvSpPr/>
          <p:nvPr/>
        </p:nvSpPr>
        <p:spPr>
          <a:xfrm>
            <a:off x="5625653" y="1447800"/>
            <a:ext cx="394147" cy="0"/>
          </a:xfrm>
          <a:prstGeom prst="line">
            <a:avLst/>
          </a:prstGeom>
          <a:noFill/>
          <a:ln w="6480">
            <a:solidFill>
              <a:srgbClr val="000000"/>
            </a:solidFill>
            <a:prstDash val="solid"/>
            <a:tailEnd type="arrow"/>
          </a:ln>
        </p:spPr>
        <p:txBody>
          <a:bodyPr wrap="none" lIns="84577" tIns="43758" rIns="84577" bIns="43758" anchor="ctr" anchorCtr="1" compatLnSpc="0"/>
          <a:lstStyle/>
          <a:p>
            <a:pPr hangingPunct="0"/>
            <a:endParaRPr lang="en-US" sz="2000">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28" name="TextBox 27"/>
              <p:cNvSpPr txBox="1">
                <a:spLocks noResize="1"/>
              </p:cNvSpPr>
              <p:nvPr/>
            </p:nvSpPr>
            <p:spPr>
              <a:xfrm>
                <a:off x="6273502" y="1166213"/>
                <a:ext cx="1041698"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r>
                        <a:rPr lang="de-CH" sz="2000">
                          <a:latin typeface="Cambria Math" panose="02040503050406030204" pitchFamily="18" charset="0"/>
                        </a:rPr>
                        <m:t>=</m:t>
                      </m:r>
                      <m:r>
                        <a:rPr lang="en-US" sz="2000" i="1" smtClean="0">
                          <a:latin typeface="Cambria Math" panose="02040503050406030204" pitchFamily="18" charset="0"/>
                        </a:rPr>
                        <m:t>𝑣</m:t>
                      </m:r>
                      <m:f>
                        <m:fPr>
                          <m:ctrlPr>
                            <a:rPr lang="de-CH" sz="2000" i="1">
                              <a:latin typeface="Cambria Math" panose="02040503050406030204" pitchFamily="18" charset="0"/>
                            </a:rPr>
                          </m:ctrlPr>
                        </m:fPr>
                        <m:num>
                          <m:r>
                            <a:rPr lang="de-CH" sz="2000" i="1">
                              <a:latin typeface="Cambria Math" panose="02040503050406030204" pitchFamily="18" charset="0"/>
                            </a:rPr>
                            <m:t>𝑑𝑝</m:t>
                          </m:r>
                        </m:num>
                        <m:den>
                          <m:r>
                            <a:rPr lang="de-CH" sz="2000" i="1">
                              <a:latin typeface="Cambria Math" panose="02040503050406030204" pitchFamily="18" charset="0"/>
                            </a:rPr>
                            <m:t>𝑑</m:t>
                          </m:r>
                          <m:r>
                            <a:rPr lang="de-CH" sz="2000" i="1" smtClean="0">
                              <a:latin typeface="Cambria Math" panose="02040503050406030204" pitchFamily="18" charset="0"/>
                              <a:ea typeface="Cambria Math" panose="02040503050406030204" pitchFamily="18" charset="0"/>
                            </a:rPr>
                            <m:t>𝜏</m:t>
                          </m:r>
                        </m:den>
                      </m:f>
                    </m:oMath>
                  </m:oMathPara>
                </a14:m>
                <a:endParaRPr lang="de-CH" sz="2000" dirty="0">
                  <a:latin typeface="Arial" pitchFamily="18"/>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273502" y="1166213"/>
                <a:ext cx="1041698" cy="433987"/>
              </a:xfrm>
              <a:prstGeom prst="rect">
                <a:avLst/>
              </a:prstGeom>
              <a:blipFill>
                <a:blip r:embed="rId5"/>
                <a:stretch>
                  <a:fillRect l="-12281" t="-8333" r="-6433" b="-1666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9" name="TextBox 28"/>
              <p:cNvSpPr txBox="1">
                <a:spLocks noResize="1"/>
              </p:cNvSpPr>
              <p:nvPr/>
            </p:nvSpPr>
            <p:spPr>
              <a:xfrm>
                <a:off x="2667000" y="3472803"/>
                <a:ext cx="3688396" cy="63579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d>
                        <m:dPr>
                          <m:begChr m:val="["/>
                          <m:endChr m:val="]"/>
                          <m:ctrlPr>
                            <a:rPr lang="de-CH" sz="2000" i="1" smtClean="0">
                              <a:latin typeface="Cambria Math" panose="02040503050406030204" pitchFamily="18" charset="0"/>
                            </a:rPr>
                          </m:ctrlPr>
                        </m:dPr>
                        <m:e>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b="0" i="1" smtClean="0">
                                          <a:latin typeface="Cambria Math" panose="02040503050406030204" pitchFamily="18" charset="0"/>
                                        </a:rPr>
                                        <m:t>𝑝</m:t>
                                      </m:r>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f>
                            <m:fPr>
                              <m:ctrlPr>
                                <a:rPr lang="de-CH" sz="2000" i="1">
                                  <a:latin typeface="Cambria Math" panose="02040503050406030204" pitchFamily="18" charset="0"/>
                                </a:rPr>
                              </m:ctrlPr>
                            </m:fPr>
                            <m:num>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𝑣</m:t>
                                  </m:r>
                                </m:e>
                                <m:sup>
                                  <m:r>
                                    <a:rPr lang="en-US" sz="2000" b="0" i="1" smtClean="0">
                                      <a:latin typeface="Cambria Math" panose="02040503050406030204" pitchFamily="18" charset="0"/>
                                    </a:rPr>
                                    <m:t>2</m:t>
                                  </m:r>
                                </m:sup>
                              </m:sSup>
                            </m:num>
                            <m:den>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b="0" i="1" smtClean="0">
                                          <a:latin typeface="Cambria Math" panose="02040503050406030204" pitchFamily="18" charset="0"/>
                                        </a:rPr>
                                        <m:t>𝑝</m:t>
                                      </m:r>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e>
                      </m:d>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i="1">
                                      <a:latin typeface="Cambria Math" panose="02040503050406030204" pitchFamily="18" charset="0"/>
                                    </a:rPr>
                                    <m:t>𝑝</m:t>
                                  </m:r>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rPr>
                                <m:t>2</m:t>
                              </m:r>
                            </m:sup>
                          </m:sSup>
                        </m:e>
                      </m:d>
                    </m:oMath>
                  </m:oMathPara>
                </a14:m>
                <a:endParaRPr lang="en-US" sz="2000" b="0" i="1" dirty="0">
                  <a:latin typeface="Cambria Math" panose="02040503050406030204" pitchFamily="18" charset="0"/>
                </a:endParaRPr>
              </a:p>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i="1">
                                      <a:latin typeface="Cambria Math" panose="02040503050406030204" pitchFamily="18" charset="0"/>
                                    </a:rPr>
                                    <m:t>𝑝</m:t>
                                  </m:r>
                                </m:num>
                                <m:den>
                                  <m:r>
                                    <a:rPr lang="en-US" sz="2000" i="1" smtClean="0">
                                      <a:latin typeface="Cambria Math" panose="02040503050406030204" pitchFamily="18" charset="0"/>
                                      <a:ea typeface="Cambria Math" panose="02040503050406030204" pitchFamily="18" charset="0"/>
                                    </a:rPr>
                                    <m:t>𝛾</m:t>
                                  </m:r>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r>
                                    <a:rPr lang="en-US" sz="2000" i="1">
                                      <a:latin typeface="Cambria Math" panose="02040503050406030204" pitchFamily="18" charset="0"/>
                                    </a:rPr>
                                    <m:t>𝑝</m:t>
                                  </m:r>
                                </m:num>
                                <m:den>
                                  <m:r>
                                    <a:rPr lang="de-CH" sz="2000" i="1">
                                      <a:latin typeface="Cambria Math" panose="02040503050406030204" pitchFamily="18" charset="0"/>
                                    </a:rPr>
                                    <m:t>𝑑</m:t>
                                  </m:r>
                                  <m:r>
                                    <a:rPr lang="en-US" sz="2000" b="0" i="1" smtClean="0">
                                      <a:latin typeface="Cambria Math" panose="02040503050406030204" pitchFamily="18" charset="0"/>
                                    </a:rPr>
                                    <m:t>𝑡</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sSup>
                            <m:sSupPr>
                              <m:ctrlPr>
                                <a:rPr lang="de-CH" sz="2000" i="1" smtClean="0">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𝛽</m:t>
                              </m:r>
                            </m:e>
                            <m:sup>
                              <m:r>
                                <a:rPr lang="en-US" sz="2000" b="0" i="1" smtClean="0">
                                  <a:latin typeface="Cambria Math" panose="02040503050406030204" pitchFamily="18" charset="0"/>
                                </a:rPr>
                                <m:t>2</m:t>
                              </m:r>
                            </m:sup>
                          </m:sSup>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en-US" sz="2000" b="0" i="1" smtClean="0">
                                      <a:latin typeface="Cambria Math" panose="02040503050406030204" pitchFamily="18" charset="0"/>
                                    </a:rPr>
                                    <m:t>𝑧</m:t>
                                  </m:r>
                                </m:den>
                              </m:f>
                            </m:e>
                          </m:d>
                        </m:e>
                        <m:sup>
                          <m:r>
                            <a:rPr lang="de-CH" sz="2000">
                              <a:latin typeface="Cambria Math" panose="02040503050406030204" pitchFamily="18" charset="0"/>
                            </a:rPr>
                            <m:t>2</m:t>
                          </m:r>
                        </m:sup>
                      </m:sSup>
                    </m:oMath>
                  </m:oMathPara>
                </a14:m>
                <a:endParaRPr lang="de-CH" sz="2000" dirty="0">
                  <a:latin typeface="Arial" pitchFamily="18"/>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667000" y="3472803"/>
                <a:ext cx="3688396" cy="635795"/>
              </a:xfrm>
              <a:prstGeom prst="rect">
                <a:avLst/>
              </a:prstGeom>
              <a:blipFill>
                <a:blip r:embed="rId6"/>
                <a:stretch>
                  <a:fillRect l="-54711" t="-68269" r="-52727" b="-71154"/>
                </a:stretch>
              </a:blipFill>
              <a:ln>
                <a:noFill/>
              </a:ln>
            </p:spPr>
            <p:txBody>
              <a:bodyPr/>
              <a:lstStyle/>
              <a:p>
                <a:r>
                  <a:rPr lang="de-CH">
                    <a:noFill/>
                  </a:rPr>
                  <a:t> </a:t>
                </a:r>
              </a:p>
            </p:txBody>
          </p:sp>
        </mc:Fallback>
      </mc:AlternateContent>
      <p:sp>
        <p:nvSpPr>
          <p:cNvPr id="32" name="Rectangle 31"/>
          <p:cNvSpPr/>
          <p:nvPr/>
        </p:nvSpPr>
        <p:spPr>
          <a:xfrm>
            <a:off x="5943600" y="274638"/>
            <a:ext cx="1143000" cy="792162"/>
          </a:xfrm>
          <a:prstGeom prst="rect">
            <a:avLst/>
          </a:prstGeom>
          <a:gradFill>
            <a:gsLst>
              <a:gs pos="0">
                <a:schemeClr val="bg2"/>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solidFill>
              <a:schemeClr val="bg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33" name="TextBox 32"/>
              <p:cNvSpPr txBox="1">
                <a:spLocks noResize="1"/>
              </p:cNvSpPr>
              <p:nvPr/>
            </p:nvSpPr>
            <p:spPr>
              <a:xfrm>
                <a:off x="6211500" y="453725"/>
                <a:ext cx="728861"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𝑑𝑡</m:t>
                          </m:r>
                          <m:r>
                            <a:rPr lang="en-US" sz="2000" b="0" i="1" smtClean="0">
                              <a:latin typeface="Cambria Math" panose="02040503050406030204" pitchFamily="18" charset="0"/>
                            </a:rPr>
                            <m:t>′</m:t>
                          </m:r>
                        </m:den>
                      </m:f>
                      <m:r>
                        <a:rPr lang="de-CH" sz="2000">
                          <a:latin typeface="Cambria Math" panose="02040503050406030204" pitchFamily="18" charset="0"/>
                        </a:rPr>
                        <m:t> ∥ </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oMath>
                  </m:oMathPara>
                </a14:m>
                <a:endParaRPr lang="de-CH" sz="2000" dirty="0">
                  <a:latin typeface="Arial" pitchFamily="18"/>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211500" y="453725"/>
                <a:ext cx="728861" cy="433987"/>
              </a:xfrm>
              <a:prstGeom prst="rect">
                <a:avLst/>
              </a:prstGeom>
              <a:blipFill>
                <a:blip r:embed="rId7"/>
                <a:stretch>
                  <a:fillRect l="-12500" t="-12500" r="-1667" b="-19444"/>
                </a:stretch>
              </a:blipFill>
              <a:ln>
                <a:noFill/>
              </a:ln>
            </p:spPr>
            <p:txBody>
              <a:bodyPr/>
              <a:lstStyle/>
              <a:p>
                <a:r>
                  <a:rPr lang="de-CH">
                    <a:noFill/>
                  </a:rPr>
                  <a:t> </a:t>
                </a:r>
              </a:p>
            </p:txBody>
          </p:sp>
        </mc:Fallback>
      </mc:AlternateContent>
      <p:sp>
        <p:nvSpPr>
          <p:cNvPr id="12" name="Text Placeholder 1"/>
          <p:cNvSpPr txBox="1">
            <a:spLocks/>
          </p:cNvSpPr>
          <p:nvPr/>
        </p:nvSpPr>
        <p:spPr>
          <a:xfrm>
            <a:off x="990600" y="2438400"/>
            <a:ext cx="7591604" cy="794397"/>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buFont typeface="Wingdings 3"/>
              <a:buNone/>
            </a:pPr>
            <a:r>
              <a:rPr lang="en-US" sz="1800" dirty="0"/>
              <a:t>We use this in the expression of power from the previous slide: </a:t>
            </a:r>
            <a:endParaRPr lang="en-US" sz="1800" dirty="0">
              <a:cs typeface="Arial" pitchFamily="34"/>
            </a:endParaRPr>
          </a:p>
        </p:txBody>
      </p:sp>
      <mc:AlternateContent xmlns:mc="http://schemas.openxmlformats.org/markup-compatibility/2006" xmlns:a14="http://schemas.microsoft.com/office/drawing/2010/main">
        <mc:Choice Requires="a14">
          <p:sp>
            <p:nvSpPr>
              <p:cNvPr id="13" name="TextBox 12"/>
              <p:cNvSpPr txBox="1">
                <a:spLocks noResize="1"/>
              </p:cNvSpPr>
              <p:nvPr/>
            </p:nvSpPr>
            <p:spPr>
              <a:xfrm>
                <a:off x="5181600" y="1981200"/>
                <a:ext cx="1382291" cy="242301"/>
              </a:xfrm>
              <a:prstGeom prst="rect">
                <a:avLst/>
              </a:prstGeom>
              <a:noFill/>
              <a:ln>
                <a:noFill/>
              </a:ln>
            </p:spPr>
            <p:txBody>
              <a:bodyPr wrap="none" lIns="81638" tIns="40819" rIns="81638" bIns="40819" anchor="ctr" anchorCtr="1" compatLnSpc="0">
                <a:noAutofit/>
              </a:bodyPr>
              <a:lstStyle/>
              <a:p>
                <a:pPr hangingPunct="0"/>
                <a14:m>
                  <m:oMath xmlns:m="http://schemas.openxmlformats.org/officeDocument/2006/math">
                    <m:sSub>
                      <m:sSubPr>
                        <m:ctrlPr>
                          <a:rPr lang="en-US" b="0" i="1" smtClean="0">
                            <a:latin typeface="Cambria Math" panose="02040503050406030204" pitchFamily="18" charset="0"/>
                          </a:rPr>
                        </m:ctrlPr>
                      </m:sSubPr>
                      <m:e>
                        <m:r>
                          <a:rPr lang="en-US" i="1" smtClean="0">
                            <a:latin typeface="Cambria Math" panose="02040503050406030204" pitchFamily="18" charset="0"/>
                          </a:rPr>
                          <m:t>𝐸</m:t>
                        </m:r>
                      </m:e>
                      <m:sub>
                        <m:r>
                          <m:rPr>
                            <m:sty m:val="p"/>
                          </m:rPr>
                          <a:rPr lang="en-US" b="0" i="0" smtClean="0">
                            <a:latin typeface="Cambria Math" panose="02040503050406030204" pitchFamily="18" charset="0"/>
                          </a:rPr>
                          <m:t>e</m:t>
                        </m:r>
                      </m:sub>
                    </m:sSub>
                    <m:r>
                      <a:rPr lang="de-CH">
                        <a:latin typeface="Cambria Math" panose="02040503050406030204" pitchFamily="18" charset="0"/>
                      </a:rPr>
                      <m:t>=</m:t>
                    </m:r>
                    <m:r>
                      <a:rPr lang="en-US" i="1" smtClean="0">
                        <a:latin typeface="Cambria Math" panose="02040503050406030204" pitchFamily="18" charset="0"/>
                      </a:rPr>
                      <m:t>𝛾</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𝑚𝑐</m:t>
                        </m:r>
                      </m:e>
                      <m:sup>
                        <m:r>
                          <a:rPr lang="en-US" b="0" i="1" smtClean="0">
                            <a:latin typeface="Cambria Math" panose="02040503050406030204" pitchFamily="18" charset="0"/>
                          </a:rPr>
                          <m:t>2</m:t>
                        </m:r>
                      </m:sup>
                    </m:sSup>
                  </m:oMath>
                </a14:m>
                <a:r>
                  <a:rPr lang="de-CH" dirty="0">
                    <a:latin typeface="Arial" pitchFamily="18"/>
                  </a:rPr>
                  <a:t>,</a:t>
                </a:r>
                <a:r>
                  <a:rPr lang="en-US" dirty="0"/>
                  <a:t> </a:t>
                </a:r>
                <a14:m>
                  <m:oMath xmlns:m="http://schemas.openxmlformats.org/officeDocument/2006/math">
                    <m:r>
                      <a:rPr lang="en-US" b="0" i="1" smtClean="0">
                        <a:latin typeface="Cambria Math" panose="02040503050406030204" pitchFamily="18" charset="0"/>
                      </a:rPr>
                      <m:t>𝑝</m:t>
                    </m:r>
                    <m:r>
                      <a:rPr lang="de-CH">
                        <a:latin typeface="Cambria Math" panose="02040503050406030204" pitchFamily="18" charset="0"/>
                      </a:rPr>
                      <m:t>=</m:t>
                    </m:r>
                    <m:r>
                      <a:rPr lang="en-US" i="1">
                        <a:latin typeface="Cambria Math" panose="02040503050406030204" pitchFamily="18" charset="0"/>
                      </a:rPr>
                      <m:t>𝛾</m:t>
                    </m:r>
                    <m:r>
                      <a:rPr lang="en-US" b="0" i="1" smtClean="0">
                        <a:latin typeface="Cambria Math" panose="02040503050406030204" pitchFamily="18" charset="0"/>
                      </a:rPr>
                      <m:t>𝑚𝑣</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m:t>
                        </m:r>
                      </m:sub>
                    </m:sSub>
                    <m:r>
                      <a:rPr lang="en-US" b="0" i="1" smtClean="0">
                        <a:latin typeface="Cambria Math" panose="02040503050406030204" pitchFamily="18" charset="0"/>
                      </a:rPr>
                      <m:t>=</m:t>
                    </m:r>
                    <m:r>
                      <a:rPr lang="en-US" b="0" i="1" smtClean="0">
                        <a:latin typeface="Cambria Math" panose="02040503050406030204" pitchFamily="18" charset="0"/>
                      </a:rPr>
                      <m:t>𝑝</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𝑐</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𝑣</m:t>
                    </m:r>
                  </m:oMath>
                </a14:m>
                <a:endParaRPr lang="de-CH" dirty="0">
                  <a:latin typeface="Arial" pitchFamily="18"/>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181600" y="1981200"/>
                <a:ext cx="1382291" cy="242301"/>
              </a:xfrm>
              <a:prstGeom prst="rect">
                <a:avLst/>
              </a:prstGeom>
              <a:blipFill>
                <a:blip r:embed="rId8"/>
                <a:stretch>
                  <a:fillRect l="-85022" t="-35000" r="-83260" b="-55000"/>
                </a:stretch>
              </a:blipFill>
              <a:ln>
                <a:noFill/>
              </a:ln>
            </p:spPr>
            <p:txBody>
              <a:bodyPr/>
              <a:lstStyle/>
              <a:p>
                <a:r>
                  <a:rPr lang="de-CH">
                    <a:noFill/>
                  </a:rPr>
                  <a:t> </a:t>
                </a:r>
              </a:p>
            </p:txBody>
          </p:sp>
        </mc:Fallback>
      </mc:AlternateContent>
      <p:cxnSp>
        <p:nvCxnSpPr>
          <p:cNvPr id="4" name="Straight Arrow Connector 3"/>
          <p:cNvCxnSpPr/>
          <p:nvPr/>
        </p:nvCxnSpPr>
        <p:spPr>
          <a:xfrm flipV="1">
            <a:off x="5822726" y="1532380"/>
            <a:ext cx="0" cy="329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a:spLocks noResize="1"/>
              </p:cNvSpPr>
              <p:nvPr/>
            </p:nvSpPr>
            <p:spPr>
              <a:xfrm>
                <a:off x="4139902" y="5015499"/>
                <a:ext cx="1382291" cy="242301"/>
              </a:xfrm>
              <a:prstGeom prst="rect">
                <a:avLst/>
              </a:prstGeom>
              <a:noFill/>
              <a:ln>
                <a:noFill/>
              </a:ln>
            </p:spPr>
            <p:txBody>
              <a:bodyPr wrap="none" lIns="81638" tIns="40819" rIns="81638" bIns="40819" anchor="ctr" anchorCtr="1" compatLnSpc="0">
                <a:noAutofit/>
              </a:bodyPr>
              <a:lstStyle/>
              <a:p>
                <a:pPr hangingPunct="0"/>
                <a14:m>
                  <m:oMath xmlns:m="http://schemas.openxmlformats.org/officeDocument/2006/math">
                    <m:r>
                      <a:rPr lang="en-US" b="0" i="1" smtClean="0">
                        <a:latin typeface="Cambria Math" panose="02040503050406030204" pitchFamily="18" charset="0"/>
                      </a:rPr>
                      <m:t>𝑝</m:t>
                    </m:r>
                    <m:r>
                      <a:rPr lang="de-CH">
                        <a:latin typeface="Cambria Math" panose="02040503050406030204" pitchFamily="18" charset="0"/>
                      </a:rPr>
                      <m:t>=</m:t>
                    </m:r>
                    <m:r>
                      <a:rPr lang="en-US" i="1">
                        <a:latin typeface="Cambria Math" panose="02040503050406030204" pitchFamily="18" charset="0"/>
                      </a:rPr>
                      <m:t>𝛾</m:t>
                    </m:r>
                    <m:r>
                      <a:rPr lang="en-US" b="0" i="1" smtClean="0">
                        <a:latin typeface="Cambria Math" panose="02040503050406030204" pitchFamily="18" charset="0"/>
                      </a:rPr>
                      <m:t>𝑚𝑣</m:t>
                    </m:r>
                    <m:r>
                      <a:rPr lang="en-US" b="0" i="1" smtClean="0">
                        <a:latin typeface="Cambria Math" panose="02040503050406030204" pitchFamily="18" charset="0"/>
                      </a:rPr>
                      <m:t>=</m:t>
                    </m:r>
                    <m:r>
                      <a:rPr lang="en-US" b="0" i="1" smtClean="0">
                        <a:latin typeface="Cambria Math" panose="02040503050406030204" pitchFamily="18" charset="0"/>
                      </a:rPr>
                      <m:t>𝛾</m:t>
                    </m:r>
                    <m:r>
                      <a:rPr lang="en-US" b="0" i="1" smtClean="0">
                        <a:latin typeface="Cambria Math" panose="02040503050406030204" pitchFamily="18" charset="0"/>
                      </a:rPr>
                      <m:t>𝑚</m:t>
                    </m:r>
                    <m:r>
                      <a:rPr lang="en-US" b="0" i="1" smtClean="0">
                        <a:latin typeface="Cambria Math" panose="02040503050406030204" pitchFamily="18" charset="0"/>
                      </a:rPr>
                      <m:t>𝛽</m:t>
                    </m:r>
                    <m:r>
                      <a:rPr lang="en-US" b="0" i="1" smtClean="0">
                        <a:latin typeface="Cambria Math" panose="02040503050406030204" pitchFamily="18" charset="0"/>
                      </a:rPr>
                      <m:t>𝑐</m:t>
                    </m:r>
                    <m:r>
                      <a:rPr lang="en-US" b="0" i="1" smtClean="0">
                        <a:latin typeface="Cambria Math" panose="02040503050406030204" pitchFamily="18" charset="0"/>
                      </a:rPr>
                      <m:t> →</m:t>
                    </m:r>
                    <m:r>
                      <a:rPr lang="en-US" b="0" i="1" smtClean="0">
                        <a:latin typeface="Cambria Math" panose="02040503050406030204" pitchFamily="18" charset="0"/>
                      </a:rPr>
                      <m:t>𝑝𝑐</m:t>
                    </m:r>
                    <m:r>
                      <a:rPr lang="en-US" b="0" i="1" smtClean="0">
                        <a:latin typeface="Cambria Math" panose="02040503050406030204" pitchFamily="18" charset="0"/>
                      </a:rPr>
                      <m:t>=</m:t>
                    </m:r>
                    <m:r>
                      <a:rPr lang="en-US" b="0" i="1" smtClean="0">
                        <a:latin typeface="Cambria Math" panose="02040503050406030204" pitchFamily="18" charset="0"/>
                      </a:rPr>
                      <m:t>𝛽</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m:t>
                        </m:r>
                      </m:sub>
                    </m:sSub>
                    <m:r>
                      <a:rPr lang="en-US" b="0" i="1" smtClean="0">
                        <a:latin typeface="Cambria Math" panose="02040503050406030204" pitchFamily="18" charset="0"/>
                      </a:rPr>
                      <m:t>→</m:t>
                    </m:r>
                    <m:f>
                      <m:fPr>
                        <m:ctrlPr>
                          <a:rPr lang="de-CH" i="1">
                            <a:latin typeface="Cambria Math" panose="02040503050406030204" pitchFamily="18" charset="0"/>
                          </a:rPr>
                        </m:ctrlPr>
                      </m:fPr>
                      <m:num>
                        <m:r>
                          <a:rPr lang="de-CH" i="1">
                            <a:latin typeface="Cambria Math" panose="02040503050406030204" pitchFamily="18" charset="0"/>
                          </a:rPr>
                          <m:t>𝑑</m:t>
                        </m:r>
                        <m:r>
                          <a:rPr lang="en-US" i="1">
                            <a:latin typeface="Cambria Math" panose="02040503050406030204" pitchFamily="18" charset="0"/>
                          </a:rPr>
                          <m:t>𝑝</m:t>
                        </m:r>
                      </m:num>
                      <m:den>
                        <m:r>
                          <a:rPr lang="de-CH" i="1">
                            <a:latin typeface="Cambria Math" panose="02040503050406030204" pitchFamily="18" charset="0"/>
                          </a:rPr>
                          <m:t>𝑑</m:t>
                        </m:r>
                        <m:r>
                          <a:rPr lang="en-US" i="1">
                            <a:latin typeface="Cambria Math" panose="02040503050406030204" pitchFamily="18" charset="0"/>
                          </a:rPr>
                          <m:t>𝑡</m:t>
                        </m:r>
                      </m:den>
                    </m:f>
                  </m:oMath>
                </a14:m>
                <a:r>
                  <a:rPr lang="de-CH" dirty="0">
                    <a:latin typeface="Arial" pitchFamily="18"/>
                  </a:rPr>
                  <a:t>=</a:t>
                </a:r>
                <a14:m>
                  <m:oMath xmlns:m="http://schemas.openxmlformats.org/officeDocument/2006/math">
                    <m:f>
                      <m:fPr>
                        <m:ctrlPr>
                          <a:rPr lang="de-CH" i="1">
                            <a:latin typeface="Cambria Math" panose="02040503050406030204" pitchFamily="18" charset="0"/>
                          </a:rPr>
                        </m:ctrlPr>
                      </m:fPr>
                      <m:num>
                        <m:r>
                          <a:rPr lang="de-CH" i="1">
                            <a:latin typeface="Cambria Math" panose="02040503050406030204" pitchFamily="18" charset="0"/>
                          </a:rPr>
                          <m:t>𝑑</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𝛽</m:t>
                                </m:r>
                                <m:r>
                                  <a:rPr lang="en-US" b="0" i="1" smtClean="0">
                                    <a:latin typeface="Cambria Math" panose="02040503050406030204" pitchFamily="18" charset="0"/>
                                  </a:rPr>
                                  <m:t>𝐸</m:t>
                                </m:r>
                              </m:e>
                              <m:sub>
                                <m:r>
                                  <a:rPr lang="en-US" b="0" i="1" smtClean="0">
                                    <a:latin typeface="Cambria Math" panose="02040503050406030204" pitchFamily="18" charset="0"/>
                                  </a:rPr>
                                  <m:t>𝑒</m:t>
                                </m:r>
                              </m:sub>
                            </m:sSub>
                          </m:num>
                          <m:den>
                            <m:r>
                              <a:rPr lang="en-US" b="0" i="1" smtClean="0">
                                <a:latin typeface="Cambria Math" panose="02040503050406030204" pitchFamily="18" charset="0"/>
                              </a:rPr>
                              <m:t>𝑐</m:t>
                            </m:r>
                          </m:den>
                        </m:f>
                        <m:r>
                          <a:rPr lang="en-US" b="0" i="1" smtClean="0">
                            <a:latin typeface="Cambria Math" panose="02040503050406030204" pitchFamily="18" charset="0"/>
                          </a:rPr>
                          <m:t>)</m:t>
                        </m:r>
                      </m:num>
                      <m:den>
                        <m:r>
                          <a:rPr lang="de-CH" i="1">
                            <a:latin typeface="Cambria Math" panose="02040503050406030204" pitchFamily="18" charset="0"/>
                          </a:rPr>
                          <m:t>𝑑</m:t>
                        </m:r>
                        <m:r>
                          <a:rPr lang="en-US" i="1">
                            <a:latin typeface="Cambria Math" panose="02040503050406030204" pitchFamily="18" charset="0"/>
                          </a:rPr>
                          <m:t>𝑡</m:t>
                        </m:r>
                      </m:den>
                    </m:f>
                    <m:r>
                      <a:rPr lang="en-US" b="0" i="1" smtClean="0">
                        <a:latin typeface="Cambria Math" panose="02040503050406030204" pitchFamily="18" charset="0"/>
                      </a:rPr>
                      <m:t>=</m:t>
                    </m:r>
                    <m:f>
                      <m:fPr>
                        <m:ctrlPr>
                          <a:rPr lang="de-CH" i="1">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𝑒</m:t>
                            </m:r>
                          </m:sub>
                        </m:sSub>
                      </m:num>
                      <m:den>
                        <m:r>
                          <a:rPr lang="de-CH" i="1">
                            <a:latin typeface="Cambria Math" panose="02040503050406030204" pitchFamily="18" charset="0"/>
                          </a:rPr>
                          <m:t>𝑑</m:t>
                        </m:r>
                        <m:r>
                          <a:rPr lang="en-US" i="1">
                            <a:latin typeface="Cambria Math" panose="02040503050406030204" pitchFamily="18" charset="0"/>
                          </a:rPr>
                          <m:t>𝑡</m:t>
                        </m:r>
                      </m:den>
                    </m:f>
                    <m:f>
                      <m:fPr>
                        <m:ctrlPr>
                          <a:rPr lang="de-CH" i="1">
                            <a:latin typeface="Cambria Math" panose="02040503050406030204" pitchFamily="18" charset="0"/>
                          </a:rPr>
                        </m:ctrlPr>
                      </m:fPr>
                      <m:num>
                        <m:r>
                          <a:rPr lang="en-US" b="0" i="1" smtClean="0">
                            <a:latin typeface="Cambria Math" panose="02040503050406030204" pitchFamily="18" charset="0"/>
                          </a:rPr>
                          <m:t>𝛽</m:t>
                        </m:r>
                      </m:num>
                      <m:den>
                        <m:r>
                          <a:rPr lang="en-US" b="0" i="1" smtClean="0">
                            <a:latin typeface="Cambria Math" panose="02040503050406030204" pitchFamily="18" charset="0"/>
                          </a:rPr>
                          <m:t>𝑐</m:t>
                        </m:r>
                      </m:den>
                    </m:f>
                    <m:r>
                      <a:rPr lang="en-US" b="0" i="1" smtClean="0">
                        <a:latin typeface="Cambria Math" panose="02040503050406030204" pitchFamily="18" charset="0"/>
                      </a:rPr>
                      <m:t>=</m:t>
                    </m:r>
                    <m:f>
                      <m:fPr>
                        <m:ctrlPr>
                          <a:rPr lang="de-CH" i="1">
                            <a:latin typeface="Cambria Math" panose="02040503050406030204" pitchFamily="18" charset="0"/>
                          </a:rPr>
                        </m:ctrlPr>
                      </m:fPr>
                      <m:num>
                        <m:r>
                          <a:rPr lang="en-US" i="1">
                            <a:latin typeface="Cambria Math" panose="02040503050406030204" pitchFamily="18" charset="0"/>
                          </a:rPr>
                          <m:t>𝑑</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𝑒</m:t>
                            </m:r>
                          </m:sub>
                        </m:sSub>
                      </m:num>
                      <m:den>
                        <m:r>
                          <a:rPr lang="de-CH" i="1">
                            <a:latin typeface="Cambria Math" panose="02040503050406030204" pitchFamily="18" charset="0"/>
                          </a:rPr>
                          <m:t>𝑑</m:t>
                        </m:r>
                        <m:r>
                          <a:rPr lang="de-CH" b="0" i="1" smtClean="0">
                            <a:latin typeface="Cambria Math" panose="02040503050406030204" pitchFamily="18" charset="0"/>
                          </a:rPr>
                          <m:t>𝑧</m:t>
                        </m:r>
                      </m:den>
                    </m:f>
                    <m:r>
                      <a:rPr lang="en-US" b="0" i="1" smtClean="0">
                        <a:latin typeface="Cambria Math" panose="02040503050406030204" pitchFamily="18" charset="0"/>
                      </a:rPr>
                      <m:t>𝛽</m:t>
                    </m:r>
                  </m:oMath>
                </a14:m>
                <a:endParaRPr lang="de-CH" dirty="0">
                  <a:latin typeface="Arial" pitchFamily="18"/>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139902" y="5015499"/>
                <a:ext cx="1382291" cy="242301"/>
              </a:xfrm>
              <a:prstGeom prst="rect">
                <a:avLst/>
              </a:prstGeom>
              <a:blipFill>
                <a:blip r:embed="rId9"/>
                <a:stretch>
                  <a:fillRect l="-157709" t="-47500" r="-156828" b="-82500"/>
                </a:stretch>
              </a:blipFill>
              <a:ln>
                <a:noFill/>
              </a:ln>
            </p:spPr>
            <p:txBody>
              <a:bodyPr/>
              <a:lstStyle/>
              <a:p>
                <a:r>
                  <a:rPr lang="de-CH">
                    <a:noFill/>
                  </a:rPr>
                  <a:t> </a:t>
                </a:r>
              </a:p>
            </p:txBody>
          </p:sp>
        </mc:Fallback>
      </mc:AlternateContent>
      <p:cxnSp>
        <p:nvCxnSpPr>
          <p:cNvPr id="17" name="Straight Arrow Connector 16"/>
          <p:cNvCxnSpPr/>
          <p:nvPr/>
        </p:nvCxnSpPr>
        <p:spPr>
          <a:xfrm flipV="1">
            <a:off x="5791200" y="4394846"/>
            <a:ext cx="0" cy="329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789787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92162"/>
          </a:xfrm>
        </p:spPr>
        <p:txBody>
          <a:bodyPr>
            <a:noAutofit/>
          </a:bodyPr>
          <a:lstStyle/>
          <a:p>
            <a:r>
              <a:rPr lang="en-GB" dirty="0"/>
              <a:t>Synchrotrons vs X-ray FELs. </a:t>
            </a:r>
            <a:br>
              <a:rPr lang="en-GB" dirty="0"/>
            </a:br>
            <a:r>
              <a:rPr lang="en-GB" dirty="0"/>
              <a:t>Electron beam properties</a:t>
            </a:r>
          </a:p>
        </p:txBody>
      </p:sp>
      <p:graphicFrame>
        <p:nvGraphicFramePr>
          <p:cNvPr id="2" name="Table 1"/>
          <p:cNvGraphicFramePr>
            <a:graphicFrameLocks noGrp="1"/>
          </p:cNvGraphicFramePr>
          <p:nvPr>
            <p:extLst>
              <p:ext uri="{D42A27DB-BD31-4B8C-83A1-F6EECF244321}">
                <p14:modId xmlns:p14="http://schemas.microsoft.com/office/powerpoint/2010/main" val="2229221740"/>
              </p:ext>
            </p:extLst>
          </p:nvPr>
        </p:nvGraphicFramePr>
        <p:xfrm>
          <a:off x="990600" y="2133600"/>
          <a:ext cx="6934200" cy="2397760"/>
        </p:xfrm>
        <a:graphic>
          <a:graphicData uri="http://schemas.openxmlformats.org/drawingml/2006/table">
            <a:tbl>
              <a:tblPr firstRow="1" bandRow="1">
                <a:tableStyleId>{5C22544A-7EE6-4342-B048-85BDC9FD1C3A}</a:tableStyleId>
              </a:tblPr>
              <a:tblGrid>
                <a:gridCol w="2311400">
                  <a:extLst>
                    <a:ext uri="{9D8B030D-6E8A-4147-A177-3AD203B41FA5}">
                      <a16:colId xmlns:a16="http://schemas.microsoft.com/office/drawing/2014/main" val="1981348167"/>
                    </a:ext>
                  </a:extLst>
                </a:gridCol>
                <a:gridCol w="2311400">
                  <a:extLst>
                    <a:ext uri="{9D8B030D-6E8A-4147-A177-3AD203B41FA5}">
                      <a16:colId xmlns:a16="http://schemas.microsoft.com/office/drawing/2014/main" val="3067625773"/>
                    </a:ext>
                  </a:extLst>
                </a:gridCol>
                <a:gridCol w="2311400">
                  <a:extLst>
                    <a:ext uri="{9D8B030D-6E8A-4147-A177-3AD203B41FA5}">
                      <a16:colId xmlns:a16="http://schemas.microsoft.com/office/drawing/2014/main" val="1984676985"/>
                    </a:ext>
                  </a:extLst>
                </a:gridCol>
              </a:tblGrid>
              <a:tr h="370840">
                <a:tc>
                  <a:txBody>
                    <a:bodyPr/>
                    <a:lstStyle/>
                    <a:p>
                      <a:endParaRPr lang="de-CH" dirty="0"/>
                    </a:p>
                  </a:txBody>
                  <a:tcPr/>
                </a:tc>
                <a:tc>
                  <a:txBody>
                    <a:bodyPr/>
                    <a:lstStyle/>
                    <a:p>
                      <a:pPr algn="ctr"/>
                      <a:r>
                        <a:rPr lang="en-US" dirty="0"/>
                        <a:t>Synchrotrons</a:t>
                      </a:r>
                      <a:endParaRPr lang="de-CH" dirty="0"/>
                    </a:p>
                  </a:txBody>
                  <a:tcPr/>
                </a:tc>
                <a:tc>
                  <a:txBody>
                    <a:bodyPr/>
                    <a:lstStyle/>
                    <a:p>
                      <a:pPr algn="ctr"/>
                      <a:r>
                        <a:rPr lang="en-US" dirty="0"/>
                        <a:t>X-ray</a:t>
                      </a:r>
                      <a:r>
                        <a:rPr lang="en-US" baseline="0" dirty="0"/>
                        <a:t> FELs</a:t>
                      </a:r>
                      <a:endParaRPr lang="de-CH" dirty="0"/>
                    </a:p>
                  </a:txBody>
                  <a:tcPr/>
                </a:tc>
                <a:extLst>
                  <a:ext uri="{0D108BD9-81ED-4DB2-BD59-A6C34878D82A}">
                    <a16:rowId xmlns:a16="http://schemas.microsoft.com/office/drawing/2014/main" val="868346297"/>
                  </a:ext>
                </a:extLst>
              </a:tr>
              <a:tr h="370840">
                <a:tc>
                  <a:txBody>
                    <a:bodyPr/>
                    <a:lstStyle/>
                    <a:p>
                      <a:r>
                        <a:rPr lang="en-US" dirty="0"/>
                        <a:t>Emittance</a:t>
                      </a:r>
                      <a:endParaRPr lang="de-CH" dirty="0"/>
                    </a:p>
                  </a:txBody>
                  <a:tcPr/>
                </a:tc>
                <a:tc>
                  <a:txBody>
                    <a:bodyPr/>
                    <a:lstStyle/>
                    <a:p>
                      <a:pPr marL="0" indent="0" algn="ctr">
                        <a:buFont typeface="Wingdings" panose="05000000000000000000" pitchFamily="2" charset="2"/>
                        <a:buNone/>
                      </a:pPr>
                      <a:r>
                        <a:rPr lang="en-US" dirty="0"/>
                        <a:t>≥ 300 pm in X</a:t>
                      </a:r>
                    </a:p>
                    <a:p>
                      <a:pPr marL="0" indent="0" algn="ctr">
                        <a:buFont typeface="Wingdings" panose="05000000000000000000" pitchFamily="2" charset="2"/>
                        <a:buNone/>
                      </a:pPr>
                      <a:r>
                        <a:rPr lang="en-US" dirty="0"/>
                        <a:t>≥</a:t>
                      </a:r>
                      <a:r>
                        <a:rPr lang="en-US" baseline="0" dirty="0"/>
                        <a:t> 1 pm in Y</a:t>
                      </a:r>
                    </a:p>
                    <a:p>
                      <a:pPr marL="0" indent="0" algn="ctr">
                        <a:buFont typeface="Wingdings" panose="05000000000000000000" pitchFamily="2" charset="2"/>
                        <a:buNone/>
                      </a:pPr>
                      <a:r>
                        <a:rPr lang="en-US" baseline="0" dirty="0"/>
                        <a:t>Asymmetric beam</a:t>
                      </a:r>
                      <a:endParaRPr lang="de-CH" dirty="0"/>
                    </a:p>
                  </a:txBody>
                  <a:tcPr/>
                </a:tc>
                <a:tc>
                  <a:txBody>
                    <a:bodyPr/>
                    <a:lstStyle/>
                    <a:p>
                      <a:pPr algn="ctr"/>
                      <a:r>
                        <a:rPr lang="en-US" dirty="0"/>
                        <a:t>≥</a:t>
                      </a:r>
                      <a:r>
                        <a:rPr lang="en-US" baseline="0" dirty="0"/>
                        <a:t> 10 pm in X</a:t>
                      </a:r>
                    </a:p>
                    <a:p>
                      <a:pPr algn="ctr"/>
                      <a:r>
                        <a:rPr lang="en-US" dirty="0"/>
                        <a:t>≥</a:t>
                      </a:r>
                      <a:r>
                        <a:rPr lang="en-US" baseline="0" dirty="0"/>
                        <a:t> 10 pm in Y</a:t>
                      </a:r>
                    </a:p>
                    <a:p>
                      <a:pPr algn="ctr"/>
                      <a:r>
                        <a:rPr lang="en-US" baseline="0" dirty="0"/>
                        <a:t>Round beam</a:t>
                      </a:r>
                      <a:endParaRPr lang="de-CH" dirty="0"/>
                    </a:p>
                  </a:txBody>
                  <a:tcPr/>
                </a:tc>
                <a:extLst>
                  <a:ext uri="{0D108BD9-81ED-4DB2-BD59-A6C34878D82A}">
                    <a16:rowId xmlns:a16="http://schemas.microsoft.com/office/drawing/2014/main" val="2529627190"/>
                  </a:ext>
                </a:extLst>
              </a:tr>
              <a:tr h="370840">
                <a:tc>
                  <a:txBody>
                    <a:bodyPr/>
                    <a:lstStyle/>
                    <a:p>
                      <a:r>
                        <a:rPr lang="en-US" dirty="0"/>
                        <a:t>Energy</a:t>
                      </a:r>
                      <a:r>
                        <a:rPr lang="en-US" baseline="0" dirty="0"/>
                        <a:t> spread</a:t>
                      </a:r>
                      <a:endParaRPr lang="de-CH" dirty="0"/>
                    </a:p>
                  </a:txBody>
                  <a:tcPr/>
                </a:tc>
                <a:tc>
                  <a:txBody>
                    <a:bodyPr/>
                    <a:lstStyle/>
                    <a:p>
                      <a:pPr algn="ctr"/>
                      <a:r>
                        <a:rPr lang="en-US" dirty="0"/>
                        <a:t>~10</a:t>
                      </a:r>
                      <a:r>
                        <a:rPr lang="en-US" baseline="30000" dirty="0"/>
                        <a:t>-3</a:t>
                      </a:r>
                      <a:endParaRPr lang="de-CH" baseline="30000" dirty="0"/>
                    </a:p>
                  </a:txBody>
                  <a:tcPr/>
                </a:tc>
                <a:tc>
                  <a:txBody>
                    <a:bodyPr/>
                    <a:lstStyle/>
                    <a:p>
                      <a:pPr algn="ctr"/>
                      <a:r>
                        <a:rPr lang="en-US" b="1" dirty="0">
                          <a:solidFill>
                            <a:srgbClr val="00B050"/>
                          </a:solidFill>
                        </a:rPr>
                        <a:t>~10</a:t>
                      </a:r>
                      <a:r>
                        <a:rPr lang="en-US" b="1" baseline="30000" dirty="0">
                          <a:solidFill>
                            <a:srgbClr val="00B050"/>
                          </a:solidFill>
                        </a:rPr>
                        <a:t>-4</a:t>
                      </a:r>
                      <a:endParaRPr lang="de-CH" b="1" baseline="30000" dirty="0">
                        <a:solidFill>
                          <a:srgbClr val="00B050"/>
                        </a:solidFill>
                      </a:endParaRPr>
                    </a:p>
                  </a:txBody>
                  <a:tcPr/>
                </a:tc>
                <a:extLst>
                  <a:ext uri="{0D108BD9-81ED-4DB2-BD59-A6C34878D82A}">
                    <a16:rowId xmlns:a16="http://schemas.microsoft.com/office/drawing/2014/main" val="101263668"/>
                  </a:ext>
                </a:extLst>
              </a:tr>
              <a:tr h="370840">
                <a:tc>
                  <a:txBody>
                    <a:bodyPr/>
                    <a:lstStyle/>
                    <a:p>
                      <a:r>
                        <a:rPr lang="en-US" dirty="0"/>
                        <a:t>Peak current</a:t>
                      </a:r>
                      <a:endParaRPr lang="de-CH" dirty="0"/>
                    </a:p>
                  </a:txBody>
                  <a:tcPr/>
                </a:tc>
                <a:tc>
                  <a:txBody>
                    <a:bodyPr/>
                    <a:lstStyle/>
                    <a:p>
                      <a:pPr algn="ctr"/>
                      <a:r>
                        <a:rPr lang="en-US" dirty="0"/>
                        <a:t>~10 A</a:t>
                      </a:r>
                      <a:endParaRPr lang="de-CH" dirty="0"/>
                    </a:p>
                  </a:txBody>
                  <a:tcPr/>
                </a:tc>
                <a:tc>
                  <a:txBody>
                    <a:bodyPr/>
                    <a:lstStyle/>
                    <a:p>
                      <a:pPr algn="ctr"/>
                      <a:r>
                        <a:rPr lang="en-US" b="1" dirty="0"/>
                        <a:t>≥</a:t>
                      </a:r>
                      <a:r>
                        <a:rPr lang="en-US" b="1" baseline="0" dirty="0"/>
                        <a:t> 1 kA</a:t>
                      </a:r>
                      <a:endParaRPr lang="de-CH" b="1" dirty="0"/>
                    </a:p>
                  </a:txBody>
                  <a:tcPr/>
                </a:tc>
                <a:extLst>
                  <a:ext uri="{0D108BD9-81ED-4DB2-BD59-A6C34878D82A}">
                    <a16:rowId xmlns:a16="http://schemas.microsoft.com/office/drawing/2014/main" val="1821605168"/>
                  </a:ext>
                </a:extLst>
              </a:tr>
              <a:tr h="370840">
                <a:tc>
                  <a:txBody>
                    <a:bodyPr/>
                    <a:lstStyle/>
                    <a:p>
                      <a:r>
                        <a:rPr lang="en-US" dirty="0"/>
                        <a:t>Pulse durations</a:t>
                      </a:r>
                      <a:endParaRPr lang="de-CH" dirty="0"/>
                    </a:p>
                  </a:txBody>
                  <a:tcPr/>
                </a:tc>
                <a:tc>
                  <a:txBody>
                    <a:bodyPr/>
                    <a:lstStyle/>
                    <a:p>
                      <a:pPr algn="ctr"/>
                      <a:r>
                        <a:rPr lang="en-US" dirty="0"/>
                        <a:t>~10 </a:t>
                      </a:r>
                      <a:r>
                        <a:rPr lang="en-US" dirty="0" err="1"/>
                        <a:t>ps</a:t>
                      </a:r>
                      <a:endParaRPr lang="de-CH" dirty="0"/>
                    </a:p>
                  </a:txBody>
                  <a:tcPr/>
                </a:tc>
                <a:tc>
                  <a:txBody>
                    <a:bodyPr/>
                    <a:lstStyle/>
                    <a:p>
                      <a:pPr algn="ctr"/>
                      <a:r>
                        <a:rPr lang="en-US" b="1" dirty="0"/>
                        <a:t>≤</a:t>
                      </a:r>
                      <a:r>
                        <a:rPr lang="en-US" b="1" baseline="0" dirty="0"/>
                        <a:t>50 fs</a:t>
                      </a:r>
                      <a:endParaRPr lang="de-CH" b="1" dirty="0"/>
                    </a:p>
                  </a:txBody>
                  <a:tcPr/>
                </a:tc>
                <a:extLst>
                  <a:ext uri="{0D108BD9-81ED-4DB2-BD59-A6C34878D82A}">
                    <a16:rowId xmlns:a16="http://schemas.microsoft.com/office/drawing/2014/main" val="3924915236"/>
                  </a:ext>
                </a:extLst>
              </a:tr>
            </a:tbl>
          </a:graphicData>
        </a:graphic>
      </p:graphicFrame>
    </p:spTree>
    <p:extLst>
      <p:ext uri="{BB962C8B-B14F-4D97-AF65-F5344CB8AC3E}">
        <p14:creationId xmlns:p14="http://schemas.microsoft.com/office/powerpoint/2010/main" val="61864002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val="2465391033"/>
              </p:ext>
            </p:extLst>
          </p:nvPr>
        </p:nvGraphicFramePr>
        <p:xfrm>
          <a:off x="495300" y="1828800"/>
          <a:ext cx="8191500" cy="3037840"/>
        </p:xfrm>
        <a:graphic>
          <a:graphicData uri="http://schemas.openxmlformats.org/drawingml/2006/table">
            <a:tbl>
              <a:tblPr firstRow="1" bandRow="1">
                <a:tableStyleId>{21E4AEA4-8DFA-4A89-87EB-49C32662AFE0}</a:tableStyleId>
              </a:tblPr>
              <a:tblGrid>
                <a:gridCol w="1872343">
                  <a:extLst>
                    <a:ext uri="{9D8B030D-6E8A-4147-A177-3AD203B41FA5}">
                      <a16:colId xmlns:a16="http://schemas.microsoft.com/office/drawing/2014/main" val="1981348167"/>
                    </a:ext>
                  </a:extLst>
                </a:gridCol>
                <a:gridCol w="3079550">
                  <a:extLst>
                    <a:ext uri="{9D8B030D-6E8A-4147-A177-3AD203B41FA5}">
                      <a16:colId xmlns:a16="http://schemas.microsoft.com/office/drawing/2014/main" val="3067625773"/>
                    </a:ext>
                  </a:extLst>
                </a:gridCol>
                <a:gridCol w="3239607">
                  <a:extLst>
                    <a:ext uri="{9D8B030D-6E8A-4147-A177-3AD203B41FA5}">
                      <a16:colId xmlns:a16="http://schemas.microsoft.com/office/drawing/2014/main" val="1984676985"/>
                    </a:ext>
                  </a:extLst>
                </a:gridCol>
              </a:tblGrid>
              <a:tr h="370840">
                <a:tc>
                  <a:txBody>
                    <a:bodyPr/>
                    <a:lstStyle/>
                    <a:p>
                      <a:endParaRPr lang="de-CH" dirty="0"/>
                    </a:p>
                  </a:txBody>
                  <a:tcPr/>
                </a:tc>
                <a:tc>
                  <a:txBody>
                    <a:bodyPr/>
                    <a:lstStyle/>
                    <a:p>
                      <a:pPr algn="ctr"/>
                      <a:r>
                        <a:rPr lang="en-US" dirty="0"/>
                        <a:t>Synchrotrons</a:t>
                      </a:r>
                      <a:endParaRPr lang="de-CH" dirty="0"/>
                    </a:p>
                  </a:txBody>
                  <a:tcPr/>
                </a:tc>
                <a:tc>
                  <a:txBody>
                    <a:bodyPr/>
                    <a:lstStyle/>
                    <a:p>
                      <a:pPr algn="ctr"/>
                      <a:r>
                        <a:rPr lang="en-US" dirty="0"/>
                        <a:t>X-ray</a:t>
                      </a:r>
                      <a:r>
                        <a:rPr lang="en-US" baseline="0" dirty="0"/>
                        <a:t> FELs</a:t>
                      </a:r>
                      <a:endParaRPr lang="de-CH" dirty="0"/>
                    </a:p>
                  </a:txBody>
                  <a:tcPr/>
                </a:tc>
                <a:extLst>
                  <a:ext uri="{0D108BD9-81ED-4DB2-BD59-A6C34878D82A}">
                    <a16:rowId xmlns:a16="http://schemas.microsoft.com/office/drawing/2014/main" val="868346297"/>
                  </a:ext>
                </a:extLst>
              </a:tr>
              <a:tr h="370840">
                <a:tc>
                  <a:txBody>
                    <a:bodyPr/>
                    <a:lstStyle/>
                    <a:p>
                      <a:r>
                        <a:rPr lang="en-US" dirty="0"/>
                        <a:t>Pulse energy</a:t>
                      </a:r>
                      <a:endParaRPr lang="de-CH" dirty="0"/>
                    </a:p>
                  </a:txBody>
                  <a:tcPr/>
                </a:tc>
                <a:tc>
                  <a:txBody>
                    <a:bodyPr/>
                    <a:lstStyle/>
                    <a:p>
                      <a:pPr marL="0" indent="0" algn="ctr">
                        <a:buFont typeface="Wingdings" panose="05000000000000000000" pitchFamily="2" charset="2"/>
                        <a:buNone/>
                      </a:pPr>
                      <a:r>
                        <a:rPr lang="en-US" dirty="0"/>
                        <a:t>~</a:t>
                      </a:r>
                      <a:r>
                        <a:rPr lang="en-US" dirty="0" err="1"/>
                        <a:t>nJ</a:t>
                      </a:r>
                      <a:endParaRPr lang="de-CH" dirty="0"/>
                    </a:p>
                  </a:txBody>
                  <a:tcPr/>
                </a:tc>
                <a:tc>
                  <a:txBody>
                    <a:bodyPr/>
                    <a:lstStyle/>
                    <a:p>
                      <a:pPr algn="ctr"/>
                      <a:r>
                        <a:rPr lang="en-US" b="1" dirty="0">
                          <a:solidFill>
                            <a:srgbClr val="00B050"/>
                          </a:solidFill>
                        </a:rPr>
                        <a:t>~</a:t>
                      </a:r>
                      <a:r>
                        <a:rPr lang="en-US" b="1" dirty="0" err="1">
                          <a:solidFill>
                            <a:srgbClr val="00B050"/>
                          </a:solidFill>
                        </a:rPr>
                        <a:t>mJ</a:t>
                      </a:r>
                      <a:endParaRPr lang="de-CH" b="1" dirty="0">
                        <a:solidFill>
                          <a:srgbClr val="00B050"/>
                        </a:solidFill>
                      </a:endParaRPr>
                    </a:p>
                  </a:txBody>
                  <a:tcPr/>
                </a:tc>
                <a:extLst>
                  <a:ext uri="{0D108BD9-81ED-4DB2-BD59-A6C34878D82A}">
                    <a16:rowId xmlns:a16="http://schemas.microsoft.com/office/drawing/2014/main" val="2529627190"/>
                  </a:ext>
                </a:extLst>
              </a:tr>
              <a:tr h="370840">
                <a:tc>
                  <a:txBody>
                    <a:bodyPr/>
                    <a:lstStyle/>
                    <a:p>
                      <a:r>
                        <a:rPr lang="en-US" dirty="0"/>
                        <a:t>Relative bandwidth</a:t>
                      </a:r>
                      <a:endParaRPr lang="de-CH" dirty="0"/>
                    </a:p>
                  </a:txBody>
                  <a:tcPr/>
                </a:tc>
                <a:tc>
                  <a:txBody>
                    <a:bodyPr/>
                    <a:lstStyle/>
                    <a:p>
                      <a:pPr algn="ctr"/>
                      <a:r>
                        <a:rPr lang="en-US" dirty="0"/>
                        <a:t>≫10</a:t>
                      </a:r>
                      <a:r>
                        <a:rPr lang="en-US" baseline="30000" dirty="0"/>
                        <a:t>-4</a:t>
                      </a:r>
                      <a:endParaRPr lang="de-CH" baseline="30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50"/>
                          </a:solidFill>
                        </a:rPr>
                        <a:t>~10</a:t>
                      </a:r>
                      <a:r>
                        <a:rPr lang="en-US" b="1" baseline="30000" dirty="0">
                          <a:solidFill>
                            <a:srgbClr val="00B050"/>
                          </a:solidFill>
                        </a:rPr>
                        <a:t>-4</a:t>
                      </a:r>
                      <a:endParaRPr lang="de-CH" b="1" baseline="30000" dirty="0">
                        <a:solidFill>
                          <a:srgbClr val="00B050"/>
                        </a:solidFill>
                      </a:endParaRPr>
                    </a:p>
                  </a:txBody>
                  <a:tcPr/>
                </a:tc>
                <a:extLst>
                  <a:ext uri="{0D108BD9-81ED-4DB2-BD59-A6C34878D82A}">
                    <a16:rowId xmlns:a16="http://schemas.microsoft.com/office/drawing/2014/main" val="101263668"/>
                  </a:ext>
                </a:extLst>
              </a:tr>
              <a:tr h="370840">
                <a:tc>
                  <a:txBody>
                    <a:bodyPr/>
                    <a:lstStyle/>
                    <a:p>
                      <a:r>
                        <a:rPr lang="en-US" dirty="0"/>
                        <a:t>Peak brilliance</a:t>
                      </a:r>
                      <a:endParaRPr lang="de-CH"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10</a:t>
                      </a:r>
                      <a:r>
                        <a:rPr lang="en-US" baseline="30000" dirty="0"/>
                        <a:t>25 </a:t>
                      </a:r>
                      <a:r>
                        <a:rPr lang="en-US" dirty="0"/>
                        <a:t>- 10</a:t>
                      </a:r>
                      <a:r>
                        <a:rPr lang="en-US" baseline="30000" dirty="0"/>
                        <a:t>27 </a:t>
                      </a:r>
                      <a:endParaRPr lang="de-CH" baseline="30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50"/>
                          </a:solidFill>
                        </a:rPr>
                        <a:t>10</a:t>
                      </a:r>
                      <a:r>
                        <a:rPr lang="en-US" b="1" baseline="30000" dirty="0">
                          <a:solidFill>
                            <a:srgbClr val="00B050"/>
                          </a:solidFill>
                        </a:rPr>
                        <a:t>35 </a:t>
                      </a:r>
                      <a:r>
                        <a:rPr lang="en-US" b="1" dirty="0">
                          <a:solidFill>
                            <a:srgbClr val="00B050"/>
                          </a:solidFill>
                        </a:rPr>
                        <a:t>- 10</a:t>
                      </a:r>
                      <a:r>
                        <a:rPr lang="en-US" b="1" baseline="30000" dirty="0">
                          <a:solidFill>
                            <a:srgbClr val="00B050"/>
                          </a:solidFill>
                        </a:rPr>
                        <a:t>37 </a:t>
                      </a:r>
                      <a:endParaRPr lang="de-CH" b="1" baseline="30000" dirty="0">
                        <a:solidFill>
                          <a:srgbClr val="00B050"/>
                        </a:solidFill>
                      </a:endParaRPr>
                    </a:p>
                  </a:txBody>
                  <a:tcPr/>
                </a:tc>
                <a:extLst>
                  <a:ext uri="{0D108BD9-81ED-4DB2-BD59-A6C34878D82A}">
                    <a16:rowId xmlns:a16="http://schemas.microsoft.com/office/drawing/2014/main" val="1821605168"/>
                  </a:ext>
                </a:extLst>
              </a:tr>
              <a:tr h="370840">
                <a:tc>
                  <a:txBody>
                    <a:bodyPr/>
                    <a:lstStyle/>
                    <a:p>
                      <a:r>
                        <a:rPr lang="en-US" dirty="0"/>
                        <a:t>Repetition rate</a:t>
                      </a:r>
                      <a:endParaRPr lang="de-CH" dirty="0"/>
                    </a:p>
                  </a:txBody>
                  <a:tcPr/>
                </a:tc>
                <a:tc>
                  <a:txBody>
                    <a:bodyPr/>
                    <a:lstStyle/>
                    <a:p>
                      <a:pPr algn="ctr"/>
                      <a:r>
                        <a:rPr lang="en-US" b="1" dirty="0">
                          <a:solidFill>
                            <a:srgbClr val="00B050"/>
                          </a:solidFill>
                        </a:rPr>
                        <a:t>~500 MHz</a:t>
                      </a:r>
                      <a:endParaRPr lang="de-CH" b="1" dirty="0">
                        <a:solidFill>
                          <a:srgbClr val="00B050"/>
                        </a:solidFill>
                      </a:endParaRPr>
                    </a:p>
                  </a:txBody>
                  <a:tcPr/>
                </a:tc>
                <a:tc>
                  <a:txBody>
                    <a:bodyPr/>
                    <a:lstStyle/>
                    <a:p>
                      <a:pPr algn="ctr"/>
                      <a:r>
                        <a:rPr lang="en-US" dirty="0"/>
                        <a:t>0.1</a:t>
                      </a:r>
                      <a:r>
                        <a:rPr lang="en-US" baseline="0" dirty="0"/>
                        <a:t> kHz – 1 MHz</a:t>
                      </a:r>
                      <a:endParaRPr lang="de-CH" dirty="0"/>
                    </a:p>
                  </a:txBody>
                  <a:tcPr/>
                </a:tc>
                <a:extLst>
                  <a:ext uri="{0D108BD9-81ED-4DB2-BD59-A6C34878D82A}">
                    <a16:rowId xmlns:a16="http://schemas.microsoft.com/office/drawing/2014/main" val="3924915236"/>
                  </a:ext>
                </a:extLst>
              </a:tr>
              <a:tr h="370840">
                <a:tc>
                  <a:txBody>
                    <a:bodyPr/>
                    <a:lstStyle/>
                    <a:p>
                      <a:r>
                        <a:rPr lang="en-US" dirty="0"/>
                        <a:t>User accessibility</a:t>
                      </a:r>
                      <a:endParaRPr lang="de-CH" dirty="0"/>
                    </a:p>
                  </a:txBody>
                  <a:tcPr/>
                </a:tc>
                <a:tc>
                  <a:txBody>
                    <a:bodyPr/>
                    <a:lstStyle/>
                    <a:p>
                      <a:pPr algn="ctr"/>
                      <a:r>
                        <a:rPr lang="en-US" b="1" dirty="0">
                          <a:solidFill>
                            <a:srgbClr val="00B050"/>
                          </a:solidFill>
                        </a:rPr>
                        <a:t>Good</a:t>
                      </a:r>
                      <a:r>
                        <a:rPr lang="en-US" dirty="0"/>
                        <a:t> </a:t>
                      </a:r>
                    </a:p>
                    <a:p>
                      <a:pPr algn="ctr"/>
                      <a:r>
                        <a:rPr lang="en-US" dirty="0"/>
                        <a:t>&gt;50 facilities, up to 50 beamlines</a:t>
                      </a:r>
                      <a:r>
                        <a:rPr lang="en-US" baseline="0" dirty="0"/>
                        <a:t> per facility</a:t>
                      </a:r>
                      <a:endParaRPr lang="de-CH" dirty="0"/>
                    </a:p>
                  </a:txBody>
                  <a:tcPr/>
                </a:tc>
                <a:tc>
                  <a:txBody>
                    <a:bodyPr/>
                    <a:lstStyle/>
                    <a:p>
                      <a:pPr algn="ctr"/>
                      <a:r>
                        <a:rPr lang="en-US" dirty="0"/>
                        <a:t>Worse</a:t>
                      </a:r>
                    </a:p>
                    <a:p>
                      <a:pPr algn="ctr"/>
                      <a:r>
                        <a:rPr lang="en-US" dirty="0"/>
                        <a:t>5-10 facilities,</a:t>
                      </a:r>
                      <a:r>
                        <a:rPr lang="en-US" baseline="0" dirty="0"/>
                        <a:t> up to 10 beamlines per facility</a:t>
                      </a:r>
                      <a:endParaRPr lang="de-CH" dirty="0"/>
                    </a:p>
                  </a:txBody>
                  <a:tcPr/>
                </a:tc>
                <a:extLst>
                  <a:ext uri="{0D108BD9-81ED-4DB2-BD59-A6C34878D82A}">
                    <a16:rowId xmlns:a16="http://schemas.microsoft.com/office/drawing/2014/main" val="536264190"/>
                  </a:ext>
                </a:extLst>
              </a:tr>
            </a:tbl>
          </a:graphicData>
        </a:graphic>
      </p:graphicFrame>
      <p:sp>
        <p:nvSpPr>
          <p:cNvPr id="14" name="Title 2"/>
          <p:cNvSpPr>
            <a:spLocks noGrp="1"/>
          </p:cNvSpPr>
          <p:nvPr>
            <p:ph type="title"/>
          </p:nvPr>
        </p:nvSpPr>
        <p:spPr>
          <a:xfrm>
            <a:off x="457200" y="274638"/>
            <a:ext cx="8229600" cy="792162"/>
          </a:xfrm>
        </p:spPr>
        <p:txBody>
          <a:bodyPr>
            <a:noAutofit/>
          </a:bodyPr>
          <a:lstStyle/>
          <a:p>
            <a:r>
              <a:rPr lang="en-GB" dirty="0"/>
              <a:t>Synchrotrons vs X-ray FELs. </a:t>
            </a:r>
            <a:br>
              <a:rPr lang="en-GB" dirty="0"/>
            </a:br>
            <a:r>
              <a:rPr lang="en-GB" dirty="0"/>
              <a:t>Photon beam properties</a:t>
            </a:r>
          </a:p>
        </p:txBody>
      </p:sp>
    </p:spTree>
    <p:extLst>
      <p:ext uri="{BB962C8B-B14F-4D97-AF65-F5344CB8AC3E}">
        <p14:creationId xmlns:p14="http://schemas.microsoft.com/office/powerpoint/2010/main" val="269289368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457200" y="274638"/>
            <a:ext cx="8229600" cy="792162"/>
          </a:xfrm>
        </p:spPr>
        <p:txBody>
          <a:bodyPr>
            <a:normAutofit/>
          </a:bodyPr>
          <a:lstStyle/>
          <a:p>
            <a:r>
              <a:rPr lang="en-GB" dirty="0"/>
              <a:t>Conclusion</a:t>
            </a:r>
          </a:p>
        </p:txBody>
      </p:sp>
      <p:sp>
        <p:nvSpPr>
          <p:cNvPr id="2" name="Rectangle 1"/>
          <p:cNvSpPr/>
          <p:nvPr/>
        </p:nvSpPr>
        <p:spPr>
          <a:xfrm>
            <a:off x="152400" y="1371600"/>
            <a:ext cx="8686800" cy="4154984"/>
          </a:xfrm>
          <a:prstGeom prst="rect">
            <a:avLst/>
          </a:prstGeom>
        </p:spPr>
        <p:txBody>
          <a:bodyPr wrap="square">
            <a:spAutoFit/>
          </a:bodyPr>
          <a:lstStyle/>
          <a:p>
            <a:pPr marL="342900" indent="-342900">
              <a:buFont typeface="Arial" panose="020B0604020202020204" pitchFamily="34" charset="0"/>
              <a:buChar char="•"/>
            </a:pPr>
            <a:r>
              <a:rPr lang="en-US" sz="2200" dirty="0"/>
              <a:t>Both synchrotrons and X-ray FELs are invaluable research tools capable of observing matter with spatial resolution at the atomic level. </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X-ray FELs offer higher peak brilliance, higher pulse energies and a better time resolution suitable to study the dynamics of processes occurring at the atomic level</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But synchrotrons have a higher repetition rate and provide easier access to the scientific community</a:t>
            </a:r>
            <a:r>
              <a:rPr lang="de-CH" sz="2200" dirty="0"/>
              <a:t>.</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Both tools are necessary and complementary</a:t>
            </a:r>
            <a:endParaRPr lang="de-CH" sz="2200" dirty="0"/>
          </a:p>
        </p:txBody>
      </p:sp>
    </p:spTree>
    <p:extLst>
      <p:ext uri="{BB962C8B-B14F-4D97-AF65-F5344CB8AC3E}">
        <p14:creationId xmlns:p14="http://schemas.microsoft.com/office/powerpoint/2010/main" val="212027898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a:t>Thanks for your attention!</a:t>
            </a:r>
            <a:endParaRPr lang="en-US" sz="4800" dirty="0">
              <a:solidFill>
                <a:schemeClr val="tx1"/>
              </a:solidFill>
              <a:latin typeface="Symbol" charset="2"/>
              <a:cs typeface="Symbol" charset="2"/>
            </a:endParaRPr>
          </a:p>
        </p:txBody>
      </p:sp>
    </p:spTree>
    <p:extLst>
      <p:ext uri="{BB962C8B-B14F-4D97-AF65-F5344CB8AC3E}">
        <p14:creationId xmlns:p14="http://schemas.microsoft.com/office/powerpoint/2010/main" val="1012146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TextBox 12"/>
              <p:cNvSpPr txBox="1">
                <a:spLocks noResize="1"/>
              </p:cNvSpPr>
              <p:nvPr/>
            </p:nvSpPr>
            <p:spPr>
              <a:xfrm>
                <a:off x="1881737" y="1245226"/>
                <a:ext cx="581588" cy="433333"/>
              </a:xfrm>
              <a:prstGeom prst="rect">
                <a:avLst/>
              </a:prstGeom>
              <a:noFill/>
              <a:ln>
                <a:noFill/>
              </a:ln>
            </p:spPr>
            <p:txBody>
              <a:bodyPr wrap="none" lIns="81638" tIns="40819" rIns="81638" bIns="40819" anchor="ctr" anchorCtr="1" compatLnSpc="0">
                <a:noAutofit/>
              </a:bodyPr>
              <a:lstStyle/>
              <a:p>
                <a:pPr hangingPunct="0"/>
                <a:r>
                  <a:rPr lang="en-US" dirty="0"/>
                  <a:t>Energy is constant</a:t>
                </a:r>
                <a:r>
                  <a:rPr lang="en-US" sz="2400" dirty="0"/>
                  <a:t>: </a:t>
                </a:r>
                <a14:m>
                  <m:oMath xmlns:m="http://schemas.openxmlformats.org/officeDocument/2006/math">
                    <m:f>
                      <m:fPr>
                        <m:ctrlPr>
                          <a:rPr lang="en-US" sz="2400" i="1">
                            <a:latin typeface="Cambria Math" panose="02040503050406030204" pitchFamily="18" charset="0"/>
                          </a:rPr>
                        </m:ctrlPr>
                      </m:fPr>
                      <m:num>
                        <m:r>
                          <a:rPr lang="en-US" sz="2400" i="1">
                            <a:latin typeface="Cambria Math" panose="02040503050406030204" pitchFamily="18" charset="0"/>
                          </a:rPr>
                          <m:t>𝑑𝐸</m:t>
                        </m:r>
                      </m:num>
                      <m:den>
                        <m:r>
                          <a:rPr lang="en-US" sz="2400" i="1">
                            <a:latin typeface="Cambria Math" panose="02040503050406030204" pitchFamily="18" charset="0"/>
                          </a:rPr>
                          <m:t>𝑑</m:t>
                        </m:r>
                        <m:r>
                          <a:rPr lang="en-US" sz="2400" i="1" smtClean="0">
                            <a:latin typeface="Cambria Math" panose="02040503050406030204" pitchFamily="18" charset="0"/>
                            <a:ea typeface="Cambria Math" panose="02040503050406030204" pitchFamily="18" charset="0"/>
                          </a:rPr>
                          <m:t>𝜏</m:t>
                        </m:r>
                      </m:den>
                    </m:f>
                    <m:r>
                      <a:rPr lang="en-US" sz="2400">
                        <a:latin typeface="Cambria Math" panose="02040503050406030204" pitchFamily="18" charset="0"/>
                      </a:rPr>
                      <m:t>=0</m:t>
                    </m:r>
                  </m:oMath>
                </a14:m>
                <a:endParaRPr lang="en-US" sz="2400" dirty="0">
                  <a:latin typeface="Arial" pitchFamily="18"/>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881737" y="1245226"/>
                <a:ext cx="581588" cy="433333"/>
              </a:xfrm>
              <a:prstGeom prst="rect">
                <a:avLst/>
              </a:prstGeom>
              <a:blipFill>
                <a:blip r:embed="rId3"/>
                <a:stretch>
                  <a:fillRect l="-247368" t="-29577" r="-213684" b="-61972"/>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7" name="TextBox 16"/>
              <p:cNvSpPr txBox="1">
                <a:spLocks noResize="1"/>
              </p:cNvSpPr>
              <p:nvPr/>
            </p:nvSpPr>
            <p:spPr>
              <a:xfrm>
                <a:off x="5532765" y="4614450"/>
                <a:ext cx="1477474" cy="388032"/>
              </a:xfrm>
              <a:prstGeom prst="rect">
                <a:avLst/>
              </a:prstGeom>
              <a:noFill/>
              <a:ln>
                <a:solidFill>
                  <a:srgbClr val="FF3333"/>
                </a:solidFill>
              </a:ln>
            </p:spPr>
            <p:txBody>
              <a:bodyPr wrap="none" lIns="81638" tIns="40819" rIns="81638" bIns="40819" anchor="ctr" anchorCtr="1" compatLnSpc="0">
                <a:sp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m:t>
                      </m:r>
                      <m:sSubSup>
                        <m:sSubSupPr>
                          <m:ctrlPr>
                            <a:rPr lang="de-CH" sz="2000" i="1" smtClean="0">
                              <a:latin typeface="Cambria Math" panose="02040503050406030204" pitchFamily="18" charset="0"/>
                            </a:rPr>
                          </m:ctrlPr>
                        </m:sSubSup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up>
                          <m:r>
                            <a:rPr lang="en-US" sz="2000" b="0" i="1" smtClean="0">
                              <a:latin typeface="Cambria Math" panose="02040503050406030204" pitchFamily="18" charset="0"/>
                            </a:rPr>
                            <m:t>4</m:t>
                          </m:r>
                        </m:sup>
                      </m:sSubSup>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𝑚</m:t>
                          </m:r>
                        </m:e>
                        <m:sup>
                          <m:r>
                            <a:rPr lang="en-US" sz="2000" b="0" i="1" smtClean="0">
                              <a:latin typeface="Cambria Math" panose="02040503050406030204" pitchFamily="18" charset="0"/>
                            </a:rPr>
                            <m:t>4</m:t>
                          </m:r>
                        </m:sup>
                      </m:sSup>
                    </m:oMath>
                  </m:oMathPara>
                </a14:m>
                <a:endParaRPr lang="de-CH" sz="2000" dirty="0">
                  <a:latin typeface="Arial" pitchFamily="18"/>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532765" y="4614450"/>
                <a:ext cx="1477474" cy="388032"/>
              </a:xfrm>
              <a:prstGeom prst="rect">
                <a:avLst/>
              </a:prstGeom>
              <a:blipFill>
                <a:blip r:embed="rId4"/>
                <a:stretch>
                  <a:fillRect b="-15152"/>
                </a:stretch>
              </a:blipFill>
              <a:ln>
                <a:solidFill>
                  <a:srgbClr val="FF3333"/>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 name="TextBox 18"/>
              <p:cNvSpPr txBox="1">
                <a:spLocks noResize="1"/>
              </p:cNvSpPr>
              <p:nvPr/>
            </p:nvSpPr>
            <p:spPr>
              <a:xfrm>
                <a:off x="5183491" y="1245226"/>
                <a:ext cx="2208139" cy="465988"/>
              </a:xfrm>
              <a:prstGeom prst="rect">
                <a:avLst/>
              </a:prstGeom>
              <a:noFill/>
              <a:ln>
                <a:noFill/>
              </a:ln>
            </p:spPr>
            <p:txBody>
              <a:bodyPr wrap="none" lIns="81638" tIns="40819" rIns="81638" bIns="40819" anchor="ctr" anchorCtr="1" compatLnSpc="0">
                <a:noAutofit/>
              </a:bodyPr>
              <a:lstStyle/>
              <a:p>
                <a:pPr hangingPunct="0"/>
                <a:r>
                  <a:rPr lang="en-US" dirty="0"/>
                  <a:t>Acceleration:</a:t>
                </a:r>
                <a:r>
                  <a:rPr lang="en-US" sz="2400" dirty="0"/>
                  <a:t> </a:t>
                </a:r>
                <a14:m>
                  <m:oMath xmlns:m="http://schemas.openxmlformats.org/officeDocument/2006/math">
                    <m:f>
                      <m:fPr>
                        <m:ctrlPr>
                          <a:rPr lang="de-CH" sz="2400" i="1">
                            <a:latin typeface="Cambria Math" panose="02040503050406030204" pitchFamily="18" charset="0"/>
                          </a:rPr>
                        </m:ctrlPr>
                      </m:fPr>
                      <m:num>
                        <m:r>
                          <a:rPr lang="de-CH" sz="2400" i="1">
                            <a:latin typeface="Cambria Math" panose="02040503050406030204" pitchFamily="18" charset="0"/>
                          </a:rPr>
                          <m:t>𝑑𝑝</m:t>
                        </m:r>
                      </m:num>
                      <m:den>
                        <m:r>
                          <a:rPr lang="de-CH" sz="2400" i="1">
                            <a:latin typeface="Cambria Math" panose="02040503050406030204" pitchFamily="18" charset="0"/>
                          </a:rPr>
                          <m:t>𝑑𝑡</m:t>
                        </m:r>
                      </m:den>
                    </m:f>
                    <m:r>
                      <a:rPr lang="de-CH" sz="2400">
                        <a:latin typeface="Cambria Math" panose="02040503050406030204" pitchFamily="18" charset="0"/>
                      </a:rPr>
                      <m:t>=</m:t>
                    </m:r>
                    <m:f>
                      <m:fPr>
                        <m:ctrlPr>
                          <a:rPr lang="de-CH" sz="2400" i="1">
                            <a:latin typeface="Cambria Math" panose="02040503050406030204" pitchFamily="18" charset="0"/>
                          </a:rPr>
                        </m:ctrlPr>
                      </m:fPr>
                      <m:num>
                        <m:sSup>
                          <m:sSupPr>
                            <m:ctrlPr>
                              <a:rPr lang="de-CH" sz="2400" i="1">
                                <a:latin typeface="Cambria Math" panose="02040503050406030204" pitchFamily="18" charset="0"/>
                              </a:rPr>
                            </m:ctrlPr>
                          </m:sSupPr>
                          <m:e>
                            <m:r>
                              <a:rPr lang="de-CH" sz="2400" i="1">
                                <a:latin typeface="Cambria Math" panose="02040503050406030204" pitchFamily="18" charset="0"/>
                              </a:rPr>
                              <m:t>𝑚</m:t>
                            </m:r>
                            <m:r>
                              <a:rPr lang="de-CH" sz="2400" i="1" smtClean="0">
                                <a:latin typeface="Cambria Math" panose="02040503050406030204" pitchFamily="18" charset="0"/>
                                <a:ea typeface="Cambria Math" panose="02040503050406030204" pitchFamily="18" charset="0"/>
                              </a:rPr>
                              <m:t>𝛾</m:t>
                            </m:r>
                            <m:r>
                              <a:rPr lang="de-CH" sz="2400" i="1">
                                <a:latin typeface="Cambria Math" panose="02040503050406030204" pitchFamily="18" charset="0"/>
                              </a:rPr>
                              <m:t>𝑣</m:t>
                            </m:r>
                          </m:e>
                          <m:sup>
                            <m:r>
                              <a:rPr lang="de-CH" sz="2400">
                                <a:latin typeface="Cambria Math" panose="02040503050406030204" pitchFamily="18" charset="0"/>
                              </a:rPr>
                              <m:t>2</m:t>
                            </m:r>
                          </m:sup>
                        </m:sSup>
                      </m:num>
                      <m:den>
                        <m:r>
                          <a:rPr lang="de-CH" sz="2400" i="1">
                            <a:latin typeface="Cambria Math" panose="02040503050406030204" pitchFamily="18" charset="0"/>
                          </a:rPr>
                          <m:t>𝑅</m:t>
                        </m:r>
                      </m:den>
                    </m:f>
                    <m:r>
                      <a:rPr lang="de-CH" sz="2400">
                        <a:latin typeface="Cambria Math" panose="02040503050406030204" pitchFamily="18" charset="0"/>
                      </a:rPr>
                      <m:t>=</m:t>
                    </m:r>
                    <m:f>
                      <m:fPr>
                        <m:ctrlPr>
                          <a:rPr lang="de-CH" sz="2400" i="1">
                            <a:latin typeface="Cambria Math" panose="02040503050406030204" pitchFamily="18" charset="0"/>
                          </a:rPr>
                        </m:ctrlPr>
                      </m:fPr>
                      <m:num>
                        <m:sSup>
                          <m:sSupPr>
                            <m:ctrlPr>
                              <a:rPr lang="de-CH" sz="2400" i="1">
                                <a:latin typeface="Cambria Math" panose="02040503050406030204" pitchFamily="18" charset="0"/>
                              </a:rPr>
                            </m:ctrlPr>
                          </m:sSupPr>
                          <m:e>
                            <m:r>
                              <a:rPr lang="de-CH" sz="2400" i="1" smtClean="0">
                                <a:latin typeface="Cambria Math" panose="02040503050406030204" pitchFamily="18" charset="0"/>
                                <a:ea typeface="Cambria Math" panose="02040503050406030204" pitchFamily="18" charset="0"/>
                              </a:rPr>
                              <m:t>𝛽</m:t>
                            </m:r>
                          </m:e>
                          <m:sup>
                            <m:r>
                              <a:rPr lang="de-CH" sz="2400">
                                <a:latin typeface="Cambria Math" panose="02040503050406030204" pitchFamily="18" charset="0"/>
                              </a:rPr>
                              <m:t>2</m:t>
                            </m:r>
                          </m:sup>
                        </m:sSup>
                        <m:sSub>
                          <m:sSubPr>
                            <m:ctrlPr>
                              <a:rPr lang="de-CH" sz="2400" i="1">
                                <a:latin typeface="Cambria Math" panose="02040503050406030204" pitchFamily="18" charset="0"/>
                              </a:rPr>
                            </m:ctrlPr>
                          </m:sSubPr>
                          <m:e>
                            <m:r>
                              <a:rPr lang="en-US" sz="2400" i="1">
                                <a:latin typeface="Cambria Math" panose="02040503050406030204" pitchFamily="18" charset="0"/>
                              </a:rPr>
                              <m:t>𝐸</m:t>
                            </m:r>
                          </m:e>
                          <m:sub>
                            <m:r>
                              <a:rPr lang="en-US" sz="2400" i="1">
                                <a:latin typeface="Cambria Math" panose="02040503050406030204" pitchFamily="18" charset="0"/>
                              </a:rPr>
                              <m:t>𝑒</m:t>
                            </m:r>
                          </m:sub>
                        </m:sSub>
                      </m:num>
                      <m:den>
                        <m:r>
                          <a:rPr lang="de-CH" sz="2400" i="1">
                            <a:latin typeface="Cambria Math" panose="02040503050406030204" pitchFamily="18" charset="0"/>
                          </a:rPr>
                          <m:t>𝑅</m:t>
                        </m:r>
                      </m:den>
                    </m:f>
                  </m:oMath>
                </a14:m>
                <a:endParaRPr lang="de-CH" sz="2400" dirty="0">
                  <a:latin typeface="Arial" pitchFamily="18"/>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83491" y="1245226"/>
                <a:ext cx="2208139" cy="465988"/>
              </a:xfrm>
              <a:prstGeom prst="rect">
                <a:avLst/>
              </a:prstGeom>
              <a:blipFill>
                <a:blip r:embed="rId5"/>
                <a:stretch>
                  <a:fillRect l="-42424" t="-1299" r="-34435" b="-38961"/>
                </a:stretch>
              </a:blipFill>
              <a:ln>
                <a:noFill/>
              </a:ln>
            </p:spPr>
            <p:txBody>
              <a:bodyPr/>
              <a:lstStyle/>
              <a:p>
                <a:r>
                  <a:rPr lang="de-CH">
                    <a:noFill/>
                  </a:rPr>
                  <a:t> </a:t>
                </a:r>
              </a:p>
            </p:txBody>
          </p:sp>
        </mc:Fallback>
      </mc:AlternateContent>
      <p:sp>
        <p:nvSpPr>
          <p:cNvPr id="20" name="Straight Connector 19"/>
          <p:cNvSpPr/>
          <p:nvPr/>
        </p:nvSpPr>
        <p:spPr>
          <a:xfrm>
            <a:off x="1447800" y="4819883"/>
            <a:ext cx="748129" cy="0"/>
          </a:xfrm>
          <a:prstGeom prst="line">
            <a:avLst/>
          </a:prstGeom>
          <a:noFill/>
          <a:ln w="6480">
            <a:solidFill>
              <a:srgbClr val="000000"/>
            </a:solidFill>
            <a:prstDash val="solid"/>
            <a:tailEnd type="arrow"/>
          </a:ln>
        </p:spPr>
        <p:txBody>
          <a:bodyPr wrap="none" lIns="84577" tIns="43758" rIns="84577" bIns="43758" anchor="ctr" anchorCtr="1" compatLnSpc="0"/>
          <a:lstStyle/>
          <a:p>
            <a:pPr hangingPunct="0"/>
            <a:endParaRPr lang="en-US" sz="1633">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21" name="TextBox 20"/>
              <p:cNvSpPr txBox="1">
                <a:spLocks noResize="1"/>
              </p:cNvSpPr>
              <p:nvPr/>
            </p:nvSpPr>
            <p:spPr>
              <a:xfrm>
                <a:off x="2441234" y="4395144"/>
                <a:ext cx="2632597" cy="833475"/>
              </a:xfrm>
              <a:prstGeom prst="rect">
                <a:avLst/>
              </a:prstGeom>
              <a:noFill/>
              <a:ln>
                <a:solidFill>
                  <a:schemeClr val="tx1"/>
                </a:solidFill>
              </a:ln>
            </p:spPr>
            <p:txBody>
              <a:bodyPr wrap="none" lIns="81638" tIns="40819" rIns="81638" bIns="40819" anchor="ctr" anchorCtr="1" compatLnSpc="0">
                <a:sp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 </m:t>
                      </m:r>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a:latin typeface="Cambria Math" panose="02040503050406030204" pitchFamily="18" charset="0"/>
                                </a:rPr>
                                <m:t>𝑒</m:t>
                              </m:r>
                            </m:e>
                            <m:sup>
                              <m:r>
                                <a:rPr lang="de-CH" sz="2000">
                                  <a:latin typeface="Cambria Math" panose="02040503050406030204" pitchFamily="18" charset="0"/>
                                </a:rPr>
                                <m:t>2</m:t>
                              </m:r>
                            </m:sup>
                          </m:sSup>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sSup>
                                    <m:sSupPr>
                                      <m:ctrlPr>
                                        <a:rPr lang="de-CH" sz="2000" i="1">
                                          <a:latin typeface="Cambria Math" panose="02040503050406030204" pitchFamily="18" charset="0"/>
                                        </a:rPr>
                                      </m:ctrlPr>
                                    </m:sSupPr>
                                    <m:e>
                                      <m:r>
                                        <a:rPr lang="de-CH" sz="2000" i="1">
                                          <a:latin typeface="Cambria Math" panose="02040503050406030204" pitchFamily="18" charset="0"/>
                                        </a:rPr>
                                        <m:t>𝑚𝑐</m:t>
                                      </m:r>
                                    </m:e>
                                    <m:sup>
                                      <m:r>
                                        <a:rPr lang="de-CH" sz="2000">
                                          <a:latin typeface="Cambria Math" panose="02040503050406030204" pitchFamily="18" charset="0"/>
                                        </a:rPr>
                                        <m:t>2</m:t>
                                      </m:r>
                                    </m:sup>
                                  </m:sSup>
                                </m:den>
                              </m:f>
                            </m:e>
                          </m:d>
                        </m:e>
                        <m:sup>
                          <m:r>
                            <a:rPr lang="de-CH" sz="2000">
                              <a:latin typeface="Cambria Math" panose="02040503050406030204" pitchFamily="18" charset="0"/>
                            </a:rPr>
                            <m:t>4</m:t>
                          </m:r>
                        </m:sup>
                      </m:sSup>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𝛽</m:t>
                              </m:r>
                            </m:e>
                            <m:sup>
                              <m:r>
                                <a:rPr lang="de-CH" sz="2000">
                                  <a:latin typeface="Cambria Math" panose="02040503050406030204" pitchFamily="18" charset="0"/>
                                </a:rPr>
                                <m:t>4</m:t>
                              </m:r>
                            </m:sup>
                          </m:sSup>
                        </m:num>
                        <m:den>
                          <m:sSup>
                            <m:sSupPr>
                              <m:ctrlPr>
                                <a:rPr lang="de-CH" sz="2000" i="1">
                                  <a:latin typeface="Cambria Math" panose="02040503050406030204" pitchFamily="18" charset="0"/>
                                </a:rPr>
                              </m:ctrlPr>
                            </m:sSupPr>
                            <m:e>
                              <m:r>
                                <a:rPr lang="de-CH" sz="2000" i="1">
                                  <a:latin typeface="Cambria Math" panose="02040503050406030204" pitchFamily="18" charset="0"/>
                                </a:rPr>
                                <m:t>𝑅</m:t>
                              </m:r>
                            </m:e>
                            <m:sup>
                              <m:r>
                                <a:rPr lang="de-CH" sz="2000">
                                  <a:latin typeface="Cambria Math" panose="02040503050406030204" pitchFamily="18" charset="0"/>
                                </a:rPr>
                                <m:t>2</m:t>
                              </m:r>
                            </m:sup>
                          </m:sSup>
                        </m:den>
                      </m:f>
                    </m:oMath>
                  </m:oMathPara>
                </a14:m>
                <a:endParaRPr lang="de-CH" sz="2000" dirty="0">
                  <a:latin typeface="Arial" pitchFamily="18"/>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2441234" y="4395144"/>
                <a:ext cx="2632597" cy="833475"/>
              </a:xfrm>
              <a:prstGeom prst="rect">
                <a:avLst/>
              </a:prstGeom>
              <a:blipFill>
                <a:blip r:embed="rId6"/>
                <a:stretch>
                  <a:fillRect/>
                </a:stretch>
              </a:blipFill>
              <a:ln>
                <a:solidFill>
                  <a:schemeClr val="tx1"/>
                </a:solidFill>
              </a:ln>
            </p:spPr>
            <p:txBody>
              <a:bodyPr/>
              <a:lstStyle/>
              <a:p>
                <a:r>
                  <a:rPr lang="de-CH">
                    <a:noFill/>
                  </a:rPr>
                  <a:t> </a:t>
                </a:r>
              </a:p>
            </p:txBody>
          </p:sp>
        </mc:Fallback>
      </mc:AlternateContent>
      <p:sp>
        <p:nvSpPr>
          <p:cNvPr id="25" name="Title 1"/>
          <p:cNvSpPr txBox="1">
            <a:spLocks/>
          </p:cNvSpPr>
          <p:nvPr/>
        </p:nvSpPr>
        <p:spPr>
          <a:xfrm>
            <a:off x="457200" y="274638"/>
            <a:ext cx="8229600" cy="792162"/>
          </a:xfrm>
          <a:prstGeom prst="rect">
            <a:avLst/>
          </a:prstGeom>
        </p:spPr>
        <p:txBody>
          <a:bodyPr vert="horz" anchor="ctr">
            <a:normAutofit fontScale="97500"/>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Case 2. Circular acceleration</a:t>
            </a:r>
          </a:p>
        </p:txBody>
      </p:sp>
      <mc:AlternateContent xmlns:mc="http://schemas.openxmlformats.org/markup-compatibility/2006" xmlns:a14="http://schemas.microsoft.com/office/drawing/2010/main">
        <mc:Choice Requires="a14">
          <p:sp>
            <p:nvSpPr>
              <p:cNvPr id="23" name="TextBox 22"/>
              <p:cNvSpPr txBox="1">
                <a:spLocks noResize="1"/>
              </p:cNvSpPr>
              <p:nvPr/>
            </p:nvSpPr>
            <p:spPr>
              <a:xfrm>
                <a:off x="2864804" y="3048000"/>
                <a:ext cx="3688396" cy="63579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smtClean="0">
                                      <a:latin typeface="Cambria Math" panose="02040503050406030204" pitchFamily="18" charset="0"/>
                                      <a:ea typeface="Cambria Math" panose="02040503050406030204" pitchFamily="18" charset="0"/>
                                    </a:rPr>
                                    <m:t>𝛾</m:t>
                                  </m:r>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en-US" sz="2000" b="0" i="1" smtClean="0">
                                      <a:latin typeface="Cambria Math" panose="02040503050406030204" pitchFamily="18" charset="0"/>
                                    </a:rPr>
                                    <m:t>𝑡</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oMath>
                  </m:oMathPara>
                </a14:m>
                <a:endParaRPr lang="en-US" sz="2000" b="0" dirty="0">
                  <a:latin typeface="Arial" pitchFamily="18"/>
                </a:endParaRPr>
              </a:p>
              <a:p>
                <a:pPr hangingPunct="0"/>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r>
                                        <a:rPr lang="de-CH" sz="2000" i="1">
                                          <a:latin typeface="Cambria Math" panose="02040503050406030204" pitchFamily="18" charset="0"/>
                                          <a:ea typeface="Cambria Math" panose="02040503050406030204" pitchFamily="18" charset="0"/>
                                        </a:rPr>
                                        <m:t>𝛽</m:t>
                                      </m:r>
                                    </m:e>
                                    <m:sup>
                                      <m:r>
                                        <a:rPr lang="de-CH" sz="2000">
                                          <a:latin typeface="Cambria Math" panose="02040503050406030204" pitchFamily="18" charset="0"/>
                                        </a:rPr>
                                        <m:t>2</m:t>
                                      </m:r>
                                    </m:sup>
                                  </m:sSup>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en-US" sz="2000" b="0" i="1" smtClean="0">
                                      <a:latin typeface="Cambria Math" panose="02040503050406030204" pitchFamily="18" charset="0"/>
                                    </a:rPr>
                                    <m:t>𝑅</m:t>
                                  </m:r>
                                </m:den>
                              </m:f>
                            </m:e>
                          </m:d>
                        </m:e>
                        <m:sup>
                          <m:r>
                            <a:rPr lang="de-CH" sz="2000">
                              <a:latin typeface="Cambria Math" panose="02040503050406030204" pitchFamily="18" charset="0"/>
                            </a:rPr>
                            <m:t>2</m:t>
                          </m:r>
                        </m:sup>
                      </m:sSup>
                      <m:r>
                        <a:rPr lang="en-US" sz="2000" b="0" i="1" smtClean="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r>
                                        <a:rPr lang="de-CH" sz="2000" i="1">
                                          <a:latin typeface="Cambria Math" panose="02040503050406030204" pitchFamily="18" charset="0"/>
                                          <a:ea typeface="Cambria Math" panose="02040503050406030204" pitchFamily="18" charset="0"/>
                                        </a:rPr>
                                        <m:t>𝛽</m:t>
                                      </m:r>
                                    </m:e>
                                    <m:sup>
                                      <m:r>
                                        <a:rPr lang="de-CH" sz="2000">
                                          <a:latin typeface="Cambria Math" panose="02040503050406030204" pitchFamily="18" charset="0"/>
                                        </a:rPr>
                                        <m:t>2</m:t>
                                      </m:r>
                                    </m:sup>
                                  </m:sSup>
                                  <m:sSubSup>
                                    <m:sSubSupPr>
                                      <m:ctrlPr>
                                        <a:rPr lang="de-CH" sz="2000" i="1" smtClean="0">
                                          <a:latin typeface="Cambria Math" panose="02040503050406030204" pitchFamily="18" charset="0"/>
                                        </a:rPr>
                                      </m:ctrlPr>
                                    </m:sSubSupPr>
                                    <m:e>
                                      <m:r>
                                        <a:rPr lang="en-US" sz="2000" b="0" i="1" smtClean="0">
                                          <a:latin typeface="Cambria Math" panose="02040503050406030204" pitchFamily="18" charset="0"/>
                                        </a:rPr>
                                        <m:t>𝐸</m:t>
                                      </m:r>
                                    </m:e>
                                    <m:sub>
                                      <m:r>
                                        <a:rPr lang="en-US" sz="2000" b="0" i="1" smtClean="0">
                                          <a:latin typeface="Cambria Math" panose="02040503050406030204" pitchFamily="18" charset="0"/>
                                        </a:rPr>
                                        <m:t>𝑒</m:t>
                                      </m:r>
                                    </m:sub>
                                    <m:sup>
                                      <m:r>
                                        <a:rPr lang="en-US" sz="2000" b="0" i="1" smtClean="0">
                                          <a:latin typeface="Cambria Math" panose="02040503050406030204" pitchFamily="18" charset="0"/>
                                        </a:rPr>
                                        <m:t>2</m:t>
                                      </m:r>
                                    </m:sup>
                                  </m:sSubSup>
                                </m:num>
                                <m:den>
                                  <m:r>
                                    <a:rPr lang="en-US" sz="2000" i="1">
                                      <a:latin typeface="Cambria Math" panose="02040503050406030204" pitchFamily="18" charset="0"/>
                                    </a:rPr>
                                    <m:t>𝑅</m:t>
                                  </m:r>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oMath>
                  </m:oMathPara>
                </a14:m>
                <a:endParaRPr lang="en-US" sz="2000" b="0" dirty="0">
                  <a:latin typeface="Arial" pitchFamily="18"/>
                </a:endParaRPr>
              </a:p>
              <a:p>
                <a:pPr hangingPunct="0"/>
                <a:endParaRPr lang="de-CH" sz="2000" dirty="0">
                  <a:latin typeface="Arial" pitchFamily="18"/>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864804" y="3048000"/>
                <a:ext cx="3688396" cy="635795"/>
              </a:xfrm>
              <a:prstGeom prst="rect">
                <a:avLst/>
              </a:prstGeom>
              <a:blipFill>
                <a:blip r:embed="rId7"/>
                <a:stretch>
                  <a:fillRect l="-26777" t="-87500" r="-24463" b="-44231"/>
                </a:stretch>
              </a:blipFill>
              <a:ln>
                <a:noFill/>
              </a:ln>
            </p:spPr>
            <p:txBody>
              <a:bodyPr/>
              <a:lstStyle/>
              <a:p>
                <a:r>
                  <a:rPr lang="de-CH">
                    <a:noFill/>
                  </a:rPr>
                  <a:t> </a:t>
                </a:r>
              </a:p>
            </p:txBody>
          </p:sp>
        </mc:Fallback>
      </mc:AlternateContent>
      <p:sp>
        <p:nvSpPr>
          <p:cNvPr id="31" name="Rectangle 30"/>
          <p:cNvSpPr/>
          <p:nvPr/>
        </p:nvSpPr>
        <p:spPr>
          <a:xfrm>
            <a:off x="6400800" y="228600"/>
            <a:ext cx="1143000" cy="792162"/>
          </a:xfrm>
          <a:prstGeom prst="rect">
            <a:avLst/>
          </a:prstGeom>
          <a:gradFill>
            <a:gsLst>
              <a:gs pos="0">
                <a:schemeClr val="bg2"/>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solidFill>
              <a:schemeClr val="bg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mc:AlternateContent xmlns:mc="http://schemas.openxmlformats.org/markup-compatibility/2006" xmlns:a14="http://schemas.microsoft.com/office/drawing/2010/main">
        <mc:Choice Requires="a14">
          <p:sp>
            <p:nvSpPr>
              <p:cNvPr id="32" name="TextBox 31"/>
              <p:cNvSpPr txBox="1">
                <a:spLocks noResize="1"/>
              </p:cNvSpPr>
              <p:nvPr/>
            </p:nvSpPr>
            <p:spPr>
              <a:xfrm>
                <a:off x="6629400" y="404213"/>
                <a:ext cx="799724" cy="433987"/>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𝑑𝑡</m:t>
                          </m:r>
                          <m:r>
                            <a:rPr lang="en-US" sz="2000" b="0" i="1" smtClean="0">
                              <a:latin typeface="Cambria Math" panose="02040503050406030204" pitchFamily="18" charset="0"/>
                            </a:rPr>
                            <m:t>′</m:t>
                          </m:r>
                        </m:den>
                      </m:f>
                      <m:r>
                        <a:rPr lang="de-CH" sz="2000">
                          <a:latin typeface="Cambria Math" panose="02040503050406030204" pitchFamily="18" charset="0"/>
                        </a:rPr>
                        <m:t> ⊥ </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oMath>
                  </m:oMathPara>
                </a14:m>
                <a:endParaRPr lang="de-CH" sz="2000" dirty="0">
                  <a:latin typeface="Arial" pitchFamily="18"/>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6629400" y="404213"/>
                <a:ext cx="799724" cy="433987"/>
              </a:xfrm>
              <a:prstGeom prst="rect">
                <a:avLst/>
              </a:prstGeom>
              <a:blipFill>
                <a:blip r:embed="rId8"/>
                <a:stretch>
                  <a:fillRect l="-9924" t="-12500" b="-18056"/>
                </a:stretch>
              </a:blipFill>
              <a:ln>
                <a:noFill/>
              </a:ln>
            </p:spPr>
            <p:txBody>
              <a:bodyPr/>
              <a:lstStyle/>
              <a:p>
                <a:r>
                  <a:rPr lang="de-CH">
                    <a:noFill/>
                  </a:rPr>
                  <a:t> </a:t>
                </a:r>
              </a:p>
            </p:txBody>
          </p:sp>
        </mc:Fallback>
      </mc:AlternateContent>
      <p:sp>
        <p:nvSpPr>
          <p:cNvPr id="14" name="Text Placeholder 1"/>
          <p:cNvSpPr txBox="1">
            <a:spLocks/>
          </p:cNvSpPr>
          <p:nvPr/>
        </p:nvSpPr>
        <p:spPr>
          <a:xfrm>
            <a:off x="990600" y="2209800"/>
            <a:ext cx="7591604" cy="794397"/>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buFont typeface="Wingdings 3"/>
              <a:buNone/>
            </a:pPr>
            <a:r>
              <a:rPr lang="en-US" sz="1800" dirty="0"/>
              <a:t>We use this in the expression of power from two slides before: </a:t>
            </a:r>
            <a:endParaRPr lang="en-US" sz="1800" dirty="0">
              <a:cs typeface="Arial" pitchFamily="34"/>
            </a:endParaRPr>
          </a:p>
        </p:txBody>
      </p:sp>
      <p:sp>
        <p:nvSpPr>
          <p:cNvPr id="15" name="Text Placeholder 1"/>
          <p:cNvSpPr txBox="1">
            <a:spLocks/>
          </p:cNvSpPr>
          <p:nvPr/>
        </p:nvSpPr>
        <p:spPr>
          <a:xfrm>
            <a:off x="1981200" y="5638800"/>
            <a:ext cx="6795671" cy="794397"/>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indent="0" defTabSz="914400">
              <a:buFont typeface="Wingdings 3"/>
              <a:buNone/>
            </a:pPr>
            <a:r>
              <a:rPr lang="en-US" sz="1800" dirty="0"/>
              <a:t>The radiation power associated to circular acceleration (synchrotron radiation) is not negligible. In fact, it can be used as a powerful tool to investigate matter! </a:t>
            </a:r>
            <a:endParaRPr lang="en-US" sz="1800" dirty="0">
              <a:cs typeface="Arial" pitchFamily="34"/>
            </a:endParaRPr>
          </a:p>
        </p:txBody>
      </p:sp>
      <mc:AlternateContent xmlns:mc="http://schemas.openxmlformats.org/markup-compatibility/2006" xmlns:a14="http://schemas.microsoft.com/office/drawing/2010/main">
        <mc:Choice Requires="a14">
          <p:sp>
            <p:nvSpPr>
              <p:cNvPr id="2" name="Rectangle 1"/>
              <p:cNvSpPr/>
              <p:nvPr/>
            </p:nvSpPr>
            <p:spPr>
              <a:xfrm>
                <a:off x="6980695" y="1820044"/>
                <a:ext cx="94410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𝑐</m:t>
                      </m:r>
                    </m:oMath>
                  </m:oMathPara>
                </a14:m>
                <a:endParaRPr lang="de-CH" dirty="0"/>
              </a:p>
            </p:txBody>
          </p:sp>
        </mc:Choice>
        <mc:Fallback xmlns="">
          <p:sp>
            <p:nvSpPr>
              <p:cNvPr id="2" name="Rectangle 1"/>
              <p:cNvSpPr>
                <a:spLocks noRot="1" noChangeAspect="1" noMove="1" noResize="1" noEditPoints="1" noAdjustHandles="1" noChangeArrowheads="1" noChangeShapeType="1" noTextEdit="1"/>
              </p:cNvSpPr>
              <p:nvPr/>
            </p:nvSpPr>
            <p:spPr>
              <a:xfrm>
                <a:off x="6980695" y="1820044"/>
                <a:ext cx="944105" cy="369332"/>
              </a:xfrm>
              <a:prstGeom prst="rect">
                <a:avLst/>
              </a:prstGeom>
              <a:blipFill>
                <a:blip r:embed="rId9"/>
                <a:stretch>
                  <a:fillRect b="-10000"/>
                </a:stretch>
              </a:blipFill>
            </p:spPr>
            <p:txBody>
              <a:bodyPr/>
              <a:lstStyle/>
              <a:p>
                <a:r>
                  <a:rPr lang="de-CH">
                    <a:noFill/>
                  </a:rPr>
                  <a:t> </a:t>
                </a:r>
              </a:p>
            </p:txBody>
          </p:sp>
        </mc:Fallback>
      </mc:AlternateContent>
      <p:cxnSp>
        <p:nvCxnSpPr>
          <p:cNvPr id="16" name="Straight Arrow Connector 15"/>
          <p:cNvCxnSpPr/>
          <p:nvPr/>
        </p:nvCxnSpPr>
        <p:spPr>
          <a:xfrm flipV="1">
            <a:off x="7467600" y="1575446"/>
            <a:ext cx="0" cy="3295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434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274638"/>
            <a:ext cx="8229600" cy="792162"/>
          </a:xfrm>
        </p:spPr>
        <p:txBody>
          <a:bodyPr/>
          <a:lstStyle/>
          <a:p>
            <a:pPr lvl="0"/>
            <a:r>
              <a:rPr lang="en-US"/>
              <a:t>Energy loss per turn</a:t>
            </a:r>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228600" y="1143000"/>
                <a:ext cx="2584979" cy="53848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de-CH" sz="2000" i="1">
                              <a:latin typeface="Cambria Math" panose="02040503050406030204" pitchFamily="18" charset="0"/>
                            </a:rPr>
                            <m:t>𝑈</m:t>
                          </m:r>
                        </m:e>
                        <m:sub>
                          <m:r>
                            <a:rPr lang="de-CH" sz="2000">
                              <a:latin typeface="Cambria Math" panose="02040503050406030204" pitchFamily="18" charset="0"/>
                            </a:rPr>
                            <m:t>0</m:t>
                          </m:r>
                        </m:sub>
                      </m:sSub>
                      <m:r>
                        <a:rPr lang="de-CH" sz="2000">
                          <a:latin typeface="Cambria Math" panose="02040503050406030204" pitchFamily="18" charset="0"/>
                        </a:rPr>
                        <m:t> =</m:t>
                      </m:r>
                      <m:r>
                        <a:rPr lang="en-US" sz="2000" b="0" i="1" smtClean="0">
                          <a:latin typeface="Cambria Math" panose="02040503050406030204" pitchFamily="18" charset="0"/>
                        </a:rPr>
                        <m:t>𝑃</m:t>
                      </m:r>
                      <m:sSub>
                        <m:sSubPr>
                          <m:ctrlPr>
                            <a:rPr lang="de-CH" sz="2000" i="1">
                              <a:latin typeface="Cambria Math" panose="02040503050406030204" pitchFamily="18" charset="0"/>
                            </a:rPr>
                          </m:ctrlPr>
                        </m:sSubPr>
                        <m:e>
                          <m:r>
                            <a:rPr lang="de-CH" sz="2000" i="1">
                              <a:latin typeface="Cambria Math" panose="02040503050406030204" pitchFamily="18" charset="0"/>
                            </a:rPr>
                            <m:t>𝑡</m:t>
                          </m:r>
                        </m:e>
                        <m:sub>
                          <m:r>
                            <m:rPr>
                              <m:nor/>
                            </m:rPr>
                            <a:rPr lang="de-CH" sz="2000" i="1">
                              <a:latin typeface="Cambria Math" panose="02040503050406030204" pitchFamily="18" charset="0"/>
                            </a:rPr>
                            <m:t>turn</m:t>
                          </m:r>
                        </m:sub>
                      </m:sSub>
                      <m:r>
                        <a:rPr lang="de-CH" sz="2000">
                          <a:latin typeface="Cambria Math" panose="02040503050406030204" pitchFamily="18" charset="0"/>
                        </a:rPr>
                        <m:t> =</m:t>
                      </m:r>
                      <m:r>
                        <a:rPr lang="en-US" sz="2000" b="0" i="1" smtClean="0">
                          <a:latin typeface="Cambria Math" panose="02040503050406030204" pitchFamily="18" charset="0"/>
                        </a:rPr>
                        <m:t>𝑃</m:t>
                      </m:r>
                      <m:f>
                        <m:fPr>
                          <m:ctrlPr>
                            <a:rPr lang="de-CH" sz="2000" i="1">
                              <a:latin typeface="Cambria Math" panose="02040503050406030204" pitchFamily="18" charset="0"/>
                            </a:rPr>
                          </m:ctrlPr>
                        </m:fPr>
                        <m:num>
                          <m:r>
                            <a:rPr lang="de-CH" sz="2000">
                              <a:latin typeface="Cambria Math" panose="02040503050406030204" pitchFamily="18" charset="0"/>
                            </a:rPr>
                            <m:t>2</m:t>
                          </m:r>
                          <m:r>
                            <a:rPr lang="de-CH" sz="2000" i="1">
                              <a:latin typeface="Cambria Math" panose="02040503050406030204" pitchFamily="18" charset="0"/>
                            </a:rPr>
                            <m:t>𝜋</m:t>
                          </m:r>
                          <m:r>
                            <a:rPr lang="de-CH" sz="2000" i="1">
                              <a:latin typeface="Cambria Math" panose="02040503050406030204" pitchFamily="18" charset="0"/>
                            </a:rPr>
                            <m:t>𝑅</m:t>
                          </m:r>
                        </m:num>
                        <m:den>
                          <m:r>
                            <a:rPr lang="en-US" sz="2000" b="0" i="1" smtClean="0">
                              <a:latin typeface="Cambria Math" panose="02040503050406030204" pitchFamily="18" charset="0"/>
                            </a:rPr>
                            <m:t>𝑣</m:t>
                          </m:r>
                        </m:den>
                      </m:f>
                    </m:oMath>
                  </m:oMathPara>
                </a14:m>
                <a:endParaRPr lang="de-CH" sz="2000" dirty="0">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28600" y="1143000"/>
                <a:ext cx="2584979" cy="538483"/>
              </a:xfrm>
              <a:prstGeom prst="rect">
                <a:avLst/>
              </a:prstGeom>
              <a:blipFill>
                <a:blip r:embed="rId3"/>
                <a:stretch>
                  <a:fillRect b="-4545"/>
                </a:stretch>
              </a:blipFill>
              <a:ln>
                <a:noFill/>
              </a:ln>
            </p:spPr>
            <p:txBody>
              <a:bodyPr/>
              <a:lstStyle/>
              <a:p>
                <a:r>
                  <a:rPr lang="de-CH">
                    <a:noFill/>
                  </a:rPr>
                  <a:t> </a:t>
                </a:r>
              </a:p>
            </p:txBody>
          </p:sp>
        </mc:Fallback>
      </mc:AlternateContent>
      <p:sp>
        <p:nvSpPr>
          <p:cNvPr id="6" name="TextBox 5"/>
          <p:cNvSpPr txBox="1"/>
          <p:nvPr/>
        </p:nvSpPr>
        <p:spPr>
          <a:xfrm>
            <a:off x="3415717" y="1150261"/>
            <a:ext cx="1003883" cy="437148"/>
          </a:xfrm>
          <a:prstGeom prst="rect">
            <a:avLst/>
          </a:prstGeom>
          <a:noFill/>
          <a:ln>
            <a:noFill/>
          </a:ln>
        </p:spPr>
        <p:txBody>
          <a:bodyPr wrap="none" lIns="81638" tIns="40819" rIns="81638" bIns="40819" anchorCtr="0" compatLnSpc="0">
            <a:spAutoFit/>
          </a:bodyPr>
          <a:lstStyle/>
          <a:p>
            <a:pPr hangingPunct="0"/>
            <a:r>
              <a:rPr lang="en-US" dirty="0">
                <a:ea typeface="DejaVu LGC Sans" pitchFamily="2"/>
                <a:cs typeface="DejaVu LGC Sans" pitchFamily="2"/>
              </a:rPr>
              <a:t>If </a:t>
            </a:r>
            <a:r>
              <a:rPr lang="el-GR" dirty="0">
                <a:ea typeface="DejaVu LGC Sans" pitchFamily="2"/>
                <a:cs typeface="DejaVu LGC Sans" pitchFamily="2"/>
              </a:rPr>
              <a:t>β</a:t>
            </a:r>
            <a:r>
              <a:rPr lang="en-US" dirty="0">
                <a:ea typeface="OpenSymbol" pitchFamily="2"/>
                <a:cs typeface="OpenSymbol" pitchFamily="2"/>
              </a:rPr>
              <a:t>≈</a:t>
            </a:r>
            <a:r>
              <a:rPr lang="en-US" dirty="0">
                <a:ea typeface="DejaVu LGC Sans" pitchFamily="2"/>
                <a:cs typeface="DejaVu LGC Sans" pitchFamily="2"/>
              </a:rPr>
              <a:t> 1:</a:t>
            </a:r>
          </a:p>
        </p:txBody>
      </p:sp>
      <mc:AlternateContent xmlns:mc="http://schemas.openxmlformats.org/markup-compatibility/2006" xmlns:a14="http://schemas.microsoft.com/office/drawing/2010/main">
        <mc:Choice Requires="a14">
          <p:sp>
            <p:nvSpPr>
              <p:cNvPr id="7" name="TextBox 6"/>
              <p:cNvSpPr txBox="1">
                <a:spLocks noResize="1"/>
              </p:cNvSpPr>
              <p:nvPr/>
            </p:nvSpPr>
            <p:spPr>
              <a:xfrm>
                <a:off x="4724400" y="990600"/>
                <a:ext cx="3801381" cy="648204"/>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𝑈</m:t>
                          </m:r>
                        </m:e>
                        <m:sub>
                          <m:r>
                            <a:rPr lang="de-CH" sz="2000">
                              <a:latin typeface="Cambria Math" panose="02040503050406030204" pitchFamily="18" charset="0"/>
                            </a:rPr>
                            <m:t>0</m:t>
                          </m:r>
                        </m:sub>
                      </m:sSub>
                      <m:r>
                        <m:rPr>
                          <m:nor/>
                        </m:rPr>
                        <a:rPr lang="de-CH" sz="2000" i="1">
                          <a:latin typeface="Cambria Math" panose="02040503050406030204" pitchFamily="18" charset="0"/>
                        </a:rPr>
                        <m:t>(</m:t>
                      </m:r>
                      <m:r>
                        <m:rPr>
                          <m:nor/>
                        </m:rPr>
                        <a:rPr lang="de-CH" sz="2000" i="1">
                          <a:latin typeface="Cambria Math" panose="02040503050406030204" pitchFamily="18" charset="0"/>
                        </a:rPr>
                        <m:t>keV</m:t>
                      </m:r>
                      <m:r>
                        <m:rPr>
                          <m:nor/>
                        </m:rPr>
                        <a:rPr lang="de-CH" sz="2000" i="1">
                          <a:latin typeface="Cambria Math" panose="02040503050406030204" pitchFamily="18" charset="0"/>
                        </a:rPr>
                        <m:t>)</m:t>
                      </m:r>
                      <m:r>
                        <a:rPr lang="de-CH" sz="2000">
                          <a:latin typeface="Cambria Math" panose="02040503050406030204" pitchFamily="18" charset="0"/>
                        </a:rPr>
                        <m:t> = </m:t>
                      </m:r>
                      <m:sSup>
                        <m:sSupPr>
                          <m:ctrlPr>
                            <a:rPr lang="de-CH" sz="2000" i="1">
                              <a:latin typeface="Cambria Math" panose="02040503050406030204" pitchFamily="18" charset="0"/>
                            </a:rPr>
                          </m:ctrlPr>
                        </m:sSupPr>
                        <m:e>
                          <m:r>
                            <a:rPr lang="de-CH" sz="2000">
                              <a:latin typeface="Cambria Math" panose="02040503050406030204" pitchFamily="18" charset="0"/>
                            </a:rPr>
                            <m:t>10</m:t>
                          </m:r>
                        </m:e>
                        <m:sup>
                          <m:r>
                            <a:rPr lang="de-CH" sz="2000">
                              <a:latin typeface="Cambria Math" panose="02040503050406030204" pitchFamily="18" charset="0"/>
                            </a:rPr>
                            <m:t>33</m:t>
                          </m:r>
                        </m:sup>
                      </m:sSup>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a:latin typeface="Cambria Math" panose="02040503050406030204" pitchFamily="18" charset="0"/>
                            </a:rPr>
                            <m:t>3</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sSup>
                                    <m:sSupPr>
                                      <m:ctrlPr>
                                        <a:rPr lang="de-CH" sz="2000" i="1">
                                          <a:latin typeface="Cambria Math" panose="02040503050406030204" pitchFamily="18" charset="0"/>
                                        </a:rPr>
                                      </m:ctrlPr>
                                    </m:sSupPr>
                                    <m:e>
                                      <m:r>
                                        <a:rPr lang="de-CH" sz="2000" i="1">
                                          <a:latin typeface="Cambria Math" panose="02040503050406030204" pitchFamily="18" charset="0"/>
                                        </a:rPr>
                                        <m:t>𝑚𝑐</m:t>
                                      </m:r>
                                    </m:e>
                                    <m:sup>
                                      <m:r>
                                        <a:rPr lang="de-CH" sz="2000">
                                          <a:latin typeface="Cambria Math" panose="02040503050406030204" pitchFamily="18" charset="0"/>
                                        </a:rPr>
                                        <m:t>2</m:t>
                                      </m:r>
                                    </m:sup>
                                  </m:sSup>
                                </m:den>
                              </m:f>
                            </m:e>
                          </m:d>
                        </m:e>
                        <m:sup>
                          <m:r>
                            <a:rPr lang="de-CH" sz="2000">
                              <a:latin typeface="Cambria Math" panose="02040503050406030204" pitchFamily="18" charset="0"/>
                            </a:rPr>
                            <m:t>4</m:t>
                          </m:r>
                        </m:sup>
                      </m:sSup>
                      <m:f>
                        <m:fPr>
                          <m:ctrlPr>
                            <a:rPr lang="de-CH" sz="2000" i="1">
                              <a:latin typeface="Cambria Math" panose="02040503050406030204" pitchFamily="18" charset="0"/>
                            </a:rPr>
                          </m:ctrlPr>
                        </m:fPr>
                        <m:num>
                          <m:sSup>
                            <m:sSupPr>
                              <m:ctrlPr>
                                <a:rPr lang="de-CH" sz="2000" i="1">
                                  <a:latin typeface="Cambria Math" panose="02040503050406030204" pitchFamily="18" charset="0"/>
                                </a:rPr>
                              </m:ctrlPr>
                            </m:sSupPr>
                            <m:e>
                              <m:d>
                                <m:dPr>
                                  <m:begChr m:val="["/>
                                  <m:endChr m:val="]"/>
                                  <m:ctrlPr>
                                    <a:rPr lang="de-CH" sz="2000" i="1">
                                      <a:latin typeface="Cambria Math" panose="02040503050406030204" pitchFamily="18" charset="0"/>
                                    </a:rPr>
                                  </m:ctrlPr>
                                </m:dPr>
                                <m:e>
                                  <m:r>
                                    <a:rPr lang="de-CH" sz="2000" i="1">
                                      <a:latin typeface="Cambria Math" panose="02040503050406030204" pitchFamily="18" charset="0"/>
                                    </a:rPr>
                                    <m:t>𝐸</m:t>
                                  </m:r>
                                  <m:d>
                                    <m:dPr>
                                      <m:ctrlPr>
                                        <a:rPr lang="de-CH" sz="2000" i="1">
                                          <a:latin typeface="Cambria Math" panose="02040503050406030204" pitchFamily="18" charset="0"/>
                                        </a:rPr>
                                      </m:ctrlPr>
                                    </m:dPr>
                                    <m:e>
                                      <m:r>
                                        <a:rPr lang="de-CH" sz="2000" i="1">
                                          <a:latin typeface="Cambria Math" panose="02040503050406030204" pitchFamily="18" charset="0"/>
                                        </a:rPr>
                                        <m:t>𝐺𝑒𝑉</m:t>
                                      </m:r>
                                    </m:e>
                                  </m:d>
                                </m:e>
                              </m:d>
                            </m:e>
                            <m:sup>
                              <m:r>
                                <a:rPr lang="de-CH" sz="2000">
                                  <a:latin typeface="Cambria Math" panose="02040503050406030204" pitchFamily="18" charset="0"/>
                                </a:rPr>
                                <m:t>4</m:t>
                              </m:r>
                            </m:sup>
                          </m:sSup>
                        </m:num>
                        <m:den>
                          <m:r>
                            <a:rPr lang="de-CH" sz="2000" i="1">
                              <a:latin typeface="Cambria Math" panose="02040503050406030204" pitchFamily="18" charset="0"/>
                            </a:rPr>
                            <m:t>𝑅</m:t>
                          </m:r>
                          <m:d>
                            <m:dPr>
                              <m:ctrlPr>
                                <a:rPr lang="de-CH" sz="2000" i="1">
                                  <a:latin typeface="Cambria Math" panose="02040503050406030204" pitchFamily="18" charset="0"/>
                                </a:rPr>
                              </m:ctrlPr>
                            </m:dPr>
                            <m:e>
                              <m:r>
                                <a:rPr lang="de-CH" sz="2000" i="1">
                                  <a:latin typeface="Cambria Math" panose="02040503050406030204" pitchFamily="18" charset="0"/>
                                </a:rPr>
                                <m:t>𝑚</m:t>
                              </m:r>
                            </m:e>
                          </m:d>
                        </m:den>
                      </m:f>
                    </m:oMath>
                  </m:oMathPara>
                </a14:m>
                <a:endParaRPr lang="de-CH" sz="2000" dirty="0">
                  <a:latin typeface="Arial" pitchFamily="1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724400" y="990600"/>
                <a:ext cx="3801381" cy="648204"/>
              </a:xfrm>
              <a:prstGeom prst="rect">
                <a:avLst/>
              </a:prstGeom>
              <a:blipFill>
                <a:blip r:embed="rId4"/>
                <a:stretch>
                  <a:fillRect l="-7051" r="-5769" b="-1887"/>
                </a:stretch>
              </a:blipFill>
              <a:ln>
                <a:noFill/>
              </a:ln>
            </p:spPr>
            <p:txBody>
              <a:bodyPr/>
              <a:lstStyle/>
              <a:p>
                <a:r>
                  <a:rPr lang="de-CH">
                    <a:noFill/>
                  </a:rPr>
                  <a:t> </a:t>
                </a:r>
              </a:p>
            </p:txBody>
          </p:sp>
        </mc:Fallback>
      </mc:AlternateContent>
      <p:sp>
        <p:nvSpPr>
          <p:cNvPr id="8" name="Freeform 7"/>
          <p:cNvSpPr/>
          <p:nvPr/>
        </p:nvSpPr>
        <p:spPr>
          <a:xfrm rot="5400000">
            <a:off x="6601359" y="965848"/>
            <a:ext cx="128334" cy="1552978"/>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12600">
            <a:solidFill>
              <a:srgbClr val="000000"/>
            </a:solidFill>
            <a:prstDash val="solid"/>
          </a:ln>
        </p:spPr>
        <p:txBody>
          <a:bodyPr wrap="none" lIns="87189" tIns="46370" rIns="87189" bIns="46370" anchor="ctr" compatLnSpc="0">
            <a:noAutofit/>
          </a:bodyPr>
          <a:lstStyle/>
          <a:p>
            <a:pPr hangingPunct="0"/>
            <a:endParaRPr lang="en-US" sz="1633">
              <a:latin typeface="Arial" pitchFamily="18"/>
              <a:ea typeface="DejaVu LGC Sans" pitchFamily="2"/>
              <a:cs typeface="DejaVu LGC Sans" pitchFamily="2"/>
            </a:endParaRPr>
          </a:p>
        </p:txBody>
      </p:sp>
      <p:sp>
        <p:nvSpPr>
          <p:cNvPr id="9" name="TextBox 8"/>
          <p:cNvSpPr txBox="1"/>
          <p:nvPr/>
        </p:nvSpPr>
        <p:spPr>
          <a:xfrm>
            <a:off x="5638800" y="1840500"/>
            <a:ext cx="1803215" cy="826500"/>
          </a:xfrm>
          <a:prstGeom prst="rect">
            <a:avLst/>
          </a:prstGeom>
          <a:noFill/>
          <a:ln>
            <a:noFill/>
          </a:ln>
        </p:spPr>
        <p:txBody>
          <a:bodyPr wrap="none" lIns="81638" tIns="40819" rIns="81638" bIns="40819" compatLnSpc="0"/>
          <a:lstStyle/>
          <a:p>
            <a:pPr hangingPunct="0">
              <a:spcAft>
                <a:spcPts val="391"/>
              </a:spcAft>
            </a:pPr>
            <a:r>
              <a:rPr lang="en-US" sz="1600" dirty="0">
                <a:ea typeface="OpenSymbol" pitchFamily="2"/>
                <a:cs typeface="OpenSymbol" pitchFamily="2"/>
              </a:rPr>
              <a:t>≈</a:t>
            </a:r>
            <a:r>
              <a:rPr lang="en-US" sz="1600" dirty="0">
                <a:ea typeface="DejaVu LGC Sans" pitchFamily="2"/>
                <a:cs typeface="DejaVu LGC Sans" pitchFamily="2"/>
              </a:rPr>
              <a:t> 88.5 (electrons)</a:t>
            </a:r>
          </a:p>
          <a:p>
            <a:pPr hangingPunct="0">
              <a:spcAft>
                <a:spcPts val="391"/>
              </a:spcAft>
            </a:pPr>
            <a:r>
              <a:rPr lang="en-US" sz="1600" dirty="0">
                <a:ea typeface="OpenSymbol" pitchFamily="2"/>
                <a:cs typeface="OpenSymbol" pitchFamily="2"/>
              </a:rPr>
              <a:t>≈</a:t>
            </a:r>
            <a:r>
              <a:rPr lang="en-US" sz="1600" dirty="0">
                <a:ea typeface="DejaVu LGC Sans" pitchFamily="2"/>
                <a:cs typeface="DejaVu LGC Sans" pitchFamily="2"/>
              </a:rPr>
              <a:t> 7.8 </a:t>
            </a:r>
            <a:r>
              <a:rPr lang="x-none" sz="1600" dirty="0">
                <a:ea typeface="Arial" pitchFamily="34"/>
                <a:cs typeface="Arial" pitchFamily="34"/>
              </a:rPr>
              <a:t>×</a:t>
            </a:r>
            <a:r>
              <a:rPr lang="en-US" sz="1600" dirty="0">
                <a:ea typeface="Arial" pitchFamily="34"/>
                <a:cs typeface="Arial" pitchFamily="34"/>
              </a:rPr>
              <a:t> 10</a:t>
            </a:r>
            <a:r>
              <a:rPr lang="en-US" sz="1600" baseline="33000" dirty="0">
                <a:ea typeface="Arial" pitchFamily="34"/>
                <a:cs typeface="Arial" pitchFamily="34"/>
              </a:rPr>
              <a:t>–12</a:t>
            </a:r>
            <a:r>
              <a:rPr lang="en-US" sz="1600" dirty="0">
                <a:ea typeface="DejaVu LGC Sans" pitchFamily="2"/>
                <a:cs typeface="DejaVu LGC Sans" pitchFamily="2"/>
              </a:rPr>
              <a:t> (protons)</a:t>
            </a:r>
          </a:p>
        </p:txBody>
      </p:sp>
      <p:sp>
        <p:nvSpPr>
          <p:cNvPr id="11" name="Text Placeholder 10"/>
          <p:cNvSpPr txBox="1">
            <a:spLocks noGrp="1"/>
          </p:cNvSpPr>
          <p:nvPr>
            <p:ph type="body" idx="4294967295"/>
          </p:nvPr>
        </p:nvSpPr>
        <p:spPr>
          <a:xfrm>
            <a:off x="-76199" y="3159197"/>
            <a:ext cx="9101590" cy="2632003"/>
          </a:xfrm>
        </p:spPr>
        <p:txBody>
          <a:bodyPr>
            <a:noAutofit/>
          </a:bodyPr>
          <a:lstStyle/>
          <a:p>
            <a:pPr>
              <a:spcBef>
                <a:spcPts val="391"/>
              </a:spcBef>
              <a:spcAft>
                <a:spcPts val="132"/>
              </a:spcAft>
              <a:buNone/>
            </a:pPr>
            <a:r>
              <a:rPr lang="en-US" sz="1600" dirty="0"/>
              <a:t>Some Examples:</a:t>
            </a:r>
          </a:p>
          <a:p>
            <a:pPr>
              <a:spcBef>
                <a:spcPts val="391"/>
              </a:spcBef>
              <a:spcAft>
                <a:spcPts val="132"/>
              </a:spcAft>
            </a:pPr>
            <a:r>
              <a:rPr lang="en-US" sz="1600" b="1" dirty="0">
                <a:solidFill>
                  <a:srgbClr val="000080"/>
                </a:solidFill>
              </a:rPr>
              <a:t>Swiss Light Source (SLS), electrons:</a:t>
            </a:r>
          </a:p>
          <a:p>
            <a:pPr lvl="1">
              <a:spcBef>
                <a:spcPts val="391"/>
              </a:spcBef>
              <a:spcAft>
                <a:spcPts val="132"/>
              </a:spcAft>
            </a:pPr>
            <a:r>
              <a:rPr lang="en-US" sz="1600" i="1" dirty="0"/>
              <a:t>E</a:t>
            </a:r>
            <a:r>
              <a:rPr lang="en-US" sz="1600" dirty="0"/>
              <a:t> = 2.4 GeV, </a:t>
            </a:r>
            <a:r>
              <a:rPr lang="en-US" sz="1600" i="1" dirty="0"/>
              <a:t>R</a:t>
            </a:r>
            <a:r>
              <a:rPr lang="en-US" sz="1600" dirty="0"/>
              <a:t> = 5.7 m  </a:t>
            </a:r>
            <a:r>
              <a:rPr lang="en-US" sz="1600" dirty="0">
                <a:sym typeface="Wingdings" panose="05000000000000000000" pitchFamily="2" charset="2"/>
              </a:rPr>
              <a:t></a:t>
            </a:r>
            <a:r>
              <a:rPr lang="en-US" sz="1600" dirty="0"/>
              <a:t> </a:t>
            </a:r>
            <a:r>
              <a:rPr lang="en-US" sz="1600" i="1" dirty="0"/>
              <a:t>U</a:t>
            </a:r>
            <a:r>
              <a:rPr lang="en-US" sz="1600" baseline="-33000" dirty="0"/>
              <a:t>0</a:t>
            </a:r>
            <a:r>
              <a:rPr lang="en-US" sz="1600" dirty="0"/>
              <a:t> = 515 </a:t>
            </a:r>
            <a:r>
              <a:rPr lang="en-US" sz="1600" dirty="0" err="1"/>
              <a:t>keV</a:t>
            </a:r>
            <a:r>
              <a:rPr lang="en-US" sz="1600" dirty="0"/>
              <a:t> per electron</a:t>
            </a:r>
          </a:p>
          <a:p>
            <a:pPr lvl="1">
              <a:spcBef>
                <a:spcPts val="391"/>
              </a:spcBef>
              <a:spcAft>
                <a:spcPts val="132"/>
              </a:spcAft>
            </a:pPr>
            <a:r>
              <a:rPr lang="en-US" sz="1600" dirty="0"/>
              <a:t>max. current </a:t>
            </a:r>
            <a:r>
              <a:rPr lang="en-US" sz="1600" i="1" dirty="0"/>
              <a:t>I</a:t>
            </a:r>
            <a:r>
              <a:rPr lang="en-US" sz="1600" dirty="0"/>
              <a:t> = 400 mA, </a:t>
            </a:r>
            <a:r>
              <a:rPr lang="en-US" sz="1600" i="1" dirty="0"/>
              <a:t>P</a:t>
            </a:r>
            <a:r>
              <a:rPr lang="en-US" sz="1600" dirty="0"/>
              <a:t> = </a:t>
            </a:r>
            <a:r>
              <a:rPr lang="en-US" sz="1600" i="1" dirty="0"/>
              <a:t>U</a:t>
            </a:r>
            <a:r>
              <a:rPr lang="en-US" sz="1600" baseline="-33000" dirty="0"/>
              <a:t>0</a:t>
            </a:r>
            <a:r>
              <a:rPr lang="en-US" sz="1600" i="1" dirty="0">
                <a:cs typeface="Arial" pitchFamily="34"/>
              </a:rPr>
              <a:t>I</a:t>
            </a:r>
            <a:r>
              <a:rPr lang="en-US" sz="1600" dirty="0">
                <a:cs typeface="Arial" pitchFamily="34"/>
              </a:rPr>
              <a:t> = 206 kW, to be resupplied by RF system!</a:t>
            </a:r>
          </a:p>
          <a:p>
            <a:pPr>
              <a:spcBef>
                <a:spcPts val="391"/>
              </a:spcBef>
              <a:spcAft>
                <a:spcPts val="132"/>
              </a:spcAft>
            </a:pPr>
            <a:r>
              <a:rPr lang="en-US" sz="1600" b="1" dirty="0">
                <a:solidFill>
                  <a:srgbClr val="000080"/>
                </a:solidFill>
              </a:rPr>
              <a:t>LEP-II, electrons</a:t>
            </a:r>
          </a:p>
          <a:p>
            <a:pPr lvl="1">
              <a:spcBef>
                <a:spcPts val="391"/>
              </a:spcBef>
              <a:spcAft>
                <a:spcPts val="132"/>
              </a:spcAft>
            </a:pPr>
            <a:r>
              <a:rPr lang="en-US" sz="1600" i="1" dirty="0"/>
              <a:t>E</a:t>
            </a:r>
            <a:r>
              <a:rPr lang="en-US" sz="1600" dirty="0"/>
              <a:t> = 100 GeV, </a:t>
            </a:r>
            <a:r>
              <a:rPr lang="en-US" sz="1600" i="1" dirty="0"/>
              <a:t>R</a:t>
            </a:r>
            <a:r>
              <a:rPr lang="en-US" sz="1600" dirty="0"/>
              <a:t> = 3026 m, </a:t>
            </a:r>
            <a:r>
              <a:rPr lang="en-US" sz="1600" i="1" dirty="0"/>
              <a:t>I</a:t>
            </a:r>
            <a:r>
              <a:rPr lang="en-US" sz="1600" dirty="0"/>
              <a:t> = 6 mA </a:t>
            </a:r>
            <a:r>
              <a:rPr lang="en-US" sz="1600" dirty="0">
                <a:sym typeface="Wingdings" panose="05000000000000000000" pitchFamily="2" charset="2"/>
              </a:rPr>
              <a:t></a:t>
            </a:r>
            <a:r>
              <a:rPr lang="en-US" sz="1600" dirty="0"/>
              <a:t> </a:t>
            </a:r>
            <a:r>
              <a:rPr lang="en-US" sz="1600" i="1" dirty="0"/>
              <a:t>U</a:t>
            </a:r>
            <a:r>
              <a:rPr lang="en-US" sz="1600" baseline="-33000" dirty="0"/>
              <a:t>0</a:t>
            </a:r>
            <a:r>
              <a:rPr lang="en-US" sz="1600" dirty="0"/>
              <a:t> =  2.9 GeV, </a:t>
            </a:r>
            <a:r>
              <a:rPr lang="en-US" sz="1600" i="1" dirty="0"/>
              <a:t>P</a:t>
            </a:r>
            <a:r>
              <a:rPr lang="en-US" sz="1600" dirty="0"/>
              <a:t> = 17.4 MW</a:t>
            </a:r>
            <a:r>
              <a:rPr lang="en-US" sz="1600" dirty="0">
                <a:cs typeface="Arial" pitchFamily="34"/>
              </a:rPr>
              <a:t>(!)</a:t>
            </a:r>
          </a:p>
          <a:p>
            <a:pPr>
              <a:spcBef>
                <a:spcPts val="391"/>
              </a:spcBef>
              <a:spcAft>
                <a:spcPts val="132"/>
              </a:spcAft>
            </a:pPr>
            <a:r>
              <a:rPr lang="en-US" sz="1600" b="1" dirty="0">
                <a:solidFill>
                  <a:srgbClr val="000080"/>
                </a:solidFill>
              </a:rPr>
              <a:t>LHC, protons</a:t>
            </a:r>
          </a:p>
          <a:p>
            <a:pPr lvl="1">
              <a:spcBef>
                <a:spcPts val="391"/>
              </a:spcBef>
              <a:spcAft>
                <a:spcPts val="132"/>
              </a:spcAft>
            </a:pPr>
            <a:r>
              <a:rPr lang="en-US" sz="1600" i="1" dirty="0"/>
              <a:t>E</a:t>
            </a:r>
            <a:r>
              <a:rPr lang="en-US" sz="1600" dirty="0"/>
              <a:t> = 7 </a:t>
            </a:r>
            <a:r>
              <a:rPr lang="en-US" sz="1600" dirty="0" err="1"/>
              <a:t>TeV</a:t>
            </a:r>
            <a:r>
              <a:rPr lang="en-US" sz="1600" dirty="0"/>
              <a:t>, </a:t>
            </a:r>
            <a:r>
              <a:rPr lang="en-US" sz="1600" i="1" dirty="0"/>
              <a:t>R</a:t>
            </a:r>
            <a:r>
              <a:rPr lang="en-US" sz="1600" dirty="0"/>
              <a:t> = 2804 m, </a:t>
            </a:r>
            <a:r>
              <a:rPr lang="en-US" sz="1600" i="1" dirty="0"/>
              <a:t>I</a:t>
            </a:r>
            <a:r>
              <a:rPr lang="en-US" sz="1600" dirty="0"/>
              <a:t> = 580 mA  </a:t>
            </a:r>
            <a:r>
              <a:rPr lang="en-US" sz="1600" dirty="0">
                <a:sym typeface="Wingdings" panose="05000000000000000000" pitchFamily="2" charset="2"/>
              </a:rPr>
              <a:t></a:t>
            </a:r>
            <a:r>
              <a:rPr lang="x-none" sz="1600" dirty="0"/>
              <a:t> </a:t>
            </a:r>
            <a:r>
              <a:rPr lang="en-US" sz="1600" i="1" dirty="0"/>
              <a:t>U</a:t>
            </a:r>
            <a:r>
              <a:rPr lang="en-US" sz="1600" baseline="-33000" dirty="0"/>
              <a:t>0</a:t>
            </a:r>
            <a:r>
              <a:rPr lang="en-US" sz="1600" dirty="0"/>
              <a:t> = 6.6 </a:t>
            </a:r>
            <a:r>
              <a:rPr lang="en-US" sz="1600" dirty="0" err="1"/>
              <a:t>keV</a:t>
            </a:r>
            <a:r>
              <a:rPr lang="en-US" sz="1600" dirty="0"/>
              <a:t>, </a:t>
            </a:r>
            <a:r>
              <a:rPr lang="en-US" sz="1600" i="1" dirty="0"/>
              <a:t>P</a:t>
            </a:r>
            <a:r>
              <a:rPr lang="en-US" sz="1600" dirty="0"/>
              <a:t> = 3.8 kW – </a:t>
            </a:r>
            <a:r>
              <a:rPr lang="en-US" sz="1600" i="1" dirty="0"/>
              <a:t>not negligible!</a:t>
            </a:r>
          </a:p>
          <a:p>
            <a:pPr lvl="1">
              <a:spcBef>
                <a:spcPts val="391"/>
              </a:spcBef>
              <a:spcAft>
                <a:spcPts val="132"/>
              </a:spcAft>
            </a:pPr>
            <a:endParaRPr lang="en-US" sz="1600" dirty="0"/>
          </a:p>
        </p:txBody>
      </p:sp>
      <p:sp>
        <p:nvSpPr>
          <p:cNvPr id="12" name="TextBox 11"/>
          <p:cNvSpPr txBox="1"/>
          <p:nvPr/>
        </p:nvSpPr>
        <p:spPr>
          <a:xfrm>
            <a:off x="2252209" y="5791200"/>
            <a:ext cx="6773181" cy="791860"/>
          </a:xfrm>
          <a:prstGeom prst="rect">
            <a:avLst/>
          </a:prstGeom>
          <a:noFill/>
          <a:ln>
            <a:noFill/>
          </a:ln>
        </p:spPr>
        <p:txBody>
          <a:bodyPr wrap="square" lIns="81638" tIns="40819" rIns="81638" bIns="40819" anchorCtr="0" compatLnSpc="0">
            <a:spAutoFit/>
          </a:bodyPr>
          <a:lstStyle/>
          <a:p>
            <a:pPr hangingPunct="0"/>
            <a:r>
              <a:rPr lang="en-US" dirty="0">
                <a:solidFill>
                  <a:srgbClr val="FF3333"/>
                </a:solidFill>
                <a:ea typeface="OpenSymbol" pitchFamily="2"/>
                <a:cs typeface="OpenSymbol" pitchFamily="2"/>
                <a:sym typeface="Wingdings" panose="05000000000000000000" pitchFamily="2" charset="2"/>
              </a:rPr>
              <a:t></a:t>
            </a:r>
            <a:r>
              <a:rPr lang="x-none" dirty="0">
                <a:solidFill>
                  <a:srgbClr val="FF3333"/>
                </a:solidFill>
                <a:ea typeface="OpenSymbol" pitchFamily="2"/>
                <a:cs typeface="OpenSymbol" pitchFamily="2"/>
              </a:rPr>
              <a:t> </a:t>
            </a:r>
            <a:r>
              <a:rPr lang="en-US" b="1" dirty="0">
                <a:solidFill>
                  <a:srgbClr val="CE181E"/>
                </a:solidFill>
                <a:ea typeface="DejaVu LGC Sans" pitchFamily="2"/>
                <a:cs typeface="DejaVu LGC Sans" pitchFamily="2"/>
              </a:rPr>
              <a:t>Electron synchrotrons are limited by RF power (that needs to be supplied to compensate energy loss due to SR)</a:t>
            </a:r>
          </a:p>
        </p:txBody>
      </p:sp>
      <p:sp>
        <p:nvSpPr>
          <p:cNvPr id="14" name="Rectangle 13"/>
          <p:cNvSpPr/>
          <p:nvPr/>
        </p:nvSpPr>
        <p:spPr>
          <a:xfrm>
            <a:off x="2590800" y="2630269"/>
            <a:ext cx="6553200" cy="646331"/>
          </a:xfrm>
          <a:prstGeom prst="rect">
            <a:avLst/>
          </a:prstGeom>
        </p:spPr>
        <p:txBody>
          <a:bodyPr wrap="square">
            <a:spAutoFit/>
          </a:bodyPr>
          <a:lstStyle/>
          <a:p>
            <a:pPr hangingPunct="0">
              <a:spcBef>
                <a:spcPts val="653"/>
              </a:spcBef>
              <a:spcAft>
                <a:spcPts val="391"/>
              </a:spcAft>
            </a:pPr>
            <a:r>
              <a:rPr lang="en-US" dirty="0">
                <a:ea typeface="DejaVu LGC Sans" pitchFamily="2"/>
                <a:cs typeface="DejaVu LGC Sans" pitchFamily="2"/>
              </a:rPr>
              <a:t>An electron loses ~10</a:t>
            </a:r>
            <a:r>
              <a:rPr lang="en-US" baseline="30000" dirty="0">
                <a:ea typeface="DejaVu LGC Sans" pitchFamily="2"/>
                <a:cs typeface="DejaVu LGC Sans" pitchFamily="2"/>
              </a:rPr>
              <a:t>13</a:t>
            </a:r>
            <a:r>
              <a:rPr lang="en-US" dirty="0">
                <a:ea typeface="DejaVu LGC Sans" pitchFamily="2"/>
                <a:cs typeface="DejaVu LGC Sans" pitchFamily="2"/>
              </a:rPr>
              <a:t> more SR power than a proton </a:t>
            </a:r>
            <a:r>
              <a:rPr lang="en-US" dirty="0">
                <a:ea typeface="DejaVu LGC Sans" pitchFamily="2"/>
                <a:cs typeface="DejaVu LGC Sans" pitchFamily="2"/>
                <a:sym typeface="Wingdings" panose="05000000000000000000" pitchFamily="2" charset="2"/>
              </a:rPr>
              <a:t> SR sources use electrons and not protons</a:t>
            </a:r>
            <a:endParaRPr lang="en-US" dirty="0">
              <a:ea typeface="DejaVu LGC Sans" pitchFamily="2"/>
              <a:cs typeface="DejaVu LGC Sans" pitchFamily="2"/>
            </a:endParaRPr>
          </a:p>
        </p:txBody>
      </p:sp>
    </p:spTree>
    <p:extLst>
      <p:ext uri="{BB962C8B-B14F-4D97-AF65-F5344CB8AC3E}">
        <p14:creationId xmlns:p14="http://schemas.microsoft.com/office/powerpoint/2010/main" val="2994379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noGrp="1"/>
          </p:cNvSpPr>
          <p:nvPr>
            <p:ph type="title" idx="4294967295"/>
          </p:nvPr>
        </p:nvSpPr>
        <p:spPr/>
        <p:txBody>
          <a:bodyPr/>
          <a:lstStyle/>
          <a:p>
            <a:pPr lvl="0"/>
            <a:r>
              <a:rPr lang="en-US" dirty="0"/>
              <a:t>Properties of SR: angular distribution</a:t>
            </a:r>
          </a:p>
        </p:txBody>
      </p:sp>
      <p:sp>
        <p:nvSpPr>
          <p:cNvPr id="7" name="Text Placeholder 6"/>
          <p:cNvSpPr txBox="1">
            <a:spLocks noGrp="1"/>
          </p:cNvSpPr>
          <p:nvPr>
            <p:ph type="body" idx="4294967295"/>
          </p:nvPr>
        </p:nvSpPr>
        <p:spPr>
          <a:xfrm>
            <a:off x="-76200" y="914400"/>
            <a:ext cx="8839200" cy="3375283"/>
          </a:xfrm>
        </p:spPr>
        <p:txBody>
          <a:bodyPr wrap="square">
            <a:spAutoFit/>
          </a:bodyPr>
          <a:lstStyle/>
          <a:p>
            <a:r>
              <a:rPr lang="en-US" sz="1800" dirty="0"/>
              <a:t>The particle will emit radiation mostly in the directions perpendicular to acceleration. The radiation emission pattern follows a characteristic donut shape in the rest frame</a:t>
            </a:r>
          </a:p>
          <a:p>
            <a:r>
              <a:rPr lang="en-US" sz="1800" dirty="0"/>
              <a:t>Due to the Lorentz transformation from the rest frame to the laboratory system, the donut shape emission is heavily distorted towards forward emission with an opening angle of 1/</a:t>
            </a:r>
            <a:r>
              <a:rPr lang="en-US" sz="1800" dirty="0">
                <a:sym typeface="Symbol" panose="05050102010706020507" pitchFamily="18" charset="2"/>
              </a:rPr>
              <a:t></a:t>
            </a:r>
            <a:endParaRPr lang="en-US" sz="1800" dirty="0"/>
          </a:p>
          <a:p>
            <a:pPr lvl="0">
              <a:spcBef>
                <a:spcPts val="1200"/>
              </a:spcBef>
            </a:pPr>
            <a:r>
              <a:rPr lang="en-US" sz="1800" dirty="0"/>
              <a:t>Assume photon emitted perpendicular to the direction of acceleration (x) and motion (z). In the rest system: </a:t>
            </a:r>
          </a:p>
          <a:p>
            <a:pPr lvl="0">
              <a:spcBef>
                <a:spcPts val="1200"/>
              </a:spcBef>
            </a:pPr>
            <a:r>
              <a:rPr lang="en-US" sz="1800" dirty="0"/>
              <a:t>Lorentz transformation to lab system:</a:t>
            </a:r>
          </a:p>
          <a:p>
            <a:pPr lvl="0">
              <a:spcBef>
                <a:spcPts val="1200"/>
              </a:spcBef>
            </a:pPr>
            <a:r>
              <a:rPr lang="en-US" sz="1800" dirty="0"/>
              <a:t>Emission angle in the lab frame:</a:t>
            </a:r>
          </a:p>
        </p:txBody>
      </p:sp>
      <mc:AlternateContent xmlns:mc="http://schemas.openxmlformats.org/markup-compatibility/2006" xmlns:a14="http://schemas.microsoft.com/office/drawing/2010/main">
        <mc:Choice Requires="a14">
          <p:sp>
            <p:nvSpPr>
              <p:cNvPr id="12" name="TextBox 11"/>
              <p:cNvSpPr txBox="1">
                <a:spLocks noResize="1"/>
              </p:cNvSpPr>
              <p:nvPr/>
            </p:nvSpPr>
            <p:spPr>
              <a:xfrm>
                <a:off x="4572000" y="2944071"/>
                <a:ext cx="793192" cy="484929"/>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sSup>
                        <m:sSupPr>
                          <m:ctrlPr>
                            <a:rPr lang="de-CH" sz="2000" i="1" smtClean="0">
                              <a:latin typeface="Cambria Math" panose="02040503050406030204" pitchFamily="18" charset="0"/>
                            </a:rPr>
                          </m:ctrlPr>
                        </m:sSupPr>
                        <m:e>
                          <m:r>
                            <a:rPr lang="en-US" sz="2000" b="0" i="1" smtClean="0">
                              <a:latin typeface="Cambria Math" panose="02040503050406030204" pitchFamily="18" charset="0"/>
                            </a:rPr>
                            <m:t>𝐸</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m:t>
                      </m:r>
                      <m:r>
                        <a:rPr lang="en-US" sz="2000" b="0" i="1" smtClean="0">
                          <a:latin typeface="Cambria Math" panose="02040503050406030204" pitchFamily="18" charset="0"/>
                        </a:rPr>
                        <m:t>𝑐</m:t>
                      </m:r>
                    </m:oMath>
                  </m:oMathPara>
                </a14:m>
                <a:endParaRPr lang="de-CH" sz="2000" dirty="0">
                  <a:latin typeface="Arial" pitchFamily="18"/>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572000" y="2944071"/>
                <a:ext cx="793192" cy="484929"/>
              </a:xfrm>
              <a:prstGeom prst="rect">
                <a:avLst/>
              </a:prstGeom>
              <a:blipFill>
                <a:blip r:embed="rId3"/>
                <a:stretch>
                  <a:fillRect l="-38462" r="-26154" b="-1250"/>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4" name="TextBox 13"/>
              <p:cNvSpPr txBox="1">
                <a:spLocks noResize="1"/>
              </p:cNvSpPr>
              <p:nvPr/>
            </p:nvSpPr>
            <p:spPr>
              <a:xfrm>
                <a:off x="4876800" y="3417306"/>
                <a:ext cx="734740" cy="257649"/>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sSub>
                        <m:sSubPr>
                          <m:ctrlPr>
                            <a:rPr lang="de-CH" sz="2000" i="1">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oMath>
                  </m:oMathPara>
                </a14:m>
                <a:endParaRPr lang="de-CH" sz="2000" dirty="0">
                  <a:latin typeface="Arial" pitchFamily="18"/>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876800" y="3417306"/>
                <a:ext cx="734740" cy="257649"/>
              </a:xfrm>
              <a:prstGeom prst="rect">
                <a:avLst/>
              </a:prstGeom>
              <a:blipFill>
                <a:blip r:embed="rId4"/>
                <a:stretch>
                  <a:fillRect l="-29752" t="-16667" r="-22314" b="-4285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 name="TextBox 14"/>
              <p:cNvSpPr txBox="1">
                <a:spLocks noResize="1"/>
              </p:cNvSpPr>
              <p:nvPr/>
            </p:nvSpPr>
            <p:spPr>
              <a:xfrm>
                <a:off x="5843435" y="3317887"/>
                <a:ext cx="1471765" cy="49211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smtClean="0">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𝑧</m:t>
                          </m:r>
                        </m:sub>
                      </m:sSub>
                      <m:r>
                        <a:rPr lang="de-CH" sz="2000">
                          <a:latin typeface="Cambria Math" panose="02040503050406030204" pitchFamily="18" charset="0"/>
                        </a:rPr>
                        <m:t>=</m:t>
                      </m:r>
                      <m:r>
                        <a:rPr lang="de-CH" sz="2000" i="1">
                          <a:latin typeface="Cambria Math" panose="02040503050406030204" pitchFamily="18" charset="0"/>
                        </a:rPr>
                        <m:t>𝛾</m:t>
                      </m:r>
                      <m:sSub>
                        <m:sSubPr>
                          <m:ctrlPr>
                            <a:rPr lang="de-CH" sz="2000" i="1">
                              <a:latin typeface="Cambria Math" panose="02040503050406030204" pitchFamily="18" charset="0"/>
                            </a:rPr>
                          </m:ctrlPr>
                        </m:sSubPr>
                        <m:e>
                          <m:r>
                            <a:rPr lang="de-CH" sz="2000" i="1">
                              <a:latin typeface="Cambria Math" panose="02040503050406030204" pitchFamily="18" charset="0"/>
                            </a:rPr>
                            <m:t>𝑝</m:t>
                          </m:r>
                        </m:e>
                        <m:sub>
                          <m:r>
                            <a:rPr lang="de-CH" sz="2000" i="1">
                              <a:latin typeface="Cambria Math" panose="02040503050406030204" pitchFamily="18" charset="0"/>
                            </a:rPr>
                            <m:t>𝑦</m:t>
                          </m:r>
                        </m:sub>
                      </m:sSub>
                      <m:r>
                        <a:rPr lang="de-CH" sz="2000">
                          <a:latin typeface="Cambria Math" panose="02040503050406030204" pitchFamily="18" charset="0"/>
                        </a:rPr>
                        <m:t>′</m:t>
                      </m:r>
                    </m:oMath>
                  </m:oMathPara>
                </a14:m>
                <a:endParaRPr lang="de-CH" sz="2000" dirty="0">
                  <a:latin typeface="Arial" pitchFamily="18"/>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843435" y="3317887"/>
                <a:ext cx="1471765" cy="492113"/>
              </a:xfrm>
              <a:prstGeom prst="rect">
                <a:avLst/>
              </a:prstGeom>
              <a:blipFill>
                <a:blip r:embed="rId5"/>
                <a:stretch>
                  <a:fillRect/>
                </a:stretch>
              </a:blipFill>
              <a:ln>
                <a:noFill/>
              </a:ln>
            </p:spPr>
            <p:txBody>
              <a:bodyPr/>
              <a:lstStyle/>
              <a:p>
                <a:r>
                  <a:rPr lang="de-CH">
                    <a:noFill/>
                  </a:rPr>
                  <a:t> </a:t>
                </a:r>
              </a:p>
            </p:txBody>
          </p:sp>
        </mc:Fallback>
      </mc:AlternateContent>
      <p:grpSp>
        <p:nvGrpSpPr>
          <p:cNvPr id="16" name="Group 15"/>
          <p:cNvGrpSpPr/>
          <p:nvPr/>
        </p:nvGrpSpPr>
        <p:grpSpPr>
          <a:xfrm>
            <a:off x="3962400" y="3757681"/>
            <a:ext cx="1586385" cy="661919"/>
            <a:chOff x="1882080" y="4853520"/>
            <a:chExt cx="1748879" cy="729720"/>
          </a:xfrm>
        </p:grpSpPr>
        <mc:AlternateContent xmlns:mc="http://schemas.openxmlformats.org/markup-compatibility/2006" xmlns:a14="http://schemas.microsoft.com/office/drawing/2010/main">
          <mc:Choice Requires="a14">
            <p:sp>
              <p:nvSpPr>
                <p:cNvPr id="17" name="TextBox 16"/>
                <p:cNvSpPr txBox="1">
                  <a:spLocks noResize="1"/>
                </p:cNvSpPr>
                <p:nvPr/>
              </p:nvSpPr>
              <p:spPr>
                <a:xfrm>
                  <a:off x="1963440" y="4878720"/>
                  <a:ext cx="1555199" cy="671760"/>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1633">
                            <a:latin typeface="Cambria Math" panose="02040503050406030204" pitchFamily="18" charset="0"/>
                          </a:rPr>
                          <m:t>tanΘ</m:t>
                        </m:r>
                        <m:r>
                          <a:rPr lang="de-CH" sz="1633">
                            <a:latin typeface="Cambria Math" panose="02040503050406030204" pitchFamily="18" charset="0"/>
                          </a:rPr>
                          <m:t>=</m:t>
                        </m:r>
                        <m:f>
                          <m:fPr>
                            <m:ctrlPr>
                              <a:rPr lang="de-CH" sz="1633" i="1">
                                <a:latin typeface="Cambria Math" panose="02040503050406030204" pitchFamily="18" charset="0"/>
                              </a:rPr>
                            </m:ctrlPr>
                          </m:fPr>
                          <m:num>
                            <m:sSub>
                              <m:sSubPr>
                                <m:ctrlPr>
                                  <a:rPr lang="de-CH" sz="1633" i="1">
                                    <a:latin typeface="Cambria Math" panose="02040503050406030204" pitchFamily="18" charset="0"/>
                                  </a:rPr>
                                </m:ctrlPr>
                              </m:sSubPr>
                              <m:e>
                                <m:r>
                                  <a:rPr lang="de-CH" sz="1633" i="1">
                                    <a:latin typeface="Cambria Math" panose="02040503050406030204" pitchFamily="18" charset="0"/>
                                  </a:rPr>
                                  <m:t>𝑝</m:t>
                                </m:r>
                              </m:e>
                              <m:sub>
                                <m:r>
                                  <a:rPr lang="de-CH" sz="1633" i="1">
                                    <a:latin typeface="Cambria Math" panose="02040503050406030204" pitchFamily="18" charset="0"/>
                                  </a:rPr>
                                  <m:t>𝑦</m:t>
                                </m:r>
                              </m:sub>
                            </m:sSub>
                          </m:num>
                          <m:den>
                            <m:sSub>
                              <m:sSubPr>
                                <m:ctrlPr>
                                  <a:rPr lang="de-CH" sz="1633" i="1">
                                    <a:latin typeface="Cambria Math" panose="02040503050406030204" pitchFamily="18" charset="0"/>
                                  </a:rPr>
                                </m:ctrlPr>
                              </m:sSubPr>
                              <m:e>
                                <m:r>
                                  <a:rPr lang="de-CH" sz="1633" i="1">
                                    <a:latin typeface="Cambria Math" panose="02040503050406030204" pitchFamily="18" charset="0"/>
                                  </a:rPr>
                                  <m:t>𝑝</m:t>
                                </m:r>
                              </m:e>
                              <m:sub>
                                <m:r>
                                  <a:rPr lang="de-CH" sz="1633" i="1">
                                    <a:latin typeface="Cambria Math" panose="02040503050406030204" pitchFamily="18" charset="0"/>
                                  </a:rPr>
                                  <m:t>𝑧</m:t>
                                </m:r>
                              </m:sub>
                            </m:sSub>
                          </m:den>
                        </m:f>
                        <m:r>
                          <a:rPr lang="de-CH" sz="1633">
                            <a:latin typeface="Cambria Math" panose="02040503050406030204" pitchFamily="18" charset="0"/>
                          </a:rPr>
                          <m:t>=</m:t>
                        </m:r>
                        <m:f>
                          <m:fPr>
                            <m:ctrlPr>
                              <a:rPr lang="de-CH" sz="1633" i="1">
                                <a:latin typeface="Cambria Math" panose="02040503050406030204" pitchFamily="18" charset="0"/>
                              </a:rPr>
                            </m:ctrlPr>
                          </m:fPr>
                          <m:num>
                            <m:r>
                              <a:rPr lang="de-CH" sz="1633">
                                <a:latin typeface="Cambria Math" panose="02040503050406030204" pitchFamily="18" charset="0"/>
                              </a:rPr>
                              <m:t>1</m:t>
                            </m:r>
                          </m:num>
                          <m:den>
                            <m:r>
                              <a:rPr lang="de-CH" sz="1633" i="1" smtClean="0">
                                <a:latin typeface="Cambria Math" panose="02040503050406030204" pitchFamily="18" charset="0"/>
                                <a:ea typeface="Cambria Math" panose="02040503050406030204" pitchFamily="18" charset="0"/>
                              </a:rPr>
                              <m:t>𝛾</m:t>
                            </m:r>
                          </m:den>
                        </m:f>
                      </m:oMath>
                    </m:oMathPara>
                  </a14:m>
                  <a:endParaRPr lang="de-CH" sz="1633" dirty="0">
                    <a:latin typeface="Arial" pitchFamily="18"/>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963440" y="4878720"/>
                  <a:ext cx="1555199" cy="671760"/>
                </a:xfrm>
                <a:prstGeom prst="rect">
                  <a:avLst/>
                </a:prstGeom>
                <a:blipFill>
                  <a:blip r:embed="rId9"/>
                  <a:stretch>
                    <a:fillRect/>
                  </a:stretch>
                </a:blipFill>
                <a:ln>
                  <a:noFill/>
                </a:ln>
              </p:spPr>
              <p:txBody>
                <a:bodyPr/>
                <a:lstStyle/>
                <a:p>
                  <a:r>
                    <a:rPr lang="de-CH">
                      <a:noFill/>
                    </a:rPr>
                    <a:t> </a:t>
                  </a:r>
                </a:p>
              </p:txBody>
            </p:sp>
          </mc:Fallback>
        </mc:AlternateContent>
        <p:sp>
          <p:nvSpPr>
            <p:cNvPr id="18" name="Freeform 17"/>
            <p:cNvSpPr/>
            <p:nvPr/>
          </p:nvSpPr>
          <p:spPr>
            <a:xfrm>
              <a:off x="1882080" y="4853520"/>
              <a:ext cx="1748879" cy="729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p:grpSp>
      <p:pic>
        <p:nvPicPr>
          <p:cNvPr id="24" name="Picture 23"/>
          <p:cNvPicPr>
            <a:picLocks noChangeAspect="1"/>
          </p:cNvPicPr>
          <p:nvPr/>
        </p:nvPicPr>
        <p:blipFill>
          <a:blip r:embed="rId10"/>
          <a:stretch>
            <a:fillRect/>
          </a:stretch>
        </p:blipFill>
        <p:spPr>
          <a:xfrm>
            <a:off x="0" y="4580863"/>
            <a:ext cx="6405778" cy="2277137"/>
          </a:xfrm>
          <a:prstGeom prst="rect">
            <a:avLst/>
          </a:prstGeom>
        </p:spPr>
      </p:pic>
      <p:sp>
        <p:nvSpPr>
          <p:cNvPr id="25" name="TextBox 24"/>
          <p:cNvSpPr txBox="1"/>
          <p:nvPr/>
        </p:nvSpPr>
        <p:spPr>
          <a:xfrm>
            <a:off x="6546370" y="5000961"/>
            <a:ext cx="2521430" cy="1560404"/>
          </a:xfrm>
          <a:prstGeom prst="rect">
            <a:avLst/>
          </a:prstGeom>
          <a:solidFill>
            <a:srgbClr val="99CCFF">
              <a:alpha val="50000"/>
            </a:srgbClr>
          </a:solidFill>
          <a:ln>
            <a:noFill/>
          </a:ln>
        </p:spPr>
        <p:txBody>
          <a:bodyPr wrap="square" lIns="81638" tIns="40819" rIns="81638" bIns="40819" compatLnSpc="0">
            <a:spAutoFit/>
          </a:bodyPr>
          <a:lstStyle/>
          <a:p>
            <a:pPr hangingPunct="0"/>
            <a:r>
              <a:rPr lang="en-US" sz="1500" b="1" dirty="0">
                <a:ea typeface="Arial" pitchFamily="34"/>
                <a:cs typeface="Arial" pitchFamily="34"/>
              </a:rPr>
              <a:t>Example: </a:t>
            </a:r>
            <a:r>
              <a:rPr lang="en-US" sz="1500" dirty="0">
                <a:ea typeface="Arial" pitchFamily="34"/>
                <a:cs typeface="Arial" pitchFamily="34"/>
              </a:rPr>
              <a:t>ESRF (France): Electron energy 6 GeV </a:t>
            </a:r>
            <a:r>
              <a:rPr lang="en-US" sz="1500" dirty="0">
                <a:ea typeface="OpenSymbol" pitchFamily="2"/>
                <a:cs typeface="OpenSymbol" pitchFamily="2"/>
              </a:rPr>
              <a:t>⇒</a:t>
            </a:r>
            <a:r>
              <a:rPr lang="en-US" sz="1500" i="1" dirty="0">
                <a:ea typeface="Arial" pitchFamily="34"/>
                <a:cs typeface="Arial" pitchFamily="34"/>
              </a:rPr>
              <a:t> </a:t>
            </a:r>
            <a:r>
              <a:rPr lang="en-US" sz="1500" dirty="0">
                <a:ea typeface="OpenSymbol" pitchFamily="2"/>
                <a:cs typeface="OpenSymbol" pitchFamily="2"/>
              </a:rPr>
              <a:t>Θ = 85 </a:t>
            </a:r>
            <a:r>
              <a:rPr lang="en-US" sz="1500" dirty="0">
                <a:ea typeface="Arial" pitchFamily="34"/>
                <a:cs typeface="Arial" pitchFamily="34"/>
              </a:rPr>
              <a:t>µrad, or 1 cm beam spot 60 m from the source point!</a:t>
            </a:r>
          </a:p>
        </p:txBody>
      </p:sp>
    </p:spTree>
    <p:extLst>
      <p:ext uri="{BB962C8B-B14F-4D97-AF65-F5344CB8AC3E}">
        <p14:creationId xmlns:p14="http://schemas.microsoft.com/office/powerpoint/2010/main" val="3599375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noGrp="1"/>
          </p:cNvSpPr>
          <p:nvPr>
            <p:ph type="title" idx="4294967295"/>
          </p:nvPr>
        </p:nvSpPr>
        <p:spPr>
          <a:xfrm>
            <a:off x="457200" y="378331"/>
            <a:ext cx="8229600" cy="584775"/>
          </a:xfrm>
        </p:spPr>
        <p:txBody>
          <a:bodyPr>
            <a:spAutoFit/>
          </a:bodyPr>
          <a:lstStyle/>
          <a:p>
            <a:pPr lvl="0"/>
            <a:r>
              <a:rPr lang="en-US" dirty="0"/>
              <a:t>Properties of SR: time structure</a:t>
            </a:r>
          </a:p>
        </p:txBody>
      </p:sp>
      <p:sp>
        <p:nvSpPr>
          <p:cNvPr id="4" name="Text Placeholder 3"/>
          <p:cNvSpPr txBox="1">
            <a:spLocks noGrp="1"/>
          </p:cNvSpPr>
          <p:nvPr>
            <p:ph type="body" idx="4294967295"/>
          </p:nvPr>
        </p:nvSpPr>
        <p:spPr>
          <a:xfrm>
            <a:off x="3656719" y="838200"/>
            <a:ext cx="5411081" cy="3241913"/>
          </a:xfrm>
        </p:spPr>
        <p:txBody>
          <a:bodyPr wrap="square">
            <a:spAutoFit/>
          </a:bodyPr>
          <a:lstStyle/>
          <a:p>
            <a:pPr lvl="0"/>
            <a:r>
              <a:rPr lang="en-US" sz="1800" dirty="0"/>
              <a:t>From the opening angle we can estimate how long a sample will be illuminated</a:t>
            </a:r>
          </a:p>
          <a:p>
            <a:pPr lvl="0"/>
            <a:r>
              <a:rPr lang="en-US" sz="1800" dirty="0"/>
              <a:t>The time difference between the first (emitted at A) and the last photon (emitted at B) corresponds to the time delay between </a:t>
            </a:r>
            <a:r>
              <a:rPr lang="en-US" sz="1800" dirty="0">
                <a:solidFill>
                  <a:srgbClr val="0000FF"/>
                </a:solidFill>
              </a:rPr>
              <a:t>electron</a:t>
            </a:r>
            <a:r>
              <a:rPr lang="en-US" sz="1800" dirty="0"/>
              <a:t> and </a:t>
            </a:r>
            <a:r>
              <a:rPr lang="en-US" sz="1800" dirty="0">
                <a:solidFill>
                  <a:srgbClr val="FF3333"/>
                </a:solidFill>
              </a:rPr>
              <a:t>photon </a:t>
            </a:r>
            <a:r>
              <a:rPr lang="en-US" sz="1800" dirty="0"/>
              <a:t>(from A to B):</a:t>
            </a:r>
            <a:br>
              <a:rPr lang="en-US" sz="1800" dirty="0"/>
            </a:br>
            <a:br>
              <a:rPr lang="en-US" sz="1800" dirty="0"/>
            </a:br>
            <a:br>
              <a:rPr lang="en-US" sz="1800" dirty="0"/>
            </a:br>
            <a:r>
              <a:rPr lang="en-US" sz="1800" dirty="0"/>
              <a:t>                       </a:t>
            </a:r>
            <a:br>
              <a:rPr lang="en-US" sz="1800" dirty="0"/>
            </a:br>
            <a:endParaRPr lang="en-US" sz="1800" dirty="0"/>
          </a:p>
          <a:p>
            <a:pPr lvl="0"/>
            <a:endParaRPr lang="en-US" sz="1800" dirty="0"/>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5181600" y="2653427"/>
                <a:ext cx="2316881" cy="54697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2000">
                          <a:latin typeface="Cambria Math" panose="02040503050406030204" pitchFamily="18" charset="0"/>
                        </a:rPr>
                        <m:t>Δ</m:t>
                      </m:r>
                      <m:r>
                        <a:rPr lang="de-CH" sz="2000" i="1">
                          <a:latin typeface="Cambria Math" panose="02040503050406030204" pitchFamily="18" charset="0"/>
                        </a:rPr>
                        <m:t>𝑡</m:t>
                      </m:r>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solidFill>
                                <a:srgbClr val="0000FF"/>
                              </a:solidFill>
                              <a:latin typeface="Cambria Math" panose="02040503050406030204" pitchFamily="18" charset="0"/>
                            </a:rPr>
                            <m:t>2</m:t>
                          </m:r>
                          <m:r>
                            <a:rPr lang="de-CH" sz="2000" i="1">
                              <a:solidFill>
                                <a:srgbClr val="0000FF"/>
                              </a:solidFill>
                              <a:latin typeface="Cambria Math" panose="02040503050406030204" pitchFamily="18" charset="0"/>
                            </a:rPr>
                            <m:t>𝑅</m:t>
                          </m:r>
                          <m:r>
                            <m:rPr>
                              <m:sty m:val="p"/>
                            </m:rPr>
                            <a:rPr lang="de-CH" sz="2000">
                              <a:solidFill>
                                <a:srgbClr val="0000FF"/>
                              </a:solidFill>
                              <a:latin typeface="Cambria Math" panose="02040503050406030204" pitchFamily="18" charset="0"/>
                            </a:rPr>
                            <m:t>Θ</m:t>
                          </m:r>
                        </m:num>
                        <m:den>
                          <m:r>
                            <a:rPr lang="de-CH" sz="2000" i="1">
                              <a:solidFill>
                                <a:srgbClr val="0000FF"/>
                              </a:solidFill>
                              <a:latin typeface="Cambria Math" panose="02040503050406030204" pitchFamily="18" charset="0"/>
                            </a:rPr>
                            <m:t>𝑐</m:t>
                          </m:r>
                          <m:r>
                            <a:rPr lang="de-CH" sz="2000" i="1">
                              <a:solidFill>
                                <a:srgbClr val="0000FF"/>
                              </a:solidFill>
                              <a:latin typeface="Cambria Math" panose="02040503050406030204" pitchFamily="18" charset="0"/>
                            </a:rPr>
                            <m:t>𝛽</m:t>
                          </m:r>
                        </m:den>
                      </m:f>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solidFill>
                                <a:srgbClr val="FF0000"/>
                              </a:solidFill>
                              <a:latin typeface="Cambria Math" panose="02040503050406030204" pitchFamily="18" charset="0"/>
                            </a:rPr>
                            <m:t>2</m:t>
                          </m:r>
                          <m:r>
                            <a:rPr lang="de-CH" sz="2000" i="1">
                              <a:solidFill>
                                <a:srgbClr val="FF0000"/>
                              </a:solidFill>
                              <a:latin typeface="Cambria Math" panose="02040503050406030204" pitchFamily="18" charset="0"/>
                            </a:rPr>
                            <m:t>𝑅</m:t>
                          </m:r>
                          <m:r>
                            <m:rPr>
                              <m:sty m:val="p"/>
                            </m:rPr>
                            <a:rPr lang="de-CH" sz="2000">
                              <a:solidFill>
                                <a:srgbClr val="FF0000"/>
                              </a:solidFill>
                              <a:latin typeface="Cambria Math" panose="02040503050406030204" pitchFamily="18" charset="0"/>
                            </a:rPr>
                            <m:t>sinΘ</m:t>
                          </m:r>
                        </m:num>
                        <m:den>
                          <m:r>
                            <a:rPr lang="de-CH" sz="2000" i="1">
                              <a:solidFill>
                                <a:srgbClr val="FF0000"/>
                              </a:solidFill>
                              <a:latin typeface="Cambria Math" panose="02040503050406030204" pitchFamily="18" charset="0"/>
                            </a:rPr>
                            <m:t>𝑐</m:t>
                          </m:r>
                        </m:den>
                      </m:f>
                    </m:oMath>
                  </m:oMathPara>
                </a14:m>
                <a:endParaRPr lang="de-CH" sz="2000" dirty="0">
                  <a:solidFill>
                    <a:srgbClr val="FF0000"/>
                  </a:solidFill>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181600" y="2653427"/>
                <a:ext cx="2316881" cy="546973"/>
              </a:xfrm>
              <a:prstGeom prst="rect">
                <a:avLst/>
              </a:prstGeom>
              <a:blipFill>
                <a:blip r:embed="rId3"/>
                <a:stretch>
                  <a:fillRect l="-263" t="-1111" b="-7778"/>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6" name="TextBox 5"/>
              <p:cNvSpPr txBox="1">
                <a:spLocks noResize="1"/>
              </p:cNvSpPr>
              <p:nvPr/>
            </p:nvSpPr>
            <p:spPr>
              <a:xfrm>
                <a:off x="2278010" y="3429000"/>
                <a:ext cx="1123663" cy="429741"/>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1600" smtClean="0">
                          <a:latin typeface="Cambria Math" panose="02040503050406030204" pitchFamily="18" charset="0"/>
                        </a:rPr>
                        <m:t>sinΘ</m:t>
                      </m:r>
                      <m:r>
                        <a:rPr lang="de-CH" sz="1600" smtClean="0">
                          <a:latin typeface="Cambria Math" panose="02040503050406030204" pitchFamily="18" charset="0"/>
                        </a:rPr>
                        <m:t>≈</m:t>
                      </m:r>
                      <m:r>
                        <m:rPr>
                          <m:sty m:val="p"/>
                        </m:rPr>
                        <a:rPr lang="de-CH" sz="1600" smtClean="0">
                          <a:latin typeface="Cambria Math" panose="02040503050406030204" pitchFamily="18" charset="0"/>
                        </a:rPr>
                        <m:t>Θ</m:t>
                      </m:r>
                      <m:r>
                        <a:rPr lang="de-CH" sz="1600" smtClean="0">
                          <a:latin typeface="Cambria Math" panose="02040503050406030204" pitchFamily="18" charset="0"/>
                        </a:rPr>
                        <m:t>−</m:t>
                      </m:r>
                      <m:f>
                        <m:fPr>
                          <m:ctrlPr>
                            <a:rPr lang="de-CH" sz="1600" i="1">
                              <a:latin typeface="Cambria Math" panose="02040503050406030204" pitchFamily="18" charset="0"/>
                            </a:rPr>
                          </m:ctrlPr>
                        </m:fPr>
                        <m:num>
                          <m:sSup>
                            <m:sSupPr>
                              <m:ctrlPr>
                                <a:rPr lang="de-CH" sz="1600" i="1">
                                  <a:latin typeface="Cambria Math" panose="02040503050406030204" pitchFamily="18" charset="0"/>
                                </a:rPr>
                              </m:ctrlPr>
                            </m:sSupPr>
                            <m:e>
                              <m:r>
                                <m:rPr>
                                  <m:sty m:val="p"/>
                                </m:rPr>
                                <a:rPr lang="de-CH" sz="1600">
                                  <a:latin typeface="Cambria Math" panose="02040503050406030204" pitchFamily="18" charset="0"/>
                                </a:rPr>
                                <m:t>Θ</m:t>
                              </m:r>
                            </m:e>
                            <m:sup>
                              <m:r>
                                <a:rPr lang="de-CH" sz="1600">
                                  <a:latin typeface="Cambria Math" panose="02040503050406030204" pitchFamily="18" charset="0"/>
                                </a:rPr>
                                <m:t>3</m:t>
                              </m:r>
                            </m:sup>
                          </m:sSup>
                        </m:num>
                        <m:den>
                          <m:r>
                            <a:rPr lang="de-CH" sz="1600">
                              <a:latin typeface="Cambria Math" panose="02040503050406030204" pitchFamily="18" charset="0"/>
                            </a:rPr>
                            <m:t>6</m:t>
                          </m:r>
                        </m:den>
                      </m:f>
                    </m:oMath>
                  </m:oMathPara>
                </a14:m>
                <a:endParaRPr lang="de-CH" sz="1600" dirty="0">
                  <a:latin typeface="Arial" pitchFamily="18"/>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278010" y="3429000"/>
                <a:ext cx="1123663" cy="429741"/>
              </a:xfrm>
              <a:prstGeom prst="rect">
                <a:avLst/>
              </a:prstGeom>
              <a:blipFill>
                <a:blip r:embed="rId4"/>
                <a:stretch>
                  <a:fillRect l="-8152" r="-3804" b="-7143"/>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7" name="TextBox 6"/>
              <p:cNvSpPr txBox="1">
                <a:spLocks noResize="1"/>
              </p:cNvSpPr>
              <p:nvPr/>
            </p:nvSpPr>
            <p:spPr>
              <a:xfrm>
                <a:off x="4282945" y="3478778"/>
                <a:ext cx="2879855" cy="483622"/>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f>
                        <m:fPr>
                          <m:ctrlPr>
                            <a:rPr lang="de-CH" sz="1600" i="1" smtClean="0">
                              <a:latin typeface="Cambria Math" panose="02040503050406030204" pitchFamily="18" charset="0"/>
                            </a:rPr>
                          </m:ctrlPr>
                        </m:fPr>
                        <m:num>
                          <m:r>
                            <a:rPr lang="de-CH" sz="1600">
                              <a:latin typeface="Cambria Math" panose="02040503050406030204" pitchFamily="18" charset="0"/>
                            </a:rPr>
                            <m:t>1</m:t>
                          </m:r>
                        </m:num>
                        <m:den>
                          <m:r>
                            <a:rPr lang="de-CH" sz="1600" i="1">
                              <a:latin typeface="Cambria Math" panose="02040503050406030204" pitchFamily="18" charset="0"/>
                            </a:rPr>
                            <m:t>𝛽</m:t>
                          </m:r>
                        </m:den>
                      </m:f>
                      <m:r>
                        <a:rPr lang="de-CH" sz="1600">
                          <a:latin typeface="Cambria Math" panose="02040503050406030204" pitchFamily="18" charset="0"/>
                        </a:rPr>
                        <m:t>=</m:t>
                      </m:r>
                      <m:f>
                        <m:fPr>
                          <m:ctrlPr>
                            <a:rPr lang="de-CH" sz="1600" i="1">
                              <a:latin typeface="Cambria Math" panose="02040503050406030204" pitchFamily="18" charset="0"/>
                            </a:rPr>
                          </m:ctrlPr>
                        </m:fPr>
                        <m:num>
                          <m:r>
                            <a:rPr lang="de-CH" sz="1600">
                              <a:latin typeface="Cambria Math" panose="02040503050406030204" pitchFamily="18" charset="0"/>
                            </a:rPr>
                            <m:t>1</m:t>
                          </m:r>
                        </m:num>
                        <m:den>
                          <m:rad>
                            <m:radPr>
                              <m:degHide m:val="on"/>
                              <m:ctrlPr>
                                <a:rPr lang="de-CH" sz="1600" i="1">
                                  <a:latin typeface="Cambria Math" panose="02040503050406030204" pitchFamily="18" charset="0"/>
                                </a:rPr>
                              </m:ctrlPr>
                            </m:radPr>
                            <m:deg/>
                            <m:e>
                              <m:r>
                                <a:rPr lang="de-CH" sz="1600">
                                  <a:latin typeface="Cambria Math" panose="02040503050406030204" pitchFamily="18" charset="0"/>
                                </a:rPr>
                                <m:t>1−</m:t>
                              </m:r>
                              <m:f>
                                <m:fPr>
                                  <m:type m:val="lin"/>
                                  <m:ctrlPr>
                                    <a:rPr lang="de-CH" sz="1600" i="1">
                                      <a:latin typeface="Cambria Math" panose="02040503050406030204" pitchFamily="18" charset="0"/>
                                    </a:rPr>
                                  </m:ctrlPr>
                                </m:fPr>
                                <m:num>
                                  <m:r>
                                    <a:rPr lang="de-CH" sz="1600">
                                      <a:latin typeface="Cambria Math" panose="02040503050406030204" pitchFamily="18" charset="0"/>
                                    </a:rPr>
                                    <m:t>1</m:t>
                                  </m:r>
                                </m:num>
                                <m:den>
                                  <m:sSup>
                                    <m:sSupPr>
                                      <m:ctrlPr>
                                        <a:rPr lang="de-CH" sz="1600" i="1" smtClean="0">
                                          <a:latin typeface="Cambria Math" panose="02040503050406030204" pitchFamily="18" charset="0"/>
                                        </a:rPr>
                                      </m:ctrlPr>
                                    </m:sSupPr>
                                    <m:e>
                                      <m:r>
                                        <a:rPr lang="de-CH" sz="1600" i="1" smtClean="0">
                                          <a:latin typeface="Cambria Math" panose="02040503050406030204" pitchFamily="18" charset="0"/>
                                          <a:ea typeface="Cambria Math" panose="02040503050406030204" pitchFamily="18" charset="0"/>
                                        </a:rPr>
                                        <m:t>𝛾</m:t>
                                      </m:r>
                                    </m:e>
                                    <m:sup>
                                      <m:r>
                                        <a:rPr lang="en-US" sz="1600" b="0" i="1" smtClean="0">
                                          <a:latin typeface="Cambria Math" panose="02040503050406030204" pitchFamily="18" charset="0"/>
                                        </a:rPr>
                                        <m:t>2</m:t>
                                      </m:r>
                                    </m:sup>
                                  </m:sSup>
                                </m:den>
                              </m:f>
                            </m:e>
                          </m:rad>
                        </m:den>
                      </m:f>
                      <m:r>
                        <a:rPr lang="de-CH" sz="1600">
                          <a:latin typeface="Cambria Math" panose="02040503050406030204" pitchFamily="18" charset="0"/>
                        </a:rPr>
                        <m:t>≈</m:t>
                      </m:r>
                      <m:f>
                        <m:fPr>
                          <m:ctrlPr>
                            <a:rPr lang="de-CH" sz="1600" i="1">
                              <a:latin typeface="Cambria Math" panose="02040503050406030204" pitchFamily="18" charset="0"/>
                            </a:rPr>
                          </m:ctrlPr>
                        </m:fPr>
                        <m:num>
                          <m:r>
                            <a:rPr lang="de-CH" sz="1600">
                              <a:latin typeface="Cambria Math" panose="02040503050406030204" pitchFamily="18" charset="0"/>
                            </a:rPr>
                            <m:t>1</m:t>
                          </m:r>
                        </m:num>
                        <m:den>
                          <m:r>
                            <a:rPr lang="de-CH" sz="1600">
                              <a:latin typeface="Cambria Math" panose="02040503050406030204" pitchFamily="18" charset="0"/>
                            </a:rPr>
                            <m:t>1−</m:t>
                          </m:r>
                          <m:f>
                            <m:fPr>
                              <m:type m:val="lin"/>
                              <m:ctrlPr>
                                <a:rPr lang="de-CH" sz="1600" i="1">
                                  <a:latin typeface="Cambria Math" panose="02040503050406030204" pitchFamily="18" charset="0"/>
                                </a:rPr>
                              </m:ctrlPr>
                            </m:fPr>
                            <m:num>
                              <m:r>
                                <a:rPr lang="de-CH" sz="1600">
                                  <a:latin typeface="Cambria Math" panose="02040503050406030204" pitchFamily="18" charset="0"/>
                                </a:rPr>
                                <m:t>1</m:t>
                              </m:r>
                            </m:num>
                            <m:den>
                              <m:d>
                                <m:dPr>
                                  <m:ctrlPr>
                                    <a:rPr lang="de-CH" sz="1600" i="1">
                                      <a:latin typeface="Cambria Math" panose="02040503050406030204" pitchFamily="18" charset="0"/>
                                    </a:rPr>
                                  </m:ctrlPr>
                                </m:dPr>
                                <m:e>
                                  <m:r>
                                    <a:rPr lang="de-CH" sz="1600">
                                      <a:latin typeface="Cambria Math" panose="02040503050406030204" pitchFamily="18" charset="0"/>
                                    </a:rPr>
                                    <m:t>2</m:t>
                                  </m:r>
                                  <m:sSup>
                                    <m:sSupPr>
                                      <m:ctrlPr>
                                        <a:rPr lang="de-CH" sz="1600" i="1">
                                          <a:latin typeface="Cambria Math" panose="02040503050406030204" pitchFamily="18" charset="0"/>
                                        </a:rPr>
                                      </m:ctrlPr>
                                    </m:sSupPr>
                                    <m:e>
                                      <m:r>
                                        <a:rPr lang="de-CH" sz="1600" i="1" smtClean="0">
                                          <a:latin typeface="Cambria Math" panose="02040503050406030204" pitchFamily="18" charset="0"/>
                                          <a:ea typeface="Cambria Math" panose="02040503050406030204" pitchFamily="18" charset="0"/>
                                        </a:rPr>
                                        <m:t>𝛾</m:t>
                                      </m:r>
                                    </m:e>
                                    <m:sup>
                                      <m:r>
                                        <a:rPr lang="de-CH" sz="1600">
                                          <a:latin typeface="Cambria Math" panose="02040503050406030204" pitchFamily="18" charset="0"/>
                                        </a:rPr>
                                        <m:t>2</m:t>
                                      </m:r>
                                    </m:sup>
                                  </m:sSup>
                                </m:e>
                              </m:d>
                            </m:den>
                          </m:f>
                        </m:den>
                      </m:f>
                      <m:r>
                        <a:rPr lang="de-CH" sz="1600">
                          <a:latin typeface="Cambria Math" panose="02040503050406030204" pitchFamily="18" charset="0"/>
                        </a:rPr>
                        <m:t>≈1+</m:t>
                      </m:r>
                      <m:f>
                        <m:fPr>
                          <m:ctrlPr>
                            <a:rPr lang="de-CH" sz="1600" i="1">
                              <a:latin typeface="Cambria Math" panose="02040503050406030204" pitchFamily="18" charset="0"/>
                            </a:rPr>
                          </m:ctrlPr>
                        </m:fPr>
                        <m:num>
                          <m:r>
                            <a:rPr lang="de-CH" sz="1600">
                              <a:latin typeface="Cambria Math" panose="02040503050406030204" pitchFamily="18" charset="0"/>
                            </a:rPr>
                            <m:t>1</m:t>
                          </m:r>
                        </m:num>
                        <m:den>
                          <m:r>
                            <a:rPr lang="de-CH" sz="1600">
                              <a:latin typeface="Cambria Math" panose="02040503050406030204" pitchFamily="18" charset="0"/>
                            </a:rPr>
                            <m:t>2</m:t>
                          </m:r>
                          <m:sSup>
                            <m:sSupPr>
                              <m:ctrlPr>
                                <a:rPr lang="de-CH" sz="1600" i="1">
                                  <a:latin typeface="Cambria Math" panose="02040503050406030204" pitchFamily="18" charset="0"/>
                                </a:rPr>
                              </m:ctrlPr>
                            </m:sSupPr>
                            <m:e>
                              <m:r>
                                <a:rPr lang="de-CH" sz="1600" i="1" smtClean="0">
                                  <a:latin typeface="Cambria Math" panose="02040503050406030204" pitchFamily="18" charset="0"/>
                                  <a:ea typeface="Cambria Math" panose="02040503050406030204" pitchFamily="18" charset="0"/>
                                </a:rPr>
                                <m:t>𝛾</m:t>
                              </m:r>
                            </m:e>
                            <m:sup>
                              <m:r>
                                <a:rPr lang="de-CH" sz="1600">
                                  <a:latin typeface="Cambria Math" panose="02040503050406030204" pitchFamily="18" charset="0"/>
                                </a:rPr>
                                <m:t>2</m:t>
                              </m:r>
                            </m:sup>
                          </m:sSup>
                        </m:den>
                      </m:f>
                    </m:oMath>
                  </m:oMathPara>
                </a14:m>
                <a:endParaRPr lang="de-CH" sz="1600" dirty="0">
                  <a:latin typeface="Arial" pitchFamily="18"/>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282945" y="3478778"/>
                <a:ext cx="2879855" cy="483622"/>
              </a:xfrm>
              <a:prstGeom prst="rect">
                <a:avLst/>
              </a:prstGeom>
              <a:blipFill>
                <a:blip r:embed="rId5"/>
                <a:stretch>
                  <a:fillRect l="-13983" t="-1266" r="-11864" b="-1012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8" name="TextBox 7"/>
              <p:cNvSpPr txBox="1">
                <a:spLocks noResize="1"/>
              </p:cNvSpPr>
              <p:nvPr/>
            </p:nvSpPr>
            <p:spPr>
              <a:xfrm>
                <a:off x="3895755" y="4135374"/>
                <a:ext cx="1316981" cy="578322"/>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m:rPr>
                          <m:sty m:val="p"/>
                        </m:rPr>
                        <a:rPr lang="de-CH" sz="2000">
                          <a:latin typeface="Cambria Math" panose="02040503050406030204" pitchFamily="18" charset="0"/>
                        </a:rPr>
                        <m:t>Δ</m:t>
                      </m:r>
                      <m:r>
                        <a:rPr lang="de-CH" sz="2000" i="1">
                          <a:latin typeface="Cambria Math" panose="02040503050406030204" pitchFamily="18" charset="0"/>
                        </a:rPr>
                        <m:t>𝑡</m:t>
                      </m:r>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4</m:t>
                          </m:r>
                          <m:r>
                            <a:rPr lang="de-CH" sz="2000" i="1">
                              <a:latin typeface="Cambria Math" panose="02040503050406030204" pitchFamily="18" charset="0"/>
                            </a:rPr>
                            <m:t>𝑅</m:t>
                          </m:r>
                        </m:num>
                        <m:den>
                          <m:r>
                            <a:rPr lang="de-CH" sz="2000">
                              <a:latin typeface="Cambria Math" panose="02040503050406030204" pitchFamily="18" charset="0"/>
                            </a:rPr>
                            <m:t>3</m:t>
                          </m:r>
                          <m:r>
                            <a:rPr lang="de-CH" sz="2000" i="1">
                              <a:latin typeface="Cambria Math" panose="02040503050406030204" pitchFamily="18" charset="0"/>
                            </a:rPr>
                            <m:t>𝑐</m:t>
                          </m:r>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e>
                            <m:sup>
                              <m:r>
                                <a:rPr lang="de-CH" sz="2000">
                                  <a:latin typeface="Cambria Math" panose="02040503050406030204" pitchFamily="18" charset="0"/>
                                </a:rPr>
                                <m:t>3</m:t>
                              </m:r>
                            </m:sup>
                          </m:sSup>
                        </m:den>
                      </m:f>
                    </m:oMath>
                  </m:oMathPara>
                </a14:m>
                <a:endParaRPr lang="de-CH" sz="2000" dirty="0">
                  <a:latin typeface="Arial" pitchFamily="18"/>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895755" y="4135374"/>
                <a:ext cx="1316981" cy="578322"/>
              </a:xfrm>
              <a:prstGeom prst="rect">
                <a:avLst/>
              </a:prstGeom>
              <a:blipFill>
                <a:blip r:embed="rId6"/>
                <a:stretch>
                  <a:fillRect b="-5263"/>
                </a:stretch>
              </a:blipFill>
              <a:ln>
                <a:noFill/>
              </a:ln>
            </p:spPr>
            <p:txBody>
              <a:bodyPr/>
              <a:lstStyle/>
              <a:p>
                <a:r>
                  <a:rPr lang="de-CH">
                    <a:noFill/>
                  </a:rPr>
                  <a:t> </a:t>
                </a:r>
              </a:p>
            </p:txBody>
          </p:sp>
        </mc:Fallback>
      </mc:AlternateContent>
      <p:sp>
        <p:nvSpPr>
          <p:cNvPr id="9" name="Freeform 8"/>
          <p:cNvSpPr/>
          <p:nvPr/>
        </p:nvSpPr>
        <p:spPr>
          <a:xfrm>
            <a:off x="3835997" y="4114800"/>
            <a:ext cx="1421803" cy="6674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p:sp>
        <p:nvSpPr>
          <p:cNvPr id="10" name="Text Placeholder 9"/>
          <p:cNvSpPr txBox="1">
            <a:spLocks noGrp="1"/>
          </p:cNvSpPr>
          <p:nvPr>
            <p:ph type="body" idx="4294967295"/>
          </p:nvPr>
        </p:nvSpPr>
        <p:spPr>
          <a:xfrm>
            <a:off x="158378" y="4992597"/>
            <a:ext cx="8680822" cy="1025922"/>
          </a:xfrm>
        </p:spPr>
        <p:txBody>
          <a:bodyPr wrap="square">
            <a:spAutoFit/>
          </a:bodyPr>
          <a:lstStyle/>
          <a:p>
            <a:pPr lvl="0"/>
            <a:r>
              <a:rPr lang="en-US" sz="1800" dirty="0"/>
              <a:t>Typical photon frequency:		</a:t>
            </a:r>
          </a:p>
          <a:p>
            <a:pPr lvl="0"/>
            <a:endParaRPr lang="en-US" sz="1800" b="1" dirty="0">
              <a:solidFill>
                <a:srgbClr val="000080"/>
              </a:solidFill>
            </a:endParaRPr>
          </a:p>
          <a:p>
            <a:pPr lvl="0"/>
            <a:r>
              <a:rPr lang="en-US" sz="1800" b="1" dirty="0">
                <a:solidFill>
                  <a:srgbClr val="000080"/>
                </a:solidFill>
              </a:rPr>
              <a:t>Typical photon energy:  </a:t>
            </a:r>
          </a:p>
        </p:txBody>
      </p:sp>
      <mc:AlternateContent xmlns:mc="http://schemas.openxmlformats.org/markup-compatibility/2006" xmlns:a14="http://schemas.microsoft.com/office/drawing/2010/main">
        <mc:Choice Requires="a14">
          <p:sp>
            <p:nvSpPr>
              <p:cNvPr id="11" name="TextBox 10"/>
              <p:cNvSpPr txBox="1">
                <a:spLocks noResize="1"/>
              </p:cNvSpPr>
              <p:nvPr/>
            </p:nvSpPr>
            <p:spPr>
              <a:xfrm>
                <a:off x="3733800" y="4876800"/>
                <a:ext cx="1001532" cy="485582"/>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𝜈</m:t>
                          </m:r>
                        </m:e>
                        <m:sub>
                          <m:r>
                            <m:rPr>
                              <m:nor/>
                            </m:rPr>
                            <a:rPr lang="de-CH" sz="2000">
                              <a:latin typeface="Cambria Math" panose="02040503050406030204" pitchFamily="18" charset="0"/>
                            </a:rPr>
                            <m:t>typ</m:t>
                          </m:r>
                        </m:sub>
                      </m:sSub>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1</m:t>
                          </m:r>
                        </m:num>
                        <m:den>
                          <m:r>
                            <m:rPr>
                              <m:sty m:val="p"/>
                            </m:rPr>
                            <a:rPr lang="de-CH" sz="2000">
                              <a:latin typeface="Cambria Math" panose="02040503050406030204" pitchFamily="18" charset="0"/>
                            </a:rPr>
                            <m:t>Δ</m:t>
                          </m:r>
                          <m:r>
                            <a:rPr lang="de-CH" sz="2000" i="1">
                              <a:latin typeface="Cambria Math" panose="02040503050406030204" pitchFamily="18" charset="0"/>
                            </a:rPr>
                            <m:t>𝑡</m:t>
                          </m:r>
                        </m:den>
                      </m:f>
                    </m:oMath>
                  </m:oMathPara>
                </a14:m>
                <a:endParaRPr lang="de-CH" sz="2000" dirty="0">
                  <a:latin typeface="Arial" pitchFamily="1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733800" y="4876800"/>
                <a:ext cx="1001532" cy="485582"/>
              </a:xfrm>
              <a:prstGeom prst="rect">
                <a:avLst/>
              </a:prstGeom>
              <a:blipFill>
                <a:blip r:embed="rId7"/>
                <a:stretch>
                  <a:fillRect l="-13415" t="-2500" r="-6098" b="-10000"/>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2" name="TextBox 11"/>
              <p:cNvSpPr txBox="1">
                <a:spLocks noResize="1"/>
              </p:cNvSpPr>
              <p:nvPr/>
            </p:nvSpPr>
            <p:spPr>
              <a:xfrm>
                <a:off x="3544868" y="5537016"/>
                <a:ext cx="2425949" cy="538483"/>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𝐸</m:t>
                          </m:r>
                        </m:e>
                        <m:sub>
                          <m:r>
                            <m:rPr>
                              <m:nor/>
                            </m:rPr>
                            <a:rPr lang="de-CH" sz="2000">
                              <a:latin typeface="Cambria Math" panose="02040503050406030204" pitchFamily="18" charset="0"/>
                            </a:rPr>
                            <m:t>typ</m:t>
                          </m:r>
                        </m:sub>
                      </m:sSub>
                      <m:r>
                        <a:rPr lang="de-CH" sz="2000">
                          <a:latin typeface="Cambria Math" panose="02040503050406030204" pitchFamily="18" charset="0"/>
                        </a:rPr>
                        <m:t> = </m:t>
                      </m:r>
                      <m:r>
                        <a:rPr lang="de-CH" sz="2000" i="1">
                          <a:latin typeface="Cambria Math" panose="02040503050406030204" pitchFamily="18" charset="0"/>
                        </a:rPr>
                        <m:t>h</m:t>
                      </m:r>
                      <m:sSub>
                        <m:sSubPr>
                          <m:ctrlPr>
                            <a:rPr lang="de-CH" sz="2000" i="1">
                              <a:latin typeface="Cambria Math" panose="02040503050406030204" pitchFamily="18" charset="0"/>
                            </a:rPr>
                          </m:ctrlPr>
                        </m:sSubPr>
                        <m:e>
                          <m:r>
                            <a:rPr lang="de-CH" sz="2000" i="1">
                              <a:latin typeface="Cambria Math" panose="02040503050406030204" pitchFamily="18" charset="0"/>
                            </a:rPr>
                            <m:t>𝜈</m:t>
                          </m:r>
                        </m:e>
                        <m:sub>
                          <m:r>
                            <m:rPr>
                              <m:nor/>
                            </m:rPr>
                            <a:rPr lang="de-CH" sz="2000">
                              <a:latin typeface="Cambria Math" panose="02040503050406030204" pitchFamily="18" charset="0"/>
                            </a:rPr>
                            <m:t>typ</m:t>
                          </m:r>
                        </m:sub>
                      </m:sSub>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3</m:t>
                          </m:r>
                          <m:r>
                            <a:rPr lang="de-CH" sz="2000" i="1">
                              <a:latin typeface="Cambria Math" panose="02040503050406030204" pitchFamily="18" charset="0"/>
                            </a:rPr>
                            <m:t>𝑐h</m:t>
                          </m:r>
                        </m:num>
                        <m:den>
                          <m:r>
                            <a:rPr lang="de-CH" sz="2000">
                              <a:latin typeface="Cambria Math" panose="02040503050406030204" pitchFamily="18" charset="0"/>
                            </a:rPr>
                            <m:t>4</m:t>
                          </m:r>
                          <m:r>
                            <a:rPr lang="de-CH" sz="2000" i="1">
                              <a:latin typeface="Cambria Math" panose="02040503050406030204" pitchFamily="18" charset="0"/>
                            </a:rPr>
                            <m:t>𝑅</m:t>
                          </m:r>
                        </m:den>
                      </m:f>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e>
                        <m:sup>
                          <m:r>
                            <a:rPr lang="de-CH" sz="2000">
                              <a:latin typeface="Cambria Math" panose="02040503050406030204" pitchFamily="18" charset="0"/>
                            </a:rPr>
                            <m:t>3</m:t>
                          </m:r>
                        </m:sup>
                      </m:sSup>
                    </m:oMath>
                  </m:oMathPara>
                </a14:m>
                <a:endParaRPr lang="de-CH" sz="2000" dirty="0">
                  <a:latin typeface="Arial" pitchFamily="18"/>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544868" y="5537016"/>
                <a:ext cx="2425949" cy="538483"/>
              </a:xfrm>
              <a:prstGeom prst="rect">
                <a:avLst/>
              </a:prstGeom>
              <a:blipFill>
                <a:blip r:embed="rId8"/>
                <a:stretch>
                  <a:fillRect l="-8060" r="-4534" b="-4494"/>
                </a:stretch>
              </a:blipFill>
              <a:ln>
                <a:noFill/>
              </a:ln>
            </p:spPr>
            <p:txBody>
              <a:bodyPr/>
              <a:lstStyle/>
              <a:p>
                <a:r>
                  <a:rPr lang="de-CH">
                    <a:noFill/>
                  </a:rPr>
                  <a:t> </a:t>
                </a:r>
              </a:p>
            </p:txBody>
          </p:sp>
        </mc:Fallback>
      </mc:AlternateContent>
      <p:sp>
        <p:nvSpPr>
          <p:cNvPr id="13" name="Freeform 12"/>
          <p:cNvSpPr/>
          <p:nvPr/>
        </p:nvSpPr>
        <p:spPr>
          <a:xfrm>
            <a:off x="3261872" y="5486400"/>
            <a:ext cx="2834128" cy="66747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mc:AlternateContent xmlns:mc="http://schemas.openxmlformats.org/markup-compatibility/2006" xmlns:a14="http://schemas.microsoft.com/office/drawing/2010/main">
        <mc:Choice Requires="a14">
          <p:sp>
            <p:nvSpPr>
              <p:cNvPr id="14" name="TextBox 13"/>
              <p:cNvSpPr txBox="1"/>
              <p:nvPr/>
            </p:nvSpPr>
            <p:spPr>
              <a:xfrm>
                <a:off x="6324600" y="5193453"/>
                <a:ext cx="2765004" cy="1264810"/>
              </a:xfrm>
              <a:prstGeom prst="rect">
                <a:avLst/>
              </a:prstGeom>
              <a:solidFill>
                <a:srgbClr val="99CCFF">
                  <a:alpha val="50000"/>
                </a:srgbClr>
              </a:solidFill>
              <a:ln>
                <a:noFill/>
              </a:ln>
            </p:spPr>
            <p:txBody>
              <a:bodyPr wrap="square" lIns="81638" tIns="40819" rIns="81638" bIns="40819" compatLnSpc="0">
                <a:spAutoFit/>
              </a:bodyPr>
              <a:lstStyle/>
              <a:p>
                <a:pPr hangingPunct="0"/>
                <a:r>
                  <a:rPr lang="en-US" sz="1500" b="1" dirty="0">
                    <a:ea typeface="Arial" pitchFamily="34"/>
                    <a:cs typeface="Arial" pitchFamily="34"/>
                  </a:rPr>
                  <a:t>Example: </a:t>
                </a:r>
                <a:r>
                  <a:rPr lang="en-US" sz="1500" dirty="0">
                    <a:ea typeface="Arial" pitchFamily="34"/>
                    <a:cs typeface="Arial" pitchFamily="34"/>
                  </a:rPr>
                  <a:t>ESRF (France): Electron energy 6 GeV,       </a:t>
                </a:r>
                <a:r>
                  <a:rPr lang="en-US" sz="1500" i="1" dirty="0">
                    <a:ea typeface="Arial" pitchFamily="34"/>
                    <a:cs typeface="Arial" pitchFamily="34"/>
                  </a:rPr>
                  <a:t>R</a:t>
                </a:r>
                <a:r>
                  <a:rPr lang="en-US" sz="1500" dirty="0">
                    <a:ea typeface="Arial" pitchFamily="34"/>
                    <a:cs typeface="Arial" pitchFamily="34"/>
                  </a:rPr>
                  <a:t> = 23 m </a:t>
                </a:r>
                <a:r>
                  <a:rPr lang="en-US" sz="1500" dirty="0">
                    <a:ea typeface="OpenSymbol" pitchFamily="2"/>
                    <a:cs typeface="OpenSymbol" pitchFamily="2"/>
                  </a:rPr>
                  <a:t>⇒</a:t>
                </a:r>
                <a:r>
                  <a:rPr lang="en-US" sz="1500" dirty="0">
                    <a:ea typeface="Arial" pitchFamily="34"/>
                    <a:cs typeface="Arial" pitchFamily="34"/>
                  </a:rPr>
                  <a:t> </a:t>
                </a:r>
                <a14:m>
                  <m:oMath xmlns:m="http://schemas.openxmlformats.org/officeDocument/2006/math">
                    <m:r>
                      <m:rPr>
                        <m:sty m:val="p"/>
                      </m:rPr>
                      <a:rPr lang="de-CH" sz="1500">
                        <a:latin typeface="Cambria Math" panose="02040503050406030204" pitchFamily="18" charset="0"/>
                      </a:rPr>
                      <m:t>Δ</m:t>
                    </m:r>
                    <m:r>
                      <a:rPr lang="de-CH" sz="1500" i="1">
                        <a:latin typeface="Cambria Math" panose="02040503050406030204" pitchFamily="18" charset="0"/>
                      </a:rPr>
                      <m:t>𝑡</m:t>
                    </m:r>
                    <m:r>
                      <a:rPr lang="de-CH" sz="1500">
                        <a:latin typeface="Cambria Math" panose="02040503050406030204" pitchFamily="18" charset="0"/>
                      </a:rPr>
                      <m:t> </m:t>
                    </m:r>
                  </m:oMath>
                </a14:m>
                <a:r>
                  <a:rPr lang="en-US" sz="1500" i="1" dirty="0">
                    <a:ea typeface="Arial" pitchFamily="34"/>
                    <a:cs typeface="Arial" pitchFamily="34"/>
                  </a:rPr>
                  <a:t>= </a:t>
                </a:r>
                <a:r>
                  <a:rPr lang="en-US" sz="1500" dirty="0">
                    <a:ea typeface="Arial" pitchFamily="34"/>
                    <a:cs typeface="Arial" pitchFamily="34"/>
                  </a:rPr>
                  <a:t>6.3e-20 s</a:t>
                </a:r>
                <a:r>
                  <a:rPr lang="en-US" sz="1500" i="1" dirty="0">
                    <a:ea typeface="Arial" pitchFamily="34"/>
                    <a:cs typeface="Arial" pitchFamily="34"/>
                  </a:rPr>
                  <a:t>,   </a:t>
                </a:r>
                <a:r>
                  <a:rPr lang="en-US" sz="1500" i="1" dirty="0" err="1">
                    <a:ea typeface="Arial" pitchFamily="34"/>
                    <a:cs typeface="Arial" pitchFamily="34"/>
                  </a:rPr>
                  <a:t>E</a:t>
                </a:r>
                <a:r>
                  <a:rPr lang="en-US" sz="1500" baseline="-33000" dirty="0" err="1">
                    <a:ea typeface="Arial" pitchFamily="34"/>
                    <a:cs typeface="Arial" pitchFamily="34"/>
                  </a:rPr>
                  <a:t>typ</a:t>
                </a:r>
                <a:r>
                  <a:rPr lang="en-US" sz="1500" dirty="0">
                    <a:ea typeface="Arial" pitchFamily="34"/>
                    <a:cs typeface="Arial" pitchFamily="34"/>
                  </a:rPr>
                  <a:t> = 65 </a:t>
                </a:r>
                <a:r>
                  <a:rPr lang="en-US" sz="1500" dirty="0" err="1">
                    <a:ea typeface="Arial" pitchFamily="34"/>
                    <a:cs typeface="Arial" pitchFamily="34"/>
                  </a:rPr>
                  <a:t>keV</a:t>
                </a:r>
                <a:endParaRPr lang="en-US" sz="1500" dirty="0">
                  <a:ea typeface="Arial" pitchFamily="34"/>
                  <a:cs typeface="Arial" pitchFamily="34"/>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324600" y="5193453"/>
                <a:ext cx="2765004" cy="1264810"/>
              </a:xfrm>
              <a:prstGeom prst="rect">
                <a:avLst/>
              </a:prstGeom>
              <a:blipFill>
                <a:blip r:embed="rId9"/>
                <a:stretch>
                  <a:fillRect l="-2649" t="-2899" r="-8830" b="-12077"/>
                </a:stretch>
              </a:blipFill>
              <a:ln>
                <a:noFill/>
              </a:ln>
            </p:spPr>
            <p:txBody>
              <a:bodyPr/>
              <a:lstStyle/>
              <a:p>
                <a:r>
                  <a:rPr lang="de-CH">
                    <a:noFill/>
                  </a:rPr>
                  <a:t> </a:t>
                </a:r>
              </a:p>
            </p:txBody>
          </p:sp>
        </mc:Fallback>
      </mc:AlternateContent>
      <p:grpSp>
        <p:nvGrpSpPr>
          <p:cNvPr id="18" name="Group 17"/>
          <p:cNvGrpSpPr/>
          <p:nvPr/>
        </p:nvGrpSpPr>
        <p:grpSpPr>
          <a:xfrm>
            <a:off x="0" y="914400"/>
            <a:ext cx="3713639" cy="2433687"/>
            <a:chOff x="0" y="1078423"/>
            <a:chExt cx="3886200" cy="2650664"/>
          </a:xfrm>
        </p:grpSpPr>
        <p:pic>
          <p:nvPicPr>
            <p:cNvPr id="2" name="Picture 1"/>
            <p:cNvPicPr>
              <a:picLocks noChangeAspect="1"/>
            </p:cNvPicPr>
            <p:nvPr/>
          </p:nvPicPr>
          <p:blipFill>
            <a:blip r:embed="rId10">
              <a:lum/>
              <a:alphaModFix/>
            </a:blip>
            <a:srcRect/>
            <a:stretch>
              <a:fillRect/>
            </a:stretch>
          </p:blipFill>
          <p:spPr>
            <a:xfrm>
              <a:off x="0" y="1078423"/>
              <a:ext cx="3094478" cy="2650664"/>
            </a:xfrm>
            <a:prstGeom prst="rect">
              <a:avLst/>
            </a:prstGeom>
            <a:noFill/>
            <a:ln>
              <a:noFill/>
            </a:ln>
          </p:spPr>
        </p:pic>
        <p:sp>
          <p:nvSpPr>
            <p:cNvPr id="16" name="TextBox 15"/>
            <p:cNvSpPr txBox="1"/>
            <p:nvPr/>
          </p:nvSpPr>
          <p:spPr>
            <a:xfrm>
              <a:off x="2971800" y="1638645"/>
              <a:ext cx="914400" cy="326836"/>
            </a:xfrm>
            <a:prstGeom prst="rect">
              <a:avLst/>
            </a:prstGeom>
            <a:gradFill>
              <a:gsLst>
                <a:gs pos="34511">
                  <a:srgbClr val="007696"/>
                </a:gs>
                <a:gs pos="19450">
                  <a:srgbClr val="006682"/>
                </a:gs>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solidFill>
                <a:srgbClr val="00B050"/>
              </a:solidFill>
            </a:ln>
          </p:spPr>
          <p:txBody>
            <a:bodyPr wrap="square" rtlCol="0">
              <a:spAutoFit/>
            </a:bodyPr>
            <a:lstStyle/>
            <a:p>
              <a:r>
                <a:rPr lang="en-US" sz="1350" dirty="0">
                  <a:solidFill>
                    <a:srgbClr val="FFFF00"/>
                  </a:solidFill>
                </a:rPr>
                <a:t>detector</a:t>
              </a:r>
              <a:endParaRPr lang="de-CH" sz="1350" dirty="0">
                <a:solidFill>
                  <a:srgbClr val="FFFF00"/>
                </a:solidFill>
              </a:endParaRPr>
            </a:p>
          </p:txBody>
        </p:sp>
        <p:sp>
          <p:nvSpPr>
            <p:cNvPr id="15" name="TextBox 14"/>
            <p:cNvSpPr txBox="1"/>
            <p:nvPr/>
          </p:nvSpPr>
          <p:spPr>
            <a:xfrm>
              <a:off x="226695" y="1520688"/>
              <a:ext cx="343364" cy="369332"/>
            </a:xfrm>
            <a:prstGeom prst="rect">
              <a:avLst/>
            </a:prstGeom>
            <a:noFill/>
          </p:spPr>
          <p:txBody>
            <a:bodyPr wrap="none" rtlCol="0">
              <a:spAutoFit/>
            </a:bodyPr>
            <a:lstStyle/>
            <a:p>
              <a:r>
                <a:rPr lang="en-US" dirty="0"/>
                <a:t>A</a:t>
              </a:r>
              <a:endParaRPr lang="de-CH" dirty="0"/>
            </a:p>
          </p:txBody>
        </p:sp>
        <p:sp>
          <p:nvSpPr>
            <p:cNvPr id="17" name="TextBox 16"/>
            <p:cNvSpPr txBox="1"/>
            <p:nvPr/>
          </p:nvSpPr>
          <p:spPr>
            <a:xfrm>
              <a:off x="1981200" y="1459468"/>
              <a:ext cx="317716" cy="369332"/>
            </a:xfrm>
            <a:prstGeom prst="rect">
              <a:avLst/>
            </a:prstGeom>
            <a:noFill/>
          </p:spPr>
          <p:txBody>
            <a:bodyPr wrap="none" rtlCol="0">
              <a:spAutoFit/>
            </a:bodyPr>
            <a:lstStyle/>
            <a:p>
              <a:r>
                <a:rPr lang="en-US" dirty="0"/>
                <a:t>B</a:t>
              </a:r>
              <a:endParaRPr lang="de-CH" dirty="0"/>
            </a:p>
          </p:txBody>
        </p:sp>
      </p:grpSp>
      <mc:AlternateContent xmlns:mc="http://schemas.openxmlformats.org/markup-compatibility/2006" xmlns:a14="http://schemas.microsoft.com/office/drawing/2010/main">
        <mc:Choice Requires="a14">
          <p:sp>
            <p:nvSpPr>
              <p:cNvPr id="19" name="Rectangle 18"/>
              <p:cNvSpPr/>
              <p:nvPr/>
            </p:nvSpPr>
            <p:spPr>
              <a:xfrm>
                <a:off x="1090033" y="3352800"/>
                <a:ext cx="814967" cy="656077"/>
              </a:xfrm>
              <a:prstGeom prst="rect">
                <a:avLst/>
              </a:prstGeom>
            </p:spPr>
            <p:txBody>
              <a:bodyPr wrap="none">
                <a:spAutoFit/>
              </a:bodyPr>
              <a:lstStyle/>
              <a:p>
                <a:pPr hangingPunct="0"/>
                <a14:m>
                  <m:oMathPara xmlns:m="http://schemas.openxmlformats.org/officeDocument/2006/math">
                    <m:oMathParaPr>
                      <m:jc m:val="centerGroup"/>
                    </m:oMathParaPr>
                    <m:oMath xmlns:m="http://schemas.openxmlformats.org/officeDocument/2006/math">
                      <m:r>
                        <a:rPr lang="de-CH" i="1" smtClean="0">
                          <a:latin typeface="Cambria Math" panose="02040503050406030204" pitchFamily="18" charset="0"/>
                          <a:ea typeface="Cambria Math" panose="02040503050406030204" pitchFamily="18" charset="0"/>
                        </a:rPr>
                        <m:t>𝜃</m:t>
                      </m:r>
                      <m:r>
                        <a:rPr lang="en-US" b="0" i="1" smtClean="0">
                          <a:latin typeface="Cambria Math" panose="02040503050406030204" pitchFamily="18" charset="0"/>
                          <a:ea typeface="Cambria Math" panose="02040503050406030204" pitchFamily="18" charset="0"/>
                        </a:rPr>
                        <m:t>=</m:t>
                      </m:r>
                      <m:f>
                        <m:fPr>
                          <m:ctrlPr>
                            <a:rPr lang="de-CH" i="1">
                              <a:latin typeface="Cambria Math" panose="02040503050406030204" pitchFamily="18" charset="0"/>
                            </a:rPr>
                          </m:ctrlPr>
                        </m:fPr>
                        <m:num>
                          <m:r>
                            <a:rPr lang="de-CH">
                              <a:latin typeface="Cambria Math" panose="02040503050406030204" pitchFamily="18" charset="0"/>
                            </a:rPr>
                            <m:t>1</m:t>
                          </m:r>
                        </m:num>
                        <m:den>
                          <m:r>
                            <a:rPr lang="de-CH" i="1">
                              <a:latin typeface="Cambria Math" panose="02040503050406030204" pitchFamily="18" charset="0"/>
                              <a:ea typeface="Cambria Math" panose="02040503050406030204" pitchFamily="18" charset="0"/>
                            </a:rPr>
                            <m:t>𝛾</m:t>
                          </m:r>
                        </m:den>
                      </m:f>
                    </m:oMath>
                  </m:oMathPara>
                </a14:m>
                <a:endParaRPr lang="de-CH" dirty="0">
                  <a:latin typeface="Arial" pitchFamily="18"/>
                </a:endParaRPr>
              </a:p>
            </p:txBody>
          </p:sp>
        </mc:Choice>
        <mc:Fallback xmlns="">
          <p:sp>
            <p:nvSpPr>
              <p:cNvPr id="19" name="Rectangle 18"/>
              <p:cNvSpPr>
                <a:spLocks noRot="1" noChangeAspect="1" noMove="1" noResize="1" noEditPoints="1" noAdjustHandles="1" noChangeArrowheads="1" noChangeShapeType="1" noTextEdit="1"/>
              </p:cNvSpPr>
              <p:nvPr/>
            </p:nvSpPr>
            <p:spPr>
              <a:xfrm>
                <a:off x="1090033" y="3352800"/>
                <a:ext cx="814967" cy="656077"/>
              </a:xfrm>
              <a:prstGeom prst="rect">
                <a:avLst/>
              </a:prstGeom>
              <a:blipFill>
                <a:blip r:embed="rId11"/>
                <a:stretch>
                  <a:fillRect/>
                </a:stretch>
              </a:blipFill>
            </p:spPr>
            <p:txBody>
              <a:bodyPr/>
              <a:lstStyle/>
              <a:p>
                <a:r>
                  <a:rPr lang="de-CH">
                    <a:noFill/>
                  </a:rPr>
                  <a:t> </a:t>
                </a:r>
              </a:p>
            </p:txBody>
          </p:sp>
        </mc:Fallback>
      </mc:AlternateContent>
      <p:sp>
        <p:nvSpPr>
          <p:cNvPr id="20" name="TextBox 19"/>
          <p:cNvSpPr txBox="1"/>
          <p:nvPr/>
        </p:nvSpPr>
        <p:spPr>
          <a:xfrm>
            <a:off x="304800" y="3505200"/>
            <a:ext cx="3480440" cy="1431161"/>
          </a:xfrm>
          <a:prstGeom prst="rect">
            <a:avLst/>
          </a:prstGeom>
          <a:noFill/>
        </p:spPr>
        <p:txBody>
          <a:bodyPr wrap="none" rtlCol="0">
            <a:spAutoFit/>
          </a:bodyPr>
          <a:lstStyle/>
          <a:p>
            <a:r>
              <a:rPr lang="en-US" dirty="0"/>
              <a:t>With:             ,                      ,</a:t>
            </a:r>
          </a:p>
          <a:p>
            <a:endParaRPr lang="en-US" dirty="0"/>
          </a:p>
          <a:p>
            <a:endParaRPr lang="en-US" sz="1500" dirty="0"/>
          </a:p>
          <a:p>
            <a:r>
              <a:rPr lang="en-US" dirty="0"/>
              <a:t>We get for the </a:t>
            </a:r>
            <a:r>
              <a:rPr lang="en-US" b="1" dirty="0">
                <a:solidFill>
                  <a:srgbClr val="000080"/>
                </a:solidFill>
              </a:rPr>
              <a:t>pulse duration</a:t>
            </a:r>
          </a:p>
          <a:p>
            <a:endParaRPr lang="de-CH" dirty="0"/>
          </a:p>
        </p:txBody>
      </p:sp>
    </p:spTree>
    <p:extLst>
      <p:ext uri="{BB962C8B-B14F-4D97-AF65-F5344CB8AC3E}">
        <p14:creationId xmlns:p14="http://schemas.microsoft.com/office/powerpoint/2010/main" val="3712039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noGrp="1"/>
          </p:cNvSpPr>
          <p:nvPr>
            <p:ph type="title" idx="4294967295"/>
          </p:nvPr>
        </p:nvSpPr>
        <p:spPr>
          <a:xfrm>
            <a:off x="207360" y="107796"/>
            <a:ext cx="8174640" cy="929037"/>
          </a:xfrm>
        </p:spPr>
        <p:txBody>
          <a:bodyPr>
            <a:normAutofit fontScale="90000"/>
          </a:bodyPr>
          <a:lstStyle/>
          <a:p>
            <a:pPr lvl="0"/>
            <a:r>
              <a:rPr lang="en-US" dirty="0"/>
              <a:t>Properties of SR: radiation spectrum &amp; critical energy</a:t>
            </a:r>
          </a:p>
        </p:txBody>
      </p:sp>
      <p:sp>
        <p:nvSpPr>
          <p:cNvPr id="4" name="Text Placeholder 3"/>
          <p:cNvSpPr txBox="1">
            <a:spLocks noGrp="1"/>
          </p:cNvSpPr>
          <p:nvPr>
            <p:ph type="body" idx="4294967295"/>
          </p:nvPr>
        </p:nvSpPr>
        <p:spPr>
          <a:xfrm>
            <a:off x="76200" y="1073527"/>
            <a:ext cx="8915400" cy="4185761"/>
          </a:xfrm>
        </p:spPr>
        <p:txBody>
          <a:bodyPr wrap="square">
            <a:spAutoFit/>
          </a:bodyPr>
          <a:lstStyle/>
          <a:p>
            <a:pPr>
              <a:spcBef>
                <a:spcPts val="915"/>
              </a:spcBef>
              <a:spcAft>
                <a:spcPts val="653"/>
              </a:spcAft>
            </a:pPr>
            <a:r>
              <a:rPr lang="en-US" sz="1800" dirty="0"/>
              <a:t>The exact radiation spectrum of synchrotron radiation follows a modified Bessel function (first derived by J. Schwinger).</a:t>
            </a:r>
          </a:p>
          <a:p>
            <a:pPr>
              <a:spcBef>
                <a:spcPts val="915"/>
              </a:spcBef>
              <a:spcAft>
                <a:spcPts val="653"/>
              </a:spcAft>
            </a:pPr>
            <a:r>
              <a:rPr lang="en-US" sz="1800" dirty="0"/>
              <a:t>The </a:t>
            </a:r>
            <a:r>
              <a:rPr lang="en-US" sz="1800" b="1" dirty="0">
                <a:solidFill>
                  <a:srgbClr val="FF3333"/>
                </a:solidFill>
              </a:rPr>
              <a:t>critical energy</a:t>
            </a:r>
            <a:r>
              <a:rPr lang="en-US" sz="1800" dirty="0"/>
              <a:t> </a:t>
            </a:r>
            <a:r>
              <a:rPr lang="en-US" sz="1800" b="1" dirty="0" err="1">
                <a:solidFill>
                  <a:srgbClr val="FF0000"/>
                </a:solidFill>
              </a:rPr>
              <a:t>E</a:t>
            </a:r>
            <a:r>
              <a:rPr lang="en-US" sz="1800" b="1" baseline="-25000" dirty="0" err="1">
                <a:solidFill>
                  <a:srgbClr val="FF0000"/>
                </a:solidFill>
              </a:rPr>
              <a:t>c</a:t>
            </a:r>
            <a:r>
              <a:rPr lang="en-US" sz="1800" dirty="0"/>
              <a:t> divides the spectrum into two halves of equal integrated power. It is related to the typical energy by</a:t>
            </a:r>
            <a:br>
              <a:rPr lang="en-US" sz="1800" dirty="0"/>
            </a:br>
            <a:br>
              <a:rPr lang="en-US" sz="1800" dirty="0"/>
            </a:br>
            <a:br>
              <a:rPr lang="en-US" sz="1800" dirty="0"/>
            </a:br>
            <a:endParaRPr lang="en-US" sz="1800" dirty="0"/>
          </a:p>
          <a:p>
            <a:pPr>
              <a:spcBef>
                <a:spcPts val="915"/>
              </a:spcBef>
              <a:spcAft>
                <a:spcPts val="653"/>
              </a:spcAft>
            </a:pPr>
            <a:r>
              <a:rPr lang="en-US" sz="1800" dirty="0"/>
              <a:t>A practical formula is:   </a:t>
            </a:r>
          </a:p>
          <a:p>
            <a:pPr marL="109728" indent="0">
              <a:spcBef>
                <a:spcPts val="0"/>
              </a:spcBef>
              <a:spcAft>
                <a:spcPts val="653"/>
              </a:spcAft>
              <a:buNone/>
            </a:pPr>
            <a:r>
              <a:rPr lang="en-US" sz="1800" i="1" dirty="0" err="1"/>
              <a:t>E</a:t>
            </a:r>
            <a:r>
              <a:rPr lang="en-US" sz="1800" i="1" baseline="-33000" dirty="0" err="1"/>
              <a:t>c</a:t>
            </a:r>
            <a:r>
              <a:rPr lang="en-US" sz="1800" dirty="0"/>
              <a:t> (</a:t>
            </a:r>
            <a:r>
              <a:rPr lang="en-US" sz="1800" dirty="0" err="1"/>
              <a:t>keV</a:t>
            </a:r>
            <a:r>
              <a:rPr lang="en-US" sz="1800" dirty="0"/>
              <a:t>) = 0.665 </a:t>
            </a:r>
            <a:r>
              <a:rPr lang="en-US" sz="1800" i="1" dirty="0"/>
              <a:t>B</a:t>
            </a:r>
            <a:r>
              <a:rPr lang="en-US" sz="1800" dirty="0"/>
              <a:t> (T) </a:t>
            </a:r>
            <a:r>
              <a:rPr lang="en-US" sz="1800" i="1" dirty="0" err="1"/>
              <a:t>E</a:t>
            </a:r>
            <a:r>
              <a:rPr lang="en-US" sz="1800" i="1" baseline="-25000" dirty="0" err="1"/>
              <a:t>e</a:t>
            </a:r>
            <a:r>
              <a:rPr lang="en-US" sz="1800" i="1" dirty="0"/>
              <a:t> </a:t>
            </a:r>
            <a:r>
              <a:rPr lang="en-US" sz="1800" baseline="33000" dirty="0"/>
              <a:t>2</a:t>
            </a:r>
            <a:r>
              <a:rPr lang="en-US" sz="1800" dirty="0"/>
              <a:t> (GeV)</a:t>
            </a:r>
          </a:p>
          <a:p>
            <a:pPr marL="109728" indent="0">
              <a:spcBef>
                <a:spcPts val="0"/>
              </a:spcBef>
              <a:spcAft>
                <a:spcPts val="653"/>
              </a:spcAft>
              <a:buNone/>
            </a:pPr>
            <a:endParaRPr lang="en-US" sz="1800" dirty="0"/>
          </a:p>
          <a:p>
            <a:pPr marL="109728" indent="0">
              <a:spcBef>
                <a:spcPts val="0"/>
              </a:spcBef>
              <a:spcAft>
                <a:spcPts val="653"/>
              </a:spcAft>
              <a:buNone/>
            </a:pPr>
            <a:r>
              <a:rPr lang="en-US" sz="1800" dirty="0"/>
              <a:t>The higher the electron energy </a:t>
            </a:r>
            <a:r>
              <a:rPr lang="en-US" sz="1800" dirty="0">
                <a:sym typeface="Wingdings" panose="05000000000000000000" pitchFamily="2" charset="2"/>
              </a:rPr>
              <a:t> t</a:t>
            </a:r>
          </a:p>
          <a:p>
            <a:pPr marL="109728" indent="0">
              <a:spcBef>
                <a:spcPts val="0"/>
              </a:spcBef>
              <a:spcAft>
                <a:spcPts val="653"/>
              </a:spcAft>
              <a:buNone/>
            </a:pPr>
            <a:r>
              <a:rPr lang="en-US" sz="1800" dirty="0">
                <a:sym typeface="Wingdings" panose="05000000000000000000" pitchFamily="2" charset="2"/>
              </a:rPr>
              <a:t>the higher the photon energy</a:t>
            </a:r>
            <a:r>
              <a:rPr lang="en-US" sz="1800" dirty="0"/>
              <a:t>   </a:t>
            </a:r>
          </a:p>
        </p:txBody>
      </p:sp>
      <mc:AlternateContent xmlns:mc="http://schemas.openxmlformats.org/markup-compatibility/2006" xmlns:a14="http://schemas.microsoft.com/office/drawing/2010/main">
        <mc:Choice Requires="a14">
          <p:sp>
            <p:nvSpPr>
              <p:cNvPr id="11" name="TextBox 10"/>
              <p:cNvSpPr txBox="1">
                <a:spLocks noResize="1"/>
              </p:cNvSpPr>
              <p:nvPr/>
            </p:nvSpPr>
            <p:spPr>
              <a:xfrm>
                <a:off x="1247865" y="2525047"/>
                <a:ext cx="2249938" cy="57048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sSub>
                        <m:sSubPr>
                          <m:ctrlPr>
                            <a:rPr lang="de-CH" sz="2000" i="1">
                              <a:latin typeface="Cambria Math" panose="02040503050406030204" pitchFamily="18" charset="0"/>
                            </a:rPr>
                          </m:ctrlPr>
                        </m:sSubPr>
                        <m:e>
                          <m:r>
                            <a:rPr lang="de-CH" sz="2000" i="1">
                              <a:latin typeface="Cambria Math" panose="02040503050406030204" pitchFamily="18" charset="0"/>
                            </a:rPr>
                            <m:t>𝐸</m:t>
                          </m:r>
                        </m:e>
                        <m:sub>
                          <m:r>
                            <a:rPr lang="de-CH" sz="2000" i="1">
                              <a:latin typeface="Cambria Math" panose="02040503050406030204" pitchFamily="18" charset="0"/>
                            </a:rPr>
                            <m:t>𝑐</m:t>
                          </m:r>
                        </m:sub>
                      </m:sSub>
                      <m:r>
                        <a:rPr lang="de-CH" sz="2000">
                          <a:latin typeface="Cambria Math" panose="02040503050406030204" pitchFamily="18" charset="0"/>
                        </a:rPr>
                        <m:t> = </m:t>
                      </m:r>
                      <m:f>
                        <m:fPr>
                          <m:ctrlPr>
                            <a:rPr lang="de-CH" sz="2000" i="1">
                              <a:latin typeface="Cambria Math" panose="02040503050406030204" pitchFamily="18" charset="0"/>
                            </a:rPr>
                          </m:ctrlPr>
                        </m:fPr>
                        <m:num>
                          <m:sSub>
                            <m:sSubPr>
                              <m:ctrlPr>
                                <a:rPr lang="de-CH" sz="2000" i="1">
                                  <a:latin typeface="Cambria Math" panose="02040503050406030204" pitchFamily="18" charset="0"/>
                                </a:rPr>
                              </m:ctrlPr>
                            </m:sSubPr>
                            <m:e>
                              <m:r>
                                <a:rPr lang="de-CH" sz="2000" i="1">
                                  <a:latin typeface="Cambria Math" panose="02040503050406030204" pitchFamily="18" charset="0"/>
                                </a:rPr>
                                <m:t>𝐸</m:t>
                              </m:r>
                            </m:e>
                            <m:sub>
                              <m:r>
                                <m:rPr>
                                  <m:nor/>
                                </m:rPr>
                                <a:rPr lang="de-CH" sz="2000" i="1">
                                  <a:latin typeface="Cambria Math" panose="02040503050406030204" pitchFamily="18" charset="0"/>
                                </a:rPr>
                                <m:t>typ</m:t>
                              </m:r>
                            </m:sub>
                          </m:sSub>
                        </m:num>
                        <m:den>
                          <m:r>
                            <a:rPr lang="de-CH" sz="2000" i="1" smtClean="0">
                              <a:latin typeface="Cambria Math" panose="02040503050406030204" pitchFamily="18" charset="0"/>
                              <a:ea typeface="Cambria Math" panose="02040503050406030204" pitchFamily="18" charset="0"/>
                            </a:rPr>
                            <m:t>𝜋</m:t>
                          </m:r>
                        </m:den>
                      </m:f>
                      <m:r>
                        <a:rPr lang="de-CH" sz="2000">
                          <a:latin typeface="Cambria Math" panose="02040503050406030204" pitchFamily="18" charset="0"/>
                        </a:rPr>
                        <m:t> ≈ </m:t>
                      </m:r>
                      <m:f>
                        <m:fPr>
                          <m:ctrlPr>
                            <a:rPr lang="de-CH" sz="2000" i="1">
                              <a:latin typeface="Cambria Math" panose="02040503050406030204" pitchFamily="18" charset="0"/>
                            </a:rPr>
                          </m:ctrlPr>
                        </m:fPr>
                        <m:num>
                          <m:r>
                            <a:rPr lang="de-CH" sz="2000">
                              <a:latin typeface="Cambria Math" panose="02040503050406030204" pitchFamily="18" charset="0"/>
                            </a:rPr>
                            <m:t>3</m:t>
                          </m:r>
                          <m:r>
                            <a:rPr lang="de-CH" sz="2000" i="1">
                              <a:latin typeface="Cambria Math" panose="02040503050406030204" pitchFamily="18" charset="0"/>
                            </a:rPr>
                            <m:t>𝑐</m:t>
                          </m:r>
                          <m:r>
                            <a:rPr lang="de-CH" sz="2000">
                              <a:latin typeface="Cambria Math" panose="02040503050406030204" pitchFamily="18" charset="0"/>
                            </a:rPr>
                            <m:t>ℏ</m:t>
                          </m:r>
                        </m:num>
                        <m:den>
                          <m:r>
                            <a:rPr lang="de-CH" sz="2000">
                              <a:latin typeface="Cambria Math" panose="02040503050406030204" pitchFamily="18" charset="0"/>
                            </a:rPr>
                            <m:t>2</m:t>
                          </m:r>
                          <m:r>
                            <a:rPr lang="de-CH" sz="2000" i="1">
                              <a:latin typeface="Cambria Math" panose="02040503050406030204" pitchFamily="18" charset="0"/>
                            </a:rPr>
                            <m:t>𝑅</m:t>
                          </m:r>
                        </m:den>
                      </m:f>
                      <m:sSup>
                        <m:sSupPr>
                          <m:ctrlPr>
                            <a:rPr lang="de-CH" sz="2000" i="1">
                              <a:latin typeface="Cambria Math" panose="02040503050406030204" pitchFamily="18" charset="0"/>
                            </a:rPr>
                          </m:ctrlPr>
                        </m:sSupPr>
                        <m:e>
                          <m:r>
                            <a:rPr lang="de-CH" sz="2000" i="1" smtClean="0">
                              <a:latin typeface="Cambria Math" panose="02040503050406030204" pitchFamily="18" charset="0"/>
                              <a:ea typeface="Cambria Math" panose="02040503050406030204" pitchFamily="18" charset="0"/>
                            </a:rPr>
                            <m:t>𝛾</m:t>
                          </m:r>
                        </m:e>
                        <m:sup>
                          <m:r>
                            <a:rPr lang="de-CH" sz="2000">
                              <a:latin typeface="Cambria Math" panose="02040503050406030204" pitchFamily="18" charset="0"/>
                            </a:rPr>
                            <m:t>3</m:t>
                          </m:r>
                        </m:sup>
                      </m:sSup>
                    </m:oMath>
                  </m:oMathPara>
                </a14:m>
                <a:endParaRPr lang="de-CH" sz="2000" dirty="0">
                  <a:latin typeface="Arial" pitchFamily="18"/>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247865" y="2525047"/>
                <a:ext cx="2249938" cy="570485"/>
              </a:xfrm>
              <a:prstGeom prst="rect">
                <a:avLst/>
              </a:prstGeom>
              <a:blipFill>
                <a:blip r:embed="rId3"/>
                <a:stretch>
                  <a:fillRect l="-4336" b="-3191"/>
                </a:stretch>
              </a:blipFill>
              <a:ln>
                <a:noFill/>
              </a:ln>
            </p:spPr>
            <p:txBody>
              <a:bodyPr/>
              <a:lstStyle/>
              <a:p>
                <a:r>
                  <a:rPr lang="de-CH">
                    <a:noFill/>
                  </a:rPr>
                  <a:t> </a:t>
                </a:r>
              </a:p>
            </p:txBody>
          </p:sp>
        </mc:Fallback>
      </mc:AlternateContent>
      <p:sp>
        <p:nvSpPr>
          <p:cNvPr id="12" name="TextBox 11"/>
          <p:cNvSpPr txBox="1"/>
          <p:nvPr/>
        </p:nvSpPr>
        <p:spPr>
          <a:xfrm>
            <a:off x="406294" y="5486400"/>
            <a:ext cx="3403706" cy="969216"/>
          </a:xfrm>
          <a:prstGeom prst="rect">
            <a:avLst/>
          </a:prstGeom>
          <a:solidFill>
            <a:srgbClr val="99CCFF">
              <a:alpha val="50000"/>
            </a:srgbClr>
          </a:solidFill>
          <a:ln>
            <a:noFill/>
          </a:ln>
        </p:spPr>
        <p:txBody>
          <a:bodyPr wrap="none" lIns="81638" tIns="40819" rIns="81638" bIns="40819" compatLnSpc="0">
            <a:spAutoFit/>
          </a:bodyPr>
          <a:lstStyle/>
          <a:p>
            <a:pPr hangingPunct="0"/>
            <a:r>
              <a:rPr lang="en-US" sz="1500" b="1" dirty="0">
                <a:ea typeface="Arial" pitchFamily="34"/>
                <a:cs typeface="Arial" pitchFamily="34"/>
              </a:rPr>
              <a:t>Example: </a:t>
            </a:r>
            <a:r>
              <a:rPr lang="en-US" sz="1500" dirty="0">
                <a:ea typeface="Arial" pitchFamily="34"/>
                <a:cs typeface="Arial" pitchFamily="34"/>
              </a:rPr>
              <a:t>ESRF (France):</a:t>
            </a:r>
            <a:br>
              <a:rPr lang="en-US" sz="1500" dirty="0">
                <a:ea typeface="Arial" pitchFamily="34"/>
                <a:cs typeface="Arial" pitchFamily="34"/>
              </a:rPr>
            </a:br>
            <a:r>
              <a:rPr lang="en-US" sz="1500" dirty="0">
                <a:ea typeface="Arial" pitchFamily="34"/>
                <a:cs typeface="Arial" pitchFamily="34"/>
              </a:rPr>
              <a:t>Electron energy 6 GeV, </a:t>
            </a:r>
            <a:r>
              <a:rPr lang="en-US" sz="1500" i="1" dirty="0">
                <a:ea typeface="Arial" pitchFamily="34"/>
                <a:cs typeface="Arial" pitchFamily="34"/>
              </a:rPr>
              <a:t>B</a:t>
            </a:r>
            <a:r>
              <a:rPr lang="en-US" sz="1500" dirty="0">
                <a:ea typeface="Arial" pitchFamily="34"/>
                <a:cs typeface="Arial" pitchFamily="34"/>
              </a:rPr>
              <a:t> = 0.86 T </a:t>
            </a:r>
            <a:br>
              <a:rPr lang="en-US" sz="1500" dirty="0">
                <a:ea typeface="Arial" pitchFamily="34"/>
                <a:cs typeface="Arial" pitchFamily="34"/>
              </a:rPr>
            </a:br>
            <a:r>
              <a:rPr lang="en-US" sz="1500" dirty="0">
                <a:ea typeface="Arial" pitchFamily="34"/>
                <a:cs typeface="Arial" pitchFamily="34"/>
              </a:rPr>
              <a:t>	</a:t>
            </a:r>
            <a:r>
              <a:rPr lang="en-US" sz="1500" dirty="0">
                <a:ea typeface="OpenSymbol" pitchFamily="2"/>
                <a:cs typeface="OpenSymbol" pitchFamily="2"/>
              </a:rPr>
              <a:t>⇒</a:t>
            </a:r>
            <a:r>
              <a:rPr lang="en-US" sz="1500" dirty="0">
                <a:ea typeface="Arial" pitchFamily="34"/>
                <a:cs typeface="Arial" pitchFamily="34"/>
              </a:rPr>
              <a:t> </a:t>
            </a:r>
            <a:r>
              <a:rPr lang="en-US" sz="1500" i="1" dirty="0" err="1">
                <a:ea typeface="Arial" pitchFamily="34"/>
                <a:cs typeface="Arial" pitchFamily="34"/>
              </a:rPr>
              <a:t>E</a:t>
            </a:r>
            <a:r>
              <a:rPr lang="en-US" sz="1500" baseline="-33000" dirty="0" err="1">
                <a:ea typeface="Arial" pitchFamily="34"/>
                <a:cs typeface="Arial" pitchFamily="34"/>
              </a:rPr>
              <a:t>c</a:t>
            </a:r>
            <a:r>
              <a:rPr lang="en-US" sz="1500" dirty="0">
                <a:ea typeface="Arial" pitchFamily="34"/>
                <a:cs typeface="Arial" pitchFamily="34"/>
              </a:rPr>
              <a:t> = 21 </a:t>
            </a:r>
            <a:r>
              <a:rPr lang="en-US" sz="1500" dirty="0" err="1">
                <a:ea typeface="Arial" pitchFamily="34"/>
                <a:cs typeface="Arial" pitchFamily="34"/>
              </a:rPr>
              <a:t>keV</a:t>
            </a:r>
            <a:r>
              <a:rPr lang="en-US" sz="1500" dirty="0">
                <a:ea typeface="Arial" pitchFamily="34"/>
                <a:cs typeface="Arial" pitchFamily="34"/>
              </a:rPr>
              <a:t> ( = </a:t>
            </a:r>
            <a:r>
              <a:rPr lang="en-US" sz="1500" i="1" dirty="0" err="1">
                <a:ea typeface="Arial" pitchFamily="34"/>
                <a:cs typeface="Arial" pitchFamily="34"/>
              </a:rPr>
              <a:t>E</a:t>
            </a:r>
            <a:r>
              <a:rPr lang="en-US" sz="1500" baseline="-33000" dirty="0" err="1">
                <a:ea typeface="Arial" pitchFamily="34"/>
                <a:cs typeface="Arial" pitchFamily="34"/>
              </a:rPr>
              <a:t>typ</a:t>
            </a:r>
            <a:r>
              <a:rPr lang="en-US" sz="1500" dirty="0">
                <a:ea typeface="Arial" pitchFamily="34"/>
                <a:cs typeface="Arial" pitchFamily="34"/>
              </a:rPr>
              <a:t>/</a:t>
            </a:r>
            <a:r>
              <a:rPr lang="en-US" sz="1500" i="1" dirty="0">
                <a:ea typeface="Arial" pitchFamily="34"/>
                <a:cs typeface="Arial" pitchFamily="34"/>
              </a:rPr>
              <a:t>π</a:t>
            </a:r>
            <a:r>
              <a:rPr lang="en-US" sz="1500" dirty="0">
                <a:ea typeface="Arial" pitchFamily="34"/>
                <a:cs typeface="Arial" pitchFamily="34"/>
              </a:rPr>
              <a:t>)</a:t>
            </a:r>
          </a:p>
        </p:txBody>
      </p:sp>
      <p:sp>
        <p:nvSpPr>
          <p:cNvPr id="13" name="Freeform 12"/>
          <p:cNvSpPr/>
          <p:nvPr/>
        </p:nvSpPr>
        <p:spPr>
          <a:xfrm>
            <a:off x="914400" y="2481943"/>
            <a:ext cx="2743200" cy="71845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FF3333"/>
            </a:solidFill>
            <a:prstDash val="solid"/>
          </a:ln>
        </p:spPr>
        <p:txBody>
          <a:bodyPr wrap="none" lIns="94700" tIns="53881" rIns="94700" bIns="53881" anchor="ctr" anchorCtr="0" compatLnSpc="0">
            <a:noAutofit/>
          </a:bodyPr>
          <a:lstStyle/>
          <a:p>
            <a:pPr hangingPunct="0"/>
            <a:endParaRPr lang="en-US" sz="1633">
              <a:latin typeface="Arial" pitchFamily="18"/>
              <a:ea typeface="DejaVu LGC Sans" pitchFamily="2"/>
              <a:cs typeface="DejaVu LGC Sans" pitchFamily="2"/>
            </a:endParaRPr>
          </a:p>
        </p:txBody>
      </p:sp>
      <p:pic>
        <p:nvPicPr>
          <p:cNvPr id="2" name="Picture 1"/>
          <p:cNvPicPr>
            <a:picLocks noChangeAspect="1"/>
          </p:cNvPicPr>
          <p:nvPr/>
        </p:nvPicPr>
        <p:blipFill>
          <a:blip r:embed="rId4"/>
          <a:stretch>
            <a:fillRect/>
          </a:stretch>
        </p:blipFill>
        <p:spPr>
          <a:xfrm>
            <a:off x="4080097" y="2590800"/>
            <a:ext cx="4835303" cy="3817166"/>
          </a:xfrm>
          <a:prstGeom prst="rect">
            <a:avLst/>
          </a:prstGeom>
        </p:spPr>
      </p:pic>
      <p:sp>
        <p:nvSpPr>
          <p:cNvPr id="5" name="TextBox 4"/>
          <p:cNvSpPr txBox="1"/>
          <p:nvPr/>
        </p:nvSpPr>
        <p:spPr>
          <a:xfrm>
            <a:off x="5821091" y="2650000"/>
            <a:ext cx="2127505" cy="369332"/>
          </a:xfrm>
          <a:prstGeom prst="rect">
            <a:avLst/>
          </a:prstGeom>
          <a:noFill/>
        </p:spPr>
        <p:txBody>
          <a:bodyPr wrap="none" rtlCol="0">
            <a:spAutoFit/>
          </a:bodyPr>
          <a:lstStyle/>
          <a:p>
            <a:r>
              <a:rPr lang="en-US" b="1" dirty="0"/>
              <a:t>2 more examples</a:t>
            </a:r>
            <a:endParaRPr lang="de-CH" b="1" dirty="0"/>
          </a:p>
        </p:txBody>
      </p:sp>
      <p:sp>
        <p:nvSpPr>
          <p:cNvPr id="6" name="TextBox 5"/>
          <p:cNvSpPr txBox="1"/>
          <p:nvPr/>
        </p:nvSpPr>
        <p:spPr>
          <a:xfrm flipH="1">
            <a:off x="4495800" y="6412468"/>
            <a:ext cx="4419600" cy="369332"/>
          </a:xfrm>
          <a:prstGeom prst="rect">
            <a:avLst/>
          </a:prstGeom>
          <a:noFill/>
        </p:spPr>
        <p:txBody>
          <a:bodyPr wrap="square" rtlCol="0">
            <a:spAutoFit/>
          </a:bodyPr>
          <a:lstStyle/>
          <a:p>
            <a:r>
              <a:rPr lang="en-US" dirty="0"/>
              <a:t>SR spectrum has a broad bandwidth !</a:t>
            </a:r>
          </a:p>
        </p:txBody>
      </p:sp>
    </p:spTree>
    <p:extLst>
      <p:ext uri="{BB962C8B-B14F-4D97-AF65-F5344CB8AC3E}">
        <p14:creationId xmlns:p14="http://schemas.microsoft.com/office/powerpoint/2010/main" val="2255705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a:solidFill>
                  <a:schemeClr val="tx1"/>
                </a:solidFill>
              </a:rPr>
              <a:t>II. From synchrotron radiation to FELs. </a:t>
            </a:r>
            <a:br>
              <a:rPr lang="en-US" sz="4800" dirty="0">
                <a:solidFill>
                  <a:schemeClr val="tx1"/>
                </a:solidFill>
              </a:rPr>
            </a:br>
            <a:r>
              <a:rPr lang="en-US" sz="4800" dirty="0" err="1">
                <a:solidFill>
                  <a:schemeClr val="tx1"/>
                </a:solidFill>
              </a:rPr>
              <a:t>Undulator</a:t>
            </a:r>
            <a:r>
              <a:rPr lang="en-US" sz="4800" dirty="0">
                <a:solidFill>
                  <a:schemeClr val="tx1"/>
                </a:solidFill>
              </a:rPr>
              <a:t> radiation</a:t>
            </a:r>
          </a:p>
        </p:txBody>
      </p:sp>
    </p:spTree>
    <p:extLst>
      <p:ext uri="{BB962C8B-B14F-4D97-AF65-F5344CB8AC3E}">
        <p14:creationId xmlns:p14="http://schemas.microsoft.com/office/powerpoint/2010/main" val="258841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03109"/>
            <a:ext cx="8610600" cy="4940491"/>
          </a:xfrm>
        </p:spPr>
        <p:txBody>
          <a:bodyPr>
            <a:noAutofit/>
          </a:bodyPr>
          <a:lstStyle/>
          <a:p>
            <a:pPr>
              <a:spcBef>
                <a:spcPts val="1200"/>
              </a:spcBef>
            </a:pPr>
            <a:r>
              <a:rPr lang="en-US" sz="1800" dirty="0" err="1"/>
              <a:t>Undulators</a:t>
            </a:r>
            <a:r>
              <a:rPr lang="en-US" sz="1800" dirty="0"/>
              <a:t> are periodic structures of dipole magnets with alternating polarity. An </a:t>
            </a:r>
            <a:r>
              <a:rPr lang="en-US" sz="1800" dirty="0" err="1"/>
              <a:t>undulator</a:t>
            </a:r>
            <a:r>
              <a:rPr lang="en-US" sz="1800" dirty="0"/>
              <a:t> is defined by the number of bending magnets N and the period </a:t>
            </a:r>
            <a:r>
              <a:rPr lang="en-US" sz="1800" dirty="0">
                <a:sym typeface="Symbol" panose="05050102010706020507" pitchFamily="18" charset="2"/>
              </a:rPr>
              <a:t></a:t>
            </a:r>
            <a:r>
              <a:rPr lang="en-US" sz="1800" baseline="-25000" dirty="0">
                <a:sym typeface="Symbol" panose="05050102010706020507" pitchFamily="18" charset="2"/>
              </a:rPr>
              <a:t>u</a:t>
            </a:r>
            <a:r>
              <a:rPr lang="en-US" sz="1800" dirty="0">
                <a:sym typeface="Symbol" panose="05050102010706020507" pitchFamily="18" charset="2"/>
              </a:rPr>
              <a:t> (</a:t>
            </a:r>
            <a:r>
              <a:rPr lang="en-US" sz="1800" dirty="0"/>
              <a:t>with typical values of few </a:t>
            </a:r>
            <a:r>
              <a:rPr lang="en-US" sz="1800" dirty="0" err="1"/>
              <a:t>cms</a:t>
            </a:r>
            <a:r>
              <a:rPr lang="en-US" sz="1800" dirty="0"/>
              <a:t>)</a:t>
            </a:r>
          </a:p>
          <a:p>
            <a:pPr>
              <a:spcBef>
                <a:spcPts val="1200"/>
              </a:spcBef>
            </a:pPr>
            <a:r>
              <a:rPr lang="en-US" sz="1800" dirty="0"/>
              <a:t>The radiation emitted in </a:t>
            </a:r>
            <a:r>
              <a:rPr lang="en-US" sz="1800" dirty="0" err="1"/>
              <a:t>undulators</a:t>
            </a:r>
            <a:r>
              <a:rPr lang="en-US" sz="1800" dirty="0"/>
              <a:t> has higher power and better quality than the radiation emitted in an individual bending magnet. </a:t>
            </a:r>
          </a:p>
          <a:p>
            <a:pPr>
              <a:spcBef>
                <a:spcPts val="1200"/>
              </a:spcBef>
            </a:pPr>
            <a:r>
              <a:rPr lang="en-US" sz="1800" dirty="0"/>
              <a:t>A main advantage:  the deflection alternates so that the global electron trajectory is straight (in contrast to the curved trajectory in bending magnets) </a:t>
            </a:r>
            <a:r>
              <a:rPr lang="en-US" sz="1800" dirty="0">
                <a:sym typeface="Wingdings" panose="05000000000000000000" pitchFamily="2" charset="2"/>
              </a:rPr>
              <a:t></a:t>
            </a:r>
            <a:r>
              <a:rPr lang="en-US" sz="1800" dirty="0"/>
              <a:t> increase of the radiation flux at the experimental station</a:t>
            </a:r>
          </a:p>
        </p:txBody>
      </p:sp>
      <p:sp>
        <p:nvSpPr>
          <p:cNvPr id="3" name="Title 2"/>
          <p:cNvSpPr>
            <a:spLocks noGrp="1"/>
          </p:cNvSpPr>
          <p:nvPr>
            <p:ph type="title"/>
          </p:nvPr>
        </p:nvSpPr>
        <p:spPr/>
        <p:txBody>
          <a:bodyPr/>
          <a:lstStyle/>
          <a:p>
            <a:r>
              <a:rPr lang="en-US" dirty="0" err="1"/>
              <a:t>Undulator</a:t>
            </a:r>
            <a:r>
              <a:rPr lang="en-US" dirty="0"/>
              <a:t> radiation</a:t>
            </a:r>
          </a:p>
        </p:txBody>
      </p:sp>
      <p:pic>
        <p:nvPicPr>
          <p:cNvPr id="8" name="Picture 7" descr="Undulator.png"/>
          <p:cNvPicPr>
            <a:picLocks noChangeAspect="1"/>
          </p:cNvPicPr>
          <p:nvPr/>
        </p:nvPicPr>
        <p:blipFill>
          <a:blip r:embed="rId2"/>
          <a:stretch>
            <a:fillRect/>
          </a:stretch>
        </p:blipFill>
        <p:spPr>
          <a:xfrm>
            <a:off x="2576286" y="3733800"/>
            <a:ext cx="4967514" cy="3129534"/>
          </a:xfrm>
          <a:prstGeom prst="rect">
            <a:avLst/>
          </a:prstGeom>
        </p:spPr>
      </p:pic>
    </p:spTree>
    <p:extLst>
      <p:ext uri="{BB962C8B-B14F-4D97-AF65-F5344CB8AC3E}">
        <p14:creationId xmlns:p14="http://schemas.microsoft.com/office/powerpoint/2010/main" val="1671199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458200" cy="1676399"/>
          </a:xfrm>
        </p:spPr>
        <p:txBody>
          <a:bodyPr>
            <a:normAutofit/>
          </a:bodyPr>
          <a:lstStyle/>
          <a:p>
            <a:r>
              <a:rPr lang="en-US" sz="1800" dirty="0"/>
              <a:t>Transverse magnetic field which switch polarity multiple times, defining the </a:t>
            </a:r>
            <a:r>
              <a:rPr lang="en-US" sz="1800" dirty="0" err="1"/>
              <a:t>undulator</a:t>
            </a:r>
            <a:r>
              <a:rPr lang="en-US" sz="1800" dirty="0"/>
              <a:t> period </a:t>
            </a:r>
            <a:r>
              <a:rPr lang="en-US" sz="1800" dirty="0">
                <a:cs typeface="Symbol" charset="2"/>
                <a:sym typeface="Symbol" panose="05050102010706020507" pitchFamily="18" charset="2"/>
              </a:rPr>
              <a:t></a:t>
            </a:r>
            <a:r>
              <a:rPr lang="en-US" sz="1800" baseline="-25000" dirty="0"/>
              <a:t>u</a:t>
            </a:r>
          </a:p>
          <a:p>
            <a:endParaRPr lang="en-US" sz="1800" baseline="-25000" dirty="0"/>
          </a:p>
          <a:p>
            <a:r>
              <a:rPr lang="en-US" sz="1800" dirty="0"/>
              <a:t>On-axis field:</a:t>
            </a:r>
          </a:p>
        </p:txBody>
      </p:sp>
      <p:sp>
        <p:nvSpPr>
          <p:cNvPr id="3" name="Title 2"/>
          <p:cNvSpPr>
            <a:spLocks noGrp="1"/>
          </p:cNvSpPr>
          <p:nvPr>
            <p:ph type="title"/>
          </p:nvPr>
        </p:nvSpPr>
        <p:spPr/>
        <p:txBody>
          <a:bodyPr/>
          <a:lstStyle/>
          <a:p>
            <a:r>
              <a:rPr lang="en-US" dirty="0" err="1"/>
              <a:t>Undulator</a:t>
            </a:r>
            <a:r>
              <a:rPr lang="en-US" dirty="0"/>
              <a:t> Field</a:t>
            </a:r>
          </a:p>
        </p:txBody>
      </p:sp>
      <p:sp>
        <p:nvSpPr>
          <p:cNvPr id="4" name="TextBox 3"/>
          <p:cNvSpPr txBox="1"/>
          <p:nvPr/>
        </p:nvSpPr>
        <p:spPr>
          <a:xfrm>
            <a:off x="1438441" y="2242066"/>
            <a:ext cx="2142959" cy="369332"/>
          </a:xfrm>
          <a:prstGeom prst="rect">
            <a:avLst/>
          </a:prstGeom>
          <a:noFill/>
        </p:spPr>
        <p:txBody>
          <a:bodyPr wrap="none" rtlCol="0">
            <a:spAutoFit/>
          </a:bodyPr>
          <a:lstStyle/>
          <a:p>
            <a:r>
              <a:rPr lang="en-US" i="1" dirty="0"/>
              <a:t>Planar </a:t>
            </a:r>
            <a:r>
              <a:rPr lang="en-US" i="1" dirty="0" err="1"/>
              <a:t>Undulator</a:t>
            </a:r>
            <a:endParaRPr lang="en-US" i="1" dirty="0"/>
          </a:p>
        </p:txBody>
      </p:sp>
      <p:sp>
        <p:nvSpPr>
          <p:cNvPr id="5" name="TextBox 4"/>
          <p:cNvSpPr txBox="1"/>
          <p:nvPr/>
        </p:nvSpPr>
        <p:spPr>
          <a:xfrm>
            <a:off x="4800600" y="2209800"/>
            <a:ext cx="2200104" cy="369332"/>
          </a:xfrm>
          <a:prstGeom prst="rect">
            <a:avLst/>
          </a:prstGeom>
          <a:noFill/>
        </p:spPr>
        <p:txBody>
          <a:bodyPr wrap="none" rtlCol="0">
            <a:spAutoFit/>
          </a:bodyPr>
          <a:lstStyle/>
          <a:p>
            <a:r>
              <a:rPr lang="en-US" i="1" dirty="0"/>
              <a:t>Helical </a:t>
            </a:r>
            <a:r>
              <a:rPr lang="en-US" i="1" dirty="0" err="1"/>
              <a:t>Undulator</a:t>
            </a:r>
            <a:endParaRPr lang="en-US" i="1" dirty="0"/>
          </a:p>
        </p:txBody>
      </p:sp>
      <p:graphicFrame>
        <p:nvGraphicFramePr>
          <p:cNvPr id="6" name="Object 5"/>
          <p:cNvGraphicFramePr>
            <a:graphicFrameLocks noChangeAspect="1"/>
          </p:cNvGraphicFramePr>
          <p:nvPr>
            <p:extLst>
              <p:ext uri="{D42A27DB-BD31-4B8C-83A1-F6EECF244321}">
                <p14:modId xmlns:p14="http://schemas.microsoft.com/office/powerpoint/2010/main" val="4198112533"/>
              </p:ext>
            </p:extLst>
          </p:nvPr>
        </p:nvGraphicFramePr>
        <p:xfrm>
          <a:off x="1550988" y="2668588"/>
          <a:ext cx="2006600" cy="1290637"/>
        </p:xfrm>
        <a:graphic>
          <a:graphicData uri="http://schemas.openxmlformats.org/presentationml/2006/ole">
            <mc:AlternateContent xmlns:mc="http://schemas.openxmlformats.org/markup-compatibility/2006">
              <mc:Choice xmlns:v="urn:schemas-microsoft-com:vml" Requires="v">
                <p:oleObj name="Equation" r:id="rId3" imgW="1104840" imgH="711000" progId="Equation.3">
                  <p:embed/>
                </p:oleObj>
              </mc:Choice>
              <mc:Fallback>
                <p:oleObj name="Equation" r:id="rId3" imgW="1104840" imgH="711000" progId="Equation.3">
                  <p:embed/>
                  <p:pic>
                    <p:nvPicPr>
                      <p:cNvPr id="6" name="Object 5"/>
                      <p:cNvPicPr>
                        <a:picLocks noChangeAspect="1" noChangeArrowheads="1"/>
                      </p:cNvPicPr>
                      <p:nvPr/>
                    </p:nvPicPr>
                    <p:blipFill>
                      <a:blip r:embed="rId4"/>
                      <a:srcRect/>
                      <a:stretch>
                        <a:fillRect/>
                      </a:stretch>
                    </p:blipFill>
                    <p:spPr bwMode="auto">
                      <a:xfrm>
                        <a:off x="1550988" y="2668588"/>
                        <a:ext cx="2006600" cy="1290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01475" name="Object 3"/>
          <p:cNvGraphicFramePr>
            <a:graphicFrameLocks noChangeAspect="1"/>
          </p:cNvGraphicFramePr>
          <p:nvPr>
            <p:extLst>
              <p:ext uri="{D42A27DB-BD31-4B8C-83A1-F6EECF244321}">
                <p14:modId xmlns:p14="http://schemas.microsoft.com/office/powerpoint/2010/main" val="557394337"/>
              </p:ext>
            </p:extLst>
          </p:nvPr>
        </p:nvGraphicFramePr>
        <p:xfrm>
          <a:off x="4840288" y="2667000"/>
          <a:ext cx="2093912" cy="1346200"/>
        </p:xfrm>
        <a:graphic>
          <a:graphicData uri="http://schemas.openxmlformats.org/presentationml/2006/ole">
            <mc:AlternateContent xmlns:mc="http://schemas.openxmlformats.org/markup-compatibility/2006">
              <mc:Choice xmlns:v="urn:schemas-microsoft-com:vml" Requires="v">
                <p:oleObj name="Equation" r:id="rId5" imgW="1104840" imgH="711000" progId="Equation.3">
                  <p:embed/>
                </p:oleObj>
              </mc:Choice>
              <mc:Fallback>
                <p:oleObj name="Equation" r:id="rId5" imgW="1104840" imgH="711000" progId="Equation.3">
                  <p:embed/>
                  <p:pic>
                    <p:nvPicPr>
                      <p:cNvPr id="1001475" name="Object 3"/>
                      <p:cNvPicPr>
                        <a:picLocks noChangeAspect="1" noChangeArrowheads="1"/>
                      </p:cNvPicPr>
                      <p:nvPr/>
                    </p:nvPicPr>
                    <p:blipFill>
                      <a:blip r:embed="rId6"/>
                      <a:srcRect/>
                      <a:stretch>
                        <a:fillRect/>
                      </a:stretch>
                    </p:blipFill>
                    <p:spPr bwMode="auto">
                      <a:xfrm>
                        <a:off x="4840288" y="2667000"/>
                        <a:ext cx="2093912" cy="1346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Content Placeholder 1"/>
          <p:cNvSpPr txBox="1">
            <a:spLocks/>
          </p:cNvSpPr>
          <p:nvPr/>
        </p:nvSpPr>
        <p:spPr>
          <a:xfrm>
            <a:off x="1416670" y="4191000"/>
            <a:ext cx="7543800" cy="5588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393192" lvl="1" indent="0" defTabSz="914400">
              <a:buFont typeface="Verdana"/>
              <a:buNone/>
            </a:pPr>
            <a:r>
              <a:rPr lang="en-US" sz="1800" dirty="0"/>
              <a:t>Here we limit ourselves to planar </a:t>
            </a:r>
            <a:r>
              <a:rPr lang="en-US" sz="1800" dirty="0" err="1"/>
              <a:t>undulators</a:t>
            </a:r>
            <a:endParaRPr lang="en-US" sz="1800" dirty="0"/>
          </a:p>
        </p:txBody>
      </p:sp>
      <p:sp>
        <p:nvSpPr>
          <p:cNvPr id="9" name="TextBox 8"/>
          <p:cNvSpPr txBox="1"/>
          <p:nvPr/>
        </p:nvSpPr>
        <p:spPr>
          <a:xfrm>
            <a:off x="836259" y="5060208"/>
            <a:ext cx="7774341" cy="1061829"/>
          </a:xfrm>
          <a:prstGeom prst="rect">
            <a:avLst/>
          </a:prstGeom>
          <a:noFill/>
        </p:spPr>
        <p:txBody>
          <a:bodyPr wrap="square" rtlCol="0">
            <a:spAutoFit/>
          </a:bodyPr>
          <a:lstStyle/>
          <a:p>
            <a:r>
              <a:rPr lang="en-US" dirty="0"/>
              <a:t>The field is normally described </a:t>
            </a:r>
          </a:p>
          <a:p>
            <a:r>
              <a:rPr lang="en-US" dirty="0"/>
              <a:t>by the </a:t>
            </a:r>
            <a:r>
              <a:rPr lang="en-US" dirty="0" err="1"/>
              <a:t>undulator</a:t>
            </a:r>
            <a:r>
              <a:rPr lang="en-US" dirty="0"/>
              <a:t> parameter</a:t>
            </a:r>
          </a:p>
          <a:p>
            <a:endParaRPr lang="en-US" sz="900" dirty="0"/>
          </a:p>
          <a:p>
            <a:r>
              <a:rPr lang="en-US" i="1" dirty="0"/>
              <a:t>K</a:t>
            </a:r>
            <a:r>
              <a:rPr lang="en-US" dirty="0"/>
              <a:t> is typically of the order of 1</a:t>
            </a:r>
          </a:p>
        </p:txBody>
      </p:sp>
      <p:graphicFrame>
        <p:nvGraphicFramePr>
          <p:cNvPr id="10" name="Object 9"/>
          <p:cNvGraphicFramePr>
            <a:graphicFrameLocks noChangeAspect="1"/>
          </p:cNvGraphicFramePr>
          <p:nvPr>
            <p:extLst>
              <p:ext uri="{D42A27DB-BD31-4B8C-83A1-F6EECF244321}">
                <p14:modId xmlns:p14="http://schemas.microsoft.com/office/powerpoint/2010/main" val="2936504405"/>
              </p:ext>
            </p:extLst>
          </p:nvPr>
        </p:nvGraphicFramePr>
        <p:xfrm>
          <a:off x="4703454" y="4876800"/>
          <a:ext cx="1425798" cy="927556"/>
        </p:xfrm>
        <a:graphic>
          <a:graphicData uri="http://schemas.openxmlformats.org/presentationml/2006/ole">
            <mc:AlternateContent xmlns:mc="http://schemas.openxmlformats.org/markup-compatibility/2006">
              <mc:Choice xmlns:v="urn:schemas-microsoft-com:vml" Requires="v">
                <p:oleObj name="Equation" r:id="rId7" imgW="660240" imgH="431640" progId="Equation.3">
                  <p:embed/>
                </p:oleObj>
              </mc:Choice>
              <mc:Fallback>
                <p:oleObj name="Equation" r:id="rId7" imgW="660240" imgH="431640" progId="Equation.3">
                  <p:embed/>
                  <p:pic>
                    <p:nvPicPr>
                      <p:cNvPr id="10" name="Object 9"/>
                      <p:cNvPicPr>
                        <a:picLocks noChangeAspect="1" noChangeArrowheads="1"/>
                      </p:cNvPicPr>
                      <p:nvPr/>
                    </p:nvPicPr>
                    <p:blipFill>
                      <a:blip r:embed="rId8"/>
                      <a:srcRect/>
                      <a:stretch>
                        <a:fillRect/>
                      </a:stretch>
                    </p:blipFill>
                    <p:spPr bwMode="auto">
                      <a:xfrm>
                        <a:off x="4703454" y="4876800"/>
                        <a:ext cx="1425798" cy="927556"/>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89960163"/>
              </p:ext>
            </p:extLst>
          </p:nvPr>
        </p:nvGraphicFramePr>
        <p:xfrm>
          <a:off x="4690627" y="5724840"/>
          <a:ext cx="2681723" cy="389924"/>
        </p:xfrm>
        <a:graphic>
          <a:graphicData uri="http://schemas.openxmlformats.org/presentationml/2006/ole">
            <mc:AlternateContent xmlns:mc="http://schemas.openxmlformats.org/markup-compatibility/2006">
              <mc:Choice xmlns:v="urn:schemas-microsoft-com:vml" Requires="v">
                <p:oleObj name="Equation" r:id="rId9" imgW="1485900" imgH="215900" progId="Equation.3">
                  <p:embed/>
                </p:oleObj>
              </mc:Choice>
              <mc:Fallback>
                <p:oleObj name="Equation" r:id="rId9" imgW="1485900" imgH="215900" progId="Equation.3">
                  <p:embed/>
                  <p:pic>
                    <p:nvPicPr>
                      <p:cNvPr id="23" name="Object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90627" y="5724840"/>
                        <a:ext cx="2681723" cy="389924"/>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7" name="TextBox 6"/>
              <p:cNvSpPr txBox="1"/>
              <p:nvPr/>
            </p:nvSpPr>
            <p:spPr>
              <a:xfrm>
                <a:off x="7794184" y="2971800"/>
                <a:ext cx="892617" cy="5672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CH"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𝑢</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a:rPr lang="en-US" b="0" i="1" smtClean="0">
                                  <a:latin typeface="Cambria Math" panose="02040503050406030204" pitchFamily="18" charset="0"/>
                                </a:rPr>
                                <m:t>𝑢</m:t>
                              </m:r>
                            </m:sub>
                          </m:sSub>
                        </m:den>
                      </m:f>
                    </m:oMath>
                  </m:oMathPara>
                </a14:m>
                <a:endParaRPr lang="de-CH" dirty="0"/>
              </a:p>
            </p:txBody>
          </p:sp>
        </mc:Choice>
        <mc:Fallback xmlns="">
          <p:sp>
            <p:nvSpPr>
              <p:cNvPr id="7" name="TextBox 6"/>
              <p:cNvSpPr txBox="1">
                <a:spLocks noRot="1" noChangeAspect="1" noMove="1" noResize="1" noEditPoints="1" noAdjustHandles="1" noChangeArrowheads="1" noChangeShapeType="1" noTextEdit="1"/>
              </p:cNvSpPr>
              <p:nvPr/>
            </p:nvSpPr>
            <p:spPr>
              <a:xfrm>
                <a:off x="7794184" y="2971800"/>
                <a:ext cx="892617" cy="567207"/>
              </a:xfrm>
              <a:prstGeom prst="rect">
                <a:avLst/>
              </a:prstGeom>
              <a:blipFill>
                <a:blip r:embed="rId12"/>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443746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676315" y="4284319"/>
            <a:ext cx="2359110" cy="96837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20" name="Object 11"/>
          <p:cNvGraphicFramePr>
            <a:graphicFrameLocks noChangeAspect="1"/>
          </p:cNvGraphicFramePr>
          <p:nvPr>
            <p:extLst>
              <p:ext uri="{D42A27DB-BD31-4B8C-83A1-F6EECF244321}">
                <p14:modId xmlns:p14="http://schemas.microsoft.com/office/powerpoint/2010/main" val="2123896270"/>
              </p:ext>
            </p:extLst>
          </p:nvPr>
        </p:nvGraphicFramePr>
        <p:xfrm>
          <a:off x="1778000" y="4397033"/>
          <a:ext cx="2209680" cy="838080"/>
        </p:xfrm>
        <a:graphic>
          <a:graphicData uri="http://schemas.openxmlformats.org/presentationml/2006/ole">
            <mc:AlternateContent xmlns:mc="http://schemas.openxmlformats.org/markup-compatibility/2006">
              <mc:Choice xmlns:v="urn:schemas-microsoft-com:vml" Requires="v">
                <p:oleObj name="Equation" r:id="rId3" imgW="1104840" imgH="419040" progId="Equation.3">
                  <p:embed/>
                </p:oleObj>
              </mc:Choice>
              <mc:Fallback>
                <p:oleObj name="Equation" r:id="rId3" imgW="1104840" imgH="419040" progId="Equation.3">
                  <p:embed/>
                  <p:pic>
                    <p:nvPicPr>
                      <p:cNvPr id="20" name="Object 11"/>
                      <p:cNvPicPr>
                        <a:picLocks noChangeAspect="1" noChangeArrowheads="1"/>
                      </p:cNvPicPr>
                      <p:nvPr/>
                    </p:nvPicPr>
                    <p:blipFill>
                      <a:blip r:embed="rId4"/>
                      <a:srcRect/>
                      <a:stretch>
                        <a:fillRect/>
                      </a:stretch>
                    </p:blipFill>
                    <p:spPr bwMode="auto">
                      <a:xfrm>
                        <a:off x="1778000" y="4397033"/>
                        <a:ext cx="2209680" cy="838080"/>
                      </a:xfrm>
                      <a:prstGeom prst="rect">
                        <a:avLst/>
                      </a:prstGeom>
                      <a:noFill/>
                    </p:spPr>
                  </p:pic>
                </p:oleObj>
              </mc:Fallback>
            </mc:AlternateContent>
          </a:graphicData>
        </a:graphic>
      </p:graphicFrame>
      <p:sp>
        <p:nvSpPr>
          <p:cNvPr id="2" name="Content Placeholder 1"/>
          <p:cNvSpPr>
            <a:spLocks noGrp="1"/>
          </p:cNvSpPr>
          <p:nvPr>
            <p:ph idx="1"/>
          </p:nvPr>
        </p:nvSpPr>
        <p:spPr/>
        <p:txBody>
          <a:bodyPr/>
          <a:lstStyle/>
          <a:p>
            <a:r>
              <a:rPr lang="en-US" dirty="0"/>
              <a:t>Lorentz Force:</a:t>
            </a:r>
          </a:p>
        </p:txBody>
      </p:sp>
      <p:sp>
        <p:nvSpPr>
          <p:cNvPr id="3" name="Title 2"/>
          <p:cNvSpPr>
            <a:spLocks noGrp="1"/>
          </p:cNvSpPr>
          <p:nvPr>
            <p:ph type="title"/>
          </p:nvPr>
        </p:nvSpPr>
        <p:spPr/>
        <p:txBody>
          <a:bodyPr/>
          <a:lstStyle/>
          <a:p>
            <a:r>
              <a:rPr lang="en-US" dirty="0"/>
              <a:t>Motion in the </a:t>
            </a:r>
            <a:r>
              <a:rPr lang="en-US" dirty="0" err="1"/>
              <a:t>undulator</a:t>
            </a:r>
            <a:endParaRPr lang="en-US" dirty="0"/>
          </a:p>
        </p:txBody>
      </p:sp>
      <p:graphicFrame>
        <p:nvGraphicFramePr>
          <p:cNvPr id="4" name="Object 3"/>
          <p:cNvGraphicFramePr>
            <a:graphicFrameLocks noChangeAspect="1"/>
          </p:cNvGraphicFramePr>
          <p:nvPr/>
        </p:nvGraphicFramePr>
        <p:xfrm>
          <a:off x="3352800" y="990600"/>
          <a:ext cx="2124075" cy="590550"/>
        </p:xfrm>
        <a:graphic>
          <a:graphicData uri="http://schemas.openxmlformats.org/presentationml/2006/ole">
            <mc:AlternateContent xmlns:mc="http://schemas.openxmlformats.org/markup-compatibility/2006">
              <mc:Choice xmlns:v="urn:schemas-microsoft-com:vml" Requires="v">
                <p:oleObj name="Equation" r:id="rId5" imgW="863280" imgH="241200" progId="Equation.3">
                  <p:embed/>
                </p:oleObj>
              </mc:Choice>
              <mc:Fallback>
                <p:oleObj name="Equation" r:id="rId5" imgW="863280" imgH="241200" progId="Equation.3">
                  <p:embed/>
                  <p:pic>
                    <p:nvPicPr>
                      <p:cNvPr id="4" name="Object 3"/>
                      <p:cNvPicPr>
                        <a:picLocks noChangeAspect="1" noChangeArrowheads="1"/>
                      </p:cNvPicPr>
                      <p:nvPr/>
                    </p:nvPicPr>
                    <p:blipFill>
                      <a:blip r:embed="rId6"/>
                      <a:srcRect/>
                      <a:stretch>
                        <a:fillRect/>
                      </a:stretch>
                    </p:blipFill>
                    <p:spPr bwMode="auto">
                      <a:xfrm>
                        <a:off x="3352800" y="990600"/>
                        <a:ext cx="2124075"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2209800" y="1752600"/>
            <a:ext cx="3342582" cy="369332"/>
          </a:xfrm>
          <a:prstGeom prst="rect">
            <a:avLst/>
          </a:prstGeom>
          <a:noFill/>
        </p:spPr>
        <p:txBody>
          <a:bodyPr wrap="none" rtlCol="0">
            <a:spAutoFit/>
          </a:bodyPr>
          <a:lstStyle/>
          <a:p>
            <a:r>
              <a:rPr lang="en-US" i="1" dirty="0">
                <a:solidFill>
                  <a:schemeClr val="accent2"/>
                </a:solidFill>
              </a:rPr>
              <a:t>Dominant motion in z (~</a:t>
            </a:r>
            <a:r>
              <a:rPr lang="en-US" i="1" dirty="0" err="1">
                <a:solidFill>
                  <a:schemeClr val="accent2"/>
                </a:solidFill>
                <a:latin typeface="Symbol" charset="2"/>
                <a:cs typeface="Symbol" charset="2"/>
              </a:rPr>
              <a:t>b</a:t>
            </a:r>
            <a:r>
              <a:rPr lang="en-US" i="1" baseline="-25000" dirty="0" err="1">
                <a:solidFill>
                  <a:schemeClr val="accent2"/>
                </a:solidFill>
              </a:rPr>
              <a:t>z</a:t>
            </a:r>
            <a:r>
              <a:rPr lang="en-US" i="1" dirty="0" err="1">
                <a:solidFill>
                  <a:schemeClr val="accent2"/>
                </a:solidFill>
              </a:rPr>
              <a:t>c</a:t>
            </a:r>
            <a:r>
              <a:rPr lang="en-US" i="1" dirty="0">
                <a:solidFill>
                  <a:schemeClr val="accent2"/>
                </a:solidFill>
              </a:rPr>
              <a:t>)</a:t>
            </a:r>
          </a:p>
        </p:txBody>
      </p:sp>
      <p:sp>
        <p:nvSpPr>
          <p:cNvPr id="6" name="TextBox 5"/>
          <p:cNvSpPr txBox="1"/>
          <p:nvPr/>
        </p:nvSpPr>
        <p:spPr>
          <a:xfrm>
            <a:off x="5867400" y="1535668"/>
            <a:ext cx="2413579" cy="369332"/>
          </a:xfrm>
          <a:prstGeom prst="rect">
            <a:avLst/>
          </a:prstGeom>
          <a:noFill/>
        </p:spPr>
        <p:txBody>
          <a:bodyPr wrap="none" rtlCol="0">
            <a:spAutoFit/>
          </a:bodyPr>
          <a:lstStyle/>
          <a:p>
            <a:r>
              <a:rPr lang="en-US" i="1" dirty="0">
                <a:solidFill>
                  <a:schemeClr val="accent2"/>
                </a:solidFill>
              </a:rPr>
              <a:t>Dominant field in </a:t>
            </a:r>
            <a:r>
              <a:rPr lang="en-US" i="1" dirty="0" err="1">
                <a:solidFill>
                  <a:schemeClr val="accent2"/>
                </a:solidFill>
              </a:rPr>
              <a:t>y</a:t>
            </a:r>
            <a:endParaRPr lang="en-US" i="1" dirty="0">
              <a:solidFill>
                <a:schemeClr val="accent2"/>
              </a:solidFill>
            </a:endParaRPr>
          </a:p>
        </p:txBody>
      </p:sp>
      <p:cxnSp>
        <p:nvCxnSpPr>
          <p:cNvPr id="8" name="Straight Connector 7"/>
          <p:cNvCxnSpPr/>
          <p:nvPr/>
        </p:nvCxnSpPr>
        <p:spPr>
          <a:xfrm rot="5400000">
            <a:off x="4381500" y="1638300"/>
            <a:ext cx="304800" cy="76200"/>
          </a:xfrm>
          <a:prstGeom prst="line">
            <a:avLst/>
          </a:prstGeom>
        </p:spPr>
        <p:style>
          <a:lnRef idx="1">
            <a:schemeClr val="accent2"/>
          </a:lnRef>
          <a:fillRef idx="0">
            <a:schemeClr val="accent2"/>
          </a:fillRef>
          <a:effectRef idx="0">
            <a:schemeClr val="accent2"/>
          </a:effectRef>
          <a:fontRef idx="minor">
            <a:schemeClr val="tx1"/>
          </a:fontRef>
        </p:style>
      </p:cxnSp>
      <p:cxnSp>
        <p:nvCxnSpPr>
          <p:cNvPr id="10" name="Straight Connector 9"/>
          <p:cNvCxnSpPr>
            <a:endCxn id="6" idx="1"/>
          </p:cNvCxnSpPr>
          <p:nvPr/>
        </p:nvCxnSpPr>
        <p:spPr>
          <a:xfrm>
            <a:off x="5334000" y="1386245"/>
            <a:ext cx="533400" cy="334089"/>
          </a:xfrm>
          <a:prstGeom prst="line">
            <a:avLst/>
          </a:prstGeom>
        </p:spPr>
        <p:style>
          <a:lnRef idx="1">
            <a:schemeClr val="accent2"/>
          </a:lnRef>
          <a:fillRef idx="0">
            <a:schemeClr val="accent2"/>
          </a:fillRef>
          <a:effectRef idx="0">
            <a:schemeClr val="accent2"/>
          </a:effectRef>
          <a:fontRef idx="minor">
            <a:schemeClr val="tx1"/>
          </a:fontRef>
        </p:style>
      </p:cxnSp>
      <p:sp>
        <p:nvSpPr>
          <p:cNvPr id="32" name="TextBox 31"/>
          <p:cNvSpPr txBox="1"/>
          <p:nvPr/>
        </p:nvSpPr>
        <p:spPr>
          <a:xfrm>
            <a:off x="1733656" y="3827272"/>
            <a:ext cx="2012025" cy="400110"/>
          </a:xfrm>
          <a:prstGeom prst="rect">
            <a:avLst/>
          </a:prstGeom>
          <a:noFill/>
        </p:spPr>
        <p:txBody>
          <a:bodyPr wrap="square" rtlCol="0">
            <a:spAutoFit/>
          </a:bodyPr>
          <a:lstStyle/>
          <a:p>
            <a:r>
              <a:rPr lang="en-US" sz="2000" b="1" dirty="0">
                <a:solidFill>
                  <a:srgbClr val="0070C0"/>
                </a:solidFill>
              </a:rPr>
              <a:t>Transverse</a:t>
            </a:r>
          </a:p>
        </p:txBody>
      </p:sp>
      <p:grpSp>
        <p:nvGrpSpPr>
          <p:cNvPr id="25" name="Group 24"/>
          <p:cNvGrpSpPr/>
          <p:nvPr/>
        </p:nvGrpSpPr>
        <p:grpSpPr>
          <a:xfrm>
            <a:off x="4720430" y="4284319"/>
            <a:ext cx="3356769" cy="1023411"/>
            <a:chOff x="5009355" y="3826390"/>
            <a:chExt cx="3356769" cy="1023411"/>
          </a:xfrm>
        </p:grpSpPr>
        <p:sp>
          <p:nvSpPr>
            <p:cNvPr id="26" name="Rectangle 25"/>
            <p:cNvSpPr/>
            <p:nvPr/>
          </p:nvSpPr>
          <p:spPr>
            <a:xfrm>
              <a:off x="5009355" y="3826390"/>
              <a:ext cx="3356769" cy="99060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3936656918"/>
                </p:ext>
              </p:extLst>
            </p:nvPr>
          </p:nvGraphicFramePr>
          <p:xfrm>
            <a:off x="5090319" y="3961321"/>
            <a:ext cx="3200400" cy="888480"/>
          </p:xfrm>
          <a:graphic>
            <a:graphicData uri="http://schemas.openxmlformats.org/presentationml/2006/ole">
              <mc:AlternateContent xmlns:mc="http://schemas.openxmlformats.org/markup-compatibility/2006">
                <mc:Choice xmlns:v="urn:schemas-microsoft-com:vml" Requires="v">
                  <p:oleObj name="Equation" r:id="rId7" imgW="1600200" imgH="444240" progId="Equation.3">
                    <p:embed/>
                  </p:oleObj>
                </mc:Choice>
                <mc:Fallback>
                  <p:oleObj name="Equation" r:id="rId7" imgW="1600200" imgH="444240" progId="Equation.3">
                    <p:embed/>
                    <p:pic>
                      <p:nvPicPr>
                        <p:cNvPr id="28" name="Object 27"/>
                        <p:cNvPicPr>
                          <a:picLocks noChangeAspect="1" noChangeArrowheads="1"/>
                        </p:cNvPicPr>
                        <p:nvPr/>
                      </p:nvPicPr>
                      <p:blipFill>
                        <a:blip r:embed="rId8"/>
                        <a:srcRect/>
                        <a:stretch>
                          <a:fillRect/>
                        </a:stretch>
                      </p:blipFill>
                      <p:spPr bwMode="auto">
                        <a:xfrm>
                          <a:off x="5090319" y="3961321"/>
                          <a:ext cx="3200400" cy="8884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9" name="TextBox 28"/>
          <p:cNvSpPr txBox="1"/>
          <p:nvPr/>
        </p:nvSpPr>
        <p:spPr>
          <a:xfrm>
            <a:off x="5004044" y="3841230"/>
            <a:ext cx="2012025" cy="400110"/>
          </a:xfrm>
          <a:prstGeom prst="rect">
            <a:avLst/>
          </a:prstGeom>
          <a:noFill/>
        </p:spPr>
        <p:txBody>
          <a:bodyPr wrap="square" rtlCol="0">
            <a:spAutoFit/>
          </a:bodyPr>
          <a:lstStyle/>
          <a:p>
            <a:r>
              <a:rPr lang="en-US" sz="2000" b="1" dirty="0">
                <a:solidFill>
                  <a:srgbClr val="0070C0"/>
                </a:solidFill>
              </a:rPr>
              <a:t>Longitudinal</a:t>
            </a:r>
          </a:p>
        </p:txBody>
      </p:sp>
      <p:sp>
        <p:nvSpPr>
          <p:cNvPr id="30" name="TextBox 29"/>
          <p:cNvSpPr txBox="1"/>
          <p:nvPr/>
        </p:nvSpPr>
        <p:spPr>
          <a:xfrm>
            <a:off x="4800600" y="5523742"/>
            <a:ext cx="2743200" cy="338554"/>
          </a:xfrm>
          <a:prstGeom prst="rect">
            <a:avLst/>
          </a:prstGeom>
          <a:noFill/>
        </p:spPr>
        <p:txBody>
          <a:bodyPr wrap="square" rtlCol="0">
            <a:spAutoFit/>
          </a:bodyPr>
          <a:lstStyle/>
          <a:p>
            <a:r>
              <a:rPr lang="en-US" sz="1600" dirty="0"/>
              <a:t>Average over one period</a:t>
            </a:r>
          </a:p>
        </p:txBody>
      </p:sp>
      <p:cxnSp>
        <p:nvCxnSpPr>
          <p:cNvPr id="31" name="Straight Arrow Connector 30"/>
          <p:cNvCxnSpPr/>
          <p:nvPr/>
        </p:nvCxnSpPr>
        <p:spPr>
          <a:xfrm flipH="1" flipV="1">
            <a:off x="5715000" y="5024096"/>
            <a:ext cx="0" cy="468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graphicFrame>
        <p:nvGraphicFramePr>
          <p:cNvPr id="16" name="Object 15"/>
          <p:cNvGraphicFramePr>
            <a:graphicFrameLocks noChangeAspect="1"/>
          </p:cNvGraphicFramePr>
          <p:nvPr/>
        </p:nvGraphicFramePr>
        <p:xfrm>
          <a:off x="152400" y="2286000"/>
          <a:ext cx="3622675" cy="1119188"/>
        </p:xfrm>
        <a:graphic>
          <a:graphicData uri="http://schemas.openxmlformats.org/presentationml/2006/ole">
            <mc:AlternateContent xmlns:mc="http://schemas.openxmlformats.org/markup-compatibility/2006">
              <mc:Choice xmlns:v="urn:schemas-microsoft-com:vml" Requires="v">
                <p:oleObj name="Equation" r:id="rId9" imgW="2082600" imgH="647640" progId="Equation.3">
                  <p:embed/>
                </p:oleObj>
              </mc:Choice>
              <mc:Fallback>
                <p:oleObj name="Equation" r:id="rId9" imgW="2082600" imgH="647640" progId="Equation.3">
                  <p:embed/>
                  <p:pic>
                    <p:nvPicPr>
                      <p:cNvPr id="16"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 y="2286000"/>
                        <a:ext cx="3622675" cy="1119188"/>
                      </a:xfrm>
                      <a:prstGeom prst="rect">
                        <a:avLst/>
                      </a:prstGeom>
                      <a:noFill/>
                      <a:ln>
                        <a:noFill/>
                      </a:ln>
                    </p:spPr>
                  </p:pic>
                </p:oleObj>
              </mc:Fallback>
            </mc:AlternateContent>
          </a:graphicData>
        </a:graphic>
      </p:graphicFrame>
      <p:sp>
        <p:nvSpPr>
          <p:cNvPr id="33" name="TextBox 32"/>
          <p:cNvSpPr txBox="1"/>
          <p:nvPr/>
        </p:nvSpPr>
        <p:spPr>
          <a:xfrm>
            <a:off x="4100976" y="2514600"/>
            <a:ext cx="4738224" cy="923330"/>
          </a:xfrm>
          <a:prstGeom prst="rect">
            <a:avLst/>
          </a:prstGeom>
          <a:noFill/>
        </p:spPr>
        <p:txBody>
          <a:bodyPr wrap="square" rtlCol="0">
            <a:spAutoFit/>
          </a:bodyPr>
          <a:lstStyle/>
          <a:p>
            <a:r>
              <a:rPr lang="en-US" dirty="0"/>
              <a:t>From these 2 equations and after some algebra the transverse and longitudinal motion of the electrons can be derived</a:t>
            </a:r>
          </a:p>
        </p:txBody>
      </p:sp>
      <p:graphicFrame>
        <p:nvGraphicFramePr>
          <p:cNvPr id="24" name="Object 23"/>
          <p:cNvGraphicFramePr>
            <a:graphicFrameLocks noChangeAspect="1"/>
          </p:cNvGraphicFramePr>
          <p:nvPr>
            <p:extLst>
              <p:ext uri="{D42A27DB-BD31-4B8C-83A1-F6EECF244321}">
                <p14:modId xmlns:p14="http://schemas.microsoft.com/office/powerpoint/2010/main" val="2046081861"/>
              </p:ext>
            </p:extLst>
          </p:nvPr>
        </p:nvGraphicFramePr>
        <p:xfrm>
          <a:off x="4823165" y="5804611"/>
          <a:ext cx="2412720" cy="888480"/>
        </p:xfrm>
        <a:graphic>
          <a:graphicData uri="http://schemas.openxmlformats.org/presentationml/2006/ole">
            <mc:AlternateContent xmlns:mc="http://schemas.openxmlformats.org/markup-compatibility/2006">
              <mc:Choice xmlns:v="urn:schemas-microsoft-com:vml" Requires="v">
                <p:oleObj name="Equation" r:id="rId11" imgW="1206360" imgH="444240" progId="Equation.3">
                  <p:embed/>
                </p:oleObj>
              </mc:Choice>
              <mc:Fallback>
                <p:oleObj name="Equation" r:id="rId11" imgW="1206360" imgH="444240" progId="Equation.3">
                  <p:embed/>
                  <p:pic>
                    <p:nvPicPr>
                      <p:cNvPr id="5" name="Object 4"/>
                      <p:cNvPicPr>
                        <a:picLocks noChangeAspect="1" noChangeArrowheads="1"/>
                      </p:cNvPicPr>
                      <p:nvPr/>
                    </p:nvPicPr>
                    <p:blipFill>
                      <a:blip r:embed="rId12"/>
                      <a:srcRect/>
                      <a:stretch>
                        <a:fillRect/>
                      </a:stretch>
                    </p:blipFill>
                    <p:spPr bwMode="auto">
                      <a:xfrm>
                        <a:off x="4823165" y="5804611"/>
                        <a:ext cx="2412720" cy="88848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89083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References</a:t>
            </a:r>
          </a:p>
        </p:txBody>
      </p:sp>
      <p:sp>
        <p:nvSpPr>
          <p:cNvPr id="2" name="TextBox 1"/>
          <p:cNvSpPr txBox="1"/>
          <p:nvPr/>
        </p:nvSpPr>
        <p:spPr>
          <a:xfrm>
            <a:off x="228600" y="950178"/>
            <a:ext cx="8839200" cy="5047536"/>
          </a:xfrm>
          <a:prstGeom prst="rect">
            <a:avLst/>
          </a:prstGeom>
          <a:noFill/>
        </p:spPr>
        <p:txBody>
          <a:bodyPr wrap="square" rtlCol="0">
            <a:spAutoFit/>
          </a:bodyPr>
          <a:lstStyle/>
          <a:p>
            <a:r>
              <a:rPr lang="en-US" dirty="0"/>
              <a:t>This presentation is associated to a written proceedings. References for the content (text and figures) of the presentation are given in the proceedings. </a:t>
            </a:r>
          </a:p>
          <a:p>
            <a:endParaRPr lang="en-US" sz="900" dirty="0"/>
          </a:p>
          <a:p>
            <a:r>
              <a:rPr lang="en-US" dirty="0"/>
              <a:t>General references: </a:t>
            </a:r>
          </a:p>
          <a:p>
            <a:pPr marL="285750" indent="-285750">
              <a:spcBef>
                <a:spcPts val="600"/>
              </a:spcBef>
              <a:buFont typeface="Arial" panose="020B0604020202020204" pitchFamily="34" charset="0"/>
              <a:buChar char="•"/>
            </a:pPr>
            <a:r>
              <a:rPr lang="de-CH" sz="1600" dirty="0" err="1"/>
              <a:t>Kwang</a:t>
            </a:r>
            <a:r>
              <a:rPr lang="de-CH" sz="1600" dirty="0"/>
              <a:t>-Je Kim, </a:t>
            </a:r>
            <a:r>
              <a:rPr lang="de-CH" sz="1600" dirty="0" err="1"/>
              <a:t>Zhirong</a:t>
            </a:r>
            <a:r>
              <a:rPr lang="de-CH" sz="1600" dirty="0"/>
              <a:t> Huang, </a:t>
            </a:r>
            <a:r>
              <a:rPr lang="de-CH" sz="1600" dirty="0" err="1"/>
              <a:t>and</a:t>
            </a:r>
            <a:r>
              <a:rPr lang="de-CH" sz="1600" dirty="0"/>
              <a:t> Ryan Lindberg. </a:t>
            </a:r>
            <a:r>
              <a:rPr lang="de-CH" sz="1600" i="1" dirty="0"/>
              <a:t>Synchrotron Radiation </a:t>
            </a:r>
            <a:r>
              <a:rPr lang="de-CH" sz="1600" i="1" dirty="0" err="1"/>
              <a:t>and</a:t>
            </a:r>
            <a:r>
              <a:rPr lang="de-CH" sz="1600" i="1" dirty="0"/>
              <a:t> Free-</a:t>
            </a:r>
            <a:r>
              <a:rPr lang="de-CH" sz="1600" i="1" dirty="0" err="1"/>
              <a:t>Electron</a:t>
            </a:r>
            <a:r>
              <a:rPr lang="de-CH" sz="1600" i="1" dirty="0"/>
              <a:t> </a:t>
            </a:r>
            <a:r>
              <a:rPr lang="en-US" sz="1600" i="1" dirty="0"/>
              <a:t>Lasers: Principles of Coherent X-Ray Generation.</a:t>
            </a:r>
            <a:r>
              <a:rPr lang="en-US" sz="1600" dirty="0"/>
              <a:t> Cambridge University Press, 2017.</a:t>
            </a:r>
          </a:p>
          <a:p>
            <a:pPr marL="285750" indent="-285750">
              <a:spcBef>
                <a:spcPts val="600"/>
              </a:spcBef>
              <a:buFont typeface="Arial" panose="020B0604020202020204" pitchFamily="34" charset="0"/>
              <a:buChar char="•"/>
            </a:pPr>
            <a:r>
              <a:rPr lang="de-CH" sz="1600" dirty="0"/>
              <a:t>Philipp </a:t>
            </a:r>
            <a:r>
              <a:rPr lang="de-CH" sz="1600" dirty="0" err="1"/>
              <a:t>Willmott</a:t>
            </a:r>
            <a:r>
              <a:rPr lang="de-CH" sz="1600" dirty="0"/>
              <a:t>. </a:t>
            </a:r>
            <a:r>
              <a:rPr lang="de-CH" sz="1600" i="1" dirty="0"/>
              <a:t>An </a:t>
            </a:r>
            <a:r>
              <a:rPr lang="de-CH" sz="1600" i="1" dirty="0" err="1"/>
              <a:t>Introduction</a:t>
            </a:r>
            <a:r>
              <a:rPr lang="de-CH" sz="1600" i="1" dirty="0"/>
              <a:t> </a:t>
            </a:r>
            <a:r>
              <a:rPr lang="de-CH" sz="1600" i="1" dirty="0" err="1"/>
              <a:t>to</a:t>
            </a:r>
            <a:r>
              <a:rPr lang="de-CH" sz="1600" i="1" dirty="0"/>
              <a:t> Synchrotron Radiation: </a:t>
            </a:r>
            <a:r>
              <a:rPr lang="de-CH" sz="1600" i="1" dirty="0" err="1"/>
              <a:t>Techniques</a:t>
            </a:r>
            <a:r>
              <a:rPr lang="de-CH" sz="1600" i="1" dirty="0"/>
              <a:t> </a:t>
            </a:r>
            <a:r>
              <a:rPr lang="de-CH" sz="1600" i="1" dirty="0" err="1"/>
              <a:t>and</a:t>
            </a:r>
            <a:r>
              <a:rPr lang="de-CH" sz="1600" i="1" dirty="0"/>
              <a:t> </a:t>
            </a:r>
            <a:r>
              <a:rPr lang="de-CH" sz="1600" i="1" dirty="0" err="1"/>
              <a:t>Applications</a:t>
            </a:r>
            <a:r>
              <a:rPr lang="de-CH" sz="1600" dirty="0"/>
              <a:t>, 2nd Edition. </a:t>
            </a:r>
            <a:r>
              <a:rPr lang="de-CH" sz="1600" dirty="0" err="1"/>
              <a:t>Wiley</a:t>
            </a:r>
            <a:r>
              <a:rPr lang="de-CH" sz="1600" dirty="0"/>
              <a:t>, 2019.</a:t>
            </a:r>
          </a:p>
          <a:p>
            <a:pPr marL="285750" indent="-285750">
              <a:spcBef>
                <a:spcPts val="600"/>
              </a:spcBef>
              <a:buFont typeface="Arial" panose="020B0604020202020204" pitchFamily="34" charset="0"/>
              <a:buChar char="•"/>
            </a:pPr>
            <a:r>
              <a:rPr lang="en-US" sz="1600" dirty="0"/>
              <a:t>Helmut </a:t>
            </a:r>
            <a:r>
              <a:rPr lang="en-US" sz="1600" dirty="0" err="1"/>
              <a:t>Wiedemann</a:t>
            </a:r>
            <a:r>
              <a:rPr lang="en-US" sz="1600" dirty="0"/>
              <a:t>. </a:t>
            </a:r>
            <a:r>
              <a:rPr lang="en-US" sz="1600" i="1" dirty="0"/>
              <a:t>Theory of synchrotron radiation</a:t>
            </a:r>
            <a:r>
              <a:rPr lang="en-US" sz="1600" dirty="0"/>
              <a:t>. In Particle Accelerator Physics. Graduate </a:t>
            </a:r>
            <a:r>
              <a:rPr lang="de-CH" sz="1600" dirty="0"/>
              <a:t>Texts in </a:t>
            </a:r>
            <a:r>
              <a:rPr lang="de-CH" sz="1600" dirty="0" err="1"/>
              <a:t>Physics</a:t>
            </a:r>
            <a:r>
              <a:rPr lang="de-CH" sz="1600" dirty="0"/>
              <a:t>, </a:t>
            </a:r>
            <a:r>
              <a:rPr lang="de-CH" sz="1600" dirty="0" err="1"/>
              <a:t>pages</a:t>
            </a:r>
            <a:r>
              <a:rPr lang="de-CH" sz="1600" dirty="0"/>
              <a:t> 857–894. Springer International Publishing, 2015.</a:t>
            </a:r>
          </a:p>
          <a:p>
            <a:pPr marL="285750" indent="-285750">
              <a:spcBef>
                <a:spcPts val="600"/>
              </a:spcBef>
              <a:buFont typeface="Arial" panose="020B0604020202020204" pitchFamily="34" charset="0"/>
              <a:buChar char="•"/>
            </a:pPr>
            <a:r>
              <a:rPr lang="en-US" sz="1600" dirty="0" err="1"/>
              <a:t>Kwang</a:t>
            </a:r>
            <a:r>
              <a:rPr lang="en-US" sz="1600" dirty="0"/>
              <a:t>-Je Kim. </a:t>
            </a:r>
            <a:r>
              <a:rPr lang="en-US" sz="1600" i="1" dirty="0"/>
              <a:t>Characteristics of synchrotron radiation</a:t>
            </a:r>
            <a:r>
              <a:rPr lang="en-US" sz="1600" dirty="0"/>
              <a:t>. In AIP Conference Proceedings, volume </a:t>
            </a:r>
            <a:r>
              <a:rPr lang="fr-FR" sz="1600" dirty="0"/>
              <a:t>184, page 565. AIP, 1989.</a:t>
            </a:r>
          </a:p>
          <a:p>
            <a:pPr marL="285750" indent="-285750">
              <a:spcBef>
                <a:spcPts val="600"/>
              </a:spcBef>
              <a:buFont typeface="Arial" panose="020B0604020202020204" pitchFamily="34" charset="0"/>
              <a:buChar char="•"/>
            </a:pPr>
            <a:r>
              <a:rPr lang="en-US" sz="1600" dirty="0"/>
              <a:t>James A. Clarke. </a:t>
            </a:r>
            <a:r>
              <a:rPr lang="en-US" sz="1600" i="1" dirty="0"/>
              <a:t>The Science and Technology of </a:t>
            </a:r>
            <a:r>
              <a:rPr lang="en-US" sz="1600" i="1" dirty="0" err="1"/>
              <a:t>Undulators</a:t>
            </a:r>
            <a:r>
              <a:rPr lang="en-US" sz="1600" i="1" dirty="0"/>
              <a:t> and Wigglers</a:t>
            </a:r>
            <a:r>
              <a:rPr lang="en-US" sz="1600" dirty="0"/>
              <a:t>. Oxford University </a:t>
            </a:r>
            <a:r>
              <a:rPr lang="de-CH" sz="1600" dirty="0"/>
              <a:t>Press, </a:t>
            </a:r>
            <a:r>
              <a:rPr lang="de-CH" sz="1600" dirty="0" err="1"/>
              <a:t>jul</a:t>
            </a:r>
            <a:r>
              <a:rPr lang="de-CH" sz="1600" dirty="0"/>
              <a:t> 2004.</a:t>
            </a:r>
          </a:p>
          <a:p>
            <a:pPr marL="285750" indent="-285750">
              <a:spcBef>
                <a:spcPts val="600"/>
              </a:spcBef>
              <a:buFont typeface="Arial" panose="020B0604020202020204" pitchFamily="34" charset="0"/>
              <a:buChar char="•"/>
            </a:pPr>
            <a:r>
              <a:rPr lang="en-US" sz="1600" dirty="0"/>
              <a:t>C. Pellegrini, A. </a:t>
            </a:r>
            <a:r>
              <a:rPr lang="en-US" sz="1600" dirty="0" err="1"/>
              <a:t>Marinelli</a:t>
            </a:r>
            <a:r>
              <a:rPr lang="en-US" sz="1600" dirty="0"/>
              <a:t>, and S. </a:t>
            </a:r>
            <a:r>
              <a:rPr lang="en-US" sz="1600" dirty="0" err="1"/>
              <a:t>Reiche</a:t>
            </a:r>
            <a:r>
              <a:rPr lang="en-US" sz="1600" dirty="0"/>
              <a:t>. </a:t>
            </a:r>
            <a:r>
              <a:rPr lang="en-US" sz="1600" i="1" dirty="0"/>
              <a:t>The physics of x-ray free-electron lasers</a:t>
            </a:r>
            <a:r>
              <a:rPr lang="en-US" sz="1600" dirty="0"/>
              <a:t>. Rev. Mod. </a:t>
            </a:r>
            <a:r>
              <a:rPr lang="de-CH" sz="1600" dirty="0"/>
              <a:t>Phys., 88:015006, 2016.</a:t>
            </a:r>
          </a:p>
          <a:p>
            <a:pPr marL="285750" indent="-285750">
              <a:spcBef>
                <a:spcPts val="600"/>
              </a:spcBef>
              <a:buFont typeface="Arial" panose="020B0604020202020204" pitchFamily="34" charset="0"/>
              <a:buChar char="•"/>
            </a:pPr>
            <a:r>
              <a:rPr lang="en-US" sz="1600" dirty="0"/>
              <a:t>Klaus </a:t>
            </a:r>
            <a:r>
              <a:rPr lang="en-US" sz="1600" dirty="0" err="1"/>
              <a:t>Wille</a:t>
            </a:r>
            <a:r>
              <a:rPr lang="en-US" sz="1600" dirty="0"/>
              <a:t>. </a:t>
            </a:r>
            <a:r>
              <a:rPr lang="en-US" sz="1600" i="1" dirty="0"/>
              <a:t>The Physics of Particle Accelerators: An Introduction</a:t>
            </a:r>
            <a:r>
              <a:rPr lang="en-US" sz="1600" dirty="0"/>
              <a:t>. Oxford, 2001.</a:t>
            </a:r>
          </a:p>
        </p:txBody>
      </p:sp>
    </p:spTree>
    <p:extLst>
      <p:ext uri="{BB962C8B-B14F-4D97-AF65-F5344CB8AC3E}">
        <p14:creationId xmlns:p14="http://schemas.microsoft.com/office/powerpoint/2010/main" val="249319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57601" y="1676400"/>
            <a:ext cx="5255608" cy="4800600"/>
          </a:xfrm>
        </p:spPr>
        <p:txBody>
          <a:bodyPr>
            <a:normAutofit/>
          </a:bodyPr>
          <a:lstStyle/>
          <a:p>
            <a:r>
              <a:rPr lang="en-US" sz="2000" dirty="0"/>
              <a:t>Longitudinal wiggle has twice the period.</a:t>
            </a:r>
          </a:p>
          <a:p>
            <a:r>
              <a:rPr lang="en-US" sz="2000" dirty="0"/>
              <a:t>Causes a figure “8” motion in the co-moving frame.</a:t>
            </a:r>
          </a:p>
        </p:txBody>
      </p:sp>
      <p:sp>
        <p:nvSpPr>
          <p:cNvPr id="3" name="Title 2"/>
          <p:cNvSpPr>
            <a:spLocks noGrp="1"/>
          </p:cNvSpPr>
          <p:nvPr>
            <p:ph type="title"/>
          </p:nvPr>
        </p:nvSpPr>
        <p:spPr/>
        <p:txBody>
          <a:bodyPr/>
          <a:lstStyle/>
          <a:p>
            <a:r>
              <a:rPr lang="en-US" dirty="0"/>
              <a:t>In the Co-moving frame</a:t>
            </a:r>
          </a:p>
        </p:txBody>
      </p:sp>
      <p:sp>
        <p:nvSpPr>
          <p:cNvPr id="6" name="Rectangle 6"/>
          <p:cNvSpPr>
            <a:spLocks/>
          </p:cNvSpPr>
          <p:nvPr/>
        </p:nvSpPr>
        <p:spPr bwMode="auto">
          <a:xfrm>
            <a:off x="2272922" y="2819399"/>
            <a:ext cx="1158270" cy="276999"/>
          </a:xfrm>
          <a:prstGeom prst="rect">
            <a:avLst/>
          </a:prstGeom>
          <a:noFill/>
          <a:ln w="12700" cap="flat">
            <a:noFill/>
            <a:miter lim="800000"/>
            <a:headEnd type="none" w="med" len="med"/>
            <a:tailEnd type="none" w="med" len="med"/>
          </a:ln>
        </p:spPr>
        <p:txBody>
          <a:bodyPr wrap="none" lIns="0" tIns="0" rIns="0" bIns="0">
            <a:prstTxWarp prst="textNoShape">
              <a:avLst/>
            </a:prstTxWarp>
            <a:spAutoFit/>
          </a:bodyPr>
          <a:lstStyle/>
          <a:p>
            <a:pPr>
              <a:tabLst>
                <a:tab pos="1066800" algn="l"/>
              </a:tabLst>
            </a:pPr>
            <a:r>
              <a:rPr lang="en-US" i="1" dirty="0">
                <a:solidFill>
                  <a:schemeClr val="tx1"/>
                </a:solidFill>
                <a:ea typeface="Chalkboard" charset="0"/>
                <a:cs typeface="Chalkboard" charset="0"/>
              </a:rPr>
              <a:t>trajectory</a:t>
            </a:r>
          </a:p>
        </p:txBody>
      </p:sp>
      <p:sp>
        <p:nvSpPr>
          <p:cNvPr id="7" name="Line 8"/>
          <p:cNvSpPr>
            <a:spLocks noChangeShapeType="1"/>
          </p:cNvSpPr>
          <p:nvPr/>
        </p:nvSpPr>
        <p:spPr bwMode="auto">
          <a:xfrm flipH="1" flipV="1">
            <a:off x="2391380" y="2298699"/>
            <a:ext cx="298450" cy="520700"/>
          </a:xfrm>
          <a:prstGeom prst="line">
            <a:avLst/>
          </a:prstGeom>
          <a:noFill/>
          <a:ln w="254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8" name="Line 9"/>
          <p:cNvSpPr>
            <a:spLocks noChangeShapeType="1"/>
          </p:cNvSpPr>
          <p:nvPr/>
        </p:nvSpPr>
        <p:spPr bwMode="auto">
          <a:xfrm>
            <a:off x="2135792" y="3695700"/>
            <a:ext cx="554038" cy="609600"/>
          </a:xfrm>
          <a:prstGeom prst="line">
            <a:avLst/>
          </a:prstGeom>
          <a:noFill/>
          <a:ln w="254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9" name="Rectangle 6"/>
          <p:cNvSpPr>
            <a:spLocks/>
          </p:cNvSpPr>
          <p:nvPr/>
        </p:nvSpPr>
        <p:spPr bwMode="auto">
          <a:xfrm>
            <a:off x="2516793" y="4471600"/>
            <a:ext cx="1140808" cy="553998"/>
          </a:xfrm>
          <a:prstGeom prst="rect">
            <a:avLst/>
          </a:prstGeom>
          <a:noFill/>
          <a:ln w="12700" cap="flat">
            <a:noFill/>
            <a:miter lim="800000"/>
            <a:headEnd type="none" w="med" len="med"/>
            <a:tailEnd type="none" w="med" len="med"/>
          </a:ln>
        </p:spPr>
        <p:txBody>
          <a:bodyPr wrap="square" lIns="0" tIns="0" rIns="0" bIns="0">
            <a:prstTxWarp prst="textNoShape">
              <a:avLst/>
            </a:prstTxWarp>
            <a:spAutoFit/>
          </a:bodyPr>
          <a:lstStyle/>
          <a:p>
            <a:pPr>
              <a:tabLst>
                <a:tab pos="1066800" algn="l"/>
              </a:tabLst>
            </a:pPr>
            <a:r>
              <a:rPr lang="en-US" i="1" dirty="0">
                <a:ea typeface="Chalkboard" charset="0"/>
                <a:cs typeface="Chalkboard" charset="0"/>
              </a:rPr>
              <a:t>Effective position</a:t>
            </a:r>
            <a:endParaRPr lang="en-US" i="1" dirty="0">
              <a:solidFill>
                <a:schemeClr val="tx1"/>
              </a:solidFill>
              <a:ea typeface="Chalkboard" charset="0"/>
              <a:cs typeface="Chalkboard" charset="0"/>
            </a:endParaRPr>
          </a:p>
        </p:txBody>
      </p:sp>
      <p:sp>
        <p:nvSpPr>
          <p:cNvPr id="10" name="TextBox 9"/>
          <p:cNvSpPr txBox="1"/>
          <p:nvPr/>
        </p:nvSpPr>
        <p:spPr>
          <a:xfrm>
            <a:off x="4191000" y="5159514"/>
            <a:ext cx="4190999" cy="707886"/>
          </a:xfrm>
          <a:prstGeom prst="rect">
            <a:avLst/>
          </a:prstGeom>
          <a:noFill/>
        </p:spPr>
        <p:txBody>
          <a:bodyPr wrap="square" rtlCol="0">
            <a:spAutoFit/>
          </a:bodyPr>
          <a:lstStyle/>
          <a:p>
            <a:pPr algn="ctr"/>
            <a:r>
              <a:rPr lang="en-US" sz="2000" b="1" i="1" dirty="0">
                <a:solidFill>
                  <a:srgbClr val="DA1F28"/>
                </a:solidFill>
              </a:rPr>
              <a:t>In a helical </a:t>
            </a:r>
            <a:r>
              <a:rPr lang="en-US" sz="2000" b="1" i="1" dirty="0" err="1">
                <a:solidFill>
                  <a:srgbClr val="DA1F28"/>
                </a:solidFill>
              </a:rPr>
              <a:t>undulator</a:t>
            </a:r>
            <a:r>
              <a:rPr lang="en-US" sz="2000" b="1" i="1" dirty="0">
                <a:solidFill>
                  <a:srgbClr val="DA1F28"/>
                </a:solidFill>
              </a:rPr>
              <a:t> the longitudinal motion is constant</a:t>
            </a:r>
          </a:p>
        </p:txBody>
      </p:sp>
      <p:sp>
        <p:nvSpPr>
          <p:cNvPr id="11" name="TextBox 10"/>
          <p:cNvSpPr txBox="1"/>
          <p:nvPr/>
        </p:nvSpPr>
        <p:spPr>
          <a:xfrm>
            <a:off x="2819400" y="3200400"/>
            <a:ext cx="316989" cy="369332"/>
          </a:xfrm>
          <a:prstGeom prst="rect">
            <a:avLst/>
          </a:prstGeom>
          <a:noFill/>
        </p:spPr>
        <p:txBody>
          <a:bodyPr wrap="none" rtlCol="0">
            <a:spAutoFit/>
          </a:bodyPr>
          <a:lstStyle/>
          <a:p>
            <a:r>
              <a:rPr lang="en-US" dirty="0" err="1"/>
              <a:t>z</a:t>
            </a:r>
            <a:endParaRPr lang="en-US" dirty="0"/>
          </a:p>
        </p:txBody>
      </p:sp>
      <p:sp>
        <p:nvSpPr>
          <p:cNvPr id="12" name="TextBox 11"/>
          <p:cNvSpPr txBox="1"/>
          <p:nvPr/>
        </p:nvSpPr>
        <p:spPr>
          <a:xfrm>
            <a:off x="1600200" y="1066800"/>
            <a:ext cx="326231" cy="369332"/>
          </a:xfrm>
          <a:prstGeom prst="rect">
            <a:avLst/>
          </a:prstGeom>
          <a:noFill/>
        </p:spPr>
        <p:txBody>
          <a:bodyPr wrap="none" rtlCol="0">
            <a:spAutoFit/>
          </a:bodyPr>
          <a:lstStyle/>
          <a:p>
            <a:r>
              <a:rPr lang="en-US" dirty="0" err="1"/>
              <a:t>x</a:t>
            </a:r>
            <a:endParaRPr lang="en-US" dirty="0"/>
          </a:p>
        </p:txBody>
      </p:sp>
      <p:pic>
        <p:nvPicPr>
          <p:cNvPr id="13" name="Picture 12"/>
          <p:cNvPicPr>
            <a:picLocks noChangeAspect="1" noChangeArrowheads="1"/>
          </p:cNvPicPr>
          <p:nvPr/>
        </p:nvPicPr>
        <p:blipFill>
          <a:blip r:embed="rId2"/>
          <a:srcRect/>
          <a:stretch>
            <a:fillRect/>
          </a:stretch>
        </p:blipFill>
        <p:spPr bwMode="auto">
          <a:xfrm>
            <a:off x="381000" y="1257300"/>
            <a:ext cx="2438400" cy="4152900"/>
          </a:xfrm>
          <a:prstGeom prst="rect">
            <a:avLst/>
          </a:prstGeom>
          <a:noFill/>
          <a:ln w="25400" cap="flat">
            <a:noFill/>
            <a:miter lim="800000"/>
            <a:headEnd/>
            <a:tailEnd/>
          </a:ln>
        </p:spPr>
      </p:pic>
    </p:spTree>
    <p:extLst>
      <p:ext uri="{BB962C8B-B14F-4D97-AF65-F5344CB8AC3E}">
        <p14:creationId xmlns:p14="http://schemas.microsoft.com/office/powerpoint/2010/main" val="3479439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Resonance Condition (I)</a:t>
            </a:r>
          </a:p>
        </p:txBody>
      </p:sp>
      <p:pic>
        <p:nvPicPr>
          <p:cNvPr id="4" name="Picture 3"/>
          <p:cNvPicPr>
            <a:picLocks noChangeAspect="1"/>
          </p:cNvPicPr>
          <p:nvPr/>
        </p:nvPicPr>
        <p:blipFill rotWithShape="1">
          <a:blip r:embed="rId3"/>
          <a:srcRect l="2353" b="-2570"/>
          <a:stretch/>
        </p:blipFill>
        <p:spPr>
          <a:xfrm>
            <a:off x="1524000" y="2209800"/>
            <a:ext cx="6096000" cy="4070995"/>
          </a:xfrm>
          <a:prstGeom prst="rect">
            <a:avLst/>
          </a:prstGeom>
        </p:spPr>
      </p:pic>
      <p:sp>
        <p:nvSpPr>
          <p:cNvPr id="25" name="Content Placeholder 1"/>
          <p:cNvSpPr txBox="1">
            <a:spLocks/>
          </p:cNvSpPr>
          <p:nvPr/>
        </p:nvSpPr>
        <p:spPr>
          <a:xfrm>
            <a:off x="-152400" y="1143000"/>
            <a:ext cx="5562600" cy="6858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728" indent="0" algn="ctr" defTabSz="914400">
              <a:buFont typeface="Wingdings 3"/>
              <a:buNone/>
            </a:pPr>
            <a:r>
              <a:rPr lang="en-US" sz="1800" dirty="0">
                <a:solidFill>
                  <a:srgbClr val="0070C0"/>
                </a:solidFill>
              </a:rPr>
              <a:t>Condition to have a constructive interference between the radiation emitted by the same electron at different </a:t>
            </a:r>
            <a:r>
              <a:rPr lang="en-US" sz="1800" dirty="0" err="1">
                <a:solidFill>
                  <a:srgbClr val="0070C0"/>
                </a:solidFill>
              </a:rPr>
              <a:t>undulator</a:t>
            </a:r>
            <a:r>
              <a:rPr lang="en-US" sz="1800" dirty="0">
                <a:solidFill>
                  <a:srgbClr val="0070C0"/>
                </a:solidFill>
              </a:rPr>
              <a:t> positions</a:t>
            </a:r>
          </a:p>
        </p:txBody>
      </p:sp>
      <p:sp>
        <p:nvSpPr>
          <p:cNvPr id="30" name="Content Placeholder 1"/>
          <p:cNvSpPr txBox="1">
            <a:spLocks/>
          </p:cNvSpPr>
          <p:nvPr/>
        </p:nvSpPr>
        <p:spPr>
          <a:xfrm>
            <a:off x="6332483" y="990600"/>
            <a:ext cx="2819400" cy="15621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728" indent="0" algn="ctr" defTabSz="914400">
              <a:buFont typeface="Wingdings 3"/>
              <a:buNone/>
            </a:pPr>
            <a:r>
              <a:rPr lang="en-US" sz="1800" dirty="0">
                <a:solidFill>
                  <a:srgbClr val="0070C0"/>
                </a:solidFill>
              </a:rPr>
              <a:t>The electron must slip back by exactly one radiation wavelength (or a multiple n) over one </a:t>
            </a:r>
            <a:r>
              <a:rPr lang="en-US" sz="1800" dirty="0" err="1">
                <a:solidFill>
                  <a:srgbClr val="0070C0"/>
                </a:solidFill>
              </a:rPr>
              <a:t>undulator</a:t>
            </a:r>
            <a:r>
              <a:rPr lang="en-US" sz="1800" dirty="0">
                <a:solidFill>
                  <a:srgbClr val="0070C0"/>
                </a:solidFill>
              </a:rPr>
              <a:t> period</a:t>
            </a:r>
          </a:p>
        </p:txBody>
      </p:sp>
      <p:cxnSp>
        <p:nvCxnSpPr>
          <p:cNvPr id="8" name="Straight Arrow Connector 7"/>
          <p:cNvCxnSpPr/>
          <p:nvPr/>
        </p:nvCxnSpPr>
        <p:spPr>
          <a:xfrm>
            <a:off x="5257800" y="1524000"/>
            <a:ext cx="12192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5791200" y="2247900"/>
            <a:ext cx="685800" cy="5715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961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Resonance Condition (II)</a:t>
            </a:r>
          </a:p>
        </p:txBody>
      </p:sp>
      <p:graphicFrame>
        <p:nvGraphicFramePr>
          <p:cNvPr id="42" name="Object 41"/>
          <p:cNvGraphicFramePr>
            <a:graphicFrameLocks noChangeAspect="1"/>
          </p:cNvGraphicFramePr>
          <p:nvPr>
            <p:extLst>
              <p:ext uri="{D42A27DB-BD31-4B8C-83A1-F6EECF244321}">
                <p14:modId xmlns:p14="http://schemas.microsoft.com/office/powerpoint/2010/main" val="3852891203"/>
              </p:ext>
            </p:extLst>
          </p:nvPr>
        </p:nvGraphicFramePr>
        <p:xfrm>
          <a:off x="425450" y="1590675"/>
          <a:ext cx="6702425" cy="1152525"/>
        </p:xfrm>
        <a:graphic>
          <a:graphicData uri="http://schemas.openxmlformats.org/presentationml/2006/ole">
            <mc:AlternateContent xmlns:mc="http://schemas.openxmlformats.org/markup-compatibility/2006">
              <mc:Choice xmlns:v="urn:schemas-microsoft-com:vml" Requires="v">
                <p:oleObj name="Equation" r:id="rId3" imgW="3911400" imgH="672840" progId="Equation.3">
                  <p:embed/>
                </p:oleObj>
              </mc:Choice>
              <mc:Fallback>
                <p:oleObj name="Equation" r:id="rId3" imgW="3911400" imgH="672840" progId="Equation.3">
                  <p:embed/>
                  <p:pic>
                    <p:nvPicPr>
                      <p:cNvPr id="42" name="Object 41"/>
                      <p:cNvPicPr>
                        <a:picLocks noChangeAspect="1" noChangeArrowheads="1"/>
                      </p:cNvPicPr>
                      <p:nvPr/>
                    </p:nvPicPr>
                    <p:blipFill>
                      <a:blip r:embed="rId4"/>
                      <a:srcRect/>
                      <a:stretch>
                        <a:fillRect/>
                      </a:stretch>
                    </p:blipFill>
                    <p:spPr bwMode="auto">
                      <a:xfrm>
                        <a:off x="425450" y="1590675"/>
                        <a:ext cx="6702425" cy="1152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 name="TextBox 67"/>
          <p:cNvSpPr txBox="1"/>
          <p:nvPr/>
        </p:nvSpPr>
        <p:spPr>
          <a:xfrm>
            <a:off x="685800" y="3505200"/>
            <a:ext cx="2013693" cy="369332"/>
          </a:xfrm>
          <a:prstGeom prst="rect">
            <a:avLst/>
          </a:prstGeom>
          <a:noFill/>
        </p:spPr>
        <p:txBody>
          <a:bodyPr wrap="none" rtlCol="0">
            <a:spAutoFit/>
          </a:bodyPr>
          <a:lstStyle/>
          <a:p>
            <a:r>
              <a:rPr lang="en-US" i="1" dirty="0"/>
              <a:t>For small angles</a:t>
            </a:r>
          </a:p>
        </p:txBody>
      </p:sp>
      <p:graphicFrame>
        <p:nvGraphicFramePr>
          <p:cNvPr id="69" name="Object 68"/>
          <p:cNvGraphicFramePr>
            <a:graphicFrameLocks noChangeAspect="1"/>
          </p:cNvGraphicFramePr>
          <p:nvPr>
            <p:extLst>
              <p:ext uri="{D42A27DB-BD31-4B8C-83A1-F6EECF244321}">
                <p14:modId xmlns:p14="http://schemas.microsoft.com/office/powerpoint/2010/main" val="1391612512"/>
              </p:ext>
            </p:extLst>
          </p:nvPr>
        </p:nvGraphicFramePr>
        <p:xfrm>
          <a:off x="387021" y="3860800"/>
          <a:ext cx="2584450" cy="847725"/>
        </p:xfrm>
        <a:graphic>
          <a:graphicData uri="http://schemas.openxmlformats.org/presentationml/2006/ole">
            <mc:AlternateContent xmlns:mc="http://schemas.openxmlformats.org/markup-compatibility/2006">
              <mc:Choice xmlns:v="urn:schemas-microsoft-com:vml" Requires="v">
                <p:oleObj name="Equation" r:id="rId5" imgW="1473120" imgH="482400" progId="Equation.3">
                  <p:embed/>
                </p:oleObj>
              </mc:Choice>
              <mc:Fallback>
                <p:oleObj name="Equation" r:id="rId5" imgW="1473120" imgH="482400" progId="Equation.3">
                  <p:embed/>
                  <p:pic>
                    <p:nvPicPr>
                      <p:cNvPr id="69" name="Object 68"/>
                      <p:cNvPicPr>
                        <a:picLocks noChangeAspect="1" noChangeArrowheads="1"/>
                      </p:cNvPicPr>
                      <p:nvPr/>
                    </p:nvPicPr>
                    <p:blipFill>
                      <a:blip r:embed="rId6"/>
                      <a:srcRect/>
                      <a:stretch>
                        <a:fillRect/>
                      </a:stretch>
                    </p:blipFill>
                    <p:spPr bwMode="auto">
                      <a:xfrm>
                        <a:off x="387021" y="3860800"/>
                        <a:ext cx="2584450" cy="847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27970917"/>
              </p:ext>
            </p:extLst>
          </p:nvPr>
        </p:nvGraphicFramePr>
        <p:xfrm>
          <a:off x="2678113" y="2895600"/>
          <a:ext cx="1589087" cy="585788"/>
        </p:xfrm>
        <a:graphic>
          <a:graphicData uri="http://schemas.openxmlformats.org/presentationml/2006/ole">
            <mc:AlternateContent xmlns:mc="http://schemas.openxmlformats.org/markup-compatibility/2006">
              <mc:Choice xmlns:v="urn:schemas-microsoft-com:vml" Requires="v">
                <p:oleObj name="Equation" r:id="rId7" imgW="1206360" imgH="444240" progId="Equation.3">
                  <p:embed/>
                </p:oleObj>
              </mc:Choice>
              <mc:Fallback>
                <p:oleObj name="Equation" r:id="rId7" imgW="1206360" imgH="444240" progId="Equation.3">
                  <p:embed/>
                  <p:pic>
                    <p:nvPicPr>
                      <p:cNvPr id="5" name="Object 4"/>
                      <p:cNvPicPr>
                        <a:picLocks noChangeAspect="1" noChangeArrowheads="1"/>
                      </p:cNvPicPr>
                      <p:nvPr/>
                    </p:nvPicPr>
                    <p:blipFill>
                      <a:blip r:embed="rId8"/>
                      <a:srcRect/>
                      <a:stretch>
                        <a:fillRect/>
                      </a:stretch>
                    </p:blipFill>
                    <p:spPr bwMode="auto">
                      <a:xfrm>
                        <a:off x="2678113" y="2895600"/>
                        <a:ext cx="15890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09447600"/>
              </p:ext>
            </p:extLst>
          </p:nvPr>
        </p:nvGraphicFramePr>
        <p:xfrm>
          <a:off x="4572000" y="990600"/>
          <a:ext cx="1428750" cy="447510"/>
        </p:xfrm>
        <a:graphic>
          <a:graphicData uri="http://schemas.openxmlformats.org/presentationml/2006/ole">
            <mc:AlternateContent xmlns:mc="http://schemas.openxmlformats.org/markup-compatibility/2006">
              <mc:Choice xmlns:v="urn:schemas-microsoft-com:vml" Requires="v">
                <p:oleObj name="Equation" r:id="rId9" imgW="1257120" imgH="393480" progId="Equation.3">
                  <p:embed/>
                </p:oleObj>
              </mc:Choice>
              <mc:Fallback>
                <p:oleObj name="Equation" r:id="rId9" imgW="1257120" imgH="393480" progId="Equation.3">
                  <p:embed/>
                  <p:pic>
                    <p:nvPicPr>
                      <p:cNvPr id="8" name="Object 7"/>
                      <p:cNvPicPr>
                        <a:picLocks noChangeAspect="1" noChangeArrowheads="1"/>
                      </p:cNvPicPr>
                      <p:nvPr/>
                    </p:nvPicPr>
                    <p:blipFill>
                      <a:blip r:embed="rId10"/>
                      <a:srcRect/>
                      <a:stretch>
                        <a:fillRect/>
                      </a:stretch>
                    </p:blipFill>
                    <p:spPr bwMode="auto">
                      <a:xfrm>
                        <a:off x="4572000" y="990600"/>
                        <a:ext cx="1428750" cy="447510"/>
                      </a:xfrm>
                      <a:prstGeom prst="rect">
                        <a:avLst/>
                      </a:prstGeom>
                      <a:noFill/>
                      <a:ln>
                        <a:noFill/>
                      </a:ln>
                    </p:spPr>
                  </p:pic>
                </p:oleObj>
              </mc:Fallback>
            </mc:AlternateContent>
          </a:graphicData>
        </a:graphic>
      </p:graphicFrame>
      <p:cxnSp>
        <p:nvCxnSpPr>
          <p:cNvPr id="74" name="Straight Arrow Connector 73"/>
          <p:cNvCxnSpPr/>
          <p:nvPr/>
        </p:nvCxnSpPr>
        <p:spPr>
          <a:xfrm flipH="1" flipV="1">
            <a:off x="3276600" y="2133600"/>
            <a:ext cx="0" cy="828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flipH="1">
            <a:off x="5029200" y="1437000"/>
            <a:ext cx="0" cy="468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graphicFrame>
        <p:nvGraphicFramePr>
          <p:cNvPr id="11" name="Object 10"/>
          <p:cNvGraphicFramePr>
            <a:graphicFrameLocks noChangeAspect="1"/>
          </p:cNvGraphicFramePr>
          <p:nvPr>
            <p:extLst>
              <p:ext uri="{D42A27DB-BD31-4B8C-83A1-F6EECF244321}">
                <p14:modId xmlns:p14="http://schemas.microsoft.com/office/powerpoint/2010/main" val="2104733105"/>
              </p:ext>
            </p:extLst>
          </p:nvPr>
        </p:nvGraphicFramePr>
        <p:xfrm>
          <a:off x="990600" y="4779963"/>
          <a:ext cx="1673225" cy="477837"/>
        </p:xfrm>
        <a:graphic>
          <a:graphicData uri="http://schemas.openxmlformats.org/presentationml/2006/ole">
            <mc:AlternateContent xmlns:mc="http://schemas.openxmlformats.org/markup-compatibility/2006">
              <mc:Choice xmlns:v="urn:schemas-microsoft-com:vml" Requires="v">
                <p:oleObj name="Equation" r:id="rId11" imgW="1473120" imgH="419040" progId="Equation.3">
                  <p:embed/>
                </p:oleObj>
              </mc:Choice>
              <mc:Fallback>
                <p:oleObj name="Equation" r:id="rId11" imgW="1473120" imgH="419040" progId="Equation.3">
                  <p:embed/>
                  <p:pic>
                    <p:nvPicPr>
                      <p:cNvPr id="11" name="Object 10"/>
                      <p:cNvPicPr>
                        <a:picLocks noChangeAspect="1" noChangeArrowheads="1"/>
                      </p:cNvPicPr>
                      <p:nvPr/>
                    </p:nvPicPr>
                    <p:blipFill>
                      <a:blip r:embed="rId12"/>
                      <a:srcRect/>
                      <a:stretch>
                        <a:fillRect/>
                      </a:stretch>
                    </p:blipFill>
                    <p:spPr bwMode="auto">
                      <a:xfrm>
                        <a:off x="990600" y="4779963"/>
                        <a:ext cx="16732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6" name="Straight Arrow Connector 75"/>
          <p:cNvCxnSpPr/>
          <p:nvPr/>
        </p:nvCxnSpPr>
        <p:spPr>
          <a:xfrm flipH="1" flipV="1">
            <a:off x="1676400" y="4397125"/>
            <a:ext cx="0" cy="540000"/>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763512" y="1981200"/>
            <a:ext cx="303288" cy="276999"/>
          </a:xfrm>
          <a:prstGeom prst="rect">
            <a:avLst/>
          </a:prstGeom>
          <a:noFill/>
        </p:spPr>
        <p:txBody>
          <a:bodyPr wrap="none" rtlCol="0">
            <a:spAutoFit/>
          </a:bodyPr>
          <a:lstStyle/>
          <a:p>
            <a:r>
              <a:rPr lang="en-US" sz="1200" i="1" dirty="0"/>
              <a:t>w</a:t>
            </a:r>
            <a:endParaRPr lang="de-CH" sz="1200" i="1" dirty="0"/>
          </a:p>
        </p:txBody>
      </p:sp>
      <mc:AlternateContent xmlns:mc="http://schemas.openxmlformats.org/markup-compatibility/2006" xmlns:a14="http://schemas.microsoft.com/office/drawing/2010/main">
        <mc:Choice Requires="a14">
          <p:sp>
            <p:nvSpPr>
              <p:cNvPr id="4" name="TextBox 3"/>
              <p:cNvSpPr txBox="1"/>
              <p:nvPr/>
            </p:nvSpPr>
            <p:spPr>
              <a:xfrm>
                <a:off x="509126" y="1040368"/>
                <a:ext cx="2746456" cy="3847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500" b="0" i="1" smtClean="0">
                          <a:latin typeface="Cambria Math" panose="02040503050406030204" pitchFamily="18" charset="0"/>
                        </a:rPr>
                        <m:t>𝑛</m:t>
                      </m:r>
                      <m:r>
                        <a:rPr lang="en-US" sz="2500" b="0" i="1" smtClean="0">
                          <a:latin typeface="Cambria Math" panose="02040503050406030204" pitchFamily="18" charset="0"/>
                        </a:rPr>
                        <m:t>𝜆</m:t>
                      </m:r>
                      <m:r>
                        <a:rPr lang="en-US" sz="2500" b="0" i="1" smtClean="0">
                          <a:latin typeface="Cambria Math" panose="02040503050406030204" pitchFamily="18" charset="0"/>
                        </a:rPr>
                        <m:t>=</m:t>
                      </m:r>
                      <m:sSub>
                        <m:sSubPr>
                          <m:ctrlPr>
                            <a:rPr lang="en-US" sz="2500" b="0" i="1" smtClean="0">
                              <a:latin typeface="Cambria Math" panose="02040503050406030204" pitchFamily="18" charset="0"/>
                            </a:rPr>
                          </m:ctrlPr>
                        </m:sSubPr>
                        <m:e>
                          <m:r>
                            <a:rPr lang="en-US" sz="2500" b="0" i="1" smtClean="0">
                              <a:latin typeface="Cambria Math" panose="02040503050406030204" pitchFamily="18" charset="0"/>
                            </a:rPr>
                            <m:t>𝑅</m:t>
                          </m:r>
                        </m:e>
                        <m:sub>
                          <m:r>
                            <a:rPr lang="en-US" sz="2500" b="0" i="1" smtClean="0">
                              <a:latin typeface="Cambria Math" panose="02040503050406030204" pitchFamily="18" charset="0"/>
                            </a:rPr>
                            <m:t>𝑤</m:t>
                          </m:r>
                        </m:sub>
                      </m:sSub>
                      <m:r>
                        <a:rPr lang="en-US" sz="2500" b="0" i="1" smtClean="0">
                          <a:latin typeface="Cambria Math" panose="02040503050406030204" pitchFamily="18" charset="0"/>
                        </a:rPr>
                        <m:t>−</m:t>
                      </m:r>
                      <m:sSub>
                        <m:sSubPr>
                          <m:ctrlPr>
                            <a:rPr lang="en-US" sz="2500" b="0" i="1" smtClean="0">
                              <a:latin typeface="Cambria Math" panose="02040503050406030204" pitchFamily="18" charset="0"/>
                            </a:rPr>
                          </m:ctrlPr>
                        </m:sSubPr>
                        <m:e>
                          <m:r>
                            <a:rPr lang="en-US" sz="2500" b="0" i="1" smtClean="0">
                              <a:latin typeface="Cambria Math" panose="02040503050406030204" pitchFamily="18" charset="0"/>
                            </a:rPr>
                            <m:t>𝜆</m:t>
                          </m:r>
                        </m:e>
                        <m:sub>
                          <m:r>
                            <a:rPr lang="en-US" sz="2500" b="0" i="1" smtClean="0">
                              <a:latin typeface="Cambria Math" panose="02040503050406030204" pitchFamily="18" charset="0"/>
                            </a:rPr>
                            <m:t>𝑢</m:t>
                          </m:r>
                        </m:sub>
                      </m:sSub>
                      <m:func>
                        <m:funcPr>
                          <m:ctrlPr>
                            <a:rPr lang="en-US" sz="2500" b="0" i="1" smtClean="0">
                              <a:latin typeface="Cambria Math" panose="02040503050406030204" pitchFamily="18" charset="0"/>
                            </a:rPr>
                          </m:ctrlPr>
                        </m:funcPr>
                        <m:fName>
                          <m:r>
                            <m:rPr>
                              <m:sty m:val="p"/>
                            </m:rPr>
                            <a:rPr lang="en-US" sz="2500" b="0" i="0" smtClean="0">
                              <a:latin typeface="Cambria Math" panose="02040503050406030204" pitchFamily="18" charset="0"/>
                            </a:rPr>
                            <m:t>cos</m:t>
                          </m:r>
                        </m:fName>
                        <m:e>
                          <m:r>
                            <a:rPr lang="en-US" sz="2500" b="0" i="1" smtClean="0">
                              <a:latin typeface="Cambria Math" panose="02040503050406030204" pitchFamily="18" charset="0"/>
                              <a:ea typeface="Cambria Math" panose="02040503050406030204" pitchFamily="18" charset="0"/>
                            </a:rPr>
                            <m:t>𝜃</m:t>
                          </m:r>
                        </m:e>
                      </m:func>
                    </m:oMath>
                  </m:oMathPara>
                </a14:m>
                <a:endParaRPr lang="de-CH" sz="2500" dirty="0"/>
              </a:p>
            </p:txBody>
          </p:sp>
        </mc:Choice>
        <mc:Fallback xmlns="">
          <p:sp>
            <p:nvSpPr>
              <p:cNvPr id="4" name="TextBox 3"/>
              <p:cNvSpPr txBox="1">
                <a:spLocks noRot="1" noChangeAspect="1" noMove="1" noResize="1" noEditPoints="1" noAdjustHandles="1" noChangeArrowheads="1" noChangeShapeType="1" noTextEdit="1"/>
              </p:cNvSpPr>
              <p:nvPr/>
            </p:nvSpPr>
            <p:spPr>
              <a:xfrm>
                <a:off x="509126" y="1040368"/>
                <a:ext cx="2746456" cy="384721"/>
              </a:xfrm>
              <a:prstGeom prst="rect">
                <a:avLst/>
              </a:prstGeom>
              <a:blipFill>
                <a:blip r:embed="rId14"/>
                <a:stretch>
                  <a:fillRect l="-2000" r="-1333" b="-6349"/>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029200" y="3575882"/>
                <a:ext cx="3360214" cy="767518"/>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𝜆</m:t>
                      </m:r>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rPr>
                                <m:t>𝜆</m:t>
                              </m:r>
                            </m:e>
                            <m:sub>
                              <m:r>
                                <a:rPr lang="en-US" sz="2200" i="1">
                                  <a:latin typeface="Cambria Math" panose="02040503050406030204" pitchFamily="18" charset="0"/>
                                </a:rPr>
                                <m:t>𝑢</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𝑛</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𝛾</m:t>
                              </m:r>
                            </m:e>
                            <m:sup>
                              <m:r>
                                <a:rPr lang="en-US" sz="2200" b="0" i="1" smtClean="0">
                                  <a:latin typeface="Cambria Math" panose="02040503050406030204" pitchFamily="18" charset="0"/>
                                </a:rPr>
                                <m:t>2</m:t>
                              </m:r>
                            </m:sup>
                          </m:sSup>
                        </m:den>
                      </m:f>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𝐾</m:t>
                                  </m:r>
                                </m:e>
                                <m:sup>
                                  <m:r>
                                    <a:rPr lang="en-US" sz="2200" b="0" i="1" smtClean="0">
                                      <a:latin typeface="Cambria Math" panose="02040503050406030204" pitchFamily="18" charset="0"/>
                                    </a:rPr>
                                    <m:t>2</m:t>
                                  </m:r>
                                </m:sup>
                              </m:sSup>
                            </m:num>
                            <m:den>
                              <m:r>
                                <a:rPr lang="en-US" sz="2200" b="0" i="1" smtClean="0">
                                  <a:latin typeface="Cambria Math" panose="02040503050406030204" pitchFamily="18" charset="0"/>
                                </a:rPr>
                                <m:t>2</m:t>
                              </m:r>
                            </m:den>
                          </m:f>
                          <m:r>
                            <a:rPr lang="en-US" sz="2200" b="0" i="1"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𝜃</m:t>
                              </m:r>
                            </m:e>
                            <m:sup>
                              <m:r>
                                <a:rPr lang="en-US" sz="2200" b="0" i="1" smtClean="0">
                                  <a:latin typeface="Cambria Math" panose="02040503050406030204" pitchFamily="18" charset="0"/>
                                </a:rPr>
                                <m:t>2</m:t>
                              </m:r>
                            </m:sup>
                          </m:sSup>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𝛾</m:t>
                              </m:r>
                            </m:e>
                            <m:sup>
                              <m:r>
                                <a:rPr lang="en-US" sz="2200" b="0" i="1" smtClean="0">
                                  <a:latin typeface="Cambria Math" panose="02040503050406030204" pitchFamily="18" charset="0"/>
                                </a:rPr>
                                <m:t>2</m:t>
                              </m:r>
                            </m:sup>
                          </m:sSup>
                        </m:e>
                      </m:d>
                    </m:oMath>
                  </m:oMathPara>
                </a14:m>
                <a:endParaRPr lang="de-CH" sz="2200" dirty="0"/>
              </a:p>
            </p:txBody>
          </p:sp>
        </mc:Choice>
        <mc:Fallback xmlns="">
          <p:sp>
            <p:nvSpPr>
              <p:cNvPr id="19" name="TextBox 18"/>
              <p:cNvSpPr txBox="1">
                <a:spLocks noRot="1" noChangeAspect="1" noMove="1" noResize="1" noEditPoints="1" noAdjustHandles="1" noChangeArrowheads="1" noChangeShapeType="1" noTextEdit="1"/>
              </p:cNvSpPr>
              <p:nvPr/>
            </p:nvSpPr>
            <p:spPr>
              <a:xfrm>
                <a:off x="5029200" y="3575882"/>
                <a:ext cx="3360214" cy="767518"/>
              </a:xfrm>
              <a:prstGeom prst="rect">
                <a:avLst/>
              </a:prstGeom>
              <a:blipFill>
                <a:blip r:embed="rId15"/>
                <a:stretch>
                  <a:fillRect/>
                </a:stretch>
              </a:blipFill>
            </p:spPr>
            <p:txBody>
              <a:bodyPr/>
              <a:lstStyle/>
              <a:p>
                <a:r>
                  <a:rPr lang="de-CH">
                    <a:noFill/>
                  </a:rPr>
                  <a:t> </a:t>
                </a:r>
              </a:p>
            </p:txBody>
          </p:sp>
        </mc:Fallback>
      </mc:AlternateContent>
      <p:sp>
        <p:nvSpPr>
          <p:cNvPr id="7" name="Right Brace 6"/>
          <p:cNvSpPr/>
          <p:nvPr/>
        </p:nvSpPr>
        <p:spPr>
          <a:xfrm rot="3420000">
            <a:off x="4639112" y="1641264"/>
            <a:ext cx="258524" cy="3753016"/>
          </a:xfrm>
          <a:prstGeom prst="rightBrace">
            <a:avLst>
              <a:gd name="adj1" fmla="val 0"/>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9" name="TextBox 8"/>
          <p:cNvSpPr txBox="1"/>
          <p:nvPr/>
        </p:nvSpPr>
        <p:spPr>
          <a:xfrm>
            <a:off x="3367513" y="4724400"/>
            <a:ext cx="5471687" cy="1077218"/>
          </a:xfrm>
          <a:prstGeom prst="rect">
            <a:avLst/>
          </a:prstGeom>
          <a:noFill/>
        </p:spPr>
        <p:txBody>
          <a:bodyPr wrap="square" rtlCol="0">
            <a:spAutoFit/>
          </a:bodyPr>
          <a:lstStyle/>
          <a:p>
            <a:r>
              <a:rPr lang="en-US" dirty="0"/>
              <a:t>Wavelength increases with emission direction</a:t>
            </a:r>
            <a:r>
              <a:rPr lang="en-US" i="1" dirty="0"/>
              <a:t> </a:t>
            </a:r>
            <a:r>
              <a:rPr lang="en-US" i="1" dirty="0">
                <a:sym typeface="Symbol" panose="05050102010706020507" pitchFamily="18" charset="2"/>
              </a:rPr>
              <a:t></a:t>
            </a:r>
            <a:endParaRPr lang="en-US" i="1" dirty="0"/>
          </a:p>
          <a:p>
            <a:pPr>
              <a:spcBef>
                <a:spcPts val="1200"/>
              </a:spcBef>
            </a:pPr>
            <a:r>
              <a:rPr lang="en-US" dirty="0"/>
              <a:t>In the forward direction (</a:t>
            </a:r>
            <a:r>
              <a:rPr lang="en-US" i="1" dirty="0">
                <a:sym typeface="Symbol" panose="05050102010706020507" pitchFamily="18" charset="2"/>
              </a:rPr>
              <a:t>=0</a:t>
            </a:r>
            <a:r>
              <a:rPr lang="en-US" dirty="0">
                <a:sym typeface="Symbol" panose="05050102010706020507" pitchFamily="18" charset="2"/>
              </a:rPr>
              <a:t>) we obtain the so-called resonance condition</a:t>
            </a:r>
            <a:endParaRPr lang="de-CH" dirty="0"/>
          </a:p>
        </p:txBody>
      </p:sp>
      <mc:AlternateContent xmlns:mc="http://schemas.openxmlformats.org/markup-compatibility/2006" xmlns:a14="http://schemas.microsoft.com/office/drawing/2010/main">
        <mc:Choice Requires="a14">
          <p:sp>
            <p:nvSpPr>
              <p:cNvPr id="23" name="TextBox 22"/>
              <p:cNvSpPr txBox="1"/>
              <p:nvPr/>
            </p:nvSpPr>
            <p:spPr>
              <a:xfrm>
                <a:off x="4953000" y="5757238"/>
                <a:ext cx="2931508" cy="872162"/>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500" b="0" i="1" smtClean="0">
                              <a:latin typeface="Cambria Math" panose="02040503050406030204" pitchFamily="18" charset="0"/>
                            </a:rPr>
                          </m:ctrlPr>
                        </m:sSubPr>
                        <m:e>
                          <m:r>
                            <a:rPr lang="en-US" sz="2500" i="1">
                              <a:latin typeface="Cambria Math" panose="02040503050406030204" pitchFamily="18" charset="0"/>
                            </a:rPr>
                            <m:t>𝜆</m:t>
                          </m:r>
                        </m:e>
                        <m:sub>
                          <m:r>
                            <a:rPr lang="en-US" sz="2500" b="0" i="1" smtClean="0">
                              <a:latin typeface="Cambria Math" panose="02040503050406030204" pitchFamily="18" charset="0"/>
                            </a:rPr>
                            <m:t>𝑅</m:t>
                          </m:r>
                        </m:sub>
                      </m:sSub>
                      <m:r>
                        <a:rPr lang="en-US" sz="2500" b="0" i="1" smtClean="0">
                          <a:latin typeface="Cambria Math" panose="02040503050406030204" pitchFamily="18" charset="0"/>
                        </a:rPr>
                        <m:t>=</m:t>
                      </m:r>
                      <m:f>
                        <m:fPr>
                          <m:ctrlPr>
                            <a:rPr lang="en-US" sz="2500" b="0" i="1" smtClean="0">
                              <a:latin typeface="Cambria Math" panose="02040503050406030204" pitchFamily="18" charset="0"/>
                            </a:rPr>
                          </m:ctrlPr>
                        </m:fPr>
                        <m:num>
                          <m:sSub>
                            <m:sSubPr>
                              <m:ctrlPr>
                                <a:rPr lang="en-US" sz="2500" i="1">
                                  <a:latin typeface="Cambria Math" panose="02040503050406030204" pitchFamily="18" charset="0"/>
                                </a:rPr>
                              </m:ctrlPr>
                            </m:sSubPr>
                            <m:e>
                              <m:r>
                                <a:rPr lang="en-US" sz="2500" i="1">
                                  <a:latin typeface="Cambria Math" panose="02040503050406030204" pitchFamily="18" charset="0"/>
                                </a:rPr>
                                <m:t>𝜆</m:t>
                              </m:r>
                            </m:e>
                            <m:sub>
                              <m:r>
                                <a:rPr lang="en-US" sz="2500" i="1">
                                  <a:latin typeface="Cambria Math" panose="02040503050406030204" pitchFamily="18" charset="0"/>
                                </a:rPr>
                                <m:t>𝑢</m:t>
                              </m:r>
                            </m:sub>
                          </m:sSub>
                        </m:num>
                        <m:den>
                          <m:r>
                            <a:rPr lang="en-US" sz="2500" b="0" i="1" smtClean="0">
                              <a:latin typeface="Cambria Math" panose="02040503050406030204" pitchFamily="18" charset="0"/>
                            </a:rPr>
                            <m:t>2</m:t>
                          </m:r>
                          <m:r>
                            <a:rPr lang="en-US" sz="2500" b="0" i="1" smtClean="0">
                              <a:latin typeface="Cambria Math" panose="02040503050406030204" pitchFamily="18" charset="0"/>
                            </a:rPr>
                            <m:t>𝑛</m:t>
                          </m:r>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ea typeface="Cambria Math" panose="02040503050406030204" pitchFamily="18" charset="0"/>
                                </a:rPr>
                                <m:t>𝛾</m:t>
                              </m:r>
                            </m:e>
                            <m:sup>
                              <m:r>
                                <a:rPr lang="en-US" sz="2500" b="0" i="1" smtClean="0">
                                  <a:latin typeface="Cambria Math" panose="02040503050406030204" pitchFamily="18" charset="0"/>
                                </a:rPr>
                                <m:t>2</m:t>
                              </m:r>
                            </m:sup>
                          </m:sSup>
                        </m:den>
                      </m:f>
                      <m:d>
                        <m:dPr>
                          <m:ctrlPr>
                            <a:rPr lang="en-US" sz="2500" b="0" i="1" smtClean="0">
                              <a:latin typeface="Cambria Math" panose="02040503050406030204" pitchFamily="18" charset="0"/>
                            </a:rPr>
                          </m:ctrlPr>
                        </m:dPr>
                        <m:e>
                          <m:r>
                            <a:rPr lang="en-US" sz="2500" b="0" i="1" smtClean="0">
                              <a:latin typeface="Cambria Math" panose="02040503050406030204" pitchFamily="18" charset="0"/>
                            </a:rPr>
                            <m:t>1+</m:t>
                          </m:r>
                          <m:f>
                            <m:fPr>
                              <m:ctrlPr>
                                <a:rPr lang="en-US" sz="2500" b="0" i="1" smtClean="0">
                                  <a:latin typeface="Cambria Math" panose="02040503050406030204" pitchFamily="18" charset="0"/>
                                </a:rPr>
                              </m:ctrlPr>
                            </m:fPr>
                            <m:num>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rPr>
                                    <m:t>𝐾</m:t>
                                  </m:r>
                                </m:e>
                                <m:sup>
                                  <m:r>
                                    <a:rPr lang="en-US" sz="2500" b="0" i="1" smtClean="0">
                                      <a:latin typeface="Cambria Math" panose="02040503050406030204" pitchFamily="18" charset="0"/>
                                    </a:rPr>
                                    <m:t>2</m:t>
                                  </m:r>
                                </m:sup>
                              </m:sSup>
                            </m:num>
                            <m:den>
                              <m:r>
                                <a:rPr lang="en-US" sz="2500" b="0" i="1" smtClean="0">
                                  <a:latin typeface="Cambria Math" panose="02040503050406030204" pitchFamily="18" charset="0"/>
                                </a:rPr>
                                <m:t>2</m:t>
                              </m:r>
                            </m:den>
                          </m:f>
                        </m:e>
                      </m:d>
                    </m:oMath>
                  </m:oMathPara>
                </a14:m>
                <a:endParaRPr lang="de-CH" sz="2500" dirty="0"/>
              </a:p>
            </p:txBody>
          </p:sp>
        </mc:Choice>
        <mc:Fallback xmlns="">
          <p:sp>
            <p:nvSpPr>
              <p:cNvPr id="23" name="TextBox 22"/>
              <p:cNvSpPr txBox="1">
                <a:spLocks noRot="1" noChangeAspect="1" noMove="1" noResize="1" noEditPoints="1" noAdjustHandles="1" noChangeArrowheads="1" noChangeShapeType="1" noTextEdit="1"/>
              </p:cNvSpPr>
              <p:nvPr/>
            </p:nvSpPr>
            <p:spPr>
              <a:xfrm>
                <a:off x="4953000" y="5757238"/>
                <a:ext cx="2931508" cy="872162"/>
              </a:xfrm>
              <a:prstGeom prst="rect">
                <a:avLst/>
              </a:prstGeom>
              <a:blipFill>
                <a:blip r:embed="rId16"/>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29691185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a:t>The radiation wavelength is much shorter than </a:t>
            </a:r>
            <a:r>
              <a:rPr lang="en-US" sz="2000" dirty="0" err="1"/>
              <a:t>undulator</a:t>
            </a:r>
            <a:r>
              <a:rPr lang="en-US" sz="2000" dirty="0"/>
              <a:t> wavelength (</a:t>
            </a:r>
            <a:r>
              <a:rPr lang="en-US" sz="2000" i="1" dirty="0">
                <a:sym typeface="Symbol" panose="05050102010706020507" pitchFamily="18" charset="2"/>
              </a:rPr>
              <a:t></a:t>
            </a:r>
            <a:r>
              <a:rPr lang="en-US" sz="2000" i="1" baseline="30000" dirty="0">
                <a:sym typeface="Symbol" panose="05050102010706020507" pitchFamily="18" charset="2"/>
              </a:rPr>
              <a:t>2</a:t>
            </a:r>
            <a:r>
              <a:rPr lang="en-US" sz="2000" dirty="0">
                <a:sym typeface="Symbol" panose="05050102010706020507" pitchFamily="18" charset="2"/>
              </a:rPr>
              <a:t> factor)</a:t>
            </a:r>
          </a:p>
          <a:p>
            <a:endParaRPr lang="en-US" sz="2000" dirty="0"/>
          </a:p>
          <a:p>
            <a:r>
              <a:rPr lang="en-US" sz="2000" dirty="0"/>
              <a:t>The wavelength can be controlled by </a:t>
            </a:r>
          </a:p>
          <a:p>
            <a:pPr lvl="1"/>
            <a:r>
              <a:rPr lang="en-US" b="1" dirty="0">
                <a:solidFill>
                  <a:srgbClr val="FF0000"/>
                </a:solidFill>
              </a:rPr>
              <a:t>Changing the electron beam energy,</a:t>
            </a:r>
          </a:p>
          <a:p>
            <a:pPr lvl="1"/>
            <a:r>
              <a:rPr lang="en-US" b="1" dirty="0">
                <a:solidFill>
                  <a:srgbClr val="FF0000"/>
                </a:solidFill>
              </a:rPr>
              <a:t>Varying the magnetic field </a:t>
            </a:r>
            <a:r>
              <a:rPr lang="en-US" dirty="0"/>
              <a:t>(requires K significantly larger than 1)</a:t>
            </a:r>
          </a:p>
          <a:p>
            <a:endParaRPr lang="en-US" sz="2000" dirty="0"/>
          </a:p>
          <a:p>
            <a:r>
              <a:rPr lang="en-US" sz="2000" dirty="0"/>
              <a:t>Example (</a:t>
            </a:r>
            <a:r>
              <a:rPr lang="en-US" sz="2000" dirty="0" err="1"/>
              <a:t>SwissFEL</a:t>
            </a:r>
            <a:r>
              <a:rPr lang="en-US" sz="2000" dirty="0"/>
              <a:t>): an </a:t>
            </a:r>
            <a:r>
              <a:rPr lang="en-US" sz="2000" dirty="0" err="1"/>
              <a:t>undulator</a:t>
            </a:r>
            <a:r>
              <a:rPr lang="en-US" sz="2000" dirty="0"/>
              <a:t> period of 15 mm, a K-value of 1.2 and an energy of 5.8 GeV (</a:t>
            </a:r>
            <a:r>
              <a:rPr lang="en-US" sz="2000" dirty="0">
                <a:latin typeface="Symbol" charset="2"/>
                <a:cs typeface="Symbol" charset="2"/>
              </a:rPr>
              <a:t>g</a:t>
            </a:r>
            <a:r>
              <a:rPr lang="en-US" sz="2000" dirty="0"/>
              <a:t>=11000) would give 1 Å radiation</a:t>
            </a:r>
          </a:p>
        </p:txBody>
      </p:sp>
      <p:sp>
        <p:nvSpPr>
          <p:cNvPr id="3" name="Title 2"/>
          <p:cNvSpPr>
            <a:spLocks noGrp="1"/>
          </p:cNvSpPr>
          <p:nvPr>
            <p:ph type="title"/>
          </p:nvPr>
        </p:nvSpPr>
        <p:spPr/>
        <p:txBody>
          <a:bodyPr/>
          <a:lstStyle/>
          <a:p>
            <a:r>
              <a:rPr lang="en-US" dirty="0"/>
              <a:t>The Resonant Wavelength</a:t>
            </a:r>
          </a:p>
        </p:txBody>
      </p:sp>
      <mc:AlternateContent xmlns:mc="http://schemas.openxmlformats.org/markup-compatibility/2006" xmlns:a14="http://schemas.microsoft.com/office/drawing/2010/main">
        <mc:Choice Requires="a14">
          <p:sp>
            <p:nvSpPr>
              <p:cNvPr id="9" name="TextBox 8"/>
              <p:cNvSpPr txBox="1"/>
              <p:nvPr/>
            </p:nvSpPr>
            <p:spPr>
              <a:xfrm>
                <a:off x="3106246" y="4995238"/>
                <a:ext cx="2931508" cy="872162"/>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500" b="0" i="1" smtClean="0">
                              <a:latin typeface="Cambria Math" panose="02040503050406030204" pitchFamily="18" charset="0"/>
                            </a:rPr>
                          </m:ctrlPr>
                        </m:sSubPr>
                        <m:e>
                          <m:r>
                            <a:rPr lang="en-US" sz="2500" i="1">
                              <a:latin typeface="Cambria Math" panose="02040503050406030204" pitchFamily="18" charset="0"/>
                            </a:rPr>
                            <m:t>𝜆</m:t>
                          </m:r>
                        </m:e>
                        <m:sub>
                          <m:r>
                            <a:rPr lang="en-US" sz="2500" b="0" i="1" smtClean="0">
                              <a:latin typeface="Cambria Math" panose="02040503050406030204" pitchFamily="18" charset="0"/>
                            </a:rPr>
                            <m:t>𝑅</m:t>
                          </m:r>
                        </m:sub>
                      </m:sSub>
                      <m:r>
                        <a:rPr lang="en-US" sz="2500" b="0" i="1" smtClean="0">
                          <a:latin typeface="Cambria Math" panose="02040503050406030204" pitchFamily="18" charset="0"/>
                        </a:rPr>
                        <m:t>=</m:t>
                      </m:r>
                      <m:f>
                        <m:fPr>
                          <m:ctrlPr>
                            <a:rPr lang="en-US" sz="2500" b="0" i="1" smtClean="0">
                              <a:latin typeface="Cambria Math" panose="02040503050406030204" pitchFamily="18" charset="0"/>
                            </a:rPr>
                          </m:ctrlPr>
                        </m:fPr>
                        <m:num>
                          <m:sSub>
                            <m:sSubPr>
                              <m:ctrlPr>
                                <a:rPr lang="en-US" sz="2500" i="1">
                                  <a:latin typeface="Cambria Math" panose="02040503050406030204" pitchFamily="18" charset="0"/>
                                </a:rPr>
                              </m:ctrlPr>
                            </m:sSubPr>
                            <m:e>
                              <m:r>
                                <a:rPr lang="en-US" sz="2500" i="1">
                                  <a:latin typeface="Cambria Math" panose="02040503050406030204" pitchFamily="18" charset="0"/>
                                </a:rPr>
                                <m:t>𝜆</m:t>
                              </m:r>
                            </m:e>
                            <m:sub>
                              <m:r>
                                <a:rPr lang="en-US" sz="2500" i="1">
                                  <a:latin typeface="Cambria Math" panose="02040503050406030204" pitchFamily="18" charset="0"/>
                                </a:rPr>
                                <m:t>𝑢</m:t>
                              </m:r>
                            </m:sub>
                          </m:sSub>
                        </m:num>
                        <m:den>
                          <m:r>
                            <a:rPr lang="en-US" sz="2500" b="0" i="1" smtClean="0">
                              <a:latin typeface="Cambria Math" panose="02040503050406030204" pitchFamily="18" charset="0"/>
                            </a:rPr>
                            <m:t>2</m:t>
                          </m:r>
                          <m:r>
                            <a:rPr lang="en-US" sz="2500" b="0" i="1" smtClean="0">
                              <a:latin typeface="Cambria Math" panose="02040503050406030204" pitchFamily="18" charset="0"/>
                            </a:rPr>
                            <m:t>𝑛</m:t>
                          </m:r>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ea typeface="Cambria Math" panose="02040503050406030204" pitchFamily="18" charset="0"/>
                                </a:rPr>
                                <m:t>𝛾</m:t>
                              </m:r>
                            </m:e>
                            <m:sup>
                              <m:r>
                                <a:rPr lang="en-US" sz="2500" b="0" i="1" smtClean="0">
                                  <a:latin typeface="Cambria Math" panose="02040503050406030204" pitchFamily="18" charset="0"/>
                                </a:rPr>
                                <m:t>2</m:t>
                              </m:r>
                            </m:sup>
                          </m:sSup>
                        </m:den>
                      </m:f>
                      <m:d>
                        <m:dPr>
                          <m:ctrlPr>
                            <a:rPr lang="en-US" sz="2500" b="0" i="1" smtClean="0">
                              <a:latin typeface="Cambria Math" panose="02040503050406030204" pitchFamily="18" charset="0"/>
                            </a:rPr>
                          </m:ctrlPr>
                        </m:dPr>
                        <m:e>
                          <m:r>
                            <a:rPr lang="en-US" sz="2500" b="0" i="1" smtClean="0">
                              <a:latin typeface="Cambria Math" panose="02040503050406030204" pitchFamily="18" charset="0"/>
                            </a:rPr>
                            <m:t>1+</m:t>
                          </m:r>
                          <m:f>
                            <m:fPr>
                              <m:ctrlPr>
                                <a:rPr lang="en-US" sz="2500" b="0" i="1" smtClean="0">
                                  <a:latin typeface="Cambria Math" panose="02040503050406030204" pitchFamily="18" charset="0"/>
                                </a:rPr>
                              </m:ctrlPr>
                            </m:fPr>
                            <m:num>
                              <m:sSup>
                                <m:sSupPr>
                                  <m:ctrlPr>
                                    <a:rPr lang="en-US" sz="2500" b="0" i="1" smtClean="0">
                                      <a:latin typeface="Cambria Math" panose="02040503050406030204" pitchFamily="18" charset="0"/>
                                    </a:rPr>
                                  </m:ctrlPr>
                                </m:sSupPr>
                                <m:e>
                                  <m:r>
                                    <a:rPr lang="en-US" sz="2500" b="0" i="1" smtClean="0">
                                      <a:latin typeface="Cambria Math" panose="02040503050406030204" pitchFamily="18" charset="0"/>
                                    </a:rPr>
                                    <m:t>𝐾</m:t>
                                  </m:r>
                                </m:e>
                                <m:sup>
                                  <m:r>
                                    <a:rPr lang="en-US" sz="2500" b="0" i="1" smtClean="0">
                                      <a:latin typeface="Cambria Math" panose="02040503050406030204" pitchFamily="18" charset="0"/>
                                    </a:rPr>
                                    <m:t>2</m:t>
                                  </m:r>
                                </m:sup>
                              </m:sSup>
                            </m:num>
                            <m:den>
                              <m:r>
                                <a:rPr lang="en-US" sz="2500" b="0" i="1" smtClean="0">
                                  <a:latin typeface="Cambria Math" panose="02040503050406030204" pitchFamily="18" charset="0"/>
                                </a:rPr>
                                <m:t>2</m:t>
                              </m:r>
                            </m:den>
                          </m:f>
                        </m:e>
                      </m:d>
                    </m:oMath>
                  </m:oMathPara>
                </a14:m>
                <a:endParaRPr lang="de-CH" sz="2500" dirty="0"/>
              </a:p>
            </p:txBody>
          </p:sp>
        </mc:Choice>
        <mc:Fallback xmlns="">
          <p:sp>
            <p:nvSpPr>
              <p:cNvPr id="9" name="TextBox 8"/>
              <p:cNvSpPr txBox="1">
                <a:spLocks noRot="1" noChangeAspect="1" noMove="1" noResize="1" noEditPoints="1" noAdjustHandles="1" noChangeArrowheads="1" noChangeShapeType="1" noTextEdit="1"/>
              </p:cNvSpPr>
              <p:nvPr/>
            </p:nvSpPr>
            <p:spPr>
              <a:xfrm>
                <a:off x="3106246" y="4995238"/>
                <a:ext cx="2931508" cy="872162"/>
              </a:xfrm>
              <a:prstGeom prst="rect">
                <a:avLst/>
              </a:prstGeom>
              <a:blipFill>
                <a:blip r:embed="rId3"/>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820302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229600" cy="584775"/>
          </a:xfrm>
        </p:spPr>
        <p:txBody>
          <a:bodyPr>
            <a:spAutoFit/>
          </a:bodyPr>
          <a:lstStyle/>
          <a:p>
            <a:pPr lvl="0"/>
            <a:r>
              <a:rPr lang="en-US" dirty="0" err="1"/>
              <a:t>Undulators</a:t>
            </a:r>
            <a:r>
              <a:rPr lang="en-US" dirty="0"/>
              <a:t> &amp; wigglers. Introduction</a:t>
            </a:r>
          </a:p>
        </p:txBody>
      </p:sp>
      <p:sp>
        <p:nvSpPr>
          <p:cNvPr id="17" name="Rectangle 16"/>
          <p:cNvSpPr/>
          <p:nvPr/>
        </p:nvSpPr>
        <p:spPr>
          <a:xfrm>
            <a:off x="228600" y="990600"/>
            <a:ext cx="8839200" cy="5093702"/>
          </a:xfrm>
          <a:prstGeom prst="rect">
            <a:avLst/>
          </a:prstGeom>
        </p:spPr>
        <p:txBody>
          <a:bodyPr wrap="square">
            <a:spAutoFit/>
          </a:bodyPr>
          <a:lstStyle/>
          <a:p>
            <a:pPr marL="285750" indent="-285750">
              <a:spcBef>
                <a:spcPts val="1200"/>
              </a:spcBef>
              <a:buFont typeface="Arial" panose="020B0604020202020204" pitchFamily="34" charset="0"/>
              <a:buChar char="•"/>
            </a:pPr>
            <a:r>
              <a:rPr lang="en-US" sz="2000" dirty="0"/>
              <a:t>Historically, periodic structures of dipoles with alternating polarity were called either </a:t>
            </a:r>
            <a:r>
              <a:rPr lang="en-US" sz="2000" dirty="0" err="1"/>
              <a:t>undulators</a:t>
            </a:r>
            <a:r>
              <a:rPr lang="en-US" sz="2000" dirty="0"/>
              <a:t> or wigglers, depending on their field strength: </a:t>
            </a:r>
          </a:p>
          <a:p>
            <a:pPr marL="742950" lvl="1" indent="-285750">
              <a:buFont typeface="Arial" panose="020B0604020202020204" pitchFamily="34" charset="0"/>
              <a:buChar char="•"/>
            </a:pPr>
            <a:r>
              <a:rPr lang="en-US" sz="2000" dirty="0"/>
              <a:t>K &gt; 1 (large deflections): </a:t>
            </a:r>
            <a:r>
              <a:rPr lang="en-US" sz="2000" b="1" dirty="0"/>
              <a:t>wigglers</a:t>
            </a:r>
          </a:p>
          <a:p>
            <a:pPr marL="742950" lvl="1" indent="-285750">
              <a:buFont typeface="Arial" panose="020B0604020202020204" pitchFamily="34" charset="0"/>
              <a:buChar char="•"/>
            </a:pPr>
            <a:r>
              <a:rPr lang="en-US" sz="2000" dirty="0"/>
              <a:t>K &lt; 1 (small deflections): </a:t>
            </a:r>
            <a:r>
              <a:rPr lang="en-US" sz="2000" b="1" dirty="0" err="1"/>
              <a:t>undulators</a:t>
            </a:r>
            <a:endParaRPr lang="en-US" sz="2000" b="1" dirty="0"/>
          </a:p>
          <a:p>
            <a:pPr marL="285750" indent="-285750">
              <a:spcBef>
                <a:spcPts val="1800"/>
              </a:spcBef>
              <a:buFont typeface="Arial" panose="020B0604020202020204" pitchFamily="34" charset="0"/>
              <a:buChar char="•"/>
            </a:pPr>
            <a:r>
              <a:rPr lang="en-US" sz="2000" dirty="0"/>
              <a:t>The consistency with which the dipoles could be manufactured was still limited at that time. The relatively poor achievable field quality had only a limited effect at small fields (K &lt; 1) whereas it mattered a lot at larger field strengths (K &gt; 1). </a:t>
            </a:r>
          </a:p>
          <a:p>
            <a:pPr marL="285750" indent="-285750">
              <a:spcBef>
                <a:spcPts val="1800"/>
              </a:spcBef>
              <a:buFont typeface="Arial" panose="020B0604020202020204" pitchFamily="34" charset="0"/>
              <a:buChar char="•"/>
            </a:pPr>
            <a:r>
              <a:rPr lang="en-US" sz="2000" dirty="0"/>
              <a:t>Nowadays modern fabrication techniques provide sufficient field quality even for large K values, and the distinction no longer makes sense. </a:t>
            </a:r>
          </a:p>
          <a:p>
            <a:pPr marL="285750" indent="-285750">
              <a:spcBef>
                <a:spcPts val="1800"/>
              </a:spcBef>
              <a:buFont typeface="Arial" panose="020B0604020202020204" pitchFamily="34" charset="0"/>
              <a:buChar char="•"/>
            </a:pPr>
            <a:r>
              <a:rPr lang="en-US" sz="2000" dirty="0"/>
              <a:t>The two types of devices, </a:t>
            </a:r>
            <a:r>
              <a:rPr lang="en-US" sz="2000" dirty="0" err="1"/>
              <a:t>undulators</a:t>
            </a:r>
            <a:r>
              <a:rPr lang="en-US" sz="2000" dirty="0"/>
              <a:t> and wigglers, are collectively called insertion devices (ID).</a:t>
            </a:r>
          </a:p>
        </p:txBody>
      </p:sp>
    </p:spTree>
    <p:extLst>
      <p:ext uri="{BB962C8B-B14F-4D97-AF65-F5344CB8AC3E}">
        <p14:creationId xmlns:p14="http://schemas.microsoft.com/office/powerpoint/2010/main" val="4137976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Undulators</a:t>
            </a:r>
            <a:r>
              <a:rPr lang="en-US" dirty="0"/>
              <a:t> &amp; wigglers. Spectrum</a:t>
            </a:r>
          </a:p>
        </p:txBody>
      </p:sp>
      <p:sp>
        <p:nvSpPr>
          <p:cNvPr id="17" name="Rectangle 16"/>
          <p:cNvSpPr/>
          <p:nvPr/>
        </p:nvSpPr>
        <p:spPr>
          <a:xfrm>
            <a:off x="228600" y="1904524"/>
            <a:ext cx="8839200" cy="3416320"/>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a:t>Harmonic content of the </a:t>
            </a:r>
            <a:r>
              <a:rPr lang="en-US" dirty="0" err="1"/>
              <a:t>undulator</a:t>
            </a:r>
            <a:r>
              <a:rPr lang="en-US" dirty="0"/>
              <a:t> radiation depends on K (or B):</a:t>
            </a:r>
          </a:p>
          <a:p>
            <a:pPr marL="742950" lvl="1" indent="-285750">
              <a:spcBef>
                <a:spcPts val="600"/>
              </a:spcBef>
              <a:buFont typeface="Arial" panose="020B0604020202020204" pitchFamily="34" charset="0"/>
              <a:buChar char="•"/>
            </a:pPr>
            <a:r>
              <a:rPr lang="en-US" dirty="0"/>
              <a:t>K~1: spectral output confined to a few harmonic lines, with peaks at the harmonics of the resonant frequency. </a:t>
            </a:r>
          </a:p>
          <a:p>
            <a:pPr marL="742950" lvl="1" indent="-285750">
              <a:spcBef>
                <a:spcPts val="600"/>
              </a:spcBef>
              <a:buFont typeface="Arial" panose="020B0604020202020204" pitchFamily="34" charset="0"/>
              <a:buChar char="•"/>
            </a:pPr>
            <a:r>
              <a:rPr lang="en-US" dirty="0"/>
              <a:t>K&gt;1: harmonic content increases. </a:t>
            </a:r>
          </a:p>
          <a:p>
            <a:pPr marL="742950" lvl="1" indent="-285750">
              <a:spcBef>
                <a:spcPts val="600"/>
              </a:spcBef>
              <a:buFont typeface="Arial" panose="020B0604020202020204" pitchFamily="34" charset="0"/>
              <a:buChar char="•"/>
            </a:pPr>
            <a:r>
              <a:rPr lang="en-US" dirty="0"/>
              <a:t>The effective cutoff for the harmonic generation is given by the critical energy of the dipoles.</a:t>
            </a:r>
          </a:p>
          <a:p>
            <a:pPr marL="285750" indent="-285750">
              <a:spcBef>
                <a:spcPts val="1800"/>
              </a:spcBef>
              <a:buFont typeface="Arial" panose="020B0604020202020204" pitchFamily="34" charset="0"/>
              <a:buChar char="•"/>
            </a:pPr>
            <a:endParaRPr lang="en-US" sz="200" dirty="0"/>
          </a:p>
          <a:p>
            <a:pPr marL="285750" indent="-285750">
              <a:spcBef>
                <a:spcPts val="1800"/>
              </a:spcBef>
              <a:buFont typeface="Arial" panose="020B0604020202020204" pitchFamily="34" charset="0"/>
              <a:buChar char="•"/>
            </a:pPr>
            <a:r>
              <a:rPr lang="en-US" dirty="0"/>
              <a:t>An electron will create a radiation pulse with length equal to N</a:t>
            </a:r>
            <a:r>
              <a:rPr lang="en-US" dirty="0">
                <a:sym typeface="Symbol" panose="05050102010706020507" pitchFamily="18" charset="2"/>
              </a:rPr>
              <a:t></a:t>
            </a:r>
            <a:r>
              <a:rPr lang="en-US" dirty="0"/>
              <a:t> (because of the slippage). Due to the longer pulse, the spectral width will decrease proportionally to the number of periods.</a:t>
            </a:r>
          </a:p>
        </p:txBody>
      </p:sp>
      <mc:AlternateContent xmlns:mc="http://schemas.openxmlformats.org/markup-compatibility/2006" xmlns:a14="http://schemas.microsoft.com/office/drawing/2010/main">
        <mc:Choice Requires="a14">
          <p:sp>
            <p:nvSpPr>
              <p:cNvPr id="3" name="TextBox 2"/>
              <p:cNvSpPr txBox="1"/>
              <p:nvPr/>
            </p:nvSpPr>
            <p:spPr>
              <a:xfrm>
                <a:off x="1600200" y="5297269"/>
                <a:ext cx="1149417" cy="6429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r>
                            <a:rPr lang="en-US" sz="2200" b="0" i="1" smtClean="0">
                              <a:latin typeface="Cambria Math" panose="02040503050406030204" pitchFamily="18" charset="0"/>
                              <a:ea typeface="Cambria Math" panose="02040503050406030204" pitchFamily="18" charset="0"/>
                            </a:rPr>
                            <m:t>𝑛𝑁</m:t>
                          </m:r>
                        </m:den>
                      </m:f>
                    </m:oMath>
                  </m:oMathPara>
                </a14:m>
                <a:endParaRPr lang="de-CH" sz="2200" dirty="0"/>
              </a:p>
            </p:txBody>
          </p:sp>
        </mc:Choice>
        <mc:Fallback xmlns="">
          <p:sp>
            <p:nvSpPr>
              <p:cNvPr id="3" name="TextBox 2"/>
              <p:cNvSpPr txBox="1">
                <a:spLocks noRot="1" noChangeAspect="1" noMove="1" noResize="1" noEditPoints="1" noAdjustHandles="1" noChangeArrowheads="1" noChangeShapeType="1" noTextEdit="1"/>
              </p:cNvSpPr>
              <p:nvPr/>
            </p:nvSpPr>
            <p:spPr>
              <a:xfrm>
                <a:off x="1600200" y="5297269"/>
                <a:ext cx="1149417" cy="642933"/>
              </a:xfrm>
              <a:prstGeom prst="rect">
                <a:avLst/>
              </a:prstGeom>
              <a:blipFill>
                <a:blip r:embed="rId3"/>
                <a:stretch>
                  <a:fillRect/>
                </a:stretch>
              </a:blipFill>
            </p:spPr>
            <p:txBody>
              <a:bodyPr/>
              <a:lstStyle/>
              <a:p>
                <a:r>
                  <a:rPr lang="de-CH">
                    <a:noFill/>
                  </a:rPr>
                  <a:t> </a:t>
                </a:r>
              </a:p>
            </p:txBody>
          </p:sp>
        </mc:Fallback>
      </mc:AlternateContent>
      <p:sp>
        <p:nvSpPr>
          <p:cNvPr id="4" name="TextBox 3"/>
          <p:cNvSpPr txBox="1"/>
          <p:nvPr/>
        </p:nvSpPr>
        <p:spPr>
          <a:xfrm>
            <a:off x="3200400" y="5297269"/>
            <a:ext cx="5648727" cy="646331"/>
          </a:xfrm>
          <a:prstGeom prst="rect">
            <a:avLst/>
          </a:prstGeom>
          <a:noFill/>
        </p:spPr>
        <p:txBody>
          <a:bodyPr wrap="square" rtlCol="0">
            <a:spAutoFit/>
          </a:bodyPr>
          <a:lstStyle/>
          <a:p>
            <a:r>
              <a:rPr lang="en-US" dirty="0"/>
              <a:t>For instance, 1% bandwidth at the fundamental wavelength (n=1) for 100 periods</a:t>
            </a:r>
            <a:endParaRPr lang="de-CH" dirty="0"/>
          </a:p>
        </p:txBody>
      </p:sp>
      <mc:AlternateContent xmlns:mc="http://schemas.openxmlformats.org/markup-compatibility/2006" xmlns:a14="http://schemas.microsoft.com/office/drawing/2010/main">
        <mc:Choice Requires="a14">
          <p:sp>
            <p:nvSpPr>
              <p:cNvPr id="6" name="TextBox 5"/>
              <p:cNvSpPr txBox="1"/>
              <p:nvPr/>
            </p:nvSpPr>
            <p:spPr>
              <a:xfrm>
                <a:off x="2133600" y="957010"/>
                <a:ext cx="3048000" cy="767518"/>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latin typeface="Cambria Math" panose="02040503050406030204" pitchFamily="18" charset="0"/>
                            </a:rPr>
                          </m:ctrlPr>
                        </m:sSubPr>
                        <m:e>
                          <m:r>
                            <a:rPr lang="en-US" sz="2200" i="1">
                              <a:latin typeface="Cambria Math" panose="02040503050406030204" pitchFamily="18" charset="0"/>
                            </a:rPr>
                            <m:t>𝜆</m:t>
                          </m:r>
                        </m:e>
                        <m:sub>
                          <m:r>
                            <a:rPr lang="en-US" sz="2200" b="0" i="1" smtClean="0">
                              <a:latin typeface="Cambria Math" panose="02040503050406030204" pitchFamily="18" charset="0"/>
                            </a:rPr>
                            <m:t>𝑅</m:t>
                          </m:r>
                        </m:sub>
                      </m:sSub>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rPr>
                                <m:t>𝜆</m:t>
                              </m:r>
                            </m:e>
                            <m:sub>
                              <m:r>
                                <a:rPr lang="en-US" sz="2200" i="1">
                                  <a:latin typeface="Cambria Math" panose="02040503050406030204" pitchFamily="18" charset="0"/>
                                </a:rPr>
                                <m:t>𝑢</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𝑛</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𝛾</m:t>
                              </m:r>
                            </m:e>
                            <m:sup>
                              <m:r>
                                <a:rPr lang="en-US" sz="2200" b="0" i="1" smtClean="0">
                                  <a:latin typeface="Cambria Math" panose="02040503050406030204" pitchFamily="18" charset="0"/>
                                </a:rPr>
                                <m:t>2</m:t>
                              </m:r>
                            </m:sup>
                          </m:sSup>
                        </m:den>
                      </m:f>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𝐾</m:t>
                                  </m:r>
                                </m:e>
                                <m:sup>
                                  <m:r>
                                    <a:rPr lang="en-US" sz="2200" b="0" i="1" smtClean="0">
                                      <a:latin typeface="Cambria Math" panose="02040503050406030204" pitchFamily="18" charset="0"/>
                                    </a:rPr>
                                    <m:t>2</m:t>
                                  </m:r>
                                </m:sup>
                              </m:sSup>
                            </m:num>
                            <m:den>
                              <m:r>
                                <a:rPr lang="en-US" sz="2200" b="0" i="1" smtClean="0">
                                  <a:latin typeface="Cambria Math" panose="02040503050406030204" pitchFamily="18" charset="0"/>
                                </a:rPr>
                                <m:t>2</m:t>
                              </m:r>
                            </m:den>
                          </m:f>
                        </m:e>
                      </m:d>
                    </m:oMath>
                  </m:oMathPara>
                </a14:m>
                <a:endParaRPr lang="de-CH" sz="2200" dirty="0"/>
              </a:p>
            </p:txBody>
          </p:sp>
        </mc:Choice>
        <mc:Fallback xmlns="">
          <p:sp>
            <p:nvSpPr>
              <p:cNvPr id="6" name="TextBox 5"/>
              <p:cNvSpPr txBox="1">
                <a:spLocks noRot="1" noChangeAspect="1" noMove="1" noResize="1" noEditPoints="1" noAdjustHandles="1" noChangeArrowheads="1" noChangeShapeType="1" noTextEdit="1"/>
              </p:cNvSpPr>
              <p:nvPr/>
            </p:nvSpPr>
            <p:spPr>
              <a:xfrm>
                <a:off x="2133600" y="957010"/>
                <a:ext cx="3048000" cy="767518"/>
              </a:xfrm>
              <a:prstGeom prst="rect">
                <a:avLst/>
              </a:prstGeom>
              <a:blipFill>
                <a:blip r:embed="rId4"/>
                <a:stretch>
                  <a:fillRect/>
                </a:stretch>
              </a:blipFill>
            </p:spPr>
            <p:txBody>
              <a:bodyPr/>
              <a:lstStyle/>
              <a:p>
                <a:r>
                  <a:rPr lang="de-CH">
                    <a:noFill/>
                  </a:rPr>
                  <a:t> </a:t>
                </a:r>
              </a:p>
            </p:txBody>
          </p:sp>
        </mc:Fallback>
      </mc:AlternateContent>
      <p:sp>
        <p:nvSpPr>
          <p:cNvPr id="5" name="Rectangle 4"/>
          <p:cNvSpPr/>
          <p:nvPr/>
        </p:nvSpPr>
        <p:spPr>
          <a:xfrm>
            <a:off x="5437893" y="1258610"/>
            <a:ext cx="3443891" cy="338554"/>
          </a:xfrm>
          <a:prstGeom prst="rect">
            <a:avLst/>
          </a:prstGeom>
        </p:spPr>
        <p:txBody>
          <a:bodyPr wrap="none">
            <a:spAutoFit/>
          </a:bodyPr>
          <a:lstStyle/>
          <a:p>
            <a:pPr marL="109728" indent="0">
              <a:spcBef>
                <a:spcPts val="0"/>
              </a:spcBef>
              <a:spcAft>
                <a:spcPts val="653"/>
              </a:spcAft>
              <a:buNone/>
            </a:pPr>
            <a:r>
              <a:rPr lang="en-US" sz="1600" i="1" dirty="0" err="1"/>
              <a:t>E</a:t>
            </a:r>
            <a:r>
              <a:rPr lang="en-US" sz="1600" i="1" baseline="-33000" dirty="0" err="1"/>
              <a:t>c</a:t>
            </a:r>
            <a:r>
              <a:rPr lang="en-US" sz="1600" dirty="0"/>
              <a:t> (</a:t>
            </a:r>
            <a:r>
              <a:rPr lang="en-US" sz="1600" dirty="0" err="1"/>
              <a:t>keV</a:t>
            </a:r>
            <a:r>
              <a:rPr lang="en-US" sz="1600" dirty="0"/>
              <a:t>) = 0.665 </a:t>
            </a:r>
            <a:r>
              <a:rPr lang="en-US" sz="1600" i="1" dirty="0"/>
              <a:t>B</a:t>
            </a:r>
            <a:r>
              <a:rPr lang="en-US" sz="1600" dirty="0"/>
              <a:t> (T) </a:t>
            </a:r>
            <a:r>
              <a:rPr lang="en-US" sz="1600" i="1" dirty="0" err="1"/>
              <a:t>E</a:t>
            </a:r>
            <a:r>
              <a:rPr lang="en-US" sz="1600" i="1" baseline="-25000" dirty="0" err="1"/>
              <a:t>e</a:t>
            </a:r>
            <a:r>
              <a:rPr lang="en-US" sz="1600" i="1" dirty="0"/>
              <a:t> </a:t>
            </a:r>
            <a:r>
              <a:rPr lang="en-US" sz="1600" baseline="33000" dirty="0"/>
              <a:t>2</a:t>
            </a:r>
            <a:r>
              <a:rPr lang="en-US" sz="1600" dirty="0"/>
              <a:t> (GeV)</a:t>
            </a:r>
          </a:p>
        </p:txBody>
      </p:sp>
    </p:spTree>
    <p:extLst>
      <p:ext uri="{BB962C8B-B14F-4D97-AF65-F5344CB8AC3E}">
        <p14:creationId xmlns:p14="http://schemas.microsoft.com/office/powerpoint/2010/main" val="608338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132110"/>
            <a:ext cx="8458200" cy="1077218"/>
          </a:xfrm>
        </p:spPr>
        <p:txBody>
          <a:bodyPr wrap="square">
            <a:spAutoFit/>
          </a:bodyPr>
          <a:lstStyle/>
          <a:p>
            <a:pPr lvl="0"/>
            <a:r>
              <a:rPr lang="en-US" dirty="0" err="1"/>
              <a:t>Undulators</a:t>
            </a:r>
            <a:r>
              <a:rPr lang="en-US" dirty="0"/>
              <a:t> &amp; wigglers. Spectrum with errors</a:t>
            </a:r>
          </a:p>
        </p:txBody>
      </p:sp>
      <mc:AlternateContent xmlns:mc="http://schemas.openxmlformats.org/markup-compatibility/2006">
        <mc:Choice xmlns:a14="http://schemas.microsoft.com/office/drawing/2010/main" Requires="a14">
          <p:sp>
            <p:nvSpPr>
              <p:cNvPr id="17" name="Rectangle 16"/>
              <p:cNvSpPr/>
              <p:nvPr/>
            </p:nvSpPr>
            <p:spPr>
              <a:xfrm>
                <a:off x="228600" y="1299150"/>
                <a:ext cx="8839200" cy="4594399"/>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a:t>In practice, the bandwidth may be limited by the intrinsic broadening due to the field quality. From the resonance condition, the relative bandwidth associated to a variation in </a:t>
                </a:r>
                <a:r>
                  <a:rPr lang="en-US" dirty="0" err="1"/>
                  <a:t>undulator</a:t>
                </a:r>
                <a:r>
                  <a:rPr lang="en-US" dirty="0"/>
                  <a:t> field (substitute </a:t>
                </a:r>
                <a14:m>
                  <m:oMath xmlns:m="http://schemas.openxmlformats.org/officeDocument/2006/math">
                    <m:r>
                      <a:rPr lang="en-US" i="1">
                        <a:latin typeface="Cambria Math" panose="02040503050406030204" pitchFamily="18" charset="0"/>
                        <a:ea typeface="Cambria Math" panose="02040503050406030204" pitchFamily="18" charset="0"/>
                      </a:rPr>
                      <m:t>𝐾</m:t>
                    </m:r>
                  </m:oMath>
                </a14:m>
                <a:r>
                  <a:rPr lang="en-US" dirty="0">
                    <a:ea typeface="Cambria Math" panose="02040503050406030204" pitchFamily="18" charset="0"/>
                  </a:rPr>
                  <a:t> by </a:t>
                </a:r>
                <a14:m>
                  <m:oMath xmlns:m="http://schemas.openxmlformats.org/officeDocument/2006/math">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𝐾</m:t>
                    </m:r>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𝐾</m:t>
                    </m:r>
                  </m:oMath>
                </a14:m>
                <a:r>
                  <a:rPr lang="en-US" dirty="0"/>
                  <a:t>)</a:t>
                </a:r>
              </a:p>
              <a:p>
                <a:pPr marL="285750" indent="-285750">
                  <a:spcBef>
                    <a:spcPts val="1800"/>
                  </a:spcBef>
                  <a:buFont typeface="Arial" panose="020B0604020202020204" pitchFamily="34" charset="0"/>
                  <a:buChar char="•"/>
                </a:pPr>
                <a:endParaRPr lang="en-US" dirty="0"/>
              </a:p>
              <a:p>
                <a:pPr marL="285750" indent="-285750">
                  <a:spcBef>
                    <a:spcPts val="1800"/>
                  </a:spcBef>
                  <a:buFont typeface="Arial" panose="020B0604020202020204" pitchFamily="34" charset="0"/>
                  <a:buChar char="•"/>
                </a:pPr>
                <a:endParaRPr lang="en-US" dirty="0"/>
              </a:p>
              <a:p>
                <a:pPr marL="285750" indent="-285750">
                  <a:spcBef>
                    <a:spcPts val="1800"/>
                  </a:spcBef>
                  <a:buFont typeface="Arial" panose="020B0604020202020204" pitchFamily="34" charset="0"/>
                  <a:buChar char="•"/>
                </a:pPr>
                <a:endParaRPr lang="en-US" dirty="0"/>
              </a:p>
              <a:p>
                <a:pPr marL="285750" indent="-285750">
                  <a:spcBef>
                    <a:spcPts val="1800"/>
                  </a:spcBef>
                  <a:buFont typeface="Arial" panose="020B0604020202020204" pitchFamily="34" charset="0"/>
                  <a:buChar char="•"/>
                </a:pPr>
                <a:r>
                  <a:rPr lang="en-US" dirty="0"/>
                  <a:t>For large Ks					For small Ks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 can now understand the historical distinction between </a:t>
                </a:r>
                <a:r>
                  <a:rPr lang="en-US" dirty="0" err="1"/>
                  <a:t>undulators</a:t>
                </a:r>
                <a:r>
                  <a:rPr lang="en-US" dirty="0"/>
                  <a:t> (K &lt; 1) and wigglers (K &gt; 1), since the former could provide smaller bandwidth broadening with the same relative field error </a:t>
                </a:r>
                <a14:m>
                  <m:oMath xmlns:m="http://schemas.openxmlformats.org/officeDocument/2006/math">
                    <m:f>
                      <m:fPr>
                        <m:ctrlPr>
                          <a:rPr lang="de-CH"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𝐾</m:t>
                        </m:r>
                      </m:num>
                      <m:den>
                        <m:r>
                          <a:rPr lang="en-US" sz="2400" i="1">
                            <a:latin typeface="Cambria Math" panose="02040503050406030204" pitchFamily="18" charset="0"/>
                            <a:ea typeface="Cambria Math" panose="02040503050406030204" pitchFamily="18" charset="0"/>
                          </a:rPr>
                          <m:t>𝐾</m:t>
                        </m:r>
                      </m:den>
                    </m:f>
                  </m:oMath>
                </a14:m>
                <a:endParaRPr lang="en-US" sz="2400" dirty="0"/>
              </a:p>
            </p:txBody>
          </p:sp>
        </mc:Choice>
        <mc:Fallback>
          <p:sp>
            <p:nvSpPr>
              <p:cNvPr id="17" name="Rectangle 16"/>
              <p:cNvSpPr>
                <a:spLocks noRot="1" noChangeAspect="1" noMove="1" noResize="1" noEditPoints="1" noAdjustHandles="1" noChangeArrowheads="1" noChangeShapeType="1" noTextEdit="1"/>
              </p:cNvSpPr>
              <p:nvPr/>
            </p:nvSpPr>
            <p:spPr>
              <a:xfrm>
                <a:off x="228600" y="1299150"/>
                <a:ext cx="8839200" cy="4594399"/>
              </a:xfrm>
              <a:prstGeom prst="rect">
                <a:avLst/>
              </a:prstGeom>
              <a:blipFill>
                <a:blip r:embed="rId3"/>
                <a:stretch>
                  <a:fillRect l="-483" t="-6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657600" y="2365075"/>
                <a:ext cx="1607043" cy="6485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𝐾𝐾</m:t>
                          </m:r>
                        </m:num>
                        <m:den>
                          <m:r>
                            <a:rPr lang="en-US" sz="2200" b="0" i="1" smtClean="0">
                              <a:latin typeface="Cambria Math" panose="02040503050406030204" pitchFamily="18" charset="0"/>
                              <a:ea typeface="Cambria Math" panose="02040503050406030204" pitchFamily="18" charset="0"/>
                            </a:rPr>
                            <m:t>2+</m:t>
                          </m:r>
                          <m:sSup>
                            <m:sSupPr>
                              <m:ctrlPr>
                                <a:rPr lang="en-US" sz="2200" b="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𝐾</m:t>
                              </m:r>
                            </m:e>
                            <m:sup>
                              <m:r>
                                <a:rPr lang="en-US" sz="2200" b="0" i="1" smtClean="0">
                                  <a:latin typeface="Cambria Math" panose="02040503050406030204" pitchFamily="18" charset="0"/>
                                  <a:ea typeface="Cambria Math" panose="02040503050406030204" pitchFamily="18" charset="0"/>
                                </a:rPr>
                                <m:t>2</m:t>
                              </m:r>
                            </m:sup>
                          </m:sSup>
                        </m:den>
                      </m:f>
                    </m:oMath>
                  </m:oMathPara>
                </a14:m>
                <a:endParaRPr lang="de-CH" sz="2200" dirty="0"/>
              </a:p>
            </p:txBody>
          </p:sp>
        </mc:Choice>
        <mc:Fallback xmlns="">
          <p:sp>
            <p:nvSpPr>
              <p:cNvPr id="3" name="TextBox 2"/>
              <p:cNvSpPr txBox="1">
                <a:spLocks noRot="1" noChangeAspect="1" noMove="1" noResize="1" noEditPoints="1" noAdjustHandles="1" noChangeArrowheads="1" noChangeShapeType="1" noTextEdit="1"/>
              </p:cNvSpPr>
              <p:nvPr/>
            </p:nvSpPr>
            <p:spPr>
              <a:xfrm>
                <a:off x="3657600" y="2365075"/>
                <a:ext cx="1607043" cy="648575"/>
              </a:xfrm>
              <a:prstGeom prst="rect">
                <a:avLst/>
              </a:prstGeom>
              <a:blipFill>
                <a:blip r:embed="rId4"/>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596448" y="3667797"/>
                <a:ext cx="1490152" cy="6793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sSup>
                            <m:sSupPr>
                              <m:ctrlPr>
                                <a:rPr lang="de-CH" sz="220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𝐾</m:t>
                              </m:r>
                            </m:e>
                            <m:sup>
                              <m:r>
                                <a:rPr lang="en-US" sz="2200" b="0" i="1" smtClean="0">
                                  <a:latin typeface="Cambria Math" panose="02040503050406030204" pitchFamily="18" charset="0"/>
                                  <a:ea typeface="Cambria Math" panose="02040503050406030204" pitchFamily="18" charset="0"/>
                                </a:rPr>
                                <m:t>2</m:t>
                              </m:r>
                            </m:sup>
                          </m:sSup>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𝐾</m:t>
                          </m:r>
                        </m:num>
                        <m:den>
                          <m:r>
                            <a:rPr lang="en-US" sz="2200" b="0" i="1" smtClean="0">
                              <a:latin typeface="Cambria Math" panose="02040503050406030204" pitchFamily="18" charset="0"/>
                              <a:ea typeface="Cambria Math" panose="02040503050406030204" pitchFamily="18" charset="0"/>
                            </a:rPr>
                            <m:t>𝐾</m:t>
                          </m:r>
                        </m:den>
                      </m:f>
                    </m:oMath>
                  </m:oMathPara>
                </a14:m>
                <a:endParaRPr lang="de-CH" sz="2200" dirty="0"/>
              </a:p>
            </p:txBody>
          </p:sp>
        </mc:Choice>
        <mc:Fallback xmlns="">
          <p:sp>
            <p:nvSpPr>
              <p:cNvPr id="6" name="TextBox 5"/>
              <p:cNvSpPr txBox="1">
                <a:spLocks noRot="1" noChangeAspect="1" noMove="1" noResize="1" noEditPoints="1" noAdjustHandles="1" noChangeArrowheads="1" noChangeShapeType="1" noTextEdit="1"/>
              </p:cNvSpPr>
              <p:nvPr/>
            </p:nvSpPr>
            <p:spPr>
              <a:xfrm>
                <a:off x="5596448" y="3667797"/>
                <a:ext cx="1490152" cy="679353"/>
              </a:xfrm>
              <a:prstGeom prst="rect">
                <a:avLst/>
              </a:prstGeom>
              <a:blipFill>
                <a:blip r:embed="rId5"/>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133600" y="3667797"/>
                <a:ext cx="1303370" cy="6485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𝐾</m:t>
                          </m:r>
                        </m:num>
                        <m:den>
                          <m:r>
                            <a:rPr lang="en-US" sz="2200" b="0" i="1" smtClean="0">
                              <a:latin typeface="Cambria Math" panose="02040503050406030204" pitchFamily="18" charset="0"/>
                              <a:ea typeface="Cambria Math" panose="02040503050406030204" pitchFamily="18" charset="0"/>
                            </a:rPr>
                            <m:t>𝐾</m:t>
                          </m:r>
                        </m:den>
                      </m:f>
                    </m:oMath>
                  </m:oMathPara>
                </a14:m>
                <a:endParaRPr lang="de-CH"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2133600" y="3667797"/>
                <a:ext cx="1303370" cy="648575"/>
              </a:xfrm>
              <a:prstGeom prst="rect">
                <a:avLst/>
              </a:prstGeom>
              <a:blipFill>
                <a:blip r:embed="rId6"/>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3027273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Undulators</a:t>
            </a:r>
            <a:r>
              <a:rPr lang="en-US" dirty="0"/>
              <a:t> &amp; wigglers. Spectral power</a:t>
            </a:r>
          </a:p>
        </p:txBody>
      </p:sp>
      <p:sp>
        <p:nvSpPr>
          <p:cNvPr id="17" name="Rectangle 16"/>
          <p:cNvSpPr/>
          <p:nvPr/>
        </p:nvSpPr>
        <p:spPr>
          <a:xfrm>
            <a:off x="228600" y="2194679"/>
            <a:ext cx="8839200" cy="3139321"/>
          </a:xfrm>
          <a:prstGeom prst="rect">
            <a:avLst/>
          </a:prstGeom>
        </p:spPr>
        <p:txBody>
          <a:bodyPr wrap="square">
            <a:spAutoFit/>
          </a:bodyPr>
          <a:lstStyle/>
          <a:p>
            <a:pPr marL="285750" indent="-285750">
              <a:buFont typeface="Arial" panose="020B0604020202020204" pitchFamily="34" charset="0"/>
              <a:buChar char="•"/>
            </a:pPr>
            <a:r>
              <a:rPr lang="en-US" b="1" dirty="0"/>
              <a:t>Because of the bandwidth reduction and the increase in radiated power, both proportional to the number of bending magnets N, the spectral power in an </a:t>
            </a:r>
            <a:r>
              <a:rPr lang="en-US" b="1" dirty="0" err="1"/>
              <a:t>undulator</a:t>
            </a:r>
            <a:r>
              <a:rPr lang="en-US" b="1" dirty="0"/>
              <a:t> will increase as N</a:t>
            </a:r>
            <a:r>
              <a:rPr lang="en-US" b="1" baseline="30000" dirty="0"/>
              <a:t>2</a:t>
            </a:r>
            <a:r>
              <a:rPr lang="en-US" b="1" dirty="0"/>
              <a:t> compared to a bending magnet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is true as long as the bandwidth is not limited by field errors. In this case, the spectral power will only increase proportionally to 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Again, this was historically one of the main reasons to distinguish between:</a:t>
            </a:r>
          </a:p>
          <a:p>
            <a:pPr marL="742950" lvl="1" indent="-285750">
              <a:buFont typeface="Arial" panose="020B0604020202020204" pitchFamily="34" charset="0"/>
              <a:buChar char="•"/>
            </a:pPr>
            <a:r>
              <a:rPr lang="en-US" dirty="0"/>
              <a:t>wigglers (K &gt; 1): spectral power proportional to N</a:t>
            </a:r>
          </a:p>
          <a:p>
            <a:pPr marL="742950" lvl="1" indent="-285750">
              <a:buFont typeface="Arial" panose="020B0604020202020204" pitchFamily="34" charset="0"/>
              <a:buChar char="•"/>
            </a:pPr>
            <a:r>
              <a:rPr lang="en-US" dirty="0" err="1"/>
              <a:t>undulators</a:t>
            </a:r>
            <a:r>
              <a:rPr lang="en-US" dirty="0"/>
              <a:t> (K &lt;1): spectral power </a:t>
            </a:r>
            <a:r>
              <a:rPr lang="de-CH" dirty="0"/>
              <a:t>proportional </a:t>
            </a:r>
            <a:r>
              <a:rPr lang="de-CH" dirty="0" err="1"/>
              <a:t>to</a:t>
            </a:r>
            <a:r>
              <a:rPr lang="de-CH" dirty="0"/>
              <a:t> N</a:t>
            </a:r>
            <a:r>
              <a:rPr lang="de-CH" baseline="30000" dirty="0"/>
              <a:t>2</a:t>
            </a:r>
            <a:endParaRPr lang="en-US" baseline="30000" dirty="0"/>
          </a:p>
        </p:txBody>
      </p:sp>
      <mc:AlternateContent xmlns:mc="http://schemas.openxmlformats.org/markup-compatibility/2006" xmlns:a14="http://schemas.microsoft.com/office/drawing/2010/main">
        <mc:Choice Requires="a14">
          <p:sp>
            <p:nvSpPr>
              <p:cNvPr id="8" name="TextBox 7"/>
              <p:cNvSpPr txBox="1"/>
              <p:nvPr/>
            </p:nvSpPr>
            <p:spPr>
              <a:xfrm>
                <a:off x="2971800" y="1305825"/>
                <a:ext cx="1149417" cy="6429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r>
                            <a:rPr lang="en-US" sz="2200" b="0" i="1" smtClean="0">
                              <a:latin typeface="Cambria Math" panose="02040503050406030204" pitchFamily="18" charset="0"/>
                              <a:ea typeface="Cambria Math" panose="02040503050406030204" pitchFamily="18" charset="0"/>
                            </a:rPr>
                            <m:t>𝑛𝑁</m:t>
                          </m:r>
                        </m:den>
                      </m:f>
                    </m:oMath>
                  </m:oMathPara>
                </a14:m>
                <a:endParaRPr lang="de-CH"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2971800" y="1305825"/>
                <a:ext cx="1149417" cy="642933"/>
              </a:xfrm>
              <a:prstGeom prst="rect">
                <a:avLst/>
              </a:prstGeom>
              <a:blipFill>
                <a:blip r:embed="rId3"/>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165357" y="1300183"/>
                <a:ext cx="1607043" cy="6485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de-CH"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rPr>
                            <m:t>𝜆</m:t>
                          </m:r>
                        </m:den>
                      </m:f>
                      <m:r>
                        <a:rPr lang="de-CH" sz="2200" i="1" smtClean="0">
                          <a:latin typeface="Cambria Math" panose="02040503050406030204" pitchFamily="18" charset="0"/>
                          <a:ea typeface="Cambria Math" panose="02040503050406030204" pitchFamily="18" charset="0"/>
                        </a:rPr>
                        <m:t>≈</m:t>
                      </m:r>
                      <m:f>
                        <m:fPr>
                          <m:ctrlPr>
                            <a:rPr lang="de-CH" sz="220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𝐾𝐾</m:t>
                          </m:r>
                        </m:num>
                        <m:den>
                          <m:r>
                            <a:rPr lang="en-US" sz="2200" b="0" i="1" smtClean="0">
                              <a:latin typeface="Cambria Math" panose="02040503050406030204" pitchFamily="18" charset="0"/>
                              <a:ea typeface="Cambria Math" panose="02040503050406030204" pitchFamily="18" charset="0"/>
                            </a:rPr>
                            <m:t>2+</m:t>
                          </m:r>
                          <m:sSup>
                            <m:sSupPr>
                              <m:ctrlPr>
                                <a:rPr lang="en-US" sz="2200" b="0" i="1" smtClean="0">
                                  <a:latin typeface="Cambria Math" panose="02040503050406030204" pitchFamily="18" charset="0"/>
                                  <a:ea typeface="Cambria Math" panose="02040503050406030204" pitchFamily="18" charset="0"/>
                                </a:rPr>
                              </m:ctrlPr>
                            </m:sSupPr>
                            <m:e>
                              <m:r>
                                <a:rPr lang="en-US" sz="2200" b="0" i="1" smtClean="0">
                                  <a:latin typeface="Cambria Math" panose="02040503050406030204" pitchFamily="18" charset="0"/>
                                  <a:ea typeface="Cambria Math" panose="02040503050406030204" pitchFamily="18" charset="0"/>
                                </a:rPr>
                                <m:t>𝐾</m:t>
                              </m:r>
                            </m:e>
                            <m:sup>
                              <m:r>
                                <a:rPr lang="en-US" sz="2200" b="0" i="1" smtClean="0">
                                  <a:latin typeface="Cambria Math" panose="02040503050406030204" pitchFamily="18" charset="0"/>
                                  <a:ea typeface="Cambria Math" panose="02040503050406030204" pitchFamily="18" charset="0"/>
                                </a:rPr>
                                <m:t>2</m:t>
                              </m:r>
                            </m:sup>
                          </m:sSup>
                        </m:den>
                      </m:f>
                    </m:oMath>
                  </m:oMathPara>
                </a14:m>
                <a:endParaRPr lang="de-CH" sz="2200" dirty="0"/>
              </a:p>
            </p:txBody>
          </p:sp>
        </mc:Choice>
        <mc:Fallback xmlns="">
          <p:sp>
            <p:nvSpPr>
              <p:cNvPr id="9" name="TextBox 8"/>
              <p:cNvSpPr txBox="1">
                <a:spLocks noRot="1" noChangeAspect="1" noMove="1" noResize="1" noEditPoints="1" noAdjustHandles="1" noChangeArrowheads="1" noChangeShapeType="1" noTextEdit="1"/>
              </p:cNvSpPr>
              <p:nvPr/>
            </p:nvSpPr>
            <p:spPr>
              <a:xfrm>
                <a:off x="6165357" y="1300183"/>
                <a:ext cx="1607043" cy="648575"/>
              </a:xfrm>
              <a:prstGeom prst="rect">
                <a:avLst/>
              </a:prstGeom>
              <a:blipFill>
                <a:blip r:embed="rId4"/>
                <a:stretch>
                  <a:fillRect/>
                </a:stretch>
              </a:blipFill>
            </p:spPr>
            <p:txBody>
              <a:bodyPr/>
              <a:lstStyle/>
              <a:p>
                <a:r>
                  <a:rPr lang="de-CH">
                    <a:noFill/>
                  </a:rPr>
                  <a:t> </a:t>
                </a:r>
              </a:p>
            </p:txBody>
          </p:sp>
        </mc:Fallback>
      </mc:AlternateContent>
      <p:sp>
        <p:nvSpPr>
          <p:cNvPr id="4" name="TextBox 3"/>
          <p:cNvSpPr txBox="1"/>
          <p:nvPr/>
        </p:nvSpPr>
        <p:spPr>
          <a:xfrm>
            <a:off x="457200" y="1487422"/>
            <a:ext cx="5577168" cy="369332"/>
          </a:xfrm>
          <a:prstGeom prst="rect">
            <a:avLst/>
          </a:prstGeom>
          <a:noFill/>
        </p:spPr>
        <p:txBody>
          <a:bodyPr wrap="none" rtlCol="0">
            <a:spAutoFit/>
          </a:bodyPr>
          <a:lstStyle/>
          <a:p>
            <a:r>
              <a:rPr lang="en-US" dirty="0"/>
              <a:t>Without field errors					With errors</a:t>
            </a:r>
            <a:endParaRPr lang="de-CH" dirty="0"/>
          </a:p>
        </p:txBody>
      </p:sp>
    </p:spTree>
    <p:extLst>
      <p:ext uri="{BB962C8B-B14F-4D97-AF65-F5344CB8AC3E}">
        <p14:creationId xmlns:p14="http://schemas.microsoft.com/office/powerpoint/2010/main" val="4949400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Undulators</a:t>
            </a:r>
            <a:r>
              <a:rPr lang="en-US" dirty="0"/>
              <a:t> &amp; wigglers. Coherence angle</a:t>
            </a:r>
          </a:p>
        </p:txBody>
      </p:sp>
      <p:sp>
        <p:nvSpPr>
          <p:cNvPr id="17" name="Rectangle 16"/>
          <p:cNvSpPr/>
          <p:nvPr/>
        </p:nvSpPr>
        <p:spPr>
          <a:xfrm>
            <a:off x="228600" y="1219200"/>
            <a:ext cx="8839200" cy="3554819"/>
          </a:xfrm>
          <a:prstGeom prst="rect">
            <a:avLst/>
          </a:prstGeom>
        </p:spPr>
        <p:txBody>
          <a:bodyPr wrap="square">
            <a:spAutoFit/>
          </a:bodyPr>
          <a:lstStyle/>
          <a:p>
            <a:pPr marL="285750" indent="-285750">
              <a:spcBef>
                <a:spcPts val="1800"/>
              </a:spcBef>
              <a:buFont typeface="Arial" panose="020B0604020202020204" pitchFamily="34" charset="0"/>
              <a:buChar char="•"/>
            </a:pPr>
            <a:r>
              <a:rPr lang="en-US" dirty="0"/>
              <a:t>So far we assumed a fixed emission angle. </a:t>
            </a:r>
          </a:p>
          <a:p>
            <a:pPr marL="285750" indent="-285750">
              <a:spcBef>
                <a:spcPts val="1800"/>
              </a:spcBef>
              <a:buFont typeface="Arial" panose="020B0604020202020204" pitchFamily="34" charset="0"/>
              <a:buChar char="•"/>
            </a:pPr>
            <a:r>
              <a:rPr lang="en-US" dirty="0"/>
              <a:t>If we consider all allowed emission angles there will be an effective spectral broadening according to the resonance condition. This can give rise to overlaps in the harmonic content such that the spectrum appears continuous. </a:t>
            </a:r>
          </a:p>
          <a:p>
            <a:pPr marL="285750" indent="-285750">
              <a:spcBef>
                <a:spcPts val="1800"/>
              </a:spcBef>
              <a:buFont typeface="Arial" panose="020B0604020202020204" pitchFamily="34" charset="0"/>
              <a:buChar char="•"/>
            </a:pPr>
            <a:r>
              <a:rPr lang="en-US" dirty="0"/>
              <a:t>A measure of the acceptable opening angle of the emission to limit this spectral broadening is given by the so-called coherence angle. </a:t>
            </a:r>
          </a:p>
          <a:p>
            <a:pPr marL="285750" indent="-285750">
              <a:spcBef>
                <a:spcPts val="1800"/>
              </a:spcBef>
              <a:buFont typeface="Arial" panose="020B0604020202020204" pitchFamily="34" charset="0"/>
              <a:buChar char="•"/>
            </a:pPr>
            <a:r>
              <a:rPr lang="en-US" dirty="0"/>
              <a:t>It is found by equating the spectral width due to slippage (and field quality) to the spectral broadening due to off-axis emission given by the resonance condition. Ignoring the field quality effect:</a:t>
            </a:r>
            <a:endParaRPr lang="en-US" baseline="30000" dirty="0"/>
          </a:p>
        </p:txBody>
      </p:sp>
      <mc:AlternateContent xmlns:mc="http://schemas.openxmlformats.org/markup-compatibility/2006" xmlns:a14="http://schemas.microsoft.com/office/drawing/2010/main">
        <mc:Choice Requires="a14">
          <p:sp>
            <p:nvSpPr>
              <p:cNvPr id="7" name="TextBox 6"/>
              <p:cNvSpPr txBox="1"/>
              <p:nvPr/>
            </p:nvSpPr>
            <p:spPr>
              <a:xfrm>
                <a:off x="609600" y="5215490"/>
                <a:ext cx="2095061" cy="6519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000" i="1" smtClean="0">
                              <a:latin typeface="Cambria Math" panose="02040503050406030204" pitchFamily="18" charset="0"/>
                            </a:rPr>
                          </m:ctrlPr>
                        </m:fPr>
                        <m:num>
                          <m:r>
                            <a:rPr lang="de-CH" sz="200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num>
                        <m:den>
                          <m:r>
                            <a:rPr lang="en-US" sz="2000" b="0" i="1" smtClean="0">
                              <a:latin typeface="Cambria Math" panose="02040503050406030204" pitchFamily="18" charset="0"/>
                            </a:rPr>
                            <m:t>𝜆</m:t>
                          </m:r>
                        </m:den>
                      </m:f>
                      <m:r>
                        <a:rPr lang="en-US" sz="2000" b="0" i="1" smtClean="0">
                          <a:latin typeface="Cambria Math" panose="02040503050406030204" pitchFamily="18" charset="0"/>
                        </a:rPr>
                        <m:t>=</m:t>
                      </m:r>
                      <m:f>
                        <m:fPr>
                          <m:ctrlPr>
                            <a:rPr lang="de-CH" sz="2000" i="1" smtClean="0">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𝜆</m:t>
                          </m:r>
                          <m:d>
                            <m:dPr>
                              <m:ctrlPr>
                                <a:rPr lang="en-US" sz="2000" b="0" i="1" smtClean="0">
                                  <a:latin typeface="Cambria Math" panose="02040503050406030204" pitchFamily="18" charset="0"/>
                                  <a:ea typeface="Cambria Math" panose="02040503050406030204" pitchFamily="18" charset="0"/>
                                </a:rPr>
                              </m:ctrlPr>
                            </m:dPr>
                            <m:e>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ea typeface="Cambria Math" panose="02040503050406030204" pitchFamily="18" charset="0"/>
                                    </a:rPr>
                                    <m:t>𝑐</m:t>
                                  </m:r>
                                </m:sub>
                              </m:sSub>
                            </m:e>
                          </m:d>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(0)</m:t>
                          </m:r>
                        </m:num>
                        <m:den>
                          <m:r>
                            <a:rPr lang="en-US" sz="2000" b="0" i="1" smtClean="0">
                              <a:latin typeface="Cambria Math" panose="02040503050406030204" pitchFamily="18" charset="0"/>
                              <a:ea typeface="Cambria Math" panose="02040503050406030204" pitchFamily="18" charset="0"/>
                            </a:rPr>
                            <m:t>𝜆</m:t>
                          </m:r>
                          <m:r>
                            <a:rPr lang="en-US" sz="2000" b="0" i="1" smtClean="0">
                              <a:latin typeface="Cambria Math" panose="02040503050406030204" pitchFamily="18" charset="0"/>
                              <a:ea typeface="Cambria Math" panose="02040503050406030204" pitchFamily="18" charset="0"/>
                            </a:rPr>
                            <m:t>(0)</m:t>
                          </m:r>
                        </m:den>
                      </m:f>
                    </m:oMath>
                  </m:oMathPara>
                </a14:m>
                <a:endParaRPr lang="de-CH"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609600" y="5215490"/>
                <a:ext cx="2095061" cy="651910"/>
              </a:xfrm>
              <a:prstGeom prst="rect">
                <a:avLst/>
              </a:prstGeom>
              <a:blipFill>
                <a:blip r:embed="rId3"/>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962400" y="4905021"/>
                <a:ext cx="4570097" cy="9623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en-US" sz="2000" b="0" i="1" smtClean="0">
                          <a:latin typeface="Cambria Math" panose="02040503050406030204" pitchFamily="18" charset="0"/>
                        </a:rPr>
                        <m:t>=</m:t>
                      </m:r>
                      <m:f>
                        <m:fPr>
                          <m:ctrlPr>
                            <a:rPr lang="de-CH" sz="2000" i="1" smtClean="0">
                              <a:latin typeface="Cambria Math" panose="02040503050406030204" pitchFamily="18" charset="0"/>
                              <a:ea typeface="Cambria Math" panose="02040503050406030204" pitchFamily="18" charset="0"/>
                            </a:rPr>
                          </m:ctrlPr>
                        </m:fPr>
                        <m:num>
                          <m:rad>
                            <m:radPr>
                              <m:degHide m:val="on"/>
                              <m:ctrlPr>
                                <a:rPr lang="de-CH" sz="2000" i="1" smtClean="0">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de-CH"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𝜆</m:t>
                                  </m:r>
                                </m:num>
                                <m:den>
                                  <m:r>
                                    <a:rPr lang="en-US" sz="2000" i="1">
                                      <a:latin typeface="Cambria Math" panose="02040503050406030204" pitchFamily="18" charset="0"/>
                                    </a:rPr>
                                    <m:t>𝜆</m:t>
                                  </m:r>
                                </m:den>
                              </m:f>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𝐾</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e>
                          </m:rad>
                        </m:num>
                        <m:den>
                          <m:r>
                            <a:rPr lang="en-US" sz="2000" b="0" i="1" smtClean="0">
                              <a:latin typeface="Cambria Math" panose="02040503050406030204" pitchFamily="18" charset="0"/>
                              <a:ea typeface="Cambria Math" panose="02040503050406030204" pitchFamily="18" charset="0"/>
                            </a:rPr>
                            <m:t>𝛾</m:t>
                          </m:r>
                        </m:den>
                      </m:f>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ad>
                            <m:radPr>
                              <m:degHide m:val="on"/>
                              <m:ctrlPr>
                                <a:rPr lang="de-CH" sz="2000" i="1">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𝑁𝑛</m:t>
                                  </m:r>
                                </m:den>
                              </m:f>
                              <m:r>
                                <a:rPr lang="en-US" sz="2000" i="1">
                                  <a:latin typeface="Cambria Math" panose="02040503050406030204" pitchFamily="18" charset="0"/>
                                </a:rPr>
                                <m:t>(1+</m:t>
                              </m:r>
                              <m:sSup>
                                <m:sSupPr>
                                  <m:ctrlPr>
                                    <a:rPr lang="en-US" sz="2000" i="1">
                                      <a:latin typeface="Cambria Math" panose="02040503050406030204" pitchFamily="18" charset="0"/>
                                    </a:rPr>
                                  </m:ctrlPr>
                                </m:sSupPr>
                                <m:e>
                                  <m:r>
                                    <a:rPr lang="en-US" sz="2000" i="1">
                                      <a:latin typeface="Cambria Math" panose="02040503050406030204" pitchFamily="18" charset="0"/>
                                    </a:rPr>
                                    <m:t>𝐾</m:t>
                                  </m:r>
                                </m:e>
                                <m:sup>
                                  <m:r>
                                    <a:rPr lang="en-US" sz="2000" i="1">
                                      <a:latin typeface="Cambria Math" panose="02040503050406030204" pitchFamily="18" charset="0"/>
                                    </a:rPr>
                                    <m:t>2</m:t>
                                  </m:r>
                                </m:sup>
                              </m:sSup>
                              <m:r>
                                <a:rPr lang="en-US" sz="2000" i="1">
                                  <a:latin typeface="Cambria Math" panose="02040503050406030204" pitchFamily="18" charset="0"/>
                                </a:rPr>
                                <m:t>/2)</m:t>
                              </m:r>
                            </m:e>
                          </m:rad>
                        </m:num>
                        <m:den>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3962400" y="4905021"/>
                <a:ext cx="4570097" cy="962379"/>
              </a:xfrm>
              <a:prstGeom prst="rect">
                <a:avLst/>
              </a:prstGeom>
              <a:blipFill>
                <a:blip r:embed="rId4"/>
                <a:stretch>
                  <a:fillRect/>
                </a:stretch>
              </a:blipFill>
            </p:spPr>
            <p:txBody>
              <a:bodyPr/>
              <a:lstStyle/>
              <a:p>
                <a:r>
                  <a:rPr lang="de-CH">
                    <a:noFill/>
                  </a:rPr>
                  <a:t> </a:t>
                </a:r>
              </a:p>
            </p:txBody>
          </p:sp>
        </mc:Fallback>
      </mc:AlternateContent>
      <p:cxnSp>
        <p:nvCxnSpPr>
          <p:cNvPr id="5" name="Straight Arrow Connector 4"/>
          <p:cNvCxnSpPr/>
          <p:nvPr/>
        </p:nvCxnSpPr>
        <p:spPr>
          <a:xfrm>
            <a:off x="2895600" y="5541445"/>
            <a:ext cx="9906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5618204" y="963060"/>
                <a:ext cx="3068596" cy="697692"/>
              </a:xfrm>
              <a:prstGeom prst="rect">
                <a:avLst/>
              </a:prstGeom>
              <a:gradFill>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𝜆</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𝜆</m:t>
                              </m:r>
                            </m:e>
                            <m:sub>
                              <m:r>
                                <a:rPr lang="en-US" sz="2000" i="1">
                                  <a:latin typeface="Cambria Math" panose="02040503050406030204" pitchFamily="18" charset="0"/>
                                </a:rPr>
                                <m:t>𝑢</m:t>
                              </m:r>
                            </m:sub>
                          </m:sSub>
                        </m:num>
                        <m:den>
                          <m:r>
                            <a:rPr lang="en-US" sz="2000" b="0" i="1" smtClean="0">
                              <a:latin typeface="Cambria Math" panose="02040503050406030204" pitchFamily="18" charset="0"/>
                            </a:rPr>
                            <m:t>2</m:t>
                          </m:r>
                          <m:r>
                            <a:rPr lang="en-US" sz="2000" b="0" i="1" smtClean="0">
                              <a:latin typeface="Cambria Math" panose="02040503050406030204" pitchFamily="18" charset="0"/>
                            </a:rPr>
                            <m:t>𝑛</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𝛾</m:t>
                              </m:r>
                            </m:e>
                            <m:sup>
                              <m:r>
                                <a:rPr lang="en-US" sz="2000" b="0" i="1" smtClean="0">
                                  <a:latin typeface="Cambria Math" panose="02040503050406030204" pitchFamily="18" charset="0"/>
                                </a:rPr>
                                <m:t>2</m:t>
                              </m:r>
                            </m:sup>
                          </m:sSup>
                        </m:den>
                      </m:f>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f>
                            <m:fPr>
                              <m:ctrlPr>
                                <a:rPr lang="en-US" sz="2000" b="0" i="1" smtClean="0">
                                  <a:latin typeface="Cambria Math" panose="02040503050406030204" pitchFamily="18" charset="0"/>
                                </a:rPr>
                              </m:ctrlPr>
                            </m:fPr>
                            <m:num>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𝐾</m:t>
                                  </m:r>
                                </m:e>
                                <m:sup>
                                  <m:r>
                                    <a:rPr lang="en-US" sz="2000" b="0" i="1" smtClean="0">
                                      <a:latin typeface="Cambria Math" panose="02040503050406030204" pitchFamily="18" charset="0"/>
                                    </a:rPr>
                                    <m:t>2</m:t>
                                  </m:r>
                                </m:sup>
                              </m:sSup>
                            </m:num>
                            <m:den>
                              <m:r>
                                <a:rPr lang="en-US" sz="2000" b="0" i="1" smtClean="0">
                                  <a:latin typeface="Cambria Math" panose="02040503050406030204" pitchFamily="18" charset="0"/>
                                </a:rPr>
                                <m:t>2</m:t>
                              </m:r>
                            </m:den>
                          </m:f>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𝜃</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𝛾</m:t>
                              </m:r>
                            </m:e>
                            <m:sup>
                              <m:r>
                                <a:rPr lang="en-US" sz="2000" b="0" i="1" smtClean="0">
                                  <a:latin typeface="Cambria Math" panose="02040503050406030204" pitchFamily="18" charset="0"/>
                                </a:rPr>
                                <m:t>2</m:t>
                              </m:r>
                            </m:sup>
                          </m:sSup>
                        </m:e>
                      </m:d>
                    </m:oMath>
                  </m:oMathPara>
                </a14:m>
                <a:endParaRPr lang="de-CH"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5618204" y="963060"/>
                <a:ext cx="3068596" cy="697692"/>
              </a:xfrm>
              <a:prstGeom prst="rect">
                <a:avLst/>
              </a:prstGeom>
              <a:blipFill>
                <a:blip r:embed="rId5"/>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1377846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378331"/>
            <a:ext cx="8458200" cy="584775"/>
          </a:xfrm>
        </p:spPr>
        <p:txBody>
          <a:bodyPr wrap="square">
            <a:spAutoFit/>
          </a:bodyPr>
          <a:lstStyle/>
          <a:p>
            <a:pPr lvl="0"/>
            <a:r>
              <a:rPr lang="en-US" dirty="0" err="1"/>
              <a:t>Undulators</a:t>
            </a:r>
            <a:r>
              <a:rPr lang="en-US" dirty="0"/>
              <a:t> &amp; wigglers. Emission angle</a:t>
            </a:r>
          </a:p>
        </p:txBody>
      </p:sp>
      <mc:AlternateContent xmlns:mc="http://schemas.openxmlformats.org/markup-compatibility/2006" xmlns:a14="http://schemas.microsoft.com/office/drawing/2010/main">
        <mc:Choice Requires="a14">
          <p:sp>
            <p:nvSpPr>
              <p:cNvPr id="17" name="Rectangle 16"/>
              <p:cNvSpPr/>
              <p:nvPr/>
            </p:nvSpPr>
            <p:spPr>
              <a:xfrm>
                <a:off x="228600" y="2069068"/>
                <a:ext cx="8839200" cy="3852465"/>
              </a:xfrm>
              <a:prstGeom prst="rect">
                <a:avLst/>
              </a:prstGeom>
            </p:spPr>
            <p:txBody>
              <a:bodyPr wrap="square">
                <a:spAutoFit/>
              </a:bodyPr>
              <a:lstStyle/>
              <a:p>
                <a:pPr marL="285750" indent="-285750">
                  <a:spcBef>
                    <a:spcPts val="1800"/>
                  </a:spcBef>
                  <a:buFont typeface="Arial" panose="020B0604020202020204" pitchFamily="34" charset="0"/>
                  <a:buChar char="•"/>
                </a:pPr>
                <a:endParaRPr lang="en-US" dirty="0"/>
              </a:p>
              <a:p>
                <a:pPr marL="285750" indent="-285750">
                  <a:spcBef>
                    <a:spcPts val="1800"/>
                  </a:spcBef>
                  <a:buFont typeface="Arial" panose="020B0604020202020204" pitchFamily="34" charset="0"/>
                  <a:buChar char="•"/>
                </a:pPr>
                <a:r>
                  <a:rPr lang="en-US" dirty="0" err="1"/>
                  <a:t>Undulators</a:t>
                </a:r>
                <a:r>
                  <a:rPr lang="en-US" dirty="0"/>
                  <a:t>: small Ks</a:t>
                </a:r>
                <a:endParaRPr lang="en-US" baseline="30000" dirty="0"/>
              </a:p>
              <a:p>
                <a:endParaRPr lang="en-US" dirty="0"/>
              </a:p>
              <a:p>
                <a:r>
                  <a:rPr lang="en-US" dirty="0"/>
                  <a:t>	The coherence angle for a given frequency is reduced by </a:t>
                </a:r>
                <a:r>
                  <a:rPr lang="de-CH" dirty="0"/>
                  <a:t>a </a:t>
                </a:r>
                <a:r>
                  <a:rPr lang="de-CH" dirty="0" err="1"/>
                  <a:t>factor</a:t>
                </a:r>
                <a:r>
                  <a:rPr lang="de-CH" dirty="0"/>
                  <a:t> </a:t>
                </a:r>
                <a:r>
                  <a:rPr lang="de-CH" dirty="0" err="1"/>
                  <a:t>of</a:t>
                </a:r>
                <a:r>
                  <a:rPr lang="de-CH" dirty="0"/>
                  <a:t>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𝑁</m:t>
                    </m:r>
                  </m:oMath>
                </a14:m>
                <a:r>
                  <a:rPr lang="en-US" dirty="0"/>
                  <a:t> 	with respect to the opening angle of bending-magnet radiation</a:t>
                </a:r>
              </a:p>
              <a:p>
                <a:pPr marL="285750" indent="-285750">
                  <a:spcBef>
                    <a:spcPts val="1800"/>
                  </a:spcBef>
                  <a:buFont typeface="Arial" panose="020B0604020202020204" pitchFamily="34" charset="0"/>
                  <a:buChar char="•"/>
                </a:pPr>
                <a:endParaRPr lang="en-US" dirty="0"/>
              </a:p>
              <a:p>
                <a:pPr marL="285750" indent="-285750">
                  <a:spcBef>
                    <a:spcPts val="1800"/>
                  </a:spcBef>
                  <a:buFont typeface="Arial" panose="020B0604020202020204" pitchFamily="34" charset="0"/>
                  <a:buChar char="•"/>
                </a:pPr>
                <a:r>
                  <a:rPr lang="en-US" dirty="0"/>
                  <a:t>Wigglers: large Ks and large field errors (</a:t>
                </a:r>
                <a:r>
                  <a:rPr lang="en-US" dirty="0">
                    <a:sym typeface="Symbol" panose="05050102010706020507" pitchFamily="18" charset="2"/>
                  </a:rPr>
                  <a:t>/~1)</a:t>
                </a:r>
              </a:p>
              <a:p>
                <a:endParaRPr lang="en-US" dirty="0"/>
              </a:p>
              <a:p>
                <a:r>
                  <a:rPr lang="en-US" dirty="0"/>
                  <a:t>	The coherence angle is the general opening angle times </a:t>
                </a:r>
                <a14:m>
                  <m:oMath xmlns:m="http://schemas.openxmlformats.org/officeDocument/2006/math">
                    <m:r>
                      <a:rPr lang="en-US" sz="1800" b="0" i="1" smtClean="0">
                        <a:latin typeface="Cambria Math" panose="02040503050406030204" pitchFamily="18" charset="0"/>
                        <a:ea typeface="Cambria Math" panose="02040503050406030204" pitchFamily="18" charset="0"/>
                      </a:rPr>
                      <m:t>𝐾</m:t>
                    </m:r>
                  </m:oMath>
                </a14:m>
                <a:r>
                  <a:rPr lang="en-US" dirty="0"/>
                  <a:t>. Unlike in the      	above undulator case and like a dipole magnet, all frequencies are 	produced at all emission </a:t>
                </a:r>
                <a:r>
                  <a:rPr lang="de-CH" dirty="0" err="1"/>
                  <a:t>angles</a:t>
                </a:r>
                <a:endParaRPr lang="en-US" dirty="0">
                  <a:sym typeface="Symbol" panose="05050102010706020507" pitchFamily="18" charset="2"/>
                </a:endParaRPr>
              </a:p>
            </p:txBody>
          </p:sp>
        </mc:Choice>
        <mc:Fallback xmlns="">
          <p:sp>
            <p:nvSpPr>
              <p:cNvPr id="17" name="Rectangle 16"/>
              <p:cNvSpPr>
                <a:spLocks noRot="1" noChangeAspect="1" noMove="1" noResize="1" noEditPoints="1" noAdjustHandles="1" noChangeArrowheads="1" noChangeShapeType="1" noTextEdit="1"/>
              </p:cNvSpPr>
              <p:nvPr/>
            </p:nvSpPr>
            <p:spPr>
              <a:xfrm>
                <a:off x="228600" y="2069068"/>
                <a:ext cx="8839200" cy="3852465"/>
              </a:xfrm>
              <a:prstGeom prst="rect">
                <a:avLst/>
              </a:prstGeom>
              <a:blipFill>
                <a:blip r:embed="rId3"/>
                <a:stretch>
                  <a:fillRect l="-483" r="-3241" b="-1582"/>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040223" y="2403716"/>
                <a:ext cx="1303177" cy="6637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1</m:t>
                          </m:r>
                        </m:num>
                        <m:den>
                          <m:rad>
                            <m:radPr>
                              <m:degHide m:val="on"/>
                              <m:ctrlPr>
                                <a:rPr lang="de-CH" sz="2000" i="1">
                                  <a:latin typeface="Cambria Math" panose="02040503050406030204" pitchFamily="18" charset="0"/>
                                  <a:ea typeface="Cambria Math" panose="02040503050406030204" pitchFamily="18" charset="0"/>
                                </a:rPr>
                              </m:ctrlPr>
                            </m:radPr>
                            <m:deg/>
                            <m:e>
                              <m:r>
                                <a:rPr lang="en-US" sz="2000" b="0" i="1" smtClean="0">
                                  <a:latin typeface="Cambria Math" panose="02040503050406030204" pitchFamily="18" charset="0"/>
                                  <a:ea typeface="Cambria Math" panose="02040503050406030204" pitchFamily="18" charset="0"/>
                                </a:rPr>
                                <m:t>𝑁𝑛</m:t>
                              </m:r>
                            </m:e>
                          </m:rad>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3040223" y="2403716"/>
                <a:ext cx="1303177" cy="663708"/>
              </a:xfrm>
              <a:prstGeom prst="rect">
                <a:avLst/>
              </a:prstGeom>
              <a:blipFill>
                <a:blip r:embed="rId4"/>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2514600" y="1106689"/>
                <a:ext cx="4570097" cy="9623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en-US" sz="2000" b="0" i="1" smtClean="0">
                          <a:latin typeface="Cambria Math" panose="02040503050406030204" pitchFamily="18" charset="0"/>
                        </a:rPr>
                        <m:t>=</m:t>
                      </m:r>
                      <m:f>
                        <m:fPr>
                          <m:ctrlPr>
                            <a:rPr lang="de-CH" sz="2000" i="1" smtClean="0">
                              <a:latin typeface="Cambria Math" panose="02040503050406030204" pitchFamily="18" charset="0"/>
                              <a:ea typeface="Cambria Math" panose="02040503050406030204" pitchFamily="18" charset="0"/>
                            </a:rPr>
                          </m:ctrlPr>
                        </m:fPr>
                        <m:num>
                          <m:rad>
                            <m:radPr>
                              <m:degHide m:val="on"/>
                              <m:ctrlPr>
                                <a:rPr lang="de-CH" sz="2000" i="1" smtClean="0">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de-CH"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𝜆</m:t>
                                  </m:r>
                                </m:num>
                                <m:den>
                                  <m:r>
                                    <a:rPr lang="en-US" sz="2000" i="1">
                                      <a:latin typeface="Cambria Math" panose="02040503050406030204" pitchFamily="18" charset="0"/>
                                    </a:rPr>
                                    <m:t>𝜆</m:t>
                                  </m:r>
                                </m:den>
                              </m:f>
                              <m:r>
                                <a:rPr lang="en-US" sz="2000" b="0" i="1" smtClean="0">
                                  <a:latin typeface="Cambria Math" panose="02040503050406030204" pitchFamily="18" charset="0"/>
                                </a:rPr>
                                <m:t>(1+</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𝐾</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e>
                          </m:rad>
                        </m:num>
                        <m:den>
                          <m:r>
                            <a:rPr lang="en-US" sz="2000" b="0" i="1" smtClean="0">
                              <a:latin typeface="Cambria Math" panose="02040503050406030204" pitchFamily="18" charset="0"/>
                              <a:ea typeface="Cambria Math" panose="02040503050406030204" pitchFamily="18" charset="0"/>
                            </a:rPr>
                            <m:t>𝛾</m:t>
                          </m:r>
                        </m:den>
                      </m:f>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ad>
                            <m:radPr>
                              <m:degHide m:val="on"/>
                              <m:ctrlPr>
                                <a:rPr lang="de-CH" sz="2000" i="1">
                                  <a:latin typeface="Cambria Math" panose="02040503050406030204" pitchFamily="18" charset="0"/>
                                  <a:ea typeface="Cambria Math" panose="02040503050406030204" pitchFamily="18" charset="0"/>
                                </a:rPr>
                              </m:ctrlPr>
                            </m:radPr>
                            <m:deg/>
                            <m:e>
                              <m:f>
                                <m:fPr>
                                  <m:ctrlPr>
                                    <a:rPr lang="de-CH" sz="2000" i="1">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ea typeface="Cambria Math" panose="02040503050406030204" pitchFamily="18" charset="0"/>
                                    </a:rPr>
                                    <m:t>𝑁𝑛</m:t>
                                  </m:r>
                                </m:den>
                              </m:f>
                              <m:r>
                                <a:rPr lang="en-US" sz="2000" i="1">
                                  <a:latin typeface="Cambria Math" panose="02040503050406030204" pitchFamily="18" charset="0"/>
                                </a:rPr>
                                <m:t>(1+</m:t>
                              </m:r>
                              <m:sSup>
                                <m:sSupPr>
                                  <m:ctrlPr>
                                    <a:rPr lang="en-US" sz="2000" i="1">
                                      <a:latin typeface="Cambria Math" panose="02040503050406030204" pitchFamily="18" charset="0"/>
                                    </a:rPr>
                                  </m:ctrlPr>
                                </m:sSupPr>
                                <m:e>
                                  <m:r>
                                    <a:rPr lang="en-US" sz="2000" i="1">
                                      <a:latin typeface="Cambria Math" panose="02040503050406030204" pitchFamily="18" charset="0"/>
                                    </a:rPr>
                                    <m:t>𝐾</m:t>
                                  </m:r>
                                </m:e>
                                <m:sup>
                                  <m:r>
                                    <a:rPr lang="en-US" sz="2000" i="1">
                                      <a:latin typeface="Cambria Math" panose="02040503050406030204" pitchFamily="18" charset="0"/>
                                    </a:rPr>
                                    <m:t>2</m:t>
                                  </m:r>
                                </m:sup>
                              </m:sSup>
                              <m:r>
                                <a:rPr lang="en-US" sz="2000" i="1">
                                  <a:latin typeface="Cambria Math" panose="02040503050406030204" pitchFamily="18" charset="0"/>
                                </a:rPr>
                                <m:t>/2)</m:t>
                              </m:r>
                            </m:e>
                          </m:rad>
                        </m:num>
                        <m:den>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2514600" y="1106689"/>
                <a:ext cx="4570097" cy="962379"/>
              </a:xfrm>
              <a:prstGeom prst="rect">
                <a:avLst/>
              </a:prstGeom>
              <a:blipFill>
                <a:blip r:embed="rId5"/>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245472" y="4267200"/>
                <a:ext cx="841128" cy="6244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𝜃</m:t>
                          </m:r>
                        </m:e>
                        <m:sub>
                          <m:r>
                            <a:rPr lang="en-US" sz="2000" b="0" i="1" smtClean="0">
                              <a:latin typeface="Cambria Math" panose="02040503050406030204" pitchFamily="18" charset="0"/>
                            </a:rPr>
                            <m:t>𝑐</m:t>
                          </m:r>
                        </m:sub>
                      </m:sSub>
                      <m:r>
                        <a:rPr lang="de-CH" sz="2000" i="1" smtClean="0">
                          <a:latin typeface="Cambria Math" panose="02040503050406030204" pitchFamily="18" charset="0"/>
                          <a:ea typeface="Cambria Math" panose="02040503050406030204" pitchFamily="18" charset="0"/>
                        </a:rPr>
                        <m:t>≈</m:t>
                      </m:r>
                      <m:f>
                        <m:fPr>
                          <m:ctrlPr>
                            <a:rPr lang="de-CH" sz="2000" i="1">
                              <a:latin typeface="Cambria Math" panose="02040503050406030204" pitchFamily="18" charset="0"/>
                              <a:ea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𝐾</m:t>
                          </m:r>
                        </m:num>
                        <m:den>
                          <m:r>
                            <a:rPr lang="en-US" sz="2000" i="1">
                              <a:latin typeface="Cambria Math" panose="02040503050406030204" pitchFamily="18" charset="0"/>
                              <a:ea typeface="Cambria Math" panose="02040503050406030204" pitchFamily="18" charset="0"/>
                            </a:rPr>
                            <m:t>𝛾</m:t>
                          </m:r>
                        </m:den>
                      </m:f>
                    </m:oMath>
                  </m:oMathPara>
                </a14:m>
                <a:endParaRPr lang="de-CH"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6245472" y="4267200"/>
                <a:ext cx="841128" cy="624466"/>
              </a:xfrm>
              <a:prstGeom prst="rect">
                <a:avLst/>
              </a:prstGeom>
              <a:blipFill>
                <a:blip r:embed="rId6"/>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3737237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307909"/>
            <a:ext cx="7162800" cy="4940491"/>
          </a:xfrm>
        </p:spPr>
        <p:txBody>
          <a:bodyPr>
            <a:normAutofit/>
          </a:bodyPr>
          <a:lstStyle/>
          <a:p>
            <a:pPr marL="624078" indent="-514350">
              <a:buFont typeface="+mj-lt"/>
              <a:buAutoNum type="romanLcPeriod"/>
            </a:pPr>
            <a:r>
              <a:rPr lang="en-US" sz="2500" dirty="0"/>
              <a:t>Introduction</a:t>
            </a:r>
          </a:p>
          <a:p>
            <a:pPr marL="624078" indent="-514350">
              <a:buFont typeface="+mj-lt"/>
              <a:buAutoNum type="romanLcPeriod"/>
            </a:pPr>
            <a:endParaRPr lang="en-US" sz="2500" dirty="0"/>
          </a:p>
          <a:p>
            <a:pPr marL="624078" indent="-514350">
              <a:buFont typeface="+mj-lt"/>
              <a:buAutoNum type="romanLcPeriod"/>
            </a:pPr>
            <a:r>
              <a:rPr lang="en-US" sz="2500" dirty="0"/>
              <a:t>From synchrotron radiation to free-electron lasers</a:t>
            </a:r>
          </a:p>
          <a:p>
            <a:pPr marL="880110" lvl="1" indent="-514350">
              <a:buFont typeface="+mj-lt"/>
              <a:buAutoNum type="romanLcPeriod"/>
            </a:pPr>
            <a:r>
              <a:rPr lang="en-US" sz="2100" dirty="0"/>
              <a:t>Synchrotron radiation</a:t>
            </a:r>
          </a:p>
          <a:p>
            <a:pPr marL="880110" lvl="1" indent="-514350">
              <a:buFont typeface="+mj-lt"/>
              <a:buAutoNum type="romanLcPeriod"/>
            </a:pPr>
            <a:r>
              <a:rPr lang="en-US" sz="2100" dirty="0" err="1"/>
              <a:t>Undulator</a:t>
            </a:r>
            <a:r>
              <a:rPr lang="en-US" sz="2100" dirty="0"/>
              <a:t> radiation</a:t>
            </a:r>
          </a:p>
          <a:p>
            <a:pPr marL="880110" lvl="1" indent="-514350">
              <a:buFont typeface="+mj-lt"/>
              <a:buAutoNum type="romanLcPeriod"/>
            </a:pPr>
            <a:r>
              <a:rPr lang="en-US" sz="2100" dirty="0"/>
              <a:t>Free-electron lasers (FELs)</a:t>
            </a:r>
          </a:p>
          <a:p>
            <a:pPr marL="365760" lvl="1" indent="0">
              <a:buNone/>
            </a:pPr>
            <a:endParaRPr lang="en-US" sz="2500" dirty="0"/>
          </a:p>
          <a:p>
            <a:pPr marL="624078" indent="-514350">
              <a:buFont typeface="+mj-lt"/>
              <a:buAutoNum type="romanLcPeriod"/>
            </a:pPr>
            <a:r>
              <a:rPr lang="en-US" sz="2500" dirty="0"/>
              <a:t>X-ray sources </a:t>
            </a:r>
          </a:p>
          <a:p>
            <a:pPr marL="880110" lvl="1" indent="-514350">
              <a:buFont typeface="+mj-lt"/>
              <a:buAutoNum type="romanLcPeriod"/>
            </a:pPr>
            <a:r>
              <a:rPr lang="en-US" sz="2100" dirty="0"/>
              <a:t>Synchrotron-light machines</a:t>
            </a:r>
          </a:p>
          <a:p>
            <a:pPr marL="880110" lvl="1" indent="-514350">
              <a:buFont typeface="+mj-lt"/>
              <a:buAutoNum type="romanLcPeriod"/>
            </a:pPr>
            <a:r>
              <a:rPr lang="en-US" sz="2100" dirty="0"/>
              <a:t>X-ray FEL machines</a:t>
            </a:r>
          </a:p>
          <a:p>
            <a:pPr marL="880110" lvl="1" indent="-514350">
              <a:buFont typeface="+mj-lt"/>
              <a:buAutoNum type="romanLcPeriod"/>
            </a:pPr>
            <a:r>
              <a:rPr lang="en-US" sz="2100" dirty="0"/>
              <a:t>Comparison and conclusion</a:t>
            </a:r>
          </a:p>
          <a:p>
            <a:pPr marL="566928" indent="-457200">
              <a:buAutoNum type="romanLcPeriod"/>
            </a:pPr>
            <a:endParaRPr lang="en-US" sz="2000" dirty="0"/>
          </a:p>
          <a:p>
            <a:pPr marL="566928" indent="-457200">
              <a:buAutoNum type="romanLcPeriod"/>
            </a:pPr>
            <a:endParaRPr lang="en-US" sz="2000" dirty="0"/>
          </a:p>
          <a:p>
            <a:pPr marL="566928" indent="-457200">
              <a:buAutoNum type="romanLcPeriod"/>
            </a:pPr>
            <a:endParaRPr lang="en-US" sz="2000" dirty="0"/>
          </a:p>
          <a:p>
            <a:pPr marL="566928" indent="-457200">
              <a:buAutoNum type="romanLcPeriod"/>
            </a:pPr>
            <a:endParaRPr lang="en-US" sz="2000" dirty="0"/>
          </a:p>
        </p:txBody>
      </p:sp>
      <p:sp>
        <p:nvSpPr>
          <p:cNvPr id="3" name="Title 2"/>
          <p:cNvSpPr>
            <a:spLocks noGrp="1"/>
          </p:cNvSpPr>
          <p:nvPr>
            <p:ph type="title"/>
          </p:nvPr>
        </p:nvSpPr>
        <p:spPr/>
        <p:txBody>
          <a:bodyPr/>
          <a:lstStyle/>
          <a:p>
            <a:r>
              <a:rPr lang="en-US" dirty="0"/>
              <a:t>Contents</a:t>
            </a:r>
          </a:p>
        </p:txBody>
      </p:sp>
    </p:spTree>
    <p:extLst>
      <p:ext uri="{BB962C8B-B14F-4D97-AF65-F5344CB8AC3E}">
        <p14:creationId xmlns:p14="http://schemas.microsoft.com/office/powerpoint/2010/main" val="4142968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1181" y="762000"/>
            <a:ext cx="8972819" cy="4524477"/>
          </a:xfrm>
          <a:prstGeom prst="rect">
            <a:avLst/>
          </a:prstGeom>
        </p:spPr>
      </p:pic>
      <p:sp>
        <p:nvSpPr>
          <p:cNvPr id="4" name="TextBox 3"/>
          <p:cNvSpPr txBox="1"/>
          <p:nvPr/>
        </p:nvSpPr>
        <p:spPr>
          <a:xfrm>
            <a:off x="3578332" y="2099846"/>
            <a:ext cx="612668" cy="338554"/>
          </a:xfrm>
          <a:prstGeom prst="rect">
            <a:avLst/>
          </a:prstGeom>
          <a:noFill/>
        </p:spPr>
        <p:txBody>
          <a:bodyPr wrap="none" rtlCol="0">
            <a:spAutoFit/>
          </a:bodyPr>
          <a:lstStyle/>
          <a:p>
            <a:r>
              <a:rPr lang="en-US" sz="1600" dirty="0"/>
              <a:t>K&lt;1</a:t>
            </a:r>
            <a:endParaRPr lang="de-CH" sz="1600" dirty="0"/>
          </a:p>
        </p:txBody>
      </p:sp>
      <p:sp>
        <p:nvSpPr>
          <p:cNvPr id="10" name="TextBox 9"/>
          <p:cNvSpPr txBox="1"/>
          <p:nvPr/>
        </p:nvSpPr>
        <p:spPr>
          <a:xfrm>
            <a:off x="3429000" y="4038600"/>
            <a:ext cx="1066799" cy="584775"/>
          </a:xfrm>
          <a:prstGeom prst="rect">
            <a:avLst/>
          </a:prstGeom>
          <a:noFill/>
        </p:spPr>
        <p:txBody>
          <a:bodyPr wrap="square" rtlCol="0">
            <a:spAutoFit/>
          </a:bodyPr>
          <a:lstStyle/>
          <a:p>
            <a:r>
              <a:rPr lang="en-US" sz="1600" dirty="0"/>
              <a:t>K&gt;1 and large </a:t>
            </a:r>
            <a:r>
              <a:rPr lang="en-US" sz="1600" dirty="0">
                <a:sym typeface="Symbol" panose="05050102010706020507" pitchFamily="18" charset="2"/>
              </a:rPr>
              <a:t>K</a:t>
            </a:r>
            <a:endParaRPr lang="de-CH" sz="1600" dirty="0"/>
          </a:p>
        </p:txBody>
      </p:sp>
      <p:sp>
        <p:nvSpPr>
          <p:cNvPr id="5" name="TextBox 4"/>
          <p:cNvSpPr txBox="1"/>
          <p:nvPr/>
        </p:nvSpPr>
        <p:spPr>
          <a:xfrm>
            <a:off x="4724399" y="5334000"/>
            <a:ext cx="4572001" cy="1400383"/>
          </a:xfrm>
          <a:prstGeom prst="rect">
            <a:avLst/>
          </a:prstGeom>
          <a:noFill/>
        </p:spPr>
        <p:txBody>
          <a:bodyPr wrap="square" rtlCol="0">
            <a:spAutoFit/>
          </a:bodyPr>
          <a:lstStyle/>
          <a:p>
            <a:r>
              <a:rPr lang="en-US" sz="1600" b="1" dirty="0" err="1"/>
              <a:t>Undulator</a:t>
            </a:r>
            <a:r>
              <a:rPr lang="en-US" sz="1600" dirty="0"/>
              <a:t>: peaks in the spectrum</a:t>
            </a:r>
          </a:p>
          <a:p>
            <a:pPr>
              <a:spcBef>
                <a:spcPts val="600"/>
              </a:spcBef>
            </a:pPr>
            <a:r>
              <a:rPr lang="en-US" sz="1600" b="1" dirty="0"/>
              <a:t>Wiggler</a:t>
            </a:r>
            <a:r>
              <a:rPr lang="en-US" sz="1600" dirty="0"/>
              <a:t>: smooth curve result of overlapping harmonics, including broadenings due to field quality and large emission angles </a:t>
            </a:r>
          </a:p>
          <a:p>
            <a:endParaRPr lang="de-CH" sz="1600" dirty="0"/>
          </a:p>
        </p:txBody>
      </p:sp>
      <p:sp>
        <p:nvSpPr>
          <p:cNvPr id="12" name="Title 1"/>
          <p:cNvSpPr txBox="1">
            <a:spLocks/>
          </p:cNvSpPr>
          <p:nvPr/>
        </p:nvSpPr>
        <p:spPr>
          <a:xfrm>
            <a:off x="457200" y="378331"/>
            <a:ext cx="8458200" cy="584775"/>
          </a:xfrm>
          <a:prstGeom prst="rect">
            <a:avLst/>
          </a:prstGeom>
        </p:spPr>
        <p:txBody>
          <a:bodyPr vert="horz" wrap="square" anchor="ctr">
            <a:spAutoFit/>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a:t>Undulators &amp; wigglers. Summary</a:t>
            </a:r>
            <a:endParaRPr lang="en-US" dirty="0"/>
          </a:p>
        </p:txBody>
      </p:sp>
      <p:sp>
        <p:nvSpPr>
          <p:cNvPr id="13" name="TextBox 12"/>
          <p:cNvSpPr txBox="1"/>
          <p:nvPr/>
        </p:nvSpPr>
        <p:spPr>
          <a:xfrm>
            <a:off x="762000" y="5288340"/>
            <a:ext cx="2667000" cy="830997"/>
          </a:xfrm>
          <a:prstGeom prst="rect">
            <a:avLst/>
          </a:prstGeom>
          <a:noFill/>
        </p:spPr>
        <p:txBody>
          <a:bodyPr wrap="square" rtlCol="0">
            <a:spAutoFit/>
          </a:bodyPr>
          <a:lstStyle/>
          <a:p>
            <a:pPr algn="ctr"/>
            <a:r>
              <a:rPr lang="en-US" sz="1600" dirty="0"/>
              <a:t>Emission cones defined by coherence angles</a:t>
            </a:r>
          </a:p>
          <a:p>
            <a:pPr algn="ctr"/>
            <a:endParaRPr lang="de-CH" sz="1600" dirty="0"/>
          </a:p>
        </p:txBody>
      </p:sp>
    </p:spTree>
    <p:extLst>
      <p:ext uri="{BB962C8B-B14F-4D97-AF65-F5344CB8AC3E}">
        <p14:creationId xmlns:p14="http://schemas.microsoft.com/office/powerpoint/2010/main" val="28859635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a:solidFill>
                  <a:schemeClr val="tx1"/>
                </a:solidFill>
              </a:rPr>
              <a:t>II. From synchrotron radiation to FELs. </a:t>
            </a:r>
            <a:br>
              <a:rPr lang="en-US" sz="4800" dirty="0">
                <a:solidFill>
                  <a:schemeClr val="tx1"/>
                </a:solidFill>
              </a:rPr>
            </a:br>
            <a:r>
              <a:rPr lang="en-US" sz="4800" dirty="0">
                <a:solidFill>
                  <a:schemeClr val="tx1"/>
                </a:solidFill>
              </a:rPr>
              <a:t>Free-electron lasers</a:t>
            </a:r>
          </a:p>
        </p:txBody>
      </p:sp>
    </p:spTree>
    <p:extLst>
      <p:ext uri="{BB962C8B-B14F-4D97-AF65-F5344CB8AC3E}">
        <p14:creationId xmlns:p14="http://schemas.microsoft.com/office/powerpoint/2010/main" val="1918908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940491"/>
          </a:xfrm>
        </p:spPr>
        <p:txBody>
          <a:bodyPr>
            <a:noAutofit/>
          </a:bodyPr>
          <a:lstStyle/>
          <a:p>
            <a:pPr>
              <a:spcBef>
                <a:spcPts val="1200"/>
              </a:spcBef>
            </a:pPr>
            <a:r>
              <a:rPr lang="en-US" sz="1800" dirty="0"/>
              <a:t>Having described the synchrotron radiation produced in bending magnets and in </a:t>
            </a:r>
            <a:r>
              <a:rPr lang="en-US" sz="1800" dirty="0" err="1"/>
              <a:t>undulators</a:t>
            </a:r>
            <a:r>
              <a:rPr lang="en-US" sz="1800" dirty="0"/>
              <a:t>, we will now explain how an electron beam traveling through an </a:t>
            </a:r>
            <a:r>
              <a:rPr lang="en-US" sz="1800" dirty="0" err="1"/>
              <a:t>undulator</a:t>
            </a:r>
            <a:r>
              <a:rPr lang="en-US" sz="1800" dirty="0"/>
              <a:t> beamline generates radiation following the free-electron laser (FEL) process. </a:t>
            </a:r>
          </a:p>
          <a:p>
            <a:pPr>
              <a:spcBef>
                <a:spcPts val="1200"/>
              </a:spcBef>
            </a:pPr>
            <a:r>
              <a:rPr lang="en-US" sz="1800" dirty="0"/>
              <a:t>In an FEL, there is not only a coherent contribution of the radiation produced in each </a:t>
            </a:r>
            <a:r>
              <a:rPr lang="en-US" sz="1800" dirty="0" err="1"/>
              <a:t>undulator</a:t>
            </a:r>
            <a:r>
              <a:rPr lang="en-US" sz="1800" dirty="0"/>
              <a:t> period, but also a coherent addition of the radiation produced by each electron.</a:t>
            </a:r>
          </a:p>
          <a:p>
            <a:pPr>
              <a:spcBef>
                <a:spcPts val="1200"/>
              </a:spcBef>
            </a:pPr>
            <a:r>
              <a:rPr lang="en-US" sz="1800" dirty="0"/>
              <a:t>In this case, the coherence is related to the formation of particle distributions with dimensions smaller than the resonant wavelength (called </a:t>
            </a:r>
            <a:r>
              <a:rPr lang="en-US" sz="1800" dirty="0" err="1"/>
              <a:t>microbunching</a:t>
            </a:r>
            <a:r>
              <a:rPr lang="en-US" sz="1800" dirty="0"/>
              <a:t>). </a:t>
            </a:r>
          </a:p>
          <a:p>
            <a:pPr>
              <a:spcBef>
                <a:spcPts val="1200"/>
              </a:spcBef>
            </a:pPr>
            <a:r>
              <a:rPr lang="en-US" sz="1800" dirty="0"/>
              <a:t>Because of this, the radiation power is proportional to the square number of electrons within the cooperation length of the FEL process. </a:t>
            </a:r>
          </a:p>
          <a:p>
            <a:pPr>
              <a:spcBef>
                <a:spcPts val="1200"/>
              </a:spcBef>
            </a:pPr>
            <a:r>
              <a:rPr lang="en-US" sz="1800" dirty="0"/>
              <a:t>This implies that FEL radiation power is orders of magnitude higher than the power of standard </a:t>
            </a:r>
            <a:r>
              <a:rPr lang="en-US" sz="1800" dirty="0" err="1"/>
              <a:t>undulator</a:t>
            </a:r>
            <a:r>
              <a:rPr lang="en-US" sz="1800" dirty="0"/>
              <a:t> </a:t>
            </a:r>
            <a:r>
              <a:rPr lang="de-CH" sz="1800" dirty="0" err="1"/>
              <a:t>radiation</a:t>
            </a:r>
            <a:r>
              <a:rPr lang="de-CH" sz="1800" dirty="0"/>
              <a:t>.</a:t>
            </a:r>
            <a:endParaRPr lang="en-US" sz="1800" dirty="0"/>
          </a:p>
        </p:txBody>
      </p:sp>
      <p:sp>
        <p:nvSpPr>
          <p:cNvPr id="3" name="Title 2"/>
          <p:cNvSpPr>
            <a:spLocks noGrp="1"/>
          </p:cNvSpPr>
          <p:nvPr>
            <p:ph type="title"/>
          </p:nvPr>
        </p:nvSpPr>
        <p:spPr/>
        <p:txBody>
          <a:bodyPr>
            <a:normAutofit/>
          </a:bodyPr>
          <a:lstStyle/>
          <a:p>
            <a:r>
              <a:rPr lang="en-US" dirty="0"/>
              <a:t>Introduction</a:t>
            </a:r>
          </a:p>
        </p:txBody>
      </p:sp>
    </p:spTree>
    <p:extLst>
      <p:ext uri="{BB962C8B-B14F-4D97-AF65-F5344CB8AC3E}">
        <p14:creationId xmlns:p14="http://schemas.microsoft.com/office/powerpoint/2010/main" val="32340695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838200"/>
            <a:ext cx="8534400" cy="3124199"/>
          </a:xfrm>
        </p:spPr>
        <p:txBody>
          <a:bodyPr>
            <a:noAutofit/>
          </a:bodyPr>
          <a:lstStyle/>
          <a:p>
            <a:pPr>
              <a:spcBef>
                <a:spcPts val="1200"/>
              </a:spcBef>
            </a:pPr>
            <a:r>
              <a:rPr lang="en-US" sz="1800" dirty="0"/>
              <a:t>The FEL process starts with an initial radiation field (in the standard FEL configuration is associated to the spontaneous </a:t>
            </a:r>
            <a:r>
              <a:rPr lang="en-US" sz="1800" dirty="0" err="1"/>
              <a:t>undulator</a:t>
            </a:r>
            <a:r>
              <a:rPr lang="en-US" sz="1800" dirty="0"/>
              <a:t> radiation produced by the electron beam). </a:t>
            </a:r>
          </a:p>
          <a:p>
            <a:pPr>
              <a:spcBef>
                <a:spcPts val="1200"/>
              </a:spcBef>
            </a:pPr>
            <a:r>
              <a:rPr lang="en-US" sz="1800" dirty="0"/>
              <a:t>This field induces an energy modulation to the electron beam with a period equal to the radiation wavelength </a:t>
            </a:r>
            <a:r>
              <a:rPr lang="en-US" sz="1800" dirty="0">
                <a:sym typeface="Symbol" panose="05050102010706020507" pitchFamily="18" charset="2"/>
              </a:rPr>
              <a:t></a:t>
            </a:r>
            <a:r>
              <a:rPr lang="en-US" sz="1800" dirty="0"/>
              <a:t> </a:t>
            </a:r>
          </a:p>
          <a:p>
            <a:pPr>
              <a:spcBef>
                <a:spcPts val="1200"/>
              </a:spcBef>
            </a:pPr>
            <a:r>
              <a:rPr lang="en-US" sz="1800" dirty="0"/>
              <a:t>The energy modulation is then converted to density modulation (or </a:t>
            </a:r>
            <a:r>
              <a:rPr lang="en-US" sz="1800" dirty="0" err="1"/>
              <a:t>microbunching</a:t>
            </a:r>
            <a:r>
              <a:rPr lang="en-US" sz="1800" dirty="0"/>
              <a:t>), also with a period equal to </a:t>
            </a:r>
            <a:r>
              <a:rPr lang="en-US" sz="1800" dirty="0">
                <a:sym typeface="Symbol" panose="05050102010706020507" pitchFamily="18" charset="2"/>
              </a:rPr>
              <a:t></a:t>
            </a:r>
          </a:p>
          <a:p>
            <a:pPr>
              <a:spcBef>
                <a:spcPts val="1200"/>
              </a:spcBef>
            </a:pPr>
            <a:r>
              <a:rPr lang="en-US" sz="1800" dirty="0">
                <a:sym typeface="Symbol" panose="05050102010706020507" pitchFamily="18" charset="2"/>
              </a:rPr>
              <a:t>This </a:t>
            </a:r>
            <a:r>
              <a:rPr lang="en-US" sz="1800" dirty="0" err="1">
                <a:sym typeface="Symbol" panose="05050102010706020507" pitchFamily="18" charset="2"/>
              </a:rPr>
              <a:t>microbunching</a:t>
            </a:r>
            <a:r>
              <a:rPr lang="en-US" sz="1800" dirty="0">
                <a:sym typeface="Symbol" panose="05050102010706020507" pitchFamily="18" charset="2"/>
              </a:rPr>
              <a:t> results into an increase of the emitted radiation, which contributes to enhance the energy modulation, and so on</a:t>
            </a:r>
            <a:endParaRPr lang="en-US" sz="1800" dirty="0"/>
          </a:p>
        </p:txBody>
      </p:sp>
      <p:sp>
        <p:nvSpPr>
          <p:cNvPr id="3" name="Title 2"/>
          <p:cNvSpPr>
            <a:spLocks noGrp="1"/>
          </p:cNvSpPr>
          <p:nvPr>
            <p:ph type="title"/>
          </p:nvPr>
        </p:nvSpPr>
        <p:spPr/>
        <p:txBody>
          <a:bodyPr>
            <a:normAutofit/>
          </a:bodyPr>
          <a:lstStyle/>
          <a:p>
            <a:r>
              <a:rPr lang="en-US" dirty="0"/>
              <a:t>Overview</a:t>
            </a:r>
          </a:p>
        </p:txBody>
      </p:sp>
      <p:grpSp>
        <p:nvGrpSpPr>
          <p:cNvPr id="13" name="Group 12"/>
          <p:cNvGrpSpPr/>
          <p:nvPr/>
        </p:nvGrpSpPr>
        <p:grpSpPr>
          <a:xfrm>
            <a:off x="457200" y="4114800"/>
            <a:ext cx="8153400" cy="2514600"/>
            <a:chOff x="0" y="1600200"/>
            <a:chExt cx="8153400" cy="2514600"/>
          </a:xfrm>
        </p:grpSpPr>
        <p:sp>
          <p:nvSpPr>
            <p:cNvPr id="14" name="Rectangle 4"/>
            <p:cNvSpPr>
              <a:spLocks noChangeArrowheads="1"/>
            </p:cNvSpPr>
            <p:nvPr/>
          </p:nvSpPr>
          <p:spPr bwMode="auto">
            <a:xfrm>
              <a:off x="0" y="1616075"/>
              <a:ext cx="3352800" cy="822325"/>
            </a:xfrm>
            <a:prstGeom prst="rect">
              <a:avLst/>
            </a:prstGeom>
            <a:noFill/>
            <a:ln w="9525">
              <a:noFill/>
              <a:miter lim="800000"/>
              <a:headEnd/>
              <a:tailEnd/>
            </a:ln>
          </p:spPr>
          <p:txBody>
            <a:bodyPr>
              <a:prstTxWarp prst="textNoShape">
                <a:avLst/>
              </a:prstTxWarp>
              <a:spAutoFit/>
            </a:bodyPr>
            <a:lstStyle/>
            <a:p>
              <a:pPr algn="ctr"/>
              <a:r>
                <a:rPr lang="en-US" dirty="0"/>
                <a:t>Induced energy modulation</a:t>
              </a:r>
            </a:p>
          </p:txBody>
        </p:sp>
        <p:sp>
          <p:nvSpPr>
            <p:cNvPr id="15" name="Rectangle 5"/>
            <p:cNvSpPr>
              <a:spLocks noChangeArrowheads="1"/>
            </p:cNvSpPr>
            <p:nvPr/>
          </p:nvSpPr>
          <p:spPr bwMode="auto">
            <a:xfrm>
              <a:off x="5257800" y="1600200"/>
              <a:ext cx="2895600" cy="822325"/>
            </a:xfrm>
            <a:prstGeom prst="rect">
              <a:avLst/>
            </a:prstGeom>
            <a:noFill/>
            <a:ln w="9525">
              <a:noFill/>
              <a:miter lim="800000"/>
              <a:headEnd/>
              <a:tailEnd/>
            </a:ln>
          </p:spPr>
          <p:txBody>
            <a:bodyPr>
              <a:prstTxWarp prst="textNoShape">
                <a:avLst/>
              </a:prstTxWarp>
              <a:spAutoFit/>
            </a:bodyPr>
            <a:lstStyle/>
            <a:p>
              <a:pPr algn="ctr"/>
              <a:r>
                <a:rPr lang="en-US" dirty="0"/>
                <a:t>Increasing density modulation</a:t>
              </a:r>
            </a:p>
          </p:txBody>
        </p:sp>
        <p:sp>
          <p:nvSpPr>
            <p:cNvPr id="16" name="Rectangle 6"/>
            <p:cNvSpPr>
              <a:spLocks noChangeArrowheads="1"/>
            </p:cNvSpPr>
            <p:nvPr/>
          </p:nvSpPr>
          <p:spPr bwMode="auto">
            <a:xfrm>
              <a:off x="3098800" y="3657600"/>
              <a:ext cx="2844800" cy="457200"/>
            </a:xfrm>
            <a:prstGeom prst="rect">
              <a:avLst/>
            </a:prstGeom>
            <a:noFill/>
            <a:ln w="9525">
              <a:noFill/>
              <a:miter lim="800000"/>
              <a:headEnd/>
              <a:tailEnd/>
            </a:ln>
          </p:spPr>
          <p:txBody>
            <a:bodyPr wrap="none">
              <a:prstTxWarp prst="textNoShape">
                <a:avLst/>
              </a:prstTxWarp>
              <a:spAutoFit/>
            </a:bodyPr>
            <a:lstStyle/>
            <a:p>
              <a:r>
                <a:rPr lang="en-US" dirty="0"/>
                <a:t>Enhanced emission</a:t>
              </a:r>
            </a:p>
          </p:txBody>
        </p:sp>
        <p:sp>
          <p:nvSpPr>
            <p:cNvPr id="17" name="Line 7"/>
            <p:cNvSpPr>
              <a:spLocks noChangeShapeType="1"/>
            </p:cNvSpPr>
            <p:nvPr/>
          </p:nvSpPr>
          <p:spPr bwMode="auto">
            <a:xfrm>
              <a:off x="3581400" y="1828800"/>
              <a:ext cx="1752600" cy="0"/>
            </a:xfrm>
            <a:prstGeom prst="line">
              <a:avLst/>
            </a:prstGeom>
            <a:ln w="85725" cap="flat" cmpd="sng" algn="ctr">
              <a:solidFill>
                <a:schemeClr val="accent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endParaRPr lang="en-US"/>
            </a:p>
          </p:txBody>
        </p:sp>
        <p:sp>
          <p:nvSpPr>
            <p:cNvPr id="18" name="Line 8"/>
            <p:cNvSpPr>
              <a:spLocks noChangeShapeType="1"/>
            </p:cNvSpPr>
            <p:nvPr/>
          </p:nvSpPr>
          <p:spPr bwMode="auto">
            <a:xfrm flipH="1">
              <a:off x="5562600" y="2209800"/>
              <a:ext cx="1066800" cy="1752600"/>
            </a:xfrm>
            <a:prstGeom prst="line">
              <a:avLst/>
            </a:prstGeom>
            <a:ln w="85725" cap="flat" cmpd="sng" algn="ctr">
              <a:solidFill>
                <a:schemeClr val="accent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endParaRPr lang="en-US"/>
            </a:p>
          </p:txBody>
        </p:sp>
        <p:sp>
          <p:nvSpPr>
            <p:cNvPr id="19" name="Line 9"/>
            <p:cNvSpPr>
              <a:spLocks noChangeShapeType="1"/>
            </p:cNvSpPr>
            <p:nvPr/>
          </p:nvSpPr>
          <p:spPr bwMode="auto">
            <a:xfrm flipH="1" flipV="1">
              <a:off x="1676400" y="2133600"/>
              <a:ext cx="1066800" cy="1676400"/>
            </a:xfrm>
            <a:prstGeom prst="line">
              <a:avLst/>
            </a:prstGeom>
            <a:ln w="85725" cap="flat" cmpd="sng" algn="ctr">
              <a:solidFill>
                <a:schemeClr val="accent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none" anchor="ctr">
              <a:prstTxWarp prst="textNoShape">
                <a:avLst/>
              </a:prstTxWarp>
            </a:bodyPr>
            <a:lstStyle/>
            <a:p>
              <a:endParaRPr lang="en-US"/>
            </a:p>
          </p:txBody>
        </p:sp>
        <p:sp>
          <p:nvSpPr>
            <p:cNvPr id="20" name="Rectangle 10"/>
            <p:cNvSpPr>
              <a:spLocks noChangeArrowheads="1"/>
            </p:cNvSpPr>
            <p:nvPr/>
          </p:nvSpPr>
          <p:spPr bwMode="auto">
            <a:xfrm>
              <a:off x="2907912" y="2438400"/>
              <a:ext cx="2760692" cy="646331"/>
            </a:xfrm>
            <a:prstGeom prst="rect">
              <a:avLst/>
            </a:prstGeom>
            <a:noFill/>
            <a:ln w="9525">
              <a:noFill/>
              <a:miter lim="800000"/>
              <a:headEnd/>
              <a:tailEnd/>
            </a:ln>
          </p:spPr>
          <p:txBody>
            <a:bodyPr wrap="none">
              <a:prstTxWarp prst="textNoShape">
                <a:avLst/>
              </a:prstTxWarp>
              <a:spAutoFit/>
            </a:bodyPr>
            <a:lstStyle/>
            <a:p>
              <a:pPr algn="ctr"/>
              <a:r>
                <a:rPr lang="en-US" b="1" i="1" dirty="0">
                  <a:solidFill>
                    <a:srgbClr val="FF0000"/>
                  </a:solidFill>
                </a:rPr>
                <a:t>FEL: Run-away process</a:t>
              </a:r>
            </a:p>
            <a:p>
              <a:pPr algn="ctr"/>
              <a:r>
                <a:rPr lang="en-US" b="1" i="1" dirty="0">
                  <a:solidFill>
                    <a:srgbClr val="FF0000"/>
                  </a:solidFill>
                </a:rPr>
                <a:t>(collective instability)</a:t>
              </a:r>
            </a:p>
          </p:txBody>
        </p:sp>
      </p:grpSp>
    </p:spTree>
    <p:extLst>
      <p:ext uri="{BB962C8B-B14F-4D97-AF65-F5344CB8AC3E}">
        <p14:creationId xmlns:p14="http://schemas.microsoft.com/office/powerpoint/2010/main" val="5508424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26909"/>
            <a:ext cx="8763000" cy="4940491"/>
          </a:xfrm>
        </p:spPr>
        <p:txBody>
          <a:bodyPr>
            <a:normAutofit/>
          </a:bodyPr>
          <a:lstStyle/>
          <a:p>
            <a:pPr>
              <a:spcBef>
                <a:spcPts val="1200"/>
              </a:spcBef>
            </a:pPr>
            <a:r>
              <a:rPr lang="en-US" sz="1800" dirty="0"/>
              <a:t>The transverse oscillation of the electrons allows the coupling between the electrons and the photons</a:t>
            </a:r>
          </a:p>
          <a:p>
            <a:pPr>
              <a:spcBef>
                <a:spcPts val="1200"/>
              </a:spcBef>
            </a:pPr>
            <a:r>
              <a:rPr lang="en-US" sz="1800" dirty="0"/>
              <a:t>The energy transfer is proportional to</a:t>
            </a:r>
          </a:p>
          <a:p>
            <a:pPr>
              <a:spcBef>
                <a:spcPts val="1200"/>
              </a:spcBef>
            </a:pPr>
            <a:r>
              <a:rPr lang="en-US" sz="1800" dirty="0"/>
              <a:t>The electron moves either with or against the field line, losing or gaining energy depending on the sign of</a:t>
            </a:r>
          </a:p>
          <a:p>
            <a:pPr>
              <a:spcBef>
                <a:spcPts val="1200"/>
              </a:spcBef>
            </a:pPr>
            <a:r>
              <a:rPr lang="en-US" sz="1800" dirty="0"/>
              <a:t>In the resonance condition, the direction of energy transfer remains constant over many periods. For instance, after half </a:t>
            </a:r>
            <a:r>
              <a:rPr lang="en-US" sz="1800" dirty="0" err="1"/>
              <a:t>undulator</a:t>
            </a:r>
            <a:r>
              <a:rPr lang="en-US" sz="1800" dirty="0"/>
              <a:t> period the radiation field has slipped half wavelength, both velocity and field have changed sign and the direction of energy transfer stays the same.</a:t>
            </a:r>
          </a:p>
        </p:txBody>
      </p:sp>
      <p:sp>
        <p:nvSpPr>
          <p:cNvPr id="3" name="Title 2"/>
          <p:cNvSpPr>
            <a:spLocks noGrp="1"/>
          </p:cNvSpPr>
          <p:nvPr>
            <p:ph type="title"/>
          </p:nvPr>
        </p:nvSpPr>
        <p:spPr/>
        <p:txBody>
          <a:bodyPr>
            <a:normAutofit fontScale="90000"/>
          </a:bodyPr>
          <a:lstStyle/>
          <a:p>
            <a:r>
              <a:rPr lang="en-US" dirty="0"/>
              <a:t>Coupling between electrons and photons</a:t>
            </a:r>
          </a:p>
        </p:txBody>
      </p:sp>
      <p:grpSp>
        <p:nvGrpSpPr>
          <p:cNvPr id="22" name="Group 21"/>
          <p:cNvGrpSpPr/>
          <p:nvPr/>
        </p:nvGrpSpPr>
        <p:grpSpPr>
          <a:xfrm>
            <a:off x="0" y="4191000"/>
            <a:ext cx="9144000" cy="1905000"/>
            <a:chOff x="0" y="4343400"/>
            <a:chExt cx="9144000" cy="1905000"/>
          </a:xfrm>
        </p:grpSpPr>
        <p:sp>
          <p:nvSpPr>
            <p:cNvPr id="4" name="Rectangle 3"/>
            <p:cNvSpPr/>
            <p:nvPr/>
          </p:nvSpPr>
          <p:spPr>
            <a:xfrm>
              <a:off x="1219200" y="4343400"/>
              <a:ext cx="2971800" cy="1600200"/>
            </a:xfrm>
            <a:prstGeom prst="rect">
              <a:avLst/>
            </a:prstGeom>
            <a:solidFill>
              <a:srgbClr val="DA1F28">
                <a:alpha val="35000"/>
              </a:srgbClr>
            </a:solidFill>
            <a:ln>
              <a:solidFill>
                <a:srgbClr val="FF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 name="Rectangle 4"/>
            <p:cNvSpPr/>
            <p:nvPr/>
          </p:nvSpPr>
          <p:spPr>
            <a:xfrm>
              <a:off x="4495800" y="4343400"/>
              <a:ext cx="2971800" cy="1600200"/>
            </a:xfrm>
            <a:prstGeom prst="rect">
              <a:avLst/>
            </a:prstGeom>
            <a:solidFill>
              <a:srgbClr val="008000">
                <a:alpha val="35000"/>
              </a:srgbClr>
            </a:solidFill>
            <a:ln>
              <a:solidFill>
                <a:srgbClr val="008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 name="Rectangle 5"/>
            <p:cNvSpPr/>
            <p:nvPr/>
          </p:nvSpPr>
          <p:spPr>
            <a:xfrm>
              <a:off x="7848600" y="4343400"/>
              <a:ext cx="1295400" cy="1600200"/>
            </a:xfrm>
            <a:prstGeom prst="rect">
              <a:avLst/>
            </a:prstGeom>
            <a:solidFill>
              <a:srgbClr val="DA1F28">
                <a:alpha val="35000"/>
              </a:srgbClr>
            </a:solidFill>
            <a:ln>
              <a:solidFill>
                <a:srgbClr val="FF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 name="Rectangle 6"/>
            <p:cNvSpPr/>
            <p:nvPr/>
          </p:nvSpPr>
          <p:spPr>
            <a:xfrm>
              <a:off x="0" y="4343400"/>
              <a:ext cx="914400" cy="1600200"/>
            </a:xfrm>
            <a:prstGeom prst="rect">
              <a:avLst/>
            </a:prstGeom>
            <a:solidFill>
              <a:srgbClr val="008000">
                <a:alpha val="35000"/>
              </a:srgbClr>
            </a:solidFill>
            <a:ln>
              <a:solidFill>
                <a:srgbClr val="008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8" name="Freeform 7"/>
            <p:cNvSpPr/>
            <p:nvPr/>
          </p:nvSpPr>
          <p:spPr>
            <a:xfrm>
              <a:off x="0" y="4559184"/>
              <a:ext cx="9123609" cy="1184506"/>
            </a:xfrm>
            <a:custGeom>
              <a:avLst/>
              <a:gdLst>
                <a:gd name="connsiteX0" fmla="*/ 0 w 9123609"/>
                <a:gd name="connsiteY0" fmla="*/ 1120426 h 1184506"/>
                <a:gd name="connsiteX1" fmla="*/ 2668335 w 9123609"/>
                <a:gd name="connsiteY1" fmla="*/ 1942 h 1184506"/>
                <a:gd name="connsiteX2" fmla="*/ 6047450 w 9123609"/>
                <a:gd name="connsiteY2" fmla="*/ 1132077 h 1184506"/>
                <a:gd name="connsiteX3" fmla="*/ 9123609 w 9123609"/>
                <a:gd name="connsiteY3" fmla="*/ 316516 h 1184506"/>
              </a:gdLst>
              <a:ahLst/>
              <a:cxnLst>
                <a:cxn ang="0">
                  <a:pos x="connsiteX0" y="connsiteY0"/>
                </a:cxn>
                <a:cxn ang="0">
                  <a:pos x="connsiteX1" y="connsiteY1"/>
                </a:cxn>
                <a:cxn ang="0">
                  <a:pos x="connsiteX2" y="connsiteY2"/>
                </a:cxn>
                <a:cxn ang="0">
                  <a:pos x="connsiteX3" y="connsiteY3"/>
                </a:cxn>
              </a:cxnLst>
              <a:rect l="l" t="t" r="r" b="b"/>
              <a:pathLst>
                <a:path w="9123609" h="1184506">
                  <a:moveTo>
                    <a:pt x="0" y="1120426"/>
                  </a:moveTo>
                  <a:cubicBezTo>
                    <a:pt x="830213" y="560213"/>
                    <a:pt x="1660427" y="0"/>
                    <a:pt x="2668335" y="1942"/>
                  </a:cubicBezTo>
                  <a:cubicBezTo>
                    <a:pt x="3676243" y="3884"/>
                    <a:pt x="4971571" y="1079648"/>
                    <a:pt x="6047450" y="1132077"/>
                  </a:cubicBezTo>
                  <a:cubicBezTo>
                    <a:pt x="7123329" y="1184506"/>
                    <a:pt x="9123609" y="316516"/>
                    <a:pt x="9123609" y="316516"/>
                  </a:cubicBezTo>
                </a:path>
              </a:pathLst>
            </a:cu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Freeform 8"/>
            <p:cNvSpPr/>
            <p:nvPr/>
          </p:nvSpPr>
          <p:spPr>
            <a:xfrm>
              <a:off x="613292"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Oval 9"/>
            <p:cNvSpPr/>
            <p:nvPr/>
          </p:nvSpPr>
          <p:spPr>
            <a:xfrm>
              <a:off x="990600" y="4953000"/>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Oval 10"/>
            <p:cNvSpPr/>
            <p:nvPr/>
          </p:nvSpPr>
          <p:spPr>
            <a:xfrm>
              <a:off x="2514600" y="4480435"/>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2" name="Oval 11"/>
            <p:cNvSpPr/>
            <p:nvPr/>
          </p:nvSpPr>
          <p:spPr>
            <a:xfrm>
              <a:off x="4267200" y="5053698"/>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3" name="Oval 12"/>
            <p:cNvSpPr/>
            <p:nvPr/>
          </p:nvSpPr>
          <p:spPr>
            <a:xfrm>
              <a:off x="5943600" y="5609204"/>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Freeform 13"/>
            <p:cNvSpPr/>
            <p:nvPr/>
          </p:nvSpPr>
          <p:spPr>
            <a:xfrm>
              <a:off x="2188340"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3999200"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5746436" y="4804523"/>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8" name="Straight Connector 17"/>
            <p:cNvCxnSpPr/>
            <p:nvPr/>
          </p:nvCxnSpPr>
          <p:spPr>
            <a:xfrm rot="10800000" flipV="1">
              <a:off x="1059848" y="4708901"/>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flipV="1">
              <a:off x="2584512" y="4535882"/>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flipV="1">
              <a:off x="4336448" y="4697250"/>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0800000" flipV="1">
              <a:off x="6025164" y="4921667"/>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757430" y="5913210"/>
              <a:ext cx="6096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4" name="Straight Arrow Connector 23"/>
            <p:cNvCxnSpPr/>
            <p:nvPr/>
          </p:nvCxnSpPr>
          <p:spPr>
            <a:xfrm rot="16200000" flipH="1">
              <a:off x="4030853" y="5942806"/>
              <a:ext cx="6096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25" name="Freeform 24"/>
            <p:cNvSpPr/>
            <p:nvPr/>
          </p:nvSpPr>
          <p:spPr>
            <a:xfrm>
              <a:off x="7452424" y="4792872"/>
              <a:ext cx="722432" cy="526231"/>
            </a:xfrm>
            <a:custGeom>
              <a:avLst/>
              <a:gdLst>
                <a:gd name="connsiteX0" fmla="*/ 0 w 722432"/>
                <a:gd name="connsiteY0" fmla="*/ 343701 h 526231"/>
                <a:gd name="connsiteX1" fmla="*/ 93217 w 722432"/>
                <a:gd name="connsiteY1" fmla="*/ 29127 h 526231"/>
                <a:gd name="connsiteX2" fmla="*/ 209739 w 722432"/>
                <a:gd name="connsiteY2" fmla="*/ 518464 h 526231"/>
                <a:gd name="connsiteX3" fmla="*/ 337912 w 722432"/>
                <a:gd name="connsiteY3" fmla="*/ 40778 h 526231"/>
                <a:gd name="connsiteX4" fmla="*/ 442781 w 722432"/>
                <a:gd name="connsiteY4" fmla="*/ 495162 h 526231"/>
                <a:gd name="connsiteX5" fmla="*/ 559302 w 722432"/>
                <a:gd name="connsiteY5" fmla="*/ 29127 h 526231"/>
                <a:gd name="connsiteX6" fmla="*/ 640867 w 722432"/>
                <a:gd name="connsiteY6" fmla="*/ 495162 h 526231"/>
                <a:gd name="connsiteX7" fmla="*/ 722432 w 722432"/>
                <a:gd name="connsiteY7" fmla="*/ 215541 h 526231"/>
                <a:gd name="connsiteX8" fmla="*/ 722432 w 722432"/>
                <a:gd name="connsiteY8" fmla="*/ 215541 h 526231"/>
                <a:gd name="connsiteX9" fmla="*/ 722432 w 722432"/>
                <a:gd name="connsiteY9" fmla="*/ 215541 h 52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2432" h="526231">
                  <a:moveTo>
                    <a:pt x="0" y="343701"/>
                  </a:moveTo>
                  <a:cubicBezTo>
                    <a:pt x="29130" y="171850"/>
                    <a:pt x="58261" y="0"/>
                    <a:pt x="93217" y="29127"/>
                  </a:cubicBezTo>
                  <a:cubicBezTo>
                    <a:pt x="128174" y="58254"/>
                    <a:pt x="168957" y="516522"/>
                    <a:pt x="209739" y="518464"/>
                  </a:cubicBezTo>
                  <a:cubicBezTo>
                    <a:pt x="250521" y="520406"/>
                    <a:pt x="299072" y="44662"/>
                    <a:pt x="337912" y="40778"/>
                  </a:cubicBezTo>
                  <a:cubicBezTo>
                    <a:pt x="376752" y="36894"/>
                    <a:pt x="405883" y="497104"/>
                    <a:pt x="442781" y="495162"/>
                  </a:cubicBezTo>
                  <a:cubicBezTo>
                    <a:pt x="479679" y="493220"/>
                    <a:pt x="526288" y="29127"/>
                    <a:pt x="559302" y="29127"/>
                  </a:cubicBezTo>
                  <a:cubicBezTo>
                    <a:pt x="592316" y="29127"/>
                    <a:pt x="613679" y="464093"/>
                    <a:pt x="640867" y="495162"/>
                  </a:cubicBezTo>
                  <a:cubicBezTo>
                    <a:pt x="668055" y="526231"/>
                    <a:pt x="722432" y="215541"/>
                    <a:pt x="722432" y="215541"/>
                  </a:cubicBezTo>
                  <a:lnTo>
                    <a:pt x="722432" y="215541"/>
                  </a:lnTo>
                  <a:lnTo>
                    <a:pt x="722432" y="215541"/>
                  </a:lnTo>
                </a:path>
              </a:pathLst>
            </a:custGeom>
            <a:noFill/>
            <a:ln w="25400" cap="flat" cmpd="sng" algn="ctr">
              <a:solidFill>
                <a:srgbClr val="8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6" name="Straight Connector 25"/>
            <p:cNvCxnSpPr/>
            <p:nvPr/>
          </p:nvCxnSpPr>
          <p:spPr>
            <a:xfrm rot="10800000" flipV="1">
              <a:off x="7665940" y="4697250"/>
              <a:ext cx="1588" cy="771570"/>
            </a:xfrm>
            <a:prstGeom prst="line">
              <a:avLst/>
            </a:prstGeom>
            <a:ln w="9525" cap="flat" cmpd="sng" algn="ctr">
              <a:solidFill>
                <a:schemeClr val="tx1"/>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7591328" y="5333562"/>
              <a:ext cx="152400" cy="15749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cxnSp>
          <p:nvCxnSpPr>
            <p:cNvPr id="28" name="Straight Arrow Connector 27"/>
            <p:cNvCxnSpPr/>
            <p:nvPr/>
          </p:nvCxnSpPr>
          <p:spPr>
            <a:xfrm rot="5400000" flipH="1" flipV="1">
              <a:off x="7367301" y="5866606"/>
              <a:ext cx="609600"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pic>
        <p:nvPicPr>
          <p:cNvPr id="17" name="Picture 16"/>
          <p:cNvPicPr>
            <a:picLocks noChangeAspect="1"/>
          </p:cNvPicPr>
          <p:nvPr/>
        </p:nvPicPr>
        <p:blipFill>
          <a:blip r:embed="rId3"/>
          <a:stretch>
            <a:fillRect/>
          </a:stretch>
        </p:blipFill>
        <p:spPr>
          <a:xfrm>
            <a:off x="4991157" y="1585200"/>
            <a:ext cx="571443" cy="396000"/>
          </a:xfrm>
          <a:prstGeom prst="rect">
            <a:avLst/>
          </a:prstGeom>
        </p:spPr>
      </p:pic>
      <p:pic>
        <p:nvPicPr>
          <p:cNvPr id="32" name="Picture 31"/>
          <p:cNvPicPr>
            <a:picLocks noChangeAspect="1"/>
          </p:cNvPicPr>
          <p:nvPr/>
        </p:nvPicPr>
        <p:blipFill>
          <a:blip r:embed="rId3"/>
          <a:stretch>
            <a:fillRect/>
          </a:stretch>
        </p:blipFill>
        <p:spPr>
          <a:xfrm>
            <a:off x="4419600" y="2362200"/>
            <a:ext cx="571443" cy="396000"/>
          </a:xfrm>
          <a:prstGeom prst="rect">
            <a:avLst/>
          </a:prstGeom>
        </p:spPr>
      </p:pic>
    </p:spTree>
    <p:extLst>
      <p:ext uri="{BB962C8B-B14F-4D97-AF65-F5344CB8AC3E}">
        <p14:creationId xmlns:p14="http://schemas.microsoft.com/office/powerpoint/2010/main" val="30668463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457200" y="926909"/>
                <a:ext cx="8229600" cy="4940491"/>
              </a:xfrm>
            </p:spPr>
            <p:txBody>
              <a:bodyPr>
                <a:noAutofit/>
              </a:bodyPr>
              <a:lstStyle/>
              <a:p>
                <a:pPr>
                  <a:spcBef>
                    <a:spcPts val="1200"/>
                  </a:spcBef>
                </a:pPr>
                <a:r>
                  <a:rPr lang="en-US" sz="1800" dirty="0"/>
                  <a:t>The energy change of an electron depends on its phase </a:t>
                </a:r>
                <a14:m>
                  <m:oMath xmlns:m="http://schemas.openxmlformats.org/officeDocument/2006/math">
                    <m:r>
                      <a:rPr lang="en-US" sz="2200" i="1">
                        <a:latin typeface="Cambria Math" panose="02040503050406030204" pitchFamily="18" charset="0"/>
                      </a:rPr>
                      <m:t>𝜙</m:t>
                    </m:r>
                  </m:oMath>
                </a14:m>
                <a:endParaRPr lang="en-US" sz="2200" i="1" dirty="0"/>
              </a:p>
              <a:p>
                <a:pPr>
                  <a:spcBef>
                    <a:spcPts val="1200"/>
                  </a:spcBef>
                </a:pPr>
                <a:endParaRPr lang="en-US" sz="1800" dirty="0"/>
              </a:p>
              <a:p>
                <a:pPr>
                  <a:spcBef>
                    <a:spcPts val="1200"/>
                  </a:spcBef>
                </a:pPr>
                <a:endParaRPr lang="en-US" sz="1800" dirty="0"/>
              </a:p>
              <a:p>
                <a:pPr>
                  <a:spcBef>
                    <a:spcPts val="1200"/>
                  </a:spcBef>
                </a:pPr>
                <a:r>
                  <a:rPr lang="en-US" sz="1800" dirty="0"/>
                  <a:t>Electrons with positive phase loose energy, while electrons with negative phases will gain energy. This will cause an energy modulation of the electron beam</a:t>
                </a:r>
              </a:p>
              <a:p>
                <a:pPr>
                  <a:spcBef>
                    <a:spcPts val="1200"/>
                  </a:spcBef>
                </a:pPr>
                <a:r>
                  <a:rPr lang="en-US" sz="1800" dirty="0"/>
                  <a:t>Electrons gaining energy will move faster, while electrons losing energy will fall back. For small energy deviations:</a:t>
                </a:r>
              </a:p>
              <a:p>
                <a:pPr>
                  <a:spcBef>
                    <a:spcPts val="1200"/>
                  </a:spcBef>
                </a:pPr>
                <a:endParaRPr lang="en-US" sz="1800" dirty="0"/>
              </a:p>
              <a:p>
                <a:pPr>
                  <a:spcBef>
                    <a:spcPts val="1200"/>
                  </a:spcBef>
                </a:pPr>
                <a:endParaRPr lang="en-US" sz="1800" dirty="0"/>
              </a:p>
              <a:p>
                <a:pPr>
                  <a:spcBef>
                    <a:spcPts val="1200"/>
                  </a:spcBef>
                </a:pPr>
                <a:endParaRPr lang="en-US" sz="1800" dirty="0"/>
              </a:p>
              <a:p>
                <a:pPr>
                  <a:spcBef>
                    <a:spcPts val="1200"/>
                  </a:spcBef>
                </a:pPr>
                <a:endParaRPr lang="en-US" sz="1800" dirty="0"/>
              </a:p>
              <a:p>
                <a:pPr>
                  <a:spcBef>
                    <a:spcPts val="1200"/>
                  </a:spcBef>
                </a:pPr>
                <a:r>
                  <a:rPr lang="en-US" sz="1800" dirty="0"/>
                  <a:t>Because of this effect  the electrons move together </a:t>
                </a:r>
                <a:r>
                  <a:rPr lang="en-US" sz="1800" dirty="0">
                    <a:sym typeface="Wingdings" panose="05000000000000000000" pitchFamily="2" charset="2"/>
                  </a:rPr>
                  <a:t> density modulation or </a:t>
                </a:r>
                <a:r>
                  <a:rPr lang="en-US" sz="1800" dirty="0" err="1">
                    <a:sym typeface="Wingdings" panose="05000000000000000000" pitchFamily="2" charset="2"/>
                  </a:rPr>
                  <a:t>microbunching</a:t>
                </a:r>
                <a:endParaRPr lang="en-US" sz="1800" dirty="0"/>
              </a:p>
              <a:p>
                <a:pPr>
                  <a:spcBef>
                    <a:spcPts val="1200"/>
                  </a:spcBef>
                </a:pPr>
                <a:endParaRPr lang="en-US" sz="18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457200" y="926909"/>
                <a:ext cx="8229600" cy="4940491"/>
              </a:xfrm>
              <a:blipFill>
                <a:blip r:embed="rId3"/>
                <a:stretch>
                  <a:fillRect b="-10481"/>
                </a:stretch>
              </a:blipFill>
            </p:spPr>
            <p:txBody>
              <a:bodyPr/>
              <a:lstStyle/>
              <a:p>
                <a:r>
                  <a:rPr lang="de-CH">
                    <a:noFill/>
                  </a:rPr>
                  <a:t> </a:t>
                </a:r>
              </a:p>
            </p:txBody>
          </p:sp>
        </mc:Fallback>
      </mc:AlternateContent>
      <p:sp>
        <p:nvSpPr>
          <p:cNvPr id="3" name="Title 2"/>
          <p:cNvSpPr>
            <a:spLocks noGrp="1"/>
          </p:cNvSpPr>
          <p:nvPr>
            <p:ph type="title"/>
          </p:nvPr>
        </p:nvSpPr>
        <p:spPr/>
        <p:txBody>
          <a:bodyPr>
            <a:normAutofit/>
          </a:bodyPr>
          <a:lstStyle/>
          <a:p>
            <a:r>
              <a:rPr lang="en-US" dirty="0"/>
              <a:t>Energy modulation &amp; </a:t>
            </a:r>
            <a:r>
              <a:rPr lang="en-US" dirty="0" err="1"/>
              <a:t>microbunching</a:t>
            </a:r>
            <a:endParaRPr lang="en-US" dirty="0"/>
          </a:p>
        </p:txBody>
      </p:sp>
      <p:grpSp>
        <p:nvGrpSpPr>
          <p:cNvPr id="20" name="Group 19"/>
          <p:cNvGrpSpPr/>
          <p:nvPr/>
        </p:nvGrpSpPr>
        <p:grpSpPr>
          <a:xfrm>
            <a:off x="1942049" y="3799114"/>
            <a:ext cx="2609527" cy="1763486"/>
            <a:chOff x="4902200" y="4419600"/>
            <a:chExt cx="2559050" cy="1600200"/>
          </a:xfrm>
        </p:grpSpPr>
        <p:sp>
          <p:nvSpPr>
            <p:cNvPr id="5" name="Freeform 8"/>
            <p:cNvSpPr>
              <a:spLocks/>
            </p:cNvSpPr>
            <p:nvPr/>
          </p:nvSpPr>
          <p:spPr bwMode="auto">
            <a:xfrm>
              <a:off x="5011738" y="4648200"/>
              <a:ext cx="1828800" cy="1295400"/>
            </a:xfrm>
            <a:custGeom>
              <a:avLst/>
              <a:gdLst>
                <a:gd name="T0" fmla="*/ 0 w 1152"/>
                <a:gd name="T1" fmla="*/ 2147483647 h 816"/>
                <a:gd name="T2" fmla="*/ 2147483647 w 1152"/>
                <a:gd name="T3" fmla="*/ 2147483647 h 816"/>
                <a:gd name="T4" fmla="*/ 2147483647 w 1152"/>
                <a:gd name="T5" fmla="*/ 2147483647 h 816"/>
                <a:gd name="T6" fmla="*/ 2147483647 w 1152"/>
                <a:gd name="T7" fmla="*/ 2147483647 h 816"/>
                <a:gd name="T8" fmla="*/ 0 60000 65536"/>
                <a:gd name="T9" fmla="*/ 0 60000 65536"/>
                <a:gd name="T10" fmla="*/ 0 60000 65536"/>
                <a:gd name="T11" fmla="*/ 0 60000 65536"/>
                <a:gd name="T12" fmla="*/ 0 w 1152"/>
                <a:gd name="T13" fmla="*/ 0 h 816"/>
                <a:gd name="T14" fmla="*/ 1152 w 1152"/>
                <a:gd name="T15" fmla="*/ 816 h 816"/>
              </a:gdLst>
              <a:ahLst/>
              <a:cxnLst>
                <a:cxn ang="T8">
                  <a:pos x="T0" y="T1"/>
                </a:cxn>
                <a:cxn ang="T9">
                  <a:pos x="T2" y="T3"/>
                </a:cxn>
                <a:cxn ang="T10">
                  <a:pos x="T4" y="T5"/>
                </a:cxn>
                <a:cxn ang="T11">
                  <a:pos x="T6" y="T7"/>
                </a:cxn>
              </a:cxnLst>
              <a:rect l="T12" t="T13" r="T14" b="T15"/>
              <a:pathLst>
                <a:path w="1152" h="816">
                  <a:moveTo>
                    <a:pt x="0" y="480"/>
                  </a:moveTo>
                  <a:cubicBezTo>
                    <a:pt x="104" y="240"/>
                    <a:pt x="208" y="0"/>
                    <a:pt x="336" y="48"/>
                  </a:cubicBezTo>
                  <a:cubicBezTo>
                    <a:pt x="464" y="96"/>
                    <a:pt x="632" y="720"/>
                    <a:pt x="768" y="768"/>
                  </a:cubicBezTo>
                  <a:cubicBezTo>
                    <a:pt x="904" y="816"/>
                    <a:pt x="1028" y="576"/>
                    <a:pt x="1152" y="336"/>
                  </a:cubicBezTo>
                </a:path>
              </a:pathLst>
            </a:custGeom>
            <a:noFill/>
            <a:ln w="25400">
              <a:solidFill>
                <a:schemeClr val="folHlink"/>
              </a:solidFill>
              <a:round/>
              <a:headEnd/>
              <a:tailEnd/>
            </a:ln>
          </p:spPr>
          <p:txBody>
            <a:bodyPr wrap="none" anchor="ctr">
              <a:prstTxWarp prst="textNoShape">
                <a:avLst/>
              </a:prstTxWarp>
            </a:bodyPr>
            <a:lstStyle/>
            <a:p>
              <a:endParaRPr lang="en-US"/>
            </a:p>
          </p:txBody>
        </p:sp>
        <p:sp>
          <p:nvSpPr>
            <p:cNvPr id="6" name="Freeform 9"/>
            <p:cNvSpPr>
              <a:spLocks/>
            </p:cNvSpPr>
            <p:nvPr/>
          </p:nvSpPr>
          <p:spPr bwMode="auto">
            <a:xfrm>
              <a:off x="5016500" y="4800600"/>
              <a:ext cx="1828800" cy="990600"/>
            </a:xfrm>
            <a:custGeom>
              <a:avLst/>
              <a:gdLst>
                <a:gd name="T0" fmla="*/ 0 w 1152"/>
                <a:gd name="T1" fmla="*/ 2147483647 h 816"/>
                <a:gd name="T2" fmla="*/ 2147483647 w 1152"/>
                <a:gd name="T3" fmla="*/ 2147483647 h 816"/>
                <a:gd name="T4" fmla="*/ 2147483647 w 1152"/>
                <a:gd name="T5" fmla="*/ 2147483647 h 816"/>
                <a:gd name="T6" fmla="*/ 2147483647 w 1152"/>
                <a:gd name="T7" fmla="*/ 2147483647 h 816"/>
                <a:gd name="T8" fmla="*/ 0 60000 65536"/>
                <a:gd name="T9" fmla="*/ 0 60000 65536"/>
                <a:gd name="T10" fmla="*/ 0 60000 65536"/>
                <a:gd name="T11" fmla="*/ 0 60000 65536"/>
                <a:gd name="T12" fmla="*/ 0 w 1152"/>
                <a:gd name="T13" fmla="*/ 0 h 816"/>
                <a:gd name="T14" fmla="*/ 1152 w 1152"/>
                <a:gd name="T15" fmla="*/ 816 h 816"/>
              </a:gdLst>
              <a:ahLst/>
              <a:cxnLst>
                <a:cxn ang="T8">
                  <a:pos x="T0" y="T1"/>
                </a:cxn>
                <a:cxn ang="T9">
                  <a:pos x="T2" y="T3"/>
                </a:cxn>
                <a:cxn ang="T10">
                  <a:pos x="T4" y="T5"/>
                </a:cxn>
                <a:cxn ang="T11">
                  <a:pos x="T6" y="T7"/>
                </a:cxn>
              </a:cxnLst>
              <a:rect l="T12" t="T13" r="T14" b="T15"/>
              <a:pathLst>
                <a:path w="1152" h="816">
                  <a:moveTo>
                    <a:pt x="0" y="480"/>
                  </a:moveTo>
                  <a:cubicBezTo>
                    <a:pt x="104" y="240"/>
                    <a:pt x="208" y="0"/>
                    <a:pt x="336" y="48"/>
                  </a:cubicBezTo>
                  <a:cubicBezTo>
                    <a:pt x="464" y="96"/>
                    <a:pt x="632" y="720"/>
                    <a:pt x="768" y="768"/>
                  </a:cubicBezTo>
                  <a:cubicBezTo>
                    <a:pt x="904" y="816"/>
                    <a:pt x="1028" y="576"/>
                    <a:pt x="1152" y="336"/>
                  </a:cubicBezTo>
                </a:path>
              </a:pathLst>
            </a:custGeom>
            <a:noFill/>
            <a:ln w="25400">
              <a:solidFill>
                <a:schemeClr val="folHlink"/>
              </a:solidFill>
              <a:round/>
              <a:headEnd/>
              <a:tailEnd/>
            </a:ln>
          </p:spPr>
          <p:txBody>
            <a:bodyPr wrap="none" anchor="ctr">
              <a:prstTxWarp prst="textNoShape">
                <a:avLst/>
              </a:prstTxWarp>
            </a:bodyPr>
            <a:lstStyle/>
            <a:p>
              <a:endParaRPr lang="en-US"/>
            </a:p>
          </p:txBody>
        </p:sp>
        <p:sp>
          <p:nvSpPr>
            <p:cNvPr id="7" name="Freeform 10"/>
            <p:cNvSpPr>
              <a:spLocks/>
            </p:cNvSpPr>
            <p:nvPr/>
          </p:nvSpPr>
          <p:spPr bwMode="auto">
            <a:xfrm>
              <a:off x="5016500" y="4953000"/>
              <a:ext cx="1828800" cy="685800"/>
            </a:xfrm>
            <a:custGeom>
              <a:avLst/>
              <a:gdLst>
                <a:gd name="T0" fmla="*/ 0 w 1152"/>
                <a:gd name="T1" fmla="*/ 2147483647 h 816"/>
                <a:gd name="T2" fmla="*/ 2147483647 w 1152"/>
                <a:gd name="T3" fmla="*/ 2147483647 h 816"/>
                <a:gd name="T4" fmla="*/ 2147483647 w 1152"/>
                <a:gd name="T5" fmla="*/ 2147483647 h 816"/>
                <a:gd name="T6" fmla="*/ 2147483647 w 1152"/>
                <a:gd name="T7" fmla="*/ 2147483647 h 816"/>
                <a:gd name="T8" fmla="*/ 0 60000 65536"/>
                <a:gd name="T9" fmla="*/ 0 60000 65536"/>
                <a:gd name="T10" fmla="*/ 0 60000 65536"/>
                <a:gd name="T11" fmla="*/ 0 60000 65536"/>
                <a:gd name="T12" fmla="*/ 0 w 1152"/>
                <a:gd name="T13" fmla="*/ 0 h 816"/>
                <a:gd name="T14" fmla="*/ 1152 w 1152"/>
                <a:gd name="T15" fmla="*/ 816 h 816"/>
              </a:gdLst>
              <a:ahLst/>
              <a:cxnLst>
                <a:cxn ang="T8">
                  <a:pos x="T0" y="T1"/>
                </a:cxn>
                <a:cxn ang="T9">
                  <a:pos x="T2" y="T3"/>
                </a:cxn>
                <a:cxn ang="T10">
                  <a:pos x="T4" y="T5"/>
                </a:cxn>
                <a:cxn ang="T11">
                  <a:pos x="T6" y="T7"/>
                </a:cxn>
              </a:cxnLst>
              <a:rect l="T12" t="T13" r="T14" b="T15"/>
              <a:pathLst>
                <a:path w="1152" h="816">
                  <a:moveTo>
                    <a:pt x="0" y="480"/>
                  </a:moveTo>
                  <a:cubicBezTo>
                    <a:pt x="104" y="240"/>
                    <a:pt x="208" y="0"/>
                    <a:pt x="336" y="48"/>
                  </a:cubicBezTo>
                  <a:cubicBezTo>
                    <a:pt x="464" y="96"/>
                    <a:pt x="632" y="720"/>
                    <a:pt x="768" y="768"/>
                  </a:cubicBezTo>
                  <a:cubicBezTo>
                    <a:pt x="904" y="816"/>
                    <a:pt x="1028" y="576"/>
                    <a:pt x="1152" y="336"/>
                  </a:cubicBezTo>
                </a:path>
              </a:pathLst>
            </a:custGeom>
            <a:noFill/>
            <a:ln w="25400">
              <a:solidFill>
                <a:schemeClr val="folHlink"/>
              </a:solidFill>
              <a:round/>
              <a:headEnd/>
              <a:tailEnd/>
            </a:ln>
          </p:spPr>
          <p:txBody>
            <a:bodyPr wrap="none" anchor="ctr">
              <a:prstTxWarp prst="textNoShape">
                <a:avLst/>
              </a:prstTxWarp>
            </a:bodyPr>
            <a:lstStyle/>
            <a:p>
              <a:endParaRPr lang="en-US"/>
            </a:p>
          </p:txBody>
        </p:sp>
        <p:sp>
          <p:nvSpPr>
            <p:cNvPr id="8" name="Line 11"/>
            <p:cNvSpPr>
              <a:spLocks noChangeShapeType="1"/>
            </p:cNvSpPr>
            <p:nvPr/>
          </p:nvSpPr>
          <p:spPr bwMode="auto">
            <a:xfrm>
              <a:off x="4902200" y="5334000"/>
              <a:ext cx="22098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9" name="Rectangle 12"/>
            <p:cNvSpPr>
              <a:spLocks noChangeArrowheads="1"/>
            </p:cNvSpPr>
            <p:nvPr/>
          </p:nvSpPr>
          <p:spPr bwMode="auto">
            <a:xfrm>
              <a:off x="7188200" y="5181600"/>
              <a:ext cx="273050" cy="304800"/>
            </a:xfrm>
            <a:prstGeom prst="rect">
              <a:avLst/>
            </a:prstGeom>
            <a:noFill/>
            <a:ln w="9525">
              <a:noFill/>
              <a:miter lim="800000"/>
              <a:headEnd/>
              <a:tailEnd/>
            </a:ln>
          </p:spPr>
          <p:txBody>
            <a:bodyPr wrap="none">
              <a:prstTxWarp prst="textNoShape">
                <a:avLst/>
              </a:prstTxWarp>
              <a:spAutoFit/>
            </a:bodyPr>
            <a:lstStyle/>
            <a:p>
              <a:r>
                <a:rPr lang="en-US" sz="1400"/>
                <a:t>z</a:t>
              </a:r>
            </a:p>
          </p:txBody>
        </p:sp>
        <p:sp>
          <p:nvSpPr>
            <p:cNvPr id="10" name="Rectangle 13"/>
            <p:cNvSpPr>
              <a:spLocks noChangeArrowheads="1"/>
            </p:cNvSpPr>
            <p:nvPr/>
          </p:nvSpPr>
          <p:spPr bwMode="auto">
            <a:xfrm>
              <a:off x="6121400" y="4876800"/>
              <a:ext cx="668338" cy="304800"/>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sym typeface="Symbol" pitchFamily="-110" charset="2"/>
                </a:rPr>
                <a:t></a:t>
              </a:r>
              <a:r>
                <a:rPr lang="en-US" sz="1400" dirty="0"/>
                <a:t> &gt; 0</a:t>
              </a:r>
            </a:p>
          </p:txBody>
        </p:sp>
        <p:sp>
          <p:nvSpPr>
            <p:cNvPr id="11" name="Rectangle 14"/>
            <p:cNvSpPr>
              <a:spLocks noChangeArrowheads="1"/>
            </p:cNvSpPr>
            <p:nvPr/>
          </p:nvSpPr>
          <p:spPr bwMode="auto">
            <a:xfrm>
              <a:off x="5148263" y="5715000"/>
              <a:ext cx="668337" cy="304800"/>
            </a:xfrm>
            <a:prstGeom prst="rect">
              <a:avLst/>
            </a:prstGeom>
            <a:noFill/>
            <a:ln w="9525">
              <a:noFill/>
              <a:miter lim="800000"/>
              <a:headEnd/>
              <a:tailEnd/>
            </a:ln>
          </p:spPr>
          <p:txBody>
            <a:bodyPr wrap="none">
              <a:prstTxWarp prst="textNoShape">
                <a:avLst/>
              </a:prstTxWarp>
              <a:spAutoFit/>
            </a:bodyPr>
            <a:lstStyle/>
            <a:p>
              <a:r>
                <a:rPr lang="en-US" sz="1400">
                  <a:latin typeface="Symbol" pitchFamily="-110" charset="2"/>
                  <a:sym typeface="Symbol" pitchFamily="-110" charset="2"/>
                </a:rPr>
                <a:t></a:t>
              </a:r>
              <a:r>
                <a:rPr lang="en-US" sz="1400"/>
                <a:t> &lt; 0</a:t>
              </a:r>
            </a:p>
          </p:txBody>
        </p:sp>
        <p:sp>
          <p:nvSpPr>
            <p:cNvPr id="12" name="Rectangle 15"/>
            <p:cNvSpPr>
              <a:spLocks noChangeArrowheads="1"/>
            </p:cNvSpPr>
            <p:nvPr/>
          </p:nvSpPr>
          <p:spPr bwMode="auto">
            <a:xfrm>
              <a:off x="5816600" y="4419600"/>
              <a:ext cx="668338" cy="304800"/>
            </a:xfrm>
            <a:prstGeom prst="rect">
              <a:avLst/>
            </a:prstGeom>
            <a:noFill/>
            <a:ln w="9525">
              <a:noFill/>
              <a:miter lim="800000"/>
              <a:headEnd/>
              <a:tailEnd/>
            </a:ln>
          </p:spPr>
          <p:txBody>
            <a:bodyPr wrap="none">
              <a:prstTxWarp prst="textNoShape">
                <a:avLst/>
              </a:prstTxWarp>
              <a:spAutoFit/>
            </a:bodyPr>
            <a:lstStyle/>
            <a:p>
              <a:r>
                <a:rPr lang="en-US" sz="1400" dirty="0">
                  <a:latin typeface="Symbol" pitchFamily="-110" charset="2"/>
                  <a:sym typeface="Symbol" pitchFamily="-110" charset="2"/>
                </a:rPr>
                <a:t></a:t>
              </a:r>
              <a:r>
                <a:rPr lang="en-US" sz="1400" dirty="0"/>
                <a:t> = 0</a:t>
              </a:r>
            </a:p>
          </p:txBody>
        </p:sp>
        <p:sp>
          <p:nvSpPr>
            <p:cNvPr id="13" name="Oval 16"/>
            <p:cNvSpPr>
              <a:spLocks noChangeArrowheads="1"/>
            </p:cNvSpPr>
            <p:nvPr/>
          </p:nvSpPr>
          <p:spPr bwMode="auto">
            <a:xfrm>
              <a:off x="5021263" y="5280025"/>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4" name="Oval 17"/>
            <p:cNvSpPr>
              <a:spLocks noChangeArrowheads="1"/>
            </p:cNvSpPr>
            <p:nvPr/>
          </p:nvSpPr>
          <p:spPr bwMode="auto">
            <a:xfrm>
              <a:off x="6502400" y="5486400"/>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5" name="Oval 18"/>
            <p:cNvSpPr>
              <a:spLocks noChangeArrowheads="1"/>
            </p:cNvSpPr>
            <p:nvPr/>
          </p:nvSpPr>
          <p:spPr bwMode="auto">
            <a:xfrm>
              <a:off x="6426200" y="5638800"/>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6" name="Oval 19"/>
            <p:cNvSpPr>
              <a:spLocks noChangeArrowheads="1"/>
            </p:cNvSpPr>
            <p:nvPr/>
          </p:nvSpPr>
          <p:spPr bwMode="auto">
            <a:xfrm>
              <a:off x="6329363" y="5824538"/>
              <a:ext cx="76200" cy="76200"/>
            </a:xfrm>
            <a:prstGeom prst="ellipse">
              <a:avLst/>
            </a:prstGeom>
            <a:solidFill>
              <a:schemeClr val="accent2"/>
            </a:solidFill>
            <a:ln w="9525">
              <a:solidFill>
                <a:schemeClr val="tx1"/>
              </a:solidFill>
              <a:round/>
              <a:headEnd/>
              <a:tailEnd/>
            </a:ln>
          </p:spPr>
          <p:txBody>
            <a:bodyPr wrap="none" anchor="ctr">
              <a:prstTxWarp prst="textNoShape">
                <a:avLst/>
              </a:prstTxWarp>
            </a:bodyPr>
            <a:lstStyle/>
            <a:p>
              <a:endParaRPr lang="en-US"/>
            </a:p>
          </p:txBody>
        </p:sp>
        <p:sp>
          <p:nvSpPr>
            <p:cNvPr id="17" name="Line 20"/>
            <p:cNvSpPr>
              <a:spLocks noChangeShapeType="1"/>
            </p:cNvSpPr>
            <p:nvPr/>
          </p:nvSpPr>
          <p:spPr bwMode="auto">
            <a:xfrm flipV="1">
              <a:off x="5816600" y="5715000"/>
              <a:ext cx="228600" cy="762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8" name="Line 21"/>
            <p:cNvSpPr>
              <a:spLocks noChangeShapeType="1"/>
            </p:cNvSpPr>
            <p:nvPr/>
          </p:nvSpPr>
          <p:spPr bwMode="auto">
            <a:xfrm flipH="1">
              <a:off x="5588000" y="4648200"/>
              <a:ext cx="304800" cy="2286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9" name="Line 22"/>
            <p:cNvSpPr>
              <a:spLocks noChangeShapeType="1"/>
            </p:cNvSpPr>
            <p:nvPr/>
          </p:nvSpPr>
          <p:spPr bwMode="auto">
            <a:xfrm flipH="1">
              <a:off x="6121400" y="5181600"/>
              <a:ext cx="152400" cy="30480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sp>
        <p:nvSpPr>
          <p:cNvPr id="21" name="TextBox 20"/>
          <p:cNvSpPr txBox="1"/>
          <p:nvPr/>
        </p:nvSpPr>
        <p:spPr>
          <a:xfrm>
            <a:off x="5486400" y="1490246"/>
            <a:ext cx="2465740" cy="338554"/>
          </a:xfrm>
          <a:prstGeom prst="rect">
            <a:avLst/>
          </a:prstGeom>
          <a:noFill/>
        </p:spPr>
        <p:txBody>
          <a:bodyPr wrap="none" rtlCol="0">
            <a:spAutoFit/>
          </a:bodyPr>
          <a:lstStyle/>
          <a:p>
            <a:r>
              <a:rPr lang="en-US" sz="1600" i="1" dirty="0"/>
              <a:t>f</a:t>
            </a:r>
            <a:r>
              <a:rPr lang="en-US" sz="1600" i="1" baseline="-25000" dirty="0"/>
              <a:t>c</a:t>
            </a:r>
            <a:r>
              <a:rPr lang="en-US" sz="1600" dirty="0"/>
              <a:t>: coupling factor (&lt;1)</a:t>
            </a:r>
          </a:p>
        </p:txBody>
      </p:sp>
      <mc:AlternateContent xmlns:mc="http://schemas.openxmlformats.org/markup-compatibility/2006" xmlns:a14="http://schemas.microsoft.com/office/drawing/2010/main">
        <mc:Choice Requires="a14">
          <p:sp>
            <p:nvSpPr>
              <p:cNvPr id="22" name="TextBox 21"/>
              <p:cNvSpPr txBox="1"/>
              <p:nvPr/>
            </p:nvSpPr>
            <p:spPr>
              <a:xfrm>
                <a:off x="2188099" y="1355013"/>
                <a:ext cx="2735814" cy="696666"/>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𝛾</m:t>
                      </m:r>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𝑒</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𝑓</m:t>
                              </m:r>
                            </m:e>
                            <m:sub>
                              <m:r>
                                <a:rPr lang="en-US" sz="2200" b="0" i="1" smtClean="0">
                                  <a:latin typeface="Cambria Math" panose="02040503050406030204" pitchFamily="18" charset="0"/>
                                </a:rPr>
                                <m:t>𝑐</m:t>
                              </m:r>
                            </m:sub>
                          </m:sSub>
                          <m:r>
                            <a:rPr lang="en-US" sz="2200" b="0" i="1" smtClean="0">
                              <a:latin typeface="Cambria Math" panose="02040503050406030204" pitchFamily="18" charset="0"/>
                            </a:rPr>
                            <m:t>𝐾</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𝐸</m:t>
                              </m:r>
                            </m:e>
                            <m:sub>
                              <m:r>
                                <a:rPr lang="en-US" sz="2200" b="0" i="1" smtClean="0">
                                  <a:latin typeface="Cambria Math" panose="02040503050406030204" pitchFamily="18" charset="0"/>
                                </a:rPr>
                                <m:t>0</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𝛾</m:t>
                          </m:r>
                          <m:r>
                            <a:rPr lang="en-US" sz="2200" b="0" i="1" smtClean="0">
                              <a:latin typeface="Cambria Math" panose="02040503050406030204" pitchFamily="18" charset="0"/>
                            </a:rPr>
                            <m:t>𝑚</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𝑐</m:t>
                              </m:r>
                            </m:e>
                            <m:sup>
                              <m:r>
                                <a:rPr lang="en-US" sz="2200" b="0" i="1" smtClean="0">
                                  <a:latin typeface="Cambria Math" panose="02040503050406030204" pitchFamily="18" charset="0"/>
                                </a:rPr>
                                <m:t>2</m:t>
                              </m:r>
                            </m:sup>
                          </m:sSup>
                        </m:den>
                      </m:f>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1" smtClean="0">
                              <a:latin typeface="Cambria Math" panose="02040503050406030204" pitchFamily="18" charset="0"/>
                            </a:rPr>
                            <m:t>𝜙</m:t>
                          </m:r>
                        </m:e>
                      </m:func>
                    </m:oMath>
                  </m:oMathPara>
                </a14:m>
                <a:endParaRPr lang="de-CH" sz="2200" dirty="0"/>
              </a:p>
            </p:txBody>
          </p:sp>
        </mc:Choice>
        <mc:Fallback xmlns="">
          <p:sp>
            <p:nvSpPr>
              <p:cNvPr id="22" name="TextBox 21"/>
              <p:cNvSpPr txBox="1">
                <a:spLocks noRot="1" noChangeAspect="1" noMove="1" noResize="1" noEditPoints="1" noAdjustHandles="1" noChangeArrowheads="1" noChangeShapeType="1" noTextEdit="1"/>
              </p:cNvSpPr>
              <p:nvPr/>
            </p:nvSpPr>
            <p:spPr>
              <a:xfrm>
                <a:off x="2188099" y="1355013"/>
                <a:ext cx="2735814" cy="696666"/>
              </a:xfrm>
              <a:prstGeom prst="rect">
                <a:avLst/>
              </a:prstGeom>
              <a:blipFill>
                <a:blip r:embed="rId4"/>
                <a:stretch>
                  <a:fillRect/>
                </a:stretch>
              </a:blipFill>
              <a:ln>
                <a:solidFill>
                  <a:schemeClr val="accent1"/>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5433830" y="4312317"/>
                <a:ext cx="1836144" cy="695832"/>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𝜙</m:t>
                      </m:r>
                      <m:r>
                        <a:rPr lang="en-US" sz="2200" b="0" i="1" smtClean="0">
                          <a:latin typeface="Cambria Math" panose="02040503050406030204" pitchFamily="18" charset="0"/>
                        </a:rPr>
                        <m:t>=2</m:t>
                      </m:r>
                      <m:sSub>
                        <m:sSubPr>
                          <m:ctrlPr>
                            <a:rPr lang="en-US" sz="2200" i="1">
                              <a:latin typeface="Cambria Math" panose="02040503050406030204" pitchFamily="18" charset="0"/>
                            </a:rPr>
                          </m:ctrlPr>
                        </m:sSubPr>
                        <m:e>
                          <m:r>
                            <a:rPr lang="en-US" sz="2200" i="1">
                              <a:latin typeface="Cambria Math" panose="02040503050406030204" pitchFamily="18" charset="0"/>
                            </a:rPr>
                            <m:t>𝑘</m:t>
                          </m:r>
                        </m:e>
                        <m:sub>
                          <m:r>
                            <a:rPr lang="en-US" sz="2200" i="1">
                              <a:latin typeface="Cambria Math" panose="02040503050406030204" pitchFamily="18" charset="0"/>
                            </a:rPr>
                            <m:t>𝑢</m:t>
                          </m:r>
                        </m:sub>
                      </m:sSub>
                      <m:f>
                        <m:fPr>
                          <m:ctrlPr>
                            <a:rPr lang="en-US" sz="2200" b="0" i="1" smtClean="0">
                              <a:latin typeface="Cambria Math" panose="02040503050406030204" pitchFamily="18" charset="0"/>
                            </a:rPr>
                          </m:ctrlPr>
                        </m:fPr>
                        <m:num>
                          <m:r>
                            <m:rPr>
                              <m:sty m:val="p"/>
                            </m:rPr>
                            <a:rPr lang="en-US" sz="2200" b="0" i="0" smtClean="0">
                              <a:latin typeface="Cambria Math" panose="02040503050406030204" pitchFamily="18" charset="0"/>
                            </a:rPr>
                            <m:t>Δ</m:t>
                          </m:r>
                          <m:r>
                            <a:rPr lang="en-US" sz="2200" b="0" i="1" smtClean="0">
                              <a:latin typeface="Cambria Math" panose="02040503050406030204" pitchFamily="18" charset="0"/>
                            </a:rPr>
                            <m:t>𝛾</m:t>
                          </m:r>
                        </m:num>
                        <m:den>
                          <m:r>
                            <a:rPr lang="en-US" sz="2200" b="0" i="1" smtClean="0">
                              <a:latin typeface="Cambria Math" panose="02040503050406030204" pitchFamily="18" charset="0"/>
                            </a:rPr>
                            <m:t>𝛾</m:t>
                          </m:r>
                        </m:den>
                      </m:f>
                    </m:oMath>
                  </m:oMathPara>
                </a14:m>
                <a:endParaRPr lang="de-CH" sz="2200" dirty="0"/>
              </a:p>
            </p:txBody>
          </p:sp>
        </mc:Choice>
        <mc:Fallback xmlns="">
          <p:sp>
            <p:nvSpPr>
              <p:cNvPr id="24" name="TextBox 23"/>
              <p:cNvSpPr txBox="1">
                <a:spLocks noRot="1" noChangeAspect="1" noMove="1" noResize="1" noEditPoints="1" noAdjustHandles="1" noChangeArrowheads="1" noChangeShapeType="1" noTextEdit="1"/>
              </p:cNvSpPr>
              <p:nvPr/>
            </p:nvSpPr>
            <p:spPr>
              <a:xfrm>
                <a:off x="5433830" y="4312317"/>
                <a:ext cx="1836144" cy="695832"/>
              </a:xfrm>
              <a:prstGeom prst="rect">
                <a:avLst/>
              </a:prstGeom>
              <a:blipFill>
                <a:blip r:embed="rId5"/>
                <a:stretch>
                  <a:fillRect/>
                </a:stretch>
              </a:blipFill>
              <a:ln>
                <a:solidFill>
                  <a:schemeClr val="accent1"/>
                </a:solidFill>
              </a:ln>
            </p:spPr>
            <p:txBody>
              <a:bodyPr/>
              <a:lstStyle/>
              <a:p>
                <a:r>
                  <a:rPr lang="de-CH">
                    <a:noFill/>
                  </a:rPr>
                  <a:t> </a:t>
                </a:r>
              </a:p>
            </p:txBody>
          </p:sp>
        </mc:Fallback>
      </mc:AlternateContent>
    </p:spTree>
    <p:extLst>
      <p:ext uri="{BB962C8B-B14F-4D97-AF65-F5344CB8AC3E}">
        <p14:creationId xmlns:p14="http://schemas.microsoft.com/office/powerpoint/2010/main" val="2244818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5312" y="990600"/>
            <a:ext cx="7288112" cy="4940491"/>
          </a:xfrm>
        </p:spPr>
        <p:txBody>
          <a:bodyPr>
            <a:normAutofit/>
          </a:bodyPr>
          <a:lstStyle/>
          <a:p>
            <a:r>
              <a:rPr lang="en-US" sz="1800" dirty="0"/>
              <a:t>Wavelength typically much smaller than bunch length.</a:t>
            </a:r>
          </a:p>
          <a:p>
            <a:r>
              <a:rPr lang="en-US" sz="1800" dirty="0"/>
              <a:t>Electrons are randomly spread out initially over all phases.</a:t>
            </a:r>
          </a:p>
          <a:p>
            <a:endParaRPr lang="en-US" sz="2000" dirty="0"/>
          </a:p>
          <a:p>
            <a:pPr>
              <a:buNone/>
            </a:pPr>
            <a:endParaRPr lang="en-US" sz="2000" dirty="0"/>
          </a:p>
        </p:txBody>
      </p:sp>
      <p:sp>
        <p:nvSpPr>
          <p:cNvPr id="3" name="Title 2"/>
          <p:cNvSpPr>
            <a:spLocks noGrp="1"/>
          </p:cNvSpPr>
          <p:nvPr>
            <p:ph type="title"/>
          </p:nvPr>
        </p:nvSpPr>
        <p:spPr/>
        <p:txBody>
          <a:bodyPr/>
          <a:lstStyle/>
          <a:p>
            <a:r>
              <a:rPr lang="en-US" dirty="0"/>
              <a:t>Motion in </a:t>
            </a:r>
            <a:r>
              <a:rPr lang="en-US" dirty="0" err="1"/>
              <a:t>Phasespace</a:t>
            </a:r>
            <a:endParaRPr lang="en-US" dirty="0"/>
          </a:p>
        </p:txBody>
      </p:sp>
      <p:sp>
        <p:nvSpPr>
          <p:cNvPr id="76" name="TextBox 75"/>
          <p:cNvSpPr txBox="1"/>
          <p:nvPr/>
        </p:nvSpPr>
        <p:spPr>
          <a:xfrm>
            <a:off x="1383466" y="6003125"/>
            <a:ext cx="6377067" cy="369332"/>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dirty="0"/>
              <a:t>Thanks to </a:t>
            </a:r>
            <a:r>
              <a:rPr lang="en-US" dirty="0" err="1"/>
              <a:t>microbunching</a:t>
            </a:r>
            <a:r>
              <a:rPr lang="en-US" dirty="0"/>
              <a:t> all electrons emit coherently.</a:t>
            </a:r>
          </a:p>
        </p:txBody>
      </p:sp>
      <p:pic>
        <p:nvPicPr>
          <p:cNvPr id="83" name="Picture 82"/>
          <p:cNvPicPr>
            <a:picLocks noChangeAspect="1"/>
          </p:cNvPicPr>
          <p:nvPr/>
        </p:nvPicPr>
        <p:blipFill rotWithShape="1">
          <a:blip r:embed="rId2"/>
          <a:srcRect r="51059" b="48102"/>
          <a:stretch/>
        </p:blipFill>
        <p:spPr>
          <a:xfrm>
            <a:off x="1447800" y="1828800"/>
            <a:ext cx="2895600" cy="1981200"/>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255786" y="80324"/>
                <a:ext cx="2735814" cy="696666"/>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𝛾</m:t>
                      </m:r>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𝑒</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𝑓</m:t>
                              </m:r>
                            </m:e>
                            <m:sub>
                              <m:r>
                                <a:rPr lang="en-US" sz="2200" b="0" i="1" smtClean="0">
                                  <a:latin typeface="Cambria Math" panose="02040503050406030204" pitchFamily="18" charset="0"/>
                                </a:rPr>
                                <m:t>𝑐</m:t>
                              </m:r>
                            </m:sub>
                          </m:sSub>
                          <m:r>
                            <a:rPr lang="en-US" sz="2200" b="0" i="1" smtClean="0">
                              <a:latin typeface="Cambria Math" panose="02040503050406030204" pitchFamily="18" charset="0"/>
                            </a:rPr>
                            <m:t>𝐾</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𝐸</m:t>
                              </m:r>
                            </m:e>
                            <m:sub>
                              <m:r>
                                <a:rPr lang="en-US" sz="2200" b="0" i="1" smtClean="0">
                                  <a:latin typeface="Cambria Math" panose="02040503050406030204" pitchFamily="18" charset="0"/>
                                </a:rPr>
                                <m:t>0</m:t>
                              </m:r>
                            </m:sub>
                          </m:sSub>
                        </m:num>
                        <m:den>
                          <m:r>
                            <a:rPr lang="en-US" sz="2200" b="0" i="1" smtClean="0">
                              <a:latin typeface="Cambria Math" panose="02040503050406030204" pitchFamily="18" charset="0"/>
                            </a:rPr>
                            <m:t>2</m:t>
                          </m:r>
                          <m:r>
                            <a:rPr lang="en-US" sz="2200" b="0" i="1" smtClean="0">
                              <a:latin typeface="Cambria Math" panose="02040503050406030204" pitchFamily="18" charset="0"/>
                            </a:rPr>
                            <m:t>𝛾</m:t>
                          </m:r>
                          <m:r>
                            <a:rPr lang="en-US" sz="2200" b="0" i="1" smtClean="0">
                              <a:latin typeface="Cambria Math" panose="02040503050406030204" pitchFamily="18" charset="0"/>
                            </a:rPr>
                            <m:t>𝑚</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𝑐</m:t>
                              </m:r>
                            </m:e>
                            <m:sup>
                              <m:r>
                                <a:rPr lang="en-US" sz="2200" b="0" i="1" smtClean="0">
                                  <a:latin typeface="Cambria Math" panose="02040503050406030204" pitchFamily="18" charset="0"/>
                                </a:rPr>
                                <m:t>2</m:t>
                              </m:r>
                            </m:sup>
                          </m:sSup>
                        </m:den>
                      </m:f>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sin</m:t>
                          </m:r>
                        </m:fName>
                        <m:e>
                          <m:r>
                            <a:rPr lang="en-US" sz="2200" b="0" i="1" smtClean="0">
                              <a:latin typeface="Cambria Math" panose="02040503050406030204" pitchFamily="18" charset="0"/>
                            </a:rPr>
                            <m:t>𝜙</m:t>
                          </m:r>
                        </m:e>
                      </m:func>
                    </m:oMath>
                  </m:oMathPara>
                </a14:m>
                <a:endParaRPr lang="de-CH"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6255786" y="80324"/>
                <a:ext cx="2735814" cy="696666"/>
              </a:xfrm>
              <a:prstGeom prst="rect">
                <a:avLst/>
              </a:prstGeom>
              <a:blipFill>
                <a:blip r:embed="rId3"/>
                <a:stretch>
                  <a:fillRect/>
                </a:stretch>
              </a:blipFill>
              <a:ln>
                <a:solidFill>
                  <a:schemeClr val="accent1"/>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7086600" y="988063"/>
                <a:ext cx="1836144" cy="695832"/>
              </a:xfrm>
              <a:prstGeom prst="rect">
                <a:avLst/>
              </a:prstGeom>
              <a:noFill/>
              <a:ln>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CH" sz="2200" i="1" smtClean="0">
                              <a:latin typeface="Cambria Math" panose="02040503050406030204" pitchFamily="18" charset="0"/>
                            </a:rPr>
                          </m:ctrlPr>
                        </m:fPr>
                        <m:num>
                          <m:r>
                            <a:rPr lang="en-US" sz="2200" b="0" i="1" smtClean="0">
                              <a:latin typeface="Cambria Math" panose="02040503050406030204" pitchFamily="18" charset="0"/>
                            </a:rPr>
                            <m:t>𝑑</m:t>
                          </m:r>
                        </m:num>
                        <m:den>
                          <m:r>
                            <a:rPr lang="en-US" sz="2200" b="0" i="1" smtClean="0">
                              <a:latin typeface="Cambria Math" panose="02040503050406030204" pitchFamily="18" charset="0"/>
                            </a:rPr>
                            <m:t>𝑑𝑧</m:t>
                          </m:r>
                        </m:den>
                      </m:f>
                      <m:r>
                        <a:rPr lang="en-US" sz="2200" b="0" i="1" smtClean="0">
                          <a:latin typeface="Cambria Math" panose="02040503050406030204" pitchFamily="18" charset="0"/>
                        </a:rPr>
                        <m:t>𝜙</m:t>
                      </m:r>
                      <m:r>
                        <a:rPr lang="en-US" sz="2200" b="0" i="1" smtClean="0">
                          <a:latin typeface="Cambria Math" panose="02040503050406030204" pitchFamily="18" charset="0"/>
                        </a:rPr>
                        <m:t>=2</m:t>
                      </m:r>
                      <m:sSub>
                        <m:sSubPr>
                          <m:ctrlPr>
                            <a:rPr lang="en-US" sz="2200" i="1">
                              <a:latin typeface="Cambria Math" panose="02040503050406030204" pitchFamily="18" charset="0"/>
                            </a:rPr>
                          </m:ctrlPr>
                        </m:sSubPr>
                        <m:e>
                          <m:r>
                            <a:rPr lang="en-US" sz="2200" i="1">
                              <a:latin typeface="Cambria Math" panose="02040503050406030204" pitchFamily="18" charset="0"/>
                            </a:rPr>
                            <m:t>𝑘</m:t>
                          </m:r>
                        </m:e>
                        <m:sub>
                          <m:r>
                            <a:rPr lang="en-US" sz="2200" i="1">
                              <a:latin typeface="Cambria Math" panose="02040503050406030204" pitchFamily="18" charset="0"/>
                            </a:rPr>
                            <m:t>𝑢</m:t>
                          </m:r>
                        </m:sub>
                      </m:sSub>
                      <m:f>
                        <m:fPr>
                          <m:ctrlPr>
                            <a:rPr lang="en-US" sz="2200" b="0" i="1" smtClean="0">
                              <a:latin typeface="Cambria Math" panose="02040503050406030204" pitchFamily="18" charset="0"/>
                            </a:rPr>
                          </m:ctrlPr>
                        </m:fPr>
                        <m:num>
                          <m:r>
                            <m:rPr>
                              <m:sty m:val="p"/>
                            </m:rPr>
                            <a:rPr lang="en-US" sz="2200" b="0" i="0" smtClean="0">
                              <a:latin typeface="Cambria Math" panose="02040503050406030204" pitchFamily="18" charset="0"/>
                            </a:rPr>
                            <m:t>Δ</m:t>
                          </m:r>
                          <m:r>
                            <a:rPr lang="en-US" sz="2200" b="0" i="1" smtClean="0">
                              <a:latin typeface="Cambria Math" panose="02040503050406030204" pitchFamily="18" charset="0"/>
                            </a:rPr>
                            <m:t>𝛾</m:t>
                          </m:r>
                        </m:num>
                        <m:den>
                          <m:r>
                            <a:rPr lang="en-US" sz="2200" b="0" i="1" smtClean="0">
                              <a:latin typeface="Cambria Math" panose="02040503050406030204" pitchFamily="18" charset="0"/>
                            </a:rPr>
                            <m:t>𝛾</m:t>
                          </m:r>
                        </m:den>
                      </m:f>
                    </m:oMath>
                  </m:oMathPara>
                </a14:m>
                <a:endParaRPr lang="de-CH" sz="2200" dirty="0"/>
              </a:p>
            </p:txBody>
          </p:sp>
        </mc:Choice>
        <mc:Fallback xmlns="">
          <p:sp>
            <p:nvSpPr>
              <p:cNvPr id="9" name="TextBox 8"/>
              <p:cNvSpPr txBox="1">
                <a:spLocks noRot="1" noChangeAspect="1" noMove="1" noResize="1" noEditPoints="1" noAdjustHandles="1" noChangeArrowheads="1" noChangeShapeType="1" noTextEdit="1"/>
              </p:cNvSpPr>
              <p:nvPr/>
            </p:nvSpPr>
            <p:spPr>
              <a:xfrm>
                <a:off x="7086600" y="988063"/>
                <a:ext cx="1836144" cy="695832"/>
              </a:xfrm>
              <a:prstGeom prst="rect">
                <a:avLst/>
              </a:prstGeom>
              <a:blipFill>
                <a:blip r:embed="rId4"/>
                <a:stretch>
                  <a:fillRect/>
                </a:stretch>
              </a:blipFill>
              <a:ln>
                <a:solidFill>
                  <a:schemeClr val="accent1"/>
                </a:solidFill>
              </a:ln>
            </p:spPr>
            <p:txBody>
              <a:bodyPr/>
              <a:lstStyle/>
              <a:p>
                <a:r>
                  <a:rPr lang="de-CH">
                    <a:noFill/>
                  </a:rPr>
                  <a:t> </a:t>
                </a:r>
              </a:p>
            </p:txBody>
          </p:sp>
        </mc:Fallback>
      </mc:AlternateContent>
      <p:pic>
        <p:nvPicPr>
          <p:cNvPr id="7" name="Picture 6">
            <a:extLst>
              <a:ext uri="{FF2B5EF4-FFF2-40B4-BE49-F238E27FC236}">
                <a16:creationId xmlns:a16="http://schemas.microsoft.com/office/drawing/2014/main" id="{469DC32E-42E2-E1D7-7EBC-6AC6A65F7F05}"/>
              </a:ext>
            </a:extLst>
          </p:cNvPr>
          <p:cNvPicPr>
            <a:picLocks noChangeAspect="1"/>
          </p:cNvPicPr>
          <p:nvPr/>
        </p:nvPicPr>
        <p:blipFill rotWithShape="1">
          <a:blip r:embed="rId2"/>
          <a:srcRect b="48102"/>
          <a:stretch/>
        </p:blipFill>
        <p:spPr>
          <a:xfrm>
            <a:off x="1447800" y="1828800"/>
            <a:ext cx="5916512" cy="1981200"/>
          </a:xfrm>
          <a:prstGeom prst="rect">
            <a:avLst/>
          </a:prstGeom>
        </p:spPr>
      </p:pic>
      <p:pic>
        <p:nvPicPr>
          <p:cNvPr id="10" name="Picture 9">
            <a:extLst>
              <a:ext uri="{FF2B5EF4-FFF2-40B4-BE49-F238E27FC236}">
                <a16:creationId xmlns:a16="http://schemas.microsoft.com/office/drawing/2014/main" id="{F0B949E8-CCF2-6C0B-7536-EC45CFF15AEE}"/>
              </a:ext>
            </a:extLst>
          </p:cNvPr>
          <p:cNvPicPr>
            <a:picLocks noChangeAspect="1"/>
          </p:cNvPicPr>
          <p:nvPr/>
        </p:nvPicPr>
        <p:blipFill rotWithShape="1">
          <a:blip r:embed="rId2"/>
          <a:srcRect r="49771"/>
          <a:stretch/>
        </p:blipFill>
        <p:spPr>
          <a:xfrm>
            <a:off x="1447800" y="1828800"/>
            <a:ext cx="2971800" cy="3817492"/>
          </a:xfrm>
          <a:prstGeom prst="rect">
            <a:avLst/>
          </a:prstGeom>
        </p:spPr>
      </p:pic>
      <p:pic>
        <p:nvPicPr>
          <p:cNvPr id="11" name="Picture 10">
            <a:extLst>
              <a:ext uri="{FF2B5EF4-FFF2-40B4-BE49-F238E27FC236}">
                <a16:creationId xmlns:a16="http://schemas.microsoft.com/office/drawing/2014/main" id="{D3588762-02A7-085D-4B62-2C4354DF751A}"/>
              </a:ext>
            </a:extLst>
          </p:cNvPr>
          <p:cNvPicPr>
            <a:picLocks noChangeAspect="1"/>
          </p:cNvPicPr>
          <p:nvPr/>
        </p:nvPicPr>
        <p:blipFill>
          <a:blip r:embed="rId2"/>
          <a:stretch>
            <a:fillRect/>
          </a:stretch>
        </p:blipFill>
        <p:spPr>
          <a:xfrm>
            <a:off x="1447800" y="1828800"/>
            <a:ext cx="5916512" cy="3817492"/>
          </a:xfrm>
          <a:prstGeom prst="rect">
            <a:avLst/>
          </a:prstGeom>
        </p:spPr>
      </p:pic>
    </p:spTree>
    <p:extLst>
      <p:ext uri="{BB962C8B-B14F-4D97-AF65-F5344CB8AC3E}">
        <p14:creationId xmlns:p14="http://schemas.microsoft.com/office/powerpoint/2010/main" val="2937615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err="1"/>
              <a:t>Microbunching</a:t>
            </a:r>
            <a:endParaRPr lang="en-US" dirty="0"/>
          </a:p>
        </p:txBody>
      </p:sp>
      <p:sp>
        <p:nvSpPr>
          <p:cNvPr id="5" name="TextBox 4"/>
          <p:cNvSpPr txBox="1"/>
          <p:nvPr/>
        </p:nvSpPr>
        <p:spPr>
          <a:xfrm>
            <a:off x="1371600" y="5569803"/>
            <a:ext cx="6477000"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sz="2400" dirty="0" err="1"/>
              <a:t>Microbunching</a:t>
            </a:r>
            <a:r>
              <a:rPr lang="en-US" sz="2400" dirty="0"/>
              <a:t> has periodicity of FEL wavelength. All electrons emit coherently.</a:t>
            </a:r>
          </a:p>
        </p:txBody>
      </p:sp>
      <p:sp>
        <p:nvSpPr>
          <p:cNvPr id="6" name="TextBox 5"/>
          <p:cNvSpPr txBox="1"/>
          <p:nvPr/>
        </p:nvSpPr>
        <p:spPr>
          <a:xfrm>
            <a:off x="5791200" y="1219200"/>
            <a:ext cx="2667000" cy="3970318"/>
          </a:xfrm>
          <a:prstGeom prst="rect">
            <a:avLst/>
          </a:prstGeom>
          <a:noFill/>
        </p:spPr>
        <p:txBody>
          <a:bodyPr wrap="square" rtlCol="0">
            <a:spAutoFit/>
          </a:bodyPr>
          <a:lstStyle/>
          <a:p>
            <a:r>
              <a:rPr lang="en-US" i="1" dirty="0"/>
              <a:t>3D Simulation for</a:t>
            </a:r>
          </a:p>
          <a:p>
            <a:r>
              <a:rPr lang="en-US" i="1" dirty="0"/>
              <a:t>FLASH FEL over 4 wavelengths</a:t>
            </a:r>
          </a:p>
          <a:p>
            <a:endParaRPr lang="en-US" i="1" dirty="0"/>
          </a:p>
          <a:p>
            <a:r>
              <a:rPr lang="en-US" i="1" dirty="0"/>
              <a:t>Frame moving with electron beam through 15 </a:t>
            </a:r>
            <a:r>
              <a:rPr lang="en-US" i="1" dirty="0" err="1"/>
              <a:t>m</a:t>
            </a:r>
            <a:r>
              <a:rPr lang="en-US" i="1" dirty="0"/>
              <a:t> </a:t>
            </a:r>
            <a:r>
              <a:rPr lang="en-US" i="1" dirty="0" err="1"/>
              <a:t>undulator</a:t>
            </a:r>
            <a:endParaRPr lang="en-US" i="1" dirty="0"/>
          </a:p>
          <a:p>
            <a:endParaRPr lang="en-US" i="1" dirty="0"/>
          </a:p>
          <a:p>
            <a:r>
              <a:rPr lang="en-US" i="1" dirty="0"/>
              <a:t>Wiggle motion is too small to see. The ‘breathing’ comes from focusing to keep beam small.</a:t>
            </a:r>
          </a:p>
        </p:txBody>
      </p:sp>
      <p:sp>
        <p:nvSpPr>
          <p:cNvPr id="7" name="TextBox 6"/>
          <p:cNvSpPr txBox="1"/>
          <p:nvPr/>
        </p:nvSpPr>
        <p:spPr>
          <a:xfrm>
            <a:off x="1295400" y="4724400"/>
            <a:ext cx="4561690" cy="369332"/>
          </a:xfrm>
          <a:prstGeom prst="rect">
            <a:avLst/>
          </a:prstGeom>
          <a:noFill/>
        </p:spPr>
        <p:txBody>
          <a:bodyPr wrap="none" rtlCol="0">
            <a:spAutoFit/>
          </a:bodyPr>
          <a:lstStyle/>
          <a:p>
            <a:r>
              <a:rPr lang="en-US" dirty="0"/>
              <a:t>Slice of electron bunch (4 wavelengths)</a:t>
            </a:r>
          </a:p>
        </p:txBody>
      </p:sp>
      <p:sp>
        <p:nvSpPr>
          <p:cNvPr id="8" name="TextBox 7"/>
          <p:cNvSpPr txBox="1"/>
          <p:nvPr/>
        </p:nvSpPr>
        <p:spPr>
          <a:xfrm rot="16200000">
            <a:off x="-81716" y="2708832"/>
            <a:ext cx="2384900" cy="369332"/>
          </a:xfrm>
          <a:prstGeom prst="rect">
            <a:avLst/>
          </a:prstGeom>
          <a:noFill/>
        </p:spPr>
        <p:txBody>
          <a:bodyPr wrap="none" rtlCol="0">
            <a:spAutoFit/>
          </a:bodyPr>
          <a:lstStyle/>
          <a:p>
            <a:r>
              <a:rPr lang="en-US" dirty="0"/>
              <a:t>Transverse position</a:t>
            </a:r>
          </a:p>
        </p:txBody>
      </p:sp>
      <p:pic>
        <p:nvPicPr>
          <p:cNvPr id="9" name="microbunchin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676400" y="992270"/>
            <a:ext cx="3794544" cy="3427330"/>
          </a:xfrm>
          <a:prstGeom prst="rect">
            <a:avLst/>
          </a:prstGeom>
        </p:spPr>
      </p:pic>
    </p:spTree>
    <p:extLst>
      <p:ext uri="{BB962C8B-B14F-4D97-AF65-F5344CB8AC3E}">
        <p14:creationId xmlns:p14="http://schemas.microsoft.com/office/powerpoint/2010/main" val="211002062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ea typeface="ＭＳ Ｐゴシック" pitchFamily="-65" charset="-128"/>
                <a:cs typeface="ＭＳ Ｐゴシック" pitchFamily="-65" charset="-128"/>
              </a:rPr>
              <a:t>The Generic Amplification Process</a:t>
            </a:r>
          </a:p>
        </p:txBody>
      </p:sp>
      <p:pic>
        <p:nvPicPr>
          <p:cNvPr id="50179" name="Picture 4" descr="1DFELcurve"/>
          <p:cNvPicPr>
            <a:picLocks noChangeAspect="1" noChangeArrowheads="1"/>
          </p:cNvPicPr>
          <p:nvPr/>
        </p:nvPicPr>
        <p:blipFill>
          <a:blip r:embed="rId3"/>
          <a:srcRect/>
          <a:stretch>
            <a:fillRect/>
          </a:stretch>
        </p:blipFill>
        <p:spPr bwMode="auto">
          <a:xfrm>
            <a:off x="1219200" y="1219200"/>
            <a:ext cx="6400800" cy="4495800"/>
          </a:xfrm>
          <a:prstGeom prst="rect">
            <a:avLst/>
          </a:prstGeom>
          <a:noFill/>
          <a:ln w="9525">
            <a:noFill/>
            <a:miter lim="800000"/>
            <a:headEnd/>
            <a:tailEnd/>
          </a:ln>
        </p:spPr>
      </p:pic>
      <p:sp>
        <p:nvSpPr>
          <p:cNvPr id="50180" name="Rectangle 5"/>
          <p:cNvSpPr>
            <a:spLocks noChangeArrowheads="1"/>
          </p:cNvSpPr>
          <p:nvPr/>
        </p:nvSpPr>
        <p:spPr bwMode="auto">
          <a:xfrm>
            <a:off x="3657600" y="2743200"/>
            <a:ext cx="1524000" cy="517525"/>
          </a:xfrm>
          <a:prstGeom prst="rect">
            <a:avLst/>
          </a:prstGeom>
          <a:noFill/>
          <a:ln w="9525">
            <a:noFill/>
            <a:miter lim="800000"/>
            <a:headEnd/>
            <a:tailEnd/>
          </a:ln>
        </p:spPr>
        <p:txBody>
          <a:bodyPr>
            <a:prstTxWarp prst="textNoShape">
              <a:avLst/>
            </a:prstTxWarp>
            <a:spAutoFit/>
          </a:bodyPr>
          <a:lstStyle/>
          <a:p>
            <a:r>
              <a:rPr lang="en-US" sz="1400"/>
              <a:t>Exponential Amplification</a:t>
            </a:r>
          </a:p>
        </p:txBody>
      </p:sp>
      <p:sp>
        <p:nvSpPr>
          <p:cNvPr id="50181" name="Rectangle 6"/>
          <p:cNvSpPr>
            <a:spLocks noChangeArrowheads="1"/>
          </p:cNvSpPr>
          <p:nvPr/>
        </p:nvSpPr>
        <p:spPr bwMode="auto">
          <a:xfrm>
            <a:off x="5791200" y="1371600"/>
            <a:ext cx="1600200" cy="523220"/>
          </a:xfrm>
          <a:prstGeom prst="rect">
            <a:avLst/>
          </a:prstGeom>
          <a:noFill/>
          <a:ln w="9525">
            <a:noFill/>
            <a:miter lim="800000"/>
            <a:headEnd/>
            <a:tailEnd/>
          </a:ln>
        </p:spPr>
        <p:txBody>
          <a:bodyPr wrap="square">
            <a:prstTxWarp prst="textNoShape">
              <a:avLst/>
            </a:prstTxWarp>
            <a:spAutoFit/>
          </a:bodyPr>
          <a:lstStyle/>
          <a:p>
            <a:r>
              <a:rPr lang="en-US" sz="1400" dirty="0"/>
              <a:t>Saturation (max. bunching)</a:t>
            </a:r>
          </a:p>
        </p:txBody>
      </p:sp>
      <p:sp>
        <p:nvSpPr>
          <p:cNvPr id="50182" name="Rectangle 7"/>
          <p:cNvSpPr>
            <a:spLocks noChangeArrowheads="1"/>
          </p:cNvSpPr>
          <p:nvPr/>
        </p:nvSpPr>
        <p:spPr bwMode="auto">
          <a:xfrm>
            <a:off x="2286000" y="4267200"/>
            <a:ext cx="1143000" cy="517525"/>
          </a:xfrm>
          <a:prstGeom prst="rect">
            <a:avLst/>
          </a:prstGeom>
          <a:noFill/>
          <a:ln w="9525">
            <a:noFill/>
            <a:miter lim="800000"/>
            <a:headEnd/>
            <a:tailEnd/>
          </a:ln>
        </p:spPr>
        <p:txBody>
          <a:bodyPr>
            <a:prstTxWarp prst="textNoShape">
              <a:avLst/>
            </a:prstTxWarp>
            <a:spAutoFit/>
          </a:bodyPr>
          <a:lstStyle/>
          <a:p>
            <a:r>
              <a:rPr lang="en-US" sz="1400"/>
              <a:t>Start-up Lethargy</a:t>
            </a:r>
          </a:p>
        </p:txBody>
      </p:sp>
      <p:sp>
        <p:nvSpPr>
          <p:cNvPr id="50183" name="Rectangle 9"/>
          <p:cNvSpPr>
            <a:spLocks noChangeArrowheads="1"/>
          </p:cNvSpPr>
          <p:nvPr/>
        </p:nvSpPr>
        <p:spPr bwMode="auto">
          <a:xfrm>
            <a:off x="4419600" y="4267200"/>
            <a:ext cx="3276600" cy="738664"/>
          </a:xfrm>
          <a:prstGeom prst="rect">
            <a:avLst/>
          </a:prstGeom>
          <a:noFill/>
          <a:ln w="9525">
            <a:noFill/>
            <a:miter lim="800000"/>
            <a:headEnd/>
            <a:tailEnd/>
          </a:ln>
        </p:spPr>
        <p:txBody>
          <a:bodyPr>
            <a:prstTxWarp prst="textNoShape">
              <a:avLst/>
            </a:prstTxWarp>
            <a:spAutoFit/>
          </a:bodyPr>
          <a:lstStyle/>
          <a:p>
            <a:r>
              <a:rPr lang="en-US" sz="1400" dirty="0"/>
              <a:t>Lethargy at start-up is the response time till some bunching has formed.</a:t>
            </a:r>
          </a:p>
        </p:txBody>
      </p:sp>
      <p:sp>
        <p:nvSpPr>
          <p:cNvPr id="50184" name="Rectangle 10"/>
          <p:cNvSpPr>
            <a:spLocks noChangeArrowheads="1"/>
          </p:cNvSpPr>
          <p:nvPr/>
        </p:nvSpPr>
        <p:spPr bwMode="auto">
          <a:xfrm>
            <a:off x="2286000" y="1371600"/>
            <a:ext cx="3505200" cy="730250"/>
          </a:xfrm>
          <a:prstGeom prst="rect">
            <a:avLst/>
          </a:prstGeom>
          <a:noFill/>
          <a:ln w="9525">
            <a:noFill/>
            <a:miter lim="800000"/>
            <a:headEnd/>
            <a:tailEnd/>
          </a:ln>
        </p:spPr>
        <p:txBody>
          <a:bodyPr>
            <a:prstTxWarp prst="textNoShape">
              <a:avLst/>
            </a:prstTxWarp>
            <a:spAutoFit/>
          </a:bodyPr>
          <a:lstStyle/>
          <a:p>
            <a:r>
              <a:rPr lang="en-US" sz="1400" dirty="0"/>
              <a:t>Beyond saturation there is a continuous exchange of energy between electron beam and radiation beam.</a:t>
            </a:r>
          </a:p>
        </p:txBody>
      </p:sp>
      <p:cxnSp>
        <p:nvCxnSpPr>
          <p:cNvPr id="10" name="Straight Arrow Connector 9"/>
          <p:cNvCxnSpPr/>
          <p:nvPr/>
        </p:nvCxnSpPr>
        <p:spPr>
          <a:xfrm rot="5400000">
            <a:off x="6293078" y="3450342"/>
            <a:ext cx="3111044" cy="1588"/>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sp>
        <p:nvSpPr>
          <p:cNvPr id="11" name="TextBox 10"/>
          <p:cNvSpPr txBox="1"/>
          <p:nvPr/>
        </p:nvSpPr>
        <p:spPr>
          <a:xfrm rot="5400000">
            <a:off x="7506664" y="3311199"/>
            <a:ext cx="1450337" cy="461665"/>
          </a:xfrm>
          <a:prstGeom prst="rect">
            <a:avLst/>
          </a:prstGeom>
          <a:noFill/>
        </p:spPr>
        <p:txBody>
          <a:bodyPr wrap="none" rtlCol="0">
            <a:spAutoFit/>
          </a:bodyPr>
          <a:lstStyle/>
          <a:p>
            <a:r>
              <a:rPr lang="en-US" sz="2400" b="1" dirty="0">
                <a:solidFill>
                  <a:srgbClr val="FF0000"/>
                </a:solidFill>
              </a:rPr>
              <a:t>FEL Gain</a:t>
            </a:r>
          </a:p>
        </p:txBody>
      </p:sp>
      <p:sp>
        <p:nvSpPr>
          <p:cNvPr id="3" name="TextBox 2"/>
          <p:cNvSpPr txBox="1"/>
          <p:nvPr/>
        </p:nvSpPr>
        <p:spPr>
          <a:xfrm>
            <a:off x="2209800" y="5818947"/>
            <a:ext cx="5867400" cy="646331"/>
          </a:xfrm>
          <a:prstGeom prst="rect">
            <a:avLst/>
          </a:prstGeom>
          <a:noFill/>
        </p:spPr>
        <p:txBody>
          <a:bodyPr wrap="square" rtlCol="0">
            <a:spAutoFit/>
          </a:bodyPr>
          <a:lstStyle/>
          <a:p>
            <a:pPr algn="ctr"/>
            <a:r>
              <a:rPr lang="en-US" dirty="0"/>
              <a:t>Gain length (</a:t>
            </a:r>
            <a:r>
              <a:rPr lang="en-US" dirty="0" err="1"/>
              <a:t>L</a:t>
            </a:r>
            <a:r>
              <a:rPr lang="en-US" baseline="-25000" dirty="0" err="1"/>
              <a:t>g</a:t>
            </a:r>
            <a:r>
              <a:rPr lang="en-US" dirty="0"/>
              <a:t>): distance so that the power gets multiplied by a factor of e (in exponential regime)</a:t>
            </a:r>
            <a:endParaRPr lang="de-CH" dirty="0"/>
          </a:p>
        </p:txBody>
      </p:sp>
    </p:spTree>
    <p:extLst>
      <p:ext uri="{BB962C8B-B14F-4D97-AF65-F5344CB8AC3E}">
        <p14:creationId xmlns:p14="http://schemas.microsoft.com/office/powerpoint/2010/main" val="3477298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4940491"/>
          </a:xfrm>
        </p:spPr>
        <p:txBody>
          <a:bodyPr/>
          <a:lstStyle/>
          <a:p>
            <a:r>
              <a:rPr lang="en-US" sz="2200" dirty="0"/>
              <a:t>SASE FEL (Self-Amplified Spontaneous Emission)</a:t>
            </a:r>
          </a:p>
          <a:p>
            <a:endParaRPr lang="en-US" dirty="0"/>
          </a:p>
          <a:p>
            <a:endParaRPr lang="en-US" dirty="0"/>
          </a:p>
          <a:p>
            <a:endParaRPr lang="en-US" dirty="0"/>
          </a:p>
          <a:p>
            <a:endParaRPr lang="en-US" dirty="0"/>
          </a:p>
          <a:p>
            <a:endParaRPr lang="en-US" dirty="0"/>
          </a:p>
          <a:p>
            <a:endParaRPr lang="en-US" sz="1200" dirty="0"/>
          </a:p>
          <a:p>
            <a:r>
              <a:rPr lang="en-US" sz="2200" dirty="0"/>
              <a:t>FEL Amplifier (starts with an input signal) </a:t>
            </a:r>
          </a:p>
        </p:txBody>
      </p:sp>
      <p:sp>
        <p:nvSpPr>
          <p:cNvPr id="3" name="Title 2"/>
          <p:cNvSpPr>
            <a:spLocks noGrp="1"/>
          </p:cNvSpPr>
          <p:nvPr>
            <p:ph type="title"/>
          </p:nvPr>
        </p:nvSpPr>
        <p:spPr/>
        <p:txBody>
          <a:bodyPr/>
          <a:lstStyle/>
          <a:p>
            <a:r>
              <a:rPr lang="en-US" dirty="0"/>
              <a:t>FEL Modes</a:t>
            </a:r>
          </a:p>
        </p:txBody>
      </p:sp>
      <p:grpSp>
        <p:nvGrpSpPr>
          <p:cNvPr id="62" name="Group 61"/>
          <p:cNvGrpSpPr/>
          <p:nvPr/>
        </p:nvGrpSpPr>
        <p:grpSpPr>
          <a:xfrm>
            <a:off x="645347" y="4114800"/>
            <a:ext cx="8386706" cy="952500"/>
            <a:chOff x="604894" y="1866900"/>
            <a:chExt cx="8386706" cy="952500"/>
          </a:xfrm>
        </p:grpSpPr>
        <p:grpSp>
          <p:nvGrpSpPr>
            <p:cNvPr id="54" name="Group 53"/>
            <p:cNvGrpSpPr/>
            <p:nvPr/>
          </p:nvGrpSpPr>
          <p:grpSpPr>
            <a:xfrm>
              <a:off x="604894" y="1866900"/>
              <a:ext cx="7319906" cy="952500"/>
              <a:chOff x="604894" y="1866900"/>
              <a:chExt cx="7319906" cy="952500"/>
            </a:xfrm>
          </p:grpSpPr>
          <p:sp>
            <p:nvSpPr>
              <p:cNvPr id="10" name="Rectangle 9"/>
              <p:cNvSpPr/>
              <p:nvPr/>
            </p:nvSpPr>
            <p:spPr>
              <a:xfrm>
                <a:off x="25527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 name="Rectangle 10"/>
              <p:cNvSpPr/>
              <p:nvPr/>
            </p:nvSpPr>
            <p:spPr>
              <a:xfrm>
                <a:off x="27813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0099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Rectangle 12"/>
              <p:cNvSpPr/>
              <p:nvPr/>
            </p:nvSpPr>
            <p:spPr>
              <a:xfrm>
                <a:off x="32385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671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5" name="Rectangle 14"/>
              <p:cNvSpPr/>
              <p:nvPr/>
            </p:nvSpPr>
            <p:spPr>
              <a:xfrm>
                <a:off x="36957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9243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7" name="Rectangle 16"/>
              <p:cNvSpPr/>
              <p:nvPr/>
            </p:nvSpPr>
            <p:spPr>
              <a:xfrm>
                <a:off x="41529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3815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9" name="Rectangle 18"/>
              <p:cNvSpPr/>
              <p:nvPr/>
            </p:nvSpPr>
            <p:spPr>
              <a:xfrm>
                <a:off x="46101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8387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1" name="Rectangle 20"/>
              <p:cNvSpPr/>
              <p:nvPr/>
            </p:nvSpPr>
            <p:spPr>
              <a:xfrm>
                <a:off x="50673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2959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 name="Rectangle 22"/>
              <p:cNvSpPr/>
              <p:nvPr/>
            </p:nvSpPr>
            <p:spPr>
              <a:xfrm>
                <a:off x="55245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5753100" y="1866900"/>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5" name="Rectangle 24"/>
              <p:cNvSpPr/>
              <p:nvPr/>
            </p:nvSpPr>
            <p:spPr>
              <a:xfrm>
                <a:off x="5981700" y="1866900"/>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hape 26"/>
              <p:cNvCxnSpPr>
                <a:endCxn id="10" idx="1"/>
              </p:cNvCxnSpPr>
              <p:nvPr/>
            </p:nvCxnSpPr>
            <p:spPr>
              <a:xfrm rot="5400000" flipH="1" flipV="1">
                <a:off x="1809750" y="2076450"/>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hape 28"/>
              <p:cNvCxnSpPr/>
              <p:nvPr/>
            </p:nvCxnSpPr>
            <p:spPr>
              <a:xfrm rot="10800000" flipH="1" flipV="1">
                <a:off x="6248400" y="2095500"/>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ight Arrow 29"/>
              <p:cNvSpPr/>
              <p:nvPr/>
            </p:nvSpPr>
            <p:spPr>
              <a:xfrm>
                <a:off x="1524000" y="2000250"/>
                <a:ext cx="533400" cy="1905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1" name="Right Arrow 30"/>
              <p:cNvSpPr/>
              <p:nvPr/>
            </p:nvSpPr>
            <p:spPr>
              <a:xfrm>
                <a:off x="6819900" y="1905000"/>
                <a:ext cx="1104900" cy="3810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32" name="TextBox 31"/>
              <p:cNvSpPr txBox="1"/>
              <p:nvPr/>
            </p:nvSpPr>
            <p:spPr>
              <a:xfrm>
                <a:off x="798954" y="1891268"/>
                <a:ext cx="801246" cy="369332"/>
              </a:xfrm>
              <a:prstGeom prst="rect">
                <a:avLst/>
              </a:prstGeom>
              <a:noFill/>
            </p:spPr>
            <p:txBody>
              <a:bodyPr wrap="none" rtlCol="0">
                <a:spAutoFit/>
              </a:bodyPr>
              <a:lstStyle/>
              <a:p>
                <a:r>
                  <a:rPr lang="en-US" i="1" dirty="0"/>
                  <a:t>Seed</a:t>
                </a:r>
              </a:p>
            </p:txBody>
          </p:sp>
          <p:sp>
            <p:nvSpPr>
              <p:cNvPr id="33" name="TextBox 32"/>
              <p:cNvSpPr txBox="1"/>
              <p:nvPr/>
            </p:nvSpPr>
            <p:spPr>
              <a:xfrm>
                <a:off x="604894" y="2450068"/>
                <a:ext cx="1296612" cy="369332"/>
              </a:xfrm>
              <a:prstGeom prst="rect">
                <a:avLst/>
              </a:prstGeom>
              <a:noFill/>
            </p:spPr>
            <p:txBody>
              <a:bodyPr wrap="none" rtlCol="0">
                <a:spAutoFit/>
              </a:bodyPr>
              <a:lstStyle/>
              <a:p>
                <a:r>
                  <a:rPr lang="en-US" i="1" dirty="0"/>
                  <a:t>Electrons</a:t>
                </a:r>
              </a:p>
            </p:txBody>
          </p:sp>
          <p:sp>
            <p:nvSpPr>
              <p:cNvPr id="34" name="TextBox 33"/>
              <p:cNvSpPr txBox="1"/>
              <p:nvPr/>
            </p:nvSpPr>
            <p:spPr>
              <a:xfrm>
                <a:off x="3581400" y="2417802"/>
                <a:ext cx="1500619" cy="369332"/>
              </a:xfrm>
              <a:prstGeom prst="rect">
                <a:avLst/>
              </a:prstGeom>
              <a:noFill/>
            </p:spPr>
            <p:txBody>
              <a:bodyPr wrap="none" rtlCol="0">
                <a:spAutoFit/>
              </a:bodyPr>
              <a:lstStyle/>
              <a:p>
                <a:r>
                  <a:rPr lang="en-US" i="1" dirty="0" err="1"/>
                  <a:t>Undulators</a:t>
                </a:r>
                <a:endParaRPr lang="en-US" i="1" dirty="0"/>
              </a:p>
            </p:txBody>
          </p:sp>
        </p:grpSp>
        <p:sp>
          <p:nvSpPr>
            <p:cNvPr id="35" name="TextBox 34"/>
            <p:cNvSpPr txBox="1"/>
            <p:nvPr/>
          </p:nvSpPr>
          <p:spPr>
            <a:xfrm>
              <a:off x="7933373" y="1891268"/>
              <a:ext cx="1058227" cy="369332"/>
            </a:xfrm>
            <a:prstGeom prst="rect">
              <a:avLst/>
            </a:prstGeom>
            <a:noFill/>
          </p:spPr>
          <p:txBody>
            <a:bodyPr wrap="none" rtlCol="0">
              <a:spAutoFit/>
            </a:bodyPr>
            <a:lstStyle/>
            <a:p>
              <a:r>
                <a:rPr lang="en-US" i="1" dirty="0"/>
                <a:t>Output</a:t>
              </a:r>
            </a:p>
          </p:txBody>
        </p:sp>
      </p:grpSp>
      <p:grpSp>
        <p:nvGrpSpPr>
          <p:cNvPr id="56" name="Group 55"/>
          <p:cNvGrpSpPr/>
          <p:nvPr/>
        </p:nvGrpSpPr>
        <p:grpSpPr>
          <a:xfrm>
            <a:off x="645347" y="1524000"/>
            <a:ext cx="8386706" cy="952500"/>
            <a:chOff x="604894" y="4838699"/>
            <a:chExt cx="8386706" cy="952500"/>
          </a:xfrm>
        </p:grpSpPr>
        <p:sp>
          <p:nvSpPr>
            <p:cNvPr id="36" name="Rectangle 35"/>
            <p:cNvSpPr/>
            <p:nvPr/>
          </p:nvSpPr>
          <p:spPr>
            <a:xfrm>
              <a:off x="25527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7" name="Rectangle 36"/>
            <p:cNvSpPr/>
            <p:nvPr/>
          </p:nvSpPr>
          <p:spPr>
            <a:xfrm>
              <a:off x="27813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30099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39" name="Rectangle 38"/>
            <p:cNvSpPr/>
            <p:nvPr/>
          </p:nvSpPr>
          <p:spPr>
            <a:xfrm>
              <a:off x="32385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34671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1" name="Rectangle 40"/>
            <p:cNvSpPr/>
            <p:nvPr/>
          </p:nvSpPr>
          <p:spPr>
            <a:xfrm>
              <a:off x="36957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39243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3" name="Rectangle 42"/>
            <p:cNvSpPr/>
            <p:nvPr/>
          </p:nvSpPr>
          <p:spPr>
            <a:xfrm>
              <a:off x="41529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43815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5" name="Rectangle 44"/>
            <p:cNvSpPr/>
            <p:nvPr/>
          </p:nvSpPr>
          <p:spPr>
            <a:xfrm>
              <a:off x="46101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48387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7" name="Rectangle 46"/>
            <p:cNvSpPr/>
            <p:nvPr/>
          </p:nvSpPr>
          <p:spPr>
            <a:xfrm>
              <a:off x="50673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52959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9" name="Rectangle 48"/>
            <p:cNvSpPr/>
            <p:nvPr/>
          </p:nvSpPr>
          <p:spPr>
            <a:xfrm>
              <a:off x="55245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5753100" y="4838699"/>
              <a:ext cx="228600" cy="3810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1" name="Rectangle 50"/>
            <p:cNvSpPr/>
            <p:nvPr/>
          </p:nvSpPr>
          <p:spPr>
            <a:xfrm>
              <a:off x="5981700" y="4838699"/>
              <a:ext cx="228600" cy="381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2" name="Shape 51"/>
            <p:cNvCxnSpPr>
              <a:endCxn id="36" idx="1"/>
            </p:cNvCxnSpPr>
            <p:nvPr/>
          </p:nvCxnSpPr>
          <p:spPr>
            <a:xfrm rot="5400000" flipH="1" flipV="1">
              <a:off x="1809750" y="5048249"/>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Shape 52"/>
            <p:cNvCxnSpPr/>
            <p:nvPr/>
          </p:nvCxnSpPr>
          <p:spPr>
            <a:xfrm rot="10800000" flipH="1" flipV="1">
              <a:off x="6248400" y="5067299"/>
              <a:ext cx="762000" cy="723900"/>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55" name="Right Arrow 54"/>
            <p:cNvSpPr/>
            <p:nvPr/>
          </p:nvSpPr>
          <p:spPr>
            <a:xfrm>
              <a:off x="6819900" y="4876799"/>
              <a:ext cx="1104900" cy="381000"/>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7" name="TextBox 56"/>
            <p:cNvSpPr txBox="1"/>
            <p:nvPr/>
          </p:nvSpPr>
          <p:spPr>
            <a:xfrm>
              <a:off x="604894" y="5421867"/>
              <a:ext cx="1296612" cy="369332"/>
            </a:xfrm>
            <a:prstGeom prst="rect">
              <a:avLst/>
            </a:prstGeom>
            <a:noFill/>
          </p:spPr>
          <p:txBody>
            <a:bodyPr wrap="none" rtlCol="0">
              <a:spAutoFit/>
            </a:bodyPr>
            <a:lstStyle/>
            <a:p>
              <a:r>
                <a:rPr lang="en-US" i="1" dirty="0"/>
                <a:t>Electrons</a:t>
              </a:r>
            </a:p>
          </p:txBody>
        </p:sp>
        <p:sp>
          <p:nvSpPr>
            <p:cNvPr id="58" name="TextBox 57"/>
            <p:cNvSpPr txBox="1"/>
            <p:nvPr/>
          </p:nvSpPr>
          <p:spPr>
            <a:xfrm>
              <a:off x="3581400" y="5389601"/>
              <a:ext cx="1500619" cy="369332"/>
            </a:xfrm>
            <a:prstGeom prst="rect">
              <a:avLst/>
            </a:prstGeom>
            <a:noFill/>
          </p:spPr>
          <p:txBody>
            <a:bodyPr wrap="none" rtlCol="0">
              <a:spAutoFit/>
            </a:bodyPr>
            <a:lstStyle/>
            <a:p>
              <a:r>
                <a:rPr lang="en-US" i="1" dirty="0" err="1"/>
                <a:t>Undulators</a:t>
              </a:r>
              <a:endParaRPr lang="en-US" i="1" dirty="0"/>
            </a:p>
          </p:txBody>
        </p:sp>
        <p:sp>
          <p:nvSpPr>
            <p:cNvPr id="59" name="TextBox 58"/>
            <p:cNvSpPr txBox="1"/>
            <p:nvPr/>
          </p:nvSpPr>
          <p:spPr>
            <a:xfrm>
              <a:off x="7933373" y="4863067"/>
              <a:ext cx="1058227" cy="369332"/>
            </a:xfrm>
            <a:prstGeom prst="rect">
              <a:avLst/>
            </a:prstGeom>
            <a:noFill/>
          </p:spPr>
          <p:txBody>
            <a:bodyPr wrap="none" rtlCol="0">
              <a:spAutoFit/>
            </a:bodyPr>
            <a:lstStyle/>
            <a:p>
              <a:r>
                <a:rPr lang="en-US" i="1" dirty="0"/>
                <a:t>Output</a:t>
              </a:r>
            </a:p>
          </p:txBody>
        </p:sp>
      </p:grpSp>
      <p:sp>
        <p:nvSpPr>
          <p:cNvPr id="60" name="TextBox 59"/>
          <p:cNvSpPr txBox="1"/>
          <p:nvPr/>
        </p:nvSpPr>
        <p:spPr>
          <a:xfrm>
            <a:off x="1066800" y="5181600"/>
            <a:ext cx="7162800" cy="646331"/>
          </a:xfrm>
          <a:prstGeom prst="rect">
            <a:avLst/>
          </a:prstGeom>
          <a:noFill/>
        </p:spPr>
        <p:txBody>
          <a:bodyPr wrap="square" rtlCol="0">
            <a:spAutoFit/>
          </a:bodyPr>
          <a:lstStyle/>
          <a:p>
            <a:pPr algn="ctr"/>
            <a:r>
              <a:rPr lang="en-US" dirty="0">
                <a:solidFill>
                  <a:srgbClr val="FF0000"/>
                </a:solidFill>
              </a:rPr>
              <a:t>Seed must be above shot noise power (~kW for X-rays). Output resembles the characteristics of the seed</a:t>
            </a:r>
          </a:p>
        </p:txBody>
      </p:sp>
      <p:sp>
        <p:nvSpPr>
          <p:cNvPr id="61" name="TextBox 60"/>
          <p:cNvSpPr txBox="1"/>
          <p:nvPr/>
        </p:nvSpPr>
        <p:spPr>
          <a:xfrm>
            <a:off x="1597847" y="2514600"/>
            <a:ext cx="5564953" cy="646331"/>
          </a:xfrm>
          <a:prstGeom prst="rect">
            <a:avLst/>
          </a:prstGeom>
          <a:noFill/>
        </p:spPr>
        <p:txBody>
          <a:bodyPr wrap="square" rtlCol="0">
            <a:spAutoFit/>
          </a:bodyPr>
          <a:lstStyle/>
          <a:p>
            <a:pPr algn="ctr"/>
            <a:r>
              <a:rPr lang="en-US" dirty="0">
                <a:solidFill>
                  <a:srgbClr val="FF0000"/>
                </a:solidFill>
              </a:rPr>
              <a:t>Spontaneous emission (shot noise) </a:t>
            </a:r>
          </a:p>
          <a:p>
            <a:pPr algn="ctr"/>
            <a:r>
              <a:rPr lang="en-US" dirty="0">
                <a:solidFill>
                  <a:srgbClr val="FF0000"/>
                </a:solidFill>
              </a:rPr>
              <a:t>is a broadband seed of “white noise”</a:t>
            </a:r>
          </a:p>
        </p:txBody>
      </p:sp>
      <p:sp>
        <p:nvSpPr>
          <p:cNvPr id="4" name="TextBox 3"/>
          <p:cNvSpPr txBox="1"/>
          <p:nvPr/>
        </p:nvSpPr>
        <p:spPr>
          <a:xfrm>
            <a:off x="4802953" y="6019800"/>
            <a:ext cx="4188647" cy="646331"/>
          </a:xfrm>
          <a:prstGeom prst="rect">
            <a:avLst/>
          </a:prstGeom>
          <a:noFill/>
          <a:ln>
            <a:solidFill>
              <a:schemeClr val="tx1"/>
            </a:solidFill>
          </a:ln>
        </p:spPr>
        <p:txBody>
          <a:bodyPr wrap="square" rtlCol="0">
            <a:spAutoFit/>
          </a:bodyPr>
          <a:lstStyle/>
          <a:p>
            <a:pPr algn="ctr"/>
            <a:r>
              <a:rPr lang="en-US" dirty="0"/>
              <a:t>Most FEL facilities are based on the SASE process due to its simplicity</a:t>
            </a:r>
            <a:endParaRPr lang="de-CH" dirty="0"/>
          </a:p>
        </p:txBody>
      </p:sp>
    </p:spTree>
    <p:extLst>
      <p:ext uri="{BB962C8B-B14F-4D97-AF65-F5344CB8AC3E}">
        <p14:creationId xmlns:p14="http://schemas.microsoft.com/office/powerpoint/2010/main" val="2450375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a:solidFill>
                  <a:schemeClr val="tx1"/>
                </a:solidFill>
              </a:rPr>
              <a:t>I. Introduction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70279"/>
            <a:ext cx="8382000" cy="1734821"/>
          </a:xfrm>
        </p:spPr>
        <p:txBody>
          <a:bodyPr>
            <a:noAutofit/>
          </a:bodyPr>
          <a:lstStyle/>
          <a:p>
            <a:pPr>
              <a:spcBef>
                <a:spcPts val="600"/>
              </a:spcBef>
            </a:pPr>
            <a:r>
              <a:rPr lang="en-US" sz="1800" dirty="0"/>
              <a:t>FEL starts with the broadband signal of spontaneous radiation (almost a white noise signal)</a:t>
            </a:r>
          </a:p>
          <a:p>
            <a:pPr>
              <a:spcBef>
                <a:spcPts val="600"/>
              </a:spcBef>
            </a:pPr>
            <a:r>
              <a:rPr lang="en-US" sz="1800" dirty="0"/>
              <a:t>SASE-FEL radiation is coherent in the transverse direction but not in the longitudinal one </a:t>
            </a:r>
            <a:r>
              <a:rPr lang="en-US" sz="1800" dirty="0">
                <a:sym typeface="Wingdings" panose="05000000000000000000" pitchFamily="2" charset="2"/>
              </a:rPr>
              <a:t> s</a:t>
            </a:r>
            <a:r>
              <a:rPr lang="en-US" sz="1800" dirty="0"/>
              <a:t>pikes in spectrum and time profile.</a:t>
            </a:r>
          </a:p>
          <a:p>
            <a:pPr>
              <a:spcBef>
                <a:spcPts val="600"/>
              </a:spcBef>
            </a:pPr>
            <a:r>
              <a:rPr lang="en-US" sz="1800" dirty="0"/>
              <a:t>The FEL bandwidth is of the order of the FEL parameter (see later)</a:t>
            </a:r>
          </a:p>
        </p:txBody>
      </p:sp>
      <p:sp>
        <p:nvSpPr>
          <p:cNvPr id="3" name="Title 2"/>
          <p:cNvSpPr>
            <a:spLocks noGrp="1"/>
          </p:cNvSpPr>
          <p:nvPr>
            <p:ph type="title"/>
          </p:nvPr>
        </p:nvSpPr>
        <p:spPr/>
        <p:txBody>
          <a:bodyPr/>
          <a:lstStyle/>
          <a:p>
            <a:r>
              <a:rPr lang="en-US" dirty="0"/>
              <a:t>SASE </a:t>
            </a:r>
            <a:r>
              <a:rPr lang="en-US" dirty="0" err="1"/>
              <a:t>FELs</a:t>
            </a:r>
            <a:endParaRPr lang="en-US" dirty="0"/>
          </a:p>
        </p:txBody>
      </p:sp>
      <p:pic>
        <p:nvPicPr>
          <p:cNvPr id="23" name="Picture 22"/>
          <p:cNvPicPr>
            <a:picLocks noChangeAspect="1"/>
          </p:cNvPicPr>
          <p:nvPr/>
        </p:nvPicPr>
        <p:blipFill>
          <a:blip r:embed="rId3"/>
          <a:stretch>
            <a:fillRect/>
          </a:stretch>
        </p:blipFill>
        <p:spPr>
          <a:xfrm>
            <a:off x="1403350" y="2514600"/>
            <a:ext cx="7588250" cy="3314700"/>
          </a:xfrm>
          <a:prstGeom prst="rect">
            <a:avLst/>
          </a:prstGeom>
        </p:spPr>
      </p:pic>
      <p:sp>
        <p:nvSpPr>
          <p:cNvPr id="24" name="Rectangle 14"/>
          <p:cNvSpPr>
            <a:spLocks noChangeArrowheads="1"/>
          </p:cNvSpPr>
          <p:nvPr/>
        </p:nvSpPr>
        <p:spPr bwMode="auto">
          <a:xfrm>
            <a:off x="2815699" y="3027918"/>
            <a:ext cx="349776" cy="369332"/>
          </a:xfrm>
          <a:prstGeom prst="rect">
            <a:avLst/>
          </a:prstGeom>
          <a:noFill/>
          <a:ln w="9525">
            <a:noFill/>
            <a:miter lim="800000"/>
            <a:headEnd/>
            <a:tailEnd/>
          </a:ln>
        </p:spPr>
        <p:txBody>
          <a:bodyPr wrap="none">
            <a:prstTxWarp prst="textNoShape">
              <a:avLst/>
            </a:prstTxWarp>
            <a:spAutoFit/>
          </a:bodyPr>
          <a:lstStyle/>
          <a:p>
            <a:r>
              <a:rPr lang="en-US" b="1" dirty="0" err="1"/>
              <a:t>t</a:t>
            </a:r>
            <a:r>
              <a:rPr lang="en-US" b="1" baseline="-25000" dirty="0" err="1"/>
              <a:t>c</a:t>
            </a:r>
            <a:endParaRPr lang="en-US" b="1" dirty="0"/>
          </a:p>
        </p:txBody>
      </p:sp>
      <p:sp>
        <p:nvSpPr>
          <p:cNvPr id="25" name="Line 25"/>
          <p:cNvSpPr>
            <a:spLocks noChangeShapeType="1"/>
          </p:cNvSpPr>
          <p:nvPr/>
        </p:nvSpPr>
        <p:spPr bwMode="auto">
          <a:xfrm>
            <a:off x="2987675" y="3397250"/>
            <a:ext cx="228600" cy="0"/>
          </a:xfrm>
          <a:prstGeom prst="line">
            <a:avLst/>
          </a:prstGeom>
          <a:noFill/>
          <a:ln w="38100">
            <a:solidFill>
              <a:schemeClr val="tx1"/>
            </a:solidFill>
            <a:round/>
            <a:headEnd/>
            <a:tailEnd type="triangle" w="med" len="med"/>
          </a:ln>
        </p:spPr>
        <p:txBody>
          <a:bodyPr wrap="none" anchor="ctr">
            <a:prstTxWarp prst="textNoShape">
              <a:avLst/>
            </a:prstTxWarp>
          </a:bodyPr>
          <a:lstStyle/>
          <a:p>
            <a:endParaRPr lang="en-US">
              <a:solidFill>
                <a:srgbClr val="FFFF00"/>
              </a:solidFill>
            </a:endParaRPr>
          </a:p>
        </p:txBody>
      </p:sp>
      <p:sp>
        <p:nvSpPr>
          <p:cNvPr id="26" name="Line 26"/>
          <p:cNvSpPr>
            <a:spLocks noChangeShapeType="1"/>
          </p:cNvSpPr>
          <p:nvPr/>
        </p:nvSpPr>
        <p:spPr bwMode="auto">
          <a:xfrm flipH="1">
            <a:off x="3216275" y="3397250"/>
            <a:ext cx="228600" cy="0"/>
          </a:xfrm>
          <a:prstGeom prst="line">
            <a:avLst/>
          </a:prstGeom>
          <a:noFill/>
          <a:ln w="38100">
            <a:solidFill>
              <a:schemeClr val="tx1"/>
            </a:solidFill>
            <a:round/>
            <a:headEnd/>
            <a:tailEnd type="triangle" w="med" len="med"/>
          </a:ln>
        </p:spPr>
        <p:txBody>
          <a:bodyPr wrap="none" anchor="ctr">
            <a:prstTxWarp prst="textNoShape">
              <a:avLst/>
            </a:prstTxWarp>
          </a:bodyPr>
          <a:lstStyle/>
          <a:p>
            <a:endParaRPr lang="en-US">
              <a:solidFill>
                <a:srgbClr val="FFFF00"/>
              </a:solidFill>
            </a:endParaRPr>
          </a:p>
        </p:txBody>
      </p:sp>
      <p:sp>
        <p:nvSpPr>
          <p:cNvPr id="27" name="Line 9"/>
          <p:cNvSpPr>
            <a:spLocks noChangeShapeType="1"/>
          </p:cNvSpPr>
          <p:nvPr/>
        </p:nvSpPr>
        <p:spPr bwMode="auto">
          <a:xfrm>
            <a:off x="2606675" y="4851400"/>
            <a:ext cx="1752600" cy="0"/>
          </a:xfrm>
          <a:prstGeom prst="line">
            <a:avLst/>
          </a:prstGeom>
          <a:noFill/>
          <a:ln w="38100">
            <a:solidFill>
              <a:srgbClr val="FF0000"/>
            </a:solidFill>
            <a:round/>
            <a:headEnd type="triangle" w="med" len="med"/>
            <a:tailEnd type="triangle" w="med" len="med"/>
          </a:ln>
        </p:spPr>
        <p:txBody>
          <a:bodyPr wrap="none" anchor="ctr">
            <a:prstTxWarp prst="textNoShape">
              <a:avLst/>
            </a:prstTxWarp>
          </a:bodyPr>
          <a:lstStyle/>
          <a:p>
            <a:endParaRPr lang="en-US"/>
          </a:p>
        </p:txBody>
      </p:sp>
      <p:sp>
        <p:nvSpPr>
          <p:cNvPr id="28" name="Rectangle 13"/>
          <p:cNvSpPr>
            <a:spLocks noChangeArrowheads="1"/>
          </p:cNvSpPr>
          <p:nvPr/>
        </p:nvSpPr>
        <p:spPr bwMode="auto">
          <a:xfrm>
            <a:off x="4359275" y="4635500"/>
            <a:ext cx="367408" cy="369332"/>
          </a:xfrm>
          <a:prstGeom prst="rect">
            <a:avLst/>
          </a:prstGeom>
          <a:noFill/>
          <a:ln w="9525">
            <a:noFill/>
            <a:miter lim="800000"/>
            <a:headEnd/>
            <a:tailEnd/>
          </a:ln>
        </p:spPr>
        <p:txBody>
          <a:bodyPr wrap="none">
            <a:prstTxWarp prst="textNoShape">
              <a:avLst/>
            </a:prstTxWarp>
            <a:spAutoFit/>
          </a:bodyPr>
          <a:lstStyle/>
          <a:p>
            <a:r>
              <a:rPr lang="en-US" b="1" dirty="0" err="1">
                <a:solidFill>
                  <a:srgbClr val="FF0000"/>
                </a:solidFill>
              </a:rPr>
              <a:t>t</a:t>
            </a:r>
            <a:r>
              <a:rPr lang="en-US" b="1" baseline="-25000" dirty="0" err="1">
                <a:solidFill>
                  <a:srgbClr val="FF0000"/>
                </a:solidFill>
              </a:rPr>
              <a:t>b</a:t>
            </a:r>
            <a:endParaRPr lang="en-US" b="1" dirty="0">
              <a:solidFill>
                <a:srgbClr val="FF0000"/>
              </a:solidFill>
            </a:endParaRPr>
          </a:p>
        </p:txBody>
      </p:sp>
      <p:sp>
        <p:nvSpPr>
          <p:cNvPr id="29" name="Rectangle 19"/>
          <p:cNvSpPr>
            <a:spLocks noChangeArrowheads="1"/>
          </p:cNvSpPr>
          <p:nvPr/>
        </p:nvSpPr>
        <p:spPr bwMode="auto">
          <a:xfrm>
            <a:off x="7494587" y="2903488"/>
            <a:ext cx="635110" cy="369332"/>
          </a:xfrm>
          <a:prstGeom prst="rect">
            <a:avLst/>
          </a:prstGeom>
          <a:noFill/>
          <a:ln w="9525">
            <a:noFill/>
            <a:miter lim="800000"/>
            <a:headEnd/>
            <a:tailEnd/>
          </a:ln>
        </p:spPr>
        <p:txBody>
          <a:bodyPr wrap="none">
            <a:prstTxWarp prst="textNoShape">
              <a:avLst/>
            </a:prstTxWarp>
            <a:spAutoFit/>
          </a:bodyPr>
          <a:lstStyle/>
          <a:p>
            <a:r>
              <a:rPr lang="en-US" b="1" dirty="0">
                <a:solidFill>
                  <a:srgbClr val="FF0000"/>
                </a:solidFill>
              </a:rPr>
              <a:t>1/</a:t>
            </a:r>
            <a:r>
              <a:rPr lang="en-US" b="1" dirty="0" err="1">
                <a:solidFill>
                  <a:srgbClr val="FF0000"/>
                </a:solidFill>
              </a:rPr>
              <a:t>t</a:t>
            </a:r>
            <a:r>
              <a:rPr lang="en-US" b="1" baseline="-25000" dirty="0" err="1">
                <a:solidFill>
                  <a:srgbClr val="FF0000"/>
                </a:solidFill>
              </a:rPr>
              <a:t>b</a:t>
            </a:r>
            <a:endParaRPr lang="en-US" b="1" dirty="0">
              <a:solidFill>
                <a:srgbClr val="FF0000"/>
              </a:solidFill>
            </a:endParaRPr>
          </a:p>
        </p:txBody>
      </p:sp>
      <p:sp>
        <p:nvSpPr>
          <p:cNvPr id="30" name="Line 27"/>
          <p:cNvSpPr>
            <a:spLocks noChangeShapeType="1"/>
          </p:cNvSpPr>
          <p:nvPr/>
        </p:nvSpPr>
        <p:spPr bwMode="auto">
          <a:xfrm>
            <a:off x="7178675" y="3082454"/>
            <a:ext cx="228600" cy="0"/>
          </a:xfrm>
          <a:prstGeom prst="line">
            <a:avLst/>
          </a:prstGeom>
          <a:noFill/>
          <a:ln w="38100">
            <a:solidFill>
              <a:srgbClr val="FF0000"/>
            </a:solidFill>
            <a:round/>
            <a:headEnd/>
            <a:tailEnd type="triangle" w="med" len="med"/>
          </a:ln>
        </p:spPr>
        <p:txBody>
          <a:bodyPr wrap="none" anchor="ctr">
            <a:prstTxWarp prst="textNoShape">
              <a:avLst/>
            </a:prstTxWarp>
          </a:bodyPr>
          <a:lstStyle/>
          <a:p>
            <a:endParaRPr lang="en-US"/>
          </a:p>
        </p:txBody>
      </p:sp>
      <p:sp>
        <p:nvSpPr>
          <p:cNvPr id="31" name="Line 28"/>
          <p:cNvSpPr>
            <a:spLocks noChangeShapeType="1"/>
          </p:cNvSpPr>
          <p:nvPr/>
        </p:nvSpPr>
        <p:spPr bwMode="auto">
          <a:xfrm flipH="1">
            <a:off x="7407275" y="3082454"/>
            <a:ext cx="163512" cy="0"/>
          </a:xfrm>
          <a:prstGeom prst="line">
            <a:avLst/>
          </a:prstGeom>
          <a:noFill/>
          <a:ln w="38100">
            <a:solidFill>
              <a:srgbClr val="FF0000"/>
            </a:solidFill>
            <a:round/>
            <a:headEnd/>
            <a:tailEnd type="triangle" w="med" len="med"/>
          </a:ln>
        </p:spPr>
        <p:txBody>
          <a:bodyPr wrap="none" anchor="ctr">
            <a:prstTxWarp prst="textNoShape">
              <a:avLst/>
            </a:prstTxWarp>
          </a:bodyPr>
          <a:lstStyle/>
          <a:p>
            <a:endParaRPr lang="en-US"/>
          </a:p>
        </p:txBody>
      </p:sp>
      <p:sp>
        <p:nvSpPr>
          <p:cNvPr id="32" name="Line 23"/>
          <p:cNvSpPr>
            <a:spLocks noChangeShapeType="1"/>
          </p:cNvSpPr>
          <p:nvPr/>
        </p:nvSpPr>
        <p:spPr bwMode="auto">
          <a:xfrm>
            <a:off x="6598640" y="5089164"/>
            <a:ext cx="1723035" cy="16236"/>
          </a:xfrm>
          <a:prstGeom prst="line">
            <a:avLst/>
          </a:prstGeom>
          <a:noFill/>
          <a:ln w="38100">
            <a:solidFill>
              <a:schemeClr val="tx1"/>
            </a:solidFill>
            <a:round/>
            <a:headEnd type="triangle" w="med" len="med"/>
            <a:tailEnd type="triangle" w="med" len="med"/>
          </a:ln>
        </p:spPr>
        <p:txBody>
          <a:bodyPr wrap="none" anchor="ctr">
            <a:prstTxWarp prst="textNoShape">
              <a:avLst/>
            </a:prstTxWarp>
          </a:bodyPr>
          <a:lstStyle/>
          <a:p>
            <a:endParaRPr lang="en-US"/>
          </a:p>
        </p:txBody>
      </p:sp>
      <p:sp>
        <p:nvSpPr>
          <p:cNvPr id="33" name="Rectangle 24"/>
          <p:cNvSpPr>
            <a:spLocks noChangeArrowheads="1"/>
          </p:cNvSpPr>
          <p:nvPr/>
        </p:nvSpPr>
        <p:spPr bwMode="auto">
          <a:xfrm>
            <a:off x="6188075" y="4639191"/>
            <a:ext cx="617477" cy="369332"/>
          </a:xfrm>
          <a:prstGeom prst="rect">
            <a:avLst/>
          </a:prstGeom>
          <a:noFill/>
          <a:ln w="9525">
            <a:noFill/>
            <a:miter lim="800000"/>
            <a:headEnd/>
            <a:tailEnd/>
          </a:ln>
        </p:spPr>
        <p:txBody>
          <a:bodyPr wrap="none">
            <a:prstTxWarp prst="textNoShape">
              <a:avLst/>
            </a:prstTxWarp>
            <a:spAutoFit/>
          </a:bodyPr>
          <a:lstStyle/>
          <a:p>
            <a:r>
              <a:rPr lang="en-US" b="1" dirty="0"/>
              <a:t>1/</a:t>
            </a:r>
            <a:r>
              <a:rPr lang="en-US" b="1" dirty="0" err="1"/>
              <a:t>t</a:t>
            </a:r>
            <a:r>
              <a:rPr lang="en-US" b="1" baseline="-25000" dirty="0" err="1"/>
              <a:t>c</a:t>
            </a:r>
            <a:endParaRPr lang="en-US" b="1" dirty="0">
              <a:latin typeface="Symbol" charset="2"/>
              <a:cs typeface="Symbol" charset="2"/>
            </a:endParaRPr>
          </a:p>
        </p:txBody>
      </p:sp>
      <p:sp>
        <p:nvSpPr>
          <p:cNvPr id="34" name="TextBox 33"/>
          <p:cNvSpPr txBox="1"/>
          <p:nvPr/>
        </p:nvSpPr>
        <p:spPr>
          <a:xfrm>
            <a:off x="2057400" y="5867400"/>
            <a:ext cx="7100021" cy="646331"/>
          </a:xfrm>
          <a:prstGeom prst="rect">
            <a:avLst/>
          </a:prstGeom>
          <a:noFill/>
        </p:spPr>
        <p:txBody>
          <a:bodyPr wrap="none" rtlCol="0">
            <a:spAutoFit/>
          </a:bodyPr>
          <a:lstStyle/>
          <a:p>
            <a:pPr marL="285750" indent="-285750">
              <a:buFont typeface="Arial" panose="020B0604020202020204" pitchFamily="34" charset="0"/>
              <a:buChar char="•"/>
            </a:pPr>
            <a:r>
              <a:rPr lang="en-US" dirty="0"/>
              <a:t>Spike width in time corresponds to full spectral width</a:t>
            </a:r>
          </a:p>
          <a:p>
            <a:pPr marL="285750" indent="-285750">
              <a:buFont typeface="Arial" panose="020B0604020202020204" pitchFamily="34" charset="0"/>
              <a:buChar char="•"/>
            </a:pPr>
            <a:r>
              <a:rPr lang="en-US" dirty="0"/>
              <a:t>Full pulse duration corresponds to spike width in spectrum</a:t>
            </a:r>
            <a:endParaRPr lang="de-CH" dirty="0"/>
          </a:p>
        </p:txBody>
      </p:sp>
      <p:sp>
        <p:nvSpPr>
          <p:cNvPr id="35" name="TextBox 34"/>
          <p:cNvSpPr txBox="1"/>
          <p:nvPr/>
        </p:nvSpPr>
        <p:spPr>
          <a:xfrm>
            <a:off x="43543" y="3438862"/>
            <a:ext cx="1556657" cy="1200329"/>
          </a:xfrm>
          <a:prstGeom prst="rect">
            <a:avLst/>
          </a:prstGeom>
          <a:noFill/>
        </p:spPr>
        <p:txBody>
          <a:bodyPr wrap="square" rtlCol="0">
            <a:spAutoFit/>
          </a:bodyPr>
          <a:lstStyle/>
          <a:p>
            <a:r>
              <a:rPr lang="en-US" i="1" dirty="0" err="1"/>
              <a:t>SwissFEL</a:t>
            </a:r>
            <a:r>
              <a:rPr lang="en-US" i="1" dirty="0"/>
              <a:t> simulation for 0.1 nm radiation</a:t>
            </a:r>
          </a:p>
        </p:txBody>
      </p:sp>
    </p:spTree>
    <p:extLst>
      <p:ext uri="{BB962C8B-B14F-4D97-AF65-F5344CB8AC3E}">
        <p14:creationId xmlns:p14="http://schemas.microsoft.com/office/powerpoint/2010/main" val="4450000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Typical Growth of SASE Pulse</a:t>
            </a:r>
          </a:p>
        </p:txBody>
      </p:sp>
      <p:sp>
        <p:nvSpPr>
          <p:cNvPr id="5" name="TextBox 4"/>
          <p:cNvSpPr txBox="1"/>
          <p:nvPr/>
        </p:nvSpPr>
        <p:spPr>
          <a:xfrm>
            <a:off x="6087497" y="6324600"/>
            <a:ext cx="3068769" cy="369332"/>
          </a:xfrm>
          <a:prstGeom prst="rect">
            <a:avLst/>
          </a:prstGeom>
          <a:noFill/>
        </p:spPr>
        <p:txBody>
          <a:bodyPr wrap="none" rtlCol="0">
            <a:spAutoFit/>
          </a:bodyPr>
          <a:lstStyle/>
          <a:p>
            <a:r>
              <a:rPr lang="en-US" i="1" dirty="0"/>
              <a:t>Simulation for FLASH FEL</a:t>
            </a:r>
          </a:p>
        </p:txBody>
      </p:sp>
      <p:pic>
        <p:nvPicPr>
          <p:cNvPr id="2" name="profil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54381" y="1101969"/>
            <a:ext cx="6667500" cy="4619625"/>
          </a:xfrm>
          <a:prstGeom prst="rect">
            <a:avLst/>
          </a:prstGeom>
        </p:spPr>
      </p:pic>
    </p:spTree>
    <p:extLst>
      <p:ext uri="{BB962C8B-B14F-4D97-AF65-F5344CB8AC3E}">
        <p14:creationId xmlns:p14="http://schemas.microsoft.com/office/powerpoint/2010/main" val="162398461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14400"/>
            <a:ext cx="8763000" cy="1544320"/>
          </a:xfrm>
        </p:spPr>
        <p:txBody>
          <a:bodyPr>
            <a:noAutofit/>
          </a:bodyPr>
          <a:lstStyle/>
          <a:p>
            <a:pPr>
              <a:spcBef>
                <a:spcPts val="600"/>
              </a:spcBef>
            </a:pPr>
            <a:r>
              <a:rPr lang="en-US" sz="1800" dirty="0"/>
              <a:t>The output radiation resemble the characteristics of the seed. For example, if the seed has a single mode in spectrum and time, the output radiation will also consist of a single mode. </a:t>
            </a:r>
          </a:p>
          <a:p>
            <a:pPr>
              <a:spcBef>
                <a:spcPts val="600"/>
              </a:spcBef>
            </a:pPr>
            <a:r>
              <a:rPr lang="en-US" sz="1800" dirty="0"/>
              <a:t>Seeding is used to improve the longitudinal coherence or to reduce the bandwidth of SASE-FELs. Fully coherent pulses can be obtained with the seeded-FEL process.</a:t>
            </a:r>
          </a:p>
          <a:p>
            <a:pPr>
              <a:spcBef>
                <a:spcPts val="600"/>
              </a:spcBef>
            </a:pPr>
            <a:r>
              <a:rPr lang="en-US" sz="1800" dirty="0"/>
              <a:t>There are various seeding methods: self-seeding and external seeding </a:t>
            </a:r>
          </a:p>
        </p:txBody>
      </p:sp>
      <p:sp>
        <p:nvSpPr>
          <p:cNvPr id="3" name="Title 2"/>
          <p:cNvSpPr>
            <a:spLocks noGrp="1"/>
          </p:cNvSpPr>
          <p:nvPr>
            <p:ph type="title"/>
          </p:nvPr>
        </p:nvSpPr>
        <p:spPr/>
        <p:txBody>
          <a:bodyPr/>
          <a:lstStyle/>
          <a:p>
            <a:r>
              <a:rPr lang="en-US" dirty="0"/>
              <a:t>Seeded FELs</a:t>
            </a:r>
          </a:p>
        </p:txBody>
      </p:sp>
      <p:sp>
        <p:nvSpPr>
          <p:cNvPr id="8" name="TextBox 7"/>
          <p:cNvSpPr txBox="1"/>
          <p:nvPr/>
        </p:nvSpPr>
        <p:spPr>
          <a:xfrm>
            <a:off x="152400" y="3886200"/>
            <a:ext cx="1600200" cy="1200329"/>
          </a:xfrm>
          <a:prstGeom prst="rect">
            <a:avLst/>
          </a:prstGeom>
          <a:noFill/>
        </p:spPr>
        <p:txBody>
          <a:bodyPr wrap="square" rtlCol="0">
            <a:spAutoFit/>
          </a:bodyPr>
          <a:lstStyle/>
          <a:p>
            <a:r>
              <a:rPr lang="en-US" i="1" dirty="0" err="1"/>
              <a:t>SwissFEL</a:t>
            </a:r>
            <a:r>
              <a:rPr lang="en-US" i="1" dirty="0"/>
              <a:t> simulation for 0.1 nm radiation</a:t>
            </a:r>
          </a:p>
        </p:txBody>
      </p:sp>
      <p:pic>
        <p:nvPicPr>
          <p:cNvPr id="23" name="Picture 22"/>
          <p:cNvPicPr>
            <a:picLocks noChangeAspect="1"/>
          </p:cNvPicPr>
          <p:nvPr/>
        </p:nvPicPr>
        <p:blipFill>
          <a:blip r:embed="rId3"/>
          <a:stretch>
            <a:fillRect/>
          </a:stretch>
        </p:blipFill>
        <p:spPr>
          <a:xfrm>
            <a:off x="1600200" y="3162300"/>
            <a:ext cx="7588250" cy="3314700"/>
          </a:xfrm>
          <a:prstGeom prst="rect">
            <a:avLst/>
          </a:prstGeom>
        </p:spPr>
      </p:pic>
      <p:sp>
        <p:nvSpPr>
          <p:cNvPr id="24" name="Rectangle 23"/>
          <p:cNvSpPr/>
          <p:nvPr/>
        </p:nvSpPr>
        <p:spPr>
          <a:xfrm>
            <a:off x="4533900" y="6248400"/>
            <a:ext cx="3848100" cy="646331"/>
          </a:xfrm>
          <a:prstGeom prst="rect">
            <a:avLst/>
          </a:prstGeom>
        </p:spPr>
        <p:txBody>
          <a:bodyPr wrap="square">
            <a:spAutoFit/>
          </a:bodyPr>
          <a:lstStyle/>
          <a:p>
            <a:r>
              <a:rPr lang="en-US" dirty="0"/>
              <a:t>Seeded case: one spike, bandwidth highly reduced</a:t>
            </a:r>
          </a:p>
        </p:txBody>
      </p:sp>
    </p:spTree>
    <p:extLst>
      <p:ext uri="{BB962C8B-B14F-4D97-AF65-F5344CB8AC3E}">
        <p14:creationId xmlns:p14="http://schemas.microsoft.com/office/powerpoint/2010/main" val="2413083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534400" cy="3505200"/>
          </a:xfrm>
        </p:spPr>
        <p:txBody>
          <a:bodyPr>
            <a:normAutofit/>
          </a:bodyPr>
          <a:lstStyle/>
          <a:p>
            <a:r>
              <a:rPr lang="en-US" dirty="0"/>
              <a:t>FEL parameter </a:t>
            </a:r>
            <a:r>
              <a:rPr lang="en-US" dirty="0">
                <a:latin typeface="Symbol" charset="2"/>
                <a:cs typeface="Symbol" charset="2"/>
              </a:rPr>
              <a:t>r</a:t>
            </a:r>
            <a:r>
              <a:rPr lang="en-US" dirty="0">
                <a:cs typeface="Symbol" charset="2"/>
              </a:rPr>
              <a:t>.   </a:t>
            </a:r>
            <a:r>
              <a:rPr lang="en-US" sz="2200" dirty="0">
                <a:cs typeface="Symbol" charset="2"/>
              </a:rPr>
              <a:t>Typical values for X-rays</a:t>
            </a:r>
            <a:r>
              <a:rPr lang="en-US" sz="2200" dirty="0"/>
              <a:t>= 10</a:t>
            </a:r>
            <a:r>
              <a:rPr lang="en-US" sz="2200" baseline="30000" dirty="0"/>
              <a:t>-4 </a:t>
            </a:r>
            <a:r>
              <a:rPr lang="en-US" sz="2200" dirty="0"/>
              <a:t>– 10</a:t>
            </a:r>
            <a:r>
              <a:rPr lang="en-US" sz="2200" baseline="30000" dirty="0"/>
              <a:t>-3</a:t>
            </a:r>
            <a:endParaRPr lang="en-US" sz="2200" dirty="0"/>
          </a:p>
          <a:p>
            <a:endParaRPr lang="en-US" baseline="30000" dirty="0"/>
          </a:p>
          <a:p>
            <a:endParaRPr lang="en-US" baseline="30000" dirty="0"/>
          </a:p>
          <a:p>
            <a:endParaRPr lang="en-US" baseline="30000" dirty="0"/>
          </a:p>
          <a:p>
            <a:endParaRPr lang="en-US" baseline="30000" dirty="0"/>
          </a:p>
          <a:p>
            <a:pPr>
              <a:buNone/>
            </a:pPr>
            <a:endParaRPr lang="en-US" baseline="30000" dirty="0"/>
          </a:p>
          <a:p>
            <a:endParaRPr lang="en-US" dirty="0"/>
          </a:p>
          <a:p>
            <a:r>
              <a:rPr lang="en-US" dirty="0"/>
              <a:t>Scaling of 1D theory</a:t>
            </a:r>
          </a:p>
          <a:p>
            <a:endParaRPr lang="en-US" dirty="0"/>
          </a:p>
          <a:p>
            <a:endParaRPr lang="en-US" dirty="0"/>
          </a:p>
          <a:p>
            <a:endParaRPr lang="en-US" dirty="0"/>
          </a:p>
          <a:p>
            <a:endParaRPr lang="en-US" dirty="0"/>
          </a:p>
          <a:p>
            <a:endParaRPr lang="en-US" dirty="0"/>
          </a:p>
        </p:txBody>
      </p:sp>
      <p:sp>
        <p:nvSpPr>
          <p:cNvPr id="3" name="Title 2"/>
          <p:cNvSpPr>
            <a:spLocks noGrp="1"/>
          </p:cNvSpPr>
          <p:nvPr>
            <p:ph type="title"/>
          </p:nvPr>
        </p:nvSpPr>
        <p:spPr/>
        <p:txBody>
          <a:bodyPr>
            <a:normAutofit/>
          </a:bodyPr>
          <a:lstStyle/>
          <a:p>
            <a:r>
              <a:rPr lang="en-US" dirty="0"/>
              <a:t>The Pierce Parameter </a:t>
            </a:r>
            <a:r>
              <a:rPr lang="en-US" dirty="0">
                <a:latin typeface="Symbol" charset="2"/>
                <a:cs typeface="Symbol" charset="2"/>
              </a:rPr>
              <a:t>r</a:t>
            </a:r>
          </a:p>
        </p:txBody>
      </p:sp>
      <p:sp>
        <p:nvSpPr>
          <p:cNvPr id="4" name="Rectangle 3"/>
          <p:cNvSpPr/>
          <p:nvPr/>
        </p:nvSpPr>
        <p:spPr>
          <a:xfrm>
            <a:off x="228600" y="4572000"/>
            <a:ext cx="19812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13923845"/>
              </p:ext>
            </p:extLst>
          </p:nvPr>
        </p:nvGraphicFramePr>
        <p:xfrm>
          <a:off x="381000" y="4648200"/>
          <a:ext cx="1661830" cy="773112"/>
        </p:xfrm>
        <a:graphic>
          <a:graphicData uri="http://schemas.openxmlformats.org/presentationml/2006/ole">
            <mc:AlternateContent xmlns:mc="http://schemas.openxmlformats.org/markup-compatibility/2006">
              <mc:Choice xmlns:v="urn:schemas-microsoft-com:vml" Requires="v">
                <p:oleObj name="Equation" r:id="rId2" imgW="927000" imgH="431640" progId="Equation.3">
                  <p:embed/>
                </p:oleObj>
              </mc:Choice>
              <mc:Fallback>
                <p:oleObj name="Equation" r:id="rId2" imgW="927000" imgH="431640" progId="Equation.3">
                  <p:embed/>
                  <p:pic>
                    <p:nvPicPr>
                      <p:cNvPr id="5" name="Object 4"/>
                      <p:cNvPicPr>
                        <a:picLocks noChangeAspect="1" noChangeArrowheads="1"/>
                      </p:cNvPicPr>
                      <p:nvPr/>
                    </p:nvPicPr>
                    <p:blipFill>
                      <a:blip r:embed="rId3"/>
                      <a:srcRect/>
                      <a:stretch>
                        <a:fillRect/>
                      </a:stretch>
                    </p:blipFill>
                    <p:spPr bwMode="auto">
                      <a:xfrm>
                        <a:off x="381000" y="4648200"/>
                        <a:ext cx="1661830" cy="773112"/>
                      </a:xfrm>
                      <a:prstGeom prst="rect">
                        <a:avLst/>
                      </a:prstGeom>
                      <a:noFill/>
                    </p:spPr>
                  </p:pic>
                </p:oleObj>
              </mc:Fallback>
            </mc:AlternateContent>
          </a:graphicData>
        </a:graphic>
      </p:graphicFrame>
      <p:sp>
        <p:nvSpPr>
          <p:cNvPr id="6" name="TextBox 5"/>
          <p:cNvSpPr txBox="1"/>
          <p:nvPr/>
        </p:nvSpPr>
        <p:spPr>
          <a:xfrm>
            <a:off x="464820" y="4114800"/>
            <a:ext cx="1563850" cy="369332"/>
          </a:xfrm>
          <a:prstGeom prst="rect">
            <a:avLst/>
          </a:prstGeom>
          <a:noFill/>
        </p:spPr>
        <p:txBody>
          <a:bodyPr wrap="none" rtlCol="0">
            <a:spAutoFit/>
          </a:bodyPr>
          <a:lstStyle/>
          <a:p>
            <a:r>
              <a:rPr lang="en-US" i="1" dirty="0"/>
              <a:t>Gain length</a:t>
            </a:r>
          </a:p>
        </p:txBody>
      </p:sp>
      <p:sp>
        <p:nvSpPr>
          <p:cNvPr id="7" name="Rectangle 6"/>
          <p:cNvSpPr/>
          <p:nvPr/>
        </p:nvSpPr>
        <p:spPr>
          <a:xfrm>
            <a:off x="2398032" y="4572000"/>
            <a:ext cx="21336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8" name="Object 7"/>
          <p:cNvGraphicFramePr>
            <a:graphicFrameLocks noChangeAspect="1"/>
          </p:cNvGraphicFramePr>
          <p:nvPr/>
        </p:nvGraphicFramePr>
        <p:xfrm>
          <a:off x="2640013" y="4761884"/>
          <a:ext cx="1703387" cy="540366"/>
        </p:xfrm>
        <a:graphic>
          <a:graphicData uri="http://schemas.openxmlformats.org/presentationml/2006/ole">
            <mc:AlternateContent xmlns:mc="http://schemas.openxmlformats.org/markup-compatibility/2006">
              <mc:Choice xmlns:v="urn:schemas-microsoft-com:vml" Requires="v">
                <p:oleObj name="Equation" r:id="rId4" imgW="825480" imgH="228600" progId="Equation.3">
                  <p:embed/>
                </p:oleObj>
              </mc:Choice>
              <mc:Fallback>
                <p:oleObj name="Equation" r:id="rId4" imgW="825480" imgH="228600" progId="Equation.3">
                  <p:embed/>
                  <p:pic>
                    <p:nvPicPr>
                      <p:cNvPr id="8" name="Object 7"/>
                      <p:cNvPicPr>
                        <a:picLocks noChangeAspect="1" noChangeArrowheads="1"/>
                      </p:cNvPicPr>
                      <p:nvPr/>
                    </p:nvPicPr>
                    <p:blipFill>
                      <a:blip r:embed="rId5"/>
                      <a:srcRect/>
                      <a:stretch>
                        <a:fillRect/>
                      </a:stretch>
                    </p:blipFill>
                    <p:spPr bwMode="auto">
                      <a:xfrm>
                        <a:off x="2640013" y="4761884"/>
                        <a:ext cx="1703387" cy="540366"/>
                      </a:xfrm>
                      <a:prstGeom prst="rect">
                        <a:avLst/>
                      </a:prstGeom>
                      <a:noFill/>
                    </p:spPr>
                  </p:pic>
                </p:oleObj>
              </mc:Fallback>
            </mc:AlternateContent>
          </a:graphicData>
        </a:graphic>
      </p:graphicFrame>
      <p:sp>
        <p:nvSpPr>
          <p:cNvPr id="9" name="TextBox 8"/>
          <p:cNvSpPr txBox="1"/>
          <p:nvPr/>
        </p:nvSpPr>
        <p:spPr>
          <a:xfrm>
            <a:off x="2818967" y="4114800"/>
            <a:ext cx="1331665" cy="369332"/>
          </a:xfrm>
          <a:prstGeom prst="rect">
            <a:avLst/>
          </a:prstGeom>
          <a:noFill/>
        </p:spPr>
        <p:txBody>
          <a:bodyPr wrap="none" rtlCol="0">
            <a:spAutoFit/>
          </a:bodyPr>
          <a:lstStyle/>
          <a:p>
            <a:r>
              <a:rPr lang="en-US" i="1" dirty="0"/>
              <a:t>Efficiency</a:t>
            </a:r>
          </a:p>
        </p:txBody>
      </p:sp>
      <p:sp>
        <p:nvSpPr>
          <p:cNvPr id="10" name="Rectangle 9"/>
          <p:cNvSpPr/>
          <p:nvPr/>
        </p:nvSpPr>
        <p:spPr>
          <a:xfrm>
            <a:off x="7010400" y="4572000"/>
            <a:ext cx="19812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7"/>
          <p:cNvGraphicFramePr>
            <a:graphicFrameLocks noChangeAspect="1"/>
          </p:cNvGraphicFramePr>
          <p:nvPr/>
        </p:nvGraphicFramePr>
        <p:xfrm>
          <a:off x="7454900" y="4660900"/>
          <a:ext cx="1220788" cy="787400"/>
        </p:xfrm>
        <a:graphic>
          <a:graphicData uri="http://schemas.openxmlformats.org/presentationml/2006/ole">
            <mc:AlternateContent xmlns:mc="http://schemas.openxmlformats.org/markup-compatibility/2006">
              <mc:Choice xmlns:v="urn:schemas-microsoft-com:vml" Requires="v">
                <p:oleObj name="Equation" r:id="rId6" imgW="609480" imgH="393480" progId="Equation.3">
                  <p:embed/>
                </p:oleObj>
              </mc:Choice>
              <mc:Fallback>
                <p:oleObj name="Equation" r:id="rId6" imgW="609480" imgH="393480" progId="Equation.3">
                  <p:embed/>
                  <p:pic>
                    <p:nvPicPr>
                      <p:cNvPr id="11" name="Object 7"/>
                      <p:cNvPicPr>
                        <a:picLocks noChangeAspect="1" noChangeArrowheads="1"/>
                      </p:cNvPicPr>
                      <p:nvPr/>
                    </p:nvPicPr>
                    <p:blipFill>
                      <a:blip r:embed="rId7"/>
                      <a:srcRect/>
                      <a:stretch>
                        <a:fillRect/>
                      </a:stretch>
                    </p:blipFill>
                    <p:spPr bwMode="auto">
                      <a:xfrm>
                        <a:off x="7454900" y="4660900"/>
                        <a:ext cx="1220788"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7315200" y="4114800"/>
            <a:ext cx="1442685" cy="369332"/>
          </a:xfrm>
          <a:prstGeom prst="rect">
            <a:avLst/>
          </a:prstGeom>
          <a:noFill/>
        </p:spPr>
        <p:txBody>
          <a:bodyPr wrap="none" rtlCol="0">
            <a:spAutoFit/>
          </a:bodyPr>
          <a:lstStyle/>
          <a:p>
            <a:r>
              <a:rPr lang="en-US" i="1" dirty="0"/>
              <a:t>Bandwidth</a:t>
            </a:r>
          </a:p>
        </p:txBody>
      </p:sp>
      <p:sp>
        <p:nvSpPr>
          <p:cNvPr id="13" name="Rectangle 12"/>
          <p:cNvSpPr/>
          <p:nvPr/>
        </p:nvSpPr>
        <p:spPr>
          <a:xfrm>
            <a:off x="4792980" y="4548664"/>
            <a:ext cx="19812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968709" name="Object 5"/>
          <p:cNvGraphicFramePr>
            <a:graphicFrameLocks noChangeAspect="1"/>
          </p:cNvGraphicFramePr>
          <p:nvPr/>
        </p:nvGraphicFramePr>
        <p:xfrm>
          <a:off x="5267325" y="4681538"/>
          <a:ext cx="960438" cy="658812"/>
        </p:xfrm>
        <a:graphic>
          <a:graphicData uri="http://schemas.openxmlformats.org/presentationml/2006/ole">
            <mc:AlternateContent xmlns:mc="http://schemas.openxmlformats.org/markup-compatibility/2006">
              <mc:Choice xmlns:v="urn:schemas-microsoft-com:vml" Requires="v">
                <p:oleObj name="Equation" r:id="rId8" imgW="609480" imgH="419040" progId="Equation.3">
                  <p:embed/>
                </p:oleObj>
              </mc:Choice>
              <mc:Fallback>
                <p:oleObj name="Equation" r:id="rId8" imgW="609480" imgH="419040" progId="Equation.3">
                  <p:embed/>
                  <p:pic>
                    <p:nvPicPr>
                      <p:cNvPr id="968709" name="Object 5"/>
                      <p:cNvPicPr>
                        <a:picLocks noChangeAspect="1" noChangeArrowheads="1"/>
                      </p:cNvPicPr>
                      <p:nvPr/>
                    </p:nvPicPr>
                    <p:blipFill>
                      <a:blip r:embed="rId9"/>
                      <a:srcRect/>
                      <a:stretch>
                        <a:fillRect/>
                      </a:stretch>
                    </p:blipFill>
                    <p:spPr bwMode="auto">
                      <a:xfrm>
                        <a:off x="5267325" y="4681538"/>
                        <a:ext cx="960438" cy="658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4648200" y="4114800"/>
            <a:ext cx="2321832" cy="369332"/>
          </a:xfrm>
          <a:prstGeom prst="rect">
            <a:avLst/>
          </a:prstGeom>
          <a:noFill/>
        </p:spPr>
        <p:txBody>
          <a:bodyPr wrap="none" rtlCol="0">
            <a:spAutoFit/>
          </a:bodyPr>
          <a:lstStyle/>
          <a:p>
            <a:r>
              <a:rPr lang="en-US" i="1" dirty="0"/>
              <a:t>SASE Spike Length</a:t>
            </a:r>
          </a:p>
        </p:txBody>
      </p:sp>
      <p:grpSp>
        <p:nvGrpSpPr>
          <p:cNvPr id="25" name="Group 24"/>
          <p:cNvGrpSpPr/>
          <p:nvPr/>
        </p:nvGrpSpPr>
        <p:grpSpPr>
          <a:xfrm>
            <a:off x="1066800" y="1815545"/>
            <a:ext cx="2743993" cy="1232455"/>
            <a:chOff x="10809361" y="1324531"/>
            <a:chExt cx="2743993" cy="1232455"/>
          </a:xfrm>
        </p:grpSpPr>
        <p:sp>
          <p:nvSpPr>
            <p:cNvPr id="26" name="Rectangle 25"/>
            <p:cNvSpPr/>
            <p:nvPr/>
          </p:nvSpPr>
          <p:spPr>
            <a:xfrm>
              <a:off x="10809361" y="1345168"/>
              <a:ext cx="2743993" cy="1211818"/>
            </a:xfrm>
            <a:prstGeom prst="rect">
              <a:avLst/>
            </a:prstGeom>
            <a:ln w="38100"/>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p>
          </p:txBody>
        </p:sp>
        <p:graphicFrame>
          <p:nvGraphicFramePr>
            <p:cNvPr id="27" name="Object 7"/>
            <p:cNvGraphicFramePr>
              <a:graphicFrameLocks noChangeAspect="1"/>
            </p:cNvGraphicFramePr>
            <p:nvPr/>
          </p:nvGraphicFramePr>
          <p:xfrm>
            <a:off x="10917311" y="1324531"/>
            <a:ext cx="2614613" cy="1090612"/>
          </p:xfrm>
          <a:graphic>
            <a:graphicData uri="http://schemas.openxmlformats.org/presentationml/2006/ole">
              <mc:AlternateContent xmlns:mc="http://schemas.openxmlformats.org/markup-compatibility/2006">
                <mc:Choice xmlns:v="urn:schemas-microsoft-com:vml" Requires="v">
                  <p:oleObj name="Equation" r:id="rId10" imgW="1549080" imgH="647640" progId="Equation.3">
                    <p:embed/>
                  </p:oleObj>
                </mc:Choice>
                <mc:Fallback>
                  <p:oleObj name="Equation" r:id="rId10" imgW="1549080" imgH="647640" progId="Equation.3">
                    <p:embed/>
                    <p:pic>
                      <p:nvPicPr>
                        <p:cNvPr id="27" name="Object 7"/>
                        <p:cNvPicPr>
                          <a:picLocks noChangeAspect="1" noChangeArrowheads="1"/>
                        </p:cNvPicPr>
                        <p:nvPr/>
                      </p:nvPicPr>
                      <p:blipFill>
                        <a:blip r:embed="rId11"/>
                        <a:srcRect/>
                        <a:stretch>
                          <a:fillRect/>
                        </a:stretch>
                      </p:blipFill>
                      <p:spPr bwMode="auto">
                        <a:xfrm>
                          <a:off x="10917311" y="1324531"/>
                          <a:ext cx="2614613"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4" name="TextBox 13"/>
          <p:cNvSpPr txBox="1"/>
          <p:nvPr/>
        </p:nvSpPr>
        <p:spPr>
          <a:xfrm>
            <a:off x="4038600" y="1905000"/>
            <a:ext cx="4706738" cy="1077218"/>
          </a:xfrm>
          <a:prstGeom prst="rect">
            <a:avLst/>
          </a:prstGeom>
          <a:noFill/>
        </p:spPr>
        <p:txBody>
          <a:bodyPr wrap="none" rtlCol="0">
            <a:spAutoFit/>
          </a:bodyPr>
          <a:lstStyle/>
          <a:p>
            <a:r>
              <a:rPr lang="en-US" sz="1600" dirty="0"/>
              <a:t>f</a:t>
            </a:r>
            <a:r>
              <a:rPr lang="en-US" sz="1600" baseline="-25000" dirty="0"/>
              <a:t>c</a:t>
            </a:r>
            <a:r>
              <a:rPr lang="en-US" sz="1600" dirty="0"/>
              <a:t>: coupling factor (~0.9 for planar </a:t>
            </a:r>
            <a:r>
              <a:rPr lang="en-US" sz="1600" dirty="0" err="1"/>
              <a:t>undulator</a:t>
            </a:r>
            <a:r>
              <a:rPr lang="en-US" sz="1600" dirty="0"/>
              <a:t>)</a:t>
            </a:r>
          </a:p>
          <a:p>
            <a:r>
              <a:rPr lang="en-US" sz="1600" dirty="0"/>
              <a:t>I: electron peak current</a:t>
            </a:r>
          </a:p>
          <a:p>
            <a:r>
              <a:rPr lang="el-GR" sz="1600" dirty="0"/>
              <a:t>σ</a:t>
            </a:r>
            <a:r>
              <a:rPr lang="de-CH" sz="1600" baseline="-25000" dirty="0"/>
              <a:t>x</a:t>
            </a:r>
            <a:r>
              <a:rPr lang="en-US" sz="1600" dirty="0"/>
              <a:t>: transverse beam size</a:t>
            </a:r>
          </a:p>
          <a:p>
            <a:r>
              <a:rPr lang="en-US" sz="1600" dirty="0"/>
              <a:t>I</a:t>
            </a:r>
            <a:r>
              <a:rPr lang="en-US" sz="1600" baseline="-25000" dirty="0"/>
              <a:t>A</a:t>
            </a:r>
            <a:r>
              <a:rPr lang="en-US" sz="1600" dirty="0"/>
              <a:t>: Alfven current (~17 kA)</a:t>
            </a:r>
          </a:p>
        </p:txBody>
      </p:sp>
    </p:spTree>
    <p:extLst>
      <p:ext uri="{BB962C8B-B14F-4D97-AF65-F5344CB8AC3E}">
        <p14:creationId xmlns:p14="http://schemas.microsoft.com/office/powerpoint/2010/main" val="40268928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beam requirements (X-rays)</a:t>
            </a:r>
          </a:p>
        </p:txBody>
      </p:sp>
      <p:sp>
        <p:nvSpPr>
          <p:cNvPr id="3" name="Content Placeholder 2"/>
          <p:cNvSpPr>
            <a:spLocks noGrp="1"/>
          </p:cNvSpPr>
          <p:nvPr>
            <p:ph idx="1"/>
          </p:nvPr>
        </p:nvSpPr>
        <p:spPr>
          <a:xfrm>
            <a:off x="152400" y="1917509"/>
            <a:ext cx="9144000" cy="4940491"/>
          </a:xfrm>
        </p:spPr>
        <p:txBody>
          <a:bodyPr>
            <a:noAutofit/>
          </a:bodyPr>
          <a:lstStyle/>
          <a:p>
            <a:pPr>
              <a:spcBef>
                <a:spcPts val="1200"/>
              </a:spcBef>
            </a:pPr>
            <a:endParaRPr lang="en-US" sz="1800" dirty="0"/>
          </a:p>
          <a:p>
            <a:pPr>
              <a:spcBef>
                <a:spcPts val="1200"/>
              </a:spcBef>
            </a:pPr>
            <a:r>
              <a:rPr lang="en-US" sz="1800" dirty="0"/>
              <a:t>The electron beam energy needs to be at the GeV level for X-rays</a:t>
            </a:r>
          </a:p>
          <a:p>
            <a:pPr>
              <a:spcBef>
                <a:spcPts val="1200"/>
              </a:spcBef>
            </a:pPr>
            <a:r>
              <a:rPr lang="en-US" sz="1800" dirty="0"/>
              <a:t>A better FEL performance, i.e. higher powers and shorter gain lengths, are obtained for larger </a:t>
            </a:r>
            <a:r>
              <a:rPr lang="en-US" sz="1800" dirty="0">
                <a:sym typeface="Symbol" panose="05050102010706020507" pitchFamily="18" charset="2"/>
              </a:rPr>
              <a:t></a:t>
            </a:r>
            <a:r>
              <a:rPr lang="en-US" sz="1800" dirty="0"/>
              <a:t> parameters. We want: </a:t>
            </a:r>
          </a:p>
          <a:p>
            <a:pPr lvl="1">
              <a:spcBef>
                <a:spcPts val="0"/>
              </a:spcBef>
            </a:pPr>
            <a:r>
              <a:rPr lang="en-US" sz="1800" dirty="0"/>
              <a:t>large peak currents (at the kA level or 10s of fs electron pulse durations)</a:t>
            </a:r>
          </a:p>
          <a:p>
            <a:pPr lvl="1">
              <a:spcBef>
                <a:spcPts val="0"/>
              </a:spcBef>
            </a:pPr>
            <a:r>
              <a:rPr lang="en-US" sz="1800" dirty="0"/>
              <a:t>small transverse beam sizes (10s of </a:t>
            </a:r>
            <a:r>
              <a:rPr lang="en-US" sz="1800" dirty="0">
                <a:sym typeface="Symbol" panose="05050102010706020507" pitchFamily="18" charset="2"/>
              </a:rPr>
              <a:t></a:t>
            </a:r>
            <a:r>
              <a:rPr lang="en-US" sz="1800" dirty="0"/>
              <a:t>m)</a:t>
            </a:r>
          </a:p>
          <a:p>
            <a:pPr lvl="1">
              <a:spcBef>
                <a:spcPts val="0"/>
              </a:spcBef>
            </a:pPr>
            <a:r>
              <a:rPr lang="en-US" sz="1800" dirty="0"/>
              <a:t>larger </a:t>
            </a:r>
            <a:r>
              <a:rPr lang="en-US" sz="1800" dirty="0" err="1"/>
              <a:t>undulator</a:t>
            </a:r>
            <a:r>
              <a:rPr lang="en-US" sz="1800" dirty="0"/>
              <a:t> fields K (but require higher electron beam energies for the same wavelength)</a:t>
            </a:r>
          </a:p>
          <a:p>
            <a:pPr>
              <a:spcBef>
                <a:spcPts val="1200"/>
              </a:spcBef>
            </a:pPr>
            <a:r>
              <a:rPr lang="en-US" sz="1800" dirty="0"/>
              <a:t>Additionally: </a:t>
            </a:r>
          </a:p>
          <a:p>
            <a:pPr lvl="1">
              <a:spcBef>
                <a:spcPts val="0"/>
              </a:spcBef>
            </a:pPr>
            <a:r>
              <a:rPr lang="en-US" sz="1800" dirty="0"/>
              <a:t>Lower energy spreads (10</a:t>
            </a:r>
            <a:r>
              <a:rPr lang="en-US" sz="1800" baseline="30000" dirty="0"/>
              <a:t>-3</a:t>
            </a:r>
            <a:r>
              <a:rPr lang="en-US" sz="1800" dirty="0"/>
              <a:t> – 10</a:t>
            </a:r>
            <a:r>
              <a:rPr lang="en-US" sz="1800" baseline="30000" dirty="0"/>
              <a:t>-4</a:t>
            </a:r>
            <a:r>
              <a:rPr lang="en-US" sz="1800" dirty="0"/>
              <a:t>, see next slides)</a:t>
            </a:r>
          </a:p>
          <a:p>
            <a:pPr lvl="1">
              <a:spcBef>
                <a:spcPts val="0"/>
              </a:spcBef>
            </a:pPr>
            <a:r>
              <a:rPr lang="en-US" sz="1800" dirty="0"/>
              <a:t>Low emittances (&lt; 1 </a:t>
            </a:r>
            <a:r>
              <a:rPr lang="en-US" sz="1800" dirty="0">
                <a:sym typeface="Symbol" panose="05050102010706020507" pitchFamily="18" charset="2"/>
              </a:rPr>
              <a:t></a:t>
            </a:r>
            <a:r>
              <a:rPr lang="en-US" sz="1800" dirty="0"/>
              <a:t>m, see next slides)</a:t>
            </a:r>
          </a:p>
          <a:p>
            <a:pPr lvl="1">
              <a:spcBef>
                <a:spcPts val="0"/>
              </a:spcBef>
            </a:pPr>
            <a:r>
              <a:rPr lang="en-US" sz="1800" dirty="0"/>
              <a:t>Transverse overlap between electrons and photons </a:t>
            </a:r>
            <a:r>
              <a:rPr lang="en-US" sz="1800" dirty="0">
                <a:sym typeface="Wingdings" panose="05000000000000000000" pitchFamily="2" charset="2"/>
              </a:rPr>
              <a:t> orbit alignment at the </a:t>
            </a:r>
            <a:r>
              <a:rPr lang="en-US" sz="1800" dirty="0">
                <a:sym typeface="Symbol" panose="05050102010706020507" pitchFamily="18" charset="2"/>
              </a:rPr>
              <a:t>m </a:t>
            </a:r>
            <a:r>
              <a:rPr lang="en-US" sz="1800" dirty="0">
                <a:sym typeface="Wingdings" panose="05000000000000000000" pitchFamily="2" charset="2"/>
              </a:rPr>
              <a:t>level</a:t>
            </a:r>
            <a:endParaRPr lang="en-US" sz="1800" dirty="0"/>
          </a:p>
          <a:p>
            <a:pPr marL="109728" indent="0">
              <a:spcBef>
                <a:spcPts val="1200"/>
              </a:spcBef>
              <a:buNone/>
            </a:pPr>
            <a:endParaRPr lang="en-US" sz="1800" dirty="0"/>
          </a:p>
          <a:p>
            <a:pPr>
              <a:spcBef>
                <a:spcPts val="1200"/>
              </a:spcBef>
            </a:pPr>
            <a:endParaRPr lang="en-US" sz="1800" dirty="0"/>
          </a:p>
          <a:p>
            <a:pPr>
              <a:spcBef>
                <a:spcPts val="1200"/>
              </a:spcBef>
            </a:pPr>
            <a:endParaRPr lang="en-US" sz="1800" dirty="0"/>
          </a:p>
        </p:txBody>
      </p:sp>
      <p:grpSp>
        <p:nvGrpSpPr>
          <p:cNvPr id="7" name="Group 6"/>
          <p:cNvGrpSpPr/>
          <p:nvPr/>
        </p:nvGrpSpPr>
        <p:grpSpPr>
          <a:xfrm>
            <a:off x="76200" y="1066800"/>
            <a:ext cx="2468563" cy="1024467"/>
            <a:chOff x="3429000" y="5435599"/>
            <a:chExt cx="2468563" cy="1117600"/>
          </a:xfrm>
        </p:grpSpPr>
        <p:sp>
          <p:nvSpPr>
            <p:cNvPr id="8" name="Rectangle 7"/>
            <p:cNvSpPr/>
            <p:nvPr/>
          </p:nvSpPr>
          <p:spPr>
            <a:xfrm>
              <a:off x="3429000" y="5435599"/>
              <a:ext cx="2468563" cy="1117600"/>
            </a:xfrm>
            <a:prstGeom prst="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9" name="Object 5"/>
            <p:cNvGraphicFramePr>
              <a:graphicFrameLocks noChangeAspect="1"/>
            </p:cNvGraphicFramePr>
            <p:nvPr/>
          </p:nvGraphicFramePr>
          <p:xfrm>
            <a:off x="3590925" y="5435600"/>
            <a:ext cx="2306638" cy="1004888"/>
          </p:xfrm>
          <a:graphic>
            <a:graphicData uri="http://schemas.openxmlformats.org/presentationml/2006/ole">
              <mc:AlternateContent xmlns:mc="http://schemas.openxmlformats.org/markup-compatibility/2006">
                <mc:Choice xmlns:v="urn:schemas-microsoft-com:vml" Requires="v">
                  <p:oleObj name="Equation" r:id="rId3" imgW="1104840" imgH="482400" progId="Equation.3">
                    <p:embed/>
                  </p:oleObj>
                </mc:Choice>
                <mc:Fallback>
                  <p:oleObj name="Equation" r:id="rId3" imgW="1104840" imgH="482400" progId="Equation.3">
                    <p:embed/>
                    <p:pic>
                      <p:nvPicPr>
                        <p:cNvPr id="9" name="Object 5"/>
                        <p:cNvPicPr>
                          <a:picLocks noChangeAspect="1" noChangeArrowheads="1"/>
                        </p:cNvPicPr>
                        <p:nvPr/>
                      </p:nvPicPr>
                      <p:blipFill>
                        <a:blip r:embed="rId4"/>
                        <a:srcRect/>
                        <a:stretch>
                          <a:fillRect/>
                        </a:stretch>
                      </p:blipFill>
                      <p:spPr bwMode="auto">
                        <a:xfrm>
                          <a:off x="3590925" y="5435600"/>
                          <a:ext cx="2306638" cy="1004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3" name="Group 12"/>
          <p:cNvGrpSpPr/>
          <p:nvPr/>
        </p:nvGrpSpPr>
        <p:grpSpPr>
          <a:xfrm>
            <a:off x="2590800" y="990600"/>
            <a:ext cx="2743993" cy="1143000"/>
            <a:chOff x="10809361" y="1324531"/>
            <a:chExt cx="2743993" cy="1232455"/>
          </a:xfrm>
        </p:grpSpPr>
        <p:sp>
          <p:nvSpPr>
            <p:cNvPr id="14" name="Rectangle 13"/>
            <p:cNvSpPr/>
            <p:nvPr/>
          </p:nvSpPr>
          <p:spPr>
            <a:xfrm>
              <a:off x="10809361" y="1345168"/>
              <a:ext cx="2743993" cy="1211818"/>
            </a:xfrm>
            <a:prstGeom prst="rect">
              <a:avLst/>
            </a:prstGeom>
            <a:ln w="38100">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p>
          </p:txBody>
        </p:sp>
        <p:graphicFrame>
          <p:nvGraphicFramePr>
            <p:cNvPr id="15" name="Object 7"/>
            <p:cNvGraphicFramePr>
              <a:graphicFrameLocks noChangeAspect="1"/>
            </p:cNvGraphicFramePr>
            <p:nvPr/>
          </p:nvGraphicFramePr>
          <p:xfrm>
            <a:off x="10917311" y="1324531"/>
            <a:ext cx="2614613" cy="1090612"/>
          </p:xfrm>
          <a:graphic>
            <a:graphicData uri="http://schemas.openxmlformats.org/presentationml/2006/ole">
              <mc:AlternateContent xmlns:mc="http://schemas.openxmlformats.org/markup-compatibility/2006">
                <mc:Choice xmlns:v="urn:schemas-microsoft-com:vml" Requires="v">
                  <p:oleObj name="Equation" r:id="rId5" imgW="1549080" imgH="647640" progId="Equation.3">
                    <p:embed/>
                  </p:oleObj>
                </mc:Choice>
                <mc:Fallback>
                  <p:oleObj name="Equation" r:id="rId5" imgW="1549080" imgH="647640" progId="Equation.3">
                    <p:embed/>
                    <p:pic>
                      <p:nvPicPr>
                        <p:cNvPr id="15" name="Object 7"/>
                        <p:cNvPicPr>
                          <a:picLocks noChangeAspect="1" noChangeArrowheads="1"/>
                        </p:cNvPicPr>
                        <p:nvPr/>
                      </p:nvPicPr>
                      <p:blipFill>
                        <a:blip r:embed="rId6"/>
                        <a:srcRect/>
                        <a:stretch>
                          <a:fillRect/>
                        </a:stretch>
                      </p:blipFill>
                      <p:spPr bwMode="auto">
                        <a:xfrm>
                          <a:off x="10917311" y="1324531"/>
                          <a:ext cx="2614613"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0" name="Rectangle 9"/>
          <p:cNvSpPr/>
          <p:nvPr/>
        </p:nvSpPr>
        <p:spPr>
          <a:xfrm>
            <a:off x="5389562" y="1066800"/>
            <a:ext cx="1849439"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2244100334"/>
              </p:ext>
            </p:extLst>
          </p:nvPr>
        </p:nvGraphicFramePr>
        <p:xfrm>
          <a:off x="5561013" y="1191760"/>
          <a:ext cx="1460500" cy="679450"/>
        </p:xfrm>
        <a:graphic>
          <a:graphicData uri="http://schemas.openxmlformats.org/presentationml/2006/ole">
            <mc:AlternateContent xmlns:mc="http://schemas.openxmlformats.org/markup-compatibility/2006">
              <mc:Choice xmlns:v="urn:schemas-microsoft-com:vml" Requires="v">
                <p:oleObj name="Equation" r:id="rId7" imgW="927000" imgH="431640" progId="Equation.3">
                  <p:embed/>
                </p:oleObj>
              </mc:Choice>
              <mc:Fallback>
                <p:oleObj name="Equation" r:id="rId7" imgW="927000" imgH="431640" progId="Equation.3">
                  <p:embed/>
                  <p:pic>
                    <p:nvPicPr>
                      <p:cNvPr id="5" name="Object 4"/>
                      <p:cNvPicPr>
                        <a:picLocks noChangeAspect="1" noChangeArrowheads="1"/>
                      </p:cNvPicPr>
                      <p:nvPr/>
                    </p:nvPicPr>
                    <p:blipFill>
                      <a:blip r:embed="rId8"/>
                      <a:srcRect/>
                      <a:stretch>
                        <a:fillRect/>
                      </a:stretch>
                    </p:blipFill>
                    <p:spPr bwMode="auto">
                      <a:xfrm>
                        <a:off x="5561013" y="1191760"/>
                        <a:ext cx="1460500" cy="679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1"/>
          <p:cNvSpPr/>
          <p:nvPr/>
        </p:nvSpPr>
        <p:spPr>
          <a:xfrm>
            <a:off x="7391400" y="1066800"/>
            <a:ext cx="16764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1408366496"/>
              </p:ext>
            </p:extLst>
          </p:nvPr>
        </p:nvGraphicFramePr>
        <p:xfrm>
          <a:off x="7414307" y="1320856"/>
          <a:ext cx="1501094" cy="476193"/>
        </p:xfrm>
        <a:graphic>
          <a:graphicData uri="http://schemas.openxmlformats.org/presentationml/2006/ole">
            <mc:AlternateContent xmlns:mc="http://schemas.openxmlformats.org/markup-compatibility/2006">
              <mc:Choice xmlns:v="urn:schemas-microsoft-com:vml" Requires="v">
                <p:oleObj name="Equation" r:id="rId9" imgW="825480" imgH="228600" progId="Equation.3">
                  <p:embed/>
                </p:oleObj>
              </mc:Choice>
              <mc:Fallback>
                <p:oleObj name="Equation" r:id="rId9" imgW="825480" imgH="228600" progId="Equation.3">
                  <p:embed/>
                  <p:pic>
                    <p:nvPicPr>
                      <p:cNvPr id="8" name="Object 7"/>
                      <p:cNvPicPr>
                        <a:picLocks noChangeAspect="1" noChangeArrowheads="1"/>
                      </p:cNvPicPr>
                      <p:nvPr/>
                    </p:nvPicPr>
                    <p:blipFill>
                      <a:blip r:embed="rId10"/>
                      <a:srcRect/>
                      <a:stretch>
                        <a:fillRect/>
                      </a:stretch>
                    </p:blipFill>
                    <p:spPr bwMode="auto">
                      <a:xfrm>
                        <a:off x="7414307" y="1320856"/>
                        <a:ext cx="1501094" cy="476193"/>
                      </a:xfrm>
                      <a:prstGeom prst="rect">
                        <a:avLst/>
                      </a:prstGeom>
                      <a:noFill/>
                    </p:spPr>
                  </p:pic>
                </p:oleObj>
              </mc:Fallback>
            </mc:AlternateContent>
          </a:graphicData>
        </a:graphic>
      </p:graphicFrame>
    </p:spTree>
    <p:extLst>
      <p:ext uri="{BB962C8B-B14F-4D97-AF65-F5344CB8AC3E}">
        <p14:creationId xmlns:p14="http://schemas.microsoft.com/office/powerpoint/2010/main" val="15130322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066800"/>
            <a:ext cx="8991600" cy="4940491"/>
          </a:xfrm>
        </p:spPr>
        <p:txBody>
          <a:bodyPr>
            <a:normAutofit/>
          </a:bodyPr>
          <a:lstStyle/>
          <a:p>
            <a:r>
              <a:rPr lang="en-US" sz="2000" dirty="0"/>
              <a:t>Only electrons within the FEL bandwidth can contribute to FEL gain.</a:t>
            </a:r>
          </a:p>
          <a:p>
            <a:r>
              <a:rPr lang="en-US" sz="2000" dirty="0"/>
              <a:t>Consequently, the relative energy spread of the electron beam needs to be smaller than the </a:t>
            </a:r>
            <a:r>
              <a:rPr lang="en-US" sz="2000" dirty="0">
                <a:sym typeface="Symbol" panose="05050102010706020507" pitchFamily="18" charset="2"/>
              </a:rPr>
              <a:t> </a:t>
            </a:r>
            <a:r>
              <a:rPr lang="en-US" sz="2000" dirty="0"/>
              <a:t>parameter for an efficient FEL amplification</a:t>
            </a:r>
          </a:p>
        </p:txBody>
      </p:sp>
      <p:sp>
        <p:nvSpPr>
          <p:cNvPr id="3" name="Title 2"/>
          <p:cNvSpPr>
            <a:spLocks noGrp="1"/>
          </p:cNvSpPr>
          <p:nvPr>
            <p:ph type="title"/>
          </p:nvPr>
        </p:nvSpPr>
        <p:spPr/>
        <p:txBody>
          <a:bodyPr>
            <a:normAutofit/>
          </a:bodyPr>
          <a:lstStyle/>
          <a:p>
            <a:r>
              <a:rPr lang="en-US" dirty="0"/>
              <a:t>Energy Spread</a:t>
            </a:r>
          </a:p>
        </p:txBody>
      </p:sp>
      <p:pic>
        <p:nvPicPr>
          <p:cNvPr id="4" name="Picture 4"/>
          <p:cNvPicPr>
            <a:picLocks noChangeAspect="1" noChangeArrowheads="1"/>
          </p:cNvPicPr>
          <p:nvPr/>
        </p:nvPicPr>
        <p:blipFill>
          <a:blip r:embed="rId3"/>
          <a:srcRect/>
          <a:stretch>
            <a:fillRect/>
          </a:stretch>
        </p:blipFill>
        <p:spPr bwMode="auto">
          <a:xfrm>
            <a:off x="838200" y="2590800"/>
            <a:ext cx="3473450" cy="2647950"/>
          </a:xfrm>
          <a:prstGeom prst="rect">
            <a:avLst/>
          </a:prstGeom>
          <a:noFill/>
        </p:spPr>
      </p:pic>
      <p:pic>
        <p:nvPicPr>
          <p:cNvPr id="5" name="Picture 5"/>
          <p:cNvPicPr>
            <a:picLocks noChangeArrowheads="1"/>
          </p:cNvPicPr>
          <p:nvPr/>
        </p:nvPicPr>
        <p:blipFill>
          <a:blip r:embed="rId4"/>
          <a:srcRect/>
          <a:stretch>
            <a:fillRect/>
          </a:stretch>
        </p:blipFill>
        <p:spPr bwMode="auto">
          <a:xfrm>
            <a:off x="4648200" y="2590800"/>
            <a:ext cx="3473450" cy="2651125"/>
          </a:xfrm>
          <a:prstGeom prst="rect">
            <a:avLst/>
          </a:prstGeom>
          <a:noFill/>
        </p:spPr>
      </p:pic>
      <p:sp>
        <p:nvSpPr>
          <p:cNvPr id="6" name="Text Box 6"/>
          <p:cNvSpPr txBox="1">
            <a:spLocks noChangeArrowheads="1"/>
          </p:cNvSpPr>
          <p:nvPr/>
        </p:nvSpPr>
        <p:spPr bwMode="auto">
          <a:xfrm>
            <a:off x="1295400" y="2809875"/>
            <a:ext cx="971550" cy="244475"/>
          </a:xfrm>
          <a:prstGeom prst="rect">
            <a:avLst/>
          </a:prstGeom>
          <a:noFill/>
          <a:ln w="9525">
            <a:noFill/>
            <a:miter lim="800000"/>
            <a:headEnd/>
            <a:tailEnd/>
          </a:ln>
          <a:effectLst/>
        </p:spPr>
        <p:txBody>
          <a:bodyPr wrap="none">
            <a:prstTxWarp prst="textNoShape">
              <a:avLst/>
            </a:prstTxWarp>
            <a:spAutoFit/>
          </a:bodyPr>
          <a:lstStyle/>
          <a:p>
            <a:r>
              <a:rPr lang="en-US" sz="1000" dirty="0">
                <a:solidFill>
                  <a:srgbClr val="000000"/>
                </a:solidFill>
              </a:rPr>
              <a:t>Small spread</a:t>
            </a:r>
          </a:p>
        </p:txBody>
      </p:sp>
      <p:sp>
        <p:nvSpPr>
          <p:cNvPr id="7" name="Text Box 7"/>
          <p:cNvSpPr txBox="1">
            <a:spLocks noChangeArrowheads="1"/>
          </p:cNvSpPr>
          <p:nvPr/>
        </p:nvSpPr>
        <p:spPr bwMode="auto">
          <a:xfrm>
            <a:off x="5105400" y="2809875"/>
            <a:ext cx="958850" cy="244475"/>
          </a:xfrm>
          <a:prstGeom prst="rect">
            <a:avLst/>
          </a:prstGeom>
          <a:noFill/>
          <a:ln w="9525">
            <a:noFill/>
            <a:miter lim="800000"/>
            <a:headEnd/>
            <a:tailEnd/>
          </a:ln>
          <a:effectLst/>
        </p:spPr>
        <p:txBody>
          <a:bodyPr wrap="none">
            <a:prstTxWarp prst="textNoShape">
              <a:avLst/>
            </a:prstTxWarp>
            <a:spAutoFit/>
          </a:bodyPr>
          <a:lstStyle/>
          <a:p>
            <a:r>
              <a:rPr lang="en-US" sz="1000" dirty="0">
                <a:solidFill>
                  <a:srgbClr val="000000"/>
                </a:solidFill>
              </a:rPr>
              <a:t>Large spread</a:t>
            </a:r>
          </a:p>
        </p:txBody>
      </p:sp>
      <p:sp>
        <p:nvSpPr>
          <p:cNvPr id="8" name="Text Box 6"/>
          <p:cNvSpPr txBox="1">
            <a:spLocks noChangeArrowheads="1"/>
          </p:cNvSpPr>
          <p:nvPr/>
        </p:nvSpPr>
        <p:spPr bwMode="auto">
          <a:xfrm>
            <a:off x="1524000" y="4345146"/>
            <a:ext cx="1412541" cy="276999"/>
          </a:xfrm>
          <a:prstGeom prst="rect">
            <a:avLst/>
          </a:prstGeom>
          <a:noFill/>
          <a:ln w="9525">
            <a:noFill/>
            <a:miter lim="800000"/>
            <a:headEnd/>
            <a:tailEnd/>
          </a:ln>
          <a:effectLst/>
        </p:spPr>
        <p:txBody>
          <a:bodyPr wrap="none">
            <a:prstTxWarp prst="textNoShape">
              <a:avLst/>
            </a:prstTxWarp>
            <a:spAutoFit/>
          </a:bodyPr>
          <a:lstStyle/>
          <a:p>
            <a:r>
              <a:rPr lang="en-US" sz="1200" b="1" dirty="0">
                <a:solidFill>
                  <a:schemeClr val="accent2"/>
                </a:solidFill>
              </a:rPr>
              <a:t>Strong Bunching</a:t>
            </a:r>
          </a:p>
        </p:txBody>
      </p:sp>
      <p:sp>
        <p:nvSpPr>
          <p:cNvPr id="9" name="Text Box 6"/>
          <p:cNvSpPr txBox="1">
            <a:spLocks noChangeArrowheads="1"/>
          </p:cNvSpPr>
          <p:nvPr/>
        </p:nvSpPr>
        <p:spPr bwMode="auto">
          <a:xfrm>
            <a:off x="5237741" y="4403725"/>
            <a:ext cx="1315459" cy="276999"/>
          </a:xfrm>
          <a:prstGeom prst="rect">
            <a:avLst/>
          </a:prstGeom>
          <a:noFill/>
          <a:ln w="9525">
            <a:noFill/>
            <a:miter lim="800000"/>
            <a:headEnd/>
            <a:tailEnd/>
          </a:ln>
          <a:effectLst/>
        </p:spPr>
        <p:txBody>
          <a:bodyPr wrap="none">
            <a:prstTxWarp prst="textNoShape">
              <a:avLst/>
            </a:prstTxWarp>
            <a:spAutoFit/>
          </a:bodyPr>
          <a:lstStyle/>
          <a:p>
            <a:r>
              <a:rPr lang="en-US" sz="1200" b="1" dirty="0">
                <a:solidFill>
                  <a:schemeClr val="accent2"/>
                </a:solidFill>
              </a:rPr>
              <a:t>Weak Bunching</a:t>
            </a:r>
          </a:p>
        </p:txBody>
      </p:sp>
      <p:sp>
        <p:nvSpPr>
          <p:cNvPr id="10" name="Rectangle 9"/>
          <p:cNvSpPr/>
          <p:nvPr/>
        </p:nvSpPr>
        <p:spPr>
          <a:xfrm>
            <a:off x="3581400" y="5410200"/>
            <a:ext cx="1447800" cy="9144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1" name="Object 7"/>
          <p:cNvGraphicFramePr>
            <a:graphicFrameLocks noChangeAspect="1"/>
          </p:cNvGraphicFramePr>
          <p:nvPr/>
        </p:nvGraphicFramePr>
        <p:xfrm>
          <a:off x="3733800" y="5486400"/>
          <a:ext cx="1068387" cy="812800"/>
        </p:xfrm>
        <a:graphic>
          <a:graphicData uri="http://schemas.openxmlformats.org/presentationml/2006/ole">
            <mc:AlternateContent xmlns:mc="http://schemas.openxmlformats.org/markup-compatibility/2006">
              <mc:Choice xmlns:v="urn:schemas-microsoft-com:vml" Requires="v">
                <p:oleObj name="Equation" r:id="rId5" imgW="533400" imgH="406400" progId="Equation.3">
                  <p:embed/>
                </p:oleObj>
              </mc:Choice>
              <mc:Fallback>
                <p:oleObj name="Equation" r:id="rId5" imgW="533400" imgH="406400" progId="Equation.3">
                  <p:embed/>
                  <p:pic>
                    <p:nvPicPr>
                      <p:cNvPr id="11"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5486400"/>
                        <a:ext cx="1068387"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1143000" y="5486400"/>
            <a:ext cx="2133600" cy="646331"/>
          </a:xfrm>
          <a:prstGeom prst="rect">
            <a:avLst/>
          </a:prstGeom>
          <a:noFill/>
        </p:spPr>
        <p:txBody>
          <a:bodyPr wrap="square" rtlCol="0">
            <a:spAutoFit/>
          </a:bodyPr>
          <a:lstStyle/>
          <a:p>
            <a:pPr algn="ctr"/>
            <a:r>
              <a:rPr lang="en-US" dirty="0"/>
              <a:t>Energy spread constraint:</a:t>
            </a:r>
          </a:p>
        </p:txBody>
      </p:sp>
      <p:sp>
        <p:nvSpPr>
          <p:cNvPr id="16" name="TextBox 15"/>
          <p:cNvSpPr txBox="1"/>
          <p:nvPr/>
        </p:nvSpPr>
        <p:spPr>
          <a:xfrm>
            <a:off x="5181600" y="5486400"/>
            <a:ext cx="3200400" cy="923330"/>
          </a:xfrm>
          <a:prstGeom prst="rect">
            <a:avLst/>
          </a:prstGeom>
          <a:noFill/>
        </p:spPr>
        <p:txBody>
          <a:bodyPr wrap="square" rtlCol="0">
            <a:spAutoFit/>
          </a:bodyPr>
          <a:lstStyle/>
          <a:p>
            <a:pPr algn="ctr"/>
            <a:r>
              <a:rPr lang="en-US" dirty="0"/>
              <a:t>For X-rays: relative energy spread needs to be smaller than 10</a:t>
            </a:r>
            <a:r>
              <a:rPr lang="en-US" baseline="30000" dirty="0"/>
              <a:t>-3</a:t>
            </a:r>
            <a:r>
              <a:rPr lang="en-US" dirty="0"/>
              <a:t> – 10</a:t>
            </a:r>
            <a:r>
              <a:rPr lang="en-US" baseline="30000" dirty="0"/>
              <a:t>-4</a:t>
            </a:r>
            <a:r>
              <a:rPr lang="en-US" dirty="0"/>
              <a:t> </a:t>
            </a:r>
          </a:p>
        </p:txBody>
      </p:sp>
    </p:spTree>
    <p:extLst>
      <p:ext uri="{BB962C8B-B14F-4D97-AF65-F5344CB8AC3E}">
        <p14:creationId xmlns:p14="http://schemas.microsoft.com/office/powerpoint/2010/main" val="40841347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Bef>
                <a:spcPts val="1200"/>
              </a:spcBef>
              <a:buFont typeface="Arial" charset="0"/>
              <a:buChar char="•"/>
            </a:pPr>
            <a:r>
              <a:rPr lang="en-US" sz="1800" dirty="0"/>
              <a:t>The emittance of the electron beam is the area in the phase space x-x’ (or y-y’)</a:t>
            </a:r>
          </a:p>
          <a:p>
            <a:pPr>
              <a:spcBef>
                <a:spcPts val="1200"/>
              </a:spcBef>
              <a:buFont typeface="Arial" charset="0"/>
              <a:buChar char="•"/>
            </a:pPr>
            <a:r>
              <a:rPr lang="en-US" sz="1800" dirty="0"/>
              <a:t>The radiation “emittance” of the fundamental mode of the field is </a:t>
            </a:r>
            <a:r>
              <a:rPr lang="en-US" sz="1800" dirty="0">
                <a:latin typeface="Symbol" pitchFamily="18" charset="2"/>
              </a:rPr>
              <a:t></a:t>
            </a:r>
            <a:r>
              <a:rPr lang="en-US" sz="1800" dirty="0"/>
              <a:t>/4</a:t>
            </a:r>
            <a:r>
              <a:rPr lang="en-US" sz="1800" dirty="0">
                <a:latin typeface="Symbol" pitchFamily="18" charset="2"/>
              </a:rPr>
              <a:t></a:t>
            </a:r>
            <a:r>
              <a:rPr lang="en-US" sz="1800" dirty="0"/>
              <a:t>.</a:t>
            </a:r>
          </a:p>
          <a:p>
            <a:pPr>
              <a:spcBef>
                <a:spcPts val="1200"/>
              </a:spcBef>
              <a:buFont typeface="Arial" charset="0"/>
              <a:buChar char="•"/>
            </a:pPr>
            <a:r>
              <a:rPr lang="en-US" sz="1800" dirty="0"/>
              <a:t>Electrons enclosed on this effective phase-space ellipse of the photons will emit coherently into the fundamental mode</a:t>
            </a:r>
          </a:p>
          <a:p>
            <a:pPr>
              <a:spcBef>
                <a:spcPts val="1200"/>
              </a:spcBef>
              <a:buFont typeface="Arial" charset="0"/>
              <a:buChar char="•"/>
            </a:pPr>
            <a:r>
              <a:rPr lang="en-US" sz="1800" dirty="0"/>
              <a:t>Electrons outside this ellipse will emit into higher modes and will not contribute to the amplification of the fundamental mode.</a:t>
            </a:r>
          </a:p>
          <a:p>
            <a:pPr>
              <a:spcBef>
                <a:spcPts val="1200"/>
              </a:spcBef>
            </a:pPr>
            <a:endParaRPr lang="en-GB" sz="1800" dirty="0"/>
          </a:p>
        </p:txBody>
      </p:sp>
      <p:sp>
        <p:nvSpPr>
          <p:cNvPr id="3" name="Title 2"/>
          <p:cNvSpPr>
            <a:spLocks noGrp="1"/>
          </p:cNvSpPr>
          <p:nvPr>
            <p:ph type="title"/>
          </p:nvPr>
        </p:nvSpPr>
        <p:spPr/>
        <p:txBody>
          <a:bodyPr/>
          <a:lstStyle/>
          <a:p>
            <a:r>
              <a:rPr lang="en-GB" dirty="0"/>
              <a:t>Emittance</a:t>
            </a:r>
          </a:p>
        </p:txBody>
      </p:sp>
      <p:cxnSp>
        <p:nvCxnSpPr>
          <p:cNvPr id="5" name="AutoShape 4"/>
          <p:cNvCxnSpPr>
            <a:cxnSpLocks noChangeShapeType="1"/>
          </p:cNvCxnSpPr>
          <p:nvPr/>
        </p:nvCxnSpPr>
        <p:spPr bwMode="auto">
          <a:xfrm>
            <a:off x="2801938" y="5048250"/>
            <a:ext cx="5105400" cy="3175"/>
          </a:xfrm>
          <a:prstGeom prst="straightConnector1">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 name="Oval 6"/>
          <p:cNvSpPr>
            <a:spLocks noChangeArrowheads="1"/>
          </p:cNvSpPr>
          <p:nvPr/>
        </p:nvSpPr>
        <p:spPr bwMode="auto">
          <a:xfrm rot="20280000">
            <a:off x="3367899" y="4491037"/>
            <a:ext cx="3810000" cy="1066800"/>
          </a:xfrm>
          <a:prstGeom prst="ellipse">
            <a:avLst/>
          </a:prstGeom>
          <a:noFill/>
          <a:ln w="255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 name="Oval 7"/>
          <p:cNvSpPr>
            <a:spLocks noChangeArrowheads="1"/>
          </p:cNvSpPr>
          <p:nvPr/>
        </p:nvSpPr>
        <p:spPr bwMode="auto">
          <a:xfrm>
            <a:off x="4859338" y="5048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 name="Oval 8"/>
          <p:cNvSpPr>
            <a:spLocks noChangeArrowheads="1"/>
          </p:cNvSpPr>
          <p:nvPr/>
        </p:nvSpPr>
        <p:spPr bwMode="auto">
          <a:xfrm>
            <a:off x="50117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9" name="Oval 9"/>
          <p:cNvSpPr>
            <a:spLocks noChangeArrowheads="1"/>
          </p:cNvSpPr>
          <p:nvPr/>
        </p:nvSpPr>
        <p:spPr bwMode="auto">
          <a:xfrm>
            <a:off x="5453063" y="5124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 name="Oval 10"/>
          <p:cNvSpPr>
            <a:spLocks noChangeArrowheads="1"/>
          </p:cNvSpPr>
          <p:nvPr/>
        </p:nvSpPr>
        <p:spPr bwMode="auto">
          <a:xfrm>
            <a:off x="5164138" y="4743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1" name="Oval 11"/>
          <p:cNvSpPr>
            <a:spLocks noChangeArrowheads="1"/>
          </p:cNvSpPr>
          <p:nvPr/>
        </p:nvSpPr>
        <p:spPr bwMode="auto">
          <a:xfrm>
            <a:off x="4554538" y="5429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2" name="Oval 12"/>
          <p:cNvSpPr>
            <a:spLocks noChangeArrowheads="1"/>
          </p:cNvSpPr>
          <p:nvPr/>
        </p:nvSpPr>
        <p:spPr bwMode="auto">
          <a:xfrm>
            <a:off x="5164138" y="5353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 name="Oval 13"/>
          <p:cNvSpPr>
            <a:spLocks noChangeArrowheads="1"/>
          </p:cNvSpPr>
          <p:nvPr/>
        </p:nvSpPr>
        <p:spPr bwMode="auto">
          <a:xfrm>
            <a:off x="50117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4" name="Oval 14"/>
          <p:cNvSpPr>
            <a:spLocks noChangeArrowheads="1"/>
          </p:cNvSpPr>
          <p:nvPr/>
        </p:nvSpPr>
        <p:spPr bwMode="auto">
          <a:xfrm>
            <a:off x="5164138" y="5353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5" name="Oval 15"/>
          <p:cNvSpPr>
            <a:spLocks noChangeArrowheads="1"/>
          </p:cNvSpPr>
          <p:nvPr/>
        </p:nvSpPr>
        <p:spPr bwMode="auto">
          <a:xfrm>
            <a:off x="6154738" y="4895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6" name="Oval 16"/>
          <p:cNvSpPr>
            <a:spLocks noChangeArrowheads="1"/>
          </p:cNvSpPr>
          <p:nvPr/>
        </p:nvSpPr>
        <p:spPr bwMode="auto">
          <a:xfrm>
            <a:off x="5316538" y="4895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7" name="Oval 17"/>
          <p:cNvSpPr>
            <a:spLocks noChangeArrowheads="1"/>
          </p:cNvSpPr>
          <p:nvPr/>
        </p:nvSpPr>
        <p:spPr bwMode="auto">
          <a:xfrm>
            <a:off x="6383338" y="4438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8" name="Oval 18"/>
          <p:cNvSpPr>
            <a:spLocks noChangeArrowheads="1"/>
          </p:cNvSpPr>
          <p:nvPr/>
        </p:nvSpPr>
        <p:spPr bwMode="auto">
          <a:xfrm>
            <a:off x="5316538" y="5505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9" name="Oval 19"/>
          <p:cNvSpPr>
            <a:spLocks noChangeArrowheads="1"/>
          </p:cNvSpPr>
          <p:nvPr/>
        </p:nvSpPr>
        <p:spPr bwMode="auto">
          <a:xfrm>
            <a:off x="44783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 name="Oval 20"/>
          <p:cNvSpPr>
            <a:spLocks noChangeArrowheads="1"/>
          </p:cNvSpPr>
          <p:nvPr/>
        </p:nvSpPr>
        <p:spPr bwMode="auto">
          <a:xfrm>
            <a:off x="5316538" y="5505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1" name="Oval 21"/>
          <p:cNvSpPr>
            <a:spLocks noChangeArrowheads="1"/>
          </p:cNvSpPr>
          <p:nvPr/>
        </p:nvSpPr>
        <p:spPr bwMode="auto">
          <a:xfrm>
            <a:off x="5468938" y="4514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2" name="Oval 22"/>
          <p:cNvSpPr>
            <a:spLocks noChangeArrowheads="1"/>
          </p:cNvSpPr>
          <p:nvPr/>
        </p:nvSpPr>
        <p:spPr bwMode="auto">
          <a:xfrm>
            <a:off x="6078538" y="4591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3" name="Oval 23"/>
          <p:cNvSpPr>
            <a:spLocks noChangeArrowheads="1"/>
          </p:cNvSpPr>
          <p:nvPr/>
        </p:nvSpPr>
        <p:spPr bwMode="auto">
          <a:xfrm>
            <a:off x="57737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4" name="Oval 24"/>
          <p:cNvSpPr>
            <a:spLocks noChangeArrowheads="1"/>
          </p:cNvSpPr>
          <p:nvPr/>
        </p:nvSpPr>
        <p:spPr bwMode="auto">
          <a:xfrm>
            <a:off x="6307138" y="5200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5" name="Oval 25"/>
          <p:cNvSpPr>
            <a:spLocks noChangeArrowheads="1"/>
          </p:cNvSpPr>
          <p:nvPr/>
        </p:nvSpPr>
        <p:spPr bwMode="auto">
          <a:xfrm>
            <a:off x="4859338" y="4819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6" name="Oval 26"/>
          <p:cNvSpPr>
            <a:spLocks noChangeArrowheads="1"/>
          </p:cNvSpPr>
          <p:nvPr/>
        </p:nvSpPr>
        <p:spPr bwMode="auto">
          <a:xfrm>
            <a:off x="4630738" y="4895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7" name="Oval 27"/>
          <p:cNvSpPr>
            <a:spLocks noChangeArrowheads="1"/>
          </p:cNvSpPr>
          <p:nvPr/>
        </p:nvSpPr>
        <p:spPr bwMode="auto">
          <a:xfrm>
            <a:off x="4783138" y="5581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8" name="Oval 28"/>
          <p:cNvSpPr>
            <a:spLocks noChangeArrowheads="1"/>
          </p:cNvSpPr>
          <p:nvPr/>
        </p:nvSpPr>
        <p:spPr bwMode="auto">
          <a:xfrm>
            <a:off x="5849938" y="4667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9" name="Oval 29"/>
          <p:cNvSpPr>
            <a:spLocks noChangeArrowheads="1"/>
          </p:cNvSpPr>
          <p:nvPr/>
        </p:nvSpPr>
        <p:spPr bwMode="auto">
          <a:xfrm>
            <a:off x="6764338" y="4362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0" name="Oval 30"/>
          <p:cNvSpPr>
            <a:spLocks noChangeArrowheads="1"/>
          </p:cNvSpPr>
          <p:nvPr/>
        </p:nvSpPr>
        <p:spPr bwMode="auto">
          <a:xfrm>
            <a:off x="4249738" y="5657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1" name="Oval 31"/>
          <p:cNvSpPr>
            <a:spLocks noChangeArrowheads="1"/>
          </p:cNvSpPr>
          <p:nvPr/>
        </p:nvSpPr>
        <p:spPr bwMode="auto">
          <a:xfrm>
            <a:off x="4402138" y="4743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2" name="Oval 32"/>
          <p:cNvSpPr>
            <a:spLocks noChangeArrowheads="1"/>
          </p:cNvSpPr>
          <p:nvPr/>
        </p:nvSpPr>
        <p:spPr bwMode="auto">
          <a:xfrm>
            <a:off x="4097338" y="51244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3" name="Oval 33"/>
          <p:cNvSpPr>
            <a:spLocks noChangeArrowheads="1"/>
          </p:cNvSpPr>
          <p:nvPr/>
        </p:nvSpPr>
        <p:spPr bwMode="auto">
          <a:xfrm>
            <a:off x="5697538" y="4591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4" name="Oval 34"/>
          <p:cNvSpPr>
            <a:spLocks noChangeArrowheads="1"/>
          </p:cNvSpPr>
          <p:nvPr/>
        </p:nvSpPr>
        <p:spPr bwMode="auto">
          <a:xfrm>
            <a:off x="4935538" y="5429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5" name="Oval 35"/>
          <p:cNvSpPr>
            <a:spLocks noChangeArrowheads="1"/>
          </p:cNvSpPr>
          <p:nvPr/>
        </p:nvSpPr>
        <p:spPr bwMode="auto">
          <a:xfrm>
            <a:off x="5621338" y="42862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6" name="Oval 36"/>
          <p:cNvSpPr>
            <a:spLocks noChangeArrowheads="1"/>
          </p:cNvSpPr>
          <p:nvPr/>
        </p:nvSpPr>
        <p:spPr bwMode="auto">
          <a:xfrm>
            <a:off x="4097338" y="53530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7" name="Oval 37"/>
          <p:cNvSpPr>
            <a:spLocks noChangeArrowheads="1"/>
          </p:cNvSpPr>
          <p:nvPr/>
        </p:nvSpPr>
        <p:spPr bwMode="auto">
          <a:xfrm>
            <a:off x="3792538" y="55816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8" name="Oval 38"/>
          <p:cNvSpPr>
            <a:spLocks noChangeArrowheads="1"/>
          </p:cNvSpPr>
          <p:nvPr/>
        </p:nvSpPr>
        <p:spPr bwMode="auto">
          <a:xfrm>
            <a:off x="4325938" y="5276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9" name="Oval 39"/>
          <p:cNvSpPr>
            <a:spLocks noChangeArrowheads="1"/>
          </p:cNvSpPr>
          <p:nvPr/>
        </p:nvSpPr>
        <p:spPr bwMode="auto">
          <a:xfrm>
            <a:off x="4706938" y="4514850"/>
            <a:ext cx="92075" cy="92075"/>
          </a:xfrm>
          <a:prstGeom prst="ellipse">
            <a:avLst/>
          </a:prstGeom>
          <a:solidFill>
            <a:srgbClr val="B9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40" name="Rectangle 40"/>
          <p:cNvSpPr>
            <a:spLocks noChangeArrowheads="1"/>
          </p:cNvSpPr>
          <p:nvPr/>
        </p:nvSpPr>
        <p:spPr bwMode="auto">
          <a:xfrm>
            <a:off x="7986713" y="4895850"/>
            <a:ext cx="25717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p>
            <a:pPr eaLnBrk="0" hangingPunct="0">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rPr>
              <a:t>x</a:t>
            </a:r>
          </a:p>
        </p:txBody>
      </p:sp>
      <p:sp>
        <p:nvSpPr>
          <p:cNvPr id="41" name="Rectangle 41"/>
          <p:cNvSpPr>
            <a:spLocks noChangeArrowheads="1"/>
          </p:cNvSpPr>
          <p:nvPr/>
        </p:nvSpPr>
        <p:spPr bwMode="auto">
          <a:xfrm>
            <a:off x="5364163" y="3733800"/>
            <a:ext cx="2889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p>
            <a:pPr eaLnBrk="0" hangingPunct="0">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000000"/>
                </a:solidFill>
              </a:rPr>
              <a:t>x’</a:t>
            </a:r>
          </a:p>
        </p:txBody>
      </p:sp>
      <p:sp>
        <p:nvSpPr>
          <p:cNvPr id="42" name="Line 44"/>
          <p:cNvSpPr>
            <a:spLocks noChangeShapeType="1"/>
          </p:cNvSpPr>
          <p:nvPr/>
        </p:nvSpPr>
        <p:spPr bwMode="auto">
          <a:xfrm flipV="1">
            <a:off x="5292725" y="3878262"/>
            <a:ext cx="0" cy="2159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aphicFrame>
        <p:nvGraphicFramePr>
          <p:cNvPr id="43" name="Object 42"/>
          <p:cNvGraphicFramePr>
            <a:graphicFrameLocks noChangeAspect="1"/>
          </p:cNvGraphicFramePr>
          <p:nvPr/>
        </p:nvGraphicFramePr>
        <p:xfrm>
          <a:off x="1447800" y="4637087"/>
          <a:ext cx="996950" cy="747713"/>
        </p:xfrm>
        <a:graphic>
          <a:graphicData uri="http://schemas.openxmlformats.org/presentationml/2006/ole">
            <mc:AlternateContent xmlns:mc="http://schemas.openxmlformats.org/markup-compatibility/2006">
              <mc:Choice xmlns:v="urn:schemas-microsoft-com:vml" Requires="v">
                <p:oleObj name="Equation" r:id="rId2" imgW="558720" imgH="419040" progId="Equation.3">
                  <p:embed/>
                </p:oleObj>
              </mc:Choice>
              <mc:Fallback>
                <p:oleObj name="Equation" r:id="rId2" imgW="558720" imgH="419040" progId="Equation.3">
                  <p:embed/>
                  <p:pic>
                    <p:nvPicPr>
                      <p:cNvPr id="43" name="Object 42"/>
                      <p:cNvPicPr>
                        <a:picLocks noChangeAspect="1" noChangeArrowheads="1"/>
                      </p:cNvPicPr>
                      <p:nvPr/>
                    </p:nvPicPr>
                    <p:blipFill>
                      <a:blip r:embed="rId3"/>
                      <a:srcRect/>
                      <a:stretch>
                        <a:fillRect/>
                      </a:stretch>
                    </p:blipFill>
                    <p:spPr bwMode="auto">
                      <a:xfrm>
                        <a:off x="1447800" y="4637087"/>
                        <a:ext cx="9969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 name="TextBox 43"/>
          <p:cNvSpPr txBox="1"/>
          <p:nvPr/>
        </p:nvSpPr>
        <p:spPr>
          <a:xfrm>
            <a:off x="5638800" y="5659437"/>
            <a:ext cx="3200400" cy="923330"/>
          </a:xfrm>
          <a:prstGeom prst="rect">
            <a:avLst/>
          </a:prstGeom>
          <a:noFill/>
        </p:spPr>
        <p:txBody>
          <a:bodyPr wrap="square" rtlCol="0">
            <a:spAutoFit/>
          </a:bodyPr>
          <a:lstStyle/>
          <a:p>
            <a:pPr algn="ctr"/>
            <a:r>
              <a:rPr lang="en-US" dirty="0"/>
              <a:t>For X-rays: normalized emittance needs to be smaller than ~1 </a:t>
            </a:r>
            <a:r>
              <a:rPr lang="en-US" dirty="0">
                <a:sym typeface="Symbol" panose="05050102010706020507" pitchFamily="18" charset="2"/>
              </a:rPr>
              <a:t>m</a:t>
            </a:r>
            <a:endParaRPr lang="en-US" dirty="0"/>
          </a:p>
        </p:txBody>
      </p:sp>
      <p:sp>
        <p:nvSpPr>
          <p:cNvPr id="45" name="TextBox 44"/>
          <p:cNvSpPr txBox="1"/>
          <p:nvPr/>
        </p:nvSpPr>
        <p:spPr>
          <a:xfrm>
            <a:off x="-395931" y="4701271"/>
            <a:ext cx="2133600" cy="646331"/>
          </a:xfrm>
          <a:prstGeom prst="rect">
            <a:avLst/>
          </a:prstGeom>
          <a:noFill/>
        </p:spPr>
        <p:txBody>
          <a:bodyPr wrap="square" rtlCol="0">
            <a:spAutoFit/>
          </a:bodyPr>
          <a:lstStyle/>
          <a:p>
            <a:pPr algn="ctr"/>
            <a:r>
              <a:rPr lang="en-US" dirty="0"/>
              <a:t>Emittance constraint:</a:t>
            </a:r>
          </a:p>
        </p:txBody>
      </p:sp>
    </p:spTree>
    <p:extLst>
      <p:ext uri="{BB962C8B-B14F-4D97-AF65-F5344CB8AC3E}">
        <p14:creationId xmlns:p14="http://schemas.microsoft.com/office/powerpoint/2010/main" val="27258114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914400"/>
            <a:ext cx="8991600" cy="4940491"/>
          </a:xfrm>
        </p:spPr>
        <p:txBody>
          <a:bodyPr>
            <a:noAutofit/>
          </a:bodyPr>
          <a:lstStyle/>
          <a:p>
            <a:pPr defTabSz="914400">
              <a:spcBef>
                <a:spcPts val="600"/>
              </a:spcBef>
            </a:pPr>
            <a:r>
              <a:rPr lang="en-GB" sz="1800" dirty="0"/>
              <a:t>FEL performance is determined by the electron beam: the current, the size, the energy spread and the emittance, i.e. the electron charge density in 6D. </a:t>
            </a:r>
          </a:p>
          <a:p>
            <a:pPr>
              <a:spcBef>
                <a:spcPts val="600"/>
              </a:spcBef>
            </a:pPr>
            <a:endParaRPr lang="en-US" sz="1800" dirty="0"/>
          </a:p>
          <a:p>
            <a:pPr>
              <a:spcBef>
                <a:spcPts val="600"/>
              </a:spcBef>
            </a:pPr>
            <a:endParaRPr lang="en-US" sz="1800" dirty="0"/>
          </a:p>
          <a:p>
            <a:pPr>
              <a:spcBef>
                <a:spcPts val="600"/>
              </a:spcBef>
            </a:pPr>
            <a:endParaRPr lang="en-US" sz="1800" dirty="0"/>
          </a:p>
          <a:p>
            <a:pPr>
              <a:spcBef>
                <a:spcPts val="600"/>
              </a:spcBef>
            </a:pPr>
            <a:endParaRPr lang="en-US" sz="1800" dirty="0"/>
          </a:p>
          <a:p>
            <a:pPr>
              <a:spcBef>
                <a:spcPts val="600"/>
              </a:spcBef>
            </a:pPr>
            <a:endParaRPr lang="en-US" sz="500" dirty="0"/>
          </a:p>
          <a:p>
            <a:pPr>
              <a:spcBef>
                <a:spcPts val="600"/>
              </a:spcBef>
            </a:pPr>
            <a:r>
              <a:rPr lang="en-US" sz="1700" dirty="0"/>
              <a:t>For X-rays, the electron beam needs to have:</a:t>
            </a:r>
          </a:p>
          <a:p>
            <a:pPr marL="393192" lvl="1" indent="0" algn="ctr">
              <a:spcBef>
                <a:spcPts val="0"/>
              </a:spcBef>
              <a:buNone/>
            </a:pPr>
            <a:r>
              <a:rPr lang="en-US" sz="1700" dirty="0"/>
              <a:t>~GeV energies 	~kA peak currents 	0.01-0.1% energy spreads</a:t>
            </a:r>
          </a:p>
          <a:p>
            <a:pPr marL="393192" lvl="1" indent="0" algn="ctr">
              <a:spcBef>
                <a:spcPts val="0"/>
              </a:spcBef>
              <a:buNone/>
            </a:pPr>
            <a:r>
              <a:rPr lang="en-US" sz="1700" dirty="0">
                <a:sym typeface="Symbol" panose="05050102010706020507" pitchFamily="18" charset="2"/>
              </a:rPr>
              <a:t>≤ m n</a:t>
            </a:r>
            <a:r>
              <a:rPr lang="en-US" sz="1700" dirty="0"/>
              <a:t>ormalized emittances		tens of </a:t>
            </a:r>
            <a:r>
              <a:rPr lang="en-US" sz="1700" dirty="0">
                <a:sym typeface="Symbol" panose="05050102010706020507" pitchFamily="18" charset="2"/>
              </a:rPr>
              <a:t>m </a:t>
            </a:r>
            <a:r>
              <a:rPr lang="en-US" sz="1700" dirty="0"/>
              <a:t>beam sizes</a:t>
            </a:r>
          </a:p>
          <a:p>
            <a:pPr>
              <a:spcBef>
                <a:spcPts val="1200"/>
              </a:spcBef>
            </a:pPr>
            <a:r>
              <a:rPr lang="en-US" sz="1700" dirty="0"/>
              <a:t>There are currently no electron sources that can produce such bunches directly. Instead they have to be accelerated and compressed. </a:t>
            </a:r>
          </a:p>
          <a:p>
            <a:pPr>
              <a:spcBef>
                <a:spcPts val="1200"/>
              </a:spcBef>
            </a:pPr>
            <a:r>
              <a:rPr lang="en-US" sz="1700" dirty="0"/>
              <a:t>State-of-the-art X-ray FEL facilities employ linear accelerators to provide the drive electron beam (see next chapter).</a:t>
            </a:r>
          </a:p>
          <a:p>
            <a:pPr>
              <a:spcBef>
                <a:spcPts val="1200"/>
              </a:spcBef>
            </a:pPr>
            <a:r>
              <a:rPr lang="en-US" sz="1700" dirty="0"/>
              <a:t>Circular accelerators are not capable of delivering the required electron beam properties (in particular not the high peak current).</a:t>
            </a:r>
            <a:endParaRPr lang="en-GB" sz="1700" dirty="0"/>
          </a:p>
        </p:txBody>
      </p:sp>
      <p:sp>
        <p:nvSpPr>
          <p:cNvPr id="3" name="Title 2"/>
          <p:cNvSpPr>
            <a:spLocks noGrp="1"/>
          </p:cNvSpPr>
          <p:nvPr>
            <p:ph type="title"/>
          </p:nvPr>
        </p:nvSpPr>
        <p:spPr/>
        <p:txBody>
          <a:bodyPr/>
          <a:lstStyle/>
          <a:p>
            <a:r>
              <a:rPr lang="en-US" dirty="0"/>
              <a:t>Summary of requirements</a:t>
            </a:r>
          </a:p>
        </p:txBody>
      </p:sp>
      <p:graphicFrame>
        <p:nvGraphicFramePr>
          <p:cNvPr id="13" name="Object 7"/>
          <p:cNvGraphicFramePr>
            <a:graphicFrameLocks noChangeAspect="1"/>
          </p:cNvGraphicFramePr>
          <p:nvPr/>
        </p:nvGraphicFramePr>
        <p:xfrm>
          <a:off x="4953000" y="1828800"/>
          <a:ext cx="1068387" cy="812800"/>
        </p:xfrm>
        <a:graphic>
          <a:graphicData uri="http://schemas.openxmlformats.org/presentationml/2006/ole">
            <mc:AlternateContent xmlns:mc="http://schemas.openxmlformats.org/markup-compatibility/2006">
              <mc:Choice xmlns:v="urn:schemas-microsoft-com:vml" Requires="v">
                <p:oleObj name="Equation" r:id="rId2" imgW="533400" imgH="406400" progId="Equation.3">
                  <p:embed/>
                </p:oleObj>
              </mc:Choice>
              <mc:Fallback>
                <p:oleObj name="Equation" r:id="rId2" imgW="533400" imgH="406400" progId="Equation.3">
                  <p:embed/>
                  <p:pic>
                    <p:nvPicPr>
                      <p:cNvPr id="13" name="Objec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828800"/>
                        <a:ext cx="1068387"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nvGraphicFramePr>
        <p:xfrm>
          <a:off x="6623050" y="1828800"/>
          <a:ext cx="996950" cy="747713"/>
        </p:xfrm>
        <a:graphic>
          <a:graphicData uri="http://schemas.openxmlformats.org/presentationml/2006/ole">
            <mc:AlternateContent xmlns:mc="http://schemas.openxmlformats.org/markup-compatibility/2006">
              <mc:Choice xmlns:v="urn:schemas-microsoft-com:vml" Requires="v">
                <p:oleObj name="Equation" r:id="rId4" imgW="558720" imgH="419040" progId="Equation.3">
                  <p:embed/>
                </p:oleObj>
              </mc:Choice>
              <mc:Fallback>
                <p:oleObj name="Equation" r:id="rId4" imgW="558720" imgH="419040" progId="Equation.3">
                  <p:embed/>
                  <p:pic>
                    <p:nvPicPr>
                      <p:cNvPr id="14"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3050" y="1828800"/>
                        <a:ext cx="99695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5" name="Group 14"/>
          <p:cNvGrpSpPr/>
          <p:nvPr/>
        </p:nvGrpSpPr>
        <p:grpSpPr>
          <a:xfrm>
            <a:off x="1676400" y="1600200"/>
            <a:ext cx="2592387" cy="1232455"/>
            <a:chOff x="10960967" y="1324531"/>
            <a:chExt cx="2592387" cy="1232455"/>
          </a:xfrm>
        </p:grpSpPr>
        <p:sp>
          <p:nvSpPr>
            <p:cNvPr id="16" name="Rectangle 15"/>
            <p:cNvSpPr/>
            <p:nvPr/>
          </p:nvSpPr>
          <p:spPr>
            <a:xfrm>
              <a:off x="10960967" y="1345168"/>
              <a:ext cx="2592387" cy="121181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aphicFrame>
          <p:nvGraphicFramePr>
            <p:cNvPr id="17" name="Object 7"/>
            <p:cNvGraphicFramePr>
              <a:graphicFrameLocks noChangeAspect="1"/>
            </p:cNvGraphicFramePr>
            <p:nvPr/>
          </p:nvGraphicFramePr>
          <p:xfrm>
            <a:off x="10980811" y="1324531"/>
            <a:ext cx="2487613" cy="1090612"/>
          </p:xfrm>
          <a:graphic>
            <a:graphicData uri="http://schemas.openxmlformats.org/presentationml/2006/ole">
              <mc:AlternateContent xmlns:mc="http://schemas.openxmlformats.org/markup-compatibility/2006">
                <mc:Choice xmlns:v="urn:schemas-microsoft-com:vml" Requires="v">
                  <p:oleObj name="Equation" r:id="rId6" imgW="1473120" imgH="647640" progId="Equation.3">
                    <p:embed/>
                  </p:oleObj>
                </mc:Choice>
                <mc:Fallback>
                  <p:oleObj name="Equation" r:id="rId6" imgW="1473120" imgH="647640" progId="Equation.3">
                    <p:embed/>
                    <p:pic>
                      <p:nvPicPr>
                        <p:cNvPr id="17" name="Object 7"/>
                        <p:cNvPicPr>
                          <a:picLocks noChangeAspect="1" noChangeArrowheads="1"/>
                        </p:cNvPicPr>
                        <p:nvPr/>
                      </p:nvPicPr>
                      <p:blipFill>
                        <a:blip r:embed="rId7"/>
                        <a:srcRect/>
                        <a:stretch>
                          <a:fillRect/>
                        </a:stretch>
                      </p:blipFill>
                      <p:spPr bwMode="auto">
                        <a:xfrm>
                          <a:off x="10980811" y="1324531"/>
                          <a:ext cx="2487613" cy="1090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41985837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a:solidFill>
                  <a:schemeClr val="tx1"/>
                </a:solidFill>
              </a:rPr>
              <a:t>III. X-ray sources</a:t>
            </a:r>
          </a:p>
        </p:txBody>
      </p:sp>
    </p:spTree>
    <p:extLst>
      <p:ext uri="{BB962C8B-B14F-4D97-AF65-F5344CB8AC3E}">
        <p14:creationId xmlns:p14="http://schemas.microsoft.com/office/powerpoint/2010/main" val="42010979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txBox="1">
                <a:spLocks noGrp="1"/>
              </p:cNvSpPr>
              <p:nvPr>
                <p:ph type="body" idx="4294967295"/>
              </p:nvPr>
            </p:nvSpPr>
            <p:spPr>
              <a:xfrm>
                <a:off x="152400" y="918953"/>
                <a:ext cx="8228763" cy="5014258"/>
              </a:xfrm>
            </p:spPr>
            <p:txBody>
              <a:bodyPr>
                <a:spAutoFit/>
              </a:bodyPr>
              <a:lstStyle/>
              <a:p>
                <a:pPr>
                  <a:spcBef>
                    <a:spcPts val="1200"/>
                  </a:spcBef>
                </a:pPr>
                <a:r>
                  <a:rPr lang="en-US" sz="1800" dirty="0"/>
                  <a:t>The figure of merit of many X-ray experiments is the brilliance or spectral brightness. </a:t>
                </a:r>
              </a:p>
              <a:p>
                <a:pPr>
                  <a:spcBef>
                    <a:spcPts val="1200"/>
                  </a:spcBef>
                </a:pPr>
                <a:r>
                  <a:rPr lang="en-US" sz="1800" dirty="0"/>
                  <a:t>We distinguish between peak brilliance (useful for time-resolved measurements) and the average brilliance over time.</a:t>
                </a:r>
              </a:p>
              <a:p>
                <a:pPr>
                  <a:spcBef>
                    <a:spcPts val="1200"/>
                  </a:spcBef>
                </a:pPr>
                <a:r>
                  <a:rPr lang="en-US" sz="1800" dirty="0"/>
                  <a:t>The peak brilliance takes into account:</a:t>
                </a:r>
              </a:p>
              <a:p>
                <a:pPr lvl="1">
                  <a:spcBef>
                    <a:spcPts val="0"/>
                  </a:spcBef>
                </a:pPr>
                <a:r>
                  <a:rPr lang="en-US" sz="1800" dirty="0"/>
                  <a:t>the number of photons </a:t>
                </a:r>
                <a14:m>
                  <m:oMath xmlns:m="http://schemas.openxmlformats.org/officeDocument/2006/math">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𝑁</m:t>
                        </m:r>
                      </m:e>
                      <m:sub>
                        <m:r>
                          <a:rPr lang="en-US" sz="1800" i="1">
                            <a:latin typeface="Cambria Math" panose="02040503050406030204" pitchFamily="18" charset="0"/>
                            <a:ea typeface="Cambria Math" panose="02040503050406030204" pitchFamily="18" charset="0"/>
                          </a:rPr>
                          <m:t>𝑝</m:t>
                        </m:r>
                      </m:sub>
                    </m:sSub>
                  </m:oMath>
                </a14:m>
                <a:r>
                  <a:rPr lang="en-US" sz="1800" dirty="0"/>
                  <a:t> per time unit </a:t>
                </a:r>
                <a14:m>
                  <m:oMath xmlns:m="http://schemas.openxmlformats.org/officeDocument/2006/math">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oMath>
                </a14:m>
                <a:r>
                  <a:rPr lang="en-US" sz="1800" dirty="0"/>
                  <a:t> (use second)</a:t>
                </a:r>
              </a:p>
              <a:p>
                <a:pPr lvl="1">
                  <a:spcBef>
                    <a:spcPts val="0"/>
                  </a:spcBef>
                </a:pPr>
                <a:r>
                  <a:rPr lang="en-US" sz="1800" dirty="0"/>
                  <a:t>the angular divergence of the photons </a:t>
                </a:r>
                <a14:m>
                  <m:oMath xmlns:m="http://schemas.openxmlformats.org/officeDocument/2006/math">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r>
                          <a:rPr lang="en-US" sz="1800" i="1">
                            <a:latin typeface="Cambria Math" panose="02040503050406030204" pitchFamily="18" charset="0"/>
                            <a:ea typeface="Cambria Math" panose="02040503050406030204" pitchFamily="18" charset="0"/>
                          </a:rPr>
                          <m:t>′</m:t>
                        </m:r>
                      </m:e>
                      <m:sub>
                        <m:r>
                          <a:rPr lang="en-US" sz="1800" i="1">
                            <a:latin typeface="Cambria Math" panose="02040503050406030204" pitchFamily="18" charset="0"/>
                            <a:ea typeface="Cambria Math" panose="02040503050406030204" pitchFamily="18" charset="0"/>
                          </a:rPr>
                          <m:t>𝑟</m:t>
                        </m:r>
                      </m:sub>
                    </m:sSub>
                    <m:r>
                      <a:rPr lang="en-US" sz="1800" i="1">
                        <a:latin typeface="Cambria Math" panose="02040503050406030204" pitchFamily="18" charset="0"/>
                        <a:ea typeface="Cambria Math" panose="02040503050406030204" pitchFamily="18" charset="0"/>
                      </a:rPr>
                      <m:t> </m:t>
                    </m:r>
                  </m:oMath>
                </a14:m>
                <a:r>
                  <a:rPr lang="en-US" sz="1800" dirty="0"/>
                  <a:t>(in mrad</a:t>
                </a:r>
                <a:r>
                  <a:rPr lang="en-US" sz="1800" baseline="33000" dirty="0"/>
                  <a:t>2</a:t>
                </a:r>
                <a:r>
                  <a:rPr lang="en-US" sz="1800" dirty="0"/>
                  <a:t>)</a:t>
                </a:r>
              </a:p>
              <a:p>
                <a:pPr lvl="1">
                  <a:spcBef>
                    <a:spcPts val="0"/>
                  </a:spcBef>
                </a:pPr>
                <a:r>
                  <a:rPr lang="en-US" sz="1800" dirty="0"/>
                  <a:t>the cross-sectional area of the photon beam </a:t>
                </a:r>
                <a14:m>
                  <m:oMath xmlns:m="http://schemas.openxmlformats.org/officeDocument/2006/math">
                    <m:sSub>
                      <m:sSubPr>
                        <m:ctrlPr>
                          <a:rPr lang="en-US"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en-US" sz="1800" i="1">
                            <a:latin typeface="Cambria Math" panose="02040503050406030204" pitchFamily="18" charset="0"/>
                            <a:ea typeface="Cambria Math" panose="02040503050406030204" pitchFamily="18" charset="0"/>
                          </a:rPr>
                          <m:t>𝑟</m:t>
                        </m:r>
                      </m:sub>
                    </m:sSub>
                    <m:r>
                      <a:rPr lang="en-US" sz="1800" i="1">
                        <a:latin typeface="Cambria Math" panose="02040503050406030204" pitchFamily="18" charset="0"/>
                        <a:ea typeface="Cambria Math" panose="02040503050406030204" pitchFamily="18" charset="0"/>
                      </a:rPr>
                      <m:t> </m:t>
                    </m:r>
                  </m:oMath>
                </a14:m>
                <a:r>
                  <a:rPr lang="en-US" sz="1800" dirty="0"/>
                  <a:t>(use mm</a:t>
                </a:r>
                <a:r>
                  <a:rPr lang="en-US" sz="1800" baseline="33000" dirty="0"/>
                  <a:t>2</a:t>
                </a:r>
                <a:r>
                  <a:rPr lang="en-US" sz="1800" dirty="0"/>
                  <a:t>)</a:t>
                </a:r>
              </a:p>
              <a:p>
                <a:pPr lvl="1">
                  <a:spcBef>
                    <a:spcPts val="0"/>
                  </a:spcBef>
                </a:pPr>
                <a:r>
                  <a:rPr lang="en-US" sz="1800" dirty="0"/>
                  <a:t>the number of photons falling within a certain bandwidth (BW) of the central wavelength </a:t>
                </a:r>
                <a14:m>
                  <m:oMath xmlns:m="http://schemas.openxmlformats.org/officeDocument/2006/math">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𝜆</m:t>
                        </m:r>
                      </m:num>
                      <m:den>
                        <m:r>
                          <a:rPr lang="en-US" sz="1800" i="1">
                            <a:latin typeface="Cambria Math" panose="02040503050406030204" pitchFamily="18" charset="0"/>
                            <a:ea typeface="Cambria Math" panose="02040503050406030204" pitchFamily="18" charset="0"/>
                          </a:rPr>
                          <m:t>𝜆</m:t>
                        </m:r>
                      </m:den>
                    </m:f>
                    <m:r>
                      <a:rPr lang="en-US" sz="1800" i="1">
                        <a:latin typeface="Cambria Math" panose="02040503050406030204" pitchFamily="18" charset="0"/>
                        <a:ea typeface="Cambria Math" panose="02040503050406030204" pitchFamily="18" charset="0"/>
                      </a:rPr>
                      <m:t> </m:t>
                    </m:r>
                  </m:oMath>
                </a14:m>
                <a:r>
                  <a:rPr lang="en-US" sz="1800" dirty="0"/>
                  <a:t>(0.1% are customary)</a:t>
                </a:r>
              </a:p>
              <a:p>
                <a:pPr>
                  <a:spcBef>
                    <a:spcPts val="1200"/>
                  </a:spcBef>
                </a:pPr>
                <a:r>
                  <a:rPr lang="en-US" sz="1800" dirty="0"/>
                  <a:t>Therefore the awkward but appropriate unit for brilliance is: </a:t>
                </a:r>
                <a:br>
                  <a:rPr lang="en-US" sz="1800" dirty="0"/>
                </a:br>
                <a:r>
                  <a:rPr lang="en-US" sz="1800" dirty="0"/>
                  <a:t>                       </a:t>
                </a:r>
                <a:r>
                  <a:rPr lang="en-US" sz="1800" b="1" dirty="0">
                    <a:solidFill>
                      <a:srgbClr val="000080"/>
                    </a:solidFill>
                  </a:rPr>
                  <a:t>photons / s / mm</a:t>
                </a:r>
                <a:r>
                  <a:rPr lang="en-US" sz="1800" b="1" baseline="33000" dirty="0">
                    <a:solidFill>
                      <a:srgbClr val="000080"/>
                    </a:solidFill>
                  </a:rPr>
                  <a:t>2</a:t>
                </a:r>
                <a:r>
                  <a:rPr lang="en-US" sz="1800" b="1" dirty="0">
                    <a:solidFill>
                      <a:srgbClr val="000080"/>
                    </a:solidFill>
                  </a:rPr>
                  <a:t> / mrad</a:t>
                </a:r>
                <a:r>
                  <a:rPr lang="en-US" sz="1800" b="1" baseline="33000" dirty="0">
                    <a:solidFill>
                      <a:srgbClr val="000080"/>
                    </a:solidFill>
                  </a:rPr>
                  <a:t>2</a:t>
                </a:r>
                <a:r>
                  <a:rPr lang="en-US" sz="1800" b="1" dirty="0">
                    <a:solidFill>
                      <a:srgbClr val="000080"/>
                    </a:solidFill>
                  </a:rPr>
                  <a:t> / 0.1% (BW)</a:t>
                </a:r>
                <a:br>
                  <a:rPr lang="en-US" sz="1800" b="1" dirty="0">
                    <a:solidFill>
                      <a:srgbClr val="000080"/>
                    </a:solidFill>
                  </a:rPr>
                </a:br>
                <a:endParaRPr lang="en-US" sz="1800" b="1" dirty="0">
                  <a:solidFill>
                    <a:srgbClr val="000080"/>
                  </a:solidFill>
                </a:endParaRPr>
              </a:p>
              <a:p>
                <a:pPr>
                  <a:spcBef>
                    <a:spcPts val="1200"/>
                  </a:spcBef>
                </a:pPr>
                <a:r>
                  <a:rPr lang="en-US" sz="1800" dirty="0"/>
                  <a:t>The average brilliance is the peak brilliance multiplied by the photon pulse duration and the repetition rate of the source</a:t>
                </a:r>
              </a:p>
            </p:txBody>
          </p:sp>
        </mc:Choice>
        <mc:Fallback xmlns="">
          <p:sp>
            <p:nvSpPr>
              <p:cNvPr id="3" name="Text Placeholder 2"/>
              <p:cNvSpPr txBox="1">
                <a:spLocks noGrp="1" noRot="1" noChangeAspect="1" noMove="1" noResize="1" noEditPoints="1" noAdjustHandles="1" noChangeArrowheads="1" noChangeShapeType="1" noTextEdit="1"/>
              </p:cNvSpPr>
              <p:nvPr>
                <p:ph type="body" idx="4294967295"/>
              </p:nvPr>
            </p:nvSpPr>
            <p:spPr>
              <a:xfrm>
                <a:off x="152400" y="918953"/>
                <a:ext cx="8228763" cy="5014258"/>
              </a:xfrm>
              <a:blipFill>
                <a:blip r:embed="rId3"/>
                <a:stretch>
                  <a:fillRect t="-730" r="-1037" b="-1095"/>
                </a:stretch>
              </a:blipFill>
            </p:spPr>
            <p:txBody>
              <a:bodyPr/>
              <a:lstStyle/>
              <a:p>
                <a:r>
                  <a:rPr lang="de-CH">
                    <a:noFill/>
                  </a:rPr>
                  <a:t> </a:t>
                </a:r>
              </a:p>
            </p:txBody>
          </p:sp>
        </mc:Fallback>
      </mc:AlternateContent>
      <p:sp>
        <p:nvSpPr>
          <p:cNvPr id="7" name="Title 2"/>
          <p:cNvSpPr txBox="1">
            <a:spLocks/>
          </p:cNvSpPr>
          <p:nvPr/>
        </p:nvSpPr>
        <p:spPr>
          <a:xfrm>
            <a:off x="457200" y="228600"/>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Brilliance</a:t>
            </a: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7086600" y="1905000"/>
                <a:ext cx="1928157" cy="924740"/>
              </a:xfrm>
              <a:prstGeom prst="rect">
                <a:avLst/>
              </a:prstGeom>
              <a:noFill/>
              <a:ln w="25400">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𝐵</m:t>
                      </m:r>
                      <m:r>
                        <a:rPr lang="en-US" sz="2200" b="0" i="1" smtClean="0">
                          <a:latin typeface="Cambria Math" panose="02040503050406030204" pitchFamily="18" charset="0"/>
                          <a:ea typeface="Cambria Math" panose="02040503050406030204" pitchFamily="18" charset="0"/>
                        </a:rPr>
                        <m:t>∝</m:t>
                      </m:r>
                      <m:f>
                        <m:fPr>
                          <m:ctrlPr>
                            <a:rPr lang="en-US" sz="2200" b="0" i="1" smtClean="0">
                              <a:latin typeface="Cambria Math" panose="02040503050406030204" pitchFamily="18" charset="0"/>
                              <a:ea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𝑁</m:t>
                              </m:r>
                            </m:e>
                            <m:sub>
                              <m:r>
                                <a:rPr lang="en-US" sz="2200" b="0" i="1" smtClean="0">
                                  <a:latin typeface="Cambria Math" panose="02040503050406030204" pitchFamily="18" charset="0"/>
                                  <a:ea typeface="Cambria Math" panose="02040503050406030204" pitchFamily="18" charset="0"/>
                                </a:rPr>
                                <m:t>𝑝</m:t>
                              </m:r>
                            </m:sub>
                          </m:sSub>
                        </m:num>
                        <m:den>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𝑡</m:t>
                          </m:r>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𝜎</m:t>
                              </m:r>
                            </m:e>
                            <m:sub>
                              <m:r>
                                <a:rPr lang="en-US" sz="2200" b="0" i="1" smtClean="0">
                                  <a:latin typeface="Cambria Math" panose="02040503050406030204" pitchFamily="18" charset="0"/>
                                  <a:ea typeface="Cambria Math" panose="02040503050406030204" pitchFamily="18" charset="0"/>
                                </a:rPr>
                                <m:t>𝑟</m:t>
                              </m:r>
                            </m:sub>
                          </m:sSub>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𝜎</m:t>
                              </m:r>
                              <m:r>
                                <a:rPr lang="en-US" sz="2200" b="0" i="1" smtClean="0">
                                  <a:latin typeface="Cambria Math" panose="02040503050406030204" pitchFamily="18" charset="0"/>
                                  <a:ea typeface="Cambria Math" panose="02040503050406030204" pitchFamily="18" charset="0"/>
                                </a:rPr>
                                <m:t>′</m:t>
                              </m:r>
                            </m:e>
                            <m:sub>
                              <m:r>
                                <a:rPr lang="en-US" sz="2200" i="1">
                                  <a:latin typeface="Cambria Math" panose="02040503050406030204" pitchFamily="18" charset="0"/>
                                  <a:ea typeface="Cambria Math" panose="02040503050406030204" pitchFamily="18" charset="0"/>
                                </a:rPr>
                                <m:t>𝑟</m:t>
                              </m:r>
                            </m:sub>
                          </m:sSub>
                          <m:f>
                            <m:fPr>
                              <m:ctrlPr>
                                <a:rPr lang="en-US" sz="2200" i="1" smtClean="0">
                                  <a:latin typeface="Cambria Math" panose="02040503050406030204" pitchFamily="18" charset="0"/>
                                  <a:ea typeface="Cambria Math" panose="02040503050406030204" pitchFamily="18" charset="0"/>
                                </a:rPr>
                              </m:ctrlPr>
                            </m:fPr>
                            <m:num>
                              <m:r>
                                <a:rPr lang="en-US" sz="220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ea typeface="Cambria Math" panose="02040503050406030204" pitchFamily="18" charset="0"/>
                                </a:rPr>
                                <m:t>𝜆</m:t>
                              </m:r>
                            </m:den>
                          </m:f>
                        </m:den>
                      </m:f>
                    </m:oMath>
                  </m:oMathPara>
                </a14:m>
                <a:endParaRPr lang="de-CH"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7086600" y="1905000"/>
                <a:ext cx="1928157" cy="924740"/>
              </a:xfrm>
              <a:prstGeom prst="rect">
                <a:avLst/>
              </a:prstGeom>
              <a:blipFill>
                <a:blip r:embed="rId4"/>
                <a:stretch>
                  <a:fillRect/>
                </a:stretch>
              </a:blipFill>
              <a:ln w="25400">
                <a:solidFill>
                  <a:schemeClr val="accent1"/>
                </a:solidFill>
              </a:ln>
            </p:spPr>
            <p:txBody>
              <a:bodyPr/>
              <a:lstStyle/>
              <a:p>
                <a:r>
                  <a:rPr lang="de-CH">
                    <a:noFill/>
                  </a:rPr>
                  <a:t> </a:t>
                </a:r>
              </a:p>
            </p:txBody>
          </p:sp>
        </mc:Fallback>
      </mc:AlternateContent>
    </p:spTree>
    <p:extLst>
      <p:ext uri="{BB962C8B-B14F-4D97-AF65-F5344CB8AC3E}">
        <p14:creationId xmlns:p14="http://schemas.microsoft.com/office/powerpoint/2010/main" val="484973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29200"/>
          </a:xfrm>
        </p:spPr>
        <p:txBody>
          <a:bodyPr>
            <a:noAutofit/>
          </a:bodyPr>
          <a:lstStyle/>
          <a:p>
            <a:pPr>
              <a:spcBef>
                <a:spcPts val="1200"/>
              </a:spcBef>
            </a:pPr>
            <a:r>
              <a:rPr lang="en-US" sz="1800" dirty="0"/>
              <a:t>Synchrotron light sources and X-ray free-electron laser (FEL) facilities are unique tools providing extremely brilliant X-rays that allow the study of matter with atomic spatial resolution. </a:t>
            </a:r>
          </a:p>
          <a:p>
            <a:pPr>
              <a:spcBef>
                <a:spcPts val="1200"/>
              </a:spcBef>
            </a:pPr>
            <a:r>
              <a:rPr lang="en-US" sz="1800" dirty="0"/>
              <a:t>Synchrotron light sources consist of electron circular accelerators and produce synchrotron radiation in bending magnets and </a:t>
            </a:r>
            <a:r>
              <a:rPr lang="en-US" sz="1800" dirty="0" err="1"/>
              <a:t>undulators</a:t>
            </a:r>
            <a:r>
              <a:rPr lang="en-US" sz="1800" dirty="0"/>
              <a:t>. </a:t>
            </a:r>
          </a:p>
          <a:p>
            <a:pPr>
              <a:spcBef>
                <a:spcPts val="1200"/>
              </a:spcBef>
            </a:pPr>
            <a:r>
              <a:rPr lang="en-US" sz="1800" dirty="0"/>
              <a:t>X-ray FEL facilities are based on electron linear accelerators and generate more intense and shorter pulses suitable for time-resolved experiments. </a:t>
            </a:r>
          </a:p>
          <a:p>
            <a:pPr>
              <a:spcBef>
                <a:spcPts val="1200"/>
              </a:spcBef>
            </a:pPr>
            <a:r>
              <a:rPr lang="en-US" sz="1800" dirty="0"/>
              <a:t>In this presentation we describe synchrotron and X-ray FEL facilities:</a:t>
            </a:r>
          </a:p>
          <a:p>
            <a:pPr lvl="1">
              <a:spcBef>
                <a:spcPts val="1200"/>
              </a:spcBef>
            </a:pPr>
            <a:r>
              <a:rPr lang="en-US" sz="1800" dirty="0"/>
              <a:t>Fundamental concepts related to synchrotron radiation, </a:t>
            </a:r>
            <a:r>
              <a:rPr lang="en-US" sz="1800" dirty="0" err="1"/>
              <a:t>undulator</a:t>
            </a:r>
            <a:r>
              <a:rPr lang="en-US" sz="1800" dirty="0"/>
              <a:t> radiation and FEL radiation. </a:t>
            </a:r>
          </a:p>
          <a:p>
            <a:pPr lvl="1">
              <a:spcBef>
                <a:spcPts val="1200"/>
              </a:spcBef>
            </a:pPr>
            <a:r>
              <a:rPr lang="en-US" sz="1800" dirty="0"/>
              <a:t>Synchrotron light machines and X-ray FEL facilities: history and current facilities, typical layout, and electron beam dynamics and properties</a:t>
            </a:r>
            <a:endParaRPr lang="en-GB" sz="1800" dirty="0"/>
          </a:p>
        </p:txBody>
      </p:sp>
      <p:sp>
        <p:nvSpPr>
          <p:cNvPr id="3" name="Title 2"/>
          <p:cNvSpPr>
            <a:spLocks noGrp="1"/>
          </p:cNvSpPr>
          <p:nvPr>
            <p:ph type="title"/>
          </p:nvPr>
        </p:nvSpPr>
        <p:spPr/>
        <p:txBody>
          <a:bodyPr>
            <a:normAutofit/>
          </a:bodyPr>
          <a:lstStyle/>
          <a:p>
            <a:r>
              <a:rPr lang="en-US" dirty="0"/>
              <a:t>Overview</a:t>
            </a:r>
            <a:endParaRPr lang="en-GB" dirty="0"/>
          </a:p>
        </p:txBody>
      </p:sp>
    </p:spTree>
    <p:extLst>
      <p:ext uri="{BB962C8B-B14F-4D97-AF65-F5344CB8AC3E}">
        <p14:creationId xmlns:p14="http://schemas.microsoft.com/office/powerpoint/2010/main" val="3771617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lum/>
            <a:alphaModFix/>
          </a:blip>
          <a:srcRect/>
          <a:stretch>
            <a:fillRect/>
          </a:stretch>
        </p:blipFill>
        <p:spPr>
          <a:xfrm>
            <a:off x="838200" y="837660"/>
            <a:ext cx="7322909" cy="5334540"/>
          </a:xfrm>
          <a:prstGeom prst="rect">
            <a:avLst/>
          </a:prstGeom>
          <a:noFill/>
          <a:ln>
            <a:noFill/>
          </a:ln>
        </p:spPr>
      </p:pic>
      <p:sp>
        <p:nvSpPr>
          <p:cNvPr id="4" name="TextBox 3"/>
          <p:cNvSpPr txBox="1"/>
          <p:nvPr/>
        </p:nvSpPr>
        <p:spPr>
          <a:xfrm rot="16200000">
            <a:off x="294636" y="3876036"/>
            <a:ext cx="1221057" cy="323270"/>
          </a:xfrm>
          <a:prstGeom prst="rect">
            <a:avLst/>
          </a:prstGeom>
          <a:noFill/>
          <a:ln>
            <a:noFill/>
          </a:ln>
        </p:spPr>
        <p:txBody>
          <a:bodyPr wrap="none" lIns="81638" tIns="40819" rIns="81638" bIns="40819" anchorCtr="0" compatLnSpc="0">
            <a:spAutoFit/>
          </a:bodyPr>
          <a:lstStyle/>
          <a:p>
            <a:pPr hangingPunct="0"/>
            <a:r>
              <a:rPr lang="en-US" sz="1633" b="1" dirty="0">
                <a:latin typeface="Arial" pitchFamily="18"/>
                <a:ea typeface="DejaVu LGC Sans" pitchFamily="2"/>
                <a:cs typeface="DejaVu LGC Sans" pitchFamily="2"/>
              </a:rPr>
              <a:t> </a:t>
            </a:r>
            <a:r>
              <a:rPr lang="en-US" sz="1451" b="1" dirty="0">
                <a:latin typeface="Arial" pitchFamily="18"/>
                <a:ea typeface="DejaVu LGC Sans" pitchFamily="2"/>
                <a:cs typeface="DejaVu LGC Sans" pitchFamily="2"/>
              </a:rPr>
              <a:t>= Brilliance</a:t>
            </a:r>
          </a:p>
        </p:txBody>
      </p:sp>
      <p:sp>
        <p:nvSpPr>
          <p:cNvPr id="5" name="TextBox 4"/>
          <p:cNvSpPr txBox="1"/>
          <p:nvPr/>
        </p:nvSpPr>
        <p:spPr>
          <a:xfrm>
            <a:off x="5562600" y="4190460"/>
            <a:ext cx="2911392" cy="1768281"/>
          </a:xfrm>
          <a:prstGeom prst="rect">
            <a:avLst/>
          </a:prstGeom>
          <a:solidFill>
            <a:srgbClr val="99CCFF">
              <a:alpha val="50000"/>
            </a:srgbClr>
          </a:solidFill>
          <a:ln>
            <a:noFill/>
          </a:ln>
        </p:spPr>
        <p:txBody>
          <a:bodyPr wrap="none" lIns="81638" tIns="40819" rIns="81638" bIns="40819" anchorCtr="0" compatLnSpc="0">
            <a:spAutoFit/>
          </a:bodyPr>
          <a:lstStyle/>
          <a:p>
            <a:pPr hangingPunct="0"/>
            <a:r>
              <a:rPr lang="en-US" sz="1633" dirty="0">
                <a:latin typeface="Arial" pitchFamily="18"/>
                <a:ea typeface="DejaVu LGC Sans" pitchFamily="2"/>
                <a:cs typeface="DejaVu LGC Sans" pitchFamily="2"/>
              </a:rPr>
              <a:t>Photon brilliance achieved at</a:t>
            </a:r>
            <a:br>
              <a:rPr lang="en-US" sz="1633" dirty="0">
                <a:latin typeface="Arial" pitchFamily="18"/>
                <a:ea typeface="DejaVu LGC Sans" pitchFamily="2"/>
                <a:cs typeface="DejaVu LGC Sans" pitchFamily="2"/>
              </a:rPr>
            </a:br>
            <a:r>
              <a:rPr lang="en-US" sz="1633" dirty="0">
                <a:latin typeface="Arial" pitchFamily="18"/>
                <a:ea typeface="DejaVu LGC Sans" pitchFamily="2"/>
                <a:cs typeface="DejaVu LGC Sans" pitchFamily="2"/>
              </a:rPr>
              <a:t>the Advanced Light Source</a:t>
            </a:r>
          </a:p>
          <a:p>
            <a:pPr hangingPunct="0"/>
            <a:r>
              <a:rPr lang="en-US" sz="1633" dirty="0">
                <a:latin typeface="Arial" pitchFamily="18"/>
                <a:ea typeface="DejaVu LGC Sans" pitchFamily="2"/>
                <a:cs typeface="DejaVu LGC Sans" pitchFamily="2"/>
              </a:rPr>
              <a:t>(Berkeley) in comparison with</a:t>
            </a:r>
          </a:p>
          <a:p>
            <a:pPr hangingPunct="0"/>
            <a:r>
              <a:rPr lang="en-US" sz="1633" dirty="0">
                <a:latin typeface="Arial" pitchFamily="18"/>
                <a:ea typeface="DejaVu LGC Sans" pitchFamily="2"/>
                <a:cs typeface="DejaVu LGC Sans" pitchFamily="2"/>
              </a:rPr>
              <a:t>other sources.</a:t>
            </a:r>
          </a:p>
          <a:p>
            <a:pPr hangingPunct="0"/>
            <a:endParaRPr lang="en-US" sz="1633" dirty="0">
              <a:latin typeface="Arial" pitchFamily="18"/>
              <a:ea typeface="DejaVu LGC Sans" pitchFamily="2"/>
              <a:cs typeface="DejaVu LGC Sans" pitchFamily="2"/>
            </a:endParaRPr>
          </a:p>
          <a:p>
            <a:pPr hangingPunct="0"/>
            <a:r>
              <a:rPr lang="en-US" sz="1633" dirty="0">
                <a:latin typeface="Arial" pitchFamily="18"/>
                <a:ea typeface="DejaVu LGC Sans" pitchFamily="2"/>
                <a:cs typeface="DejaVu LGC Sans" pitchFamily="2"/>
              </a:rPr>
              <a:t>Similar for other synchrotron </a:t>
            </a:r>
            <a:br>
              <a:rPr lang="en-US" sz="1633" dirty="0">
                <a:latin typeface="Arial" pitchFamily="18"/>
                <a:ea typeface="DejaVu LGC Sans" pitchFamily="2"/>
                <a:cs typeface="DejaVu LGC Sans" pitchFamily="2"/>
              </a:rPr>
            </a:br>
            <a:r>
              <a:rPr lang="en-US" sz="1633" dirty="0">
                <a:latin typeface="Arial" pitchFamily="18"/>
                <a:ea typeface="DejaVu LGC Sans" pitchFamily="2"/>
                <a:cs typeface="DejaVu LGC Sans" pitchFamily="2"/>
              </a:rPr>
              <a:t>light sources.</a:t>
            </a:r>
          </a:p>
        </p:txBody>
      </p:sp>
      <p:sp>
        <p:nvSpPr>
          <p:cNvPr id="9" name="Title 2"/>
          <p:cNvSpPr txBox="1">
            <a:spLocks/>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Brilliance comparison</a:t>
            </a:r>
            <a:endParaRPr lang="en-GB" dirty="0"/>
          </a:p>
        </p:txBody>
      </p:sp>
    </p:spTree>
    <p:extLst>
      <p:ext uri="{BB962C8B-B14F-4D97-AF65-F5344CB8AC3E}">
        <p14:creationId xmlns:p14="http://schemas.microsoft.com/office/powerpoint/2010/main" val="33401967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txBox="1">
            <a:spLocks/>
          </p:cNvSpPr>
          <p:nvPr/>
        </p:nvSpPr>
        <p:spPr>
          <a:xfrm>
            <a:off x="457200" y="228600"/>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Importance of the emittance</a:t>
            </a:r>
            <a:endParaRPr lang="en-GB" dirty="0"/>
          </a:p>
        </p:txBody>
      </p:sp>
      <mc:AlternateContent xmlns:mc="http://schemas.openxmlformats.org/markup-compatibility/2006" xmlns:a14="http://schemas.microsoft.com/office/drawing/2010/main">
        <mc:Choice Requires="a14">
          <p:sp>
            <p:nvSpPr>
              <p:cNvPr id="5" name="TextBox 4"/>
              <p:cNvSpPr txBox="1"/>
              <p:nvPr/>
            </p:nvSpPr>
            <p:spPr>
              <a:xfrm>
                <a:off x="3468526" y="3200400"/>
                <a:ext cx="1396536" cy="916020"/>
              </a:xfrm>
              <a:prstGeom prst="rect">
                <a:avLst/>
              </a:prstGeom>
              <a:noFill/>
              <a:ln w="25400">
                <a:solidFill>
                  <a:schemeClr val="accent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𝐵</m:t>
                      </m:r>
                      <m:r>
                        <a:rPr lang="en-US" sz="2200" b="0" i="1" smtClean="0">
                          <a:latin typeface="Cambria Math" panose="02040503050406030204" pitchFamily="18" charset="0"/>
                          <a:ea typeface="Cambria Math" panose="02040503050406030204" pitchFamily="18" charset="0"/>
                        </a:rPr>
                        <m:t>∝</m:t>
                      </m:r>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𝜆</m:t>
                              </m:r>
                            </m:num>
                            <m:den>
                              <m:r>
                                <a:rPr lang="en-US" sz="2200" b="0" i="1" smtClean="0">
                                  <a:latin typeface="Cambria Math" panose="02040503050406030204" pitchFamily="18" charset="0"/>
                                  <a:ea typeface="Cambria Math" panose="02040503050406030204" pitchFamily="18" charset="0"/>
                                </a:rPr>
                                <m:t>4</m:t>
                              </m:r>
                              <m:r>
                                <a:rPr lang="en-US" sz="2200" b="0" i="1" smtClean="0">
                                  <a:latin typeface="Cambria Math" panose="02040503050406030204" pitchFamily="18" charset="0"/>
                                  <a:ea typeface="Cambria Math" panose="02040503050406030204" pitchFamily="18" charset="0"/>
                                </a:rPr>
                                <m:t>𝜋</m:t>
                              </m:r>
                            </m:den>
                          </m:f>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𝜀</m:t>
                          </m:r>
                        </m:den>
                      </m:f>
                    </m:oMath>
                  </m:oMathPara>
                </a14:m>
                <a:endParaRPr lang="de-CH"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3468526" y="3200400"/>
                <a:ext cx="1396536" cy="916020"/>
              </a:xfrm>
              <a:prstGeom prst="rect">
                <a:avLst/>
              </a:prstGeom>
              <a:blipFill>
                <a:blip r:embed="rId3"/>
                <a:stretch>
                  <a:fillRect/>
                </a:stretch>
              </a:blipFill>
              <a:ln w="25400">
                <a:solidFill>
                  <a:schemeClr val="accent1"/>
                </a:solid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762338" y="1524000"/>
                <a:ext cx="1638462" cy="7352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200" i="1">
                              <a:latin typeface="Cambria Math" panose="02040503050406030204" pitchFamily="18" charset="0"/>
                              <a:ea typeface="Cambria Math" panose="02040503050406030204" pitchFamily="18" charset="0"/>
                            </a:rPr>
                          </m:ctrlPr>
                        </m:sSubPr>
                        <m:e>
                          <m:r>
                            <a:rPr lang="en-US" sz="2200" i="1">
                              <a:latin typeface="Cambria Math" panose="02040503050406030204" pitchFamily="18" charset="0"/>
                              <a:ea typeface="Cambria Math" panose="02040503050406030204" pitchFamily="18" charset="0"/>
                            </a:rPr>
                            <m:t>𝜎</m:t>
                          </m:r>
                        </m:e>
                        <m:sub>
                          <m:r>
                            <a:rPr lang="en-US" sz="2200" i="1">
                              <a:latin typeface="Cambria Math" panose="02040503050406030204" pitchFamily="18" charset="0"/>
                              <a:ea typeface="Cambria Math" panose="02040503050406030204" pitchFamily="18" charset="0"/>
                            </a:rPr>
                            <m:t>𝑟</m:t>
                          </m:r>
                        </m:sub>
                      </m:sSub>
                      <m:sSub>
                        <m:sSubPr>
                          <m:ctrlPr>
                            <a:rPr lang="en-US" sz="2200" i="1">
                              <a:latin typeface="Cambria Math" panose="02040503050406030204" pitchFamily="18" charset="0"/>
                              <a:ea typeface="Cambria Math" panose="02040503050406030204" pitchFamily="18" charset="0"/>
                            </a:rPr>
                          </m:ctrlPr>
                        </m:sSubPr>
                        <m:e>
                          <m:sSup>
                            <m:sSupPr>
                              <m:ctrlPr>
                                <a:rPr lang="en-US" sz="2200" i="1">
                                  <a:latin typeface="Cambria Math" panose="02040503050406030204" pitchFamily="18" charset="0"/>
                                  <a:ea typeface="Cambria Math" panose="02040503050406030204" pitchFamily="18" charset="0"/>
                                </a:rPr>
                              </m:ctrlPr>
                            </m:sSupPr>
                            <m:e>
                              <m:r>
                                <a:rPr lang="en-US" sz="2200" i="1">
                                  <a:latin typeface="Cambria Math" panose="02040503050406030204" pitchFamily="18" charset="0"/>
                                  <a:ea typeface="Cambria Math" panose="02040503050406030204" pitchFamily="18" charset="0"/>
                                </a:rPr>
                                <m:t>𝜎</m:t>
                              </m:r>
                            </m:e>
                            <m:sup>
                              <m:r>
                                <a:rPr lang="en-US" sz="2200" i="1">
                                  <a:latin typeface="Cambria Math" panose="02040503050406030204" pitchFamily="18" charset="0"/>
                                  <a:ea typeface="Cambria Math" panose="02040503050406030204" pitchFamily="18" charset="0"/>
                                </a:rPr>
                                <m:t>′</m:t>
                              </m:r>
                            </m:sup>
                          </m:sSup>
                        </m:e>
                        <m:sub>
                          <m:r>
                            <a:rPr lang="en-US" sz="2200" i="1">
                              <a:latin typeface="Cambria Math" panose="02040503050406030204" pitchFamily="18" charset="0"/>
                              <a:ea typeface="Cambria Math" panose="02040503050406030204" pitchFamily="18" charset="0"/>
                            </a:rPr>
                            <m:t>𝑟</m:t>
                          </m:r>
                        </m:sub>
                      </m:sSub>
                      <m:r>
                        <a:rPr lang="en-US" sz="2200" i="1" smtClean="0">
                          <a:latin typeface="Cambria Math" panose="02040503050406030204" pitchFamily="18" charset="0"/>
                          <a:ea typeface="Cambria Math" panose="02040503050406030204" pitchFamily="18" charset="0"/>
                        </a:rPr>
                        <m:t>≥</m:t>
                      </m:r>
                      <m:f>
                        <m:fPr>
                          <m:ctrlPr>
                            <a:rPr lang="en-US" sz="2200" i="1">
                              <a:latin typeface="Cambria Math" panose="02040503050406030204" pitchFamily="18" charset="0"/>
                              <a:ea typeface="Cambria Math" panose="02040503050406030204" pitchFamily="18" charset="0"/>
                            </a:rPr>
                          </m:ctrlPr>
                        </m:fPr>
                        <m:num>
                          <m:r>
                            <a:rPr lang="en-US" sz="2200" i="1">
                              <a:latin typeface="Cambria Math" panose="02040503050406030204" pitchFamily="18" charset="0"/>
                              <a:ea typeface="Cambria Math" panose="02040503050406030204" pitchFamily="18" charset="0"/>
                            </a:rPr>
                            <m:t>𝜆</m:t>
                          </m:r>
                        </m:num>
                        <m:den>
                          <m:r>
                            <a:rPr lang="en-US" sz="2200" i="1">
                              <a:latin typeface="Cambria Math" panose="02040503050406030204" pitchFamily="18" charset="0"/>
                              <a:ea typeface="Cambria Math" panose="02040503050406030204" pitchFamily="18" charset="0"/>
                            </a:rPr>
                            <m:t>4</m:t>
                          </m:r>
                          <m:r>
                            <a:rPr lang="en-US" sz="2200" i="1">
                              <a:latin typeface="Cambria Math" panose="02040503050406030204" pitchFamily="18" charset="0"/>
                              <a:ea typeface="Cambria Math" panose="02040503050406030204" pitchFamily="18" charset="0"/>
                            </a:rPr>
                            <m:t>𝜋</m:t>
                          </m:r>
                        </m:den>
                      </m:f>
                    </m:oMath>
                  </m:oMathPara>
                </a14:m>
                <a:endParaRPr lang="de-CH" sz="2200" dirty="0"/>
              </a:p>
            </p:txBody>
          </p:sp>
        </mc:Choice>
        <mc:Fallback xmlns="">
          <p:sp>
            <p:nvSpPr>
              <p:cNvPr id="4" name="Rectangle 3"/>
              <p:cNvSpPr>
                <a:spLocks noRot="1" noChangeAspect="1" noMove="1" noResize="1" noEditPoints="1" noAdjustHandles="1" noChangeArrowheads="1" noChangeShapeType="1" noTextEdit="1"/>
              </p:cNvSpPr>
              <p:nvPr/>
            </p:nvSpPr>
            <p:spPr>
              <a:xfrm>
                <a:off x="4762338" y="1524000"/>
                <a:ext cx="1638462" cy="735201"/>
              </a:xfrm>
              <a:prstGeom prst="rect">
                <a:avLst/>
              </a:prstGeom>
              <a:blipFill>
                <a:blip r:embed="rId4"/>
                <a:stretch>
                  <a:fillRect/>
                </a:stretch>
              </a:blipFill>
            </p:spPr>
            <p:txBody>
              <a:bodyPr/>
              <a:lstStyle/>
              <a:p>
                <a:r>
                  <a:rPr lang="de-CH">
                    <a:noFill/>
                  </a:rPr>
                  <a:t> </a:t>
                </a:r>
              </a:p>
            </p:txBody>
          </p:sp>
        </mc:Fallback>
      </mc:AlternateContent>
      <p:pic>
        <p:nvPicPr>
          <p:cNvPr id="8" name="Picture 8" descr="emittanc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0" y="2509061"/>
            <a:ext cx="2217948" cy="167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362200" y="4847499"/>
            <a:ext cx="4875968" cy="369332"/>
          </a:xfrm>
          <a:prstGeom prst="rect">
            <a:avLst/>
          </a:prstGeom>
          <a:noFill/>
          <a:ln>
            <a:solidFill>
              <a:schemeClr val="tx1">
                <a:lumMod val="50000"/>
                <a:lumOff val="50000"/>
              </a:schemeClr>
            </a:solidFill>
          </a:ln>
        </p:spPr>
        <p:txBody>
          <a:bodyPr wrap="square" rtlCol="0">
            <a:spAutoFit/>
          </a:bodyPr>
          <a:lstStyle/>
          <a:p>
            <a:pPr algn="ctr"/>
            <a:r>
              <a:rPr lang="en-US" b="1" dirty="0"/>
              <a:t>Smaller emittance </a:t>
            </a:r>
            <a:r>
              <a:rPr lang="en-US" b="1" dirty="0">
                <a:sym typeface="Wingdings" panose="05000000000000000000" pitchFamily="2" charset="2"/>
              </a:rPr>
              <a:t> higher brilliance</a:t>
            </a:r>
            <a:endParaRPr lang="de-CH" b="1" dirty="0"/>
          </a:p>
        </p:txBody>
      </p:sp>
      <mc:AlternateContent xmlns:mc="http://schemas.openxmlformats.org/markup-compatibility/2006" xmlns:a14="http://schemas.microsoft.com/office/drawing/2010/main">
        <mc:Choice Requires="a14">
          <p:sp>
            <p:nvSpPr>
              <p:cNvPr id="11" name="TextBox 10"/>
              <p:cNvSpPr txBox="1"/>
              <p:nvPr/>
            </p:nvSpPr>
            <p:spPr>
              <a:xfrm>
                <a:off x="2732409" y="1567793"/>
                <a:ext cx="1306191" cy="691408"/>
              </a:xfrm>
              <a:prstGeom prst="rect">
                <a:avLst/>
              </a:prstGeom>
              <a:noFill/>
              <a:ln w="25400">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𝐵</m:t>
                      </m:r>
                      <m:r>
                        <a:rPr lang="en-US" sz="2200" b="0" i="1" smtClean="0">
                          <a:latin typeface="Cambria Math" panose="02040503050406030204" pitchFamily="18" charset="0"/>
                          <a:ea typeface="Cambria Math" panose="02040503050406030204" pitchFamily="18" charset="0"/>
                        </a:rPr>
                        <m:t>∝</m:t>
                      </m:r>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1</m:t>
                          </m:r>
                        </m:num>
                        <m:den>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𝜎</m:t>
                              </m:r>
                            </m:e>
                            <m:sub>
                              <m:r>
                                <a:rPr lang="en-US" sz="2200" b="0" i="1" smtClean="0">
                                  <a:latin typeface="Cambria Math" panose="02040503050406030204" pitchFamily="18" charset="0"/>
                                  <a:ea typeface="Cambria Math" panose="02040503050406030204" pitchFamily="18" charset="0"/>
                                </a:rPr>
                                <m:t>𝑟</m:t>
                              </m:r>
                            </m:sub>
                          </m:sSub>
                          <m:sSub>
                            <m:sSubPr>
                              <m:ctrlPr>
                                <a:rPr lang="en-US" sz="2200" i="1">
                                  <a:latin typeface="Cambria Math" panose="02040503050406030204" pitchFamily="18" charset="0"/>
                                  <a:ea typeface="Cambria Math" panose="02040503050406030204" pitchFamily="18" charset="0"/>
                                </a:rPr>
                              </m:ctrlPr>
                            </m:sSubPr>
                            <m:e>
                              <m:sSup>
                                <m:sSupPr>
                                  <m:ctrlPr>
                                    <a:rPr lang="en-US" sz="2200" b="0" i="1" smtClean="0">
                                      <a:latin typeface="Cambria Math" panose="02040503050406030204" pitchFamily="18" charset="0"/>
                                      <a:ea typeface="Cambria Math" panose="02040503050406030204" pitchFamily="18" charset="0"/>
                                    </a:rPr>
                                  </m:ctrlPr>
                                </m:sSupPr>
                                <m:e>
                                  <m:r>
                                    <a:rPr lang="en-US" sz="2200" i="1">
                                      <a:latin typeface="Cambria Math" panose="02040503050406030204" pitchFamily="18" charset="0"/>
                                      <a:ea typeface="Cambria Math" panose="02040503050406030204" pitchFamily="18" charset="0"/>
                                    </a:rPr>
                                    <m:t>𝜎</m:t>
                                  </m:r>
                                </m:e>
                                <m:sup>
                                  <m:r>
                                    <a:rPr lang="en-US" sz="2200" b="0" i="1" smtClean="0">
                                      <a:latin typeface="Cambria Math" panose="02040503050406030204" pitchFamily="18" charset="0"/>
                                      <a:ea typeface="Cambria Math" panose="02040503050406030204" pitchFamily="18" charset="0"/>
                                    </a:rPr>
                                    <m:t>′</m:t>
                                  </m:r>
                                </m:sup>
                              </m:sSup>
                            </m:e>
                            <m:sub>
                              <m:r>
                                <a:rPr lang="en-US" sz="2200" i="1">
                                  <a:latin typeface="Cambria Math" panose="02040503050406030204" pitchFamily="18" charset="0"/>
                                  <a:ea typeface="Cambria Math" panose="02040503050406030204" pitchFamily="18" charset="0"/>
                                </a:rPr>
                                <m:t>𝑟</m:t>
                              </m:r>
                            </m:sub>
                          </m:sSub>
                        </m:den>
                      </m:f>
                    </m:oMath>
                  </m:oMathPara>
                </a14:m>
                <a:endParaRPr lang="de-CH" sz="2200" dirty="0"/>
              </a:p>
            </p:txBody>
          </p:sp>
        </mc:Choice>
        <mc:Fallback xmlns="">
          <p:sp>
            <p:nvSpPr>
              <p:cNvPr id="11" name="TextBox 10"/>
              <p:cNvSpPr txBox="1">
                <a:spLocks noRot="1" noChangeAspect="1" noMove="1" noResize="1" noEditPoints="1" noAdjustHandles="1" noChangeArrowheads="1" noChangeShapeType="1" noTextEdit="1"/>
              </p:cNvSpPr>
              <p:nvPr/>
            </p:nvSpPr>
            <p:spPr>
              <a:xfrm>
                <a:off x="2732409" y="1567793"/>
                <a:ext cx="1306191" cy="691408"/>
              </a:xfrm>
              <a:prstGeom prst="rect">
                <a:avLst/>
              </a:prstGeom>
              <a:blipFill>
                <a:blip r:embed="rId6"/>
                <a:stretch>
                  <a:fillRect/>
                </a:stretch>
              </a:blipFill>
              <a:ln w="25400">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2" name="Text Placeholder 2"/>
              <p:cNvSpPr txBox="1">
                <a:spLocks/>
              </p:cNvSpPr>
              <p:nvPr/>
            </p:nvSpPr>
            <p:spPr>
              <a:xfrm>
                <a:off x="153265" y="838200"/>
                <a:ext cx="8609735" cy="5686044"/>
              </a:xfrm>
              <a:prstGeom prst="rect">
                <a:avLst/>
              </a:prstGeom>
            </p:spPr>
            <p:txBody>
              <a:bodyPr vert="horz" wrap="square">
                <a:sp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spcBef>
                    <a:spcPts val="1200"/>
                  </a:spcBef>
                </a:pPr>
                <a:r>
                  <a:rPr lang="en-US" sz="1800" dirty="0"/>
                  <a:t>The product of the photon beam size and divergence is at best the diffraction emittance </a:t>
                </a:r>
                <a14:m>
                  <m:oMath xmlns:m="http://schemas.openxmlformats.org/officeDocument/2006/math">
                    <m:r>
                      <a:rPr lang="en-US" sz="2200" i="1" smtClean="0">
                        <a:latin typeface="Cambria Math" panose="02040503050406030204" pitchFamily="18" charset="0"/>
                        <a:ea typeface="Cambria Math" panose="02040503050406030204" pitchFamily="18" charset="0"/>
                      </a:rPr>
                      <m:t>𝜆</m:t>
                    </m:r>
                    <m:r>
                      <a:rPr lang="en-US" sz="2200" i="1" smtClean="0">
                        <a:latin typeface="Cambria Math" panose="02040503050406030204" pitchFamily="18" charset="0"/>
                        <a:ea typeface="Cambria Math" panose="02040503050406030204" pitchFamily="18" charset="0"/>
                      </a:rPr>
                      <m:t>/(4</m:t>
                    </m:r>
                    <m:r>
                      <a:rPr lang="en-US" sz="2200" i="1" smtClean="0">
                        <a:latin typeface="Cambria Math" panose="02040503050406030204" pitchFamily="18" charset="0"/>
                        <a:ea typeface="Cambria Math" panose="02040503050406030204" pitchFamily="18" charset="0"/>
                      </a:rPr>
                      <m:t>𝜋</m:t>
                    </m:r>
                    <m:r>
                      <a:rPr lang="en-US" sz="2200" i="1" smtClean="0">
                        <a:latin typeface="Cambria Math" panose="02040503050406030204" pitchFamily="18" charset="0"/>
                        <a:ea typeface="Cambria Math" panose="02040503050406030204" pitchFamily="18" charset="0"/>
                      </a:rPr>
                      <m:t>)</m:t>
                    </m:r>
                  </m:oMath>
                </a14:m>
                <a:r>
                  <a:rPr lang="en-US" sz="1800" dirty="0"/>
                  <a:t>, corresponding to the emission from a single electron</a:t>
                </a:r>
                <a:r>
                  <a:rPr lang="en-US" dirty="0"/>
                  <a:t>. </a:t>
                </a:r>
              </a:p>
              <a:p>
                <a:pPr defTabSz="914400">
                  <a:spcBef>
                    <a:spcPts val="1200"/>
                  </a:spcBef>
                </a:pPr>
                <a:endParaRPr lang="en-US" sz="2200" dirty="0"/>
              </a:p>
              <a:p>
                <a:pPr defTabSz="914400">
                  <a:spcBef>
                    <a:spcPts val="1200"/>
                  </a:spcBef>
                </a:pPr>
                <a:r>
                  <a:rPr lang="en-US" sz="1800" dirty="0"/>
                  <a:t>The product of the radiation beam size and divergence is the convolution of the diffraction emittance and the electron beam transverse emittance </a:t>
                </a:r>
              </a:p>
              <a:p>
                <a:pPr defTabSz="914400">
                  <a:spcBef>
                    <a:spcPts val="1200"/>
                  </a:spcBef>
                </a:pPr>
                <a:endParaRPr lang="en-US" sz="1800" dirty="0"/>
              </a:p>
              <a:p>
                <a:pPr defTabSz="914400">
                  <a:spcBef>
                    <a:spcPts val="1200"/>
                  </a:spcBef>
                </a:pPr>
                <a:endParaRPr lang="en-US" sz="1800" dirty="0"/>
              </a:p>
              <a:p>
                <a:pPr defTabSz="914400">
                  <a:spcBef>
                    <a:spcPts val="1200"/>
                  </a:spcBef>
                </a:pPr>
                <a:r>
                  <a:rPr lang="en-US" sz="1800" dirty="0"/>
                  <a:t>The electron beam emittance adds up to the diffraction emittance in squares. </a:t>
                </a:r>
              </a:p>
              <a:p>
                <a:pPr defTabSz="914400">
                  <a:spcBef>
                    <a:spcPts val="1200"/>
                  </a:spcBef>
                </a:pPr>
                <a:endParaRPr lang="en-US" sz="1800" dirty="0"/>
              </a:p>
              <a:p>
                <a:pPr defTabSz="914400">
                  <a:spcBef>
                    <a:spcPts val="1200"/>
                  </a:spcBef>
                </a:pPr>
                <a:r>
                  <a:rPr lang="en-US" sz="1800" dirty="0"/>
                  <a:t>When the electron beam emittance is much smaller than the photon emittance, the mode is </a:t>
                </a:r>
                <a:r>
                  <a:rPr lang="de-CH" sz="1800" dirty="0" err="1"/>
                  <a:t>diffraction</a:t>
                </a:r>
                <a:r>
                  <a:rPr lang="de-CH" sz="1800" dirty="0"/>
                  <a:t> limited.</a:t>
                </a:r>
                <a:endParaRPr lang="en-US" sz="1800" dirty="0"/>
              </a:p>
              <a:p>
                <a:pPr defTabSz="914400">
                  <a:spcBef>
                    <a:spcPts val="1200"/>
                  </a:spcBef>
                </a:pPr>
                <a:endParaRPr lang="en-US" sz="1800" dirty="0"/>
              </a:p>
            </p:txBody>
          </p:sp>
        </mc:Choice>
        <mc:Fallback xmlns="">
          <p:sp>
            <p:nvSpPr>
              <p:cNvPr id="12" name="Text Placeholder 2"/>
              <p:cNvSpPr txBox="1">
                <a:spLocks noRot="1" noChangeAspect="1" noMove="1" noResize="1" noEditPoints="1" noAdjustHandles="1" noChangeArrowheads="1" noChangeShapeType="1" noTextEdit="1"/>
              </p:cNvSpPr>
              <p:nvPr/>
            </p:nvSpPr>
            <p:spPr>
              <a:xfrm>
                <a:off x="153265" y="838200"/>
                <a:ext cx="8609735" cy="5686044"/>
              </a:xfrm>
              <a:prstGeom prst="rect">
                <a:avLst/>
              </a:prstGeom>
              <a:blipFill>
                <a:blip r:embed="rId7"/>
                <a:stretch>
                  <a:fillRect t="-644"/>
                </a:stretch>
              </a:blipFill>
            </p:spPr>
            <p:txBody>
              <a:bodyPr/>
              <a:lstStyle/>
              <a:p>
                <a:r>
                  <a:rPr lang="de-CH">
                    <a:noFill/>
                  </a:rPr>
                  <a:t> </a:t>
                </a:r>
              </a:p>
            </p:txBody>
          </p:sp>
        </mc:Fallback>
      </mc:AlternateContent>
    </p:spTree>
    <p:extLst>
      <p:ext uri="{BB962C8B-B14F-4D97-AF65-F5344CB8AC3E}">
        <p14:creationId xmlns:p14="http://schemas.microsoft.com/office/powerpoint/2010/main" val="40813357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lum/>
            <a:alphaModFix/>
          </a:blip>
          <a:srcRect/>
          <a:stretch>
            <a:fillRect/>
          </a:stretch>
        </p:blipFill>
        <p:spPr>
          <a:xfrm>
            <a:off x="-76200" y="1306668"/>
            <a:ext cx="4343400" cy="5627532"/>
          </a:xfrm>
          <a:prstGeom prst="rect">
            <a:avLst/>
          </a:prstGeom>
          <a:noFill/>
          <a:ln>
            <a:noFill/>
          </a:ln>
        </p:spPr>
      </p:pic>
      <p:sp>
        <p:nvSpPr>
          <p:cNvPr id="5" name="Text Placeholder 4"/>
          <p:cNvSpPr txBox="1">
            <a:spLocks noGrp="1"/>
          </p:cNvSpPr>
          <p:nvPr>
            <p:ph type="body" idx="4294967295"/>
          </p:nvPr>
        </p:nvSpPr>
        <p:spPr>
          <a:xfrm>
            <a:off x="3962400" y="1066800"/>
            <a:ext cx="5029200" cy="4942679"/>
          </a:xfrm>
        </p:spPr>
        <p:txBody>
          <a:bodyPr>
            <a:noAutofit/>
          </a:bodyPr>
          <a:lstStyle/>
          <a:p>
            <a:pPr>
              <a:spcBef>
                <a:spcPts val="1800"/>
              </a:spcBef>
            </a:pPr>
            <a:r>
              <a:rPr lang="de-CH" sz="1700" dirty="0"/>
              <a:t>Synchrotron </a:t>
            </a:r>
            <a:r>
              <a:rPr lang="de-CH" sz="1700" dirty="0" err="1"/>
              <a:t>radiation</a:t>
            </a:r>
            <a:r>
              <a:rPr lang="de-CH" sz="1700" dirty="0"/>
              <a:t> </a:t>
            </a:r>
            <a:r>
              <a:rPr lang="en-US" sz="1700" dirty="0"/>
              <a:t>machines of different generations are based on circular accelerators and can provide a peak brilliance up to 10</a:t>
            </a:r>
            <a:r>
              <a:rPr lang="en-US" sz="1700" baseline="30000" dirty="0"/>
              <a:t>25</a:t>
            </a:r>
            <a:r>
              <a:rPr lang="en-US" sz="1700" dirty="0"/>
              <a:t>. </a:t>
            </a:r>
          </a:p>
          <a:p>
            <a:pPr>
              <a:spcBef>
                <a:spcPts val="1800"/>
              </a:spcBef>
            </a:pPr>
            <a:r>
              <a:rPr lang="en-US" sz="1700" dirty="0"/>
              <a:t>X-ray FEL facilities are based on </a:t>
            </a:r>
            <a:r>
              <a:rPr lang="en-US" sz="1700" dirty="0" err="1"/>
              <a:t>linacs</a:t>
            </a:r>
            <a:r>
              <a:rPr lang="en-US" sz="1700" dirty="0"/>
              <a:t>. Thanks to the increased pulse energies, shorter pulses, and lower bandwidths, FELs provide peak brilliances much higher than synchrotron facilities (up to 10</a:t>
            </a:r>
            <a:r>
              <a:rPr lang="en-US" sz="1700" baseline="30000" dirty="0"/>
              <a:t>35</a:t>
            </a:r>
            <a:r>
              <a:rPr lang="en-US" sz="1700" dirty="0"/>
              <a:t>)</a:t>
            </a:r>
          </a:p>
          <a:p>
            <a:pPr>
              <a:spcBef>
                <a:spcPts val="1800"/>
              </a:spcBef>
            </a:pPr>
            <a:r>
              <a:rPr lang="en-US" sz="1700" dirty="0"/>
              <a:t>Synchrotrons have higher repetition rates and longer pulses </a:t>
            </a:r>
            <a:r>
              <a:rPr lang="en-US" sz="1700" dirty="0">
                <a:sym typeface="Wingdings" panose="05000000000000000000" pitchFamily="2" charset="2"/>
              </a:rPr>
              <a:t></a:t>
            </a:r>
            <a:r>
              <a:rPr lang="en-US" sz="1700" dirty="0"/>
              <a:t> difference in average brightness is reduced to 10-100. </a:t>
            </a:r>
          </a:p>
          <a:p>
            <a:pPr>
              <a:spcBef>
                <a:spcPts val="1800"/>
              </a:spcBef>
            </a:pPr>
            <a:r>
              <a:rPr lang="en-US" sz="1700" dirty="0"/>
              <a:t>The values of the figure consider SASE-FELs. Seeded-FELs have demonstrated the possibility to reduce the bandwidth and therefore to increase the brilliance by 10-100.</a:t>
            </a:r>
          </a:p>
        </p:txBody>
      </p:sp>
      <p:sp>
        <p:nvSpPr>
          <p:cNvPr id="9" name="Title 2"/>
          <p:cNvSpPr txBox="1">
            <a:spLocks/>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Historical evolution of peak brilliance</a:t>
            </a:r>
            <a:endParaRPr lang="en-GB" dirty="0"/>
          </a:p>
        </p:txBody>
      </p:sp>
    </p:spTree>
    <p:extLst>
      <p:ext uri="{BB962C8B-B14F-4D97-AF65-F5344CB8AC3E}">
        <p14:creationId xmlns:p14="http://schemas.microsoft.com/office/powerpoint/2010/main" val="27679279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Synchrotron light machines</a:t>
            </a:r>
          </a:p>
        </p:txBody>
      </p:sp>
    </p:spTree>
    <p:extLst>
      <p:ext uri="{BB962C8B-B14F-4D97-AF65-F5344CB8AC3E}">
        <p14:creationId xmlns:p14="http://schemas.microsoft.com/office/powerpoint/2010/main" val="34950552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Synchrotron light machines</a:t>
            </a:r>
            <a:br>
              <a:rPr lang="en-US" sz="4800" dirty="0">
                <a:solidFill>
                  <a:schemeClr val="tx1"/>
                </a:solidFill>
              </a:rPr>
            </a:br>
            <a:r>
              <a:rPr lang="en-US" sz="4800" dirty="0">
                <a:solidFill>
                  <a:schemeClr val="tx1"/>
                </a:solidFill>
              </a:rPr>
              <a:t>History and current facilities</a:t>
            </a:r>
          </a:p>
        </p:txBody>
      </p:sp>
    </p:spTree>
    <p:extLst>
      <p:ext uri="{BB962C8B-B14F-4D97-AF65-F5344CB8AC3E}">
        <p14:creationId xmlns:p14="http://schemas.microsoft.com/office/powerpoint/2010/main" val="4678219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txBox="1">
            <a:spLocks noGrp="1"/>
          </p:cNvSpPr>
          <p:nvPr>
            <p:ph type="body" idx="4294967295"/>
          </p:nvPr>
        </p:nvSpPr>
        <p:spPr>
          <a:xfrm>
            <a:off x="4419600" y="1154066"/>
            <a:ext cx="4495800" cy="4942679"/>
          </a:xfrm>
        </p:spPr>
        <p:txBody>
          <a:bodyPr>
            <a:noAutofit/>
          </a:bodyPr>
          <a:lstStyle/>
          <a:p>
            <a:pPr marL="0" lvl="0" indent="0">
              <a:spcBef>
                <a:spcPts val="1800"/>
              </a:spcBef>
            </a:pPr>
            <a:r>
              <a:rPr lang="en-US" sz="1800" b="1" dirty="0">
                <a:solidFill>
                  <a:srgbClr val="000080"/>
                </a:solidFill>
              </a:rPr>
              <a:t>1</a:t>
            </a:r>
            <a:r>
              <a:rPr lang="en-US" sz="1800" b="1" baseline="30000" dirty="0">
                <a:solidFill>
                  <a:srgbClr val="000080"/>
                </a:solidFill>
              </a:rPr>
              <a:t>st</a:t>
            </a:r>
            <a:r>
              <a:rPr lang="en-US" sz="1800" b="1" dirty="0">
                <a:solidFill>
                  <a:srgbClr val="000080"/>
                </a:solidFill>
              </a:rPr>
              <a:t> generation:</a:t>
            </a:r>
            <a:r>
              <a:rPr lang="en-US" sz="1800" dirty="0"/>
              <a:t> parasitic use of synchrotrons built for particle physics (bending magnet radiation)</a:t>
            </a:r>
          </a:p>
          <a:p>
            <a:pPr marL="0" lvl="0" indent="0">
              <a:spcBef>
                <a:spcPts val="1800"/>
              </a:spcBef>
            </a:pPr>
            <a:r>
              <a:rPr lang="en-US" sz="1800" b="1" dirty="0">
                <a:solidFill>
                  <a:srgbClr val="000080"/>
                </a:solidFill>
              </a:rPr>
              <a:t>2</a:t>
            </a:r>
            <a:r>
              <a:rPr lang="en-US" sz="1800" b="1" baseline="30000" dirty="0">
                <a:solidFill>
                  <a:srgbClr val="000080"/>
                </a:solidFill>
              </a:rPr>
              <a:t>nd</a:t>
            </a:r>
            <a:r>
              <a:rPr lang="en-US" sz="1800" b="1" dirty="0">
                <a:solidFill>
                  <a:srgbClr val="000080"/>
                </a:solidFill>
              </a:rPr>
              <a:t> generation:</a:t>
            </a:r>
            <a:r>
              <a:rPr lang="en-US" sz="1800" dirty="0"/>
              <a:t> dedicated synchrotrons built for photon science (bending magnet radiation)</a:t>
            </a:r>
          </a:p>
          <a:p>
            <a:pPr marL="0" lvl="0" indent="0">
              <a:spcBef>
                <a:spcPts val="1800"/>
              </a:spcBef>
            </a:pPr>
            <a:r>
              <a:rPr lang="en-US" sz="1800" b="1" dirty="0">
                <a:solidFill>
                  <a:srgbClr val="000080"/>
                </a:solidFill>
              </a:rPr>
              <a:t>3</a:t>
            </a:r>
            <a:r>
              <a:rPr lang="en-US" sz="1800" b="1" baseline="30000" dirty="0">
                <a:solidFill>
                  <a:srgbClr val="000080"/>
                </a:solidFill>
              </a:rPr>
              <a:t>rd</a:t>
            </a:r>
            <a:r>
              <a:rPr lang="en-US" sz="1800" b="1" dirty="0">
                <a:solidFill>
                  <a:srgbClr val="000080"/>
                </a:solidFill>
              </a:rPr>
              <a:t> generation:</a:t>
            </a:r>
            <a:r>
              <a:rPr lang="en-US" sz="1800" dirty="0"/>
              <a:t> dedicated storage rings with insertion devices (wigglers and </a:t>
            </a:r>
            <a:r>
              <a:rPr lang="en-US" sz="1800" dirty="0" err="1"/>
              <a:t>undulators</a:t>
            </a:r>
            <a:r>
              <a:rPr lang="en-US" sz="1800" dirty="0"/>
              <a:t>) and improved emittance. Example: ESRF (France)</a:t>
            </a:r>
          </a:p>
          <a:p>
            <a:pPr marL="0" lvl="0" indent="0">
              <a:spcBef>
                <a:spcPts val="1800"/>
              </a:spcBef>
            </a:pPr>
            <a:r>
              <a:rPr lang="en-US" sz="1800" b="1" dirty="0">
                <a:solidFill>
                  <a:srgbClr val="000080"/>
                </a:solidFill>
              </a:rPr>
              <a:t>4</a:t>
            </a:r>
            <a:r>
              <a:rPr lang="en-US" sz="1800" b="1" baseline="30000" dirty="0">
                <a:solidFill>
                  <a:srgbClr val="000080"/>
                </a:solidFill>
              </a:rPr>
              <a:t>th</a:t>
            </a:r>
            <a:r>
              <a:rPr lang="en-US" sz="1800" b="1" dirty="0">
                <a:solidFill>
                  <a:srgbClr val="000080"/>
                </a:solidFill>
              </a:rPr>
              <a:t> generation:</a:t>
            </a:r>
            <a:r>
              <a:rPr lang="en-US" sz="1800" dirty="0"/>
              <a:t> further emittance improvement by using multi-bend </a:t>
            </a:r>
            <a:r>
              <a:rPr lang="en-US" sz="1800" dirty="0" err="1"/>
              <a:t>achromats</a:t>
            </a:r>
            <a:r>
              <a:rPr lang="en-US" sz="1800" dirty="0"/>
              <a:t> (MBA). Pioneer: MAX-IV</a:t>
            </a:r>
          </a:p>
          <a:p>
            <a:pPr marL="0" lvl="0" indent="0" algn="ctr">
              <a:spcBef>
                <a:spcPts val="1800"/>
              </a:spcBef>
              <a:buNone/>
            </a:pPr>
            <a:r>
              <a:rPr lang="en-US" sz="1800" dirty="0"/>
              <a:t>(Free-electron lasers are also called 4</a:t>
            </a:r>
            <a:r>
              <a:rPr lang="en-US" sz="1800" baseline="30000" dirty="0"/>
              <a:t>th</a:t>
            </a:r>
            <a:r>
              <a:rPr lang="en-US" sz="1800" dirty="0"/>
              <a:t> generation light source)	</a:t>
            </a:r>
          </a:p>
          <a:p>
            <a:pPr marL="0" lvl="0" indent="0">
              <a:spcBef>
                <a:spcPts val="1800"/>
              </a:spcBef>
              <a:buNone/>
            </a:pPr>
            <a:endParaRPr lang="en-US" sz="1800" dirty="0"/>
          </a:p>
        </p:txBody>
      </p:sp>
      <p:sp>
        <p:nvSpPr>
          <p:cNvPr id="9" name="Title 2"/>
          <p:cNvSpPr txBox="1">
            <a:spLocks/>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History of synchrotrons</a:t>
            </a:r>
            <a:endParaRPr lang="en-GB" dirty="0"/>
          </a:p>
        </p:txBody>
      </p:sp>
      <p:pic>
        <p:nvPicPr>
          <p:cNvPr id="6" name="Picture 5"/>
          <p:cNvPicPr>
            <a:picLocks noChangeAspect="1"/>
          </p:cNvPicPr>
          <p:nvPr/>
        </p:nvPicPr>
        <p:blipFill>
          <a:blip r:embed="rId3">
            <a:lum/>
            <a:alphaModFix/>
          </a:blip>
          <a:srcRect/>
          <a:stretch>
            <a:fillRect/>
          </a:stretch>
        </p:blipFill>
        <p:spPr>
          <a:xfrm>
            <a:off x="-76200" y="1306668"/>
            <a:ext cx="4343400" cy="5627532"/>
          </a:xfrm>
          <a:prstGeom prst="rect">
            <a:avLst/>
          </a:prstGeom>
          <a:noFill/>
          <a:ln>
            <a:noFill/>
          </a:ln>
        </p:spPr>
      </p:pic>
    </p:spTree>
    <p:extLst>
      <p:ext uri="{BB962C8B-B14F-4D97-AF65-F5344CB8AC3E}">
        <p14:creationId xmlns:p14="http://schemas.microsoft.com/office/powerpoint/2010/main" val="24515526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6200" y="1219200"/>
            <a:ext cx="6138862" cy="4430350"/>
          </a:xfrm>
          <a:prstGeom prst="rect">
            <a:avLst/>
          </a:prstGeom>
        </p:spPr>
      </p:pic>
      <p:sp>
        <p:nvSpPr>
          <p:cNvPr id="8" name="Rectangle 2"/>
          <p:cNvSpPr>
            <a:spLocks noGrp="1" noChangeArrowheads="1"/>
          </p:cNvSpPr>
          <p:nvPr>
            <p:ph type="title"/>
          </p:nvPr>
        </p:nvSpPr>
        <p:spPr>
          <a:xfrm>
            <a:off x="457200" y="274638"/>
            <a:ext cx="8229600" cy="792162"/>
          </a:xfrm>
        </p:spPr>
        <p:txBody>
          <a:bodyPr>
            <a:normAutofit fontScale="90000"/>
          </a:bodyPr>
          <a:lstStyle/>
          <a:p>
            <a:pPr eaLnBrk="1" hangingPunct="1"/>
            <a:r>
              <a:rPr lang="en-US" dirty="0">
                <a:ea typeface="ＭＳ Ｐゴシック" pitchFamily="-110" charset="-128"/>
                <a:cs typeface="ＭＳ Ｐゴシック" pitchFamily="-110" charset="-128"/>
              </a:rPr>
              <a:t>Synchrotron Light Sources Around the World</a:t>
            </a:r>
          </a:p>
        </p:txBody>
      </p:sp>
      <p:sp>
        <p:nvSpPr>
          <p:cNvPr id="9" name="Rectangle 8"/>
          <p:cNvSpPr/>
          <p:nvPr/>
        </p:nvSpPr>
        <p:spPr>
          <a:xfrm>
            <a:off x="6400800" y="1407855"/>
            <a:ext cx="2525405" cy="3493264"/>
          </a:xfrm>
          <a:prstGeom prst="rect">
            <a:avLst/>
          </a:prstGeom>
        </p:spPr>
        <p:txBody>
          <a:bodyPr wrap="square">
            <a:spAutoFit/>
          </a:bodyPr>
          <a:lstStyle/>
          <a:p>
            <a:pPr marL="72000" indent="-72000">
              <a:spcBef>
                <a:spcPts val="300"/>
              </a:spcBef>
              <a:buClr>
                <a:srgbClr val="0070C0"/>
              </a:buClr>
              <a:buFont typeface="Arial" panose="020B0604020202020204" pitchFamily="34" charset="0"/>
              <a:buChar char="•"/>
            </a:pPr>
            <a:r>
              <a:rPr lang="en-US" dirty="0"/>
              <a:t>There are around 50 synchrotron light sources around the world (operational or under construction)</a:t>
            </a:r>
          </a:p>
          <a:p>
            <a:pPr marL="72000" indent="-72000">
              <a:spcBef>
                <a:spcPts val="300"/>
              </a:spcBef>
              <a:buClr>
                <a:srgbClr val="0070C0"/>
              </a:buClr>
              <a:buFont typeface="Arial" panose="020B0604020202020204" pitchFamily="34" charset="0"/>
              <a:buChar char="•"/>
            </a:pPr>
            <a:endParaRPr lang="en-US" dirty="0"/>
          </a:p>
          <a:p>
            <a:pPr marL="72000" indent="-72000">
              <a:spcBef>
                <a:spcPts val="300"/>
              </a:spcBef>
              <a:buClr>
                <a:srgbClr val="0070C0"/>
              </a:buClr>
              <a:buFont typeface="Arial" panose="020B0604020202020204" pitchFamily="34" charset="0"/>
              <a:buChar char="•"/>
            </a:pPr>
            <a:r>
              <a:rPr lang="en-US" dirty="0"/>
              <a:t>There are about 15 new projects based on 4</a:t>
            </a:r>
            <a:r>
              <a:rPr lang="en-US" baseline="30000" dirty="0"/>
              <a:t>th</a:t>
            </a:r>
            <a:r>
              <a:rPr lang="en-US" dirty="0"/>
              <a:t> generation designs (MBA lattice) </a:t>
            </a:r>
          </a:p>
        </p:txBody>
      </p:sp>
      <p:sp>
        <p:nvSpPr>
          <p:cNvPr id="10" name="TextBox 9"/>
          <p:cNvSpPr txBox="1"/>
          <p:nvPr/>
        </p:nvSpPr>
        <p:spPr>
          <a:xfrm>
            <a:off x="2362200" y="5257800"/>
            <a:ext cx="1973251" cy="347893"/>
          </a:xfrm>
          <a:prstGeom prst="rect">
            <a:avLst/>
          </a:prstGeom>
          <a:noFill/>
          <a:ln>
            <a:noFill/>
          </a:ln>
        </p:spPr>
        <p:txBody>
          <a:bodyPr wrap="none" lIns="81638" tIns="40819" rIns="81638" bIns="40819" anchorCtr="0" compatLnSpc="0">
            <a:spAutoFit/>
          </a:bodyPr>
          <a:lstStyle/>
          <a:p>
            <a:pPr hangingPunct="0"/>
            <a:r>
              <a:rPr lang="en-US" b="1" dirty="0">
                <a:latin typeface="Arial" pitchFamily="18"/>
                <a:ea typeface="DejaVu LGC Sans" pitchFamily="2"/>
                <a:cs typeface="DejaVu LGC Sans" pitchFamily="2"/>
              </a:rPr>
              <a:t>lightsources.org</a:t>
            </a:r>
          </a:p>
        </p:txBody>
      </p:sp>
    </p:spTree>
    <p:extLst>
      <p:ext uri="{BB962C8B-B14F-4D97-AF65-F5344CB8AC3E}">
        <p14:creationId xmlns:p14="http://schemas.microsoft.com/office/powerpoint/2010/main" val="7409706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Trends in storage-ring lattice design</a:t>
            </a:r>
            <a:endParaRPr lang="de-CH" dirty="0"/>
          </a:p>
        </p:txBody>
      </p:sp>
      <p:pic>
        <p:nvPicPr>
          <p:cNvPr id="8" name="Picture 7"/>
          <p:cNvPicPr>
            <a:picLocks noChangeAspect="1"/>
          </p:cNvPicPr>
          <p:nvPr/>
        </p:nvPicPr>
        <p:blipFill>
          <a:blip r:embed="rId2"/>
          <a:stretch>
            <a:fillRect/>
          </a:stretch>
        </p:blipFill>
        <p:spPr>
          <a:xfrm>
            <a:off x="381000" y="962624"/>
            <a:ext cx="8200460" cy="4980976"/>
          </a:xfrm>
          <a:prstGeom prst="rect">
            <a:avLst/>
          </a:prstGeom>
        </p:spPr>
      </p:pic>
      <p:sp>
        <p:nvSpPr>
          <p:cNvPr id="10" name="Rectangle 9"/>
          <p:cNvSpPr/>
          <p:nvPr/>
        </p:nvSpPr>
        <p:spPr>
          <a:xfrm>
            <a:off x="1600200" y="4191000"/>
            <a:ext cx="4016661" cy="684803"/>
          </a:xfrm>
          <a:prstGeom prst="rect">
            <a:avLst/>
          </a:prstGeom>
        </p:spPr>
        <p:txBody>
          <a:bodyPr wrap="square">
            <a:spAutoFit/>
          </a:bodyPr>
          <a:lstStyle/>
          <a:p>
            <a:pPr marL="72000" indent="-72000">
              <a:spcBef>
                <a:spcPts val="300"/>
              </a:spcBef>
              <a:buClr>
                <a:srgbClr val="0070C0"/>
              </a:buClr>
              <a:buFont typeface="Arial" panose="020B0604020202020204" pitchFamily="34" charset="0"/>
              <a:buChar char="•"/>
            </a:pPr>
            <a:r>
              <a:rPr lang="en-US" dirty="0"/>
              <a:t>Dark blue: operating facilities</a:t>
            </a:r>
          </a:p>
          <a:p>
            <a:pPr marL="72000" indent="-72000">
              <a:spcBef>
                <a:spcPts val="300"/>
              </a:spcBef>
              <a:buClr>
                <a:srgbClr val="0070C0"/>
              </a:buClr>
              <a:buFont typeface="Arial" panose="020B0604020202020204" pitchFamily="34" charset="0"/>
              <a:buChar char="•"/>
            </a:pPr>
            <a:r>
              <a:rPr lang="en-US" dirty="0"/>
              <a:t>Red and cyan: new projects</a:t>
            </a:r>
          </a:p>
        </p:txBody>
      </p:sp>
      <p:sp>
        <p:nvSpPr>
          <p:cNvPr id="11" name="Rectangle 10"/>
          <p:cNvSpPr/>
          <p:nvPr/>
        </p:nvSpPr>
        <p:spPr>
          <a:xfrm>
            <a:off x="3429000" y="6198072"/>
            <a:ext cx="5407688" cy="369332"/>
          </a:xfrm>
          <a:prstGeom prst="rect">
            <a:avLst/>
          </a:prstGeom>
        </p:spPr>
        <p:txBody>
          <a:bodyPr wrap="square">
            <a:spAutoFit/>
          </a:bodyPr>
          <a:lstStyle/>
          <a:p>
            <a:pPr>
              <a:spcBef>
                <a:spcPts val="300"/>
              </a:spcBef>
              <a:buClr>
                <a:srgbClr val="0070C0"/>
              </a:buClr>
            </a:pPr>
            <a:r>
              <a:rPr lang="en-US" dirty="0"/>
              <a:t>From </a:t>
            </a:r>
            <a:r>
              <a:rPr lang="en-US" i="1" dirty="0"/>
              <a:t>[A. </a:t>
            </a:r>
            <a:r>
              <a:rPr lang="en-US" i="1" dirty="0" err="1"/>
              <a:t>Streun</a:t>
            </a:r>
            <a:r>
              <a:rPr lang="en-US" i="1" dirty="0"/>
              <a:t> et al, PRAB 26, 091601, 2023]</a:t>
            </a:r>
          </a:p>
        </p:txBody>
      </p:sp>
    </p:spTree>
    <p:extLst>
      <p:ext uri="{BB962C8B-B14F-4D97-AF65-F5344CB8AC3E}">
        <p14:creationId xmlns:p14="http://schemas.microsoft.com/office/powerpoint/2010/main" val="11941365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Main parameters of some SR facilities</a:t>
            </a:r>
          </a:p>
        </p:txBody>
      </p:sp>
      <p:pic>
        <p:nvPicPr>
          <p:cNvPr id="4" name="Picture 3">
            <a:extLst>
              <a:ext uri="{FF2B5EF4-FFF2-40B4-BE49-F238E27FC236}">
                <a16:creationId xmlns:a16="http://schemas.microsoft.com/office/drawing/2014/main" id="{2699F38D-C460-2209-6D6E-8456B69E63B1}"/>
              </a:ext>
            </a:extLst>
          </p:cNvPr>
          <p:cNvPicPr>
            <a:picLocks noChangeAspect="1"/>
          </p:cNvPicPr>
          <p:nvPr/>
        </p:nvPicPr>
        <p:blipFill>
          <a:blip r:embed="rId2"/>
          <a:stretch>
            <a:fillRect/>
          </a:stretch>
        </p:blipFill>
        <p:spPr>
          <a:xfrm>
            <a:off x="76200" y="1324881"/>
            <a:ext cx="9144000" cy="4208237"/>
          </a:xfrm>
          <a:prstGeom prst="rect">
            <a:avLst/>
          </a:prstGeom>
        </p:spPr>
      </p:pic>
    </p:spTree>
    <p:extLst>
      <p:ext uri="{BB962C8B-B14F-4D97-AF65-F5344CB8AC3E}">
        <p14:creationId xmlns:p14="http://schemas.microsoft.com/office/powerpoint/2010/main" val="1906335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Synchrotron light machines</a:t>
            </a:r>
            <a:br>
              <a:rPr lang="en-US" sz="4800" dirty="0">
                <a:solidFill>
                  <a:schemeClr val="tx1"/>
                </a:solidFill>
              </a:rPr>
            </a:br>
            <a:r>
              <a:rPr lang="en-US" sz="4800" dirty="0">
                <a:solidFill>
                  <a:schemeClr val="tx1"/>
                </a:solidFill>
              </a:rPr>
              <a:t>Layout</a:t>
            </a:r>
          </a:p>
        </p:txBody>
      </p:sp>
    </p:spTree>
    <p:extLst>
      <p:ext uri="{BB962C8B-B14F-4D97-AF65-F5344CB8AC3E}">
        <p14:creationId xmlns:p14="http://schemas.microsoft.com/office/powerpoint/2010/main" val="1858814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229600" cy="1295400"/>
          </a:xfrm>
        </p:spPr>
        <p:txBody>
          <a:bodyPr>
            <a:noAutofit/>
          </a:bodyPr>
          <a:lstStyle/>
          <a:p>
            <a:pPr>
              <a:spcBef>
                <a:spcPts val="550"/>
              </a:spcBef>
            </a:pPr>
            <a:r>
              <a:rPr lang="en-US" sz="1600" dirty="0"/>
              <a:t>Synchrotron machines and FELs are unique light sources to probe any kind of matter at atomic scales</a:t>
            </a:r>
          </a:p>
          <a:p>
            <a:pPr>
              <a:spcBef>
                <a:spcPts val="550"/>
              </a:spcBef>
            </a:pPr>
            <a:r>
              <a:rPr lang="en-US" sz="1600" dirty="0"/>
              <a:t>They can address fundamental research questions across the disciplines of physics, chemistry, materials and life sciences.</a:t>
            </a:r>
          </a:p>
          <a:p>
            <a:pPr marL="109728" indent="0">
              <a:buNone/>
            </a:pPr>
            <a:endParaRPr lang="en-GB" sz="2000" dirty="0"/>
          </a:p>
        </p:txBody>
      </p:sp>
      <p:sp>
        <p:nvSpPr>
          <p:cNvPr id="3" name="Title 2"/>
          <p:cNvSpPr>
            <a:spLocks noGrp="1"/>
          </p:cNvSpPr>
          <p:nvPr>
            <p:ph type="title"/>
          </p:nvPr>
        </p:nvSpPr>
        <p:spPr/>
        <p:txBody>
          <a:bodyPr>
            <a:normAutofit/>
          </a:bodyPr>
          <a:lstStyle/>
          <a:p>
            <a:r>
              <a:rPr lang="en-US" dirty="0"/>
              <a:t>Science with light sources</a:t>
            </a:r>
            <a:endParaRPr lang="en-GB" dirty="0"/>
          </a:p>
        </p:txBody>
      </p:sp>
      <p:sp>
        <p:nvSpPr>
          <p:cNvPr id="8" name="Content Placeholder 1"/>
          <p:cNvSpPr txBox="1">
            <a:spLocks/>
          </p:cNvSpPr>
          <p:nvPr/>
        </p:nvSpPr>
        <p:spPr>
          <a:xfrm>
            <a:off x="457200" y="2133600"/>
            <a:ext cx="8229600" cy="12954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a:spcBef>
                <a:spcPts val="550"/>
              </a:spcBef>
            </a:pPr>
            <a:r>
              <a:rPr lang="en-US" sz="1600" dirty="0"/>
              <a:t>Examples: </a:t>
            </a:r>
          </a:p>
          <a:p>
            <a:pPr lvl="1">
              <a:spcBef>
                <a:spcPts val="550"/>
              </a:spcBef>
            </a:pPr>
            <a:r>
              <a:rPr lang="en-US" sz="1600" dirty="0"/>
              <a:t>Crystallography to determine structure of biomolecules </a:t>
            </a:r>
            <a:r>
              <a:rPr lang="en-US" sz="1600" dirty="0">
                <a:sym typeface="Wingdings" panose="05000000000000000000" pitchFamily="2" charset="2"/>
              </a:rPr>
              <a:t> </a:t>
            </a:r>
            <a:r>
              <a:rPr lang="en-US" sz="1600" dirty="0"/>
              <a:t>discovery of new drugs for challenging diseases</a:t>
            </a:r>
          </a:p>
          <a:p>
            <a:pPr lvl="1">
              <a:spcBef>
                <a:spcPts val="550"/>
              </a:spcBef>
            </a:pPr>
            <a:r>
              <a:rPr lang="en-US" sz="1600" dirty="0"/>
              <a:t>Follow the steps of photosynthesis in plants </a:t>
            </a:r>
            <a:r>
              <a:rPr lang="en-US" sz="1600" dirty="0">
                <a:sym typeface="Wingdings" panose="05000000000000000000" pitchFamily="2" charset="2"/>
              </a:rPr>
              <a:t> new energy solutions</a:t>
            </a:r>
            <a:endParaRPr lang="en-US" sz="1600" dirty="0"/>
          </a:p>
        </p:txBody>
      </p:sp>
      <p:pic>
        <p:nvPicPr>
          <p:cNvPr id="1132552" name="Picture 8" descr="http://www.kurzweilai.net/images/xfel_structure_prote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4729" y="4022771"/>
            <a:ext cx="3158871" cy="207322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www.fels-of-europe.eu/sites/site_fels-of-europe/content/e212751/e214611/e234264/Trypanosoma-brucei-cathepsin-B-Molecular-Structure.mw55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19" y="3696419"/>
            <a:ext cx="2932981" cy="293298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124200" y="4114800"/>
            <a:ext cx="1449436" cy="307777"/>
          </a:xfrm>
          <a:prstGeom prst="rect">
            <a:avLst/>
          </a:prstGeom>
          <a:noFill/>
        </p:spPr>
        <p:txBody>
          <a:bodyPr wrap="none" rtlCol="0">
            <a:spAutoFit/>
          </a:bodyPr>
          <a:lstStyle/>
          <a:p>
            <a:r>
              <a:rPr lang="de-CH" sz="1400" dirty="0" err="1"/>
              <a:t>reconstruction</a:t>
            </a:r>
            <a:endParaRPr lang="de-CH" sz="1400" dirty="0"/>
          </a:p>
        </p:txBody>
      </p:sp>
      <p:sp>
        <p:nvSpPr>
          <p:cNvPr id="14" name="TextBox 13"/>
          <p:cNvSpPr txBox="1"/>
          <p:nvPr/>
        </p:nvSpPr>
        <p:spPr>
          <a:xfrm>
            <a:off x="4648453" y="5181600"/>
            <a:ext cx="761747" cy="307777"/>
          </a:xfrm>
          <a:prstGeom prst="rect">
            <a:avLst/>
          </a:prstGeom>
          <a:noFill/>
        </p:spPr>
        <p:txBody>
          <a:bodyPr wrap="none" rtlCol="0">
            <a:spAutoFit/>
          </a:bodyPr>
          <a:lstStyle/>
          <a:p>
            <a:r>
              <a:rPr lang="de-CH" sz="1400" dirty="0" err="1"/>
              <a:t>known</a:t>
            </a:r>
            <a:endParaRPr lang="de-CH" sz="1400" dirty="0"/>
          </a:p>
        </p:txBody>
      </p:sp>
      <p:sp>
        <p:nvSpPr>
          <p:cNvPr id="13" name="Rectangle 12"/>
          <p:cNvSpPr/>
          <p:nvPr/>
        </p:nvSpPr>
        <p:spPr>
          <a:xfrm>
            <a:off x="5077707" y="6394587"/>
            <a:ext cx="3886200" cy="307777"/>
          </a:xfrm>
          <a:prstGeom prst="rect">
            <a:avLst/>
          </a:prstGeom>
          <a:ln w="28575">
            <a:solidFill>
              <a:schemeClr val="tx1"/>
            </a:solidFill>
          </a:ln>
        </p:spPr>
        <p:txBody>
          <a:bodyPr wrap="square">
            <a:spAutoFit/>
          </a:bodyPr>
          <a:lstStyle/>
          <a:p>
            <a:pPr algn="ctr"/>
            <a:r>
              <a:rPr lang="de-CH" sz="1400" dirty="0" err="1"/>
              <a:t>Ref</a:t>
            </a:r>
            <a:r>
              <a:rPr lang="de-CH" sz="1400" dirty="0"/>
              <a:t>. PNNL, FELs </a:t>
            </a:r>
            <a:r>
              <a:rPr lang="de-CH" sz="1400" dirty="0" err="1"/>
              <a:t>of</a:t>
            </a:r>
            <a:r>
              <a:rPr lang="de-CH" sz="1400" dirty="0"/>
              <a:t> Europe, European XFEL</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8060" y="3820252"/>
            <a:ext cx="3375847" cy="2241284"/>
          </a:xfrm>
          <a:prstGeom prst="rect">
            <a:avLst/>
          </a:prstGeom>
        </p:spPr>
      </p:pic>
    </p:spTree>
    <p:extLst>
      <p:ext uri="{BB962C8B-B14F-4D97-AF65-F5344CB8AC3E}">
        <p14:creationId xmlns:p14="http://schemas.microsoft.com/office/powerpoint/2010/main" val="20928848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Layout of SR facilities</a:t>
            </a:r>
          </a:p>
        </p:txBody>
      </p:sp>
      <p:pic>
        <p:nvPicPr>
          <p:cNvPr id="3" name="Picture 2"/>
          <p:cNvPicPr>
            <a:picLocks noChangeAspect="1"/>
          </p:cNvPicPr>
          <p:nvPr/>
        </p:nvPicPr>
        <p:blipFill>
          <a:blip r:embed="rId2"/>
          <a:stretch>
            <a:fillRect/>
          </a:stretch>
        </p:blipFill>
        <p:spPr>
          <a:xfrm>
            <a:off x="3577947" y="3257459"/>
            <a:ext cx="5642253" cy="3524341"/>
          </a:xfrm>
          <a:prstGeom prst="rect">
            <a:avLst/>
          </a:prstGeom>
        </p:spPr>
      </p:pic>
      <p:sp>
        <p:nvSpPr>
          <p:cNvPr id="5" name="Content Placeholder 1"/>
          <p:cNvSpPr>
            <a:spLocks noGrp="1"/>
          </p:cNvSpPr>
          <p:nvPr>
            <p:ph idx="1"/>
          </p:nvPr>
        </p:nvSpPr>
        <p:spPr>
          <a:xfrm>
            <a:off x="0" y="990600"/>
            <a:ext cx="8839200" cy="4940491"/>
          </a:xfrm>
        </p:spPr>
        <p:txBody>
          <a:bodyPr>
            <a:noAutofit/>
          </a:bodyPr>
          <a:lstStyle/>
          <a:p>
            <a:pPr marL="109728" indent="0" defTabSz="914400">
              <a:spcBef>
                <a:spcPts val="1200"/>
              </a:spcBef>
              <a:buNone/>
            </a:pPr>
            <a:r>
              <a:rPr lang="en-GB" sz="1800" dirty="0"/>
              <a:t>There are 4 main parts in a SR facility:</a:t>
            </a:r>
          </a:p>
          <a:p>
            <a:pPr marL="452628" indent="-342900" defTabSz="914400">
              <a:spcBef>
                <a:spcPts val="1200"/>
              </a:spcBef>
              <a:buFont typeface="+mj-lt"/>
              <a:buAutoNum type="arabicPeriod"/>
            </a:pPr>
            <a:r>
              <a:rPr lang="en-GB" sz="1800" dirty="0" err="1"/>
              <a:t>Linac</a:t>
            </a:r>
            <a:r>
              <a:rPr lang="en-GB" sz="1800" dirty="0"/>
              <a:t>:</a:t>
            </a:r>
          </a:p>
          <a:p>
            <a:pPr marL="708660" lvl="1" indent="-342900">
              <a:spcBef>
                <a:spcPts val="0"/>
              </a:spcBef>
              <a:buFont typeface="Arial" panose="020B0604020202020204" pitchFamily="34" charset="0"/>
              <a:buChar char="•"/>
            </a:pPr>
            <a:r>
              <a:rPr lang="en-GB" sz="1800" dirty="0"/>
              <a:t>Electron source (cathode) &amp;</a:t>
            </a:r>
          </a:p>
          <a:p>
            <a:pPr marL="708660" lvl="1" indent="-342900">
              <a:spcBef>
                <a:spcPts val="0"/>
              </a:spcBef>
              <a:buFont typeface="Arial" panose="020B0604020202020204" pitchFamily="34" charset="0"/>
              <a:buChar char="•"/>
            </a:pPr>
            <a:r>
              <a:rPr lang="en-GB" sz="1800" dirty="0"/>
              <a:t>RF sections: acceleration up to ~100 MeV</a:t>
            </a:r>
          </a:p>
          <a:p>
            <a:pPr marL="452628" indent="-342900" defTabSz="914400">
              <a:spcBef>
                <a:spcPts val="1200"/>
              </a:spcBef>
              <a:buFont typeface="+mj-lt"/>
              <a:buAutoNum type="arabicPeriod"/>
            </a:pPr>
            <a:endParaRPr lang="en-GB" sz="500" dirty="0"/>
          </a:p>
          <a:p>
            <a:pPr marL="452628" indent="-342900" defTabSz="914400">
              <a:spcBef>
                <a:spcPts val="1200"/>
              </a:spcBef>
              <a:buFont typeface="+mj-lt"/>
              <a:buAutoNum type="arabicPeriod"/>
            </a:pPr>
            <a:r>
              <a:rPr lang="en-GB" sz="1800" dirty="0"/>
              <a:t>Booster: </a:t>
            </a:r>
          </a:p>
          <a:p>
            <a:pPr marL="708660" lvl="1" indent="-342900">
              <a:spcBef>
                <a:spcPts val="0"/>
              </a:spcBef>
              <a:buFont typeface="Arial" panose="020B0604020202020204" pitchFamily="34" charset="0"/>
              <a:buChar char="•"/>
            </a:pPr>
            <a:r>
              <a:rPr lang="en-GB" sz="1800" dirty="0"/>
              <a:t>RF cavities to accelerate the beam to its final energy (several GeV)</a:t>
            </a:r>
          </a:p>
          <a:p>
            <a:pPr marL="452628" indent="-342900" defTabSz="914400">
              <a:spcBef>
                <a:spcPts val="1200"/>
              </a:spcBef>
              <a:buFont typeface="+mj-lt"/>
              <a:buAutoNum type="arabicPeriod"/>
            </a:pPr>
            <a:endParaRPr lang="en-GB" sz="500" dirty="0"/>
          </a:p>
          <a:p>
            <a:pPr marL="452628" indent="-342900" defTabSz="914400">
              <a:spcBef>
                <a:spcPts val="1200"/>
              </a:spcBef>
              <a:buFont typeface="+mj-lt"/>
              <a:buAutoNum type="arabicPeriod"/>
            </a:pPr>
            <a:r>
              <a:rPr lang="en-GB" sz="1800" dirty="0"/>
              <a:t>Storage ring </a:t>
            </a:r>
          </a:p>
          <a:p>
            <a:pPr marL="651510" lvl="1" indent="-285750">
              <a:spcBef>
                <a:spcPts val="0"/>
              </a:spcBef>
              <a:buFont typeface="Arial" panose="020B0604020202020204" pitchFamily="34" charset="0"/>
              <a:buChar char="•"/>
            </a:pPr>
            <a:r>
              <a:rPr lang="en-GB" sz="1800" dirty="0"/>
              <a:t>Accumulation of electrons &amp;</a:t>
            </a:r>
          </a:p>
          <a:p>
            <a:pPr marL="651510" lvl="1" indent="-285750">
              <a:spcBef>
                <a:spcPts val="0"/>
              </a:spcBef>
              <a:buFont typeface="Arial" panose="020B0604020202020204" pitchFamily="34" charset="0"/>
              <a:buChar char="•"/>
            </a:pPr>
            <a:r>
              <a:rPr lang="en-GB" sz="1800" dirty="0"/>
              <a:t>Production of SR in 					      bending magnets and 					   </a:t>
            </a:r>
            <a:r>
              <a:rPr lang="en-GB" sz="1800" dirty="0" err="1"/>
              <a:t>undulators</a:t>
            </a:r>
            <a:endParaRPr lang="en-GB" sz="1800" dirty="0"/>
          </a:p>
          <a:p>
            <a:pPr marL="452628" indent="-342900" defTabSz="914400">
              <a:spcBef>
                <a:spcPts val="1200"/>
              </a:spcBef>
              <a:buFont typeface="+mj-lt"/>
              <a:buAutoNum type="arabicPeriod"/>
            </a:pPr>
            <a:endParaRPr lang="en-GB" sz="500" dirty="0"/>
          </a:p>
          <a:p>
            <a:pPr marL="452628" indent="-342900" defTabSz="914400">
              <a:spcBef>
                <a:spcPts val="1200"/>
              </a:spcBef>
              <a:buFont typeface="+mj-lt"/>
              <a:buAutoNum type="arabicPeriod"/>
            </a:pPr>
            <a:r>
              <a:rPr lang="en-GB" sz="1800" dirty="0"/>
              <a:t>Experimental stations</a:t>
            </a:r>
          </a:p>
          <a:p>
            <a:pPr lvl="1">
              <a:spcBef>
                <a:spcPts val="0"/>
              </a:spcBef>
              <a:buFont typeface="Arial" panose="020B0604020202020204" pitchFamily="34" charset="0"/>
              <a:buChar char="•"/>
            </a:pPr>
            <a:r>
              <a:rPr lang="en-GB" sz="1800" dirty="0"/>
              <a:t>Use of SR</a:t>
            </a:r>
          </a:p>
        </p:txBody>
      </p:sp>
    </p:spTree>
    <p:extLst>
      <p:ext uri="{BB962C8B-B14F-4D97-AF65-F5344CB8AC3E}">
        <p14:creationId xmlns:p14="http://schemas.microsoft.com/office/powerpoint/2010/main" val="13697688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Booster size</a:t>
            </a:r>
          </a:p>
        </p:txBody>
      </p:sp>
      <p:sp>
        <p:nvSpPr>
          <p:cNvPr id="5" name="Content Placeholder 1"/>
          <p:cNvSpPr>
            <a:spLocks noGrp="1"/>
          </p:cNvSpPr>
          <p:nvPr>
            <p:ph idx="1"/>
          </p:nvPr>
        </p:nvSpPr>
        <p:spPr>
          <a:xfrm>
            <a:off x="0" y="1155509"/>
            <a:ext cx="5638800" cy="4940491"/>
          </a:xfrm>
        </p:spPr>
        <p:txBody>
          <a:bodyPr>
            <a:noAutofit/>
          </a:bodyPr>
          <a:lstStyle/>
          <a:p>
            <a:pPr marL="109728" indent="0">
              <a:buNone/>
            </a:pPr>
            <a:r>
              <a:rPr lang="en-US" sz="1800" dirty="0"/>
              <a:t>The booster ring can be of the same size or smaller than the storage ring. The former case is the typical choice of modern machines. Advantages: </a:t>
            </a:r>
          </a:p>
          <a:p>
            <a:pPr>
              <a:spcBef>
                <a:spcPts val="1200"/>
              </a:spcBef>
            </a:pPr>
            <a:r>
              <a:rPr lang="en-US" sz="1800" dirty="0"/>
              <a:t>Saving on building space and shielding (the booster and the storage ring can be placed in the same tunnel)</a:t>
            </a:r>
          </a:p>
          <a:p>
            <a:pPr>
              <a:spcBef>
                <a:spcPts val="1200"/>
              </a:spcBef>
            </a:pPr>
            <a:r>
              <a:rPr lang="en-US" sz="1800" dirty="0"/>
              <a:t>Improved transverse emittance (the total bending field can be distributed to a large number of small magnets). </a:t>
            </a:r>
          </a:p>
          <a:p>
            <a:pPr>
              <a:spcBef>
                <a:spcPts val="1200"/>
              </a:spcBef>
            </a:pPr>
            <a:r>
              <a:rPr lang="en-US" sz="1800" dirty="0"/>
              <a:t>Cleaner injection into the storage ring and a simpler booster-ring transfer line. </a:t>
            </a:r>
          </a:p>
          <a:p>
            <a:pPr>
              <a:spcBef>
                <a:spcPts val="1200"/>
              </a:spcBef>
            </a:pPr>
            <a:r>
              <a:rPr lang="en-US" sz="1800" dirty="0"/>
              <a:t>Lower power consumption for top-up injection</a:t>
            </a:r>
          </a:p>
        </p:txBody>
      </p:sp>
      <p:grpSp>
        <p:nvGrpSpPr>
          <p:cNvPr id="4" name="Group 3"/>
          <p:cNvGrpSpPr/>
          <p:nvPr/>
        </p:nvGrpSpPr>
        <p:grpSpPr>
          <a:xfrm>
            <a:off x="5671457" y="838200"/>
            <a:ext cx="3070694" cy="3065653"/>
            <a:chOff x="6084192" y="3825004"/>
            <a:chExt cx="3070694" cy="3065653"/>
          </a:xfrm>
        </p:grpSpPr>
        <p:pic>
          <p:nvPicPr>
            <p:cNvPr id="6" name="Picture 2" descr="sls_tmp_layou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084192" y="3825004"/>
              <a:ext cx="3070694" cy="306565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p:nvPr/>
          </p:nvSpPr>
          <p:spPr>
            <a:xfrm>
              <a:off x="6798128" y="4724400"/>
              <a:ext cx="1676401" cy="1477328"/>
            </a:xfrm>
            <a:prstGeom prst="rect">
              <a:avLst/>
            </a:prstGeom>
            <a:noFill/>
          </p:spPr>
          <p:txBody>
            <a:bodyPr wrap="square" rtlCol="0">
              <a:spAutoFit/>
            </a:bodyPr>
            <a:lstStyle/>
            <a:p>
              <a:r>
                <a:rPr lang="en-US" b="1" dirty="0"/>
                <a:t>SLS layout </a:t>
              </a:r>
            </a:p>
            <a:p>
              <a:r>
                <a:rPr lang="en-US" dirty="0"/>
                <a:t>Booster and storage ring have the same size</a:t>
              </a:r>
              <a:endParaRPr lang="de-CH" dirty="0"/>
            </a:p>
          </p:txBody>
        </p:sp>
      </p:grpSp>
      <p:sp>
        <p:nvSpPr>
          <p:cNvPr id="7" name="TextBox 6"/>
          <p:cNvSpPr txBox="1"/>
          <p:nvPr/>
        </p:nvSpPr>
        <p:spPr>
          <a:xfrm>
            <a:off x="5486401" y="4891207"/>
            <a:ext cx="3657599" cy="1661993"/>
          </a:xfrm>
          <a:prstGeom prst="rect">
            <a:avLst/>
          </a:prstGeom>
          <a:noFill/>
        </p:spPr>
        <p:txBody>
          <a:bodyPr wrap="square" rtlCol="0">
            <a:spAutoFit/>
          </a:bodyPr>
          <a:lstStyle/>
          <a:p>
            <a:r>
              <a:rPr lang="en-US" sz="1700" dirty="0"/>
              <a:t>Top-up: the booster injects electrons periodically to keep a constant beam intensity in the ring. It guarantees a constant heat load on all accelerator components </a:t>
            </a:r>
            <a:r>
              <a:rPr lang="en-US" sz="1700" dirty="0">
                <a:sym typeface="Wingdings" panose="05000000000000000000" pitchFamily="2" charset="2"/>
              </a:rPr>
              <a:t> better </a:t>
            </a:r>
            <a:r>
              <a:rPr lang="en-US" sz="1700" dirty="0"/>
              <a:t>stability</a:t>
            </a:r>
            <a:endParaRPr lang="de-CH" sz="1700" dirty="0"/>
          </a:p>
        </p:txBody>
      </p:sp>
    </p:spTree>
    <p:extLst>
      <p:ext uri="{BB962C8B-B14F-4D97-AF65-F5344CB8AC3E}">
        <p14:creationId xmlns:p14="http://schemas.microsoft.com/office/powerpoint/2010/main" val="7787430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Other aspects</a:t>
            </a:r>
          </a:p>
        </p:txBody>
      </p:sp>
      <p:sp>
        <p:nvSpPr>
          <p:cNvPr id="9" name="TextBox 8"/>
          <p:cNvSpPr txBox="1"/>
          <p:nvPr/>
        </p:nvSpPr>
        <p:spPr>
          <a:xfrm>
            <a:off x="152400" y="1219200"/>
            <a:ext cx="8458200" cy="5016758"/>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US" dirty="0"/>
              <a:t>RF cavities in the storage ring resupply the energy lost by the electrons due to the emission of synchrotron radiation. </a:t>
            </a:r>
          </a:p>
          <a:p>
            <a:pPr marL="285750" indent="-285750">
              <a:spcBef>
                <a:spcPts val="1200"/>
              </a:spcBef>
              <a:buFont typeface="Arial" panose="020B0604020202020204" pitchFamily="34" charset="0"/>
              <a:buChar char="•"/>
            </a:pPr>
            <a:r>
              <a:rPr lang="en-US" dirty="0"/>
              <a:t>The energy of the electrons in the storage ring is of several GeV. Higher electron beam energies allow higher photon energies and higher radiation fluxes but also require higher magnetic strengths (or larger circumference) and higher power consumption of the RF system to replenish the loss of energy.</a:t>
            </a:r>
          </a:p>
          <a:p>
            <a:pPr marL="285750" indent="-285750">
              <a:spcBef>
                <a:spcPts val="1200"/>
              </a:spcBef>
              <a:buFont typeface="Arial" panose="020B0604020202020204" pitchFamily="34" charset="0"/>
              <a:buChar char="•"/>
            </a:pPr>
            <a:r>
              <a:rPr lang="en-US" dirty="0"/>
              <a:t>The radiation is produced in bending magnets and insertion devices placed in the straight sections of the storage ring. </a:t>
            </a:r>
          </a:p>
          <a:p>
            <a:pPr marL="285750" indent="-285750">
              <a:spcBef>
                <a:spcPts val="1200"/>
              </a:spcBef>
              <a:buFont typeface="Arial" panose="020B0604020202020204" pitchFamily="34" charset="0"/>
              <a:buChar char="•"/>
            </a:pPr>
            <a:r>
              <a:rPr lang="en-US" dirty="0"/>
              <a:t>The storage rings typically incorporate a variety of </a:t>
            </a:r>
            <a:r>
              <a:rPr lang="en-US" dirty="0" err="1"/>
              <a:t>undulators</a:t>
            </a:r>
            <a:r>
              <a:rPr lang="en-US" dirty="0"/>
              <a:t> covering a wide spectrum of synchrotron light between ultra-violet to hard X-rays. </a:t>
            </a:r>
          </a:p>
          <a:p>
            <a:pPr marL="285750" indent="-285750">
              <a:spcBef>
                <a:spcPts val="1200"/>
              </a:spcBef>
              <a:buFont typeface="Arial" panose="020B0604020202020204" pitchFamily="34" charset="0"/>
              <a:buChar char="•"/>
            </a:pPr>
            <a:r>
              <a:rPr lang="en-US" dirty="0"/>
              <a:t>Synchrotron light machines operate with a relatively large number of experimental stations. As an example, the SLS operated with</a:t>
            </a:r>
            <a:r>
              <a:rPr lang="de-CH" dirty="0"/>
              <a:t>16 </a:t>
            </a:r>
            <a:r>
              <a:rPr lang="de-CH" dirty="0" err="1"/>
              <a:t>beamlines</a:t>
            </a:r>
            <a:r>
              <a:rPr lang="de-CH" dirty="0"/>
              <a:t>.</a:t>
            </a:r>
          </a:p>
        </p:txBody>
      </p:sp>
    </p:spTree>
    <p:extLst>
      <p:ext uri="{BB962C8B-B14F-4D97-AF65-F5344CB8AC3E}">
        <p14:creationId xmlns:p14="http://schemas.microsoft.com/office/powerpoint/2010/main" val="13066405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Synchrotron light machines</a:t>
            </a:r>
            <a:br>
              <a:rPr lang="en-US" sz="4800" dirty="0">
                <a:solidFill>
                  <a:schemeClr val="tx1"/>
                </a:solidFill>
              </a:rPr>
            </a:br>
            <a:r>
              <a:rPr lang="en-US" sz="4800" dirty="0">
                <a:solidFill>
                  <a:schemeClr val="tx1"/>
                </a:solidFill>
              </a:rPr>
              <a:t>Electron beam properties and dynamics</a:t>
            </a:r>
          </a:p>
        </p:txBody>
      </p:sp>
    </p:spTree>
    <p:extLst>
      <p:ext uri="{BB962C8B-B14F-4D97-AF65-F5344CB8AC3E}">
        <p14:creationId xmlns:p14="http://schemas.microsoft.com/office/powerpoint/2010/main" val="14143838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Equilibrium</a:t>
            </a:r>
          </a:p>
        </p:txBody>
      </p:sp>
      <p:sp>
        <p:nvSpPr>
          <p:cNvPr id="9" name="TextBox 8"/>
          <p:cNvSpPr txBox="1"/>
          <p:nvPr/>
        </p:nvSpPr>
        <p:spPr>
          <a:xfrm>
            <a:off x="152400" y="1219200"/>
            <a:ext cx="8458200" cy="4108817"/>
          </a:xfrm>
          <a:prstGeom prst="rect">
            <a:avLst/>
          </a:prstGeom>
          <a:noFill/>
        </p:spPr>
        <p:txBody>
          <a:bodyPr wrap="square" rtlCol="0">
            <a:spAutoFit/>
          </a:bodyPr>
          <a:lstStyle/>
          <a:p>
            <a:pPr marL="285750" indent="-285750">
              <a:spcBef>
                <a:spcPts val="1800"/>
              </a:spcBef>
              <a:buFont typeface="Arial" panose="020B0604020202020204" pitchFamily="34" charset="0"/>
              <a:buChar char="•"/>
            </a:pPr>
            <a:r>
              <a:rPr lang="en-US" dirty="0"/>
              <a:t>The emission of synchrotron radiation by the electrons in the storage ring gives rise to both </a:t>
            </a:r>
            <a:r>
              <a:rPr lang="en-US" b="1" dirty="0"/>
              <a:t>radiation damping </a:t>
            </a:r>
            <a:r>
              <a:rPr lang="en-US" dirty="0"/>
              <a:t>and </a:t>
            </a:r>
            <a:r>
              <a:rPr lang="en-US" b="1" dirty="0"/>
              <a:t>quantum excitation</a:t>
            </a:r>
            <a:r>
              <a:rPr lang="en-US" dirty="0"/>
              <a:t>. </a:t>
            </a:r>
          </a:p>
          <a:p>
            <a:pPr marL="285750" indent="-285750">
              <a:spcBef>
                <a:spcPts val="1800"/>
              </a:spcBef>
              <a:buFont typeface="Arial" panose="020B0604020202020204" pitchFamily="34" charset="0"/>
              <a:buChar char="•"/>
            </a:pPr>
            <a:r>
              <a:rPr lang="en-US" dirty="0"/>
              <a:t>Classical radiation damping is related to the continuous loss of energy of the electrons in bending magnets and wigglers or </a:t>
            </a:r>
            <a:r>
              <a:rPr lang="en-US" dirty="0" err="1"/>
              <a:t>undulators</a:t>
            </a:r>
            <a:r>
              <a:rPr lang="en-US" dirty="0"/>
              <a:t> and its compensation in the RF cavities. </a:t>
            </a:r>
          </a:p>
          <a:p>
            <a:pPr marL="285750" indent="-285750">
              <a:spcBef>
                <a:spcPts val="1800"/>
              </a:spcBef>
              <a:buFont typeface="Arial" panose="020B0604020202020204" pitchFamily="34" charset="0"/>
              <a:buChar char="•"/>
            </a:pPr>
            <a:r>
              <a:rPr lang="en-US" dirty="0"/>
              <a:t>Energy is also lost in discrete units or “quanta,” i.e., photons whose energy and time of emission vary randomly. This randomness introduces a type of noise or diffusion, causing a growth of the oscillation amplitudes of the electrons. </a:t>
            </a:r>
          </a:p>
          <a:p>
            <a:pPr marL="285750" indent="-285750">
              <a:spcBef>
                <a:spcPts val="1800"/>
              </a:spcBef>
              <a:buFont typeface="Arial" panose="020B0604020202020204" pitchFamily="34" charset="0"/>
              <a:buChar char="•"/>
            </a:pPr>
            <a:r>
              <a:rPr lang="en-US" b="1" dirty="0"/>
              <a:t>The distribution of the electrons in the storage ring, (i.e., emittance, pulse duration and energy spread), are determined by the equilibrium between radiation damping and quantum excitation.</a:t>
            </a:r>
            <a:endParaRPr lang="de-CH" b="1" dirty="0"/>
          </a:p>
        </p:txBody>
      </p:sp>
    </p:spTree>
    <p:extLst>
      <p:ext uri="{BB962C8B-B14F-4D97-AF65-F5344CB8AC3E}">
        <p14:creationId xmlns:p14="http://schemas.microsoft.com/office/powerpoint/2010/main" val="5251540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Equilibrium transverse emittance</a:t>
            </a:r>
          </a:p>
        </p:txBody>
      </p:sp>
      <p:sp>
        <p:nvSpPr>
          <p:cNvPr id="9" name="TextBox 8"/>
          <p:cNvSpPr txBox="1"/>
          <p:nvPr/>
        </p:nvSpPr>
        <p:spPr>
          <a:xfrm>
            <a:off x="76200" y="1219200"/>
            <a:ext cx="4114800" cy="2031325"/>
          </a:xfrm>
          <a:prstGeom prst="rect">
            <a:avLst/>
          </a:prstGeom>
          <a:noFill/>
        </p:spPr>
        <p:txBody>
          <a:bodyPr wrap="square" rtlCol="0">
            <a:spAutoFit/>
          </a:bodyPr>
          <a:lstStyle/>
          <a:p>
            <a:r>
              <a:rPr lang="en-US" dirty="0"/>
              <a:t>The continuous emission of SR causes a momentum reduction in both longitudinal and transverse directions. The RF cavities restore only the longitudinal momentum </a:t>
            </a:r>
            <a:r>
              <a:rPr lang="en-US" dirty="0">
                <a:sym typeface="Wingdings" panose="05000000000000000000" pitchFamily="2" charset="2"/>
              </a:rPr>
              <a:t></a:t>
            </a:r>
            <a:r>
              <a:rPr lang="en-US" dirty="0"/>
              <a:t> the transverse momenta and the emittance are reduced. </a:t>
            </a:r>
          </a:p>
        </p:txBody>
      </p:sp>
      <p:pic>
        <p:nvPicPr>
          <p:cNvPr id="2" name="Picture 1"/>
          <p:cNvPicPr>
            <a:picLocks noChangeAspect="1"/>
          </p:cNvPicPr>
          <p:nvPr/>
        </p:nvPicPr>
        <p:blipFill>
          <a:blip r:embed="rId2"/>
          <a:stretch>
            <a:fillRect/>
          </a:stretch>
        </p:blipFill>
        <p:spPr>
          <a:xfrm>
            <a:off x="69388" y="3429000"/>
            <a:ext cx="8998412" cy="3245017"/>
          </a:xfrm>
          <a:prstGeom prst="rect">
            <a:avLst/>
          </a:prstGeom>
        </p:spPr>
      </p:pic>
      <p:sp>
        <p:nvSpPr>
          <p:cNvPr id="5" name="TextBox 4"/>
          <p:cNvSpPr txBox="1"/>
          <p:nvPr/>
        </p:nvSpPr>
        <p:spPr>
          <a:xfrm>
            <a:off x="5181600" y="1318736"/>
            <a:ext cx="3886200" cy="1754326"/>
          </a:xfrm>
          <a:prstGeom prst="rect">
            <a:avLst/>
          </a:prstGeom>
          <a:noFill/>
        </p:spPr>
        <p:txBody>
          <a:bodyPr wrap="square" rtlCol="0">
            <a:spAutoFit/>
          </a:bodyPr>
          <a:lstStyle/>
          <a:p>
            <a:r>
              <a:rPr lang="en-US" dirty="0"/>
              <a:t>Due to quantum emission of radiation, some electrons lose energy and follow different paths due to the finite dispersion in the lattice, causing </a:t>
            </a:r>
            <a:r>
              <a:rPr lang="de-CH" dirty="0" err="1"/>
              <a:t>the</a:t>
            </a:r>
            <a:r>
              <a:rPr lang="de-CH" dirty="0"/>
              <a:t> </a:t>
            </a:r>
            <a:r>
              <a:rPr lang="de-CH" dirty="0" err="1"/>
              <a:t>emittance</a:t>
            </a:r>
            <a:r>
              <a:rPr lang="de-CH" dirty="0"/>
              <a:t> </a:t>
            </a:r>
            <a:r>
              <a:rPr lang="de-CH" dirty="0" err="1"/>
              <a:t>to</a:t>
            </a:r>
            <a:r>
              <a:rPr lang="de-CH" dirty="0"/>
              <a:t> </a:t>
            </a:r>
            <a:r>
              <a:rPr lang="de-CH" dirty="0" err="1"/>
              <a:t>increase</a:t>
            </a:r>
            <a:r>
              <a:rPr lang="de-CH" dirty="0"/>
              <a:t>.</a:t>
            </a:r>
            <a:endParaRPr lang="en-US" dirty="0"/>
          </a:p>
        </p:txBody>
      </p:sp>
    </p:spTree>
    <p:extLst>
      <p:ext uri="{BB962C8B-B14F-4D97-AF65-F5344CB8AC3E}">
        <p14:creationId xmlns:p14="http://schemas.microsoft.com/office/powerpoint/2010/main" val="25150261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704"/>
            <a:ext cx="9144000" cy="5832648"/>
          </a:xfrm>
        </p:spPr>
        <p:txBody>
          <a:bodyPr>
            <a:normAutofit/>
          </a:bodyPr>
          <a:lstStyle/>
          <a:p>
            <a:r>
              <a:rPr lang="en-US" sz="2000" b="1" dirty="0">
                <a:solidFill>
                  <a:srgbClr val="0000FF"/>
                </a:solidFill>
              </a:rPr>
              <a:t>Maximize radiation damping</a:t>
            </a:r>
          </a:p>
          <a:p>
            <a:pPr lvl="1"/>
            <a:r>
              <a:rPr lang="en-US" sz="1800" dirty="0"/>
              <a:t>increase radiated power </a:t>
            </a:r>
            <a:r>
              <a:rPr lang="de-DE" sz="1800" dirty="0">
                <a:sym typeface="Wingdings"/>
              </a:rPr>
              <a:t> </a:t>
            </a:r>
            <a:r>
              <a:rPr lang="de-DE" sz="1800" dirty="0" err="1">
                <a:sym typeface="Wingdings"/>
              </a:rPr>
              <a:t>pay</a:t>
            </a:r>
            <a:r>
              <a:rPr lang="de-DE" sz="1800" dirty="0">
                <a:sym typeface="Wingdings"/>
              </a:rPr>
              <a:t> </a:t>
            </a:r>
            <a:r>
              <a:rPr lang="de-DE" sz="1800" dirty="0" err="1">
                <a:sym typeface="Wingdings"/>
              </a:rPr>
              <a:t>with</a:t>
            </a:r>
            <a:r>
              <a:rPr lang="de-DE" sz="1800" dirty="0">
                <a:sym typeface="Wingdings"/>
              </a:rPr>
              <a:t> RF-power</a:t>
            </a:r>
          </a:p>
          <a:p>
            <a:pPr lvl="2"/>
            <a:r>
              <a:rPr lang="en-US" dirty="0">
                <a:sym typeface="Wingdings"/>
              </a:rPr>
              <a:t>High field bending magnets</a:t>
            </a:r>
          </a:p>
          <a:p>
            <a:pPr lvl="2"/>
            <a:r>
              <a:rPr lang="en-US" dirty="0">
                <a:sym typeface="Wingdings"/>
              </a:rPr>
              <a:t>Damping wigglers (DW)</a:t>
            </a:r>
            <a:endParaRPr lang="en-US" dirty="0"/>
          </a:p>
          <a:p>
            <a:pPr lvl="2"/>
            <a:endParaRPr lang="de-DE" sz="900" dirty="0">
              <a:sym typeface="Wingdings"/>
            </a:endParaRPr>
          </a:p>
          <a:p>
            <a:pPr>
              <a:spcBef>
                <a:spcPts val="1200"/>
              </a:spcBef>
            </a:pPr>
            <a:r>
              <a:rPr lang="en-US" sz="2000" b="1" dirty="0">
                <a:solidFill>
                  <a:srgbClr val="FF0066"/>
                </a:solidFill>
              </a:rPr>
              <a:t>Minimize quantum excitation</a:t>
            </a:r>
          </a:p>
          <a:p>
            <a:pPr lvl="1"/>
            <a:r>
              <a:rPr lang="en-US" sz="1800" dirty="0"/>
              <a:t>keep off-momentum orbit close to nominal orbit</a:t>
            </a:r>
          </a:p>
          <a:p>
            <a:pPr lvl="1"/>
            <a:endParaRPr lang="en-US" dirty="0"/>
          </a:p>
          <a:p>
            <a:pPr lvl="1"/>
            <a:endParaRPr lang="en-US" dirty="0"/>
          </a:p>
          <a:p>
            <a:pPr lvl="1">
              <a:buFont typeface="Wingdings" pitchFamily="2" charset="2"/>
              <a:buChar char="ð"/>
            </a:pPr>
            <a:endParaRPr lang="en-US" dirty="0"/>
          </a:p>
          <a:p>
            <a:pPr lvl="1">
              <a:buFont typeface="Wingdings" pitchFamily="2" charset="2"/>
              <a:buChar char="ð"/>
            </a:pPr>
            <a:r>
              <a:rPr lang="en-US" sz="1800" dirty="0"/>
              <a:t>minimize dispersion at locations of radiation (bends) </a:t>
            </a:r>
          </a:p>
          <a:p>
            <a:pPr lvl="2"/>
            <a:r>
              <a:rPr lang="en-US" dirty="0">
                <a:ln w="12700">
                  <a:solidFill>
                    <a:schemeClr val="tx2">
                      <a:satMod val="155000"/>
                    </a:schemeClr>
                  </a:solidFill>
                  <a:prstDash val="solid"/>
                </a:ln>
              </a:rPr>
              <a:t>Multi-Bend </a:t>
            </a:r>
            <a:r>
              <a:rPr lang="en-US" dirty="0" err="1">
                <a:ln w="12700">
                  <a:solidFill>
                    <a:schemeClr val="tx2">
                      <a:satMod val="155000"/>
                    </a:schemeClr>
                  </a:solidFill>
                  <a:prstDash val="solid"/>
                </a:ln>
              </a:rPr>
              <a:t>Achromat</a:t>
            </a:r>
            <a:r>
              <a:rPr lang="en-US" dirty="0">
                <a:ln w="12700">
                  <a:solidFill>
                    <a:schemeClr val="tx2">
                      <a:satMod val="155000"/>
                    </a:schemeClr>
                  </a:solidFill>
                  <a:prstDash val="solid"/>
                </a:ln>
              </a:rPr>
              <a:t> lattice</a:t>
            </a:r>
            <a:r>
              <a:rPr lang="en-US" i="1" dirty="0">
                <a:ln w="12700">
                  <a:solidFill>
                    <a:schemeClr val="tx2">
                      <a:satMod val="155000"/>
                    </a:schemeClr>
                  </a:solidFill>
                  <a:prstDash val="solid"/>
                </a:ln>
              </a:rPr>
              <a:t> </a:t>
            </a:r>
            <a:r>
              <a:rPr lang="en-US" dirty="0">
                <a:ln w="12700">
                  <a:solidFill>
                    <a:schemeClr val="tx2">
                      <a:satMod val="155000"/>
                    </a:schemeClr>
                  </a:solidFill>
                  <a:prstDash val="solid"/>
                </a:ln>
              </a:rPr>
              <a:t>(MBA). </a:t>
            </a:r>
            <a:r>
              <a:rPr lang="en-US" dirty="0"/>
              <a:t>Many short (= small deflection angle) bends to limit dispersion growth. </a:t>
            </a:r>
          </a:p>
          <a:p>
            <a:pPr lvl="2"/>
            <a:r>
              <a:rPr lang="en-US" dirty="0">
                <a:ln w="12700">
                  <a:solidFill>
                    <a:schemeClr val="tx2">
                      <a:satMod val="155000"/>
                    </a:schemeClr>
                  </a:solidFill>
                  <a:prstDash val="solid"/>
                </a:ln>
              </a:rPr>
              <a:t>Longitudinal Gradient Bend (LGB)</a:t>
            </a:r>
            <a:br>
              <a:rPr lang="en-US" dirty="0"/>
            </a:br>
            <a:r>
              <a:rPr lang="en-US" dirty="0"/>
              <a:t>highest radiation at region of lowest dispersion and v.v.</a:t>
            </a:r>
          </a:p>
          <a:p>
            <a:pPr marL="914400" lvl="2" indent="0">
              <a:buNone/>
            </a:pPr>
            <a:endParaRPr lang="en-US" sz="1900" dirty="0"/>
          </a:p>
        </p:txBody>
      </p:sp>
      <p:graphicFrame>
        <p:nvGraphicFramePr>
          <p:cNvPr id="4" name="Object 3"/>
          <p:cNvGraphicFramePr>
            <a:graphicFrameLocks noChangeAspect="1"/>
          </p:cNvGraphicFramePr>
          <p:nvPr>
            <p:extLst>
              <p:ext uri="{D42A27DB-BD31-4B8C-83A1-F6EECF244321}">
                <p14:modId xmlns:p14="http://schemas.microsoft.com/office/powerpoint/2010/main" val="4079960025"/>
              </p:ext>
            </p:extLst>
          </p:nvPr>
        </p:nvGraphicFramePr>
        <p:xfrm>
          <a:off x="1475656" y="3073202"/>
          <a:ext cx="3984625" cy="815975"/>
        </p:xfrm>
        <a:graphic>
          <a:graphicData uri="http://schemas.openxmlformats.org/presentationml/2006/ole">
            <mc:AlternateContent xmlns:mc="http://schemas.openxmlformats.org/markup-compatibility/2006">
              <mc:Choice xmlns:v="urn:schemas-microsoft-com:vml" Requires="v">
                <p:oleObj name="Equation" r:id="rId3" imgW="2108160" imgH="431640" progId="Equation.3">
                  <p:embed/>
                </p:oleObj>
              </mc:Choice>
              <mc:Fallback>
                <p:oleObj name="Equation" r:id="rId3" imgW="2108160" imgH="431640" progId="Equation.3">
                  <p:embed/>
                  <p:pic>
                    <p:nvPicPr>
                      <p:cNvPr id="4" name="Object 3"/>
                      <p:cNvPicPr/>
                      <p:nvPr/>
                    </p:nvPicPr>
                    <p:blipFill>
                      <a:blip r:embed="rId4"/>
                      <a:stretch>
                        <a:fillRect/>
                      </a:stretch>
                    </p:blipFill>
                    <p:spPr>
                      <a:xfrm>
                        <a:off x="1475656" y="3073202"/>
                        <a:ext cx="3984625" cy="815975"/>
                      </a:xfrm>
                      <a:prstGeom prst="rect">
                        <a:avLst/>
                      </a:prstGeom>
                    </p:spPr>
                  </p:pic>
                </p:oleObj>
              </mc:Fallback>
            </mc:AlternateContent>
          </a:graphicData>
        </a:graphic>
      </p:graphicFrame>
      <p:pic>
        <p:nvPicPr>
          <p:cNvPr id="14362" name="Picture 2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8652" y="3096797"/>
            <a:ext cx="2088232" cy="868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772400" y="2971800"/>
            <a:ext cx="828092" cy="307777"/>
          </a:xfrm>
          <a:prstGeom prst="rect">
            <a:avLst/>
          </a:prstGeom>
          <a:noFill/>
        </p:spPr>
        <p:txBody>
          <a:bodyPr wrap="square" rtlCol="0">
            <a:spAutoFit/>
          </a:bodyPr>
          <a:lstStyle/>
          <a:p>
            <a:r>
              <a:rPr lang="en-US" sz="1400" dirty="0">
                <a:latin typeface="Symbol" panose="05050102010706020507" pitchFamily="18" charset="2"/>
                <a:cs typeface="Times New Roman" panose="02020603050405020304" pitchFamily="18" charset="0"/>
              </a:rPr>
              <a:t>d =</a:t>
            </a:r>
            <a:r>
              <a:rPr lang="en-US" sz="1400" dirty="0" err="1">
                <a:latin typeface="Symbol" panose="05050102010706020507" pitchFamily="18" charset="2"/>
                <a:cs typeface="Times New Roman" panose="02020603050405020304" pitchFamily="18" charset="0"/>
              </a:rPr>
              <a:t>D</a:t>
            </a:r>
            <a:r>
              <a:rPr lang="en-US" sz="1400" i="1" dirty="0" err="1">
                <a:latin typeface="Times New Roman" panose="02020603050405020304" pitchFamily="18" charset="0"/>
                <a:cs typeface="Times New Roman" panose="02020603050405020304" pitchFamily="18" charset="0"/>
              </a:rPr>
              <a:t>p</a:t>
            </a:r>
            <a:r>
              <a:rPr lang="en-US" sz="1400" i="1" dirty="0">
                <a:latin typeface="Times New Roman" panose="02020603050405020304" pitchFamily="18" charset="0"/>
                <a:cs typeface="Times New Roman" panose="02020603050405020304" pitchFamily="18" charset="0"/>
              </a:rPr>
              <a:t>/p</a:t>
            </a:r>
            <a:endParaRPr lang="de-DE" sz="1400" i="1" dirty="0">
              <a:latin typeface="Times New Roman" panose="02020603050405020304" pitchFamily="18" charset="0"/>
              <a:cs typeface="Times New Roman" panose="02020603050405020304" pitchFamily="18" charset="0"/>
            </a:endParaRPr>
          </a:p>
        </p:txBody>
      </p:sp>
      <p:sp>
        <p:nvSpPr>
          <p:cNvPr id="8" name="Title 2"/>
          <p:cNvSpPr>
            <a:spLocks noGrp="1"/>
          </p:cNvSpPr>
          <p:nvPr>
            <p:ph type="title"/>
          </p:nvPr>
        </p:nvSpPr>
        <p:spPr>
          <a:xfrm>
            <a:off x="457200" y="76200"/>
            <a:ext cx="8229600" cy="792162"/>
          </a:xfrm>
        </p:spPr>
        <p:txBody>
          <a:bodyPr/>
          <a:lstStyle/>
          <a:p>
            <a:r>
              <a:rPr lang="en-US" dirty="0"/>
              <a:t>Emittance Optimization</a:t>
            </a:r>
            <a:endParaRPr lang="de-CH" dirty="0"/>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669840"/>
            <a:ext cx="2226818" cy="1671575"/>
          </a:xfrm>
          <a:prstGeom prst="rect">
            <a:avLst/>
          </a:prstGeom>
        </p:spPr>
      </p:pic>
      <p:sp>
        <p:nvSpPr>
          <p:cNvPr id="2" name="TextBox 1"/>
          <p:cNvSpPr txBox="1"/>
          <p:nvPr/>
        </p:nvSpPr>
        <p:spPr>
          <a:xfrm>
            <a:off x="3053770" y="5794446"/>
            <a:ext cx="5726248" cy="646331"/>
          </a:xfrm>
          <a:prstGeom prst="rect">
            <a:avLst/>
          </a:prstGeom>
          <a:noFill/>
          <a:ln w="25400">
            <a:solidFill>
              <a:schemeClr val="accent1"/>
            </a:solidFill>
          </a:ln>
        </p:spPr>
        <p:txBody>
          <a:bodyPr wrap="none" rtlCol="0">
            <a:spAutoFit/>
          </a:bodyPr>
          <a:lstStyle/>
          <a:p>
            <a:r>
              <a:rPr lang="en-US" dirty="0"/>
              <a:t>3</a:t>
            </a:r>
            <a:r>
              <a:rPr lang="en-US" baseline="30000" dirty="0"/>
              <a:t>rd</a:t>
            </a:r>
            <a:r>
              <a:rPr lang="en-US" dirty="0"/>
              <a:t> generation light sources: emittance of few nm</a:t>
            </a:r>
          </a:p>
          <a:p>
            <a:r>
              <a:rPr lang="en-US" dirty="0"/>
              <a:t>4</a:t>
            </a:r>
            <a:r>
              <a:rPr lang="en-US" baseline="30000" dirty="0"/>
              <a:t>th</a:t>
            </a:r>
            <a:r>
              <a:rPr lang="en-US" dirty="0"/>
              <a:t> generation (MBA, LGB, DW): emittance &lt; 1 nm</a:t>
            </a:r>
            <a:endParaRPr lang="de-CH" dirty="0"/>
          </a:p>
        </p:txBody>
      </p:sp>
    </p:spTree>
    <p:extLst>
      <p:ext uri="{BB962C8B-B14F-4D97-AF65-F5344CB8AC3E}">
        <p14:creationId xmlns:p14="http://schemas.microsoft.com/office/powerpoint/2010/main" val="36291243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274638"/>
            <a:ext cx="8229600" cy="792162"/>
          </a:xfrm>
        </p:spPr>
        <p:txBody>
          <a:bodyPr>
            <a:normAutofit/>
          </a:bodyPr>
          <a:lstStyle/>
          <a:p>
            <a:pPr eaLnBrk="1" hangingPunct="1"/>
            <a:r>
              <a:rPr lang="en-US" dirty="0">
                <a:ea typeface="ＭＳ Ｐゴシック" pitchFamily="-110" charset="-128"/>
                <a:cs typeface="ＭＳ Ｐゴシック" pitchFamily="-110" charset="-128"/>
              </a:rPr>
              <a:t>Other properties</a:t>
            </a:r>
          </a:p>
        </p:txBody>
      </p:sp>
      <p:sp>
        <p:nvSpPr>
          <p:cNvPr id="9" name="TextBox 8"/>
          <p:cNvSpPr txBox="1"/>
          <p:nvPr/>
        </p:nvSpPr>
        <p:spPr>
          <a:xfrm>
            <a:off x="152399" y="914400"/>
            <a:ext cx="8840875" cy="5211683"/>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US" b="1" dirty="0"/>
              <a:t>Vertical emittance</a:t>
            </a:r>
            <a:r>
              <a:rPr lang="en-US" dirty="0"/>
              <a:t>. </a:t>
            </a:r>
          </a:p>
          <a:p>
            <a:pPr marL="742950" lvl="1" indent="-285750">
              <a:buFont typeface="Arial" panose="020B0604020202020204" pitchFamily="34" charset="0"/>
              <a:buChar char="•"/>
            </a:pPr>
            <a:r>
              <a:rPr lang="en-US" dirty="0"/>
              <a:t>The theoretical vertical dispersion is zero, since the design dispersion is only horizontal.</a:t>
            </a:r>
          </a:p>
          <a:p>
            <a:pPr marL="742950" lvl="1" indent="-285750">
              <a:buFont typeface="Arial" panose="020B0604020202020204" pitchFamily="34" charset="0"/>
              <a:buChar char="•"/>
            </a:pPr>
            <a:r>
              <a:rPr lang="en-US" dirty="0"/>
              <a:t>In practice, the emittance is dominated by magnet alignment errors. Third-generation machines typically achieve vertical emittances on the order of 1% or less of the horizontal emittance. SLS example: 1 pm. </a:t>
            </a:r>
            <a:endParaRPr lang="de-CH" dirty="0"/>
          </a:p>
          <a:p>
            <a:pPr marL="285750" indent="-285750">
              <a:spcBef>
                <a:spcPts val="800"/>
              </a:spcBef>
              <a:buFont typeface="Arial" panose="020B0604020202020204" pitchFamily="34" charset="0"/>
              <a:buChar char="•"/>
            </a:pPr>
            <a:r>
              <a:rPr lang="en-US" dirty="0"/>
              <a:t>The </a:t>
            </a:r>
            <a:r>
              <a:rPr lang="en-US" b="1" dirty="0"/>
              <a:t>bunch length </a:t>
            </a:r>
            <a:r>
              <a:rPr lang="en-US" dirty="0"/>
              <a:t>and the </a:t>
            </a:r>
            <a:r>
              <a:rPr lang="en-US" b="1" dirty="0"/>
              <a:t>energy spread </a:t>
            </a:r>
            <a:r>
              <a:rPr lang="en-US" dirty="0"/>
              <a:t>of the electrons are also the result of the equilibrium between radiation damping and quantum excitation. Bunches are typically a few mm long, while relative energy spreads are usually at the 0.1% level. </a:t>
            </a:r>
          </a:p>
          <a:p>
            <a:pPr marL="285750" indent="-285750">
              <a:spcBef>
                <a:spcPts val="800"/>
              </a:spcBef>
              <a:buFont typeface="Arial" panose="020B0604020202020204" pitchFamily="34" charset="0"/>
              <a:buChar char="•"/>
            </a:pPr>
            <a:r>
              <a:rPr lang="en-US" dirty="0"/>
              <a:t>The accumulated </a:t>
            </a:r>
            <a:r>
              <a:rPr lang="en-US" b="1" dirty="0"/>
              <a:t>currents</a:t>
            </a:r>
            <a:r>
              <a:rPr lang="en-US" dirty="0"/>
              <a:t> typically amount to a few hundred mA (averaged over a full turn). </a:t>
            </a:r>
          </a:p>
          <a:p>
            <a:pPr marL="285750" indent="-285750">
              <a:spcBef>
                <a:spcPts val="800"/>
              </a:spcBef>
              <a:buFont typeface="Arial" panose="020B0604020202020204" pitchFamily="34" charset="0"/>
              <a:buChar char="•"/>
            </a:pPr>
            <a:r>
              <a:rPr lang="en-US" dirty="0"/>
              <a:t>Synchrotrons operate at relatively high bunch </a:t>
            </a:r>
            <a:r>
              <a:rPr lang="en-US" b="1" dirty="0"/>
              <a:t>frequencies</a:t>
            </a:r>
            <a:r>
              <a:rPr lang="en-US" dirty="0"/>
              <a:t>. For example, SLS works with a 500 MHz repetition rate. </a:t>
            </a:r>
          </a:p>
          <a:p>
            <a:pPr marL="285750" indent="-285750">
              <a:spcBef>
                <a:spcPts val="800"/>
              </a:spcBef>
              <a:buFont typeface="Arial" panose="020B0604020202020204" pitchFamily="34" charset="0"/>
              <a:buChar char="•"/>
            </a:pPr>
            <a:r>
              <a:rPr lang="en-US" dirty="0"/>
              <a:t>The design and operation optimization of synchrotron light sources includes addressing many issues such as chromaticity correction and the optimization of beam lifetime and dynamic aperture.</a:t>
            </a:r>
          </a:p>
        </p:txBody>
      </p:sp>
    </p:spTree>
    <p:extLst>
      <p:ext uri="{BB962C8B-B14F-4D97-AF65-F5344CB8AC3E}">
        <p14:creationId xmlns:p14="http://schemas.microsoft.com/office/powerpoint/2010/main" val="20770338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Synchrotron light machines</a:t>
            </a:r>
            <a:br>
              <a:rPr lang="en-US" sz="4800" dirty="0">
                <a:solidFill>
                  <a:schemeClr val="tx1"/>
                </a:solidFill>
              </a:rPr>
            </a:br>
            <a:r>
              <a:rPr lang="en-US" sz="4800" dirty="0">
                <a:solidFill>
                  <a:schemeClr val="tx1"/>
                </a:solidFill>
              </a:rPr>
              <a:t>The Swiss Light Source (SLS)</a:t>
            </a:r>
          </a:p>
        </p:txBody>
      </p:sp>
    </p:spTree>
    <p:extLst>
      <p:ext uri="{BB962C8B-B14F-4D97-AF65-F5344CB8AC3E}">
        <p14:creationId xmlns:p14="http://schemas.microsoft.com/office/powerpoint/2010/main" val="28072645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474" name="Picture 2" descr="http://webbase.psi.ch/webbase/img/qsh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0"/>
            <a:ext cx="9144000" cy="2078182"/>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6172200" y="2057400"/>
            <a:ext cx="1524000" cy="457200"/>
          </a:xfrm>
          <a:prstGeom prst="ellipse">
            <a:avLst/>
          </a:prstGeom>
          <a:noFill/>
          <a:ln w="28575">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CH"/>
          </a:p>
        </p:txBody>
      </p:sp>
      <p:sp>
        <p:nvSpPr>
          <p:cNvPr id="47" name="テキスト ボックス 9"/>
          <p:cNvSpPr txBox="1"/>
          <p:nvPr/>
        </p:nvSpPr>
        <p:spPr>
          <a:xfrm>
            <a:off x="6623858" y="1660359"/>
            <a:ext cx="620683" cy="369332"/>
          </a:xfrm>
          <a:prstGeom prst="rect">
            <a:avLst/>
          </a:prstGeom>
          <a:solidFill>
            <a:srgbClr val="514A40">
              <a:alpha val="69804"/>
            </a:srgbClr>
          </a:solidFill>
        </p:spPr>
        <p:txBody>
          <a:bodyPr wrap="none" rtlCol="0">
            <a:spAutoFit/>
          </a:bodyPr>
          <a:lstStyle/>
          <a:p>
            <a:r>
              <a:rPr kumimoji="1" lang="en-US" altLang="ja-JP" dirty="0">
                <a:solidFill>
                  <a:srgbClr val="FFFF00"/>
                </a:solidFill>
                <a:latin typeface="Arial" panose="020B0604020202020204" pitchFamily="34" charset="0"/>
                <a:cs typeface="Arial" panose="020B0604020202020204" pitchFamily="34" charset="0"/>
              </a:rPr>
              <a:t>SLS</a:t>
            </a:r>
            <a:endParaRPr kumimoji="1" lang="ja-JP" altLang="en-US" dirty="0">
              <a:solidFill>
                <a:srgbClr val="FFFF00"/>
              </a:solidFill>
              <a:latin typeface="Arial" panose="020B0604020202020204" pitchFamily="34" charset="0"/>
              <a:cs typeface="Arial" panose="020B0604020202020204" pitchFamily="34" charset="0"/>
            </a:endParaRPr>
          </a:p>
        </p:txBody>
      </p:sp>
      <p:sp>
        <p:nvSpPr>
          <p:cNvPr id="48" name="TextBox 47"/>
          <p:cNvSpPr txBox="1"/>
          <p:nvPr/>
        </p:nvSpPr>
        <p:spPr>
          <a:xfrm>
            <a:off x="457200" y="2972812"/>
            <a:ext cx="8458200" cy="3323987"/>
          </a:xfrm>
          <a:prstGeom prst="rect">
            <a:avLst/>
          </a:prstGeom>
          <a:noFill/>
          <a:ln w="28575">
            <a:noFill/>
          </a:ln>
        </p:spPr>
        <p:txBody>
          <a:bodyPr wrap="square" rtlCol="0">
            <a:spAutoFit/>
          </a:bodyPr>
          <a:lstStyle/>
          <a:p>
            <a:pPr marL="285750" indent="-285750">
              <a:spcBef>
                <a:spcPts val="600"/>
              </a:spcBef>
              <a:buFont typeface="Wingdings" panose="05000000000000000000" pitchFamily="2" charset="2"/>
              <a:buChar char="§"/>
            </a:pPr>
            <a:r>
              <a:rPr lang="en-US" dirty="0"/>
              <a:t>Third-generation synchrotron light source in Switzerland (</a:t>
            </a:r>
            <a:r>
              <a:rPr lang="en-US" dirty="0" err="1"/>
              <a:t>Villigen</a:t>
            </a:r>
            <a:r>
              <a:rPr lang="en-US" dirty="0"/>
              <a:t>) with 16 beamlines </a:t>
            </a:r>
          </a:p>
          <a:p>
            <a:pPr marL="285750" indent="-285750">
              <a:spcBef>
                <a:spcPts val="600"/>
              </a:spcBef>
              <a:buFont typeface="Wingdings" panose="05000000000000000000" pitchFamily="2" charset="2"/>
              <a:buChar char="§"/>
            </a:pPr>
            <a:r>
              <a:rPr lang="en-US" dirty="0"/>
              <a:t>Middle facility (2.4 GeV, 288 m circumference). </a:t>
            </a:r>
          </a:p>
          <a:p>
            <a:pPr marL="285750" indent="-285750">
              <a:spcBef>
                <a:spcPts val="600"/>
              </a:spcBef>
              <a:buFont typeface="Wingdings" panose="05000000000000000000" pitchFamily="2" charset="2"/>
              <a:buChar char="§"/>
            </a:pPr>
            <a:r>
              <a:rPr lang="en-US" dirty="0"/>
              <a:t>Design focused on beam brightness, flexibility (wide wavelength spectrum) and stability. </a:t>
            </a:r>
          </a:p>
          <a:p>
            <a:pPr marL="285750" indent="-285750">
              <a:spcBef>
                <a:spcPts val="600"/>
              </a:spcBef>
              <a:buFont typeface="Wingdings" panose="05000000000000000000" pitchFamily="2" charset="2"/>
              <a:buChar char="§"/>
            </a:pPr>
            <a:r>
              <a:rPr lang="en-US" dirty="0"/>
              <a:t>Planning started in 1991. Project approved in 1997. </a:t>
            </a:r>
          </a:p>
          <a:p>
            <a:pPr marL="285750" indent="-285750">
              <a:spcBef>
                <a:spcPts val="600"/>
              </a:spcBef>
              <a:buFont typeface="Wingdings" panose="05000000000000000000" pitchFamily="2" charset="2"/>
              <a:buChar char="§"/>
            </a:pPr>
            <a:r>
              <a:rPr lang="en-US" dirty="0"/>
              <a:t>First light from the storage ring at December 2000. </a:t>
            </a:r>
          </a:p>
          <a:p>
            <a:pPr marL="285750" indent="-285750">
              <a:spcBef>
                <a:spcPts val="600"/>
              </a:spcBef>
              <a:buFont typeface="Wingdings" panose="05000000000000000000" pitchFamily="2" charset="2"/>
              <a:buChar char="§"/>
            </a:pPr>
            <a:r>
              <a:rPr lang="en-US" dirty="0"/>
              <a:t>SLS operation finished in September 2023</a:t>
            </a:r>
          </a:p>
          <a:p>
            <a:pPr marL="285750" indent="-285750">
              <a:spcBef>
                <a:spcPts val="600"/>
              </a:spcBef>
              <a:buFont typeface="Wingdings" panose="05000000000000000000" pitchFamily="2" charset="2"/>
              <a:buChar char="§"/>
            </a:pPr>
            <a:r>
              <a:rPr lang="en-US" dirty="0"/>
              <a:t>SLS2: upgrade based on MBA lattice with a budget of 130 MCHF. First commissioning and experiments in 2025. </a:t>
            </a:r>
          </a:p>
        </p:txBody>
      </p:sp>
      <p:sp>
        <p:nvSpPr>
          <p:cNvPr id="5" name="Title 4"/>
          <p:cNvSpPr>
            <a:spLocks noGrp="1"/>
          </p:cNvSpPr>
          <p:nvPr>
            <p:ph type="title"/>
          </p:nvPr>
        </p:nvSpPr>
        <p:spPr>
          <a:xfrm>
            <a:off x="457200" y="76200"/>
            <a:ext cx="8229600" cy="792162"/>
          </a:xfrm>
        </p:spPr>
        <p:txBody>
          <a:bodyPr/>
          <a:lstStyle/>
          <a:p>
            <a:r>
              <a:rPr lang="en-US" dirty="0"/>
              <a:t>Overview</a:t>
            </a:r>
            <a:endParaRPr lang="de-CH" dirty="0"/>
          </a:p>
        </p:txBody>
      </p:sp>
    </p:spTree>
    <p:extLst>
      <p:ext uri="{BB962C8B-B14F-4D97-AF65-F5344CB8AC3E}">
        <p14:creationId xmlns:p14="http://schemas.microsoft.com/office/powerpoint/2010/main" val="3165246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229600" cy="792162"/>
          </a:xfrm>
        </p:spPr>
        <p:txBody>
          <a:bodyPr>
            <a:noAutofit/>
          </a:bodyPr>
          <a:lstStyle/>
          <a:p>
            <a:pPr algn="ctr"/>
            <a:r>
              <a:rPr lang="en-US" sz="4800" dirty="0">
                <a:solidFill>
                  <a:schemeClr val="tx1"/>
                </a:solidFill>
              </a:rPr>
              <a:t>II. From synchrotron radiation to FELs. </a:t>
            </a:r>
            <a:br>
              <a:rPr lang="en-US" sz="4800" dirty="0">
                <a:solidFill>
                  <a:schemeClr val="tx1"/>
                </a:solidFill>
              </a:rPr>
            </a:br>
            <a:r>
              <a:rPr lang="en-US" sz="4800" dirty="0">
                <a:solidFill>
                  <a:schemeClr val="tx1"/>
                </a:solidFill>
              </a:rPr>
              <a:t>Synchrotron radiation</a:t>
            </a:r>
          </a:p>
        </p:txBody>
      </p:sp>
    </p:spTree>
    <p:extLst>
      <p:ext uri="{BB962C8B-B14F-4D97-AF65-F5344CB8AC3E}">
        <p14:creationId xmlns:p14="http://schemas.microsoft.com/office/powerpoint/2010/main" val="172537459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0"/>
          <p:cNvSpPr>
            <a:spLocks noGrp="1" noChangeArrowheads="1"/>
          </p:cNvSpPr>
          <p:nvPr>
            <p:ph type="title"/>
          </p:nvPr>
        </p:nvSpPr>
        <p:spPr>
          <a:xfrm>
            <a:off x="5435600" y="0"/>
            <a:ext cx="3708400" cy="692150"/>
          </a:xfrm>
        </p:spPr>
        <p:txBody>
          <a:bodyPr>
            <a:normAutofit/>
          </a:bodyPr>
          <a:lstStyle/>
          <a:p>
            <a:pPr algn="r" eaLnBrk="1" hangingPunct="1"/>
            <a:r>
              <a:rPr lang="en-US" altLang="de-DE" sz="3200" dirty="0"/>
              <a:t>          Layout  </a:t>
            </a:r>
          </a:p>
        </p:txBody>
      </p:sp>
      <p:pic>
        <p:nvPicPr>
          <p:cNvPr id="2048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3375025"/>
            <a:ext cx="3708400" cy="3175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6" name="Picture 2" descr="sls_tmp_layout"/>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79388" y="0"/>
            <a:ext cx="6769100" cy="6757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7" name="Line 4"/>
          <p:cNvSpPr>
            <a:spLocks noChangeShapeType="1"/>
          </p:cNvSpPr>
          <p:nvPr/>
        </p:nvSpPr>
        <p:spPr bwMode="auto">
          <a:xfrm flipH="1" flipV="1">
            <a:off x="5795963" y="5876925"/>
            <a:ext cx="3240087" cy="0"/>
          </a:xfrm>
          <a:prstGeom prst="line">
            <a:avLst/>
          </a:prstGeom>
          <a:noFill/>
          <a:ln w="952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88" name="Text Box 5"/>
          <p:cNvSpPr txBox="1">
            <a:spLocks noChangeArrowheads="1"/>
          </p:cNvSpPr>
          <p:nvPr/>
        </p:nvSpPr>
        <p:spPr bwMode="auto">
          <a:xfrm>
            <a:off x="6732588" y="5589588"/>
            <a:ext cx="1470025"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4" tIns="44992" rIns="89984" bIns="44992"/>
          <a:lstStyle>
            <a:lvl1pPr defTabSz="449263" eaLnBrk="0" hangingPunct="0">
              <a:spcBef>
                <a:spcPct val="20000"/>
              </a:spcBef>
              <a:buClr>
                <a:schemeClr val="bg2"/>
              </a:buClr>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3200">
                <a:solidFill>
                  <a:schemeClr val="tx1"/>
                </a:solidFill>
                <a:latin typeface="Arial" pitchFamily="34" charset="0"/>
              </a:defRPr>
            </a:lvl1pPr>
            <a:lvl2pPr marL="742950" indent="-28575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800">
                <a:solidFill>
                  <a:schemeClr val="tx1"/>
                </a:solidFill>
                <a:latin typeface="Arial" pitchFamily="34" charset="0"/>
              </a:defRPr>
            </a:lvl2pPr>
            <a:lvl3pPr marL="1143000" indent="-228600" defTabSz="449263" eaLnBrk="0" hangingPunct="0">
              <a:spcBef>
                <a:spcPct val="20000"/>
              </a:spcBef>
              <a:buClr>
                <a:schemeClr val="bg2"/>
              </a:buClr>
              <a:buSzPct val="60000"/>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400">
                <a:solidFill>
                  <a:schemeClr val="tx1"/>
                </a:solidFill>
                <a:latin typeface="Arial" pitchFamily="34" charset="0"/>
              </a:defRPr>
            </a:lvl3pPr>
            <a:lvl4pPr marL="16002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4pPr>
            <a:lvl5pPr marL="20574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9pPr>
          </a:lstStyle>
          <a:p>
            <a:pPr>
              <a:lnSpc>
                <a:spcPct val="93000"/>
              </a:lnSpc>
              <a:spcBef>
                <a:spcPct val="0"/>
              </a:spcBef>
              <a:buClr>
                <a:srgbClr val="000000"/>
              </a:buClr>
              <a:buFont typeface="Arial" pitchFamily="34" charset="0"/>
              <a:buNone/>
            </a:pPr>
            <a:r>
              <a:rPr lang="en-GB" altLang="de-DE" sz="1800">
                <a:solidFill>
                  <a:srgbClr val="000000"/>
                </a:solidFill>
                <a:cs typeface="Lucida Sans Unicode" pitchFamily="34" charset="0"/>
              </a:rPr>
              <a:t>4 days</a:t>
            </a:r>
          </a:p>
        </p:txBody>
      </p:sp>
      <p:sp>
        <p:nvSpPr>
          <p:cNvPr id="20489" name="Line 6"/>
          <p:cNvSpPr>
            <a:spLocks noChangeShapeType="1"/>
          </p:cNvSpPr>
          <p:nvPr/>
        </p:nvSpPr>
        <p:spPr bwMode="auto">
          <a:xfrm>
            <a:off x="7092950" y="4149725"/>
            <a:ext cx="884238" cy="222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90" name="Line 7"/>
          <p:cNvSpPr>
            <a:spLocks noChangeShapeType="1"/>
          </p:cNvSpPr>
          <p:nvPr/>
        </p:nvSpPr>
        <p:spPr bwMode="auto">
          <a:xfrm>
            <a:off x="7072313" y="5133975"/>
            <a:ext cx="919162" cy="158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91" name="Line 8"/>
          <p:cNvSpPr>
            <a:spLocks noChangeShapeType="1"/>
          </p:cNvSpPr>
          <p:nvPr/>
        </p:nvSpPr>
        <p:spPr bwMode="auto">
          <a:xfrm>
            <a:off x="7596188" y="4148138"/>
            <a:ext cx="0" cy="984250"/>
          </a:xfrm>
          <a:prstGeom prst="line">
            <a:avLst/>
          </a:prstGeom>
          <a:noFill/>
          <a:ln w="952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20492" name="Text Box 9"/>
          <p:cNvSpPr txBox="1">
            <a:spLocks noChangeArrowheads="1"/>
          </p:cNvSpPr>
          <p:nvPr/>
        </p:nvSpPr>
        <p:spPr bwMode="auto">
          <a:xfrm>
            <a:off x="6877050" y="4437063"/>
            <a:ext cx="9667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4" tIns="44992" rIns="89984" bIns="44992"/>
          <a:lstStyle>
            <a:lvl1pPr defTabSz="449263" eaLnBrk="0" hangingPunct="0">
              <a:spcBef>
                <a:spcPct val="20000"/>
              </a:spcBef>
              <a:buClr>
                <a:schemeClr val="bg2"/>
              </a:buClr>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3200">
                <a:solidFill>
                  <a:schemeClr val="tx1"/>
                </a:solidFill>
                <a:latin typeface="Arial" pitchFamily="34" charset="0"/>
              </a:defRPr>
            </a:lvl1pPr>
            <a:lvl2pPr marL="742950" indent="-28575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800">
                <a:solidFill>
                  <a:schemeClr val="tx1"/>
                </a:solidFill>
                <a:latin typeface="Arial" pitchFamily="34" charset="0"/>
              </a:defRPr>
            </a:lvl2pPr>
            <a:lvl3pPr marL="1143000" indent="-228600" defTabSz="449263" eaLnBrk="0" hangingPunct="0">
              <a:spcBef>
                <a:spcPct val="20000"/>
              </a:spcBef>
              <a:buClr>
                <a:schemeClr val="bg2"/>
              </a:buClr>
              <a:buSzPct val="60000"/>
              <a:buFont typeface="Wingdings" pitchFamily="2" charset="2"/>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400">
                <a:solidFill>
                  <a:schemeClr val="tx1"/>
                </a:solidFill>
                <a:latin typeface="Arial" pitchFamily="34" charset="0"/>
              </a:defRPr>
            </a:lvl3pPr>
            <a:lvl4pPr marL="16002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4pPr>
            <a:lvl5pPr marL="2057400" indent="-228600" defTabSz="449263" eaLnBrk="0" hangingPunct="0">
              <a:spcBef>
                <a:spcPct val="20000"/>
              </a:spcBef>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5pPr>
            <a:lvl6pPr marL="25146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6pPr>
            <a:lvl7pPr marL="29718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7pPr>
            <a:lvl8pPr marL="34290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8pPr>
            <a:lvl9pPr marL="3886200" indent="-228600" defTabSz="449263" eaLnBrk="0" fontAlgn="base" hangingPunct="0">
              <a:spcBef>
                <a:spcPct val="20000"/>
              </a:spcBef>
              <a:spcAft>
                <a:spcPct val="0"/>
              </a:spcAft>
              <a:buClr>
                <a:schemeClr val="bg2"/>
              </a:buClr>
              <a:buChar char="»"/>
              <a:tabLst>
                <a:tab pos="0" algn="l"/>
                <a:tab pos="914400" algn="l"/>
                <a:tab pos="1828800" algn="l"/>
                <a:tab pos="2743200" algn="l"/>
                <a:tab pos="3656013" algn="l"/>
                <a:tab pos="4570413" algn="l"/>
                <a:tab pos="5484813" algn="l"/>
                <a:tab pos="6399213" algn="l"/>
                <a:tab pos="7313613" algn="l"/>
                <a:tab pos="8228013" algn="l"/>
                <a:tab pos="9142413" algn="l"/>
                <a:tab pos="10055225" algn="l"/>
              </a:tabLst>
              <a:defRPr sz="2000">
                <a:solidFill>
                  <a:schemeClr val="tx1"/>
                </a:solidFill>
                <a:latin typeface="Arial" pitchFamily="34" charset="0"/>
              </a:defRPr>
            </a:lvl9pPr>
          </a:lstStyle>
          <a:p>
            <a:pPr>
              <a:lnSpc>
                <a:spcPct val="93000"/>
              </a:lnSpc>
              <a:spcBef>
                <a:spcPct val="0"/>
              </a:spcBef>
              <a:buClr>
                <a:srgbClr val="000000"/>
              </a:buClr>
              <a:buFont typeface="Arial" pitchFamily="34" charset="0"/>
              <a:buNone/>
            </a:pPr>
            <a:r>
              <a:rPr lang="en-GB" altLang="de-DE" sz="1800">
                <a:solidFill>
                  <a:srgbClr val="000000"/>
                </a:solidFill>
                <a:cs typeface="Lucida Sans Unicode" pitchFamily="34" charset="0"/>
              </a:rPr>
              <a:t>1 mA</a:t>
            </a:r>
          </a:p>
        </p:txBody>
      </p:sp>
      <p:sp>
        <p:nvSpPr>
          <p:cNvPr id="20493" name="Text Box 12"/>
          <p:cNvSpPr txBox="1">
            <a:spLocks noChangeArrowheads="1"/>
          </p:cNvSpPr>
          <p:nvPr/>
        </p:nvSpPr>
        <p:spPr bwMode="auto">
          <a:xfrm>
            <a:off x="1476375" y="1773238"/>
            <a:ext cx="1655763" cy="1258887"/>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dirty="0">
                <a:latin typeface="Times New Roman" pitchFamily="18" charset="0"/>
              </a:rPr>
              <a:t>90 </a:t>
            </a:r>
            <a:r>
              <a:rPr lang="en-US" altLang="de-DE" sz="1800" dirty="0" err="1">
                <a:latin typeface="Times New Roman" pitchFamily="18" charset="0"/>
              </a:rPr>
              <a:t>keV</a:t>
            </a:r>
            <a:r>
              <a:rPr lang="en-US" altLang="de-DE" sz="1800" dirty="0">
                <a:latin typeface="Times New Roman" pitchFamily="18" charset="0"/>
              </a:rPr>
              <a:t> </a:t>
            </a:r>
            <a:br>
              <a:rPr lang="en-US" altLang="de-DE" sz="1800" dirty="0">
                <a:latin typeface="Times New Roman" pitchFamily="18" charset="0"/>
              </a:rPr>
            </a:br>
            <a:r>
              <a:rPr lang="en-US" altLang="de-DE" sz="1800" dirty="0"/>
              <a:t>pulsed </a:t>
            </a:r>
            <a:r>
              <a:rPr lang="en-US" altLang="de-DE" sz="1800" dirty="0">
                <a:latin typeface="Times New Roman" pitchFamily="18" charset="0"/>
              </a:rPr>
              <a:t>(3 Hz)</a:t>
            </a:r>
            <a:r>
              <a:rPr lang="en-US" altLang="de-DE" sz="1800" dirty="0"/>
              <a:t> </a:t>
            </a:r>
            <a:br>
              <a:rPr lang="en-US" altLang="de-DE" sz="1800" dirty="0"/>
            </a:br>
            <a:r>
              <a:rPr lang="en-US" altLang="de-DE" sz="1800" dirty="0"/>
              <a:t>thermionic </a:t>
            </a:r>
            <a:br>
              <a:rPr lang="en-US" altLang="de-DE" sz="1800" dirty="0"/>
            </a:br>
            <a:r>
              <a:rPr lang="en-US" altLang="de-DE" sz="1800" dirty="0"/>
              <a:t>electron gun</a:t>
            </a:r>
          </a:p>
        </p:txBody>
      </p:sp>
      <p:sp>
        <p:nvSpPr>
          <p:cNvPr id="20494" name="Text Box 13"/>
          <p:cNvSpPr txBox="1">
            <a:spLocks noChangeArrowheads="1"/>
          </p:cNvSpPr>
          <p:nvPr/>
        </p:nvSpPr>
        <p:spPr bwMode="auto">
          <a:xfrm>
            <a:off x="1476375" y="3068638"/>
            <a:ext cx="3455988" cy="966787"/>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dirty="0"/>
              <a:t>Synchrotron (“booster”)</a:t>
            </a:r>
            <a:br>
              <a:rPr lang="en-US" altLang="de-DE" sz="1800" dirty="0"/>
            </a:br>
            <a:r>
              <a:rPr lang="en-US" altLang="de-DE" sz="1800" dirty="0">
                <a:latin typeface="Times New Roman" pitchFamily="18" charset="0"/>
              </a:rPr>
              <a:t>100 MeV </a:t>
            </a:r>
            <a:r>
              <a:rPr lang="en-US" altLang="de-DE" sz="1800" dirty="0">
                <a:latin typeface="Times New Roman" pitchFamily="18" charset="0"/>
                <a:sym typeface="Symbol" pitchFamily="18" charset="2"/>
              </a:rPr>
              <a:t> </a:t>
            </a:r>
            <a:r>
              <a:rPr lang="en-US" altLang="de-DE" sz="1800" dirty="0">
                <a:latin typeface="Times New Roman" pitchFamily="18" charset="0"/>
              </a:rPr>
              <a:t>2.4 [2.7] GeV</a:t>
            </a:r>
            <a:br>
              <a:rPr lang="en-US" altLang="de-DE" sz="1800" dirty="0">
                <a:latin typeface="Times New Roman" pitchFamily="18" charset="0"/>
              </a:rPr>
            </a:br>
            <a:r>
              <a:rPr lang="en-US" altLang="de-DE" sz="1800" dirty="0"/>
              <a:t>within </a:t>
            </a:r>
            <a:r>
              <a:rPr lang="en-US" altLang="de-DE" sz="1800" dirty="0">
                <a:latin typeface="Times New Roman" pitchFamily="18" charset="0"/>
              </a:rPr>
              <a:t>146 </a:t>
            </a:r>
            <a:r>
              <a:rPr lang="en-US" altLang="de-DE" sz="1800" dirty="0" err="1">
                <a:latin typeface="Times New Roman" pitchFamily="18" charset="0"/>
              </a:rPr>
              <a:t>ms</a:t>
            </a:r>
            <a:r>
              <a:rPr lang="en-US" altLang="de-DE" sz="1800" dirty="0"/>
              <a:t> (~</a:t>
            </a:r>
            <a:r>
              <a:rPr lang="en-US" altLang="de-DE" sz="1800" dirty="0">
                <a:latin typeface="Times New Roman" pitchFamily="18" charset="0"/>
              </a:rPr>
              <a:t>160’000</a:t>
            </a:r>
            <a:r>
              <a:rPr lang="en-US" altLang="de-DE" sz="1800" dirty="0"/>
              <a:t> turns)</a:t>
            </a:r>
          </a:p>
        </p:txBody>
      </p:sp>
      <p:sp>
        <p:nvSpPr>
          <p:cNvPr id="20495" name="Text Box 14"/>
          <p:cNvSpPr txBox="1">
            <a:spLocks noChangeArrowheads="1"/>
          </p:cNvSpPr>
          <p:nvPr/>
        </p:nvSpPr>
        <p:spPr bwMode="auto">
          <a:xfrm>
            <a:off x="3203575" y="2276475"/>
            <a:ext cx="2376488" cy="67627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a:latin typeface="Times New Roman" pitchFamily="18" charset="0"/>
              </a:rPr>
              <a:t>100 MeV </a:t>
            </a:r>
            <a:br>
              <a:rPr lang="en-US" altLang="de-DE" sz="1800">
                <a:latin typeface="Times New Roman" pitchFamily="18" charset="0"/>
              </a:rPr>
            </a:br>
            <a:r>
              <a:rPr lang="en-US" altLang="de-DE" sz="1800"/>
              <a:t>pulsed linac</a:t>
            </a:r>
          </a:p>
        </p:txBody>
      </p:sp>
      <p:sp>
        <p:nvSpPr>
          <p:cNvPr id="20496" name="Text Box 15"/>
          <p:cNvSpPr txBox="1">
            <a:spLocks noChangeArrowheads="1"/>
          </p:cNvSpPr>
          <p:nvPr/>
        </p:nvSpPr>
        <p:spPr bwMode="auto">
          <a:xfrm>
            <a:off x="1908175" y="4149725"/>
            <a:ext cx="3673475" cy="119062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50000"/>
              </a:spcBef>
              <a:buClrTx/>
              <a:buFontTx/>
              <a:buNone/>
            </a:pPr>
            <a:r>
              <a:rPr lang="en-US" altLang="de-DE" sz="1800">
                <a:latin typeface="Times New Roman" pitchFamily="18" charset="0"/>
              </a:rPr>
              <a:t>2.4 GeV</a:t>
            </a:r>
            <a:r>
              <a:rPr lang="en-US" altLang="de-DE" sz="1800"/>
              <a:t> storage ring</a:t>
            </a:r>
            <a:br>
              <a:rPr lang="en-US" altLang="de-DE" sz="1800"/>
            </a:br>
            <a:r>
              <a:rPr lang="en-US" altLang="de-DE" sz="1800">
                <a:latin typeface="Symbol" pitchFamily="18" charset="2"/>
              </a:rPr>
              <a:t>e</a:t>
            </a:r>
            <a:r>
              <a:rPr lang="en-US" altLang="de-DE" sz="1800" i="1" baseline="-25000">
                <a:latin typeface="Times New Roman" pitchFamily="18" charset="0"/>
              </a:rPr>
              <a:t>x </a:t>
            </a:r>
            <a:r>
              <a:rPr lang="en-US" altLang="de-DE" sz="1800">
                <a:latin typeface="Times New Roman" pitchFamily="18" charset="0"/>
              </a:rPr>
              <a:t>= 5.0..6.8 nm, </a:t>
            </a:r>
            <a:r>
              <a:rPr lang="en-US" altLang="de-DE" sz="1800">
                <a:latin typeface="Symbol" pitchFamily="18" charset="2"/>
              </a:rPr>
              <a:t>e</a:t>
            </a:r>
            <a:r>
              <a:rPr lang="en-US" altLang="de-DE" sz="1800" i="1" baseline="-25000">
                <a:latin typeface="Times New Roman" pitchFamily="18" charset="0"/>
              </a:rPr>
              <a:t>y </a:t>
            </a:r>
            <a:r>
              <a:rPr lang="en-US" altLang="de-DE" sz="1800">
                <a:latin typeface="Times New Roman" pitchFamily="18" charset="0"/>
              </a:rPr>
              <a:t>= 1..10 pm</a:t>
            </a:r>
            <a:br>
              <a:rPr lang="en-US" altLang="de-DE" sz="1800">
                <a:latin typeface="Times New Roman" pitchFamily="18" charset="0"/>
              </a:rPr>
            </a:br>
            <a:r>
              <a:rPr lang="en-US" altLang="de-DE" sz="1800">
                <a:latin typeface="Times New Roman" pitchFamily="18" charset="0"/>
              </a:rPr>
              <a:t>400</a:t>
            </a:r>
            <a:r>
              <a:rPr lang="en-US" altLang="de-DE" sz="1800">
                <a:latin typeface="Times New Roman" pitchFamily="18" charset="0"/>
                <a:cs typeface="Arial" pitchFamily="34" charset="0"/>
              </a:rPr>
              <a:t>±</a:t>
            </a:r>
            <a:r>
              <a:rPr lang="en-US" altLang="de-DE" sz="1800">
                <a:latin typeface="Times New Roman" pitchFamily="18" charset="0"/>
              </a:rPr>
              <a:t>1 mA</a:t>
            </a:r>
            <a:r>
              <a:rPr lang="en-US" altLang="de-DE" sz="1800"/>
              <a:t> beam current</a:t>
            </a:r>
            <a:br>
              <a:rPr lang="en-US" altLang="de-DE" sz="1800"/>
            </a:br>
            <a:r>
              <a:rPr lang="en-US" altLang="de-DE" sz="1800"/>
              <a:t>          </a:t>
            </a:r>
            <a:r>
              <a:rPr lang="en-US" altLang="de-DE" sz="1800" i="1"/>
              <a:t>top-up operation</a:t>
            </a:r>
          </a:p>
        </p:txBody>
      </p:sp>
      <p:sp>
        <p:nvSpPr>
          <p:cNvPr id="20497" name="Line 16"/>
          <p:cNvSpPr>
            <a:spLocks noChangeShapeType="1"/>
          </p:cNvSpPr>
          <p:nvPr/>
        </p:nvSpPr>
        <p:spPr bwMode="auto">
          <a:xfrm flipV="1">
            <a:off x="1835150" y="1052513"/>
            <a:ext cx="433388" cy="72072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498" name="Line 17"/>
          <p:cNvSpPr>
            <a:spLocks noChangeShapeType="1"/>
          </p:cNvSpPr>
          <p:nvPr/>
        </p:nvSpPr>
        <p:spPr bwMode="auto">
          <a:xfrm flipH="1" flipV="1">
            <a:off x="2916238" y="836613"/>
            <a:ext cx="503237" cy="1439862"/>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499" name="Line 18"/>
          <p:cNvSpPr>
            <a:spLocks noChangeShapeType="1"/>
          </p:cNvSpPr>
          <p:nvPr/>
        </p:nvSpPr>
        <p:spPr bwMode="auto">
          <a:xfrm flipH="1">
            <a:off x="900113" y="3500438"/>
            <a:ext cx="647700" cy="576262"/>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0" name="Line 19"/>
          <p:cNvSpPr>
            <a:spLocks noChangeShapeType="1"/>
          </p:cNvSpPr>
          <p:nvPr/>
        </p:nvSpPr>
        <p:spPr bwMode="auto">
          <a:xfrm flipH="1">
            <a:off x="971550" y="4365625"/>
            <a:ext cx="1008063" cy="4318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1" name="Text Box 20"/>
          <p:cNvSpPr txBox="1">
            <a:spLocks noChangeArrowheads="1"/>
          </p:cNvSpPr>
          <p:nvPr/>
        </p:nvSpPr>
        <p:spPr bwMode="auto">
          <a:xfrm>
            <a:off x="-76200" y="5181600"/>
            <a:ext cx="1159260" cy="64631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algn="ctr" eaLnBrk="1" hangingPunct="1">
              <a:spcBef>
                <a:spcPct val="0"/>
              </a:spcBef>
              <a:buClrTx/>
              <a:buFontTx/>
              <a:buNone/>
            </a:pPr>
            <a:r>
              <a:rPr lang="en-US" altLang="de-DE" sz="1800" dirty="0"/>
              <a:t>shielding </a:t>
            </a:r>
            <a:br>
              <a:rPr lang="en-US" altLang="de-DE" sz="1800" dirty="0"/>
            </a:br>
            <a:r>
              <a:rPr lang="en-US" altLang="de-DE" sz="1800" dirty="0"/>
              <a:t>walls</a:t>
            </a:r>
          </a:p>
        </p:txBody>
      </p:sp>
      <p:sp>
        <p:nvSpPr>
          <p:cNvPr id="20502" name="Line 21"/>
          <p:cNvSpPr>
            <a:spLocks noChangeShapeType="1"/>
          </p:cNvSpPr>
          <p:nvPr/>
        </p:nvSpPr>
        <p:spPr bwMode="auto">
          <a:xfrm flipV="1">
            <a:off x="803275" y="5257800"/>
            <a:ext cx="720725" cy="360362"/>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3" name="Line 22"/>
          <p:cNvSpPr>
            <a:spLocks noChangeShapeType="1"/>
          </p:cNvSpPr>
          <p:nvPr/>
        </p:nvSpPr>
        <p:spPr bwMode="auto">
          <a:xfrm flipV="1">
            <a:off x="179388" y="4800600"/>
            <a:ext cx="576262" cy="4318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4" name="Text Box 23"/>
          <p:cNvSpPr txBox="1">
            <a:spLocks noChangeArrowheads="1"/>
          </p:cNvSpPr>
          <p:nvPr/>
        </p:nvSpPr>
        <p:spPr bwMode="auto">
          <a:xfrm>
            <a:off x="3563938" y="1484313"/>
            <a:ext cx="1481137" cy="385762"/>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0"/>
              </a:spcBef>
              <a:buClrTx/>
              <a:buFontTx/>
              <a:buNone/>
            </a:pPr>
            <a:r>
              <a:rPr lang="en-US" altLang="de-DE" sz="1800"/>
              <a:t>transfer lines</a:t>
            </a:r>
          </a:p>
        </p:txBody>
      </p:sp>
      <p:sp>
        <p:nvSpPr>
          <p:cNvPr id="20505" name="Line 24"/>
          <p:cNvSpPr>
            <a:spLocks noChangeShapeType="1"/>
          </p:cNvSpPr>
          <p:nvPr/>
        </p:nvSpPr>
        <p:spPr bwMode="auto">
          <a:xfrm flipH="1" flipV="1">
            <a:off x="3492500" y="404813"/>
            <a:ext cx="792163" cy="115252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6" name="Line 25"/>
          <p:cNvSpPr>
            <a:spLocks noChangeShapeType="1"/>
          </p:cNvSpPr>
          <p:nvPr/>
        </p:nvSpPr>
        <p:spPr bwMode="auto">
          <a:xfrm flipH="1" flipV="1">
            <a:off x="3995738" y="620713"/>
            <a:ext cx="288925" cy="93662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20507" name="Text Box 26"/>
          <p:cNvSpPr txBox="1">
            <a:spLocks noChangeArrowheads="1"/>
          </p:cNvSpPr>
          <p:nvPr/>
        </p:nvSpPr>
        <p:spPr bwMode="auto">
          <a:xfrm>
            <a:off x="7019925" y="3068638"/>
            <a:ext cx="1871663" cy="366712"/>
          </a:xfrm>
          <a:prstGeom prst="rect">
            <a:avLst/>
          </a:prstGeom>
          <a:solidFill>
            <a:schemeClr val="bg1"/>
          </a:solidFill>
          <a:ln>
            <a:noFill/>
          </a:ln>
          <a:effectLst/>
          <a:extLst>
            <a:ext uri="{91240B29-F687-4F45-9708-019B960494DF}">
              <a14:hiddenLine xmlns:a14="http://schemas.microsoft.com/office/drawing/2010/main" w="25400">
                <a:solidFill>
                  <a:srgbClr val="0000FF"/>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eaLnBrk="0" hangingPunct="0">
              <a:spcBef>
                <a:spcPct val="20000"/>
              </a:spcBef>
              <a:buClr>
                <a:schemeClr val="bg2"/>
              </a:buClr>
              <a:buFont typeface="Wingdings" pitchFamily="2" charset="2"/>
              <a:buChar char="§"/>
              <a:defRPr sz="3200">
                <a:solidFill>
                  <a:schemeClr val="tx1"/>
                </a:solidFill>
                <a:latin typeface="Arial" pitchFamily="34" charset="0"/>
              </a:defRPr>
            </a:lvl1pPr>
            <a:lvl2pPr marL="742950" indent="-285750" eaLnBrk="0" hangingPunct="0">
              <a:spcBef>
                <a:spcPct val="20000"/>
              </a:spcBef>
              <a:buClr>
                <a:schemeClr val="bg2"/>
              </a:buClr>
              <a:buChar char="•"/>
              <a:defRPr sz="2800">
                <a:solidFill>
                  <a:schemeClr val="tx1"/>
                </a:solidFill>
                <a:latin typeface="Arial" pitchFamily="34" charset="0"/>
              </a:defRPr>
            </a:lvl2pPr>
            <a:lvl3pPr marL="1143000" indent="-228600" eaLnBrk="0" hangingPunct="0">
              <a:spcBef>
                <a:spcPct val="20000"/>
              </a:spcBef>
              <a:buClr>
                <a:schemeClr val="bg2"/>
              </a:buClr>
              <a:buSzPct val="60000"/>
              <a:buFont typeface="Wingdings" pitchFamily="2" charset="2"/>
              <a:buChar char="§"/>
              <a:defRPr sz="2400">
                <a:solidFill>
                  <a:schemeClr val="tx1"/>
                </a:solidFill>
                <a:latin typeface="Arial" pitchFamily="34" charset="0"/>
              </a:defRPr>
            </a:lvl3pPr>
            <a:lvl4pPr marL="1600200" indent="-228600" eaLnBrk="0" hangingPunct="0">
              <a:spcBef>
                <a:spcPct val="20000"/>
              </a:spcBef>
              <a:buClr>
                <a:schemeClr val="bg2"/>
              </a:buClr>
              <a:buChar char="–"/>
              <a:defRPr sz="2000">
                <a:solidFill>
                  <a:schemeClr val="tx1"/>
                </a:solidFill>
                <a:latin typeface="Arial" pitchFamily="34" charset="0"/>
              </a:defRPr>
            </a:lvl4pPr>
            <a:lvl5pPr marL="2057400" indent="-228600" eaLnBrk="0" hangingPunct="0">
              <a:spcBef>
                <a:spcPct val="20000"/>
              </a:spcBef>
              <a:buClr>
                <a:schemeClr val="bg2"/>
              </a:buClr>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Char char="»"/>
              <a:defRPr sz="2000">
                <a:solidFill>
                  <a:schemeClr val="tx1"/>
                </a:solidFill>
                <a:latin typeface="Arial" pitchFamily="34" charset="0"/>
              </a:defRPr>
            </a:lvl9pPr>
          </a:lstStyle>
          <a:p>
            <a:pPr eaLnBrk="1" hangingPunct="1">
              <a:spcBef>
                <a:spcPct val="0"/>
              </a:spcBef>
              <a:buClrTx/>
              <a:buFontTx/>
              <a:buNone/>
            </a:pPr>
            <a:r>
              <a:rPr lang="en-US" altLang="de-DE" sz="1800"/>
              <a:t>Current vs. time</a:t>
            </a:r>
          </a:p>
        </p:txBody>
      </p:sp>
      <p:sp>
        <p:nvSpPr>
          <p:cNvPr id="20508" name="Line 27"/>
          <p:cNvSpPr>
            <a:spLocks noChangeShapeType="1"/>
          </p:cNvSpPr>
          <p:nvPr/>
        </p:nvSpPr>
        <p:spPr bwMode="auto">
          <a:xfrm flipV="1">
            <a:off x="4500563" y="4581525"/>
            <a:ext cx="1150937" cy="360363"/>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extLst>
      <p:ext uri="{BB962C8B-B14F-4D97-AF65-F5344CB8AC3E}">
        <p14:creationId xmlns:p14="http://schemas.microsoft.com/office/powerpoint/2010/main" val="35700885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type="title"/>
          </p:nvPr>
        </p:nvSpPr>
        <p:spPr>
          <a:xfrm>
            <a:off x="457200" y="0"/>
            <a:ext cx="8229600" cy="792162"/>
          </a:xfrm>
          <a:extLs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defTabSz="449263" eaLnBrk="1" hangingPunct="1">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de-DE" sz="3200" dirty="0"/>
              <a:t>Storage ring lattice and parameters</a:t>
            </a:r>
          </a:p>
        </p:txBody>
      </p:sp>
      <p:sp>
        <p:nvSpPr>
          <p:cNvPr id="19461" name="Rectangle 4"/>
          <p:cNvSpPr>
            <a:spLocks noGrp="1" noChangeArrowheads="1"/>
          </p:cNvSpPr>
          <p:nvPr>
            <p:ph idx="1"/>
          </p:nvPr>
        </p:nvSpPr>
        <p:spPr>
          <a:xfrm>
            <a:off x="252413" y="863116"/>
            <a:ext cx="2879427" cy="2926247"/>
          </a:xfrm>
          <a:extLs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1313" indent="-341313" defTabSz="449263" eaLnBrk="1" hangingPunct="1">
              <a:spcBef>
                <a:spcPts val="70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b="1" dirty="0">
                <a:solidFill>
                  <a:srgbClr val="CC3300"/>
                </a:solidFill>
              </a:rPr>
              <a:t>12</a:t>
            </a:r>
            <a:r>
              <a:rPr lang="en-GB" altLang="de-DE" dirty="0"/>
              <a:t> TBA:</a:t>
            </a:r>
            <a:r>
              <a:rPr lang="en-GB" altLang="de-DE" sz="2800" dirty="0"/>
              <a:t> </a:t>
            </a:r>
            <a:br>
              <a:rPr lang="en-GB" altLang="de-DE" sz="2800" dirty="0"/>
            </a:br>
            <a:endParaRPr lang="en-GB" altLang="de-DE" sz="1400" dirty="0">
              <a:cs typeface="Arial" charset="0"/>
            </a:endParaRPr>
          </a:p>
          <a:p>
            <a:pPr marL="341313" indent="-341313" defTabSz="449263" eaLnBrk="1" hangingPunct="1">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b="1" dirty="0">
                <a:solidFill>
                  <a:srgbClr val="CC3300"/>
                </a:solidFill>
              </a:rPr>
              <a:t>12</a:t>
            </a:r>
            <a:r>
              <a:rPr lang="en-GB" altLang="de-DE" dirty="0"/>
              <a:t> straights:</a:t>
            </a:r>
          </a:p>
          <a:p>
            <a:pPr marL="341313" indent="-341313" defTabSz="449263" eaLnBrk="1" hangingPunct="1">
              <a:spcBef>
                <a:spcPts val="25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sz="2600" dirty="0"/>
              <a:t>	</a:t>
            </a:r>
            <a:r>
              <a:rPr lang="en-GB" altLang="de-DE" sz="2200" dirty="0"/>
              <a:t>3 x 11.5 m </a:t>
            </a:r>
          </a:p>
          <a:p>
            <a:pPr marL="341313" indent="-341313" defTabSz="449263" eaLnBrk="1" hangingPunct="1">
              <a:spcBef>
                <a:spcPts val="25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sz="2200" dirty="0"/>
              <a:t>	3 x   7.0 m</a:t>
            </a:r>
          </a:p>
          <a:p>
            <a:pPr marL="341313" indent="-341313" defTabSz="449263" eaLnBrk="1" hangingPunct="1">
              <a:spcBef>
                <a:spcPts val="250"/>
              </a:spcBef>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de-DE" sz="2200" dirty="0"/>
              <a:t>	6 x   4.0 m</a:t>
            </a:r>
          </a:p>
        </p:txBody>
      </p:sp>
      <p:pic>
        <p:nvPicPr>
          <p:cNvPr id="1945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771525"/>
            <a:ext cx="5545138" cy="30178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9462" name="Group 5"/>
          <p:cNvGrpSpPr>
            <a:grpSpLocks/>
          </p:cNvGrpSpPr>
          <p:nvPr/>
        </p:nvGrpSpPr>
        <p:grpSpPr bwMode="auto">
          <a:xfrm>
            <a:off x="250825" y="3933825"/>
            <a:ext cx="8567738" cy="2370138"/>
            <a:chOff x="158" y="2588"/>
            <a:chExt cx="5397" cy="1493"/>
          </a:xfrm>
        </p:grpSpPr>
        <p:sp>
          <p:nvSpPr>
            <p:cNvPr id="19466" name="Rectangle 6"/>
            <p:cNvSpPr>
              <a:spLocks noChangeArrowheads="1"/>
            </p:cNvSpPr>
            <p:nvPr/>
          </p:nvSpPr>
          <p:spPr bwMode="auto">
            <a:xfrm>
              <a:off x="4467" y="3833"/>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CC3300"/>
                  </a:solidFill>
                  <a:ea typeface="Lucida Sans Unicode" pitchFamily="34" charset="0"/>
                  <a:cs typeface="Lucida Sans Unicode" pitchFamily="34" charset="0"/>
                </a:rPr>
                <a:t>400 mA</a:t>
              </a:r>
            </a:p>
          </p:txBody>
        </p:sp>
        <p:sp>
          <p:nvSpPr>
            <p:cNvPr id="19467" name="Rectangle 7"/>
            <p:cNvSpPr>
              <a:spLocks noChangeArrowheads="1"/>
            </p:cNvSpPr>
            <p:nvPr/>
          </p:nvSpPr>
          <p:spPr bwMode="auto">
            <a:xfrm>
              <a:off x="3040" y="3833"/>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Beam current</a:t>
              </a:r>
            </a:p>
          </p:txBody>
        </p:sp>
        <p:sp>
          <p:nvSpPr>
            <p:cNvPr id="19468" name="Rectangle 8"/>
            <p:cNvSpPr>
              <a:spLocks noChangeArrowheads="1"/>
            </p:cNvSpPr>
            <p:nvPr/>
          </p:nvSpPr>
          <p:spPr bwMode="auto">
            <a:xfrm>
              <a:off x="2925" y="3833"/>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69" name="Rectangle 9"/>
            <p:cNvSpPr>
              <a:spLocks noChangeArrowheads="1"/>
            </p:cNvSpPr>
            <p:nvPr/>
          </p:nvSpPr>
          <p:spPr bwMode="auto">
            <a:xfrm>
              <a:off x="1881" y="3833"/>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-66 / -21</a:t>
              </a:r>
            </a:p>
          </p:txBody>
        </p:sp>
        <p:sp>
          <p:nvSpPr>
            <p:cNvPr id="19470" name="Rectangle 10"/>
            <p:cNvSpPr>
              <a:spLocks noChangeArrowheads="1"/>
            </p:cNvSpPr>
            <p:nvPr/>
          </p:nvSpPr>
          <p:spPr bwMode="auto">
            <a:xfrm>
              <a:off x="158" y="3833"/>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Chromaticities</a:t>
              </a:r>
            </a:p>
          </p:txBody>
        </p:sp>
        <p:sp>
          <p:nvSpPr>
            <p:cNvPr id="19471" name="Rectangle 11"/>
            <p:cNvSpPr>
              <a:spLocks noChangeArrowheads="1"/>
            </p:cNvSpPr>
            <p:nvPr/>
          </p:nvSpPr>
          <p:spPr bwMode="auto">
            <a:xfrm>
              <a:off x="4467" y="3584"/>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3.5 mm</a:t>
              </a:r>
            </a:p>
          </p:txBody>
        </p:sp>
        <p:sp>
          <p:nvSpPr>
            <p:cNvPr id="19472" name="Rectangle 12"/>
            <p:cNvSpPr>
              <a:spLocks noChangeArrowheads="1"/>
            </p:cNvSpPr>
            <p:nvPr/>
          </p:nvSpPr>
          <p:spPr bwMode="auto">
            <a:xfrm>
              <a:off x="3040" y="3584"/>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rms bunch length</a:t>
              </a:r>
            </a:p>
          </p:txBody>
        </p:sp>
        <p:sp>
          <p:nvSpPr>
            <p:cNvPr id="19473" name="Rectangle 13"/>
            <p:cNvSpPr>
              <a:spLocks noChangeArrowheads="1"/>
            </p:cNvSpPr>
            <p:nvPr/>
          </p:nvSpPr>
          <p:spPr bwMode="auto">
            <a:xfrm>
              <a:off x="2925" y="3584"/>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74" name="Rectangle 14"/>
            <p:cNvSpPr>
              <a:spLocks noChangeArrowheads="1"/>
            </p:cNvSpPr>
            <p:nvPr/>
          </p:nvSpPr>
          <p:spPr bwMode="auto">
            <a:xfrm>
              <a:off x="1881" y="3584"/>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20.41 / 8.17</a:t>
              </a:r>
            </a:p>
          </p:txBody>
        </p:sp>
        <p:sp>
          <p:nvSpPr>
            <p:cNvPr id="19475" name="Rectangle 15"/>
            <p:cNvSpPr>
              <a:spLocks noChangeArrowheads="1"/>
            </p:cNvSpPr>
            <p:nvPr/>
          </p:nvSpPr>
          <p:spPr bwMode="auto">
            <a:xfrm>
              <a:off x="158" y="3584"/>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Tunes</a:t>
              </a:r>
            </a:p>
          </p:txBody>
        </p:sp>
        <p:sp>
          <p:nvSpPr>
            <p:cNvPr id="19476" name="Rectangle 16"/>
            <p:cNvSpPr>
              <a:spLocks noChangeArrowheads="1"/>
            </p:cNvSpPr>
            <p:nvPr/>
          </p:nvSpPr>
          <p:spPr bwMode="auto">
            <a:xfrm>
              <a:off x="4467" y="3335"/>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8.9</a:t>
              </a:r>
              <a:r>
                <a:rPr lang="en-GB" altLang="de-DE" sz="2000" b="1">
                  <a:solidFill>
                    <a:srgbClr val="006666"/>
                  </a:solidFill>
                  <a:cs typeface="Arial" charset="0"/>
                </a:rPr>
                <a:t>·</a:t>
              </a:r>
              <a:r>
                <a:rPr lang="en-GB" altLang="de-DE" sz="2000" b="1">
                  <a:solidFill>
                    <a:srgbClr val="006666"/>
                  </a:solidFill>
                  <a:ea typeface="Lucida Sans Unicode" pitchFamily="34" charset="0"/>
                  <a:cs typeface="Lucida Sans Unicode" pitchFamily="34" charset="0"/>
                </a:rPr>
                <a:t>10</a:t>
              </a:r>
              <a:r>
                <a:rPr lang="en-GB" altLang="de-DE" sz="2000" b="1" baseline="30000">
                  <a:solidFill>
                    <a:srgbClr val="006666"/>
                  </a:solidFill>
                  <a:ea typeface="Lucida Sans Unicode" pitchFamily="34" charset="0"/>
                  <a:cs typeface="Lucida Sans Unicode" pitchFamily="34" charset="0"/>
                </a:rPr>
                <a:t>-4</a:t>
              </a:r>
            </a:p>
          </p:txBody>
        </p:sp>
        <p:sp>
          <p:nvSpPr>
            <p:cNvPr id="19477" name="Rectangle 17"/>
            <p:cNvSpPr>
              <a:spLocks noChangeArrowheads="1"/>
            </p:cNvSpPr>
            <p:nvPr/>
          </p:nvSpPr>
          <p:spPr bwMode="auto">
            <a:xfrm>
              <a:off x="3040" y="3335"/>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dirty="0">
                  <a:solidFill>
                    <a:srgbClr val="000000"/>
                  </a:solidFill>
                  <a:ea typeface="Lucida Sans Unicode" pitchFamily="34" charset="0"/>
                  <a:cs typeface="Lucida Sans Unicode" pitchFamily="34" charset="0"/>
                </a:rPr>
                <a:t>Energy spread</a:t>
              </a:r>
            </a:p>
          </p:txBody>
        </p:sp>
        <p:sp>
          <p:nvSpPr>
            <p:cNvPr id="19478" name="Rectangle 18"/>
            <p:cNvSpPr>
              <a:spLocks noChangeArrowheads="1"/>
            </p:cNvSpPr>
            <p:nvPr/>
          </p:nvSpPr>
          <p:spPr bwMode="auto">
            <a:xfrm>
              <a:off x="2925" y="3335"/>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79" name="Rectangle 19"/>
            <p:cNvSpPr>
              <a:spLocks noChangeArrowheads="1"/>
            </p:cNvSpPr>
            <p:nvPr/>
          </p:nvSpPr>
          <p:spPr bwMode="auto">
            <a:xfrm>
              <a:off x="1881" y="3335"/>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500 MHz</a:t>
              </a:r>
            </a:p>
          </p:txBody>
        </p:sp>
        <p:sp>
          <p:nvSpPr>
            <p:cNvPr id="19480" name="Rectangle 20"/>
            <p:cNvSpPr>
              <a:spLocks noChangeArrowheads="1"/>
            </p:cNvSpPr>
            <p:nvPr/>
          </p:nvSpPr>
          <p:spPr bwMode="auto">
            <a:xfrm>
              <a:off x="158" y="3335"/>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Radio frequency</a:t>
              </a:r>
            </a:p>
          </p:txBody>
        </p:sp>
        <p:sp>
          <p:nvSpPr>
            <p:cNvPr id="19481" name="Rectangle 21"/>
            <p:cNvSpPr>
              <a:spLocks noChangeArrowheads="1"/>
            </p:cNvSpPr>
            <p:nvPr/>
          </p:nvSpPr>
          <p:spPr bwMode="auto">
            <a:xfrm>
              <a:off x="4467" y="3086"/>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dirty="0">
                  <a:solidFill>
                    <a:srgbClr val="006666"/>
                  </a:solidFill>
                  <a:ea typeface="Lucida Sans Unicode" pitchFamily="34" charset="0"/>
                  <a:cs typeface="Lucida Sans Unicode" pitchFamily="34" charset="0"/>
                </a:rPr>
                <a:t>TBA</a:t>
              </a:r>
            </a:p>
          </p:txBody>
        </p:sp>
        <p:sp>
          <p:nvSpPr>
            <p:cNvPr id="19482" name="Rectangle 22"/>
            <p:cNvSpPr>
              <a:spLocks noChangeArrowheads="1"/>
            </p:cNvSpPr>
            <p:nvPr/>
          </p:nvSpPr>
          <p:spPr bwMode="auto">
            <a:xfrm>
              <a:off x="3040" y="3086"/>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dirty="0">
                  <a:solidFill>
                    <a:srgbClr val="000000"/>
                  </a:solidFill>
                  <a:ea typeface="Lucida Sans Unicode" pitchFamily="34" charset="0"/>
                  <a:cs typeface="Lucida Sans Unicode" pitchFamily="34" charset="0"/>
                </a:rPr>
                <a:t>Lattice type</a:t>
              </a:r>
            </a:p>
          </p:txBody>
        </p:sp>
        <p:sp>
          <p:nvSpPr>
            <p:cNvPr id="19483" name="Rectangle 23"/>
            <p:cNvSpPr>
              <a:spLocks noChangeArrowheads="1"/>
            </p:cNvSpPr>
            <p:nvPr/>
          </p:nvSpPr>
          <p:spPr bwMode="auto">
            <a:xfrm>
              <a:off x="2925" y="3086"/>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84" name="Rectangle 24"/>
            <p:cNvSpPr>
              <a:spLocks noChangeArrowheads="1"/>
            </p:cNvSpPr>
            <p:nvPr/>
          </p:nvSpPr>
          <p:spPr bwMode="auto">
            <a:xfrm>
              <a:off x="1881" y="3086"/>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FF00FF"/>
                  </a:solidFill>
                  <a:ea typeface="Lucida Sans Unicode" pitchFamily="34" charset="0"/>
                  <a:cs typeface="Lucida Sans Unicode" pitchFamily="34" charset="0"/>
                </a:rPr>
                <a:t>288 m</a:t>
              </a:r>
            </a:p>
          </p:txBody>
        </p:sp>
        <p:sp>
          <p:nvSpPr>
            <p:cNvPr id="19485" name="Rectangle 25"/>
            <p:cNvSpPr>
              <a:spLocks noChangeArrowheads="1"/>
            </p:cNvSpPr>
            <p:nvPr/>
          </p:nvSpPr>
          <p:spPr bwMode="auto">
            <a:xfrm>
              <a:off x="158" y="3086"/>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Circumference</a:t>
              </a:r>
            </a:p>
          </p:txBody>
        </p:sp>
        <p:sp>
          <p:nvSpPr>
            <p:cNvPr id="19486" name="Rectangle 26"/>
            <p:cNvSpPr>
              <a:spLocks noChangeArrowheads="1"/>
            </p:cNvSpPr>
            <p:nvPr/>
          </p:nvSpPr>
          <p:spPr bwMode="auto">
            <a:xfrm>
              <a:off x="4467" y="2837"/>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512 keV</a:t>
              </a:r>
            </a:p>
          </p:txBody>
        </p:sp>
        <p:sp>
          <p:nvSpPr>
            <p:cNvPr id="19487" name="Rectangle 27"/>
            <p:cNvSpPr>
              <a:spLocks noChangeArrowheads="1"/>
            </p:cNvSpPr>
            <p:nvPr/>
          </p:nvSpPr>
          <p:spPr bwMode="auto">
            <a:xfrm>
              <a:off x="3040" y="2837"/>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dirty="0">
                  <a:solidFill>
                    <a:srgbClr val="000000"/>
                  </a:solidFill>
                  <a:ea typeface="Lucida Sans Unicode" pitchFamily="34" charset="0"/>
                  <a:cs typeface="Lucida Sans Unicode" pitchFamily="34" charset="0"/>
                </a:rPr>
                <a:t>Radiation loss</a:t>
              </a:r>
            </a:p>
          </p:txBody>
        </p:sp>
        <p:sp>
          <p:nvSpPr>
            <p:cNvPr id="19488" name="Rectangle 28"/>
            <p:cNvSpPr>
              <a:spLocks noChangeArrowheads="1"/>
            </p:cNvSpPr>
            <p:nvPr/>
          </p:nvSpPr>
          <p:spPr bwMode="auto">
            <a:xfrm>
              <a:off x="2925" y="2837"/>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89" name="Rectangle 29"/>
            <p:cNvSpPr>
              <a:spLocks noChangeArrowheads="1"/>
            </p:cNvSpPr>
            <p:nvPr/>
          </p:nvSpPr>
          <p:spPr bwMode="auto">
            <a:xfrm>
              <a:off x="1881" y="2837"/>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CC3300"/>
                  </a:solidFill>
                  <a:ea typeface="Lucida Sans Unicode" pitchFamily="34" charset="0"/>
                  <a:cs typeface="Lucida Sans Unicode" pitchFamily="34" charset="0"/>
                </a:rPr>
                <a:t>5 nm rad</a:t>
              </a:r>
            </a:p>
          </p:txBody>
        </p:sp>
        <p:sp>
          <p:nvSpPr>
            <p:cNvPr id="19490" name="Rectangle 30"/>
            <p:cNvSpPr>
              <a:spLocks noChangeArrowheads="1"/>
            </p:cNvSpPr>
            <p:nvPr/>
          </p:nvSpPr>
          <p:spPr bwMode="auto">
            <a:xfrm>
              <a:off x="158" y="2837"/>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Emittance</a:t>
              </a:r>
            </a:p>
          </p:txBody>
        </p:sp>
        <p:sp>
          <p:nvSpPr>
            <p:cNvPr id="19491" name="Rectangle 31"/>
            <p:cNvSpPr>
              <a:spLocks noChangeArrowheads="1"/>
            </p:cNvSpPr>
            <p:nvPr/>
          </p:nvSpPr>
          <p:spPr bwMode="auto">
            <a:xfrm>
              <a:off x="4467" y="2588"/>
              <a:ext cx="1089"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006666"/>
                  </a:solidFill>
                  <a:ea typeface="Lucida Sans Unicode" pitchFamily="34" charset="0"/>
                  <a:cs typeface="Lucida Sans Unicode" pitchFamily="34" charset="0"/>
                </a:rPr>
                <a:t>6.3</a:t>
              </a:r>
              <a:r>
                <a:rPr lang="en-GB" altLang="de-DE" sz="2000" b="1">
                  <a:solidFill>
                    <a:srgbClr val="006666"/>
                  </a:solidFill>
                  <a:cs typeface="Arial" charset="0"/>
                </a:rPr>
                <a:t>·</a:t>
              </a:r>
              <a:r>
                <a:rPr lang="en-GB" altLang="de-DE" sz="2000" b="1">
                  <a:solidFill>
                    <a:srgbClr val="006666"/>
                  </a:solidFill>
                  <a:ea typeface="Lucida Sans Unicode" pitchFamily="34" charset="0"/>
                  <a:cs typeface="Lucida Sans Unicode" pitchFamily="34" charset="0"/>
                </a:rPr>
                <a:t>10</a:t>
              </a:r>
              <a:r>
                <a:rPr lang="en-GB" altLang="de-DE" sz="2000" b="1" baseline="30000">
                  <a:solidFill>
                    <a:srgbClr val="006666"/>
                  </a:solidFill>
                  <a:ea typeface="Lucida Sans Unicode" pitchFamily="34" charset="0"/>
                  <a:cs typeface="Lucida Sans Unicode" pitchFamily="34" charset="0"/>
                </a:rPr>
                <a:t>-4</a:t>
              </a:r>
            </a:p>
          </p:txBody>
        </p:sp>
        <p:sp>
          <p:nvSpPr>
            <p:cNvPr id="19492" name="Rectangle 32"/>
            <p:cNvSpPr>
              <a:spLocks noChangeArrowheads="1"/>
            </p:cNvSpPr>
            <p:nvPr/>
          </p:nvSpPr>
          <p:spPr bwMode="auto">
            <a:xfrm>
              <a:off x="3040" y="2588"/>
              <a:ext cx="1427"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Mom. compaction</a:t>
              </a:r>
            </a:p>
          </p:txBody>
        </p:sp>
        <p:sp>
          <p:nvSpPr>
            <p:cNvPr id="19493" name="Rectangle 33"/>
            <p:cNvSpPr>
              <a:spLocks noChangeArrowheads="1"/>
            </p:cNvSpPr>
            <p:nvPr/>
          </p:nvSpPr>
          <p:spPr bwMode="auto">
            <a:xfrm>
              <a:off x="2925" y="2588"/>
              <a:ext cx="115"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94" name="Rectangle 34"/>
            <p:cNvSpPr>
              <a:spLocks noChangeArrowheads="1"/>
            </p:cNvSpPr>
            <p:nvPr/>
          </p:nvSpPr>
          <p:spPr bwMode="auto">
            <a:xfrm>
              <a:off x="1881" y="2588"/>
              <a:ext cx="1044"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algn="ctr" eaLnBrk="1" hangingPunct="1">
                <a:lnSpc>
                  <a:spcPct val="93000"/>
                </a:lnSpc>
                <a:spcBef>
                  <a:spcPts val="500"/>
                </a:spcBef>
                <a:buClr>
                  <a:srgbClr val="000000"/>
                </a:buClr>
                <a:buSzPct val="100000"/>
                <a:buFont typeface="Arial" charset="0"/>
                <a:buNone/>
              </a:pPr>
              <a:r>
                <a:rPr lang="en-GB" altLang="de-DE" sz="2000" b="1">
                  <a:solidFill>
                    <a:srgbClr val="CC3300"/>
                  </a:solidFill>
                  <a:ea typeface="Lucida Sans Unicode" pitchFamily="34" charset="0"/>
                  <a:cs typeface="Lucida Sans Unicode" pitchFamily="34" charset="0"/>
                </a:rPr>
                <a:t>2.4 GeV</a:t>
              </a:r>
            </a:p>
          </p:txBody>
        </p:sp>
        <p:sp>
          <p:nvSpPr>
            <p:cNvPr id="19495" name="Rectangle 35"/>
            <p:cNvSpPr>
              <a:spLocks noChangeArrowheads="1"/>
            </p:cNvSpPr>
            <p:nvPr/>
          </p:nvSpPr>
          <p:spPr bwMode="auto">
            <a:xfrm>
              <a:off x="158" y="2588"/>
              <a:ext cx="1723"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charset="0"/>
                </a:defRPr>
              </a:lvl9pPr>
            </a:lstStyle>
            <a:p>
              <a:pPr eaLnBrk="1" hangingPunct="1">
                <a:lnSpc>
                  <a:spcPct val="93000"/>
                </a:lnSpc>
                <a:spcBef>
                  <a:spcPts val="500"/>
                </a:spcBef>
                <a:buClr>
                  <a:srgbClr val="000000"/>
                </a:buClr>
                <a:buSzPct val="100000"/>
                <a:buFont typeface="Arial" charset="0"/>
                <a:buNone/>
              </a:pPr>
              <a:r>
                <a:rPr lang="en-GB" altLang="de-DE" sz="2000">
                  <a:solidFill>
                    <a:srgbClr val="000000"/>
                  </a:solidFill>
                  <a:ea typeface="Lucida Sans Unicode" pitchFamily="34" charset="0"/>
                  <a:cs typeface="Lucida Sans Unicode" pitchFamily="34" charset="0"/>
                </a:rPr>
                <a:t>Energy</a:t>
              </a:r>
            </a:p>
          </p:txBody>
        </p:sp>
        <p:sp>
          <p:nvSpPr>
            <p:cNvPr id="19496" name="Line 36"/>
            <p:cNvSpPr>
              <a:spLocks noChangeShapeType="1"/>
            </p:cNvSpPr>
            <p:nvPr/>
          </p:nvSpPr>
          <p:spPr bwMode="auto">
            <a:xfrm>
              <a:off x="158" y="2588"/>
              <a:ext cx="5398" cy="1"/>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497" name="Line 37"/>
            <p:cNvSpPr>
              <a:spLocks noChangeShapeType="1"/>
            </p:cNvSpPr>
            <p:nvPr/>
          </p:nvSpPr>
          <p:spPr bwMode="auto">
            <a:xfrm>
              <a:off x="158" y="2837"/>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498" name="Line 38"/>
            <p:cNvSpPr>
              <a:spLocks noChangeShapeType="1"/>
            </p:cNvSpPr>
            <p:nvPr/>
          </p:nvSpPr>
          <p:spPr bwMode="auto">
            <a:xfrm>
              <a:off x="158" y="3086"/>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499" name="Line 39"/>
            <p:cNvSpPr>
              <a:spLocks noChangeShapeType="1"/>
            </p:cNvSpPr>
            <p:nvPr/>
          </p:nvSpPr>
          <p:spPr bwMode="auto">
            <a:xfrm>
              <a:off x="158" y="3335"/>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0" name="Line 40"/>
            <p:cNvSpPr>
              <a:spLocks noChangeShapeType="1"/>
            </p:cNvSpPr>
            <p:nvPr/>
          </p:nvSpPr>
          <p:spPr bwMode="auto">
            <a:xfrm>
              <a:off x="158" y="3584"/>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1" name="Line 41"/>
            <p:cNvSpPr>
              <a:spLocks noChangeShapeType="1"/>
            </p:cNvSpPr>
            <p:nvPr/>
          </p:nvSpPr>
          <p:spPr bwMode="auto">
            <a:xfrm>
              <a:off x="158" y="3833"/>
              <a:ext cx="5398" cy="1"/>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2" name="Line 42"/>
            <p:cNvSpPr>
              <a:spLocks noChangeShapeType="1"/>
            </p:cNvSpPr>
            <p:nvPr/>
          </p:nvSpPr>
          <p:spPr bwMode="auto">
            <a:xfrm>
              <a:off x="158" y="4082"/>
              <a:ext cx="5398" cy="1"/>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3" name="Line 43"/>
            <p:cNvSpPr>
              <a:spLocks noChangeShapeType="1"/>
            </p:cNvSpPr>
            <p:nvPr/>
          </p:nvSpPr>
          <p:spPr bwMode="auto">
            <a:xfrm>
              <a:off x="158" y="2588"/>
              <a:ext cx="1" cy="1494"/>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4" name="Line 44"/>
            <p:cNvSpPr>
              <a:spLocks noChangeShapeType="1"/>
            </p:cNvSpPr>
            <p:nvPr/>
          </p:nvSpPr>
          <p:spPr bwMode="auto">
            <a:xfrm>
              <a:off x="1881"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5" name="Line 45"/>
            <p:cNvSpPr>
              <a:spLocks noChangeShapeType="1"/>
            </p:cNvSpPr>
            <p:nvPr/>
          </p:nvSpPr>
          <p:spPr bwMode="auto">
            <a:xfrm>
              <a:off x="2925"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6" name="Line 46"/>
            <p:cNvSpPr>
              <a:spLocks noChangeShapeType="1"/>
            </p:cNvSpPr>
            <p:nvPr/>
          </p:nvSpPr>
          <p:spPr bwMode="auto">
            <a:xfrm>
              <a:off x="3040"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7" name="Line 47"/>
            <p:cNvSpPr>
              <a:spLocks noChangeShapeType="1"/>
            </p:cNvSpPr>
            <p:nvPr/>
          </p:nvSpPr>
          <p:spPr bwMode="auto">
            <a:xfrm>
              <a:off x="4467" y="2588"/>
              <a:ext cx="1" cy="1494"/>
            </a:xfrm>
            <a:prstGeom prst="line">
              <a:avLst/>
            </a:prstGeom>
            <a:noFill/>
            <a:ln w="1260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sp>
          <p:nvSpPr>
            <p:cNvPr id="19508" name="Line 48"/>
            <p:cNvSpPr>
              <a:spLocks noChangeShapeType="1"/>
            </p:cNvSpPr>
            <p:nvPr/>
          </p:nvSpPr>
          <p:spPr bwMode="auto">
            <a:xfrm>
              <a:off x="5556" y="2588"/>
              <a:ext cx="1" cy="1494"/>
            </a:xfrm>
            <a:prstGeom prst="line">
              <a:avLst/>
            </a:prstGeom>
            <a:noFill/>
            <a:ln w="28440">
              <a:solidFill>
                <a:srgbClr val="33666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de-DE"/>
            </a:p>
          </p:txBody>
        </p:sp>
      </p:grpSp>
      <p:sp>
        <p:nvSpPr>
          <p:cNvPr id="19463" name="Text Box 49"/>
          <p:cNvSpPr txBox="1">
            <a:spLocks noChangeArrowheads="1"/>
          </p:cNvSpPr>
          <p:nvPr/>
        </p:nvSpPr>
        <p:spPr bwMode="auto">
          <a:xfrm>
            <a:off x="2268538" y="2997200"/>
            <a:ext cx="10795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CH" altLang="de-DE"/>
          </a:p>
        </p:txBody>
      </p:sp>
      <p:sp>
        <p:nvSpPr>
          <p:cNvPr id="19465" name="Text Box 51"/>
          <p:cNvSpPr txBox="1">
            <a:spLocks noChangeArrowheads="1"/>
          </p:cNvSpPr>
          <p:nvPr/>
        </p:nvSpPr>
        <p:spPr bwMode="auto">
          <a:xfrm>
            <a:off x="5724525" y="836613"/>
            <a:ext cx="1800225" cy="431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3000"/>
              </a:lnSpc>
              <a:spcBef>
                <a:spcPct val="50000"/>
              </a:spcBef>
              <a:buClr>
                <a:srgbClr val="000000"/>
              </a:buClr>
              <a:buSzPct val="100000"/>
              <a:buFont typeface="Arial" charset="0"/>
              <a:buNone/>
            </a:pPr>
            <a:r>
              <a:rPr lang="en-US" altLang="de-DE" sz="2400" b="1" i="1">
                <a:solidFill>
                  <a:srgbClr val="0000FF"/>
                </a:solidFill>
                <a:latin typeface="Symbol" pitchFamily="18" charset="2"/>
                <a:ea typeface="Lucida Sans Unicode" pitchFamily="34" charset="0"/>
                <a:cs typeface="Lucida Sans Unicode" pitchFamily="34" charset="0"/>
              </a:rPr>
              <a:t>b</a:t>
            </a:r>
            <a:r>
              <a:rPr lang="en-US" altLang="de-DE" sz="2400" b="1" i="1" baseline="-25000">
                <a:solidFill>
                  <a:srgbClr val="0000FF"/>
                </a:solidFill>
                <a:latin typeface="Times New Roman" pitchFamily="18" charset="0"/>
                <a:ea typeface="Lucida Sans Unicode" pitchFamily="34" charset="0"/>
                <a:cs typeface="Lucida Sans Unicode" pitchFamily="34" charset="0"/>
              </a:rPr>
              <a:t>x</a:t>
            </a:r>
            <a:r>
              <a:rPr lang="en-US" altLang="de-DE" sz="2400" b="1" i="1">
                <a:latin typeface="Times New Roman" pitchFamily="18" charset="0"/>
                <a:ea typeface="Lucida Sans Unicode" pitchFamily="34" charset="0"/>
                <a:cs typeface="Lucida Sans Unicode" pitchFamily="34" charset="0"/>
              </a:rPr>
              <a:t>  </a:t>
            </a:r>
            <a:r>
              <a:rPr lang="en-US" altLang="de-DE" sz="2400" b="1" i="1">
                <a:solidFill>
                  <a:srgbClr val="FF0066"/>
                </a:solidFill>
                <a:latin typeface="Symbol" pitchFamily="18" charset="2"/>
                <a:ea typeface="Lucida Sans Unicode" pitchFamily="34" charset="0"/>
                <a:cs typeface="Lucida Sans Unicode" pitchFamily="34" charset="0"/>
              </a:rPr>
              <a:t>b</a:t>
            </a:r>
            <a:r>
              <a:rPr lang="en-US" altLang="de-DE" sz="2400" b="1" i="1" baseline="-25000">
                <a:solidFill>
                  <a:srgbClr val="FF0066"/>
                </a:solidFill>
                <a:latin typeface="Times New Roman" pitchFamily="18" charset="0"/>
                <a:ea typeface="Lucida Sans Unicode" pitchFamily="34" charset="0"/>
                <a:cs typeface="Lucida Sans Unicode" pitchFamily="34" charset="0"/>
              </a:rPr>
              <a:t>y</a:t>
            </a:r>
            <a:r>
              <a:rPr lang="en-US" altLang="de-DE" sz="2400" b="1" i="1">
                <a:solidFill>
                  <a:srgbClr val="FF0066"/>
                </a:solidFill>
                <a:latin typeface="Times New Roman" pitchFamily="18" charset="0"/>
                <a:ea typeface="Lucida Sans Unicode" pitchFamily="34" charset="0"/>
                <a:cs typeface="Lucida Sans Unicode" pitchFamily="34" charset="0"/>
              </a:rPr>
              <a:t> </a:t>
            </a:r>
            <a:r>
              <a:rPr lang="en-US" altLang="de-DE" sz="2400" b="1" i="1">
                <a:latin typeface="Times New Roman" pitchFamily="18" charset="0"/>
                <a:ea typeface="Lucida Sans Unicode" pitchFamily="34" charset="0"/>
                <a:cs typeface="Lucida Sans Unicode" pitchFamily="34" charset="0"/>
              </a:rPr>
              <a:t> </a:t>
            </a:r>
            <a:r>
              <a:rPr lang="en-US" altLang="de-DE" sz="2400" b="1" i="1">
                <a:solidFill>
                  <a:srgbClr val="00FF00"/>
                </a:solidFill>
                <a:latin typeface="Times New Roman" pitchFamily="18" charset="0"/>
                <a:ea typeface="Lucida Sans Unicode" pitchFamily="34" charset="0"/>
                <a:cs typeface="Lucida Sans Unicode" pitchFamily="34" charset="0"/>
              </a:rPr>
              <a:t>D</a:t>
            </a:r>
          </a:p>
        </p:txBody>
      </p:sp>
      <p:sp>
        <p:nvSpPr>
          <p:cNvPr id="2" name="TextBox 1"/>
          <p:cNvSpPr txBox="1"/>
          <p:nvPr/>
        </p:nvSpPr>
        <p:spPr>
          <a:xfrm>
            <a:off x="3707904" y="899081"/>
            <a:ext cx="1170513" cy="369332"/>
          </a:xfrm>
          <a:prstGeom prst="rect">
            <a:avLst/>
          </a:prstGeom>
          <a:noFill/>
        </p:spPr>
        <p:txBody>
          <a:bodyPr wrap="none" rtlCol="0">
            <a:spAutoFit/>
          </a:bodyPr>
          <a:lstStyle/>
          <a:p>
            <a:r>
              <a:rPr lang="en-US"/>
              <a:t>1/6 of ring</a:t>
            </a:r>
            <a:endParaRPr lang="de-DE"/>
          </a:p>
        </p:txBody>
      </p:sp>
    </p:spTree>
    <p:extLst>
      <p:ext uri="{BB962C8B-B14F-4D97-AF65-F5344CB8AC3E}">
        <p14:creationId xmlns:p14="http://schemas.microsoft.com/office/powerpoint/2010/main" val="45121679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152400" y="65087"/>
            <a:ext cx="9144000" cy="620713"/>
          </a:xfrm>
        </p:spPr>
        <p:txBody>
          <a:bodyPr/>
          <a:lstStyle/>
          <a:p>
            <a:pPr eaLnBrk="1" hangingPunct="1"/>
            <a:r>
              <a:rPr lang="en-US" altLang="de-DE" sz="3200" dirty="0"/>
              <a:t>Experimental stations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68851"/>
            <a:ext cx="8968486" cy="5915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01035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Upgrade: SLS-2 lattice design concept</a:t>
            </a:r>
            <a:endParaRPr lang="de-DE" dirty="0"/>
          </a:p>
        </p:txBody>
      </p:sp>
      <p:sp>
        <p:nvSpPr>
          <p:cNvPr id="3" name="Content Placeholder 2"/>
          <p:cNvSpPr>
            <a:spLocks noGrp="1"/>
          </p:cNvSpPr>
          <p:nvPr>
            <p:ph idx="1"/>
          </p:nvPr>
        </p:nvSpPr>
        <p:spPr>
          <a:xfrm>
            <a:off x="-76200" y="1262336"/>
            <a:ext cx="4825790" cy="5976664"/>
          </a:xfrm>
        </p:spPr>
        <p:txBody>
          <a:bodyPr>
            <a:normAutofit/>
          </a:bodyPr>
          <a:lstStyle/>
          <a:p>
            <a:pPr>
              <a:lnSpc>
                <a:spcPct val="120000"/>
              </a:lnSpc>
              <a:spcBef>
                <a:spcPts val="0"/>
              </a:spcBef>
            </a:pPr>
            <a:r>
              <a:rPr lang="en-US" sz="2200" dirty="0"/>
              <a:t>Goal</a:t>
            </a:r>
          </a:p>
          <a:p>
            <a:pPr lvl="1">
              <a:lnSpc>
                <a:spcPct val="120000"/>
              </a:lnSpc>
              <a:spcBef>
                <a:spcPts val="0"/>
              </a:spcBef>
            </a:pPr>
            <a:r>
              <a:rPr lang="en-US" dirty="0"/>
              <a:t>factor ~40 lower emittance</a:t>
            </a:r>
          </a:p>
          <a:p>
            <a:pPr lvl="2">
              <a:lnSpc>
                <a:spcPct val="120000"/>
              </a:lnSpc>
              <a:spcBef>
                <a:spcPts val="0"/>
              </a:spcBef>
            </a:pPr>
            <a:r>
              <a:rPr lang="en-US" sz="1600" dirty="0"/>
              <a:t>Triple Bend </a:t>
            </a:r>
            <a:r>
              <a:rPr lang="en-US" sz="1600" dirty="0" err="1"/>
              <a:t>Achromat</a:t>
            </a:r>
            <a:r>
              <a:rPr lang="en-US" sz="1600" dirty="0"/>
              <a:t> </a:t>
            </a:r>
            <a:r>
              <a:rPr lang="en-US" sz="1600" dirty="0">
                <a:sym typeface="Symbol"/>
              </a:rPr>
              <a:t> 7BA (factor ~10)</a:t>
            </a:r>
          </a:p>
          <a:p>
            <a:pPr lvl="2">
              <a:lnSpc>
                <a:spcPct val="120000"/>
              </a:lnSpc>
              <a:spcBef>
                <a:spcPts val="0"/>
              </a:spcBef>
            </a:pPr>
            <a:r>
              <a:rPr lang="en-US" sz="1600" b="1" dirty="0">
                <a:solidFill>
                  <a:srgbClr val="00B0F0"/>
                </a:solidFill>
                <a:sym typeface="Symbol"/>
              </a:rPr>
              <a:t>Longitudinal Gradient Bend + Reverse Bend (factor ~4)</a:t>
            </a:r>
            <a:endParaRPr lang="en-US" sz="1600" b="1" dirty="0">
              <a:solidFill>
                <a:srgbClr val="00B0F0"/>
              </a:solidFill>
            </a:endParaRPr>
          </a:p>
          <a:p>
            <a:pPr>
              <a:lnSpc>
                <a:spcPct val="120000"/>
              </a:lnSpc>
              <a:spcBef>
                <a:spcPts val="0"/>
              </a:spcBef>
            </a:pPr>
            <a:r>
              <a:rPr lang="en-US" sz="2200" dirty="0"/>
              <a:t>Constraints</a:t>
            </a:r>
            <a:endParaRPr lang="en-US" sz="1900" dirty="0">
              <a:latin typeface="Times New Roman" panose="02020603050405020304" pitchFamily="18" charset="0"/>
              <a:cs typeface="Times New Roman" panose="02020603050405020304" pitchFamily="18" charset="0"/>
            </a:endParaRPr>
          </a:p>
          <a:p>
            <a:pPr lvl="1">
              <a:lnSpc>
                <a:spcPct val="120000"/>
              </a:lnSpc>
              <a:spcBef>
                <a:spcPts val="0"/>
              </a:spcBef>
            </a:pPr>
            <a:r>
              <a:rPr lang="en-US" sz="1900" dirty="0"/>
              <a:t>keep hall &amp; tunnel.</a:t>
            </a:r>
          </a:p>
          <a:p>
            <a:pPr lvl="1">
              <a:lnSpc>
                <a:spcPct val="120000"/>
              </a:lnSpc>
              <a:spcBef>
                <a:spcPts val="0"/>
              </a:spcBef>
            </a:pPr>
            <a:r>
              <a:rPr lang="en-US" sz="1900" dirty="0"/>
              <a:t>re-use injector: booster &amp; </a:t>
            </a:r>
            <a:r>
              <a:rPr lang="en-US" sz="1900" dirty="0" err="1"/>
              <a:t>linac</a:t>
            </a:r>
            <a:r>
              <a:rPr lang="en-US" sz="1900" dirty="0"/>
              <a:t>.</a:t>
            </a:r>
          </a:p>
          <a:p>
            <a:pPr lvl="1">
              <a:lnSpc>
                <a:spcPct val="120000"/>
              </a:lnSpc>
              <a:spcBef>
                <a:spcPts val="0"/>
              </a:spcBef>
            </a:pPr>
            <a:r>
              <a:rPr lang="en-US" sz="1900" dirty="0"/>
              <a:t>keep source positions.</a:t>
            </a:r>
          </a:p>
          <a:p>
            <a:pPr>
              <a:lnSpc>
                <a:spcPct val="120000"/>
              </a:lnSpc>
              <a:spcBef>
                <a:spcPts val="0"/>
              </a:spcBef>
            </a:pPr>
            <a:endParaRPr lang="en-US" sz="2200" dirty="0"/>
          </a:p>
          <a:p>
            <a:pPr>
              <a:lnSpc>
                <a:spcPct val="120000"/>
              </a:lnSpc>
              <a:spcBef>
                <a:spcPts val="0"/>
              </a:spcBef>
            </a:pPr>
            <a:r>
              <a:rPr lang="en-US" sz="2200" dirty="0"/>
              <a:t>Challenge: </a:t>
            </a:r>
            <a:r>
              <a:rPr lang="en-US" sz="2200" i="1" dirty="0">
                <a:solidFill>
                  <a:srgbClr val="C00000"/>
                </a:solidFill>
              </a:rPr>
              <a:t>small circumference</a:t>
            </a:r>
          </a:p>
          <a:p>
            <a:pPr>
              <a:lnSpc>
                <a:spcPct val="120000"/>
              </a:lnSpc>
              <a:spcBef>
                <a:spcPts val="0"/>
              </a:spcBef>
            </a:pPr>
            <a:endParaRPr lang="en-US" sz="1000" i="1" dirty="0">
              <a:solidFill>
                <a:srgbClr val="C00000"/>
              </a:solidFill>
            </a:endParaRPr>
          </a:p>
          <a:p>
            <a:pPr marL="0" indent="0">
              <a:lnSpc>
                <a:spcPct val="120000"/>
              </a:lnSpc>
              <a:spcBef>
                <a:spcPts val="0"/>
              </a:spcBef>
              <a:buNone/>
            </a:pPr>
            <a:endParaRPr lang="en-US" sz="1000" dirty="0"/>
          </a:p>
          <a:p>
            <a:pPr lvl="1">
              <a:lnSpc>
                <a:spcPct val="120000"/>
              </a:lnSpc>
              <a:spcBef>
                <a:spcPts val="0"/>
              </a:spcBef>
            </a:pPr>
            <a:endParaRPr lang="en-US" altLang="de-DE" sz="2400" dirty="0"/>
          </a:p>
          <a:p>
            <a:pPr lvl="1">
              <a:lnSpc>
                <a:spcPct val="120000"/>
              </a:lnSpc>
              <a:spcBef>
                <a:spcPts val="0"/>
              </a:spcBef>
            </a:pPr>
            <a:endParaRPr lang="de-DE" sz="2400" dirty="0">
              <a:solidFill>
                <a:srgbClr val="00B0F0"/>
              </a:solidFill>
            </a:endParaRPr>
          </a:p>
        </p:txBody>
      </p:sp>
      <p:pic>
        <p:nvPicPr>
          <p:cNvPr id="5" name="Picture 4"/>
          <p:cNvPicPr>
            <a:picLocks noChangeAspect="1"/>
          </p:cNvPicPr>
          <p:nvPr/>
        </p:nvPicPr>
        <p:blipFill>
          <a:blip r:embed="rId3"/>
          <a:stretch>
            <a:fillRect/>
          </a:stretch>
        </p:blipFill>
        <p:spPr>
          <a:xfrm>
            <a:off x="4783916" y="1329578"/>
            <a:ext cx="3902884" cy="3970244"/>
          </a:xfrm>
          <a:prstGeom prst="rect">
            <a:avLst/>
          </a:prstGeom>
        </p:spPr>
      </p:pic>
      <p:sp>
        <p:nvSpPr>
          <p:cNvPr id="6" name="TextBox 5"/>
          <p:cNvSpPr txBox="1"/>
          <p:nvPr/>
        </p:nvSpPr>
        <p:spPr>
          <a:xfrm>
            <a:off x="5361334" y="5377934"/>
            <a:ext cx="2858475" cy="369332"/>
          </a:xfrm>
          <a:prstGeom prst="rect">
            <a:avLst/>
          </a:prstGeom>
          <a:noFill/>
        </p:spPr>
        <p:txBody>
          <a:bodyPr wrap="none" rtlCol="0">
            <a:spAutoFit/>
          </a:bodyPr>
          <a:lstStyle/>
          <a:p>
            <a:r>
              <a:rPr lang="en-US" dirty="0"/>
              <a:t>LGB-RB cell vs TME cell </a:t>
            </a:r>
          </a:p>
        </p:txBody>
      </p:sp>
      <p:sp>
        <p:nvSpPr>
          <p:cNvPr id="8" name="TextBox 7"/>
          <p:cNvSpPr txBox="1"/>
          <p:nvPr/>
        </p:nvSpPr>
        <p:spPr>
          <a:xfrm>
            <a:off x="5105400" y="5814536"/>
            <a:ext cx="3253193" cy="738664"/>
          </a:xfrm>
          <a:prstGeom prst="rect">
            <a:avLst/>
          </a:prstGeom>
          <a:noFill/>
        </p:spPr>
        <p:txBody>
          <a:bodyPr wrap="square" rtlCol="0">
            <a:spAutoFit/>
          </a:bodyPr>
          <a:lstStyle/>
          <a:p>
            <a:pPr algn="ctr"/>
            <a:r>
              <a:rPr lang="en-US" sz="1400" dirty="0"/>
              <a:t>Reverse bend allows to control dispersion function without changing the beta function</a:t>
            </a:r>
          </a:p>
        </p:txBody>
      </p:sp>
      <p:sp>
        <p:nvSpPr>
          <p:cNvPr id="4" name="Rectangle 3">
            <a:extLst>
              <a:ext uri="{FF2B5EF4-FFF2-40B4-BE49-F238E27FC236}">
                <a16:creationId xmlns:a16="http://schemas.microsoft.com/office/drawing/2014/main" id="{D266915F-7EE0-D95C-844F-60212E4D4061}"/>
              </a:ext>
            </a:extLst>
          </p:cNvPr>
          <p:cNvSpPr/>
          <p:nvPr/>
        </p:nvSpPr>
        <p:spPr>
          <a:xfrm>
            <a:off x="1940197" y="5599093"/>
            <a:ext cx="2987298" cy="584775"/>
          </a:xfrm>
          <a:prstGeom prst="rect">
            <a:avLst/>
          </a:prstGeom>
          <a:ln>
            <a:solidFill>
              <a:schemeClr val="accent1"/>
            </a:solidFill>
          </a:ln>
        </p:spPr>
        <p:txBody>
          <a:bodyPr wrap="square">
            <a:spAutoFit/>
          </a:bodyPr>
          <a:lstStyle/>
          <a:p>
            <a:pPr>
              <a:spcBef>
                <a:spcPts val="300"/>
              </a:spcBef>
              <a:buClr>
                <a:srgbClr val="0070C0"/>
              </a:buClr>
            </a:pPr>
            <a:r>
              <a:rPr lang="en-US" sz="1600" dirty="0"/>
              <a:t>More info in </a:t>
            </a:r>
            <a:r>
              <a:rPr lang="en-US" sz="1600" i="1" dirty="0"/>
              <a:t>[A. </a:t>
            </a:r>
            <a:r>
              <a:rPr lang="en-US" sz="1600" i="1" dirty="0" err="1"/>
              <a:t>Streun</a:t>
            </a:r>
            <a:r>
              <a:rPr lang="en-US" sz="1600" i="1" dirty="0"/>
              <a:t> et al, PRAB 26, 091601, 2023]</a:t>
            </a:r>
          </a:p>
        </p:txBody>
      </p:sp>
    </p:spTree>
    <p:extLst>
      <p:ext uri="{BB962C8B-B14F-4D97-AF65-F5344CB8AC3E}">
        <p14:creationId xmlns:p14="http://schemas.microsoft.com/office/powerpoint/2010/main" val="39187574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SLS </a:t>
            </a:r>
            <a:r>
              <a:rPr lang="en-US" dirty="0">
                <a:sym typeface="Wingdings" panose="05000000000000000000" pitchFamily="2" charset="2"/>
              </a:rPr>
              <a:t> SLS 2</a:t>
            </a:r>
            <a:endParaRPr lang="de-DE" dirty="0"/>
          </a:p>
        </p:txBody>
      </p:sp>
      <p:grpSp>
        <p:nvGrpSpPr>
          <p:cNvPr id="6" name="Group 5"/>
          <p:cNvGrpSpPr/>
          <p:nvPr/>
        </p:nvGrpSpPr>
        <p:grpSpPr>
          <a:xfrm>
            <a:off x="347662" y="1122910"/>
            <a:ext cx="8643938" cy="4287290"/>
            <a:chOff x="685800" y="1046710"/>
            <a:chExt cx="7958138" cy="3906290"/>
          </a:xfrm>
        </p:grpSpPr>
        <p:sp>
          <p:nvSpPr>
            <p:cNvPr id="16" name="Rectangle 9">
              <a:extLst>
                <a:ext uri="{FF2B5EF4-FFF2-40B4-BE49-F238E27FC236}">
                  <a16:creationId xmlns:a16="http://schemas.microsoft.com/office/drawing/2014/main" id="{7D6AD626-0940-F240-B62A-F3F397C71782}"/>
                </a:ext>
              </a:extLst>
            </p:cNvPr>
            <p:cNvSpPr/>
            <p:nvPr/>
          </p:nvSpPr>
          <p:spPr>
            <a:xfrm>
              <a:off x="685800" y="4441347"/>
              <a:ext cx="7958137" cy="5111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pic>
          <p:nvPicPr>
            <p:cNvPr id="17" name="Picture 3">
              <a:extLst>
                <a:ext uri="{FF2B5EF4-FFF2-40B4-BE49-F238E27FC236}">
                  <a16:creationId xmlns:a16="http://schemas.microsoft.com/office/drawing/2014/main" id="{48F30FDA-6264-4A49-90B7-2778250C3CA2}"/>
                </a:ext>
              </a:extLst>
            </p:cNvPr>
            <p:cNvPicPr>
              <a:picLocks noChangeAspect="1"/>
            </p:cNvPicPr>
            <p:nvPr/>
          </p:nvPicPr>
          <p:blipFill rotWithShape="1">
            <a:blip r:embed="rId2"/>
            <a:srcRect l="7349" r="6194"/>
            <a:stretch/>
          </p:blipFill>
          <p:spPr>
            <a:xfrm>
              <a:off x="685801" y="1109925"/>
              <a:ext cx="3893966" cy="3842171"/>
            </a:xfrm>
            <a:prstGeom prst="rect">
              <a:avLst/>
            </a:prstGeom>
          </p:spPr>
        </p:pic>
        <p:sp>
          <p:nvSpPr>
            <p:cNvPr id="18" name="Content Placeholder 2">
              <a:extLst>
                <a:ext uri="{FF2B5EF4-FFF2-40B4-BE49-F238E27FC236}">
                  <a16:creationId xmlns:a16="http://schemas.microsoft.com/office/drawing/2014/main" id="{345E2701-597E-6648-933D-154AF823C0FA}"/>
                </a:ext>
              </a:extLst>
            </p:cNvPr>
            <p:cNvSpPr txBox="1">
              <a:spLocks/>
            </p:cNvSpPr>
            <p:nvPr/>
          </p:nvSpPr>
          <p:spPr>
            <a:xfrm>
              <a:off x="1680362" y="2061136"/>
              <a:ext cx="2052770" cy="1682551"/>
            </a:xfrm>
            <a:prstGeom prst="rect">
              <a:avLst/>
            </a:prstGeom>
            <a:solidFill>
              <a:schemeClr val="bg1"/>
            </a:solidFill>
          </p:spPr>
          <p:txBody>
            <a:bodyPr wrap="square" lIns="0" tIns="0" rIns="0" bIns="0">
              <a:sp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0" marR="0" lvl="0"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tabLst/>
                <a:defRPr/>
              </a:pPr>
              <a:r>
                <a:rPr kumimoji="0" lang="en-US" sz="1600" b="1" i="0" u="none" strike="noStrike" kern="1200" cap="none" spc="0" normalizeH="0" baseline="0" noProof="0" dirty="0">
                  <a:ln>
                    <a:noFill/>
                  </a:ln>
                  <a:solidFill>
                    <a:srgbClr val="C50006"/>
                  </a:solidFill>
                  <a:effectLst/>
                  <a:uLnTx/>
                  <a:uFillTx/>
                </a:rPr>
                <a:t>SLS today</a:t>
              </a:r>
            </a:p>
            <a:p>
              <a:pPr marL="0" marR="0" lvl="0" indent="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None/>
                <a:tabLst/>
                <a:defRPr/>
              </a:pPr>
              <a:endParaRPr kumimoji="0" lang="en-US" sz="800" b="1" i="0" u="none" strike="noStrike" kern="1200" cap="none" spc="0" normalizeH="0" baseline="0" noProof="0" dirty="0">
                <a:ln>
                  <a:noFill/>
                </a:ln>
                <a:solidFill>
                  <a:srgbClr val="000000">
                    <a:lumMod val="50000"/>
                    <a:lumOff val="50000"/>
                  </a:srgbClr>
                </a:solidFill>
                <a:effectLst/>
                <a:uLnTx/>
                <a:uFillTx/>
              </a:endParaRP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Lattice type </a:t>
              </a:r>
              <a:r>
                <a:rPr kumimoji="0" lang="en-US" sz="1200" b="1" i="0" u="none" strike="noStrike" kern="1200" cap="none" spc="0" normalizeH="0" baseline="0" noProof="0" dirty="0">
                  <a:ln>
                    <a:noFill/>
                  </a:ln>
                  <a:solidFill>
                    <a:srgbClr val="000000"/>
                  </a:solidFill>
                  <a:effectLst/>
                  <a:uLnTx/>
                  <a:uFillTx/>
                </a:rPr>
                <a:t>TBA</a:t>
              </a:r>
              <a:endPar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endParaRP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Circumference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288 m</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a:t>
              </a:r>
              <a:r>
                <a:rPr kumimoji="0" lang="en-US" sz="1200" b="0" i="0" u="none" strike="noStrike" kern="1200" cap="none" spc="0" normalizeH="0" baseline="0" noProof="0" dirty="0">
                  <a:ln>
                    <a:noFill/>
                  </a:ln>
                  <a:solidFill>
                    <a:srgbClr val="000000"/>
                  </a:solidFill>
                  <a:effectLst/>
                  <a:uLnTx/>
                  <a:uFillTx/>
                </a:rPr>
                <a:t>long, </a:t>
              </a: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medium, </a:t>
              </a:r>
              <a:br>
                <a:rPr kumimoji="0" lang="en-US" sz="1200" b="0" i="0" u="none" strike="noStrike" kern="1200" cap="none" spc="0" normalizeH="0" baseline="0" noProof="0" dirty="0">
                  <a:ln>
                    <a:noFill/>
                  </a:ln>
                  <a:solidFill>
                    <a:srgbClr val="000000"/>
                  </a:solidFill>
                  <a:effectLst/>
                  <a:uLnTx/>
                  <a:uFillTx/>
                </a:rPr>
              </a:br>
              <a:r>
                <a:rPr kumimoji="0" lang="en-US" sz="1200" b="1" i="0" u="none" strike="noStrike" kern="1200" cap="none" spc="0" normalizeH="0" baseline="0" noProof="0" dirty="0">
                  <a:ln>
                    <a:noFill/>
                  </a:ln>
                  <a:solidFill>
                    <a:srgbClr val="000000"/>
                  </a:solidFill>
                  <a:effectLst/>
                  <a:uLnTx/>
                  <a:uFillTx/>
                </a:rPr>
                <a:t>6</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short straights</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total straight length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sym typeface="Symbol" panose="05050102010706020507" pitchFamily="18" charset="2"/>
                </a:rPr>
                <a:t></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80 m</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Beam current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400 mA</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cs typeface="Times New Roman" panose="02020603050405020304" pitchFamily="18" charset="0"/>
                </a:rPr>
                <a:t>Beam energy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2.41 GeV</a:t>
              </a:r>
            </a:p>
            <a:p>
              <a:pPr marL="138113" marR="0" lvl="0" indent="-133350" algn="l" defTabSz="914400" rtl="0" eaLnBrk="1" fontAlgn="base" latinLnBrk="0" hangingPunct="1">
                <a:lnSpc>
                  <a:spcPct val="100000"/>
                </a:lnSpc>
                <a:spcBef>
                  <a:spcPct val="0"/>
                </a:spcBef>
                <a:spcAft>
                  <a:spcPct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cs typeface="Times New Roman" panose="02020603050405020304" pitchFamily="18" charset="0"/>
                </a:rPr>
                <a:t>Emittance</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5500 pm</a:t>
              </a:r>
            </a:p>
          </p:txBody>
        </p:sp>
        <p:pic>
          <p:nvPicPr>
            <p:cNvPr id="23" name="Picture 5">
              <a:extLst>
                <a:ext uri="{FF2B5EF4-FFF2-40B4-BE49-F238E27FC236}">
                  <a16:creationId xmlns:a16="http://schemas.microsoft.com/office/drawing/2014/main" id="{B78D3610-AC50-5E48-92C0-43A4D0AA87B3}"/>
                </a:ext>
              </a:extLst>
            </p:cNvPr>
            <p:cNvPicPr>
              <a:picLocks noChangeAspect="1"/>
            </p:cNvPicPr>
            <p:nvPr/>
          </p:nvPicPr>
          <p:blipFill rotWithShape="1">
            <a:blip r:embed="rId3"/>
            <a:srcRect l="11982" r="13400" b="1483"/>
            <a:stretch/>
          </p:blipFill>
          <p:spPr>
            <a:xfrm>
              <a:off x="4714164" y="1046710"/>
              <a:ext cx="3929774" cy="3906290"/>
            </a:xfrm>
            <a:prstGeom prst="rect">
              <a:avLst/>
            </a:prstGeom>
          </p:spPr>
        </p:pic>
        <p:sp>
          <p:nvSpPr>
            <p:cNvPr id="26" name="Right Arrow 2">
              <a:extLst>
                <a:ext uri="{FF2B5EF4-FFF2-40B4-BE49-F238E27FC236}">
                  <a16:creationId xmlns:a16="http://schemas.microsoft.com/office/drawing/2014/main" id="{EFB8CFF9-4D5F-7B4F-A2C1-5AD5DED984F1}"/>
                </a:ext>
              </a:extLst>
            </p:cNvPr>
            <p:cNvSpPr/>
            <p:nvPr/>
          </p:nvSpPr>
          <p:spPr bwMode="auto">
            <a:xfrm>
              <a:off x="4066198" y="4067913"/>
              <a:ext cx="1261014" cy="475710"/>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2024</a:t>
              </a:r>
            </a:p>
          </p:txBody>
        </p:sp>
        <p:sp>
          <p:nvSpPr>
            <p:cNvPr id="27" name="Rechteck 12">
              <a:extLst>
                <a:ext uri="{FF2B5EF4-FFF2-40B4-BE49-F238E27FC236}">
                  <a16:creationId xmlns:a16="http://schemas.microsoft.com/office/drawing/2014/main" id="{C4A529F6-FC9E-4A40-A5FF-E6C0C488093F}"/>
                </a:ext>
              </a:extLst>
            </p:cNvPr>
            <p:cNvSpPr/>
            <p:nvPr/>
          </p:nvSpPr>
          <p:spPr bwMode="auto">
            <a:xfrm>
              <a:off x="6679051" y="2159238"/>
              <a:ext cx="143635" cy="209539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0000"/>
                </a:solidFill>
                <a:effectLst/>
                <a:uLnTx/>
                <a:uFillTx/>
                <a:latin typeface="Times" charset="0"/>
              </a:endParaRPr>
            </a:p>
          </p:txBody>
        </p:sp>
        <p:sp>
          <p:nvSpPr>
            <p:cNvPr id="29" name="Rechteck 13">
              <a:extLst>
                <a:ext uri="{FF2B5EF4-FFF2-40B4-BE49-F238E27FC236}">
                  <a16:creationId xmlns:a16="http://schemas.microsoft.com/office/drawing/2014/main" id="{7AA21EC8-2D36-4C4A-B075-F5960DE73D80}"/>
                </a:ext>
              </a:extLst>
            </p:cNvPr>
            <p:cNvSpPr/>
            <p:nvPr/>
          </p:nvSpPr>
          <p:spPr bwMode="auto">
            <a:xfrm rot="5400000">
              <a:off x="6685889" y="1743886"/>
              <a:ext cx="155988" cy="24914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a:ln>
                  <a:noFill/>
                </a:ln>
                <a:solidFill>
                  <a:srgbClr val="000000"/>
                </a:solidFill>
                <a:effectLst/>
                <a:uLnTx/>
                <a:uFillTx/>
                <a:latin typeface="Times" charset="0"/>
              </a:endParaRPr>
            </a:p>
          </p:txBody>
        </p:sp>
        <p:sp>
          <p:nvSpPr>
            <p:cNvPr id="30" name="Content Placeholder 2">
              <a:extLst>
                <a:ext uri="{FF2B5EF4-FFF2-40B4-BE49-F238E27FC236}">
                  <a16:creationId xmlns:a16="http://schemas.microsoft.com/office/drawing/2014/main" id="{2BE7CAB5-B9EC-D04F-9D6E-F796039481E2}"/>
                </a:ext>
              </a:extLst>
            </p:cNvPr>
            <p:cNvSpPr txBox="1">
              <a:spLocks/>
            </p:cNvSpPr>
            <p:nvPr/>
          </p:nvSpPr>
          <p:spPr>
            <a:xfrm>
              <a:off x="5461609" y="1790570"/>
              <a:ext cx="2885329" cy="2229381"/>
            </a:xfrm>
            <a:prstGeom prst="rect">
              <a:avLst/>
            </a:prstGeom>
            <a:noFill/>
          </p:spPr>
          <p:txBody>
            <a:bodyPr vert="horz" wrap="square" lIns="0" tIns="0" rIns="0" bIns="0" rtlCol="0">
              <a:spAutoFit/>
            </a:bodyPr>
            <a:lstStyle>
              <a:lvl1pPr marL="257175" indent="-257175" algn="l" defTabSz="685800" rtl="0" eaLnBrk="1" latinLnBrk="0" hangingPunct="1">
                <a:spcBef>
                  <a:spcPct val="20000"/>
                </a:spcBef>
                <a:buClr>
                  <a:schemeClr val="tx1">
                    <a:lumMod val="50000"/>
                    <a:lumOff val="50000"/>
                  </a:schemeClr>
                </a:buClr>
                <a:buFont typeface="Wingdings" panose="05000000000000000000" pitchFamily="2" charset="2"/>
                <a:buChar char="w"/>
                <a:defRPr sz="2400" kern="1200">
                  <a:solidFill>
                    <a:schemeClr val="tx1"/>
                  </a:solidFill>
                  <a:latin typeface="+mn-lt"/>
                  <a:ea typeface="+mn-ea"/>
                  <a:cs typeface="+mn-cs"/>
                </a:defRPr>
              </a:lvl1pPr>
              <a:lvl2pPr marL="728663" indent="-385763" algn="l" defTabSz="685800" rtl="0" eaLnBrk="1" latinLnBrk="0" hangingPunct="1">
                <a:spcBef>
                  <a:spcPct val="20000"/>
                </a:spcBef>
                <a:buClr>
                  <a:schemeClr val="tx1">
                    <a:lumMod val="50000"/>
                    <a:lumOff val="50000"/>
                  </a:schemeClr>
                </a:buClr>
                <a:buFont typeface="Wingdings" panose="05000000000000000000" pitchFamily="2" charset="2"/>
                <a:buChar char="§"/>
                <a:defRPr sz="2100" kern="1200">
                  <a:solidFill>
                    <a:schemeClr val="tx1"/>
                  </a:solidFill>
                  <a:latin typeface="+mn-lt"/>
                  <a:ea typeface="+mn-ea"/>
                  <a:cs typeface="+mn-cs"/>
                </a:defRPr>
              </a:lvl2pPr>
              <a:lvl3pPr marL="857250" indent="-171450" algn="l" defTabSz="685800" rtl="0" eaLnBrk="1" latinLnBrk="0" hangingPunct="1">
                <a:spcBef>
                  <a:spcPct val="20000"/>
                </a:spcBef>
                <a:buClr>
                  <a:schemeClr val="tx1">
                    <a:lumMod val="50000"/>
                    <a:lumOff val="50000"/>
                  </a:schemeClr>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Clr>
                  <a:schemeClr val="tx1">
                    <a:lumMod val="50000"/>
                    <a:lumOff val="50000"/>
                  </a:schemeClr>
                </a:buClr>
                <a:buFont typeface="Symbol" panose="05050102010706020507" pitchFamily="18" charset="2"/>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Clr>
                  <a:schemeClr val="tx1">
                    <a:lumMod val="50000"/>
                    <a:lumOff val="50000"/>
                  </a:schemeClr>
                </a:buClr>
                <a:buFont typeface="Calibri" panose="020F050202020403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600" b="1" i="0" u="none" strike="noStrike" kern="1200" cap="none" spc="0" normalizeH="0" baseline="0" noProof="0" dirty="0">
                  <a:ln>
                    <a:noFill/>
                  </a:ln>
                  <a:solidFill>
                    <a:srgbClr val="C50006"/>
                  </a:solidFill>
                  <a:effectLst/>
                  <a:uLnTx/>
                  <a:uFillTx/>
                </a:rPr>
                <a:t>SLS 2.0</a:t>
              </a: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endParaRPr kumimoji="0" lang="en-US" sz="300" b="0" i="0" u="none" strike="noStrike" kern="1200" cap="none" spc="0" normalizeH="0" baseline="0" noProof="0" dirty="0">
                <a:ln>
                  <a:noFill/>
                </a:ln>
                <a:solidFill>
                  <a:srgbClr val="003B6E">
                    <a:lumMod val="75000"/>
                  </a:srgbClr>
                </a:solidFill>
                <a:effectLst/>
                <a:uLnTx/>
                <a:uFillTx/>
              </a:endParaRP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200" b="0" i="0" u="none" strike="noStrike" kern="1200" cap="none" spc="0" normalizeH="0" baseline="0" noProof="0" dirty="0">
                  <a:ln>
                    <a:noFill/>
                  </a:ln>
                  <a:solidFill>
                    <a:srgbClr val="000000"/>
                  </a:solidFill>
                  <a:effectLst/>
                  <a:uLnTx/>
                  <a:uFillTx/>
                </a:rPr>
                <a:t>maintained</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Circumference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288 m</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a:t>
              </a:r>
              <a:r>
                <a:rPr kumimoji="0" lang="en-US" sz="1200" b="0" i="0" u="none" strike="noStrike" kern="1200" cap="none" spc="0" normalizeH="0" baseline="0" noProof="0" dirty="0">
                  <a:ln>
                    <a:noFill/>
                  </a:ln>
                  <a:solidFill>
                    <a:srgbClr val="000000"/>
                  </a:solidFill>
                  <a:effectLst/>
                  <a:uLnTx/>
                  <a:uFillTx/>
                </a:rPr>
                <a:t>long, </a:t>
              </a:r>
              <a:r>
                <a:rPr kumimoji="0" lang="en-US" sz="1200" b="1" i="0" u="none" strike="noStrike" kern="1200" cap="none" spc="0" normalizeH="0" baseline="0" noProof="0" dirty="0">
                  <a:ln>
                    <a:noFill/>
                  </a:ln>
                  <a:solidFill>
                    <a:srgbClr val="000000"/>
                  </a:solidFill>
                  <a:effectLst/>
                  <a:uLnTx/>
                  <a:uFillTx/>
                </a:rPr>
                <a:t>3</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medium, </a:t>
              </a:r>
              <a:r>
                <a:rPr kumimoji="0" lang="en-US" sz="1200" b="1" i="0" u="none" strike="noStrike" kern="1200" cap="none" spc="0" normalizeH="0" baseline="0" noProof="0" dirty="0">
                  <a:ln>
                    <a:noFill/>
                  </a:ln>
                  <a:solidFill>
                    <a:srgbClr val="000000"/>
                  </a:solidFill>
                  <a:effectLst/>
                  <a:uLnTx/>
                  <a:uFillTx/>
                </a:rPr>
                <a:t>6</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rPr>
                <a:t> short straights</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total straight length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sym typeface="Symbol" panose="05050102010706020507" pitchFamily="18" charset="2"/>
                </a:rPr>
                <a:t></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 80 m</a:t>
              </a:r>
            </a:p>
            <a:p>
              <a:pPr marL="138113" marR="0" lvl="0" indent="-138113" algn="l" defTabSz="6858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0000"/>
                  </a:solidFill>
                  <a:effectLst/>
                  <a:uLnTx/>
                  <a:uFillTx/>
                </a:rPr>
                <a:t>Beam current  </a:t>
              </a:r>
              <a:r>
                <a:rPr kumimoji="0" lang="en-US" sz="1200" b="1" i="0" u="none" strike="noStrike" kern="1200" cap="none" spc="0" normalizeH="0" baseline="0" noProof="0" dirty="0">
                  <a:ln>
                    <a:noFill/>
                  </a:ln>
                  <a:solidFill>
                    <a:srgbClr val="000000"/>
                  </a:solidFill>
                  <a:effectLst/>
                  <a:uLnTx/>
                  <a:uFillTx/>
                  <a:cs typeface="Times New Roman" panose="02020603050405020304" pitchFamily="18" charset="0"/>
                </a:rPr>
                <a:t>400 mA</a:t>
              </a: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endParaRPr kumimoji="0" lang="en-US" sz="400" b="0" i="0" u="none" strike="noStrike" kern="1200" cap="none" spc="0" normalizeH="0" baseline="0" noProof="0" dirty="0">
                <a:ln>
                  <a:noFill/>
                </a:ln>
                <a:solidFill>
                  <a:srgbClr val="003B6E">
                    <a:lumMod val="75000"/>
                  </a:srgbClr>
                </a:solidFill>
                <a:effectLst/>
                <a:uLnTx/>
                <a:uFillTx/>
              </a:endParaRP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200" b="0" i="0" u="none" strike="noStrike" kern="1200" cap="none" spc="0" normalizeH="0" baseline="0" noProof="0" dirty="0">
                  <a:ln>
                    <a:noFill/>
                  </a:ln>
                  <a:solidFill>
                    <a:srgbClr val="0070C0"/>
                  </a:solidFill>
                  <a:effectLst/>
                  <a:uLnTx/>
                  <a:uFillTx/>
                </a:rPr>
                <a:t>almost maintained</a:t>
              </a:r>
            </a:p>
            <a:p>
              <a:pPr marL="138113" marR="0" lvl="0" indent="-138113" algn="l" defTabSz="685800" rtl="0" eaLnBrk="1" fontAlgn="auto" latinLnBrk="0" hangingPunct="1">
                <a:lnSpc>
                  <a:spcPct val="100000"/>
                </a:lnSpc>
                <a:spcBef>
                  <a:spcPts val="0"/>
                </a:spcBef>
                <a:spcAft>
                  <a:spcPts val="0"/>
                </a:spcAft>
                <a:buClr>
                  <a:srgbClr val="0070C0"/>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0070C0"/>
                  </a:solidFill>
                  <a:effectLst/>
                  <a:uLnTx/>
                  <a:uFillTx/>
                </a:rPr>
                <a:t>Source point positions |shifts| </a:t>
              </a:r>
              <a:r>
                <a:rPr kumimoji="0" lang="en-US" sz="1200" b="1" i="0" u="none" strike="noStrike" kern="1200" cap="none" spc="0" normalizeH="0" baseline="0" noProof="0" dirty="0">
                  <a:ln>
                    <a:noFill/>
                  </a:ln>
                  <a:solidFill>
                    <a:srgbClr val="0070C0"/>
                  </a:solidFill>
                  <a:effectLst/>
                  <a:uLnTx/>
                  <a:uFillTx/>
                  <a:cs typeface="Times New Roman" panose="02020603050405020304" pitchFamily="18" charset="0"/>
                </a:rPr>
                <a:t>&lt; 70 mm</a:t>
              </a: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endParaRPr kumimoji="0" lang="en-US" sz="400" b="0" i="0" u="none" strike="noStrike" kern="1200" cap="none" spc="0" normalizeH="0" baseline="0" noProof="0" dirty="0">
                <a:ln>
                  <a:noFill/>
                </a:ln>
                <a:solidFill>
                  <a:srgbClr val="003B6E">
                    <a:lumMod val="75000"/>
                  </a:srgbClr>
                </a:solidFill>
                <a:effectLst/>
                <a:uLnTx/>
                <a:uFillTx/>
              </a:endParaRPr>
            </a:p>
            <a:p>
              <a:pPr marL="0" marR="0" lvl="0" indent="0" algn="l" defTabSz="685800" rtl="0" eaLnBrk="1" fontAlgn="auto" latinLnBrk="0" hangingPunct="1">
                <a:lnSpc>
                  <a:spcPct val="100000"/>
                </a:lnSpc>
                <a:spcBef>
                  <a:spcPts val="0"/>
                </a:spcBef>
                <a:spcAft>
                  <a:spcPts val="0"/>
                </a:spcAft>
                <a:buClr>
                  <a:srgbClr val="000000">
                    <a:lumMod val="50000"/>
                    <a:lumOff val="50000"/>
                  </a:srgbClr>
                </a:buClr>
                <a:buSzTx/>
                <a:buFont typeface="Wingdings" panose="05000000000000000000" pitchFamily="2" charset="2"/>
                <a:buNone/>
                <a:tabLst/>
                <a:defRPr/>
              </a:pPr>
              <a:r>
                <a:rPr kumimoji="0" lang="en-US" sz="1200" b="0" i="0" u="none" strike="noStrike" kern="1200" cap="none" spc="0" normalizeH="0" baseline="0" noProof="0" dirty="0">
                  <a:ln>
                    <a:noFill/>
                  </a:ln>
                  <a:solidFill>
                    <a:srgbClr val="197418"/>
                  </a:solidFill>
                  <a:effectLst/>
                  <a:uLnTx/>
                  <a:uFillTx/>
                </a:rPr>
                <a:t>improved</a:t>
              </a:r>
            </a:p>
            <a:p>
              <a:pPr marL="138113" marR="0" lvl="0" indent="-133350" algn="l" defTabSz="685800" rtl="0" eaLnBrk="1" fontAlgn="auto" latinLnBrk="0" hangingPunct="1">
                <a:lnSpc>
                  <a:spcPct val="100000"/>
                </a:lnSpc>
                <a:spcBef>
                  <a:spcPts val="0"/>
                </a:spcBef>
                <a:spcAft>
                  <a:spcPts val="0"/>
                </a:spcAft>
                <a:buClr>
                  <a:srgbClr val="197418"/>
                </a:buClr>
                <a:buSzTx/>
                <a:buFont typeface="Arial" panose="020B0604020202020204" pitchFamily="34" charset="0"/>
                <a:buChar char="•"/>
                <a:tabLst>
                  <a:tab pos="931863" algn="l"/>
                </a:tabLst>
                <a:defRPr/>
              </a:pPr>
              <a:r>
                <a:rPr kumimoji="0" lang="en-US" sz="1200" b="0" i="0" u="none" strike="noStrike" kern="1200" cap="none" spc="0" normalizeH="0" baseline="0" noProof="0" dirty="0">
                  <a:ln>
                    <a:noFill/>
                  </a:ln>
                  <a:solidFill>
                    <a:srgbClr val="197418"/>
                  </a:solidFill>
                  <a:effectLst/>
                  <a:uLnTx/>
                  <a:uFillTx/>
                </a:rPr>
                <a:t>Lattice type	</a:t>
              </a:r>
              <a:r>
                <a:rPr kumimoji="0" lang="en-US" sz="1200" b="1" i="0" u="none" strike="noStrike" kern="1200" cap="none" spc="0" normalizeH="0" baseline="0" noProof="0" dirty="0">
                  <a:ln>
                    <a:noFill/>
                  </a:ln>
                  <a:solidFill>
                    <a:srgbClr val="197418"/>
                  </a:solidFill>
                  <a:effectLst/>
                  <a:uLnTx/>
                  <a:uFillTx/>
                </a:rPr>
                <a:t>7 bend achromat </a:t>
              </a:r>
            </a:p>
            <a:p>
              <a:pPr marL="138113" marR="0" lvl="0" indent="-133350" algn="l" defTabSz="685800" rtl="0" eaLnBrk="1" fontAlgn="auto" latinLnBrk="0" hangingPunct="1">
                <a:lnSpc>
                  <a:spcPct val="100000"/>
                </a:lnSpc>
                <a:spcBef>
                  <a:spcPts val="0"/>
                </a:spcBef>
                <a:spcAft>
                  <a:spcPts val="0"/>
                </a:spcAft>
                <a:buClr>
                  <a:srgbClr val="197418"/>
                </a:buClr>
                <a:buSzTx/>
                <a:buFont typeface="Arial" panose="020B0604020202020204" pitchFamily="34" charset="0"/>
                <a:buChar char="•"/>
                <a:tabLst>
                  <a:tab pos="931863" algn="l"/>
                </a:tabLst>
                <a:defRPr/>
              </a:pPr>
              <a:r>
                <a:rPr kumimoji="0" lang="en-US" sz="1200" b="0" i="0" u="none" strike="noStrike" kern="1200" cap="none" spc="0" normalizeH="0" baseline="0" noProof="0" dirty="0">
                  <a:ln>
                    <a:noFill/>
                  </a:ln>
                  <a:solidFill>
                    <a:srgbClr val="197418"/>
                  </a:solidFill>
                  <a:effectLst/>
                  <a:uLnTx/>
                  <a:uFillTx/>
                </a:rPr>
                <a:t>Emittance	</a:t>
              </a:r>
              <a:r>
                <a:rPr kumimoji="0" lang="en-US" sz="1200" b="1" i="0" u="none" strike="noStrike" kern="1200" cap="none" spc="0" normalizeH="0" baseline="0" noProof="0" dirty="0">
                  <a:ln>
                    <a:noFill/>
                  </a:ln>
                  <a:solidFill>
                    <a:srgbClr val="197418"/>
                  </a:solidFill>
                  <a:effectLst/>
                  <a:uLnTx/>
                  <a:uFillTx/>
                  <a:cs typeface="Times New Roman" panose="02020603050405020304" pitchFamily="18" charset="0"/>
                </a:rPr>
                <a:t>157 pm   </a:t>
              </a:r>
              <a:endParaRPr kumimoji="0" lang="en-US" sz="1200" b="0" i="0" u="none" strike="noStrike" kern="1200" cap="none" spc="0" normalizeH="0" baseline="0" noProof="0" dirty="0">
                <a:ln>
                  <a:noFill/>
                </a:ln>
                <a:solidFill>
                  <a:srgbClr val="197418"/>
                </a:solidFill>
                <a:effectLst/>
                <a:uLnTx/>
                <a:uFillTx/>
              </a:endParaRPr>
            </a:p>
            <a:p>
              <a:pPr marL="138113" marR="0" lvl="0" indent="-133350" algn="l" defTabSz="685800" rtl="0" eaLnBrk="1" fontAlgn="auto" latinLnBrk="0" hangingPunct="1">
                <a:lnSpc>
                  <a:spcPct val="100000"/>
                </a:lnSpc>
                <a:spcBef>
                  <a:spcPts val="0"/>
                </a:spcBef>
                <a:spcAft>
                  <a:spcPts val="0"/>
                </a:spcAft>
                <a:buClr>
                  <a:srgbClr val="197418"/>
                </a:buClr>
                <a:buSzTx/>
                <a:buFont typeface="Arial" panose="020B0604020202020204" pitchFamily="34" charset="0"/>
                <a:buChar char="•"/>
                <a:tabLst>
                  <a:tab pos="931863" algn="l"/>
                </a:tabLst>
                <a:defRPr/>
              </a:pPr>
              <a:r>
                <a:rPr kumimoji="0" lang="en-US" sz="1200" b="0" i="0" u="none" strike="noStrike" kern="1200" cap="none" spc="0" normalizeH="0" baseline="0" noProof="0" dirty="0">
                  <a:ln>
                    <a:noFill/>
                  </a:ln>
                  <a:solidFill>
                    <a:srgbClr val="197418"/>
                  </a:solidFill>
                  <a:effectLst/>
                  <a:uLnTx/>
                  <a:uFillTx/>
                </a:rPr>
                <a:t>Energy	</a:t>
              </a:r>
              <a:r>
                <a:rPr kumimoji="0" lang="en-US" sz="1200" b="1" i="0" u="none" strike="noStrike" kern="1200" cap="none" spc="0" normalizeH="0" baseline="0" noProof="0" dirty="0">
                  <a:ln>
                    <a:noFill/>
                  </a:ln>
                  <a:solidFill>
                    <a:srgbClr val="197418"/>
                  </a:solidFill>
                  <a:effectLst/>
                  <a:uLnTx/>
                  <a:uFillTx/>
                  <a:cs typeface="Times New Roman" panose="02020603050405020304" pitchFamily="18" charset="0"/>
                </a:rPr>
                <a:t>2.7 GeV </a:t>
              </a:r>
              <a:endParaRPr kumimoji="0" lang="de-CH" sz="1200" b="0" i="0" u="none" strike="noStrike" kern="1200" cap="none" spc="0" normalizeH="0" baseline="0" noProof="0" dirty="0">
                <a:ln>
                  <a:noFill/>
                </a:ln>
                <a:solidFill>
                  <a:srgbClr val="197418"/>
                </a:solidFill>
                <a:effectLst/>
                <a:uLnTx/>
                <a:uFillTx/>
              </a:endParaRPr>
            </a:p>
          </p:txBody>
        </p:sp>
      </p:grpSp>
      <p:sp>
        <p:nvSpPr>
          <p:cNvPr id="12" name="TextBox 11"/>
          <p:cNvSpPr txBox="1"/>
          <p:nvPr/>
        </p:nvSpPr>
        <p:spPr>
          <a:xfrm>
            <a:off x="5715000" y="6324600"/>
            <a:ext cx="2667000" cy="369332"/>
          </a:xfrm>
          <a:prstGeom prst="rect">
            <a:avLst/>
          </a:prstGeom>
          <a:noFill/>
          <a:ln>
            <a:solidFill>
              <a:schemeClr val="accent1"/>
            </a:solidFill>
          </a:ln>
        </p:spPr>
        <p:txBody>
          <a:bodyPr wrap="square" rtlCol="0">
            <a:spAutoFit/>
          </a:bodyPr>
          <a:lstStyle/>
          <a:p>
            <a:pPr algn="ctr"/>
            <a:r>
              <a:rPr lang="en-US" dirty="0"/>
              <a:t>Courtesy of H. Braun</a:t>
            </a:r>
            <a:endParaRPr lang="de-CH" dirty="0"/>
          </a:p>
        </p:txBody>
      </p:sp>
    </p:spTree>
    <p:extLst>
      <p:ext uri="{BB962C8B-B14F-4D97-AF65-F5344CB8AC3E}">
        <p14:creationId xmlns:p14="http://schemas.microsoft.com/office/powerpoint/2010/main" val="162586581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Improvements from SLS to SLS 2</a:t>
            </a:r>
            <a:endParaRPr lang="de-DE" dirty="0"/>
          </a:p>
        </p:txBody>
      </p:sp>
      <p:pic>
        <p:nvPicPr>
          <p:cNvPr id="12" name="Picture 11">
            <a:extLst>
              <a:ext uri="{FF2B5EF4-FFF2-40B4-BE49-F238E27FC236}">
                <a16:creationId xmlns:a16="http://schemas.microsoft.com/office/drawing/2014/main" id="{B8018B9B-EE64-755F-35E2-AA9BFFDC7143}"/>
              </a:ext>
            </a:extLst>
          </p:cNvPr>
          <p:cNvPicPr>
            <a:picLocks noChangeAspect="1"/>
          </p:cNvPicPr>
          <p:nvPr/>
        </p:nvPicPr>
        <p:blipFill rotWithShape="1">
          <a:blip r:embed="rId2">
            <a:extLst>
              <a:ext uri="{28A0092B-C50C-407E-A947-70E740481C1C}">
                <a14:useLocalDpi xmlns:a14="http://schemas.microsoft.com/office/drawing/2010/main" val="0"/>
              </a:ext>
            </a:extLst>
          </a:blip>
          <a:srcRect b="49131"/>
          <a:stretch/>
        </p:blipFill>
        <p:spPr>
          <a:xfrm>
            <a:off x="362194" y="1055133"/>
            <a:ext cx="8629406" cy="3974067"/>
          </a:xfrm>
          <a:prstGeom prst="rect">
            <a:avLst/>
          </a:prstGeom>
        </p:spPr>
      </p:pic>
      <p:sp>
        <p:nvSpPr>
          <p:cNvPr id="5" name="TextBox 4"/>
          <p:cNvSpPr txBox="1"/>
          <p:nvPr/>
        </p:nvSpPr>
        <p:spPr>
          <a:xfrm>
            <a:off x="3124200" y="5873614"/>
            <a:ext cx="2667000" cy="369332"/>
          </a:xfrm>
          <a:prstGeom prst="rect">
            <a:avLst/>
          </a:prstGeom>
          <a:noFill/>
          <a:ln>
            <a:solidFill>
              <a:schemeClr val="accent1"/>
            </a:solidFill>
          </a:ln>
        </p:spPr>
        <p:txBody>
          <a:bodyPr wrap="square" rtlCol="0">
            <a:spAutoFit/>
          </a:bodyPr>
          <a:lstStyle/>
          <a:p>
            <a:pPr algn="ctr"/>
            <a:r>
              <a:rPr lang="en-US" dirty="0"/>
              <a:t>Courtesy of H. Braun</a:t>
            </a:r>
            <a:endParaRPr lang="de-CH" dirty="0"/>
          </a:p>
        </p:txBody>
      </p:sp>
      <p:sp>
        <p:nvSpPr>
          <p:cNvPr id="3" name="Rectangle 2"/>
          <p:cNvSpPr/>
          <p:nvPr/>
        </p:nvSpPr>
        <p:spPr>
          <a:xfrm>
            <a:off x="457200" y="4724400"/>
            <a:ext cx="762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 name="Rectangle 6"/>
          <p:cNvSpPr/>
          <p:nvPr/>
        </p:nvSpPr>
        <p:spPr>
          <a:xfrm>
            <a:off x="4648200" y="4800600"/>
            <a:ext cx="762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44964413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Synchrotron light machines</a:t>
            </a:r>
            <a:br>
              <a:rPr lang="en-US" sz="4800" dirty="0">
                <a:solidFill>
                  <a:schemeClr val="tx1"/>
                </a:solidFill>
              </a:rPr>
            </a:br>
            <a:r>
              <a:rPr lang="en-US" sz="4800" dirty="0">
                <a:solidFill>
                  <a:schemeClr val="tx1"/>
                </a:solidFill>
              </a:rPr>
              <a:t>Stability</a:t>
            </a:r>
          </a:p>
        </p:txBody>
      </p:sp>
    </p:spTree>
    <p:extLst>
      <p:ext uri="{BB962C8B-B14F-4D97-AF65-F5344CB8AC3E}">
        <p14:creationId xmlns:p14="http://schemas.microsoft.com/office/powerpoint/2010/main" val="308627638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Stability: noise sources</a:t>
            </a:r>
            <a:endParaRPr lang="de-DE" dirty="0"/>
          </a:p>
        </p:txBody>
      </p:sp>
      <p:sp>
        <p:nvSpPr>
          <p:cNvPr id="3" name="TextBox 2"/>
          <p:cNvSpPr txBox="1"/>
          <p:nvPr/>
        </p:nvSpPr>
        <p:spPr>
          <a:xfrm>
            <a:off x="381000" y="1143000"/>
            <a:ext cx="7239001" cy="4616648"/>
          </a:xfrm>
          <a:prstGeom prst="rect">
            <a:avLst/>
          </a:prstGeom>
          <a:noFill/>
        </p:spPr>
        <p:txBody>
          <a:bodyPr wrap="square" rtlCol="0">
            <a:spAutoFit/>
          </a:bodyPr>
          <a:lstStyle/>
          <a:p>
            <a:r>
              <a:rPr lang="en-US" b="1" dirty="0"/>
              <a:t>Short term (</a:t>
            </a:r>
            <a:r>
              <a:rPr lang="en-US" dirty="0"/>
              <a:t>&lt;</a:t>
            </a:r>
            <a:r>
              <a:rPr lang="en-US" b="1" dirty="0"/>
              <a:t>1 hour):</a:t>
            </a:r>
          </a:p>
          <a:p>
            <a:pPr marL="285750" indent="-285750">
              <a:buFont typeface="Arial" panose="020B0604020202020204" pitchFamily="34" charset="0"/>
              <a:buChar char="•"/>
            </a:pPr>
            <a:r>
              <a:rPr lang="en-US" sz="1600" dirty="0"/>
              <a:t>Ground vibration induced by human activities</a:t>
            </a:r>
          </a:p>
          <a:p>
            <a:pPr marL="285750" indent="-285750">
              <a:buFont typeface="Arial" panose="020B0604020202020204" pitchFamily="34" charset="0"/>
              <a:buChar char="•"/>
            </a:pPr>
            <a:r>
              <a:rPr lang="en-US" sz="1600" dirty="0"/>
              <a:t>Mechanical devices like compressors and cranes </a:t>
            </a:r>
          </a:p>
          <a:p>
            <a:pPr marL="285750" indent="-285750">
              <a:buFont typeface="Arial" panose="020B0604020202020204" pitchFamily="34" charset="0"/>
              <a:buChar char="•"/>
            </a:pPr>
            <a:r>
              <a:rPr lang="en-US" sz="1600" dirty="0"/>
              <a:t>External sources like road traffic </a:t>
            </a:r>
          </a:p>
          <a:p>
            <a:pPr marL="285750" indent="-285750">
              <a:buFont typeface="Arial" panose="020B0604020202020204" pitchFamily="34" charset="0"/>
              <a:buChar char="•"/>
            </a:pPr>
            <a:r>
              <a:rPr lang="en-US" sz="1600" dirty="0"/>
              <a:t>ID changes (fast polarization switching IDs &lt;100 Hz)</a:t>
            </a:r>
          </a:p>
          <a:p>
            <a:pPr marL="285750" indent="-285750">
              <a:buFont typeface="Arial" panose="020B0604020202020204" pitchFamily="34" charset="0"/>
              <a:buChar char="•"/>
            </a:pPr>
            <a:r>
              <a:rPr lang="en-US" sz="1600" dirty="0"/>
              <a:t>Cooling water circuits</a:t>
            </a:r>
          </a:p>
          <a:p>
            <a:pPr marL="285750" indent="-285750">
              <a:buFont typeface="Arial" panose="020B0604020202020204" pitchFamily="34" charset="0"/>
              <a:buChar char="•"/>
            </a:pPr>
            <a:r>
              <a:rPr lang="en-US" sz="1600" dirty="0"/>
              <a:t>Power supply (PS) noise … </a:t>
            </a:r>
          </a:p>
          <a:p>
            <a:endParaRPr lang="en-US" sz="1600" dirty="0"/>
          </a:p>
          <a:p>
            <a:r>
              <a:rPr lang="en-US" b="1" dirty="0"/>
              <a:t>Medium term (</a:t>
            </a:r>
            <a:r>
              <a:rPr lang="en-US" dirty="0"/>
              <a:t>&lt;</a:t>
            </a:r>
            <a:r>
              <a:rPr lang="en-US" b="1" dirty="0"/>
              <a:t>1 week):</a:t>
            </a:r>
          </a:p>
          <a:p>
            <a:pPr marL="285750" indent="-285750">
              <a:buFont typeface="Arial" panose="020B0604020202020204" pitchFamily="34" charset="0"/>
              <a:buChar char="•"/>
            </a:pPr>
            <a:r>
              <a:rPr lang="en-US" sz="1600" dirty="0"/>
              <a:t>Slight movement of the vacuum chamber (or even magnets) due to changes of the SR induced heat load </a:t>
            </a:r>
          </a:p>
          <a:p>
            <a:pPr marL="285750" indent="-285750">
              <a:buFont typeface="Arial" panose="020B0604020202020204" pitchFamily="34" charset="0"/>
              <a:buChar char="•"/>
            </a:pPr>
            <a:r>
              <a:rPr lang="en-US" sz="1600" dirty="0"/>
              <a:t>Water cooling</a:t>
            </a:r>
          </a:p>
          <a:p>
            <a:pPr marL="285750" indent="-285750">
              <a:buFont typeface="Arial" panose="020B0604020202020204" pitchFamily="34" charset="0"/>
              <a:buChar char="•"/>
            </a:pPr>
            <a:r>
              <a:rPr lang="en-US" sz="1600" dirty="0"/>
              <a:t>Tunnel and hall temperature variations (day/night variations) …</a:t>
            </a:r>
          </a:p>
          <a:p>
            <a:endParaRPr lang="en-US" sz="1600" dirty="0"/>
          </a:p>
          <a:p>
            <a:r>
              <a:rPr lang="en-US" b="1" dirty="0"/>
              <a:t>Long term (</a:t>
            </a:r>
            <a:r>
              <a:rPr lang="en-US" dirty="0"/>
              <a:t>&gt;</a:t>
            </a:r>
            <a:r>
              <a:rPr lang="en-US" b="1" dirty="0"/>
              <a:t>1 week):</a:t>
            </a:r>
          </a:p>
          <a:p>
            <a:pPr marL="285750" indent="-285750">
              <a:buFont typeface="Arial" panose="020B0604020202020204" pitchFamily="34" charset="0"/>
              <a:buChar char="•"/>
            </a:pPr>
            <a:r>
              <a:rPr lang="en-US" sz="1600" dirty="0"/>
              <a:t>Ground settlement and seasonal effects (temperature, rain fall) resulting in alignment changes of accelerator components including girders and magnets.</a:t>
            </a:r>
          </a:p>
        </p:txBody>
      </p:sp>
      <p:pic>
        <p:nvPicPr>
          <p:cNvPr id="4" name="Picture 3"/>
          <p:cNvPicPr>
            <a:picLocks noChangeAspect="1"/>
          </p:cNvPicPr>
          <p:nvPr/>
        </p:nvPicPr>
        <p:blipFill>
          <a:blip r:embed="rId2"/>
          <a:stretch>
            <a:fillRect/>
          </a:stretch>
        </p:blipFill>
        <p:spPr>
          <a:xfrm>
            <a:off x="7856240" y="1219200"/>
            <a:ext cx="906760" cy="4554026"/>
          </a:xfrm>
          <a:prstGeom prst="rect">
            <a:avLst/>
          </a:prstGeom>
        </p:spPr>
      </p:pic>
    </p:spTree>
    <p:extLst>
      <p:ext uri="{BB962C8B-B14F-4D97-AF65-F5344CB8AC3E}">
        <p14:creationId xmlns:p14="http://schemas.microsoft.com/office/powerpoint/2010/main" val="38185771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Stability: requirements</a:t>
            </a:r>
            <a:endParaRPr lang="de-DE" dirty="0"/>
          </a:p>
        </p:txBody>
      </p:sp>
      <p:sp>
        <p:nvSpPr>
          <p:cNvPr id="6" name="TextBox 5"/>
          <p:cNvSpPr txBox="1"/>
          <p:nvPr/>
        </p:nvSpPr>
        <p:spPr>
          <a:xfrm>
            <a:off x="253550" y="990600"/>
            <a:ext cx="8230275" cy="646331"/>
          </a:xfrm>
          <a:prstGeom prst="rect">
            <a:avLst/>
          </a:prstGeom>
          <a:noFill/>
        </p:spPr>
        <p:txBody>
          <a:bodyPr wrap="square" rtlCol="0">
            <a:spAutoFit/>
          </a:bodyPr>
          <a:lstStyle/>
          <a:p>
            <a:pPr algn="ctr"/>
            <a:r>
              <a:rPr lang="en-US" dirty="0"/>
              <a:t>Typical stability requirements for selected measurement </a:t>
            </a:r>
          </a:p>
          <a:p>
            <a:pPr algn="ctr"/>
            <a:r>
              <a:rPr lang="en-US" dirty="0"/>
              <a:t>parameters common to a majority of experiments</a:t>
            </a:r>
            <a:endParaRPr lang="de-CH" dirty="0"/>
          </a:p>
        </p:txBody>
      </p:sp>
      <p:graphicFrame>
        <p:nvGraphicFramePr>
          <p:cNvPr id="8" name="Table 7"/>
          <p:cNvGraphicFramePr>
            <a:graphicFrameLocks noGrp="1"/>
          </p:cNvGraphicFramePr>
          <p:nvPr>
            <p:extLst>
              <p:ext uri="{D42A27DB-BD31-4B8C-83A1-F6EECF244321}">
                <p14:modId xmlns:p14="http://schemas.microsoft.com/office/powerpoint/2010/main" val="1840130245"/>
              </p:ext>
            </p:extLst>
          </p:nvPr>
        </p:nvGraphicFramePr>
        <p:xfrm>
          <a:off x="1143000" y="1737360"/>
          <a:ext cx="6324600" cy="2225040"/>
        </p:xfrm>
        <a:graphic>
          <a:graphicData uri="http://schemas.openxmlformats.org/drawingml/2006/table">
            <a:tbl>
              <a:tblPr firstRow="1" bandRow="1">
                <a:tableStyleId>{5C22544A-7EE6-4342-B048-85BDC9FD1C3A}</a:tableStyleId>
              </a:tblPr>
              <a:tblGrid>
                <a:gridCol w="3162300">
                  <a:extLst>
                    <a:ext uri="{9D8B030D-6E8A-4147-A177-3AD203B41FA5}">
                      <a16:colId xmlns:a16="http://schemas.microsoft.com/office/drawing/2014/main" val="3562340795"/>
                    </a:ext>
                  </a:extLst>
                </a:gridCol>
                <a:gridCol w="3162300">
                  <a:extLst>
                    <a:ext uri="{9D8B030D-6E8A-4147-A177-3AD203B41FA5}">
                      <a16:colId xmlns:a16="http://schemas.microsoft.com/office/drawing/2014/main" val="1672117681"/>
                    </a:ext>
                  </a:extLst>
                </a:gridCol>
              </a:tblGrid>
              <a:tr h="370840">
                <a:tc>
                  <a:txBody>
                    <a:bodyPr/>
                    <a:lstStyle/>
                    <a:p>
                      <a:r>
                        <a:rPr kumimoji="0" lang="en-US" sz="1800" b="1" i="0" u="none" strike="noStrike" kern="1200" baseline="0" noProof="0" dirty="0">
                          <a:solidFill>
                            <a:schemeClr val="lt1"/>
                          </a:solidFill>
                          <a:latin typeface="+mn-lt"/>
                          <a:ea typeface="+mn-ea"/>
                          <a:cs typeface="+mn-cs"/>
                        </a:rPr>
                        <a:t>Measurement parameter</a:t>
                      </a:r>
                      <a:endParaRPr lang="en-US" noProof="0" dirty="0"/>
                    </a:p>
                  </a:txBody>
                  <a:tcPr/>
                </a:tc>
                <a:tc>
                  <a:txBody>
                    <a:bodyPr/>
                    <a:lstStyle/>
                    <a:p>
                      <a:pPr algn="ctr"/>
                      <a:r>
                        <a:rPr kumimoji="0" lang="en-US" sz="1800" b="1" i="0" u="none" strike="noStrike" kern="1200" baseline="0" noProof="0" dirty="0">
                          <a:solidFill>
                            <a:schemeClr val="lt1"/>
                          </a:solidFill>
                          <a:latin typeface="+mn-lt"/>
                          <a:ea typeface="+mn-ea"/>
                          <a:cs typeface="+mn-cs"/>
                        </a:rPr>
                        <a:t>Stability requirement</a:t>
                      </a:r>
                      <a:endParaRPr lang="en-US" noProof="0" dirty="0"/>
                    </a:p>
                  </a:txBody>
                  <a:tcPr/>
                </a:tc>
                <a:extLst>
                  <a:ext uri="{0D108BD9-81ED-4DB2-BD59-A6C34878D82A}">
                    <a16:rowId xmlns:a16="http://schemas.microsoft.com/office/drawing/2014/main" val="358643620"/>
                  </a:ext>
                </a:extLst>
              </a:tr>
              <a:tr h="370840">
                <a:tc>
                  <a:txBody>
                    <a:bodyPr/>
                    <a:lstStyle/>
                    <a:p>
                      <a:r>
                        <a:rPr kumimoji="0" lang="en-US" sz="1600" b="0" i="0" u="none" strike="noStrike" kern="1200" baseline="0" noProof="0" dirty="0">
                          <a:solidFill>
                            <a:schemeClr val="dk1"/>
                          </a:solidFill>
                          <a:latin typeface="+mn-lt"/>
                          <a:ea typeface="+mn-ea"/>
                          <a:cs typeface="+mn-cs"/>
                        </a:rPr>
                        <a:t>Intensity variation ΔI/I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a:solidFill>
                            <a:schemeClr val="dk1"/>
                          </a:solidFill>
                          <a:latin typeface="+mn-lt"/>
                          <a:ea typeface="+mn-ea"/>
                          <a:cs typeface="+mn-cs"/>
                        </a:rPr>
                        <a:t>&lt;0.1% of normalized I</a:t>
                      </a:r>
                      <a:endParaRPr lang="en-US" sz="1600" noProof="0" dirty="0"/>
                    </a:p>
                  </a:txBody>
                  <a:tcPr/>
                </a:tc>
                <a:extLst>
                  <a:ext uri="{0D108BD9-81ED-4DB2-BD59-A6C34878D82A}">
                    <a16:rowId xmlns:a16="http://schemas.microsoft.com/office/drawing/2014/main" val="2413494014"/>
                  </a:ext>
                </a:extLst>
              </a:tr>
              <a:tr h="370840">
                <a:tc>
                  <a:txBody>
                    <a:bodyPr/>
                    <a:lstStyle/>
                    <a:p>
                      <a:r>
                        <a:rPr kumimoji="0" lang="en-US" sz="1600" b="0" i="0" u="none" strike="noStrike" kern="1200" baseline="0" noProof="0" dirty="0">
                          <a:solidFill>
                            <a:schemeClr val="dk1"/>
                          </a:solidFill>
                          <a:latin typeface="+mn-lt"/>
                          <a:ea typeface="+mn-ea"/>
                          <a:cs typeface="+mn-cs"/>
                        </a:rPr>
                        <a:t>Position and angle accuracy </a:t>
                      </a:r>
                      <a:endParaRPr lang="en-US" sz="1600" noProof="0" dirty="0"/>
                    </a:p>
                  </a:txBody>
                  <a:tcPr/>
                </a:tc>
                <a:tc>
                  <a:txBody>
                    <a:bodyPr/>
                    <a:lstStyle/>
                    <a:p>
                      <a:pPr algn="ctr"/>
                      <a:r>
                        <a:rPr kumimoji="0" lang="en-US" sz="1600" b="0" i="0" u="none" strike="noStrike" kern="1200" baseline="0" noProof="0" dirty="0">
                          <a:solidFill>
                            <a:schemeClr val="dk1"/>
                          </a:solidFill>
                          <a:latin typeface="+mn-lt"/>
                          <a:ea typeface="+mn-ea"/>
                          <a:cs typeface="+mn-cs"/>
                        </a:rPr>
                        <a:t>&lt;1% of beam σ and σ′</a:t>
                      </a:r>
                      <a:endParaRPr lang="en-US" sz="1600" noProof="0" dirty="0"/>
                    </a:p>
                  </a:txBody>
                  <a:tcPr/>
                </a:tc>
                <a:extLst>
                  <a:ext uri="{0D108BD9-81ED-4DB2-BD59-A6C34878D82A}">
                    <a16:rowId xmlns:a16="http://schemas.microsoft.com/office/drawing/2014/main" val="2156966463"/>
                  </a:ext>
                </a:extLst>
              </a:tr>
              <a:tr h="370840">
                <a:tc>
                  <a:txBody>
                    <a:bodyPr/>
                    <a:lstStyle/>
                    <a:p>
                      <a:r>
                        <a:rPr kumimoji="0" lang="en-US" sz="1600" b="0" i="0" u="none" strike="noStrike" kern="1200" baseline="0" noProof="0" dirty="0">
                          <a:solidFill>
                            <a:schemeClr val="dk1"/>
                          </a:solidFill>
                          <a:latin typeface="+mn-lt"/>
                          <a:ea typeface="+mn-ea"/>
                          <a:cs typeface="+mn-cs"/>
                        </a:rPr>
                        <a:t>Energy resolution ΔE/E </a:t>
                      </a:r>
                      <a:endParaRPr lang="en-US" sz="16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a:solidFill>
                            <a:schemeClr val="dk1"/>
                          </a:solidFill>
                          <a:latin typeface="+mn-lt"/>
                          <a:ea typeface="+mn-ea"/>
                          <a:cs typeface="+mn-cs"/>
                        </a:rPr>
                        <a:t>&lt;0.01 %</a:t>
                      </a:r>
                      <a:endParaRPr lang="en-US" sz="1600" noProof="0" dirty="0"/>
                    </a:p>
                  </a:txBody>
                  <a:tcPr/>
                </a:tc>
                <a:extLst>
                  <a:ext uri="{0D108BD9-81ED-4DB2-BD59-A6C34878D82A}">
                    <a16:rowId xmlns:a16="http://schemas.microsoft.com/office/drawing/2014/main" val="768249579"/>
                  </a:ext>
                </a:extLst>
              </a:tr>
              <a:tr h="370840">
                <a:tc>
                  <a:txBody>
                    <a:bodyPr/>
                    <a:lstStyle/>
                    <a:p>
                      <a:r>
                        <a:rPr kumimoji="0" lang="en-US" sz="1600" b="0" i="0" u="none" strike="noStrike" kern="1200" baseline="0" noProof="0" dirty="0">
                          <a:solidFill>
                            <a:schemeClr val="dk1"/>
                          </a:solidFill>
                          <a:latin typeface="+mn-lt"/>
                          <a:ea typeface="+mn-ea"/>
                          <a:cs typeface="+mn-cs"/>
                        </a:rPr>
                        <a:t>Timing jitter </a:t>
                      </a:r>
                      <a:endParaRPr lang="en-US" sz="16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a:solidFill>
                            <a:schemeClr val="dk1"/>
                          </a:solidFill>
                          <a:latin typeface="+mn-lt"/>
                          <a:ea typeface="+mn-ea"/>
                          <a:cs typeface="+mn-cs"/>
                        </a:rPr>
                        <a:t>&lt;10% of critical t scale</a:t>
                      </a:r>
                      <a:endParaRPr lang="en-US" sz="1600" noProof="0" dirty="0"/>
                    </a:p>
                  </a:txBody>
                  <a:tcPr/>
                </a:tc>
                <a:extLst>
                  <a:ext uri="{0D108BD9-81ED-4DB2-BD59-A6C34878D82A}">
                    <a16:rowId xmlns:a16="http://schemas.microsoft.com/office/drawing/2014/main" val="2110615955"/>
                  </a:ext>
                </a:extLst>
              </a:tr>
              <a:tr h="370840">
                <a:tc>
                  <a:txBody>
                    <a:bodyPr/>
                    <a:lstStyle/>
                    <a:p>
                      <a:r>
                        <a:rPr kumimoji="0" lang="en-US" sz="1600" b="0" i="0" u="none" strike="noStrike" kern="1200" baseline="0" noProof="0" dirty="0">
                          <a:solidFill>
                            <a:schemeClr val="dk1"/>
                          </a:solidFill>
                          <a:latin typeface="+mn-lt"/>
                          <a:ea typeface="+mn-ea"/>
                          <a:cs typeface="+mn-cs"/>
                        </a:rPr>
                        <a:t>Data acquisition rate </a:t>
                      </a:r>
                      <a:endParaRPr lang="en-US" sz="16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noProof="0" dirty="0">
                          <a:solidFill>
                            <a:schemeClr val="dk1"/>
                          </a:solidFill>
                          <a:latin typeface="+mn-lt"/>
                          <a:ea typeface="+mn-ea"/>
                          <a:cs typeface="+mn-cs"/>
                        </a:rPr>
                        <a:t>≈10</a:t>
                      </a:r>
                      <a:r>
                        <a:rPr kumimoji="0" lang="en-US" sz="1600" b="0" i="0" u="none" strike="noStrike" kern="1200" baseline="30000" noProof="0" dirty="0">
                          <a:solidFill>
                            <a:schemeClr val="dk1"/>
                          </a:solidFill>
                          <a:latin typeface="+mn-lt"/>
                          <a:ea typeface="+mn-ea"/>
                          <a:cs typeface="+mn-cs"/>
                        </a:rPr>
                        <a:t>−3</a:t>
                      </a:r>
                      <a:r>
                        <a:rPr kumimoji="0" lang="en-US" sz="1600" b="0" i="0" u="none" strike="noStrike" kern="1200" baseline="0" noProof="0" dirty="0">
                          <a:solidFill>
                            <a:schemeClr val="dk1"/>
                          </a:solidFill>
                          <a:latin typeface="+mn-lt"/>
                          <a:ea typeface="+mn-ea"/>
                          <a:cs typeface="+mn-cs"/>
                        </a:rPr>
                        <a:t>-10</a:t>
                      </a:r>
                      <a:r>
                        <a:rPr kumimoji="0" lang="en-US" sz="1600" b="0" i="0" u="none" strike="noStrike" kern="1200" baseline="30000" noProof="0" dirty="0">
                          <a:solidFill>
                            <a:schemeClr val="dk1"/>
                          </a:solidFill>
                          <a:latin typeface="+mn-lt"/>
                          <a:ea typeface="+mn-ea"/>
                          <a:cs typeface="+mn-cs"/>
                        </a:rPr>
                        <a:t>5</a:t>
                      </a:r>
                      <a:r>
                        <a:rPr kumimoji="0" lang="en-US" sz="1600" b="0" i="0" u="none" strike="noStrike" kern="1200" baseline="0" noProof="0" dirty="0">
                          <a:solidFill>
                            <a:schemeClr val="dk1"/>
                          </a:solidFill>
                          <a:latin typeface="+mn-lt"/>
                          <a:ea typeface="+mn-ea"/>
                          <a:cs typeface="+mn-cs"/>
                        </a:rPr>
                        <a:t> Hz</a:t>
                      </a:r>
                      <a:endParaRPr lang="en-US" sz="1600" noProof="0" dirty="0"/>
                    </a:p>
                  </a:txBody>
                  <a:tcPr/>
                </a:tc>
                <a:extLst>
                  <a:ext uri="{0D108BD9-81ED-4DB2-BD59-A6C34878D82A}">
                    <a16:rowId xmlns:a16="http://schemas.microsoft.com/office/drawing/2014/main" val="1757732054"/>
                  </a:ext>
                </a:extLst>
              </a:tr>
            </a:tbl>
          </a:graphicData>
        </a:graphic>
      </p:graphicFrame>
      <p:sp>
        <p:nvSpPr>
          <p:cNvPr id="9" name="TextBox 8"/>
          <p:cNvSpPr txBox="1"/>
          <p:nvPr/>
        </p:nvSpPr>
        <p:spPr>
          <a:xfrm>
            <a:off x="381000" y="4341674"/>
            <a:ext cx="8534400" cy="1615827"/>
          </a:xfrm>
          <a:prstGeom prst="rect">
            <a:avLst/>
          </a:prstGeom>
          <a:noFill/>
        </p:spPr>
        <p:txBody>
          <a:bodyPr wrap="square" rtlCol="0">
            <a:spAutoFit/>
          </a:bodyPr>
          <a:lstStyle/>
          <a:p>
            <a:r>
              <a:rPr lang="en-US" dirty="0"/>
              <a:t>These requirements lead to:</a:t>
            </a:r>
          </a:p>
          <a:p>
            <a:r>
              <a:rPr lang="en-US" b="1" dirty="0"/>
              <a:t>sub-micron tolerances for the positional and angular stability of the electron beam @ the ID source points </a:t>
            </a:r>
            <a:r>
              <a:rPr lang="en-US" dirty="0"/>
              <a:t>over a large frequency range f</a:t>
            </a:r>
            <a:r>
              <a:rPr lang="en-US" b="1" dirty="0"/>
              <a:t>: 10</a:t>
            </a:r>
            <a:r>
              <a:rPr lang="en-US" baseline="30000" dirty="0"/>
              <a:t>−5</a:t>
            </a:r>
            <a:r>
              <a:rPr lang="en-US" b="1" dirty="0"/>
              <a:t>-10</a:t>
            </a:r>
            <a:r>
              <a:rPr lang="en-US" baseline="30000" dirty="0"/>
              <a:t>2(3)</a:t>
            </a:r>
            <a:r>
              <a:rPr lang="en-US" dirty="0"/>
              <a:t> </a:t>
            </a:r>
            <a:r>
              <a:rPr lang="en-US" b="1" dirty="0"/>
              <a:t>Hz </a:t>
            </a:r>
            <a:r>
              <a:rPr lang="en-US" dirty="0"/>
              <a:t>(timescale: </a:t>
            </a:r>
            <a:r>
              <a:rPr lang="en-US" dirty="0" err="1"/>
              <a:t>msecs</a:t>
            </a:r>
            <a:r>
              <a:rPr lang="en-US" dirty="0"/>
              <a:t> - hours/days):</a:t>
            </a:r>
          </a:p>
          <a:p>
            <a:endParaRPr lang="en-US" sz="900" dirty="0"/>
          </a:p>
          <a:p>
            <a:pPr algn="ctr"/>
            <a:r>
              <a:rPr lang="el-GR" b="1" dirty="0">
                <a:solidFill>
                  <a:srgbClr val="FF0000"/>
                </a:solidFill>
              </a:rPr>
              <a:t>σ</a:t>
            </a:r>
            <a:r>
              <a:rPr lang="en-US" b="1" baseline="-25000" dirty="0">
                <a:solidFill>
                  <a:srgbClr val="FF0000"/>
                </a:solidFill>
              </a:rPr>
              <a:t>cm</a:t>
            </a:r>
            <a:r>
              <a:rPr lang="en-US" b="1" dirty="0">
                <a:solidFill>
                  <a:srgbClr val="FF0000"/>
                </a:solidFill>
              </a:rPr>
              <a:t> &lt;1μm and </a:t>
            </a:r>
            <a:r>
              <a:rPr lang="el-GR" b="1" dirty="0">
                <a:solidFill>
                  <a:srgbClr val="FF0000"/>
                </a:solidFill>
              </a:rPr>
              <a:t>σ</a:t>
            </a:r>
            <a:r>
              <a:rPr lang="en-US" b="1" dirty="0">
                <a:solidFill>
                  <a:srgbClr val="FF0000"/>
                </a:solidFill>
              </a:rPr>
              <a:t>′</a:t>
            </a:r>
            <a:r>
              <a:rPr lang="de-CH" b="1" baseline="-25000" dirty="0">
                <a:solidFill>
                  <a:srgbClr val="FF0000"/>
                </a:solidFill>
              </a:rPr>
              <a:t>cm</a:t>
            </a:r>
            <a:r>
              <a:rPr lang="de-CH" b="1" dirty="0">
                <a:solidFill>
                  <a:srgbClr val="FF0000"/>
                </a:solidFill>
              </a:rPr>
              <a:t> &lt;1</a:t>
            </a:r>
            <a:r>
              <a:rPr lang="el-GR" b="1" dirty="0">
                <a:solidFill>
                  <a:srgbClr val="FF0000"/>
                </a:solidFill>
              </a:rPr>
              <a:t>μ</a:t>
            </a:r>
            <a:r>
              <a:rPr lang="de-CH" b="1" dirty="0" err="1">
                <a:solidFill>
                  <a:srgbClr val="FF0000"/>
                </a:solidFill>
              </a:rPr>
              <a:t>rad</a:t>
            </a:r>
            <a:r>
              <a:rPr lang="de-CH" b="1" dirty="0">
                <a:solidFill>
                  <a:srgbClr val="FF0000"/>
                </a:solidFill>
              </a:rPr>
              <a:t> </a:t>
            </a:r>
          </a:p>
        </p:txBody>
      </p:sp>
    </p:spTree>
    <p:extLst>
      <p:ext uri="{BB962C8B-B14F-4D97-AF65-F5344CB8AC3E}">
        <p14:creationId xmlns:p14="http://schemas.microsoft.com/office/powerpoint/2010/main" val="300170934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Stability: main cures</a:t>
            </a:r>
            <a:endParaRPr lang="de-DE" dirty="0"/>
          </a:p>
        </p:txBody>
      </p:sp>
      <p:pic>
        <p:nvPicPr>
          <p:cNvPr id="4" name="Picture 3"/>
          <p:cNvPicPr>
            <a:picLocks noChangeAspect="1"/>
          </p:cNvPicPr>
          <p:nvPr/>
        </p:nvPicPr>
        <p:blipFill>
          <a:blip r:embed="rId2"/>
          <a:stretch>
            <a:fillRect/>
          </a:stretch>
        </p:blipFill>
        <p:spPr>
          <a:xfrm>
            <a:off x="2733675" y="3048000"/>
            <a:ext cx="6105525" cy="3720045"/>
          </a:xfrm>
          <a:prstGeom prst="rect">
            <a:avLst/>
          </a:prstGeom>
        </p:spPr>
      </p:pic>
      <p:sp>
        <p:nvSpPr>
          <p:cNvPr id="11" name="TextBox 10"/>
          <p:cNvSpPr txBox="1"/>
          <p:nvPr/>
        </p:nvSpPr>
        <p:spPr>
          <a:xfrm>
            <a:off x="253550" y="914400"/>
            <a:ext cx="8890449" cy="2708434"/>
          </a:xfrm>
          <a:prstGeom prst="rect">
            <a:avLst/>
          </a:prstGeom>
          <a:noFill/>
        </p:spPr>
        <p:txBody>
          <a:bodyPr wrap="square" rtlCol="0">
            <a:spAutoFit/>
          </a:bodyPr>
          <a:lstStyle/>
          <a:p>
            <a:pPr marL="285750" indent="-285750" algn="just">
              <a:buFont typeface="Wingdings" panose="05000000000000000000" pitchFamily="2" charset="2"/>
              <a:buChar char="Ø"/>
            </a:pPr>
            <a:r>
              <a:rPr lang="en-US" b="1" dirty="0"/>
              <a:t>Top-up operation</a:t>
            </a:r>
          </a:p>
          <a:p>
            <a:r>
              <a:rPr lang="en-US" sz="1600" dirty="0"/>
              <a:t>“Continuously inject small amount of current”. It guarantees a constant electron beam current and thus a constant heat load on all accelerator components</a:t>
            </a:r>
          </a:p>
          <a:p>
            <a:pPr marL="285750" indent="-285750" algn="just">
              <a:buFont typeface="Wingdings" panose="05000000000000000000" pitchFamily="2" charset="2"/>
              <a:buChar char="Ø"/>
            </a:pPr>
            <a:endParaRPr lang="en-US" sz="900" dirty="0"/>
          </a:p>
          <a:p>
            <a:pPr marL="285750" indent="-285750" algn="just">
              <a:buFont typeface="Wingdings" panose="05000000000000000000" pitchFamily="2" charset="2"/>
              <a:buChar char="Ø"/>
            </a:pPr>
            <a:r>
              <a:rPr lang="en-US" b="1" dirty="0"/>
              <a:t>Beam-based alignment </a:t>
            </a:r>
          </a:p>
          <a:p>
            <a:pPr algn="just"/>
            <a:r>
              <a:rPr lang="en-US" sz="1600" dirty="0"/>
              <a:t>Find </a:t>
            </a:r>
            <a:r>
              <a:rPr lang="en-US" sz="1600" b="1" dirty="0">
                <a:solidFill>
                  <a:srgbClr val="FFC000"/>
                </a:solidFill>
              </a:rPr>
              <a:t>golden orbit </a:t>
            </a:r>
            <a:r>
              <a:rPr lang="en-US" sz="1600" dirty="0"/>
              <a:t>(mostly through the center of magnets to minimize optics distortions and steering). Example: record orbit variation when magnet strength is varied.</a:t>
            </a:r>
          </a:p>
          <a:p>
            <a:pPr algn="just"/>
            <a:endParaRPr lang="en-US" sz="900" dirty="0"/>
          </a:p>
          <a:p>
            <a:pPr marL="285750" indent="-285750" algn="just">
              <a:buFont typeface="Wingdings" panose="05000000000000000000" pitchFamily="2" charset="2"/>
              <a:buChar char="Ø"/>
            </a:pPr>
            <a:r>
              <a:rPr lang="en-US" b="1" dirty="0"/>
              <a:t>Fast orbit feedbacks (global and local)</a:t>
            </a:r>
          </a:p>
          <a:p>
            <a:pPr algn="just"/>
            <a:r>
              <a:rPr lang="en-US" sz="1600" dirty="0"/>
              <a:t>    To keep golden orbit stable. </a:t>
            </a:r>
          </a:p>
          <a:p>
            <a:pPr algn="just"/>
            <a:endParaRPr lang="en-US" dirty="0"/>
          </a:p>
        </p:txBody>
      </p:sp>
    </p:spTree>
    <p:extLst>
      <p:ext uri="{BB962C8B-B14F-4D97-AF65-F5344CB8AC3E}">
        <p14:creationId xmlns:p14="http://schemas.microsoft.com/office/powerpoint/2010/main" val="3617620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lum/>
            <a:alphaModFix/>
          </a:blip>
          <a:srcRect/>
          <a:stretch>
            <a:fillRect/>
          </a:stretch>
        </p:blipFill>
        <p:spPr>
          <a:xfrm>
            <a:off x="5735238" y="76200"/>
            <a:ext cx="3408762" cy="1937451"/>
          </a:xfrm>
          <a:prstGeom prst="rect">
            <a:avLst/>
          </a:prstGeom>
          <a:noFill/>
          <a:ln>
            <a:noFill/>
          </a:ln>
        </p:spPr>
      </p:pic>
      <p:sp>
        <p:nvSpPr>
          <p:cNvPr id="5" name="Text Placeholder 2"/>
          <p:cNvSpPr txBox="1">
            <a:spLocks/>
          </p:cNvSpPr>
          <p:nvPr/>
        </p:nvSpPr>
        <p:spPr>
          <a:xfrm>
            <a:off x="152400" y="904012"/>
            <a:ext cx="8610600" cy="5801588"/>
          </a:xfrm>
          <a:prstGeom prst="rect">
            <a:avLst/>
          </a:prstGeom>
        </p:spPr>
        <p:txBody>
          <a:bodyPr vert="horz" wrap="square">
            <a:sp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r>
              <a:rPr lang="en-US" sz="1600" dirty="0"/>
              <a:t>Accelerated charged particles emit electromagnetic                                  radiation following Maxwell equations</a:t>
            </a:r>
          </a:p>
          <a:p>
            <a:pPr defTabSz="914400"/>
            <a:endParaRPr lang="en-US" sz="1600" dirty="0"/>
          </a:p>
          <a:p>
            <a:pPr defTabSz="914400"/>
            <a:r>
              <a:rPr lang="en-US" sz="1600" dirty="0"/>
              <a:t>In the case of radially accelerated charges, the                                      associated radiation is called </a:t>
            </a:r>
            <a:r>
              <a:rPr lang="en-US" sz="1600" b="1" dirty="0">
                <a:solidFill>
                  <a:srgbClr val="000080"/>
                </a:solidFill>
              </a:rPr>
              <a:t>synchrotron radiation.</a:t>
            </a:r>
          </a:p>
          <a:p>
            <a:pPr defTabSz="914400"/>
            <a:endParaRPr lang="en-US" sz="1600" dirty="0"/>
          </a:p>
          <a:p>
            <a:pPr defTabSz="914400"/>
            <a:r>
              <a:rPr lang="en-US" sz="1600" dirty="0"/>
              <a:t>This phenomenon occurs in bending magnets and was first observed in synchrotron facilities, where the beam energy and magnet dipole strengths are ramped up </a:t>
            </a:r>
            <a:r>
              <a:rPr lang="en-US" sz="1600" i="1" dirty="0"/>
              <a:t>synchronously</a:t>
            </a:r>
            <a:r>
              <a:rPr lang="en-US" sz="1600" dirty="0"/>
              <a:t> </a:t>
            </a:r>
            <a:r>
              <a:rPr lang="en-US" sz="1600" dirty="0">
                <a:sym typeface="Wingdings" panose="05000000000000000000" pitchFamily="2" charset="2"/>
              </a:rPr>
              <a:t> hence the name “synchrotron radiation”</a:t>
            </a:r>
            <a:endParaRPr lang="en-US" sz="1600" dirty="0"/>
          </a:p>
          <a:p>
            <a:pPr defTabSz="914400"/>
            <a:endParaRPr lang="en-US" sz="1600" dirty="0"/>
          </a:p>
          <a:p>
            <a:pPr defTabSz="914400"/>
            <a:r>
              <a:rPr lang="en-US" sz="1600" dirty="0"/>
              <a:t>The radiated power is proportional to </a:t>
            </a:r>
            <a:r>
              <a:rPr lang="en-US" sz="1600" i="1" dirty="0"/>
              <a:t>m</a:t>
            </a:r>
            <a:r>
              <a:rPr lang="en-US" sz="1600" baseline="33000" dirty="0"/>
              <a:t>–4</a:t>
            </a:r>
            <a:r>
              <a:rPr lang="en-US" sz="1600" dirty="0"/>
              <a:t> (</a:t>
            </a:r>
            <a:r>
              <a:rPr lang="en-US" sz="1600" i="1" dirty="0"/>
              <a:t>m</a:t>
            </a:r>
            <a:r>
              <a:rPr lang="en-US" sz="1600" dirty="0"/>
              <a:t>: charged particle mass)</a:t>
            </a:r>
            <a:br>
              <a:rPr lang="en-US" sz="1600" dirty="0"/>
            </a:br>
            <a:r>
              <a:rPr lang="en-US" sz="1600" dirty="0">
                <a:cs typeface="Arial" panose="020B0604020202020204" pitchFamily="34" charset="0"/>
              </a:rPr>
              <a:t>→ </a:t>
            </a:r>
            <a:r>
              <a:rPr lang="en-US" sz="1600" dirty="0"/>
              <a:t>in practice only relevant for electron machines!</a:t>
            </a:r>
          </a:p>
          <a:p>
            <a:pPr defTabSz="914400"/>
            <a:endParaRPr lang="en-US" sz="1600" dirty="0"/>
          </a:p>
          <a:p>
            <a:pPr defTabSz="914400"/>
            <a:r>
              <a:rPr lang="en-US" sz="1600" dirty="0"/>
              <a:t>For electron machines, synchrotron radiation (SR) is boon and bane:</a:t>
            </a:r>
          </a:p>
          <a:p>
            <a:pPr lvl="1" defTabSz="914400"/>
            <a:r>
              <a:rPr lang="en-US" sz="1600" dirty="0"/>
              <a:t>SR is the main obstacle for circular machines to reach higher energies</a:t>
            </a:r>
          </a:p>
          <a:p>
            <a:pPr lvl="1" defTabSz="914400"/>
            <a:r>
              <a:rPr lang="en-US" sz="1600" dirty="0"/>
              <a:t>But SR (today) is also the main application of circular electron machines and thus the primary motivation to build them!</a:t>
            </a:r>
            <a:br>
              <a:rPr lang="en-US" sz="1600" dirty="0"/>
            </a:br>
            <a:r>
              <a:rPr lang="en-US" sz="1600" dirty="0">
                <a:cs typeface="Arial" panose="020B0604020202020204" pitchFamily="34" charset="0"/>
              </a:rPr>
              <a:t>→</a:t>
            </a:r>
            <a:r>
              <a:rPr lang="en-US" sz="1600" dirty="0"/>
              <a:t> most of recent design work has gone into optimizing SR for experimental and industrial use</a:t>
            </a:r>
          </a:p>
          <a:p>
            <a:pPr marL="630936" lvl="2" indent="0" defTabSz="914400">
              <a:buFont typeface="Wingdings 2"/>
              <a:buNone/>
            </a:pPr>
            <a:r>
              <a:rPr lang="en-US" sz="1600" dirty="0">
                <a:latin typeface="Arial" panose="020B0604020202020204" pitchFamily="34" charset="0"/>
                <a:cs typeface="Arial" panose="020B0604020202020204" pitchFamily="34" charset="0"/>
              </a:rPr>
              <a:t>→ </a:t>
            </a:r>
            <a:r>
              <a:rPr lang="en-US" sz="1600" dirty="0"/>
              <a:t>also the reason why many particle physics laboratories have become photon science laboratories (SLAC, DESY, PSI, Cornell...)</a:t>
            </a:r>
          </a:p>
        </p:txBody>
      </p:sp>
      <p:sp>
        <p:nvSpPr>
          <p:cNvPr id="6" name="Title 1"/>
          <p:cNvSpPr txBox="1">
            <a:spLocks/>
          </p:cNvSpPr>
          <p:nvPr/>
        </p:nvSpPr>
        <p:spPr>
          <a:xfrm>
            <a:off x="457200" y="228600"/>
            <a:ext cx="8229600" cy="584775"/>
          </a:xfrm>
          <a:prstGeom prst="rect">
            <a:avLst/>
          </a:prstGeom>
        </p:spPr>
        <p:txBody>
          <a:bodyPr vert="horz" anchor="ctr">
            <a:spAutoFit/>
            <a:scene3d>
              <a:camera prst="orthographicFront"/>
              <a:lightRig rig="soft" dir="t"/>
            </a:scene3d>
            <a:sp3d prstMaterial="softEdge">
              <a:bevelT w="25400" h="25400"/>
            </a:sp3d>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a:t>Synchrotron radiation overview</a:t>
            </a:r>
            <a:endParaRPr lang="en-US" dirty="0"/>
          </a:p>
        </p:txBody>
      </p:sp>
    </p:spTree>
    <p:extLst>
      <p:ext uri="{BB962C8B-B14F-4D97-AF65-F5344CB8AC3E}">
        <p14:creationId xmlns:p14="http://schemas.microsoft.com/office/powerpoint/2010/main" val="413171819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p>
        </p:txBody>
      </p:sp>
    </p:spTree>
    <p:extLst>
      <p:ext uri="{BB962C8B-B14F-4D97-AF65-F5344CB8AC3E}">
        <p14:creationId xmlns:p14="http://schemas.microsoft.com/office/powerpoint/2010/main" val="307700731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br>
              <a:rPr lang="en-US" sz="4800" dirty="0">
                <a:solidFill>
                  <a:schemeClr val="tx1"/>
                </a:solidFill>
              </a:rPr>
            </a:br>
            <a:r>
              <a:rPr lang="en-US" sz="4800" dirty="0">
                <a:solidFill>
                  <a:schemeClr val="tx1"/>
                </a:solidFill>
              </a:rPr>
              <a:t>History and current facilities</a:t>
            </a:r>
          </a:p>
        </p:txBody>
      </p:sp>
    </p:spTree>
    <p:extLst>
      <p:ext uri="{BB962C8B-B14F-4D97-AF65-F5344CB8AC3E}">
        <p14:creationId xmlns:p14="http://schemas.microsoft.com/office/powerpoint/2010/main" val="40436470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eaLnBrk="1" hangingPunct="1"/>
            <a:r>
              <a:rPr lang="en-US" dirty="0">
                <a:ea typeface="ＭＳ Ｐゴシック" pitchFamily="-110" charset="-128"/>
                <a:cs typeface="ＭＳ Ｐゴシック" pitchFamily="-110" charset="-128"/>
              </a:rPr>
              <a:t>X-ray FEL Projects Around the World</a:t>
            </a:r>
          </a:p>
        </p:txBody>
      </p:sp>
      <p:sp>
        <p:nvSpPr>
          <p:cNvPr id="2" name="Rectangle 1">
            <a:extLst>
              <a:ext uri="{FF2B5EF4-FFF2-40B4-BE49-F238E27FC236}">
                <a16:creationId xmlns:a16="http://schemas.microsoft.com/office/drawing/2014/main" id="{E75133B6-1FAB-E5EC-3736-DFA782588097}"/>
              </a:ext>
            </a:extLst>
          </p:cNvPr>
          <p:cNvSpPr/>
          <p:nvPr/>
        </p:nvSpPr>
        <p:spPr>
          <a:xfrm>
            <a:off x="6584414" y="1188705"/>
            <a:ext cx="2559586" cy="5516895"/>
          </a:xfrm>
          <a:prstGeom prst="rect">
            <a:avLst/>
          </a:prstGeom>
        </p:spPr>
        <p:txBody>
          <a:bodyPr wrap="square">
            <a:spAutoFit/>
          </a:bodyPr>
          <a:lstStyle/>
          <a:p>
            <a:pPr marL="54000" indent="-54000">
              <a:spcBef>
                <a:spcPts val="900"/>
              </a:spcBef>
              <a:buClr>
                <a:srgbClr val="0070C0"/>
              </a:buClr>
              <a:buFont typeface="Arial" panose="020B0604020202020204" pitchFamily="34" charset="0"/>
              <a:buChar char="•"/>
            </a:pPr>
            <a:r>
              <a:rPr lang="en-US" sz="1500" b="1" dirty="0"/>
              <a:t>FLASH</a:t>
            </a:r>
            <a:r>
              <a:rPr lang="en-US" sz="1500" dirty="0"/>
              <a:t>: first soft X-ray, high rep rate (MHz), 2007</a:t>
            </a:r>
          </a:p>
          <a:p>
            <a:pPr marL="54000" indent="-54000">
              <a:spcBef>
                <a:spcPts val="900"/>
              </a:spcBef>
              <a:buClr>
                <a:srgbClr val="0070C0"/>
              </a:buClr>
              <a:buFont typeface="Arial" panose="020B0604020202020204" pitchFamily="34" charset="0"/>
              <a:buChar char="•"/>
            </a:pPr>
            <a:r>
              <a:rPr lang="en-US" sz="1500" b="1" dirty="0"/>
              <a:t>LCLS</a:t>
            </a:r>
            <a:r>
              <a:rPr lang="en-US" sz="1500" dirty="0"/>
              <a:t>: first hard X-ray, 2009. </a:t>
            </a:r>
            <a:r>
              <a:rPr lang="en-US" sz="1500" b="1" dirty="0"/>
              <a:t>LCLS2</a:t>
            </a:r>
            <a:r>
              <a:rPr lang="en-US" sz="1500" dirty="0"/>
              <a:t>: high rep rate, 2023.</a:t>
            </a:r>
          </a:p>
          <a:p>
            <a:pPr marL="54000" indent="-54000">
              <a:spcBef>
                <a:spcPts val="900"/>
              </a:spcBef>
              <a:buClr>
                <a:srgbClr val="0070C0"/>
              </a:buClr>
              <a:buFont typeface="Arial" panose="020B0604020202020204" pitchFamily="34" charset="0"/>
              <a:buChar char="•"/>
            </a:pPr>
            <a:r>
              <a:rPr lang="en-US" sz="1500" b="1" dirty="0"/>
              <a:t>SACLA</a:t>
            </a:r>
            <a:r>
              <a:rPr lang="en-US" sz="1500" dirty="0"/>
              <a:t>: compact hard X-ray, 2011</a:t>
            </a:r>
          </a:p>
          <a:p>
            <a:pPr marL="54000" indent="-54000">
              <a:spcBef>
                <a:spcPts val="900"/>
              </a:spcBef>
              <a:buClr>
                <a:srgbClr val="0070C0"/>
              </a:buClr>
              <a:buFont typeface="Arial" panose="020B0604020202020204" pitchFamily="34" charset="0"/>
              <a:buChar char="•"/>
            </a:pPr>
            <a:r>
              <a:rPr lang="en-US" sz="1500" b="1" dirty="0"/>
              <a:t>FERMI</a:t>
            </a:r>
            <a:r>
              <a:rPr lang="en-US" sz="1500" dirty="0"/>
              <a:t>: first soft X-ray seeded-FEL,  2013</a:t>
            </a:r>
          </a:p>
          <a:p>
            <a:pPr marL="54000" indent="-54000">
              <a:spcBef>
                <a:spcPts val="900"/>
              </a:spcBef>
              <a:buClr>
                <a:srgbClr val="0070C0"/>
              </a:buClr>
              <a:buFont typeface="Arial" panose="020B0604020202020204" pitchFamily="34" charset="0"/>
              <a:buChar char="•"/>
            </a:pPr>
            <a:r>
              <a:rPr lang="en-US" sz="1500" b="1" dirty="0"/>
              <a:t>PAL-XFEL</a:t>
            </a:r>
            <a:r>
              <a:rPr lang="en-US" sz="1500" dirty="0"/>
              <a:t>: hard X-ray with low (20 fs) timing jitter, 2016</a:t>
            </a:r>
          </a:p>
          <a:p>
            <a:pPr marL="54000" indent="-54000">
              <a:spcBef>
                <a:spcPts val="900"/>
              </a:spcBef>
              <a:buClr>
                <a:srgbClr val="0070C0"/>
              </a:buClr>
              <a:buFont typeface="Arial" panose="020B0604020202020204" pitchFamily="34" charset="0"/>
              <a:buChar char="•"/>
            </a:pPr>
            <a:r>
              <a:rPr lang="en-US" sz="1500" b="1" dirty="0"/>
              <a:t>E-XFEL</a:t>
            </a:r>
            <a:r>
              <a:rPr lang="en-US" sz="1500" dirty="0"/>
              <a:t>: hard X-ray, high rep rate, 2017</a:t>
            </a:r>
          </a:p>
          <a:p>
            <a:pPr marL="54000" indent="-54000">
              <a:spcBef>
                <a:spcPts val="900"/>
              </a:spcBef>
              <a:buClr>
                <a:srgbClr val="0070C0"/>
              </a:buClr>
              <a:buFont typeface="Arial" panose="020B0604020202020204" pitchFamily="34" charset="0"/>
              <a:buChar char="•"/>
            </a:pPr>
            <a:r>
              <a:rPr lang="en-US" sz="1500" b="1" dirty="0" err="1"/>
              <a:t>SwissFEL</a:t>
            </a:r>
            <a:r>
              <a:rPr lang="en-US" sz="1500" dirty="0"/>
              <a:t>: compact hard X-ray, low emittance, 2017</a:t>
            </a:r>
          </a:p>
          <a:p>
            <a:pPr marL="54000" indent="-54000">
              <a:spcBef>
                <a:spcPts val="900"/>
              </a:spcBef>
              <a:buClr>
                <a:srgbClr val="0070C0"/>
              </a:buClr>
              <a:buFont typeface="Arial" panose="020B0604020202020204" pitchFamily="34" charset="0"/>
              <a:buChar char="•"/>
            </a:pPr>
            <a:r>
              <a:rPr lang="en-US" sz="1500" b="1" dirty="0"/>
              <a:t>SXFEL</a:t>
            </a:r>
            <a:r>
              <a:rPr lang="en-US" sz="1500" dirty="0"/>
              <a:t>: soft X-ray FEL, seeded, 2021</a:t>
            </a:r>
          </a:p>
        </p:txBody>
      </p:sp>
      <p:grpSp>
        <p:nvGrpSpPr>
          <p:cNvPr id="4" name="Group 3">
            <a:extLst>
              <a:ext uri="{FF2B5EF4-FFF2-40B4-BE49-F238E27FC236}">
                <a16:creationId xmlns:a16="http://schemas.microsoft.com/office/drawing/2014/main" id="{1B6B10C7-8A86-A38B-7636-44BC92F18FB2}"/>
              </a:ext>
            </a:extLst>
          </p:cNvPr>
          <p:cNvGrpSpPr>
            <a:grpSpLocks noChangeAspect="1"/>
          </p:cNvGrpSpPr>
          <p:nvPr/>
        </p:nvGrpSpPr>
        <p:grpSpPr>
          <a:xfrm>
            <a:off x="0" y="1143000"/>
            <a:ext cx="6576212" cy="4061885"/>
            <a:chOff x="304800" y="1143000"/>
            <a:chExt cx="8351838" cy="5237163"/>
          </a:xfrm>
        </p:grpSpPr>
        <p:pic>
          <p:nvPicPr>
            <p:cNvPr id="5" name="Picture 29" descr="neocreo_Blue_World_Map.png">
              <a:extLst>
                <a:ext uri="{FF2B5EF4-FFF2-40B4-BE49-F238E27FC236}">
                  <a16:creationId xmlns:a16="http://schemas.microsoft.com/office/drawing/2014/main" id="{75A55170-1B40-08CA-31DA-EC1586D4A7F6}"/>
                </a:ext>
              </a:extLst>
            </p:cNvPr>
            <p:cNvPicPr>
              <a:picLocks noChangeAspect="1"/>
            </p:cNvPicPr>
            <p:nvPr/>
          </p:nvPicPr>
          <p:blipFill>
            <a:blip r:embed="rId3"/>
            <a:srcRect/>
            <a:stretch>
              <a:fillRect/>
            </a:stretch>
          </p:blipFill>
          <p:spPr bwMode="auto">
            <a:xfrm>
              <a:off x="304800" y="1143000"/>
              <a:ext cx="8351838" cy="5237163"/>
            </a:xfrm>
            <a:prstGeom prst="rect">
              <a:avLst/>
            </a:prstGeom>
            <a:noFill/>
            <a:ln w="9525">
              <a:noFill/>
              <a:miter lim="800000"/>
              <a:headEnd/>
              <a:tailEnd/>
            </a:ln>
          </p:spPr>
        </p:pic>
        <p:sp>
          <p:nvSpPr>
            <p:cNvPr id="6" name="Rectangle 56">
              <a:extLst>
                <a:ext uri="{FF2B5EF4-FFF2-40B4-BE49-F238E27FC236}">
                  <a16:creationId xmlns:a16="http://schemas.microsoft.com/office/drawing/2014/main" id="{765E6764-9171-7FFB-6129-2AFAD8D80D1D}"/>
                </a:ext>
              </a:extLst>
            </p:cNvPr>
            <p:cNvSpPr>
              <a:spLocks noChangeArrowheads="1"/>
            </p:cNvSpPr>
            <p:nvPr/>
          </p:nvSpPr>
          <p:spPr bwMode="auto">
            <a:xfrm>
              <a:off x="594362" y="2903221"/>
              <a:ext cx="1295400" cy="396830"/>
            </a:xfrm>
            <a:prstGeom prst="rect">
              <a:avLst/>
            </a:prstGeom>
            <a:noFill/>
            <a:ln w="9525">
              <a:noFill/>
              <a:miter lim="800000"/>
              <a:headEnd/>
              <a:tailEnd/>
            </a:ln>
          </p:spPr>
          <p:txBody>
            <a:bodyPr wrap="square">
              <a:prstTxWarp prst="textNoShape">
                <a:avLst/>
              </a:prstTxWarp>
              <a:spAutoFit/>
            </a:bodyPr>
            <a:lstStyle/>
            <a:p>
              <a:pPr algn="ctr"/>
              <a:r>
                <a:rPr lang="en-US" sz="1400" b="1" dirty="0">
                  <a:solidFill>
                    <a:schemeClr val="bg1"/>
                  </a:solidFill>
                </a:rPr>
                <a:t>LCLS</a:t>
              </a:r>
            </a:p>
          </p:txBody>
        </p:sp>
        <p:cxnSp>
          <p:nvCxnSpPr>
            <p:cNvPr id="7" name="Straight Connector 32">
              <a:extLst>
                <a:ext uri="{FF2B5EF4-FFF2-40B4-BE49-F238E27FC236}">
                  <a16:creationId xmlns:a16="http://schemas.microsoft.com/office/drawing/2014/main" id="{62F2C24B-DFB4-0C5B-3C2E-807685D6CDA9}"/>
                </a:ext>
              </a:extLst>
            </p:cNvPr>
            <p:cNvCxnSpPr>
              <a:cxnSpLocks noChangeShapeType="1"/>
            </p:cNvCxnSpPr>
            <p:nvPr/>
          </p:nvCxnSpPr>
          <p:spPr bwMode="auto">
            <a:xfrm rot="10800000" flipV="1">
              <a:off x="1371600" y="2590800"/>
              <a:ext cx="457200" cy="304800"/>
            </a:xfrm>
            <a:prstGeom prst="line">
              <a:avLst/>
            </a:prstGeom>
            <a:noFill/>
            <a:ln w="9525">
              <a:solidFill>
                <a:srgbClr val="FF0000"/>
              </a:solidFill>
              <a:round/>
              <a:headEnd/>
              <a:tailEnd/>
            </a:ln>
          </p:spPr>
        </p:cxnSp>
        <p:sp>
          <p:nvSpPr>
            <p:cNvPr id="8" name="Rectangle 56">
              <a:extLst>
                <a:ext uri="{FF2B5EF4-FFF2-40B4-BE49-F238E27FC236}">
                  <a16:creationId xmlns:a16="http://schemas.microsoft.com/office/drawing/2014/main" id="{134568BA-9F70-B6E6-3B4F-7A179EB46D62}"/>
                </a:ext>
              </a:extLst>
            </p:cNvPr>
            <p:cNvSpPr>
              <a:spLocks noChangeArrowheads="1"/>
            </p:cNvSpPr>
            <p:nvPr/>
          </p:nvSpPr>
          <p:spPr bwMode="auto">
            <a:xfrm>
              <a:off x="1219200" y="3429000"/>
              <a:ext cx="1143002" cy="396830"/>
            </a:xfrm>
            <a:prstGeom prst="rect">
              <a:avLst/>
            </a:prstGeom>
            <a:noFill/>
            <a:ln w="9525">
              <a:noFill/>
              <a:miter lim="800000"/>
              <a:headEnd/>
              <a:tailEnd/>
            </a:ln>
          </p:spPr>
          <p:txBody>
            <a:bodyPr>
              <a:prstTxWarp prst="textNoShape">
                <a:avLst/>
              </a:prstTxWarp>
              <a:spAutoFit/>
            </a:bodyPr>
            <a:lstStyle/>
            <a:p>
              <a:pPr algn="ctr"/>
              <a:r>
                <a:rPr lang="en-US" sz="1400" dirty="0">
                  <a:solidFill>
                    <a:schemeClr val="bg1"/>
                  </a:solidFill>
                </a:rPr>
                <a:t>LCLS-II</a:t>
              </a:r>
            </a:p>
          </p:txBody>
        </p:sp>
        <p:cxnSp>
          <p:nvCxnSpPr>
            <p:cNvPr id="9" name="Straight Connector 38">
              <a:extLst>
                <a:ext uri="{FF2B5EF4-FFF2-40B4-BE49-F238E27FC236}">
                  <a16:creationId xmlns:a16="http://schemas.microsoft.com/office/drawing/2014/main" id="{6385360E-1E93-BFC0-9882-2F7283F1D9D0}"/>
                </a:ext>
              </a:extLst>
            </p:cNvPr>
            <p:cNvCxnSpPr>
              <a:cxnSpLocks noChangeShapeType="1"/>
              <a:endCxn id="8" idx="0"/>
            </p:cNvCxnSpPr>
            <p:nvPr/>
          </p:nvCxnSpPr>
          <p:spPr bwMode="auto">
            <a:xfrm flipH="1">
              <a:off x="1790701" y="2590803"/>
              <a:ext cx="91443" cy="838197"/>
            </a:xfrm>
            <a:prstGeom prst="line">
              <a:avLst/>
            </a:prstGeom>
            <a:noFill/>
            <a:ln w="9525">
              <a:solidFill>
                <a:srgbClr val="FF0000"/>
              </a:solidFill>
              <a:round/>
              <a:headEnd/>
              <a:tailEnd/>
            </a:ln>
          </p:spPr>
        </p:cxnSp>
        <p:sp>
          <p:nvSpPr>
            <p:cNvPr id="10" name="Rectangle 56">
              <a:extLst>
                <a:ext uri="{FF2B5EF4-FFF2-40B4-BE49-F238E27FC236}">
                  <a16:creationId xmlns:a16="http://schemas.microsoft.com/office/drawing/2014/main" id="{E35BDC24-1322-DF04-1B35-3DBE6770A5D5}"/>
                </a:ext>
              </a:extLst>
            </p:cNvPr>
            <p:cNvSpPr>
              <a:spLocks noChangeArrowheads="1"/>
            </p:cNvSpPr>
            <p:nvPr/>
          </p:nvSpPr>
          <p:spPr bwMode="auto">
            <a:xfrm>
              <a:off x="7292341" y="3029583"/>
              <a:ext cx="1219199" cy="396830"/>
            </a:xfrm>
            <a:prstGeom prst="rect">
              <a:avLst/>
            </a:prstGeom>
            <a:noFill/>
            <a:ln w="9525">
              <a:noFill/>
              <a:miter lim="800000"/>
              <a:headEnd/>
              <a:tailEnd/>
            </a:ln>
          </p:spPr>
          <p:txBody>
            <a:bodyPr wrap="square">
              <a:prstTxWarp prst="textNoShape">
                <a:avLst/>
              </a:prstTxWarp>
              <a:spAutoFit/>
            </a:bodyPr>
            <a:lstStyle/>
            <a:p>
              <a:pPr algn="ctr"/>
              <a:r>
                <a:rPr lang="en-US" sz="1400" b="1" dirty="0">
                  <a:solidFill>
                    <a:schemeClr val="bg1"/>
                  </a:solidFill>
                </a:rPr>
                <a:t>SACLA</a:t>
              </a:r>
            </a:p>
          </p:txBody>
        </p:sp>
        <p:cxnSp>
          <p:nvCxnSpPr>
            <p:cNvPr id="11" name="Straight Connector 43">
              <a:extLst>
                <a:ext uri="{FF2B5EF4-FFF2-40B4-BE49-F238E27FC236}">
                  <a16:creationId xmlns:a16="http://schemas.microsoft.com/office/drawing/2014/main" id="{52B24FAE-88FB-E3EF-A25F-AFAF2610F671}"/>
                </a:ext>
              </a:extLst>
            </p:cNvPr>
            <p:cNvCxnSpPr>
              <a:cxnSpLocks noChangeShapeType="1"/>
            </p:cNvCxnSpPr>
            <p:nvPr/>
          </p:nvCxnSpPr>
          <p:spPr bwMode="auto">
            <a:xfrm rot="16200000" flipH="1">
              <a:off x="7353300" y="2781300"/>
              <a:ext cx="381000" cy="152400"/>
            </a:xfrm>
            <a:prstGeom prst="line">
              <a:avLst/>
            </a:prstGeom>
            <a:noFill/>
            <a:ln w="9525">
              <a:solidFill>
                <a:srgbClr val="FF0000"/>
              </a:solidFill>
              <a:round/>
              <a:headEnd/>
              <a:tailEnd/>
            </a:ln>
          </p:spPr>
        </p:cxnSp>
        <p:sp>
          <p:nvSpPr>
            <p:cNvPr id="12" name="Rectangle 56">
              <a:extLst>
                <a:ext uri="{FF2B5EF4-FFF2-40B4-BE49-F238E27FC236}">
                  <a16:creationId xmlns:a16="http://schemas.microsoft.com/office/drawing/2014/main" id="{7FA3874B-66B5-ED98-F1ED-4B3544D74315}"/>
                </a:ext>
              </a:extLst>
            </p:cNvPr>
            <p:cNvSpPr>
              <a:spLocks noChangeArrowheads="1"/>
            </p:cNvSpPr>
            <p:nvPr/>
          </p:nvSpPr>
          <p:spPr bwMode="auto">
            <a:xfrm>
              <a:off x="5852159" y="3627119"/>
              <a:ext cx="1219199" cy="674610"/>
            </a:xfrm>
            <a:prstGeom prst="rect">
              <a:avLst/>
            </a:prstGeom>
            <a:noFill/>
            <a:ln w="9525">
              <a:noFill/>
              <a:miter lim="800000"/>
              <a:headEnd/>
              <a:tailEnd/>
            </a:ln>
          </p:spPr>
          <p:txBody>
            <a:bodyPr wrap="square">
              <a:prstTxWarp prst="textNoShape">
                <a:avLst/>
              </a:prstTxWarp>
              <a:spAutoFit/>
            </a:bodyPr>
            <a:lstStyle/>
            <a:p>
              <a:pPr algn="ctr"/>
              <a:r>
                <a:rPr lang="en-US" sz="1400" b="1" dirty="0">
                  <a:solidFill>
                    <a:srgbClr val="FFC000"/>
                  </a:solidFill>
                </a:rPr>
                <a:t>SHINE</a:t>
              </a:r>
            </a:p>
            <a:p>
              <a:pPr algn="ctr"/>
              <a:r>
                <a:rPr lang="en-US" sz="1400" b="1" dirty="0">
                  <a:solidFill>
                    <a:schemeClr val="bg1"/>
                  </a:solidFill>
                </a:rPr>
                <a:t>SXFEL</a:t>
              </a:r>
            </a:p>
          </p:txBody>
        </p:sp>
        <p:cxnSp>
          <p:nvCxnSpPr>
            <p:cNvPr id="13" name="Straight Connector 53">
              <a:extLst>
                <a:ext uri="{FF2B5EF4-FFF2-40B4-BE49-F238E27FC236}">
                  <a16:creationId xmlns:a16="http://schemas.microsoft.com/office/drawing/2014/main" id="{90ACC526-2F55-4931-9656-06070BE4B643}"/>
                </a:ext>
              </a:extLst>
            </p:cNvPr>
            <p:cNvCxnSpPr>
              <a:cxnSpLocks noChangeShapeType="1"/>
            </p:cNvCxnSpPr>
            <p:nvPr/>
          </p:nvCxnSpPr>
          <p:spPr bwMode="auto">
            <a:xfrm rot="5400000">
              <a:off x="6515100" y="3002280"/>
              <a:ext cx="685800" cy="609600"/>
            </a:xfrm>
            <a:prstGeom prst="line">
              <a:avLst/>
            </a:prstGeom>
            <a:noFill/>
            <a:ln w="9525">
              <a:solidFill>
                <a:srgbClr val="FF0000"/>
              </a:solidFill>
              <a:round/>
              <a:headEnd/>
              <a:tailEnd/>
            </a:ln>
          </p:spPr>
        </p:cxnSp>
        <p:sp>
          <p:nvSpPr>
            <p:cNvPr id="14" name="Rectangle 56">
              <a:extLst>
                <a:ext uri="{FF2B5EF4-FFF2-40B4-BE49-F238E27FC236}">
                  <a16:creationId xmlns:a16="http://schemas.microsoft.com/office/drawing/2014/main" id="{FAEDF5AB-0EAE-A9BC-40D4-90BAEDFE0EC3}"/>
                </a:ext>
              </a:extLst>
            </p:cNvPr>
            <p:cNvSpPr>
              <a:spLocks noChangeArrowheads="1"/>
            </p:cNvSpPr>
            <p:nvPr/>
          </p:nvSpPr>
          <p:spPr bwMode="auto">
            <a:xfrm>
              <a:off x="3252711" y="1947045"/>
              <a:ext cx="1143002" cy="396830"/>
            </a:xfrm>
            <a:prstGeom prst="rect">
              <a:avLst/>
            </a:prstGeom>
            <a:noFill/>
            <a:ln w="9525">
              <a:noFill/>
              <a:miter lim="800000"/>
              <a:headEnd/>
              <a:tailEnd/>
            </a:ln>
          </p:spPr>
          <p:txBody>
            <a:bodyPr wrap="square">
              <a:prstTxWarp prst="textNoShape">
                <a:avLst/>
              </a:prstTxWarp>
              <a:spAutoFit/>
            </a:bodyPr>
            <a:lstStyle/>
            <a:p>
              <a:pPr algn="ctr"/>
              <a:r>
                <a:rPr lang="en-US" sz="1400" b="1" i="1" dirty="0">
                  <a:solidFill>
                    <a:schemeClr val="bg1"/>
                  </a:solidFill>
                </a:rPr>
                <a:t>FLASH </a:t>
              </a:r>
            </a:p>
          </p:txBody>
        </p:sp>
        <p:sp>
          <p:nvSpPr>
            <p:cNvPr id="15" name="Rectangle 56">
              <a:extLst>
                <a:ext uri="{FF2B5EF4-FFF2-40B4-BE49-F238E27FC236}">
                  <a16:creationId xmlns:a16="http://schemas.microsoft.com/office/drawing/2014/main" id="{850EBD63-1C7B-41C9-CABE-38861A6F3FBA}"/>
                </a:ext>
              </a:extLst>
            </p:cNvPr>
            <p:cNvSpPr>
              <a:spLocks noChangeArrowheads="1"/>
            </p:cNvSpPr>
            <p:nvPr/>
          </p:nvSpPr>
          <p:spPr bwMode="auto">
            <a:xfrm>
              <a:off x="3101340" y="2209800"/>
              <a:ext cx="1371600" cy="396830"/>
            </a:xfrm>
            <a:prstGeom prst="rect">
              <a:avLst/>
            </a:prstGeom>
            <a:noFill/>
            <a:ln w="9525">
              <a:noFill/>
              <a:miter lim="800000"/>
              <a:headEnd/>
              <a:tailEnd/>
            </a:ln>
          </p:spPr>
          <p:txBody>
            <a:bodyPr>
              <a:prstTxWarp prst="textNoShape">
                <a:avLst/>
              </a:prstTxWarp>
              <a:spAutoFit/>
            </a:bodyPr>
            <a:lstStyle/>
            <a:p>
              <a:pPr algn="ctr"/>
              <a:r>
                <a:rPr lang="en-US" sz="1400" b="1" dirty="0">
                  <a:solidFill>
                    <a:schemeClr val="bg1"/>
                  </a:solidFill>
                </a:rPr>
                <a:t>E-XFEL</a:t>
              </a:r>
            </a:p>
          </p:txBody>
        </p:sp>
        <p:sp>
          <p:nvSpPr>
            <p:cNvPr id="16" name="Rectangle 56">
              <a:extLst>
                <a:ext uri="{FF2B5EF4-FFF2-40B4-BE49-F238E27FC236}">
                  <a16:creationId xmlns:a16="http://schemas.microsoft.com/office/drawing/2014/main" id="{5C015E2B-AE69-EEC8-0041-503444CC9820}"/>
                </a:ext>
              </a:extLst>
            </p:cNvPr>
            <p:cNvSpPr>
              <a:spLocks noChangeArrowheads="1"/>
            </p:cNvSpPr>
            <p:nvPr/>
          </p:nvSpPr>
          <p:spPr bwMode="auto">
            <a:xfrm>
              <a:off x="3200400" y="2740025"/>
              <a:ext cx="1371600" cy="396830"/>
            </a:xfrm>
            <a:prstGeom prst="rect">
              <a:avLst/>
            </a:prstGeom>
            <a:noFill/>
            <a:ln w="9525">
              <a:noFill/>
              <a:miter lim="800000"/>
              <a:headEnd/>
              <a:tailEnd/>
            </a:ln>
          </p:spPr>
          <p:txBody>
            <a:bodyPr>
              <a:prstTxWarp prst="textNoShape">
                <a:avLst/>
              </a:prstTxWarp>
              <a:spAutoFit/>
            </a:bodyPr>
            <a:lstStyle/>
            <a:p>
              <a:r>
                <a:rPr lang="en-US" sz="1400" b="1" dirty="0" err="1">
                  <a:solidFill>
                    <a:schemeClr val="bg1"/>
                  </a:solidFill>
                </a:rPr>
                <a:t>SwissFEL</a:t>
              </a:r>
              <a:endParaRPr lang="en-US" sz="1400" b="1" dirty="0">
                <a:solidFill>
                  <a:schemeClr val="bg1"/>
                </a:solidFill>
              </a:endParaRPr>
            </a:p>
          </p:txBody>
        </p:sp>
        <p:sp>
          <p:nvSpPr>
            <p:cNvPr id="17" name="Rectangle 56">
              <a:extLst>
                <a:ext uri="{FF2B5EF4-FFF2-40B4-BE49-F238E27FC236}">
                  <a16:creationId xmlns:a16="http://schemas.microsoft.com/office/drawing/2014/main" id="{484E92F6-68B5-DC59-2C75-2FC1218B4212}"/>
                </a:ext>
              </a:extLst>
            </p:cNvPr>
            <p:cNvSpPr>
              <a:spLocks noChangeArrowheads="1"/>
            </p:cNvSpPr>
            <p:nvPr/>
          </p:nvSpPr>
          <p:spPr bwMode="auto">
            <a:xfrm>
              <a:off x="4572000" y="1863723"/>
              <a:ext cx="1371600" cy="396830"/>
            </a:xfrm>
            <a:prstGeom prst="rect">
              <a:avLst/>
            </a:prstGeom>
            <a:noFill/>
            <a:ln w="9525">
              <a:noFill/>
              <a:miter lim="800000"/>
              <a:headEnd/>
              <a:tailEnd/>
            </a:ln>
          </p:spPr>
          <p:txBody>
            <a:bodyPr>
              <a:prstTxWarp prst="textNoShape">
                <a:avLst/>
              </a:prstTxWarp>
              <a:spAutoFit/>
            </a:bodyPr>
            <a:lstStyle/>
            <a:p>
              <a:pPr algn="ctr"/>
              <a:r>
                <a:rPr lang="en-US" sz="1400" i="1" dirty="0">
                  <a:solidFill>
                    <a:srgbClr val="000000"/>
                  </a:solidFill>
                </a:rPr>
                <a:t>FERMI</a:t>
              </a:r>
            </a:p>
          </p:txBody>
        </p:sp>
        <p:cxnSp>
          <p:nvCxnSpPr>
            <p:cNvPr id="18" name="Straight Connector 66">
              <a:extLst>
                <a:ext uri="{FF2B5EF4-FFF2-40B4-BE49-F238E27FC236}">
                  <a16:creationId xmlns:a16="http://schemas.microsoft.com/office/drawing/2014/main" id="{A4A2110D-F10C-436F-BD8F-B66771D756BA}"/>
                </a:ext>
              </a:extLst>
            </p:cNvPr>
            <p:cNvCxnSpPr>
              <a:cxnSpLocks noChangeShapeType="1"/>
            </p:cNvCxnSpPr>
            <p:nvPr/>
          </p:nvCxnSpPr>
          <p:spPr bwMode="auto">
            <a:xfrm rot="10800000" flipV="1">
              <a:off x="4191000" y="2057400"/>
              <a:ext cx="533400" cy="76200"/>
            </a:xfrm>
            <a:prstGeom prst="line">
              <a:avLst/>
            </a:prstGeom>
            <a:noFill/>
            <a:ln w="9525">
              <a:solidFill>
                <a:srgbClr val="FF0000"/>
              </a:solidFill>
              <a:round/>
              <a:headEnd/>
              <a:tailEnd/>
            </a:ln>
          </p:spPr>
        </p:cxnSp>
        <p:cxnSp>
          <p:nvCxnSpPr>
            <p:cNvPr id="19" name="Straight Connector 69">
              <a:extLst>
                <a:ext uri="{FF2B5EF4-FFF2-40B4-BE49-F238E27FC236}">
                  <a16:creationId xmlns:a16="http://schemas.microsoft.com/office/drawing/2014/main" id="{7A671C55-ABBB-939C-3D95-5B9448C6838C}"/>
                </a:ext>
              </a:extLst>
            </p:cNvPr>
            <p:cNvCxnSpPr>
              <a:cxnSpLocks noChangeShapeType="1"/>
            </p:cNvCxnSpPr>
            <p:nvPr/>
          </p:nvCxnSpPr>
          <p:spPr bwMode="auto">
            <a:xfrm rot="10800000" flipV="1">
              <a:off x="4114800" y="2057400"/>
              <a:ext cx="609600" cy="228600"/>
            </a:xfrm>
            <a:prstGeom prst="line">
              <a:avLst/>
            </a:prstGeom>
            <a:noFill/>
            <a:ln w="9525">
              <a:solidFill>
                <a:srgbClr val="FF0000"/>
              </a:solidFill>
              <a:round/>
              <a:headEnd/>
              <a:tailEnd/>
            </a:ln>
          </p:spPr>
        </p:cxnSp>
        <p:cxnSp>
          <p:nvCxnSpPr>
            <p:cNvPr id="20" name="Straight Connector 75">
              <a:extLst>
                <a:ext uri="{FF2B5EF4-FFF2-40B4-BE49-F238E27FC236}">
                  <a16:creationId xmlns:a16="http://schemas.microsoft.com/office/drawing/2014/main" id="{D7038766-C899-75FF-ACEE-3D953AE67F89}"/>
                </a:ext>
              </a:extLst>
            </p:cNvPr>
            <p:cNvCxnSpPr>
              <a:cxnSpLocks noChangeShapeType="1"/>
            </p:cNvCxnSpPr>
            <p:nvPr/>
          </p:nvCxnSpPr>
          <p:spPr bwMode="auto">
            <a:xfrm rot="10800000" flipV="1">
              <a:off x="4038600" y="2286000"/>
              <a:ext cx="609600" cy="533400"/>
            </a:xfrm>
            <a:prstGeom prst="line">
              <a:avLst/>
            </a:prstGeom>
            <a:noFill/>
            <a:ln w="9525">
              <a:solidFill>
                <a:srgbClr val="FF0000"/>
              </a:solidFill>
              <a:round/>
              <a:headEnd/>
              <a:tailEnd/>
            </a:ln>
          </p:spPr>
        </p:cxnSp>
        <p:cxnSp>
          <p:nvCxnSpPr>
            <p:cNvPr id="21" name="Straight Connector 81">
              <a:extLst>
                <a:ext uri="{FF2B5EF4-FFF2-40B4-BE49-F238E27FC236}">
                  <a16:creationId xmlns:a16="http://schemas.microsoft.com/office/drawing/2014/main" id="{DEFA01EB-D64E-8035-B0FF-106CD8F4EAA7}"/>
                </a:ext>
              </a:extLst>
            </p:cNvPr>
            <p:cNvCxnSpPr>
              <a:cxnSpLocks noChangeShapeType="1"/>
            </p:cNvCxnSpPr>
            <p:nvPr/>
          </p:nvCxnSpPr>
          <p:spPr bwMode="auto">
            <a:xfrm flipV="1">
              <a:off x="4724400" y="2133600"/>
              <a:ext cx="304800" cy="153988"/>
            </a:xfrm>
            <a:prstGeom prst="line">
              <a:avLst/>
            </a:prstGeom>
            <a:noFill/>
            <a:ln w="9525">
              <a:solidFill>
                <a:srgbClr val="FF0000"/>
              </a:solidFill>
              <a:round/>
              <a:headEnd/>
              <a:tailEnd/>
            </a:ln>
          </p:spPr>
        </p:cxnSp>
        <p:sp>
          <p:nvSpPr>
            <p:cNvPr id="22" name="Rectangle 56">
              <a:extLst>
                <a:ext uri="{FF2B5EF4-FFF2-40B4-BE49-F238E27FC236}">
                  <a16:creationId xmlns:a16="http://schemas.microsoft.com/office/drawing/2014/main" id="{00575ED0-CB0A-C228-8537-E03570E7C9DF}"/>
                </a:ext>
              </a:extLst>
            </p:cNvPr>
            <p:cNvSpPr>
              <a:spLocks noChangeArrowheads="1"/>
            </p:cNvSpPr>
            <p:nvPr/>
          </p:nvSpPr>
          <p:spPr bwMode="auto">
            <a:xfrm>
              <a:off x="7391399" y="2124233"/>
              <a:ext cx="916933" cy="674610"/>
            </a:xfrm>
            <a:prstGeom prst="rect">
              <a:avLst/>
            </a:prstGeom>
            <a:noFill/>
            <a:ln w="9525">
              <a:noFill/>
              <a:miter lim="800000"/>
              <a:headEnd/>
              <a:tailEnd/>
            </a:ln>
          </p:spPr>
          <p:txBody>
            <a:bodyPr wrap="square">
              <a:prstTxWarp prst="textNoShape">
                <a:avLst/>
              </a:prstTxWarp>
              <a:spAutoFit/>
            </a:bodyPr>
            <a:lstStyle/>
            <a:p>
              <a:pPr algn="ctr"/>
              <a:r>
                <a:rPr lang="en-US" sz="1400" b="1" dirty="0">
                  <a:solidFill>
                    <a:schemeClr val="bg1"/>
                  </a:solidFill>
                </a:rPr>
                <a:t>PAL</a:t>
              </a:r>
            </a:p>
            <a:p>
              <a:pPr algn="ctr"/>
              <a:r>
                <a:rPr lang="en-US" sz="1400" b="1" dirty="0">
                  <a:solidFill>
                    <a:schemeClr val="bg1"/>
                  </a:solidFill>
                </a:rPr>
                <a:t>XFEL</a:t>
              </a:r>
            </a:p>
          </p:txBody>
        </p:sp>
        <p:cxnSp>
          <p:nvCxnSpPr>
            <p:cNvPr id="23" name="Straight Connector 53">
              <a:extLst>
                <a:ext uri="{FF2B5EF4-FFF2-40B4-BE49-F238E27FC236}">
                  <a16:creationId xmlns:a16="http://schemas.microsoft.com/office/drawing/2014/main" id="{303480B4-B9D9-C90D-585F-FB748CB2369C}"/>
                </a:ext>
              </a:extLst>
            </p:cNvPr>
            <p:cNvCxnSpPr>
              <a:cxnSpLocks noChangeShapeType="1"/>
            </p:cNvCxnSpPr>
            <p:nvPr/>
          </p:nvCxnSpPr>
          <p:spPr bwMode="auto">
            <a:xfrm flipV="1">
              <a:off x="7246620" y="2438402"/>
              <a:ext cx="266700" cy="152398"/>
            </a:xfrm>
            <a:prstGeom prst="line">
              <a:avLst/>
            </a:prstGeom>
            <a:noFill/>
            <a:ln w="9525">
              <a:solidFill>
                <a:srgbClr val="FF0000"/>
              </a:solidFill>
              <a:round/>
              <a:headEnd/>
              <a:tailEnd/>
            </a:ln>
          </p:spPr>
        </p:cxnSp>
      </p:grpSp>
      <p:sp>
        <p:nvSpPr>
          <p:cNvPr id="24" name="Rectangle 23">
            <a:extLst>
              <a:ext uri="{FF2B5EF4-FFF2-40B4-BE49-F238E27FC236}">
                <a16:creationId xmlns:a16="http://schemas.microsoft.com/office/drawing/2014/main" id="{1B971B81-331D-8016-F896-34B742724B6F}"/>
              </a:ext>
            </a:extLst>
          </p:cNvPr>
          <p:cNvSpPr/>
          <p:nvPr/>
        </p:nvSpPr>
        <p:spPr>
          <a:xfrm>
            <a:off x="1241996" y="5504045"/>
            <a:ext cx="4841971" cy="618118"/>
          </a:xfrm>
          <a:prstGeom prst="rect">
            <a:avLst/>
          </a:prstGeom>
        </p:spPr>
        <p:txBody>
          <a:bodyPr wrap="square">
            <a:spAutoFit/>
          </a:bodyPr>
          <a:lstStyle/>
          <a:p>
            <a:pPr marL="54000" indent="-54000">
              <a:spcBef>
                <a:spcPts val="450"/>
              </a:spcBef>
              <a:buClr>
                <a:srgbClr val="0070C0"/>
              </a:buClr>
              <a:buFont typeface="Arial" panose="020B0604020202020204" pitchFamily="34" charset="0"/>
              <a:buChar char="•"/>
            </a:pPr>
            <a:r>
              <a:rPr lang="en-US" sz="1500" b="1" dirty="0">
                <a:solidFill>
                  <a:srgbClr val="FFC000"/>
                </a:solidFill>
              </a:rPr>
              <a:t>SHINE</a:t>
            </a:r>
            <a:r>
              <a:rPr lang="en-US" sz="1500" dirty="0"/>
              <a:t>: hard X-ray, high rep rate, from 2026</a:t>
            </a:r>
          </a:p>
          <a:p>
            <a:pPr marL="54000" indent="-54000">
              <a:spcBef>
                <a:spcPts val="450"/>
              </a:spcBef>
              <a:buClr>
                <a:srgbClr val="0070C0"/>
              </a:buClr>
              <a:buFont typeface="Arial" panose="020B0604020202020204" pitchFamily="34" charset="0"/>
              <a:buChar char="•"/>
            </a:pPr>
            <a:r>
              <a:rPr lang="en-US" sz="1500" b="1" dirty="0">
                <a:solidFill>
                  <a:srgbClr val="FFC000"/>
                </a:solidFill>
              </a:rPr>
              <a:t>S</a:t>
            </a:r>
            <a:r>
              <a:rPr lang="en-US" sz="1500" b="1" baseline="30000" dirty="0">
                <a:solidFill>
                  <a:srgbClr val="FFC000"/>
                </a:solidFill>
              </a:rPr>
              <a:t>3</a:t>
            </a:r>
            <a:r>
              <a:rPr lang="en-US" sz="1500" b="1" dirty="0">
                <a:solidFill>
                  <a:srgbClr val="FFC000"/>
                </a:solidFill>
              </a:rPr>
              <a:t>FEL</a:t>
            </a:r>
            <a:r>
              <a:rPr lang="en-US" sz="1500" dirty="0"/>
              <a:t>: soft X-ray, high rep rate, from ~2028</a:t>
            </a:r>
          </a:p>
        </p:txBody>
      </p:sp>
      <p:sp>
        <p:nvSpPr>
          <p:cNvPr id="25" name="Rectangle 56">
            <a:extLst>
              <a:ext uri="{FF2B5EF4-FFF2-40B4-BE49-F238E27FC236}">
                <a16:creationId xmlns:a16="http://schemas.microsoft.com/office/drawing/2014/main" id="{C41352DD-45B9-C7DC-8D62-821B4742C563}"/>
              </a:ext>
            </a:extLst>
          </p:cNvPr>
          <p:cNvSpPr>
            <a:spLocks noChangeArrowheads="1"/>
          </p:cNvSpPr>
          <p:nvPr/>
        </p:nvSpPr>
        <p:spPr bwMode="auto">
          <a:xfrm>
            <a:off x="5490135" y="2916242"/>
            <a:ext cx="984609" cy="307777"/>
          </a:xfrm>
          <a:prstGeom prst="rect">
            <a:avLst/>
          </a:prstGeom>
          <a:noFill/>
          <a:ln w="9525">
            <a:noFill/>
            <a:miter lim="800000"/>
            <a:headEnd/>
            <a:tailEnd/>
          </a:ln>
        </p:spPr>
        <p:txBody>
          <a:bodyPr wrap="square">
            <a:prstTxWarp prst="textNoShape">
              <a:avLst/>
            </a:prstTxWarp>
            <a:spAutoFit/>
          </a:bodyPr>
          <a:lstStyle/>
          <a:p>
            <a:pPr algn="ctr"/>
            <a:r>
              <a:rPr lang="en-US" sz="1400" b="1" dirty="0">
                <a:solidFill>
                  <a:srgbClr val="FFC000"/>
                </a:solidFill>
              </a:rPr>
              <a:t>S3FEL</a:t>
            </a:r>
          </a:p>
        </p:txBody>
      </p:sp>
      <p:cxnSp>
        <p:nvCxnSpPr>
          <p:cNvPr id="32" name="Straight Connector 53">
            <a:extLst>
              <a:ext uri="{FF2B5EF4-FFF2-40B4-BE49-F238E27FC236}">
                <a16:creationId xmlns:a16="http://schemas.microsoft.com/office/drawing/2014/main" id="{122EAFC2-13AF-0D61-FC14-DB105AA549DF}"/>
              </a:ext>
            </a:extLst>
          </p:cNvPr>
          <p:cNvCxnSpPr>
            <a:cxnSpLocks noChangeShapeType="1"/>
          </p:cNvCxnSpPr>
          <p:nvPr/>
        </p:nvCxnSpPr>
        <p:spPr bwMode="auto">
          <a:xfrm>
            <a:off x="5181600" y="2590800"/>
            <a:ext cx="486993" cy="511976"/>
          </a:xfrm>
          <a:prstGeom prst="line">
            <a:avLst/>
          </a:prstGeom>
          <a:noFill/>
          <a:ln w="9525">
            <a:solidFill>
              <a:srgbClr val="FF0000"/>
            </a:solidFill>
            <a:round/>
            <a:headEnd/>
            <a:tailEnd/>
          </a:ln>
        </p:spPr>
      </p:cxnSp>
    </p:spTree>
    <p:extLst>
      <p:ext uri="{BB962C8B-B14F-4D97-AF65-F5344CB8AC3E}">
        <p14:creationId xmlns:p14="http://schemas.microsoft.com/office/powerpoint/2010/main" val="178214289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Hard X-ray FELs comparison</a:t>
            </a:r>
          </a:p>
        </p:txBody>
      </p:sp>
      <p:sp>
        <p:nvSpPr>
          <p:cNvPr id="6" name="TextBox 5"/>
          <p:cNvSpPr txBox="1"/>
          <p:nvPr/>
        </p:nvSpPr>
        <p:spPr>
          <a:xfrm>
            <a:off x="3733800" y="5029200"/>
            <a:ext cx="5105400" cy="1815882"/>
          </a:xfrm>
          <a:prstGeom prst="rect">
            <a:avLst/>
          </a:prstGeom>
          <a:noFill/>
        </p:spPr>
        <p:txBody>
          <a:bodyPr wrap="square" rtlCol="0">
            <a:spAutoFit/>
          </a:bodyPr>
          <a:lstStyle/>
          <a:p>
            <a:r>
              <a:rPr lang="en-US" sz="1600" dirty="0"/>
              <a:t>*1: </a:t>
            </a:r>
            <a:r>
              <a:rPr lang="en-US" sz="1600" i="1" dirty="0"/>
              <a:t>[P. Emma et al, Nat. Phot. 4, 641 2010]</a:t>
            </a:r>
          </a:p>
          <a:p>
            <a:r>
              <a:rPr lang="en-US" sz="1600" dirty="0"/>
              <a:t>*2: </a:t>
            </a:r>
            <a:r>
              <a:rPr lang="en-US" sz="1600" i="1" dirty="0"/>
              <a:t>[T. Ishikawa et al, Nat. Phot. 6, 540, 2012]</a:t>
            </a:r>
          </a:p>
          <a:p>
            <a:r>
              <a:rPr lang="en-US" sz="1600" dirty="0"/>
              <a:t>*3: </a:t>
            </a:r>
            <a:r>
              <a:rPr lang="en-US" sz="1600" i="1" dirty="0"/>
              <a:t>[H. Kang et al, Nat. Phot. 11, 708, 2018]</a:t>
            </a:r>
          </a:p>
          <a:p>
            <a:r>
              <a:rPr lang="en-US" sz="1600" dirty="0"/>
              <a:t>*4: </a:t>
            </a:r>
            <a:r>
              <a:rPr lang="en-US" sz="1600" i="1" dirty="0"/>
              <a:t>[W. Decking et al, Nat. Phot. 14, 391, 2020]</a:t>
            </a:r>
          </a:p>
          <a:p>
            <a:r>
              <a:rPr lang="en-US" sz="1600" dirty="0"/>
              <a:t>*5: </a:t>
            </a:r>
            <a:r>
              <a:rPr lang="en-US" sz="1600" i="1" dirty="0"/>
              <a:t>[E. Prat et al, Nat. Phot. 14, 748, 2020]</a:t>
            </a:r>
          </a:p>
          <a:p>
            <a:r>
              <a:rPr lang="en-US" sz="1600" dirty="0"/>
              <a:t>*6: </a:t>
            </a:r>
            <a:r>
              <a:rPr lang="en-US" sz="1600" i="1" dirty="0"/>
              <a:t>[E. Cartlidge, Science 354, 6308, 22, 2016]</a:t>
            </a:r>
          </a:p>
          <a:p>
            <a:endParaRPr lang="en-US" sz="1600" i="1" dirty="0"/>
          </a:p>
        </p:txBody>
      </p:sp>
      <p:graphicFrame>
        <p:nvGraphicFramePr>
          <p:cNvPr id="7" name="Table 6"/>
          <p:cNvGraphicFramePr>
            <a:graphicFrameLocks noGrp="1"/>
          </p:cNvGraphicFramePr>
          <p:nvPr>
            <p:extLst>
              <p:ext uri="{D42A27DB-BD31-4B8C-83A1-F6EECF244321}">
                <p14:modId xmlns:p14="http://schemas.microsoft.com/office/powerpoint/2010/main" val="1050323229"/>
              </p:ext>
            </p:extLst>
          </p:nvPr>
        </p:nvGraphicFramePr>
        <p:xfrm>
          <a:off x="36000" y="955040"/>
          <a:ext cx="9070428" cy="3921760"/>
        </p:xfrm>
        <a:graphic>
          <a:graphicData uri="http://schemas.openxmlformats.org/drawingml/2006/table">
            <a:tbl>
              <a:tblPr firstRow="1" bandRow="1">
                <a:tableStyleId>{5C22544A-7EE6-4342-B048-85BDC9FD1C3A}</a:tableStyleId>
              </a:tblPr>
              <a:tblGrid>
                <a:gridCol w="1792800">
                  <a:extLst>
                    <a:ext uri="{9D8B030D-6E8A-4147-A177-3AD203B41FA5}">
                      <a16:colId xmlns:a16="http://schemas.microsoft.com/office/drawing/2014/main" val="457361690"/>
                    </a:ext>
                  </a:extLst>
                </a:gridCol>
                <a:gridCol w="1331400">
                  <a:extLst>
                    <a:ext uri="{9D8B030D-6E8A-4147-A177-3AD203B41FA5}">
                      <a16:colId xmlns:a16="http://schemas.microsoft.com/office/drawing/2014/main" val="1717541517"/>
                    </a:ext>
                  </a:extLst>
                </a:gridCol>
                <a:gridCol w="1524000">
                  <a:extLst>
                    <a:ext uri="{9D8B030D-6E8A-4147-A177-3AD203B41FA5}">
                      <a16:colId xmlns:a16="http://schemas.microsoft.com/office/drawing/2014/main" val="875774263"/>
                    </a:ext>
                  </a:extLst>
                </a:gridCol>
                <a:gridCol w="1524000">
                  <a:extLst>
                    <a:ext uri="{9D8B030D-6E8A-4147-A177-3AD203B41FA5}">
                      <a16:colId xmlns:a16="http://schemas.microsoft.com/office/drawing/2014/main" val="2778365214"/>
                    </a:ext>
                  </a:extLst>
                </a:gridCol>
                <a:gridCol w="1447800">
                  <a:extLst>
                    <a:ext uri="{9D8B030D-6E8A-4147-A177-3AD203B41FA5}">
                      <a16:colId xmlns:a16="http://schemas.microsoft.com/office/drawing/2014/main" val="1836833481"/>
                    </a:ext>
                  </a:extLst>
                </a:gridCol>
                <a:gridCol w="1450428">
                  <a:extLst>
                    <a:ext uri="{9D8B030D-6E8A-4147-A177-3AD203B41FA5}">
                      <a16:colId xmlns:a16="http://schemas.microsoft.com/office/drawing/2014/main" val="4131018950"/>
                    </a:ext>
                  </a:extLst>
                </a:gridCol>
              </a:tblGrid>
              <a:tr h="370840">
                <a:tc>
                  <a:txBody>
                    <a:bodyPr/>
                    <a:lstStyle/>
                    <a:p>
                      <a:pPr algn="ctr"/>
                      <a:endParaRPr lang="de-CH" sz="1700" dirty="0"/>
                    </a:p>
                  </a:txBody>
                  <a:tcPr/>
                </a:tc>
                <a:tc>
                  <a:txBody>
                    <a:bodyPr/>
                    <a:lstStyle/>
                    <a:p>
                      <a:pPr algn="ctr"/>
                      <a:r>
                        <a:rPr lang="en-US" sz="1700" dirty="0"/>
                        <a:t>LCLS </a:t>
                      </a:r>
                      <a:r>
                        <a:rPr lang="en-US" sz="1700" baseline="30000" dirty="0"/>
                        <a:t>*1</a:t>
                      </a:r>
                    </a:p>
                  </a:txBody>
                  <a:tcPr/>
                </a:tc>
                <a:tc>
                  <a:txBody>
                    <a:bodyPr/>
                    <a:lstStyle/>
                    <a:p>
                      <a:pPr algn="ctr"/>
                      <a:r>
                        <a:rPr lang="en-US" sz="1700" dirty="0"/>
                        <a:t>SACLA </a:t>
                      </a:r>
                      <a:r>
                        <a:rPr lang="en-US" sz="1700" baseline="30000" dirty="0"/>
                        <a:t>*2</a:t>
                      </a:r>
                      <a:endParaRPr lang="de-CH" sz="1700" baseline="30000" dirty="0"/>
                    </a:p>
                  </a:txBody>
                  <a:tcPr/>
                </a:tc>
                <a:tc>
                  <a:txBody>
                    <a:bodyPr/>
                    <a:lstStyle/>
                    <a:p>
                      <a:pPr algn="ctr"/>
                      <a:r>
                        <a:rPr lang="en-US" sz="1700" dirty="0"/>
                        <a:t>PAL-XFEL </a:t>
                      </a:r>
                      <a:r>
                        <a:rPr lang="en-US" sz="1700" baseline="30000" dirty="0"/>
                        <a:t>*3</a:t>
                      </a:r>
                      <a:endParaRPr lang="de-CH" sz="1700" baseline="30000" dirty="0"/>
                    </a:p>
                  </a:txBody>
                  <a:tcPr/>
                </a:tc>
                <a:tc>
                  <a:txBody>
                    <a:bodyPr/>
                    <a:lstStyle/>
                    <a:p>
                      <a:pPr algn="ctr"/>
                      <a:r>
                        <a:rPr lang="en-US" sz="1700" dirty="0"/>
                        <a:t>E-</a:t>
                      </a:r>
                      <a:r>
                        <a:rPr lang="de-CH" sz="1700" dirty="0"/>
                        <a:t>XFEL </a:t>
                      </a:r>
                      <a:r>
                        <a:rPr lang="de-CH" sz="1700" baseline="30000" dirty="0"/>
                        <a:t>*4</a:t>
                      </a:r>
                      <a:endParaRPr lang="en-US" sz="1700" baseline="30000" dirty="0"/>
                    </a:p>
                  </a:txBody>
                  <a:tcPr/>
                </a:tc>
                <a:tc>
                  <a:txBody>
                    <a:bodyPr/>
                    <a:lstStyle/>
                    <a:p>
                      <a:pPr algn="ctr"/>
                      <a:r>
                        <a:rPr lang="en-US" sz="1700" b="1" dirty="0" err="1"/>
                        <a:t>SwissFEL</a:t>
                      </a:r>
                      <a:r>
                        <a:rPr lang="en-US" sz="1700" b="1" dirty="0"/>
                        <a:t> </a:t>
                      </a:r>
                      <a:r>
                        <a:rPr lang="en-US" sz="1700" b="1" baseline="30000" dirty="0"/>
                        <a:t>5*</a:t>
                      </a:r>
                      <a:endParaRPr lang="de-CH" sz="1700" b="1" baseline="30000" dirty="0"/>
                    </a:p>
                  </a:txBody>
                  <a:tcPr/>
                </a:tc>
                <a:extLst>
                  <a:ext uri="{0D108BD9-81ED-4DB2-BD59-A6C34878D82A}">
                    <a16:rowId xmlns:a16="http://schemas.microsoft.com/office/drawing/2014/main" val="2289209847"/>
                  </a:ext>
                </a:extLst>
              </a:tr>
              <a:tr h="370840">
                <a:tc>
                  <a:txBody>
                    <a:bodyPr/>
                    <a:lstStyle/>
                    <a:p>
                      <a:pPr algn="ctr"/>
                      <a:r>
                        <a:rPr lang="en-US" sz="1700" dirty="0"/>
                        <a:t>Country</a:t>
                      </a:r>
                      <a:endParaRPr lang="de-CH" sz="1700" dirty="0"/>
                    </a:p>
                  </a:txBody>
                  <a:tcPr/>
                </a:tc>
                <a:tc>
                  <a:txBody>
                    <a:bodyPr/>
                    <a:lstStyle/>
                    <a:p>
                      <a:pPr algn="ctr"/>
                      <a:r>
                        <a:rPr lang="en-US" sz="1700" dirty="0"/>
                        <a:t>USA</a:t>
                      </a:r>
                      <a:endParaRPr lang="de-CH" sz="1700" dirty="0"/>
                    </a:p>
                  </a:txBody>
                  <a:tcPr/>
                </a:tc>
                <a:tc>
                  <a:txBody>
                    <a:bodyPr/>
                    <a:lstStyle/>
                    <a:p>
                      <a:pPr algn="ctr"/>
                      <a:r>
                        <a:rPr lang="en-US" sz="1700" dirty="0"/>
                        <a:t>Japan</a:t>
                      </a:r>
                      <a:endParaRPr lang="de-CH" sz="1700" dirty="0"/>
                    </a:p>
                  </a:txBody>
                  <a:tcPr/>
                </a:tc>
                <a:tc>
                  <a:txBody>
                    <a:bodyPr/>
                    <a:lstStyle/>
                    <a:p>
                      <a:pPr algn="ctr"/>
                      <a:r>
                        <a:rPr lang="en-US" sz="1700" dirty="0"/>
                        <a:t>Korea</a:t>
                      </a:r>
                      <a:endParaRPr lang="de-CH" sz="1700" dirty="0"/>
                    </a:p>
                  </a:txBody>
                  <a:tcPr/>
                </a:tc>
                <a:tc>
                  <a:txBody>
                    <a:bodyPr/>
                    <a:lstStyle/>
                    <a:p>
                      <a:pPr algn="ctr"/>
                      <a:r>
                        <a:rPr lang="en-US" sz="1700" dirty="0"/>
                        <a:t>Germany</a:t>
                      </a:r>
                      <a:endParaRPr lang="de-CH" sz="1700" dirty="0"/>
                    </a:p>
                  </a:txBody>
                  <a:tcPr/>
                </a:tc>
                <a:tc>
                  <a:txBody>
                    <a:bodyPr/>
                    <a:lstStyle/>
                    <a:p>
                      <a:pPr algn="ctr"/>
                      <a:r>
                        <a:rPr lang="en-US" sz="1700" b="1" dirty="0"/>
                        <a:t>Switzerland</a:t>
                      </a:r>
                      <a:endParaRPr lang="de-CH" sz="1700" b="1" dirty="0"/>
                    </a:p>
                  </a:txBody>
                  <a:tcPr/>
                </a:tc>
                <a:extLst>
                  <a:ext uri="{0D108BD9-81ED-4DB2-BD59-A6C34878D82A}">
                    <a16:rowId xmlns:a16="http://schemas.microsoft.com/office/drawing/2014/main" val="2446763397"/>
                  </a:ext>
                </a:extLst>
              </a:tr>
              <a:tr h="370840">
                <a:tc>
                  <a:txBody>
                    <a:bodyPr/>
                    <a:lstStyle/>
                    <a:p>
                      <a:pPr algn="ctr"/>
                      <a:r>
                        <a:rPr lang="en-US" sz="1700" dirty="0"/>
                        <a:t>Starting </a:t>
                      </a:r>
                      <a:r>
                        <a:rPr lang="en-US" sz="1700" dirty="0" err="1"/>
                        <a:t>oper</a:t>
                      </a:r>
                      <a:r>
                        <a:rPr lang="en-US" sz="1700" dirty="0"/>
                        <a:t>. year</a:t>
                      </a:r>
                      <a:endParaRPr lang="de-CH" sz="1700" dirty="0"/>
                    </a:p>
                  </a:txBody>
                  <a:tcPr/>
                </a:tc>
                <a:tc>
                  <a:txBody>
                    <a:bodyPr/>
                    <a:lstStyle/>
                    <a:p>
                      <a:pPr algn="ctr"/>
                      <a:r>
                        <a:rPr lang="en-US" sz="1700" dirty="0"/>
                        <a:t>2009</a:t>
                      </a:r>
                      <a:endParaRPr lang="de-CH" sz="1700" dirty="0"/>
                    </a:p>
                  </a:txBody>
                  <a:tcPr/>
                </a:tc>
                <a:tc>
                  <a:txBody>
                    <a:bodyPr/>
                    <a:lstStyle/>
                    <a:p>
                      <a:pPr algn="ctr"/>
                      <a:r>
                        <a:rPr lang="en-US" sz="1700" dirty="0"/>
                        <a:t>2010</a:t>
                      </a:r>
                      <a:endParaRPr lang="de-CH" sz="1700" dirty="0"/>
                    </a:p>
                  </a:txBody>
                  <a:tcPr/>
                </a:tc>
                <a:tc>
                  <a:txBody>
                    <a:bodyPr/>
                    <a:lstStyle/>
                    <a:p>
                      <a:pPr algn="ctr"/>
                      <a:r>
                        <a:rPr lang="en-US" sz="1700" dirty="0"/>
                        <a:t>2017</a:t>
                      </a:r>
                      <a:endParaRPr lang="de-CH" sz="1700" dirty="0"/>
                    </a:p>
                  </a:txBody>
                  <a:tcPr/>
                </a:tc>
                <a:tc>
                  <a:txBody>
                    <a:bodyPr/>
                    <a:lstStyle/>
                    <a:p>
                      <a:pPr algn="ctr"/>
                      <a:r>
                        <a:rPr lang="en-US" sz="1700" dirty="0"/>
                        <a:t>2017</a:t>
                      </a:r>
                      <a:endParaRPr lang="de-CH" sz="1700" dirty="0"/>
                    </a:p>
                  </a:txBody>
                  <a:tcPr/>
                </a:tc>
                <a:tc>
                  <a:txBody>
                    <a:bodyPr/>
                    <a:lstStyle/>
                    <a:p>
                      <a:pPr algn="ctr"/>
                      <a:r>
                        <a:rPr lang="en-US" sz="1700" b="1" dirty="0"/>
                        <a:t>2018</a:t>
                      </a:r>
                      <a:endParaRPr lang="de-CH" sz="1700" b="1" dirty="0"/>
                    </a:p>
                  </a:txBody>
                  <a:tcPr/>
                </a:tc>
                <a:extLst>
                  <a:ext uri="{0D108BD9-81ED-4DB2-BD59-A6C34878D82A}">
                    <a16:rowId xmlns:a16="http://schemas.microsoft.com/office/drawing/2014/main" val="2496852160"/>
                  </a:ext>
                </a:extLst>
              </a:tr>
              <a:tr h="370840">
                <a:tc>
                  <a:txBody>
                    <a:bodyPr/>
                    <a:lstStyle/>
                    <a:p>
                      <a:pPr algn="ctr"/>
                      <a:r>
                        <a:rPr lang="en-US" sz="1700" dirty="0"/>
                        <a:t>Energy (GeV)</a:t>
                      </a:r>
                      <a:endParaRPr lang="de-CH" sz="1700" dirty="0"/>
                    </a:p>
                  </a:txBody>
                  <a:tcPr/>
                </a:tc>
                <a:tc>
                  <a:txBody>
                    <a:bodyPr/>
                    <a:lstStyle/>
                    <a:p>
                      <a:pPr algn="ctr"/>
                      <a:r>
                        <a:rPr lang="en-US" sz="1700" dirty="0"/>
                        <a:t>14.3</a:t>
                      </a:r>
                      <a:endParaRPr lang="de-CH" sz="1700" dirty="0"/>
                    </a:p>
                  </a:txBody>
                  <a:tcPr/>
                </a:tc>
                <a:tc>
                  <a:txBody>
                    <a:bodyPr/>
                    <a:lstStyle/>
                    <a:p>
                      <a:pPr algn="ctr"/>
                      <a:r>
                        <a:rPr lang="en-US" sz="1700" dirty="0"/>
                        <a:t>8.5</a:t>
                      </a:r>
                      <a:endParaRPr lang="de-CH" sz="1700" dirty="0"/>
                    </a:p>
                  </a:txBody>
                  <a:tcPr/>
                </a:tc>
                <a:tc>
                  <a:txBody>
                    <a:bodyPr/>
                    <a:lstStyle/>
                    <a:p>
                      <a:pPr algn="ctr"/>
                      <a:r>
                        <a:rPr lang="en-US" sz="1700" dirty="0"/>
                        <a:t>10</a:t>
                      </a:r>
                      <a:endParaRPr lang="de-CH" sz="1700" dirty="0"/>
                    </a:p>
                  </a:txBody>
                  <a:tcPr/>
                </a:tc>
                <a:tc>
                  <a:txBody>
                    <a:bodyPr/>
                    <a:lstStyle/>
                    <a:p>
                      <a:pPr algn="ctr"/>
                      <a:r>
                        <a:rPr lang="en-US" sz="1700" dirty="0"/>
                        <a:t>17.5</a:t>
                      </a:r>
                      <a:endParaRPr lang="de-CH" sz="1700" dirty="0"/>
                    </a:p>
                  </a:txBody>
                  <a:tcPr/>
                </a:tc>
                <a:tc>
                  <a:txBody>
                    <a:bodyPr/>
                    <a:lstStyle/>
                    <a:p>
                      <a:pPr algn="ctr"/>
                      <a:r>
                        <a:rPr lang="en-US" sz="1700" b="1" dirty="0"/>
                        <a:t>5.8</a:t>
                      </a:r>
                      <a:endParaRPr lang="de-CH" sz="1700" b="1" dirty="0"/>
                    </a:p>
                  </a:txBody>
                  <a:tcPr/>
                </a:tc>
                <a:extLst>
                  <a:ext uri="{0D108BD9-81ED-4DB2-BD59-A6C34878D82A}">
                    <a16:rowId xmlns:a16="http://schemas.microsoft.com/office/drawing/2014/main" val="1565426455"/>
                  </a:ext>
                </a:extLst>
              </a:tr>
              <a:tr h="370840">
                <a:tc>
                  <a:txBody>
                    <a:bodyPr/>
                    <a:lstStyle/>
                    <a:p>
                      <a:pPr algn="ctr"/>
                      <a:r>
                        <a:rPr lang="en-US" sz="1700" dirty="0"/>
                        <a:t>Length (km)</a:t>
                      </a:r>
                      <a:endParaRPr lang="de-CH" sz="1700" dirty="0"/>
                    </a:p>
                  </a:txBody>
                  <a:tcPr/>
                </a:tc>
                <a:tc>
                  <a:txBody>
                    <a:bodyPr/>
                    <a:lstStyle/>
                    <a:p>
                      <a:pPr algn="ctr"/>
                      <a:r>
                        <a:rPr lang="en-US" sz="1700" dirty="0"/>
                        <a:t>3.0</a:t>
                      </a:r>
                      <a:endParaRPr lang="de-CH" sz="1700" dirty="0"/>
                    </a:p>
                  </a:txBody>
                  <a:tcPr/>
                </a:tc>
                <a:tc>
                  <a:txBody>
                    <a:bodyPr/>
                    <a:lstStyle/>
                    <a:p>
                      <a:pPr algn="ctr"/>
                      <a:r>
                        <a:rPr lang="en-US" sz="1700" dirty="0"/>
                        <a:t>0.75</a:t>
                      </a:r>
                      <a:endParaRPr lang="de-CH" sz="1700" dirty="0"/>
                    </a:p>
                  </a:txBody>
                  <a:tcPr/>
                </a:tc>
                <a:tc>
                  <a:txBody>
                    <a:bodyPr/>
                    <a:lstStyle/>
                    <a:p>
                      <a:pPr algn="ctr"/>
                      <a:r>
                        <a:rPr lang="en-US" sz="1700" dirty="0"/>
                        <a:t>1.1</a:t>
                      </a:r>
                      <a:endParaRPr lang="de-CH" sz="1700" dirty="0"/>
                    </a:p>
                  </a:txBody>
                  <a:tcPr/>
                </a:tc>
                <a:tc>
                  <a:txBody>
                    <a:bodyPr/>
                    <a:lstStyle/>
                    <a:p>
                      <a:pPr algn="ctr"/>
                      <a:r>
                        <a:rPr lang="en-US" sz="1700" dirty="0"/>
                        <a:t>3.4</a:t>
                      </a:r>
                      <a:endParaRPr lang="de-CH" sz="1700" dirty="0"/>
                    </a:p>
                  </a:txBody>
                  <a:tcPr/>
                </a:tc>
                <a:tc>
                  <a:txBody>
                    <a:bodyPr/>
                    <a:lstStyle/>
                    <a:p>
                      <a:pPr algn="ctr"/>
                      <a:r>
                        <a:rPr lang="en-US" sz="1700" b="1" dirty="0"/>
                        <a:t>0.74</a:t>
                      </a:r>
                      <a:endParaRPr lang="de-CH" sz="1700" b="1" dirty="0"/>
                    </a:p>
                  </a:txBody>
                  <a:tcPr/>
                </a:tc>
                <a:extLst>
                  <a:ext uri="{0D108BD9-81ED-4DB2-BD59-A6C34878D82A}">
                    <a16:rowId xmlns:a16="http://schemas.microsoft.com/office/drawing/2014/main" val="3007754461"/>
                  </a:ext>
                </a:extLst>
              </a:tr>
              <a:tr h="370840">
                <a:tc>
                  <a:txBody>
                    <a:bodyPr/>
                    <a:lstStyle/>
                    <a:p>
                      <a:pPr algn="ctr"/>
                      <a:r>
                        <a:rPr lang="en-US" sz="1700" dirty="0"/>
                        <a:t>Pulses per second</a:t>
                      </a:r>
                      <a:endParaRPr lang="de-CH" sz="1700" dirty="0"/>
                    </a:p>
                  </a:txBody>
                  <a:tcPr/>
                </a:tc>
                <a:tc>
                  <a:txBody>
                    <a:bodyPr/>
                    <a:lstStyle/>
                    <a:p>
                      <a:pPr algn="ctr"/>
                      <a:r>
                        <a:rPr lang="en-US" sz="1700" dirty="0"/>
                        <a:t>120</a:t>
                      </a:r>
                      <a:endParaRPr lang="de-CH" sz="1700" dirty="0"/>
                    </a:p>
                  </a:txBody>
                  <a:tcPr/>
                </a:tc>
                <a:tc>
                  <a:txBody>
                    <a:bodyPr/>
                    <a:lstStyle/>
                    <a:p>
                      <a:pPr algn="ctr"/>
                      <a:r>
                        <a:rPr lang="en-US" sz="1700" dirty="0"/>
                        <a:t>60</a:t>
                      </a:r>
                      <a:endParaRPr lang="de-CH" sz="1700" dirty="0"/>
                    </a:p>
                  </a:txBody>
                  <a:tcPr/>
                </a:tc>
                <a:tc>
                  <a:txBody>
                    <a:bodyPr/>
                    <a:lstStyle/>
                    <a:p>
                      <a:pPr algn="ctr"/>
                      <a:r>
                        <a:rPr lang="en-US" sz="1700" dirty="0"/>
                        <a:t>60</a:t>
                      </a:r>
                      <a:endParaRPr lang="de-CH" sz="1700" dirty="0"/>
                    </a:p>
                  </a:txBody>
                  <a:tcPr/>
                </a:tc>
                <a:tc>
                  <a:txBody>
                    <a:bodyPr/>
                    <a:lstStyle/>
                    <a:p>
                      <a:pPr algn="ctr"/>
                      <a:r>
                        <a:rPr lang="en-US" sz="1700" dirty="0"/>
                        <a:t>27000</a:t>
                      </a:r>
                      <a:endParaRPr lang="de-CH" sz="1700" dirty="0"/>
                    </a:p>
                  </a:txBody>
                  <a:tcPr/>
                </a:tc>
                <a:tc>
                  <a:txBody>
                    <a:bodyPr/>
                    <a:lstStyle/>
                    <a:p>
                      <a:pPr algn="ctr"/>
                      <a:r>
                        <a:rPr lang="en-US" sz="1700" b="1" dirty="0"/>
                        <a:t>100</a:t>
                      </a:r>
                      <a:endParaRPr lang="de-CH" sz="1700" b="1" dirty="0"/>
                    </a:p>
                  </a:txBody>
                  <a:tcPr/>
                </a:tc>
                <a:extLst>
                  <a:ext uri="{0D108BD9-81ED-4DB2-BD59-A6C34878D82A}">
                    <a16:rowId xmlns:a16="http://schemas.microsoft.com/office/drawing/2014/main" val="378258992"/>
                  </a:ext>
                </a:extLst>
              </a:tr>
              <a:tr h="370840">
                <a:tc>
                  <a:txBody>
                    <a:bodyPr/>
                    <a:lstStyle/>
                    <a:p>
                      <a:pPr algn="ctr"/>
                      <a:r>
                        <a:rPr lang="en-US" sz="1700" dirty="0"/>
                        <a:t>Normalized emittance (nm)</a:t>
                      </a:r>
                      <a:endParaRPr lang="de-CH" sz="1700" dirty="0"/>
                    </a:p>
                  </a:txBody>
                  <a:tcPr/>
                </a:tc>
                <a:tc>
                  <a:txBody>
                    <a:bodyPr/>
                    <a:lstStyle/>
                    <a:p>
                      <a:pPr algn="ctr"/>
                      <a:r>
                        <a:rPr lang="en-US" sz="1700" dirty="0"/>
                        <a:t>400</a:t>
                      </a:r>
                      <a:endParaRPr lang="de-CH" sz="1700" dirty="0"/>
                    </a:p>
                  </a:txBody>
                  <a:tcPr/>
                </a:tc>
                <a:tc>
                  <a:txBody>
                    <a:bodyPr/>
                    <a:lstStyle/>
                    <a:p>
                      <a:pPr algn="ctr"/>
                      <a:r>
                        <a:rPr lang="en-US" sz="1700" dirty="0"/>
                        <a:t>1000</a:t>
                      </a:r>
                      <a:endParaRPr lang="de-CH" sz="1700" dirty="0"/>
                    </a:p>
                  </a:txBody>
                  <a:tcPr/>
                </a:tc>
                <a:tc>
                  <a:txBody>
                    <a:bodyPr/>
                    <a:lstStyle/>
                    <a:p>
                      <a:pPr algn="ctr"/>
                      <a:r>
                        <a:rPr lang="en-US" sz="1700" dirty="0"/>
                        <a:t>550</a:t>
                      </a:r>
                      <a:endParaRPr lang="de-CH" sz="1700" dirty="0"/>
                    </a:p>
                  </a:txBody>
                  <a:tcPr/>
                </a:tc>
                <a:tc>
                  <a:txBody>
                    <a:bodyPr/>
                    <a:lstStyle/>
                    <a:p>
                      <a:pPr algn="ctr"/>
                      <a:r>
                        <a:rPr lang="en-US" sz="1700" dirty="0"/>
                        <a:t>&lt;600</a:t>
                      </a:r>
                      <a:endParaRPr lang="de-CH" sz="1700" dirty="0"/>
                    </a:p>
                  </a:txBody>
                  <a:tcPr/>
                </a:tc>
                <a:tc>
                  <a:txBody>
                    <a:bodyPr/>
                    <a:lstStyle/>
                    <a:p>
                      <a:pPr algn="ctr"/>
                      <a:r>
                        <a:rPr lang="en-US" sz="1700" b="1" dirty="0"/>
                        <a:t>200</a:t>
                      </a:r>
                      <a:endParaRPr lang="de-CH" sz="1700" b="1" dirty="0"/>
                    </a:p>
                  </a:txBody>
                  <a:tcPr/>
                </a:tc>
                <a:extLst>
                  <a:ext uri="{0D108BD9-81ED-4DB2-BD59-A6C34878D82A}">
                    <a16:rowId xmlns:a16="http://schemas.microsoft.com/office/drawing/2014/main" val="657396679"/>
                  </a:ext>
                </a:extLst>
              </a:tr>
              <a:tr h="370840">
                <a:tc>
                  <a:txBody>
                    <a:bodyPr/>
                    <a:lstStyle/>
                    <a:p>
                      <a:pPr algn="ctr"/>
                      <a:r>
                        <a:rPr lang="en-US" sz="1700" dirty="0"/>
                        <a:t>Construction</a:t>
                      </a:r>
                      <a:r>
                        <a:rPr lang="en-US" sz="1700" baseline="0" dirty="0"/>
                        <a:t> cost (M$) </a:t>
                      </a:r>
                      <a:r>
                        <a:rPr lang="en-US" sz="1700" baseline="30000" dirty="0"/>
                        <a:t>*6</a:t>
                      </a:r>
                      <a:endParaRPr lang="de-CH" sz="1700" baseline="30000" dirty="0"/>
                    </a:p>
                  </a:txBody>
                  <a:tcPr/>
                </a:tc>
                <a:tc>
                  <a:txBody>
                    <a:bodyPr/>
                    <a:lstStyle/>
                    <a:p>
                      <a:pPr algn="ctr"/>
                      <a:r>
                        <a:rPr lang="en-US" sz="1700" dirty="0"/>
                        <a:t>415</a:t>
                      </a:r>
                      <a:endParaRPr lang="de-CH" sz="1700" dirty="0"/>
                    </a:p>
                  </a:txBody>
                  <a:tcPr/>
                </a:tc>
                <a:tc>
                  <a:txBody>
                    <a:bodyPr/>
                    <a:lstStyle/>
                    <a:p>
                      <a:pPr algn="ctr"/>
                      <a:r>
                        <a:rPr lang="en-US" sz="1700" dirty="0"/>
                        <a:t>370</a:t>
                      </a:r>
                      <a:endParaRPr lang="de-CH" sz="1700" dirty="0"/>
                    </a:p>
                  </a:txBody>
                  <a:tcPr/>
                </a:tc>
                <a:tc>
                  <a:txBody>
                    <a:bodyPr/>
                    <a:lstStyle/>
                    <a:p>
                      <a:pPr algn="ctr"/>
                      <a:r>
                        <a:rPr lang="en-US" sz="1700" dirty="0"/>
                        <a:t>400</a:t>
                      </a:r>
                      <a:endParaRPr lang="de-CH" sz="1700" dirty="0"/>
                    </a:p>
                  </a:txBody>
                  <a:tcPr/>
                </a:tc>
                <a:tc>
                  <a:txBody>
                    <a:bodyPr/>
                    <a:lstStyle/>
                    <a:p>
                      <a:pPr algn="ctr"/>
                      <a:r>
                        <a:rPr lang="en-US" sz="1700" dirty="0"/>
                        <a:t>1600</a:t>
                      </a:r>
                      <a:endParaRPr lang="de-CH" sz="1700" dirty="0"/>
                    </a:p>
                  </a:txBody>
                  <a:tcPr/>
                </a:tc>
                <a:tc>
                  <a:txBody>
                    <a:bodyPr/>
                    <a:lstStyle/>
                    <a:p>
                      <a:pPr algn="ctr"/>
                      <a:r>
                        <a:rPr lang="en-US" sz="1700" b="1" dirty="0"/>
                        <a:t>280</a:t>
                      </a:r>
                      <a:endParaRPr lang="de-CH" sz="1700" b="1" dirty="0"/>
                    </a:p>
                  </a:txBody>
                  <a:tcPr/>
                </a:tc>
                <a:extLst>
                  <a:ext uri="{0D108BD9-81ED-4DB2-BD59-A6C34878D82A}">
                    <a16:rowId xmlns:a16="http://schemas.microsoft.com/office/drawing/2014/main" val="3847104298"/>
                  </a:ext>
                </a:extLst>
              </a:tr>
            </a:tbl>
          </a:graphicData>
        </a:graphic>
      </p:graphicFrame>
    </p:spTree>
    <p:extLst>
      <p:ext uri="{BB962C8B-B14F-4D97-AF65-F5344CB8AC3E}">
        <p14:creationId xmlns:p14="http://schemas.microsoft.com/office/powerpoint/2010/main" val="197752968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br>
              <a:rPr lang="en-US" sz="4800" dirty="0">
                <a:solidFill>
                  <a:schemeClr val="tx1"/>
                </a:solidFill>
              </a:rPr>
            </a:br>
            <a:r>
              <a:rPr lang="en-US" sz="4800" dirty="0">
                <a:solidFill>
                  <a:schemeClr val="tx1"/>
                </a:solidFill>
              </a:rPr>
              <a:t>Layout</a:t>
            </a:r>
          </a:p>
        </p:txBody>
      </p:sp>
    </p:spTree>
    <p:extLst>
      <p:ext uri="{BB962C8B-B14F-4D97-AF65-F5344CB8AC3E}">
        <p14:creationId xmlns:p14="http://schemas.microsoft.com/office/powerpoint/2010/main" val="326600952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Layout of X-ray FEL </a:t>
            </a:r>
            <a:r>
              <a:rPr lang="en-US" dirty="0" err="1"/>
              <a:t>facilites</a:t>
            </a:r>
            <a:endParaRPr lang="en-US" dirty="0"/>
          </a:p>
        </p:txBody>
      </p:sp>
      <p:pic>
        <p:nvPicPr>
          <p:cNvPr id="5" name="Picture 4"/>
          <p:cNvPicPr>
            <a:picLocks noChangeAspect="1"/>
          </p:cNvPicPr>
          <p:nvPr/>
        </p:nvPicPr>
        <p:blipFill rotWithShape="1">
          <a:blip r:embed="rId2"/>
          <a:srcRect b="10344"/>
          <a:stretch/>
        </p:blipFill>
        <p:spPr>
          <a:xfrm>
            <a:off x="-76200" y="4876800"/>
            <a:ext cx="9182568" cy="1981314"/>
          </a:xfrm>
          <a:prstGeom prst="rect">
            <a:avLst/>
          </a:prstGeom>
        </p:spPr>
      </p:pic>
      <p:sp>
        <p:nvSpPr>
          <p:cNvPr id="6" name="Content Placeholder 1"/>
          <p:cNvSpPr>
            <a:spLocks noGrp="1"/>
          </p:cNvSpPr>
          <p:nvPr>
            <p:ph idx="1"/>
          </p:nvPr>
        </p:nvSpPr>
        <p:spPr>
          <a:xfrm>
            <a:off x="76200" y="1003109"/>
            <a:ext cx="8991600" cy="4940491"/>
          </a:xfrm>
        </p:spPr>
        <p:txBody>
          <a:bodyPr>
            <a:noAutofit/>
          </a:bodyPr>
          <a:lstStyle/>
          <a:p>
            <a:pPr marL="109728" indent="0" defTabSz="914400">
              <a:spcBef>
                <a:spcPts val="1200"/>
              </a:spcBef>
              <a:buNone/>
            </a:pPr>
            <a:r>
              <a:rPr lang="en-GB" sz="1800" dirty="0"/>
              <a:t>There are 4 main parts in an FEL facility:</a:t>
            </a:r>
          </a:p>
          <a:p>
            <a:pPr marL="452628" indent="-342900" defTabSz="914400">
              <a:spcBef>
                <a:spcPts val="1200"/>
              </a:spcBef>
              <a:buFont typeface="+mj-lt"/>
              <a:buAutoNum type="arabicPeriod"/>
            </a:pPr>
            <a:r>
              <a:rPr lang="en-GB" sz="1800" dirty="0"/>
              <a:t>Injector: production of electron beams with </a:t>
            </a:r>
          </a:p>
          <a:p>
            <a:pPr marL="708660" lvl="1" indent="-342900">
              <a:spcBef>
                <a:spcPts val="0"/>
              </a:spcBef>
              <a:buFont typeface="Arial" panose="020B0604020202020204" pitchFamily="34" charset="0"/>
              <a:buChar char="•"/>
            </a:pPr>
            <a:r>
              <a:rPr lang="en-GB" sz="1800" dirty="0"/>
              <a:t>low energy (5-10 MeV)</a:t>
            </a:r>
          </a:p>
          <a:p>
            <a:pPr marL="708660" lvl="1" indent="-342900">
              <a:spcBef>
                <a:spcPts val="0"/>
              </a:spcBef>
              <a:buFont typeface="Arial" panose="020B0604020202020204" pitchFamily="34" charset="0"/>
              <a:buChar char="•"/>
            </a:pPr>
            <a:r>
              <a:rPr lang="en-GB" sz="1800" dirty="0"/>
              <a:t>low energy spread (~1e</a:t>
            </a:r>
            <a:r>
              <a:rPr lang="en-GB" sz="1800" baseline="30000" dirty="0"/>
              <a:t>-4</a:t>
            </a:r>
            <a:r>
              <a:rPr lang="en-GB" sz="1800" dirty="0"/>
              <a:t>)</a:t>
            </a:r>
          </a:p>
          <a:p>
            <a:pPr marL="708660" lvl="1" indent="-342900">
              <a:spcBef>
                <a:spcPts val="0"/>
              </a:spcBef>
              <a:buFont typeface="Arial" panose="020B0604020202020204" pitchFamily="34" charset="0"/>
              <a:buChar char="•"/>
            </a:pPr>
            <a:r>
              <a:rPr lang="en-GB" sz="1800" dirty="0"/>
              <a:t>low emittance (&lt;1 </a:t>
            </a:r>
            <a:r>
              <a:rPr lang="en-GB" sz="1800" dirty="0">
                <a:sym typeface="Symbol" panose="05050102010706020507" pitchFamily="18" charset="2"/>
              </a:rPr>
              <a:t></a:t>
            </a:r>
            <a:r>
              <a:rPr lang="en-GB" sz="1800" dirty="0"/>
              <a:t>m), </a:t>
            </a:r>
          </a:p>
          <a:p>
            <a:pPr marL="708660" lvl="1" indent="-342900">
              <a:spcBef>
                <a:spcPts val="0"/>
              </a:spcBef>
              <a:buFont typeface="Arial" panose="020B0604020202020204" pitchFamily="34" charset="0"/>
              <a:buChar char="•"/>
            </a:pPr>
            <a:r>
              <a:rPr lang="en-GB" sz="1800" dirty="0"/>
              <a:t>low peak current (10-20 A; e.g. 100-200 </a:t>
            </a:r>
            <a:r>
              <a:rPr lang="en-GB" sz="1800" dirty="0" err="1"/>
              <a:t>pC</a:t>
            </a:r>
            <a:r>
              <a:rPr lang="en-GB" sz="1800" dirty="0"/>
              <a:t> in 10 </a:t>
            </a:r>
            <a:r>
              <a:rPr lang="en-GB" sz="1800" dirty="0" err="1"/>
              <a:t>ps</a:t>
            </a:r>
            <a:r>
              <a:rPr lang="en-GB" sz="1800" dirty="0"/>
              <a:t>)</a:t>
            </a:r>
          </a:p>
          <a:p>
            <a:pPr marL="452628" indent="-342900" defTabSz="914400">
              <a:spcBef>
                <a:spcPts val="1200"/>
              </a:spcBef>
              <a:buFont typeface="+mj-lt"/>
              <a:buAutoNum type="arabicPeriod"/>
            </a:pPr>
            <a:r>
              <a:rPr lang="en-GB" sz="1800" dirty="0" err="1"/>
              <a:t>Linac</a:t>
            </a:r>
            <a:r>
              <a:rPr lang="en-GB" sz="1800" dirty="0"/>
              <a:t>: </a:t>
            </a:r>
          </a:p>
          <a:p>
            <a:pPr marL="708660" lvl="1" indent="-342900">
              <a:spcBef>
                <a:spcPts val="0"/>
              </a:spcBef>
              <a:buFont typeface="Arial" panose="020B0604020202020204" pitchFamily="34" charset="0"/>
              <a:buChar char="•"/>
            </a:pPr>
            <a:r>
              <a:rPr lang="en-GB" sz="1800" dirty="0"/>
              <a:t>acceleration (to ~GeV energies) with radiofrequency (RF) cavities &amp; </a:t>
            </a:r>
          </a:p>
          <a:p>
            <a:pPr marL="708660" lvl="1" indent="-342900">
              <a:spcBef>
                <a:spcPts val="0"/>
              </a:spcBef>
              <a:buFont typeface="Arial" panose="020B0604020202020204" pitchFamily="34" charset="0"/>
              <a:buChar char="•"/>
            </a:pPr>
            <a:r>
              <a:rPr lang="en-GB" sz="1800" dirty="0"/>
              <a:t>bunch compression (to kA bunches with 10s of fs), done in 2-3 stages</a:t>
            </a:r>
          </a:p>
          <a:p>
            <a:pPr marL="452628" indent="-342900" defTabSz="914400">
              <a:spcBef>
                <a:spcPts val="1200"/>
              </a:spcBef>
              <a:buFont typeface="+mj-lt"/>
              <a:buAutoNum type="arabicPeriod"/>
            </a:pPr>
            <a:r>
              <a:rPr lang="en-GB" sz="1800" dirty="0" err="1"/>
              <a:t>Undulator</a:t>
            </a:r>
            <a:r>
              <a:rPr lang="en-GB" sz="1800" dirty="0"/>
              <a:t>: several (&gt;10) modules, each few meters long and with a period of few cm </a:t>
            </a:r>
          </a:p>
          <a:p>
            <a:pPr marL="452628" indent="-342900" defTabSz="914400">
              <a:spcBef>
                <a:spcPts val="1200"/>
              </a:spcBef>
              <a:buFont typeface="+mj-lt"/>
              <a:buAutoNum type="arabicPeriod"/>
            </a:pPr>
            <a:r>
              <a:rPr lang="en-GB" sz="1800" dirty="0"/>
              <a:t>Experimental stations (use of FEL radiation)</a:t>
            </a:r>
          </a:p>
        </p:txBody>
      </p:sp>
    </p:spTree>
    <p:extLst>
      <p:ext uri="{BB962C8B-B14F-4D97-AF65-F5344CB8AC3E}">
        <p14:creationId xmlns:p14="http://schemas.microsoft.com/office/powerpoint/2010/main" val="14223111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Electron sources</a:t>
            </a:r>
          </a:p>
        </p:txBody>
      </p:sp>
      <p:sp>
        <p:nvSpPr>
          <p:cNvPr id="23" name="Content Placeholder 1"/>
          <p:cNvSpPr>
            <a:spLocks noGrp="1"/>
          </p:cNvSpPr>
          <p:nvPr>
            <p:ph idx="1"/>
          </p:nvPr>
        </p:nvSpPr>
        <p:spPr>
          <a:xfrm>
            <a:off x="-89519" y="990600"/>
            <a:ext cx="9004919" cy="2362200"/>
          </a:xfrm>
        </p:spPr>
        <p:txBody>
          <a:bodyPr>
            <a:noAutofit/>
          </a:bodyPr>
          <a:lstStyle/>
          <a:p>
            <a:pPr>
              <a:spcBef>
                <a:spcPts val="1200"/>
              </a:spcBef>
            </a:pPr>
            <a:r>
              <a:rPr lang="en-GB" sz="1800" dirty="0"/>
              <a:t>RF photo-injectors are normally used to generate high-brightness electron beams</a:t>
            </a:r>
          </a:p>
          <a:p>
            <a:pPr>
              <a:spcBef>
                <a:spcPts val="1200"/>
              </a:spcBef>
            </a:pPr>
            <a:r>
              <a:rPr lang="en-US" sz="1800" dirty="0"/>
              <a:t>Electrons are produced via the photo-electric effect by a laser of a proper wavelength impinging on a photocathode mounted inside</a:t>
            </a:r>
            <a:r>
              <a:rPr lang="de-CH" sz="1800" dirty="0"/>
              <a:t> an RF </a:t>
            </a:r>
            <a:r>
              <a:rPr lang="de-CH" sz="1800" dirty="0" err="1"/>
              <a:t>gun</a:t>
            </a:r>
            <a:r>
              <a:rPr lang="de-CH" sz="1800" dirty="0"/>
              <a:t>. </a:t>
            </a:r>
          </a:p>
          <a:p>
            <a:pPr>
              <a:spcBef>
                <a:spcPts val="1200"/>
              </a:spcBef>
            </a:pPr>
            <a:r>
              <a:rPr lang="en-US" sz="1800" dirty="0"/>
              <a:t>Final energy of the electrons is of few-several MeV, peak current of        10-20 A</a:t>
            </a:r>
          </a:p>
          <a:p>
            <a:pPr>
              <a:spcBef>
                <a:spcPts val="1200"/>
              </a:spcBef>
            </a:pPr>
            <a:r>
              <a:rPr lang="en-US" sz="1800" dirty="0"/>
              <a:t>Cathode material: copper, 					     sometimes with Cs</a:t>
            </a:r>
            <a:r>
              <a:rPr lang="en-US" sz="1800" baseline="-25000" dirty="0"/>
              <a:t>2</a:t>
            </a:r>
            <a:r>
              <a:rPr lang="en-US" sz="1800" dirty="0"/>
              <a:t>Te 					          coating (higher quantum 					      efficiency)</a:t>
            </a:r>
          </a:p>
        </p:txBody>
      </p:sp>
      <p:grpSp>
        <p:nvGrpSpPr>
          <p:cNvPr id="2" name="Group 1"/>
          <p:cNvGrpSpPr/>
          <p:nvPr/>
        </p:nvGrpSpPr>
        <p:grpSpPr>
          <a:xfrm>
            <a:off x="3429000" y="2895600"/>
            <a:ext cx="5340660" cy="3493313"/>
            <a:chOff x="3962400" y="3505200"/>
            <a:chExt cx="5029200" cy="3188513"/>
          </a:xfrm>
        </p:grpSpPr>
        <p:pic>
          <p:nvPicPr>
            <p:cNvPr id="1128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505200"/>
              <a:ext cx="5029200" cy="3188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175511" y="3821668"/>
              <a:ext cx="2167581" cy="369332"/>
            </a:xfrm>
            <a:prstGeom prst="rect">
              <a:avLst/>
            </a:prstGeom>
          </p:spPr>
          <p:txBody>
            <a:bodyPr wrap="none">
              <a:spAutoFit/>
            </a:bodyPr>
            <a:lstStyle/>
            <a:p>
              <a:r>
                <a:rPr lang="en-GB" dirty="0">
                  <a:solidFill>
                    <a:schemeClr val="bg1"/>
                  </a:solidFill>
                </a:rPr>
                <a:t>RF photo-injector</a:t>
              </a:r>
              <a:endParaRPr lang="de-CH" dirty="0">
                <a:solidFill>
                  <a:schemeClr val="bg1"/>
                </a:solidFill>
              </a:endParaRPr>
            </a:p>
          </p:txBody>
        </p:sp>
      </p:grpSp>
    </p:spTree>
    <p:extLst>
      <p:ext uri="{BB962C8B-B14F-4D97-AF65-F5344CB8AC3E}">
        <p14:creationId xmlns:p14="http://schemas.microsoft.com/office/powerpoint/2010/main" val="70873611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8" name="TextShape 2"/>
          <p:cNvSpPr txBox="1"/>
          <p:nvPr/>
        </p:nvSpPr>
        <p:spPr>
          <a:xfrm>
            <a:off x="63110" y="914400"/>
            <a:ext cx="8699889" cy="3048000"/>
          </a:xfrm>
          <a:prstGeom prst="rect">
            <a:avLst/>
          </a:prstGeom>
          <a:solidFill>
            <a:srgbClr val="EEEEEE"/>
          </a:solidFill>
          <a:ln>
            <a:noFill/>
          </a:ln>
        </p:spPr>
        <p:txBody>
          <a:bodyPr lIns="0" tIns="0" rIns="0" bIns="0"/>
          <a:lstStyle/>
          <a:p>
            <a:pPr marL="285750" indent="-285750">
              <a:spcBef>
                <a:spcPts val="1200"/>
              </a:spcBef>
              <a:buFont typeface="Arial" panose="020B0604020202020204" pitchFamily="34" charset="0"/>
              <a:buChar char="•"/>
            </a:pPr>
            <a:r>
              <a:rPr lang="de-CH" dirty="0"/>
              <a:t>The </a:t>
            </a:r>
            <a:r>
              <a:rPr lang="de-CH" dirty="0" err="1"/>
              <a:t>accelerating</a:t>
            </a:r>
            <a:r>
              <a:rPr lang="de-CH" dirty="0"/>
              <a:t> </a:t>
            </a:r>
            <a:r>
              <a:rPr lang="en-US" dirty="0"/>
              <a:t>frequency is in the GHz range. For instance, LCLS uses S-band (~3 GHz) while SACLA and </a:t>
            </a:r>
            <a:r>
              <a:rPr lang="en-US" dirty="0" err="1"/>
              <a:t>SwissFEL</a:t>
            </a:r>
            <a:r>
              <a:rPr lang="en-US" dirty="0"/>
              <a:t> use C-band (~6 GHz). </a:t>
            </a:r>
          </a:p>
          <a:p>
            <a:pPr marL="285750" indent="-285750">
              <a:spcBef>
                <a:spcPts val="1200"/>
              </a:spcBef>
              <a:buFont typeface="Arial" panose="020B0604020202020204" pitchFamily="34" charset="0"/>
              <a:buChar char="•"/>
            </a:pPr>
            <a:r>
              <a:rPr lang="en-US" dirty="0"/>
              <a:t>Higher frequencies permit acceleration of the beam over shorter distances </a:t>
            </a:r>
            <a:r>
              <a:rPr lang="en-US" dirty="0">
                <a:sym typeface="Wingdings" panose="05000000000000000000" pitchFamily="2" charset="2"/>
              </a:rPr>
              <a:t> </a:t>
            </a:r>
            <a:r>
              <a:rPr lang="en-US" dirty="0"/>
              <a:t>more compact </a:t>
            </a:r>
            <a:r>
              <a:rPr lang="en-US" dirty="0" err="1"/>
              <a:t>linac</a:t>
            </a:r>
            <a:r>
              <a:rPr lang="en-US" dirty="0"/>
              <a:t>. </a:t>
            </a:r>
          </a:p>
          <a:p>
            <a:pPr marL="285750" indent="-285750">
              <a:spcBef>
                <a:spcPts val="1200"/>
              </a:spcBef>
              <a:buFont typeface="Arial" panose="020B0604020202020204" pitchFamily="34" charset="0"/>
              <a:buChar char="•"/>
            </a:pPr>
            <a:r>
              <a:rPr lang="en-US" dirty="0"/>
              <a:t>The </a:t>
            </a:r>
            <a:r>
              <a:rPr lang="en-US" dirty="0" err="1"/>
              <a:t>linac</a:t>
            </a:r>
            <a:r>
              <a:rPr lang="en-US" dirty="0"/>
              <a:t> can consist of normal-conducting RF cavities (“warm” technology) or superconducting ones (“cold” technology).</a:t>
            </a:r>
          </a:p>
          <a:p>
            <a:pPr marL="285750" indent="-285750">
              <a:spcBef>
                <a:spcPts val="1200"/>
              </a:spcBef>
              <a:buFont typeface="Arial" panose="020B0604020202020204" pitchFamily="34" charset="0"/>
              <a:buChar char="•"/>
            </a:pPr>
            <a:r>
              <a:rPr lang="en-US" dirty="0"/>
              <a:t>In the latter case, many more pulses per second can be accelerated (e.g., 27 000 pulses per second at the European XFEL with superconducting RF compared to 100 pulses per second at </a:t>
            </a:r>
            <a:r>
              <a:rPr lang="en-US" dirty="0" err="1"/>
              <a:t>SwissFEL</a:t>
            </a:r>
            <a:r>
              <a:rPr lang="en-US" dirty="0"/>
              <a:t> with </a:t>
            </a:r>
            <a:r>
              <a:rPr lang="de-CH" dirty="0"/>
              <a:t>normal RF).</a:t>
            </a:r>
            <a:endParaRPr lang="en-US" spc="-1" dirty="0">
              <a:solidFill>
                <a:srgbClr val="000000"/>
              </a:solidFill>
            </a:endParaRPr>
          </a:p>
        </p:txBody>
      </p:sp>
      <p:pic>
        <p:nvPicPr>
          <p:cNvPr id="12" name="Picture 11"/>
          <p:cNvPicPr/>
          <p:nvPr/>
        </p:nvPicPr>
        <p:blipFill>
          <a:blip r:embed="rId3">
            <a:extLst>
              <a:ext uri="{28A0092B-C50C-407E-A947-70E740481C1C}">
                <a14:useLocalDpi xmlns:a14="http://schemas.microsoft.com/office/drawing/2010/main"/>
              </a:ext>
            </a:extLst>
          </a:blip>
          <a:srcRect/>
          <a:stretch/>
        </p:blipFill>
        <p:spPr>
          <a:xfrm>
            <a:off x="533400" y="4114800"/>
            <a:ext cx="7948325" cy="2704920"/>
          </a:xfrm>
          <a:prstGeom prst="rect">
            <a:avLst/>
          </a:prstGeom>
          <a:ln>
            <a:noFill/>
          </a:ln>
        </p:spPr>
      </p:pic>
      <p:sp>
        <p:nvSpPr>
          <p:cNvPr id="13" name="Rectangle 2"/>
          <p:cNvSpPr txBox="1">
            <a:spLocks noChangeArrowheads="1"/>
          </p:cNvSpPr>
          <p:nvPr/>
        </p:nvSpPr>
        <p:spPr>
          <a:xfrm>
            <a:off x="457200" y="274638"/>
            <a:ext cx="8229600" cy="792162"/>
          </a:xfrm>
          <a:prstGeom prst="rect">
            <a:avLst/>
          </a:prstGeom>
        </p:spPr>
        <p:txBody>
          <a:bodyPr>
            <a:normAutofit/>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err="1">
                <a:ea typeface="ＭＳ Ｐゴシック" pitchFamily="-110" charset="-128"/>
                <a:cs typeface="ＭＳ Ｐゴシック" pitchFamily="-110" charset="-128"/>
              </a:rPr>
              <a:t>Linac</a:t>
            </a:r>
            <a:endParaRPr lang="en-US" dirty="0">
              <a:ea typeface="ＭＳ Ｐゴシック" pitchFamily="-110" charset="-128"/>
              <a:cs typeface="ＭＳ Ｐゴシック" pitchFamily="-110" charset="-128"/>
            </a:endParaRPr>
          </a:p>
        </p:txBody>
      </p:sp>
      <p:pic>
        <p:nvPicPr>
          <p:cNvPr id="6" name="Picture 5"/>
          <p:cNvPicPr/>
          <p:nvPr/>
        </p:nvPicPr>
        <p:blipFill>
          <a:blip r:embed="rId4"/>
          <a:stretch/>
        </p:blipFill>
        <p:spPr>
          <a:xfrm>
            <a:off x="533400" y="4640082"/>
            <a:ext cx="2431800" cy="1895760"/>
          </a:xfrm>
          <a:prstGeom prst="rect">
            <a:avLst/>
          </a:prstGeom>
          <a:ln>
            <a:noFill/>
          </a:ln>
        </p:spPr>
      </p:pic>
    </p:spTree>
    <p:extLst>
      <p:ext uri="{BB962C8B-B14F-4D97-AF65-F5344CB8AC3E}">
        <p14:creationId xmlns:p14="http://schemas.microsoft.com/office/powerpoint/2010/main" val="23142457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br>
              <a:rPr lang="en-US" sz="4800" dirty="0">
                <a:solidFill>
                  <a:schemeClr val="tx1"/>
                </a:solidFill>
              </a:rPr>
            </a:br>
            <a:r>
              <a:rPr lang="en-US" sz="4800" dirty="0">
                <a:solidFill>
                  <a:schemeClr val="tx1"/>
                </a:solidFill>
              </a:rPr>
              <a:t>Electron beam properties and dynamics</a:t>
            </a:r>
          </a:p>
        </p:txBody>
      </p:sp>
    </p:spTree>
    <p:extLst>
      <p:ext uri="{BB962C8B-B14F-4D97-AF65-F5344CB8AC3E}">
        <p14:creationId xmlns:p14="http://schemas.microsoft.com/office/powerpoint/2010/main" val="353565147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Introduction</a:t>
            </a:r>
          </a:p>
        </p:txBody>
      </p:sp>
      <p:sp>
        <p:nvSpPr>
          <p:cNvPr id="23" name="Content Placeholder 1"/>
          <p:cNvSpPr>
            <a:spLocks noGrp="1"/>
          </p:cNvSpPr>
          <p:nvPr>
            <p:ph idx="1"/>
          </p:nvPr>
        </p:nvSpPr>
        <p:spPr>
          <a:xfrm>
            <a:off x="-89519" y="1143000"/>
            <a:ext cx="9004919" cy="4724400"/>
          </a:xfrm>
        </p:spPr>
        <p:txBody>
          <a:bodyPr>
            <a:noAutofit/>
          </a:bodyPr>
          <a:lstStyle/>
          <a:p>
            <a:pPr>
              <a:spcBef>
                <a:spcPts val="1200"/>
              </a:spcBef>
            </a:pPr>
            <a:r>
              <a:rPr lang="en-US" sz="1800" dirty="0"/>
              <a:t>In </a:t>
            </a:r>
            <a:r>
              <a:rPr lang="en-US" sz="1800" dirty="0" err="1"/>
              <a:t>linac</a:t>
            </a:r>
            <a:r>
              <a:rPr lang="en-US" sz="1800" dirty="0"/>
              <a:t>-based X-ray FELs the electron beam properties are not the result of an equilibrium due to the emission of synchrotron radiation as in circular accelerators. </a:t>
            </a:r>
          </a:p>
          <a:p>
            <a:pPr>
              <a:spcBef>
                <a:spcPts val="1200"/>
              </a:spcBef>
            </a:pPr>
            <a:r>
              <a:rPr lang="en-US" sz="1800" dirty="0"/>
              <a:t>The properties are defined at the electron source, i.e., the RF </a:t>
            </a:r>
            <a:r>
              <a:rPr lang="en-US" sz="1800" dirty="0" err="1"/>
              <a:t>photoinjector</a:t>
            </a:r>
            <a:r>
              <a:rPr lang="en-US" sz="1800" dirty="0"/>
              <a:t>. </a:t>
            </a:r>
          </a:p>
          <a:p>
            <a:pPr>
              <a:spcBef>
                <a:spcPts val="1200"/>
              </a:spcBef>
            </a:pPr>
            <a:r>
              <a:rPr lang="en-US" sz="1800" dirty="0"/>
              <a:t>The normalized emittances will ideally be preserved through the </a:t>
            </a:r>
            <a:r>
              <a:rPr lang="en-US" sz="1800" dirty="0" err="1"/>
              <a:t>linac</a:t>
            </a:r>
            <a:r>
              <a:rPr lang="en-US" sz="1800" dirty="0"/>
              <a:t> according to </a:t>
            </a:r>
            <a:r>
              <a:rPr lang="en-US" sz="1800" dirty="0" err="1"/>
              <a:t>Liouville’s</a:t>
            </a:r>
            <a:r>
              <a:rPr lang="en-US" sz="1800" dirty="0"/>
              <a:t> theorem. Liouville’s theorem will not be fulfilled and the beam emittances will be increased in the presence of some deteriorating stochastic effects such as non-linear space-charge forces or emission of coherent synchrotron radiation. </a:t>
            </a:r>
          </a:p>
          <a:p>
            <a:pPr>
              <a:spcBef>
                <a:spcPts val="1200"/>
              </a:spcBef>
            </a:pPr>
            <a:r>
              <a:rPr lang="en-US" sz="1800" dirty="0"/>
              <a:t>The main goal in designing and operating an FEL facility is:</a:t>
            </a:r>
          </a:p>
          <a:p>
            <a:pPr marL="736092" lvl="1" indent="-342900">
              <a:spcBef>
                <a:spcPts val="1200"/>
              </a:spcBef>
              <a:buFont typeface="+mj-lt"/>
              <a:buAutoNum type="arabicPeriod"/>
            </a:pPr>
            <a:r>
              <a:rPr lang="en-US" sz="1800" dirty="0"/>
              <a:t>Produce a high-brightness electron beam at the injector</a:t>
            </a:r>
          </a:p>
          <a:p>
            <a:pPr marL="736092" lvl="1" indent="-342900">
              <a:spcBef>
                <a:spcPts val="1200"/>
              </a:spcBef>
              <a:buFont typeface="+mj-lt"/>
              <a:buAutoNum type="arabicPeriod"/>
            </a:pPr>
            <a:r>
              <a:rPr lang="en-US" sz="1800" dirty="0"/>
              <a:t>Accelerate and compress the beam in the </a:t>
            </a:r>
            <a:r>
              <a:rPr lang="en-US" sz="1800" dirty="0" err="1"/>
              <a:t>linac</a:t>
            </a:r>
            <a:r>
              <a:rPr lang="en-US" sz="1800" dirty="0"/>
              <a:t> while preserving its quality as much as possible.</a:t>
            </a:r>
          </a:p>
        </p:txBody>
      </p:sp>
    </p:spTree>
    <p:extLst>
      <p:ext uri="{BB962C8B-B14F-4D97-AF65-F5344CB8AC3E}">
        <p14:creationId xmlns:p14="http://schemas.microsoft.com/office/powerpoint/2010/main" val="1546066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p:txBody>
          <a:bodyPr>
            <a:normAutofit/>
          </a:bodyPr>
          <a:lstStyle/>
          <a:p>
            <a:pPr lvl="0"/>
            <a:r>
              <a:rPr lang="en-US" dirty="0"/>
              <a:t>Radiation power of a charged particle</a:t>
            </a:r>
          </a:p>
        </p:txBody>
      </p:sp>
      <mc:AlternateContent xmlns:mc="http://schemas.openxmlformats.org/markup-compatibility/2006" xmlns:a14="http://schemas.microsoft.com/office/drawing/2010/main">
        <mc:Choice Requires="a14">
          <p:sp>
            <p:nvSpPr>
              <p:cNvPr id="5" name="TextBox 4"/>
              <p:cNvSpPr txBox="1">
                <a:spLocks noResize="1"/>
              </p:cNvSpPr>
              <p:nvPr/>
            </p:nvSpPr>
            <p:spPr>
              <a:xfrm>
                <a:off x="2590800" y="1574005"/>
                <a:ext cx="3688396" cy="635795"/>
              </a:xfrm>
              <a:prstGeom prst="rect">
                <a:avLst/>
              </a:prstGeom>
              <a:noFill/>
              <a:ln>
                <a:noFill/>
              </a:ln>
            </p:spPr>
            <p:txBody>
              <a:bodyPr wrap="none" lIns="81638" tIns="40819" rIns="81638" bIns="40819" anchor="ctr" anchorCtr="1" compatLnSpc="0">
                <a:no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𝑑𝑡</m:t>
                                  </m:r>
                                </m:den>
                              </m:f>
                            </m:e>
                          </m:d>
                        </m:e>
                        <m:sup>
                          <m:r>
                            <a:rPr lang="de-CH" sz="2000">
                              <a:latin typeface="Cambria Math" panose="02040503050406030204" pitchFamily="18" charset="0"/>
                            </a:rPr>
                            <m:t>2</m:t>
                          </m:r>
                        </m:sup>
                      </m:sSup>
                    </m:oMath>
                  </m:oMathPara>
                </a14:m>
                <a:endParaRPr lang="de-CH" sz="2000" dirty="0">
                  <a:latin typeface="Arial" pitchFamily="18"/>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590800" y="1574005"/>
                <a:ext cx="3688396" cy="635795"/>
              </a:xfrm>
              <a:prstGeom prst="rect">
                <a:avLst/>
              </a:prstGeom>
              <a:blipFill>
                <a:blip r:embed="rId3"/>
                <a:stretch>
                  <a:fillRect t="-4762" b="-7619"/>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09600" y="2514600"/>
                <a:ext cx="8077200" cy="461443"/>
              </a:xfrm>
              <a:prstGeom prst="rect">
                <a:avLst/>
              </a:prstGeom>
              <a:noFill/>
              <a:ln>
                <a:noFill/>
              </a:ln>
            </p:spPr>
            <p:txBody>
              <a:bodyPr wrap="square" lIns="81638" tIns="40819" rIns="81638" bIns="40819" compatLnSpc="0"/>
              <a:lstStyle/>
              <a:p>
                <a:pPr hangingPunct="0"/>
                <a:r>
                  <a:rPr lang="en-US" dirty="0">
                    <a:latin typeface="Arial" pitchFamily="18"/>
                    <a:ea typeface="DejaVu LGC Sans" pitchFamily="2"/>
                    <a:cs typeface="DejaVu LGC Sans" pitchFamily="2"/>
                  </a:rPr>
                  <a:t>Relativistic generalization: invariant formulation by changing the momentum </a:t>
                </a:r>
                <a14:m>
                  <m:oMath xmlns:m="http://schemas.openxmlformats.org/officeDocument/2006/math">
                    <m:acc>
                      <m:accPr>
                        <m:chr m:val="⃗"/>
                        <m:ctrlPr>
                          <a:rPr lang="de-CH" i="1">
                            <a:latin typeface="Cambria Math" panose="02040503050406030204" pitchFamily="18" charset="0"/>
                          </a:rPr>
                        </m:ctrlPr>
                      </m:accPr>
                      <m:e>
                        <m:r>
                          <a:rPr lang="de-CH" i="1">
                            <a:latin typeface="Cambria Math" panose="02040503050406030204" pitchFamily="18" charset="0"/>
                          </a:rPr>
                          <m:t>𝑝</m:t>
                        </m:r>
                      </m:e>
                    </m:acc>
                  </m:oMath>
                </a14:m>
                <a:r>
                  <a:rPr lang="en-US" dirty="0">
                    <a:latin typeface="Arial" pitchFamily="18"/>
                    <a:ea typeface="DejaVu LGC Sans" pitchFamily="2"/>
                    <a:cs typeface="DejaVu LGC Sans" pitchFamily="2"/>
                  </a:rPr>
                  <a:t> with the 4-momentum </a:t>
                </a:r>
                <a14:m>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𝑃</m:t>
                        </m:r>
                      </m:e>
                      <m:sub>
                        <m:r>
                          <a:rPr lang="en-US" sz="2000" i="1" smtClean="0">
                            <a:latin typeface="Cambria Math" panose="02040503050406030204" pitchFamily="18" charset="0"/>
                            <a:ea typeface="Cambria Math" panose="02040503050406030204" pitchFamily="18" charset="0"/>
                          </a:rPr>
                          <m:t>𝜇</m:t>
                        </m:r>
                      </m:sub>
                    </m:sSub>
                    <m:r>
                      <a:rPr lang="en-US" sz="2000" b="0" i="1" smtClean="0">
                        <a:latin typeface="Cambria Math" panose="02040503050406030204" pitchFamily="18" charset="0"/>
                        <a:ea typeface="Cambria Math" panose="02040503050406030204" pitchFamily="18" charset="0"/>
                      </a:rPr>
                      <m:t>=(</m:t>
                    </m:r>
                    <m:f>
                      <m:fPr>
                        <m:ctrlPr>
                          <a:rPr lang="en-US" sz="2000" b="0" i="1" smtClean="0">
                            <a:latin typeface="Cambria Math" panose="02040503050406030204" pitchFamily="18" charset="0"/>
                            <a:ea typeface="Cambria Math" panose="02040503050406030204" pitchFamily="18" charset="0"/>
                          </a:rPr>
                        </m:ctrlPr>
                      </m:fPr>
                      <m:num>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𝐸</m:t>
                            </m:r>
                          </m:e>
                          <m:sub>
                            <m:r>
                              <a:rPr lang="en-US" sz="2000" b="0" i="1" smtClean="0">
                                <a:latin typeface="Cambria Math" panose="02040503050406030204" pitchFamily="18" charset="0"/>
                                <a:ea typeface="Cambria Math" panose="02040503050406030204" pitchFamily="18" charset="0"/>
                              </a:rPr>
                              <m:t>𝑒</m:t>
                            </m:r>
                          </m:sub>
                        </m:sSub>
                      </m:num>
                      <m:den>
                        <m:r>
                          <a:rPr lang="en-US" sz="2000" b="0" i="1" smtClean="0">
                            <a:latin typeface="Cambria Math" panose="02040503050406030204" pitchFamily="18" charset="0"/>
                            <a:ea typeface="Cambria Math" panose="02040503050406030204" pitchFamily="18" charset="0"/>
                          </a:rPr>
                          <m:t>𝑐</m:t>
                        </m:r>
                      </m:den>
                    </m:f>
                    <m:r>
                      <a:rPr lang="en-US" sz="2000" b="0" i="1" smtClean="0">
                        <a:latin typeface="Cambria Math" panose="02040503050406030204" pitchFamily="18" charset="0"/>
                        <a:ea typeface="Cambria Math" panose="02040503050406030204" pitchFamily="18" charset="0"/>
                      </a:rPr>
                      <m:t>,</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r>
                      <m:rPr>
                        <m:nor/>
                      </m:rPr>
                      <a:rPr lang="en-US" sz="2000" b="0" i="0" smtClean="0">
                        <a:latin typeface="Cambria Math" panose="02040503050406030204" pitchFamily="18" charset="0"/>
                      </a:rPr>
                      <m:t>)</m:t>
                    </m:r>
                    <m:r>
                      <m:rPr>
                        <m:nor/>
                      </m:rPr>
                      <a:rPr lang="en-US" sz="2000" dirty="0">
                        <a:latin typeface="Arial" pitchFamily="18"/>
                        <a:ea typeface="DejaVu LGC Sans" pitchFamily="2"/>
                        <a:cs typeface="DejaVu LGC Sans" pitchFamily="2"/>
                      </a:rPr>
                      <m:t> </m:t>
                    </m:r>
                  </m:oMath>
                </a14:m>
                <a:endParaRPr lang="en-US" sz="2000" dirty="0">
                  <a:latin typeface="Arial" pitchFamily="18"/>
                  <a:ea typeface="DejaVu LGC Sans" pitchFamily="2"/>
                  <a:cs typeface="DejaVu LGC Sans" pitchFamily="2"/>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09600" y="2514600"/>
                <a:ext cx="8077200" cy="461443"/>
              </a:xfrm>
              <a:prstGeom prst="rect">
                <a:avLst/>
              </a:prstGeom>
              <a:blipFill>
                <a:blip r:embed="rId4"/>
                <a:stretch>
                  <a:fillRect l="-679" t="-18667" r="-2868" b="-73333"/>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7" name="TextBox 16"/>
              <p:cNvSpPr txBox="1">
                <a:spLocks noResize="1"/>
              </p:cNvSpPr>
              <p:nvPr/>
            </p:nvSpPr>
            <p:spPr>
              <a:xfrm>
                <a:off x="1884683" y="3371577"/>
                <a:ext cx="5506717" cy="886245"/>
              </a:xfrm>
              <a:prstGeom prst="rect">
                <a:avLst/>
              </a:prstGeom>
              <a:noFill/>
              <a:ln>
                <a:noFill/>
              </a:ln>
            </p:spPr>
            <p:txBody>
              <a:bodyPr wrap="none" lIns="81638" tIns="40819" rIns="81638" bIns="40819" anchor="ctr" anchorCtr="1" compatLnSpc="0">
                <a:spAutoFit/>
              </a:bodyPr>
              <a:lstStyle/>
              <a:p>
                <a:pPr hangingPunct="0"/>
                <a:r>
                  <a:rPr lang="en-US" dirty="0"/>
                  <a:t>We replace </a:t>
                </a:r>
                <a14:m>
                  <m:oMath xmlns:m="http://schemas.openxmlformats.org/officeDocument/2006/math">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𝑑</m:t>
                                </m:r>
                                <m:acc>
                                  <m:accPr>
                                    <m:chr m:val="⃗"/>
                                    <m:ctrlPr>
                                      <a:rPr lang="en-US" sz="2000" i="1">
                                        <a:latin typeface="Cambria Math" panose="02040503050406030204" pitchFamily="18" charset="0"/>
                                      </a:rPr>
                                    </m:ctrlPr>
                                  </m:accPr>
                                  <m:e>
                                    <m:r>
                                      <a:rPr lang="en-US" sz="2000" i="1">
                                        <a:latin typeface="Cambria Math" panose="02040503050406030204" pitchFamily="18" charset="0"/>
                                      </a:rPr>
                                      <m:t>𝑝</m:t>
                                    </m:r>
                                  </m:e>
                                </m:acc>
                              </m:num>
                              <m:den>
                                <m:r>
                                  <a:rPr lang="en-US" sz="2000" i="1">
                                    <a:latin typeface="Cambria Math" panose="02040503050406030204" pitchFamily="18" charset="0"/>
                                  </a:rPr>
                                  <m:t>𝑑𝑡</m:t>
                                </m:r>
                              </m:den>
                            </m:f>
                          </m:e>
                        </m:d>
                      </m:e>
                      <m:sup>
                        <m:r>
                          <a:rPr lang="en-US" sz="2000">
                            <a:latin typeface="Cambria Math" panose="02040503050406030204" pitchFamily="18" charset="0"/>
                          </a:rPr>
                          <m:t>2</m:t>
                        </m:r>
                      </m:sup>
                    </m:sSup>
                  </m:oMath>
                </a14:m>
                <a:r>
                  <a:rPr lang="en-US" dirty="0">
                    <a:latin typeface="Arial" pitchFamily="18"/>
                  </a:rPr>
                  <a:t>with</a:t>
                </a:r>
                <a14:m>
                  <m:oMath xmlns:m="http://schemas.openxmlformats.org/officeDocument/2006/math">
                    <m:r>
                      <a:rPr lang="en-US" sz="2000" b="0" i="0" smtClean="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𝑃</m:t>
                                    </m:r>
                                  </m:e>
                                  <m:sub>
                                    <m:r>
                                      <a:rPr lang="de-CH" sz="2000" i="1">
                                        <a:latin typeface="Cambria Math" panose="02040503050406030204" pitchFamily="18" charset="0"/>
                                        <a:ea typeface="Cambria Math" panose="02040503050406030204" pitchFamily="18" charset="0"/>
                                      </a:rPr>
                                      <m:t>𝜇</m:t>
                                    </m:r>
                                  </m:sub>
                                </m:sSub>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latin typeface="Cambria Math" panose="02040503050406030204" pitchFamily="18" charset="0"/>
                          </a:rPr>
                          <m:t>1</m:t>
                        </m:r>
                      </m:num>
                      <m:den>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oMath>
                </a14:m>
                <a:endParaRPr lang="de-CH" sz="2000" dirty="0">
                  <a:latin typeface="Arial" pitchFamily="18"/>
                </a:endParaRPr>
              </a:p>
              <a:p>
                <a:pPr hangingPunct="0"/>
                <a:endParaRPr lang="en-US" dirty="0">
                  <a:latin typeface="Arial" pitchFamily="18"/>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884683" y="3371577"/>
                <a:ext cx="5506717" cy="886245"/>
              </a:xfrm>
              <a:prstGeom prst="rect">
                <a:avLst/>
              </a:prstGeom>
              <a:blipFill>
                <a:blip r:embed="rId5"/>
                <a:stretch>
                  <a:fillRect l="-1327"/>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1981200" y="4114800"/>
                <a:ext cx="3709295" cy="340593"/>
              </a:xfrm>
              <a:prstGeom prst="rect">
                <a:avLst/>
              </a:prstGeom>
              <a:noFill/>
              <a:ln>
                <a:noFill/>
              </a:ln>
            </p:spPr>
            <p:txBody>
              <a:bodyPr wrap="none" lIns="81638" tIns="40819" rIns="81638" bIns="40819" compatLnSpc="0"/>
              <a:lstStyle/>
              <a:p>
                <a:pPr hangingPunct="0"/>
                <a:r>
                  <a:rPr lang="en-US" dirty="0">
                    <a:ea typeface="DejaVu LGC Sans" pitchFamily="2"/>
                    <a:cs typeface="DejaVu LGC Sans" pitchFamily="2"/>
                  </a:rPr>
                  <a:t>with</a:t>
                </a:r>
                <a:r>
                  <a:rPr lang="en-US" dirty="0">
                    <a:latin typeface="Arial" pitchFamily="18"/>
                    <a:ea typeface="DejaVu LGC Sans" pitchFamily="2"/>
                    <a:cs typeface="DejaVu LGC Sans" pitchFamily="2"/>
                  </a:rPr>
                  <a:t> </a:t>
                </a:r>
                <a14:m>
                  <m:oMath xmlns:m="http://schemas.openxmlformats.org/officeDocument/2006/math">
                    <m:r>
                      <m:rPr>
                        <m:sty m:val="p"/>
                      </m:rPr>
                      <a:rPr lang="el-GR" sz="2000" i="1">
                        <a:latin typeface="Cambria Math" panose="02040503050406030204" pitchFamily="18" charset="0"/>
                        <a:ea typeface="Cambria Math" panose="02040503050406030204" pitchFamily="18" charset="0"/>
                      </a:rPr>
                      <m:t>τ</m:t>
                    </m:r>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latin typeface="Cambria Math" panose="02040503050406030204" pitchFamily="18" charset="0"/>
                          </a:rPr>
                          <m:t>1</m:t>
                        </m:r>
                      </m:num>
                      <m:den>
                        <m:r>
                          <a:rPr lang="de-CH" sz="2000" i="1">
                            <a:latin typeface="Cambria Math" panose="02040503050406030204" pitchFamily="18" charset="0"/>
                          </a:rPr>
                          <m:t>𝛾</m:t>
                        </m:r>
                      </m:den>
                    </m:f>
                    <m:r>
                      <a:rPr lang="de-CH" sz="2000" i="1">
                        <a:latin typeface="Cambria Math" panose="02040503050406030204" pitchFamily="18" charset="0"/>
                      </a:rPr>
                      <m:t>𝑡</m:t>
                    </m:r>
                    <m:r>
                      <a:rPr lang="en-US" sz="2000" b="0" i="0" smtClean="0">
                        <a:latin typeface="Cambria Math" panose="02040503050406030204" pitchFamily="18" charset="0"/>
                      </a:rPr>
                      <m:t>  </m:t>
                    </m:r>
                  </m:oMath>
                </a14:m>
                <a:r>
                  <a:rPr lang="en-US" dirty="0">
                    <a:ea typeface="DejaVu LGC Sans" pitchFamily="2"/>
                    <a:cs typeface="DejaVu LGC Sans" pitchFamily="2"/>
                  </a:rPr>
                  <a:t>the time in the moving system </a:t>
                </a:r>
              </a:p>
            </p:txBody>
          </p:sp>
        </mc:Choice>
        <mc:Fallback xmlns="">
          <p:sp>
            <p:nvSpPr>
              <p:cNvPr id="20" name="TextBox 19"/>
              <p:cNvSpPr txBox="1">
                <a:spLocks noRot="1" noChangeAspect="1" noMove="1" noResize="1" noEditPoints="1" noAdjustHandles="1" noChangeArrowheads="1" noChangeShapeType="1" noTextEdit="1"/>
              </p:cNvSpPr>
              <p:nvPr/>
            </p:nvSpPr>
            <p:spPr>
              <a:xfrm>
                <a:off x="1981200" y="4114800"/>
                <a:ext cx="3709295" cy="340593"/>
              </a:xfrm>
              <a:prstGeom prst="rect">
                <a:avLst/>
              </a:prstGeom>
              <a:blipFill>
                <a:blip r:embed="rId6"/>
                <a:stretch>
                  <a:fillRect l="-2796" t="-1786" r="-36842" b="-85714"/>
                </a:stretch>
              </a:blipFill>
              <a:ln>
                <a:noFill/>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27" name="TextBox 26"/>
              <p:cNvSpPr txBox="1">
                <a:spLocks noResize="1"/>
              </p:cNvSpPr>
              <p:nvPr/>
            </p:nvSpPr>
            <p:spPr>
              <a:xfrm>
                <a:off x="2152390" y="5436495"/>
                <a:ext cx="4602816" cy="888105"/>
              </a:xfrm>
              <a:prstGeom prst="rect">
                <a:avLst/>
              </a:prstGeom>
              <a:noFill/>
              <a:ln>
                <a:solidFill>
                  <a:srgbClr val="000000"/>
                </a:solidFill>
              </a:ln>
            </p:spPr>
            <p:txBody>
              <a:bodyPr wrap="none" lIns="81638" tIns="40819" rIns="81638" bIns="40819" anchor="ctr" anchorCtr="1" compatLnSpc="0">
                <a:spAutoFit/>
              </a:bodyPr>
              <a:lstStyle/>
              <a:p>
                <a:pPr hangingPunct="0"/>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𝑃</m:t>
                      </m:r>
                      <m:r>
                        <a:rPr lang="de-CH" sz="2000">
                          <a:latin typeface="Cambria Math" panose="02040503050406030204" pitchFamily="18" charset="0"/>
                        </a:rPr>
                        <m:t>= </m:t>
                      </m:r>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𝑒</m:t>
                                  </m:r>
                                </m:num>
                                <m:den>
                                  <m:r>
                                    <a:rPr lang="de-CH" sz="2000" i="1">
                                      <a:latin typeface="Cambria Math" panose="02040503050406030204" pitchFamily="18" charset="0"/>
                                    </a:rPr>
                                    <m:t>𝑚</m:t>
                                  </m:r>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e>
                          </m:d>
                        </m:e>
                        <m:sup>
                          <m:r>
                            <a:rPr lang="de-CH" sz="2000">
                              <a:latin typeface="Cambria Math" panose="02040503050406030204" pitchFamily="18" charset="0"/>
                            </a:rPr>
                            <m:t>2</m:t>
                          </m:r>
                        </m:sup>
                      </m:sSup>
                      <m:f>
                        <m:fPr>
                          <m:ctrlPr>
                            <a:rPr lang="de-CH" sz="2000" i="1">
                              <a:latin typeface="Cambria Math" panose="02040503050406030204" pitchFamily="18" charset="0"/>
                            </a:rPr>
                          </m:ctrlPr>
                        </m:fPr>
                        <m:num>
                          <m:r>
                            <a:rPr lang="de-CH" sz="2000" i="1">
                              <a:latin typeface="Cambria Math" panose="02040503050406030204" pitchFamily="18" charset="0"/>
                            </a:rPr>
                            <m:t>𝑐</m:t>
                          </m:r>
                        </m:num>
                        <m:den>
                          <m:r>
                            <a:rPr lang="de-CH" sz="2000">
                              <a:latin typeface="Cambria Math" panose="02040503050406030204" pitchFamily="18" charset="0"/>
                            </a:rPr>
                            <m:t>6</m:t>
                          </m:r>
                          <m:r>
                            <a:rPr lang="de-CH" sz="2000" i="1">
                              <a:latin typeface="Cambria Math" panose="02040503050406030204" pitchFamily="18" charset="0"/>
                            </a:rPr>
                            <m:t>𝜋</m:t>
                          </m:r>
                          <m:sSub>
                            <m:sSubPr>
                              <m:ctrlPr>
                                <a:rPr lang="de-CH" sz="2000" i="1">
                                  <a:latin typeface="Cambria Math" panose="02040503050406030204" pitchFamily="18" charset="0"/>
                                </a:rPr>
                              </m:ctrlPr>
                            </m:sSubPr>
                            <m:e>
                              <m:r>
                                <a:rPr lang="de-CH" sz="2000" i="1">
                                  <a:latin typeface="Cambria Math" panose="02040503050406030204" pitchFamily="18" charset="0"/>
                                </a:rPr>
                                <m:t>𝜀</m:t>
                              </m:r>
                            </m:e>
                            <m:sub>
                              <m:r>
                                <a:rPr lang="de-CH" sz="2000">
                                  <a:latin typeface="Cambria Math" panose="02040503050406030204" pitchFamily="18" charset="0"/>
                                </a:rPr>
                                <m:t>0</m:t>
                              </m:r>
                            </m:sub>
                          </m:sSub>
                        </m:den>
                      </m:f>
                      <m:d>
                        <m:dPr>
                          <m:begChr m:val="["/>
                          <m:endChr m:val="]"/>
                          <m:ctrlPr>
                            <a:rPr lang="de-CH" sz="2000" i="1" smtClean="0">
                              <a:latin typeface="Cambria Math" panose="02040503050406030204" pitchFamily="18" charset="0"/>
                            </a:rPr>
                          </m:ctrlPr>
                        </m:dPr>
                        <m:e>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acc>
                                        <m:accPr>
                                          <m:chr m:val="⃗"/>
                                          <m:ctrlPr>
                                            <a:rPr lang="de-CH" sz="2000" i="1">
                                              <a:latin typeface="Cambria Math" panose="02040503050406030204" pitchFamily="18" charset="0"/>
                                            </a:rPr>
                                          </m:ctrlPr>
                                        </m:accPr>
                                        <m:e>
                                          <m:r>
                                            <a:rPr lang="de-CH" sz="2000" i="1">
                                              <a:latin typeface="Cambria Math" panose="02040503050406030204" pitchFamily="18" charset="0"/>
                                            </a:rPr>
                                            <m:t>𝑝</m:t>
                                          </m:r>
                                        </m:e>
                                      </m:acc>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r>
                            <a:rPr lang="de-CH" sz="2000">
                              <a:latin typeface="Cambria Math" panose="02040503050406030204" pitchFamily="18" charset="0"/>
                            </a:rPr>
                            <m:t>−</m:t>
                          </m:r>
                          <m:f>
                            <m:fPr>
                              <m:ctrlPr>
                                <a:rPr lang="de-CH" sz="2000" i="1">
                                  <a:latin typeface="Cambria Math" panose="02040503050406030204" pitchFamily="18" charset="0"/>
                                </a:rPr>
                              </m:ctrlPr>
                            </m:fPr>
                            <m:num>
                              <m:r>
                                <a:rPr lang="de-CH" sz="2000">
                                  <a:latin typeface="Cambria Math" panose="02040503050406030204" pitchFamily="18" charset="0"/>
                                </a:rPr>
                                <m:t>1</m:t>
                              </m:r>
                            </m:num>
                            <m:den>
                              <m:sSup>
                                <m:sSupPr>
                                  <m:ctrlPr>
                                    <a:rPr lang="de-CH" sz="2000" i="1">
                                      <a:latin typeface="Cambria Math" panose="02040503050406030204" pitchFamily="18" charset="0"/>
                                    </a:rPr>
                                  </m:ctrlPr>
                                </m:sSupPr>
                                <m:e>
                                  <m:r>
                                    <a:rPr lang="de-CH" sz="2000" i="1">
                                      <a:latin typeface="Cambria Math" panose="02040503050406030204" pitchFamily="18" charset="0"/>
                                    </a:rPr>
                                    <m:t>𝑐</m:t>
                                  </m:r>
                                </m:e>
                                <m:sup>
                                  <m:r>
                                    <a:rPr lang="de-CH" sz="2000">
                                      <a:latin typeface="Cambria Math" panose="02040503050406030204" pitchFamily="18" charset="0"/>
                                    </a:rPr>
                                    <m:t>2</m:t>
                                  </m:r>
                                </m:sup>
                              </m:sSup>
                            </m:den>
                          </m:f>
                          <m:sSup>
                            <m:sSupPr>
                              <m:ctrlPr>
                                <a:rPr lang="de-CH" sz="2000" i="1">
                                  <a:latin typeface="Cambria Math" panose="02040503050406030204" pitchFamily="18" charset="0"/>
                                </a:rPr>
                              </m:ctrlPr>
                            </m:sSupPr>
                            <m:e>
                              <m:d>
                                <m:dPr>
                                  <m:ctrlPr>
                                    <a:rPr lang="de-CH" sz="2000" i="1">
                                      <a:latin typeface="Cambria Math" panose="02040503050406030204" pitchFamily="18" charset="0"/>
                                    </a:rPr>
                                  </m:ctrlPr>
                                </m:dPr>
                                <m:e>
                                  <m:f>
                                    <m:fPr>
                                      <m:ctrlPr>
                                        <a:rPr lang="de-CH" sz="2000" i="1">
                                          <a:latin typeface="Cambria Math" panose="02040503050406030204" pitchFamily="18" charset="0"/>
                                        </a:rPr>
                                      </m:ctrlPr>
                                    </m:fPr>
                                    <m:num>
                                      <m:r>
                                        <a:rPr lang="de-CH" sz="2000" i="1">
                                          <a:latin typeface="Cambria Math" panose="02040503050406030204" pitchFamily="18" charset="0"/>
                                        </a:rPr>
                                        <m:t>𝑑</m:t>
                                      </m:r>
                                      <m:sSub>
                                        <m:sSubPr>
                                          <m:ctrlPr>
                                            <a:rPr lang="de-CH"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𝑒</m:t>
                                          </m:r>
                                        </m:sub>
                                      </m:sSub>
                                    </m:num>
                                    <m:den>
                                      <m:r>
                                        <a:rPr lang="de-CH" sz="2000" i="1">
                                          <a:latin typeface="Cambria Math" panose="02040503050406030204" pitchFamily="18" charset="0"/>
                                        </a:rPr>
                                        <m:t>𝑑</m:t>
                                      </m:r>
                                      <m:r>
                                        <a:rPr lang="de-CH" sz="2000" i="1">
                                          <a:latin typeface="Cambria Math" panose="02040503050406030204" pitchFamily="18" charset="0"/>
                                          <a:ea typeface="Cambria Math" panose="02040503050406030204" pitchFamily="18" charset="0"/>
                                        </a:rPr>
                                        <m:t>𝜏</m:t>
                                      </m:r>
                                    </m:den>
                                  </m:f>
                                </m:e>
                              </m:d>
                            </m:e>
                            <m:sup>
                              <m:r>
                                <a:rPr lang="de-CH" sz="2000">
                                  <a:latin typeface="Cambria Math" panose="02040503050406030204" pitchFamily="18" charset="0"/>
                                </a:rPr>
                                <m:t>2</m:t>
                              </m:r>
                            </m:sup>
                          </m:sSup>
                        </m:e>
                      </m:d>
                    </m:oMath>
                  </m:oMathPara>
                </a14:m>
                <a:endParaRPr lang="de-CH" sz="2000" dirty="0">
                  <a:latin typeface="Arial" pitchFamily="18"/>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152390" y="5436495"/>
                <a:ext cx="4602816" cy="888105"/>
              </a:xfrm>
              <a:prstGeom prst="rect">
                <a:avLst/>
              </a:prstGeom>
              <a:blipFill>
                <a:blip r:embed="rId7"/>
                <a:stretch>
                  <a:fillRect/>
                </a:stretch>
              </a:blipFill>
              <a:ln>
                <a:solidFill>
                  <a:srgbClr val="000000"/>
                </a:solidFill>
              </a:ln>
            </p:spPr>
            <p:txBody>
              <a:bodyPr/>
              <a:lstStyle/>
              <a:p>
                <a:r>
                  <a:rPr lang="de-CH">
                    <a:noFill/>
                  </a:rPr>
                  <a:t> </a:t>
                </a:r>
              </a:p>
            </p:txBody>
          </p:sp>
        </mc:Fallback>
      </mc:AlternateContent>
      <p:sp>
        <p:nvSpPr>
          <p:cNvPr id="22" name="TextBox 21"/>
          <p:cNvSpPr txBox="1"/>
          <p:nvPr/>
        </p:nvSpPr>
        <p:spPr>
          <a:xfrm>
            <a:off x="1371600" y="1066800"/>
            <a:ext cx="6062191" cy="437148"/>
          </a:xfrm>
          <a:prstGeom prst="rect">
            <a:avLst/>
          </a:prstGeom>
          <a:noFill/>
          <a:ln>
            <a:noFill/>
          </a:ln>
        </p:spPr>
        <p:txBody>
          <a:bodyPr wrap="none" lIns="81638" tIns="40819" rIns="81638" bIns="40819" compatLnSpc="0">
            <a:spAutoFit/>
          </a:bodyPr>
          <a:lstStyle/>
          <a:p>
            <a:pPr hangingPunct="0"/>
            <a:r>
              <a:rPr lang="en-US" dirty="0" err="1">
                <a:latin typeface="+mj-lt"/>
                <a:ea typeface="DejaVu LGC Sans" pitchFamily="2"/>
                <a:cs typeface="DejaVu LGC Sans" pitchFamily="2"/>
              </a:rPr>
              <a:t>Larmor</a:t>
            </a:r>
            <a:r>
              <a:rPr lang="en-US" dirty="0">
                <a:latin typeface="+mj-lt"/>
                <a:ea typeface="DejaVu LGC Sans" pitchFamily="2"/>
                <a:cs typeface="DejaVu LGC Sans" pitchFamily="2"/>
              </a:rPr>
              <a:t> formula for radiated power (non-relativistic):</a:t>
            </a:r>
          </a:p>
        </p:txBody>
      </p:sp>
      <p:sp>
        <p:nvSpPr>
          <p:cNvPr id="23" name="TextBox 22"/>
          <p:cNvSpPr txBox="1"/>
          <p:nvPr/>
        </p:nvSpPr>
        <p:spPr>
          <a:xfrm>
            <a:off x="1041973" y="4953000"/>
            <a:ext cx="7187627" cy="437148"/>
          </a:xfrm>
          <a:prstGeom prst="rect">
            <a:avLst/>
          </a:prstGeom>
          <a:noFill/>
          <a:ln>
            <a:noFill/>
          </a:ln>
        </p:spPr>
        <p:txBody>
          <a:bodyPr wrap="none" lIns="81638" tIns="40819" rIns="81638" bIns="40819" compatLnSpc="0">
            <a:spAutoFit/>
          </a:bodyPr>
          <a:lstStyle/>
          <a:p>
            <a:pPr hangingPunct="0"/>
            <a:r>
              <a:rPr lang="en-US" dirty="0">
                <a:latin typeface="+mj-lt"/>
                <a:ea typeface="DejaVu LGC Sans" pitchFamily="2"/>
                <a:cs typeface="DejaVu LGC Sans" pitchFamily="2"/>
              </a:rPr>
              <a:t>By doing that we find the radiation power of a charged particle</a:t>
            </a:r>
          </a:p>
        </p:txBody>
      </p:sp>
    </p:spTree>
    <p:extLst>
      <p:ext uri="{BB962C8B-B14F-4D97-AF65-F5344CB8AC3E}">
        <p14:creationId xmlns:p14="http://schemas.microsoft.com/office/powerpoint/2010/main" val="376975684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Emittance optimization</a:t>
            </a:r>
          </a:p>
        </p:txBody>
      </p:sp>
      <p:sp>
        <p:nvSpPr>
          <p:cNvPr id="23" name="Content Placeholder 1"/>
          <p:cNvSpPr>
            <a:spLocks noGrp="1"/>
          </p:cNvSpPr>
          <p:nvPr>
            <p:ph idx="1"/>
          </p:nvPr>
        </p:nvSpPr>
        <p:spPr>
          <a:xfrm>
            <a:off x="139081" y="990600"/>
            <a:ext cx="9004919" cy="4724400"/>
          </a:xfrm>
        </p:spPr>
        <p:txBody>
          <a:bodyPr>
            <a:noAutofit/>
          </a:bodyPr>
          <a:lstStyle/>
          <a:p>
            <a:pPr>
              <a:spcBef>
                <a:spcPts val="1200"/>
              </a:spcBef>
            </a:pPr>
            <a:r>
              <a:rPr lang="en-US" sz="1800" dirty="0"/>
              <a:t>The RF </a:t>
            </a:r>
            <a:r>
              <a:rPr lang="en-US" sz="1800" dirty="0" err="1"/>
              <a:t>photoinjector</a:t>
            </a:r>
            <a:r>
              <a:rPr lang="en-US" sz="1800" dirty="0"/>
              <a:t> produces electron beams with typical energies between 5 and 10 MeV, peak currents of 10–20 A, low normalized emittances (</a:t>
            </a:r>
            <a:r>
              <a:rPr lang="en-US" sz="1800" dirty="0">
                <a:sym typeface="Symbol" panose="05050102010706020507" pitchFamily="18" charset="2"/>
              </a:rPr>
              <a:t>m</a:t>
            </a:r>
            <a:r>
              <a:rPr lang="en-US" sz="1800" dirty="0"/>
              <a:t> or below) and energy spreads of few </a:t>
            </a:r>
            <a:r>
              <a:rPr lang="en-US" sz="1800" dirty="0" err="1"/>
              <a:t>keV</a:t>
            </a:r>
            <a:r>
              <a:rPr lang="en-US" sz="1800" dirty="0"/>
              <a:t>. </a:t>
            </a:r>
          </a:p>
          <a:p>
            <a:pPr>
              <a:spcBef>
                <a:spcPts val="1200"/>
              </a:spcBef>
            </a:pPr>
            <a:r>
              <a:rPr lang="en-US" sz="1800" dirty="0"/>
              <a:t>The emittance of the source is determined by three different components:</a:t>
            </a:r>
          </a:p>
          <a:p>
            <a:pPr marL="736092" lvl="1" indent="-342900">
              <a:spcBef>
                <a:spcPts val="0"/>
              </a:spcBef>
              <a:buFont typeface="+mj-lt"/>
              <a:buAutoNum type="arabicPeriod"/>
            </a:pPr>
            <a:r>
              <a:rPr lang="en-US" sz="1800" dirty="0"/>
              <a:t>intrinsic emittance of the cathode (depending on the laser size) </a:t>
            </a:r>
          </a:p>
          <a:p>
            <a:pPr marL="736092" lvl="1" indent="-342900">
              <a:spcBef>
                <a:spcPts val="0"/>
              </a:spcBef>
              <a:buFont typeface="+mj-lt"/>
              <a:buAutoNum type="arabicPeriod"/>
            </a:pPr>
            <a:r>
              <a:rPr lang="en-US" sz="1800" dirty="0"/>
              <a:t>space-charge forces</a:t>
            </a:r>
          </a:p>
          <a:p>
            <a:pPr marL="736092" lvl="1" indent="-342900">
              <a:spcBef>
                <a:spcPts val="0"/>
              </a:spcBef>
              <a:buFont typeface="+mj-lt"/>
              <a:buAutoNum type="arabicPeriod"/>
            </a:pPr>
            <a:r>
              <a:rPr lang="en-US" sz="1800" dirty="0"/>
              <a:t>RF field effects in the gun. </a:t>
            </a:r>
          </a:p>
          <a:p>
            <a:pPr>
              <a:spcBef>
                <a:spcPts val="1200"/>
              </a:spcBef>
            </a:pPr>
            <a:r>
              <a:rPr lang="en-US" sz="1800" dirty="0"/>
              <a:t>The gun gradient is set as high as possible with available technology. At </a:t>
            </a:r>
            <a:r>
              <a:rPr lang="en-US" sz="1800" dirty="0" err="1"/>
              <a:t>SwissFEL</a:t>
            </a:r>
            <a:r>
              <a:rPr lang="en-US" sz="1800" dirty="0"/>
              <a:t>, the maximum field is 100 MV/m, giving 7.1 MeV at the gun exit.</a:t>
            </a:r>
          </a:p>
          <a:p>
            <a:pPr>
              <a:spcBef>
                <a:spcPts val="1200"/>
              </a:spcBef>
            </a:pPr>
            <a:r>
              <a:rPr lang="en-US" sz="1800" dirty="0"/>
              <a:t>The gun is equipped with a solenoid magnet used to focus the electron beam. </a:t>
            </a:r>
          </a:p>
          <a:p>
            <a:pPr>
              <a:spcBef>
                <a:spcPts val="1200"/>
              </a:spcBef>
            </a:pPr>
            <a:r>
              <a:rPr lang="en-US" sz="1800" dirty="0"/>
              <a:t>The laser spot size and the field generated by the gun solenoid are optimized to counteract the contributions of the intrinsic emittance (smaller for smaller spot size) and space charge (smaller for larger spot size) to the final emittance. </a:t>
            </a:r>
          </a:p>
        </p:txBody>
      </p:sp>
    </p:spTree>
    <p:extLst>
      <p:ext uri="{BB962C8B-B14F-4D97-AF65-F5344CB8AC3E}">
        <p14:creationId xmlns:p14="http://schemas.microsoft.com/office/powerpoint/2010/main" val="391109319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Bunch compression</a:t>
            </a:r>
          </a:p>
        </p:txBody>
      </p:sp>
      <p:pic>
        <p:nvPicPr>
          <p:cNvPr id="4" name="Picture 3"/>
          <p:cNvPicPr>
            <a:picLocks noChangeAspect="1"/>
          </p:cNvPicPr>
          <p:nvPr/>
        </p:nvPicPr>
        <p:blipFill>
          <a:blip r:embed="rId2"/>
          <a:stretch>
            <a:fillRect/>
          </a:stretch>
        </p:blipFill>
        <p:spPr>
          <a:xfrm>
            <a:off x="-12100" y="2438401"/>
            <a:ext cx="5077326" cy="4495800"/>
          </a:xfrm>
          <a:prstGeom prst="rect">
            <a:avLst/>
          </a:prstGeom>
        </p:spPr>
      </p:pic>
      <p:sp>
        <p:nvSpPr>
          <p:cNvPr id="7" name="Content Placeholder 1"/>
          <p:cNvSpPr txBox="1">
            <a:spLocks/>
          </p:cNvSpPr>
          <p:nvPr/>
        </p:nvSpPr>
        <p:spPr>
          <a:xfrm>
            <a:off x="4930012" y="990600"/>
            <a:ext cx="4128119" cy="3048000"/>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109728" indent="0" algn="ctr" defTabSz="914400">
              <a:buFont typeface="Wingdings 3"/>
              <a:buNone/>
            </a:pPr>
            <a:r>
              <a:rPr lang="en-GB" sz="1800" b="1" dirty="0">
                <a:solidFill>
                  <a:srgbClr val="0000FF"/>
                </a:solidFill>
              </a:rPr>
              <a:t>Where to compress?</a:t>
            </a:r>
          </a:p>
          <a:p>
            <a:pPr defTabSz="914400"/>
            <a:r>
              <a:rPr lang="en-GB" sz="1800" dirty="0"/>
              <a:t>Early compression</a:t>
            </a:r>
            <a:r>
              <a:rPr lang="en-GB" sz="1800" dirty="0">
                <a:sym typeface="Wingdings" panose="05000000000000000000" pitchFamily="2" charset="2"/>
              </a:rPr>
              <a:t></a:t>
            </a:r>
            <a:r>
              <a:rPr lang="en-GB" sz="1800" dirty="0"/>
              <a:t> high charge density beams at low energies</a:t>
            </a:r>
            <a:r>
              <a:rPr lang="en-GB" sz="1800" dirty="0">
                <a:sym typeface="Wingdings" panose="05000000000000000000" pitchFamily="2" charset="2"/>
              </a:rPr>
              <a:t></a:t>
            </a:r>
            <a:r>
              <a:rPr lang="en-GB" sz="1800" dirty="0"/>
              <a:t> emittance increase</a:t>
            </a:r>
          </a:p>
          <a:p>
            <a:pPr defTabSz="914400"/>
            <a:r>
              <a:rPr lang="en-GB" sz="1800" dirty="0"/>
              <a:t>Late compression</a:t>
            </a:r>
            <a:r>
              <a:rPr lang="en-GB" sz="1800" dirty="0">
                <a:sym typeface="Wingdings" panose="05000000000000000000" pitchFamily="2" charset="2"/>
              </a:rPr>
              <a:t></a:t>
            </a:r>
            <a:r>
              <a:rPr lang="en-GB" sz="1800" dirty="0"/>
              <a:t> transport of long bunches trough the </a:t>
            </a:r>
            <a:r>
              <a:rPr lang="en-GB" sz="1800" dirty="0" err="1"/>
              <a:t>linac</a:t>
            </a:r>
            <a:r>
              <a:rPr lang="en-GB" sz="1800" dirty="0"/>
              <a:t> </a:t>
            </a:r>
            <a:r>
              <a:rPr lang="en-GB" sz="1800" dirty="0">
                <a:sym typeface="Wingdings" panose="05000000000000000000" pitchFamily="2" charset="2"/>
              </a:rPr>
              <a:t> </a:t>
            </a:r>
            <a:r>
              <a:rPr lang="en-GB" sz="1800" dirty="0" err="1"/>
              <a:t>emitance</a:t>
            </a:r>
            <a:r>
              <a:rPr lang="en-GB" sz="1800" dirty="0"/>
              <a:t> increase (due to RF-curvature, wake fields, …)</a:t>
            </a:r>
          </a:p>
          <a:p>
            <a:pPr defTabSz="914400"/>
            <a:endParaRPr lang="en-GB" sz="1800" dirty="0"/>
          </a:p>
          <a:p>
            <a:pPr defTabSz="914400"/>
            <a:endParaRPr lang="en-GB" sz="1800" dirty="0"/>
          </a:p>
          <a:p>
            <a:pPr defTabSz="914400"/>
            <a:r>
              <a:rPr lang="en-GB" sz="1800" dirty="0"/>
              <a:t>Typically: compression done in 2 or 3 stages</a:t>
            </a:r>
          </a:p>
          <a:p>
            <a:pPr lvl="1" defTabSz="914400"/>
            <a:r>
              <a:rPr lang="en-GB" sz="1800" dirty="0"/>
              <a:t>1</a:t>
            </a:r>
            <a:r>
              <a:rPr lang="en-GB" sz="1800" baseline="30000" dirty="0"/>
              <a:t>st</a:t>
            </a:r>
            <a:r>
              <a:rPr lang="en-GB" sz="1800" dirty="0"/>
              <a:t> bunch compressor at few hundreds of MeV</a:t>
            </a:r>
          </a:p>
          <a:p>
            <a:pPr lvl="1" defTabSz="914400"/>
            <a:r>
              <a:rPr lang="en-GB" sz="1800" dirty="0"/>
              <a:t>2</a:t>
            </a:r>
            <a:r>
              <a:rPr lang="en-GB" sz="1800" baseline="30000" dirty="0"/>
              <a:t>nd</a:t>
            </a:r>
            <a:r>
              <a:rPr lang="en-GB" sz="1800" dirty="0"/>
              <a:t> bunch compressor at more than 1 GeV </a:t>
            </a:r>
          </a:p>
          <a:p>
            <a:pPr lvl="1" defTabSz="914400"/>
            <a:r>
              <a:rPr lang="en-GB" sz="1800" dirty="0"/>
              <a:t>Both stages compressing by a factor of ~10</a:t>
            </a:r>
          </a:p>
        </p:txBody>
      </p:sp>
      <p:sp>
        <p:nvSpPr>
          <p:cNvPr id="8" name="TextBox 7"/>
          <p:cNvSpPr txBox="1"/>
          <p:nvPr/>
        </p:nvSpPr>
        <p:spPr>
          <a:xfrm>
            <a:off x="9671" y="990600"/>
            <a:ext cx="5248129" cy="1923604"/>
          </a:xfrm>
          <a:prstGeom prst="rect">
            <a:avLst/>
          </a:prstGeom>
          <a:noFill/>
        </p:spPr>
        <p:txBody>
          <a:bodyPr wrap="square" rtlCol="0">
            <a:spAutoFit/>
          </a:bodyPr>
          <a:lstStyle/>
          <a:p>
            <a:pPr marL="109728" indent="0">
              <a:buNone/>
            </a:pPr>
            <a:r>
              <a:rPr lang="en-GB" sz="2000" b="1" dirty="0">
                <a:solidFill>
                  <a:srgbClr val="0000FF"/>
                </a:solidFill>
              </a:rPr>
              <a:t>Principle</a:t>
            </a:r>
          </a:p>
          <a:p>
            <a:pPr marL="566928" indent="-457200">
              <a:buAutoNum type="arabicPeriod"/>
            </a:pPr>
            <a:r>
              <a:rPr lang="en-GB" dirty="0"/>
              <a:t>Energy chirp generation with RF</a:t>
            </a:r>
          </a:p>
          <a:p>
            <a:pPr marL="566928" indent="-457200">
              <a:buAutoNum type="arabicPeriod"/>
            </a:pPr>
            <a:r>
              <a:rPr lang="en-GB" dirty="0"/>
              <a:t>Transport through magnetic chicanes</a:t>
            </a:r>
          </a:p>
          <a:p>
            <a:pPr marL="109728"/>
            <a:endParaRPr lang="en-GB" sz="900" dirty="0"/>
          </a:p>
          <a:p>
            <a:pPr marL="109728"/>
            <a:r>
              <a:rPr lang="en-GB" dirty="0"/>
              <a:t>Compression thanks to the energy-dependent path along the chicanes</a:t>
            </a:r>
          </a:p>
          <a:p>
            <a:endParaRPr lang="en-US" dirty="0"/>
          </a:p>
        </p:txBody>
      </p:sp>
    </p:spTree>
    <p:extLst>
      <p:ext uri="{BB962C8B-B14F-4D97-AF65-F5344CB8AC3E}">
        <p14:creationId xmlns:p14="http://schemas.microsoft.com/office/powerpoint/2010/main" val="323199173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Self Interactions</a:t>
            </a:r>
          </a:p>
        </p:txBody>
      </p:sp>
      <p:grpSp>
        <p:nvGrpSpPr>
          <p:cNvPr id="4" name="Group 1"/>
          <p:cNvGrpSpPr>
            <a:grpSpLocks/>
          </p:cNvGrpSpPr>
          <p:nvPr/>
        </p:nvGrpSpPr>
        <p:grpSpPr bwMode="auto">
          <a:xfrm>
            <a:off x="4318000" y="1516061"/>
            <a:ext cx="4824413" cy="1654175"/>
            <a:chOff x="2720" y="884"/>
            <a:chExt cx="3039" cy="1042"/>
          </a:xfrm>
        </p:grpSpPr>
        <p:grpSp>
          <p:nvGrpSpPr>
            <p:cNvPr id="5" name="Group 2"/>
            <p:cNvGrpSpPr>
              <a:grpSpLocks/>
            </p:cNvGrpSpPr>
            <p:nvPr/>
          </p:nvGrpSpPr>
          <p:grpSpPr bwMode="auto">
            <a:xfrm>
              <a:off x="2720" y="884"/>
              <a:ext cx="3039" cy="1042"/>
              <a:chOff x="2720" y="884"/>
              <a:chExt cx="3039" cy="1042"/>
            </a:xfrm>
          </p:grpSpPr>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5" y="884"/>
                <a:ext cx="1445" cy="10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0" y="906"/>
                <a:ext cx="1570" cy="9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6" name="Text Box 5"/>
            <p:cNvSpPr txBox="1">
              <a:spLocks noChangeArrowheads="1"/>
            </p:cNvSpPr>
            <p:nvPr/>
          </p:nvSpPr>
          <p:spPr bwMode="auto">
            <a:xfrm>
              <a:off x="5392" y="1189"/>
              <a:ext cx="343"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head</a:t>
              </a:r>
            </a:p>
          </p:txBody>
        </p:sp>
        <p:sp>
          <p:nvSpPr>
            <p:cNvPr id="7" name="Text Box 6"/>
            <p:cNvSpPr txBox="1">
              <a:spLocks noChangeArrowheads="1"/>
            </p:cNvSpPr>
            <p:nvPr/>
          </p:nvSpPr>
          <p:spPr bwMode="auto">
            <a:xfrm>
              <a:off x="4562" y="1189"/>
              <a:ext cx="261"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tail</a:t>
              </a:r>
            </a:p>
          </p:txBody>
        </p:sp>
      </p:grpSp>
      <p:sp>
        <p:nvSpPr>
          <p:cNvPr id="10" name="Rectangle 8"/>
          <p:cNvSpPr txBox="1">
            <a:spLocks noChangeArrowheads="1"/>
          </p:cNvSpPr>
          <p:nvPr/>
        </p:nvSpPr>
        <p:spPr>
          <a:xfrm>
            <a:off x="250825" y="949324"/>
            <a:ext cx="7669213" cy="5003800"/>
          </a:xfrm>
          <a:prstGeom prst="rect">
            <a:avLst/>
          </a:prstGeom>
          <a:ln/>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t>High charge densities give rise to strong electro-magnetic fields generated by the electron bunches. Electrons within the bunch experience these fields.</a:t>
            </a:r>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t>Coherent Synchrotron Radiation</a:t>
            </a:r>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t>Space Charge fields</a:t>
            </a:r>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p>
          <a:p>
            <a:pPr marL="339725" indent="-339725" defTabSz="914400">
              <a:lnSpc>
                <a:spcPct val="90000"/>
              </a:lnSpc>
              <a:spcBef>
                <a:spcPts val="500"/>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t>Wake fields </a:t>
            </a:r>
          </a:p>
        </p:txBody>
      </p:sp>
      <p:grpSp>
        <p:nvGrpSpPr>
          <p:cNvPr id="11" name="Group 9"/>
          <p:cNvGrpSpPr>
            <a:grpSpLocks/>
          </p:cNvGrpSpPr>
          <p:nvPr/>
        </p:nvGrpSpPr>
        <p:grpSpPr bwMode="auto">
          <a:xfrm>
            <a:off x="6816725" y="3343275"/>
            <a:ext cx="2206625" cy="1449388"/>
            <a:chOff x="4294" y="2035"/>
            <a:chExt cx="1390" cy="913"/>
          </a:xfrm>
        </p:grpSpPr>
        <p:pic>
          <p:nvPicPr>
            <p:cNvPr id="12" name="Picture 10"/>
            <p:cNvPicPr>
              <a:picLocks noChangeAspect="1" noChangeArrowheads="1"/>
            </p:cNvPicPr>
            <p:nvPr/>
          </p:nvPicPr>
          <p:blipFill>
            <a:blip r:embed="rId7">
              <a:extLst>
                <a:ext uri="{28A0092B-C50C-407E-A947-70E740481C1C}">
                  <a14:useLocalDpi xmlns:a14="http://schemas.microsoft.com/office/drawing/2010/main" val="0"/>
                </a:ext>
              </a:extLst>
            </a:blip>
            <a:srcRect t="4428" r="7965"/>
            <a:stretch>
              <a:fillRect/>
            </a:stretch>
          </p:blipFill>
          <p:spPr bwMode="auto">
            <a:xfrm>
              <a:off x="4294" y="2035"/>
              <a:ext cx="1337" cy="913"/>
            </a:xfrm>
            <a:prstGeom prst="rect">
              <a:avLst/>
            </a:prstGeom>
            <a:noFill/>
            <a:ln>
              <a:noFill/>
            </a:ln>
            <a:effectLst/>
            <a:extLst>
              <a:ext uri="{909E8E84-426E-40DD-AFC4-6F175D3DCCD1}">
                <a14:hiddenFill xmlns:a14="http://schemas.microsoft.com/office/drawing/2010/main">
                  <a:blipFill dpi="0" rotWithShape="0">
                    <a:blip/>
                    <a:srcRect t="4428" r="796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 Box 11"/>
            <p:cNvSpPr txBox="1">
              <a:spLocks noChangeArrowheads="1"/>
            </p:cNvSpPr>
            <p:nvPr/>
          </p:nvSpPr>
          <p:spPr bwMode="auto">
            <a:xfrm>
              <a:off x="5341" y="2288"/>
              <a:ext cx="343"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head</a:t>
              </a:r>
            </a:p>
          </p:txBody>
        </p:sp>
        <p:sp>
          <p:nvSpPr>
            <p:cNvPr id="14" name="Text Box 12"/>
            <p:cNvSpPr txBox="1">
              <a:spLocks noChangeArrowheads="1"/>
            </p:cNvSpPr>
            <p:nvPr/>
          </p:nvSpPr>
          <p:spPr bwMode="auto">
            <a:xfrm>
              <a:off x="4511" y="2288"/>
              <a:ext cx="261"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5pPr>
              <a:lvl6pPr marL="25146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6pPr>
              <a:lvl7pPr marL="29718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7pPr>
              <a:lvl8pPr marL="34290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8pPr>
              <a:lvl9pPr marL="3886200" indent="-228600" defTabSz="449263" fontAlgn="base">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Lucida Sans Unicode" pitchFamily="34" charset="0"/>
                  <a:cs typeface="Lucida Sans Unicode" pitchFamily="34" charset="0"/>
                </a:defRPr>
              </a:lvl9pPr>
            </a:lstStyle>
            <a:p>
              <a:pPr>
                <a:lnSpc>
                  <a:spcPct val="100000"/>
                </a:lnSpc>
              </a:pPr>
              <a:r>
                <a:rPr lang="en-US" sz="1200" dirty="0">
                  <a:latin typeface="+mn-lt"/>
                </a:rPr>
                <a:t>tail</a:t>
              </a:r>
            </a:p>
          </p:txBody>
        </p:sp>
        <p:sp>
          <p:nvSpPr>
            <p:cNvPr id="15" name="Line 13"/>
            <p:cNvSpPr>
              <a:spLocks noChangeShapeType="1"/>
            </p:cNvSpPr>
            <p:nvPr/>
          </p:nvSpPr>
          <p:spPr bwMode="auto">
            <a:xfrm>
              <a:off x="5088" y="2288"/>
              <a:ext cx="144" cy="1"/>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6" name="Line 14"/>
            <p:cNvSpPr>
              <a:spLocks noChangeShapeType="1"/>
            </p:cNvSpPr>
            <p:nvPr/>
          </p:nvSpPr>
          <p:spPr bwMode="auto">
            <a:xfrm>
              <a:off x="5052" y="2288"/>
              <a:ext cx="1" cy="1"/>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7" name="Line 15"/>
            <p:cNvSpPr>
              <a:spLocks noChangeShapeType="1"/>
            </p:cNvSpPr>
            <p:nvPr/>
          </p:nvSpPr>
          <p:spPr bwMode="auto">
            <a:xfrm>
              <a:off x="4835" y="2288"/>
              <a:ext cx="144" cy="1"/>
            </a:xfrm>
            <a:prstGeom prst="line">
              <a:avLst/>
            </a:prstGeom>
            <a:noFill/>
            <a:ln w="9360">
              <a:solidFill>
                <a:srgbClr val="000000"/>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pic>
        <p:nvPicPr>
          <p:cNvPr id="18"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19588" y="3194049"/>
            <a:ext cx="2259012" cy="177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96076" y="4900610"/>
            <a:ext cx="2303463" cy="1485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AutoShape 21"/>
          <p:cNvSpPr>
            <a:spLocks noRot="1" noChangeAspect="1" noChangeArrowheads="1"/>
          </p:cNvSpPr>
          <p:nvPr>
            <a:videoFile r:link="rId1"/>
          </p:nvPr>
        </p:nvSpPr>
        <p:spPr bwMode="auto">
          <a:xfrm>
            <a:off x="900113" y="5053011"/>
            <a:ext cx="5759450" cy="998538"/>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pic>
        <p:nvPicPr>
          <p:cNvPr id="25" name="wake.avi">
            <a:hlinkClick r:id="" action="ppaction://media"/>
          </p:cNvPr>
          <p:cNvPicPr>
            <a:picLocks noChangeAspect="1"/>
          </p:cNvPicPr>
          <p:nvPr>
            <a:videoFile r:link="rId3"/>
            <p:extLst>
              <p:ext uri="{DAA4B4D4-6D71-4841-9C94-3DE7FCFB9230}">
                <p14:media xmlns:p14="http://schemas.microsoft.com/office/powerpoint/2010/main" r:embed="rId2"/>
              </p:ext>
            </p:extLst>
          </p:nvPr>
        </p:nvPicPr>
        <p:blipFill>
          <a:blip r:embed="rId10"/>
          <a:stretch>
            <a:fillRect/>
          </a:stretch>
        </p:blipFill>
        <p:spPr>
          <a:xfrm>
            <a:off x="1060451" y="5090316"/>
            <a:ext cx="5545137" cy="1007945"/>
          </a:xfrm>
          <a:prstGeom prst="rect">
            <a:avLst/>
          </a:prstGeom>
        </p:spPr>
      </p:pic>
    </p:spTree>
    <p:extLst>
      <p:ext uri="{BB962C8B-B14F-4D97-AF65-F5344CB8AC3E}">
        <p14:creationId xmlns:p14="http://schemas.microsoft.com/office/powerpoint/2010/main" val="125999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000"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2"/>
                </p:tgtEl>
              </p:cMediaNode>
            </p:video>
            <p:video>
              <p:cMediaNode vol="80000">
                <p:cTn id="8" repeatCount="indefinite" fill="hold" display="0">
                  <p:stCondLst>
                    <p:cond delay="indefinite"/>
                  </p:stCondLst>
                </p:cTn>
                <p:tgtEl>
                  <p:spTgt spid="25"/>
                </p:tgtEl>
              </p:cMediaNode>
            </p:video>
            <p:seq concurrent="1" nextAc="seek">
              <p:cTn id="9" restart="whenNotActive" fill="hold" evtFilter="cancelBubble" nodeType="interactiveSeq">
                <p:stCondLst>
                  <p:cond evt="onClick" delay="0">
                    <p:tgtEl>
                      <p:spTgt spid="25"/>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25"/>
                                        </p:tgtEl>
                                      </p:cBhvr>
                                    </p:cmd>
                                  </p:childTnLst>
                                </p:cTn>
                              </p:par>
                            </p:childTnLst>
                          </p:cTn>
                        </p:par>
                      </p:childTnLst>
                    </p:cTn>
                  </p:par>
                </p:childTnLst>
              </p:cTn>
              <p:nextCondLst>
                <p:cond evt="onClick" delay="0">
                  <p:tgtEl>
                    <p:spTgt spid="25"/>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br>
              <a:rPr lang="en-US" sz="4800" dirty="0">
                <a:solidFill>
                  <a:schemeClr val="tx1"/>
                </a:solidFill>
              </a:rPr>
            </a:br>
            <a:r>
              <a:rPr lang="en-US" sz="4800" dirty="0" err="1">
                <a:solidFill>
                  <a:schemeClr val="tx1"/>
                </a:solidFill>
              </a:rPr>
              <a:t>SwissFEL</a:t>
            </a:r>
            <a:endParaRPr lang="en-US" sz="4800" dirty="0">
              <a:solidFill>
                <a:schemeClr val="tx1"/>
              </a:solidFill>
            </a:endParaRPr>
          </a:p>
        </p:txBody>
      </p:sp>
    </p:spTree>
    <p:extLst>
      <p:ext uri="{BB962C8B-B14F-4D97-AF65-F5344CB8AC3E}">
        <p14:creationId xmlns:p14="http://schemas.microsoft.com/office/powerpoint/2010/main" val="16026515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474" name="Picture 2" descr="http://webbase.psi.ch/webbase/img/qsh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0"/>
            <a:ext cx="9144000" cy="2078182"/>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5416425" y="762000"/>
            <a:ext cx="3270375" cy="457200"/>
          </a:xfrm>
          <a:prstGeom prst="ellipse">
            <a:avLst/>
          </a:prstGeom>
          <a:noFill/>
          <a:ln w="28575">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CH"/>
          </a:p>
        </p:txBody>
      </p:sp>
      <p:sp>
        <p:nvSpPr>
          <p:cNvPr id="47" name="テキスト ボックス 9"/>
          <p:cNvSpPr txBox="1"/>
          <p:nvPr/>
        </p:nvSpPr>
        <p:spPr>
          <a:xfrm>
            <a:off x="5302488" y="1154668"/>
            <a:ext cx="3612912" cy="369332"/>
          </a:xfrm>
          <a:prstGeom prst="rect">
            <a:avLst/>
          </a:prstGeom>
          <a:solidFill>
            <a:srgbClr val="514A40">
              <a:alpha val="69804"/>
            </a:srgbClr>
          </a:solidFill>
        </p:spPr>
        <p:txBody>
          <a:bodyPr wrap="none" rtlCol="0">
            <a:spAutoFit/>
          </a:bodyPr>
          <a:lstStyle/>
          <a:p>
            <a:r>
              <a:rPr kumimoji="1" lang="en-US" altLang="ja-JP" dirty="0">
                <a:solidFill>
                  <a:srgbClr val="FFFF00"/>
                </a:solidFill>
                <a:latin typeface="Arial" panose="020B0604020202020204" pitchFamily="34" charset="0"/>
                <a:cs typeface="Arial" panose="020B0604020202020204" pitchFamily="34" charset="0"/>
              </a:rPr>
              <a:t>Compact XFEL with 700 m length</a:t>
            </a:r>
            <a:endParaRPr kumimoji="1" lang="ja-JP" altLang="en-US" dirty="0">
              <a:solidFill>
                <a:srgbClr val="FFFF00"/>
              </a:solidFill>
              <a:latin typeface="Arial" panose="020B0604020202020204" pitchFamily="34" charset="0"/>
              <a:cs typeface="Arial" panose="020B0604020202020204" pitchFamily="34" charset="0"/>
            </a:endParaRPr>
          </a:p>
        </p:txBody>
      </p:sp>
      <p:sp>
        <p:nvSpPr>
          <p:cNvPr id="48" name="TextBox 47"/>
          <p:cNvSpPr txBox="1"/>
          <p:nvPr/>
        </p:nvSpPr>
        <p:spPr>
          <a:xfrm>
            <a:off x="457200" y="2895600"/>
            <a:ext cx="8458200" cy="3139321"/>
          </a:xfrm>
          <a:prstGeom prst="rect">
            <a:avLst/>
          </a:prstGeom>
          <a:noFill/>
          <a:ln w="28575">
            <a:noFill/>
          </a:ln>
        </p:spPr>
        <p:txBody>
          <a:bodyPr wrap="square" rtlCol="0">
            <a:spAutoFit/>
          </a:bodyPr>
          <a:lstStyle/>
          <a:p>
            <a:pPr marL="285750" indent="-285750">
              <a:buFont typeface="Wingdings" panose="05000000000000000000" pitchFamily="2" charset="2"/>
              <a:buChar char="§"/>
            </a:pPr>
            <a:r>
              <a:rPr lang="en-US" dirty="0"/>
              <a:t>X-ray FEL project at PSI with 3 beamlines</a:t>
            </a:r>
          </a:p>
          <a:p>
            <a:pPr marL="742950" lvl="1" indent="-285750">
              <a:buFont typeface="Wingdings" panose="05000000000000000000" pitchFamily="2" charset="2"/>
              <a:buChar char="§"/>
            </a:pPr>
            <a:r>
              <a:rPr lang="en-US" dirty="0"/>
              <a:t>Aramis (hard X-ray), Athos (soft X-ray), </a:t>
            </a:r>
            <a:r>
              <a:rPr lang="en-US" dirty="0" err="1"/>
              <a:t>Porthos</a:t>
            </a:r>
            <a:r>
              <a:rPr lang="en-US" dirty="0"/>
              <a:t> (new hard X-ray)</a:t>
            </a:r>
          </a:p>
          <a:p>
            <a:pPr marL="285750" indent="-285750">
              <a:buFont typeface="Wingdings" panose="05000000000000000000" pitchFamily="2" charset="2"/>
              <a:buChar char="§"/>
            </a:pPr>
            <a:r>
              <a:rPr lang="en-US" dirty="0"/>
              <a:t>Compact hard X-ray (~700 m) and cost-effective facility driven by electron beam with low energy (6 GeV), short </a:t>
            </a:r>
            <a:r>
              <a:rPr lang="en-US" dirty="0" err="1"/>
              <a:t>undulator</a:t>
            </a:r>
            <a:r>
              <a:rPr lang="en-US" dirty="0"/>
              <a:t> period (15 mm) and ultra-low emittance. </a:t>
            </a:r>
          </a:p>
          <a:p>
            <a:pPr marL="285750" indent="-285750">
              <a:buFont typeface="Wingdings" panose="05000000000000000000" pitchFamily="2" charset="2"/>
              <a:buChar char="§"/>
            </a:pPr>
            <a:r>
              <a:rPr lang="en-US" dirty="0"/>
              <a:t>Budget ~300  MCHF (~100 MCHF more for </a:t>
            </a:r>
            <a:r>
              <a:rPr lang="en-US" dirty="0" err="1"/>
              <a:t>Porthos</a:t>
            </a:r>
            <a:r>
              <a:rPr lang="en-US" dirty="0"/>
              <a:t>)</a:t>
            </a:r>
          </a:p>
          <a:p>
            <a:pPr marL="285750" indent="-285750">
              <a:buFont typeface="Wingdings" panose="05000000000000000000" pitchFamily="2" charset="2"/>
              <a:buChar char="§"/>
            </a:pPr>
            <a:r>
              <a:rPr lang="en-US" dirty="0"/>
              <a:t>First ideas around 20 years ago, construction started in 2013, Aramis commissioning started in 2016.</a:t>
            </a:r>
          </a:p>
          <a:p>
            <a:pPr marL="285750" indent="-285750">
              <a:buFont typeface="Wingdings" panose="05000000000000000000" pitchFamily="2" charset="2"/>
              <a:buChar char="§"/>
            </a:pPr>
            <a:r>
              <a:rPr lang="en-US" dirty="0"/>
              <a:t>Aramis first users since 2018, official user operation since 2019. </a:t>
            </a:r>
          </a:p>
          <a:p>
            <a:pPr marL="285750" indent="-285750">
              <a:buFont typeface="Wingdings" panose="05000000000000000000" pitchFamily="2" charset="2"/>
              <a:buChar char="§"/>
            </a:pPr>
            <a:r>
              <a:rPr lang="en-US" dirty="0"/>
              <a:t>Athos first users since 2021, official user operation since 2022. </a:t>
            </a:r>
          </a:p>
          <a:p>
            <a:pPr marL="285750" indent="-285750">
              <a:buFont typeface="Wingdings" panose="05000000000000000000" pitchFamily="2" charset="2"/>
              <a:buChar char="§"/>
            </a:pPr>
            <a:r>
              <a:rPr lang="en-US" dirty="0" err="1"/>
              <a:t>Porthos</a:t>
            </a:r>
            <a:r>
              <a:rPr lang="en-US" dirty="0"/>
              <a:t>: from &gt;2030</a:t>
            </a:r>
          </a:p>
        </p:txBody>
      </p:sp>
      <p:sp>
        <p:nvSpPr>
          <p:cNvPr id="5" name="Title 4"/>
          <p:cNvSpPr>
            <a:spLocks noGrp="1"/>
          </p:cNvSpPr>
          <p:nvPr>
            <p:ph type="title"/>
          </p:nvPr>
        </p:nvSpPr>
        <p:spPr>
          <a:xfrm>
            <a:off x="457200" y="76200"/>
            <a:ext cx="8229600" cy="792162"/>
          </a:xfrm>
        </p:spPr>
        <p:txBody>
          <a:bodyPr/>
          <a:lstStyle/>
          <a:p>
            <a:r>
              <a:rPr lang="en-US" dirty="0"/>
              <a:t>Overview</a:t>
            </a:r>
            <a:endParaRPr lang="de-CH" dirty="0"/>
          </a:p>
        </p:txBody>
      </p:sp>
    </p:spTree>
    <p:extLst>
      <p:ext uri="{BB962C8B-B14F-4D97-AF65-F5344CB8AC3E}">
        <p14:creationId xmlns:p14="http://schemas.microsoft.com/office/powerpoint/2010/main" val="237861069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8229600" cy="792162"/>
          </a:xfrm>
          <a:prstGeom prst="rect">
            <a:avLst/>
          </a:prstGeom>
        </p:spPr>
        <p:txBody>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Layout and parameters</a:t>
            </a:r>
          </a:p>
        </p:txBody>
      </p:sp>
      <p:pic>
        <p:nvPicPr>
          <p:cNvPr id="2" name="Picture 1">
            <a:extLst>
              <a:ext uri="{FF2B5EF4-FFF2-40B4-BE49-F238E27FC236}">
                <a16:creationId xmlns:a16="http://schemas.microsoft.com/office/drawing/2014/main" id="{BCF8ABBE-4C71-32AA-191D-906A0A552E25}"/>
              </a:ext>
            </a:extLst>
          </p:cNvPr>
          <p:cNvPicPr>
            <a:picLocks noChangeAspect="1"/>
          </p:cNvPicPr>
          <p:nvPr/>
        </p:nvPicPr>
        <p:blipFill>
          <a:blip r:embed="rId3"/>
          <a:stretch>
            <a:fillRect/>
          </a:stretch>
        </p:blipFill>
        <p:spPr>
          <a:xfrm>
            <a:off x="-45544" y="859968"/>
            <a:ext cx="9267349" cy="1841849"/>
          </a:xfrm>
          <a:prstGeom prst="rect">
            <a:avLst/>
          </a:prstGeom>
        </p:spPr>
      </p:pic>
      <p:sp>
        <p:nvSpPr>
          <p:cNvPr id="3" name="TextShape 51">
            <a:extLst>
              <a:ext uri="{FF2B5EF4-FFF2-40B4-BE49-F238E27FC236}">
                <a16:creationId xmlns:a16="http://schemas.microsoft.com/office/drawing/2014/main" id="{8482F4EC-BA0B-C291-1ED8-76CAC81BB302}"/>
              </a:ext>
            </a:extLst>
          </p:cNvPr>
          <p:cNvSpPr txBox="1"/>
          <p:nvPr/>
        </p:nvSpPr>
        <p:spPr>
          <a:xfrm>
            <a:off x="298097" y="3176714"/>
            <a:ext cx="3892903" cy="2233486"/>
          </a:xfrm>
          <a:prstGeom prst="rect">
            <a:avLst/>
          </a:prstGeom>
          <a:solidFill>
            <a:srgbClr val="FFCC00"/>
          </a:solidFill>
          <a:ln>
            <a:noFill/>
          </a:ln>
        </p:spPr>
        <p:txBody>
          <a:bodyPr lIns="0" tIns="0" rIns="0" bIns="0"/>
          <a:lstStyle/>
          <a:p>
            <a:pPr>
              <a:spcBef>
                <a:spcPts val="600"/>
              </a:spcBef>
            </a:pPr>
            <a:r>
              <a:rPr lang="en-US" sz="1600" b="1" spc="-1" dirty="0">
                <a:solidFill>
                  <a:srgbClr val="000000"/>
                </a:solidFill>
                <a:latin typeface="Aptos" panose="020B0004020202020204" pitchFamily="34" charset="0"/>
                <a:ea typeface="ヒラギノ角ゴ Pro W3"/>
              </a:rPr>
              <a:t> Main parameters:</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Photon wavelength:  0.1–5 nm</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Photon energy : 0.2–12 keV</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Pulse duration : &lt;1–20 fs</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Electron energy :  up to 6.2 GeV</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Electron bunch charge: 10–200 </a:t>
            </a:r>
            <a:r>
              <a:rPr lang="en-US" sz="1600" spc="-1" dirty="0" err="1">
                <a:solidFill>
                  <a:srgbClr val="000000"/>
                </a:solidFill>
                <a:latin typeface="Aptos" panose="020B0004020202020204" pitchFamily="34" charset="0"/>
                <a:ea typeface="ヒラギノ角ゴ Pro W3"/>
              </a:rPr>
              <a:t>pC</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Repetition rate:  100 Hz (2-bunches)</a:t>
            </a:r>
            <a:endParaRPr lang="en-US" sz="1600" spc="-1" dirty="0">
              <a:solidFill>
                <a:srgbClr val="000000"/>
              </a:solidFill>
              <a:latin typeface="Aptos" panose="020B0004020202020204" pitchFamily="34" charset="0"/>
            </a:endParaRPr>
          </a:p>
        </p:txBody>
      </p:sp>
      <p:sp>
        <p:nvSpPr>
          <p:cNvPr id="4" name="TextShape 52">
            <a:extLst>
              <a:ext uri="{FF2B5EF4-FFF2-40B4-BE49-F238E27FC236}">
                <a16:creationId xmlns:a16="http://schemas.microsoft.com/office/drawing/2014/main" id="{24691185-9D2B-0D1C-3D14-FF6AE5C84BA8}"/>
              </a:ext>
            </a:extLst>
          </p:cNvPr>
          <p:cNvSpPr txBox="1"/>
          <p:nvPr/>
        </p:nvSpPr>
        <p:spPr>
          <a:xfrm>
            <a:off x="4561114" y="2942714"/>
            <a:ext cx="4269863" cy="1248286"/>
          </a:xfrm>
          <a:prstGeom prst="rect">
            <a:avLst/>
          </a:prstGeom>
          <a:solidFill>
            <a:srgbClr val="6600CC">
              <a:alpha val="30000"/>
            </a:srgbClr>
          </a:solidFill>
          <a:ln>
            <a:noFill/>
          </a:ln>
        </p:spPr>
        <p:txBody>
          <a:bodyPr lIns="0" tIns="0" rIns="0" bIns="0"/>
          <a:lstStyle/>
          <a:p>
            <a:pPr>
              <a:spcBef>
                <a:spcPts val="600"/>
              </a:spcBef>
            </a:pPr>
            <a:r>
              <a:rPr lang="en-US" sz="1600" b="1" spc="-1" dirty="0">
                <a:solidFill>
                  <a:srgbClr val="000000"/>
                </a:solidFill>
                <a:latin typeface="Aptos" panose="020B0004020202020204" pitchFamily="34" charset="0"/>
                <a:ea typeface="ヒラギノ角ゴ Pro W3"/>
              </a:rPr>
              <a:t> </a:t>
            </a:r>
            <a:r>
              <a:rPr lang="en-US" sz="1600" b="1" spc="-1" dirty="0">
                <a:solidFill>
                  <a:srgbClr val="6600CC"/>
                </a:solidFill>
                <a:latin typeface="Aptos" panose="020B0004020202020204" pitchFamily="34" charset="0"/>
                <a:ea typeface="ヒラギノ角ゴ Pro W3"/>
              </a:rPr>
              <a:t>Aramis</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Hard X-ray FEL, λ=0.1–0.7 nm</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Linear polarization,  in-vacuum undulators</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First users 2018 </a:t>
            </a:r>
            <a:endParaRPr lang="en-US" sz="1600" spc="-1" dirty="0">
              <a:solidFill>
                <a:srgbClr val="000000"/>
              </a:solidFill>
              <a:latin typeface="Aptos" panose="020B0004020202020204" pitchFamily="34" charset="0"/>
            </a:endParaRPr>
          </a:p>
        </p:txBody>
      </p:sp>
      <p:sp>
        <p:nvSpPr>
          <p:cNvPr id="5" name="TextShape 53">
            <a:extLst>
              <a:ext uri="{FF2B5EF4-FFF2-40B4-BE49-F238E27FC236}">
                <a16:creationId xmlns:a16="http://schemas.microsoft.com/office/drawing/2014/main" id="{4462531E-2432-C049-0CC9-12B437FF9F57}"/>
              </a:ext>
            </a:extLst>
          </p:cNvPr>
          <p:cNvSpPr txBox="1"/>
          <p:nvPr/>
        </p:nvSpPr>
        <p:spPr>
          <a:xfrm>
            <a:off x="4571999" y="4343401"/>
            <a:ext cx="4258977" cy="1248286"/>
          </a:xfrm>
          <a:prstGeom prst="rect">
            <a:avLst/>
          </a:prstGeom>
          <a:solidFill>
            <a:srgbClr val="FF0000">
              <a:alpha val="30000"/>
            </a:srgbClr>
          </a:solidFill>
          <a:ln>
            <a:noFill/>
          </a:ln>
        </p:spPr>
        <p:txBody>
          <a:bodyPr lIns="0" tIns="0" rIns="0" bIns="0"/>
          <a:lstStyle/>
          <a:p>
            <a:pPr>
              <a:spcBef>
                <a:spcPts val="600"/>
              </a:spcBef>
            </a:pPr>
            <a:r>
              <a:rPr lang="en-US" sz="1600" b="1" spc="-1" dirty="0">
                <a:solidFill>
                  <a:srgbClr val="000000"/>
                </a:solidFill>
                <a:latin typeface="Aptos" panose="020B0004020202020204" pitchFamily="34" charset="0"/>
                <a:ea typeface="ヒラギノ角ゴ Pro W3"/>
              </a:rPr>
              <a:t> </a:t>
            </a:r>
            <a:r>
              <a:rPr lang="en-US" sz="1600" b="1" spc="-1" dirty="0">
                <a:solidFill>
                  <a:srgbClr val="FF0000"/>
                </a:solidFill>
                <a:latin typeface="Aptos" panose="020B0004020202020204" pitchFamily="34" charset="0"/>
                <a:ea typeface="ヒラギノ角ゴ Pro W3"/>
              </a:rPr>
              <a:t>Athos</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Soft X-ray FEL, λ=0.65–5.0 nm</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Variable polarization, Apple-X undulators</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First users 2021 </a:t>
            </a:r>
            <a:endParaRPr lang="en-US" sz="1600" spc="-1" dirty="0">
              <a:solidFill>
                <a:srgbClr val="000000"/>
              </a:solidFill>
              <a:latin typeface="Aptos" panose="020B0004020202020204" pitchFamily="34" charset="0"/>
            </a:endParaRPr>
          </a:p>
        </p:txBody>
      </p:sp>
      <p:sp>
        <p:nvSpPr>
          <p:cNvPr id="6" name="TextShape 53">
            <a:extLst>
              <a:ext uri="{FF2B5EF4-FFF2-40B4-BE49-F238E27FC236}">
                <a16:creationId xmlns:a16="http://schemas.microsoft.com/office/drawing/2014/main" id="{1AC19ECA-5250-85A5-1AF4-07A484374BB9}"/>
              </a:ext>
            </a:extLst>
          </p:cNvPr>
          <p:cNvSpPr txBox="1"/>
          <p:nvPr/>
        </p:nvSpPr>
        <p:spPr>
          <a:xfrm>
            <a:off x="4919285" y="5747033"/>
            <a:ext cx="3715285" cy="958567"/>
          </a:xfrm>
          <a:prstGeom prst="rect">
            <a:avLst/>
          </a:prstGeom>
          <a:solidFill>
            <a:schemeClr val="accent1">
              <a:alpha val="30000"/>
            </a:schemeClr>
          </a:solidFill>
          <a:ln>
            <a:noFill/>
          </a:ln>
        </p:spPr>
        <p:txBody>
          <a:bodyPr lIns="0" tIns="0" rIns="0" bIns="0"/>
          <a:lstStyle/>
          <a:p>
            <a:pPr>
              <a:spcBef>
                <a:spcPts val="600"/>
              </a:spcBef>
            </a:pPr>
            <a:r>
              <a:rPr lang="en-US" sz="1600" b="1" spc="-1" dirty="0">
                <a:solidFill>
                  <a:srgbClr val="000000"/>
                </a:solidFill>
                <a:latin typeface="Aptos" panose="020B0004020202020204" pitchFamily="34" charset="0"/>
                <a:ea typeface="ヒラギノ角ゴ Pro W3"/>
              </a:rPr>
              <a:t> </a:t>
            </a:r>
            <a:r>
              <a:rPr lang="en-US" sz="1600" b="1" spc="-1" dirty="0" err="1">
                <a:solidFill>
                  <a:srgbClr val="FF0000"/>
                </a:solidFill>
                <a:latin typeface="Aptos" panose="020B0004020202020204" pitchFamily="34" charset="0"/>
                <a:ea typeface="ヒラギノ角ゴ Pro W3"/>
              </a:rPr>
              <a:t>Porthos</a:t>
            </a:r>
            <a:r>
              <a:rPr lang="en-US" sz="1600" b="1" spc="-1" dirty="0">
                <a:solidFill>
                  <a:srgbClr val="FF0000"/>
                </a:solidFill>
                <a:latin typeface="Aptos" panose="020B0004020202020204" pitchFamily="34" charset="0"/>
                <a:ea typeface="ヒラギノ角ゴ Pro W3"/>
              </a:rPr>
              <a:t> (from &gt; 2030)</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Tender X-ray FEL, λ=0.15–0.6 nm</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Variable polarization</a:t>
            </a:r>
            <a:endParaRPr lang="en-US" sz="1600" spc="-1" dirty="0">
              <a:solidFill>
                <a:srgbClr val="000000"/>
              </a:solidFill>
              <a:latin typeface="Aptos" panose="020B0004020202020204" pitchFamily="34" charset="0"/>
            </a:endParaRPr>
          </a:p>
          <a:p>
            <a:pPr>
              <a:spcBef>
                <a:spcPts val="600"/>
              </a:spcBef>
            </a:pPr>
            <a:r>
              <a:rPr lang="en-US" sz="1600" spc="-1" dirty="0">
                <a:solidFill>
                  <a:srgbClr val="000000"/>
                </a:solidFill>
                <a:latin typeface="Aptos" panose="020B0004020202020204" pitchFamily="34" charset="0"/>
                <a:ea typeface="ヒラギノ角ゴ Pro W3"/>
              </a:rPr>
              <a:t> </a:t>
            </a:r>
            <a:endParaRPr lang="en-US" sz="1600" spc="-1" dirty="0">
              <a:solidFill>
                <a:srgbClr val="000000"/>
              </a:solidFill>
              <a:latin typeface="Aptos" panose="020B0004020202020204" pitchFamily="34" charset="0"/>
            </a:endParaRPr>
          </a:p>
        </p:txBody>
      </p:sp>
    </p:spTree>
    <p:extLst>
      <p:ext uri="{BB962C8B-B14F-4D97-AF65-F5344CB8AC3E}">
        <p14:creationId xmlns:p14="http://schemas.microsoft.com/office/powerpoint/2010/main" val="172473199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 name="Picture 6"/>
          <p:cNvPicPr/>
          <p:nvPr/>
        </p:nvPicPr>
        <p:blipFill>
          <a:blip r:embed="rId3"/>
          <a:stretch/>
        </p:blipFill>
        <p:spPr>
          <a:xfrm rot="20922000">
            <a:off x="1085760" y="676311"/>
            <a:ext cx="7578720" cy="4403520"/>
          </a:xfrm>
          <a:prstGeom prst="rect">
            <a:avLst/>
          </a:prstGeom>
          <a:ln w="9360">
            <a:noFill/>
          </a:ln>
        </p:spPr>
      </p:pic>
      <p:sp>
        <p:nvSpPr>
          <p:cNvPr id="473" name="TextShape 2"/>
          <p:cNvSpPr txBox="1"/>
          <p:nvPr/>
        </p:nvSpPr>
        <p:spPr>
          <a:xfrm>
            <a:off x="88202" y="3693607"/>
            <a:ext cx="1219486" cy="349871"/>
          </a:xfrm>
          <a:prstGeom prst="rect">
            <a:avLst/>
          </a:prstGeom>
          <a:noFill/>
          <a:ln>
            <a:noFill/>
          </a:ln>
        </p:spPr>
        <p:txBody>
          <a:bodyPr lIns="90000" tIns="45000" rIns="90000" bIns="45000"/>
          <a:lstStyle/>
          <a:p>
            <a:pPr algn="ctr"/>
            <a:r>
              <a:rPr lang="en-US" sz="1800" b="1" strike="noStrike" spc="-1" dirty="0">
                <a:solidFill>
                  <a:srgbClr val="3333FF"/>
                </a:solidFill>
                <a:latin typeface="Calibri"/>
              </a:rPr>
              <a:t>Aramis FEL</a:t>
            </a:r>
            <a:endParaRPr lang="en-US" sz="1800" b="0" strike="noStrike" spc="-1" dirty="0">
              <a:latin typeface="Arial"/>
            </a:endParaRPr>
          </a:p>
        </p:txBody>
      </p:sp>
      <p:sp>
        <p:nvSpPr>
          <p:cNvPr id="474" name="Line 3"/>
          <p:cNvSpPr/>
          <p:nvPr/>
        </p:nvSpPr>
        <p:spPr>
          <a:xfrm>
            <a:off x="273960" y="3616791"/>
            <a:ext cx="798480" cy="0"/>
          </a:xfrm>
          <a:prstGeom prst="line">
            <a:avLst/>
          </a:prstGeom>
          <a:ln w="18360">
            <a:solidFill>
              <a:srgbClr val="3333FF"/>
            </a:solidFill>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475" name="CustomShape 4"/>
          <p:cNvSpPr/>
          <p:nvPr/>
        </p:nvSpPr>
        <p:spPr>
          <a:xfrm>
            <a:off x="5908680" y="3181191"/>
            <a:ext cx="919440" cy="626760"/>
          </a:xfrm>
          <a:custGeom>
            <a:avLst/>
            <a:gdLst/>
            <a:ahLst/>
            <a:cxnLst/>
            <a:rect l="0" t="0" r="r" b="b"/>
            <a:pathLst>
              <a:path w="2556" h="1743">
                <a:moveTo>
                  <a:pt x="124" y="1742"/>
                </a:moveTo>
                <a:lnTo>
                  <a:pt x="2555" y="1742"/>
                </a:lnTo>
                <a:lnTo>
                  <a:pt x="2430" y="0"/>
                </a:lnTo>
                <a:lnTo>
                  <a:pt x="0" y="0"/>
                </a:lnTo>
                <a:lnTo>
                  <a:pt x="124" y="1742"/>
                </a:lnTo>
              </a:path>
            </a:pathLst>
          </a:custGeom>
          <a:noFill/>
          <a:ln w="54720">
            <a:solidFill>
              <a:srgbClr val="9900FF"/>
            </a:solidFill>
            <a:round/>
          </a:ln>
        </p:spPr>
        <p:style>
          <a:lnRef idx="0">
            <a:scrgbClr r="0" g="0" b="0"/>
          </a:lnRef>
          <a:fillRef idx="0">
            <a:scrgbClr r="0" g="0" b="0"/>
          </a:fillRef>
          <a:effectRef idx="0">
            <a:scrgbClr r="0" g="0" b="0"/>
          </a:effectRef>
          <a:fontRef idx="minor"/>
        </p:style>
        <p:txBody>
          <a:bodyPr/>
          <a:lstStyle/>
          <a:p>
            <a:endParaRPr lang="en-US"/>
          </a:p>
        </p:txBody>
      </p:sp>
      <p:sp>
        <p:nvSpPr>
          <p:cNvPr id="476" name="CustomShape 5"/>
          <p:cNvSpPr/>
          <p:nvPr/>
        </p:nvSpPr>
        <p:spPr>
          <a:xfrm>
            <a:off x="6809040" y="3181191"/>
            <a:ext cx="919440" cy="626760"/>
          </a:xfrm>
          <a:custGeom>
            <a:avLst/>
            <a:gdLst/>
            <a:ahLst/>
            <a:cxnLst/>
            <a:rect l="0" t="0" r="r" b="b"/>
            <a:pathLst>
              <a:path w="2556" h="1743">
                <a:moveTo>
                  <a:pt x="124" y="1742"/>
                </a:moveTo>
                <a:lnTo>
                  <a:pt x="2555" y="1742"/>
                </a:lnTo>
                <a:lnTo>
                  <a:pt x="2430" y="0"/>
                </a:lnTo>
                <a:lnTo>
                  <a:pt x="0" y="0"/>
                </a:lnTo>
                <a:lnTo>
                  <a:pt x="124" y="1742"/>
                </a:lnTo>
              </a:path>
            </a:pathLst>
          </a:custGeom>
          <a:noFill/>
          <a:ln w="54720">
            <a:solidFill>
              <a:srgbClr val="7030A0"/>
            </a:solidFill>
            <a:round/>
          </a:ln>
        </p:spPr>
        <p:style>
          <a:lnRef idx="0">
            <a:scrgbClr r="0" g="0" b="0"/>
          </a:lnRef>
          <a:fillRef idx="0">
            <a:scrgbClr r="0" g="0" b="0"/>
          </a:fillRef>
          <a:effectRef idx="0">
            <a:scrgbClr r="0" g="0" b="0"/>
          </a:effectRef>
          <a:fontRef idx="minor"/>
        </p:style>
        <p:txBody>
          <a:bodyPr/>
          <a:lstStyle/>
          <a:p>
            <a:endParaRPr lang="en-US"/>
          </a:p>
        </p:txBody>
      </p:sp>
      <p:sp>
        <p:nvSpPr>
          <p:cNvPr id="477" name="CustomShape 6"/>
          <p:cNvSpPr/>
          <p:nvPr/>
        </p:nvSpPr>
        <p:spPr>
          <a:xfrm>
            <a:off x="7709400" y="2954391"/>
            <a:ext cx="919440" cy="853560"/>
          </a:xfrm>
          <a:custGeom>
            <a:avLst/>
            <a:gdLst/>
            <a:ahLst/>
            <a:cxnLst/>
            <a:rect l="0" t="0" r="r" b="b"/>
            <a:pathLst>
              <a:path w="2556" h="2373">
                <a:moveTo>
                  <a:pt x="231" y="2372"/>
                </a:moveTo>
                <a:lnTo>
                  <a:pt x="2555" y="2372"/>
                </a:lnTo>
                <a:lnTo>
                  <a:pt x="2324" y="0"/>
                </a:lnTo>
                <a:lnTo>
                  <a:pt x="0" y="0"/>
                </a:lnTo>
                <a:lnTo>
                  <a:pt x="231" y="2372"/>
                </a:lnTo>
              </a:path>
            </a:pathLst>
          </a:custGeom>
          <a:noFill/>
          <a:ln w="54720">
            <a:solidFill>
              <a:srgbClr val="7030A0"/>
            </a:solidFill>
            <a:custDash>
              <a:ds d="100000" sp="100000"/>
            </a:custDash>
            <a:round/>
          </a:ln>
        </p:spPr>
        <p:style>
          <a:lnRef idx="0">
            <a:scrgbClr r="0" g="0" b="0"/>
          </a:lnRef>
          <a:fillRef idx="0">
            <a:scrgbClr r="0" g="0" b="0"/>
          </a:fillRef>
          <a:effectRef idx="0">
            <a:scrgbClr r="0" g="0" b="0"/>
          </a:effectRef>
          <a:fontRef idx="minor"/>
        </p:style>
        <p:txBody>
          <a:bodyPr/>
          <a:lstStyle/>
          <a:p>
            <a:endParaRPr lang="en-US"/>
          </a:p>
        </p:txBody>
      </p:sp>
      <p:sp>
        <p:nvSpPr>
          <p:cNvPr id="479" name="TextShape 8"/>
          <p:cNvSpPr txBox="1"/>
          <p:nvPr/>
        </p:nvSpPr>
        <p:spPr>
          <a:xfrm>
            <a:off x="5337181" y="4345183"/>
            <a:ext cx="1624059" cy="836417"/>
          </a:xfrm>
          <a:prstGeom prst="rect">
            <a:avLst/>
          </a:prstGeom>
          <a:solidFill>
            <a:srgbClr val="7030A0">
              <a:alpha val="50000"/>
            </a:srgbClr>
          </a:solidFill>
          <a:ln>
            <a:noFill/>
          </a:ln>
        </p:spPr>
        <p:txBody>
          <a:bodyPr lIns="90000" tIns="45000" rIns="90000" bIns="45000"/>
          <a:lstStyle/>
          <a:p>
            <a:r>
              <a:rPr lang="en-US" sz="1600" b="1" strike="noStrike" spc="-1" dirty="0" err="1">
                <a:latin typeface="Calibri"/>
              </a:rPr>
              <a:t>Alvra</a:t>
            </a:r>
            <a:r>
              <a:rPr lang="en-US" sz="1600" b="1" spc="-1" dirty="0">
                <a:latin typeface="Calibri"/>
              </a:rPr>
              <a:t> @ Aramis</a:t>
            </a:r>
          </a:p>
          <a:p>
            <a:pPr>
              <a:buClr>
                <a:srgbClr val="000000"/>
              </a:buClr>
              <a:buSzPct val="45000"/>
            </a:pPr>
            <a:r>
              <a:rPr lang="en-US" sz="1600" b="0" strike="noStrike" spc="-1" dirty="0">
                <a:latin typeface="Calibri"/>
              </a:rPr>
              <a:t>Biology and chemistry</a:t>
            </a:r>
            <a:endParaRPr lang="en-US" sz="1600" b="0" strike="noStrike" spc="-1" dirty="0">
              <a:latin typeface="Arial"/>
            </a:endParaRPr>
          </a:p>
        </p:txBody>
      </p:sp>
      <p:sp>
        <p:nvSpPr>
          <p:cNvPr id="480" name="TextShape 9"/>
          <p:cNvSpPr txBox="1"/>
          <p:nvPr/>
        </p:nvSpPr>
        <p:spPr>
          <a:xfrm>
            <a:off x="7069637" y="4342971"/>
            <a:ext cx="1845763" cy="838629"/>
          </a:xfrm>
          <a:prstGeom prst="rect">
            <a:avLst/>
          </a:prstGeom>
          <a:solidFill>
            <a:srgbClr val="7030A0">
              <a:alpha val="50000"/>
            </a:srgbClr>
          </a:solidFill>
          <a:ln>
            <a:noFill/>
          </a:ln>
        </p:spPr>
        <p:txBody>
          <a:bodyPr lIns="90000" tIns="45000" rIns="90000" bIns="45000"/>
          <a:lstStyle/>
          <a:p>
            <a:r>
              <a:rPr lang="en-US" sz="1600" b="1" strike="noStrike" spc="-1" dirty="0">
                <a:latin typeface="Calibri"/>
              </a:rPr>
              <a:t>Bernina @ Aramis</a:t>
            </a:r>
            <a:endParaRPr lang="en-US" sz="1600" b="1" strike="noStrike" spc="-1" dirty="0">
              <a:latin typeface="Arial"/>
            </a:endParaRPr>
          </a:p>
          <a:p>
            <a:pPr>
              <a:buClr>
                <a:srgbClr val="000000"/>
              </a:buClr>
              <a:buSzPct val="45000"/>
            </a:pPr>
            <a:r>
              <a:rPr lang="en-US" sz="1600" strike="noStrike" spc="-1" dirty="0">
                <a:latin typeface="Calibri"/>
              </a:rPr>
              <a:t>Condensed matter systems</a:t>
            </a:r>
            <a:endParaRPr lang="en-US" sz="1600" strike="noStrike" spc="-1" dirty="0">
              <a:latin typeface="Arial"/>
            </a:endParaRPr>
          </a:p>
        </p:txBody>
      </p:sp>
      <p:sp>
        <p:nvSpPr>
          <p:cNvPr id="481" name="TextShape 10"/>
          <p:cNvSpPr txBox="1"/>
          <p:nvPr/>
        </p:nvSpPr>
        <p:spPr>
          <a:xfrm>
            <a:off x="7069637" y="1446181"/>
            <a:ext cx="2002004" cy="763619"/>
          </a:xfrm>
          <a:prstGeom prst="rect">
            <a:avLst/>
          </a:prstGeom>
          <a:solidFill>
            <a:srgbClr val="7030A0">
              <a:alpha val="50000"/>
            </a:srgbClr>
          </a:solidFill>
          <a:ln>
            <a:noFill/>
          </a:ln>
        </p:spPr>
        <p:txBody>
          <a:bodyPr lIns="90000" tIns="45000" rIns="90000" bIns="45000"/>
          <a:lstStyle/>
          <a:p>
            <a:r>
              <a:rPr lang="en-US" sz="1600" b="1" strike="noStrike" spc="-1" dirty="0" err="1">
                <a:latin typeface="Calibri"/>
              </a:rPr>
              <a:t>Cristallina</a:t>
            </a:r>
            <a:r>
              <a:rPr lang="en-US" sz="1600" b="1" strike="noStrike" spc="-1" dirty="0">
                <a:latin typeface="Calibri"/>
              </a:rPr>
              <a:t> @ Aramis</a:t>
            </a:r>
          </a:p>
          <a:p>
            <a:pPr>
              <a:buClr>
                <a:srgbClr val="000000"/>
              </a:buClr>
              <a:buSzPct val="45000"/>
            </a:pPr>
            <a:r>
              <a:rPr lang="en-US" sz="1600" spc="-1" dirty="0">
                <a:latin typeface="Calibri"/>
              </a:rPr>
              <a:t>Quantum science and structural biology</a:t>
            </a:r>
            <a:endParaRPr lang="en-US" sz="1600" spc="-1" dirty="0">
              <a:latin typeface="Arial"/>
            </a:endParaRPr>
          </a:p>
          <a:p>
            <a:endParaRPr lang="en-US" sz="1600" b="1" strike="noStrike" spc="-1" dirty="0">
              <a:latin typeface="Calibri"/>
            </a:endParaRPr>
          </a:p>
        </p:txBody>
      </p:sp>
      <p:sp>
        <p:nvSpPr>
          <p:cNvPr id="482" name="Line 11"/>
          <p:cNvSpPr/>
          <p:nvPr/>
        </p:nvSpPr>
        <p:spPr>
          <a:xfrm flipV="1">
            <a:off x="6099480" y="3822711"/>
            <a:ext cx="161640" cy="525240"/>
          </a:xfrm>
          <a:prstGeom prst="line">
            <a:avLst/>
          </a:prstGeom>
          <a:ln w="36720">
            <a:solidFill>
              <a:srgbClr val="7030A0"/>
            </a:solidFill>
            <a:round/>
          </a:ln>
        </p:spPr>
        <p:style>
          <a:lnRef idx="0">
            <a:scrgbClr r="0" g="0" b="0"/>
          </a:lnRef>
          <a:fillRef idx="0">
            <a:scrgbClr r="0" g="0" b="0"/>
          </a:fillRef>
          <a:effectRef idx="0">
            <a:scrgbClr r="0" g="0" b="0"/>
          </a:effectRef>
          <a:fontRef idx="minor"/>
        </p:style>
        <p:txBody>
          <a:bodyPr/>
          <a:lstStyle/>
          <a:p>
            <a:endParaRPr lang="en-US"/>
          </a:p>
        </p:txBody>
      </p:sp>
      <p:sp>
        <p:nvSpPr>
          <p:cNvPr id="484" name="Line 13"/>
          <p:cNvSpPr/>
          <p:nvPr/>
        </p:nvSpPr>
        <p:spPr>
          <a:xfrm flipV="1">
            <a:off x="8171640" y="2286951"/>
            <a:ext cx="21240" cy="646200"/>
          </a:xfrm>
          <a:prstGeom prst="line">
            <a:avLst/>
          </a:prstGeom>
          <a:ln w="18360">
            <a:solidFill>
              <a:srgbClr val="7030A0"/>
            </a:solidFill>
            <a:custDash>
              <a:ds d="300000" sp="300000"/>
            </a:custDash>
            <a:round/>
          </a:ln>
        </p:spPr>
        <p:style>
          <a:lnRef idx="0">
            <a:scrgbClr r="0" g="0" b="0"/>
          </a:lnRef>
          <a:fillRef idx="0">
            <a:scrgbClr r="0" g="0" b="0"/>
          </a:fillRef>
          <a:effectRef idx="0">
            <a:scrgbClr r="0" g="0" b="0"/>
          </a:effectRef>
          <a:fontRef idx="minor"/>
        </p:style>
        <p:txBody>
          <a:bodyPr/>
          <a:lstStyle/>
          <a:p>
            <a:endParaRPr lang="en-US"/>
          </a:p>
        </p:txBody>
      </p:sp>
      <p:sp>
        <p:nvSpPr>
          <p:cNvPr id="490" name="CustomShape 19"/>
          <p:cNvSpPr/>
          <p:nvPr/>
        </p:nvSpPr>
        <p:spPr>
          <a:xfrm>
            <a:off x="1590840" y="2657031"/>
            <a:ext cx="2898360" cy="790920"/>
          </a:xfrm>
          <a:custGeom>
            <a:avLst/>
            <a:gdLst/>
            <a:ahLst/>
            <a:cxnLst/>
            <a:rect l="0" t="0" r="r" b="b"/>
            <a:pathLst>
              <a:path w="8053" h="2199">
                <a:moveTo>
                  <a:pt x="0" y="2198"/>
                </a:moveTo>
                <a:lnTo>
                  <a:pt x="8052" y="2198"/>
                </a:lnTo>
                <a:lnTo>
                  <a:pt x="8052" y="0"/>
                </a:lnTo>
                <a:lnTo>
                  <a:pt x="0" y="0"/>
                </a:lnTo>
                <a:lnTo>
                  <a:pt x="0" y="2198"/>
                </a:lnTo>
              </a:path>
            </a:pathLst>
          </a:custGeom>
          <a:noFill/>
          <a:ln w="36720">
            <a:solidFill>
              <a:srgbClr val="000000"/>
            </a:solidFill>
            <a:custDash>
              <a:ds d="100000" sp="100000"/>
            </a:custDash>
            <a:round/>
          </a:ln>
        </p:spPr>
        <p:style>
          <a:lnRef idx="0">
            <a:scrgbClr r="0" g="0" b="0"/>
          </a:lnRef>
          <a:fillRef idx="0">
            <a:scrgbClr r="0" g="0" b="0"/>
          </a:fillRef>
          <a:effectRef idx="0">
            <a:scrgbClr r="0" g="0" b="0"/>
          </a:effectRef>
          <a:fontRef idx="minor"/>
        </p:style>
        <p:txBody>
          <a:bodyPr/>
          <a:lstStyle/>
          <a:p>
            <a:endParaRPr lang="en-US"/>
          </a:p>
        </p:txBody>
      </p:sp>
      <p:sp>
        <p:nvSpPr>
          <p:cNvPr id="492" name="Line 21"/>
          <p:cNvSpPr/>
          <p:nvPr/>
        </p:nvSpPr>
        <p:spPr>
          <a:xfrm flipV="1">
            <a:off x="240480" y="3321591"/>
            <a:ext cx="813960" cy="46440"/>
          </a:xfrm>
          <a:prstGeom prst="line">
            <a:avLst/>
          </a:prstGeom>
          <a:ln w="18360">
            <a:solidFill>
              <a:srgbClr val="FF6666"/>
            </a:solidFill>
            <a:custDash>
              <a:ds d="300000" sp="300000"/>
            </a:custDash>
            <a:round/>
            <a:tailEnd type="triangle" w="med" len="med"/>
          </a:ln>
        </p:spPr>
        <p:style>
          <a:lnRef idx="0">
            <a:scrgbClr r="0" g="0" b="0"/>
          </a:lnRef>
          <a:fillRef idx="0">
            <a:scrgbClr r="0" g="0" b="0"/>
          </a:fillRef>
          <a:effectRef idx="0">
            <a:scrgbClr r="0" g="0" b="0"/>
          </a:effectRef>
          <a:fontRef idx="minor"/>
        </p:style>
        <p:txBody>
          <a:bodyPr/>
          <a:lstStyle/>
          <a:p>
            <a:endParaRPr lang="en-US"/>
          </a:p>
        </p:txBody>
      </p:sp>
      <p:sp>
        <p:nvSpPr>
          <p:cNvPr id="493" name="TextShape 22"/>
          <p:cNvSpPr txBox="1"/>
          <p:nvPr/>
        </p:nvSpPr>
        <p:spPr>
          <a:xfrm>
            <a:off x="103094" y="2826359"/>
            <a:ext cx="1189701" cy="550440"/>
          </a:xfrm>
          <a:prstGeom prst="rect">
            <a:avLst/>
          </a:prstGeom>
          <a:noFill/>
          <a:ln>
            <a:noFill/>
          </a:ln>
        </p:spPr>
        <p:txBody>
          <a:bodyPr lIns="90000" tIns="45000" rIns="90000" bIns="45000"/>
          <a:lstStyle/>
          <a:p>
            <a:pPr algn="ctr"/>
            <a:r>
              <a:rPr lang="en-US" sz="1800" b="1" strike="noStrike" spc="-1" dirty="0">
                <a:solidFill>
                  <a:srgbClr val="FF6666"/>
                </a:solidFill>
                <a:latin typeface="Calibri"/>
              </a:rPr>
              <a:t>Athos FEL</a:t>
            </a:r>
            <a:endParaRPr lang="en-US" sz="1800" b="0" strike="noStrike" spc="-1" dirty="0">
              <a:latin typeface="Arial"/>
            </a:endParaRPr>
          </a:p>
        </p:txBody>
      </p:sp>
      <p:sp>
        <p:nvSpPr>
          <p:cNvPr id="26" name="Rectangle 25"/>
          <p:cNvSpPr/>
          <p:nvPr/>
        </p:nvSpPr>
        <p:spPr>
          <a:xfrm>
            <a:off x="117987" y="4183870"/>
            <a:ext cx="5110797" cy="2500685"/>
          </a:xfrm>
          <a:prstGeom prst="rect">
            <a:avLst/>
          </a:prstGeom>
          <a:solidFill>
            <a:schemeClr val="bg1">
              <a:lumMod val="95000"/>
            </a:schemeClr>
          </a:solidFill>
        </p:spPr>
        <p:txBody>
          <a:bodyPr wrap="square">
            <a:spAutoFit/>
          </a:bodyPr>
          <a:lstStyle/>
          <a:p>
            <a:pPr>
              <a:spcBef>
                <a:spcPts val="300"/>
              </a:spcBef>
              <a:buClr>
                <a:srgbClr val="0070C0"/>
              </a:buClr>
            </a:pPr>
            <a:r>
              <a:rPr lang="en-US" dirty="0">
                <a:latin typeface="Calibri" panose="020F0502020204030204" pitchFamily="34" charset="0"/>
              </a:rPr>
              <a:t>Aramis stations</a:t>
            </a:r>
          </a:p>
          <a:p>
            <a:pPr marL="285750" indent="-285750">
              <a:spcBef>
                <a:spcPts val="300"/>
              </a:spcBef>
              <a:buClr>
                <a:srgbClr val="0070C0"/>
              </a:buClr>
              <a:buFontTx/>
              <a:buChar char="-"/>
            </a:pPr>
            <a:r>
              <a:rPr lang="en-US" dirty="0" err="1">
                <a:latin typeface="Calibri" panose="020F0502020204030204" pitchFamily="34" charset="0"/>
              </a:rPr>
              <a:t>Alvra</a:t>
            </a:r>
            <a:r>
              <a:rPr lang="en-US" dirty="0">
                <a:latin typeface="Calibri" panose="020F0502020204030204" pitchFamily="34" charset="0"/>
              </a:rPr>
              <a:t> and Bernina: in user operation since 2019</a:t>
            </a:r>
          </a:p>
          <a:p>
            <a:pPr marL="285750" indent="-285750">
              <a:spcBef>
                <a:spcPts val="300"/>
              </a:spcBef>
              <a:buClr>
                <a:srgbClr val="0070C0"/>
              </a:buClr>
              <a:buFontTx/>
              <a:buChar char="-"/>
            </a:pPr>
            <a:r>
              <a:rPr lang="en-US" dirty="0" err="1">
                <a:latin typeface="Calibri" panose="020F0502020204030204" pitchFamily="34" charset="0"/>
              </a:rPr>
              <a:t>Cristallina</a:t>
            </a:r>
            <a:r>
              <a:rPr lang="en-US" dirty="0">
                <a:latin typeface="Calibri" panose="020F0502020204030204" pitchFamily="34" charset="0"/>
              </a:rPr>
              <a:t>: commissioning until 2023</a:t>
            </a:r>
          </a:p>
          <a:p>
            <a:pPr>
              <a:spcBef>
                <a:spcPts val="300"/>
              </a:spcBef>
              <a:buClr>
                <a:srgbClr val="0070C0"/>
              </a:buClr>
            </a:pPr>
            <a:r>
              <a:rPr lang="en-US" dirty="0">
                <a:latin typeface="Calibri" panose="020F0502020204030204" pitchFamily="34" charset="0"/>
              </a:rPr>
              <a:t>Athos stations: </a:t>
            </a:r>
          </a:p>
          <a:p>
            <a:pPr marL="285750" indent="-285750">
              <a:spcBef>
                <a:spcPts val="300"/>
              </a:spcBef>
              <a:buClr>
                <a:srgbClr val="0070C0"/>
              </a:buClr>
              <a:buFontTx/>
              <a:buChar char="-"/>
            </a:pPr>
            <a:r>
              <a:rPr lang="en-US" dirty="0" err="1">
                <a:latin typeface="Calibri" panose="020F0502020204030204" pitchFamily="34" charset="0"/>
              </a:rPr>
              <a:t>Maloja</a:t>
            </a:r>
            <a:r>
              <a:rPr lang="en-US" dirty="0">
                <a:latin typeface="Calibri" panose="020F0502020204030204" pitchFamily="34" charset="0"/>
              </a:rPr>
              <a:t>: first light in 2020, pilot experiments in 2021, first users in 2022</a:t>
            </a:r>
          </a:p>
          <a:p>
            <a:pPr marL="285750" indent="-285750">
              <a:spcBef>
                <a:spcPts val="300"/>
              </a:spcBef>
              <a:buClr>
                <a:srgbClr val="0070C0"/>
              </a:buClr>
              <a:buFontTx/>
              <a:buChar char="-"/>
            </a:pPr>
            <a:r>
              <a:rPr lang="en-US" dirty="0" err="1">
                <a:latin typeface="Calibri" panose="020F0502020204030204" pitchFamily="34" charset="0"/>
              </a:rPr>
              <a:t>Furka</a:t>
            </a:r>
            <a:r>
              <a:rPr lang="en-US" dirty="0">
                <a:latin typeface="Calibri" panose="020F0502020204030204" pitchFamily="34" charset="0"/>
              </a:rPr>
              <a:t>: first light in 2021, pilot experiments in 2022, first users in 2023</a:t>
            </a:r>
          </a:p>
        </p:txBody>
      </p:sp>
      <p:sp>
        <p:nvSpPr>
          <p:cNvPr id="28" name="TextShape 10"/>
          <p:cNvSpPr txBox="1"/>
          <p:nvPr/>
        </p:nvSpPr>
        <p:spPr>
          <a:xfrm>
            <a:off x="1998688" y="1066799"/>
            <a:ext cx="1887512" cy="609601"/>
          </a:xfrm>
          <a:prstGeom prst="rect">
            <a:avLst/>
          </a:prstGeom>
          <a:solidFill>
            <a:srgbClr val="CCFF00">
              <a:alpha val="50000"/>
            </a:srgbClr>
          </a:solidFill>
          <a:ln>
            <a:noFill/>
          </a:ln>
        </p:spPr>
        <p:txBody>
          <a:bodyPr lIns="90000" tIns="45000" rIns="90000" bIns="45000"/>
          <a:lstStyle/>
          <a:p>
            <a:r>
              <a:rPr lang="en-US" sz="1600" b="1" strike="noStrike" spc="-1" dirty="0" err="1">
                <a:latin typeface="Calibri"/>
              </a:rPr>
              <a:t>Maloja</a:t>
            </a:r>
            <a:r>
              <a:rPr lang="en-US" sz="1600" b="1" strike="noStrike" spc="-1" dirty="0">
                <a:latin typeface="Calibri"/>
              </a:rPr>
              <a:t> @ Athos</a:t>
            </a:r>
            <a:endParaRPr lang="en-US" sz="1600" b="0" strike="noStrike" spc="-1" dirty="0">
              <a:latin typeface="Arial"/>
            </a:endParaRPr>
          </a:p>
          <a:p>
            <a:pPr>
              <a:buClr>
                <a:srgbClr val="000000"/>
              </a:buClr>
              <a:buSzPct val="45000"/>
            </a:pPr>
            <a:r>
              <a:rPr lang="en-US" sz="1600" spc="-1" dirty="0">
                <a:latin typeface="Calibri"/>
              </a:rPr>
              <a:t>AMO and chemistry</a:t>
            </a:r>
          </a:p>
        </p:txBody>
      </p:sp>
      <p:sp>
        <p:nvSpPr>
          <p:cNvPr id="29" name="TextShape 10"/>
          <p:cNvSpPr txBox="1"/>
          <p:nvPr/>
        </p:nvSpPr>
        <p:spPr>
          <a:xfrm>
            <a:off x="4764110" y="1169081"/>
            <a:ext cx="2177710" cy="812119"/>
          </a:xfrm>
          <a:prstGeom prst="rect">
            <a:avLst/>
          </a:prstGeom>
          <a:solidFill>
            <a:srgbClr val="CCFF00">
              <a:alpha val="50000"/>
            </a:srgbClr>
          </a:solidFill>
          <a:ln>
            <a:noFill/>
          </a:ln>
        </p:spPr>
        <p:txBody>
          <a:bodyPr lIns="90000" tIns="45000" rIns="90000" bIns="45000"/>
          <a:lstStyle/>
          <a:p>
            <a:r>
              <a:rPr lang="en-US" sz="1600" b="1" strike="noStrike" spc="-1" dirty="0" err="1">
                <a:latin typeface="Calibri"/>
              </a:rPr>
              <a:t>Furka</a:t>
            </a:r>
            <a:r>
              <a:rPr lang="en-US" sz="1600" b="1" strike="noStrike" spc="-1" dirty="0">
                <a:latin typeface="Calibri"/>
              </a:rPr>
              <a:t> @ Athos</a:t>
            </a:r>
            <a:endParaRPr lang="en-US" sz="1600" b="0" strike="noStrike" spc="-1" dirty="0">
              <a:latin typeface="Arial"/>
            </a:endParaRPr>
          </a:p>
          <a:p>
            <a:pPr>
              <a:buClr>
                <a:srgbClr val="000000"/>
              </a:buClr>
              <a:buSzPct val="45000"/>
            </a:pPr>
            <a:r>
              <a:rPr lang="en-US" sz="1600" spc="-1" dirty="0">
                <a:latin typeface="Calibri"/>
              </a:rPr>
              <a:t>Condensed matter and quantum materials</a:t>
            </a:r>
          </a:p>
        </p:txBody>
      </p:sp>
      <p:sp>
        <p:nvSpPr>
          <p:cNvPr id="31" name="CustomShape 6"/>
          <p:cNvSpPr/>
          <p:nvPr/>
        </p:nvSpPr>
        <p:spPr>
          <a:xfrm>
            <a:off x="3665556" y="2631786"/>
            <a:ext cx="823316" cy="745013"/>
          </a:xfrm>
          <a:custGeom>
            <a:avLst/>
            <a:gdLst/>
            <a:ahLst/>
            <a:cxnLst/>
            <a:rect l="0" t="0" r="r" b="b"/>
            <a:pathLst>
              <a:path w="2556" h="2373">
                <a:moveTo>
                  <a:pt x="231" y="2372"/>
                </a:moveTo>
                <a:lnTo>
                  <a:pt x="2555" y="2372"/>
                </a:lnTo>
                <a:lnTo>
                  <a:pt x="2324" y="0"/>
                </a:lnTo>
                <a:lnTo>
                  <a:pt x="0" y="0"/>
                </a:lnTo>
                <a:lnTo>
                  <a:pt x="231" y="2372"/>
                </a:lnTo>
              </a:path>
            </a:pathLst>
          </a:custGeom>
          <a:noFill/>
          <a:ln w="54720">
            <a:solidFill>
              <a:srgbClr val="CCFF00"/>
            </a:solidFill>
            <a:custDash>
              <a:ds d="100000" sp="100000"/>
            </a:custDash>
            <a:round/>
          </a:ln>
        </p:spPr>
        <p:style>
          <a:lnRef idx="0">
            <a:scrgbClr r="0" g="0" b="0"/>
          </a:lnRef>
          <a:fillRef idx="0">
            <a:scrgbClr r="0" g="0" b="0"/>
          </a:fillRef>
          <a:effectRef idx="0">
            <a:scrgbClr r="0" g="0" b="0"/>
          </a:effectRef>
          <a:fontRef idx="minor"/>
        </p:style>
        <p:txBody>
          <a:bodyPr/>
          <a:lstStyle/>
          <a:p>
            <a:endParaRPr lang="en-US"/>
          </a:p>
        </p:txBody>
      </p:sp>
      <p:sp>
        <p:nvSpPr>
          <p:cNvPr id="32" name="Line 13"/>
          <p:cNvSpPr/>
          <p:nvPr/>
        </p:nvSpPr>
        <p:spPr>
          <a:xfrm flipV="1">
            <a:off x="4489200" y="2024595"/>
            <a:ext cx="963000" cy="619066"/>
          </a:xfrm>
          <a:prstGeom prst="line">
            <a:avLst/>
          </a:prstGeom>
          <a:ln w="18360">
            <a:solidFill>
              <a:srgbClr val="CCFF00"/>
            </a:solidFill>
            <a:custDash>
              <a:ds d="300000" sp="300000"/>
            </a:custDash>
            <a:round/>
          </a:ln>
        </p:spPr>
        <p:style>
          <a:lnRef idx="0">
            <a:scrgbClr r="0" g="0" b="0"/>
          </a:lnRef>
          <a:fillRef idx="0">
            <a:scrgbClr r="0" g="0" b="0"/>
          </a:fillRef>
          <a:effectRef idx="0">
            <a:scrgbClr r="0" g="0" b="0"/>
          </a:effectRef>
          <a:fontRef idx="minor"/>
        </p:style>
        <p:txBody>
          <a:bodyPr/>
          <a:lstStyle/>
          <a:p>
            <a:endParaRPr lang="en-US"/>
          </a:p>
        </p:txBody>
      </p:sp>
      <p:sp>
        <p:nvSpPr>
          <p:cNvPr id="33" name="CustomShape 6"/>
          <p:cNvSpPr/>
          <p:nvPr/>
        </p:nvSpPr>
        <p:spPr>
          <a:xfrm>
            <a:off x="2731325" y="2613177"/>
            <a:ext cx="890649" cy="799247"/>
          </a:xfrm>
          <a:custGeom>
            <a:avLst/>
            <a:gdLst/>
            <a:ahLst/>
            <a:cxnLst/>
            <a:rect l="0" t="0" r="r" b="b"/>
            <a:pathLst>
              <a:path w="2556" h="2373">
                <a:moveTo>
                  <a:pt x="231" y="2372"/>
                </a:moveTo>
                <a:lnTo>
                  <a:pt x="2555" y="2372"/>
                </a:lnTo>
                <a:lnTo>
                  <a:pt x="2324" y="0"/>
                </a:lnTo>
                <a:lnTo>
                  <a:pt x="0" y="0"/>
                </a:lnTo>
                <a:lnTo>
                  <a:pt x="231" y="2372"/>
                </a:lnTo>
              </a:path>
            </a:pathLst>
          </a:custGeom>
          <a:noFill/>
          <a:ln w="54720">
            <a:solidFill>
              <a:srgbClr val="CCFF00"/>
            </a:solidFill>
            <a:custDash>
              <a:ds d="100000" sp="100000"/>
            </a:custDash>
            <a:round/>
          </a:ln>
        </p:spPr>
        <p:style>
          <a:lnRef idx="0">
            <a:scrgbClr r="0" g="0" b="0"/>
          </a:lnRef>
          <a:fillRef idx="0">
            <a:scrgbClr r="0" g="0" b="0"/>
          </a:fillRef>
          <a:effectRef idx="0">
            <a:scrgbClr r="0" g="0" b="0"/>
          </a:effectRef>
          <a:fontRef idx="minor"/>
        </p:style>
        <p:txBody>
          <a:bodyPr/>
          <a:lstStyle/>
          <a:p>
            <a:endParaRPr lang="en-US"/>
          </a:p>
        </p:txBody>
      </p:sp>
      <p:sp>
        <p:nvSpPr>
          <p:cNvPr id="34" name="Line 13"/>
          <p:cNvSpPr/>
          <p:nvPr/>
        </p:nvSpPr>
        <p:spPr>
          <a:xfrm flipH="1" flipV="1">
            <a:off x="3019095" y="2018595"/>
            <a:ext cx="542713" cy="594583"/>
          </a:xfrm>
          <a:prstGeom prst="line">
            <a:avLst/>
          </a:prstGeom>
          <a:ln w="18360">
            <a:solidFill>
              <a:srgbClr val="CCFF00"/>
            </a:solidFill>
            <a:custDash>
              <a:ds d="300000" sp="300000"/>
            </a:custDash>
            <a:round/>
          </a:ln>
        </p:spPr>
        <p:style>
          <a:lnRef idx="0">
            <a:scrgbClr r="0" g="0" b="0"/>
          </a:lnRef>
          <a:fillRef idx="0">
            <a:scrgbClr r="0" g="0" b="0"/>
          </a:fillRef>
          <a:effectRef idx="0">
            <a:scrgbClr r="0" g="0" b="0"/>
          </a:effectRef>
          <a:fontRef idx="minor"/>
        </p:style>
        <p:txBody>
          <a:bodyPr/>
          <a:lstStyle/>
          <a:p>
            <a:endParaRPr lang="en-US"/>
          </a:p>
        </p:txBody>
      </p:sp>
      <p:sp>
        <p:nvSpPr>
          <p:cNvPr id="30" name="Line 11"/>
          <p:cNvSpPr/>
          <p:nvPr/>
        </p:nvSpPr>
        <p:spPr>
          <a:xfrm flipH="1" flipV="1">
            <a:off x="7360604" y="3822711"/>
            <a:ext cx="111911" cy="441000"/>
          </a:xfrm>
          <a:prstGeom prst="line">
            <a:avLst/>
          </a:prstGeom>
          <a:ln w="36720">
            <a:solidFill>
              <a:srgbClr val="7030A0"/>
            </a:solidFill>
            <a:round/>
          </a:ln>
        </p:spPr>
        <p:style>
          <a:lnRef idx="0">
            <a:scrgbClr r="0" g="0" b="0"/>
          </a:lnRef>
          <a:fillRef idx="0">
            <a:scrgbClr r="0" g="0" b="0"/>
          </a:fillRef>
          <a:effectRef idx="0">
            <a:scrgbClr r="0" g="0" b="0"/>
          </a:effectRef>
          <a:fontRef idx="minor"/>
        </p:style>
        <p:txBody>
          <a:bodyPr/>
          <a:lstStyle/>
          <a:p>
            <a:endParaRPr lang="en-US"/>
          </a:p>
        </p:txBody>
      </p:sp>
      <p:sp>
        <p:nvSpPr>
          <p:cNvPr id="25" name="Title 1"/>
          <p:cNvSpPr txBox="1">
            <a:spLocks/>
          </p:cNvSpPr>
          <p:nvPr/>
        </p:nvSpPr>
        <p:spPr>
          <a:xfrm>
            <a:off x="457200" y="274638"/>
            <a:ext cx="8598308" cy="792162"/>
          </a:xfrm>
          <a:prstGeom prst="rect">
            <a:avLst/>
          </a:prstGeom>
        </p:spPr>
        <p:txBody>
          <a:bodyPr/>
          <a:lstStyle>
            <a:lvl1pPr algn="l" rtl="0" eaLnBrk="1" latinLnBrk="0" hangingPunct="1">
              <a:spcBef>
                <a:spcPct val="0"/>
              </a:spcBef>
              <a:buNone/>
              <a:defRPr kumimoji="0" sz="32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defTabSz="914400"/>
            <a:r>
              <a:rPr lang="en-US" dirty="0"/>
              <a:t>Experimental beamlines</a:t>
            </a:r>
          </a:p>
        </p:txBody>
      </p:sp>
      <p:sp>
        <p:nvSpPr>
          <p:cNvPr id="35" name="TextShape 10"/>
          <p:cNvSpPr txBox="1"/>
          <p:nvPr/>
        </p:nvSpPr>
        <p:spPr>
          <a:xfrm>
            <a:off x="6297662" y="5907198"/>
            <a:ext cx="1750503" cy="800167"/>
          </a:xfrm>
          <a:prstGeom prst="rect">
            <a:avLst/>
          </a:prstGeom>
          <a:solidFill>
            <a:srgbClr val="CCFF00">
              <a:alpha val="50000"/>
            </a:srgbClr>
          </a:solidFill>
          <a:ln>
            <a:noFill/>
          </a:ln>
        </p:spPr>
        <p:txBody>
          <a:bodyPr lIns="90000" tIns="45000" rIns="90000" bIns="45000"/>
          <a:lstStyle/>
          <a:p>
            <a:r>
              <a:rPr lang="en-US" sz="1600" b="1" strike="noStrike" spc="-1" dirty="0" err="1">
                <a:latin typeface="Calibri"/>
              </a:rPr>
              <a:t>Diavolezza@Athos</a:t>
            </a:r>
            <a:endParaRPr lang="en-US" sz="1600" b="0" strike="noStrike" spc="-1" dirty="0">
              <a:latin typeface="Arial"/>
            </a:endParaRPr>
          </a:p>
          <a:p>
            <a:pPr>
              <a:buClr>
                <a:srgbClr val="000000"/>
              </a:buClr>
              <a:buSzPct val="45000"/>
            </a:pPr>
            <a:r>
              <a:rPr lang="en-US" sz="1600" spc="-1" dirty="0">
                <a:latin typeface="Calibri"/>
              </a:rPr>
              <a:t>Scientific concept and design phase</a:t>
            </a:r>
          </a:p>
        </p:txBody>
      </p:sp>
    </p:spTree>
    <p:extLst>
      <p:ext uri="{BB962C8B-B14F-4D97-AF65-F5344CB8AC3E}">
        <p14:creationId xmlns:p14="http://schemas.microsoft.com/office/powerpoint/2010/main" val="352669975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X-ray FEL machines</a:t>
            </a:r>
            <a:br>
              <a:rPr lang="en-US" sz="4800" dirty="0">
                <a:solidFill>
                  <a:schemeClr val="tx1"/>
                </a:solidFill>
              </a:rPr>
            </a:br>
            <a:r>
              <a:rPr lang="en-US" sz="4800" dirty="0">
                <a:solidFill>
                  <a:schemeClr val="tx1"/>
                </a:solidFill>
              </a:rPr>
              <a:t>Stability</a:t>
            </a:r>
          </a:p>
        </p:txBody>
      </p:sp>
    </p:spTree>
    <p:extLst>
      <p:ext uri="{BB962C8B-B14F-4D97-AF65-F5344CB8AC3E}">
        <p14:creationId xmlns:p14="http://schemas.microsoft.com/office/powerpoint/2010/main" val="194338722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792162"/>
          </a:xfrm>
        </p:spPr>
        <p:txBody>
          <a:bodyPr/>
          <a:lstStyle/>
          <a:p>
            <a:r>
              <a:rPr lang="en-GB" dirty="0"/>
              <a:t>Stability</a:t>
            </a:r>
          </a:p>
        </p:txBody>
      </p:sp>
      <p:sp>
        <p:nvSpPr>
          <p:cNvPr id="10" name="Content Placeholder 1"/>
          <p:cNvSpPr>
            <a:spLocks noGrp="1"/>
          </p:cNvSpPr>
          <p:nvPr>
            <p:ph idx="1"/>
          </p:nvPr>
        </p:nvSpPr>
        <p:spPr>
          <a:xfrm>
            <a:off x="0" y="1003109"/>
            <a:ext cx="4734006" cy="4940491"/>
          </a:xfrm>
        </p:spPr>
        <p:txBody>
          <a:bodyPr>
            <a:noAutofit/>
          </a:bodyPr>
          <a:lstStyle/>
          <a:p>
            <a:r>
              <a:rPr lang="en-US" sz="1600" dirty="0"/>
              <a:t>Scientific users require extremely stable FEL radiation output in terms of: </a:t>
            </a:r>
          </a:p>
          <a:p>
            <a:pPr lvl="1"/>
            <a:r>
              <a:rPr lang="en-US" sz="1600" dirty="0"/>
              <a:t>pulse energy (~% level)</a:t>
            </a:r>
          </a:p>
          <a:p>
            <a:pPr lvl="1"/>
            <a:r>
              <a:rPr lang="en-US" sz="1600" dirty="0"/>
              <a:t>arrival time (~10 fs)</a:t>
            </a:r>
          </a:p>
          <a:p>
            <a:pPr lvl="1"/>
            <a:r>
              <a:rPr lang="en-US" sz="1600" dirty="0"/>
              <a:t>wavelength (~0.1%)</a:t>
            </a:r>
          </a:p>
          <a:p>
            <a:pPr lvl="1"/>
            <a:r>
              <a:rPr lang="en-US" sz="1600" dirty="0"/>
              <a:t>pointing (~10% of beam size). </a:t>
            </a:r>
          </a:p>
          <a:p>
            <a:endParaRPr lang="en-US" sz="1600" dirty="0"/>
          </a:p>
          <a:p>
            <a:r>
              <a:rPr lang="en-US" sz="1600" dirty="0"/>
              <a:t>Several feedbacks are used for that:</a:t>
            </a:r>
          </a:p>
          <a:p>
            <a:pPr lvl="1"/>
            <a:r>
              <a:rPr lang="en-US" sz="1600" dirty="0"/>
              <a:t>Charge feedback (gun laser)</a:t>
            </a:r>
          </a:p>
          <a:p>
            <a:pPr lvl="1"/>
            <a:r>
              <a:rPr lang="en-US" sz="1600" dirty="0"/>
              <a:t>Trajectory feedbacks along the machine</a:t>
            </a:r>
          </a:p>
          <a:p>
            <a:pPr lvl="1"/>
            <a:r>
              <a:rPr lang="en-US" sz="1600" dirty="0"/>
              <a:t>Compression (current) feedbacks after each bunch compressor</a:t>
            </a:r>
          </a:p>
          <a:p>
            <a:pPr lvl="1"/>
            <a:r>
              <a:rPr lang="en-US" sz="1600" dirty="0"/>
              <a:t>Arrival time feedbacks </a:t>
            </a:r>
          </a:p>
          <a:p>
            <a:pPr lvl="1"/>
            <a:r>
              <a:rPr lang="en-US" sz="1600" dirty="0"/>
              <a:t>Electron beam energy feedbacks</a:t>
            </a:r>
          </a:p>
          <a:p>
            <a:pPr lvl="1"/>
            <a:endParaRPr lang="en-US" sz="1600" dirty="0"/>
          </a:p>
          <a:p>
            <a:endParaRPr lang="en-US" sz="1600" dirty="0"/>
          </a:p>
          <a:p>
            <a:endParaRPr lang="en-US" sz="1600" dirty="0"/>
          </a:p>
        </p:txBody>
      </p:sp>
      <p:pic>
        <p:nvPicPr>
          <p:cNvPr id="5" name="Picture 4"/>
          <p:cNvPicPr>
            <a:picLocks noChangeAspect="1"/>
          </p:cNvPicPr>
          <p:nvPr/>
        </p:nvPicPr>
        <p:blipFill>
          <a:blip r:embed="rId2"/>
          <a:stretch>
            <a:fillRect/>
          </a:stretch>
        </p:blipFill>
        <p:spPr>
          <a:xfrm>
            <a:off x="4419600" y="2518117"/>
            <a:ext cx="4343400" cy="3828954"/>
          </a:xfrm>
          <a:prstGeom prst="rect">
            <a:avLst/>
          </a:prstGeom>
        </p:spPr>
      </p:pic>
      <p:sp>
        <p:nvSpPr>
          <p:cNvPr id="7" name="TextBox 6"/>
          <p:cNvSpPr txBox="1"/>
          <p:nvPr/>
        </p:nvSpPr>
        <p:spPr>
          <a:xfrm>
            <a:off x="4572000" y="5996970"/>
            <a:ext cx="4419601" cy="784830"/>
          </a:xfrm>
          <a:prstGeom prst="rect">
            <a:avLst/>
          </a:prstGeom>
          <a:noFill/>
        </p:spPr>
        <p:txBody>
          <a:bodyPr wrap="square" rtlCol="0">
            <a:spAutoFit/>
          </a:bodyPr>
          <a:lstStyle/>
          <a:p>
            <a:r>
              <a:rPr lang="en-US" sz="1500" i="1" dirty="0"/>
              <a:t>Example: shot to shot FEL spots at </a:t>
            </a:r>
            <a:r>
              <a:rPr lang="en-US" sz="1500" i="1" dirty="0" err="1"/>
              <a:t>SwissFEL</a:t>
            </a:r>
            <a:r>
              <a:rPr lang="en-US" sz="1500" i="1" dirty="0"/>
              <a:t>. Intensity stability of few %, pointing stability around 10% of  the </a:t>
            </a:r>
            <a:r>
              <a:rPr lang="en-US" sz="1500" i="1" dirty="0" err="1"/>
              <a:t>rms</a:t>
            </a:r>
            <a:r>
              <a:rPr lang="en-US" sz="1500" i="1" dirty="0"/>
              <a:t> beam size</a:t>
            </a:r>
            <a:endParaRPr lang="de-CH" sz="1500" i="1" dirty="0"/>
          </a:p>
        </p:txBody>
      </p:sp>
      <p:sp>
        <p:nvSpPr>
          <p:cNvPr id="13" name="Content Placeholder 1"/>
          <p:cNvSpPr txBox="1">
            <a:spLocks/>
          </p:cNvSpPr>
          <p:nvPr/>
        </p:nvSpPr>
        <p:spPr>
          <a:xfrm>
            <a:off x="4393762" y="1003109"/>
            <a:ext cx="4597837" cy="978091"/>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4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0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18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lstStyle>
          <a:p>
            <a:pPr defTabSz="914400"/>
            <a:r>
              <a:rPr lang="en-US" sz="1600" dirty="0"/>
              <a:t>Need several diagnostics for:</a:t>
            </a:r>
          </a:p>
          <a:p>
            <a:pPr lvl="1" defTabSz="914400"/>
            <a:r>
              <a:rPr lang="en-US" sz="1600" dirty="0"/>
              <a:t>Electron beam (BPMs, compression monitors, charge, arrival time, etc.)</a:t>
            </a:r>
          </a:p>
          <a:p>
            <a:pPr lvl="1" defTabSz="914400"/>
            <a:r>
              <a:rPr lang="en-US" sz="1600" dirty="0"/>
              <a:t>Photon beam (spectrometer, pulse energy, arrival time, transverse profile…)</a:t>
            </a:r>
          </a:p>
        </p:txBody>
      </p:sp>
    </p:spTree>
    <p:extLst>
      <p:ext uri="{BB962C8B-B14F-4D97-AF65-F5344CB8AC3E}">
        <p14:creationId xmlns:p14="http://schemas.microsoft.com/office/powerpoint/2010/main" val="419818746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895600"/>
            <a:ext cx="8534400" cy="792162"/>
          </a:xfrm>
        </p:spPr>
        <p:txBody>
          <a:bodyPr>
            <a:noAutofit/>
          </a:bodyPr>
          <a:lstStyle/>
          <a:p>
            <a:pPr algn="ctr"/>
            <a:r>
              <a:rPr lang="en-US" sz="4800" dirty="0">
                <a:solidFill>
                  <a:schemeClr val="tx1"/>
                </a:solidFill>
              </a:rPr>
              <a:t>Comparison and conclusion</a:t>
            </a:r>
          </a:p>
        </p:txBody>
      </p:sp>
    </p:spTree>
    <p:extLst>
      <p:ext uri="{BB962C8B-B14F-4D97-AF65-F5344CB8AC3E}">
        <p14:creationId xmlns:p14="http://schemas.microsoft.com/office/powerpoint/2010/main" val="14313623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0</TotalTime>
  <Words>8533</Words>
  <Application>Microsoft Office PowerPoint</Application>
  <PresentationFormat>On-screen Show (4:3)</PresentationFormat>
  <Paragraphs>1051</Paragraphs>
  <Slides>103</Slides>
  <Notes>49</Notes>
  <HiddenSlides>0</HiddenSlides>
  <MMClips>4</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103</vt:i4>
      </vt:variant>
    </vt:vector>
  </HeadingPairs>
  <TitlesOfParts>
    <vt:vector size="121" baseType="lpstr">
      <vt:lpstr>ＭＳ Ｐゴシック</vt:lpstr>
      <vt:lpstr>Aptos</vt:lpstr>
      <vt:lpstr>Arial</vt:lpstr>
      <vt:lpstr>Calibri</vt:lpstr>
      <vt:lpstr>Cambria Math</vt:lpstr>
      <vt:lpstr>Chalkboard</vt:lpstr>
      <vt:lpstr>DejaVu LGC Sans</vt:lpstr>
      <vt:lpstr>Lucida Sans Unicode</vt:lpstr>
      <vt:lpstr>OpenSymbol</vt:lpstr>
      <vt:lpstr>Symbol</vt:lpstr>
      <vt:lpstr>Times</vt:lpstr>
      <vt:lpstr>Times New Roman</vt:lpstr>
      <vt:lpstr>Verdana</vt:lpstr>
      <vt:lpstr>Wingdings</vt:lpstr>
      <vt:lpstr>Wingdings 2</vt:lpstr>
      <vt:lpstr>Wingdings 3</vt:lpstr>
      <vt:lpstr>Concourse</vt:lpstr>
      <vt:lpstr>Equation</vt:lpstr>
      <vt:lpstr>Synchrotron Light Circular Machines  &amp; Free-Electron Lasers</vt:lpstr>
      <vt:lpstr>References</vt:lpstr>
      <vt:lpstr>Contents</vt:lpstr>
      <vt:lpstr>I. Introduction</vt:lpstr>
      <vt:lpstr>Overview</vt:lpstr>
      <vt:lpstr>Science with light sources</vt:lpstr>
      <vt:lpstr>II. From synchrotron radiation to FELs.  Synchrotron radiation</vt:lpstr>
      <vt:lpstr>PowerPoint Presentation</vt:lpstr>
      <vt:lpstr>Radiation power of a charged particle</vt:lpstr>
      <vt:lpstr>PowerPoint Presentation</vt:lpstr>
      <vt:lpstr>PowerPoint Presentation</vt:lpstr>
      <vt:lpstr>Energy loss per turn</vt:lpstr>
      <vt:lpstr>Properties of SR: angular distribution</vt:lpstr>
      <vt:lpstr>Properties of SR: time structure</vt:lpstr>
      <vt:lpstr>Properties of SR: radiation spectrum &amp; critical energy</vt:lpstr>
      <vt:lpstr>II. From synchrotron radiation to FELs.  Undulator radiation</vt:lpstr>
      <vt:lpstr>Undulator radiation</vt:lpstr>
      <vt:lpstr>Undulator Field</vt:lpstr>
      <vt:lpstr>Motion in the undulator</vt:lpstr>
      <vt:lpstr>In the Co-moving frame</vt:lpstr>
      <vt:lpstr>Resonance Condition (I)</vt:lpstr>
      <vt:lpstr>Resonance Condition (II)</vt:lpstr>
      <vt:lpstr>The Resonant Wavelength</vt:lpstr>
      <vt:lpstr>Undulators &amp; wigglers. Introduction</vt:lpstr>
      <vt:lpstr>Undulators &amp; wigglers. Spectrum</vt:lpstr>
      <vt:lpstr>Undulators &amp; wigglers. Spectrum with errors</vt:lpstr>
      <vt:lpstr>Undulators &amp; wigglers. Spectral power</vt:lpstr>
      <vt:lpstr>Undulators &amp; wigglers. Coherence angle</vt:lpstr>
      <vt:lpstr>Undulators &amp; wigglers. Emission angle</vt:lpstr>
      <vt:lpstr>PowerPoint Presentation</vt:lpstr>
      <vt:lpstr>II. From synchrotron radiation to FELs.  Free-electron lasers</vt:lpstr>
      <vt:lpstr>Introduction</vt:lpstr>
      <vt:lpstr>Overview</vt:lpstr>
      <vt:lpstr>Coupling between electrons and photons</vt:lpstr>
      <vt:lpstr>Energy modulation &amp; microbunching</vt:lpstr>
      <vt:lpstr>Motion in Phasespace</vt:lpstr>
      <vt:lpstr>Microbunching</vt:lpstr>
      <vt:lpstr>The Generic Amplification Process</vt:lpstr>
      <vt:lpstr>FEL Modes</vt:lpstr>
      <vt:lpstr>SASE FELs</vt:lpstr>
      <vt:lpstr>Typical Growth of SASE Pulse</vt:lpstr>
      <vt:lpstr>Seeded FELs</vt:lpstr>
      <vt:lpstr>The Pierce Parameter r</vt:lpstr>
      <vt:lpstr>Electron beam requirements (X-rays)</vt:lpstr>
      <vt:lpstr>Energy Spread</vt:lpstr>
      <vt:lpstr>Emittance</vt:lpstr>
      <vt:lpstr>Summary of requirements</vt:lpstr>
      <vt:lpstr>III. X-ray sources</vt:lpstr>
      <vt:lpstr>PowerPoint Presentation</vt:lpstr>
      <vt:lpstr>PowerPoint Presentation</vt:lpstr>
      <vt:lpstr>PowerPoint Presentation</vt:lpstr>
      <vt:lpstr>PowerPoint Presentation</vt:lpstr>
      <vt:lpstr>Synchrotron light machines</vt:lpstr>
      <vt:lpstr>Synchrotron light machines History and current facilities</vt:lpstr>
      <vt:lpstr>PowerPoint Presentation</vt:lpstr>
      <vt:lpstr>Synchrotron Light Sources Around the World</vt:lpstr>
      <vt:lpstr>Trends in storage-ring lattice design</vt:lpstr>
      <vt:lpstr>Main parameters of some SR facilities</vt:lpstr>
      <vt:lpstr>Synchrotron light machines Layout</vt:lpstr>
      <vt:lpstr>Layout of SR facilities</vt:lpstr>
      <vt:lpstr>Booster size</vt:lpstr>
      <vt:lpstr>Other aspects</vt:lpstr>
      <vt:lpstr>Synchrotron light machines Electron beam properties and dynamics</vt:lpstr>
      <vt:lpstr>Equilibrium</vt:lpstr>
      <vt:lpstr>Equilibrium transverse emittance</vt:lpstr>
      <vt:lpstr>Emittance Optimization</vt:lpstr>
      <vt:lpstr>Other properties</vt:lpstr>
      <vt:lpstr>Synchrotron light machines The Swiss Light Source (SLS)</vt:lpstr>
      <vt:lpstr>Overview</vt:lpstr>
      <vt:lpstr>          Layout  </vt:lpstr>
      <vt:lpstr>Storage ring lattice and parameters</vt:lpstr>
      <vt:lpstr>Experimental stations</vt:lpstr>
      <vt:lpstr>Upgrade: SLS-2 lattice design concept</vt:lpstr>
      <vt:lpstr>SLS  SLS 2</vt:lpstr>
      <vt:lpstr>Improvements from SLS to SLS 2</vt:lpstr>
      <vt:lpstr>Synchrotron light machines Stability</vt:lpstr>
      <vt:lpstr>Stability: noise sources</vt:lpstr>
      <vt:lpstr>Stability: requirements</vt:lpstr>
      <vt:lpstr>Stability: main cures</vt:lpstr>
      <vt:lpstr>X-ray FEL machines</vt:lpstr>
      <vt:lpstr>X-ray FEL machines History and current facilities</vt:lpstr>
      <vt:lpstr>X-ray FEL Projects Around the World</vt:lpstr>
      <vt:lpstr>Hard X-ray FELs comparison</vt:lpstr>
      <vt:lpstr>X-ray FEL machines Layout</vt:lpstr>
      <vt:lpstr>Layout of X-ray FEL facilites</vt:lpstr>
      <vt:lpstr>Electron sources</vt:lpstr>
      <vt:lpstr>PowerPoint Presentation</vt:lpstr>
      <vt:lpstr>X-ray FEL machines Electron beam properties and dynamics</vt:lpstr>
      <vt:lpstr>Introduction</vt:lpstr>
      <vt:lpstr>Emittance optimization</vt:lpstr>
      <vt:lpstr>Bunch compression</vt:lpstr>
      <vt:lpstr>Self Interactions</vt:lpstr>
      <vt:lpstr>X-ray FEL machines SwissFEL</vt:lpstr>
      <vt:lpstr>Overview</vt:lpstr>
      <vt:lpstr>PowerPoint Presentation</vt:lpstr>
      <vt:lpstr>PowerPoint Presentation</vt:lpstr>
      <vt:lpstr>X-ray FEL machines Stability</vt:lpstr>
      <vt:lpstr>Stability</vt:lpstr>
      <vt:lpstr>Comparison and conclusion</vt:lpstr>
      <vt:lpstr>Synchrotrons vs X-ray FELs.  Electron beam properties</vt:lpstr>
      <vt:lpstr>Synchrotrons vs X-ray FELs.  Photon beam properties</vt:lpstr>
      <vt:lpstr>Conclusion</vt:lpstr>
      <vt:lpstr>Thanks for your attention!</vt:lpstr>
    </vt:vector>
  </TitlesOfParts>
  <Company>Ucla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FEL</dc:title>
  <dc:creator>Sven Reiche</dc:creator>
  <cp:lastModifiedBy>Prat Costa Eduard</cp:lastModifiedBy>
  <cp:revision>717</cp:revision>
  <cp:lastPrinted>2019-09-13T12:31:26Z</cp:lastPrinted>
  <dcterms:created xsi:type="dcterms:W3CDTF">2012-11-14T07:17:04Z</dcterms:created>
  <dcterms:modified xsi:type="dcterms:W3CDTF">2025-10-02T10:48:10Z</dcterms:modified>
</cp:coreProperties>
</file>