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2.xml" ContentType="application/vnd.openxmlformats-officedocument.presentationml.tags+xml"/>
  <Override PartName="/ppt/notesSlides/notesSlide37.xml" ContentType="application/vnd.openxmlformats-officedocument.presentationml.notesSlide+xml"/>
  <Override PartName="/ppt/tags/tag3.xml" ContentType="application/vnd.openxmlformats-officedocument.presentationml.tags+xml"/>
  <Override PartName="/ppt/notesSlides/notesSlide38.xml" ContentType="application/vnd.openxmlformats-officedocument.presentationml.notesSlide+xml"/>
  <Override PartName="/ppt/tags/tag4.xml" ContentType="application/vnd.openxmlformats-officedocument.presentationml.tags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8" r:id="rId1"/>
    <p:sldMasterId id="2147483811" r:id="rId2"/>
  </p:sldMasterIdLst>
  <p:notesMasterIdLst>
    <p:notesMasterId r:id="rId84"/>
  </p:notesMasterIdLst>
  <p:handoutMasterIdLst>
    <p:handoutMasterId r:id="rId85"/>
  </p:handoutMasterIdLst>
  <p:sldIdLst>
    <p:sldId id="387" r:id="rId3"/>
    <p:sldId id="1024" r:id="rId4"/>
    <p:sldId id="920" r:id="rId5"/>
    <p:sldId id="1168" r:id="rId6"/>
    <p:sldId id="1169" r:id="rId7"/>
    <p:sldId id="1170" r:id="rId8"/>
    <p:sldId id="939" r:id="rId9"/>
    <p:sldId id="1172" r:id="rId10"/>
    <p:sldId id="1171" r:id="rId11"/>
    <p:sldId id="940" r:id="rId12"/>
    <p:sldId id="941" r:id="rId13"/>
    <p:sldId id="942" r:id="rId14"/>
    <p:sldId id="921" r:id="rId15"/>
    <p:sldId id="736" r:id="rId16"/>
    <p:sldId id="1173" r:id="rId17"/>
    <p:sldId id="1174" r:id="rId18"/>
    <p:sldId id="737" r:id="rId19"/>
    <p:sldId id="1187" r:id="rId20"/>
    <p:sldId id="745" r:id="rId21"/>
    <p:sldId id="1182" r:id="rId22"/>
    <p:sldId id="1183" r:id="rId23"/>
    <p:sldId id="1184" r:id="rId24"/>
    <p:sldId id="956" r:id="rId25"/>
    <p:sldId id="1193" r:id="rId26"/>
    <p:sldId id="964" r:id="rId27"/>
    <p:sldId id="967" r:id="rId28"/>
    <p:sldId id="1186" r:id="rId29"/>
    <p:sldId id="958" r:id="rId30"/>
    <p:sldId id="959" r:id="rId31"/>
    <p:sldId id="960" r:id="rId32"/>
    <p:sldId id="1207" r:id="rId33"/>
    <p:sldId id="1185" r:id="rId34"/>
    <p:sldId id="961" r:id="rId35"/>
    <p:sldId id="1178" r:id="rId36"/>
    <p:sldId id="1198" r:id="rId37"/>
    <p:sldId id="1200" r:id="rId38"/>
    <p:sldId id="1199" r:id="rId39"/>
    <p:sldId id="1201" r:id="rId40"/>
    <p:sldId id="963" r:id="rId41"/>
    <p:sldId id="1202" r:id="rId42"/>
    <p:sldId id="1197" r:id="rId43"/>
    <p:sldId id="1203" r:id="rId44"/>
    <p:sldId id="1204" r:id="rId45"/>
    <p:sldId id="1089" r:id="rId46"/>
    <p:sldId id="1205" r:id="rId47"/>
    <p:sldId id="1206" r:id="rId48"/>
    <p:sldId id="1165" r:id="rId49"/>
    <p:sldId id="1091" r:id="rId50"/>
    <p:sldId id="1188" r:id="rId51"/>
    <p:sldId id="1189" r:id="rId52"/>
    <p:sldId id="1190" r:id="rId53"/>
    <p:sldId id="1147" r:id="rId54"/>
    <p:sldId id="1166" r:id="rId55"/>
    <p:sldId id="1192" r:id="rId56"/>
    <p:sldId id="1167" r:id="rId57"/>
    <p:sldId id="1181" r:id="rId58"/>
    <p:sldId id="256" r:id="rId59"/>
    <p:sldId id="871" r:id="rId60"/>
    <p:sldId id="1195" r:id="rId61"/>
    <p:sldId id="965" r:id="rId62"/>
    <p:sldId id="966" r:id="rId63"/>
    <p:sldId id="945" r:id="rId64"/>
    <p:sldId id="1175" r:id="rId65"/>
    <p:sldId id="946" r:id="rId66"/>
    <p:sldId id="947" r:id="rId67"/>
    <p:sldId id="948" r:id="rId68"/>
    <p:sldId id="949" r:id="rId69"/>
    <p:sldId id="1176" r:id="rId70"/>
    <p:sldId id="950" r:id="rId71"/>
    <p:sldId id="951" r:id="rId72"/>
    <p:sldId id="1177" r:id="rId73"/>
    <p:sldId id="952" r:id="rId74"/>
    <p:sldId id="953" r:id="rId75"/>
    <p:sldId id="954" r:id="rId76"/>
    <p:sldId id="955" r:id="rId77"/>
    <p:sldId id="1149" r:id="rId78"/>
    <p:sldId id="1150" r:id="rId79"/>
    <p:sldId id="1151" r:id="rId80"/>
    <p:sldId id="1154" r:id="rId81"/>
    <p:sldId id="1155" r:id="rId82"/>
    <p:sldId id="1156" r:id="rId83"/>
  </p:sldIdLst>
  <p:sldSz cx="9144000" cy="6858000" type="screen4x3"/>
  <p:notesSz cx="6729413" cy="9861550"/>
  <p:custDataLst>
    <p:tags r:id="rId86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59DD596-AB38-E946-BDF2-C15DEC925A25}">
          <p14:sldIdLst>
            <p14:sldId id="387"/>
            <p14:sldId id="1024"/>
            <p14:sldId id="920"/>
            <p14:sldId id="1168"/>
            <p14:sldId id="1169"/>
            <p14:sldId id="1170"/>
            <p14:sldId id="939"/>
            <p14:sldId id="1172"/>
            <p14:sldId id="1171"/>
            <p14:sldId id="940"/>
            <p14:sldId id="941"/>
            <p14:sldId id="942"/>
            <p14:sldId id="921"/>
            <p14:sldId id="736"/>
            <p14:sldId id="1173"/>
            <p14:sldId id="1174"/>
            <p14:sldId id="737"/>
            <p14:sldId id="1187"/>
            <p14:sldId id="745"/>
            <p14:sldId id="1182"/>
            <p14:sldId id="1183"/>
            <p14:sldId id="1184"/>
            <p14:sldId id="956"/>
            <p14:sldId id="1193"/>
            <p14:sldId id="964"/>
            <p14:sldId id="967"/>
            <p14:sldId id="1186"/>
            <p14:sldId id="958"/>
            <p14:sldId id="959"/>
            <p14:sldId id="960"/>
            <p14:sldId id="1207"/>
            <p14:sldId id="1185"/>
            <p14:sldId id="961"/>
            <p14:sldId id="1178"/>
            <p14:sldId id="1198"/>
            <p14:sldId id="1200"/>
            <p14:sldId id="1199"/>
            <p14:sldId id="1201"/>
            <p14:sldId id="963"/>
            <p14:sldId id="1202"/>
            <p14:sldId id="1197"/>
            <p14:sldId id="1203"/>
            <p14:sldId id="1204"/>
            <p14:sldId id="1089"/>
            <p14:sldId id="1205"/>
            <p14:sldId id="1206"/>
            <p14:sldId id="1165"/>
            <p14:sldId id="1091"/>
            <p14:sldId id="1188"/>
            <p14:sldId id="1189"/>
            <p14:sldId id="1190"/>
            <p14:sldId id="1147"/>
            <p14:sldId id="1166"/>
            <p14:sldId id="1192"/>
            <p14:sldId id="1167"/>
            <p14:sldId id="1181"/>
            <p14:sldId id="256"/>
            <p14:sldId id="871"/>
            <p14:sldId id="1195"/>
            <p14:sldId id="965"/>
            <p14:sldId id="966"/>
            <p14:sldId id="945"/>
            <p14:sldId id="1175"/>
            <p14:sldId id="946"/>
            <p14:sldId id="947"/>
            <p14:sldId id="948"/>
            <p14:sldId id="949"/>
            <p14:sldId id="1176"/>
            <p14:sldId id="950"/>
            <p14:sldId id="951"/>
            <p14:sldId id="1177"/>
            <p14:sldId id="952"/>
            <p14:sldId id="953"/>
            <p14:sldId id="954"/>
            <p14:sldId id="955"/>
            <p14:sldId id="1149"/>
            <p14:sldId id="1150"/>
            <p14:sldId id="1151"/>
            <p14:sldId id="1154"/>
            <p14:sldId id="1155"/>
            <p14:sldId id="11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66" autoAdjust="0"/>
    <p:restoredTop sz="94521" autoAdjust="0"/>
  </p:normalViewPr>
  <p:slideViewPr>
    <p:cSldViewPr>
      <p:cViewPr varScale="1">
        <p:scale>
          <a:sx n="120" d="100"/>
          <a:sy n="120" d="100"/>
        </p:scale>
        <p:origin x="39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notesMaster" Target="notesMasters/notesMaster1.xml"/><Relationship Id="rId89" Type="http://schemas.openxmlformats.org/officeDocument/2006/relationships/theme" Target="theme/theme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ableStyles" Target="tableStyles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presProps" Target="pres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FED97340-FA7D-914B-81D3-A909308C8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3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8257361E-A937-8840-B642-8C092793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94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4AE3F3-6442-774C-A645-82CDBD01BB1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549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4AE3F3-6442-774C-A645-82CDBD01BB1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631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4AE3F3-6442-774C-A645-82CDBD01BB1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16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909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480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B6AD50-4916-5441-8A9A-35ECACE206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87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B6AD50-4916-5441-8A9A-35ECACE206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978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B6AD50-4916-5441-8A9A-35ECACE206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375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B6AD50-4916-5441-8A9A-35ECACE206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126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7B6AD50-4916-5441-8A9A-35ECACE2063F}" type="slidenum">
              <a:rPr lang="en-US" sz="1200">
                <a:latin typeface="Helvetica" charset="0"/>
              </a:rPr>
              <a:pPr eaLnBrk="1" hangingPunct="1"/>
              <a:t>23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046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355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7B6AD50-4916-5441-8A9A-35ECACE2063F}" type="slidenum">
              <a:rPr lang="en-US" sz="1200">
                <a:latin typeface="Helvetica" charset="0"/>
              </a:rPr>
              <a:pPr eaLnBrk="1" hangingPunct="1"/>
              <a:t>24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1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8453FA-0A59-7B4B-AF2F-68BA5985693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71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20F94B-8026-C84A-9F79-4BA923E445F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0037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27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684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2F44377-C54B-884A-B0A2-B726E29A1F7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1593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2F44377-C54B-884A-B0A2-B726E29A1F7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794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D2E73A-3C4B-8B41-8E10-E80ED380B3A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126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102FD-4C4D-4FCD-E4C2-1944A43D3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>
            <a:extLst>
              <a:ext uri="{FF2B5EF4-FFF2-40B4-BE49-F238E27FC236}">
                <a16:creationId xmlns:a16="http://schemas.microsoft.com/office/drawing/2014/main" id="{4AAF55B8-63F6-8871-BAA7-5E10503E30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6" name="Notes Placeholder 2">
            <a:extLst>
              <a:ext uri="{FF2B5EF4-FFF2-40B4-BE49-F238E27FC236}">
                <a16:creationId xmlns:a16="http://schemas.microsoft.com/office/drawing/2014/main" id="{8A07EE58-7D92-26C5-1F28-21A0707E6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347" name="Slide Number Placeholder 3">
            <a:extLst>
              <a:ext uri="{FF2B5EF4-FFF2-40B4-BE49-F238E27FC236}">
                <a16:creationId xmlns:a16="http://schemas.microsoft.com/office/drawing/2014/main" id="{88462A6B-7B55-2FE0-CF77-56ED8219B0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D2E73A-3C4B-8B41-8E10-E80ED380B3A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344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32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0919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57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90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2103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5DCA2-17A4-12D4-0866-FA48F9DE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2E5463E5-2376-286E-3312-899720B937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E557E6A0-E095-CCC1-4B9D-28FA81199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0EC80681-B34A-E86C-724A-E2290BBEAA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372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197F8-EAF6-437B-0EFE-3C4B8A3D1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1E149B2A-3A29-5EC4-C1EB-8516922D2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D862AE00-FADE-800D-EA07-341E77BA8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1917850C-2BF8-8097-D11D-4CBFF2E367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061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D5DA2-736B-F7E2-A8F5-B216F5766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D80ACA2C-0440-E131-7D7F-10682F305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490C3B0D-D730-B7A2-5074-260620F77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493F7525-648A-8821-C69F-0787C683A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8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09924-82E0-2ADE-45A2-49400F9E7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>
            <a:extLst>
              <a:ext uri="{FF2B5EF4-FFF2-40B4-BE49-F238E27FC236}">
                <a16:creationId xmlns:a16="http://schemas.microsoft.com/office/drawing/2014/main" id="{64688350-B1C2-E8A9-5B29-E40F06F1E4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>
            <a:extLst>
              <a:ext uri="{FF2B5EF4-FFF2-40B4-BE49-F238E27FC236}">
                <a16:creationId xmlns:a16="http://schemas.microsoft.com/office/drawing/2014/main" id="{59075F1A-8E57-F9D1-915F-C3E04D94B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8AE8195E-70BE-FC26-2665-29E04FEEB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D89F69-B993-1D4D-8A73-16381BBD6F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553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74AAE2-7BF6-5D44-8CEB-2D832795F12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9154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FF383-075E-747D-4EC5-250DE401D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7B263F75-2F1C-7420-EC1C-2D185AF3CE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1DC3F7EC-A5A4-60A5-0A05-24747F87D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Tabor 63-68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D4F606C2-4E5F-E5BC-4AED-FA69F2D51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74AAE2-7BF6-5D44-8CEB-2D832795F12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1655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30960-2046-92A1-1DF0-F2F8F0C1C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773185E8-BCD2-B832-85BF-9E02EB0CA0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68BE7417-3147-FEA5-A894-F63C7659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 need to make correctly the transformation to a new phase linearly depending with time.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17A10F8A-D582-92AC-4EA0-484202C795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74AAE2-7BF6-5D44-8CEB-2D832795F12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9201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3C8BA-E7C0-510C-DCAD-75A4D1044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EAB7D722-1568-DA5A-7A9D-D42310DEFA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9FB89658-EAB6-FAA2-765F-D6AE0A4F2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 need to make correctly the transformation to a new phase linearly depending with time.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5C7215DD-8848-D52D-9E38-9C62786EB0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74AAE2-7BF6-5D44-8CEB-2D832795F12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3694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CB68B-E8D4-2667-7B54-51F02D8D3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>
            <a:extLst>
              <a:ext uri="{FF2B5EF4-FFF2-40B4-BE49-F238E27FC236}">
                <a16:creationId xmlns:a16="http://schemas.microsoft.com/office/drawing/2014/main" id="{96032AAC-09D8-FB10-4998-AF24D98979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>
            <a:extLst>
              <a:ext uri="{FF2B5EF4-FFF2-40B4-BE49-F238E27FC236}">
                <a16:creationId xmlns:a16="http://schemas.microsoft.com/office/drawing/2014/main" id="{8C3DAD26-7F13-8FA0-2D32-316ED27D7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 need to make correctly the transformation to a new phase linearly depending with time.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225A4690-AB66-65C7-B390-797C49D4D4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74AAE2-7BF6-5D44-8CEB-2D832795F12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766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E5AE44-644E-8449-993C-DB67310FC2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6477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0B8DF8-21A7-7541-8C17-075312BA23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087CD768-FF04-7141-9B9E-696C586A4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EB5C2F9E-5E2E-7544-9996-87A33EC934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37261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32661-7407-3993-35AA-E0A76925B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3B59228-1B56-D2C5-0CCF-7F5CC72334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E1796E89-1213-BC74-DB67-CBF929AD27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46E925F0-F151-4960-B317-73C0719A96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45149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EBEB2-BF6C-A15C-1603-E4165920A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6229219-374A-AF36-F8B0-9B816B69E1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79011696-5001-11F5-B026-E57A4C8799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392ACAC8-7CFD-65C5-F735-C23865756D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425188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0CBC7D2-BA93-1341-910A-6790077EF030}" type="slidenum">
              <a:rPr lang="en-US" sz="1200">
                <a:latin typeface="Helvetica" charset="0"/>
              </a:rPr>
              <a:pPr eaLnBrk="1" hangingPunct="1"/>
              <a:t>47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25733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0B8DF8-21A7-7541-8C17-075312BA23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087CD768-FF04-7141-9B9E-696C586A4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EB5C2F9E-5E2E-7544-9996-87A33EC934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598529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0B8DF8-21A7-7541-8C17-075312BA23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087CD768-FF04-7141-9B9E-696C586A4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EB5C2F9E-5E2E-7544-9996-87A33EC934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7128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50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2440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51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59185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2EE1FF1-2F89-854F-82E9-8295CA0EA4BE}" type="slidenum">
              <a:rPr lang="en-US" sz="1200">
                <a:latin typeface="Helvetica" charset="0"/>
              </a:rPr>
              <a:pPr eaLnBrk="1" hangingPunct="1"/>
              <a:t>52</a:t>
            </a:fld>
            <a:endParaRPr lang="en-US" sz="1200">
              <a:latin typeface="Helvetica" charset="0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103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28327F2-F185-704F-A80C-62ED0C25ABE7}" type="slidenum">
              <a:rPr lang="en-US" sz="1200">
                <a:latin typeface="Helvetica" charset="0"/>
              </a:rPr>
              <a:pPr eaLnBrk="1" hangingPunct="1"/>
              <a:t>53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76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E5AE44-644E-8449-993C-DB67310FC2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4974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28327F2-F185-704F-A80C-62ED0C25ABE7}" type="slidenum">
              <a:rPr lang="en-US" sz="1200">
                <a:latin typeface="Helvetica" charset="0"/>
              </a:rPr>
              <a:pPr eaLnBrk="1" hangingPunct="1"/>
              <a:t>54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64374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DE0F67C-7246-1A47-87A1-500E0D23C679}" type="slidenum">
              <a:rPr lang="en-US" sz="1200">
                <a:latin typeface="Helvetica" charset="0"/>
              </a:rPr>
              <a:pPr eaLnBrk="1" hangingPunct="1"/>
              <a:t>55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Redo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the plot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68691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56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35581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F8040E-36A0-0A47-B509-96535CEC8C8D}" type="slidenum">
              <a:rPr lang="en-US" sz="1200">
                <a:latin typeface="Helvetica" charset="0"/>
              </a:rPr>
              <a:pPr eaLnBrk="1" hangingPunct="1"/>
              <a:t>58</a:t>
            </a:fld>
            <a:endParaRPr lang="en-US" sz="1200">
              <a:latin typeface="Helvetica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7268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AE5406-6D39-B04F-A79D-753DA6E18A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91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1BA3A65-3A1B-2947-99FF-10E4EBB12665}" type="slidenum">
              <a:rPr lang="en-US" sz="1200">
                <a:latin typeface="Helvetica" charset="0"/>
              </a:rPr>
              <a:pPr eaLnBrk="1" hangingPunct="1"/>
              <a:t>60</a:t>
            </a:fld>
            <a:endParaRPr lang="en-US" sz="1200">
              <a:latin typeface="Helvetica" charset="0"/>
            </a:endParaRPr>
          </a:p>
        </p:txBody>
      </p:sp>
      <p:sp>
        <p:nvSpPr>
          <p:cNvPr id="1105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92100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539D5F6F-CFD9-0441-A681-BD06830B8458}" type="slidenum">
              <a:rPr lang="en-US" sz="1200">
                <a:latin typeface="Helvetica" charset="0"/>
              </a:rPr>
              <a:pPr eaLnBrk="1" hangingPunct="1"/>
              <a:t>61</a:t>
            </a:fld>
            <a:endParaRPr lang="en-US" sz="1200">
              <a:latin typeface="Helvetica" charset="0"/>
            </a:endParaRPr>
          </a:p>
        </p:txBody>
      </p:sp>
      <p:sp>
        <p:nvSpPr>
          <p:cNvPr id="1116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40041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D93D12B-5627-EE48-96EC-7C3F1BD32011}" type="slidenum">
              <a:rPr lang="en-US" sz="1200">
                <a:latin typeface="Helvetica" charset="0"/>
              </a:rPr>
              <a:pPr eaLnBrk="1" hangingPunct="1"/>
              <a:t>62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7839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D93D12B-5627-EE48-96EC-7C3F1BD32011}" type="slidenum">
              <a:rPr lang="en-US" sz="1200">
                <a:latin typeface="Helvetica" charset="0"/>
              </a:rPr>
              <a:pPr eaLnBrk="1" hangingPunct="1"/>
              <a:t>63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469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E11F33F-7D70-E141-ADE2-A4A55B6DF124}" type="slidenum">
              <a:rPr lang="en-US" sz="1200">
                <a:latin typeface="Helvetica" charset="0"/>
              </a:rPr>
              <a:pPr eaLnBrk="1" hangingPunct="1"/>
              <a:t>64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5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E5AE44-644E-8449-993C-DB67310FC24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91403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E11F33F-7D70-E141-ADE2-A4A55B6DF124}" type="slidenum">
              <a:rPr lang="en-US" sz="1200">
                <a:latin typeface="Helvetica" charset="0"/>
              </a:rPr>
              <a:pPr eaLnBrk="1" hangingPunct="1"/>
              <a:t>65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5895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B41E105-CF1A-894D-8587-DB85DF53298D}" type="slidenum">
              <a:rPr lang="en-US" sz="1200">
                <a:latin typeface="Helvetica" charset="0"/>
              </a:rPr>
              <a:pPr eaLnBrk="1" hangingPunct="1"/>
              <a:t>66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19656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B41E105-CF1A-894D-8587-DB85DF53298D}" type="slidenum">
              <a:rPr lang="en-US" sz="1200">
                <a:latin typeface="Helvetica" charset="0"/>
              </a:rPr>
              <a:pPr eaLnBrk="1" hangingPunct="1"/>
              <a:t>67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6681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BF373199-4C9D-1B48-AFBD-81337EB42BFF}" type="slidenum">
              <a:rPr lang="en-US" sz="1200">
                <a:latin typeface="Helvetica" charset="0"/>
              </a:rPr>
              <a:pPr eaLnBrk="1" hangingPunct="1"/>
              <a:t>68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7873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BF373199-4C9D-1B48-AFBD-81337EB42BFF}" type="slidenum">
              <a:rPr lang="en-US" sz="1200">
                <a:latin typeface="Helvetica" charset="0"/>
              </a:rPr>
              <a:pPr eaLnBrk="1" hangingPunct="1"/>
              <a:t>69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84098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A549140-77FD-8943-8993-6D8EBDE8712F}" type="slidenum">
              <a:rPr lang="en-US" sz="1200">
                <a:latin typeface="Helvetica" charset="0"/>
              </a:rPr>
              <a:pPr eaLnBrk="1" hangingPunct="1"/>
              <a:t>70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2322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A549140-77FD-8943-8993-6D8EBDE8712F}" type="slidenum">
              <a:rPr lang="en-US" sz="1200">
                <a:latin typeface="Helvetica" charset="0"/>
              </a:rPr>
              <a:pPr eaLnBrk="1" hangingPunct="1"/>
              <a:t>71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06205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C7568146-49C9-BE40-8FB3-486E58531267}" type="slidenum">
              <a:rPr lang="en-US" sz="1200">
                <a:latin typeface="Helvetica" charset="0"/>
              </a:rPr>
              <a:pPr eaLnBrk="1" hangingPunct="1"/>
              <a:t>72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52822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C7568146-49C9-BE40-8FB3-486E58531267}" type="slidenum">
              <a:rPr lang="en-US" sz="1200">
                <a:latin typeface="Helvetica" charset="0"/>
              </a:rPr>
              <a:pPr eaLnBrk="1" hangingPunct="1"/>
              <a:t>73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29170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6BDB4AD-C0AA-8344-AD27-30A087A1C327}" type="slidenum">
              <a:rPr lang="en-US" sz="1200">
                <a:latin typeface="Helvetica" charset="0"/>
              </a:rPr>
              <a:pPr eaLnBrk="1" hangingPunct="1"/>
              <a:t>74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1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AE5406-6D39-B04F-A79D-753DA6E18A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83211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6BDB4AD-C0AA-8344-AD27-30A087A1C327}" type="slidenum">
              <a:rPr lang="en-US" sz="1200">
                <a:latin typeface="Helvetica" charset="0"/>
              </a:rPr>
              <a:pPr eaLnBrk="1" hangingPunct="1"/>
              <a:t>75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49135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F92A08A-AEC3-FB4B-A03A-DE168B5887A2}" type="slidenum">
              <a:rPr lang="en-US" sz="1200">
                <a:latin typeface="Helvetica" charset="0"/>
              </a:rPr>
              <a:pPr eaLnBrk="1" hangingPunct="1"/>
              <a:t>76</a:t>
            </a:fld>
            <a:endParaRPr lang="en-US" sz="1200">
              <a:latin typeface="Helvetica" charset="0"/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There is a mines </a:t>
            </a:r>
          </a:p>
        </p:txBody>
      </p:sp>
    </p:spTree>
    <p:extLst>
      <p:ext uri="{BB962C8B-B14F-4D97-AF65-F5344CB8AC3E}">
        <p14:creationId xmlns:p14="http://schemas.microsoft.com/office/powerpoint/2010/main" val="209512240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F92A08A-AEC3-FB4B-A03A-DE168B5887A2}" type="slidenum">
              <a:rPr lang="en-US" sz="1200">
                <a:latin typeface="Helvetica" charset="0"/>
              </a:rPr>
              <a:pPr eaLnBrk="1" hangingPunct="1"/>
              <a:t>77</a:t>
            </a:fld>
            <a:endParaRPr lang="en-US" sz="1200">
              <a:latin typeface="Helvetica" charset="0"/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There is a mines </a:t>
            </a:r>
          </a:p>
        </p:txBody>
      </p:sp>
    </p:spTree>
    <p:extLst>
      <p:ext uri="{BB962C8B-B14F-4D97-AF65-F5344CB8AC3E}">
        <p14:creationId xmlns:p14="http://schemas.microsoft.com/office/powerpoint/2010/main" val="89832997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F92A08A-AEC3-FB4B-A03A-DE168B5887A2}" type="slidenum">
              <a:rPr lang="en-US" sz="1200">
                <a:latin typeface="Helvetica" charset="0"/>
              </a:rPr>
              <a:pPr eaLnBrk="1" hangingPunct="1"/>
              <a:t>78</a:t>
            </a:fld>
            <a:endParaRPr lang="en-US" sz="1200">
              <a:latin typeface="Helvetica" charset="0"/>
            </a:endParaRPr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There is a mines </a:t>
            </a:r>
          </a:p>
        </p:txBody>
      </p:sp>
    </p:spTree>
    <p:extLst>
      <p:ext uri="{BB962C8B-B14F-4D97-AF65-F5344CB8AC3E}">
        <p14:creationId xmlns:p14="http://schemas.microsoft.com/office/powerpoint/2010/main" val="284572751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27430E9-6DCD-E249-9495-D46C1A367DDF}" type="slidenum">
              <a:rPr lang="en-US" sz="1200">
                <a:latin typeface="Helvetica" charset="0"/>
              </a:rPr>
              <a:pPr eaLnBrk="1" hangingPunct="1"/>
              <a:t>79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9396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27430E9-6DCD-E249-9495-D46C1A367DDF}" type="slidenum">
              <a:rPr lang="en-US" sz="1200">
                <a:latin typeface="Helvetica" charset="0"/>
              </a:rPr>
              <a:pPr eaLnBrk="1" hangingPunct="1"/>
              <a:t>80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21947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27430E9-6DCD-E249-9495-D46C1A367DDF}" type="slidenum">
              <a:rPr lang="en-US" sz="1200">
                <a:latin typeface="Helvetica" charset="0"/>
              </a:rPr>
              <a:pPr eaLnBrk="1" hangingPunct="1"/>
              <a:t>81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291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AE5406-6D39-B04F-A79D-753DA6E18A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38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54-62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AE5406-6D39-B04F-A79D-753DA6E18A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20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Hamiltonian formalism,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2025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652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18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08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D2545-D879-7D9E-3003-2FDE563B6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30538D-3C09-E150-BEF0-6816C3682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E831F-BBF6-D923-0411-39721E707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0767E-117F-E561-5318-849A62E8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4CDBC-20EA-AD2C-2A82-8754FFAF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792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8EDE-E8C1-117B-3901-5392C8D99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3D8F5-53F9-4817-3CE1-1513B4DFB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CDC75-B1AA-F193-C386-D4E1823D9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352EF-E685-E495-273B-E06CCF769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5173F-7D0A-7E93-F7DF-69780DD8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19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E4CC7-9C6F-7939-CDEC-97F804D45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5D409-61ED-C1EA-8F8C-13B3E6454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B497E-88F2-61A5-0CEF-7112288CD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D0FF5-8B75-E7D8-7E0B-031ACF1D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419A9-CA2A-7406-35FB-3CEBE1CC1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63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BCC1-960E-D8C7-5E76-2EF2F60E2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8F58D-516E-AC2C-059C-8C7431B9CD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92E7F-FCEB-06B6-DB3E-49558D637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F7A1B-AFE6-50FB-902A-92737FACC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1EF7B-3999-3FA8-7E9C-B3544E805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B18958-29E1-D34D-C2EA-8F8C5CD25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98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3437A-3C46-23AD-173A-C6766924A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C882D-E3CB-86DA-B256-A773FE07E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CDA6D9-C38E-569A-70F4-80AD85D2F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46686-C9FB-1669-99DF-C471094620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C1CADF-BED5-F0B7-1251-54EC44A9EE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49A911-E5A1-0F51-E6DD-756B3B171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484121-E236-12E2-9524-B2D15DC0A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05746-25E5-06A5-34F1-B88BC9C19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19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241A5-1797-0BDC-AC8C-CE71CB787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096C1-89ED-4A0C-163B-83DF032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17754-E9D2-B9B4-1676-35FD15FBD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25B068-8FBB-97FD-10D9-13CE2136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281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B1BFB7-A2B2-3639-FD63-877D28ADB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EFC052-4583-5CBD-3DDE-75E903EAE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F3246-C61A-396E-33E2-5FF9D40F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878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9303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1A22-F573-83A0-E130-32CEE5F34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F0F2D-1C10-F77C-BFD9-D1EC7C355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C536D7-C75B-AAD1-10A1-322F4E309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CA0BD-3613-1647-FA8A-2D8BB94BF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F3E38-D787-8248-5FE2-FE406992A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85B6D-C871-B9D9-2BB3-E6509EF35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203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3791-CFC1-F802-28EF-1A8DFC2C6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4444B5-42C2-BDEF-2D19-AD5FC4BE0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915BA-9544-C6AC-F965-63E57EDDA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1BC36-2CA7-5215-56B9-C9229C16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ACA6CE-E69F-E260-AC2D-52DD7E58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BA8899-5E13-F3CA-EFD4-62CA3C2CD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84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E752B-79D2-6162-EE40-EB9ED3F8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BC51EE-A54F-7A8C-B620-40296CBFD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66A6-9B8A-F3CC-8388-58480BDDB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36B7C-6093-F8F6-D218-0332AE04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4434F-BC50-DCC0-6B8C-D66D9CACB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05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D689A9-980A-BD30-EBA5-9B4D5394E0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1138B-55E3-444C-A636-E994B0D6B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53EF8-9397-6D2A-CDFD-6DF76CEC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B9B70-2BA5-B52B-A6FA-6176C86CF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24552-C0C3-C4A2-BF07-7BF9B9EE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55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169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609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117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11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1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49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Hamiltonian formalism,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2025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8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DC6E1A-13DF-6E39-D562-03AB2B7D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32E88-D8B8-ED51-959A-F08E82360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55D50-5E28-2749-5125-4C0D456A78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778086-A1E8-A043-B2FD-8AE3D6A85605}" type="datetimeFigureOut">
              <a:rPr lang="en-GB" smtClean="0"/>
              <a:t>01/10/2025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DE487-FADF-D9F8-1B7C-84C85A585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C01BA-1A3E-8721-4736-D875DC416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7B8526-713A-1042-9940-FACC836060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0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1.emf"/><Relationship Id="rId7" Type="http://schemas.openxmlformats.org/officeDocument/2006/relationships/image" Target="../media/image26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emf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6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emf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emf"/><Relationship Id="rId11" Type="http://schemas.openxmlformats.org/officeDocument/2006/relationships/image" Target="../media/image63.emf"/><Relationship Id="rId5" Type="http://schemas.openxmlformats.org/officeDocument/2006/relationships/image" Target="../media/image58.emf"/><Relationship Id="rId10" Type="http://schemas.openxmlformats.org/officeDocument/2006/relationships/image" Target="../media/image62.emf"/><Relationship Id="rId4" Type="http://schemas.openxmlformats.org/officeDocument/2006/relationships/image" Target="../media/image57.emf"/><Relationship Id="rId9" Type="http://schemas.openxmlformats.org/officeDocument/2006/relationships/image" Target="../media/image61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12" Type="http://schemas.openxmlformats.org/officeDocument/2006/relationships/image" Target="../media/image78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emf"/><Relationship Id="rId11" Type="http://schemas.openxmlformats.org/officeDocument/2006/relationships/image" Target="../media/image77.emf"/><Relationship Id="rId5" Type="http://schemas.openxmlformats.org/officeDocument/2006/relationships/image" Target="../media/image71.emf"/><Relationship Id="rId10" Type="http://schemas.openxmlformats.org/officeDocument/2006/relationships/image" Target="../media/image76.emf"/><Relationship Id="rId4" Type="http://schemas.openxmlformats.org/officeDocument/2006/relationships/image" Target="../media/image70.emf"/><Relationship Id="rId9" Type="http://schemas.openxmlformats.org/officeDocument/2006/relationships/image" Target="../media/image7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7" Type="http://schemas.openxmlformats.org/officeDocument/2006/relationships/image" Target="../media/image8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emf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emf"/><Relationship Id="rId5" Type="http://schemas.openxmlformats.org/officeDocument/2006/relationships/image" Target="../media/image86.emf"/><Relationship Id="rId4" Type="http://schemas.openxmlformats.org/officeDocument/2006/relationships/image" Target="../media/image8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7" Type="http://schemas.openxmlformats.org/officeDocument/2006/relationships/image" Target="../media/image95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7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8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3" Type="http://schemas.openxmlformats.org/officeDocument/2006/relationships/image" Target="../media/image99.emf"/><Relationship Id="rId7" Type="http://schemas.openxmlformats.org/officeDocument/2006/relationships/image" Target="../media/image102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emf"/><Relationship Id="rId5" Type="http://schemas.openxmlformats.org/officeDocument/2006/relationships/image" Target="../media/image101.emf"/><Relationship Id="rId4" Type="http://schemas.openxmlformats.org/officeDocument/2006/relationships/image" Target="../media/image100.emf"/><Relationship Id="rId9" Type="http://schemas.openxmlformats.org/officeDocument/2006/relationships/image" Target="../media/image98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97.emf"/><Relationship Id="rId7" Type="http://schemas.openxmlformats.org/officeDocument/2006/relationships/image" Target="../media/image104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1.emf"/><Relationship Id="rId5" Type="http://schemas.openxmlformats.org/officeDocument/2006/relationships/image" Target="../media/image100.emf"/><Relationship Id="rId10" Type="http://schemas.openxmlformats.org/officeDocument/2006/relationships/image" Target="../media/image98.emf"/><Relationship Id="rId4" Type="http://schemas.openxmlformats.org/officeDocument/2006/relationships/image" Target="../media/image99.emf"/><Relationship Id="rId9" Type="http://schemas.openxmlformats.org/officeDocument/2006/relationships/image" Target="../media/image103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7.emf"/><Relationship Id="rId4" Type="http://schemas.openxmlformats.org/officeDocument/2006/relationships/image" Target="../media/image106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9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7" Type="http://schemas.openxmlformats.org/officeDocument/2006/relationships/hyperlink" Target="https://www.tf1.fr/" TargetMode="External"/><Relationship Id="rId2" Type="http://schemas.openxmlformats.org/officeDocument/2006/relationships/hyperlink" Target="https://www.instagram.com/p/DPQ2sfniuis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dVOzKaFHOa8&amp;list=RDdVOzKaFHOa8&amp;start_radio=1" TargetMode="External"/><Relationship Id="rId5" Type="http://schemas.openxmlformats.org/officeDocument/2006/relationships/hyperlink" Target="https://www.youtube.com/watch?v=692X497E1EU&amp;list=RD692X497E1EU&amp;start_radio=1" TargetMode="External"/><Relationship Id="rId4" Type="http://schemas.openxmlformats.org/officeDocument/2006/relationships/hyperlink" Target="https://www.instagram.com/kimon_thevoicekids11/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7" Type="http://schemas.openxmlformats.org/officeDocument/2006/relationships/image" Target="../media/image115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4.emf"/><Relationship Id="rId5" Type="http://schemas.openxmlformats.org/officeDocument/2006/relationships/image" Target="../media/image113.emf"/><Relationship Id="rId4" Type="http://schemas.openxmlformats.org/officeDocument/2006/relationships/image" Target="../media/image1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tags" Target="../tags/tag7.xml"/><Relationship Id="rId7" Type="http://schemas.openxmlformats.org/officeDocument/2006/relationships/image" Target="../media/image116.png"/><Relationship Id="rId12" Type="http://schemas.openxmlformats.org/officeDocument/2006/relationships/image" Target="../media/image121.emf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55.xml"/><Relationship Id="rId11" Type="http://schemas.openxmlformats.org/officeDocument/2006/relationships/image" Target="../media/image120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9.png"/><Relationship Id="rId4" Type="http://schemas.openxmlformats.org/officeDocument/2006/relationships/tags" Target="../tags/tag8.xml"/><Relationship Id="rId9" Type="http://schemas.openxmlformats.org/officeDocument/2006/relationships/image" Target="../media/image11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emf"/><Relationship Id="rId3" Type="http://schemas.openxmlformats.org/officeDocument/2006/relationships/tags" Target="../tags/tag11.xml"/><Relationship Id="rId7" Type="http://schemas.openxmlformats.org/officeDocument/2006/relationships/notesSlide" Target="../notesSlides/notesSlide56.xml"/><Relationship Id="rId12" Type="http://schemas.openxmlformats.org/officeDocument/2006/relationships/image" Target="../media/image126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25.png"/><Relationship Id="rId5" Type="http://schemas.openxmlformats.org/officeDocument/2006/relationships/tags" Target="../tags/tag13.xml"/><Relationship Id="rId10" Type="http://schemas.openxmlformats.org/officeDocument/2006/relationships/image" Target="../media/image124.png"/><Relationship Id="rId4" Type="http://schemas.openxmlformats.org/officeDocument/2006/relationships/tags" Target="../tags/tag12.xml"/><Relationship Id="rId9" Type="http://schemas.openxmlformats.org/officeDocument/2006/relationships/image" Target="../media/image12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9.e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emf"/><Relationship Id="rId3" Type="http://schemas.openxmlformats.org/officeDocument/2006/relationships/image" Target="../media/image128.emf"/><Relationship Id="rId7" Type="http://schemas.openxmlformats.org/officeDocument/2006/relationships/image" Target="../media/image132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1.emf"/><Relationship Id="rId5" Type="http://schemas.openxmlformats.org/officeDocument/2006/relationships/image" Target="../media/image130.emf"/><Relationship Id="rId4" Type="http://schemas.openxmlformats.org/officeDocument/2006/relationships/image" Target="../media/image129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9.emf"/><Relationship Id="rId5" Type="http://schemas.openxmlformats.org/officeDocument/2006/relationships/image" Target="../media/image135.emf"/><Relationship Id="rId4" Type="http://schemas.openxmlformats.org/officeDocument/2006/relationships/image" Target="../media/image134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8.emf"/><Relationship Id="rId4" Type="http://schemas.openxmlformats.org/officeDocument/2006/relationships/image" Target="../media/image137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7" Type="http://schemas.openxmlformats.org/officeDocument/2006/relationships/image" Target="../media/image141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0.emf"/><Relationship Id="rId5" Type="http://schemas.openxmlformats.org/officeDocument/2006/relationships/image" Target="../media/image139.emf"/><Relationship Id="rId4" Type="http://schemas.openxmlformats.org/officeDocument/2006/relationships/image" Target="../media/image34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3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3.emf"/><Relationship Id="rId4" Type="http://schemas.openxmlformats.org/officeDocument/2006/relationships/image" Target="../media/image14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8.emf"/><Relationship Id="rId5" Type="http://schemas.openxmlformats.org/officeDocument/2006/relationships/image" Target="../media/image147.emf"/><Relationship Id="rId4" Type="http://schemas.openxmlformats.org/officeDocument/2006/relationships/image" Target="../media/image145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1.emf"/><Relationship Id="rId4" Type="http://schemas.openxmlformats.org/officeDocument/2006/relationships/image" Target="../media/image150.e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emf"/><Relationship Id="rId3" Type="http://schemas.openxmlformats.org/officeDocument/2006/relationships/image" Target="../media/image149.emf"/><Relationship Id="rId7" Type="http://schemas.openxmlformats.org/officeDocument/2006/relationships/image" Target="../media/image154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3.emf"/><Relationship Id="rId5" Type="http://schemas.openxmlformats.org/officeDocument/2006/relationships/image" Target="../media/image152.emf"/><Relationship Id="rId4" Type="http://schemas.openxmlformats.org/officeDocument/2006/relationships/image" Target="../media/image150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7.emf"/><Relationship Id="rId5" Type="http://schemas.openxmlformats.org/officeDocument/2006/relationships/image" Target="../media/image36.emf"/><Relationship Id="rId4" Type="http://schemas.openxmlformats.org/officeDocument/2006/relationships/image" Target="../media/image156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7" Type="http://schemas.openxmlformats.org/officeDocument/2006/relationships/image" Target="../media/image158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7.emf"/><Relationship Id="rId5" Type="http://schemas.openxmlformats.org/officeDocument/2006/relationships/image" Target="../media/image36.emf"/><Relationship Id="rId4" Type="http://schemas.openxmlformats.org/officeDocument/2006/relationships/image" Target="../media/image156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e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0.emf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emf"/><Relationship Id="rId3" Type="http://schemas.openxmlformats.org/officeDocument/2006/relationships/image" Target="../media/image161.emf"/><Relationship Id="rId7" Type="http://schemas.openxmlformats.org/officeDocument/2006/relationships/image" Target="../media/image159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4.emf"/><Relationship Id="rId5" Type="http://schemas.openxmlformats.org/officeDocument/2006/relationships/image" Target="../media/image163.emf"/><Relationship Id="rId4" Type="http://schemas.openxmlformats.org/officeDocument/2006/relationships/image" Target="../media/image162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emf"/><Relationship Id="rId3" Type="http://schemas.openxmlformats.org/officeDocument/2006/relationships/image" Target="../media/image161.emf"/><Relationship Id="rId7" Type="http://schemas.openxmlformats.org/officeDocument/2006/relationships/image" Target="../media/image165.emf"/><Relationship Id="rId12" Type="http://schemas.openxmlformats.org/officeDocument/2006/relationships/image" Target="../media/image168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4.emf"/><Relationship Id="rId11" Type="http://schemas.openxmlformats.org/officeDocument/2006/relationships/image" Target="../media/image167.emf"/><Relationship Id="rId5" Type="http://schemas.openxmlformats.org/officeDocument/2006/relationships/image" Target="../media/image163.emf"/><Relationship Id="rId10" Type="http://schemas.openxmlformats.org/officeDocument/2006/relationships/image" Target="../media/image166.emf"/><Relationship Id="rId4" Type="http://schemas.openxmlformats.org/officeDocument/2006/relationships/image" Target="../media/image162.emf"/><Relationship Id="rId9" Type="http://schemas.openxmlformats.org/officeDocument/2006/relationships/image" Target="../media/image160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1.emf"/><Relationship Id="rId4" Type="http://schemas.openxmlformats.org/officeDocument/2006/relationships/image" Target="../media/image17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7" Type="http://schemas.openxmlformats.org/officeDocument/2006/relationships/image" Target="../media/image173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2.emf"/><Relationship Id="rId5" Type="http://schemas.openxmlformats.org/officeDocument/2006/relationships/image" Target="../media/image171.emf"/><Relationship Id="rId4" Type="http://schemas.openxmlformats.org/officeDocument/2006/relationships/image" Target="../media/image170.e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emf"/><Relationship Id="rId3" Type="http://schemas.openxmlformats.org/officeDocument/2006/relationships/image" Target="../media/image169.emf"/><Relationship Id="rId7" Type="http://schemas.openxmlformats.org/officeDocument/2006/relationships/image" Target="../media/image173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2.emf"/><Relationship Id="rId5" Type="http://schemas.openxmlformats.org/officeDocument/2006/relationships/image" Target="../media/image171.emf"/><Relationship Id="rId4" Type="http://schemas.openxmlformats.org/officeDocument/2006/relationships/image" Target="../media/image170.emf"/><Relationship Id="rId9" Type="http://schemas.openxmlformats.org/officeDocument/2006/relationships/image" Target="../media/image17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5187" y="908720"/>
            <a:ext cx="6933117" cy="2283454"/>
          </a:xfrm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Particle motion in Hamiltonian Formalism II 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 PAPAPHILIPPOU</a:t>
            </a:r>
            <a:b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Department, 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419E6-B79C-3F8F-E887-5D4BB215B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574546"/>
            <a:ext cx="5832648" cy="22834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eaLnBrk="1" hangingPunct="1">
              <a:buSzTx/>
              <a:buFont typeface="Wingdings" charset="0"/>
              <a:buNone/>
            </a:pPr>
            <a:r>
              <a:rPr lang="en-US" sz="2800" b="1" kern="0">
                <a:latin typeface="Times New Roman" charset="0"/>
                <a:ea typeface="ＭＳ Ｐゴシック" charset="0"/>
                <a:cs typeface="ＭＳ Ｐゴシック" charset="0"/>
              </a:rPr>
              <a:t>CERN Accelerator School</a:t>
            </a:r>
          </a:p>
          <a:p>
            <a:pPr eaLnBrk="1" hangingPunct="1">
              <a:buSzTx/>
            </a:pPr>
            <a:r>
              <a:rPr lang="en-GB" sz="2800" kern="0"/>
              <a:t>Introduction to Accelerator Physics</a:t>
            </a:r>
          </a:p>
          <a:p>
            <a:pPr eaLnBrk="1" hangingPunct="1">
              <a:buSzTx/>
            </a:pPr>
            <a:r>
              <a:rPr lang="en-GB" sz="2800" kern="0"/>
              <a:t>Santa Susanna, Spain</a:t>
            </a:r>
          </a:p>
          <a:p>
            <a:pPr eaLnBrk="1" hangingPunct="1">
              <a:buSzTx/>
            </a:pPr>
            <a:r>
              <a:rPr lang="en-GB" sz="2800" kern="0"/>
              <a:t>September 21</a:t>
            </a:r>
            <a:r>
              <a:rPr lang="en-GB" sz="2800" kern="0" baseline="30000"/>
              <a:t>st</a:t>
            </a:r>
            <a:r>
              <a:rPr lang="en-GB" sz="2800" kern="0"/>
              <a:t> – October 4</a:t>
            </a:r>
            <a:r>
              <a:rPr lang="en-GB" sz="2800" kern="0" baseline="30000"/>
              <a:t>th</a:t>
            </a:r>
            <a:r>
              <a:rPr lang="en-GB" sz="2800" kern="0"/>
              <a:t>, 2025 </a:t>
            </a:r>
            <a:endParaRPr lang="en-GB" sz="2800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4B7CF6-F404-997B-9E6C-DFE53ADCE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4221087"/>
            <a:ext cx="3131840" cy="231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5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>
                <a:latin typeface="Bookman Old Style" charset="0"/>
                <a:ea typeface="ＭＳ Ｐゴシック" charset="0"/>
                <a:cs typeface="ＭＳ Ｐゴシック" charset="0"/>
              </a:rPr>
              <a:t>Examples of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 transformation			    , which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interchanges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conjugate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is area preserving, as the </a:t>
            </a:r>
            <a:r>
              <a:rPr lang="en-US" sz="2400" dirty="0" err="1">
                <a:latin typeface="Palatino" charset="0"/>
                <a:ea typeface="ＭＳ Ｐゴシック" charset="0"/>
                <a:cs typeface="Palatino" charset="0"/>
              </a:rPr>
              <a:t>Jacobian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is  </a:t>
            </a: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379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757238"/>
            <a:ext cx="259238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57338"/>
            <a:ext cx="52212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93423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>
                <a:latin typeface="Bookman Old Style" charset="0"/>
                <a:ea typeface="ＭＳ Ｐゴシック" charset="0"/>
                <a:cs typeface="ＭＳ Ｐゴシック" charset="0"/>
              </a:rPr>
              <a:t>Examples of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 transformation			    , which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interchanges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conjugate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is area preserving, as the </a:t>
            </a:r>
            <a:r>
              <a:rPr lang="en-US" sz="2400" dirty="0" err="1">
                <a:latin typeface="Palatino" charset="0"/>
                <a:ea typeface="ＭＳ Ｐゴシック" charset="0"/>
                <a:cs typeface="Palatino" charset="0"/>
              </a:rPr>
              <a:t>Jacobian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is  </a:t>
            </a: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spcBef>
                <a:spcPts val="2400"/>
              </a:spcBef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On the other hand, the transformation from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Cartesian to polar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coordinates				       	      is not, since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lnSpc>
                <a:spcPct val="130000"/>
              </a:lnSpc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379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757238"/>
            <a:ext cx="259238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57338"/>
            <a:ext cx="52212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922" y="3044255"/>
            <a:ext cx="381635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80855"/>
            <a:ext cx="5533189" cy="86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87429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>
                <a:latin typeface="Bookman Old Style" charset="0"/>
                <a:ea typeface="ＭＳ Ｐゴシック" charset="0"/>
                <a:cs typeface="ＭＳ Ｐゴシック" charset="0"/>
              </a:rPr>
              <a:t>Examples of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 transformation			    , which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interchanges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conjugate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is area preserving, as the </a:t>
            </a:r>
            <a:r>
              <a:rPr lang="en-US" sz="2400" dirty="0" err="1">
                <a:latin typeface="Palatino" charset="0"/>
                <a:ea typeface="ＭＳ Ｐゴシック" charset="0"/>
                <a:cs typeface="Palatino" charset="0"/>
              </a:rPr>
              <a:t>Jacobian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is  </a:t>
            </a: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spcBef>
                <a:spcPts val="2400"/>
              </a:spcBef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On the other hand, the transformation from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Cartesian to polar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coordinates				       	      is not, since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lnSpc>
                <a:spcPct val="130000"/>
              </a:lnSpc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lnSpc>
                <a:spcPct val="130000"/>
              </a:lnSpc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There are actually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“polar” coordinates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that are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canonical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, given by						     for which</a:t>
            </a:r>
          </a:p>
        </p:txBody>
      </p:sp>
      <p:pic>
        <p:nvPicPr>
          <p:cNvPr id="3379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757238"/>
            <a:ext cx="259238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57338"/>
            <a:ext cx="52212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922" y="3044255"/>
            <a:ext cx="381635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80855"/>
            <a:ext cx="5533189" cy="86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462588"/>
            <a:ext cx="65405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941168"/>
            <a:ext cx="4681538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79010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The Relativistic Hamiltonian for electromagnetic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64535057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</a:rPr>
              <a:t>Single-particle relativistic Hamiltonian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13788" cy="5545137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Neglecting self fields and radiation, motion can be described by a “single-particle” Hamiltonian</a:t>
            </a:r>
          </a:p>
          <a:p>
            <a:pPr>
              <a:buFont typeface="Wingdings" charset="2"/>
              <a:buChar char="q"/>
              <a:defRPr/>
            </a:pPr>
            <a:endParaRPr lang="en-US" dirty="0">
              <a:latin typeface="Palatino"/>
              <a:cs typeface="Palatino"/>
            </a:endParaRPr>
          </a:p>
          <a:p>
            <a:pPr marL="685800" lvl="2" indent="0">
              <a:lnSpc>
                <a:spcPct val="70000"/>
              </a:lnSpc>
              <a:buFont typeface="Wingdings" charset="0"/>
              <a:buNone/>
              <a:defRPr/>
            </a:pPr>
            <a:endParaRPr lang="en-US" dirty="0">
              <a:latin typeface="Palatino"/>
              <a:cs typeface="Palatino"/>
            </a:endParaRP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			 Cartesian positions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	                              conjugate momenta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 	                              magnetic vector potential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 	  		 electric scalar potential</a:t>
            </a:r>
          </a:p>
        </p:txBody>
      </p:sp>
      <p:pic>
        <p:nvPicPr>
          <p:cNvPr id="35843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08275"/>
            <a:ext cx="14398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068638"/>
            <a:ext cx="18716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429000"/>
            <a:ext cx="2095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789363"/>
            <a:ext cx="2555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844675"/>
            <a:ext cx="781843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27524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</a:rPr>
              <a:t>Single-particle relativistic Hamiltonian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13788" cy="5545137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Neglecting self fields and radiation, motion can be described by a “single-particle” Hamiltonian</a:t>
            </a:r>
          </a:p>
          <a:p>
            <a:pPr>
              <a:buFont typeface="Wingdings" charset="2"/>
              <a:buChar char="q"/>
              <a:defRPr/>
            </a:pPr>
            <a:endParaRPr lang="en-US" dirty="0">
              <a:latin typeface="Palatino"/>
              <a:cs typeface="Palatino"/>
            </a:endParaRPr>
          </a:p>
          <a:p>
            <a:pPr marL="685800" lvl="2" indent="0">
              <a:lnSpc>
                <a:spcPct val="70000"/>
              </a:lnSpc>
              <a:buFont typeface="Wingdings" charset="0"/>
              <a:buNone/>
              <a:defRPr/>
            </a:pPr>
            <a:endParaRPr lang="en-US" dirty="0">
              <a:latin typeface="Palatino"/>
              <a:cs typeface="Palatino"/>
            </a:endParaRP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			 Cartesian positions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	                              conjugate momenta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 	                              magnetic vector potential</a:t>
            </a:r>
          </a:p>
          <a:p>
            <a:pPr lvl="2">
              <a:lnSpc>
                <a:spcPct val="110000"/>
              </a:lnSpc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  	  		 electric scalar potential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dirty="0">
                <a:latin typeface="Palatino"/>
                <a:cs typeface="Palatino"/>
              </a:rPr>
              <a:t>The ordinary kinetic momentum vector is written</a:t>
            </a:r>
          </a:p>
          <a:p>
            <a:pPr lvl="1">
              <a:buFont typeface="Wingdings" charset="2"/>
              <a:buChar char="q"/>
              <a:defRPr/>
            </a:pPr>
            <a:endParaRPr lang="en-US" dirty="0">
              <a:latin typeface="Palatino"/>
              <a:cs typeface="Palatino"/>
            </a:endParaRPr>
          </a:p>
          <a:p>
            <a:pPr marL="349250" lvl="1" indent="0">
              <a:buFont typeface="Wingdings" charset="0"/>
              <a:buNone/>
              <a:defRPr/>
            </a:pPr>
            <a:endParaRPr lang="en-US" dirty="0">
              <a:latin typeface="Palatino"/>
              <a:cs typeface="Palatino"/>
            </a:endParaRPr>
          </a:p>
          <a:p>
            <a:pPr marL="349250" lvl="1" indent="0">
              <a:buFont typeface="Wingdings" charset="0"/>
              <a:buNone/>
              <a:defRPr/>
            </a:pPr>
            <a:r>
              <a:rPr lang="en-US" dirty="0">
                <a:latin typeface="Palatino"/>
                <a:cs typeface="Palatino"/>
              </a:rPr>
              <a:t>with      the velocity vector and				  the relativistic factor</a:t>
            </a:r>
          </a:p>
        </p:txBody>
      </p:sp>
      <p:pic>
        <p:nvPicPr>
          <p:cNvPr id="35843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08275"/>
            <a:ext cx="14398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068638"/>
            <a:ext cx="18716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429000"/>
            <a:ext cx="2095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789363"/>
            <a:ext cx="2555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724400"/>
            <a:ext cx="5111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517232"/>
            <a:ext cx="2808287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661025"/>
            <a:ext cx="266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844675"/>
            <a:ext cx="781843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512354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</a:rPr>
              <a:t>Single-particle relativistic Hamiltonian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553579"/>
            <a:ext cx="8713787" cy="4683709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It is generally a </a:t>
            </a:r>
            <a:r>
              <a:rPr lang="en-US" sz="2400" b="1" dirty="0">
                <a:cs typeface="Palatino"/>
              </a:rPr>
              <a:t>3 degrees of freedom </a:t>
            </a:r>
            <a:r>
              <a:rPr lang="en-US" sz="2400" dirty="0">
                <a:cs typeface="Palatino"/>
              </a:rPr>
              <a:t>one plus </a:t>
            </a:r>
            <a:r>
              <a:rPr lang="en-US" sz="2400" b="1" dirty="0">
                <a:cs typeface="Palatino"/>
              </a:rPr>
              <a:t>time</a:t>
            </a:r>
            <a:r>
              <a:rPr lang="en-US" sz="2400" dirty="0">
                <a:cs typeface="Palatino"/>
              </a:rPr>
              <a:t> (i.e., </a:t>
            </a:r>
            <a:r>
              <a:rPr lang="en-US" sz="2400" b="1" dirty="0">
                <a:cs typeface="Palatino"/>
              </a:rPr>
              <a:t>4 degrees of freedom</a:t>
            </a:r>
            <a:r>
              <a:rPr lang="en-US" sz="2400" dirty="0">
                <a:cs typeface="Palatino"/>
              </a:rPr>
              <a:t>)</a:t>
            </a:r>
          </a:p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The Hamiltonian represents the </a:t>
            </a:r>
            <a:r>
              <a:rPr lang="en-US" sz="2400" b="1" dirty="0">
                <a:cs typeface="Palatino"/>
              </a:rPr>
              <a:t>total energy</a:t>
            </a:r>
          </a:p>
          <a:p>
            <a:pPr>
              <a:buFont typeface="Wingdings" charset="2"/>
              <a:buChar char="q"/>
              <a:defRPr/>
            </a:pPr>
            <a:endParaRPr lang="en-US" sz="2400" dirty="0">
              <a:cs typeface="Palatino"/>
            </a:endParaRPr>
          </a:p>
        </p:txBody>
      </p:sp>
      <p:pic>
        <p:nvPicPr>
          <p:cNvPr id="36869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13" y="2788817"/>
            <a:ext cx="34988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latex-image-1.pdf">
            <a:extLst>
              <a:ext uri="{FF2B5EF4-FFF2-40B4-BE49-F238E27FC236}">
                <a16:creationId xmlns:a16="http://schemas.microsoft.com/office/drawing/2014/main" id="{6DA0640E-7ED3-A647-A1F1-1A15DF12D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747129"/>
            <a:ext cx="781843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971556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</a:rPr>
              <a:t>Single-particle relativistic Hamiltonian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553579"/>
            <a:ext cx="8713787" cy="4683709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It is generally a </a:t>
            </a:r>
            <a:r>
              <a:rPr lang="en-US" sz="2400" b="1" dirty="0">
                <a:cs typeface="Palatino"/>
              </a:rPr>
              <a:t>3 degrees of freedom </a:t>
            </a:r>
            <a:r>
              <a:rPr lang="en-US" sz="2400" dirty="0">
                <a:cs typeface="Palatino"/>
              </a:rPr>
              <a:t>one plus </a:t>
            </a:r>
            <a:r>
              <a:rPr lang="en-US" sz="2400" b="1" dirty="0">
                <a:cs typeface="Palatino"/>
              </a:rPr>
              <a:t>time</a:t>
            </a:r>
            <a:r>
              <a:rPr lang="en-US" sz="2400" dirty="0">
                <a:cs typeface="Palatino"/>
              </a:rPr>
              <a:t> (i.e., </a:t>
            </a:r>
            <a:r>
              <a:rPr lang="en-US" sz="2400" b="1" dirty="0">
                <a:cs typeface="Palatino"/>
              </a:rPr>
              <a:t>4 degrees of freedom</a:t>
            </a:r>
            <a:r>
              <a:rPr lang="en-US" sz="2400" dirty="0">
                <a:cs typeface="Palatino"/>
              </a:rPr>
              <a:t>)</a:t>
            </a:r>
          </a:p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The Hamiltonian represents the </a:t>
            </a:r>
            <a:r>
              <a:rPr lang="en-US" sz="2400" b="1" dirty="0">
                <a:cs typeface="Palatino"/>
              </a:rPr>
              <a:t>total energy</a:t>
            </a:r>
          </a:p>
          <a:p>
            <a:pPr>
              <a:buFont typeface="Wingdings" charset="2"/>
              <a:buChar char="q"/>
              <a:defRPr/>
            </a:pPr>
            <a:endParaRPr lang="en-US" sz="2400" dirty="0">
              <a:cs typeface="Palatino"/>
            </a:endParaRPr>
          </a:p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The </a:t>
            </a:r>
            <a:r>
              <a:rPr lang="en-US" sz="2400" b="1" dirty="0">
                <a:cs typeface="Palatino"/>
              </a:rPr>
              <a:t>total kinetic momentum </a:t>
            </a:r>
            <a:r>
              <a:rPr lang="en-US" sz="2400" dirty="0">
                <a:cs typeface="Palatino"/>
              </a:rPr>
              <a:t>is</a:t>
            </a:r>
          </a:p>
          <a:p>
            <a:pPr>
              <a:buFont typeface="Wingdings" charset="2"/>
              <a:buChar char="q"/>
              <a:defRPr/>
            </a:pPr>
            <a:endParaRPr lang="en-US" sz="2400" dirty="0">
              <a:cs typeface="Palatino"/>
            </a:endParaRPr>
          </a:p>
          <a:p>
            <a:pPr>
              <a:buFont typeface="Wingdings" charset="2"/>
              <a:buChar char="q"/>
              <a:defRPr/>
            </a:pPr>
            <a:endParaRPr lang="en-US" sz="2400" dirty="0">
              <a:cs typeface="Palatino"/>
            </a:endParaRPr>
          </a:p>
          <a:p>
            <a:pPr>
              <a:buFont typeface="Wingdings" charset="2"/>
              <a:buChar char="q"/>
              <a:defRPr/>
            </a:pPr>
            <a:r>
              <a:rPr lang="en-US" sz="2400" dirty="0">
                <a:cs typeface="Palatino"/>
              </a:rPr>
              <a:t> Using </a:t>
            </a:r>
            <a:r>
              <a:rPr lang="en-US" sz="2400" b="1" dirty="0">
                <a:cs typeface="Palatino"/>
              </a:rPr>
              <a:t>Hamilton's equations</a:t>
            </a:r>
          </a:p>
          <a:p>
            <a:pPr>
              <a:buFont typeface="Wingdings" charset="2"/>
              <a:buChar char="q"/>
              <a:defRPr/>
            </a:pPr>
            <a:endParaRPr lang="en-US" sz="2400" dirty="0">
              <a:cs typeface="Palatino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400" dirty="0">
                <a:cs typeface="Palatino"/>
              </a:rPr>
              <a:t>  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dirty="0">
                <a:cs typeface="Palatino"/>
              </a:rPr>
              <a:t>it can be shown that motion is governed by </a:t>
            </a:r>
            <a:r>
              <a:rPr lang="en-US" sz="2400" b="1" dirty="0">
                <a:cs typeface="Palatino"/>
              </a:rPr>
              <a:t>Lorentz equations</a:t>
            </a:r>
          </a:p>
          <a:p>
            <a:pPr>
              <a:buFont typeface="Wingdings" charset="2"/>
              <a:buChar char="q"/>
              <a:defRPr/>
            </a:pPr>
            <a:endParaRPr lang="en-US" sz="2400" dirty="0">
              <a:latin typeface="Palatino"/>
              <a:cs typeface="Palatino"/>
            </a:endParaRPr>
          </a:p>
        </p:txBody>
      </p:sp>
      <p:pic>
        <p:nvPicPr>
          <p:cNvPr id="36867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372" y="3577221"/>
            <a:ext cx="37719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38" y="5304421"/>
            <a:ext cx="36322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13" y="2788817"/>
            <a:ext cx="34988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latex-image-1.pdf">
            <a:extLst>
              <a:ext uri="{FF2B5EF4-FFF2-40B4-BE49-F238E27FC236}">
                <a16:creationId xmlns:a16="http://schemas.microsoft.com/office/drawing/2014/main" id="{6DA0640E-7ED3-A647-A1F1-1A15DF12D7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747129"/>
            <a:ext cx="781843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93445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The Accelerator ring Hamiltonian</a:t>
            </a:r>
          </a:p>
        </p:txBody>
      </p:sp>
    </p:spTree>
    <p:extLst>
      <p:ext uri="{BB962C8B-B14F-4D97-AF65-F5344CB8AC3E}">
        <p14:creationId xmlns:p14="http://schemas.microsoft.com/office/powerpoint/2010/main" val="677669028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633097" cy="664090"/>
          </a:xfrm>
        </p:spPr>
        <p:txBody>
          <a:bodyPr/>
          <a:lstStyle/>
          <a:p>
            <a:r>
              <a:rPr lang="en-US" sz="2400" dirty="0">
                <a:latin typeface="Bookman Old Style" charset="0"/>
                <a:ea typeface="ＭＳ Ｐゴシック" charset="0"/>
                <a:cs typeface="ＭＳ Ｐゴシック" charset="0"/>
              </a:rPr>
              <a:t>Canonical transformations and approximations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1"/>
            <a:ext cx="7777557" cy="165673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Summary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canonical transformations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simplifying Hamiltonian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Cartesian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to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(rotating)     coordinate system (bending in the horizontal plane), useful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</a:p>
        </p:txBody>
      </p:sp>
      <p:grpSp>
        <p:nvGrpSpPr>
          <p:cNvPr id="4" name="Group 91">
            <a:extLst>
              <a:ext uri="{FF2B5EF4-FFF2-40B4-BE49-F238E27FC236}">
                <a16:creationId xmlns:a16="http://schemas.microsoft.com/office/drawing/2014/main" id="{B687F330-8AC9-9CDD-905F-0354E6BBBDC4}"/>
              </a:ext>
            </a:extLst>
          </p:cNvPr>
          <p:cNvGrpSpPr>
            <a:grpSpLocks/>
          </p:cNvGrpSpPr>
          <p:nvPr/>
        </p:nvGrpSpPr>
        <p:grpSpPr bwMode="auto">
          <a:xfrm>
            <a:off x="2051719" y="2668341"/>
            <a:ext cx="5140392" cy="3280938"/>
            <a:chOff x="5786596" y="2271514"/>
            <a:chExt cx="3288091" cy="1733550"/>
          </a:xfrm>
        </p:grpSpPr>
        <p:grpSp>
          <p:nvGrpSpPr>
            <p:cNvPr id="6" name="Group 78">
              <a:extLst>
                <a:ext uri="{FF2B5EF4-FFF2-40B4-BE49-F238E27FC236}">
                  <a16:creationId xmlns:a16="http://schemas.microsoft.com/office/drawing/2014/main" id="{FCE58360-DC53-9CDE-E578-8DE9D500E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86596" y="2271514"/>
              <a:ext cx="3288091" cy="1733550"/>
              <a:chOff x="5434385" y="2730796"/>
              <a:chExt cx="3241675" cy="1733550"/>
            </a:xfrm>
          </p:grpSpPr>
          <p:grpSp>
            <p:nvGrpSpPr>
              <p:cNvPr id="8" name="Group 1085">
                <a:extLst>
                  <a:ext uri="{FF2B5EF4-FFF2-40B4-BE49-F238E27FC236}">
                    <a16:creationId xmlns:a16="http://schemas.microsoft.com/office/drawing/2014/main" id="{5EE0AC9F-9ED3-5D8C-A99B-A6FE9EB5D5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4385" y="2730796"/>
                <a:ext cx="3241675" cy="1733550"/>
                <a:chOff x="231" y="2064"/>
                <a:chExt cx="2042" cy="1092"/>
              </a:xfrm>
            </p:grpSpPr>
            <p:sp>
              <p:nvSpPr>
                <p:cNvPr id="14" name="Arc 1082">
                  <a:extLst>
                    <a:ext uri="{FF2B5EF4-FFF2-40B4-BE49-F238E27FC236}">
                      <a16:creationId xmlns:a16="http://schemas.microsoft.com/office/drawing/2014/main" id="{F3F10447-82E8-AC1F-638E-9484A71F35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248" y="2880"/>
                  <a:ext cx="137" cy="73"/>
                </a:xfrm>
                <a:custGeom>
                  <a:avLst/>
                  <a:gdLst>
                    <a:gd name="G0" fmla="+- 19869 0 0"/>
                    <a:gd name="G1" fmla="+- 21600 0 0"/>
                    <a:gd name="G2" fmla="+- 21600 0 0"/>
                    <a:gd name="T0" fmla="*/ 0 w 41056"/>
                    <a:gd name="T1" fmla="*/ 13128 h 21600"/>
                    <a:gd name="T2" fmla="*/ 41056 w 41056"/>
                    <a:gd name="T3" fmla="*/ 17397 h 21600"/>
                    <a:gd name="T4" fmla="*/ 19869 w 4105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56" h="21600" fill="none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</a:path>
                    <a:path w="41056" h="21600" stroke="0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  <a:lnTo>
                        <a:pt x="1986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5" name="Arc 1040">
                  <a:extLst>
                    <a:ext uri="{FF2B5EF4-FFF2-40B4-BE49-F238E27FC236}">
                      <a16:creationId xmlns:a16="http://schemas.microsoft.com/office/drawing/2014/main" id="{7CDEE091-CBC7-25B3-B8BD-71B9DFE18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24958" flipV="1">
                  <a:off x="597" y="2497"/>
                  <a:ext cx="1646" cy="65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298"/>
                    <a:gd name="T1" fmla="*/ 0 h 21600"/>
                    <a:gd name="T2" fmla="*/ 21298 w 21298"/>
                    <a:gd name="T3" fmla="*/ 18001 h 21600"/>
                    <a:gd name="T4" fmla="*/ 0 w 2129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298" h="21600" fill="none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</a:path>
                    <a:path w="21298" h="21600" stroke="0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" name="Line 1042">
                  <a:extLst>
                    <a:ext uri="{FF2B5EF4-FFF2-40B4-BE49-F238E27FC236}">
                      <a16:creationId xmlns:a16="http://schemas.microsoft.com/office/drawing/2014/main" id="{CA8A6A5C-54B0-6057-9176-7B385A29B6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60" y="2112"/>
                  <a:ext cx="0" cy="62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" name="Oval 1044">
                  <a:extLst>
                    <a:ext uri="{FF2B5EF4-FFF2-40B4-BE49-F238E27FC236}">
                      <a16:creationId xmlns:a16="http://schemas.microsoft.com/office/drawing/2014/main" id="{41C771DC-E3F8-351B-C1C6-1FB11853F3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2400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Line 1045">
                  <a:extLst>
                    <a:ext uri="{FF2B5EF4-FFF2-40B4-BE49-F238E27FC236}">
                      <a16:creationId xmlns:a16="http://schemas.microsoft.com/office/drawing/2014/main" id="{8B9802DE-5449-E24C-10CB-AB29EDCB4B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60" y="2496"/>
                  <a:ext cx="624" cy="24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Line 1046">
                  <a:extLst>
                    <a:ext uri="{FF2B5EF4-FFF2-40B4-BE49-F238E27FC236}">
                      <a16:creationId xmlns:a16="http://schemas.microsoft.com/office/drawing/2014/main" id="{132831ED-3EAA-7E63-5DDD-CC01D22922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32" y="2400"/>
                  <a:ext cx="528" cy="3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Line 1047">
                  <a:extLst>
                    <a:ext uri="{FF2B5EF4-FFF2-40B4-BE49-F238E27FC236}">
                      <a16:creationId xmlns:a16="http://schemas.microsoft.com/office/drawing/2014/main" id="{5F834B04-99F8-EE87-F349-24B2AB2736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99" y="2515"/>
                  <a:ext cx="46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Rectangle 1048">
                  <a:extLst>
                    <a:ext uri="{FF2B5EF4-FFF2-40B4-BE49-F238E27FC236}">
                      <a16:creationId xmlns:a16="http://schemas.microsoft.com/office/drawing/2014/main" id="{A79A7B98-7EC6-1A9C-08B7-4278EB7570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1" y="2342"/>
                  <a:ext cx="112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600" b="1" kern="0" dirty="0">
                      <a:solidFill>
                        <a:srgbClr val="FF0000"/>
                      </a:solidFill>
                    </a:rPr>
                    <a:t>s</a:t>
                  </a:r>
                </a:p>
              </p:txBody>
            </p:sp>
            <p:sp>
              <p:nvSpPr>
                <p:cNvPr id="22" name="Freeform 1049">
                  <a:extLst>
                    <a:ext uri="{FF2B5EF4-FFF2-40B4-BE49-F238E27FC236}">
                      <a16:creationId xmlns:a16="http://schemas.microsoft.com/office/drawing/2014/main" id="{A2926BDB-71FB-1E52-1A6F-39CED4652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" y="2208"/>
                  <a:ext cx="1305" cy="672"/>
                </a:xfrm>
                <a:custGeom>
                  <a:avLst/>
                  <a:gdLst>
                    <a:gd name="T0" fmla="*/ 48 w 1440"/>
                    <a:gd name="T1" fmla="*/ 672 h 672"/>
                    <a:gd name="T2" fmla="*/ 144 w 1440"/>
                    <a:gd name="T3" fmla="*/ 288 h 672"/>
                    <a:gd name="T4" fmla="*/ 912 w 1440"/>
                    <a:gd name="T5" fmla="*/ 192 h 672"/>
                    <a:gd name="T6" fmla="*/ 1440 w 1440"/>
                    <a:gd name="T7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0" h="672">
                      <a:moveTo>
                        <a:pt x="48" y="672"/>
                      </a:moveTo>
                      <a:cubicBezTo>
                        <a:pt x="24" y="520"/>
                        <a:pt x="0" y="368"/>
                        <a:pt x="144" y="288"/>
                      </a:cubicBezTo>
                      <a:cubicBezTo>
                        <a:pt x="288" y="208"/>
                        <a:pt x="696" y="240"/>
                        <a:pt x="912" y="192"/>
                      </a:cubicBezTo>
                      <a:cubicBezTo>
                        <a:pt x="1128" y="144"/>
                        <a:pt x="1360" y="32"/>
                        <a:pt x="1440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3" name="Rectangle 1050">
                  <a:extLst>
                    <a:ext uri="{FF2B5EF4-FFF2-40B4-BE49-F238E27FC236}">
                      <a16:creationId xmlns:a16="http://schemas.microsoft.com/office/drawing/2014/main" id="{229C715B-7772-D38D-DF43-729F44608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4" y="2076"/>
                  <a:ext cx="777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600" b="1" kern="0" dirty="0">
                      <a:solidFill>
                        <a:srgbClr val="0033CC"/>
                      </a:solidFill>
                    </a:rPr>
                    <a:t>Particle trajectory</a:t>
                  </a:r>
                </a:p>
              </p:txBody>
            </p:sp>
            <p:sp>
              <p:nvSpPr>
                <p:cNvPr id="24" name="Line 1051">
                  <a:extLst>
                    <a:ext uri="{FF2B5EF4-FFF2-40B4-BE49-F238E27FC236}">
                      <a16:creationId xmlns:a16="http://schemas.microsoft.com/office/drawing/2014/main" id="{B768EAF4-DEE3-72E2-9026-D2D26E7DF9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4" y="2688"/>
                  <a:ext cx="480" cy="2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5" name="Line 1053">
                  <a:extLst>
                    <a:ext uri="{FF2B5EF4-FFF2-40B4-BE49-F238E27FC236}">
                      <a16:creationId xmlns:a16="http://schemas.microsoft.com/office/drawing/2014/main" id="{C6D23CAB-26CD-611E-E249-25F476179F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44" y="2544"/>
                  <a:ext cx="288" cy="43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" name="Rectangle 1054">
                  <a:extLst>
                    <a:ext uri="{FF2B5EF4-FFF2-40B4-BE49-F238E27FC236}">
                      <a16:creationId xmlns:a16="http://schemas.microsoft.com/office/drawing/2014/main" id="{3EFC3FB4-5299-F550-EB75-4828AAFF7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6" y="2688"/>
                  <a:ext cx="120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600" b="1" kern="0">
                      <a:solidFill>
                        <a:sysClr val="windowText" lastClr="000000"/>
                      </a:solidFill>
                    </a:rPr>
                    <a:t>ρ</a:t>
                  </a:r>
                  <a:endParaRPr lang="en-GB" sz="1600" b="1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7" name="Line 1055">
                  <a:extLst>
                    <a:ext uri="{FF2B5EF4-FFF2-40B4-BE49-F238E27FC236}">
                      <a16:creationId xmlns:a16="http://schemas.microsoft.com/office/drawing/2014/main" id="{B37E6EE7-245C-51F8-8CBE-C39059FF5A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Line 1056">
                  <a:extLst>
                    <a:ext uri="{FF2B5EF4-FFF2-40B4-BE49-F238E27FC236}">
                      <a16:creationId xmlns:a16="http://schemas.microsoft.com/office/drawing/2014/main" id="{9498DD00-72E9-D6D6-43E9-6061BAC06C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Rectangle 1057">
                  <a:extLst>
                    <a:ext uri="{FF2B5EF4-FFF2-40B4-BE49-F238E27FC236}">
                      <a16:creationId xmlns:a16="http://schemas.microsoft.com/office/drawing/2014/main" id="{540813E5-7BEB-1940-A1A6-26C6C74A35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" y="2276"/>
                  <a:ext cx="190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600" b="1" kern="0" dirty="0">
                      <a:solidFill>
                        <a:sysClr val="windowText" lastClr="000000"/>
                      </a:solidFill>
                    </a:rPr>
                    <a:t>n</a:t>
                  </a:r>
                  <a:endParaRPr lang="en-GB" sz="16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Rectangle 1058">
                  <a:extLst>
                    <a:ext uri="{FF2B5EF4-FFF2-40B4-BE49-F238E27FC236}">
                      <a16:creationId xmlns:a16="http://schemas.microsoft.com/office/drawing/2014/main" id="{7C40B825-F2D3-3636-36B9-1D26F7DBA8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8" y="2064"/>
                  <a:ext cx="188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600" b="1" kern="0" dirty="0">
                      <a:solidFill>
                        <a:sysClr val="windowText" lastClr="000000"/>
                      </a:solidFill>
                    </a:rPr>
                    <a:t>b</a:t>
                  </a:r>
                  <a:endParaRPr lang="en-GB" sz="16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Rectangle 1059">
                  <a:extLst>
                    <a:ext uri="{FF2B5EF4-FFF2-40B4-BE49-F238E27FC236}">
                      <a16:creationId xmlns:a16="http://schemas.microsoft.com/office/drawing/2014/main" id="{8ACFD7FC-75DF-5EB6-0297-F42857943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2" y="2386"/>
                  <a:ext cx="190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600" b="1" kern="0" dirty="0">
                      <a:solidFill>
                        <a:sysClr val="windowText" lastClr="000000"/>
                      </a:solidFill>
                    </a:rPr>
                    <a:t>t</a:t>
                  </a:r>
                  <a:endParaRPr lang="en-GB" sz="16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2" name="Rectangle 1060">
                  <a:extLst>
                    <a:ext uri="{FF2B5EF4-FFF2-40B4-BE49-F238E27FC236}">
                      <a16:creationId xmlns:a16="http://schemas.microsoft.com/office/drawing/2014/main" id="{0F8F4827-E90F-0477-483C-EF68DF7B28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8" y="2544"/>
                  <a:ext cx="190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600" kern="0">
                      <a:solidFill>
                        <a:sysClr val="windowText" lastClr="000000"/>
                      </a:solidFill>
                    </a:rPr>
                    <a:t>x</a:t>
                  </a:r>
                  <a:endParaRPr lang="en-GB" sz="16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3" name="Rectangle 1061">
                  <a:extLst>
                    <a:ext uri="{FF2B5EF4-FFF2-40B4-BE49-F238E27FC236}">
                      <a16:creationId xmlns:a16="http://schemas.microsoft.com/office/drawing/2014/main" id="{E5DC7F75-9DC9-690D-0E6F-E79944863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2" y="2448"/>
                  <a:ext cx="188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y</a:t>
                  </a:r>
                  <a:endParaRPr lang="en-GB" sz="16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4" name="Rectangle 1083">
                  <a:extLst>
                    <a:ext uri="{FF2B5EF4-FFF2-40B4-BE49-F238E27FC236}">
                      <a16:creationId xmlns:a16="http://schemas.microsoft.com/office/drawing/2014/main" id="{5B698E63-0089-08EB-98D9-6A3CF2838A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9" y="2736"/>
                  <a:ext cx="129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600" b="1" kern="0">
                      <a:solidFill>
                        <a:sysClr val="windowText" lastClr="000000"/>
                      </a:solidFill>
                    </a:rPr>
                    <a:t>φ</a:t>
                  </a:r>
                  <a:endParaRPr lang="en-GB" sz="1600" b="1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cxnSp>
            <p:nvCxnSpPr>
              <p:cNvPr id="9" name="Straight Arrow Connector 4">
                <a:extLst>
                  <a:ext uri="{FF2B5EF4-FFF2-40B4-BE49-F238E27FC236}">
                    <a16:creationId xmlns:a16="http://schemas.microsoft.com/office/drawing/2014/main" id="{56F69824-800E-EB7E-AC5C-A0954B9EE104}"/>
                  </a:ext>
                </a:extLst>
              </p:cNvPr>
              <p:cNvCxnSpPr>
                <a:cxnSpLocks noChangeShapeType="1"/>
                <a:stCxn id="25" idx="0"/>
                <a:endCxn id="27" idx="0"/>
              </p:cNvCxnSpPr>
              <p:nvPr/>
            </p:nvCxnSpPr>
            <p:spPr bwMode="auto">
              <a:xfrm flipH="1" flipV="1">
                <a:off x="6210672" y="3264197"/>
                <a:ext cx="990600" cy="9144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10" name="Straight Arrow Connector 7">
                <a:extLst>
                  <a:ext uri="{FF2B5EF4-FFF2-40B4-BE49-F238E27FC236}">
                    <a16:creationId xmlns:a16="http://schemas.microsoft.com/office/drawing/2014/main" id="{39F4BA08-D72C-E4EF-5403-AC5084A27977}"/>
                  </a:ext>
                </a:extLst>
              </p:cNvPr>
              <p:cNvCxnSpPr>
                <a:cxnSpLocks noChangeShapeType="1"/>
                <a:stCxn id="24" idx="1"/>
              </p:cNvCxnSpPr>
              <p:nvPr/>
            </p:nvCxnSpPr>
            <p:spPr bwMode="auto">
              <a:xfrm flipH="1" flipV="1">
                <a:off x="6588224" y="3789040"/>
                <a:ext cx="613048" cy="38955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84A1C16-182B-F69C-3059-B162B3DA971F}"/>
                  </a:ext>
                </a:extLst>
              </p:cNvPr>
              <p:cNvSpPr/>
              <p:nvPr/>
            </p:nvSpPr>
            <p:spPr>
              <a:xfrm>
                <a:off x="6499326" y="3861096"/>
                <a:ext cx="224622" cy="178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Font typeface="Wingdings" charset="0"/>
                  <a:buNone/>
                  <a:defRPr/>
                </a:pPr>
                <a:r>
                  <a:rPr lang="en-US" sz="1600" b="1" kern="0" dirty="0">
                    <a:solidFill>
                      <a:sysClr val="windowText" lastClr="000000"/>
                    </a:solidFill>
                  </a:rPr>
                  <a:t>r</a:t>
                </a:r>
                <a:r>
                  <a:rPr lang="en-US" sz="1600" b="1" kern="0" baseline="-25000" dirty="0">
                    <a:solidFill>
                      <a:sysClr val="windowText" lastClr="000000"/>
                    </a:solidFill>
                  </a:rPr>
                  <a:t>0</a:t>
                </a:r>
                <a:endParaRPr lang="en-US" sz="16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BFB27D-684E-0D92-DB31-0179973C4063}"/>
                </a:ext>
              </a:extLst>
            </p:cNvPr>
            <p:cNvSpPr/>
            <p:nvPr/>
          </p:nvSpPr>
          <p:spPr>
            <a:xfrm>
              <a:off x="6554351" y="2607717"/>
              <a:ext cx="180671" cy="178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</a:rPr>
                <a:t>r</a:t>
              </a:r>
              <a:endParaRPr lang="en-US" sz="1600" dirty="0"/>
            </a:p>
          </p:txBody>
        </p:sp>
      </p:grpSp>
      <p:pic>
        <p:nvPicPr>
          <p:cNvPr id="35" name="Picture 87" descr="latex-image-1.pdf">
            <a:extLst>
              <a:ext uri="{FF2B5EF4-FFF2-40B4-BE49-F238E27FC236}">
                <a16:creationId xmlns:a16="http://schemas.microsoft.com/office/drawing/2014/main" id="{7A61A1C1-A085-18AF-EC5E-E6780799C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67" y="5831482"/>
            <a:ext cx="709006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72638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Summary of Lecture I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2</a:t>
            </a:r>
            <a:r>
              <a:rPr lang="en-US" sz="2800" baseline="30000" dirty="0">
                <a:latin typeface="Palatino" charset="0"/>
              </a:rPr>
              <a:t>nd</a:t>
            </a:r>
            <a:r>
              <a:rPr lang="en-US" sz="2800" dirty="0">
                <a:latin typeface="Palatino" charset="0"/>
              </a:rPr>
              <a:t> order dif. equations of motion from Newton’s law (</a:t>
            </a:r>
            <a:r>
              <a:rPr lang="en-US" sz="2800" b="1" dirty="0">
                <a:latin typeface="Palatino" charset="0"/>
              </a:rPr>
              <a:t>configuration space</a:t>
            </a:r>
            <a:r>
              <a:rPr lang="en-US" sz="2800" dirty="0">
                <a:latin typeface="Palatino" charset="0"/>
              </a:rPr>
              <a:t>) can be solved by </a:t>
            </a:r>
            <a:r>
              <a:rPr lang="en-US" sz="2800" b="1" dirty="0">
                <a:latin typeface="Palatino" charset="0"/>
              </a:rPr>
              <a:t>transforming</a:t>
            </a:r>
            <a:r>
              <a:rPr lang="en-US" sz="2800" dirty="0">
                <a:latin typeface="Palatino" charset="0"/>
              </a:rPr>
              <a:t> them to pairs of 1</a:t>
            </a:r>
            <a:r>
              <a:rPr lang="en-US" sz="2800" baseline="30000" dirty="0">
                <a:latin typeface="Palatino" charset="0"/>
              </a:rPr>
              <a:t>st</a:t>
            </a:r>
            <a:r>
              <a:rPr lang="en-US" sz="2800" dirty="0">
                <a:latin typeface="Palatino" charset="0"/>
              </a:rPr>
              <a:t> order ones (in </a:t>
            </a:r>
            <a:r>
              <a:rPr lang="en-US" sz="2800" b="1" dirty="0">
                <a:latin typeface="Palatino" charset="0"/>
              </a:rPr>
              <a:t>phase space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Natural appearance of </a:t>
            </a:r>
            <a:r>
              <a:rPr lang="en-US" sz="2800" b="1" dirty="0">
                <a:latin typeface="Palatino" charset="0"/>
              </a:rPr>
              <a:t>invariant</a:t>
            </a:r>
            <a:r>
              <a:rPr lang="en-US" sz="2800" dirty="0">
                <a:latin typeface="Palatino" charset="0"/>
              </a:rPr>
              <a:t> of motion  (“</a:t>
            </a:r>
            <a:r>
              <a:rPr lang="en-US" sz="2800" b="1" dirty="0">
                <a:latin typeface="Palatino" charset="0"/>
              </a:rPr>
              <a:t>energy</a:t>
            </a:r>
            <a:r>
              <a:rPr lang="en-US" sz="2800" dirty="0">
                <a:latin typeface="Palatino" charset="0"/>
              </a:rPr>
              <a:t>”)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Non-linear oscillators have </a:t>
            </a:r>
            <a:r>
              <a:rPr lang="en-US" sz="2800" b="1" dirty="0">
                <a:latin typeface="Palatino" charset="0"/>
              </a:rPr>
              <a:t>frequencies</a:t>
            </a:r>
            <a:r>
              <a:rPr lang="en-US" sz="2800" dirty="0">
                <a:latin typeface="Palatino" charset="0"/>
              </a:rPr>
              <a:t> which </a:t>
            </a:r>
            <a:r>
              <a:rPr lang="en-US" sz="2800" b="1" dirty="0">
                <a:latin typeface="Palatino" charset="0"/>
              </a:rPr>
              <a:t>depend</a:t>
            </a:r>
            <a:r>
              <a:rPr lang="en-US" sz="2800" dirty="0">
                <a:latin typeface="Palatino" charset="0"/>
              </a:rPr>
              <a:t> on the </a:t>
            </a:r>
            <a:r>
              <a:rPr lang="en-US" sz="2800" b="1" dirty="0">
                <a:latin typeface="Palatino" charset="0"/>
              </a:rPr>
              <a:t>invariant</a:t>
            </a:r>
            <a:r>
              <a:rPr lang="en-US" sz="2800" dirty="0">
                <a:latin typeface="Palatino" charset="0"/>
              </a:rPr>
              <a:t> (or “</a:t>
            </a:r>
            <a:r>
              <a:rPr lang="en-US" sz="2800" b="1" dirty="0">
                <a:latin typeface="Palatino" charset="0"/>
              </a:rPr>
              <a:t>amplitude”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Connected invariant of motion to system’s </a:t>
            </a:r>
            <a:r>
              <a:rPr lang="en-US" sz="2800" b="1" dirty="0">
                <a:latin typeface="Palatino" charset="0"/>
              </a:rPr>
              <a:t>Hamiltonian</a:t>
            </a:r>
            <a:r>
              <a:rPr lang="en-US" sz="2800" dirty="0">
                <a:latin typeface="Palatino" charset="0"/>
              </a:rPr>
              <a:t> (derived through </a:t>
            </a:r>
            <a:r>
              <a:rPr lang="en-US" sz="2800" b="1" dirty="0" err="1">
                <a:latin typeface="Palatino" charset="0"/>
              </a:rPr>
              <a:t>Lagrangian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Shown that through the </a:t>
            </a:r>
            <a:r>
              <a:rPr lang="en-US" sz="2800" b="1" dirty="0">
                <a:latin typeface="Palatino" charset="0"/>
              </a:rPr>
              <a:t>Hamiltonian </a:t>
            </a:r>
            <a:r>
              <a:rPr lang="en-US" sz="2800" dirty="0">
                <a:latin typeface="Palatino" charset="0"/>
              </a:rPr>
              <a:t>, the </a:t>
            </a:r>
            <a:r>
              <a:rPr lang="en-US" sz="2800" b="1" dirty="0">
                <a:latin typeface="Palatino" charset="0"/>
              </a:rPr>
              <a:t>equations</a:t>
            </a:r>
            <a:r>
              <a:rPr lang="en-US" sz="2800" dirty="0">
                <a:latin typeface="Palatino" charset="0"/>
              </a:rPr>
              <a:t> of </a:t>
            </a:r>
            <a:r>
              <a:rPr lang="en-US" sz="2800" b="1" dirty="0">
                <a:latin typeface="Palatino" charset="0"/>
              </a:rPr>
              <a:t>motions</a:t>
            </a:r>
            <a:r>
              <a:rPr lang="en-US" sz="2800" dirty="0">
                <a:latin typeface="Palatino" charset="0"/>
              </a:rPr>
              <a:t> can be </a:t>
            </a:r>
            <a:r>
              <a:rPr lang="en-US" sz="2800" b="1" dirty="0">
                <a:latin typeface="Palatino" charset="0"/>
              </a:rPr>
              <a:t>derived</a:t>
            </a:r>
          </a:p>
          <a:p>
            <a:pPr marL="342900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Poisson bracket </a:t>
            </a:r>
            <a:r>
              <a:rPr lang="en-US" sz="2800" dirty="0">
                <a:latin typeface="Palatino" charset="0"/>
              </a:rPr>
              <a:t>operators are helpful for discovering integrals of motion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401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633097" cy="664090"/>
          </a:xfrm>
        </p:spPr>
        <p:txBody>
          <a:bodyPr/>
          <a:lstStyle/>
          <a:p>
            <a:r>
              <a:rPr lang="en-US" sz="2400" dirty="0">
                <a:latin typeface="Bookman Old Style" charset="0"/>
                <a:ea typeface="ＭＳ Ｐゴシック" charset="0"/>
                <a:cs typeface="ＭＳ Ｐゴシック" charset="0"/>
              </a:rPr>
              <a:t>Canonical transformations and approximations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1"/>
            <a:ext cx="7633097" cy="309688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Summary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canonical transformations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simplifying Hamiltonian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Cartesian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to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(rotating)   coordinate system (bending in the horizontal plane), useful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Changing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independent variable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time	 to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path length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Hamiltonian can be considered as having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 degrees of freedom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where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</a:t>
            </a:r>
            <a:r>
              <a:rPr lang="en-US" b="1" baseline="30000" dirty="0">
                <a:latin typeface="Palatino" charset="0"/>
                <a:ea typeface="ＭＳ Ｐゴシック" charset="0"/>
                <a:cs typeface="Palatino" charset="0"/>
              </a:rPr>
              <a:t>th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“position”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with conjugate momentum 	              or  </a:t>
            </a:r>
            <a:endParaRPr lang="en-US" b="1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617710"/>
            <a:ext cx="144016" cy="1632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9E3F5E-5776-3BB7-7166-89CC30FB2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2276872"/>
            <a:ext cx="152400" cy="304800"/>
          </a:xfrm>
          <a:prstGeom prst="rect">
            <a:avLst/>
          </a:prstGeom>
        </p:spPr>
      </p:pic>
      <p:pic>
        <p:nvPicPr>
          <p:cNvPr id="4" name="Picture 2" descr="latex-image-1.pdf">
            <a:extLst>
              <a:ext uri="{FF2B5EF4-FFF2-40B4-BE49-F238E27FC236}">
                <a16:creationId xmlns:a16="http://schemas.microsoft.com/office/drawing/2014/main" id="{C0320458-A9FE-6770-DB84-50569B919A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30265"/>
            <a:ext cx="1296144" cy="2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B697C1-DE5A-6323-B5E6-3AAC511C9E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8184" y="3351217"/>
            <a:ext cx="1296144" cy="365111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BC763E62-860F-4E46-36E9-E87C0FD82344}"/>
              </a:ext>
            </a:extLst>
          </p:cNvPr>
          <p:cNvSpPr/>
          <p:nvPr/>
        </p:nvSpPr>
        <p:spPr bwMode="auto">
          <a:xfrm>
            <a:off x="7416539" y="693473"/>
            <a:ext cx="395821" cy="2130879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777056-0B30-A279-2490-61DABAFA3066}"/>
              </a:ext>
            </a:extLst>
          </p:cNvPr>
          <p:cNvSpPr txBox="1"/>
          <p:nvPr/>
        </p:nvSpPr>
        <p:spPr>
          <a:xfrm>
            <a:off x="6804248" y="1507327"/>
            <a:ext cx="27363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b="1" dirty="0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Coordinate </a:t>
            </a:r>
            <a:r>
              <a:rPr lang="en-US" sz="1600" b="1" dirty="0" err="1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tranformations</a:t>
            </a:r>
            <a:endParaRPr lang="en-US" sz="1600" b="1" dirty="0">
              <a:solidFill>
                <a:srgbClr val="FF0000"/>
              </a:solidFill>
              <a:latin typeface="Palatino" charset="0"/>
              <a:ea typeface="ＭＳ Ｐゴシック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467293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633097" cy="664090"/>
          </a:xfrm>
        </p:spPr>
        <p:txBody>
          <a:bodyPr/>
          <a:lstStyle/>
          <a:p>
            <a:r>
              <a:rPr lang="en-US" sz="2400" dirty="0">
                <a:latin typeface="Bookman Old Style" charset="0"/>
                <a:ea typeface="ＭＳ Ｐゴシック" charset="0"/>
                <a:cs typeface="ＭＳ Ｐゴシック" charset="0"/>
              </a:rPr>
              <a:t>Canonical transformations and approximations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6" y="692150"/>
            <a:ext cx="7633098" cy="35167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Summary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canonical transformations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simplifying Hamiltonian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Cartesian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to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(rotating)   coordinate system (bending in the horizontal plane), useful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Changing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independent variable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time          to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path length 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Electric field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set to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zero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as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longitudinal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(synchrotron) motion is much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slower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than  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betatron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one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Consider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static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magnetic fields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A94CE8-C4FD-6404-AE2D-2D8EC3F08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617710"/>
            <a:ext cx="144016" cy="1632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F04CC1-BBD0-D6B3-861D-774A979CCB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2276872"/>
            <a:ext cx="152400" cy="304800"/>
          </a:xfrm>
          <a:prstGeom prst="rect">
            <a:avLst/>
          </a:prstGeom>
        </p:spPr>
      </p:pic>
      <p:sp>
        <p:nvSpPr>
          <p:cNvPr id="16" name="Right Brace 15">
            <a:extLst>
              <a:ext uri="{FF2B5EF4-FFF2-40B4-BE49-F238E27FC236}">
                <a16:creationId xmlns:a16="http://schemas.microsoft.com/office/drawing/2014/main" id="{32758C27-0C5C-7861-A8EB-980849AB8AD5}"/>
              </a:ext>
            </a:extLst>
          </p:cNvPr>
          <p:cNvSpPr/>
          <p:nvPr/>
        </p:nvSpPr>
        <p:spPr bwMode="auto">
          <a:xfrm>
            <a:off x="7416539" y="693473"/>
            <a:ext cx="395821" cy="2130879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A0FAB5-6681-F2C0-5874-1972BE17458A}"/>
              </a:ext>
            </a:extLst>
          </p:cNvPr>
          <p:cNvSpPr txBox="1"/>
          <p:nvPr/>
        </p:nvSpPr>
        <p:spPr>
          <a:xfrm>
            <a:off x="6804248" y="1507327"/>
            <a:ext cx="27363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b="1" dirty="0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Coordinate </a:t>
            </a:r>
            <a:r>
              <a:rPr lang="en-US" sz="1600" b="1" dirty="0" err="1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tranformations</a:t>
            </a:r>
            <a:endParaRPr lang="en-US" sz="1600" b="1" dirty="0">
              <a:solidFill>
                <a:srgbClr val="FF0000"/>
              </a:solidFill>
              <a:latin typeface="Palatino" charset="0"/>
              <a:ea typeface="ＭＳ Ｐゴシック" charset="0"/>
              <a:cs typeface="Palatino" charset="0"/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6FD36449-5B82-8DE7-F0CC-0BB07AB17C72}"/>
              </a:ext>
            </a:extLst>
          </p:cNvPr>
          <p:cNvSpPr/>
          <p:nvPr/>
        </p:nvSpPr>
        <p:spPr bwMode="auto">
          <a:xfrm>
            <a:off x="7416539" y="2852937"/>
            <a:ext cx="395821" cy="1224135"/>
          </a:xfrm>
          <a:prstGeom prst="rightBrac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5029CE-F9CF-0045-F327-3777F7281311}"/>
              </a:ext>
            </a:extLst>
          </p:cNvPr>
          <p:cNvSpPr txBox="1"/>
          <p:nvPr/>
        </p:nvSpPr>
        <p:spPr>
          <a:xfrm>
            <a:off x="7056276" y="3213436"/>
            <a:ext cx="2232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b="1" dirty="0">
                <a:solidFill>
                  <a:srgbClr val="0070C0"/>
                </a:solidFill>
                <a:latin typeface="Palatino" charset="0"/>
                <a:ea typeface="ＭＳ Ｐゴシック" charset="0"/>
                <a:cs typeface="Palatino" charset="0"/>
              </a:rPr>
              <a:t>Field approximations</a:t>
            </a:r>
          </a:p>
        </p:txBody>
      </p:sp>
    </p:spTree>
    <p:extLst>
      <p:ext uri="{BB962C8B-B14F-4D97-AF65-F5344CB8AC3E}">
        <p14:creationId xmlns:p14="http://schemas.microsoft.com/office/powerpoint/2010/main" val="1507194899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633097" cy="664090"/>
          </a:xfrm>
        </p:spPr>
        <p:txBody>
          <a:bodyPr/>
          <a:lstStyle/>
          <a:p>
            <a:r>
              <a:rPr lang="en-US" sz="2400" dirty="0">
                <a:latin typeface="Bookman Old Style" charset="0"/>
                <a:ea typeface="ＭＳ Ｐゴシック" charset="0"/>
                <a:cs typeface="ＭＳ Ｐゴシック" charset="0"/>
              </a:rPr>
              <a:t>Canonical transformations and approximations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7633097" cy="616584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Summary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canonical transformations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simplifying Hamiltonian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Cartesian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to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(rotating)   coordinate system (bending in the horizontal plane), useful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Changing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independent variable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time          to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path length 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Electric field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set to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zero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as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longitudinal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(synchrotron) motion is much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slower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than  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betatron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one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Consider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static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magnetic fields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Rescale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the momentum with the reference one and move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origin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to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periodic orbit </a:t>
            </a:r>
          </a:p>
          <a:p>
            <a:pPr lvl="1"/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For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ultra-relativistic limit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			             the Hamiltonian becomes 	</a:t>
            </a:r>
          </a:p>
          <a:p>
            <a:pPr marL="457200" lvl="1" indent="0">
              <a:buNone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marL="457200" lvl="1" indent="0">
              <a:buNone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							         </a:t>
            </a:r>
          </a:p>
          <a:p>
            <a:pPr marL="457200" lvl="1" indent="0">
              <a:buNone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with		        and</a:t>
            </a:r>
          </a:p>
        </p:txBody>
      </p:sp>
      <p:pic>
        <p:nvPicPr>
          <p:cNvPr id="12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62" y="4544178"/>
            <a:ext cx="2808581" cy="75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929" y="5886449"/>
            <a:ext cx="1332185" cy="56688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C0539E-11C0-2903-503D-3799B4F86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2617710"/>
            <a:ext cx="144016" cy="1632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715DB5-DC47-AE37-C7AA-A0FA5976FB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2" y="2276872"/>
            <a:ext cx="152400" cy="304800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0587A093-99D1-2E25-26A2-8538F6A1F968}"/>
              </a:ext>
            </a:extLst>
          </p:cNvPr>
          <p:cNvSpPr/>
          <p:nvPr/>
        </p:nvSpPr>
        <p:spPr bwMode="auto">
          <a:xfrm>
            <a:off x="7416539" y="693473"/>
            <a:ext cx="395821" cy="2130879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0B9DD6-B368-A06B-89DB-EC75EEB1E69C}"/>
              </a:ext>
            </a:extLst>
          </p:cNvPr>
          <p:cNvSpPr txBox="1"/>
          <p:nvPr/>
        </p:nvSpPr>
        <p:spPr>
          <a:xfrm>
            <a:off x="6804248" y="1507327"/>
            <a:ext cx="27363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b="1" dirty="0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Coordinate </a:t>
            </a:r>
            <a:r>
              <a:rPr lang="en-US" sz="1600" b="1" dirty="0" err="1">
                <a:solidFill>
                  <a:srgbClr val="FF0000"/>
                </a:solidFill>
                <a:latin typeface="Palatino" charset="0"/>
                <a:ea typeface="ＭＳ Ｐゴシック" charset="0"/>
                <a:cs typeface="Palatino" charset="0"/>
              </a:rPr>
              <a:t>tranformations</a:t>
            </a:r>
            <a:endParaRPr lang="en-US" sz="1600" b="1" dirty="0">
              <a:solidFill>
                <a:srgbClr val="FF0000"/>
              </a:solidFill>
              <a:latin typeface="Palatino" charset="0"/>
              <a:ea typeface="ＭＳ Ｐゴシック" charset="0"/>
              <a:cs typeface="Palatino" charset="0"/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BF06CDF2-E098-7C1D-FE41-DC00A5EDE889}"/>
              </a:ext>
            </a:extLst>
          </p:cNvPr>
          <p:cNvSpPr/>
          <p:nvPr/>
        </p:nvSpPr>
        <p:spPr bwMode="auto">
          <a:xfrm>
            <a:off x="7416539" y="2852937"/>
            <a:ext cx="395821" cy="1224135"/>
          </a:xfrm>
          <a:prstGeom prst="rightBrac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E55397-7F5F-3E47-1969-BE78F374C6FE}"/>
              </a:ext>
            </a:extLst>
          </p:cNvPr>
          <p:cNvSpPr txBox="1"/>
          <p:nvPr/>
        </p:nvSpPr>
        <p:spPr>
          <a:xfrm>
            <a:off x="7056276" y="3213436"/>
            <a:ext cx="2232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b="1" dirty="0">
                <a:solidFill>
                  <a:srgbClr val="0070C0"/>
                </a:solidFill>
                <a:latin typeface="Palatino" charset="0"/>
                <a:ea typeface="ＭＳ Ｐゴシック" charset="0"/>
                <a:cs typeface="Palatino" charset="0"/>
              </a:rPr>
              <a:t>Field approximations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86DD99-CCE0-DC2A-9E5A-03ECAAA5B5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7940" y="5877272"/>
            <a:ext cx="1975948" cy="5535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CE1D69-29A0-D946-EB0F-6EDBB617EA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342" y="5229200"/>
            <a:ext cx="8159114" cy="65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84130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561263" cy="806450"/>
          </a:xfrm>
        </p:spPr>
        <p:txBody>
          <a:bodyPr/>
          <a:lstStyle/>
          <a:p>
            <a:r>
              <a:rPr lang="en-US" sz="3000">
                <a:latin typeface="Bookman Old Style" charset="0"/>
                <a:ea typeface="ＭＳ Ｐゴシック" charset="0"/>
                <a:cs typeface="ＭＳ Ｐゴシック" charset="0"/>
              </a:rPr>
              <a:t>High-energy, large ring approximation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5688013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useful for study purposes (especially for finding an “integrable” version of the Hamiltonian) to make an extra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this,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 momenta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(rescaled to the reference momentum) are considered to be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smaller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than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1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i.e. the square root can be expanded.</a:t>
            </a:r>
          </a:p>
        </p:txBody>
      </p:sp>
    </p:spTree>
    <p:extLst>
      <p:ext uri="{BB962C8B-B14F-4D97-AF65-F5344CB8AC3E}">
        <p14:creationId xmlns:p14="http://schemas.microsoft.com/office/powerpoint/2010/main" val="1808063839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561263" cy="806450"/>
          </a:xfrm>
        </p:spPr>
        <p:txBody>
          <a:bodyPr/>
          <a:lstStyle/>
          <a:p>
            <a:r>
              <a:rPr lang="en-US" sz="3000">
                <a:latin typeface="Bookman Old Style" charset="0"/>
                <a:ea typeface="ＭＳ Ｐゴシック" charset="0"/>
                <a:cs typeface="ＭＳ Ｐゴシック" charset="0"/>
              </a:rPr>
              <a:t>High-energy, large ring approximation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5688013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useful for study purposes (especially for finding an “integrable” version of the Hamiltonian) to make an extra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approximation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For this,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 momenta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(rescaled to the reference momentum) are considered to be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smaller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than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1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i.e. the square root can be expanded.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Considering also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large machine approximation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	, (dropping cubic terms), the Hamiltonian is simplified to  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This expansion may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be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 good idea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especially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low energy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small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size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rings </a:t>
            </a:r>
          </a:p>
        </p:txBody>
      </p:sp>
      <p:pic>
        <p:nvPicPr>
          <p:cNvPr id="52227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05064"/>
            <a:ext cx="11207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08525"/>
            <a:ext cx="5472113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127426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500438"/>
            <a:ext cx="5545137" cy="688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1259632" y="-41275"/>
            <a:ext cx="7200156" cy="733425"/>
          </a:xfrm>
        </p:spPr>
        <p:txBody>
          <a:bodyPr/>
          <a:lstStyle/>
          <a:p>
            <a:r>
              <a:rPr lang="en-US" sz="2800" dirty="0">
                <a:latin typeface="Bookman Old Style" charset="0"/>
                <a:ea typeface="ＭＳ Ｐゴシック" charset="0"/>
                <a:cs typeface="ＭＳ Ｐゴシック" charset="0"/>
              </a:rPr>
              <a:t>General non-linear Accelerator Hamiltonian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569325" cy="5545138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Considering the </a:t>
            </a:r>
            <a:r>
              <a:rPr lang="en-US" sz="2400" b="1" dirty="0"/>
              <a:t>general expression </a:t>
            </a:r>
            <a:r>
              <a:rPr lang="en-US" sz="2400" dirty="0"/>
              <a:t>of the the </a:t>
            </a:r>
            <a:r>
              <a:rPr lang="en-US" sz="2400" b="1" dirty="0"/>
              <a:t>longitudinal component </a:t>
            </a:r>
            <a:r>
              <a:rPr lang="en-US" sz="2400" dirty="0"/>
              <a:t>of the </a:t>
            </a:r>
            <a:r>
              <a:rPr lang="en-US" sz="2400" b="1" dirty="0"/>
              <a:t>vector potential </a:t>
            </a:r>
            <a:r>
              <a:rPr lang="en-US" sz="2400" dirty="0"/>
              <a:t>is (see appendix)</a:t>
            </a:r>
          </a:p>
          <a:p>
            <a:pPr lvl="1">
              <a:defRPr/>
            </a:pPr>
            <a:r>
              <a:rPr lang="en-US" sz="2000" dirty="0"/>
              <a:t>In curvilinear coordinates (curved elements)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In Cartesian coordinates</a:t>
            </a:r>
          </a:p>
          <a:p>
            <a:pPr marL="457200" lvl="1" indent="0">
              <a:spcBef>
                <a:spcPts val="1200"/>
              </a:spcBef>
              <a:buFont typeface="Wingdings" charset="0"/>
              <a:buNone/>
              <a:defRPr/>
            </a:pPr>
            <a:r>
              <a:rPr lang="en-US" dirty="0"/>
              <a:t>with the </a:t>
            </a:r>
            <a:r>
              <a:rPr lang="en-US" b="1" dirty="0"/>
              <a:t>multipole coefficients </a:t>
            </a:r>
            <a:r>
              <a:rPr lang="en-US" dirty="0"/>
              <a:t>being written as</a:t>
            </a:r>
          </a:p>
          <a:p>
            <a:pPr>
              <a:buClr>
                <a:srgbClr val="00007D"/>
              </a:buCl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rgbClr val="00007D"/>
              </a:buCl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buClr>
                <a:srgbClr val="00007D"/>
              </a:buClr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b="1" dirty="0">
                <a:solidFill>
                  <a:srgbClr val="000000"/>
                </a:solidFill>
              </a:rPr>
              <a:t>general non-linear Hamiltonian </a:t>
            </a:r>
            <a:r>
              <a:rPr lang="en-US" sz="2400" dirty="0">
                <a:solidFill>
                  <a:srgbClr val="000000"/>
                </a:solidFill>
              </a:rPr>
              <a:t>can be written as </a:t>
            </a:r>
          </a:p>
          <a:p>
            <a:pPr>
              <a:buClr>
                <a:srgbClr val="00007D"/>
              </a:buCl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buClr>
                <a:srgbClr val="00007D"/>
              </a:buClr>
              <a:buFont typeface="Wingdings" charset="0"/>
              <a:buNone/>
              <a:defRPr/>
            </a:pPr>
            <a:r>
              <a:rPr lang="en-US" sz="2400" dirty="0">
                <a:solidFill>
                  <a:srgbClr val="000000"/>
                </a:solidFill>
              </a:rPr>
              <a:t>								           </a:t>
            </a:r>
          </a:p>
          <a:p>
            <a:pPr marL="0" indent="0">
              <a:buClr>
                <a:srgbClr val="00007D"/>
              </a:buClr>
              <a:buFont typeface="Wingdings" charset="0"/>
              <a:buNone/>
              <a:defRPr/>
            </a:pPr>
            <a:r>
              <a:rPr lang="en-US" sz="2400" dirty="0">
                <a:solidFill>
                  <a:srgbClr val="000000"/>
                </a:solidFill>
              </a:rPr>
              <a:t>with the </a:t>
            </a:r>
            <a:r>
              <a:rPr lang="en-US" sz="2400" b="1" dirty="0">
                <a:solidFill>
                  <a:srgbClr val="000000"/>
                </a:solidFill>
              </a:rPr>
              <a:t>periodic functions</a:t>
            </a:r>
          </a:p>
          <a:p>
            <a:pPr marL="457200" lvl="1" indent="0">
              <a:buFont typeface="Wingdings" charset="0"/>
              <a:buNone/>
              <a:defRPr/>
            </a:pPr>
            <a:endParaRPr lang="en-US" dirty="0"/>
          </a:p>
          <a:p>
            <a:pPr marL="457200" lvl="1" indent="0">
              <a:buFont typeface="Wingdings" charset="0"/>
              <a:buNone/>
              <a:defRPr/>
            </a:pPr>
            <a:endParaRPr lang="en-US" dirty="0"/>
          </a:p>
          <a:p>
            <a:pPr marL="457200" lvl="1" indent="0">
              <a:buFont typeface="Wingdings" charset="0"/>
              <a:buNone/>
              <a:defRPr/>
            </a:pPr>
            <a:endParaRPr lang="en-US" dirty="0"/>
          </a:p>
        </p:txBody>
      </p:sp>
      <p:pic>
        <p:nvPicPr>
          <p:cNvPr id="62467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44675"/>
            <a:ext cx="4667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420938"/>
            <a:ext cx="4025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868863"/>
            <a:ext cx="708342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Box 14"/>
          <p:cNvSpPr txBox="1">
            <a:spLocks noChangeArrowheads="1"/>
          </p:cNvSpPr>
          <p:nvPr/>
        </p:nvSpPr>
        <p:spPr bwMode="auto">
          <a:xfrm>
            <a:off x="3995738" y="3573463"/>
            <a:ext cx="6588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 charset="0"/>
                <a:ea typeface="ＭＳ Ｐゴシック" charset="0"/>
              </a:rPr>
              <a:t>and</a:t>
            </a:r>
          </a:p>
        </p:txBody>
      </p:sp>
      <p:pic>
        <p:nvPicPr>
          <p:cNvPr id="6247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732463"/>
            <a:ext cx="34369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580596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450" y="-65088"/>
            <a:ext cx="7345363" cy="685801"/>
          </a:xfrm>
        </p:spPr>
        <p:txBody>
          <a:bodyPr/>
          <a:lstStyle/>
          <a:p>
            <a:pPr eaLnBrk="1" hangingPunct="1"/>
            <a:r>
              <a:rPr lang="en-US" sz="3600">
                <a:latin typeface="Palatino" charset="0"/>
                <a:ea typeface="ＭＳ Ｐゴシック" charset="0"/>
                <a:cs typeface="ＭＳ Ｐゴシック" charset="0"/>
              </a:rPr>
              <a:t>Magnetic element Hamiltonians</a:t>
            </a:r>
          </a:p>
        </p:txBody>
      </p:sp>
      <p:sp>
        <p:nvSpPr>
          <p:cNvPr id="1126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Dipole:</a:t>
            </a: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Quadrupole:</a:t>
            </a: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Sextupole:</a:t>
            </a: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Octupole:</a:t>
            </a:r>
          </a:p>
        </p:txBody>
      </p:sp>
      <p:pic>
        <p:nvPicPr>
          <p:cNvPr id="1126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892175"/>
            <a:ext cx="51435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20938"/>
            <a:ext cx="58166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3665538"/>
            <a:ext cx="62992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5019675"/>
            <a:ext cx="75057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886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Linear 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1469535696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1763688" y="-41275"/>
            <a:ext cx="6769125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Linear magnetic fields </a:t>
            </a:r>
          </a:p>
        </p:txBody>
      </p:sp>
      <p:sp>
        <p:nvSpPr>
          <p:cNvPr id="5222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596900"/>
            <a:ext cx="8820150" cy="5135563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Assume a simple case of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linear transverse magnetic fields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, </a:t>
            </a:r>
          </a:p>
          <a:p>
            <a:pPr marL="457200" lvl="1" indent="0">
              <a:buFont typeface="Wingdings" charset="0"/>
              <a:buNone/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24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main bending field </a:t>
            </a:r>
          </a:p>
          <a:p>
            <a:pPr lvl="1"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normalized 		                 			        quadrupole gradient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magnetic rigidity</a:t>
            </a:r>
          </a:p>
          <a:p>
            <a:pPr marL="0" indent="0">
              <a:spcBef>
                <a:spcPts val="1800"/>
              </a:spcBef>
              <a:buFont typeface="Wingdings" charset="0"/>
              <a:buNone/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8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4275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25538"/>
            <a:ext cx="372427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260972"/>
            <a:ext cx="47164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531976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1763688" y="-41275"/>
            <a:ext cx="6769125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Linear magnetic fields </a:t>
            </a:r>
          </a:p>
        </p:txBody>
      </p:sp>
      <p:sp>
        <p:nvSpPr>
          <p:cNvPr id="5222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596900"/>
            <a:ext cx="8820150" cy="5135563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Assume a simple case of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linear transverse magnetic fields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, </a:t>
            </a:r>
          </a:p>
          <a:p>
            <a:pPr marL="457200" lvl="1" indent="0">
              <a:buFont typeface="Wingdings" charset="0"/>
              <a:buNone/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24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main bending field </a:t>
            </a:r>
          </a:p>
          <a:p>
            <a:pPr lvl="1"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normalized 		                 			        quadrupole gradient</a:t>
            </a:r>
          </a:p>
          <a:p>
            <a:pPr lvl="1">
              <a:lnSpc>
                <a:spcPct val="150000"/>
              </a:lnSpc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magnetic rigidity</a:t>
            </a:r>
          </a:p>
          <a:p>
            <a:pPr>
              <a:spcBef>
                <a:spcPts val="6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vector potential has only a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longitudinal component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which in curvilinear coordinates is</a:t>
            </a:r>
          </a:p>
          <a:p>
            <a:pPr>
              <a:spcBef>
                <a:spcPts val="6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previous expressions can be integrated to give</a:t>
            </a:r>
          </a:p>
          <a:p>
            <a:pPr marL="0" indent="0">
              <a:spcBef>
                <a:spcPts val="1800"/>
              </a:spcBef>
              <a:buFont typeface="Wingdings" charset="0"/>
              <a:buNone/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8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4275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25538"/>
            <a:ext cx="372427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13176"/>
            <a:ext cx="6408563" cy="67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65304"/>
            <a:ext cx="86756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260972"/>
            <a:ext cx="47164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21150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Canonical transformations</a:t>
            </a:r>
          </a:p>
        </p:txBody>
      </p:sp>
    </p:spTree>
    <p:extLst>
      <p:ext uri="{BB962C8B-B14F-4D97-AF65-F5344CB8AC3E}">
        <p14:creationId xmlns:p14="http://schemas.microsoft.com/office/powerpoint/2010/main" val="1624130251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The integrable Hamiltonian</a:t>
            </a:r>
          </a:p>
        </p:txBody>
      </p:sp>
      <p:sp>
        <p:nvSpPr>
          <p:cNvPr id="5222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712200" cy="5135563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Hamiltonian for linear fields can be finally written as</a:t>
            </a:r>
          </a:p>
          <a:p>
            <a:pPr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6000"/>
              </a:spcBef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Hamilton’s equation are 		</a:t>
            </a:r>
          </a:p>
        </p:txBody>
      </p:sp>
      <p:pic>
        <p:nvPicPr>
          <p:cNvPr id="56323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76338"/>
            <a:ext cx="78486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945581"/>
            <a:ext cx="49323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711883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39BDC-1AE7-E2DB-F195-D163E557F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52626A98-07FC-09E7-6D42-353F60738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The integrable Hamiltonian</a:t>
            </a:r>
          </a:p>
        </p:txBody>
      </p:sp>
      <p:sp>
        <p:nvSpPr>
          <p:cNvPr id="52226" name="Content Placeholder 1">
            <a:extLst>
              <a:ext uri="{FF2B5EF4-FFF2-40B4-BE49-F238E27FC236}">
                <a16:creationId xmlns:a16="http://schemas.microsoft.com/office/drawing/2014/main" id="{432152D1-A368-8D1B-A5C1-651CC8D63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712200" cy="5135563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Hamiltonian for linear fields can be finally written as</a:t>
            </a:r>
          </a:p>
          <a:p>
            <a:pPr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6000"/>
              </a:spcBef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Hamilton’s equation are 								          					          and they can be written as two second order uncoupled differential equations, i.e.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Hill’s equations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(see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Transverse Dynamics lecture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)																										   			    with the usual solution for 						   and</a:t>
            </a:r>
          </a:p>
          <a:p>
            <a:pPr marL="0" indent="0">
              <a:spcBef>
                <a:spcPts val="2400"/>
              </a:spcBef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6323" name="Picture 1" descr="latex-image-1.pdf">
            <a:extLst>
              <a:ext uri="{FF2B5EF4-FFF2-40B4-BE49-F238E27FC236}">
                <a16:creationId xmlns:a16="http://schemas.microsoft.com/office/drawing/2014/main" id="{658B50B0-FD10-482A-61D5-4A5B7FDBF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76338"/>
            <a:ext cx="784860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 descr="latex-image-1.pdf">
            <a:extLst>
              <a:ext uri="{FF2B5EF4-FFF2-40B4-BE49-F238E27FC236}">
                <a16:creationId xmlns:a16="http://schemas.microsoft.com/office/drawing/2014/main" id="{C53D91C4-E262-F944-25E0-C2DCE91889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91348"/>
            <a:ext cx="43211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17" descr="latex-image-1.pdf">
            <a:extLst>
              <a:ext uri="{FF2B5EF4-FFF2-40B4-BE49-F238E27FC236}">
                <a16:creationId xmlns:a16="http://schemas.microsoft.com/office/drawing/2014/main" id="{482EBA03-D294-8381-BE0D-3F4DEDDF29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215085"/>
            <a:ext cx="360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Left Brace 18">
            <a:extLst>
              <a:ext uri="{FF2B5EF4-FFF2-40B4-BE49-F238E27FC236}">
                <a16:creationId xmlns:a16="http://schemas.microsoft.com/office/drawing/2014/main" id="{73673575-E911-2AAF-ED2A-07D89A93F89D}"/>
              </a:ext>
            </a:extLst>
          </p:cNvPr>
          <p:cNvSpPr/>
          <p:nvPr/>
        </p:nvSpPr>
        <p:spPr bwMode="auto">
          <a:xfrm rot="5400000">
            <a:off x="2771775" y="3862660"/>
            <a:ext cx="288925" cy="1584325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-112" charset="2"/>
              <a:buChar char="n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skerville" pitchFamily="-112" charset="0"/>
              <a:ea typeface="+mn-ea"/>
              <a:cs typeface="+mn-cs"/>
            </a:endParaRP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086DFDA5-444A-30E3-9809-BE0C00AF08BF}"/>
              </a:ext>
            </a:extLst>
          </p:cNvPr>
          <p:cNvSpPr/>
          <p:nvPr/>
        </p:nvSpPr>
        <p:spPr bwMode="auto">
          <a:xfrm rot="16200000">
            <a:off x="2015331" y="5908154"/>
            <a:ext cx="288925" cy="503238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-112" charset="2"/>
              <a:buChar char="n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skerville" pitchFamily="-112" charset="0"/>
              <a:ea typeface="+mn-ea"/>
              <a:cs typeface="+mn-cs"/>
            </a:endParaRPr>
          </a:p>
        </p:txBody>
      </p:sp>
      <p:pic>
        <p:nvPicPr>
          <p:cNvPr id="56328" name="Picture 20" descr="latex-image-1.pdf">
            <a:extLst>
              <a:ext uri="{FF2B5EF4-FFF2-40B4-BE49-F238E27FC236}">
                <a16:creationId xmlns:a16="http://schemas.microsoft.com/office/drawing/2014/main" id="{A24FFFD7-4A8D-EA6F-830F-4AA56EF6FA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6375673"/>
            <a:ext cx="360362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Picture 5" descr="latex-image-1.pdf">
            <a:extLst>
              <a:ext uri="{FF2B5EF4-FFF2-40B4-BE49-F238E27FC236}">
                <a16:creationId xmlns:a16="http://schemas.microsoft.com/office/drawing/2014/main" id="{4B6FCFF3-1094-B52F-A942-C75894DF2D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945581"/>
            <a:ext cx="49323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9" descr="latex-image-1.pdf">
            <a:extLst>
              <a:ext uri="{FF2B5EF4-FFF2-40B4-BE49-F238E27FC236}">
                <a16:creationId xmlns:a16="http://schemas.microsoft.com/office/drawing/2014/main" id="{A6F8C8AB-EE06-4719-DBBA-0634FAA7EC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445125"/>
            <a:ext cx="12811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2" name="Picture 21" descr="latex-image-1.pdf">
            <a:extLst>
              <a:ext uri="{FF2B5EF4-FFF2-40B4-BE49-F238E27FC236}">
                <a16:creationId xmlns:a16="http://schemas.microsoft.com/office/drawing/2014/main" id="{48C06557-D54B-799E-7873-8CCB9CB93E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373688"/>
            <a:ext cx="7207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14B06A-F5B1-40D7-1B16-8C2BB3C8BD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25029" y="5730687"/>
            <a:ext cx="3805100" cy="3182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A168AD-FD31-9B1C-5CBB-1EBB3F47FB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28993" y="6156720"/>
            <a:ext cx="6346202" cy="55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617462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Action-Angle Variables</a:t>
            </a:r>
          </a:p>
        </p:txBody>
      </p:sp>
    </p:spTree>
    <p:extLst>
      <p:ext uri="{BB962C8B-B14F-4D97-AF65-F5344CB8AC3E}">
        <p14:creationId xmlns:p14="http://schemas.microsoft.com/office/powerpoint/2010/main" val="640802102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Action-angle variables</a:t>
            </a:r>
          </a:p>
        </p:txBody>
      </p:sp>
      <p:sp>
        <p:nvSpPr>
          <p:cNvPr id="58370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92175"/>
            <a:ext cx="8569325" cy="5545137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There is a canonical transformation to some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optimal  set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of variables which can simplify the phase-space motion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This set of variables are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action-angle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variables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action vector is defined as the integral     	       over closed paths in phase space.</a:t>
            </a:r>
          </a:p>
        </p:txBody>
      </p:sp>
      <p:pic>
        <p:nvPicPr>
          <p:cNvPr id="58371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884363"/>
            <a:ext cx="14827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265369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Action-angle variables</a:t>
            </a:r>
          </a:p>
        </p:txBody>
      </p:sp>
      <p:sp>
        <p:nvSpPr>
          <p:cNvPr id="58370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92175"/>
            <a:ext cx="8569325" cy="5545137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There is a canonical transformation to some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optimal  set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of variables which can simplify the phase-space motion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This set of variables are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action-angle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variables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action vector is defined as the integral     	       over closed paths in phase space.</a:t>
            </a:r>
          </a:p>
          <a:p>
            <a:pPr>
              <a:spcBef>
                <a:spcPct val="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integrable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Hamiltonian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is written as a function of only the actions, i.e.		      . Hamilton’s equations give																										            							                                 i.e.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actions are integrals of motion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and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angles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evolving linearly with time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, with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constant frequencies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which depend on the actions</a:t>
            </a:r>
          </a:p>
          <a:p>
            <a:pPr>
              <a:spcBef>
                <a:spcPct val="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actions define the surface of an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invariant torus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, topologically equivalent to the product of	circles </a:t>
            </a:r>
          </a:p>
        </p:txBody>
      </p:sp>
      <p:pic>
        <p:nvPicPr>
          <p:cNvPr id="58371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916832"/>
            <a:ext cx="14827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170808"/>
            <a:ext cx="1655762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571726"/>
            <a:ext cx="54737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463925"/>
            <a:ext cx="23034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6569918"/>
            <a:ext cx="201612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465675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52D39-9FD8-0504-CACA-376363548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55522B84-8EAE-B163-DB8F-8E365EA3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Harmonic oscillator revisited</a:t>
            </a:r>
          </a:p>
        </p:txBody>
      </p:sp>
      <p:sp>
        <p:nvSpPr>
          <p:cNvPr id="58370" name="Content Placeholder 1">
            <a:extLst>
              <a:ext uri="{FF2B5EF4-FFF2-40B4-BE49-F238E27FC236}">
                <a16:creationId xmlns:a16="http://schemas.microsoft.com/office/drawing/2014/main" id="{A020B286-9595-19DD-A46A-370F2785D4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692150"/>
            <a:ext cx="8892480" cy="6165850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Hamiltonian for the harmonic oscillator can be written as  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								           with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canonical position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momentum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definition of the action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with                      the position extrema, obtained for    ,          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9C6151-A88A-3B71-DA41-76A53A392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052736"/>
            <a:ext cx="5054600" cy="939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61E24-E4FB-F0E2-533B-78CECD8B1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748" y="1975299"/>
            <a:ext cx="941564" cy="366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3E7D5D-B064-6DB4-A3CC-65D88E512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290" y="2837261"/>
            <a:ext cx="8718214" cy="6637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639296-2B53-22DD-AA35-E9495FA5D0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696" y="3570686"/>
            <a:ext cx="1480080" cy="663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AF4159-50EC-F8C6-6BE0-BA26D9FF39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8304" y="3757485"/>
            <a:ext cx="1028672" cy="31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10986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70302-F98F-969A-0CFF-D0510DA3C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0638A2FF-3C67-F84C-C7D8-52BAE4D81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Harmonic oscillator revisited</a:t>
            </a:r>
          </a:p>
        </p:txBody>
      </p:sp>
      <p:sp>
        <p:nvSpPr>
          <p:cNvPr id="58370" name="Content Placeholder 1">
            <a:extLst>
              <a:ext uri="{FF2B5EF4-FFF2-40B4-BE49-F238E27FC236}">
                <a16:creationId xmlns:a16="http://schemas.microsoft.com/office/drawing/2014/main" id="{09EC7D18-024C-ED87-334B-44A0EC235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692150"/>
            <a:ext cx="8892480" cy="6165850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Hamiltonian for the harmonic oscillator can be written as  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								           with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canonical position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momentum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definition of the action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with                      the position extrema, obtained for    ,          .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Hamiltonian in these new variables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phase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is found by Hamilton’s equations as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				and hence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action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is			  	,  i.e.                                 an integral of motion.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C07456-2C0D-D0F0-0F82-FF63DDC25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052736"/>
            <a:ext cx="5054600" cy="939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B4F6D7-365C-5E69-E048-A602D9D8A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748" y="1975299"/>
            <a:ext cx="941564" cy="366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9058CB-F587-E8C0-C043-F8B9DCC568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290" y="2837261"/>
            <a:ext cx="8718214" cy="6637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D8755F-3B57-A81A-E508-A14DF9AA7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696" y="3570686"/>
            <a:ext cx="1480080" cy="663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9DE1B-8B2B-9D1E-913C-86B7FB6A59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8304" y="3757485"/>
            <a:ext cx="1028672" cy="3195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5C12AE-5529-BA4B-531F-314177604C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0668" y="4179271"/>
            <a:ext cx="2527796" cy="3376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1D6898-09FF-ADB9-CC45-D35046A240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472" y="5013176"/>
            <a:ext cx="3024336" cy="6966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4D0030-10FB-40B4-4D49-97F93A9D75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1604" y="5135606"/>
            <a:ext cx="2565372" cy="3816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F61200-14C6-7720-8D2E-63E9AB5D5D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55776" y="5634105"/>
            <a:ext cx="3220176" cy="7472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2368A9-B29F-6378-8687-2A88FB4F79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38664" y="5823035"/>
            <a:ext cx="1921124" cy="34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45063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FA1A9-552C-C269-C677-DE1F039CA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B2B8C34A-C61A-4BA7-32BE-A6D58A600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Harmonic oscillator revisited</a:t>
            </a:r>
          </a:p>
        </p:txBody>
      </p:sp>
      <p:sp>
        <p:nvSpPr>
          <p:cNvPr id="58370" name="Content Placeholder 1">
            <a:extLst>
              <a:ext uri="{FF2B5EF4-FFF2-40B4-BE49-F238E27FC236}">
                <a16:creationId xmlns:a16="http://schemas.microsoft.com/office/drawing/2014/main" id="{1B3618EF-EC15-1F39-BEA8-D3D3D28F0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692150"/>
            <a:ext cx="8892480" cy="6165850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Another way to calculate the action is through canonical transformation using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generating function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First, observe from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solution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harmonic oscillator that   								          relationship already connecting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phase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old variables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04C35F-A075-D859-0992-EF93902C4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08" y="1916813"/>
            <a:ext cx="6622504" cy="36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34162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FBA7D-4CA6-8ED1-AB0F-DAE3D3F98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E1A47965-30A9-9E03-FACF-ED9DB63BE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-41275"/>
            <a:ext cx="7272338" cy="733425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Harmonic oscillator revisited</a:t>
            </a:r>
          </a:p>
        </p:txBody>
      </p:sp>
      <p:sp>
        <p:nvSpPr>
          <p:cNvPr id="58370" name="Content Placeholder 1">
            <a:extLst>
              <a:ext uri="{FF2B5EF4-FFF2-40B4-BE49-F238E27FC236}">
                <a16:creationId xmlns:a16="http://schemas.microsoft.com/office/drawing/2014/main" id="{640D7C86-53FB-AC37-3CE7-F68370B4BC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692150"/>
            <a:ext cx="8892480" cy="6165850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Another way to calculate the action is through canonical transformation using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generating function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First, observe from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solution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harmonic oscillator that   								          relationship already connecting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phase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old variables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Using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first generating function                </a:t>
            </a: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By integrating, we obtain</a:t>
            </a:r>
          </a:p>
          <a:p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New momentum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conjugate to the phase is given by																				  i.e. exactly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same relationship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as with the previous method.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8222C8-7C32-8C65-2B6B-A943B8FEC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08" y="1916813"/>
            <a:ext cx="6622504" cy="3663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8650B2-EF2C-7DBE-5088-AEABD7B87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4789" y="3104051"/>
            <a:ext cx="3327617" cy="6129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0A1C57-6F85-AD4F-CC2A-80E1F01C6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502" y="2780928"/>
            <a:ext cx="1098674" cy="2924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CE9CA4-9733-1EE5-F4B7-9ECEEBD126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960" y="3573016"/>
            <a:ext cx="3662164" cy="6405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B180FE-36CA-79DA-485A-F6CAD1289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0" y="4581430"/>
            <a:ext cx="7772400" cy="73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83089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148" cy="733425"/>
          </a:xfrm>
        </p:spPr>
        <p:txBody>
          <a:bodyPr/>
          <a:lstStyle/>
          <a:p>
            <a:r>
              <a:rPr lang="en-US" sz="2800">
                <a:latin typeface="Bookman Old Style" charset="0"/>
                <a:ea typeface="ＭＳ Ｐゴシック" charset="0"/>
                <a:cs typeface="ＭＳ Ｐゴシック" charset="0"/>
              </a:rPr>
              <a:t>Accelerator Hamiltonian in action-angle variables</a:t>
            </a:r>
          </a:p>
        </p:txBody>
      </p:sp>
      <p:sp>
        <p:nvSpPr>
          <p:cNvPr id="60418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748712" cy="554513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Considering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on-momentum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motion, the Hamiltonian can be written as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As for harmonic oscillator, use Courant-Snyder solutions to build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generating function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from original to action-angles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1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105" y="1550195"/>
            <a:ext cx="4751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85356"/>
            <a:ext cx="84978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009993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Canonical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Find a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function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for transforming the Hamiltonian from variable           to           ,  so system becomes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simpler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to study</a:t>
            </a: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Transformation should be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canonical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(or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symplectic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), so that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properties (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phase-space 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 are preserved</a:t>
            </a:r>
          </a:p>
        </p:txBody>
      </p:sp>
      <p:pic>
        <p:nvPicPr>
          <p:cNvPr id="29699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1268413"/>
            <a:ext cx="7159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41438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168273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8DFBD-F86C-5AC0-4921-C42DF4B71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F4493805-ED9E-49E1-62C5-9F3C0D0ED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148" cy="733425"/>
          </a:xfrm>
        </p:spPr>
        <p:txBody>
          <a:bodyPr/>
          <a:lstStyle/>
          <a:p>
            <a:r>
              <a:rPr lang="en-US" sz="2800">
                <a:latin typeface="Bookman Old Style" charset="0"/>
                <a:ea typeface="ＭＳ Ｐゴシック" charset="0"/>
                <a:cs typeface="ＭＳ Ｐゴシック" charset="0"/>
              </a:rPr>
              <a:t>Accelerator Hamiltonian in action-angle variables</a:t>
            </a:r>
          </a:p>
        </p:txBody>
      </p:sp>
      <p:sp>
        <p:nvSpPr>
          <p:cNvPr id="60418" name="Content Placeholder 1">
            <a:extLst>
              <a:ext uri="{FF2B5EF4-FFF2-40B4-BE49-F238E27FC236}">
                <a16:creationId xmlns:a16="http://schemas.microsoft.com/office/drawing/2014/main" id="{7F225482-86E4-1F8D-70D9-AA1DA7994D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748712" cy="554513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Considering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on-momentum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motion, the Hamiltonian can be written as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As for harmonic oscillator, use Courant-Snyder solutions to build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generating function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from original to action-angles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old variables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with respect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actions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angles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are 								                      and the Hamiltonian takes the form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19" name="Picture 8" descr="latex-image-1.pdf">
            <a:extLst>
              <a:ext uri="{FF2B5EF4-FFF2-40B4-BE49-F238E27FC236}">
                <a16:creationId xmlns:a16="http://schemas.microsoft.com/office/drawing/2014/main" id="{A28C197F-B048-A924-8AAA-88A297A13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105" y="1550195"/>
            <a:ext cx="47513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" descr="latex-image-1.pdf">
            <a:extLst>
              <a:ext uri="{FF2B5EF4-FFF2-40B4-BE49-F238E27FC236}">
                <a16:creationId xmlns:a16="http://schemas.microsoft.com/office/drawing/2014/main" id="{9A00D873-03B2-B100-ADFE-71F7E20080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85356"/>
            <a:ext cx="84978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6" descr="latex-image-1.pdf">
            <a:extLst>
              <a:ext uri="{FF2B5EF4-FFF2-40B4-BE49-F238E27FC236}">
                <a16:creationId xmlns:a16="http://schemas.microsoft.com/office/drawing/2014/main" id="{5D930A1E-50AA-54A1-F764-20E878D10A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81128"/>
            <a:ext cx="87487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D812C5-64BB-96D9-9493-976858EDD9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9999" y="5580577"/>
            <a:ext cx="59436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76442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EAC00-1A1C-BDD8-7108-9AD379B62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828E87BC-9AAA-752C-AD7B-22C7CFDA2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148" cy="733425"/>
          </a:xfrm>
        </p:spPr>
        <p:txBody>
          <a:bodyPr/>
          <a:lstStyle/>
          <a:p>
            <a:r>
              <a:rPr lang="en-US" sz="2800" dirty="0" err="1">
                <a:latin typeface="Bookman Old Style" charset="0"/>
                <a:ea typeface="ＭＳ Ｐゴシック" charset="0"/>
                <a:cs typeface="ＭＳ Ｐゴシック" charset="0"/>
              </a:rPr>
              <a:t>Normalised</a:t>
            </a:r>
            <a:r>
              <a:rPr lang="en-US" sz="2800" dirty="0">
                <a:latin typeface="Bookman Old Style" charset="0"/>
                <a:ea typeface="ＭＳ Ｐゴシック" charset="0"/>
                <a:cs typeface="ＭＳ Ｐゴシック" charset="0"/>
              </a:rPr>
              <a:t> coordinates</a:t>
            </a:r>
          </a:p>
        </p:txBody>
      </p:sp>
      <p:sp>
        <p:nvSpPr>
          <p:cNvPr id="60418" name="Content Placeholder 1">
            <a:extLst>
              <a:ext uri="{FF2B5EF4-FFF2-40B4-BE49-F238E27FC236}">
                <a16:creationId xmlns:a16="http://schemas.microsoft.com/office/drawing/2014/main" id="{D75B87DE-9EF3-CFC9-3346-4B4B4B7AD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748712" cy="554513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transformation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normalized coordinates 															 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or 											                      transforms motion to simple rotations.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2" name="Picture 38" descr="txp_fig.bmp">
            <a:extLst>
              <a:ext uri="{FF2B5EF4-FFF2-40B4-BE49-F238E27FC236}">
                <a16:creationId xmlns:a16="http://schemas.microsoft.com/office/drawing/2014/main" id="{228C8872-3431-4BE8-94E1-D6C90AB748DC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785742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47555C-F33D-E973-8CD4-ED88A1EF9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268760"/>
            <a:ext cx="3459697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48775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ADD7E-8A9E-2A7D-4E00-2EF9449F8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9D7E01C1-441C-73AC-A4CB-C5D2372EF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148" cy="733425"/>
          </a:xfrm>
        </p:spPr>
        <p:txBody>
          <a:bodyPr/>
          <a:lstStyle/>
          <a:p>
            <a:r>
              <a:rPr lang="en-US" sz="2800" dirty="0" err="1">
                <a:latin typeface="Bookman Old Style" charset="0"/>
                <a:ea typeface="ＭＳ Ｐゴシック" charset="0"/>
                <a:cs typeface="ＭＳ Ｐゴシック" charset="0"/>
              </a:rPr>
              <a:t>Normalised</a:t>
            </a:r>
            <a:r>
              <a:rPr lang="en-US" sz="2800" dirty="0">
                <a:latin typeface="Bookman Old Style" charset="0"/>
                <a:ea typeface="ＭＳ Ｐゴシック" charset="0"/>
                <a:cs typeface="ＭＳ Ｐゴシック" charset="0"/>
              </a:rPr>
              <a:t> coordinates</a:t>
            </a:r>
          </a:p>
        </p:txBody>
      </p:sp>
      <p:sp>
        <p:nvSpPr>
          <p:cNvPr id="60418" name="Content Placeholder 1">
            <a:extLst>
              <a:ext uri="{FF2B5EF4-FFF2-40B4-BE49-F238E27FC236}">
                <a16:creationId xmlns:a16="http://schemas.microsoft.com/office/drawing/2014/main" id="{369BF02A-7F25-80B3-3E8E-61DBCAD564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748712" cy="554513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transformation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normalized coordinates 															 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or 											                      transforms motion to simple rotations.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In the present coordinates, the phase is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not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linear function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 further transformation will be needed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eliminate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``time”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dependence, by “averaging” (integrating) the previous Hamiltonian over one turn (</a:t>
            </a:r>
            <a:r>
              <a:rPr lang="en-US" sz="2400" dirty="0" err="1">
                <a:latin typeface="Palatino" charset="0"/>
                <a:ea typeface="ＭＳ Ｐゴシック" charset="0"/>
                <a:cs typeface="ＭＳ Ｐゴシック" charset="0"/>
              </a:rPr>
              <a:t>Floquet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transformation) 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2" name="Picture 38" descr="txp_fig.bmp">
            <a:extLst>
              <a:ext uri="{FF2B5EF4-FFF2-40B4-BE49-F238E27FC236}">
                <a16:creationId xmlns:a16="http://schemas.microsoft.com/office/drawing/2014/main" id="{B0BD3A26-2E2B-D2FE-DD24-963329FEB98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785742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05B6A5-A544-5509-1CA2-1C4A1BA68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268760"/>
            <a:ext cx="3459697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93419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E9D1-5AE8-2A5A-71F7-F5119D442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B7B146CC-CBD4-3DAD-1513-CEF0D6511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148" cy="733425"/>
          </a:xfrm>
        </p:spPr>
        <p:txBody>
          <a:bodyPr/>
          <a:lstStyle/>
          <a:p>
            <a:r>
              <a:rPr lang="en-US" sz="2800" dirty="0" err="1">
                <a:latin typeface="Bookman Old Style" charset="0"/>
                <a:ea typeface="ＭＳ Ｐゴシック" charset="0"/>
                <a:cs typeface="ＭＳ Ｐゴシック" charset="0"/>
              </a:rPr>
              <a:t>Normalised</a:t>
            </a:r>
            <a:r>
              <a:rPr lang="en-US" sz="2800" dirty="0">
                <a:latin typeface="Bookman Old Style" charset="0"/>
                <a:ea typeface="ＭＳ Ｐゴシック" charset="0"/>
                <a:cs typeface="ＭＳ Ｐゴシック" charset="0"/>
              </a:rPr>
              <a:t> coordinates</a:t>
            </a:r>
          </a:p>
        </p:txBody>
      </p:sp>
      <p:sp>
        <p:nvSpPr>
          <p:cNvPr id="60418" name="Content Placeholder 1">
            <a:extLst>
              <a:ext uri="{FF2B5EF4-FFF2-40B4-BE49-F238E27FC236}">
                <a16:creationId xmlns:a16="http://schemas.microsoft.com/office/drawing/2014/main" id="{FF1376AB-C0F9-86EF-B301-C1F59175C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288" y="692150"/>
            <a:ext cx="8748712" cy="554513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transformation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normalized coordinates 															 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or 											                      transforms motion to simple rotations.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In the present coordinates, the phase is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not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linear function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 further transformation will be needed to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eliminate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``time”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dependence, by “averaging” (integrating) the previous Hamiltonian over one turn (</a:t>
            </a:r>
            <a:r>
              <a:rPr lang="en-US" sz="2400" dirty="0" err="1">
                <a:latin typeface="Palatino" charset="0"/>
                <a:ea typeface="ＭＳ Ｐゴシック" charset="0"/>
                <a:cs typeface="ＭＳ Ｐゴシック" charset="0"/>
              </a:rPr>
              <a:t>Floquet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transformation)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1-turn Hamiltonian is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motion is the one of two linearly independent harmonic oscillators with frequencies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tunes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2" name="Picture 38" descr="txp_fig.bmp">
            <a:extLst>
              <a:ext uri="{FF2B5EF4-FFF2-40B4-BE49-F238E27FC236}">
                <a16:creationId xmlns:a16="http://schemas.microsoft.com/office/drawing/2014/main" id="{4AD06F18-4A26-60C2-6CC2-49E9145FE67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785742" cy="103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48A091-59A1-DB90-EF3D-C466D6538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268760"/>
            <a:ext cx="3459697" cy="792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EEFB46-9AA3-C065-854D-8ABF79E95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444" y="5361156"/>
            <a:ext cx="7772400" cy="45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96372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DDA8E947-8270-984B-8981-D8DE4138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696"/>
            <a:ext cx="888295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Make a coordinate transformation so that we get a simpler form of the matrix, i.e.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ellipses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are transformed to circles (simple rotation)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3D9588F3-EE72-2743-A9E7-4A4908631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0325" y="76200"/>
            <a:ext cx="7543800" cy="533400"/>
          </a:xfrm>
        </p:spPr>
        <p:txBody>
          <a:bodyPr/>
          <a:lstStyle/>
          <a:p>
            <a:r>
              <a:rPr lang="en-US" altLang="en-US" sz="4400" dirty="0"/>
              <a:t>Linear normal forms</a:t>
            </a:r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064BC5-96D3-9D45-898E-C292D2B2AA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10" b="12232"/>
          <a:stretch/>
        </p:blipFill>
        <p:spPr>
          <a:xfrm>
            <a:off x="774338" y="1680799"/>
            <a:ext cx="2357501" cy="11860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BE0C8A-842E-DDF8-BF3F-0675B7565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835468"/>
            <a:ext cx="3112219" cy="79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3195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F35C7-A049-A717-38FA-F384DA99D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8BE43B36-6ADC-850F-870D-A1B2D18D3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696"/>
            <a:ext cx="888295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Make a coordinate transformation so that we get a simpler form of the matrix, i.e.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ellipses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are transformed to circles (simple rotation)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Consider the general </a:t>
            </a:r>
            <a:r>
              <a:rPr lang="en-US" altLang="en-US" sz="2400" dirty="0" err="1">
                <a:ea typeface="Times New Roman" pitchFamily="2" charset="0"/>
                <a:cs typeface="Times New Roman" pitchFamily="2" charset="0"/>
              </a:rPr>
              <a:t>betatron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matrix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ABA22E6C-C312-FDDC-0CDF-B52A397FED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0325" y="76200"/>
            <a:ext cx="7543800" cy="533400"/>
          </a:xfrm>
        </p:spPr>
        <p:txBody>
          <a:bodyPr/>
          <a:lstStyle/>
          <a:p>
            <a:r>
              <a:rPr lang="en-US" altLang="en-US" sz="4400" dirty="0"/>
              <a:t>Linear normal forms</a:t>
            </a:r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76ADF0-F442-32E9-AAC6-F52C0D4BC3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10" b="12232"/>
          <a:stretch/>
        </p:blipFill>
        <p:spPr>
          <a:xfrm>
            <a:off x="774338" y="1680799"/>
            <a:ext cx="2357501" cy="11860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A02BD5D-99B6-66BA-E4E8-94D7DF045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835468"/>
            <a:ext cx="3112219" cy="7963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54664A-9A60-F295-AE84-B9CCB9164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3306271"/>
            <a:ext cx="6130620" cy="85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927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78B09-5383-A656-5BD9-3254446DD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7A3FA369-7269-4E85-3DFE-DF564F8E6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696"/>
            <a:ext cx="888295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Make a coordinate transformation so that we get a simpler form of the matrix, i.e.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ellipses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are transformed to circles (simple rotation)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Consider the general </a:t>
            </a:r>
            <a:r>
              <a:rPr lang="en-US" altLang="en-US" sz="2400" dirty="0" err="1">
                <a:ea typeface="Times New Roman" pitchFamily="2" charset="0"/>
                <a:cs typeface="Times New Roman" pitchFamily="2" charset="0"/>
              </a:rPr>
              <a:t>betatron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matrix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Using						                         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   the transformation is 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This transformation can be extended to a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non-linear system 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(see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Advanced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 course) </a:t>
            </a: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DE2330DA-E0FD-5AB0-23D2-FA48934E9A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0325" y="76200"/>
            <a:ext cx="7543800" cy="533400"/>
          </a:xfrm>
        </p:spPr>
        <p:txBody>
          <a:bodyPr/>
          <a:lstStyle/>
          <a:p>
            <a:r>
              <a:rPr lang="en-US" altLang="en-US" sz="4400" dirty="0"/>
              <a:t>Linear normal forms</a:t>
            </a:r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FF486F-8301-510C-63D1-3E4B7E3754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10" b="12232"/>
          <a:stretch/>
        </p:blipFill>
        <p:spPr>
          <a:xfrm>
            <a:off x="774338" y="1680799"/>
            <a:ext cx="2357501" cy="11860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962BB71-CE96-13AA-25D0-45F7D3DEF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835468"/>
            <a:ext cx="3112219" cy="7963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2FA28F-9EC4-6654-7EFF-28DB90B6D0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3306271"/>
            <a:ext cx="6130620" cy="853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0C22CB-0D43-2DFA-5BF4-150314A04C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1680" y="4449729"/>
            <a:ext cx="7484368" cy="334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D09569-524C-40D4-7E4C-B00C58323B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308" y="4864439"/>
            <a:ext cx="3258592" cy="104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895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</p:spTree>
    <p:extLst>
      <p:ext uri="{BB962C8B-B14F-4D97-AF65-F5344CB8AC3E}">
        <p14:creationId xmlns:p14="http://schemas.microsoft.com/office/powerpoint/2010/main" val="1461807466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DDA8E947-8270-984B-8981-D8DE4138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696"/>
            <a:ext cx="888295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A generalization of the matrix (which can only describe linear systems), is a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map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, which transforms a system from some initial to some final coordinates</a:t>
            </a:r>
            <a:endParaRPr lang="en-US" altLang="en-US" sz="2400" b="1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Analyzing the map, will give useful information about the behavior of the system</a:t>
            </a: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3D9588F3-EE72-2743-A9E7-4A4908631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0325" y="76200"/>
            <a:ext cx="7543800" cy="533400"/>
          </a:xfrm>
        </p:spPr>
        <p:txBody>
          <a:bodyPr/>
          <a:lstStyle/>
          <a:p>
            <a:r>
              <a:rPr lang="en-US" altLang="en-US" sz="4400" dirty="0"/>
              <a:t>Maps</a:t>
            </a:r>
            <a:endParaRPr lang="en-GB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BC3E7D-386D-21FD-9CE0-A3FAA06CB8E1}"/>
              </a:ext>
            </a:extLst>
          </p:cNvPr>
          <p:cNvGrpSpPr/>
          <p:nvPr/>
        </p:nvGrpSpPr>
        <p:grpSpPr>
          <a:xfrm>
            <a:off x="2131307" y="1844824"/>
            <a:ext cx="4240893" cy="1368152"/>
            <a:chOff x="2131307" y="1844824"/>
            <a:chExt cx="4240893" cy="136815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824924C-E245-B15E-A73F-5D744CFDFE2D}"/>
                </a:ext>
              </a:extLst>
            </p:cNvPr>
            <p:cNvSpPr/>
            <p:nvPr/>
          </p:nvSpPr>
          <p:spPr bwMode="auto">
            <a:xfrm>
              <a:off x="3131840" y="1844824"/>
              <a:ext cx="2232248" cy="13681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endParaRPr kumimoji="0" lang="en-GB" sz="2400" i="0" u="none" strike="noStrike" normalizeH="0" baseline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skerville" pitchFamily="-112" charset="0"/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A8B7649-CFFC-A72A-ED18-5A41CD9C5EBB}"/>
                </a:ext>
              </a:extLst>
            </p:cNvPr>
            <p:cNvCxnSpPr/>
            <p:nvPr/>
          </p:nvCxnSpPr>
          <p:spPr bwMode="auto">
            <a:xfrm flipV="1">
              <a:off x="2131307" y="2420888"/>
              <a:ext cx="1008112" cy="57606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97BF4AC-2327-682F-B205-46176F1386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64088" y="2551675"/>
              <a:ext cx="1008112" cy="15724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7" name="Picture 1" descr="latex-image-1.pdf">
              <a:extLst>
                <a:ext uri="{FF2B5EF4-FFF2-40B4-BE49-F238E27FC236}">
                  <a16:creationId xmlns:a16="http://schemas.microsoft.com/office/drawing/2014/main" id="{94FE0923-A2C7-BA74-EA31-F8C0D87C33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525" b="7305"/>
            <a:stretch/>
          </p:blipFill>
          <p:spPr bwMode="auto">
            <a:xfrm>
              <a:off x="2339752" y="2367525"/>
              <a:ext cx="262061" cy="341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" descr="latex-image-1.pdf">
              <a:extLst>
                <a:ext uri="{FF2B5EF4-FFF2-40B4-BE49-F238E27FC236}">
                  <a16:creationId xmlns:a16="http://schemas.microsoft.com/office/drawing/2014/main" id="{A96EBD3E-A952-2F6F-BA4C-02C6D6B9B4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88" t="-27606"/>
            <a:stretch/>
          </p:blipFill>
          <p:spPr bwMode="auto">
            <a:xfrm>
              <a:off x="5823709" y="2105419"/>
              <a:ext cx="392059" cy="4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5" descr="latex-image-1.pdf">
              <a:extLst>
                <a:ext uri="{FF2B5EF4-FFF2-40B4-BE49-F238E27FC236}">
                  <a16:creationId xmlns:a16="http://schemas.microsoft.com/office/drawing/2014/main" id="{67E60177-D97F-924F-FE58-2EDF26385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703" y="2340406"/>
              <a:ext cx="20701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99322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DDA8E947-8270-984B-8981-D8DE4138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696"/>
            <a:ext cx="888295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A generalization of the matrix (which can only describe linear systems), is a </a:t>
            </a:r>
            <a:r>
              <a:rPr lang="en-US" altLang="en-US" sz="2400" b="1" dirty="0">
                <a:ea typeface="Times New Roman" pitchFamily="2" charset="0"/>
                <a:cs typeface="Times New Roman" pitchFamily="2" charset="0"/>
              </a:rPr>
              <a:t>map</a:t>
            </a: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, which transforms a system from some initial to some final coordinates</a:t>
            </a:r>
            <a:endParaRPr lang="en-US" altLang="en-US" sz="2400" b="1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 marL="0" indent="0">
              <a:lnSpc>
                <a:spcPct val="90000"/>
              </a:lnSpc>
              <a:spcBef>
                <a:spcPct val="50000"/>
              </a:spcBef>
              <a:buSzTx/>
              <a:buNone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4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400" dirty="0">
                <a:ea typeface="Times New Roman" pitchFamily="2" charset="0"/>
                <a:cs typeface="Times New Roman" pitchFamily="2" charset="0"/>
              </a:rPr>
              <a:t>Analyzing the map, will give useful information about the behavior of the system</a:t>
            </a:r>
          </a:p>
          <a:p>
            <a:r>
              <a:rPr lang="en-US" dirty="0"/>
              <a:t>There are different ways to build the map: </a:t>
            </a:r>
          </a:p>
          <a:p>
            <a:pPr lvl="1"/>
            <a:r>
              <a:rPr lang="en-US" dirty="0"/>
              <a:t>Taylor (Power) maps</a:t>
            </a:r>
          </a:p>
          <a:p>
            <a:pPr lvl="1"/>
            <a:r>
              <a:rPr lang="en-US" dirty="0"/>
              <a:t>Lie transformations </a:t>
            </a:r>
          </a:p>
          <a:p>
            <a:pPr lvl="1"/>
            <a:r>
              <a:rPr lang="en-US" dirty="0"/>
              <a:t>Truncated Power Series Algebra (TPSA), can generate maps from straight-forward tracking </a:t>
            </a:r>
          </a:p>
          <a:p>
            <a:r>
              <a:rPr lang="en-US" dirty="0"/>
              <a:t>Preservation of </a:t>
            </a:r>
            <a:r>
              <a:rPr lang="en-US" b="1" dirty="0"/>
              <a:t>symplecticity</a:t>
            </a:r>
            <a:r>
              <a:rPr lang="en-US" dirty="0"/>
              <a:t> is important</a:t>
            </a:r>
            <a:endParaRPr lang="en-US" altLang="en-US" dirty="0">
              <a:ea typeface="Times New Roman" pitchFamily="2" charset="0"/>
              <a:cs typeface="Times New Roman" pitchFamily="2" charset="0"/>
            </a:endParaRP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3D9588F3-EE72-2743-A9E7-4A4908631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0325" y="76200"/>
            <a:ext cx="7543800" cy="533400"/>
          </a:xfrm>
        </p:spPr>
        <p:txBody>
          <a:bodyPr/>
          <a:lstStyle/>
          <a:p>
            <a:r>
              <a:rPr lang="en-US" altLang="en-US" sz="4400" dirty="0"/>
              <a:t>Maps</a:t>
            </a:r>
            <a:endParaRPr lang="en-GB" alt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2D54102-DD00-A12C-4EED-906600104097}"/>
              </a:ext>
            </a:extLst>
          </p:cNvPr>
          <p:cNvGrpSpPr/>
          <p:nvPr/>
        </p:nvGrpSpPr>
        <p:grpSpPr>
          <a:xfrm>
            <a:off x="2131307" y="1844824"/>
            <a:ext cx="4240893" cy="1368152"/>
            <a:chOff x="2131307" y="1844824"/>
            <a:chExt cx="4240893" cy="136815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A89913C-EF40-5907-E377-92BCEB29D1D1}"/>
                </a:ext>
              </a:extLst>
            </p:cNvPr>
            <p:cNvSpPr/>
            <p:nvPr/>
          </p:nvSpPr>
          <p:spPr bwMode="auto">
            <a:xfrm>
              <a:off x="3131840" y="1844824"/>
              <a:ext cx="2232248" cy="13681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endParaRPr kumimoji="0" lang="en-GB" sz="2400" i="0" u="none" strike="noStrike" normalizeH="0" baseline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skerville" pitchFamily="-112" charset="0"/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8685D0E-93A7-2787-DA4E-FCF3FB6D63D7}"/>
                </a:ext>
              </a:extLst>
            </p:cNvPr>
            <p:cNvCxnSpPr/>
            <p:nvPr/>
          </p:nvCxnSpPr>
          <p:spPr bwMode="auto">
            <a:xfrm flipV="1">
              <a:off x="2131307" y="2420888"/>
              <a:ext cx="1008112" cy="57606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D3E6F2B-E17E-9975-4A29-6337A0E273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64088" y="2551675"/>
              <a:ext cx="1008112" cy="15724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9" name="Picture 1" descr="latex-image-1.pdf">
              <a:extLst>
                <a:ext uri="{FF2B5EF4-FFF2-40B4-BE49-F238E27FC236}">
                  <a16:creationId xmlns:a16="http://schemas.microsoft.com/office/drawing/2014/main" id="{4519F202-A4F9-83AF-9B55-2F9DDFC57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525" b="7305"/>
            <a:stretch/>
          </p:blipFill>
          <p:spPr bwMode="auto">
            <a:xfrm>
              <a:off x="2339752" y="2367525"/>
              <a:ext cx="262061" cy="341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" descr="latex-image-1.pdf">
              <a:extLst>
                <a:ext uri="{FF2B5EF4-FFF2-40B4-BE49-F238E27FC236}">
                  <a16:creationId xmlns:a16="http://schemas.microsoft.com/office/drawing/2014/main" id="{71A0E4A1-9AE8-055F-995E-0017F6BBFC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88" t="-27606"/>
            <a:stretch/>
          </p:blipFill>
          <p:spPr bwMode="auto">
            <a:xfrm>
              <a:off x="5823709" y="2105419"/>
              <a:ext cx="392059" cy="4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" descr="latex-image-1.pdf">
              <a:extLst>
                <a:ext uri="{FF2B5EF4-FFF2-40B4-BE49-F238E27FC236}">
                  <a16:creationId xmlns:a16="http://schemas.microsoft.com/office/drawing/2014/main" id="{8FDF46AB-127B-87B0-A63A-CFCF80C0C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703" y="2340406"/>
              <a:ext cx="20701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328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Canonical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Find a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function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for transforming the Hamiltonian from variable           to           ,  so system becomes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simpler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to study</a:t>
            </a: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Transformation should be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canonical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(or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symplectic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), so that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properties (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phase-space 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 are preserved</a:t>
            </a: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These “mixed variable”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generating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functions are derived by</a:t>
            </a: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general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non-autonomous Hamiltonian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is transformed to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29699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1268413"/>
            <a:ext cx="7159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41438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629150"/>
            <a:ext cx="4824413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24175"/>
            <a:ext cx="41497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2924175"/>
            <a:ext cx="42037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268860"/>
      </p:ext>
    </p:extLst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92150"/>
            <a:ext cx="8820150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Consider two sets of canonical variables	       , which may be even considered as the evolution of the system between two points in phase space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 transformation from the one to the other set can be constructed through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map 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172" name="Picture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2070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D75B363-D072-6D37-3A0D-CA35E7CC9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692696"/>
            <a:ext cx="1003954" cy="41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382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92150"/>
            <a:ext cx="8820150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Consider two sets of canonical variables	       , which may be even considered as the evolution of the system between two points in phase space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 transformation from the one to the other set can be constructed through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map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Jacobian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matrix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of the map 		        is composed by the elements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map is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symplectic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if  		   , where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It can be shown that </a:t>
            </a:r>
          </a:p>
        </p:txBody>
      </p:sp>
      <p:pic>
        <p:nvPicPr>
          <p:cNvPr id="7173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29" y="2797051"/>
            <a:ext cx="22002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33738"/>
            <a:ext cx="15113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2A978F-276D-604C-BDCE-E4B7223BA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7275" y="4442493"/>
            <a:ext cx="1872208" cy="386993"/>
          </a:xfrm>
          <a:prstGeom prst="rect">
            <a:avLst/>
          </a:prstGeom>
        </p:spPr>
      </p:pic>
      <p:pic>
        <p:nvPicPr>
          <p:cNvPr id="5" name="Picture 15" descr="latex-image-1.pdf">
            <a:extLst>
              <a:ext uri="{FF2B5EF4-FFF2-40B4-BE49-F238E27FC236}">
                <a16:creationId xmlns:a16="http://schemas.microsoft.com/office/drawing/2014/main" id="{B9BDB33D-FEBD-3BEC-F619-3D3E92CB9C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2070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6E79E5-E045-0653-BC14-2C6498FD0E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296" y="3861048"/>
            <a:ext cx="1872208" cy="727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DB73B2-D61D-E8DF-7B0C-7FD5C5F68E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4983" y="3999112"/>
            <a:ext cx="1859185" cy="324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DA23B6-60A8-0D91-AE99-C95FDCC9A6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0192" y="692696"/>
            <a:ext cx="1003954" cy="41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177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Symplectic maps</a:t>
            </a:r>
          </a:p>
        </p:txBody>
      </p:sp>
      <p:sp>
        <p:nvSpPr>
          <p:cNvPr id="7170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92150"/>
            <a:ext cx="8820150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Consider two sets of canonical variables	       , which may be even considered as the evolution of the system between two points in phase space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 transformation from the one to the other set can be constructed through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map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Jacobian matrix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of the map 		        is composed by the elements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map is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symplectic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if  		   , where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It can be shown that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It can be shown that the variables defined through a symplectic map				    which is a known relation satisfied by canonical variables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In other words, symplectic maps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Poisson brackets</a:t>
            </a:r>
          </a:p>
        </p:txBody>
      </p:sp>
      <p:pic>
        <p:nvPicPr>
          <p:cNvPr id="7172" name="Picture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2070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29" y="2797051"/>
            <a:ext cx="22002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33738"/>
            <a:ext cx="15113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2A978F-276D-604C-BDCE-E4B7223BAE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7275" y="4442493"/>
            <a:ext cx="1872208" cy="3869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45C98E-5FCC-4409-8257-2AE63565A1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5033" y="5301208"/>
            <a:ext cx="2973934" cy="3466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0E8F28-7DE1-5296-8051-4291A74E09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6296" y="3861048"/>
            <a:ext cx="1872208" cy="727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9425B1-21AE-A00B-B607-A3EA8DF06E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4983" y="3999112"/>
            <a:ext cx="1859185" cy="3241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C7B3CC-5CC0-E280-633B-EA1A2A8660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0192" y="692696"/>
            <a:ext cx="1003954" cy="41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829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Why symplecticity is important</a:t>
            </a:r>
          </a:p>
        </p:txBody>
      </p:sp>
      <p:sp>
        <p:nvSpPr>
          <p:cNvPr id="23554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20713"/>
            <a:ext cx="8640763" cy="5976639"/>
          </a:xfrm>
        </p:spPr>
        <p:txBody>
          <a:bodyPr/>
          <a:lstStyle/>
          <a:p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Symplecticity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guarantees that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transformations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in phase space are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area preserving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To understand what deviation from symplecticity produces consider the simple case of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quadrupole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with the general matrix written as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5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8" y="2565400"/>
            <a:ext cx="53467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4898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Why symplecticity is important</a:t>
            </a:r>
          </a:p>
        </p:txBody>
      </p:sp>
      <p:sp>
        <p:nvSpPr>
          <p:cNvPr id="23554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20713"/>
            <a:ext cx="8640763" cy="5976639"/>
          </a:xfrm>
        </p:spPr>
        <p:txBody>
          <a:bodyPr/>
          <a:lstStyle/>
          <a:p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Symplecticity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guarantees that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transformations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in phase space are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area preserving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To understand what deviation from symplecticity produces consider the simple case of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quadrupole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with the general matrix written as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Take the Taylor expansion for small lengths, up to first order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This is indeed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not symplectic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as the determinant of the matrix is equal to		      , i.e. there is a deviation from symplecticity at 2</a:t>
            </a:r>
            <a:r>
              <a:rPr lang="en-US" sz="2400" baseline="30000" dirty="0">
                <a:latin typeface="Palatino" charset="0"/>
                <a:ea typeface="ＭＳ Ｐゴシック" charset="0"/>
                <a:cs typeface="ＭＳ Ｐゴシック" charset="0"/>
              </a:rPr>
              <a:t>nd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order in the quadrupole length</a:t>
            </a:r>
          </a:p>
        </p:txBody>
      </p:sp>
      <p:pic>
        <p:nvPicPr>
          <p:cNvPr id="23555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8" y="2565400"/>
            <a:ext cx="53467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221163"/>
            <a:ext cx="43211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25" y="5511800"/>
            <a:ext cx="1222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0176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Grp="1" noChangeArrowheads="1"/>
          </p:cNvSpPr>
          <p:nvPr>
            <p:ph type="title"/>
          </p:nvPr>
        </p:nvSpPr>
        <p:spPr>
          <a:xfrm>
            <a:off x="1116013" y="-65088"/>
            <a:ext cx="7559675" cy="685801"/>
          </a:xfrm>
        </p:spPr>
        <p:txBody>
          <a:bodyPr/>
          <a:lstStyle/>
          <a:p>
            <a:pPr eaLnBrk="1" hangingPunct="1"/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Phase portrait for non-symplectic matrix</a:t>
            </a:r>
          </a:p>
        </p:txBody>
      </p:sp>
      <p:sp>
        <p:nvSpPr>
          <p:cNvPr id="25602" name="Content Placeholder 1"/>
          <p:cNvSpPr>
            <a:spLocks noGrp="1"/>
          </p:cNvSpPr>
          <p:nvPr>
            <p:ph sz="half" idx="1"/>
          </p:nvPr>
        </p:nvSpPr>
        <p:spPr>
          <a:xfrm>
            <a:off x="323850" y="620713"/>
            <a:ext cx="8640763" cy="5513387"/>
          </a:xfrm>
        </p:spPr>
        <p:txBody>
          <a:bodyPr/>
          <a:lstStyle/>
          <a:p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iterated </a:t>
            </a:r>
            <a:r>
              <a:rPr lang="en-US" b="1" dirty="0">
                <a:solidFill>
                  <a:srgbClr val="92D050"/>
                </a:solidFill>
                <a:latin typeface="Palatino" charset="0"/>
                <a:ea typeface="ＭＳ Ｐゴシック" charset="0"/>
                <a:cs typeface="ＭＳ Ｐゴシック" charset="0"/>
              </a:rPr>
              <a:t>non-symplectic matrix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does not provide the well-know </a:t>
            </a:r>
            <a:r>
              <a:rPr lang="en-US" b="1" dirty="0">
                <a:solidFill>
                  <a:srgbClr val="FF0000"/>
                </a:solidFill>
                <a:latin typeface="Palatino" charset="0"/>
                <a:ea typeface="ＭＳ Ｐゴシック" charset="0"/>
                <a:cs typeface="ＭＳ Ｐゴシック" charset="0"/>
              </a:rPr>
              <a:t>elliptic trajectory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in phase space</a:t>
            </a:r>
          </a:p>
          <a:p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Although the trajectory is very close to the original one, it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spirals outwards towards infinity</a:t>
            </a:r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" r="3072" b="1846"/>
          <a:stretch>
            <a:fillRect/>
          </a:stretch>
        </p:blipFill>
        <p:spPr bwMode="auto">
          <a:xfrm>
            <a:off x="1042988" y="3068638"/>
            <a:ext cx="73279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r="1729"/>
          <a:stretch>
            <a:fillRect/>
          </a:stretch>
        </p:blipFill>
        <p:spPr bwMode="auto">
          <a:xfrm>
            <a:off x="1116013" y="3068638"/>
            <a:ext cx="72723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87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Summary of Lecture II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251520" y="749300"/>
            <a:ext cx="889248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sz="2400" b="1" dirty="0">
                <a:latin typeface="Palatino" charset="0"/>
              </a:rPr>
              <a:t>Canonical (or symplectic) transformations</a:t>
            </a:r>
            <a:r>
              <a:rPr lang="en-US" sz="2400" dirty="0">
                <a:latin typeface="Palatino" charset="0"/>
              </a:rPr>
              <a:t> are necessary for preserving the phase space-volume</a:t>
            </a:r>
          </a:p>
          <a:p>
            <a:pPr marL="342900" indent="-342900" algn="l">
              <a:buSzTx/>
              <a:defRPr/>
            </a:pPr>
            <a:r>
              <a:rPr lang="en-US" sz="2600" dirty="0">
                <a:latin typeface="Palatino" charset="0"/>
              </a:rPr>
              <a:t>Starting point relativistic Hamiltonian of particles in E/M fields, and a series of canonical transformations and approximations, the </a:t>
            </a:r>
            <a:r>
              <a:rPr lang="en-US" sz="2600" b="1" dirty="0">
                <a:latin typeface="Palatino" charset="0"/>
              </a:rPr>
              <a:t>accelerator ring Hamiltonian</a:t>
            </a:r>
            <a:r>
              <a:rPr lang="en-US" sz="2600" dirty="0">
                <a:latin typeface="Palatino" charset="0"/>
              </a:rPr>
              <a:t> can be derived</a:t>
            </a:r>
          </a:p>
          <a:p>
            <a:pPr marL="342900" indent="-342900" algn="l">
              <a:buSzTx/>
              <a:defRPr/>
            </a:pPr>
            <a:r>
              <a:rPr lang="en-US" sz="2600" dirty="0">
                <a:latin typeface="Palatino" charset="0"/>
              </a:rPr>
              <a:t>Imposing </a:t>
            </a:r>
            <a:r>
              <a:rPr lang="en-US" sz="2600" b="1" dirty="0">
                <a:latin typeface="Palatino" charset="0"/>
              </a:rPr>
              <a:t>linear magnetic fields </a:t>
            </a:r>
            <a:r>
              <a:rPr lang="en-US" sz="2600" dirty="0">
                <a:latin typeface="Palatino" charset="0"/>
              </a:rPr>
              <a:t>in the accelerator Hamiltonian, Hamilton’s equations provide the usual  </a:t>
            </a:r>
            <a:r>
              <a:rPr lang="en-US" sz="2600" b="1" dirty="0">
                <a:latin typeface="Palatino" charset="0"/>
              </a:rPr>
              <a:t>Hill’s equation</a:t>
            </a:r>
          </a:p>
          <a:p>
            <a:pPr marL="342900" indent="-342900" algn="l">
              <a:buSzTx/>
              <a:defRPr/>
            </a:pPr>
            <a:r>
              <a:rPr lang="en-US" sz="2600" dirty="0">
                <a:latin typeface="Palatino" charset="0"/>
              </a:rPr>
              <a:t>The linear (uncoupled) magnetic field Hamiltonian can be </a:t>
            </a:r>
            <a:r>
              <a:rPr lang="en-US" sz="2600" b="1" dirty="0">
                <a:latin typeface="Palatino" charset="0"/>
              </a:rPr>
              <a:t>simplified</a:t>
            </a:r>
            <a:r>
              <a:rPr lang="en-US" sz="2600" dirty="0">
                <a:latin typeface="Palatino" charset="0"/>
              </a:rPr>
              <a:t> through transformation in </a:t>
            </a:r>
            <a:r>
              <a:rPr lang="en-US" sz="2600" b="1" dirty="0">
                <a:latin typeface="Palatino" charset="0"/>
              </a:rPr>
              <a:t>action-angle</a:t>
            </a:r>
            <a:r>
              <a:rPr lang="en-US" sz="2600" dirty="0">
                <a:latin typeface="Palatino" charset="0"/>
              </a:rPr>
              <a:t> variables (only function of the actions) </a:t>
            </a:r>
          </a:p>
          <a:p>
            <a:pPr marL="342900" indent="-342900" algn="l">
              <a:buSzTx/>
              <a:defRPr/>
            </a:pPr>
            <a:r>
              <a:rPr lang="en-US" sz="2600" b="1" dirty="0">
                <a:latin typeface="Palatino" charset="0"/>
              </a:rPr>
              <a:t>Symplectic maps </a:t>
            </a:r>
            <a:r>
              <a:rPr lang="en-US" sz="2600" dirty="0">
                <a:latin typeface="Palatino" charset="0"/>
              </a:rPr>
              <a:t>are essential for preserving the </a:t>
            </a:r>
            <a:r>
              <a:rPr lang="en-US" sz="2600" b="1" dirty="0">
                <a:latin typeface="Palatino" charset="0"/>
              </a:rPr>
              <a:t>correct physical time evolution</a:t>
            </a:r>
            <a:r>
              <a:rPr lang="en-US" sz="2600" dirty="0">
                <a:latin typeface="Palatino" charset="0"/>
              </a:rPr>
              <a:t> of linear or non-linear systems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6139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90B2C4-EBE8-DF3C-AA28-65A113881246}"/>
              </a:ext>
            </a:extLst>
          </p:cNvPr>
          <p:cNvSpPr txBox="1">
            <a:spLocks/>
          </p:cNvSpPr>
          <p:nvPr/>
        </p:nvSpPr>
        <p:spPr>
          <a:xfrm>
            <a:off x="237149" y="116633"/>
            <a:ext cx="8784976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</a:pPr>
            <a:r>
              <a:rPr lang="en-US" sz="3200" dirty="0">
                <a:latin typeface="Palatino" charset="0"/>
                <a:ea typeface="ＭＳ Ｐゴシック" charset="0"/>
                <a:cs typeface="ＭＳ Ｐゴシック" charset="0"/>
              </a:rPr>
              <a:t>Apologies for having to leave so early but… </a:t>
            </a:r>
          </a:p>
          <a:p>
            <a:pPr fontAlgn="auto">
              <a:spcAft>
                <a:spcPts val="0"/>
              </a:spcAft>
              <a:buClrTx/>
              <a:buSzTx/>
            </a:pPr>
            <a:r>
              <a:rPr lang="en-US" sz="3200" dirty="0">
                <a:latin typeface="Palatino" charset="0"/>
                <a:ea typeface="ＭＳ Ｐゴシック" charset="0"/>
                <a:cs typeface="ＭＳ Ｐゴシック" charset="0"/>
              </a:rPr>
              <a:t>I have a </a:t>
            </a:r>
            <a:r>
              <a:rPr lang="en-US" sz="3200" b="1" dirty="0">
                <a:latin typeface="Palatino" charset="0"/>
                <a:ea typeface="ＭＳ Ｐゴシック" charset="0"/>
                <a:cs typeface="ＭＳ Ｐゴシック" charset="0"/>
              </a:rPr>
              <a:t>good excuse</a:t>
            </a:r>
            <a:r>
              <a:rPr lang="en-US" sz="3200" dirty="0">
                <a:latin typeface="Palatino" charset="0"/>
                <a:ea typeface="ＭＳ Ｐゴシック" charset="0"/>
                <a:cs typeface="ＭＳ Ｐゴシック" charset="0"/>
              </a:rPr>
              <a:t>!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E0F97E5-8AB7-AA56-322A-1F85C57E0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28" y="1492218"/>
            <a:ext cx="2880320" cy="5120568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E4109EB7-E118-8DB3-9CB6-6CC8B0405738}"/>
              </a:ext>
            </a:extLst>
          </p:cNvPr>
          <p:cNvSpPr txBox="1">
            <a:spLocks/>
          </p:cNvSpPr>
          <p:nvPr/>
        </p:nvSpPr>
        <p:spPr bwMode="auto">
          <a:xfrm>
            <a:off x="2833464" y="1502449"/>
            <a:ext cx="6296969" cy="547260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Our </a:t>
            </a: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little star </a:t>
            </a:r>
            <a:r>
              <a:rPr lang="en-US" sz="3200" b="1" kern="0" dirty="0">
                <a:solidFill>
                  <a:srgbClr val="FF0000"/>
                </a:solidFill>
                <a:latin typeface="Palatino" charset="0"/>
                <a:ea typeface="ＭＳ Ｐゴシック" charset="0"/>
                <a:cs typeface="ＭＳ Ｐゴシック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Kimon</a:t>
            </a: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  <a:hlinkClick r:id="rId5"/>
              </a:rPr>
              <a:t>participated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 in the</a:t>
            </a:r>
          </a:p>
          <a:p>
            <a:pPr marL="0" indent="0" algn="ctr">
              <a:buSzTx/>
              <a:buFont typeface="Wingdings" charset="0"/>
              <a:buNone/>
            </a:pP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The Voice Kids 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(France) and… </a:t>
            </a:r>
          </a:p>
          <a:p>
            <a:pPr marL="0" indent="0" algn="ctr">
              <a:buSzTx/>
              <a:buNone/>
            </a:pP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  <a:hlinkClick r:id="rId6"/>
              </a:rPr>
              <a:t>qualified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 for the 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  <a:hlinkClick r:id="rId2"/>
              </a:rPr>
              <a:t>finals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 ! </a:t>
            </a:r>
          </a:p>
          <a:p>
            <a:pPr marL="0" indent="0" algn="ctr">
              <a:buSzTx/>
              <a:buNone/>
            </a:pP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This </a:t>
            </a: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Saturday October 4</a:t>
            </a:r>
            <a:r>
              <a:rPr lang="en-US" sz="3200" b="1" kern="0" baseline="30000" dirty="0">
                <a:latin typeface="Palatino" charset="0"/>
                <a:ea typeface="ＭＳ Ｐゴシック" charset="0"/>
                <a:cs typeface="ＭＳ Ｐゴシック" charset="0"/>
              </a:rPr>
              <a:t>th</a:t>
            </a: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(21:10)</a:t>
            </a:r>
          </a:p>
          <a:p>
            <a:pPr marL="0" indent="0" algn="ctr">
              <a:buSzTx/>
              <a:buFont typeface="Wingdings" charset="0"/>
              <a:buNone/>
            </a:pP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live from Paris on 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  <a:hlinkClick r:id="rId7"/>
              </a:rPr>
              <a:t>TF1/TF1+.</a:t>
            </a:r>
            <a:endParaRPr lang="en-US" sz="3200" kern="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SzTx/>
              <a:buFont typeface="Wingdings" charset="0"/>
              <a:buNone/>
            </a:pP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So stay tuned</a:t>
            </a:r>
          </a:p>
          <a:p>
            <a:pPr marL="0" indent="0" algn="ctr">
              <a:buSzTx/>
              <a:buFont typeface="Wingdings" charset="0"/>
              <a:buNone/>
            </a:pP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and (if in France)…</a:t>
            </a:r>
          </a:p>
          <a:p>
            <a:pPr marL="0" indent="0" algn="ctr">
              <a:buSzTx/>
              <a:buFont typeface="Wingdings" charset="0"/>
              <a:buNone/>
            </a:pPr>
            <a:r>
              <a:rPr lang="en-US" sz="3200" b="1" kern="0" dirty="0">
                <a:latin typeface="Palatino" charset="0"/>
                <a:ea typeface="ＭＳ Ｐゴシック" charset="0"/>
                <a:cs typeface="ＭＳ Ｐゴシック" charset="0"/>
              </a:rPr>
              <a:t>vote</a:t>
            </a:r>
            <a:r>
              <a:rPr lang="en-US" sz="3200" kern="0" dirty="0">
                <a:latin typeface="Palatino" charset="0"/>
                <a:ea typeface="ＭＳ Ｐゴシック" charset="0"/>
                <a:cs typeface="ＭＳ Ｐゴシック" charset="0"/>
              </a:rPr>
              <a:t> for him!</a:t>
            </a:r>
          </a:p>
        </p:txBody>
      </p:sp>
    </p:spTree>
    <p:extLst>
      <p:ext uri="{BB962C8B-B14F-4D97-AF65-F5344CB8AC3E}">
        <p14:creationId xmlns:p14="http://schemas.microsoft.com/office/powerpoint/2010/main" val="21074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6781800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Appendix</a:t>
            </a:r>
          </a:p>
        </p:txBody>
      </p:sp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251520" y="692696"/>
            <a:ext cx="8784976" cy="61206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719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Preservation of Phase Volume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6165850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fundamental property of Hamiltonian systems is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preservation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of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 phase space volume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as they evolve</a:t>
            </a: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Let’s have a system evolving from			    after time      . By Taylor-expanding and using Hamilton’s equations we have: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Differentiating, we have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Multiplying the two equations</a:t>
            </a:r>
            <a:endParaRPr lang="en-US" sz="2400" b="1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835700-0908-47C2-4142-4E5842A9A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490717"/>
            <a:ext cx="2376264" cy="4193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7B4D86-5F96-5CF1-E400-29B01B706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681" y="1852476"/>
            <a:ext cx="368300" cy="342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B635AE-7C03-3C69-8C85-30AD70AE1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65" y="6165850"/>
            <a:ext cx="7772400" cy="6325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25620B-9390-78B0-C46A-2F29DEA2C2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720" y="4347750"/>
            <a:ext cx="4631404" cy="1458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3ED245-6379-C192-FFBC-029A3346A3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799" y="2586038"/>
            <a:ext cx="8021567" cy="1458466"/>
          </a:xfrm>
          <a:prstGeom prst="rect">
            <a:avLst/>
          </a:prstGeom>
        </p:spPr>
      </p:pic>
      <p:cxnSp>
        <p:nvCxnSpPr>
          <p:cNvPr id="10" name="Straight Connector 16">
            <a:extLst>
              <a:ext uri="{FF2B5EF4-FFF2-40B4-BE49-F238E27FC236}">
                <a16:creationId xmlns:a16="http://schemas.microsoft.com/office/drawing/2014/main" id="{12676AFB-0594-6256-F855-DBDC92EA3B6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87824" y="6165850"/>
            <a:ext cx="1152128" cy="555691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6">
            <a:extLst>
              <a:ext uri="{FF2B5EF4-FFF2-40B4-BE49-F238E27FC236}">
                <a16:creationId xmlns:a16="http://schemas.microsoft.com/office/drawing/2014/main" id="{F661BEAC-4991-E34B-7F54-A0294D4A7C0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2000" y="6152310"/>
            <a:ext cx="1152128" cy="555691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3935755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Canonical Transformations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Find a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function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for transforming the Hamiltonian from variable           to           ,  so system becomes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simpler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to study</a:t>
            </a: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Transformation should be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canonical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(or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symplectic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), so that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properties (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phase-space 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) are preserved</a:t>
            </a: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These “mixed variable”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generating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functions are derived by</a:t>
            </a: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general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non-autonomous Hamiltonian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is transformed to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One generating function can be constructed by the other through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Legendre transformations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, e.g. 		         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lnSpc>
                <a:spcPct val="70000"/>
              </a:lnSpc>
              <a:buFont typeface="Wingdings" charset="0"/>
              <a:buNone/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with the inner product defined as              			</a:t>
            </a:r>
          </a:p>
        </p:txBody>
      </p:sp>
      <p:pic>
        <p:nvPicPr>
          <p:cNvPr id="29699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1268413"/>
            <a:ext cx="7159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41438"/>
            <a:ext cx="72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629150"/>
            <a:ext cx="4824413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24175"/>
            <a:ext cx="41497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2924175"/>
            <a:ext cx="42037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924550"/>
            <a:ext cx="8532812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9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678" y="6308725"/>
            <a:ext cx="15065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448323"/>
      </p:ext>
    </p:extLst>
  </p:cSld>
  <p:clrMapOvr>
    <a:masterClrMapping/>
  </p:clrMapOvr>
  <p:transition spd="med"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16288"/>
            <a:ext cx="60198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1628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Magnetic multipole expansion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685800"/>
            <a:ext cx="8831262" cy="2671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Gauss law of magnetostatics, a vector potential exist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Assuming transverse 2D field, vector potential has only one component </a:t>
            </a:r>
            <a:r>
              <a:rPr lang="en-US" sz="2400" i="1" dirty="0">
                <a:latin typeface="Palatino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400" i="1" baseline="-25000" dirty="0">
                <a:latin typeface="Palatino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. The Ampere</a:t>
            </a:r>
            <a:r>
              <a:rPr lang="ja-JP" altLang="en-US" sz="2400">
                <a:latin typeface="Palatino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 dirty="0">
                <a:latin typeface="Palatino" charset="0"/>
                <a:ea typeface="ＭＳ Ｐゴシック" charset="0"/>
                <a:cs typeface="ＭＳ Ｐゴシック" charset="0"/>
              </a:rPr>
              <a:t>s law in vacuum (inside the beam pipe)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Using the previous equations, the relations between field components and potentials are</a:t>
            </a:r>
          </a:p>
        </p:txBody>
      </p:sp>
      <p:pic>
        <p:nvPicPr>
          <p:cNvPr id="58372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143000"/>
            <a:ext cx="55626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323850" y="4005263"/>
            <a:ext cx="6551613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Font typeface="Wingdings" charset="0"/>
              <a:buNone/>
              <a:defRPr/>
            </a:pPr>
            <a:r>
              <a:rPr lang="en-US" dirty="0">
                <a:latin typeface="+mn-lt"/>
              </a:rPr>
              <a:t>i.e. Riemann conditions of an analytic function</a:t>
            </a:r>
          </a:p>
          <a:p>
            <a:pPr algn="l">
              <a:buFont typeface="Wingdings" charset="0"/>
              <a:buNone/>
              <a:defRPr/>
            </a:pPr>
            <a:endParaRPr lang="en-US" dirty="0">
              <a:latin typeface="+mn-lt"/>
            </a:endParaRPr>
          </a:p>
          <a:p>
            <a:pPr algn="l">
              <a:buFont typeface="Wingdings" charset="0"/>
              <a:buNone/>
              <a:defRPr/>
            </a:pPr>
            <a:r>
              <a:rPr lang="en-US" dirty="0">
                <a:latin typeface="+mn-lt"/>
              </a:rPr>
              <a:t>Exists complex potential of </a:t>
            </a:r>
            <a:r>
              <a:rPr lang="en-US" i="1" dirty="0">
                <a:latin typeface="+mn-lt"/>
              </a:rPr>
              <a:t>		</a:t>
            </a:r>
            <a:r>
              <a:rPr lang="en-US" dirty="0">
                <a:latin typeface="+mn-lt"/>
              </a:rPr>
              <a:t>with  power series expansion convergent in a circle with radius </a:t>
            </a:r>
            <a:r>
              <a:rPr lang="en-US" i="1" dirty="0">
                <a:latin typeface="+mn-lt"/>
              </a:rPr>
              <a:t>		</a:t>
            </a:r>
            <a:r>
              <a:rPr lang="en-US" dirty="0">
                <a:latin typeface="+mn-lt"/>
              </a:rPr>
              <a:t>(distance from iron yoke)</a:t>
            </a:r>
          </a:p>
        </p:txBody>
      </p:sp>
      <p:pic>
        <p:nvPicPr>
          <p:cNvPr id="58374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46788"/>
            <a:ext cx="83058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375" name="Group 8"/>
          <p:cNvGrpSpPr>
            <a:grpSpLocks/>
          </p:cNvGrpSpPr>
          <p:nvPr/>
        </p:nvGrpSpPr>
        <p:grpSpPr bwMode="auto">
          <a:xfrm>
            <a:off x="6629400" y="3798888"/>
            <a:ext cx="2525713" cy="2438400"/>
            <a:chOff x="4320" y="2256"/>
            <a:chExt cx="1323" cy="1200"/>
          </a:xfrm>
        </p:grpSpPr>
        <p:sp>
          <p:nvSpPr>
            <p:cNvPr id="58380" name="Oval 9"/>
            <p:cNvSpPr>
              <a:spLocks noChangeArrowheads="1"/>
            </p:cNvSpPr>
            <p:nvPr/>
          </p:nvSpPr>
          <p:spPr bwMode="auto">
            <a:xfrm>
              <a:off x="4464" y="2640"/>
              <a:ext cx="768" cy="76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1" name="Line 10"/>
            <p:cNvSpPr>
              <a:spLocks noChangeShapeType="1"/>
            </p:cNvSpPr>
            <p:nvPr/>
          </p:nvSpPr>
          <p:spPr bwMode="auto">
            <a:xfrm flipV="1">
              <a:off x="4848" y="2736"/>
              <a:ext cx="24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82" name="Line 11"/>
            <p:cNvSpPr>
              <a:spLocks noChangeShapeType="1"/>
            </p:cNvSpPr>
            <p:nvPr/>
          </p:nvSpPr>
          <p:spPr bwMode="auto">
            <a:xfrm>
              <a:off x="4320" y="3024"/>
              <a:ext cx="129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83" name="Line 12"/>
            <p:cNvSpPr>
              <a:spLocks noChangeShapeType="1"/>
            </p:cNvSpPr>
            <p:nvPr/>
          </p:nvSpPr>
          <p:spPr bwMode="auto">
            <a:xfrm flipV="1">
              <a:off x="4848" y="2400"/>
              <a:ext cx="1" cy="10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84" name="Rectangle 13"/>
            <p:cNvSpPr>
              <a:spLocks noChangeArrowheads="1"/>
            </p:cNvSpPr>
            <p:nvPr/>
          </p:nvSpPr>
          <p:spPr bwMode="auto">
            <a:xfrm>
              <a:off x="5480" y="2966"/>
              <a:ext cx="16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x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58385" name="Rectangle 14"/>
            <p:cNvSpPr>
              <a:spLocks noChangeArrowheads="1"/>
            </p:cNvSpPr>
            <p:nvPr/>
          </p:nvSpPr>
          <p:spPr bwMode="auto">
            <a:xfrm>
              <a:off x="4715" y="2256"/>
              <a:ext cx="15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y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58386" name="Freeform 15"/>
            <p:cNvSpPr>
              <a:spLocks/>
            </p:cNvSpPr>
            <p:nvPr/>
          </p:nvSpPr>
          <p:spPr bwMode="auto">
            <a:xfrm>
              <a:off x="4944" y="2448"/>
              <a:ext cx="528" cy="360"/>
            </a:xfrm>
            <a:custGeom>
              <a:avLst/>
              <a:gdLst>
                <a:gd name="T0" fmla="*/ 0 w 288"/>
                <a:gd name="T1" fmla="*/ 0 h 168"/>
                <a:gd name="T2" fmla="*/ 41201 w 288"/>
                <a:gd name="T3" fmla="*/ 294409 h 168"/>
                <a:gd name="T4" fmla="*/ 123569 w 288"/>
                <a:gd name="T5" fmla="*/ 294409 h 168"/>
                <a:gd name="T6" fmla="*/ 0 60000 65536"/>
                <a:gd name="T7" fmla="*/ 0 60000 65536"/>
                <a:gd name="T8" fmla="*/ 0 60000 65536"/>
                <a:gd name="T9" fmla="*/ 0 w 288"/>
                <a:gd name="T10" fmla="*/ 0 h 168"/>
                <a:gd name="T11" fmla="*/ 288 w 288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68">
                  <a:moveTo>
                    <a:pt x="0" y="0"/>
                  </a:moveTo>
                  <a:cubicBezTo>
                    <a:pt x="24" y="60"/>
                    <a:pt x="48" y="120"/>
                    <a:pt x="96" y="144"/>
                  </a:cubicBezTo>
                  <a:cubicBezTo>
                    <a:pt x="144" y="168"/>
                    <a:pt x="256" y="144"/>
                    <a:pt x="288" y="144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87" name="Rectangle 16"/>
            <p:cNvSpPr>
              <a:spLocks noChangeArrowheads="1"/>
            </p:cNvSpPr>
            <p:nvPr/>
          </p:nvSpPr>
          <p:spPr bwMode="auto">
            <a:xfrm>
              <a:off x="4992" y="2448"/>
              <a:ext cx="333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2000" b="1">
                  <a:solidFill>
                    <a:srgbClr val="FF0000"/>
                  </a:solidFill>
                  <a:latin typeface="Times New Roman" charset="0"/>
                </a:rPr>
                <a:t>iron</a:t>
              </a:r>
              <a:endParaRPr lang="en-GB" sz="2000" b="1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58388" name="Rectangle 17"/>
            <p:cNvSpPr>
              <a:spLocks noChangeArrowheads="1"/>
            </p:cNvSpPr>
            <p:nvPr/>
          </p:nvSpPr>
          <p:spPr bwMode="auto">
            <a:xfrm>
              <a:off x="4969" y="2784"/>
              <a:ext cx="18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r</a:t>
              </a:r>
              <a:r>
                <a:rPr lang="en-US" sz="2000" b="1" i="1" baseline="-25000">
                  <a:latin typeface="Times New Roman" charset="0"/>
                </a:rPr>
                <a:t>c</a:t>
              </a:r>
              <a:endParaRPr lang="en-GB" sz="2000" b="1" i="1" baseline="-25000">
                <a:latin typeface="Times New Roman" charset="0"/>
              </a:endParaRPr>
            </a:p>
          </p:txBody>
        </p:sp>
      </p:grpSp>
      <p:pic>
        <p:nvPicPr>
          <p:cNvPr id="58376" name="Picture 1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246313"/>
            <a:ext cx="522446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19"/>
          <p:cNvSpPr>
            <a:spLocks noChangeArrowheads="1"/>
          </p:cNvSpPr>
          <p:nvPr/>
        </p:nvSpPr>
        <p:spPr bwMode="auto">
          <a:xfrm>
            <a:off x="3059113" y="4508500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8378" name="Picture 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5013325"/>
            <a:ext cx="13843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9" name="Picture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734050"/>
            <a:ext cx="8636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1895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620000" cy="609600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Multipole expansion II</a:t>
            </a: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838200"/>
            <a:ext cx="8229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From the complex potential we can derive the fields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Setting				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Define normalized coefficients 					     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on a reference radius </a:t>
            </a:r>
            <a:r>
              <a:rPr lang="en-US" sz="2400" i="1">
                <a:latin typeface="Palatino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400" i="1" baseline="-25000">
                <a:latin typeface="Palatino" charset="0"/>
                <a:ea typeface="ＭＳ Ｐゴシック" charset="0"/>
                <a:cs typeface="ＭＳ Ｐゴシック" charset="0"/>
              </a:rPr>
              <a:t>0</a:t>
            </a: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, 10</a:t>
            </a:r>
            <a:r>
              <a:rPr lang="en-US" sz="2400" baseline="30000">
                <a:latin typeface="Palatino" charset="0"/>
                <a:ea typeface="ＭＳ Ｐゴシック" charset="0"/>
                <a:cs typeface="ＭＳ Ｐゴシック" charset="0"/>
              </a:rPr>
              <a:t>-4</a:t>
            </a: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 of the main field to get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latin typeface="Palatino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2400">
                <a:latin typeface="Palatino" charset="0"/>
                <a:ea typeface="ＭＳ Ｐゴシック" charset="0"/>
                <a:cs typeface="ＭＳ Ｐゴシック" charset="0"/>
              </a:rPr>
              <a:t>: 		is the US convention</a:t>
            </a:r>
          </a:p>
        </p:txBody>
      </p:sp>
      <p:pic>
        <p:nvPicPr>
          <p:cNvPr id="5939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44600"/>
            <a:ext cx="88773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2133600"/>
            <a:ext cx="3184525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05075"/>
            <a:ext cx="66690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5181600"/>
            <a:ext cx="81915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Picture 1033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38600"/>
            <a:ext cx="48006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Picture 8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423025"/>
            <a:ext cx="14478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91043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488238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  <a:cs typeface="ＭＳ Ｐゴシック" charset="0"/>
              </a:rPr>
              <a:t>From Cartesian to “curved” coordinates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19980"/>
            <a:ext cx="8785225" cy="602138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useful (especially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                                to transform the Cartesian                            coordinate system to the                                      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system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moving                                       to a closed curve, with path length   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position coordinates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in the two systems are connected by</a:t>
            </a:r>
          </a:p>
        </p:txBody>
      </p:sp>
      <p:pic>
        <p:nvPicPr>
          <p:cNvPr id="37891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192" y="2521332"/>
            <a:ext cx="209526" cy="23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7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00438"/>
            <a:ext cx="60483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3" name="Group 91"/>
          <p:cNvGrpSpPr>
            <a:grpSpLocks/>
          </p:cNvGrpSpPr>
          <p:nvPr/>
        </p:nvGrpSpPr>
        <p:grpSpPr bwMode="auto">
          <a:xfrm>
            <a:off x="5724525" y="836613"/>
            <a:ext cx="3321050" cy="1809750"/>
            <a:chOff x="5786597" y="2195314"/>
            <a:chExt cx="3321907" cy="1809750"/>
          </a:xfrm>
        </p:grpSpPr>
        <p:grpSp>
          <p:nvGrpSpPr>
            <p:cNvPr id="37898" name="Group 78"/>
            <p:cNvGrpSpPr>
              <a:grpSpLocks/>
            </p:cNvGrpSpPr>
            <p:nvPr/>
          </p:nvGrpSpPr>
          <p:grpSpPr bwMode="auto">
            <a:xfrm>
              <a:off x="5786597" y="2195314"/>
              <a:ext cx="3321907" cy="1809750"/>
              <a:chOff x="5434385" y="2654596"/>
              <a:chExt cx="3275013" cy="1809750"/>
            </a:xfrm>
          </p:grpSpPr>
          <p:grpSp>
            <p:nvGrpSpPr>
              <p:cNvPr id="37900" name="Group 1085"/>
              <p:cNvGrpSpPr>
                <a:grpSpLocks/>
              </p:cNvGrpSpPr>
              <p:nvPr/>
            </p:nvGrpSpPr>
            <p:grpSpPr bwMode="auto">
              <a:xfrm>
                <a:off x="5434385" y="2654596"/>
                <a:ext cx="3275013" cy="1809750"/>
                <a:chOff x="231" y="2016"/>
                <a:chExt cx="2063" cy="1140"/>
              </a:xfrm>
            </p:grpSpPr>
            <p:sp>
              <p:nvSpPr>
                <p:cNvPr id="56" name="Arc 1082"/>
                <p:cNvSpPr>
                  <a:spLocks/>
                </p:cNvSpPr>
                <p:nvPr/>
              </p:nvSpPr>
              <p:spPr bwMode="auto">
                <a:xfrm flipH="1">
                  <a:off x="1248" y="2880"/>
                  <a:ext cx="137" cy="73"/>
                </a:xfrm>
                <a:custGeom>
                  <a:avLst/>
                  <a:gdLst>
                    <a:gd name="G0" fmla="+- 19869 0 0"/>
                    <a:gd name="G1" fmla="+- 21600 0 0"/>
                    <a:gd name="G2" fmla="+- 21600 0 0"/>
                    <a:gd name="T0" fmla="*/ 0 w 41056"/>
                    <a:gd name="T1" fmla="*/ 13128 h 21600"/>
                    <a:gd name="T2" fmla="*/ 41056 w 41056"/>
                    <a:gd name="T3" fmla="*/ 17397 h 21600"/>
                    <a:gd name="T4" fmla="*/ 19869 w 4105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56" h="21600" fill="none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</a:path>
                    <a:path w="41056" h="21600" stroke="0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  <a:lnTo>
                        <a:pt x="1986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7" name="Arc 1040"/>
                <p:cNvSpPr>
                  <a:spLocks/>
                </p:cNvSpPr>
                <p:nvPr/>
              </p:nvSpPr>
              <p:spPr bwMode="auto">
                <a:xfrm rot="10824958" flipV="1">
                  <a:off x="597" y="2497"/>
                  <a:ext cx="1646" cy="65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298"/>
                    <a:gd name="T1" fmla="*/ 0 h 21600"/>
                    <a:gd name="T2" fmla="*/ 21298 w 21298"/>
                    <a:gd name="T3" fmla="*/ 18001 h 21600"/>
                    <a:gd name="T4" fmla="*/ 0 w 2129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298" h="21600" fill="none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</a:path>
                    <a:path w="21298" h="21600" stroke="0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Line 1042"/>
                <p:cNvSpPr>
                  <a:spLocks noChangeShapeType="1"/>
                </p:cNvSpPr>
                <p:nvPr/>
              </p:nvSpPr>
              <p:spPr bwMode="auto">
                <a:xfrm flipV="1">
                  <a:off x="960" y="2112"/>
                  <a:ext cx="0" cy="62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9" name="Oval 1044"/>
                <p:cNvSpPr>
                  <a:spLocks noChangeArrowheads="1"/>
                </p:cNvSpPr>
                <p:nvPr/>
              </p:nvSpPr>
              <p:spPr bwMode="auto">
                <a:xfrm>
                  <a:off x="720" y="2400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0" name="Line 1045"/>
                <p:cNvSpPr>
                  <a:spLocks noChangeShapeType="1"/>
                </p:cNvSpPr>
                <p:nvPr/>
              </p:nvSpPr>
              <p:spPr bwMode="auto">
                <a:xfrm flipV="1">
                  <a:off x="960" y="2496"/>
                  <a:ext cx="624" cy="24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1" name="Line 1046"/>
                <p:cNvSpPr>
                  <a:spLocks noChangeShapeType="1"/>
                </p:cNvSpPr>
                <p:nvPr/>
              </p:nvSpPr>
              <p:spPr bwMode="auto">
                <a:xfrm flipH="1" flipV="1">
                  <a:off x="432" y="2400"/>
                  <a:ext cx="528" cy="3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2" name="Line 1047"/>
                <p:cNvSpPr>
                  <a:spLocks noChangeShapeType="1"/>
                </p:cNvSpPr>
                <p:nvPr/>
              </p:nvSpPr>
              <p:spPr bwMode="auto">
                <a:xfrm>
                  <a:off x="2199" y="2515"/>
                  <a:ext cx="46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3" name="Rectangle 1048"/>
                <p:cNvSpPr>
                  <a:spLocks noChangeArrowheads="1"/>
                </p:cNvSpPr>
                <p:nvPr/>
              </p:nvSpPr>
              <p:spPr bwMode="auto">
                <a:xfrm>
                  <a:off x="2139" y="2342"/>
                  <a:ext cx="155" cy="1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000" b="1" kern="0" dirty="0">
                      <a:solidFill>
                        <a:srgbClr val="FF0000"/>
                      </a:solidFill>
                    </a:rPr>
                    <a:t>s</a:t>
                  </a:r>
                </a:p>
              </p:txBody>
            </p:sp>
            <p:sp>
              <p:nvSpPr>
                <p:cNvPr id="64" name="Freeform 1049"/>
                <p:cNvSpPr>
                  <a:spLocks/>
                </p:cNvSpPr>
                <p:nvPr/>
              </p:nvSpPr>
              <p:spPr bwMode="auto">
                <a:xfrm>
                  <a:off x="231" y="2208"/>
                  <a:ext cx="1305" cy="672"/>
                </a:xfrm>
                <a:custGeom>
                  <a:avLst/>
                  <a:gdLst>
                    <a:gd name="T0" fmla="*/ 48 w 1440"/>
                    <a:gd name="T1" fmla="*/ 672 h 672"/>
                    <a:gd name="T2" fmla="*/ 144 w 1440"/>
                    <a:gd name="T3" fmla="*/ 288 h 672"/>
                    <a:gd name="T4" fmla="*/ 912 w 1440"/>
                    <a:gd name="T5" fmla="*/ 192 h 672"/>
                    <a:gd name="T6" fmla="*/ 1440 w 1440"/>
                    <a:gd name="T7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0" h="672">
                      <a:moveTo>
                        <a:pt x="48" y="672"/>
                      </a:moveTo>
                      <a:cubicBezTo>
                        <a:pt x="24" y="520"/>
                        <a:pt x="0" y="368"/>
                        <a:pt x="144" y="288"/>
                      </a:cubicBezTo>
                      <a:cubicBezTo>
                        <a:pt x="288" y="208"/>
                        <a:pt x="696" y="240"/>
                        <a:pt x="912" y="192"/>
                      </a:cubicBezTo>
                      <a:cubicBezTo>
                        <a:pt x="1128" y="144"/>
                        <a:pt x="1360" y="32"/>
                        <a:pt x="1440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5" name="Rectangle 1050"/>
                <p:cNvSpPr>
                  <a:spLocks noChangeArrowheads="1"/>
                </p:cNvSpPr>
                <p:nvPr/>
              </p:nvSpPr>
              <p:spPr bwMode="auto">
                <a:xfrm>
                  <a:off x="1027" y="2016"/>
                  <a:ext cx="74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000" b="1" kern="0">
                      <a:solidFill>
                        <a:srgbClr val="0033CC"/>
                      </a:solidFill>
                    </a:rPr>
                    <a:t>Particle trajectory</a:t>
                  </a:r>
                </a:p>
              </p:txBody>
            </p:sp>
            <p:sp>
              <p:nvSpPr>
                <p:cNvPr id="66" name="Line 1051"/>
                <p:cNvSpPr>
                  <a:spLocks noChangeShapeType="1"/>
                </p:cNvSpPr>
                <p:nvPr/>
              </p:nvSpPr>
              <p:spPr bwMode="auto">
                <a:xfrm>
                  <a:off x="864" y="2688"/>
                  <a:ext cx="480" cy="2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7" name="Line 1053"/>
                <p:cNvSpPr>
                  <a:spLocks noChangeShapeType="1"/>
                </p:cNvSpPr>
                <p:nvPr/>
              </p:nvSpPr>
              <p:spPr bwMode="auto">
                <a:xfrm flipV="1">
                  <a:off x="1344" y="2544"/>
                  <a:ext cx="288" cy="43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8" name="Rectangle 1054"/>
                <p:cNvSpPr>
                  <a:spLocks noChangeArrowheads="1"/>
                </p:cNvSpPr>
                <p:nvPr/>
              </p:nvSpPr>
              <p:spPr bwMode="auto">
                <a:xfrm>
                  <a:off x="1347" y="2688"/>
                  <a:ext cx="15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000" b="1" kern="0">
                      <a:solidFill>
                        <a:sysClr val="windowText" lastClr="000000"/>
                      </a:solidFill>
                    </a:rPr>
                    <a:t>ρ</a:t>
                  </a:r>
                  <a:endParaRPr lang="en-GB" sz="1000" b="1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9" name="Line 1055"/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0" name="Line 1056"/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1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84" y="2256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n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2" name="Rectangle 1058"/>
                <p:cNvSpPr>
                  <a:spLocks noChangeArrowheads="1"/>
                </p:cNvSpPr>
                <p:nvPr/>
              </p:nvSpPr>
              <p:spPr bwMode="auto">
                <a:xfrm>
                  <a:off x="768" y="2064"/>
                  <a:ext cx="18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b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3" name="Rectangle 1059"/>
                <p:cNvSpPr>
                  <a:spLocks noChangeArrowheads="1"/>
                </p:cNvSpPr>
                <p:nvPr/>
              </p:nvSpPr>
              <p:spPr bwMode="auto">
                <a:xfrm>
                  <a:off x="1392" y="2352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t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4" name="Rectangle 1060"/>
                <p:cNvSpPr>
                  <a:spLocks noChangeArrowheads="1"/>
                </p:cNvSpPr>
                <p:nvPr/>
              </p:nvSpPr>
              <p:spPr bwMode="auto">
                <a:xfrm>
                  <a:off x="578" y="2544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kern="0">
                      <a:solidFill>
                        <a:sysClr val="windowText" lastClr="000000"/>
                      </a:solidFill>
                    </a:rPr>
                    <a:t>x</a:t>
                  </a:r>
                  <a:endParaRPr lang="en-GB" sz="1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Rectangle 1061"/>
                <p:cNvSpPr>
                  <a:spLocks noChangeArrowheads="1"/>
                </p:cNvSpPr>
                <p:nvPr/>
              </p:nvSpPr>
              <p:spPr bwMode="auto">
                <a:xfrm>
                  <a:off x="912" y="2448"/>
                  <a:ext cx="18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kern="0" dirty="0">
                      <a:solidFill>
                        <a:sysClr val="windowText" lastClr="000000"/>
                      </a:solidFill>
                    </a:rPr>
                    <a:t>y</a:t>
                  </a:r>
                  <a:endParaRPr lang="en-GB" sz="14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6" name="Rectangle 1083"/>
                <p:cNvSpPr>
                  <a:spLocks noChangeArrowheads="1"/>
                </p:cNvSpPr>
                <p:nvPr/>
              </p:nvSpPr>
              <p:spPr bwMode="auto">
                <a:xfrm>
                  <a:off x="1211" y="2736"/>
                  <a:ext cx="16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000" b="1" kern="0">
                      <a:solidFill>
                        <a:sysClr val="windowText" lastClr="000000"/>
                      </a:solidFill>
                    </a:rPr>
                    <a:t>φ</a:t>
                  </a:r>
                  <a:endParaRPr lang="en-GB" sz="1000" b="1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cxnSp>
            <p:nvCxnSpPr>
              <p:cNvPr id="37901" name="Straight Arrow Connector 4"/>
              <p:cNvCxnSpPr>
                <a:cxnSpLocks noChangeShapeType="1"/>
                <a:stCxn id="67" idx="0"/>
                <a:endCxn id="69" idx="0"/>
              </p:cNvCxnSpPr>
              <p:nvPr/>
            </p:nvCxnSpPr>
            <p:spPr bwMode="auto">
              <a:xfrm flipH="1" flipV="1">
                <a:off x="6210672" y="3264197"/>
                <a:ext cx="990600" cy="9144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7902" name="Straight Arrow Connector 7"/>
              <p:cNvCxnSpPr>
                <a:cxnSpLocks noChangeShapeType="1"/>
                <a:stCxn id="66" idx="1"/>
              </p:cNvCxnSpPr>
              <p:nvPr/>
            </p:nvCxnSpPr>
            <p:spPr bwMode="auto">
              <a:xfrm flipH="1" flipV="1">
                <a:off x="6588224" y="3789040"/>
                <a:ext cx="613048" cy="38955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0" name="Rectangle 9"/>
              <p:cNvSpPr/>
              <p:nvPr/>
            </p:nvSpPr>
            <p:spPr>
              <a:xfrm>
                <a:off x="6444129" y="3861096"/>
                <a:ext cx="335016" cy="307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Font typeface="Wingdings" charset="0"/>
                  <a:buNone/>
                  <a:defRPr/>
                </a:pPr>
                <a:r>
                  <a:rPr lang="en-US" sz="1400" b="1" kern="0" dirty="0">
                    <a:solidFill>
                      <a:sysClr val="windowText" lastClr="000000"/>
                    </a:solidFill>
                  </a:rPr>
                  <a:t>r</a:t>
                </a:r>
                <a:r>
                  <a:rPr lang="en-US" sz="1400" b="1" kern="0" baseline="-25000" dirty="0">
                    <a:solidFill>
                      <a:sysClr val="windowText" lastClr="000000"/>
                    </a:solidFill>
                  </a:rPr>
                  <a:t>0</a:t>
                </a:r>
                <a:endParaRPr lang="en-US" dirty="0"/>
              </a:p>
            </p:txBody>
          </p:sp>
        </p:grpSp>
        <p:sp>
          <p:nvSpPr>
            <p:cNvPr id="83" name="Rectangle 82"/>
            <p:cNvSpPr/>
            <p:nvPr/>
          </p:nvSpPr>
          <p:spPr>
            <a:xfrm>
              <a:off x="6372536" y="2492176"/>
              <a:ext cx="269945" cy="307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</a:rPr>
                <a:t>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5762035"/>
      </p:ext>
    </p:extLst>
  </p:cSld>
  <p:clrMapOvr>
    <a:masterClrMapping/>
  </p:clrMapOvr>
  <p:transition spd="med"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488238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  <a:cs typeface="ＭＳ Ｐゴシック" charset="0"/>
              </a:rPr>
              <a:t>From Cartesian to “curved” coordinates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19980"/>
            <a:ext cx="8785225" cy="602138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useful (especially 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rings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                                to transform the Cartesian                            coordinate system to the                                      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system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moving                                       to a closed curve, with path length   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position coordinates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in the two systems are connected by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Frenet-Serret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unit vectors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their derivatives are defined as 											                                                  																	       	       with       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radius of curvature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and       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torsion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which vanishes in case of planar motion</a:t>
            </a:r>
          </a:p>
        </p:txBody>
      </p:sp>
      <p:pic>
        <p:nvPicPr>
          <p:cNvPr id="37891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192" y="2521332"/>
            <a:ext cx="209526" cy="23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7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00438"/>
            <a:ext cx="60483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3" name="Group 91"/>
          <p:cNvGrpSpPr>
            <a:grpSpLocks/>
          </p:cNvGrpSpPr>
          <p:nvPr/>
        </p:nvGrpSpPr>
        <p:grpSpPr bwMode="auto">
          <a:xfrm>
            <a:off x="5724525" y="836613"/>
            <a:ext cx="3321050" cy="1809750"/>
            <a:chOff x="5786597" y="2195314"/>
            <a:chExt cx="3321907" cy="1809750"/>
          </a:xfrm>
        </p:grpSpPr>
        <p:grpSp>
          <p:nvGrpSpPr>
            <p:cNvPr id="37898" name="Group 78"/>
            <p:cNvGrpSpPr>
              <a:grpSpLocks/>
            </p:cNvGrpSpPr>
            <p:nvPr/>
          </p:nvGrpSpPr>
          <p:grpSpPr bwMode="auto">
            <a:xfrm>
              <a:off x="5786597" y="2195314"/>
              <a:ext cx="3321907" cy="1809750"/>
              <a:chOff x="5434385" y="2654596"/>
              <a:chExt cx="3275013" cy="1809750"/>
            </a:xfrm>
          </p:grpSpPr>
          <p:grpSp>
            <p:nvGrpSpPr>
              <p:cNvPr id="37900" name="Group 1085"/>
              <p:cNvGrpSpPr>
                <a:grpSpLocks/>
              </p:cNvGrpSpPr>
              <p:nvPr/>
            </p:nvGrpSpPr>
            <p:grpSpPr bwMode="auto">
              <a:xfrm>
                <a:off x="5434385" y="2654596"/>
                <a:ext cx="3275013" cy="1809750"/>
                <a:chOff x="231" y="2016"/>
                <a:chExt cx="2063" cy="1140"/>
              </a:xfrm>
            </p:grpSpPr>
            <p:sp>
              <p:nvSpPr>
                <p:cNvPr id="56" name="Arc 1082"/>
                <p:cNvSpPr>
                  <a:spLocks/>
                </p:cNvSpPr>
                <p:nvPr/>
              </p:nvSpPr>
              <p:spPr bwMode="auto">
                <a:xfrm flipH="1">
                  <a:off x="1248" y="2880"/>
                  <a:ext cx="137" cy="73"/>
                </a:xfrm>
                <a:custGeom>
                  <a:avLst/>
                  <a:gdLst>
                    <a:gd name="G0" fmla="+- 19869 0 0"/>
                    <a:gd name="G1" fmla="+- 21600 0 0"/>
                    <a:gd name="G2" fmla="+- 21600 0 0"/>
                    <a:gd name="T0" fmla="*/ 0 w 41056"/>
                    <a:gd name="T1" fmla="*/ 13128 h 21600"/>
                    <a:gd name="T2" fmla="*/ 41056 w 41056"/>
                    <a:gd name="T3" fmla="*/ 17397 h 21600"/>
                    <a:gd name="T4" fmla="*/ 19869 w 4105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056" h="21600" fill="none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</a:path>
                    <a:path w="41056" h="21600" stroke="0" extrusionOk="0">
                      <a:moveTo>
                        <a:pt x="-1" y="13127"/>
                      </a:moveTo>
                      <a:cubicBezTo>
                        <a:pt x="3394" y="5166"/>
                        <a:pt x="11213" y="-1"/>
                        <a:pt x="19869" y="-1"/>
                      </a:cubicBezTo>
                      <a:cubicBezTo>
                        <a:pt x="30177" y="-1"/>
                        <a:pt x="39050" y="7285"/>
                        <a:pt x="41056" y="17396"/>
                      </a:cubicBezTo>
                      <a:lnTo>
                        <a:pt x="1986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7" name="Arc 1040"/>
                <p:cNvSpPr>
                  <a:spLocks/>
                </p:cNvSpPr>
                <p:nvPr/>
              </p:nvSpPr>
              <p:spPr bwMode="auto">
                <a:xfrm rot="10824958" flipV="1">
                  <a:off x="597" y="2497"/>
                  <a:ext cx="1646" cy="65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298"/>
                    <a:gd name="T1" fmla="*/ 0 h 21600"/>
                    <a:gd name="T2" fmla="*/ 21298 w 21298"/>
                    <a:gd name="T3" fmla="*/ 18001 h 21600"/>
                    <a:gd name="T4" fmla="*/ 0 w 2129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298" h="21600" fill="none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</a:path>
                    <a:path w="21298" h="21600" stroke="0" extrusionOk="0">
                      <a:moveTo>
                        <a:pt x="0" y="-1"/>
                      </a:moveTo>
                      <a:cubicBezTo>
                        <a:pt x="10540" y="-1"/>
                        <a:pt x="19541" y="7607"/>
                        <a:pt x="21298" y="180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Line 1042"/>
                <p:cNvSpPr>
                  <a:spLocks noChangeShapeType="1"/>
                </p:cNvSpPr>
                <p:nvPr/>
              </p:nvSpPr>
              <p:spPr bwMode="auto">
                <a:xfrm flipV="1">
                  <a:off x="960" y="2112"/>
                  <a:ext cx="0" cy="62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9" name="Oval 1044"/>
                <p:cNvSpPr>
                  <a:spLocks noChangeArrowheads="1"/>
                </p:cNvSpPr>
                <p:nvPr/>
              </p:nvSpPr>
              <p:spPr bwMode="auto">
                <a:xfrm>
                  <a:off x="720" y="2400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0" name="Line 1045"/>
                <p:cNvSpPr>
                  <a:spLocks noChangeShapeType="1"/>
                </p:cNvSpPr>
                <p:nvPr/>
              </p:nvSpPr>
              <p:spPr bwMode="auto">
                <a:xfrm flipV="1">
                  <a:off x="960" y="2496"/>
                  <a:ext cx="624" cy="24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1" name="Line 1046"/>
                <p:cNvSpPr>
                  <a:spLocks noChangeShapeType="1"/>
                </p:cNvSpPr>
                <p:nvPr/>
              </p:nvSpPr>
              <p:spPr bwMode="auto">
                <a:xfrm flipH="1" flipV="1">
                  <a:off x="432" y="2400"/>
                  <a:ext cx="528" cy="336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2" name="Line 1047"/>
                <p:cNvSpPr>
                  <a:spLocks noChangeShapeType="1"/>
                </p:cNvSpPr>
                <p:nvPr/>
              </p:nvSpPr>
              <p:spPr bwMode="auto">
                <a:xfrm>
                  <a:off x="2199" y="2515"/>
                  <a:ext cx="46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prstDash val="sysDot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3" name="Rectangle 1048"/>
                <p:cNvSpPr>
                  <a:spLocks noChangeArrowheads="1"/>
                </p:cNvSpPr>
                <p:nvPr/>
              </p:nvSpPr>
              <p:spPr bwMode="auto">
                <a:xfrm>
                  <a:off x="2139" y="2342"/>
                  <a:ext cx="155" cy="1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000" b="1" kern="0" dirty="0">
                      <a:solidFill>
                        <a:srgbClr val="FF0000"/>
                      </a:solidFill>
                    </a:rPr>
                    <a:t>s</a:t>
                  </a:r>
                </a:p>
              </p:txBody>
            </p:sp>
            <p:sp>
              <p:nvSpPr>
                <p:cNvPr id="64" name="Freeform 1049"/>
                <p:cNvSpPr>
                  <a:spLocks/>
                </p:cNvSpPr>
                <p:nvPr/>
              </p:nvSpPr>
              <p:spPr bwMode="auto">
                <a:xfrm>
                  <a:off x="231" y="2208"/>
                  <a:ext cx="1305" cy="672"/>
                </a:xfrm>
                <a:custGeom>
                  <a:avLst/>
                  <a:gdLst>
                    <a:gd name="T0" fmla="*/ 48 w 1440"/>
                    <a:gd name="T1" fmla="*/ 672 h 672"/>
                    <a:gd name="T2" fmla="*/ 144 w 1440"/>
                    <a:gd name="T3" fmla="*/ 288 h 672"/>
                    <a:gd name="T4" fmla="*/ 912 w 1440"/>
                    <a:gd name="T5" fmla="*/ 192 h 672"/>
                    <a:gd name="T6" fmla="*/ 1440 w 1440"/>
                    <a:gd name="T7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0" h="672">
                      <a:moveTo>
                        <a:pt x="48" y="672"/>
                      </a:moveTo>
                      <a:cubicBezTo>
                        <a:pt x="24" y="520"/>
                        <a:pt x="0" y="368"/>
                        <a:pt x="144" y="288"/>
                      </a:cubicBezTo>
                      <a:cubicBezTo>
                        <a:pt x="288" y="208"/>
                        <a:pt x="696" y="240"/>
                        <a:pt x="912" y="192"/>
                      </a:cubicBezTo>
                      <a:cubicBezTo>
                        <a:pt x="1128" y="144"/>
                        <a:pt x="1360" y="32"/>
                        <a:pt x="1440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5" name="Rectangle 1050"/>
                <p:cNvSpPr>
                  <a:spLocks noChangeArrowheads="1"/>
                </p:cNvSpPr>
                <p:nvPr/>
              </p:nvSpPr>
              <p:spPr bwMode="auto">
                <a:xfrm>
                  <a:off x="1027" y="2016"/>
                  <a:ext cx="74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GB" sz="1000" b="1" kern="0">
                      <a:solidFill>
                        <a:srgbClr val="0033CC"/>
                      </a:solidFill>
                    </a:rPr>
                    <a:t>Particle trajectory</a:t>
                  </a:r>
                </a:p>
              </p:txBody>
            </p:sp>
            <p:sp>
              <p:nvSpPr>
                <p:cNvPr id="66" name="Line 1051"/>
                <p:cNvSpPr>
                  <a:spLocks noChangeShapeType="1"/>
                </p:cNvSpPr>
                <p:nvPr/>
              </p:nvSpPr>
              <p:spPr bwMode="auto">
                <a:xfrm>
                  <a:off x="864" y="2688"/>
                  <a:ext cx="480" cy="2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7" name="Line 1053"/>
                <p:cNvSpPr>
                  <a:spLocks noChangeShapeType="1"/>
                </p:cNvSpPr>
                <p:nvPr/>
              </p:nvSpPr>
              <p:spPr bwMode="auto">
                <a:xfrm flipV="1">
                  <a:off x="1344" y="2544"/>
                  <a:ext cx="288" cy="43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8" name="Rectangle 1054"/>
                <p:cNvSpPr>
                  <a:spLocks noChangeArrowheads="1"/>
                </p:cNvSpPr>
                <p:nvPr/>
              </p:nvSpPr>
              <p:spPr bwMode="auto">
                <a:xfrm>
                  <a:off x="1347" y="2688"/>
                  <a:ext cx="15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000" b="1" kern="0">
                      <a:solidFill>
                        <a:sysClr val="windowText" lastClr="000000"/>
                      </a:solidFill>
                    </a:rPr>
                    <a:t>ρ</a:t>
                  </a:r>
                  <a:endParaRPr lang="en-GB" sz="1000" b="1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9" name="Line 1055"/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0" name="Line 1056"/>
                <p:cNvSpPr>
                  <a:spLocks noChangeShapeType="1"/>
                </p:cNvSpPr>
                <p:nvPr/>
              </p:nvSpPr>
              <p:spPr bwMode="auto">
                <a:xfrm>
                  <a:off x="720" y="2400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1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84" y="2256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n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2" name="Rectangle 1058"/>
                <p:cNvSpPr>
                  <a:spLocks noChangeArrowheads="1"/>
                </p:cNvSpPr>
                <p:nvPr/>
              </p:nvSpPr>
              <p:spPr bwMode="auto">
                <a:xfrm>
                  <a:off x="768" y="2064"/>
                  <a:ext cx="18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b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3" name="Rectangle 1059"/>
                <p:cNvSpPr>
                  <a:spLocks noChangeArrowheads="1"/>
                </p:cNvSpPr>
                <p:nvPr/>
              </p:nvSpPr>
              <p:spPr bwMode="auto">
                <a:xfrm>
                  <a:off x="1392" y="2352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b="1" kern="0" dirty="0">
                      <a:solidFill>
                        <a:sysClr val="windowText" lastClr="000000"/>
                      </a:solidFill>
                    </a:rPr>
                    <a:t>t</a:t>
                  </a:r>
                  <a:endParaRPr lang="en-GB" sz="1400" b="1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4" name="Rectangle 1060"/>
                <p:cNvSpPr>
                  <a:spLocks noChangeArrowheads="1"/>
                </p:cNvSpPr>
                <p:nvPr/>
              </p:nvSpPr>
              <p:spPr bwMode="auto">
                <a:xfrm>
                  <a:off x="578" y="2544"/>
                  <a:ext cx="190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kern="0">
                      <a:solidFill>
                        <a:sysClr val="windowText" lastClr="000000"/>
                      </a:solidFill>
                    </a:rPr>
                    <a:t>x</a:t>
                  </a:r>
                  <a:endParaRPr lang="en-GB" sz="1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Rectangle 1061"/>
                <p:cNvSpPr>
                  <a:spLocks noChangeArrowheads="1"/>
                </p:cNvSpPr>
                <p:nvPr/>
              </p:nvSpPr>
              <p:spPr bwMode="auto">
                <a:xfrm>
                  <a:off x="912" y="2448"/>
                  <a:ext cx="188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n-US" sz="1400" kern="0" dirty="0">
                      <a:solidFill>
                        <a:sysClr val="windowText" lastClr="000000"/>
                      </a:solidFill>
                    </a:rPr>
                    <a:t>y</a:t>
                  </a:r>
                  <a:endParaRPr lang="en-GB" sz="14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6" name="Rectangle 1083"/>
                <p:cNvSpPr>
                  <a:spLocks noChangeArrowheads="1"/>
                </p:cNvSpPr>
                <p:nvPr/>
              </p:nvSpPr>
              <p:spPr bwMode="auto">
                <a:xfrm>
                  <a:off x="1211" y="2736"/>
                  <a:ext cx="16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charset="0"/>
                    <a:buNone/>
                    <a:defRPr/>
                  </a:pPr>
                  <a:r>
                    <a:rPr lang="el-GR" sz="1000" b="1" kern="0">
                      <a:solidFill>
                        <a:sysClr val="windowText" lastClr="000000"/>
                      </a:solidFill>
                    </a:rPr>
                    <a:t>φ</a:t>
                  </a:r>
                  <a:endParaRPr lang="en-GB" sz="1000" b="1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cxnSp>
            <p:nvCxnSpPr>
              <p:cNvPr id="37901" name="Straight Arrow Connector 4"/>
              <p:cNvCxnSpPr>
                <a:cxnSpLocks noChangeShapeType="1"/>
                <a:stCxn id="67" idx="0"/>
                <a:endCxn id="69" idx="0"/>
              </p:cNvCxnSpPr>
              <p:nvPr/>
            </p:nvCxnSpPr>
            <p:spPr bwMode="auto">
              <a:xfrm flipH="1" flipV="1">
                <a:off x="6210672" y="3264197"/>
                <a:ext cx="990600" cy="9144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37902" name="Straight Arrow Connector 7"/>
              <p:cNvCxnSpPr>
                <a:cxnSpLocks noChangeShapeType="1"/>
                <a:stCxn id="66" idx="1"/>
              </p:cNvCxnSpPr>
              <p:nvPr/>
            </p:nvCxnSpPr>
            <p:spPr bwMode="auto">
              <a:xfrm flipH="1" flipV="1">
                <a:off x="6588224" y="3789040"/>
                <a:ext cx="613048" cy="38955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10" name="Rectangle 9"/>
              <p:cNvSpPr/>
              <p:nvPr/>
            </p:nvSpPr>
            <p:spPr>
              <a:xfrm>
                <a:off x="6444129" y="3861096"/>
                <a:ext cx="335016" cy="307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Font typeface="Wingdings" charset="0"/>
                  <a:buNone/>
                  <a:defRPr/>
                </a:pPr>
                <a:r>
                  <a:rPr lang="en-US" sz="1400" b="1" kern="0" dirty="0">
                    <a:solidFill>
                      <a:sysClr val="windowText" lastClr="000000"/>
                    </a:solidFill>
                  </a:rPr>
                  <a:t>r</a:t>
                </a:r>
                <a:r>
                  <a:rPr lang="en-US" sz="1400" b="1" kern="0" baseline="-25000" dirty="0">
                    <a:solidFill>
                      <a:sysClr val="windowText" lastClr="000000"/>
                    </a:solidFill>
                  </a:rPr>
                  <a:t>0</a:t>
                </a:r>
                <a:endParaRPr lang="en-US" dirty="0"/>
              </a:p>
            </p:txBody>
          </p:sp>
        </p:grpSp>
        <p:sp>
          <p:nvSpPr>
            <p:cNvPr id="83" name="Rectangle 82"/>
            <p:cNvSpPr/>
            <p:nvPr/>
          </p:nvSpPr>
          <p:spPr>
            <a:xfrm>
              <a:off x="6372536" y="2492176"/>
              <a:ext cx="269945" cy="307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</a:rPr>
                <a:t>r</a:t>
              </a:r>
              <a:endParaRPr lang="en-US" dirty="0"/>
            </a:p>
          </p:txBody>
        </p:sp>
      </p:grpSp>
      <p:pic>
        <p:nvPicPr>
          <p:cNvPr id="37894" name="Picture 8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241676"/>
            <a:ext cx="5184849" cy="6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9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097736"/>
            <a:ext cx="5746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Picture 9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092973"/>
            <a:ext cx="5937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32A1B6-67AC-3B41-BDF3-F73CE75760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25301" y="4943476"/>
            <a:ext cx="5319661" cy="116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69736"/>
      </p:ext>
    </p:extLst>
  </p:cSld>
  <p:clrMapOvr>
    <a:masterClrMapping/>
  </p:clrMapOvr>
  <p:transition spd="med"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704410" cy="806450"/>
          </a:xfrm>
        </p:spPr>
        <p:txBody>
          <a:bodyPr/>
          <a:lstStyle/>
          <a:p>
            <a:r>
              <a:rPr lang="en-US" sz="3000" dirty="0">
                <a:latin typeface="Bookman Old Style" charset="0"/>
                <a:ea typeface="ＭＳ Ｐゴシック" charset="0"/>
                <a:cs typeface="ＭＳ Ｐゴシック" charset="0"/>
              </a:rPr>
              <a:t>From Cartesian to “curved” variables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60213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We are seeking a canonical transformation between 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1200"/>
              </a:spcBef>
              <a:buFont typeface="Wingdings" charset="2"/>
              <a:buChar char="q"/>
              <a:defRPr/>
            </a:pPr>
            <a:endParaRPr lang="el-GR" dirty="0">
              <a:cs typeface="Palatino"/>
            </a:endParaRPr>
          </a:p>
          <a:p>
            <a:pPr>
              <a:spcBef>
                <a:spcPts val="12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The </a:t>
            </a:r>
            <a:r>
              <a:rPr lang="en-US" b="1" dirty="0">
                <a:cs typeface="Palatino"/>
              </a:rPr>
              <a:t>generating</a:t>
            </a:r>
            <a:r>
              <a:rPr lang="en-US" dirty="0">
                <a:cs typeface="Palatino"/>
              </a:rPr>
              <a:t> function is 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l-GR" dirty="0">
              <a:cs typeface="Palatino"/>
            </a:endParaRP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By using the </a:t>
            </a:r>
            <a:r>
              <a:rPr lang="en-US" b="1" dirty="0">
                <a:cs typeface="Palatino"/>
              </a:rPr>
              <a:t>relationship</a:t>
            </a:r>
            <a:r>
              <a:rPr lang="en-US" dirty="0">
                <a:cs typeface="Palatino"/>
              </a:rPr>
              <a:t> for the </a:t>
            </a:r>
            <a:r>
              <a:rPr lang="en-US" b="1" dirty="0">
                <a:cs typeface="Palatino"/>
              </a:rPr>
              <a:t>positions</a:t>
            </a:r>
            <a:r>
              <a:rPr lang="en-US" dirty="0">
                <a:cs typeface="Palatino"/>
              </a:rPr>
              <a:t>, 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dirty="0">
                <a:cs typeface="Palatino"/>
              </a:rPr>
              <a:t>the generating function is 					            							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cs typeface="Palatino"/>
            </a:endParaRPr>
          </a:p>
        </p:txBody>
      </p:sp>
      <p:pic>
        <p:nvPicPr>
          <p:cNvPr id="39940" name="Picture 8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0812"/>
            <a:ext cx="709006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24" y="3339306"/>
            <a:ext cx="631945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5B95124-10D5-414F-9703-498E8180A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6041544"/>
            <a:ext cx="3517900" cy="469900"/>
          </a:xfrm>
          <a:prstGeom prst="rect">
            <a:avLst/>
          </a:prstGeom>
        </p:spPr>
      </p:pic>
      <p:pic>
        <p:nvPicPr>
          <p:cNvPr id="8" name="Picture 76" descr="latex-image-1.pdf">
            <a:extLst>
              <a:ext uri="{FF2B5EF4-FFF2-40B4-BE49-F238E27FC236}">
                <a16:creationId xmlns:a16="http://schemas.microsoft.com/office/drawing/2014/main" id="{A5591A20-C25F-3C45-991A-A008D36FF0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43" y="4870029"/>
            <a:ext cx="60483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34927"/>
      </p:ext>
    </p:extLst>
  </p:cSld>
  <p:clrMapOvr>
    <a:masterClrMapping/>
  </p:clrMapOvr>
  <p:transition spd="med"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704410" cy="806450"/>
          </a:xfrm>
        </p:spPr>
        <p:txBody>
          <a:bodyPr/>
          <a:lstStyle/>
          <a:p>
            <a:r>
              <a:rPr lang="en-US" sz="3000" dirty="0">
                <a:latin typeface="Bookman Old Style" charset="0"/>
                <a:ea typeface="ＭＳ Ｐゴシック" charset="0"/>
                <a:cs typeface="ＭＳ Ｐゴシック" charset="0"/>
              </a:rPr>
              <a:t>From Cartesian to “curved” variables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60213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For planar motion, the momenta are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Taking into account that the </a:t>
            </a:r>
            <a:r>
              <a:rPr lang="en-US" b="1" dirty="0">
                <a:cs typeface="Palatino"/>
              </a:rPr>
              <a:t>vector potential </a:t>
            </a:r>
            <a:r>
              <a:rPr lang="en-US" dirty="0">
                <a:cs typeface="Palatino"/>
              </a:rPr>
              <a:t>is also transformed in the same way											         	         									         the </a:t>
            </a:r>
            <a:r>
              <a:rPr lang="en-US" b="1" dirty="0">
                <a:cs typeface="Palatino"/>
              </a:rPr>
              <a:t>new Hamiltonian </a:t>
            </a:r>
            <a:r>
              <a:rPr lang="en-US" dirty="0">
                <a:cs typeface="Palatino"/>
              </a:rPr>
              <a:t>is given by 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cs typeface="Palatin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45" y="5130419"/>
            <a:ext cx="8872255" cy="8188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284984"/>
            <a:ext cx="6896100" cy="1041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4EBDF1-032C-714A-ABF5-10B1AAEC9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665" y="1236693"/>
            <a:ext cx="8764305" cy="7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91161"/>
      </p:ext>
    </p:extLst>
  </p:cSld>
  <p:clrMapOvr>
    <a:masterClrMapping/>
  </p:clrMapOvr>
  <p:transition spd="med"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  <a:cs typeface="ＭＳ Ｐゴシック" charset="0"/>
              </a:rPr>
              <a:t>Changing of the independent variable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3738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more convenient to use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path length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  , instead of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independent variable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The Hamiltonian can be considered as having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 degrees of freedom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where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</a:t>
            </a:r>
            <a:r>
              <a:rPr lang="en-US" b="1" baseline="30000" dirty="0">
                <a:latin typeface="Palatino" charset="0"/>
                <a:ea typeface="ＭＳ Ｐゴシック" charset="0"/>
                <a:cs typeface="Palatino" charset="0"/>
              </a:rPr>
              <a:t>th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“position”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its conjugate momentum is 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4198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79698"/>
            <a:ext cx="1524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808" y="2566169"/>
            <a:ext cx="16256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893950"/>
      </p:ext>
    </p:extLst>
  </p:cSld>
  <p:clrMapOvr>
    <a:masterClrMapping/>
  </p:clrMapOvr>
  <p:transition spd="med"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806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Bookman Old Style" charset="0"/>
                <a:ea typeface="ＭＳ Ｐゴシック" charset="0"/>
                <a:cs typeface="ＭＳ Ｐゴシック" charset="0"/>
              </a:rPr>
              <a:t>Changing of the independent variable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3738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It is more convenient to use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path length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  , instead of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independent variable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The Hamiltonian can be considered as having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 degrees of freedom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where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4</a:t>
            </a:r>
            <a:r>
              <a:rPr lang="en-US" b="1" baseline="30000" dirty="0">
                <a:latin typeface="Palatino" charset="0"/>
                <a:ea typeface="ＭＳ Ｐゴシック" charset="0"/>
                <a:cs typeface="Palatino" charset="0"/>
              </a:rPr>
              <a:t>th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“position”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its conjugate momentum is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In the same way, the new Hamiltonian with the path length as the independent variable is just 						 with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It can be proved that this is indeed 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canonical transformation</a:t>
            </a: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Note the existence of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reference orbit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zero vector potential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for which 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4198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79698"/>
            <a:ext cx="1524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808" y="2566169"/>
            <a:ext cx="16256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19538"/>
            <a:ext cx="41767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84978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6323013"/>
            <a:ext cx="3908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328226"/>
      </p:ext>
    </p:extLst>
  </p:cSld>
  <p:clrMapOvr>
    <a:masterClrMapping/>
  </p:clrMapOvr>
  <p:transition spd="med"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7334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Neglecting electric fields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3738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Due to the fact that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longitudinal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(synchrotron) motion 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slower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than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betatron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one, the electric field can be set to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zero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the Hamiltonian is written as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lnSpc>
                <a:spcPct val="150000"/>
              </a:lnSpc>
              <a:spcBef>
                <a:spcPts val="2400"/>
              </a:spcBef>
              <a:buNone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4403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0325"/>
            <a:ext cx="846137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eft Brace 9"/>
          <p:cNvSpPr/>
          <p:nvPr/>
        </p:nvSpPr>
        <p:spPr bwMode="auto">
          <a:xfrm rot="16200000">
            <a:off x="4319587" y="2554288"/>
            <a:ext cx="288925" cy="1511300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342900" indent="-342900">
              <a:buFont typeface="Wingdings" pitchFamily="-112" charset="2"/>
              <a:buChar char="n"/>
              <a:defRPr/>
            </a:pPr>
            <a:endParaRPr lang="en-US">
              <a:latin typeface="Baskerville" pitchFamily="-112" charset="0"/>
            </a:endParaRPr>
          </a:p>
        </p:txBody>
      </p:sp>
      <p:pic>
        <p:nvPicPr>
          <p:cNvPr id="44038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454400"/>
            <a:ext cx="4048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718602"/>
      </p:ext>
    </p:extLst>
  </p:cSld>
  <p:clrMapOvr>
    <a:masterClrMapping/>
  </p:clrMapOvr>
  <p:transition spd="med"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7334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Neglecting electric fields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3738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Due to the fact that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longitudinal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(synchrotron) motion 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slower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than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transverse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betatron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one, the electric field can be set to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zero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the Hamiltonian is written as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lnSpc>
                <a:spcPct val="150000"/>
              </a:lnSpc>
              <a:spcBef>
                <a:spcPts val="240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The Hamiltonian is then written as</a:t>
            </a:r>
          </a:p>
          <a:p>
            <a:pPr>
              <a:spcBef>
                <a:spcPts val="2400"/>
              </a:spcBef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spcBef>
                <a:spcPts val="120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static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magnetic fields are considered, the time dependence is also dropped, and the system is having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2 degrees of freedom + “time”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(path length)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4403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0325"/>
            <a:ext cx="846137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eft Brace 9"/>
          <p:cNvSpPr/>
          <p:nvPr/>
        </p:nvSpPr>
        <p:spPr bwMode="auto">
          <a:xfrm rot="16200000">
            <a:off x="4319587" y="2554288"/>
            <a:ext cx="288925" cy="1511300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342900" indent="-342900">
              <a:buFont typeface="Wingdings" pitchFamily="-112" charset="2"/>
              <a:buChar char="n"/>
              <a:defRPr/>
            </a:pPr>
            <a:endParaRPr lang="en-US">
              <a:latin typeface="Baskerville" pitchFamily="-112" charset="0"/>
            </a:endParaRPr>
          </a:p>
        </p:txBody>
      </p:sp>
      <p:pic>
        <p:nvPicPr>
          <p:cNvPr id="44037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09120"/>
            <a:ext cx="86772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454400"/>
            <a:ext cx="4048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77394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Preservation of Phase Volume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511333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fundamental property of canonical transformations is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preservation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of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 phase space volume</a:t>
            </a: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This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preservation in phase space can be represented in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old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new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as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174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276475"/>
            <a:ext cx="426561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472986"/>
      </p:ext>
    </p:extLst>
  </p:cSld>
  <p:clrMapOvr>
    <a:masterClrMapping/>
  </p:clrMapOvr>
  <p:transition spd="med"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806450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Momentum rescaling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Due to the fact that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total momentum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larger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than the transverse ones, another transformation may be considered, where the transverse momenta are rescaled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46084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856773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53174"/>
      </p:ext>
    </p:extLst>
  </p:cSld>
  <p:clrMapOvr>
    <a:masterClrMapping/>
  </p:clrMapOvr>
  <p:transition spd="med"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806450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Momentum rescaling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8785225" cy="5688012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Due to the fact that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total momentum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much larger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than the transverse ones, another transformation may be considered, where the transverse momenta are rescaled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new variables are indeed canonical if the Hamiltonian is also rescaled and written as 	</a:t>
            </a:r>
            <a:r>
              <a:rPr lang="el-GR" dirty="0">
                <a:latin typeface="Palatino" charset="0"/>
                <a:ea typeface="ＭＳ Ｐゴシック" charset="0"/>
                <a:cs typeface="Palatino" charset="0"/>
              </a:rPr>
              <a:t>  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															            </a:t>
            </a:r>
            <a:r>
              <a:rPr lang="el-GR" dirty="0">
                <a:latin typeface="Palatino" charset="0"/>
                <a:ea typeface="ＭＳ Ｐゴシック" charset="0"/>
                <a:cs typeface="Palatino" charset="0"/>
              </a:rPr>
              <a:t>              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with 								        								        and</a:t>
            </a:r>
          </a:p>
        </p:txBody>
      </p:sp>
      <p:pic>
        <p:nvPicPr>
          <p:cNvPr id="46083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605338"/>
            <a:ext cx="882015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856773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6067425"/>
            <a:ext cx="176688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FD4FF5-2BD3-DC96-CE87-0545D8BB2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696" y="5293882"/>
            <a:ext cx="4354686" cy="70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00154"/>
      </p:ext>
    </p:extLst>
  </p:cSld>
  <p:clrMapOvr>
    <a:masterClrMapping/>
  </p:clrMapOvr>
  <p:transition spd="med"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Moving the reference frame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65175"/>
            <a:ext cx="8785225" cy="568801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 Along the reference trajectory 		      and</a:t>
            </a:r>
          </a:p>
          <a:p>
            <a:pPr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18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 It is thus useful to </a:t>
            </a:r>
            <a:r>
              <a:rPr lang="en-US" b="1" dirty="0">
                <a:cs typeface="Palatino"/>
              </a:rPr>
              <a:t>move </a:t>
            </a:r>
            <a:r>
              <a:rPr lang="en-US" dirty="0">
                <a:cs typeface="Palatino"/>
              </a:rPr>
              <a:t>the</a:t>
            </a:r>
            <a:r>
              <a:rPr lang="en-US" b="1" dirty="0">
                <a:cs typeface="Palatino"/>
              </a:rPr>
              <a:t> reference frame </a:t>
            </a:r>
            <a:r>
              <a:rPr lang="en-US" dirty="0">
                <a:cs typeface="Palatino"/>
              </a:rPr>
              <a:t>to</a:t>
            </a:r>
            <a:r>
              <a:rPr lang="en-US" b="1" dirty="0">
                <a:cs typeface="Palatino"/>
              </a:rPr>
              <a:t> </a:t>
            </a:r>
            <a:r>
              <a:rPr lang="en-US" dirty="0">
                <a:cs typeface="Palatino"/>
              </a:rPr>
              <a:t>the</a:t>
            </a:r>
            <a:r>
              <a:rPr lang="en-US" b="1" dirty="0">
                <a:cs typeface="Palatino"/>
              </a:rPr>
              <a:t> reference trajectory</a:t>
            </a:r>
            <a:r>
              <a:rPr lang="en-US" dirty="0">
                <a:cs typeface="Palatino"/>
              </a:rPr>
              <a:t> for which another canonical transformation is performed</a:t>
            </a:r>
          </a:p>
          <a:p>
            <a:pPr>
              <a:spcBef>
                <a:spcPts val="18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cs typeface="Palatino"/>
            </a:endParaRPr>
          </a:p>
        </p:txBody>
      </p:sp>
      <p:pic>
        <p:nvPicPr>
          <p:cNvPr id="48131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730250"/>
            <a:ext cx="11366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47529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6056BF5-AE54-ED43-8CA4-071E652CF2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188" y="3284984"/>
            <a:ext cx="8353300" cy="92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88332"/>
      </p:ext>
    </p:extLst>
  </p:cSld>
  <p:clrMapOvr>
    <a:masterClrMapping/>
  </p:clrMapOvr>
  <p:transition spd="med"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Moving the reference frame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65175"/>
            <a:ext cx="8785225" cy="568801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 Along the reference trajectory 		      and</a:t>
            </a:r>
          </a:p>
          <a:p>
            <a:pPr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18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 It is thus useful to </a:t>
            </a:r>
            <a:r>
              <a:rPr lang="en-US" b="1" dirty="0">
                <a:cs typeface="Palatino"/>
              </a:rPr>
              <a:t>move </a:t>
            </a:r>
            <a:r>
              <a:rPr lang="en-US" dirty="0">
                <a:cs typeface="Palatino"/>
              </a:rPr>
              <a:t>the</a:t>
            </a:r>
            <a:r>
              <a:rPr lang="en-US" b="1" dirty="0">
                <a:cs typeface="Palatino"/>
              </a:rPr>
              <a:t> reference frame to </a:t>
            </a:r>
            <a:r>
              <a:rPr lang="en-US" dirty="0">
                <a:cs typeface="Palatino"/>
              </a:rPr>
              <a:t>the</a:t>
            </a:r>
            <a:r>
              <a:rPr lang="en-US" b="1" dirty="0">
                <a:cs typeface="Palatino"/>
              </a:rPr>
              <a:t> reference trajectory</a:t>
            </a:r>
            <a:r>
              <a:rPr lang="en-US" dirty="0">
                <a:cs typeface="Palatino"/>
              </a:rPr>
              <a:t> for which another canonical transformation is performed</a:t>
            </a:r>
          </a:p>
          <a:p>
            <a:pPr>
              <a:spcBef>
                <a:spcPts val="1800"/>
              </a:spcBef>
              <a:buFont typeface="Wingdings" charset="2"/>
              <a:buChar char="q"/>
              <a:defRPr/>
            </a:pPr>
            <a:endParaRPr lang="en-US" dirty="0">
              <a:cs typeface="Palatino"/>
            </a:endParaRPr>
          </a:p>
          <a:p>
            <a:pPr>
              <a:spcBef>
                <a:spcPts val="18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The mixed variable generating function is 						      providing</a:t>
            </a:r>
          </a:p>
          <a:p>
            <a:pPr>
              <a:spcBef>
                <a:spcPts val="4800"/>
              </a:spcBef>
              <a:buFont typeface="Wingdings" charset="2"/>
              <a:buChar char="q"/>
              <a:defRPr/>
            </a:pPr>
            <a:r>
              <a:rPr lang="en-US" dirty="0">
                <a:cs typeface="Palatino"/>
              </a:rPr>
              <a:t>The Hamiltonian is then</a:t>
            </a:r>
          </a:p>
          <a:p>
            <a:pPr marL="0" indent="0">
              <a:buFont typeface="Wingdings" charset="0"/>
              <a:buNone/>
              <a:defRPr/>
            </a:pPr>
            <a:endParaRPr lang="en-US" dirty="0">
              <a:cs typeface="Palatino"/>
            </a:endParaRPr>
          </a:p>
        </p:txBody>
      </p:sp>
      <p:pic>
        <p:nvPicPr>
          <p:cNvPr id="48131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730250"/>
            <a:ext cx="11366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47529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2963"/>
            <a:ext cx="396081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013176"/>
            <a:ext cx="61214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13450"/>
            <a:ext cx="87852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D7DBC7-7069-D649-BB6C-E04F2D0520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188" y="3284984"/>
            <a:ext cx="8353300" cy="92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66205"/>
      </p:ext>
    </p:extLst>
  </p:cSld>
  <p:clrMapOvr>
    <a:masterClrMapping/>
  </p:clrMapOvr>
  <p:transition spd="med"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2400">
                <a:latin typeface="Bookman Old Style" charset="0"/>
                <a:ea typeface="ＭＳ Ｐゴシック" charset="0"/>
                <a:cs typeface="ＭＳ Ｐゴシック" charset="0"/>
              </a:rPr>
              <a:t>Relativistic and transverse field approximations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65175"/>
            <a:ext cx="8785225" cy="5688013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First note that 						        and 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In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ultra-relativistic limit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		        and the Hamiltonian is written as                        																	    </a:t>
            </a:r>
            <a:r>
              <a:rPr lang="el-GR" dirty="0">
                <a:latin typeface="Palatino" charset="0"/>
                <a:ea typeface="ＭＳ Ｐゴシック" charset="0"/>
                <a:cs typeface="Palatino" charset="0"/>
              </a:rPr>
              <a:t>         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where the “hats” are dropped  for simplicity</a:t>
            </a:r>
          </a:p>
        </p:txBody>
      </p:sp>
      <p:pic>
        <p:nvPicPr>
          <p:cNvPr id="50179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53879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1268413"/>
            <a:ext cx="7620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596" y="1627188"/>
            <a:ext cx="29448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708275"/>
            <a:ext cx="88725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1726853"/>
      </p:ext>
    </p:extLst>
  </p:cSld>
  <p:clrMapOvr>
    <a:masterClrMapping/>
  </p:clrMapOvr>
  <p:transition spd="med"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806450"/>
          </a:xfrm>
        </p:spPr>
        <p:txBody>
          <a:bodyPr/>
          <a:lstStyle/>
          <a:p>
            <a:r>
              <a:rPr lang="en-US" sz="2400">
                <a:latin typeface="Bookman Old Style" charset="0"/>
                <a:ea typeface="ＭＳ Ｐゴシック" charset="0"/>
                <a:cs typeface="ＭＳ Ｐゴシック" charset="0"/>
              </a:rPr>
              <a:t>Relativistic and transverse field approximations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sz="half" idx="1"/>
          </p:nvPr>
        </p:nvSpPr>
        <p:spPr>
          <a:xfrm>
            <a:off x="250825" y="765175"/>
            <a:ext cx="8785225" cy="5688013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First note that 						        and 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In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ultra-relativistic limit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		        and the Hamiltonian is written as                        																	    </a:t>
            </a:r>
            <a:r>
              <a:rPr lang="el-GR" dirty="0">
                <a:latin typeface="Palatino" charset="0"/>
                <a:ea typeface="ＭＳ Ｐゴシック" charset="0"/>
                <a:cs typeface="Palatino" charset="0"/>
              </a:rPr>
              <a:t>         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where the “hats” are dropped  for simplicity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If we consider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only transverse field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components,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vector potential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has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only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longitudinal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component and the Hamiltonian is written as</a:t>
            </a: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Note that the Hamiltonian is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non-linear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even in the absence of any field component (i.e. for a drift)!</a:t>
            </a:r>
          </a:p>
        </p:txBody>
      </p:sp>
      <p:pic>
        <p:nvPicPr>
          <p:cNvPr id="50179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53879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1268413"/>
            <a:ext cx="7620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596" y="1627188"/>
            <a:ext cx="29448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708275"/>
            <a:ext cx="88725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5229225"/>
            <a:ext cx="864076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79483"/>
      </p:ext>
    </p:extLst>
  </p:cSld>
  <p:clrMapOvr>
    <a:masterClrMapping/>
  </p:clrMapOvr>
  <p:transition spd="med"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Lie formalism</a:t>
            </a:r>
          </a:p>
        </p:txBody>
      </p:sp>
      <p:sp>
        <p:nvSpPr>
          <p:cNvPr id="9218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Poisson bracket properties satisfy what is mathematically called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Lie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algebra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They can be represented by (Lie) operators of the form        			and				etc.</a:t>
            </a:r>
          </a:p>
        </p:txBody>
      </p:sp>
      <p:pic>
        <p:nvPicPr>
          <p:cNvPr id="9224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28838"/>
            <a:ext cx="20161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081213"/>
            <a:ext cx="2774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33231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Lie formalism</a:t>
            </a:r>
          </a:p>
        </p:txBody>
      </p:sp>
      <p:sp>
        <p:nvSpPr>
          <p:cNvPr id="9218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Poisson bracket properties satisfy what is mathematically called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Lie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algebra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They can be represented by (Lie) operators of the form        			and				etc.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For a Hamiltonian system 		there is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formal solution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equations of motion 			     written as					   with a symplectic map</a:t>
            </a:r>
          </a:p>
        </p:txBody>
      </p:sp>
      <p:pic>
        <p:nvPicPr>
          <p:cNvPr id="9219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052763"/>
            <a:ext cx="302418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636912"/>
            <a:ext cx="10112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398838"/>
            <a:ext cx="37433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946525"/>
            <a:ext cx="15446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28838"/>
            <a:ext cx="20161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081213"/>
            <a:ext cx="2774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10481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7161213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Lie formalism</a:t>
            </a:r>
          </a:p>
        </p:txBody>
      </p:sp>
      <p:sp>
        <p:nvSpPr>
          <p:cNvPr id="9218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Poisson bracket properties satisfy what is mathematically called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Lie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algebra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They can be represented by (Lie) operators of the form        			and				etc.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For a Hamiltonian system 		there is a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formal solution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equations of motion 			     written as					   with a symplectic map </a:t>
            </a:r>
          </a:p>
          <a:p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1-turn accelerator map can be represented by the composition of the maps of each element				   				where	      (called the generator) is the Hamiltonian for each element, a polynomial of degree	   in the variables    </a:t>
            </a:r>
          </a:p>
          <a:p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219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052763"/>
            <a:ext cx="302418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636912"/>
            <a:ext cx="10112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398838"/>
            <a:ext cx="37433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946525"/>
            <a:ext cx="15446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157788"/>
            <a:ext cx="37449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28838"/>
            <a:ext cx="20161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081213"/>
            <a:ext cx="2774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5" y="5157788"/>
            <a:ext cx="2540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4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5953125"/>
            <a:ext cx="393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5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5949950"/>
            <a:ext cx="184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02506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450" y="-65088"/>
            <a:ext cx="7345363" cy="685801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Map for quadrupole</a:t>
            </a:r>
          </a:p>
        </p:txBody>
      </p:sp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Consider the 1D quadrupole Hamiltonian</a:t>
            </a:r>
          </a:p>
          <a:p>
            <a:pPr>
              <a:spcBef>
                <a:spcPts val="12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For a quadrupole of length	    , the map is written as </a:t>
            </a: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341438"/>
            <a:ext cx="35052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2057400"/>
            <a:ext cx="246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23876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838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>
                <a:latin typeface="Bookman Old Style" charset="0"/>
                <a:ea typeface="ＭＳ Ｐゴシック" charset="0"/>
                <a:cs typeface="ＭＳ Ｐゴシック" charset="0"/>
              </a:rPr>
              <a:t>Preservation of Phase Volume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85225" cy="511333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fundamental property of canonical transformations is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preservation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of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 phase space volume</a:t>
            </a: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This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preservation in phase space can be represented in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old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new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as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 volume elements in old and new variables are related through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Jacobian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3174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276475"/>
            <a:ext cx="426561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05263"/>
            <a:ext cx="66960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025719"/>
      </p:ext>
    </p:extLst>
  </p:cSld>
  <p:clrMapOvr>
    <a:masterClrMapping/>
  </p:clrMapOvr>
  <p:transition spd="med"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450" y="-65088"/>
            <a:ext cx="7345363" cy="685801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Map for quadrupole</a:t>
            </a:r>
          </a:p>
        </p:txBody>
      </p:sp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Consider the 1D quadrupole Hamiltonian</a:t>
            </a:r>
          </a:p>
          <a:p>
            <a:pPr>
              <a:spcBef>
                <a:spcPts val="12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For a quadrupole of length	    , the map is written as </a:t>
            </a: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Its application to the transverse variables is</a:t>
            </a: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341438"/>
            <a:ext cx="35052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2057400"/>
            <a:ext cx="246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23876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8099425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03738"/>
            <a:ext cx="813752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9278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450" y="-65088"/>
            <a:ext cx="7345363" cy="685801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Map for quadrupole</a:t>
            </a:r>
          </a:p>
        </p:txBody>
      </p:sp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8640763" cy="5513388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Consider the 1D quadrupole Hamiltonian</a:t>
            </a:r>
          </a:p>
          <a:p>
            <a:pPr>
              <a:spcBef>
                <a:spcPts val="1200"/>
              </a:spcBef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For a quadrupole of length	    , the map is written as </a:t>
            </a: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Its application to the transverse variables is</a:t>
            </a: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This finally provides the usual quadrupole matrix</a:t>
            </a: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341438"/>
            <a:ext cx="35052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2057400"/>
            <a:ext cx="246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23876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8099425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03738"/>
            <a:ext cx="813752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6445250"/>
            <a:ext cx="54721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949950"/>
            <a:ext cx="532923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732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806450"/>
          </a:xfrm>
        </p:spPr>
        <p:txBody>
          <a:bodyPr/>
          <a:lstStyle/>
          <a:p>
            <a:r>
              <a:rPr lang="en-US" sz="3600">
                <a:latin typeface="Bookman Old Style" charset="0"/>
                <a:ea typeface="ＭＳ Ｐゴシック" charset="0"/>
                <a:cs typeface="ＭＳ Ｐゴシック" charset="0"/>
              </a:rPr>
              <a:t>Preservation of Phase Volume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 fundamental property of canonical transformations is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preservation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of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 phase space volume</a:t>
            </a: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This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volume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preservation in phase space can be represented in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old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new variables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as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 volume elements in old and new variables are related through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Jacobian</a:t>
            </a: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These two relationships imply that the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Jacobian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of a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canonical transformation 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should have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determinant</a:t>
            </a:r>
            <a:r>
              <a:rPr lang="en-US" sz="2400" dirty="0">
                <a:latin typeface="Palatino" charset="0"/>
                <a:ea typeface="ＭＳ Ｐゴシック" charset="0"/>
                <a:cs typeface="Palatino" charset="0"/>
              </a:rPr>
              <a:t> equal to </a:t>
            </a:r>
            <a:r>
              <a:rPr lang="en-US" sz="2400" b="1" dirty="0">
                <a:latin typeface="Palatino" charset="0"/>
                <a:ea typeface="ＭＳ Ｐゴシック" charset="0"/>
                <a:cs typeface="Palatino" charset="0"/>
              </a:rPr>
              <a:t>1</a:t>
            </a:r>
          </a:p>
        </p:txBody>
      </p:sp>
      <p:pic>
        <p:nvPicPr>
          <p:cNvPr id="3174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276475"/>
            <a:ext cx="426561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05263"/>
            <a:ext cx="66960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6014719"/>
            <a:ext cx="8785225" cy="79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57626"/>
      </p:ext>
    </p:extLst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True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  <p:tag name="FIRSTYANNIS@C02FR59QDF9T3PP7" val="5012"/>
  <p:tag name="DEFAULTDISPLAYSOURCE" val="\documentclass{slides}\pagestyle{empty}&#10;\begin{document}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n  =  -{n\lambda_n}\;,\quad a_n = {n\mu_n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7"/>
  <p:tag name="PICTUREFILESIZE" val="3724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\sum\limits_{n=1}^\infty (b_n - i a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62"/>
  <p:tag name="PICTUREFILESIZE" val="15850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10^{-4} B_0\sum\limits_{n=1}^\infty (b'_n - i a'_n) (\frac{x+iy}{r_0}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99"/>
  <p:tag name="PICTUREFILESIZE" val="19391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b_n'  =  \frac{b_n}{10^{-4} B_0} r_0^{n-1} \,,\; a_n' = &#10;\frac{a_n}{10^{-4} B_0} r_0^{n-1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66"/>
  <p:tag name="PICTUREFILESIZE" val="13334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begin{pmatrix} \frac{1}{\sqrt{\beta}}  &amp; 0\\ &#10;\frac{\alpha}{\sqrt{\beta}} &amp; \sqrt{\beta}\end{pmatrix}  \begin{pmatrix}   u \\ u'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3"/>
  <p:tag name="PICTUREFILESIZE" val="1218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begin{pmatrix} \frac{1}{\sqrt{\beta}}  &amp; 0\\ &#10;\frac{\alpha}{\sqrt{\beta}} &amp; \sqrt{\beta}\end{pmatrix}  \begin{pmatrix}   u \\ u'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3"/>
  <p:tag name="PICTUREFILESIZE" val="12183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begin{pmatrix} \frac{1}{\sqrt{\beta}}  &amp; 0\\ &#10;\frac{\alpha}{\sqrt{\beta}} &amp; \sqrt{\beta}\end{pmatrix}  \begin{pmatrix}   u \\ u'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3"/>
  <p:tag name="PICTUREFILESIZE" val="12183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\begin{equation*}&#10;B_x = -\frac{\partial V}{\partial x} = \frac{\partial A_s}{\partial&#10;y}\;, \quad B_y = -\frac{\partial&#10;V}{\partial y} = -\frac{\partial A_s}{\partial x} &#10;\end{equation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90"/>
  <p:tag name="PICTUREFILESIZE" val="1584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B} = 0 \;\; \rightarrow \;\; \exists {\bf A} : \;\;  {\bf B}  =  {\bf \nabla} \times {\bf A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A}(x+iy)=A_s(x,y)+iV(x,y) =  \sum\limits_{n=1}^\infty \kappa_n z^n = \sum\limits_{n=1}^\infty (\lambda_n + i&#10;\mu_n) (x+iy)^n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03"/>
  <p:tag name="PICTUREFILESIZE" val="29457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B} = 0 \;\; \rightarrow \;\; \exists V : \;\;  {\bf B}  =  -{\bf \nabla} V 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- \frac{\partial}{\partial x}(A_s(x,y)+iV(x,y) ) = -\sum\limits_{n=1}^\infty n (\lambda_n + i&#10;\mu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06"/>
  <p:tag name="PICTUREFILESIZE" val="298302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91473</TotalTime>
  <Words>4667</Words>
  <Application>Microsoft Macintosh PowerPoint</Application>
  <PresentationFormat>On-screen Show (4:3)</PresentationFormat>
  <Paragraphs>635</Paragraphs>
  <Slides>81</Slides>
  <Notes>76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92" baseType="lpstr">
      <vt:lpstr>Aptos</vt:lpstr>
      <vt:lpstr>Aptos Display</vt:lpstr>
      <vt:lpstr>Arial</vt:lpstr>
      <vt:lpstr>Baskerville</vt:lpstr>
      <vt:lpstr>Bookman Old Style</vt:lpstr>
      <vt:lpstr>Helvetica</vt:lpstr>
      <vt:lpstr>Palatino</vt:lpstr>
      <vt:lpstr>Times New Roman</vt:lpstr>
      <vt:lpstr>Wingdings</vt:lpstr>
      <vt:lpstr>1_Pixel</vt:lpstr>
      <vt:lpstr>Office Theme</vt:lpstr>
      <vt:lpstr>Particle motion in Hamiltonian Formalism II  Yannis PAPAPHILIPPOU Accelerator and Beam Physics group Beams Department, CERN</vt:lpstr>
      <vt:lpstr>Summary of Lecture I</vt:lpstr>
      <vt:lpstr>Canonical transformations</vt:lpstr>
      <vt:lpstr>Canonical Transformations</vt:lpstr>
      <vt:lpstr>Canonical Transformations</vt:lpstr>
      <vt:lpstr>Canonical Transformations</vt:lpstr>
      <vt:lpstr>Preservation of Phase Volume</vt:lpstr>
      <vt:lpstr>Preservation of Phase Volume</vt:lpstr>
      <vt:lpstr>Preservation of Phase Volume</vt:lpstr>
      <vt:lpstr>Examples of transformations</vt:lpstr>
      <vt:lpstr>Examples of transformations</vt:lpstr>
      <vt:lpstr>Examples of transformations</vt:lpstr>
      <vt:lpstr>The Relativistic Hamiltonian for electromagnetic fields</vt:lpstr>
      <vt:lpstr>Single-particle relativistic Hamiltonian</vt:lpstr>
      <vt:lpstr>Single-particle relativistic Hamiltonian</vt:lpstr>
      <vt:lpstr>Single-particle relativistic Hamiltonian</vt:lpstr>
      <vt:lpstr>Single-particle relativistic Hamiltonian</vt:lpstr>
      <vt:lpstr>The Accelerator ring Hamiltonian</vt:lpstr>
      <vt:lpstr>Canonical transformations and approximations</vt:lpstr>
      <vt:lpstr>Canonical transformations and approximations</vt:lpstr>
      <vt:lpstr>Canonical transformations and approximations</vt:lpstr>
      <vt:lpstr>Canonical transformations and approximations</vt:lpstr>
      <vt:lpstr>High-energy, large ring approximation</vt:lpstr>
      <vt:lpstr>High-energy, large ring approximation</vt:lpstr>
      <vt:lpstr>General non-linear Accelerator Hamiltonian</vt:lpstr>
      <vt:lpstr>Magnetic element Hamiltonians</vt:lpstr>
      <vt:lpstr>Linear magnetic fields</vt:lpstr>
      <vt:lpstr>Linear magnetic fields </vt:lpstr>
      <vt:lpstr>Linear magnetic fields </vt:lpstr>
      <vt:lpstr>The integrable Hamiltonian</vt:lpstr>
      <vt:lpstr>The integrable Hamiltonian</vt:lpstr>
      <vt:lpstr>Action-Angle Variables</vt:lpstr>
      <vt:lpstr>Action-angle variables</vt:lpstr>
      <vt:lpstr>Action-angle variables</vt:lpstr>
      <vt:lpstr>Harmonic oscillator revisited</vt:lpstr>
      <vt:lpstr>Harmonic oscillator revisited</vt:lpstr>
      <vt:lpstr>Harmonic oscillator revisited</vt:lpstr>
      <vt:lpstr>Harmonic oscillator revisited</vt:lpstr>
      <vt:lpstr>Accelerator Hamiltonian in action-angle variables</vt:lpstr>
      <vt:lpstr>Accelerator Hamiltonian in action-angle variables</vt:lpstr>
      <vt:lpstr>Normalised coordinates</vt:lpstr>
      <vt:lpstr>Normalised coordinates</vt:lpstr>
      <vt:lpstr>Normalised coordinates</vt:lpstr>
      <vt:lpstr>Linear normal forms</vt:lpstr>
      <vt:lpstr>Linear normal forms</vt:lpstr>
      <vt:lpstr>Linear normal forms</vt:lpstr>
      <vt:lpstr>Symplectic maps</vt:lpstr>
      <vt:lpstr>Maps</vt:lpstr>
      <vt:lpstr>Maps</vt:lpstr>
      <vt:lpstr>Symplectic maps</vt:lpstr>
      <vt:lpstr>Symplectic maps</vt:lpstr>
      <vt:lpstr>Symplectic maps</vt:lpstr>
      <vt:lpstr>Why symplecticity is important</vt:lpstr>
      <vt:lpstr>Why symplecticity is important</vt:lpstr>
      <vt:lpstr>Phase portrait for non-symplectic matrix</vt:lpstr>
      <vt:lpstr>Summary of Lecture II</vt:lpstr>
      <vt:lpstr>PowerPoint Presentation</vt:lpstr>
      <vt:lpstr>Appendix</vt:lpstr>
      <vt:lpstr>Preservation of Phase Volume</vt:lpstr>
      <vt:lpstr>Magnetic multipole expansion</vt:lpstr>
      <vt:lpstr>Multipole expansion II</vt:lpstr>
      <vt:lpstr>From Cartesian to “curved” coordinates</vt:lpstr>
      <vt:lpstr>From Cartesian to “curved” coordinates</vt:lpstr>
      <vt:lpstr>From Cartesian to “curved” variables</vt:lpstr>
      <vt:lpstr>From Cartesian to “curved” variables</vt:lpstr>
      <vt:lpstr>Changing of the independent variable</vt:lpstr>
      <vt:lpstr>Changing of the independent variable</vt:lpstr>
      <vt:lpstr>Neglecting electric fields</vt:lpstr>
      <vt:lpstr>Neglecting electric fields</vt:lpstr>
      <vt:lpstr>Momentum rescaling</vt:lpstr>
      <vt:lpstr>Momentum rescaling</vt:lpstr>
      <vt:lpstr>Moving the reference frame</vt:lpstr>
      <vt:lpstr>Moving the reference frame</vt:lpstr>
      <vt:lpstr>Relativistic and transverse field approximations</vt:lpstr>
      <vt:lpstr>Relativistic and transverse field approximations</vt:lpstr>
      <vt:lpstr>Lie formalism</vt:lpstr>
      <vt:lpstr>Lie formalism</vt:lpstr>
      <vt:lpstr>Lie formalism</vt:lpstr>
      <vt:lpstr>Map for quadrupole</vt:lpstr>
      <vt:lpstr>Map for quadrupole</vt:lpstr>
      <vt:lpstr>Map for quadrupole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2931</cp:revision>
  <cp:lastPrinted>2008-01-22T16:33:02Z</cp:lastPrinted>
  <dcterms:created xsi:type="dcterms:W3CDTF">2011-01-18T14:20:36Z</dcterms:created>
  <dcterms:modified xsi:type="dcterms:W3CDTF">2025-10-02T09:59:51Z</dcterms:modified>
</cp:coreProperties>
</file>