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.xml" ContentType="application/vnd.openxmlformats-officedocument.presentationml.tags+xml"/>
  <Override PartName="/ppt/notesSlides/notesSlide1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98" r:id="rId1"/>
  </p:sldMasterIdLst>
  <p:notesMasterIdLst>
    <p:notesMasterId r:id="rId58"/>
  </p:notesMasterIdLst>
  <p:handoutMasterIdLst>
    <p:handoutMasterId r:id="rId59"/>
  </p:handoutMasterIdLst>
  <p:sldIdLst>
    <p:sldId id="387" r:id="rId2"/>
    <p:sldId id="1012" r:id="rId3"/>
    <p:sldId id="1035" r:id="rId4"/>
    <p:sldId id="1013" r:id="rId5"/>
    <p:sldId id="1006" r:id="rId6"/>
    <p:sldId id="701" r:id="rId7"/>
    <p:sldId id="1025" r:id="rId8"/>
    <p:sldId id="1004" r:id="rId9"/>
    <p:sldId id="1005" r:id="rId10"/>
    <p:sldId id="768" r:id="rId11"/>
    <p:sldId id="1007" r:id="rId12"/>
    <p:sldId id="1009" r:id="rId13"/>
    <p:sldId id="500" r:id="rId14"/>
    <p:sldId id="1008" r:id="rId15"/>
    <p:sldId id="770" r:id="rId16"/>
    <p:sldId id="703" r:id="rId17"/>
    <p:sldId id="1026" r:id="rId18"/>
    <p:sldId id="702" r:id="rId19"/>
    <p:sldId id="1034" r:id="rId20"/>
    <p:sldId id="773" r:id="rId21"/>
    <p:sldId id="704" r:id="rId22"/>
    <p:sldId id="774" r:id="rId23"/>
    <p:sldId id="775" r:id="rId24"/>
    <p:sldId id="1196" r:id="rId25"/>
    <p:sldId id="705" r:id="rId26"/>
    <p:sldId id="1028" r:id="rId27"/>
    <p:sldId id="1036" r:id="rId28"/>
    <p:sldId id="1029" r:id="rId29"/>
    <p:sldId id="711" r:id="rId30"/>
    <p:sldId id="1030" r:id="rId31"/>
    <p:sldId id="1031" r:id="rId32"/>
    <p:sldId id="1027" r:id="rId33"/>
    <p:sldId id="1010" r:id="rId34"/>
    <p:sldId id="927" r:id="rId35"/>
    <p:sldId id="994" r:id="rId36"/>
    <p:sldId id="928" r:id="rId37"/>
    <p:sldId id="1014" r:id="rId38"/>
    <p:sldId id="929" r:id="rId39"/>
    <p:sldId id="1015" r:id="rId40"/>
    <p:sldId id="1033" r:id="rId41"/>
    <p:sldId id="932" r:id="rId42"/>
    <p:sldId id="1017" r:id="rId43"/>
    <p:sldId id="1018" r:id="rId44"/>
    <p:sldId id="933" r:id="rId45"/>
    <p:sldId id="1019" r:id="rId46"/>
    <p:sldId id="935" r:id="rId47"/>
    <p:sldId id="1022" r:id="rId48"/>
    <p:sldId id="936" r:id="rId49"/>
    <p:sldId id="1021" r:id="rId50"/>
    <p:sldId id="1024" r:id="rId51"/>
    <p:sldId id="871" r:id="rId52"/>
    <p:sldId id="995" r:id="rId53"/>
    <p:sldId id="996" r:id="rId54"/>
    <p:sldId id="997" r:id="rId55"/>
    <p:sldId id="1023" r:id="rId56"/>
    <p:sldId id="937" r:id="rId57"/>
  </p:sldIdLst>
  <p:sldSz cx="9144000" cy="6858000" type="screen4x3"/>
  <p:notesSz cx="6729413" cy="9861550"/>
  <p:custDataLst>
    <p:tags r:id="rId60"/>
  </p:custDataLst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059DD596-AB38-E946-BDF2-C15DEC925A25}">
          <p14:sldIdLst>
            <p14:sldId id="387"/>
            <p14:sldId id="1012"/>
            <p14:sldId id="1035"/>
            <p14:sldId id="1013"/>
            <p14:sldId id="1006"/>
            <p14:sldId id="701"/>
            <p14:sldId id="1025"/>
            <p14:sldId id="1004"/>
            <p14:sldId id="1005"/>
            <p14:sldId id="768"/>
            <p14:sldId id="1007"/>
            <p14:sldId id="1009"/>
            <p14:sldId id="500"/>
            <p14:sldId id="1008"/>
            <p14:sldId id="770"/>
            <p14:sldId id="703"/>
            <p14:sldId id="1026"/>
            <p14:sldId id="702"/>
            <p14:sldId id="1034"/>
            <p14:sldId id="773"/>
            <p14:sldId id="704"/>
            <p14:sldId id="774"/>
            <p14:sldId id="775"/>
            <p14:sldId id="1196"/>
            <p14:sldId id="705"/>
            <p14:sldId id="1028"/>
            <p14:sldId id="1036"/>
            <p14:sldId id="1029"/>
            <p14:sldId id="711"/>
            <p14:sldId id="1030"/>
            <p14:sldId id="1031"/>
            <p14:sldId id="1027"/>
            <p14:sldId id="1010"/>
            <p14:sldId id="927"/>
            <p14:sldId id="994"/>
            <p14:sldId id="928"/>
            <p14:sldId id="1014"/>
            <p14:sldId id="929"/>
            <p14:sldId id="1015"/>
            <p14:sldId id="1033"/>
            <p14:sldId id="932"/>
            <p14:sldId id="1017"/>
            <p14:sldId id="1018"/>
            <p14:sldId id="933"/>
            <p14:sldId id="1019"/>
            <p14:sldId id="935"/>
            <p14:sldId id="1022"/>
            <p14:sldId id="936"/>
            <p14:sldId id="1021"/>
            <p14:sldId id="1024"/>
            <p14:sldId id="871"/>
            <p14:sldId id="995"/>
            <p14:sldId id="996"/>
            <p14:sldId id="997"/>
            <p14:sldId id="1023"/>
            <p14:sldId id="9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5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8000"/>
    <a:srgbClr val="800080"/>
    <a:srgbClr val="66FF33"/>
    <a:srgbClr val="FF00FF"/>
    <a:srgbClr val="0033CC"/>
    <a:srgbClr val="66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58" autoAdjust="0"/>
  </p:normalViewPr>
  <p:slideViewPr>
    <p:cSldViewPr>
      <p:cViewPr varScale="1">
        <p:scale>
          <a:sx n="120" d="100"/>
          <a:sy n="120" d="100"/>
        </p:scale>
        <p:origin x="73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6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692" y="-66"/>
      </p:cViewPr>
      <p:guideLst>
        <p:guide orient="horz" pos="3105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FED97340-FA7D-914B-81D3-A909308C8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326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8257361E-A937-8840-B642-8C0927938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5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7FA22C3-228F-024E-A2AE-0C156C27E84D}" type="slidenum">
              <a:rPr lang="en-US" sz="1200">
                <a:latin typeface="Helvetica" charset="0"/>
              </a:rPr>
              <a:pPr eaLnBrk="1" hangingPunct="1"/>
              <a:t>1</a:t>
            </a:fld>
            <a:endParaRPr lang="en-US" sz="1200">
              <a:latin typeface="Helvetica" charset="0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994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E2258C-38C6-BF4E-A7F7-9C2D0A9C5FD6}" type="slidenum">
              <a:rPr lang="en-US" sz="1200">
                <a:latin typeface="Helvetica" charset="0"/>
              </a:rPr>
              <a:pPr eaLnBrk="1" hangingPunct="1"/>
              <a:t>10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85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E2258C-38C6-BF4E-A7F7-9C2D0A9C5FD6}" type="slidenum">
              <a:rPr lang="en-US" sz="1200">
                <a:latin typeface="Helvetica" charset="0"/>
              </a:rPr>
              <a:pPr eaLnBrk="1" hangingPunct="1"/>
              <a:t>11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6741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E2258C-38C6-BF4E-A7F7-9C2D0A9C5FD6}" type="slidenum">
              <a:rPr lang="en-US" sz="1200">
                <a:latin typeface="Helvetica" charset="0"/>
              </a:rPr>
              <a:pPr eaLnBrk="1" hangingPunct="1"/>
              <a:t>12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7610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E0B8DF8-21A7-7541-8C17-075312BA23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D74669-EA4F-2347-AA80-408974FE9707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563202" name="Rectangle 2">
            <a:extLst>
              <a:ext uri="{FF2B5EF4-FFF2-40B4-BE49-F238E27FC236}">
                <a16:creationId xmlns:a16="http://schemas.microsoft.com/office/drawing/2014/main" id="{087CD768-FF04-7141-9B9E-696C586A4F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03" name="Rectangle 3">
            <a:extLst>
              <a:ext uri="{FF2B5EF4-FFF2-40B4-BE49-F238E27FC236}">
                <a16:creationId xmlns:a16="http://schemas.microsoft.com/office/drawing/2014/main" id="{EB5C2F9E-5E2E-7544-9996-87A33EC934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71945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E0B8DF8-21A7-7541-8C17-075312BA23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D74669-EA4F-2347-AA80-408974FE9707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563202" name="Rectangle 2">
            <a:extLst>
              <a:ext uri="{FF2B5EF4-FFF2-40B4-BE49-F238E27FC236}">
                <a16:creationId xmlns:a16="http://schemas.microsoft.com/office/drawing/2014/main" id="{087CD768-FF04-7141-9B9E-696C586A4F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03" name="Rectangle 3">
            <a:extLst>
              <a:ext uri="{FF2B5EF4-FFF2-40B4-BE49-F238E27FC236}">
                <a16:creationId xmlns:a16="http://schemas.microsoft.com/office/drawing/2014/main" id="{EB5C2F9E-5E2E-7544-9996-87A33EC934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8802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0CA0FCC4-3040-7043-B251-5055932D1E9A}" type="slidenum">
              <a:rPr lang="en-US" sz="1200">
                <a:latin typeface="Helvetica" charset="0"/>
              </a:rPr>
              <a:pPr eaLnBrk="1" hangingPunct="1"/>
              <a:t>15</a:t>
            </a:fld>
            <a:endParaRPr lang="en-US" sz="1200">
              <a:latin typeface="Helvetica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077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0CA0FCC4-3040-7043-B251-5055932D1E9A}" type="slidenum">
              <a:rPr lang="en-US" sz="1200">
                <a:latin typeface="Helvetica" charset="0"/>
              </a:rPr>
              <a:pPr eaLnBrk="1" hangingPunct="1"/>
              <a:t>16</a:t>
            </a:fld>
            <a:endParaRPr lang="en-US" sz="1200">
              <a:latin typeface="Helvetica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7910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0CA0FCC4-3040-7043-B251-5055932D1E9A}" type="slidenum">
              <a:rPr lang="en-US" sz="1200">
                <a:latin typeface="Helvetica" charset="0"/>
              </a:rPr>
              <a:pPr eaLnBrk="1" hangingPunct="1"/>
              <a:t>17</a:t>
            </a:fld>
            <a:endParaRPr lang="en-US" sz="1200">
              <a:latin typeface="Helvetica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4525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D181A9F-C1D0-F740-88DE-6690AD42FD3B}" type="slidenum">
              <a:rPr lang="en-US" sz="1200">
                <a:latin typeface="Helvetica" charset="0"/>
              </a:rPr>
              <a:pPr eaLnBrk="1" hangingPunct="1"/>
              <a:t>18</a:t>
            </a:fld>
            <a:endParaRPr lang="en-US" sz="1200">
              <a:latin typeface="Helvetica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0609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D181A9F-C1D0-F740-88DE-6690AD42FD3B}" type="slidenum">
              <a:rPr lang="en-US" sz="1200">
                <a:latin typeface="Helvetica" charset="0"/>
              </a:rPr>
              <a:pPr eaLnBrk="1" hangingPunct="1"/>
              <a:t>19</a:t>
            </a:fld>
            <a:endParaRPr lang="en-US" sz="1200">
              <a:latin typeface="Helvetica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01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E2258C-38C6-BF4E-A7F7-9C2D0A9C5FD6}" type="slidenum">
              <a:rPr lang="en-US" sz="1200">
                <a:latin typeface="Helvetica" charset="0"/>
              </a:rPr>
              <a:pPr eaLnBrk="1" hangingPunct="1"/>
              <a:t>2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3558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D181A9F-C1D0-F740-88DE-6690AD42FD3B}" type="slidenum">
              <a:rPr lang="en-US" sz="1200">
                <a:latin typeface="Helvetica" charset="0"/>
              </a:rPr>
              <a:pPr eaLnBrk="1" hangingPunct="1"/>
              <a:t>20</a:t>
            </a:fld>
            <a:endParaRPr lang="en-US" sz="1200">
              <a:latin typeface="Helvetica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0026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A036085-F3B1-E24C-B6F4-31B38B58719E}" type="slidenum">
              <a:rPr lang="en-US" sz="1200">
                <a:latin typeface="Helvetica" charset="0"/>
              </a:rPr>
              <a:pPr eaLnBrk="1" hangingPunct="1"/>
              <a:t>21</a:t>
            </a:fld>
            <a:endParaRPr lang="en-US" sz="1200">
              <a:latin typeface="Helvetica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595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A036085-F3B1-E24C-B6F4-31B38B58719E}" type="slidenum">
              <a:rPr lang="en-US" sz="1200">
                <a:latin typeface="Helvetica" charset="0"/>
              </a:rPr>
              <a:pPr eaLnBrk="1" hangingPunct="1"/>
              <a:t>22</a:t>
            </a:fld>
            <a:endParaRPr lang="en-US" sz="1200">
              <a:latin typeface="Helvetica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0305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A036085-F3B1-E24C-B6F4-31B38B58719E}" type="slidenum">
              <a:rPr lang="en-US" sz="1200">
                <a:latin typeface="Helvetica" charset="0"/>
              </a:rPr>
              <a:pPr eaLnBrk="1" hangingPunct="1"/>
              <a:t>23</a:t>
            </a:fld>
            <a:endParaRPr lang="en-US" sz="1200">
              <a:latin typeface="Helvetica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4165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ED53AF-5817-653B-602F-F584BFA86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>
            <a:extLst>
              <a:ext uri="{FF2B5EF4-FFF2-40B4-BE49-F238E27FC236}">
                <a16:creationId xmlns:a16="http://schemas.microsoft.com/office/drawing/2014/main" id="{12D1ABD3-B883-127C-B558-85F85CEC63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A036085-F3B1-E24C-B6F4-31B38B58719E}" type="slidenum">
              <a:rPr lang="en-US" sz="1200">
                <a:latin typeface="Helvetica" charset="0"/>
              </a:rPr>
              <a:pPr eaLnBrk="1" hangingPunct="1"/>
              <a:t>24</a:t>
            </a:fld>
            <a:endParaRPr lang="en-US" sz="1200">
              <a:latin typeface="Helvetica" charset="0"/>
            </a:endParaRPr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59A35269-D40F-43B8-17D4-F6FD48624F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5C08AD81-B342-2CE5-4B4E-7875940A6C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1888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DFF6B613-95D9-2440-B27C-41E3C8AD1E4D}" type="slidenum">
              <a:rPr lang="en-US" sz="1200">
                <a:latin typeface="Helvetica" charset="0"/>
              </a:rPr>
              <a:pPr eaLnBrk="1" hangingPunct="1"/>
              <a:t>25</a:t>
            </a:fld>
            <a:endParaRPr lang="en-US" sz="1200">
              <a:latin typeface="Helvetica" charset="0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9558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DFF6B613-95D9-2440-B27C-41E3C8AD1E4D}" type="slidenum">
              <a:rPr lang="en-US" sz="1200">
                <a:latin typeface="Helvetica" charset="0"/>
              </a:rPr>
              <a:pPr eaLnBrk="1" hangingPunct="1"/>
              <a:t>26</a:t>
            </a:fld>
            <a:endParaRPr lang="en-US" sz="1200">
              <a:latin typeface="Helvetica" charset="0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2362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5CEE42-561F-527D-03AF-69FAFAF7F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>
            <a:extLst>
              <a:ext uri="{FF2B5EF4-FFF2-40B4-BE49-F238E27FC236}">
                <a16:creationId xmlns:a16="http://schemas.microsoft.com/office/drawing/2014/main" id="{482B277E-8881-A2B6-49D7-F68CD5F1BB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DFF6B613-95D9-2440-B27C-41E3C8AD1E4D}" type="slidenum">
              <a:rPr lang="en-US" sz="1200">
                <a:latin typeface="Helvetica" charset="0"/>
              </a:rPr>
              <a:pPr eaLnBrk="1" hangingPunct="1"/>
              <a:t>27</a:t>
            </a:fld>
            <a:endParaRPr lang="en-US" sz="1200">
              <a:latin typeface="Helvetica" charset="0"/>
            </a:endParaRPr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C2FEB245-C268-94A5-D750-5B3A27D987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E481CDE8-0F6D-8630-3253-BF837FF89B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1440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DFF6B613-95D9-2440-B27C-41E3C8AD1E4D}" type="slidenum">
              <a:rPr lang="en-US" sz="1200">
                <a:latin typeface="Helvetica" charset="0"/>
              </a:rPr>
              <a:pPr eaLnBrk="1" hangingPunct="1"/>
              <a:t>28</a:t>
            </a:fld>
            <a:endParaRPr lang="en-US" sz="1200">
              <a:latin typeface="Helvetica" charset="0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270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7CDA66A5-9B20-3B48-8206-5F735081EA5E}" type="slidenum">
              <a:rPr lang="en-US" sz="1200">
                <a:latin typeface="Helvetica" charset="0"/>
              </a:rPr>
              <a:pPr eaLnBrk="1" hangingPunct="1"/>
              <a:t>29</a:t>
            </a:fld>
            <a:endParaRPr lang="en-US" sz="1200">
              <a:latin typeface="Helvetica" charset="0"/>
            </a:endParaRPr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070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FC1CE-3372-A4C1-65F6-234DDBF22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>
            <a:extLst>
              <a:ext uri="{FF2B5EF4-FFF2-40B4-BE49-F238E27FC236}">
                <a16:creationId xmlns:a16="http://schemas.microsoft.com/office/drawing/2014/main" id="{AEED8533-CAC2-F528-7892-666F920420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E2258C-38C6-BF4E-A7F7-9C2D0A9C5FD6}" type="slidenum">
              <a:rPr lang="en-US" sz="1200">
                <a:latin typeface="Helvetica" charset="0"/>
              </a:rPr>
              <a:pPr eaLnBrk="1" hangingPunct="1"/>
              <a:t>3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BC043ECF-F926-B404-353A-557DD5118B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6C343AE0-95B4-A137-072D-06A20806B1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82262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7CDA66A5-9B20-3B48-8206-5F735081EA5E}" type="slidenum">
              <a:rPr lang="en-US" sz="1200">
                <a:latin typeface="Helvetica" charset="0"/>
              </a:rPr>
              <a:pPr eaLnBrk="1" hangingPunct="1"/>
              <a:t>30</a:t>
            </a:fld>
            <a:endParaRPr lang="en-US" sz="1200">
              <a:latin typeface="Helvetica" charset="0"/>
            </a:endParaRPr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9060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7CDA66A5-9B20-3B48-8206-5F735081EA5E}" type="slidenum">
              <a:rPr lang="en-US" sz="1200">
                <a:latin typeface="Helvetica" charset="0"/>
              </a:rPr>
              <a:pPr eaLnBrk="1" hangingPunct="1"/>
              <a:t>31</a:t>
            </a:fld>
            <a:endParaRPr lang="en-US" sz="1200">
              <a:latin typeface="Helvetica" charset="0"/>
            </a:endParaRPr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27075"/>
            <a:ext cx="4967287" cy="3725863"/>
          </a:xfrm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126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DFF6B613-95D9-2440-B27C-41E3C8AD1E4D}" type="slidenum">
              <a:rPr lang="en-US" sz="1200">
                <a:latin typeface="Helvetica" charset="0"/>
              </a:rPr>
              <a:pPr eaLnBrk="1" hangingPunct="1"/>
              <a:t>32</a:t>
            </a:fld>
            <a:endParaRPr lang="en-US" sz="1200">
              <a:latin typeface="Helvetica" charset="0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9408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CBC7D2-BA93-1341-910A-6790077EF03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684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397EC2-4EBB-D945-95E6-06263110419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70894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397EC2-4EBB-D945-95E6-06263110419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16548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4398743-C3A8-7847-8E3E-C02A88CD281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63114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4398743-C3A8-7847-8E3E-C02A88CD281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88190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864525-B732-1840-AF52-A5F9F424940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8785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48-52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EFAC0D9-57BB-D945-A5B7-2D5A45C8D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091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CBC7D2-BA93-1341-910A-6790077EF03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41083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48-52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EFAC0D9-57BB-D945-A5B7-2D5A45C8D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99372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CBC7D2-BA93-1341-910A-6790077EF03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86615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CBC7D2-BA93-1341-910A-6790077EF03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12467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CBC7D2-BA93-1341-910A-6790077EF03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38015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67544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C2E68-7707-2645-AC0E-8E62EF0DAE9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70011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A4A7DA-BFA1-0442-8592-F76C79D26B7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11050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A4A7DA-BFA1-0442-8592-F76C79D26B7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51137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48-52</a:t>
            </a: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CE22D2-16CE-1246-88ED-0985D3A8CAE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0651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48-52</a:t>
            </a: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CE22D2-16CE-1246-88ED-0985D3A8CAE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685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E2258C-38C6-BF4E-A7F7-9C2D0A9C5FD6}" type="slidenum">
              <a:rPr lang="en-US" sz="1200">
                <a:latin typeface="Helvetica" charset="0"/>
              </a:rPr>
              <a:pPr eaLnBrk="1" hangingPunct="1"/>
              <a:t>5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1830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E2258C-38C6-BF4E-A7F7-9C2D0A9C5FD6}" type="slidenum">
              <a:rPr lang="en-US" sz="1200">
                <a:latin typeface="Helvetica" charset="0"/>
              </a:rPr>
              <a:pPr eaLnBrk="1" hangingPunct="1"/>
              <a:t>50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35581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F8040E-36A0-0A47-B509-96535CEC8C8D}" type="slidenum">
              <a:rPr lang="en-US" sz="1200">
                <a:latin typeface="Helvetica" charset="0"/>
              </a:rPr>
              <a:pPr eaLnBrk="1" hangingPunct="1"/>
              <a:t>51</a:t>
            </a:fld>
            <a:endParaRPr lang="en-US" sz="1200">
              <a:latin typeface="Helvetica" charset="0"/>
            </a:endParaRPr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47268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C4398743-C3A8-7847-8E3E-C02A88CD2810}" type="slidenum">
              <a:rPr lang="en-US" sz="1200">
                <a:latin typeface="Helvetica" charset="0"/>
              </a:rPr>
              <a:pPr eaLnBrk="1" hangingPunct="1"/>
              <a:t>52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10456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97C2E68-7707-2645-AC0E-8E62EF0DAE9C}" type="slidenum">
              <a:rPr lang="en-US" sz="1200">
                <a:latin typeface="Helvetica" charset="0"/>
              </a:rPr>
              <a:pPr eaLnBrk="1" hangingPunct="1"/>
              <a:t>53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26402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53-54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97C2E68-7707-2645-AC0E-8E62EF0DAE9C}" type="slidenum">
              <a:rPr lang="en-US" sz="1200">
                <a:latin typeface="Helvetica" charset="0"/>
              </a:rPr>
              <a:pPr eaLnBrk="1" hangingPunct="1"/>
              <a:t>54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10717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48-52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AE1358-AFD4-6D41-9D03-145D2AC38D1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00681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48-52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AE1358-AFD4-6D41-9D03-145D2AC38D1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charset="0"/>
                <a:ea typeface="ＭＳ Ｐゴシック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293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E2258C-38C6-BF4E-A7F7-9C2D0A9C5FD6}" type="slidenum">
              <a:rPr lang="en-US" sz="1200">
                <a:latin typeface="Helvetica" charset="0"/>
              </a:rPr>
              <a:pPr eaLnBrk="1" hangingPunct="1"/>
              <a:t>6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803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E2258C-38C6-BF4E-A7F7-9C2D0A9C5FD6}" type="slidenum">
              <a:rPr lang="en-US" sz="1200">
                <a:latin typeface="Helvetica" charset="0"/>
              </a:rPr>
              <a:pPr eaLnBrk="1" hangingPunct="1"/>
              <a:t>7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337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E2258C-38C6-BF4E-A7F7-9C2D0A9C5FD6}" type="slidenum">
              <a:rPr lang="en-US" sz="1200">
                <a:latin typeface="Helvetica" charset="0"/>
              </a:rPr>
              <a:pPr eaLnBrk="1" hangingPunct="1"/>
              <a:t>8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714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FBE2258C-38C6-BF4E-A7F7-9C2D0A9C5FD6}" type="slidenum">
              <a:rPr lang="en-US" sz="1200">
                <a:latin typeface="Helvetica" charset="0"/>
              </a:rPr>
              <a:pPr eaLnBrk="1" hangingPunct="1"/>
              <a:t>9</a:t>
            </a:fld>
            <a:endParaRPr lang="en-US" sz="1200">
              <a:latin typeface="Helvetica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91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8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" name="Rectangle 59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Rectangle 63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4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8"/>
                </a:srgbClr>
              </a:gs>
              <a:gs pos="100000">
                <a:srgbClr val="D7DFE7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GB">
              <a:solidFill>
                <a:schemeClr val="bg1"/>
              </a:solidFill>
              <a:latin typeface="Palatino" charset="0"/>
            </a:endParaRPr>
          </a:p>
        </p:txBody>
      </p:sp>
      <p:sp>
        <p:nvSpPr>
          <p:cNvPr id="8" name="Rectangle 68"/>
          <p:cNvSpPr>
            <a:spLocks noChangeArrowheads="1"/>
          </p:cNvSpPr>
          <p:nvPr userDrawn="1"/>
        </p:nvSpPr>
        <p:spPr bwMode="auto">
          <a:xfrm rot="16200000">
            <a:off x="-2831306" y="3593306"/>
            <a:ext cx="59436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Hamiltonian formalism, CERN</a:t>
            </a:r>
            <a:r>
              <a:rPr lang="en-US" sz="1100" baseline="0" dirty="0">
                <a:solidFill>
                  <a:schemeClr val="bg2"/>
                </a:solidFill>
                <a:latin typeface="Palatino" charset="0"/>
              </a:rPr>
              <a:t> Accelerator School</a:t>
            </a: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, September 2025</a:t>
            </a:r>
            <a:endParaRPr lang="en-US" sz="1200" dirty="0">
              <a:solidFill>
                <a:schemeClr val="bg2"/>
              </a:solidFill>
              <a:latin typeface="Palatino" charset="0"/>
            </a:endParaRPr>
          </a:p>
        </p:txBody>
      </p:sp>
      <p:sp>
        <p:nvSpPr>
          <p:cNvPr id="9" name="Rectangle 69"/>
          <p:cNvSpPr>
            <a:spLocks noChangeArrowheads="1"/>
          </p:cNvSpPr>
          <p:nvPr userDrawn="1"/>
        </p:nvSpPr>
        <p:spPr bwMode="auto">
          <a:xfrm>
            <a:off x="8116888" y="6477000"/>
            <a:ext cx="1020762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23" tIns="48111" rIns="96223" bIns="48111"/>
          <a:lstStyle/>
          <a:p>
            <a:pPr algn="r" defTabSz="962025" eaLnBrk="0" hangingPunct="0">
              <a:spcBef>
                <a:spcPct val="0"/>
              </a:spcBef>
              <a:buClrTx/>
              <a:buSzTx/>
              <a:buFontTx/>
              <a:buNone/>
            </a:pPr>
            <a:fld id="{446CB4C9-2EBB-8B46-94C6-F681F28B1938}" type="slidenum">
              <a:rPr lang="de-DE" sz="1200">
                <a:solidFill>
                  <a:srgbClr val="808080"/>
                </a:solidFill>
                <a:latin typeface="Palatino" charset="0"/>
              </a:rPr>
              <a:pPr algn="r" defTabSz="962025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de-DE" sz="1200">
              <a:solidFill>
                <a:srgbClr val="808080"/>
              </a:solidFill>
              <a:latin typeface="Palatino" charset="0"/>
            </a:endParaRPr>
          </a:p>
        </p:txBody>
      </p:sp>
      <p:pic>
        <p:nvPicPr>
          <p:cNvPr id="11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6953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8593" name="Rectangle 65"/>
          <p:cNvSpPr>
            <a:spLocks noGrp="1" noChangeArrowheads="1"/>
          </p:cNvSpPr>
          <p:nvPr>
            <p:ph type="ctrTitle"/>
          </p:nvPr>
        </p:nvSpPr>
        <p:spPr>
          <a:xfrm>
            <a:off x="725488" y="2286000"/>
            <a:ext cx="7772400" cy="1143000"/>
          </a:xfr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78594" name="Rectangle 66"/>
          <p:cNvSpPr>
            <a:spLocks noGrp="1" noChangeArrowheads="1"/>
          </p:cNvSpPr>
          <p:nvPr>
            <p:ph type="subTitle" idx="1"/>
          </p:nvPr>
        </p:nvSpPr>
        <p:spPr>
          <a:xfrm>
            <a:off x="1411288" y="3886200"/>
            <a:ext cx="6400800" cy="1752600"/>
          </a:xfrm>
        </p:spPr>
        <p:txBody>
          <a:bodyPr/>
          <a:lstStyle>
            <a:lvl1pPr marL="0" indent="0" algn="ctr">
              <a:buFont typeface="Wingdings" pitchFamily="-11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"/>
            <a:ext cx="1115616" cy="71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8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6525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5288" y="0"/>
            <a:ext cx="2057400" cy="6278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0"/>
            <a:ext cx="6019800" cy="62785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6186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781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73088" y="1143000"/>
            <a:ext cx="8229600" cy="5135563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1085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9303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1690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6609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1178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1189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6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7162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4494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4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7" name="Rectangle 55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8" name="Rectangle 60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61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8"/>
                </a:srgbClr>
              </a:gs>
              <a:gs pos="100000">
                <a:srgbClr val="D7DFE7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GB">
              <a:latin typeface="Palatino" charset="0"/>
            </a:endParaRPr>
          </a:p>
        </p:txBody>
      </p:sp>
      <p:sp>
        <p:nvSpPr>
          <p:cNvPr id="1030" name="Rectangle 6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781800" cy="685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Rectangle 6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143000"/>
            <a:ext cx="8229600" cy="51355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2" name="Rectangle 65"/>
          <p:cNvSpPr>
            <a:spLocks noChangeArrowheads="1"/>
          </p:cNvSpPr>
          <p:nvPr userDrawn="1"/>
        </p:nvSpPr>
        <p:spPr bwMode="auto">
          <a:xfrm rot="-5400000">
            <a:off x="-2831306" y="3593306"/>
            <a:ext cx="59436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Hamiltonian formalism, CERN</a:t>
            </a:r>
            <a:r>
              <a:rPr lang="en-US" sz="1100" baseline="0" dirty="0">
                <a:solidFill>
                  <a:schemeClr val="bg2"/>
                </a:solidFill>
                <a:latin typeface="Palatino" charset="0"/>
              </a:rPr>
              <a:t> Accelerator School</a:t>
            </a: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, September 2025</a:t>
            </a:r>
            <a:endParaRPr lang="en-US" sz="1200" dirty="0">
              <a:solidFill>
                <a:schemeClr val="bg2"/>
              </a:solidFill>
              <a:latin typeface="Palatino" charset="0"/>
            </a:endParaRPr>
          </a:p>
        </p:txBody>
      </p:sp>
      <p:sp>
        <p:nvSpPr>
          <p:cNvPr id="1033" name="Rectangle 66"/>
          <p:cNvSpPr>
            <a:spLocks noChangeArrowheads="1"/>
          </p:cNvSpPr>
          <p:nvPr userDrawn="1"/>
        </p:nvSpPr>
        <p:spPr bwMode="auto">
          <a:xfrm>
            <a:off x="8116888" y="6477000"/>
            <a:ext cx="1020762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23" tIns="48111" rIns="96223" bIns="48111"/>
          <a:lstStyle/>
          <a:p>
            <a:pPr algn="r" defTabSz="962025" eaLnBrk="0" hangingPunct="0">
              <a:spcBef>
                <a:spcPct val="0"/>
              </a:spcBef>
              <a:buClrTx/>
              <a:buSzTx/>
              <a:buFontTx/>
              <a:buNone/>
            </a:pPr>
            <a:fld id="{6C36B750-64D8-2E42-ADE4-C09DFB635528}" type="slidenum">
              <a:rPr lang="de-DE" sz="1200">
                <a:latin typeface="Palatino" charset="0"/>
              </a:rPr>
              <a:pPr algn="r" defTabSz="962025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de-DE" sz="1200">
              <a:latin typeface="Palatino" charset="0"/>
            </a:endParaRPr>
          </a:p>
        </p:txBody>
      </p:sp>
      <p:pic>
        <p:nvPicPr>
          <p:cNvPr id="1035" name="Picture 1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6953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-1"/>
            <a:ext cx="1115616" cy="71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586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q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0.emf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9.png"/><Relationship Id="rId5" Type="http://schemas.openxmlformats.org/officeDocument/2006/relationships/image" Target="../media/image32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emf"/><Relationship Id="rId5" Type="http://schemas.openxmlformats.org/officeDocument/2006/relationships/hyperlink" Target="https://www.acs.psu.edu/drussell/Demos/phase-diagram/phase-diagram.html" TargetMode="External"/><Relationship Id="rId4" Type="http://schemas.openxmlformats.org/officeDocument/2006/relationships/image" Target="../media/image3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18.emf"/><Relationship Id="rId4" Type="http://schemas.openxmlformats.org/officeDocument/2006/relationships/image" Target="../media/image4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1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3.emf"/><Relationship Id="rId7" Type="http://schemas.openxmlformats.org/officeDocument/2006/relationships/image" Target="../media/image4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4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3.emf"/><Relationship Id="rId7" Type="http://schemas.openxmlformats.org/officeDocument/2006/relationships/image" Target="../media/image4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emf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image" Target="../media/image52.emf"/><Relationship Id="rId7" Type="http://schemas.openxmlformats.org/officeDocument/2006/relationships/image" Target="../media/image56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10" Type="http://schemas.openxmlformats.org/officeDocument/2006/relationships/image" Target="../media/image59.emf"/><Relationship Id="rId4" Type="http://schemas.openxmlformats.org/officeDocument/2006/relationships/image" Target="../media/image53.emf"/><Relationship Id="rId9" Type="http://schemas.openxmlformats.org/officeDocument/2006/relationships/image" Target="../media/image5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7" Type="http://schemas.openxmlformats.org/officeDocument/2006/relationships/image" Target="../media/image65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3" Type="http://schemas.openxmlformats.org/officeDocument/2006/relationships/image" Target="../media/image61.emf"/><Relationship Id="rId7" Type="http://schemas.openxmlformats.org/officeDocument/2006/relationships/image" Target="../media/image63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emf"/><Relationship Id="rId5" Type="http://schemas.openxmlformats.org/officeDocument/2006/relationships/image" Target="../media/image55.emf"/><Relationship Id="rId4" Type="http://schemas.openxmlformats.org/officeDocument/2006/relationships/image" Target="../media/image62.emf"/><Relationship Id="rId9" Type="http://schemas.openxmlformats.org/officeDocument/2006/relationships/image" Target="../media/image65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gif"/><Relationship Id="rId5" Type="http://schemas.openxmlformats.org/officeDocument/2006/relationships/image" Target="../media/image69.gif"/><Relationship Id="rId4" Type="http://schemas.openxmlformats.org/officeDocument/2006/relationships/image" Target="../media/image68.gi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4.emf"/><Relationship Id="rId4" Type="http://schemas.openxmlformats.org/officeDocument/2006/relationships/image" Target="../media/image73.e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emf"/><Relationship Id="rId3" Type="http://schemas.openxmlformats.org/officeDocument/2006/relationships/image" Target="../media/image72.emf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5.emf"/><Relationship Id="rId5" Type="http://schemas.openxmlformats.org/officeDocument/2006/relationships/image" Target="../media/image74.emf"/><Relationship Id="rId4" Type="http://schemas.openxmlformats.org/officeDocument/2006/relationships/image" Target="../media/image73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0.emf"/><Relationship Id="rId4" Type="http://schemas.openxmlformats.org/officeDocument/2006/relationships/image" Target="../media/image79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1.emf"/><Relationship Id="rId4" Type="http://schemas.openxmlformats.org/officeDocument/2006/relationships/image" Target="../media/image79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3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5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7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7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7" Type="http://schemas.openxmlformats.org/officeDocument/2006/relationships/image" Target="../media/image90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9.emf"/><Relationship Id="rId5" Type="http://schemas.openxmlformats.org/officeDocument/2006/relationships/image" Target="../media/image88.emf"/><Relationship Id="rId4" Type="http://schemas.openxmlformats.org/officeDocument/2006/relationships/image" Target="../media/image87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3.emf"/><Relationship Id="rId4" Type="http://schemas.openxmlformats.org/officeDocument/2006/relationships/image" Target="../media/image92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emf"/><Relationship Id="rId3" Type="http://schemas.openxmlformats.org/officeDocument/2006/relationships/image" Target="../media/image95.emf"/><Relationship Id="rId7" Type="http://schemas.openxmlformats.org/officeDocument/2006/relationships/image" Target="../media/image98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7.emf"/><Relationship Id="rId5" Type="http://schemas.openxmlformats.org/officeDocument/2006/relationships/image" Target="../media/image96.emf"/><Relationship Id="rId4" Type="http://schemas.openxmlformats.org/officeDocument/2006/relationships/image" Target="../media/image94.e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emf"/><Relationship Id="rId3" Type="http://schemas.openxmlformats.org/officeDocument/2006/relationships/image" Target="../media/image100.emf"/><Relationship Id="rId7" Type="http://schemas.openxmlformats.org/officeDocument/2006/relationships/image" Target="../media/image104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3.emf"/><Relationship Id="rId5" Type="http://schemas.openxmlformats.org/officeDocument/2006/relationships/image" Target="../media/image102.emf"/><Relationship Id="rId4" Type="http://schemas.openxmlformats.org/officeDocument/2006/relationships/image" Target="../media/image101.e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emf"/><Relationship Id="rId3" Type="http://schemas.openxmlformats.org/officeDocument/2006/relationships/image" Target="../media/image100.emf"/><Relationship Id="rId7" Type="http://schemas.openxmlformats.org/officeDocument/2006/relationships/image" Target="../media/image104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3.emf"/><Relationship Id="rId5" Type="http://schemas.openxmlformats.org/officeDocument/2006/relationships/image" Target="../media/image102.emf"/><Relationship Id="rId4" Type="http://schemas.openxmlformats.org/officeDocument/2006/relationships/image" Target="../media/image10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7" Type="http://schemas.openxmlformats.org/officeDocument/2006/relationships/image" Target="../media/image78.e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9.emf"/><Relationship Id="rId5" Type="http://schemas.openxmlformats.org/officeDocument/2006/relationships/image" Target="../media/image108.emf"/><Relationship Id="rId4" Type="http://schemas.openxmlformats.org/officeDocument/2006/relationships/image" Target="../media/image107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2.emf"/><Relationship Id="rId4" Type="http://schemas.openxmlformats.org/officeDocument/2006/relationships/image" Target="../media/image111.e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emf"/><Relationship Id="rId3" Type="http://schemas.openxmlformats.org/officeDocument/2006/relationships/image" Target="../media/image110.emf"/><Relationship Id="rId7" Type="http://schemas.openxmlformats.org/officeDocument/2006/relationships/image" Target="../media/image113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2.emf"/><Relationship Id="rId5" Type="http://schemas.openxmlformats.org/officeDocument/2006/relationships/image" Target="../media/image112.emf"/><Relationship Id="rId4" Type="http://schemas.openxmlformats.org/officeDocument/2006/relationships/image" Target="../media/image111.emf"/><Relationship Id="rId9" Type="http://schemas.openxmlformats.org/officeDocument/2006/relationships/image" Target="../media/image114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e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e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6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7.emf"/><Relationship Id="rId4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6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7.emf"/><Relationship Id="rId4" Type="http://schemas.openxmlformats.org/officeDocument/2006/relationships/image" Target="../media/image19.emf"/><Relationship Id="rId9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75187" y="879091"/>
            <a:ext cx="6789101" cy="2283454"/>
          </a:xfrm>
        </p:spPr>
        <p:txBody>
          <a:bodyPr/>
          <a:lstStyle/>
          <a:p>
            <a:pPr algn="ctr" eaLnBrk="1" hangingPunct="1"/>
            <a:r>
              <a:rPr lang="en-US" b="1" dirty="0">
                <a:solidFill>
                  <a:schemeClr val="bg2"/>
                </a:solidFill>
                <a:latin typeface="Palatino" charset="0"/>
                <a:ea typeface="ＭＳ Ｐゴシック" charset="0"/>
                <a:cs typeface="ＭＳ Ｐゴシック" charset="0"/>
              </a:rPr>
              <a:t>Particle motion in Hamiltonian Formalism I </a:t>
            </a:r>
            <a:br>
              <a:rPr lang="en-US" b="1" dirty="0">
                <a:solidFill>
                  <a:schemeClr val="bg2"/>
                </a:solidFill>
                <a:latin typeface="Palatino" charset="0"/>
                <a:ea typeface="ＭＳ Ｐゴシック" charset="0"/>
                <a:cs typeface="ＭＳ Ｐゴシック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Yannis PAPAPHILIPPOU</a:t>
            </a:r>
            <a:br>
              <a:rPr lang="en-US" sz="36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Accelerator and Beam Physics group</a:t>
            </a:r>
            <a:b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Beams Department, CERN</a:t>
            </a:r>
            <a:endParaRPr lang="en-US" sz="2800" b="1" dirty="0">
              <a:solidFill>
                <a:schemeClr val="tx1"/>
              </a:solidFill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1520" y="4574546"/>
            <a:ext cx="5832648" cy="2283454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sz="2800" b="1" dirty="0">
                <a:latin typeface="Times New Roman" charset="0"/>
                <a:ea typeface="ＭＳ Ｐゴシック" charset="0"/>
                <a:cs typeface="ＭＳ Ｐゴシック" charset="0"/>
              </a:rPr>
              <a:t>CERN Accelerator School</a:t>
            </a:r>
          </a:p>
          <a:p>
            <a:pPr eaLnBrk="1" hangingPunct="1"/>
            <a:r>
              <a:rPr lang="en-GB" sz="2800" dirty="0"/>
              <a:t>Introduction to Accelerator Physics</a:t>
            </a:r>
          </a:p>
          <a:p>
            <a:pPr eaLnBrk="1" hangingPunct="1"/>
            <a:r>
              <a:rPr lang="en-GB" sz="2800" dirty="0"/>
              <a:t>Santa Susanna, Spain</a:t>
            </a:r>
          </a:p>
          <a:p>
            <a:pPr eaLnBrk="1" hangingPunct="1"/>
            <a:r>
              <a:rPr lang="en-GB" sz="2800" dirty="0"/>
              <a:t>September 21</a:t>
            </a:r>
            <a:r>
              <a:rPr lang="en-GB" sz="2800" baseline="30000" dirty="0"/>
              <a:t>st</a:t>
            </a:r>
            <a:r>
              <a:rPr lang="en-GB" sz="2800" dirty="0"/>
              <a:t> – October 4</a:t>
            </a:r>
            <a:r>
              <a:rPr lang="en-GB" sz="2800" baseline="30000" dirty="0"/>
              <a:t>th</a:t>
            </a:r>
            <a:r>
              <a:rPr lang="en-GB" sz="2800" dirty="0"/>
              <a:t>, 2025 </a:t>
            </a:r>
          </a:p>
        </p:txBody>
      </p:sp>
      <p:pic>
        <p:nvPicPr>
          <p:cNvPr id="1026" name="Picture 2" descr="page1image1604631152">
            <a:extLst>
              <a:ext uri="{FF2B5EF4-FFF2-40B4-BE49-F238E27FC236}">
                <a16:creationId xmlns:a16="http://schemas.microsoft.com/office/drawing/2014/main" id="{BF4AC8AA-3D98-E173-ABEE-09119F8028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64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1image1604744272">
            <a:extLst>
              <a:ext uri="{FF2B5EF4-FFF2-40B4-BE49-F238E27FC236}">
                <a16:creationId xmlns:a16="http://schemas.microsoft.com/office/drawing/2014/main" id="{89E5FB64-9754-B21E-4BD1-9ECC953AE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64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ge1image1604633840">
            <a:extLst>
              <a:ext uri="{FF2B5EF4-FFF2-40B4-BE49-F238E27FC236}">
                <a16:creationId xmlns:a16="http://schemas.microsoft.com/office/drawing/2014/main" id="{3740321C-AE56-B9F7-C964-FC69EA11F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page1image1604634048">
            <a:extLst>
              <a:ext uri="{FF2B5EF4-FFF2-40B4-BE49-F238E27FC236}">
                <a16:creationId xmlns:a16="http://schemas.microsoft.com/office/drawing/2014/main" id="{3659C89B-83F9-EFBC-E597-B133D2432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3700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9E1815C-2419-C822-B07C-5CBE35E061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2160" y="4221087"/>
            <a:ext cx="3131840" cy="2315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58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Matrix solution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179512" y="749300"/>
            <a:ext cx="8964488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The </a:t>
            </a:r>
            <a:r>
              <a:rPr lang="en-US" b="1" dirty="0">
                <a:latin typeface="Palatino" charset="0"/>
              </a:rPr>
              <a:t>amplitude</a:t>
            </a:r>
            <a:r>
              <a:rPr lang="en-US" dirty="0">
                <a:latin typeface="Palatino" charset="0"/>
              </a:rPr>
              <a:t> and </a:t>
            </a:r>
            <a:r>
              <a:rPr lang="en-US" b="1" dirty="0">
                <a:latin typeface="Palatino" charset="0"/>
              </a:rPr>
              <a:t>phase</a:t>
            </a:r>
            <a:r>
              <a:rPr lang="en-US" dirty="0">
                <a:latin typeface="Palatino" charset="0"/>
              </a:rPr>
              <a:t> depend on the </a:t>
            </a:r>
            <a:r>
              <a:rPr lang="en-US" b="1" dirty="0">
                <a:latin typeface="Palatino" charset="0"/>
              </a:rPr>
              <a:t>initial conditions</a:t>
            </a: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The solutions can be re-written thus as</a:t>
            </a:r>
            <a:endParaRPr lang="en-US" b="1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b="1" dirty="0">
              <a:latin typeface="Palatino" charset="0"/>
            </a:endParaRPr>
          </a:p>
          <a:p>
            <a:pPr algn="l">
              <a:buSzTx/>
              <a:buNone/>
              <a:defRPr/>
            </a:pPr>
            <a:r>
              <a:rPr lang="en-US" dirty="0">
                <a:latin typeface="Palatino" charset="0"/>
              </a:rPr>
              <a:t> 					 	</a:t>
            </a:r>
            <a:endParaRPr lang="en-US" b="1" dirty="0">
              <a:solidFill>
                <a:srgbClr val="000000"/>
              </a:solidFill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b="1" dirty="0">
              <a:latin typeface="Palatino" charset="0"/>
            </a:endParaRPr>
          </a:p>
          <a:p>
            <a:pPr algn="l">
              <a:lnSpc>
                <a:spcPct val="200000"/>
              </a:lnSpc>
              <a:buSzTx/>
              <a:buNone/>
              <a:defRPr/>
            </a:pPr>
            <a:r>
              <a:rPr lang="en-US" dirty="0">
                <a:latin typeface="Palatino" charset="0"/>
              </a:rPr>
              <a:t>				</a:t>
            </a: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1C08FB-F810-AD4B-A871-5AE416730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76" y="1124744"/>
            <a:ext cx="8785225" cy="8393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BB55E8-D9F3-2649-BF48-8046161C3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2448898"/>
            <a:ext cx="4441825" cy="74479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F569B0-D5B7-C249-B420-5A2625466C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807" y="3212976"/>
            <a:ext cx="4700249" cy="32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389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Matrix solution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179512" y="749300"/>
            <a:ext cx="8964488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The </a:t>
            </a:r>
            <a:r>
              <a:rPr lang="en-US" b="1" dirty="0">
                <a:latin typeface="Palatino" charset="0"/>
              </a:rPr>
              <a:t>amplitude</a:t>
            </a:r>
            <a:r>
              <a:rPr lang="en-US" dirty="0">
                <a:latin typeface="Palatino" charset="0"/>
              </a:rPr>
              <a:t> and </a:t>
            </a:r>
            <a:r>
              <a:rPr lang="en-US" b="1" dirty="0">
                <a:latin typeface="Palatino" charset="0"/>
              </a:rPr>
              <a:t>phase</a:t>
            </a:r>
            <a:r>
              <a:rPr lang="en-US" dirty="0">
                <a:latin typeface="Palatino" charset="0"/>
              </a:rPr>
              <a:t> depend on the </a:t>
            </a:r>
            <a:r>
              <a:rPr lang="en-US" b="1" dirty="0">
                <a:latin typeface="Palatino" charset="0"/>
              </a:rPr>
              <a:t>initial conditions</a:t>
            </a: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The solutions can be re-written thus as</a:t>
            </a:r>
            <a:endParaRPr lang="en-US" b="1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b="1" dirty="0">
              <a:latin typeface="Palatino" charset="0"/>
            </a:endParaRPr>
          </a:p>
          <a:p>
            <a:pPr algn="l">
              <a:buSzTx/>
              <a:buNone/>
              <a:defRPr/>
            </a:pPr>
            <a:r>
              <a:rPr lang="en-US" dirty="0">
                <a:latin typeface="Palatino" charset="0"/>
              </a:rPr>
              <a:t> 					 	or in </a:t>
            </a:r>
            <a:r>
              <a:rPr lang="en-US" b="1" dirty="0">
                <a:latin typeface="Palatino" charset="0"/>
              </a:rPr>
              <a:t>matrix</a:t>
            </a:r>
            <a:r>
              <a:rPr lang="en-US" dirty="0">
                <a:latin typeface="Palatino" charset="0"/>
              </a:rPr>
              <a:t> </a:t>
            </a:r>
            <a:r>
              <a:rPr lang="en-US" b="1" dirty="0">
                <a:latin typeface="Palatino" charset="0"/>
              </a:rPr>
              <a:t>form</a:t>
            </a:r>
          </a:p>
          <a:p>
            <a:pPr algn="l">
              <a:buSzTx/>
              <a:buNone/>
              <a:defRPr/>
            </a:pPr>
            <a:endParaRPr lang="en-US" b="1" dirty="0"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b="1" dirty="0"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b="1" dirty="0"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b="1" dirty="0">
              <a:latin typeface="Palatino" charset="0"/>
            </a:endParaRPr>
          </a:p>
          <a:p>
            <a:pPr marL="342900" indent="-342900" algn="l">
              <a:buClr>
                <a:srgbClr val="00007D"/>
              </a:buClr>
              <a:buSzTx/>
              <a:defRPr/>
            </a:pPr>
            <a:endParaRPr lang="en-US" b="1" dirty="0">
              <a:solidFill>
                <a:srgbClr val="000000"/>
              </a:solidFill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b="1" dirty="0">
              <a:latin typeface="Palatino" charset="0"/>
            </a:endParaRPr>
          </a:p>
          <a:p>
            <a:pPr algn="l">
              <a:lnSpc>
                <a:spcPct val="200000"/>
              </a:lnSpc>
              <a:buSzTx/>
              <a:buNone/>
              <a:defRPr/>
            </a:pPr>
            <a:r>
              <a:rPr lang="en-US" dirty="0">
                <a:latin typeface="Palatino" charset="0"/>
              </a:rPr>
              <a:t>				</a:t>
            </a: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1C08FB-F810-AD4B-A871-5AE416730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76" y="1124744"/>
            <a:ext cx="8785225" cy="8393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BB55E8-D9F3-2649-BF48-8046161C3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2448898"/>
            <a:ext cx="4441825" cy="74479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F569B0-D5B7-C249-B420-5A2625466C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807" y="3212976"/>
            <a:ext cx="4700249" cy="3267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0A95238-6AC4-9346-B681-AD1D78D85D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3714398"/>
            <a:ext cx="8545428" cy="107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124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Matrix solution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179512" y="749300"/>
            <a:ext cx="8964488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The </a:t>
            </a:r>
            <a:r>
              <a:rPr lang="en-US" b="1" dirty="0">
                <a:latin typeface="Palatino" charset="0"/>
              </a:rPr>
              <a:t>amplitude</a:t>
            </a:r>
            <a:r>
              <a:rPr lang="en-US" dirty="0">
                <a:latin typeface="Palatino" charset="0"/>
              </a:rPr>
              <a:t> and </a:t>
            </a:r>
            <a:r>
              <a:rPr lang="en-US" b="1" dirty="0">
                <a:latin typeface="Palatino" charset="0"/>
              </a:rPr>
              <a:t>phase</a:t>
            </a:r>
            <a:r>
              <a:rPr lang="en-US" dirty="0">
                <a:latin typeface="Palatino" charset="0"/>
              </a:rPr>
              <a:t> depend on the </a:t>
            </a:r>
            <a:r>
              <a:rPr lang="en-US" b="1" dirty="0">
                <a:latin typeface="Palatino" charset="0"/>
              </a:rPr>
              <a:t>initial conditions</a:t>
            </a: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The solutions can be re-written thus as</a:t>
            </a:r>
            <a:endParaRPr lang="en-US" b="1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b="1" dirty="0">
              <a:latin typeface="Palatino" charset="0"/>
            </a:endParaRPr>
          </a:p>
          <a:p>
            <a:pPr algn="l">
              <a:buSzTx/>
              <a:buNone/>
              <a:defRPr/>
            </a:pPr>
            <a:r>
              <a:rPr lang="en-US" dirty="0">
                <a:latin typeface="Palatino" charset="0"/>
              </a:rPr>
              <a:t> 					 	or in </a:t>
            </a:r>
            <a:r>
              <a:rPr lang="en-US" b="1" dirty="0">
                <a:latin typeface="Palatino" charset="0"/>
              </a:rPr>
              <a:t>matrix</a:t>
            </a:r>
            <a:r>
              <a:rPr lang="en-US" dirty="0">
                <a:latin typeface="Palatino" charset="0"/>
              </a:rPr>
              <a:t> </a:t>
            </a:r>
            <a:r>
              <a:rPr lang="en-US" b="1" dirty="0">
                <a:latin typeface="Palatino" charset="0"/>
              </a:rPr>
              <a:t>form</a:t>
            </a:r>
          </a:p>
          <a:p>
            <a:pPr algn="l">
              <a:buSzTx/>
              <a:buNone/>
              <a:defRPr/>
            </a:pPr>
            <a:endParaRPr lang="en-US" b="1" dirty="0"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b="1" dirty="0"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b="1" dirty="0"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b="1" dirty="0">
              <a:latin typeface="Palatino" charset="0"/>
            </a:endParaRPr>
          </a:p>
          <a:p>
            <a:pPr marL="342900" indent="-342900" algn="l">
              <a:buClr>
                <a:srgbClr val="00007D"/>
              </a:buClr>
              <a:buSzTx/>
              <a:defRPr/>
            </a:pPr>
            <a:r>
              <a:rPr lang="en-US" dirty="0">
                <a:solidFill>
                  <a:srgbClr val="000000"/>
                </a:solidFill>
                <a:latin typeface="Palatino" charset="0"/>
              </a:rPr>
              <a:t>By replacing		      and	      , this becomes the solution of a </a:t>
            </a:r>
            <a:r>
              <a:rPr lang="en-US" b="1" dirty="0">
                <a:solidFill>
                  <a:srgbClr val="000000"/>
                </a:solidFill>
                <a:latin typeface="Palatino" charset="0"/>
              </a:rPr>
              <a:t>quadrupole</a:t>
            </a:r>
            <a:r>
              <a:rPr lang="en-US" dirty="0">
                <a:solidFill>
                  <a:srgbClr val="000000"/>
                </a:solidFill>
                <a:latin typeface="Palatino" charset="0"/>
              </a:rPr>
              <a:t> (see </a:t>
            </a:r>
            <a:r>
              <a:rPr lang="en-US" b="1" dirty="0">
                <a:solidFill>
                  <a:srgbClr val="000000"/>
                </a:solidFill>
                <a:latin typeface="Palatino" charset="0"/>
              </a:rPr>
              <a:t>Transverse Linear Beam Dynamics</a:t>
            </a:r>
            <a:r>
              <a:rPr lang="en-US" dirty="0">
                <a:solidFill>
                  <a:srgbClr val="000000"/>
                </a:solidFill>
                <a:latin typeface="Palatino" charset="0"/>
              </a:rPr>
              <a:t> lectures) </a:t>
            </a:r>
            <a:r>
              <a:rPr lang="en-US" dirty="0">
                <a:latin typeface="Palatino" charset="0"/>
              </a:rPr>
              <a:t>	</a:t>
            </a: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1C08FB-F810-AD4B-A871-5AE416730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76" y="1124744"/>
            <a:ext cx="8785225" cy="8393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BB55E8-D9F3-2649-BF48-8046161C3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2448898"/>
            <a:ext cx="4441825" cy="74479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F569B0-D5B7-C249-B420-5A2625466C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807" y="3212976"/>
            <a:ext cx="4700249" cy="3267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0A95238-6AC4-9346-B681-AD1D78D85D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3714398"/>
            <a:ext cx="8545428" cy="10742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328E3C1-E390-7248-BC5E-97D12C36A1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55776" y="5085184"/>
            <a:ext cx="1671198" cy="44565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EDE24AB-81A1-0343-A70E-9A618879F0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89376" y="5157192"/>
            <a:ext cx="1066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46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>
            <a:extLst>
              <a:ext uri="{FF2B5EF4-FFF2-40B4-BE49-F238E27FC236}">
                <a16:creationId xmlns:a16="http://schemas.microsoft.com/office/drawing/2014/main" id="{DDA8E947-8270-984B-8981-D8DE41380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914400"/>
            <a:ext cx="87630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800">
                <a:solidFill>
                  <a:schemeClr val="tx1"/>
                </a:solidFill>
                <a:latin typeface="Palatino" pitchFamily="2" charset="77"/>
              </a:defRPr>
            </a:lvl1pPr>
            <a:lvl2pPr marL="742950" indent="-285750" algn="l">
              <a:buClr>
                <a:schemeClr val="accent2"/>
              </a:buClr>
              <a:buSzPct val="80000"/>
              <a:buChar char="q"/>
              <a:defRPr sz="2400">
                <a:solidFill>
                  <a:schemeClr val="tx1"/>
                </a:solidFill>
                <a:latin typeface="Palatino" pitchFamily="2" charset="77"/>
              </a:defRPr>
            </a:lvl2pPr>
            <a:lvl3pPr marL="1143000" indent="-228600" algn="l">
              <a:defRPr sz="2000">
                <a:solidFill>
                  <a:schemeClr val="tx1"/>
                </a:solidFill>
                <a:latin typeface="Palatino" pitchFamily="2" charset="77"/>
              </a:defRPr>
            </a:lvl3pPr>
            <a:lvl4pPr marL="1600200" indent="-228600" algn="l">
              <a:buClr>
                <a:schemeClr val="accent2"/>
              </a:buClr>
              <a:buChar char="q"/>
              <a:defRPr>
                <a:solidFill>
                  <a:schemeClr val="tx1"/>
                </a:solidFill>
                <a:latin typeface="Palatino" pitchFamily="2" charset="77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Palatino" pitchFamily="2" charset="77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General </a:t>
            </a:r>
            <a:r>
              <a:rPr lang="en-US" altLang="en-US" sz="2000" b="1" dirty="0">
                <a:ea typeface="Times New Roman" pitchFamily="2" charset="0"/>
                <a:cs typeface="Times New Roman" pitchFamily="2" charset="0"/>
              </a:rPr>
              <a:t>transfer matrix</a:t>
            </a: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 from </a:t>
            </a:r>
            <a:r>
              <a:rPr lang="en-US" altLang="en-US" sz="2000" i="1" dirty="0">
                <a:ea typeface="Times New Roman" pitchFamily="2" charset="0"/>
                <a:cs typeface="Times New Roman" pitchFamily="2" charset="0"/>
              </a:rPr>
              <a:t>s</a:t>
            </a:r>
            <a:r>
              <a:rPr lang="en-US" altLang="en-US" sz="2000" baseline="-25000" dirty="0">
                <a:ea typeface="Times New Roman" pitchFamily="2" charset="0"/>
                <a:cs typeface="Times New Roman" pitchFamily="2" charset="0"/>
              </a:rPr>
              <a:t>0</a:t>
            </a: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 to </a:t>
            </a:r>
            <a:r>
              <a:rPr lang="en-US" altLang="en-US" sz="2000" i="1" dirty="0">
                <a:ea typeface="Times New Roman" pitchFamily="2" charset="0"/>
                <a:cs typeface="Times New Roman" pitchFamily="2" charset="0"/>
              </a:rPr>
              <a:t>s</a:t>
            </a:r>
            <a:endParaRPr lang="en-US" altLang="en-US" sz="20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0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0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Note that 							         </a:t>
            </a:r>
          </a:p>
          <a:p>
            <a:pPr>
              <a:lnSpc>
                <a:spcPct val="90000"/>
              </a:lnSpc>
              <a:spcBef>
                <a:spcPct val="50000"/>
              </a:spcBef>
              <a:buSzTx/>
              <a:buFont typeface="Wingdings" pitchFamily="2" charset="2"/>
              <a:buNone/>
            </a:pP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	which is always true for </a:t>
            </a:r>
            <a:r>
              <a:rPr lang="en-US" altLang="en-US" sz="2000" b="1" dirty="0">
                <a:ea typeface="Times New Roman" pitchFamily="2" charset="0"/>
                <a:cs typeface="Times New Roman" pitchFamily="2" charset="0"/>
              </a:rPr>
              <a:t>conservative systems (”energy” is constant)</a:t>
            </a:r>
          </a:p>
          <a:p>
            <a:pPr>
              <a:lnSpc>
                <a:spcPct val="150000"/>
              </a:lnSpc>
              <a:spcBef>
                <a:spcPct val="50000"/>
              </a:spcBef>
              <a:buSzTx/>
            </a:pP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Note also that</a:t>
            </a:r>
          </a:p>
        </p:txBody>
      </p:sp>
      <p:sp>
        <p:nvSpPr>
          <p:cNvPr id="488459" name="Rectangle 11">
            <a:extLst>
              <a:ext uri="{FF2B5EF4-FFF2-40B4-BE49-F238E27FC236}">
                <a16:creationId xmlns:a16="http://schemas.microsoft.com/office/drawing/2014/main" id="{3D9588F3-EE72-2743-A9E7-4A4908631C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162800" cy="533400"/>
          </a:xfrm>
        </p:spPr>
        <p:txBody>
          <a:bodyPr/>
          <a:lstStyle/>
          <a:p>
            <a:r>
              <a:rPr lang="en-US" altLang="en-US" sz="4400" dirty="0"/>
              <a:t>Matrix formalism</a:t>
            </a:r>
            <a:endParaRPr lang="en-GB" altLang="en-US" dirty="0"/>
          </a:p>
        </p:txBody>
      </p:sp>
      <p:pic>
        <p:nvPicPr>
          <p:cNvPr id="488476" name="Picture 28" descr="txp_fig">
            <a:extLst>
              <a:ext uri="{FF2B5EF4-FFF2-40B4-BE49-F238E27FC236}">
                <a16:creationId xmlns:a16="http://schemas.microsoft.com/office/drawing/2014/main" id="{DABD9B02-8064-4449-A4AA-3F35D3A01842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88" y="2924944"/>
            <a:ext cx="3300412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0E06987-95D1-82A1-C526-6CA4B46993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1341295"/>
            <a:ext cx="7772400" cy="8149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4CDFB6-CD1F-E7E9-46E7-C56C837551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9171" y="2206656"/>
            <a:ext cx="6932174" cy="32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891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>
            <a:extLst>
              <a:ext uri="{FF2B5EF4-FFF2-40B4-BE49-F238E27FC236}">
                <a16:creationId xmlns:a16="http://schemas.microsoft.com/office/drawing/2014/main" id="{DDA8E947-8270-984B-8981-D8DE41380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914400"/>
            <a:ext cx="87630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800">
                <a:solidFill>
                  <a:schemeClr val="tx1"/>
                </a:solidFill>
                <a:latin typeface="Palatino" pitchFamily="2" charset="77"/>
              </a:defRPr>
            </a:lvl1pPr>
            <a:lvl2pPr marL="742950" indent="-285750" algn="l">
              <a:buClr>
                <a:schemeClr val="accent2"/>
              </a:buClr>
              <a:buSzPct val="80000"/>
              <a:buChar char="q"/>
              <a:defRPr sz="2400">
                <a:solidFill>
                  <a:schemeClr val="tx1"/>
                </a:solidFill>
                <a:latin typeface="Palatino" pitchFamily="2" charset="77"/>
              </a:defRPr>
            </a:lvl2pPr>
            <a:lvl3pPr marL="1143000" indent="-228600" algn="l">
              <a:defRPr sz="2000">
                <a:solidFill>
                  <a:schemeClr val="tx1"/>
                </a:solidFill>
                <a:latin typeface="Palatino" pitchFamily="2" charset="77"/>
              </a:defRPr>
            </a:lvl3pPr>
            <a:lvl4pPr marL="1600200" indent="-228600" algn="l">
              <a:buClr>
                <a:schemeClr val="accent2"/>
              </a:buClr>
              <a:buChar char="q"/>
              <a:defRPr>
                <a:solidFill>
                  <a:schemeClr val="tx1"/>
                </a:solidFill>
                <a:latin typeface="Palatino" pitchFamily="2" charset="77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Palatino" pitchFamily="2" charset="77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Palatino" pitchFamily="2" charset="77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General </a:t>
            </a:r>
            <a:r>
              <a:rPr lang="en-US" altLang="en-US" sz="2000" b="1" dirty="0">
                <a:ea typeface="Times New Roman" pitchFamily="2" charset="0"/>
                <a:cs typeface="Times New Roman" pitchFamily="2" charset="0"/>
              </a:rPr>
              <a:t>transfer matrix</a:t>
            </a: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 from </a:t>
            </a:r>
            <a:r>
              <a:rPr lang="en-US" altLang="en-US" sz="2000" i="1" dirty="0">
                <a:ea typeface="Times New Roman" pitchFamily="2" charset="0"/>
                <a:cs typeface="Times New Roman" pitchFamily="2" charset="0"/>
              </a:rPr>
              <a:t>s</a:t>
            </a:r>
            <a:r>
              <a:rPr lang="en-US" altLang="en-US" sz="2000" baseline="-25000" dirty="0">
                <a:ea typeface="Times New Roman" pitchFamily="2" charset="0"/>
                <a:cs typeface="Times New Roman" pitchFamily="2" charset="0"/>
              </a:rPr>
              <a:t>0</a:t>
            </a: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 to </a:t>
            </a:r>
            <a:r>
              <a:rPr lang="en-US" altLang="en-US" sz="2000" i="1" dirty="0">
                <a:ea typeface="Times New Roman" pitchFamily="2" charset="0"/>
                <a:cs typeface="Times New Roman" pitchFamily="2" charset="0"/>
              </a:rPr>
              <a:t>s</a:t>
            </a:r>
            <a:endParaRPr lang="en-US" altLang="en-US" sz="20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0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endParaRPr lang="en-US" altLang="en-US" sz="2000" dirty="0">
              <a:ea typeface="Times New Roman" pitchFamily="2" charset="0"/>
              <a:cs typeface="Times New Roman" pitchFamily="2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Note that 							         </a:t>
            </a:r>
          </a:p>
          <a:p>
            <a:pPr>
              <a:lnSpc>
                <a:spcPct val="90000"/>
              </a:lnSpc>
              <a:spcBef>
                <a:spcPct val="50000"/>
              </a:spcBef>
              <a:buSzTx/>
              <a:buFont typeface="Wingdings" pitchFamily="2" charset="2"/>
              <a:buNone/>
            </a:pP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	which is always true for </a:t>
            </a:r>
            <a:r>
              <a:rPr lang="en-US" altLang="en-US" sz="2000" b="1" dirty="0">
                <a:ea typeface="Times New Roman" pitchFamily="2" charset="0"/>
                <a:cs typeface="Times New Roman" pitchFamily="2" charset="0"/>
              </a:rPr>
              <a:t>conservative systems (”energy” is constant)</a:t>
            </a:r>
          </a:p>
          <a:p>
            <a:pPr>
              <a:lnSpc>
                <a:spcPct val="150000"/>
              </a:lnSpc>
              <a:spcBef>
                <a:spcPct val="50000"/>
              </a:spcBef>
              <a:buSzTx/>
            </a:pP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Note also that</a:t>
            </a:r>
          </a:p>
          <a:p>
            <a:pPr>
              <a:lnSpc>
                <a:spcPct val="90000"/>
              </a:lnSpc>
              <a:spcBef>
                <a:spcPct val="50000"/>
              </a:spcBef>
              <a:buSzTx/>
            </a:pP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The </a:t>
            </a:r>
            <a:r>
              <a:rPr lang="en-US" altLang="en-US" sz="2000" b="1" dirty="0">
                <a:ea typeface="Times New Roman" pitchFamily="2" charset="0"/>
                <a:cs typeface="Times New Roman" pitchFamily="2" charset="0"/>
              </a:rPr>
              <a:t>general solution </a:t>
            </a:r>
            <a:r>
              <a:rPr lang="en-US" altLang="en-US" sz="2000" dirty="0">
                <a:ea typeface="Times New Roman" pitchFamily="2" charset="0"/>
                <a:cs typeface="Times New Roman" pitchFamily="2" charset="0"/>
              </a:rPr>
              <a:t>can be built by a series of matrix multiplications</a:t>
            </a:r>
          </a:p>
        </p:txBody>
      </p:sp>
      <p:sp>
        <p:nvSpPr>
          <p:cNvPr id="488451" name="AutoShape 3">
            <a:extLst>
              <a:ext uri="{FF2B5EF4-FFF2-40B4-BE49-F238E27FC236}">
                <a16:creationId xmlns:a16="http://schemas.microsoft.com/office/drawing/2014/main" id="{6C3738BC-719B-F34A-9F25-EFA60354C055}"/>
              </a:ext>
            </a:extLst>
          </p:cNvPr>
          <p:cNvSpPr>
            <a:spLocks/>
          </p:cNvSpPr>
          <p:nvPr/>
        </p:nvSpPr>
        <p:spPr bwMode="auto">
          <a:xfrm rot="5400000">
            <a:off x="7540625" y="4041775"/>
            <a:ext cx="128588" cy="1189038"/>
          </a:xfrm>
          <a:prstGeom prst="rightBrace">
            <a:avLst>
              <a:gd name="adj1" fmla="val 77057"/>
              <a:gd name="adj2" fmla="val 50000"/>
            </a:avLst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8452" name="Text Box 4">
            <a:extLst>
              <a:ext uri="{FF2B5EF4-FFF2-40B4-BE49-F238E27FC236}">
                <a16:creationId xmlns:a16="http://schemas.microsoft.com/office/drawing/2014/main" id="{992F052F-0058-134C-A744-0ECB070A3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4692650"/>
            <a:ext cx="1600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2000">
                <a:latin typeface="Times New Roman" pitchFamily="2" charset="0"/>
              </a:rPr>
              <a:t>from </a:t>
            </a:r>
            <a:r>
              <a:rPr lang="fr-FR" altLang="en-US" sz="2000" b="1" i="1">
                <a:latin typeface="Times New Roman" pitchFamily="2" charset="0"/>
              </a:rPr>
              <a:t>s</a:t>
            </a:r>
            <a:r>
              <a:rPr lang="fr-FR" altLang="en-US" sz="2000" b="1" baseline="-25000">
                <a:latin typeface="Times New Roman" pitchFamily="2" charset="0"/>
              </a:rPr>
              <a:t>0</a:t>
            </a:r>
            <a:r>
              <a:rPr lang="fr-FR" altLang="en-US" sz="2000">
                <a:latin typeface="Times New Roman" pitchFamily="2" charset="0"/>
              </a:rPr>
              <a:t> to </a:t>
            </a:r>
            <a:r>
              <a:rPr lang="fr-FR" altLang="en-US" sz="2000" b="1" i="1">
                <a:latin typeface="Times New Roman" pitchFamily="2" charset="0"/>
              </a:rPr>
              <a:t>s</a:t>
            </a:r>
            <a:r>
              <a:rPr lang="fr-FR" altLang="en-US" sz="2000" b="1" baseline="-25000">
                <a:latin typeface="Times New Roman" pitchFamily="2" charset="0"/>
              </a:rPr>
              <a:t>1</a:t>
            </a:r>
          </a:p>
        </p:txBody>
      </p:sp>
      <p:sp>
        <p:nvSpPr>
          <p:cNvPr id="488453" name="Text Box 5">
            <a:extLst>
              <a:ext uri="{FF2B5EF4-FFF2-40B4-BE49-F238E27FC236}">
                <a16:creationId xmlns:a16="http://schemas.microsoft.com/office/drawing/2014/main" id="{1E23674C-3F98-4145-8B14-741F01BCB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5149850"/>
            <a:ext cx="16176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2000">
                <a:latin typeface="Times New Roman" pitchFamily="2" charset="0"/>
              </a:rPr>
              <a:t>from </a:t>
            </a:r>
            <a:r>
              <a:rPr lang="fr-FR" altLang="en-US" sz="2000" b="1" i="1">
                <a:latin typeface="Times New Roman" pitchFamily="2" charset="0"/>
              </a:rPr>
              <a:t>s</a:t>
            </a:r>
            <a:r>
              <a:rPr lang="fr-FR" altLang="en-US" sz="2000" b="1" baseline="-25000">
                <a:latin typeface="Times New Roman" pitchFamily="2" charset="0"/>
              </a:rPr>
              <a:t>0</a:t>
            </a:r>
            <a:r>
              <a:rPr lang="fr-FR" altLang="en-US" sz="2000">
                <a:latin typeface="Times New Roman" pitchFamily="2" charset="0"/>
              </a:rPr>
              <a:t> to </a:t>
            </a:r>
            <a:r>
              <a:rPr lang="fr-FR" altLang="en-US" sz="2000" b="1" i="1">
                <a:latin typeface="Times New Roman" pitchFamily="2" charset="0"/>
              </a:rPr>
              <a:t>s</a:t>
            </a:r>
            <a:r>
              <a:rPr lang="fr-FR" altLang="en-US" sz="2000" b="1" baseline="-25000">
                <a:latin typeface="Times New Roman" pitchFamily="2" charset="0"/>
              </a:rPr>
              <a:t>2</a:t>
            </a:r>
          </a:p>
        </p:txBody>
      </p:sp>
      <p:sp>
        <p:nvSpPr>
          <p:cNvPr id="488454" name="AutoShape 6">
            <a:extLst>
              <a:ext uri="{FF2B5EF4-FFF2-40B4-BE49-F238E27FC236}">
                <a16:creationId xmlns:a16="http://schemas.microsoft.com/office/drawing/2014/main" id="{D54F90D7-FF87-5249-8AA5-65CB689088C0}"/>
              </a:ext>
            </a:extLst>
          </p:cNvPr>
          <p:cNvSpPr>
            <a:spLocks/>
          </p:cNvSpPr>
          <p:nvPr/>
        </p:nvSpPr>
        <p:spPr bwMode="auto">
          <a:xfrm rot="5400000">
            <a:off x="6815138" y="3763962"/>
            <a:ext cx="165100" cy="2670175"/>
          </a:xfrm>
          <a:prstGeom prst="rightBrace">
            <a:avLst>
              <a:gd name="adj1" fmla="val 134776"/>
              <a:gd name="adj2" fmla="val 50000"/>
            </a:avLst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8455" name="AutoShape 7">
            <a:extLst>
              <a:ext uri="{FF2B5EF4-FFF2-40B4-BE49-F238E27FC236}">
                <a16:creationId xmlns:a16="http://schemas.microsoft.com/office/drawing/2014/main" id="{6FB3B065-EB9D-1B4A-9A3D-7E6524A5C262}"/>
              </a:ext>
            </a:extLst>
          </p:cNvPr>
          <p:cNvSpPr>
            <a:spLocks/>
          </p:cNvSpPr>
          <p:nvPr/>
        </p:nvSpPr>
        <p:spPr bwMode="auto">
          <a:xfrm rot="5400000">
            <a:off x="6055519" y="3537744"/>
            <a:ext cx="236537" cy="4117975"/>
          </a:xfrm>
          <a:prstGeom prst="rightBrace">
            <a:avLst>
              <a:gd name="adj1" fmla="val 145079"/>
              <a:gd name="adj2" fmla="val 50000"/>
            </a:avLst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8456" name="Text Box 8">
            <a:extLst>
              <a:ext uri="{FF2B5EF4-FFF2-40B4-BE49-F238E27FC236}">
                <a16:creationId xmlns:a16="http://schemas.microsoft.com/office/drawing/2014/main" id="{4D6162FD-7257-D443-952A-BF62AAB9A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5683250"/>
            <a:ext cx="15875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2000">
                <a:latin typeface="Times New Roman" pitchFamily="2" charset="0"/>
              </a:rPr>
              <a:t>from </a:t>
            </a:r>
            <a:r>
              <a:rPr lang="fr-FR" altLang="en-US" sz="2000" b="1" i="1">
                <a:latin typeface="Times New Roman" pitchFamily="2" charset="0"/>
              </a:rPr>
              <a:t>s</a:t>
            </a:r>
            <a:r>
              <a:rPr lang="fr-FR" altLang="en-US" sz="2000" b="1" baseline="-25000">
                <a:latin typeface="Times New Roman" pitchFamily="2" charset="0"/>
              </a:rPr>
              <a:t>0</a:t>
            </a:r>
            <a:r>
              <a:rPr lang="fr-FR" altLang="en-US" sz="2000">
                <a:latin typeface="Times New Roman" pitchFamily="2" charset="0"/>
              </a:rPr>
              <a:t> to </a:t>
            </a:r>
            <a:r>
              <a:rPr lang="fr-FR" altLang="en-US" sz="2000" b="1" i="1">
                <a:latin typeface="Times New Roman" pitchFamily="2" charset="0"/>
              </a:rPr>
              <a:t>s</a:t>
            </a:r>
            <a:r>
              <a:rPr lang="fr-FR" altLang="en-US" sz="2000" b="1" baseline="-25000">
                <a:latin typeface="Times New Roman" pitchFamily="2" charset="0"/>
              </a:rPr>
              <a:t>3</a:t>
            </a:r>
          </a:p>
        </p:txBody>
      </p:sp>
      <p:sp>
        <p:nvSpPr>
          <p:cNvPr id="488457" name="AutoShape 9">
            <a:extLst>
              <a:ext uri="{FF2B5EF4-FFF2-40B4-BE49-F238E27FC236}">
                <a16:creationId xmlns:a16="http://schemas.microsoft.com/office/drawing/2014/main" id="{9E8FF935-FD41-CA4D-A004-FEB38E15251E}"/>
              </a:ext>
            </a:extLst>
          </p:cNvPr>
          <p:cNvSpPr>
            <a:spLocks/>
          </p:cNvSpPr>
          <p:nvPr/>
        </p:nvSpPr>
        <p:spPr bwMode="auto">
          <a:xfrm rot="5400000">
            <a:off x="5059363" y="3074987"/>
            <a:ext cx="171450" cy="6175375"/>
          </a:xfrm>
          <a:prstGeom prst="rightBrace">
            <a:avLst>
              <a:gd name="adj1" fmla="val 300154"/>
              <a:gd name="adj2" fmla="val 50000"/>
            </a:avLst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8458" name="Text Box 10">
            <a:extLst>
              <a:ext uri="{FF2B5EF4-FFF2-40B4-BE49-F238E27FC236}">
                <a16:creationId xmlns:a16="http://schemas.microsoft.com/office/drawing/2014/main" id="{D4945573-9C78-0A46-BC1E-1C738C7C8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6216650"/>
            <a:ext cx="15938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fr-FR" altLang="en-US" sz="2000">
                <a:latin typeface="Times New Roman" pitchFamily="2" charset="0"/>
              </a:rPr>
              <a:t>from </a:t>
            </a:r>
            <a:r>
              <a:rPr lang="fr-FR" altLang="en-US" sz="2000" b="1" i="1">
                <a:latin typeface="Times New Roman" pitchFamily="2" charset="0"/>
              </a:rPr>
              <a:t>s</a:t>
            </a:r>
            <a:r>
              <a:rPr lang="fr-FR" altLang="en-US" sz="2000" b="1" baseline="-25000">
                <a:latin typeface="Times New Roman" pitchFamily="2" charset="0"/>
              </a:rPr>
              <a:t>0</a:t>
            </a:r>
            <a:r>
              <a:rPr lang="fr-FR" altLang="en-US" sz="2000">
                <a:latin typeface="Times New Roman" pitchFamily="2" charset="0"/>
              </a:rPr>
              <a:t> to </a:t>
            </a:r>
            <a:r>
              <a:rPr lang="fr-FR" altLang="en-US" sz="2000" b="1" i="1">
                <a:latin typeface="Times New Roman" pitchFamily="2" charset="0"/>
              </a:rPr>
              <a:t>s</a:t>
            </a:r>
            <a:r>
              <a:rPr lang="fr-FR" altLang="en-US" sz="2000" b="1" baseline="-25000">
                <a:latin typeface="Times New Roman" pitchFamily="2" charset="0"/>
              </a:rPr>
              <a:t>n</a:t>
            </a:r>
          </a:p>
        </p:txBody>
      </p:sp>
      <p:sp>
        <p:nvSpPr>
          <p:cNvPr id="488459" name="Rectangle 11">
            <a:extLst>
              <a:ext uri="{FF2B5EF4-FFF2-40B4-BE49-F238E27FC236}">
                <a16:creationId xmlns:a16="http://schemas.microsoft.com/office/drawing/2014/main" id="{3D9588F3-EE72-2743-A9E7-4A4908631C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162800" cy="533400"/>
          </a:xfrm>
        </p:spPr>
        <p:txBody>
          <a:bodyPr/>
          <a:lstStyle/>
          <a:p>
            <a:r>
              <a:rPr lang="en-US" altLang="en-US" sz="4400" dirty="0"/>
              <a:t>Matrix formalism</a:t>
            </a:r>
            <a:endParaRPr lang="en-GB" altLang="en-US" dirty="0"/>
          </a:p>
        </p:txBody>
      </p:sp>
      <p:pic>
        <p:nvPicPr>
          <p:cNvPr id="488477" name="Picture 29" descr="txp_fig">
            <a:extLst>
              <a:ext uri="{FF2B5EF4-FFF2-40B4-BE49-F238E27FC236}">
                <a16:creationId xmlns:a16="http://schemas.microsoft.com/office/drawing/2014/main" id="{40A79E42-EE92-CD4F-9791-B79D00D74EAD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4197350"/>
            <a:ext cx="78422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7D"/>
                  </a:outerShdw>
                </a:effectLst>
              </a14:hiddenEffects>
            </a:ext>
          </a:extLst>
        </p:spPr>
      </p:pic>
      <p:grpSp>
        <p:nvGrpSpPr>
          <p:cNvPr id="488461" name="Group 13">
            <a:extLst>
              <a:ext uri="{FF2B5EF4-FFF2-40B4-BE49-F238E27FC236}">
                <a16:creationId xmlns:a16="http://schemas.microsoft.com/office/drawing/2014/main" id="{90182C99-CAC3-6641-873B-830D113FAE6C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4724400"/>
            <a:ext cx="4648200" cy="685800"/>
            <a:chOff x="144" y="3168"/>
            <a:chExt cx="2928" cy="432"/>
          </a:xfrm>
        </p:grpSpPr>
        <p:sp>
          <p:nvSpPr>
            <p:cNvPr id="488462" name="Line 14">
              <a:extLst>
                <a:ext uri="{FF2B5EF4-FFF2-40B4-BE49-F238E27FC236}">
                  <a16:creationId xmlns:a16="http://schemas.microsoft.com/office/drawing/2014/main" id="{7232D6FB-ADC8-504E-98C3-74E0912FA7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" y="3408"/>
              <a:ext cx="292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8463" name="Rectangle 15">
              <a:extLst>
                <a:ext uri="{FF2B5EF4-FFF2-40B4-BE49-F238E27FC236}">
                  <a16:creationId xmlns:a16="http://schemas.microsoft.com/office/drawing/2014/main" id="{84D3352F-6346-3348-87F4-CC27BDD25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3216"/>
              <a:ext cx="240" cy="19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464" name="Rectangle 16">
              <a:extLst>
                <a:ext uri="{FF2B5EF4-FFF2-40B4-BE49-F238E27FC236}">
                  <a16:creationId xmlns:a16="http://schemas.microsoft.com/office/drawing/2014/main" id="{62A28C40-FF57-674C-BA8C-98AB3FE00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408"/>
              <a:ext cx="240" cy="19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465" name="Rectangle 17">
              <a:extLst>
                <a:ext uri="{FF2B5EF4-FFF2-40B4-BE49-F238E27FC236}">
                  <a16:creationId xmlns:a16="http://schemas.microsoft.com/office/drawing/2014/main" id="{4EDCDF6C-F9D4-7543-B169-81D21A478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" y="3216"/>
              <a:ext cx="240" cy="19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466" name="Rectangle 18">
              <a:extLst>
                <a:ext uri="{FF2B5EF4-FFF2-40B4-BE49-F238E27FC236}">
                  <a16:creationId xmlns:a16="http://schemas.microsoft.com/office/drawing/2014/main" id="{62AFB5AF-F3C0-164B-B2A4-C56A01490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3408"/>
              <a:ext cx="240" cy="192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467" name="Rectangle 19">
              <a:extLst>
                <a:ext uri="{FF2B5EF4-FFF2-40B4-BE49-F238E27FC236}">
                  <a16:creationId xmlns:a16="http://schemas.microsoft.com/office/drawing/2014/main" id="{8B437F40-4947-1F45-8EFD-926F7C889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3" y="3168"/>
              <a:ext cx="27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pitchFamily="2" charset="2"/>
                <a:buNone/>
              </a:pPr>
              <a:r>
                <a:rPr lang="en-US" altLang="en-US" sz="2000" b="1" i="1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…</a:t>
              </a:r>
              <a:endParaRPr lang="en-GB" altLang="en-US" sz="2000" b="1" i="1">
                <a:latin typeface="Times New Roman" pitchFamily="2" charset="0"/>
                <a:ea typeface="Times New Roman" pitchFamily="2" charset="0"/>
                <a:cs typeface="Times New Roman" pitchFamily="2" charset="0"/>
              </a:endParaRPr>
            </a:p>
          </p:txBody>
        </p:sp>
        <p:sp>
          <p:nvSpPr>
            <p:cNvPr id="488468" name="Rectangle 20">
              <a:extLst>
                <a:ext uri="{FF2B5EF4-FFF2-40B4-BE49-F238E27FC236}">
                  <a16:creationId xmlns:a16="http://schemas.microsoft.com/office/drawing/2014/main" id="{75E4DA5F-E663-1746-8A4E-F4F8EDCDF0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" y="3408"/>
              <a:ext cx="21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pitchFamily="2" charset="2"/>
                <a:buNone/>
              </a:pPr>
              <a:r>
                <a:rPr lang="en-US" altLang="en-US" sz="1400" b="1" i="1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S</a:t>
              </a:r>
              <a:r>
                <a:rPr lang="en-US" altLang="en-US" sz="1400" b="1" baseline="-25000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0</a:t>
              </a:r>
              <a:endParaRPr lang="en-GB" altLang="en-US" sz="1400" b="1" i="1" baseline="-25000">
                <a:latin typeface="Times New Roman" pitchFamily="2" charset="0"/>
                <a:ea typeface="Times New Roman" pitchFamily="2" charset="0"/>
                <a:cs typeface="Times New Roman" pitchFamily="2" charset="0"/>
              </a:endParaRPr>
            </a:p>
          </p:txBody>
        </p:sp>
        <p:sp>
          <p:nvSpPr>
            <p:cNvPr id="488469" name="Rectangle 21">
              <a:extLst>
                <a:ext uri="{FF2B5EF4-FFF2-40B4-BE49-F238E27FC236}">
                  <a16:creationId xmlns:a16="http://schemas.microsoft.com/office/drawing/2014/main" id="{C48B0629-4763-7446-A564-ACFFA6D11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3216"/>
              <a:ext cx="21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pitchFamily="2" charset="2"/>
                <a:buNone/>
              </a:pPr>
              <a:r>
                <a:rPr lang="en-US" altLang="en-US" sz="1400" b="1" i="1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S</a:t>
              </a:r>
              <a:r>
                <a:rPr lang="en-US" altLang="en-US" sz="1400" b="1" baseline="-25000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1</a:t>
              </a:r>
              <a:endParaRPr lang="en-GB" altLang="en-US" sz="1400" b="1" i="1" baseline="-25000">
                <a:latin typeface="Times New Roman" pitchFamily="2" charset="0"/>
                <a:ea typeface="Times New Roman" pitchFamily="2" charset="0"/>
                <a:cs typeface="Times New Roman" pitchFamily="2" charset="0"/>
              </a:endParaRPr>
            </a:p>
          </p:txBody>
        </p:sp>
        <p:sp>
          <p:nvSpPr>
            <p:cNvPr id="488470" name="Rectangle 22">
              <a:extLst>
                <a:ext uri="{FF2B5EF4-FFF2-40B4-BE49-F238E27FC236}">
                  <a16:creationId xmlns:a16="http://schemas.microsoft.com/office/drawing/2014/main" id="{A433CD67-9EF1-8E41-8C72-0EA906C11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3216"/>
              <a:ext cx="21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pitchFamily="2" charset="2"/>
                <a:buNone/>
              </a:pPr>
              <a:r>
                <a:rPr lang="en-US" altLang="en-US" sz="1400" b="1" i="1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S</a:t>
              </a:r>
              <a:r>
                <a:rPr lang="en-US" altLang="en-US" sz="1400" b="1" baseline="-25000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2</a:t>
              </a:r>
              <a:endParaRPr lang="en-GB" altLang="en-US" sz="1400" b="1" i="1" baseline="-25000">
                <a:latin typeface="Times New Roman" pitchFamily="2" charset="0"/>
                <a:ea typeface="Times New Roman" pitchFamily="2" charset="0"/>
                <a:cs typeface="Times New Roman" pitchFamily="2" charset="0"/>
              </a:endParaRPr>
            </a:p>
          </p:txBody>
        </p:sp>
        <p:sp>
          <p:nvSpPr>
            <p:cNvPr id="488471" name="Rectangle 23">
              <a:extLst>
                <a:ext uri="{FF2B5EF4-FFF2-40B4-BE49-F238E27FC236}">
                  <a16:creationId xmlns:a16="http://schemas.microsoft.com/office/drawing/2014/main" id="{939C3FE7-70EF-4142-B1B2-5D88161A4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3216"/>
              <a:ext cx="21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pitchFamily="2" charset="2"/>
                <a:buNone/>
              </a:pPr>
              <a:r>
                <a:rPr lang="en-US" altLang="en-US" sz="1400" b="1" i="1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S</a:t>
              </a:r>
              <a:r>
                <a:rPr lang="en-US" altLang="en-US" sz="1400" b="1" baseline="-25000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3</a:t>
              </a:r>
              <a:endParaRPr lang="en-GB" altLang="en-US" sz="1400" b="1" i="1" baseline="-25000">
                <a:latin typeface="Times New Roman" pitchFamily="2" charset="0"/>
                <a:ea typeface="Times New Roman" pitchFamily="2" charset="0"/>
                <a:cs typeface="Times New Roman" pitchFamily="2" charset="0"/>
              </a:endParaRPr>
            </a:p>
          </p:txBody>
        </p:sp>
        <p:sp>
          <p:nvSpPr>
            <p:cNvPr id="488472" name="Rectangle 24">
              <a:extLst>
                <a:ext uri="{FF2B5EF4-FFF2-40B4-BE49-F238E27FC236}">
                  <a16:creationId xmlns:a16="http://schemas.microsoft.com/office/drawing/2014/main" id="{D00A3841-10B4-E440-BB4F-E6C2974A3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" y="3216"/>
              <a:ext cx="27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pitchFamily="2" charset="2"/>
                <a:buNone/>
              </a:pPr>
              <a:r>
                <a:rPr lang="en-US" altLang="en-US" sz="1400" b="1" i="1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S</a:t>
              </a:r>
              <a:r>
                <a:rPr lang="en-US" altLang="en-US" sz="1400" b="1" i="1" baseline="-25000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n-</a:t>
              </a:r>
              <a:r>
                <a:rPr lang="en-US" altLang="en-US" sz="1400" b="1" baseline="-25000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1</a:t>
              </a:r>
              <a:endParaRPr lang="en-GB" altLang="en-US" sz="1400" b="1" i="1" baseline="-25000">
                <a:latin typeface="Times New Roman" pitchFamily="2" charset="0"/>
                <a:ea typeface="Times New Roman" pitchFamily="2" charset="0"/>
                <a:cs typeface="Times New Roman" pitchFamily="2" charset="0"/>
              </a:endParaRPr>
            </a:p>
          </p:txBody>
        </p:sp>
        <p:sp>
          <p:nvSpPr>
            <p:cNvPr id="488473" name="Rectangle 25">
              <a:extLst>
                <a:ext uri="{FF2B5EF4-FFF2-40B4-BE49-F238E27FC236}">
                  <a16:creationId xmlns:a16="http://schemas.microsoft.com/office/drawing/2014/main" id="{7F7E751E-8E15-A147-B8BD-DE2381F46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3408"/>
              <a:ext cx="21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pitchFamily="2" charset="2"/>
                <a:buNone/>
              </a:pPr>
              <a:r>
                <a:rPr lang="en-US" altLang="en-US" sz="1400" b="1" i="1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S</a:t>
              </a:r>
              <a:r>
                <a:rPr lang="en-US" altLang="en-US" sz="1400" b="1" i="1" baseline="-25000">
                  <a:latin typeface="Times New Roman" pitchFamily="2" charset="0"/>
                  <a:ea typeface="Times New Roman" pitchFamily="2" charset="0"/>
                  <a:cs typeface="Times New Roman" pitchFamily="2" charset="0"/>
                </a:rPr>
                <a:t>n</a:t>
              </a:r>
              <a:endParaRPr lang="en-GB" altLang="en-US" sz="1400" b="1" i="1" baseline="-25000">
                <a:latin typeface="Times New Roman" pitchFamily="2" charset="0"/>
                <a:ea typeface="Times New Roman" pitchFamily="2" charset="0"/>
                <a:cs typeface="Times New Roman" pitchFamily="2" charset="0"/>
              </a:endParaRPr>
            </a:p>
          </p:txBody>
        </p:sp>
      </p:grpSp>
      <p:pic>
        <p:nvPicPr>
          <p:cNvPr id="488476" name="Picture 28" descr="txp_fig">
            <a:extLst>
              <a:ext uri="{FF2B5EF4-FFF2-40B4-BE49-F238E27FC236}">
                <a16:creationId xmlns:a16="http://schemas.microsoft.com/office/drawing/2014/main" id="{DABD9B02-8064-4449-A4AA-3F35D3A01842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88" y="2924944"/>
            <a:ext cx="3300412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6BB7BAA-0982-BF41-A877-71E2EC9A8EE2}"/>
              </a:ext>
            </a:extLst>
          </p:cNvPr>
          <p:cNvSpPr/>
          <p:nvPr/>
        </p:nvSpPr>
        <p:spPr>
          <a:xfrm>
            <a:off x="342316" y="6515039"/>
            <a:ext cx="6678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GB" sz="2000" dirty="0"/>
              <a:t>(see </a:t>
            </a:r>
            <a:r>
              <a:rPr lang="en-GB" sz="2000" b="1" dirty="0"/>
              <a:t>Transverse Linear Beam Dynamics lectures</a:t>
            </a:r>
            <a:r>
              <a:rPr lang="en-GB" sz="2000" dirty="0"/>
              <a:t>) </a:t>
            </a:r>
            <a:endParaRPr lang="en-CH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B3A826-85CA-8127-2920-5BF997692C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" y="1341295"/>
            <a:ext cx="7772400" cy="8149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620731-3A51-2E66-D92F-868920C40E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69171" y="2206656"/>
            <a:ext cx="6932174" cy="32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6988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624"/>
            <a:ext cx="7467600" cy="472480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Integral of motion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304800" y="692150"/>
            <a:ext cx="873125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Rewrite the differential equation of the harmonic oscillator as a </a:t>
            </a:r>
            <a:r>
              <a:rPr lang="en-US" sz="2800" b="1" dirty="0">
                <a:latin typeface="Palatino" charset="0"/>
              </a:rPr>
              <a:t>pair of coupled 1</a:t>
            </a:r>
            <a:r>
              <a:rPr lang="en-US" sz="2800" b="1" baseline="30000" dirty="0">
                <a:latin typeface="Palatino" charset="0"/>
              </a:rPr>
              <a:t>st</a:t>
            </a:r>
            <a:r>
              <a:rPr lang="en-US" sz="2800" b="1" dirty="0">
                <a:latin typeface="Palatino" charset="0"/>
              </a:rPr>
              <a:t> order equations</a:t>
            </a:r>
          </a:p>
          <a:p>
            <a:pPr lvl="1" algn="l"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 				</a:t>
            </a:r>
          </a:p>
          <a:p>
            <a:pPr lvl="1" algn="l">
              <a:lnSpc>
                <a:spcPct val="7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				</a:t>
            </a:r>
          </a:p>
          <a:p>
            <a:pPr lvl="1" algn="l">
              <a:buSzTx/>
              <a:buFont typeface="Wingdings" charset="0"/>
              <a:buNone/>
            </a:pPr>
            <a:endParaRPr lang="en-US" sz="2800" dirty="0">
              <a:latin typeface="Palatino" charset="0"/>
            </a:endParaRPr>
          </a:p>
          <a:p>
            <a:pPr lvl="1" algn="l">
              <a:lnSpc>
                <a:spcPct val="5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</a:t>
            </a:r>
          </a:p>
        </p:txBody>
      </p:sp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19460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1628775"/>
            <a:ext cx="25368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2410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624"/>
            <a:ext cx="7467600" cy="472480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Integral of motion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304800" y="692150"/>
            <a:ext cx="873125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Rewrite the differential equation of the harmonic oscillator as a </a:t>
            </a:r>
            <a:r>
              <a:rPr lang="en-US" sz="2800" b="1" dirty="0">
                <a:latin typeface="Palatino" charset="0"/>
              </a:rPr>
              <a:t>pair of coupled 1</a:t>
            </a:r>
            <a:r>
              <a:rPr lang="en-US" sz="2800" b="1" baseline="30000" dirty="0">
                <a:latin typeface="Palatino" charset="0"/>
              </a:rPr>
              <a:t>st</a:t>
            </a:r>
            <a:r>
              <a:rPr lang="en-US" sz="2800" b="1" dirty="0">
                <a:latin typeface="Palatino" charset="0"/>
              </a:rPr>
              <a:t> order equations.</a:t>
            </a:r>
          </a:p>
          <a:p>
            <a:pPr lvl="1" algn="l"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 				By dividing the two sides of				           the equations, they can be 					combined to provide</a:t>
            </a:r>
          </a:p>
          <a:p>
            <a:pPr lvl="1" algn="l">
              <a:buSzTx/>
              <a:buFont typeface="Wingdings" charset="0"/>
              <a:buNone/>
            </a:pPr>
            <a:endParaRPr lang="en-US" sz="2800" dirty="0">
              <a:latin typeface="Palatino" charset="0"/>
            </a:endParaRPr>
          </a:p>
          <a:p>
            <a:pPr lvl="1" algn="l">
              <a:lnSpc>
                <a:spcPct val="7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			and by integrating </a:t>
            </a:r>
          </a:p>
          <a:p>
            <a:pPr lvl="1" algn="l"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    with      an </a:t>
            </a:r>
            <a:r>
              <a:rPr lang="en-US" sz="2800" b="1" dirty="0">
                <a:latin typeface="Palatino" charset="0"/>
              </a:rPr>
              <a:t>integral of motion</a:t>
            </a:r>
          </a:p>
          <a:p>
            <a:pPr lvl="1" algn="l">
              <a:lnSpc>
                <a:spcPct val="15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identified as the </a:t>
            </a:r>
            <a:r>
              <a:rPr lang="en-US" sz="2800" b="1" dirty="0">
                <a:latin typeface="Palatino" charset="0"/>
              </a:rPr>
              <a:t>mechanical energy</a:t>
            </a:r>
            <a:r>
              <a:rPr lang="en-US" sz="2800" dirty="0">
                <a:latin typeface="Palatino" charset="0"/>
              </a:rPr>
              <a:t> of the system</a:t>
            </a:r>
          </a:p>
        </p:txBody>
      </p:sp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19460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1629544"/>
            <a:ext cx="25368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24944"/>
            <a:ext cx="54737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789040"/>
            <a:ext cx="2592387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25" y="3972421"/>
            <a:ext cx="29051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347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624"/>
            <a:ext cx="7467600" cy="472480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Integral of motion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277813" y="799123"/>
            <a:ext cx="873125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The equation 				 describes in general an </a:t>
            </a:r>
            <a:r>
              <a:rPr lang="en-US" sz="2800" b="1" dirty="0">
                <a:latin typeface="Palatino" charset="0"/>
              </a:rPr>
              <a:t>ellipse</a:t>
            </a:r>
            <a:r>
              <a:rPr lang="en-US" sz="2800" dirty="0">
                <a:latin typeface="Palatino" charset="0"/>
              </a:rPr>
              <a:t> in phase space</a:t>
            </a:r>
          </a:p>
          <a:p>
            <a:pPr lvl="1" algn="l">
              <a:buSzTx/>
              <a:buFont typeface="Wingdings" charset="0"/>
              <a:buNone/>
            </a:pPr>
            <a:endParaRPr lang="en-US" sz="2800" dirty="0">
              <a:latin typeface="Palatino" charset="0"/>
            </a:endParaRPr>
          </a:p>
          <a:p>
            <a:pPr lvl="1" algn="l">
              <a:lnSpc>
                <a:spcPct val="7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				</a:t>
            </a:r>
          </a:p>
        </p:txBody>
      </p:sp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19462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987" y="692696"/>
            <a:ext cx="2592387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1116837-5586-D108-253E-903657AF62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1700808"/>
            <a:ext cx="6771338" cy="33856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292BA6-B4B1-C876-A98B-717EA14A962F}"/>
              </a:ext>
            </a:extLst>
          </p:cNvPr>
          <p:cNvSpPr txBox="1"/>
          <p:nvPr/>
        </p:nvSpPr>
        <p:spPr>
          <a:xfrm>
            <a:off x="6858000" y="1690131"/>
            <a:ext cx="14546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/>
              <a:t>s</a:t>
            </a:r>
            <a:r>
              <a:rPr lang="en-CH" dirty="0"/>
              <a:t>ee </a:t>
            </a:r>
            <a:r>
              <a:rPr lang="en-CH" dirty="0">
                <a:hlinkClick r:id="rId5"/>
              </a:rPr>
              <a:t>link</a:t>
            </a:r>
            <a:endParaRPr lang="en-CH" dirty="0"/>
          </a:p>
        </p:txBody>
      </p:sp>
      <p:pic>
        <p:nvPicPr>
          <p:cNvPr id="5" name="Picture 13" descr="latex-image-1.pdf">
            <a:extLst>
              <a:ext uri="{FF2B5EF4-FFF2-40B4-BE49-F238E27FC236}">
                <a16:creationId xmlns:a16="http://schemas.microsoft.com/office/drawing/2014/main" id="{48173C0C-9F9A-D000-FB4D-B980CC3179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143277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94F5EE-363B-5DF1-5F78-6672B992FEF7}"/>
              </a:ext>
            </a:extLst>
          </p:cNvPr>
          <p:cNvSpPr txBox="1"/>
          <p:nvPr/>
        </p:nvSpPr>
        <p:spPr>
          <a:xfrm>
            <a:off x="277813" y="5044126"/>
            <a:ext cx="893762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Solving the previous equation for       , the system can be reduced to a first order equation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EE94C6-B62C-365D-8987-E760DC7658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32632" y="5877272"/>
            <a:ext cx="49276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31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Integration by quadrature </a:t>
            </a:r>
          </a:p>
        </p:txBody>
      </p:sp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304800" y="692150"/>
            <a:ext cx="873125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The last equation can be solved as an explicit integral or </a:t>
            </a:r>
            <a:r>
              <a:rPr lang="en-US" sz="2800" b="1" dirty="0">
                <a:latin typeface="Palatino" charset="0"/>
              </a:rPr>
              <a:t>“quadrature”</a:t>
            </a:r>
          </a:p>
          <a:p>
            <a:pPr lvl="1" algn="l">
              <a:lnSpc>
                <a:spcPct val="14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      ,  yielding </a:t>
            </a:r>
          </a:p>
          <a:p>
            <a:pPr lvl="1" algn="l">
              <a:lnSpc>
                <a:spcPct val="7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			</a:t>
            </a:r>
          </a:p>
          <a:p>
            <a:pPr lvl="1" algn="l">
              <a:lnSpc>
                <a:spcPct val="5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or the well-known solution </a:t>
            </a:r>
            <a:endParaRPr lang="en-US" sz="2800" b="1" dirty="0">
              <a:latin typeface="Palatino" charset="0"/>
            </a:endParaRPr>
          </a:p>
        </p:txBody>
      </p:sp>
      <p:pic>
        <p:nvPicPr>
          <p:cNvPr id="21507" name="Picture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700213"/>
            <a:ext cx="32385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6" descr="latex-image-1.pdf">
            <a:extLst>
              <a:ext uri="{FF2B5EF4-FFF2-40B4-BE49-F238E27FC236}">
                <a16:creationId xmlns:a16="http://schemas.microsoft.com/office/drawing/2014/main" id="{07F715F3-FFB6-CE81-E5D2-766337DF82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80" y="2427442"/>
            <a:ext cx="37798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latex-image-1.pdf">
            <a:extLst>
              <a:ext uri="{FF2B5EF4-FFF2-40B4-BE49-F238E27FC236}">
                <a16:creationId xmlns:a16="http://schemas.microsoft.com/office/drawing/2014/main" id="{75EDDF85-987F-D701-DC5C-F9FD18344D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63" y="1688518"/>
            <a:ext cx="3563888" cy="73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237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Integration by quadrature </a:t>
            </a:r>
          </a:p>
        </p:txBody>
      </p:sp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304800" y="692150"/>
            <a:ext cx="8659688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The last equation can be solved as an explicit integral or </a:t>
            </a:r>
            <a:r>
              <a:rPr lang="en-US" sz="2800" b="1" dirty="0">
                <a:latin typeface="Palatino" charset="0"/>
              </a:rPr>
              <a:t>“quadrature”</a:t>
            </a:r>
          </a:p>
          <a:p>
            <a:pPr lvl="1" algn="l">
              <a:lnSpc>
                <a:spcPct val="14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      ,  yielding </a:t>
            </a:r>
          </a:p>
          <a:p>
            <a:pPr lvl="1" algn="l">
              <a:lnSpc>
                <a:spcPct val="7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			</a:t>
            </a:r>
          </a:p>
          <a:p>
            <a:pPr lvl="1" algn="l">
              <a:lnSpc>
                <a:spcPct val="5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or the well-known solution </a:t>
            </a:r>
            <a:endParaRPr lang="en-US" sz="2800" b="1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sz="2800" b="1" dirty="0">
                <a:latin typeface="Palatino" charset="0"/>
              </a:rPr>
              <a:t>Note</a:t>
            </a:r>
            <a:r>
              <a:rPr lang="en-US" sz="2800" dirty="0">
                <a:latin typeface="Palatino" charset="0"/>
              </a:rPr>
              <a:t>: Although the previous route may seem complicated, it becomes more natural when </a:t>
            </a:r>
            <a:r>
              <a:rPr lang="en-US" sz="2800" b="1" dirty="0">
                <a:latin typeface="Palatino" charset="0"/>
              </a:rPr>
              <a:t>non-linear</a:t>
            </a:r>
            <a:r>
              <a:rPr lang="en-US" sz="2800" dirty="0">
                <a:latin typeface="Palatino" charset="0"/>
              </a:rPr>
              <a:t> terms appear, where an </a:t>
            </a:r>
            <a:r>
              <a:rPr lang="en-US" sz="2800" b="1" dirty="0">
                <a:latin typeface="Palatino" charset="0"/>
              </a:rPr>
              <a:t>ansatz</a:t>
            </a:r>
            <a:r>
              <a:rPr lang="en-US" sz="2800" dirty="0">
                <a:latin typeface="Palatino" charset="0"/>
              </a:rPr>
              <a:t> of the type 		   	   is </a:t>
            </a:r>
            <a:r>
              <a:rPr lang="en-US" sz="2800" b="1" dirty="0">
                <a:latin typeface="Palatino" charset="0"/>
              </a:rPr>
              <a:t>not applicable</a:t>
            </a:r>
          </a:p>
        </p:txBody>
      </p:sp>
      <p:pic>
        <p:nvPicPr>
          <p:cNvPr id="21507" name="Picture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700213"/>
            <a:ext cx="32385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1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80" y="2427442"/>
            <a:ext cx="37798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2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92600"/>
            <a:ext cx="1655763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63" y="1688518"/>
            <a:ext cx="3563888" cy="73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510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Purpose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251520" y="685572"/>
            <a:ext cx="8892480" cy="6172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The objective is finding methods to </a:t>
            </a:r>
            <a:r>
              <a:rPr lang="en-US" sz="2800" b="1" dirty="0">
                <a:latin typeface="Palatino" charset="0"/>
              </a:rPr>
              <a:t>derive</a:t>
            </a:r>
            <a:r>
              <a:rPr lang="en-US" sz="2800" dirty="0">
                <a:latin typeface="Palatino" charset="0"/>
              </a:rPr>
              <a:t> and </a:t>
            </a:r>
            <a:r>
              <a:rPr lang="en-US" sz="2800" b="1" dirty="0">
                <a:latin typeface="Palatino" charset="0"/>
              </a:rPr>
              <a:t>solve</a:t>
            </a:r>
            <a:r>
              <a:rPr lang="en-US" sz="2800" dirty="0">
                <a:latin typeface="Palatino" charset="0"/>
              </a:rPr>
              <a:t> (</a:t>
            </a:r>
            <a:r>
              <a:rPr lang="en-US" sz="2800" b="1" dirty="0">
                <a:latin typeface="Palatino" charset="0"/>
              </a:rPr>
              <a:t>integrate</a:t>
            </a:r>
            <a:r>
              <a:rPr lang="en-US" sz="2800" dirty="0">
                <a:latin typeface="Palatino" charset="0"/>
              </a:rPr>
              <a:t>) </a:t>
            </a:r>
            <a:r>
              <a:rPr lang="en-US" sz="2800" b="1" dirty="0">
                <a:latin typeface="Palatino" charset="0"/>
              </a:rPr>
              <a:t>equations </a:t>
            </a:r>
            <a:r>
              <a:rPr lang="en-US" sz="2800" dirty="0">
                <a:latin typeface="Palatino" charset="0"/>
              </a:rPr>
              <a:t>of</a:t>
            </a:r>
            <a:r>
              <a:rPr lang="en-US" sz="2800" b="1" dirty="0">
                <a:latin typeface="Palatino" charset="0"/>
              </a:rPr>
              <a:t> motion</a:t>
            </a:r>
            <a:r>
              <a:rPr lang="en-US" sz="2800" dirty="0">
                <a:latin typeface="Palatino" charset="0"/>
              </a:rPr>
              <a:t>, in order to describe the </a:t>
            </a:r>
            <a:r>
              <a:rPr lang="en-US" sz="2800" b="1" dirty="0">
                <a:latin typeface="Palatino" charset="0"/>
              </a:rPr>
              <a:t>evolution</a:t>
            </a:r>
            <a:r>
              <a:rPr lang="en-US" sz="2800" dirty="0">
                <a:latin typeface="Palatino" charset="0"/>
              </a:rPr>
              <a:t> (dependence with “</a:t>
            </a:r>
            <a:r>
              <a:rPr lang="en-US" sz="2800" b="1" dirty="0">
                <a:latin typeface="Palatino" charset="0"/>
              </a:rPr>
              <a:t>time</a:t>
            </a:r>
            <a:r>
              <a:rPr lang="en-US" sz="2800" dirty="0">
                <a:latin typeface="Palatino" charset="0"/>
              </a:rPr>
              <a:t>”) of a </a:t>
            </a:r>
            <a:r>
              <a:rPr lang="en-US" sz="2800" b="1" dirty="0">
                <a:latin typeface="Palatino" charset="0"/>
              </a:rPr>
              <a:t>system</a:t>
            </a:r>
            <a:r>
              <a:rPr lang="en-US" sz="2800" dirty="0">
                <a:latin typeface="Palatino" charset="0"/>
              </a:rPr>
              <a:t> (“</a:t>
            </a:r>
            <a:r>
              <a:rPr lang="en-US" sz="2800" b="1" dirty="0">
                <a:latin typeface="Palatino" charset="0"/>
              </a:rPr>
              <a:t>particle</a:t>
            </a:r>
            <a:r>
              <a:rPr lang="en-US" sz="2800" dirty="0">
                <a:latin typeface="Palatino" charset="0"/>
              </a:rPr>
              <a:t>”) </a:t>
            </a: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Introduce </a:t>
            </a:r>
            <a:r>
              <a:rPr lang="en-US" sz="2800" b="1" dirty="0">
                <a:latin typeface="Palatino" charset="0"/>
              </a:rPr>
              <a:t>formalism</a:t>
            </a:r>
            <a:r>
              <a:rPr lang="en-US" sz="2800" dirty="0">
                <a:latin typeface="Palatino" charset="0"/>
              </a:rPr>
              <a:t> of </a:t>
            </a:r>
            <a:r>
              <a:rPr lang="en-US" sz="2800" b="1" dirty="0">
                <a:latin typeface="Palatino" charset="0"/>
              </a:rPr>
              <a:t>theoretical (classical) mechanics </a:t>
            </a:r>
            <a:r>
              <a:rPr lang="en-US" sz="2800" dirty="0">
                <a:latin typeface="Palatino" charset="0"/>
              </a:rPr>
              <a:t>for </a:t>
            </a:r>
            <a:r>
              <a:rPr lang="en-US" sz="2800" dirty="0" err="1">
                <a:latin typeface="Palatino" charset="0"/>
              </a:rPr>
              <a:t>analysing</a:t>
            </a:r>
            <a:r>
              <a:rPr lang="en-US" sz="2800" dirty="0">
                <a:latin typeface="Palatino" charset="0"/>
              </a:rPr>
              <a:t> motion in general (linear or non-linear) </a:t>
            </a:r>
            <a:r>
              <a:rPr lang="en-US" sz="2800" b="1" dirty="0">
                <a:latin typeface="Palatino" charset="0"/>
              </a:rPr>
              <a:t>dynamical systems</a:t>
            </a:r>
            <a:r>
              <a:rPr lang="en-US" sz="2800" dirty="0">
                <a:latin typeface="Palatino" charset="0"/>
              </a:rPr>
              <a:t>, including </a:t>
            </a:r>
            <a:r>
              <a:rPr lang="en-US" sz="2800" b="1" dirty="0">
                <a:latin typeface="Palatino" charset="0"/>
              </a:rPr>
              <a:t>particle accelerators</a:t>
            </a:r>
            <a:endParaRPr lang="en-US" sz="2800" dirty="0">
              <a:latin typeface="Palatino" charset="0"/>
            </a:endParaRP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Connect this </a:t>
            </a:r>
            <a:r>
              <a:rPr lang="en-US" sz="2800" b="1" dirty="0">
                <a:latin typeface="Palatino" charset="0"/>
              </a:rPr>
              <a:t>formalism</a:t>
            </a:r>
            <a:r>
              <a:rPr lang="en-US" sz="2800" dirty="0">
                <a:latin typeface="Palatino" charset="0"/>
              </a:rPr>
              <a:t> with </a:t>
            </a:r>
            <a:r>
              <a:rPr lang="en-US" sz="2800" b="1" dirty="0">
                <a:latin typeface="Palatino" charset="0"/>
              </a:rPr>
              <a:t>concepts</a:t>
            </a:r>
            <a:r>
              <a:rPr lang="en-US" sz="2800" dirty="0">
                <a:latin typeface="Palatino" charset="0"/>
              </a:rPr>
              <a:t> already studied in the introductory CAS (matrices for transverse motion, synchrotron motion, invariants,…)</a:t>
            </a: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Prepare the </a:t>
            </a:r>
            <a:r>
              <a:rPr lang="en-US" sz="2800" b="1" dirty="0">
                <a:latin typeface="Palatino" charset="0"/>
              </a:rPr>
              <a:t>ground</a:t>
            </a:r>
            <a:r>
              <a:rPr lang="en-US" sz="2800" dirty="0">
                <a:latin typeface="Palatino" charset="0"/>
              </a:rPr>
              <a:t> for approaches followed for </a:t>
            </a:r>
            <a:r>
              <a:rPr lang="en-US" sz="2800" b="1" dirty="0">
                <a:latin typeface="Palatino" charset="0"/>
              </a:rPr>
              <a:t>studying</a:t>
            </a:r>
            <a:r>
              <a:rPr lang="en-US" sz="2800" dirty="0">
                <a:latin typeface="Palatino" charset="0"/>
              </a:rPr>
              <a:t> </a:t>
            </a:r>
            <a:r>
              <a:rPr lang="en-US" sz="2800" b="1" dirty="0">
                <a:latin typeface="Palatino" charset="0"/>
              </a:rPr>
              <a:t>non-linear particle motion</a:t>
            </a:r>
            <a:r>
              <a:rPr lang="en-US" sz="2800" dirty="0">
                <a:latin typeface="Palatino" charset="0"/>
              </a:rPr>
              <a:t> in accelerators (in the advanced CAS)</a:t>
            </a: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6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Integration by quadrature </a:t>
            </a:r>
          </a:p>
        </p:txBody>
      </p:sp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304800" y="692150"/>
            <a:ext cx="8659688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The last equation can be solved as an explicit integral or </a:t>
            </a:r>
            <a:r>
              <a:rPr lang="en-US" sz="2800" b="1" dirty="0">
                <a:latin typeface="Palatino" charset="0"/>
              </a:rPr>
              <a:t>“quadrature”</a:t>
            </a:r>
          </a:p>
          <a:p>
            <a:pPr lvl="1" algn="l">
              <a:lnSpc>
                <a:spcPct val="14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      ,  yielding </a:t>
            </a:r>
          </a:p>
          <a:p>
            <a:pPr lvl="1" algn="l">
              <a:lnSpc>
                <a:spcPct val="7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			</a:t>
            </a:r>
          </a:p>
          <a:p>
            <a:pPr lvl="1" algn="l">
              <a:lnSpc>
                <a:spcPct val="5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or the well-known solution </a:t>
            </a:r>
            <a:endParaRPr lang="en-US" sz="2800" b="1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sz="2800" b="1" dirty="0">
                <a:latin typeface="Palatino" charset="0"/>
              </a:rPr>
              <a:t>Note</a:t>
            </a:r>
            <a:r>
              <a:rPr lang="en-US" sz="2800" dirty="0">
                <a:latin typeface="Palatino" charset="0"/>
              </a:rPr>
              <a:t>: Although the previous route may seem complicated, it becomes more natural when </a:t>
            </a:r>
            <a:r>
              <a:rPr lang="en-US" sz="2800" b="1" dirty="0">
                <a:latin typeface="Palatino" charset="0"/>
              </a:rPr>
              <a:t>non-linear</a:t>
            </a:r>
            <a:r>
              <a:rPr lang="en-US" sz="2800" dirty="0">
                <a:latin typeface="Palatino" charset="0"/>
              </a:rPr>
              <a:t> terms appear, where an </a:t>
            </a:r>
            <a:r>
              <a:rPr lang="en-US" sz="2800" b="1" dirty="0">
                <a:latin typeface="Palatino" charset="0"/>
              </a:rPr>
              <a:t>ansatz</a:t>
            </a:r>
            <a:r>
              <a:rPr lang="en-US" sz="2800" dirty="0">
                <a:latin typeface="Palatino" charset="0"/>
              </a:rPr>
              <a:t> of the type 		   	   is </a:t>
            </a:r>
            <a:r>
              <a:rPr lang="en-US" sz="2800" b="1" dirty="0">
                <a:latin typeface="Palatino" charset="0"/>
              </a:rPr>
              <a:t>not applicable</a:t>
            </a:r>
          </a:p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The ability to integrate a differential equation is not just a nice mathematical feature, but deeply characterizes the </a:t>
            </a:r>
            <a:r>
              <a:rPr lang="en-US" sz="2800" b="1" dirty="0">
                <a:latin typeface="Palatino" charset="0"/>
              </a:rPr>
              <a:t>dynamical behavior </a:t>
            </a:r>
            <a:r>
              <a:rPr lang="en-US" sz="2800" dirty="0">
                <a:latin typeface="Palatino" charset="0"/>
              </a:rPr>
              <a:t>of the system described by the equation</a:t>
            </a:r>
          </a:p>
        </p:txBody>
      </p:sp>
      <p:pic>
        <p:nvPicPr>
          <p:cNvPr id="21507" name="Picture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700213"/>
            <a:ext cx="32385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2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92600"/>
            <a:ext cx="1655763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6" descr="latex-image-1.pdf">
            <a:extLst>
              <a:ext uri="{FF2B5EF4-FFF2-40B4-BE49-F238E27FC236}">
                <a16:creationId xmlns:a16="http://schemas.microsoft.com/office/drawing/2014/main" id="{9CA764A3-701C-399C-AD75-1E51134D77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80" y="2427442"/>
            <a:ext cx="37798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latex-image-1.pdf">
            <a:extLst>
              <a:ext uri="{FF2B5EF4-FFF2-40B4-BE49-F238E27FC236}">
                <a16:creationId xmlns:a16="http://schemas.microsoft.com/office/drawing/2014/main" id="{BB5B35AA-E971-ADF7-EFC5-C15C0FFD68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63" y="1688518"/>
            <a:ext cx="3563888" cy="73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194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467600" cy="504230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Frequency of motion</a:t>
            </a:r>
          </a:p>
        </p:txBody>
      </p:sp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251520" y="692150"/>
            <a:ext cx="889248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The </a:t>
            </a:r>
            <a:r>
              <a:rPr lang="en-US" b="1" dirty="0">
                <a:latin typeface="Palatino" charset="0"/>
              </a:rPr>
              <a:t>period</a:t>
            </a:r>
            <a:r>
              <a:rPr lang="en-US" dirty="0">
                <a:latin typeface="Palatino" charset="0"/>
              </a:rPr>
              <a:t> of the harmonic oscillator is calculated through the previous integral after integration between two extrema (when the velocity		  vanishes), i.e.          	           :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</p:txBody>
      </p:sp>
      <p:pic>
        <p:nvPicPr>
          <p:cNvPr id="4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484784"/>
            <a:ext cx="1716670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5" y="1950363"/>
            <a:ext cx="3600399" cy="8382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8264" y="1412776"/>
            <a:ext cx="1368152" cy="52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368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467600" cy="504230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Frequency of motion</a:t>
            </a:r>
          </a:p>
        </p:txBody>
      </p:sp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251520" y="692150"/>
            <a:ext cx="889248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The </a:t>
            </a:r>
            <a:r>
              <a:rPr lang="en-US" b="1" dirty="0">
                <a:latin typeface="Palatino" charset="0"/>
              </a:rPr>
              <a:t>period</a:t>
            </a:r>
            <a:r>
              <a:rPr lang="en-US" dirty="0">
                <a:latin typeface="Palatino" charset="0"/>
              </a:rPr>
              <a:t> of the harmonic oscillator is calculated through the previous integral after integration between two extrema (when the velocity		  vanishes), i.e.          	           :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The </a:t>
            </a:r>
            <a:r>
              <a:rPr lang="en-US" b="1" dirty="0">
                <a:latin typeface="Palatino" charset="0"/>
              </a:rPr>
              <a:t>period</a:t>
            </a:r>
            <a:r>
              <a:rPr lang="en-US" dirty="0">
                <a:latin typeface="Palatino" charset="0"/>
              </a:rPr>
              <a:t> (or the </a:t>
            </a:r>
            <a:r>
              <a:rPr lang="en-US" b="1" dirty="0">
                <a:latin typeface="Palatino" charset="0"/>
              </a:rPr>
              <a:t>frequency</a:t>
            </a:r>
            <a:r>
              <a:rPr lang="en-US" dirty="0">
                <a:latin typeface="Palatino" charset="0"/>
              </a:rPr>
              <a:t>) of linear systems is </a:t>
            </a:r>
            <a:r>
              <a:rPr lang="en-US" b="1" dirty="0">
                <a:latin typeface="Palatino" charset="0"/>
              </a:rPr>
              <a:t>independent</a:t>
            </a:r>
            <a:r>
              <a:rPr lang="en-US" dirty="0">
                <a:latin typeface="Palatino" charset="0"/>
              </a:rPr>
              <a:t> of the </a:t>
            </a:r>
            <a:r>
              <a:rPr lang="en-US" b="1" dirty="0">
                <a:latin typeface="Palatino" charset="0"/>
              </a:rPr>
              <a:t>integral of motion </a:t>
            </a:r>
            <a:r>
              <a:rPr lang="en-US" dirty="0">
                <a:latin typeface="Palatino" charset="0"/>
              </a:rPr>
              <a:t>(energy)</a:t>
            </a:r>
          </a:p>
        </p:txBody>
      </p:sp>
      <p:pic>
        <p:nvPicPr>
          <p:cNvPr id="4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484784"/>
            <a:ext cx="1716670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5" y="1950363"/>
            <a:ext cx="3600399" cy="8382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8264" y="1412776"/>
            <a:ext cx="1368152" cy="52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8779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467600" cy="504230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Frequency of motion</a:t>
            </a:r>
          </a:p>
        </p:txBody>
      </p:sp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251520" y="692150"/>
            <a:ext cx="889248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The </a:t>
            </a:r>
            <a:r>
              <a:rPr lang="en-US" b="1" dirty="0">
                <a:latin typeface="Palatino" charset="0"/>
              </a:rPr>
              <a:t>period</a:t>
            </a:r>
            <a:r>
              <a:rPr lang="en-US" dirty="0">
                <a:latin typeface="Palatino" charset="0"/>
              </a:rPr>
              <a:t> of the harmonic oscillator is calculated through the previous integral after integration between two extrema (when the velocity		  vanishes), i.e.          	           :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The </a:t>
            </a:r>
            <a:r>
              <a:rPr lang="en-US" b="1" dirty="0">
                <a:latin typeface="Palatino" charset="0"/>
              </a:rPr>
              <a:t>period</a:t>
            </a:r>
            <a:r>
              <a:rPr lang="en-US" dirty="0">
                <a:latin typeface="Palatino" charset="0"/>
              </a:rPr>
              <a:t> (or the </a:t>
            </a:r>
            <a:r>
              <a:rPr lang="en-US" b="1" dirty="0">
                <a:latin typeface="Palatino" charset="0"/>
              </a:rPr>
              <a:t>frequency</a:t>
            </a:r>
            <a:r>
              <a:rPr lang="en-US" dirty="0">
                <a:latin typeface="Palatino" charset="0"/>
              </a:rPr>
              <a:t>) of linear systems is </a:t>
            </a:r>
            <a:r>
              <a:rPr lang="en-US" b="1" dirty="0">
                <a:latin typeface="Palatino" charset="0"/>
              </a:rPr>
              <a:t>independent</a:t>
            </a:r>
            <a:r>
              <a:rPr lang="en-US" dirty="0">
                <a:latin typeface="Palatino" charset="0"/>
              </a:rPr>
              <a:t> of the </a:t>
            </a:r>
            <a:r>
              <a:rPr lang="en-US" b="1" dirty="0">
                <a:latin typeface="Palatino" charset="0"/>
              </a:rPr>
              <a:t>integral of motion </a:t>
            </a:r>
            <a:r>
              <a:rPr lang="en-US" dirty="0">
                <a:latin typeface="Palatino" charset="0"/>
              </a:rPr>
              <a:t>(energy)</a:t>
            </a:r>
          </a:p>
          <a:p>
            <a:pPr marL="342900" indent="-342900" algn="l">
              <a:lnSpc>
                <a:spcPct val="120000"/>
              </a:lnSpc>
              <a:buSzTx/>
            </a:pPr>
            <a:r>
              <a:rPr lang="en-US" dirty="0">
                <a:latin typeface="Palatino" charset="0"/>
              </a:rPr>
              <a:t>Note that this is not true for non-linear systems, e.g. for an oscillator with a </a:t>
            </a:r>
            <a:r>
              <a:rPr lang="en-US" b="1" dirty="0">
                <a:latin typeface="Palatino" charset="0"/>
              </a:rPr>
              <a:t>non-linear restoring force</a:t>
            </a:r>
          </a:p>
          <a:p>
            <a:pPr marL="342900" indent="-342900" algn="l">
              <a:lnSpc>
                <a:spcPct val="150000"/>
              </a:lnSpc>
              <a:buSzTx/>
            </a:pPr>
            <a:r>
              <a:rPr lang="en-US" dirty="0">
                <a:latin typeface="Palatino" charset="0"/>
              </a:rPr>
              <a:t>The integral of motion is 		         and the </a:t>
            </a:r>
          </a:p>
          <a:p>
            <a:pPr algn="l">
              <a:lnSpc>
                <a:spcPct val="250000"/>
              </a:lnSpc>
              <a:buSzTx/>
              <a:buNone/>
            </a:pPr>
            <a:r>
              <a:rPr lang="en-US" dirty="0">
                <a:latin typeface="Palatino" charset="0"/>
              </a:rPr>
              <a:t>integration yields</a:t>
            </a:r>
          </a:p>
        </p:txBody>
      </p:sp>
      <p:pic>
        <p:nvPicPr>
          <p:cNvPr id="4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484784"/>
            <a:ext cx="1716670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5" y="1950363"/>
            <a:ext cx="3600399" cy="838260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578811"/>
            <a:ext cx="2165020" cy="578381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416" y="3982566"/>
            <a:ext cx="2065040" cy="598562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5373420"/>
            <a:ext cx="5568128" cy="7918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8264" y="1412776"/>
            <a:ext cx="1368152" cy="52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919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794FA-B761-7F96-DCDA-885F38F7D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2C0611C7-F222-4D87-63F8-B56317B222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467600" cy="504230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Frequency of motion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EE9A4A85-EA7B-8A76-E4DF-9D631A96AC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92150"/>
            <a:ext cx="889248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The </a:t>
            </a:r>
            <a:r>
              <a:rPr lang="en-US" b="1" dirty="0">
                <a:latin typeface="Palatino" charset="0"/>
              </a:rPr>
              <a:t>period</a:t>
            </a:r>
            <a:r>
              <a:rPr lang="en-US" dirty="0">
                <a:latin typeface="Palatino" charset="0"/>
              </a:rPr>
              <a:t> of the harmonic oscillator is calculated through the previous integral after integration between two extrema (when the velocity		  vanishes), i.e.          	           :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The </a:t>
            </a:r>
            <a:r>
              <a:rPr lang="en-US" b="1" dirty="0">
                <a:latin typeface="Palatino" charset="0"/>
              </a:rPr>
              <a:t>period</a:t>
            </a:r>
            <a:r>
              <a:rPr lang="en-US" dirty="0">
                <a:latin typeface="Palatino" charset="0"/>
              </a:rPr>
              <a:t> (or the </a:t>
            </a:r>
            <a:r>
              <a:rPr lang="en-US" b="1" dirty="0">
                <a:latin typeface="Palatino" charset="0"/>
              </a:rPr>
              <a:t>frequency</a:t>
            </a:r>
            <a:r>
              <a:rPr lang="en-US" dirty="0">
                <a:latin typeface="Palatino" charset="0"/>
              </a:rPr>
              <a:t>) of linear systems is </a:t>
            </a:r>
            <a:r>
              <a:rPr lang="en-US" b="1" dirty="0">
                <a:latin typeface="Palatino" charset="0"/>
              </a:rPr>
              <a:t>independent</a:t>
            </a:r>
            <a:r>
              <a:rPr lang="en-US" dirty="0">
                <a:latin typeface="Palatino" charset="0"/>
              </a:rPr>
              <a:t> of the </a:t>
            </a:r>
            <a:r>
              <a:rPr lang="en-US" b="1" dirty="0">
                <a:latin typeface="Palatino" charset="0"/>
              </a:rPr>
              <a:t>integral of motion </a:t>
            </a:r>
            <a:r>
              <a:rPr lang="en-US" dirty="0">
                <a:latin typeface="Palatino" charset="0"/>
              </a:rPr>
              <a:t>(energy)</a:t>
            </a:r>
          </a:p>
          <a:p>
            <a:pPr marL="342900" indent="-342900" algn="l">
              <a:lnSpc>
                <a:spcPct val="120000"/>
              </a:lnSpc>
              <a:buSzTx/>
            </a:pPr>
            <a:r>
              <a:rPr lang="en-US" dirty="0">
                <a:latin typeface="Palatino" charset="0"/>
              </a:rPr>
              <a:t>Note that this is not true for non-linear systems, e.g. for an oscillator with a </a:t>
            </a:r>
            <a:r>
              <a:rPr lang="en-US" b="1" dirty="0">
                <a:latin typeface="Palatino" charset="0"/>
              </a:rPr>
              <a:t>non-linear restoring force</a:t>
            </a:r>
          </a:p>
          <a:p>
            <a:pPr marL="342900" indent="-342900" algn="l">
              <a:lnSpc>
                <a:spcPct val="150000"/>
              </a:lnSpc>
              <a:buSzTx/>
            </a:pPr>
            <a:r>
              <a:rPr lang="en-US" dirty="0">
                <a:latin typeface="Palatino" charset="0"/>
              </a:rPr>
              <a:t>The integral of motion is 		         and the </a:t>
            </a:r>
          </a:p>
          <a:p>
            <a:pPr algn="l">
              <a:lnSpc>
                <a:spcPct val="250000"/>
              </a:lnSpc>
              <a:buSzTx/>
              <a:buNone/>
            </a:pPr>
            <a:r>
              <a:rPr lang="en-US" dirty="0">
                <a:latin typeface="Palatino" charset="0"/>
              </a:rPr>
              <a:t>integration yields</a:t>
            </a:r>
          </a:p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This means that the </a:t>
            </a:r>
            <a:r>
              <a:rPr lang="en-US" b="1" dirty="0">
                <a:latin typeface="Palatino" charset="0"/>
              </a:rPr>
              <a:t>period</a:t>
            </a:r>
            <a:r>
              <a:rPr lang="en-US" dirty="0">
                <a:latin typeface="Palatino" charset="0"/>
              </a:rPr>
              <a:t> (frequency) </a:t>
            </a:r>
            <a:r>
              <a:rPr lang="en-US" b="1" dirty="0">
                <a:latin typeface="Palatino" charset="0"/>
              </a:rPr>
              <a:t>depends</a:t>
            </a:r>
            <a:r>
              <a:rPr lang="en-US" dirty="0">
                <a:latin typeface="Palatino" charset="0"/>
              </a:rPr>
              <a:t> on the </a:t>
            </a:r>
            <a:r>
              <a:rPr lang="en-US" b="1" dirty="0">
                <a:latin typeface="Palatino" charset="0"/>
              </a:rPr>
              <a:t>integral of motion </a:t>
            </a:r>
            <a:r>
              <a:rPr lang="en-US" dirty="0">
                <a:latin typeface="Palatino" charset="0"/>
              </a:rPr>
              <a:t>(energy) i.e. the maximum “</a:t>
            </a:r>
            <a:r>
              <a:rPr lang="en-US" b="1" dirty="0">
                <a:latin typeface="Palatino" charset="0"/>
              </a:rPr>
              <a:t>amplitude</a:t>
            </a:r>
            <a:r>
              <a:rPr lang="en-US" dirty="0">
                <a:latin typeface="Palatino" charset="0"/>
              </a:rPr>
              <a:t>”</a:t>
            </a:r>
          </a:p>
        </p:txBody>
      </p:sp>
      <p:pic>
        <p:nvPicPr>
          <p:cNvPr id="4" name="Picture 2" descr="latex-image-1.pdf">
            <a:extLst>
              <a:ext uri="{FF2B5EF4-FFF2-40B4-BE49-F238E27FC236}">
                <a16:creationId xmlns:a16="http://schemas.microsoft.com/office/drawing/2014/main" id="{C75D83AB-D483-3583-11F6-28299B1AD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484784"/>
            <a:ext cx="1716670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atex-image-1.pdf">
            <a:extLst>
              <a:ext uri="{FF2B5EF4-FFF2-40B4-BE49-F238E27FC236}">
                <a16:creationId xmlns:a16="http://schemas.microsoft.com/office/drawing/2014/main" id="{AEFE991F-3821-1ED7-E5AA-87F8F075A9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5" y="1950363"/>
            <a:ext cx="3600399" cy="838260"/>
          </a:xfrm>
          <a:prstGeom prst="rect">
            <a:avLst/>
          </a:prstGeom>
        </p:spPr>
      </p:pic>
      <p:pic>
        <p:nvPicPr>
          <p:cNvPr id="3" name="Picture 2" descr="latex-image-1.pdf">
            <a:extLst>
              <a:ext uri="{FF2B5EF4-FFF2-40B4-BE49-F238E27FC236}">
                <a16:creationId xmlns:a16="http://schemas.microsoft.com/office/drawing/2014/main" id="{A25F6FF7-4DB8-FD94-A052-F8EDD5B8DB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578811"/>
            <a:ext cx="2165020" cy="578381"/>
          </a:xfrm>
          <a:prstGeom prst="rect">
            <a:avLst/>
          </a:prstGeom>
        </p:spPr>
      </p:pic>
      <p:pic>
        <p:nvPicPr>
          <p:cNvPr id="7" name="Picture 6" descr="latex-image-1.pdf">
            <a:extLst>
              <a:ext uri="{FF2B5EF4-FFF2-40B4-BE49-F238E27FC236}">
                <a16:creationId xmlns:a16="http://schemas.microsoft.com/office/drawing/2014/main" id="{DDBA3024-38D3-C18A-324D-8725C4CCE2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416" y="3982566"/>
            <a:ext cx="2065040" cy="598562"/>
          </a:xfrm>
          <a:prstGeom prst="rect">
            <a:avLst/>
          </a:prstGeom>
        </p:spPr>
      </p:pic>
      <p:pic>
        <p:nvPicPr>
          <p:cNvPr id="9" name="Picture 8" descr="latex-image-1.pdf">
            <a:extLst>
              <a:ext uri="{FF2B5EF4-FFF2-40B4-BE49-F238E27FC236}">
                <a16:creationId xmlns:a16="http://schemas.microsoft.com/office/drawing/2014/main" id="{C44D9503-E60D-64DE-019A-505EBA7A69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5373420"/>
            <a:ext cx="5568128" cy="7918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2C1B63-C3FA-A82E-DF7C-75FFC2FAAB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8264" y="1412776"/>
            <a:ext cx="1368152" cy="52621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DFC4BBF-33CA-57BC-0EF9-A1B2E11C46C1}"/>
              </a:ext>
            </a:extLst>
          </p:cNvPr>
          <p:cNvSpPr/>
          <p:nvPr/>
        </p:nvSpPr>
        <p:spPr bwMode="auto">
          <a:xfrm>
            <a:off x="7812360" y="5517232"/>
            <a:ext cx="360040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0050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1087"/>
            <a:ext cx="7034808" cy="609601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The pendulum</a:t>
            </a: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250825" y="620688"/>
            <a:ext cx="5905351" cy="5992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 pitchFamily="2" charset="77"/>
                <a:ea typeface="Palatino" pitchFamily="2" charset="77"/>
              </a:rPr>
              <a:t>An important non-linear equation which can be integrated is the one of the </a:t>
            </a:r>
            <a:r>
              <a:rPr lang="en-US" b="1" dirty="0">
                <a:latin typeface="Palatino" pitchFamily="2" charset="77"/>
                <a:ea typeface="Palatino" pitchFamily="2" charset="77"/>
              </a:rPr>
              <a:t>pendulum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, for a string of length </a:t>
            </a:r>
            <a:r>
              <a:rPr lang="en-US" i="1" dirty="0">
                <a:latin typeface="Palatino" pitchFamily="2" charset="77"/>
                <a:ea typeface="Palatino" pitchFamily="2" charset="77"/>
                <a:cs typeface="Times"/>
              </a:rPr>
              <a:t>L </a:t>
            </a:r>
            <a:r>
              <a:rPr lang="en-US" dirty="0">
                <a:latin typeface="Palatino" pitchFamily="2" charset="77"/>
                <a:ea typeface="Palatino" pitchFamily="2" charset="77"/>
                <a:cs typeface="Palatino"/>
              </a:rPr>
              <a:t>and gravitational constant </a:t>
            </a:r>
            <a:r>
              <a:rPr lang="en-US" i="1" dirty="0">
                <a:latin typeface="Palatino" pitchFamily="2" charset="77"/>
                <a:ea typeface="Palatino" pitchFamily="2" charset="77"/>
                <a:cs typeface="Times"/>
              </a:rPr>
              <a:t>g</a:t>
            </a:r>
          </a:p>
          <a:p>
            <a:pPr algn="l">
              <a:lnSpc>
                <a:spcPct val="120000"/>
              </a:lnSpc>
              <a:buSzTx/>
              <a:buNone/>
            </a:pPr>
            <a:endParaRPr lang="en-US" dirty="0">
              <a:latin typeface="Palatino" pitchFamily="2" charset="77"/>
              <a:ea typeface="Palatino" pitchFamily="2" charset="77"/>
              <a:cs typeface="Palatino"/>
            </a:endParaRPr>
          </a:p>
          <a:p>
            <a:pPr marL="342900" indent="-342900" algn="l">
              <a:lnSpc>
                <a:spcPct val="150000"/>
              </a:lnSpc>
              <a:buSzTx/>
            </a:pPr>
            <a:endParaRPr lang="en-US" dirty="0">
              <a:latin typeface="Palatino" pitchFamily="2" charset="77"/>
              <a:ea typeface="Palatino" pitchFamily="2" charset="77"/>
              <a:cs typeface="Palatino"/>
            </a:endParaRPr>
          </a:p>
          <a:p>
            <a:pPr marL="342900" indent="-342900" algn="l">
              <a:lnSpc>
                <a:spcPct val="150000"/>
              </a:lnSpc>
              <a:buSzTx/>
            </a:pPr>
            <a:r>
              <a:rPr lang="en-US" dirty="0">
                <a:latin typeface="Palatino" pitchFamily="2" charset="77"/>
                <a:ea typeface="Palatino" pitchFamily="2" charset="77"/>
                <a:cs typeface="Palatino"/>
              </a:rPr>
              <a:t>For small displacements it reduces to a </a:t>
            </a:r>
            <a:r>
              <a:rPr lang="en-US" b="1" dirty="0">
                <a:latin typeface="Palatino" pitchFamily="2" charset="77"/>
                <a:ea typeface="Palatino" pitchFamily="2" charset="77"/>
                <a:cs typeface="Palatino"/>
              </a:rPr>
              <a:t>harmonic oscillator </a:t>
            </a:r>
            <a:r>
              <a:rPr lang="en-US" dirty="0">
                <a:latin typeface="Palatino" pitchFamily="2" charset="77"/>
                <a:ea typeface="Palatino" pitchFamily="2" charset="77"/>
                <a:cs typeface="Palatino"/>
              </a:rPr>
              <a:t>with frequency</a:t>
            </a:r>
          </a:p>
          <a:p>
            <a:pPr marL="342900" indent="-342900" algn="l">
              <a:buSzTx/>
            </a:pPr>
            <a:endParaRPr lang="en-US" dirty="0">
              <a:latin typeface="Palatino" pitchFamily="2" charset="77"/>
              <a:ea typeface="Palatino" pitchFamily="2" charset="77"/>
              <a:cs typeface="Palatino"/>
            </a:endParaRPr>
          </a:p>
          <a:p>
            <a:pPr marL="342900" indent="-342900" algn="l">
              <a:buSzTx/>
            </a:pPr>
            <a:endParaRPr lang="en-US" dirty="0">
              <a:latin typeface="Palatino" pitchFamily="2" charset="77"/>
              <a:ea typeface="Palatino" pitchFamily="2" charset="77"/>
              <a:cs typeface="Palatino"/>
            </a:endParaRPr>
          </a:p>
          <a:p>
            <a:pPr marL="342900" indent="-342900" algn="l">
              <a:buSzTx/>
            </a:pPr>
            <a:r>
              <a:rPr lang="en-US" dirty="0">
                <a:latin typeface="Palatino" pitchFamily="2" charset="77"/>
                <a:ea typeface="Palatino" pitchFamily="2" charset="77"/>
                <a:cs typeface="Palatino"/>
              </a:rPr>
              <a:t>By appropriate substitutions, this becomes the equation of </a:t>
            </a:r>
            <a:r>
              <a:rPr lang="en-US" b="1" dirty="0">
                <a:latin typeface="Palatino" pitchFamily="2" charset="77"/>
                <a:ea typeface="Palatino" pitchFamily="2" charset="77"/>
                <a:cs typeface="Palatino"/>
              </a:rPr>
              <a:t>synchrotron motion </a:t>
            </a:r>
            <a:r>
              <a:rPr lang="en-US" dirty="0">
                <a:latin typeface="Palatino" pitchFamily="2" charset="77"/>
                <a:ea typeface="Palatino" pitchFamily="2" charset="77"/>
                <a:cs typeface="Palatino"/>
              </a:rPr>
              <a:t>(</a:t>
            </a:r>
            <a:r>
              <a:rPr lang="en-US" b="1" dirty="0">
                <a:latin typeface="Palatino" pitchFamily="2" charset="77"/>
                <a:ea typeface="Palatino" pitchFamily="2" charset="77"/>
                <a:cs typeface="Palatino"/>
              </a:rPr>
              <a:t>see </a:t>
            </a:r>
            <a:r>
              <a:rPr lang="en-GB" b="1" dirty="0">
                <a:latin typeface="Palatino" pitchFamily="2" charset="77"/>
                <a:ea typeface="Palatino" pitchFamily="2" charset="77"/>
              </a:rPr>
              <a:t>Longitudinal </a:t>
            </a:r>
            <a:r>
              <a:rPr lang="en-US" b="1" dirty="0">
                <a:latin typeface="Palatino" pitchFamily="2" charset="77"/>
                <a:ea typeface="Palatino" pitchFamily="2" charset="77"/>
              </a:rPr>
              <a:t>beam dynamics lectures)</a:t>
            </a:r>
            <a:endParaRPr lang="en-US" b="1" dirty="0">
              <a:latin typeface="Palatino" pitchFamily="2" charset="77"/>
              <a:ea typeface="Palatino" pitchFamily="2" charset="77"/>
              <a:cs typeface="Palatino"/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365104"/>
            <a:ext cx="1821793" cy="101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4B6EBB-3B38-285D-5828-C9B15C0EE9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5148" y="908720"/>
            <a:ext cx="3029340" cy="53013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D5D5C5-96C6-2EEB-E07E-C20F3A474F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1286" y="2276872"/>
            <a:ext cx="34671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0544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1087"/>
            <a:ext cx="7034808" cy="609601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Solution for the pendulum</a:t>
            </a: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250825" y="620688"/>
            <a:ext cx="8893175" cy="5992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/>
                <a:cs typeface="Palatino"/>
              </a:rPr>
              <a:t>The </a:t>
            </a:r>
            <a:r>
              <a:rPr lang="en-US" b="1" dirty="0">
                <a:latin typeface="Palatino"/>
                <a:cs typeface="Palatino"/>
              </a:rPr>
              <a:t>integral of motion</a:t>
            </a:r>
            <a:r>
              <a:rPr lang="en-US" dirty="0">
                <a:latin typeface="Palatino"/>
                <a:cs typeface="Palatino"/>
              </a:rPr>
              <a:t> (scaled energy) is </a:t>
            </a:r>
          </a:p>
          <a:p>
            <a:pPr marL="342900" indent="-342900" algn="l">
              <a:buSzTx/>
            </a:pPr>
            <a:endParaRPr lang="en-US" dirty="0">
              <a:latin typeface="Palatino"/>
              <a:cs typeface="Palatino"/>
            </a:endParaRPr>
          </a:p>
          <a:p>
            <a:pPr marL="342900" indent="-342900" algn="l">
              <a:buSzTx/>
            </a:pPr>
            <a:endParaRPr lang="en-US" dirty="0">
              <a:latin typeface="Palatino"/>
              <a:cs typeface="Palatino"/>
            </a:endParaRPr>
          </a:p>
          <a:p>
            <a:pPr algn="l">
              <a:buSzTx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lnSpc>
                <a:spcPct val="150000"/>
              </a:lnSpc>
              <a:buSzTx/>
              <a:buNone/>
            </a:pPr>
            <a:r>
              <a:rPr lang="en-US" dirty="0">
                <a:latin typeface="Palatino"/>
                <a:cs typeface="Palatino"/>
              </a:rPr>
              <a:t>and the quadrature is written as				</a:t>
            </a:r>
            <a:r>
              <a:rPr lang="el-GR" dirty="0">
                <a:latin typeface="Palatino"/>
                <a:cs typeface="Palatino"/>
              </a:rPr>
              <a:t>        </a:t>
            </a:r>
            <a:r>
              <a:rPr lang="en-US" dirty="0">
                <a:latin typeface="Palatino"/>
                <a:cs typeface="Palatino"/>
              </a:rPr>
              <a:t>assuming that for</a:t>
            </a:r>
            <a:r>
              <a:rPr lang="en-US" i="1" dirty="0">
                <a:latin typeface="Times"/>
                <a:cs typeface="Times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397D57-C6C9-6BE5-FE19-BE1657DD5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291" y="1076289"/>
            <a:ext cx="5854700" cy="1206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46B944-82A7-651E-1050-D3D06ABEC6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4113" y="2279507"/>
            <a:ext cx="3899062" cy="9563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185AAA-B635-4F0A-B54F-4C9129E087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3808" y="3116052"/>
            <a:ext cx="3277666" cy="364185"/>
          </a:xfrm>
          <a:prstGeom prst="rect">
            <a:avLst/>
          </a:prstGeom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AB8EA8CB-3B08-1D16-775F-5DCD09C03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554908"/>
            <a:ext cx="8893175" cy="330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endParaRPr lang="en-US" sz="2800" dirty="0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16457411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EF9FF-0F6A-5E23-EC93-70B573BD6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6D6BCA22-BC0E-890B-24BF-C4EA1D7F32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91680" y="11087"/>
            <a:ext cx="7034808" cy="609601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Solution for the pendulum</a:t>
            </a:r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EEF7C0EB-A794-3CEE-741D-55F61E78C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620688"/>
            <a:ext cx="8893175" cy="5992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/>
                <a:cs typeface="Palatino"/>
              </a:rPr>
              <a:t>The </a:t>
            </a:r>
            <a:r>
              <a:rPr lang="en-US" b="1" dirty="0">
                <a:latin typeface="Palatino"/>
                <a:cs typeface="Palatino"/>
              </a:rPr>
              <a:t>integral of motion</a:t>
            </a:r>
            <a:r>
              <a:rPr lang="en-US" dirty="0">
                <a:latin typeface="Palatino"/>
                <a:cs typeface="Palatino"/>
              </a:rPr>
              <a:t> (scaled energy) is </a:t>
            </a:r>
          </a:p>
          <a:p>
            <a:pPr marL="342900" indent="-342900" algn="l">
              <a:buSzTx/>
            </a:pPr>
            <a:endParaRPr lang="en-US" dirty="0">
              <a:latin typeface="Palatino"/>
              <a:cs typeface="Palatino"/>
            </a:endParaRPr>
          </a:p>
          <a:p>
            <a:pPr marL="342900" indent="-342900" algn="l">
              <a:buSzTx/>
            </a:pPr>
            <a:endParaRPr lang="en-US" dirty="0">
              <a:latin typeface="Palatino"/>
              <a:cs typeface="Palatino"/>
            </a:endParaRPr>
          </a:p>
          <a:p>
            <a:pPr algn="l">
              <a:buSzTx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lnSpc>
                <a:spcPct val="150000"/>
              </a:lnSpc>
              <a:buSzTx/>
              <a:buNone/>
            </a:pPr>
            <a:r>
              <a:rPr lang="en-US" dirty="0">
                <a:latin typeface="Palatino"/>
                <a:cs typeface="Palatino"/>
              </a:rPr>
              <a:t>and the quadrature is written as				</a:t>
            </a:r>
            <a:r>
              <a:rPr lang="el-GR" dirty="0">
                <a:latin typeface="Palatino"/>
                <a:cs typeface="Palatino"/>
              </a:rPr>
              <a:t>        </a:t>
            </a:r>
            <a:r>
              <a:rPr lang="en-US" dirty="0">
                <a:latin typeface="Palatino"/>
                <a:cs typeface="Palatino"/>
              </a:rPr>
              <a:t>assuming that for</a:t>
            </a:r>
            <a:r>
              <a:rPr lang="en-US" i="1" dirty="0">
                <a:latin typeface="Times"/>
                <a:cs typeface="Times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C27385-EDD4-83B4-B9C5-6D51FC85C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291" y="1076289"/>
            <a:ext cx="5854700" cy="1206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8B8EFA-BCFA-1C47-D0D7-4F9A12B2E2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4113" y="2279507"/>
            <a:ext cx="3899062" cy="9563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88665E-2606-4847-3F7D-76069C332F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3808" y="3116052"/>
            <a:ext cx="3277666" cy="364185"/>
          </a:xfrm>
          <a:prstGeom prst="rect">
            <a:avLst/>
          </a:prstGeom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836886BA-5483-23E1-F99B-C6E61B5232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554908"/>
            <a:ext cx="8893175" cy="330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/>
                <a:cs typeface="Palatino"/>
              </a:rPr>
              <a:t>Using the substitutions				   with				</a:t>
            </a:r>
            <a:r>
              <a:rPr lang="el-GR" sz="2800" dirty="0">
                <a:latin typeface="Palatino"/>
                <a:cs typeface="Palatino"/>
              </a:rPr>
              <a:t>,</a:t>
            </a:r>
            <a:r>
              <a:rPr lang="en-US" sz="2800" dirty="0">
                <a:latin typeface="Palatino"/>
                <a:cs typeface="Palatino"/>
              </a:rPr>
              <a:t>  the integral is</a:t>
            </a:r>
          </a:p>
          <a:p>
            <a:pPr algn="l">
              <a:lnSpc>
                <a:spcPct val="200000"/>
              </a:lnSpc>
              <a:buSzTx/>
              <a:buNone/>
            </a:pPr>
            <a:r>
              <a:rPr lang="en-US" sz="2800" dirty="0">
                <a:latin typeface="Palatino"/>
                <a:cs typeface="Palatino"/>
              </a:rPr>
              <a:t>					and can be solved using </a:t>
            </a:r>
            <a:r>
              <a:rPr lang="en-US" sz="2800" b="1" dirty="0">
                <a:latin typeface="Palatino"/>
                <a:cs typeface="Palatino"/>
              </a:rPr>
              <a:t>Jacobi elliptic functions</a:t>
            </a:r>
            <a:r>
              <a:rPr lang="en-US" sz="2800" dirty="0">
                <a:latin typeface="Palatino"/>
                <a:cs typeface="Palatino"/>
              </a:rPr>
              <a:t>:</a:t>
            </a:r>
          </a:p>
          <a:p>
            <a:pPr algn="l">
              <a:buSzTx/>
              <a:buNone/>
            </a:pPr>
            <a:r>
              <a:rPr lang="en-US" sz="2800" dirty="0">
                <a:latin typeface="Palatino"/>
                <a:cs typeface="Palatino"/>
              </a:rPr>
              <a:t>with “      ” representing the </a:t>
            </a:r>
            <a:r>
              <a:rPr lang="en-US" sz="2800" b="1" dirty="0">
                <a:latin typeface="Palatino"/>
                <a:cs typeface="Palatino"/>
              </a:rPr>
              <a:t>Jacobi elliptic sine</a:t>
            </a:r>
            <a:endParaRPr lang="en-US" sz="2800" dirty="0">
              <a:latin typeface="Palatino"/>
              <a:cs typeface="Palatino"/>
            </a:endParaRPr>
          </a:p>
        </p:txBody>
      </p:sp>
      <p:pic>
        <p:nvPicPr>
          <p:cNvPr id="5" name="Picture 4" descr="latex-image-1.pdf">
            <a:extLst>
              <a:ext uri="{FF2B5EF4-FFF2-40B4-BE49-F238E27FC236}">
                <a16:creationId xmlns:a16="http://schemas.microsoft.com/office/drawing/2014/main" id="{57EA83E1-5831-2F53-346B-EE9D154DF7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4074368"/>
            <a:ext cx="3328735" cy="4320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E8D068-8B75-99B1-F909-E5C1E832C9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45703" y="3608720"/>
            <a:ext cx="3240113" cy="396344"/>
          </a:xfrm>
          <a:prstGeom prst="rect">
            <a:avLst/>
          </a:prstGeom>
        </p:spPr>
      </p:pic>
      <p:pic>
        <p:nvPicPr>
          <p:cNvPr id="12" name="Picture 11" descr="latex-image-1.pdf">
            <a:extLst>
              <a:ext uri="{FF2B5EF4-FFF2-40B4-BE49-F238E27FC236}">
                <a16:creationId xmlns:a16="http://schemas.microsoft.com/office/drawing/2014/main" id="{62392D78-39FB-1EAC-F168-6E424820CD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26" y="4557824"/>
            <a:ext cx="3845759" cy="9933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DEC3740-C3E2-848F-5D3D-1511E4E267E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2000" y="5517232"/>
            <a:ext cx="4519882" cy="80939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51B6E1C-AD42-206C-55BB-47F2B48574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45741" y="6422560"/>
            <a:ext cx="4191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4357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1087"/>
            <a:ext cx="7034808" cy="609601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Solution for the pendulum</a:t>
            </a: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250825" y="620688"/>
            <a:ext cx="8893175" cy="5992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buSzTx/>
              <a:buNone/>
            </a:pPr>
            <a:endParaRPr lang="en-US" dirty="0">
              <a:latin typeface="Palatino"/>
              <a:cs typeface="Palatino"/>
            </a:endParaRPr>
          </a:p>
          <a:p>
            <a:pPr marL="342900" indent="-342900" algn="l">
              <a:buSzTx/>
            </a:pPr>
            <a:endParaRPr lang="en-US" dirty="0">
              <a:latin typeface="Palatino"/>
              <a:cs typeface="Palatino"/>
            </a:endParaRPr>
          </a:p>
          <a:p>
            <a:pPr algn="l">
              <a:buSzTx/>
              <a:buNone/>
            </a:pPr>
            <a:endParaRPr lang="en-US" dirty="0">
              <a:latin typeface="Palatino"/>
              <a:cs typeface="Palatino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AB8EA8CB-3B08-1D16-775F-5DCD09C03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699248"/>
            <a:ext cx="8893175" cy="115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b="1" dirty="0">
                <a:latin typeface="Palatino"/>
                <a:cs typeface="Palatino"/>
              </a:rPr>
              <a:t>Minima</a:t>
            </a:r>
            <a:r>
              <a:rPr lang="en-US" sz="2800" dirty="0">
                <a:latin typeface="Palatino"/>
                <a:cs typeface="Palatino"/>
              </a:rPr>
              <a:t> and </a:t>
            </a:r>
            <a:r>
              <a:rPr lang="en-US" sz="2800" b="1" dirty="0">
                <a:latin typeface="Palatino"/>
                <a:cs typeface="Palatino"/>
              </a:rPr>
              <a:t>maxima</a:t>
            </a:r>
            <a:r>
              <a:rPr lang="en-US" sz="2800" dirty="0">
                <a:latin typeface="Palatino"/>
                <a:cs typeface="Palatino"/>
              </a:rPr>
              <a:t> of the potential correspond to stable and unstable fixed points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1EFD6E-4561-26E2-A2DA-ADD40BB186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7621" y="654684"/>
            <a:ext cx="5101056" cy="515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7207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Period of the pendulum  </a:t>
            </a: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250827" y="692697"/>
            <a:ext cx="8893175" cy="6165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buSzTx/>
              <a:defRPr/>
            </a:pPr>
            <a:r>
              <a:rPr lang="en-US" sz="2800" dirty="0">
                <a:latin typeface="Palatino"/>
                <a:cs typeface="Palatino"/>
              </a:rPr>
              <a:t> For recovering the </a:t>
            </a:r>
            <a:r>
              <a:rPr lang="en-US" sz="2800" b="1" dirty="0">
                <a:latin typeface="Palatino"/>
                <a:cs typeface="Palatino"/>
              </a:rPr>
              <a:t>period</a:t>
            </a:r>
            <a:r>
              <a:rPr lang="en-US" sz="2800" dirty="0">
                <a:latin typeface="Palatino"/>
                <a:cs typeface="Palatino"/>
              </a:rPr>
              <a:t>, the integration is performed between the two extrema, i.e.               and 			      , corresponding to	           and          </a:t>
            </a:r>
          </a:p>
          <a:p>
            <a:pPr algn="l">
              <a:lnSpc>
                <a:spcPct val="60000"/>
              </a:lnSpc>
              <a:buSzTx/>
              <a:buFont typeface="Wingdings" charset="0"/>
              <a:buNone/>
              <a:defRPr/>
            </a:pPr>
            <a:r>
              <a:rPr lang="en-US" sz="2800" dirty="0">
                <a:latin typeface="Palatino"/>
                <a:cs typeface="Palatino"/>
              </a:rPr>
              <a:t>	       </a:t>
            </a:r>
          </a:p>
        </p:txBody>
      </p:sp>
      <p:pic>
        <p:nvPicPr>
          <p:cNvPr id="21512" name="Picture 1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49779"/>
            <a:ext cx="90011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604591"/>
            <a:ext cx="8747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DD321C6-BC39-CE4D-5863-33726E75BC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669" y="2199351"/>
            <a:ext cx="3023219" cy="3655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0FCDC9-B3ED-39B7-C228-9FA262E1CB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488" y="2591772"/>
            <a:ext cx="1292200" cy="38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163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1C06E2-3D16-BEA7-F281-6D90786DC8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9113BA65-BC32-BACF-502B-552518DD96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3600" b="1" dirty="0">
                <a:latin typeface="Palatino" charset="0"/>
              </a:rPr>
              <a:t>Principles</a:t>
            </a:r>
            <a:r>
              <a:rPr lang="en-US" sz="3600" dirty="0">
                <a:latin typeface="Palatino" charset="0"/>
              </a:rPr>
              <a:t> of </a:t>
            </a:r>
            <a:r>
              <a:rPr lang="en-US" sz="3600" b="1" dirty="0">
                <a:latin typeface="Palatino" charset="0"/>
              </a:rPr>
              <a:t>classical mechanics</a:t>
            </a:r>
            <a:endParaRPr lang="en-US" sz="36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266" name="Rectangle 3">
            <a:extLst>
              <a:ext uri="{FF2B5EF4-FFF2-40B4-BE49-F238E27FC236}">
                <a16:creationId xmlns:a16="http://schemas.microsoft.com/office/drawing/2014/main" id="{218366BA-DF1D-43B4-557A-C433D40070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685572"/>
            <a:ext cx="7560500" cy="6172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342900" indent="-342900" algn="l">
              <a:buSzTx/>
              <a:defRPr/>
            </a:pPr>
            <a:r>
              <a:rPr lang="en-US" sz="3200" dirty="0">
                <a:latin typeface="Palatino" charset="0"/>
              </a:rPr>
              <a:t>Some </a:t>
            </a:r>
            <a:r>
              <a:rPr lang="en-US" sz="3200" b="1" dirty="0">
                <a:latin typeface="Palatino" charset="0"/>
              </a:rPr>
              <a:t>key concepts </a:t>
            </a:r>
            <a:r>
              <a:rPr lang="en-US" sz="3200" dirty="0">
                <a:latin typeface="Palatino" charset="0"/>
              </a:rPr>
              <a:t>of </a:t>
            </a:r>
            <a:r>
              <a:rPr lang="en-US" sz="3200" b="1" dirty="0">
                <a:latin typeface="Palatino" charset="0"/>
              </a:rPr>
              <a:t>classical (analytical) mechanics</a:t>
            </a:r>
            <a:r>
              <a:rPr lang="en-US" sz="3200" dirty="0">
                <a:latin typeface="Palatino" charset="0"/>
              </a:rPr>
              <a:t> reviewed in this lecture, including</a:t>
            </a:r>
          </a:p>
          <a:p>
            <a:pPr marL="800100" lvl="1" indent="-342900" algn="l">
              <a:buSzTx/>
              <a:defRPr/>
            </a:pPr>
            <a:r>
              <a:rPr lang="en-US" sz="2800" b="1" dirty="0">
                <a:latin typeface="Palatino" charset="0"/>
              </a:rPr>
              <a:t>Integrals</a:t>
            </a:r>
            <a:r>
              <a:rPr lang="en-US" sz="2800" dirty="0">
                <a:latin typeface="Palatino" charset="0"/>
              </a:rPr>
              <a:t> of </a:t>
            </a:r>
            <a:r>
              <a:rPr lang="en-US" sz="2800" b="1" dirty="0">
                <a:latin typeface="Palatino" charset="0"/>
              </a:rPr>
              <a:t>motion</a:t>
            </a:r>
          </a:p>
          <a:p>
            <a:pPr marL="800100" lvl="1" indent="-342900" algn="l">
              <a:buSzTx/>
              <a:defRPr/>
            </a:pPr>
            <a:r>
              <a:rPr lang="en-US" sz="2800" b="1" dirty="0">
                <a:latin typeface="Palatino" charset="0"/>
              </a:rPr>
              <a:t>Integration</a:t>
            </a:r>
            <a:r>
              <a:rPr lang="en-US" sz="2800" dirty="0">
                <a:latin typeface="Palatino" charset="0"/>
              </a:rPr>
              <a:t> by </a:t>
            </a:r>
            <a:r>
              <a:rPr lang="en-US" sz="2800" b="1" dirty="0">
                <a:latin typeface="Palatino" charset="0"/>
              </a:rPr>
              <a:t>quadrature</a:t>
            </a:r>
          </a:p>
          <a:p>
            <a:pPr marL="800100" lvl="1" indent="-342900" algn="l">
              <a:buSzTx/>
              <a:defRPr/>
            </a:pPr>
            <a:r>
              <a:rPr lang="en-US" sz="2800" b="1" dirty="0">
                <a:latin typeface="Palatino" charset="0"/>
              </a:rPr>
              <a:t>Period </a:t>
            </a:r>
            <a:r>
              <a:rPr lang="en-US" sz="2800" dirty="0">
                <a:latin typeface="Palatino" charset="0"/>
              </a:rPr>
              <a:t>and</a:t>
            </a:r>
            <a:r>
              <a:rPr lang="en-US" sz="2800" b="1" dirty="0">
                <a:latin typeface="Palatino" charset="0"/>
              </a:rPr>
              <a:t> Frequency</a:t>
            </a:r>
          </a:p>
          <a:p>
            <a:pPr marL="800100" lvl="1" indent="-342900" algn="l">
              <a:buSzTx/>
              <a:defRPr/>
            </a:pPr>
            <a:r>
              <a:rPr lang="en-US" sz="2800" b="1" dirty="0">
                <a:latin typeface="Palatino" charset="0"/>
              </a:rPr>
              <a:t>Hamilton’s principle</a:t>
            </a:r>
          </a:p>
          <a:p>
            <a:pPr marL="800100" lvl="1" indent="-342900" algn="l">
              <a:buSzTx/>
              <a:defRPr/>
            </a:pPr>
            <a:r>
              <a:rPr lang="en-US" sz="2800" b="1" dirty="0" err="1">
                <a:latin typeface="Palatino" charset="0"/>
              </a:rPr>
              <a:t>Lagrangian</a:t>
            </a:r>
            <a:r>
              <a:rPr lang="en-US" sz="2800" b="1" dirty="0">
                <a:latin typeface="Palatino" charset="0"/>
              </a:rPr>
              <a:t>, Euler-Lagrange equations</a:t>
            </a:r>
          </a:p>
          <a:p>
            <a:pPr marL="800100" lvl="1" indent="-342900" algn="l">
              <a:buSzTx/>
              <a:defRPr/>
            </a:pPr>
            <a:r>
              <a:rPr lang="en-US" sz="2800" b="1" dirty="0">
                <a:latin typeface="Palatino" charset="0"/>
              </a:rPr>
              <a:t>Hamiltonian, Hamilton’s equations</a:t>
            </a:r>
          </a:p>
          <a:p>
            <a:pPr marL="800100" lvl="1" indent="-342900" algn="l">
              <a:buSzTx/>
              <a:defRPr/>
            </a:pPr>
            <a:r>
              <a:rPr lang="en-US" sz="2800" b="1" dirty="0">
                <a:latin typeface="Palatino" charset="0"/>
              </a:rPr>
              <a:t>Canonical variables, </a:t>
            </a:r>
            <a:r>
              <a:rPr lang="en-US" sz="2800" b="1" dirty="0" err="1">
                <a:latin typeface="Palatino" charset="0"/>
              </a:rPr>
              <a:t>Symplecticity</a:t>
            </a:r>
            <a:endParaRPr lang="en-US" sz="2800" b="1" dirty="0">
              <a:latin typeface="Palatino" charset="0"/>
            </a:endParaRPr>
          </a:p>
          <a:p>
            <a:pPr marL="800100" lvl="1" indent="-342900" algn="l">
              <a:buSzTx/>
              <a:defRPr/>
            </a:pPr>
            <a:r>
              <a:rPr lang="en-US" sz="2800" b="1" dirty="0">
                <a:latin typeface="Palatino" charset="0"/>
              </a:rPr>
              <a:t>Poisson brackets</a:t>
            </a:r>
          </a:p>
          <a:p>
            <a:pPr marL="800100" lvl="1" indent="-342900" algn="l">
              <a:buSzTx/>
              <a:defRPr/>
            </a:pPr>
            <a:r>
              <a:rPr lang="en-US" sz="2800" b="1" dirty="0">
                <a:latin typeface="Palatino" charset="0"/>
              </a:rPr>
              <a:t>Canonical transformations</a:t>
            </a:r>
          </a:p>
        </p:txBody>
      </p:sp>
      <p:sp>
        <p:nvSpPr>
          <p:cNvPr id="17411" name="Text Box 8">
            <a:extLst>
              <a:ext uri="{FF2B5EF4-FFF2-40B4-BE49-F238E27FC236}">
                <a16:creationId xmlns:a16="http://schemas.microsoft.com/office/drawing/2014/main" id="{740C525B-CAD3-6EAB-369A-0ABEBD4241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3EA99E-3F62-DF96-8D91-8D0D4DBE9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2022" y="1133475"/>
            <a:ext cx="1331977" cy="171946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97DC48-AD98-53C6-B720-F05385CD18D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7943"/>
          <a:stretch/>
        </p:blipFill>
        <p:spPr>
          <a:xfrm>
            <a:off x="7796712" y="3005683"/>
            <a:ext cx="1347287" cy="17194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9953FA-3FB9-B793-909D-0182B72FC6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2022" y="4910125"/>
            <a:ext cx="1337075" cy="1628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8A9E62-A3FE-9D2B-6FC6-2CFC03CD744B}"/>
              </a:ext>
            </a:extLst>
          </p:cNvPr>
          <p:cNvSpPr txBox="1"/>
          <p:nvPr/>
        </p:nvSpPr>
        <p:spPr>
          <a:xfrm>
            <a:off x="7956206" y="2430091"/>
            <a:ext cx="1043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H" sz="2000" b="1" dirty="0">
                <a:solidFill>
                  <a:srgbClr val="FF0000"/>
                </a:solidFill>
              </a:rPr>
              <a:t>Euler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3198A3-C544-F6EB-EEC7-B8E7C4F909A1}"/>
              </a:ext>
            </a:extLst>
          </p:cNvPr>
          <p:cNvSpPr txBox="1"/>
          <p:nvPr/>
        </p:nvSpPr>
        <p:spPr>
          <a:xfrm>
            <a:off x="7655083" y="4291505"/>
            <a:ext cx="1669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H" sz="2000" b="1" dirty="0">
                <a:solidFill>
                  <a:srgbClr val="FF0000"/>
                </a:solidFill>
              </a:rPr>
              <a:t>Lagrange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C63019-F9F7-1F39-E930-EE268FD6590D}"/>
              </a:ext>
            </a:extLst>
          </p:cNvPr>
          <p:cNvSpPr txBox="1"/>
          <p:nvPr/>
        </p:nvSpPr>
        <p:spPr>
          <a:xfrm>
            <a:off x="7665055" y="6151552"/>
            <a:ext cx="1669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CH" sz="2000" b="1" dirty="0">
                <a:solidFill>
                  <a:srgbClr val="FF0000"/>
                </a:solidFill>
              </a:rPr>
              <a:t>Hamilton</a:t>
            </a:r>
          </a:p>
        </p:txBody>
      </p:sp>
    </p:spTree>
    <p:extLst>
      <p:ext uri="{BB962C8B-B14F-4D97-AF65-F5344CB8AC3E}">
        <p14:creationId xmlns:p14="http://schemas.microsoft.com/office/powerpoint/2010/main" val="102786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Period of the pendulum  </a:t>
            </a: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250827" y="692697"/>
            <a:ext cx="8893175" cy="6165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buSzTx/>
              <a:defRPr/>
            </a:pPr>
            <a:r>
              <a:rPr lang="en-US" sz="2800" dirty="0">
                <a:latin typeface="Palatino"/>
                <a:cs typeface="Palatino"/>
              </a:rPr>
              <a:t> For recovering the </a:t>
            </a:r>
            <a:r>
              <a:rPr lang="en-US" sz="2800" b="1" dirty="0">
                <a:latin typeface="Palatino"/>
                <a:cs typeface="Palatino"/>
              </a:rPr>
              <a:t>period</a:t>
            </a:r>
            <a:r>
              <a:rPr lang="en-US" sz="2800" dirty="0">
                <a:latin typeface="Palatino"/>
                <a:cs typeface="Palatino"/>
              </a:rPr>
              <a:t>, the integration is performed between the two extrema, i.e.               and 			      , corresponding to	           and          </a:t>
            </a:r>
          </a:p>
          <a:p>
            <a:pPr algn="l">
              <a:lnSpc>
                <a:spcPct val="60000"/>
              </a:lnSpc>
              <a:buSzTx/>
              <a:buFont typeface="Wingdings" charset="0"/>
              <a:buNone/>
              <a:defRPr/>
            </a:pPr>
            <a:r>
              <a:rPr lang="en-US" sz="2800" dirty="0">
                <a:latin typeface="Palatino"/>
                <a:cs typeface="Palatino"/>
              </a:rPr>
              <a:t>	       </a:t>
            </a:r>
          </a:p>
          <a:p>
            <a:pPr marL="457200" indent="-457200" algn="l">
              <a:buSzTx/>
              <a:defRPr/>
            </a:pPr>
            <a:r>
              <a:rPr lang="en-US" sz="2800" dirty="0">
                <a:latin typeface="Palatino"/>
                <a:cs typeface="Palatino"/>
              </a:rPr>
              <a:t>The </a:t>
            </a:r>
            <a:r>
              <a:rPr lang="en-US" sz="2800" b="1" dirty="0">
                <a:latin typeface="Palatino"/>
                <a:cs typeface="Palatino"/>
              </a:rPr>
              <a:t>period</a:t>
            </a:r>
            <a:r>
              <a:rPr lang="en-US" sz="2800" dirty="0">
                <a:latin typeface="Palatino"/>
                <a:cs typeface="Palatino"/>
              </a:rPr>
              <a:t> is 																 i.e. the </a:t>
            </a:r>
            <a:r>
              <a:rPr lang="en-US" sz="2800" b="1" dirty="0">
                <a:latin typeface="Palatino"/>
                <a:cs typeface="Palatino"/>
              </a:rPr>
              <a:t>complete elliptic integral </a:t>
            </a:r>
            <a:r>
              <a:rPr lang="en-US" sz="2800" dirty="0">
                <a:latin typeface="Palatino"/>
                <a:cs typeface="Palatino"/>
              </a:rPr>
              <a:t>multiplied by four times the period of the harmonic oscillator</a:t>
            </a:r>
          </a:p>
          <a:p>
            <a:pPr algn="l">
              <a:lnSpc>
                <a:spcPct val="150000"/>
              </a:lnSpc>
              <a:buSzTx/>
              <a:buNone/>
              <a:defRPr/>
            </a:pPr>
            <a:r>
              <a:rPr lang="en-US" sz="2800" dirty="0">
                <a:latin typeface="Palatino"/>
                <a:cs typeface="Palatino"/>
              </a:rPr>
              <a:t>	     </a:t>
            </a:r>
          </a:p>
        </p:txBody>
      </p:sp>
      <p:pic>
        <p:nvPicPr>
          <p:cNvPr id="21512" name="Picture 1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49779"/>
            <a:ext cx="90011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604591"/>
            <a:ext cx="8747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DD321C6-BC39-CE4D-5863-33726E75BC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669" y="2199351"/>
            <a:ext cx="3023219" cy="3655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0FCDC9-B3ED-39B7-C228-9FA262E1CB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488" y="2591772"/>
            <a:ext cx="1292200" cy="3855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300D81-E090-AEBF-2299-020B372A41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4968" y="2860005"/>
            <a:ext cx="6021528" cy="92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489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Period of the pendulum  </a:t>
            </a: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250827" y="692697"/>
            <a:ext cx="8893175" cy="6165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buSzTx/>
              <a:defRPr/>
            </a:pPr>
            <a:r>
              <a:rPr lang="en-US" sz="2800" dirty="0">
                <a:latin typeface="Palatino"/>
                <a:cs typeface="Palatino"/>
              </a:rPr>
              <a:t> For recovering the </a:t>
            </a:r>
            <a:r>
              <a:rPr lang="en-US" sz="2800" b="1" dirty="0">
                <a:latin typeface="Palatino"/>
                <a:cs typeface="Palatino"/>
              </a:rPr>
              <a:t>period</a:t>
            </a:r>
            <a:r>
              <a:rPr lang="en-US" sz="2800" dirty="0">
                <a:latin typeface="Palatino"/>
                <a:cs typeface="Palatino"/>
              </a:rPr>
              <a:t>, the integration is performed between the two extrema, i.e.               and 			      , corresponding to	           and          </a:t>
            </a:r>
          </a:p>
          <a:p>
            <a:pPr algn="l">
              <a:lnSpc>
                <a:spcPct val="60000"/>
              </a:lnSpc>
              <a:buSzTx/>
              <a:buFont typeface="Wingdings" charset="0"/>
              <a:buNone/>
              <a:defRPr/>
            </a:pPr>
            <a:r>
              <a:rPr lang="en-US" sz="2800" dirty="0">
                <a:latin typeface="Palatino"/>
                <a:cs typeface="Palatino"/>
              </a:rPr>
              <a:t>	       </a:t>
            </a:r>
          </a:p>
          <a:p>
            <a:pPr marL="457200" indent="-457200" algn="l">
              <a:buSzTx/>
              <a:defRPr/>
            </a:pPr>
            <a:r>
              <a:rPr lang="en-US" sz="2800" dirty="0">
                <a:latin typeface="Palatino"/>
                <a:cs typeface="Palatino"/>
              </a:rPr>
              <a:t>The </a:t>
            </a:r>
            <a:r>
              <a:rPr lang="en-US" sz="2800" b="1" dirty="0">
                <a:latin typeface="Palatino"/>
                <a:cs typeface="Palatino"/>
              </a:rPr>
              <a:t>period</a:t>
            </a:r>
            <a:r>
              <a:rPr lang="en-US" sz="2800" dirty="0">
                <a:latin typeface="Palatino"/>
                <a:cs typeface="Palatino"/>
              </a:rPr>
              <a:t> is 																 i.e. the </a:t>
            </a:r>
            <a:r>
              <a:rPr lang="en-US" sz="2800" b="1" dirty="0">
                <a:latin typeface="Palatino"/>
                <a:cs typeface="Palatino"/>
              </a:rPr>
              <a:t>complete elliptic integral </a:t>
            </a:r>
            <a:r>
              <a:rPr lang="en-US" sz="2800" dirty="0">
                <a:latin typeface="Palatino"/>
                <a:cs typeface="Palatino"/>
              </a:rPr>
              <a:t>multiplied by four times the period of the harmonic oscillator</a:t>
            </a:r>
          </a:p>
          <a:p>
            <a:pPr marL="457200" indent="-457200" algn="l">
              <a:lnSpc>
                <a:spcPct val="150000"/>
              </a:lnSpc>
              <a:buSzTx/>
              <a:defRPr/>
            </a:pPr>
            <a:r>
              <a:rPr lang="en-US" sz="2800" dirty="0">
                <a:latin typeface="Palatino"/>
                <a:cs typeface="Palatino"/>
              </a:rPr>
              <a:t>By expanding 							     with 			      , the </a:t>
            </a:r>
            <a:r>
              <a:rPr lang="en-US" sz="2800" b="1" dirty="0">
                <a:latin typeface="Palatino"/>
                <a:cs typeface="Palatino"/>
              </a:rPr>
              <a:t>“amplitude” dependence</a:t>
            </a:r>
            <a:r>
              <a:rPr lang="en-US" sz="2800" dirty="0">
                <a:latin typeface="Palatino"/>
                <a:cs typeface="Palatino"/>
              </a:rPr>
              <a:t> of the frequency becomes apparent		     </a:t>
            </a:r>
          </a:p>
        </p:txBody>
      </p:sp>
      <p:pic>
        <p:nvPicPr>
          <p:cNvPr id="21512" name="Picture 1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49779"/>
            <a:ext cx="90011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604591"/>
            <a:ext cx="8747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390" y="5710591"/>
            <a:ext cx="2782887" cy="360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3850" y="4952327"/>
            <a:ext cx="5705797" cy="7089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DD321C6-BC39-CE4D-5863-33726E75BC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669" y="2199351"/>
            <a:ext cx="3023219" cy="3655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0FCDC9-B3ED-39B7-C228-9FA262E1CB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488" y="2591772"/>
            <a:ext cx="1292200" cy="3855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300D81-E090-AEBF-2299-020B372A41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14968" y="2860005"/>
            <a:ext cx="6021528" cy="92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5947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Period of the pendulum </a:t>
            </a: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250825" y="749300"/>
            <a:ext cx="8893175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/>
                <a:cs typeface="Palatino"/>
              </a:rPr>
              <a:t>The deviation from the linear approximation becomes important at </a:t>
            </a:r>
            <a:r>
              <a:rPr lang="en-US" sz="2800" b="1" dirty="0">
                <a:latin typeface="Palatino"/>
                <a:cs typeface="Palatino"/>
              </a:rPr>
              <a:t>large amplitudes </a:t>
            </a:r>
          </a:p>
          <a:p>
            <a:pPr marL="342900" indent="-342900" algn="l">
              <a:buSzTx/>
            </a:pPr>
            <a:r>
              <a:rPr lang="en-US" sz="2800" dirty="0">
                <a:latin typeface="Palatino"/>
                <a:cs typeface="Palatino"/>
              </a:rPr>
              <a:t>The dependence of frequency with amplitude (</a:t>
            </a:r>
            <a:r>
              <a:rPr lang="en-US" sz="2800" b="1" dirty="0">
                <a:latin typeface="Palatino"/>
                <a:cs typeface="Palatino"/>
              </a:rPr>
              <a:t>spread</a:t>
            </a:r>
            <a:r>
              <a:rPr lang="en-US" sz="2800" dirty="0">
                <a:latin typeface="Palatino"/>
                <a:cs typeface="Palatino"/>
              </a:rPr>
              <a:t>) is useful for </a:t>
            </a:r>
            <a:r>
              <a:rPr lang="en-US" sz="2800" b="1" dirty="0">
                <a:latin typeface="Palatino"/>
                <a:cs typeface="Palatino"/>
              </a:rPr>
              <a:t>(Landau) damping (“beam”) instabilities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9B94FE-41C3-0140-F92B-889513CAC1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50"/>
          <a:stretch/>
        </p:blipFill>
        <p:spPr>
          <a:xfrm>
            <a:off x="5075009" y="2636912"/>
            <a:ext cx="1745660" cy="22718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073DFA4-FAC3-A80A-1246-B868B7DA4C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664"/>
          <a:stretch/>
        </p:blipFill>
        <p:spPr>
          <a:xfrm>
            <a:off x="5321028" y="4941167"/>
            <a:ext cx="1438087" cy="18456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9E7D1C-1D0D-80C0-7340-71EEFDA64DD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455"/>
          <a:stretch/>
        </p:blipFill>
        <p:spPr>
          <a:xfrm>
            <a:off x="7099504" y="2636912"/>
            <a:ext cx="1816692" cy="23616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30014E-FE80-D303-9FCF-F19264FF26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41326" y="4891859"/>
            <a:ext cx="1413975" cy="19442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670643D-C3D0-E056-D470-BA3D512996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369" y="2894062"/>
            <a:ext cx="4660862" cy="377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221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 err="1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Langrangian</a:t>
            </a:r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 and Hamiltonian</a:t>
            </a:r>
          </a:p>
        </p:txBody>
      </p:sp>
    </p:spTree>
    <p:extLst>
      <p:ext uri="{BB962C8B-B14F-4D97-AF65-F5344CB8AC3E}">
        <p14:creationId xmlns:p14="http://schemas.microsoft.com/office/powerpoint/2010/main" val="1224280526"/>
      </p:ext>
    </p:extLst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>
          <a:xfrm>
            <a:off x="1547664" y="-41275"/>
            <a:ext cx="6985149" cy="661988"/>
          </a:xfrm>
        </p:spPr>
        <p:txBody>
          <a:bodyPr/>
          <a:lstStyle/>
          <a:p>
            <a:r>
              <a:rPr lang="en-US" sz="4400" dirty="0" err="1">
                <a:latin typeface="Bookman Old Style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 formalism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sz="half" idx="1"/>
          </p:nvPr>
        </p:nvSpPr>
        <p:spPr>
          <a:xfrm>
            <a:off x="250824" y="692697"/>
            <a:ext cx="8893175" cy="5257254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Describe motion of particles in </a:t>
            </a:r>
            <a:r>
              <a:rPr lang="en-US" i="1" dirty="0" err="1">
                <a:latin typeface="Times" charset="0"/>
                <a:ea typeface="ＭＳ Ｐゴシック" charset="0"/>
                <a:cs typeface="Times" charset="0"/>
              </a:rPr>
              <a:t>q</a:t>
            </a:r>
            <a:r>
              <a:rPr lang="en-US" i="1" baseline="-25000" dirty="0" err="1">
                <a:latin typeface="Times" charset="0"/>
                <a:ea typeface="ＭＳ Ｐゴシック" charset="0"/>
                <a:cs typeface="Times" charset="0"/>
              </a:rPr>
              <a:t>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coordinates (</a:t>
            </a:r>
            <a:r>
              <a:rPr lang="en-US" b="1" i="1" dirty="0">
                <a:latin typeface="Times" charset="0"/>
                <a:ea typeface="ＭＳ Ｐゴシック" charset="0"/>
                <a:cs typeface="Times" charset="0"/>
              </a:rPr>
              <a:t>n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 degrees of freedom)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from time </a:t>
            </a:r>
            <a:r>
              <a:rPr lang="en-US" i="1" dirty="0">
                <a:latin typeface="Times" charset="0"/>
                <a:ea typeface="ＭＳ Ｐゴシック" charset="0"/>
                <a:cs typeface="Times" charset="0"/>
              </a:rPr>
              <a:t>t</a:t>
            </a:r>
            <a:r>
              <a:rPr lang="en-US" i="1" baseline="-25000" dirty="0">
                <a:latin typeface="Times" charset="0"/>
                <a:ea typeface="ＭＳ Ｐゴシック" charset="0"/>
                <a:cs typeface="Times" charset="0"/>
              </a:rPr>
              <a:t>1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to time </a:t>
            </a:r>
            <a:r>
              <a:rPr lang="en-US" i="1" dirty="0">
                <a:latin typeface="Times" charset="0"/>
                <a:ea typeface="ＭＳ Ｐゴシック" charset="0"/>
                <a:cs typeface="Times" charset="0"/>
              </a:rPr>
              <a:t>t</a:t>
            </a:r>
            <a:r>
              <a:rPr lang="en-US" i="1" baseline="-25000" dirty="0">
                <a:latin typeface="Times" charset="0"/>
                <a:ea typeface="ＭＳ Ｐゴシック" charset="0"/>
                <a:cs typeface="Times" charset="0"/>
              </a:rPr>
              <a:t>2</a:t>
            </a:r>
            <a:endParaRPr lang="en-US" dirty="0">
              <a:latin typeface="Palatino" charset="0"/>
              <a:ea typeface="ＭＳ Ｐゴシック" charset="0"/>
              <a:cs typeface="Times" charset="0"/>
            </a:endParaRP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It can be achieved by the </a:t>
            </a:r>
            <a:r>
              <a:rPr lang="en-US" b="1" dirty="0" err="1">
                <a:latin typeface="Palatino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 function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				                with		     the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generalized coordinates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and 		    the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generalized velocities</a:t>
            </a:r>
          </a:p>
        </p:txBody>
      </p:sp>
      <p:pic>
        <p:nvPicPr>
          <p:cNvPr id="11267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2131964"/>
            <a:ext cx="37655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131964"/>
            <a:ext cx="16557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563764"/>
            <a:ext cx="16557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9154026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>
          <a:xfrm>
            <a:off x="1547664" y="-41275"/>
            <a:ext cx="6985149" cy="661988"/>
          </a:xfrm>
        </p:spPr>
        <p:txBody>
          <a:bodyPr/>
          <a:lstStyle/>
          <a:p>
            <a:r>
              <a:rPr lang="en-US" sz="4400" dirty="0" err="1">
                <a:latin typeface="Bookman Old Style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 formalism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sz="half" idx="1"/>
          </p:nvPr>
        </p:nvSpPr>
        <p:spPr>
          <a:xfrm>
            <a:off x="250824" y="692697"/>
            <a:ext cx="8893175" cy="5257254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Describe motion of particles in </a:t>
            </a:r>
            <a:r>
              <a:rPr lang="en-US" i="1" dirty="0" err="1">
                <a:latin typeface="Times" charset="0"/>
                <a:ea typeface="ＭＳ Ｐゴシック" charset="0"/>
                <a:cs typeface="Times" charset="0"/>
              </a:rPr>
              <a:t>q</a:t>
            </a:r>
            <a:r>
              <a:rPr lang="en-US" i="1" baseline="-25000" dirty="0" err="1">
                <a:latin typeface="Times" charset="0"/>
                <a:ea typeface="ＭＳ Ｐゴシック" charset="0"/>
                <a:cs typeface="Times" charset="0"/>
              </a:rPr>
              <a:t>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coordinates (</a:t>
            </a:r>
            <a:r>
              <a:rPr lang="en-US" b="1" i="1" dirty="0">
                <a:latin typeface="Times" charset="0"/>
                <a:ea typeface="ＭＳ Ｐゴシック" charset="0"/>
                <a:cs typeface="Times" charset="0"/>
              </a:rPr>
              <a:t>n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 degrees of freedom)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from time </a:t>
            </a:r>
            <a:r>
              <a:rPr lang="en-US" i="1" dirty="0">
                <a:latin typeface="Times" charset="0"/>
                <a:ea typeface="ＭＳ Ｐゴシック" charset="0"/>
                <a:cs typeface="Times" charset="0"/>
              </a:rPr>
              <a:t>t</a:t>
            </a:r>
            <a:r>
              <a:rPr lang="en-US" i="1" baseline="-25000" dirty="0">
                <a:latin typeface="Times" charset="0"/>
                <a:ea typeface="ＭＳ Ｐゴシック" charset="0"/>
                <a:cs typeface="Times" charset="0"/>
              </a:rPr>
              <a:t>1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to time </a:t>
            </a:r>
            <a:r>
              <a:rPr lang="en-US" i="1" dirty="0">
                <a:latin typeface="Times" charset="0"/>
                <a:ea typeface="ＭＳ Ｐゴシック" charset="0"/>
                <a:cs typeface="Times" charset="0"/>
              </a:rPr>
              <a:t>t</a:t>
            </a:r>
            <a:r>
              <a:rPr lang="en-US" i="1" baseline="-25000" dirty="0">
                <a:latin typeface="Times" charset="0"/>
                <a:ea typeface="ＭＳ Ｐゴシック" charset="0"/>
                <a:cs typeface="Times" charset="0"/>
              </a:rPr>
              <a:t>2</a:t>
            </a:r>
            <a:endParaRPr lang="en-US" dirty="0">
              <a:latin typeface="Palatino" charset="0"/>
              <a:ea typeface="ＭＳ Ｐゴシック" charset="0"/>
              <a:cs typeface="Times" charset="0"/>
            </a:endParaRP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It can be achieved by the </a:t>
            </a:r>
            <a:r>
              <a:rPr lang="en-US" b="1" dirty="0" err="1">
                <a:latin typeface="Palatino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 function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				                with		     the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generalized coordinates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and 		    the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generalized velocities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dirty="0" err="1">
                <a:latin typeface="Palatino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is defined as	 	          , i.e. difference between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kinetic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and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potential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energy 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The integral 						   defines the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action</a:t>
            </a:r>
            <a:endParaRPr lang="en-US" b="1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</a:pP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Hamilton’s principle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: system 	            		  evolves so as the action becomes 	      		        extremum (principle of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stationary action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)</a:t>
            </a:r>
          </a:p>
        </p:txBody>
      </p:sp>
      <p:pic>
        <p:nvPicPr>
          <p:cNvPr id="11267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2131964"/>
            <a:ext cx="37655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131964"/>
            <a:ext cx="16557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563764"/>
            <a:ext cx="16557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24226"/>
            <a:ext cx="20161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743" y="4365104"/>
            <a:ext cx="25987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2BB0626-FCAF-6C23-2772-65C429E72E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6575" y="4317699"/>
            <a:ext cx="2431529" cy="62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957427"/>
      </p:ext>
    </p:extLst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661988"/>
          </a:xfrm>
        </p:spPr>
        <p:txBody>
          <a:bodyPr/>
          <a:lstStyle/>
          <a:p>
            <a:r>
              <a:rPr lang="en-US" sz="4200" dirty="0">
                <a:latin typeface="Bookman Old Style" charset="0"/>
                <a:ea typeface="ＭＳ Ｐゴシック" charset="0"/>
                <a:cs typeface="ＭＳ Ｐゴシック" charset="0"/>
              </a:rPr>
              <a:t>Euler- Lagrange equations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sz="half" idx="1"/>
          </p:nvPr>
        </p:nvSpPr>
        <p:spPr>
          <a:xfrm>
            <a:off x="250824" y="692150"/>
            <a:ext cx="8785671" cy="5689600"/>
          </a:xfrm>
        </p:spPr>
        <p:txBody>
          <a:bodyPr/>
          <a:lstStyle/>
          <a:p>
            <a:pPr>
              <a:buFont typeface="Wingdings" charset="0"/>
              <a:buChar char="q"/>
              <a:defRPr/>
            </a:pP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 By using </a:t>
            </a:r>
            <a:r>
              <a:rPr lang="en-US" sz="3200" b="1" dirty="0">
                <a:latin typeface="Palatino" charset="0"/>
                <a:ea typeface="ＭＳ Ｐゴシック" charset="0"/>
                <a:cs typeface="Palatino" charset="0"/>
              </a:rPr>
              <a:t>Hamilton’s principle, </a:t>
            </a: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i.e.</a:t>
            </a:r>
            <a:r>
              <a:rPr lang="en-US" sz="3200" b="1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		 , over some time interval </a:t>
            </a:r>
            <a:r>
              <a:rPr lang="en-US" sz="3200" i="1" dirty="0">
                <a:latin typeface="Palatino" charset="0"/>
                <a:ea typeface="ＭＳ Ｐゴシック" charset="0"/>
                <a:cs typeface="Palatino" charset="0"/>
              </a:rPr>
              <a:t>t</a:t>
            </a:r>
            <a:r>
              <a:rPr lang="en-US" sz="3200" i="1" baseline="-25000" dirty="0">
                <a:latin typeface="Palatino" charset="0"/>
                <a:ea typeface="ＭＳ Ｐゴシック" charset="0"/>
                <a:cs typeface="Palatino" charset="0"/>
              </a:rPr>
              <a:t>1</a:t>
            </a: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 and </a:t>
            </a:r>
            <a:r>
              <a:rPr lang="en-US" sz="3200" i="1" dirty="0">
                <a:latin typeface="Palatino" charset="0"/>
                <a:ea typeface="ＭＳ Ｐゴシック" charset="0"/>
                <a:cs typeface="Palatino" charset="0"/>
              </a:rPr>
              <a:t>t</a:t>
            </a:r>
            <a:r>
              <a:rPr lang="en-US" sz="3200" i="1" baseline="-25000" dirty="0">
                <a:latin typeface="Palatino" charset="0"/>
                <a:ea typeface="ＭＳ Ｐゴシック" charset="0"/>
                <a:cs typeface="Palatino" charset="0"/>
              </a:rPr>
              <a:t>2</a:t>
            </a: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 for two stationary points			              (see appendix), the following differential equations for each degree of freedom are obtained</a:t>
            </a:r>
            <a:r>
              <a:rPr lang="en-US" sz="3200" dirty="0">
                <a:ea typeface="ＭＳ Ｐゴシック" charset="0"/>
                <a:cs typeface="Times"/>
              </a:rPr>
              <a:t>, </a:t>
            </a: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the </a:t>
            </a:r>
            <a:r>
              <a:rPr lang="en-US" sz="3200" b="1" dirty="0">
                <a:latin typeface="Palatino" charset="0"/>
                <a:ea typeface="ＭＳ Ｐゴシック" charset="0"/>
                <a:cs typeface="Palatino" charset="0"/>
              </a:rPr>
              <a:t>Euler-Lagrange equations</a:t>
            </a:r>
          </a:p>
          <a:p>
            <a:pPr>
              <a:buFont typeface="Wingdings" charset="0"/>
              <a:buChar char="q"/>
              <a:defRPr/>
            </a:pPr>
            <a:endParaRPr lang="en-US" sz="3200" b="1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sz="3200" b="1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sz="3200" b="1" dirty="0">
              <a:latin typeface="Palatino" charset="0"/>
              <a:ea typeface="ＭＳ Ｐゴシック" charset="0"/>
              <a:cs typeface="Palatino" charset="0"/>
            </a:endParaRPr>
          </a:p>
          <a:p>
            <a:pPr marL="0" indent="0">
              <a:lnSpc>
                <a:spcPct val="50000"/>
              </a:lnSpc>
              <a:buFont typeface="Wingdings" charset="0"/>
              <a:buNone/>
              <a:defRPr/>
            </a:pPr>
            <a:endParaRPr lang="en-US" sz="3200" dirty="0"/>
          </a:p>
        </p:txBody>
      </p:sp>
      <p:pic>
        <p:nvPicPr>
          <p:cNvPr id="13319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088" y="1799481"/>
            <a:ext cx="3239200" cy="40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A2BFA1D-6C4D-9FC4-3ED5-74FFDA0694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3350" y="3789040"/>
            <a:ext cx="4500617" cy="147648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641C6A0-C2C9-0212-025E-EABEA5B391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5923" y="764704"/>
            <a:ext cx="1368525" cy="31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704563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661988"/>
          </a:xfrm>
        </p:spPr>
        <p:txBody>
          <a:bodyPr/>
          <a:lstStyle/>
          <a:p>
            <a:r>
              <a:rPr lang="en-US" sz="4200" dirty="0">
                <a:latin typeface="Bookman Old Style" charset="0"/>
                <a:ea typeface="ＭＳ Ｐゴシック" charset="0"/>
                <a:cs typeface="ＭＳ Ｐゴシック" charset="0"/>
              </a:rPr>
              <a:t>Euler- Lagrange equations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sz="half" idx="1"/>
          </p:nvPr>
        </p:nvSpPr>
        <p:spPr>
          <a:xfrm>
            <a:off x="250824" y="691728"/>
            <a:ext cx="8785671" cy="5689600"/>
          </a:xfrm>
        </p:spPr>
        <p:txBody>
          <a:bodyPr/>
          <a:lstStyle/>
          <a:p>
            <a:pPr>
              <a:buFont typeface="Wingdings" charset="0"/>
              <a:buChar char="q"/>
              <a:defRPr/>
            </a:pP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 By using </a:t>
            </a:r>
            <a:r>
              <a:rPr lang="en-US" sz="3200" b="1" dirty="0">
                <a:latin typeface="Palatino" charset="0"/>
                <a:ea typeface="ＭＳ Ｐゴシック" charset="0"/>
                <a:cs typeface="Palatino" charset="0"/>
              </a:rPr>
              <a:t>Hamilton’s principle, </a:t>
            </a: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i.e.</a:t>
            </a:r>
            <a:r>
              <a:rPr lang="en-US" sz="3200" b="1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		 , over some time interval </a:t>
            </a:r>
            <a:r>
              <a:rPr lang="en-US" sz="3200" i="1" dirty="0">
                <a:latin typeface="Palatino" charset="0"/>
                <a:ea typeface="ＭＳ Ｐゴシック" charset="0"/>
                <a:cs typeface="Palatino" charset="0"/>
              </a:rPr>
              <a:t>t</a:t>
            </a:r>
            <a:r>
              <a:rPr lang="en-US" sz="3200" i="1" baseline="-25000" dirty="0">
                <a:latin typeface="Palatino" charset="0"/>
                <a:ea typeface="ＭＳ Ｐゴシック" charset="0"/>
                <a:cs typeface="Palatino" charset="0"/>
              </a:rPr>
              <a:t>1</a:t>
            </a: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 and </a:t>
            </a:r>
            <a:r>
              <a:rPr lang="en-US" sz="3200" i="1" dirty="0">
                <a:latin typeface="Palatino" charset="0"/>
                <a:ea typeface="ＭＳ Ｐゴシック" charset="0"/>
                <a:cs typeface="Palatino" charset="0"/>
              </a:rPr>
              <a:t>t</a:t>
            </a:r>
            <a:r>
              <a:rPr lang="en-US" sz="3200" i="1" baseline="-25000" dirty="0">
                <a:latin typeface="Palatino" charset="0"/>
                <a:ea typeface="ＭＳ Ｐゴシック" charset="0"/>
                <a:cs typeface="Palatino" charset="0"/>
              </a:rPr>
              <a:t>2</a:t>
            </a: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 for two stationary points			              (see appendix), the following differential equations for each degree of freedom are obtained</a:t>
            </a:r>
            <a:r>
              <a:rPr lang="en-US" sz="3200" dirty="0">
                <a:ea typeface="ＭＳ Ｐゴシック" charset="0"/>
                <a:cs typeface="Times"/>
              </a:rPr>
              <a:t>, </a:t>
            </a: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the </a:t>
            </a:r>
            <a:r>
              <a:rPr lang="en-US" sz="3200" b="1" dirty="0">
                <a:latin typeface="Palatino" charset="0"/>
                <a:ea typeface="ＭＳ Ｐゴシック" charset="0"/>
                <a:cs typeface="Palatino" charset="0"/>
              </a:rPr>
              <a:t>Euler-Lagrange equations</a:t>
            </a:r>
          </a:p>
          <a:p>
            <a:pPr>
              <a:buFont typeface="Wingdings" charset="0"/>
              <a:buChar char="q"/>
              <a:defRPr/>
            </a:pPr>
            <a:endParaRPr lang="en-US" sz="3200" b="1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sz="3200" b="1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sz="3200" b="1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 In other words, by knowing the form of the </a:t>
            </a:r>
            <a:r>
              <a:rPr lang="en-US" sz="3200" dirty="0" err="1">
                <a:latin typeface="Palatino" charset="0"/>
                <a:ea typeface="ＭＳ Ｐゴシック" charset="0"/>
                <a:cs typeface="Palatino" charset="0"/>
              </a:rPr>
              <a:t>Lagrangian</a:t>
            </a: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, the </a:t>
            </a:r>
            <a:r>
              <a:rPr lang="en-US" sz="3200" b="1" dirty="0">
                <a:latin typeface="Palatino" charset="0"/>
                <a:ea typeface="ＭＳ Ｐゴシック" charset="0"/>
                <a:cs typeface="Palatino" charset="0"/>
              </a:rPr>
              <a:t>equations of motion </a:t>
            </a:r>
            <a:r>
              <a:rPr lang="en-US" sz="3200" dirty="0">
                <a:latin typeface="Palatino" charset="0"/>
                <a:ea typeface="ＭＳ Ｐゴシック" charset="0"/>
                <a:cs typeface="Palatino" charset="0"/>
              </a:rPr>
              <a:t>can be </a:t>
            </a:r>
            <a:r>
              <a:rPr lang="en-US" sz="3200" b="1" dirty="0">
                <a:latin typeface="Palatino" charset="0"/>
                <a:ea typeface="ＭＳ Ｐゴシック" charset="0"/>
                <a:cs typeface="Palatino" charset="0"/>
              </a:rPr>
              <a:t>derived</a:t>
            </a:r>
            <a:endParaRPr lang="en-US" sz="3200" b="1" dirty="0"/>
          </a:p>
          <a:p>
            <a:pPr marL="0" indent="0">
              <a:lnSpc>
                <a:spcPct val="50000"/>
              </a:lnSpc>
              <a:buFont typeface="Wingdings" charset="0"/>
              <a:buNone/>
              <a:defRPr/>
            </a:pPr>
            <a:endParaRPr lang="en-US" sz="3200" dirty="0"/>
          </a:p>
        </p:txBody>
      </p:sp>
      <p:pic>
        <p:nvPicPr>
          <p:cNvPr id="13319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088" y="1772816"/>
            <a:ext cx="3239200" cy="40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F1F30F-76EB-B481-3F65-7CD82C1C2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3350" y="3789040"/>
            <a:ext cx="4500617" cy="147648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B32E981-365A-F59E-E5FE-1FA56380A5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288" y="764704"/>
            <a:ext cx="13335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299394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1475656" y="-41275"/>
            <a:ext cx="7057157" cy="661988"/>
          </a:xfrm>
        </p:spPr>
        <p:txBody>
          <a:bodyPr/>
          <a:lstStyle/>
          <a:p>
            <a:r>
              <a:rPr lang="en-US" sz="4400">
                <a:latin typeface="Bookman Old Style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sz="4400" dirty="0">
                <a:latin typeface="Bookman Old Style" charset="0"/>
                <a:ea typeface="ＭＳ Ｐゴシック" charset="0"/>
                <a:cs typeface="ＭＳ Ｐゴシック" charset="0"/>
              </a:rPr>
              <a:t> mechanics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13788" cy="5113338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For a simple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force law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contained in a potential function, governing motion among interacting particles, the (classical) </a:t>
            </a:r>
            <a:r>
              <a:rPr lang="en-US" b="1" dirty="0" err="1">
                <a:latin typeface="Palatino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is (or as Landau-</a:t>
            </a:r>
            <a:r>
              <a:rPr lang="en-US" dirty="0" err="1">
                <a:latin typeface="Palatino" charset="0"/>
                <a:ea typeface="ＭＳ Ｐゴシック" charset="0"/>
                <a:cs typeface="ＭＳ Ｐゴシック" charset="0"/>
              </a:rPr>
              <a:t>Lifshitz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put it “experience has shown that…”)</a:t>
            </a:r>
          </a:p>
          <a:p>
            <a:pPr>
              <a:buFont typeface="Wingdings" charset="0"/>
              <a:buNone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Char char="q"/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For velocity independent potentials, Lagrange equations become</a:t>
            </a:r>
            <a:r>
              <a:rPr lang="el-GR" dirty="0">
                <a:latin typeface="Palatino" charset="0"/>
                <a:ea typeface="ＭＳ Ｐゴシック" charset="0"/>
                <a:cs typeface="ＭＳ Ｐゴシック" charset="0"/>
              </a:rPr>
              <a:t>																							        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i.e.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Newton’s equations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pic>
        <p:nvPicPr>
          <p:cNvPr id="15364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25144"/>
            <a:ext cx="25527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53EDD9A-6291-1A40-9540-24322264D5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2807492"/>
            <a:ext cx="7094463" cy="112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42995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1331639" y="-41275"/>
            <a:ext cx="7345635" cy="806450"/>
          </a:xfrm>
        </p:spPr>
        <p:txBody>
          <a:bodyPr/>
          <a:lstStyle/>
          <a:p>
            <a:r>
              <a:rPr lang="en-US" sz="3400" dirty="0">
                <a:latin typeface="Bookman Old Style" charset="0"/>
                <a:ea typeface="ＭＳ Ｐゴシック" charset="0"/>
                <a:cs typeface="ＭＳ Ｐゴシック" charset="0"/>
              </a:rPr>
              <a:t>From </a:t>
            </a:r>
            <a:r>
              <a:rPr lang="en-US" sz="3400" dirty="0" err="1">
                <a:latin typeface="Bookman Old Style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sz="3400" dirty="0">
                <a:latin typeface="Bookman Old Style" charset="0"/>
                <a:ea typeface="ＭＳ Ｐゴシック" charset="0"/>
                <a:cs typeface="ＭＳ Ｐゴシック" charset="0"/>
              </a:rPr>
              <a:t> to Hamiltonian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20713"/>
            <a:ext cx="8713788" cy="5111750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Some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disadvantages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of the </a:t>
            </a:r>
            <a:r>
              <a:rPr lang="en-US" dirty="0" err="1">
                <a:latin typeface="Palatino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formalism:</a:t>
            </a:r>
          </a:p>
          <a:p>
            <a:pPr lvl="1"/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No uniqueness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: different </a:t>
            </a:r>
            <a:r>
              <a:rPr lang="en-US" dirty="0" err="1">
                <a:latin typeface="Palatino" charset="0"/>
                <a:ea typeface="ＭＳ Ｐゴシック" charset="0"/>
                <a:cs typeface="Palatino" charset="0"/>
              </a:rPr>
              <a:t>Lagrangians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can lead to same equations</a:t>
            </a:r>
          </a:p>
          <a:p>
            <a:pPr lvl="1"/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Physical significance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not straightforward (even its basic form given more by “experience” and the fact that it actually works that way!)</a:t>
            </a:r>
          </a:p>
          <a:p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Note: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The (relativistic) </a:t>
            </a:r>
            <a:r>
              <a:rPr lang="en-US" dirty="0" err="1">
                <a:latin typeface="Palatino" charset="0"/>
                <a:ea typeface="ＭＳ Ｐゴシック" charset="0"/>
                <a:cs typeface="Palatino" charset="0"/>
              </a:rPr>
              <a:t>Lagrangian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is very useful in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particle physics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(invariant under Lorentz transformations)</a:t>
            </a:r>
          </a:p>
          <a:p>
            <a:pPr marL="0" indent="0">
              <a:buNone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366426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568952" cy="661988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Equations of motion</a:t>
            </a:r>
          </a:p>
        </p:txBody>
      </p:sp>
    </p:spTree>
    <p:extLst>
      <p:ext uri="{BB962C8B-B14F-4D97-AF65-F5344CB8AC3E}">
        <p14:creationId xmlns:p14="http://schemas.microsoft.com/office/powerpoint/2010/main" val="3283003705"/>
      </p:ext>
    </p:extLst>
  </p:cSld>
  <p:clrMapOvr>
    <a:masterClrMapping/>
  </p:clrMapOvr>
  <p:transition spd="med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1331639" y="-41275"/>
            <a:ext cx="7345635" cy="806450"/>
          </a:xfrm>
        </p:spPr>
        <p:txBody>
          <a:bodyPr/>
          <a:lstStyle/>
          <a:p>
            <a:r>
              <a:rPr lang="en-US" sz="3400" dirty="0">
                <a:latin typeface="Bookman Old Style" charset="0"/>
                <a:ea typeface="ＭＳ Ｐゴシック" charset="0"/>
                <a:cs typeface="ＭＳ Ｐゴシック" charset="0"/>
              </a:rPr>
              <a:t>From </a:t>
            </a:r>
            <a:r>
              <a:rPr lang="en-US" sz="3400" dirty="0" err="1">
                <a:latin typeface="Bookman Old Style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sz="3400" dirty="0">
                <a:latin typeface="Bookman Old Style" charset="0"/>
                <a:ea typeface="ＭＳ Ｐゴシック" charset="0"/>
                <a:cs typeface="ＭＳ Ｐゴシック" charset="0"/>
              </a:rPr>
              <a:t> to Hamiltonian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20713"/>
            <a:ext cx="8713788" cy="5111750"/>
          </a:xfrm>
        </p:spPr>
        <p:txBody>
          <a:bodyPr/>
          <a:lstStyle/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Some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disadvantages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of the </a:t>
            </a:r>
            <a:r>
              <a:rPr lang="en-US" dirty="0" err="1">
                <a:latin typeface="Palatino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formalism:</a:t>
            </a:r>
          </a:p>
          <a:p>
            <a:pPr lvl="1"/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No uniqueness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: different </a:t>
            </a:r>
            <a:r>
              <a:rPr lang="en-US" dirty="0" err="1">
                <a:latin typeface="Palatino" charset="0"/>
                <a:ea typeface="ＭＳ Ｐゴシック" charset="0"/>
                <a:cs typeface="Palatino" charset="0"/>
              </a:rPr>
              <a:t>Lagrangians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can lead to same equations</a:t>
            </a:r>
          </a:p>
          <a:p>
            <a:pPr lvl="1"/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Physical significance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not straightforward (even its basic form given more by “experience” and the fact that it actually works that way!)</a:t>
            </a:r>
          </a:p>
          <a:p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Note: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The (relativistic) </a:t>
            </a:r>
            <a:r>
              <a:rPr lang="en-US" dirty="0" err="1">
                <a:latin typeface="Palatino" charset="0"/>
                <a:ea typeface="ＭＳ Ｐゴシック" charset="0"/>
                <a:cs typeface="Palatino" charset="0"/>
              </a:rPr>
              <a:t>Lagrangian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is very useful in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particle physics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(invariant under Lorentz transformations)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</a:t>
            </a:r>
            <a:r>
              <a:rPr lang="en-US" dirty="0" err="1">
                <a:latin typeface="Palatino" charset="0"/>
                <a:ea typeface="ＭＳ Ｐゴシック" charset="0"/>
                <a:cs typeface="Palatino" charset="0"/>
              </a:rPr>
              <a:t>Lagrangian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function provides in general     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second order differential equations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(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coordinate space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)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Already observed advantage to move to system of     	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first order differential equations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, which are more straightforward to solve (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phase space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)</a:t>
            </a:r>
          </a:p>
          <a:p>
            <a:pPr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Derived by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Hamiltonian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of the system</a:t>
            </a:r>
          </a:p>
        </p:txBody>
      </p:sp>
      <p:pic>
        <p:nvPicPr>
          <p:cNvPr id="17411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653260"/>
            <a:ext cx="25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42227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0244003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661988"/>
          </a:xfrm>
        </p:spPr>
        <p:txBody>
          <a:bodyPr/>
          <a:lstStyle/>
          <a:p>
            <a:r>
              <a:rPr lang="en-US" sz="4400">
                <a:latin typeface="Bookman Old Style" charset="0"/>
                <a:ea typeface="ＭＳ Ｐゴシック" charset="0"/>
                <a:cs typeface="ＭＳ Ｐゴシック" charset="0"/>
              </a:rPr>
              <a:t>Hamiltonian formalism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13788" cy="5113338"/>
          </a:xfrm>
        </p:spPr>
        <p:txBody>
          <a:bodyPr/>
          <a:lstStyle/>
          <a:p>
            <a:pPr>
              <a:spcBef>
                <a:spcPct val="0"/>
              </a:spcBef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Hamiltonian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of the system is defined as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Legendre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transformation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of the </a:t>
            </a:r>
            <a:r>
              <a:rPr lang="en-US" sz="2400" dirty="0" err="1">
                <a:latin typeface="Palatino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     																	      				</a:t>
            </a:r>
            <a:r>
              <a:rPr lang="el-GR" sz="2400" dirty="0">
                <a:latin typeface="Palatino" charset="0"/>
                <a:ea typeface="ＭＳ Ｐゴシック" charset="0"/>
                <a:cs typeface="ＭＳ Ｐゴシック" charset="0"/>
              </a:rPr>
              <a:t>     									    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where the </a:t>
            </a:r>
            <a:r>
              <a:rPr lang="en-US" sz="2400" b="1" dirty="0" err="1">
                <a:latin typeface="Palatino" charset="0"/>
                <a:ea typeface="ＭＳ Ｐゴシック" charset="0"/>
                <a:cs typeface="ＭＳ Ｐゴシック" charset="0"/>
              </a:rPr>
              <a:t>generalised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 momenta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are </a:t>
            </a:r>
          </a:p>
          <a:p>
            <a:pPr>
              <a:spcBef>
                <a:spcPts val="1800"/>
              </a:spcBef>
              <a:buFont typeface="Wingdings" charset="0"/>
              <a:buChar char="q"/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459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276475"/>
            <a:ext cx="1455738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557338"/>
            <a:ext cx="60055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431376"/>
      </p:ext>
    </p:extLst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661988"/>
          </a:xfrm>
        </p:spPr>
        <p:txBody>
          <a:bodyPr/>
          <a:lstStyle/>
          <a:p>
            <a:r>
              <a:rPr lang="en-US" sz="4400">
                <a:latin typeface="Bookman Old Style" charset="0"/>
                <a:ea typeface="ＭＳ Ｐゴシック" charset="0"/>
                <a:cs typeface="ＭＳ Ｐゴシック" charset="0"/>
              </a:rPr>
              <a:t>Hamiltonian formalism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13788" cy="5113338"/>
          </a:xfrm>
        </p:spPr>
        <p:txBody>
          <a:bodyPr/>
          <a:lstStyle/>
          <a:p>
            <a:pPr>
              <a:spcBef>
                <a:spcPct val="0"/>
              </a:spcBef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Hamiltonian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of the system is defined as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Legendre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transformation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of the </a:t>
            </a:r>
            <a:r>
              <a:rPr lang="en-US" sz="2400" dirty="0" err="1">
                <a:latin typeface="Palatino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     																	      				</a:t>
            </a:r>
            <a:r>
              <a:rPr lang="el-GR" sz="2400" dirty="0">
                <a:latin typeface="Palatino" charset="0"/>
                <a:ea typeface="ＭＳ Ｐゴシック" charset="0"/>
                <a:cs typeface="ＭＳ Ｐゴシック" charset="0"/>
              </a:rPr>
              <a:t>     									    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where the </a:t>
            </a:r>
            <a:r>
              <a:rPr lang="en-US" sz="2400" b="1" dirty="0" err="1">
                <a:latin typeface="Palatino" charset="0"/>
                <a:ea typeface="ＭＳ Ｐゴシック" charset="0"/>
                <a:cs typeface="ＭＳ Ｐゴシック" charset="0"/>
              </a:rPr>
              <a:t>generalised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 momenta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are </a:t>
            </a:r>
          </a:p>
          <a:p>
            <a:pPr>
              <a:spcBef>
                <a:spcPts val="1800"/>
              </a:spcBef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400" b="1" dirty="0" err="1">
                <a:latin typeface="Palatino" charset="0"/>
                <a:ea typeface="ＭＳ Ｐゴシック" charset="0"/>
                <a:cs typeface="ＭＳ Ｐゴシック" charset="0"/>
              </a:rPr>
              <a:t>generalised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 velocities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can be  expressed as a function of the </a:t>
            </a:r>
            <a:r>
              <a:rPr lang="en-US" sz="2400" b="1" dirty="0" err="1">
                <a:latin typeface="Palatino" charset="0"/>
                <a:ea typeface="ＭＳ Ｐゴシック" charset="0"/>
                <a:cs typeface="ＭＳ Ｐゴシック" charset="0"/>
              </a:rPr>
              <a:t>generalised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 momenta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if the previous equation is invertible, and thereby define the Hamiltonian of the system</a:t>
            </a:r>
          </a:p>
        </p:txBody>
      </p:sp>
      <p:pic>
        <p:nvPicPr>
          <p:cNvPr id="19459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276475"/>
            <a:ext cx="1455738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557338"/>
            <a:ext cx="60055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8381108"/>
      </p:ext>
    </p:extLst>
  </p:cSld>
  <p:clrMapOvr>
    <a:masterClrMapping/>
  </p:clrMapOvr>
  <p:transition spd="med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661988"/>
          </a:xfrm>
        </p:spPr>
        <p:txBody>
          <a:bodyPr/>
          <a:lstStyle/>
          <a:p>
            <a:r>
              <a:rPr lang="en-US" sz="4400">
                <a:latin typeface="Bookman Old Style" charset="0"/>
                <a:ea typeface="ＭＳ Ｐゴシック" charset="0"/>
                <a:cs typeface="ＭＳ Ｐゴシック" charset="0"/>
              </a:rPr>
              <a:t>Hamiltonian formalism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13788" cy="5113338"/>
          </a:xfrm>
        </p:spPr>
        <p:txBody>
          <a:bodyPr/>
          <a:lstStyle/>
          <a:p>
            <a:pPr>
              <a:spcBef>
                <a:spcPct val="0"/>
              </a:spcBef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Hamiltonian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of the system is defined as the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Legendre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transformation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of the </a:t>
            </a:r>
            <a:r>
              <a:rPr lang="en-US" sz="2400" dirty="0" err="1">
                <a:latin typeface="Palatino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     																	      				</a:t>
            </a:r>
            <a:r>
              <a:rPr lang="el-GR" sz="2400" dirty="0">
                <a:latin typeface="Palatino" charset="0"/>
                <a:ea typeface="ＭＳ Ｐゴシック" charset="0"/>
                <a:cs typeface="ＭＳ Ｐゴシック" charset="0"/>
              </a:rPr>
              <a:t>     									    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where the </a:t>
            </a:r>
            <a:r>
              <a:rPr lang="en-US" sz="2400" b="1" dirty="0" err="1">
                <a:latin typeface="Palatino" charset="0"/>
                <a:ea typeface="ＭＳ Ｐゴシック" charset="0"/>
                <a:cs typeface="ＭＳ Ｐゴシック" charset="0"/>
              </a:rPr>
              <a:t>generalised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 momenta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are </a:t>
            </a:r>
          </a:p>
          <a:p>
            <a:pPr>
              <a:spcBef>
                <a:spcPts val="1800"/>
              </a:spcBef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400" b="1" dirty="0" err="1">
                <a:latin typeface="Palatino" charset="0"/>
                <a:ea typeface="ＭＳ Ｐゴシック" charset="0"/>
                <a:cs typeface="ＭＳ Ｐゴシック" charset="0"/>
              </a:rPr>
              <a:t>generalised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 velocities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can be  expressed as a function of the </a:t>
            </a:r>
            <a:r>
              <a:rPr lang="en-US" sz="2400" b="1" dirty="0" err="1">
                <a:latin typeface="Palatino" charset="0"/>
                <a:ea typeface="ＭＳ Ｐゴシック" charset="0"/>
                <a:cs typeface="ＭＳ Ｐゴシック" charset="0"/>
              </a:rPr>
              <a:t>generalised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 momenta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if the previous equation is invertible, and thereby define the Hamiltonian of the system</a:t>
            </a:r>
          </a:p>
          <a:p>
            <a:pPr>
              <a:spcBef>
                <a:spcPts val="600"/>
              </a:spcBef>
              <a:buFont typeface="Wingdings" charset="0"/>
              <a:buChar char="q"/>
            </a:pP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Example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: consider </a:t>
            </a:r>
          </a:p>
          <a:p>
            <a:pPr>
              <a:lnSpc>
                <a:spcPct val="140000"/>
              </a:lnSpc>
              <a:spcBef>
                <a:spcPts val="1200"/>
              </a:spcBef>
              <a:buFont typeface="Wingdings" charset="0"/>
              <a:buChar char="q"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From this, the momentum can be determined as 	      which can be trivially inverted to provide the Hamiltonian  </a:t>
            </a:r>
          </a:p>
        </p:txBody>
      </p:sp>
      <p:pic>
        <p:nvPicPr>
          <p:cNvPr id="19459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276475"/>
            <a:ext cx="1455738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557338"/>
            <a:ext cx="60055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575" y="4221088"/>
            <a:ext cx="44608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417" y="4821336"/>
            <a:ext cx="1843087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870575"/>
            <a:ext cx="5041900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208916"/>
      </p:ext>
    </p:extLst>
  </p:cSld>
  <p:clrMapOvr>
    <a:masterClrMapping/>
  </p:clrMapOvr>
  <p:transition spd="med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547664" y="-41275"/>
            <a:ext cx="6985149" cy="661988"/>
          </a:xfrm>
        </p:spPr>
        <p:txBody>
          <a:bodyPr/>
          <a:lstStyle/>
          <a:p>
            <a:r>
              <a:rPr lang="en-US" sz="4400">
                <a:latin typeface="Bookman Old Style" charset="0"/>
                <a:ea typeface="ＭＳ Ｐゴシック" charset="0"/>
                <a:cs typeface="ＭＳ Ｐゴシック" charset="0"/>
              </a:rPr>
              <a:t>Hamilton’s equations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13788" cy="604921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charset="0"/>
              <a:buChar char="q"/>
              <a:defRPr/>
            </a:pPr>
            <a:r>
              <a:rPr lang="en-US" sz="3200" dirty="0"/>
              <a:t>The </a:t>
            </a:r>
            <a:r>
              <a:rPr lang="en-US" sz="3200" b="1" dirty="0"/>
              <a:t>equations of motion </a:t>
            </a:r>
            <a:r>
              <a:rPr lang="en-US" sz="3200" dirty="0"/>
              <a:t>can be derived from the Hamiltonian following the same variational principle as for the </a:t>
            </a:r>
            <a:r>
              <a:rPr lang="en-US" sz="3200" dirty="0" err="1"/>
              <a:t>Lagrangian</a:t>
            </a:r>
            <a:r>
              <a:rPr lang="en-US" sz="3200" dirty="0"/>
              <a:t> (“stationary” action) but also by simply taking the differential of the Hamiltonian (see appendix) </a:t>
            </a:r>
          </a:p>
          <a:p>
            <a:pPr>
              <a:spcBef>
                <a:spcPts val="0"/>
              </a:spcBef>
              <a:buFont typeface="Wingdings" charset="0"/>
              <a:buChar char="q"/>
              <a:defRPr/>
            </a:pPr>
            <a:endParaRPr lang="en-US" sz="3200" dirty="0"/>
          </a:p>
          <a:p>
            <a:pPr>
              <a:spcBef>
                <a:spcPts val="0"/>
              </a:spcBef>
              <a:buFont typeface="Wingdings" charset="0"/>
              <a:buChar char="q"/>
              <a:defRPr/>
            </a:pPr>
            <a:endParaRPr lang="en-US" sz="3200" dirty="0"/>
          </a:p>
          <a:p>
            <a:pPr>
              <a:spcBef>
                <a:spcPts val="0"/>
              </a:spcBef>
              <a:buFont typeface="Wingdings" charset="0"/>
              <a:buChar char="q"/>
              <a:defRPr/>
            </a:pPr>
            <a:endParaRPr lang="en-US" sz="3200" dirty="0"/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789040"/>
            <a:ext cx="7192020" cy="100811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788683747"/>
      </p:ext>
    </p:extLst>
  </p:cSld>
  <p:clrMapOvr>
    <a:masterClrMapping/>
  </p:clrMapOvr>
  <p:transition spd="med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547664" y="-41275"/>
            <a:ext cx="6985149" cy="661988"/>
          </a:xfrm>
        </p:spPr>
        <p:txBody>
          <a:bodyPr/>
          <a:lstStyle/>
          <a:p>
            <a:r>
              <a:rPr lang="en-US" sz="4400">
                <a:latin typeface="Bookman Old Style" charset="0"/>
                <a:ea typeface="ＭＳ Ｐゴシック" charset="0"/>
                <a:cs typeface="ＭＳ Ｐゴシック" charset="0"/>
              </a:rPr>
              <a:t>Hamilton’s equations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13788" cy="604921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charset="0"/>
              <a:buChar char="q"/>
              <a:defRPr/>
            </a:pPr>
            <a:r>
              <a:rPr lang="en-US" sz="3200" dirty="0"/>
              <a:t>The </a:t>
            </a:r>
            <a:r>
              <a:rPr lang="en-US" sz="3200" b="1" dirty="0"/>
              <a:t>equations of motion </a:t>
            </a:r>
            <a:r>
              <a:rPr lang="en-US" sz="3200" dirty="0"/>
              <a:t>can be derived from the Hamiltonian following the same variational principle as for the </a:t>
            </a:r>
            <a:r>
              <a:rPr lang="en-US" sz="3200" dirty="0" err="1"/>
              <a:t>Lagrangian</a:t>
            </a:r>
            <a:r>
              <a:rPr lang="en-US" sz="3200" dirty="0"/>
              <a:t> (“stationary” action) but also by simply taking the differential of the Hamiltonian (see appendix) </a:t>
            </a:r>
          </a:p>
          <a:p>
            <a:pPr>
              <a:spcBef>
                <a:spcPts val="0"/>
              </a:spcBef>
              <a:buFont typeface="Wingdings" charset="0"/>
              <a:buChar char="q"/>
              <a:defRPr/>
            </a:pPr>
            <a:endParaRPr lang="en-US" sz="3200" dirty="0"/>
          </a:p>
          <a:p>
            <a:pPr>
              <a:spcBef>
                <a:spcPts val="0"/>
              </a:spcBef>
              <a:buFont typeface="Wingdings" charset="0"/>
              <a:buChar char="q"/>
              <a:defRPr/>
            </a:pPr>
            <a:endParaRPr lang="en-US" sz="3200" dirty="0"/>
          </a:p>
          <a:p>
            <a:pPr>
              <a:spcBef>
                <a:spcPts val="0"/>
              </a:spcBef>
              <a:buFont typeface="Wingdings" charset="0"/>
              <a:buChar char="q"/>
              <a:defRPr/>
            </a:pPr>
            <a:endParaRPr lang="en-US" sz="3200" dirty="0"/>
          </a:p>
          <a:p>
            <a:pPr>
              <a:spcBef>
                <a:spcPts val="0"/>
              </a:spcBef>
              <a:buFont typeface="Wingdings" charset="0"/>
              <a:buChar char="q"/>
              <a:defRPr/>
            </a:pPr>
            <a:r>
              <a:rPr lang="en-US" sz="3200" dirty="0"/>
              <a:t>These are indeed 		 equations describing the motion in the </a:t>
            </a:r>
            <a:r>
              <a:rPr lang="en-US" sz="3200" b="1" dirty="0"/>
              <a:t>“extended” phase space</a:t>
            </a: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789040"/>
            <a:ext cx="7192020" cy="100811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2" name="Picture 2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699" y="5229199"/>
            <a:ext cx="1091341" cy="30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C341969-1E74-E60E-86B9-D29789AE39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68" y="6118003"/>
            <a:ext cx="5613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961677"/>
      </p:ext>
    </p:extLst>
  </p:cSld>
  <p:clrMapOvr>
    <a:masterClrMapping/>
  </p:clrMapOvr>
  <p:transition spd="med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661988"/>
          </a:xfrm>
        </p:spPr>
        <p:txBody>
          <a:bodyPr/>
          <a:lstStyle/>
          <a:p>
            <a:r>
              <a:rPr lang="en-US" sz="3600" dirty="0">
                <a:latin typeface="Bookman Old Style" charset="0"/>
                <a:ea typeface="ＭＳ Ｐゴシック" charset="0"/>
                <a:cs typeface="ＭＳ Ｐゴシック" charset="0"/>
              </a:rPr>
              <a:t>Properties of Hamiltonian flow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13788" cy="5113338"/>
          </a:xfrm>
        </p:spPr>
        <p:txBody>
          <a:bodyPr/>
          <a:lstStyle/>
          <a:p>
            <a:pPr>
              <a:spcBef>
                <a:spcPct val="0"/>
              </a:spcBef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The variables					are called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canonically conjugate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(or canonical) and define the evolution of the system in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phase space</a:t>
            </a:r>
          </a:p>
          <a:p>
            <a:pPr>
              <a:spcBef>
                <a:spcPct val="0"/>
              </a:spcBef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These variables have the special property that they preserve volume in phase space, i.e. satisfy the well-known </a:t>
            </a:r>
            <a:r>
              <a:rPr lang="en-US" b="1" dirty="0" err="1">
                <a:latin typeface="Palatino" charset="0"/>
                <a:ea typeface="ＭＳ Ｐゴシック" charset="0"/>
                <a:cs typeface="ＭＳ Ｐゴシック" charset="0"/>
              </a:rPr>
              <a:t>Liouville’s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 theorem</a:t>
            </a: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The variables used in the </a:t>
            </a:r>
            <a:r>
              <a:rPr lang="en-US" b="1" dirty="0" err="1">
                <a:latin typeface="Palatino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 do not necessarily have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this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property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7039EB-80C3-FA73-A902-A5CD3965CD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818805"/>
            <a:ext cx="3654730" cy="30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688319"/>
      </p:ext>
    </p:extLst>
  </p:cSld>
  <p:clrMapOvr>
    <a:masterClrMapping/>
  </p:clrMapOvr>
  <p:transition spd="med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1187450" y="-41275"/>
            <a:ext cx="7345363" cy="661988"/>
          </a:xfrm>
        </p:spPr>
        <p:txBody>
          <a:bodyPr/>
          <a:lstStyle/>
          <a:p>
            <a:r>
              <a:rPr lang="en-US" sz="3600" dirty="0">
                <a:latin typeface="Bookman Old Style" charset="0"/>
                <a:ea typeface="ＭＳ Ｐゴシック" charset="0"/>
                <a:cs typeface="ＭＳ Ｐゴシック" charset="0"/>
              </a:rPr>
              <a:t>Properties of Hamiltonian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13788" cy="5113338"/>
          </a:xfrm>
        </p:spPr>
        <p:txBody>
          <a:bodyPr/>
          <a:lstStyle/>
          <a:p>
            <a:pPr>
              <a:spcBef>
                <a:spcPct val="0"/>
              </a:spcBef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The variables					are called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canonically conjugate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(or canonical) and define the evolution of the system in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phase space</a:t>
            </a:r>
          </a:p>
          <a:p>
            <a:pPr>
              <a:spcBef>
                <a:spcPct val="0"/>
              </a:spcBef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These variables have the special property that they preserve volume in phase space, i.e. satisfy the well-known </a:t>
            </a:r>
            <a:r>
              <a:rPr lang="en-US" b="1" dirty="0" err="1">
                <a:latin typeface="Palatino" charset="0"/>
                <a:ea typeface="ＭＳ Ｐゴシック" charset="0"/>
                <a:cs typeface="ＭＳ Ｐゴシック" charset="0"/>
              </a:rPr>
              <a:t>Liouville’s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 theorem</a:t>
            </a: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The variables used in the </a:t>
            </a:r>
            <a:r>
              <a:rPr lang="en-US" b="1" dirty="0" err="1">
                <a:latin typeface="Palatino" charset="0"/>
                <a:ea typeface="ＭＳ Ｐゴシック" charset="0"/>
                <a:cs typeface="ＭＳ Ｐゴシック" charset="0"/>
              </a:rPr>
              <a:t>Lagrangian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 do not necessarily have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this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property</a:t>
            </a:r>
          </a:p>
          <a:p>
            <a:pPr>
              <a:spcBef>
                <a:spcPct val="0"/>
              </a:spcBef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Hamilton’s equations can be written in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vector form 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			        with					     and 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charset="0"/>
              <a:buChar char="q"/>
            </a:pP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The	      matrix  			is called the </a:t>
            </a:r>
            <a:r>
              <a:rPr lang="en-US" b="1" dirty="0">
                <a:latin typeface="Palatino" charset="0"/>
                <a:ea typeface="ＭＳ Ｐゴシック" charset="0"/>
                <a:cs typeface="ＭＳ Ｐゴシック" charset="0"/>
              </a:rPr>
              <a:t>symplectic</a:t>
            </a:r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 matrix</a:t>
            </a:r>
          </a:p>
        </p:txBody>
      </p:sp>
      <p:pic>
        <p:nvPicPr>
          <p:cNvPr id="23559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538" y="5753001"/>
            <a:ext cx="1247775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2A691DC-F417-662C-A2E1-994421AD4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824" y="818805"/>
            <a:ext cx="3654730" cy="3059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9325ECB-55C9-08E6-C5B8-69E3C1D6EF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7821" y="4581128"/>
            <a:ext cx="4274665" cy="3905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3E97E8-271E-9330-3C03-712CA604F2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7000" y="5013176"/>
            <a:ext cx="5240338" cy="3877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F9C94B-24B0-1C91-02B7-52BB3B0C3A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568" y="4541440"/>
            <a:ext cx="2794000" cy="469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1F9914-4C06-7F98-EB0A-054D238BC8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1920" y="5517232"/>
            <a:ext cx="1881450" cy="76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32754"/>
      </p:ext>
    </p:extLst>
  </p:cSld>
  <p:clrMapOvr>
    <a:masterClrMapping/>
  </p:clrMapOvr>
  <p:transition spd="med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1547664" y="-41275"/>
            <a:ext cx="6985149" cy="806450"/>
          </a:xfrm>
        </p:spPr>
        <p:txBody>
          <a:bodyPr/>
          <a:lstStyle/>
          <a:p>
            <a:r>
              <a:rPr lang="en-US" sz="4400">
                <a:latin typeface="Bookman Old Style" charset="0"/>
                <a:ea typeface="ＭＳ Ｐゴシック" charset="0"/>
                <a:cs typeface="ＭＳ Ｐゴシック" charset="0"/>
              </a:rPr>
              <a:t>Poisson brackets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893175" cy="5113338"/>
          </a:xfrm>
        </p:spPr>
        <p:txBody>
          <a:bodyPr/>
          <a:lstStyle/>
          <a:p>
            <a:pPr>
              <a:buFont typeface="Wingdings" charset="0"/>
              <a:buChar char="q"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Crucial step in study of Hamiltonian systems is identification of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integrals of motion</a:t>
            </a:r>
          </a:p>
          <a:p>
            <a:pPr>
              <a:buFont typeface="Wingdings" charset="0"/>
              <a:buChar char="q"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Consider  a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time dependent function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of phase space. Its time evolution is given by </a:t>
            </a:r>
          </a:p>
          <a:p>
            <a:pPr>
              <a:buFont typeface="Wingdings" charset="0"/>
              <a:buChar char="q"/>
              <a:defRPr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 marL="0" indent="0">
              <a:spcBef>
                <a:spcPts val="0"/>
              </a:spcBef>
              <a:buFont typeface="Wingdings" charset="0"/>
              <a:buNone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    where             is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Poisson bracket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of     with </a:t>
            </a:r>
          </a:p>
        </p:txBody>
      </p:sp>
      <p:grpSp>
        <p:nvGrpSpPr>
          <p:cNvPr id="25603" name="Group 4"/>
          <p:cNvGrpSpPr>
            <a:grpSpLocks/>
          </p:cNvGrpSpPr>
          <p:nvPr/>
        </p:nvGrpSpPr>
        <p:grpSpPr bwMode="auto">
          <a:xfrm>
            <a:off x="1331913" y="2636838"/>
            <a:ext cx="6553200" cy="1727200"/>
            <a:chOff x="1331640" y="2787524"/>
            <a:chExt cx="6552728" cy="1728192"/>
          </a:xfrm>
        </p:grpSpPr>
        <p:pic>
          <p:nvPicPr>
            <p:cNvPr id="25608" name="Picture 1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2787524"/>
              <a:ext cx="5832648" cy="827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9" name="Picture 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3645024"/>
              <a:ext cx="4608511" cy="870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0" name="Picture 3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3729962"/>
              <a:ext cx="1800200" cy="641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5604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4652963"/>
            <a:ext cx="7778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888" y="4681538"/>
            <a:ext cx="19050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7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4652963"/>
            <a:ext cx="3397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354066"/>
      </p:ext>
    </p:extLst>
  </p:cSld>
  <p:clrMapOvr>
    <a:masterClrMapping/>
  </p:clrMapOvr>
  <p:transition spd="med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1547664" y="-41275"/>
            <a:ext cx="6985149" cy="806450"/>
          </a:xfrm>
        </p:spPr>
        <p:txBody>
          <a:bodyPr/>
          <a:lstStyle/>
          <a:p>
            <a:r>
              <a:rPr lang="en-US" sz="4400">
                <a:latin typeface="Bookman Old Style" charset="0"/>
                <a:ea typeface="ＭＳ Ｐゴシック" charset="0"/>
                <a:cs typeface="ＭＳ Ｐゴシック" charset="0"/>
              </a:rPr>
              <a:t>Poisson brackets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893175" cy="5113338"/>
          </a:xfrm>
        </p:spPr>
        <p:txBody>
          <a:bodyPr/>
          <a:lstStyle/>
          <a:p>
            <a:pPr>
              <a:buFont typeface="Wingdings" charset="0"/>
              <a:buChar char="q"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Crucial step in study of Hamiltonian systems is identification of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integrals of motion</a:t>
            </a:r>
          </a:p>
          <a:p>
            <a:pPr>
              <a:buFont typeface="Wingdings" charset="0"/>
              <a:buChar char="q"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Consider  a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time dependent function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of phase space. Its time evolution is given by </a:t>
            </a:r>
          </a:p>
          <a:p>
            <a:pPr>
              <a:buFont typeface="Wingdings" charset="0"/>
              <a:buChar char="q"/>
              <a:defRPr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 marL="0" indent="0">
              <a:spcBef>
                <a:spcPts val="0"/>
              </a:spcBef>
              <a:buFont typeface="Wingdings" charset="0"/>
              <a:buNone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    where             is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Poisson bracket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of     with </a:t>
            </a:r>
          </a:p>
          <a:p>
            <a:pPr>
              <a:buFont typeface="Wingdings" charset="0"/>
              <a:buChar char="q"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If a quantity is explicitly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time-independent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and its Poisson bracket with the Hamiltonian vanishes (i.e. </a:t>
            </a:r>
            <a:r>
              <a:rPr lang="en-US" b="1">
                <a:latin typeface="Palatino" charset="0"/>
                <a:ea typeface="ＭＳ Ｐゴシック" charset="0"/>
                <a:cs typeface="Palatino" charset="0"/>
              </a:rPr>
              <a:t>commutes</a:t>
            </a:r>
            <a:r>
              <a:rPr lang="en-US">
                <a:latin typeface="Palatino" charset="0"/>
                <a:ea typeface="ＭＳ Ｐゴシック" charset="0"/>
                <a:cs typeface="Palatino" charset="0"/>
              </a:rPr>
              <a:t> with     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), it is a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constant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(or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integral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) of motion (as an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autonomous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Hamiltonian itself)</a:t>
            </a:r>
          </a:p>
        </p:txBody>
      </p:sp>
      <p:grpSp>
        <p:nvGrpSpPr>
          <p:cNvPr id="25603" name="Group 4"/>
          <p:cNvGrpSpPr>
            <a:grpSpLocks/>
          </p:cNvGrpSpPr>
          <p:nvPr/>
        </p:nvGrpSpPr>
        <p:grpSpPr bwMode="auto">
          <a:xfrm>
            <a:off x="1331913" y="2636838"/>
            <a:ext cx="6553200" cy="1727200"/>
            <a:chOff x="1331640" y="2787524"/>
            <a:chExt cx="6552728" cy="1728192"/>
          </a:xfrm>
        </p:grpSpPr>
        <p:pic>
          <p:nvPicPr>
            <p:cNvPr id="25608" name="Picture 1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2787524"/>
              <a:ext cx="5832648" cy="827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9" name="Picture 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3645024"/>
              <a:ext cx="4608511" cy="870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0" name="Picture 3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3729962"/>
              <a:ext cx="1800200" cy="641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5604" name="Picture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4652963"/>
            <a:ext cx="7778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888" y="4681538"/>
            <a:ext cx="19050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7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4652963"/>
            <a:ext cx="3397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10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517" y="6006839"/>
            <a:ext cx="34131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240854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Reminder: Newton’s law 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304800" y="749300"/>
            <a:ext cx="873125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The motion of a “classical” particle in a force field is described by </a:t>
            </a:r>
            <a:r>
              <a:rPr lang="en-US" sz="2800" b="1" dirty="0">
                <a:latin typeface="Palatino" charset="0"/>
              </a:rPr>
              <a:t>Newton’s law</a:t>
            </a:r>
            <a:r>
              <a:rPr lang="en-US" sz="2800" dirty="0">
                <a:latin typeface="Palatino" charset="0"/>
              </a:rPr>
              <a:t>:</a:t>
            </a:r>
          </a:p>
          <a:p>
            <a:pPr marL="342900" indent="-342900" algn="l">
              <a:buSzTx/>
              <a:defRPr/>
            </a:pPr>
            <a:endParaRPr lang="en-US" sz="2800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sz="2800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sz="2800" dirty="0">
              <a:latin typeface="Palatino" charset="0"/>
            </a:endParaRPr>
          </a:p>
          <a:p>
            <a:pPr algn="l">
              <a:buSzTx/>
              <a:buNone/>
              <a:defRPr/>
            </a:pPr>
            <a:r>
              <a:rPr lang="en-US" sz="2800" dirty="0">
                <a:latin typeface="Palatino" charset="0"/>
              </a:rPr>
              <a:t>     with       the position	 </a:t>
            </a:r>
          </a:p>
          <a:p>
            <a:pPr algn="l">
              <a:buSzTx/>
              <a:buNone/>
              <a:defRPr/>
            </a:pPr>
            <a:r>
              <a:rPr lang="en-US" sz="2800" dirty="0">
                <a:latin typeface="Palatino" charset="0"/>
              </a:rPr>
              <a:t>	          the momentum </a:t>
            </a:r>
          </a:p>
          <a:p>
            <a:pPr algn="l">
              <a:buSzTx/>
              <a:buNone/>
              <a:defRPr/>
            </a:pPr>
            <a:r>
              <a:rPr lang="en-US" sz="2800" dirty="0">
                <a:latin typeface="Palatino" charset="0"/>
              </a:rPr>
              <a:t>	          the force</a:t>
            </a:r>
          </a:p>
          <a:p>
            <a:pPr algn="l">
              <a:buSzTx/>
              <a:buNone/>
              <a:defRPr/>
            </a:pPr>
            <a:r>
              <a:rPr lang="en-US" sz="2800" dirty="0">
                <a:latin typeface="Palatino" charset="0"/>
              </a:rPr>
              <a:t>		the corresponding potential</a:t>
            </a:r>
          </a:p>
          <a:p>
            <a:pPr marL="342900" lvl="0" indent="-342900" algn="l">
              <a:buClr>
                <a:srgbClr val="00007D"/>
              </a:buClr>
              <a:buSzTx/>
              <a:defRPr/>
            </a:pPr>
            <a:r>
              <a:rPr lang="en-US" sz="2800" dirty="0">
                <a:solidFill>
                  <a:srgbClr val="000000"/>
                </a:solidFill>
                <a:latin typeface="Palatino" charset="0"/>
              </a:rPr>
              <a:t>It is essential to solve (</a:t>
            </a:r>
            <a:r>
              <a:rPr lang="en-US" sz="2800" b="1" dirty="0">
                <a:solidFill>
                  <a:srgbClr val="000000"/>
                </a:solidFill>
                <a:latin typeface="Palatino" charset="0"/>
              </a:rPr>
              <a:t>integrate</a:t>
            </a:r>
            <a:r>
              <a:rPr lang="en-US" sz="2800" dirty="0">
                <a:solidFill>
                  <a:srgbClr val="000000"/>
                </a:solidFill>
                <a:latin typeface="Palatino" charset="0"/>
              </a:rPr>
              <a:t>) the differential equation for understanding the evolution of the physical (</a:t>
            </a:r>
            <a:r>
              <a:rPr lang="en-US" sz="2800" b="1" dirty="0">
                <a:solidFill>
                  <a:srgbClr val="000000"/>
                </a:solidFill>
                <a:latin typeface="Palatino" charset="0"/>
              </a:rPr>
              <a:t>dynamical</a:t>
            </a:r>
            <a:r>
              <a:rPr lang="en-US" sz="2800" dirty="0">
                <a:solidFill>
                  <a:srgbClr val="000000"/>
                </a:solidFill>
                <a:latin typeface="Palatino" charset="0"/>
              </a:rPr>
              <a:t>) system</a:t>
            </a:r>
          </a:p>
          <a:p>
            <a:pPr algn="l">
              <a:buSzTx/>
              <a:buNone/>
              <a:defRPr/>
            </a:pPr>
            <a:endParaRPr lang="en-US" sz="2800" dirty="0">
              <a:latin typeface="Palatino" charset="0"/>
            </a:endParaRP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D37B30-82AA-AF44-8735-BBACE546BF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0" y="1896244"/>
            <a:ext cx="7518400" cy="1028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21FF335-3C6B-5D4B-92A3-887682021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3356992"/>
            <a:ext cx="241300" cy="2159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7FB93B9-3215-A24F-A71B-72BF205567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0462" y="3866916"/>
            <a:ext cx="457200" cy="304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1F51AA-47F2-0D45-86CC-251489DCD5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1600" y="4299323"/>
            <a:ext cx="752128" cy="3865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7A62C0-16DE-034C-8280-7A74B10588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0977" y="4822326"/>
            <a:ext cx="802751" cy="40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51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Summary of Lecture I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179512" y="749300"/>
            <a:ext cx="8964488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2</a:t>
            </a:r>
            <a:r>
              <a:rPr lang="en-US" sz="2800" baseline="30000" dirty="0">
                <a:latin typeface="Palatino" charset="0"/>
              </a:rPr>
              <a:t>nd</a:t>
            </a:r>
            <a:r>
              <a:rPr lang="en-US" sz="2800" dirty="0">
                <a:latin typeface="Palatino" charset="0"/>
              </a:rPr>
              <a:t> order dif. equations of motion from Newton’s law (</a:t>
            </a:r>
            <a:r>
              <a:rPr lang="en-US" sz="2800" b="1" dirty="0">
                <a:latin typeface="Palatino" charset="0"/>
              </a:rPr>
              <a:t>configuration space</a:t>
            </a:r>
            <a:r>
              <a:rPr lang="en-US" sz="2800" dirty="0">
                <a:latin typeface="Palatino" charset="0"/>
              </a:rPr>
              <a:t>) can be solved by </a:t>
            </a:r>
            <a:r>
              <a:rPr lang="en-US" sz="2800" b="1" dirty="0">
                <a:latin typeface="Palatino" charset="0"/>
              </a:rPr>
              <a:t>transforming</a:t>
            </a:r>
            <a:r>
              <a:rPr lang="en-US" sz="2800" dirty="0">
                <a:latin typeface="Palatino" charset="0"/>
              </a:rPr>
              <a:t> them to pairs of 1</a:t>
            </a:r>
            <a:r>
              <a:rPr lang="en-US" sz="2800" baseline="30000" dirty="0">
                <a:latin typeface="Palatino" charset="0"/>
              </a:rPr>
              <a:t>st</a:t>
            </a:r>
            <a:r>
              <a:rPr lang="en-US" sz="2800" dirty="0">
                <a:latin typeface="Palatino" charset="0"/>
              </a:rPr>
              <a:t> order ones (in </a:t>
            </a:r>
            <a:r>
              <a:rPr lang="en-US" sz="2800" b="1" dirty="0">
                <a:latin typeface="Palatino" charset="0"/>
              </a:rPr>
              <a:t>phase space</a:t>
            </a:r>
            <a:r>
              <a:rPr lang="en-US" sz="2800" dirty="0">
                <a:latin typeface="Palatino" charset="0"/>
              </a:rPr>
              <a:t>)</a:t>
            </a: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Natural appearance of </a:t>
            </a:r>
            <a:r>
              <a:rPr lang="en-US" sz="2800" b="1" dirty="0">
                <a:latin typeface="Palatino" charset="0"/>
              </a:rPr>
              <a:t>invariant</a:t>
            </a:r>
            <a:r>
              <a:rPr lang="en-US" sz="2800" dirty="0">
                <a:latin typeface="Palatino" charset="0"/>
              </a:rPr>
              <a:t> of motion  (“</a:t>
            </a:r>
            <a:r>
              <a:rPr lang="en-US" sz="2800" b="1" dirty="0">
                <a:latin typeface="Palatino" charset="0"/>
              </a:rPr>
              <a:t>energy</a:t>
            </a:r>
            <a:r>
              <a:rPr lang="en-US" sz="2800" dirty="0">
                <a:latin typeface="Palatino" charset="0"/>
              </a:rPr>
              <a:t>”)</a:t>
            </a: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Non-linear oscillators have </a:t>
            </a:r>
            <a:r>
              <a:rPr lang="en-US" sz="2800" b="1" dirty="0">
                <a:latin typeface="Palatino" charset="0"/>
              </a:rPr>
              <a:t>frequencies</a:t>
            </a:r>
            <a:r>
              <a:rPr lang="en-US" sz="2800" dirty="0">
                <a:latin typeface="Palatino" charset="0"/>
              </a:rPr>
              <a:t> which </a:t>
            </a:r>
            <a:r>
              <a:rPr lang="en-US" sz="2800" b="1" dirty="0">
                <a:latin typeface="Palatino" charset="0"/>
              </a:rPr>
              <a:t>depend</a:t>
            </a:r>
            <a:r>
              <a:rPr lang="en-US" sz="2800" dirty="0">
                <a:latin typeface="Palatino" charset="0"/>
              </a:rPr>
              <a:t> on the </a:t>
            </a:r>
            <a:r>
              <a:rPr lang="en-US" sz="2800" b="1" dirty="0">
                <a:latin typeface="Palatino" charset="0"/>
              </a:rPr>
              <a:t>invariant</a:t>
            </a:r>
            <a:r>
              <a:rPr lang="en-US" sz="2800" dirty="0">
                <a:latin typeface="Palatino" charset="0"/>
              </a:rPr>
              <a:t> (or “</a:t>
            </a:r>
            <a:r>
              <a:rPr lang="en-US" sz="2800" b="1" dirty="0">
                <a:latin typeface="Palatino" charset="0"/>
              </a:rPr>
              <a:t>amplitude”</a:t>
            </a:r>
            <a:r>
              <a:rPr lang="en-US" sz="2800" dirty="0">
                <a:latin typeface="Palatino" charset="0"/>
              </a:rPr>
              <a:t>)</a:t>
            </a: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Connected invariant of motion to system’s </a:t>
            </a:r>
            <a:r>
              <a:rPr lang="en-US" sz="2800" b="1" dirty="0">
                <a:latin typeface="Palatino" charset="0"/>
              </a:rPr>
              <a:t>Hamiltonian</a:t>
            </a:r>
            <a:r>
              <a:rPr lang="en-US" sz="2800" dirty="0">
                <a:latin typeface="Palatino" charset="0"/>
              </a:rPr>
              <a:t> (derived through </a:t>
            </a:r>
            <a:r>
              <a:rPr lang="en-US" sz="2800" b="1" dirty="0" err="1">
                <a:latin typeface="Palatino" charset="0"/>
              </a:rPr>
              <a:t>Lagrangian</a:t>
            </a:r>
            <a:r>
              <a:rPr lang="en-US" sz="2800" dirty="0">
                <a:latin typeface="Palatino" charset="0"/>
              </a:rPr>
              <a:t>)</a:t>
            </a: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Shown that through the </a:t>
            </a:r>
            <a:r>
              <a:rPr lang="en-US" sz="2800" b="1" dirty="0">
                <a:latin typeface="Palatino" charset="0"/>
              </a:rPr>
              <a:t>Hamiltonian </a:t>
            </a:r>
            <a:r>
              <a:rPr lang="en-US" sz="2800" dirty="0">
                <a:latin typeface="Palatino" charset="0"/>
              </a:rPr>
              <a:t>, the </a:t>
            </a:r>
            <a:r>
              <a:rPr lang="en-US" sz="2800" b="1" dirty="0">
                <a:latin typeface="Palatino" charset="0"/>
              </a:rPr>
              <a:t>equations</a:t>
            </a:r>
            <a:r>
              <a:rPr lang="en-US" sz="2800" dirty="0">
                <a:latin typeface="Palatino" charset="0"/>
              </a:rPr>
              <a:t> of </a:t>
            </a:r>
            <a:r>
              <a:rPr lang="en-US" sz="2800" b="1" dirty="0">
                <a:latin typeface="Palatino" charset="0"/>
              </a:rPr>
              <a:t>motions</a:t>
            </a:r>
            <a:r>
              <a:rPr lang="en-US" sz="2800" dirty="0">
                <a:latin typeface="Palatino" charset="0"/>
              </a:rPr>
              <a:t> can be </a:t>
            </a:r>
            <a:r>
              <a:rPr lang="en-US" sz="2800" b="1" dirty="0">
                <a:latin typeface="Palatino" charset="0"/>
              </a:rPr>
              <a:t>derived</a:t>
            </a:r>
          </a:p>
          <a:p>
            <a:pPr marL="342900" indent="-342900" algn="l">
              <a:buSzTx/>
              <a:defRPr/>
            </a:pPr>
            <a:r>
              <a:rPr lang="en-US" sz="2800" b="1" dirty="0">
                <a:latin typeface="Palatino" charset="0"/>
              </a:rPr>
              <a:t>Poisson bracket </a:t>
            </a:r>
            <a:r>
              <a:rPr lang="en-US" sz="2800" dirty="0">
                <a:latin typeface="Palatino" charset="0"/>
              </a:rPr>
              <a:t>operators are helpful for discovering integrals </a:t>
            </a:r>
            <a:r>
              <a:rPr lang="en-US" sz="2800">
                <a:latin typeface="Palatino" charset="0"/>
              </a:rPr>
              <a:t>of motion</a:t>
            </a:r>
            <a:endParaRPr lang="en-US" sz="2800" dirty="0">
              <a:latin typeface="Palatino" charset="0"/>
            </a:endParaRP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40146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5"/>
          <p:cNvSpPr>
            <a:spLocks noGrp="1" noChangeArrowheads="1"/>
          </p:cNvSpPr>
          <p:nvPr>
            <p:ph type="title"/>
          </p:nvPr>
        </p:nvSpPr>
        <p:spPr>
          <a:xfrm>
            <a:off x="1371600" y="-65088"/>
            <a:ext cx="6781800" cy="685801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Appendix</a:t>
            </a:r>
          </a:p>
        </p:txBody>
      </p:sp>
      <p:sp>
        <p:nvSpPr>
          <p:cNvPr id="108546" name="Content Placeholder 1"/>
          <p:cNvSpPr>
            <a:spLocks noGrp="1"/>
          </p:cNvSpPr>
          <p:nvPr>
            <p:ph sz="half" idx="1"/>
          </p:nvPr>
        </p:nvSpPr>
        <p:spPr>
          <a:xfrm>
            <a:off x="251520" y="692696"/>
            <a:ext cx="8784976" cy="612067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37195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1187450" y="-1"/>
            <a:ext cx="7345363" cy="620713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Bookman Old Style" charset="0"/>
                <a:ea typeface="ＭＳ Ｐゴシック" charset="0"/>
                <a:cs typeface="ＭＳ Ｐゴシック" charset="0"/>
              </a:rPr>
              <a:t>Derivation of Lagrange equations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sz="half" idx="1"/>
          </p:nvPr>
        </p:nvSpPr>
        <p:spPr>
          <a:xfrm>
            <a:off x="250824" y="692150"/>
            <a:ext cx="8785671" cy="5689600"/>
          </a:xfrm>
        </p:spPr>
        <p:txBody>
          <a:bodyPr/>
          <a:lstStyle/>
          <a:p>
            <a:pPr>
              <a:buFont typeface="Wingdings" charset="0"/>
              <a:buChar char="q"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The variation of the action can be written as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	</a:t>
            </a:r>
          </a:p>
          <a:p>
            <a:pPr>
              <a:lnSpc>
                <a:spcPct val="150000"/>
              </a:lnSpc>
              <a:spcBef>
                <a:spcPts val="2400"/>
              </a:spcBef>
              <a:buFont typeface="Wingdings" charset="0"/>
              <a:buChar char="q"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Taking into account that		 , the 2</a:t>
            </a:r>
            <a:r>
              <a:rPr lang="en-US" baseline="30000" dirty="0">
                <a:latin typeface="Palatino" charset="0"/>
                <a:ea typeface="ＭＳ Ｐゴシック" charset="0"/>
                <a:cs typeface="Palatino" charset="0"/>
              </a:rPr>
              <a:t>nd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part of the integral can be integrated by parts giving   </a:t>
            </a:r>
          </a:p>
          <a:p>
            <a:pPr>
              <a:spcBef>
                <a:spcPts val="2400"/>
              </a:spcBef>
              <a:buFont typeface="Wingdings" charset="0"/>
              <a:buChar char="q"/>
              <a:defRPr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spcBef>
                <a:spcPts val="2400"/>
              </a:spcBef>
              <a:buFont typeface="Wingdings" charset="0"/>
              <a:buChar char="q"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The first term is zero because				 so the second integrant should also vanish</a:t>
            </a:r>
            <a:r>
              <a:rPr lang="el-GR" dirty="0">
                <a:latin typeface="Palatino" charset="0"/>
                <a:ea typeface="ＭＳ Ｐゴシック" charset="0"/>
                <a:cs typeface="Palatino" charset="0"/>
              </a:rPr>
              <a:t>,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providing the  following differential equations for each degree of freedom, the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Lagrange equations</a:t>
            </a:r>
            <a:endParaRPr lang="en-US" b="1" dirty="0">
              <a:ea typeface="ＭＳ Ｐゴシック" charset="0"/>
              <a:cs typeface="Times"/>
            </a:endParaRPr>
          </a:p>
          <a:p>
            <a:pPr>
              <a:buFont typeface="Wingdings" charset="0"/>
              <a:buChar char="q"/>
              <a:defRPr/>
            </a:pPr>
            <a:endParaRPr lang="en-US" dirty="0"/>
          </a:p>
          <a:p>
            <a:pPr marL="0" indent="0">
              <a:lnSpc>
                <a:spcPct val="50000"/>
              </a:lnSpc>
              <a:buFont typeface="Wingdings" charset="0"/>
              <a:buNone/>
              <a:defRPr/>
            </a:pPr>
            <a:endParaRPr lang="en-US" dirty="0"/>
          </a:p>
        </p:txBody>
      </p:sp>
      <p:pic>
        <p:nvPicPr>
          <p:cNvPr id="13315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989464"/>
            <a:ext cx="2592388" cy="8239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282" y="2061220"/>
            <a:ext cx="11858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48" y="1266410"/>
            <a:ext cx="8339742" cy="68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284984"/>
            <a:ext cx="6938963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391769"/>
            <a:ext cx="26638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5437713"/>
      </p:ext>
    </p:extLst>
  </p:cSld>
  <p:clrMapOvr>
    <a:masterClrMapping/>
  </p:clrMapOvr>
  <p:transition spd="med"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661988"/>
          </a:xfrm>
        </p:spPr>
        <p:txBody>
          <a:bodyPr/>
          <a:lstStyle/>
          <a:p>
            <a:r>
              <a:rPr lang="en-US" dirty="0">
                <a:latin typeface="Bookman Old Style" charset="0"/>
                <a:ea typeface="ＭＳ Ｐゴシック" charset="0"/>
                <a:cs typeface="ＭＳ Ｐゴシック" charset="0"/>
              </a:rPr>
              <a:t>Derivation of Hamilton’s equations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13788" cy="5113338"/>
          </a:xfrm>
        </p:spPr>
        <p:txBody>
          <a:bodyPr/>
          <a:lstStyle/>
          <a:p>
            <a:pPr>
              <a:spcBef>
                <a:spcPts val="0"/>
              </a:spcBef>
              <a:buFont typeface="Wingdings" charset="0"/>
              <a:buChar char="q"/>
              <a:defRPr/>
            </a:pPr>
            <a:r>
              <a:rPr lang="en-US" sz="2400" dirty="0"/>
              <a:t>The </a:t>
            </a:r>
            <a:r>
              <a:rPr lang="en-US" sz="2400" b="1" dirty="0"/>
              <a:t>equations of motion </a:t>
            </a:r>
            <a:r>
              <a:rPr lang="en-US" sz="2400" dirty="0"/>
              <a:t>can be derived from the Hamiltonian following the same variational principle as for the Lagrangian (“least” action) but also by simply taking the differential of the Hamiltonian																												</a:t>
            </a:r>
            <a:r>
              <a:rPr lang="el-GR" sz="2400" dirty="0"/>
              <a:t>				 </a:t>
            </a:r>
            <a:endParaRPr lang="en-US" sz="2400" dirty="0"/>
          </a:p>
        </p:txBody>
      </p:sp>
      <p:pic>
        <p:nvPicPr>
          <p:cNvPr id="21507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146300"/>
            <a:ext cx="8234362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Left Brace 6"/>
          <p:cNvSpPr>
            <a:spLocks/>
          </p:cNvSpPr>
          <p:nvPr/>
        </p:nvSpPr>
        <p:spPr bwMode="auto">
          <a:xfrm rot="-5400000">
            <a:off x="4949031" y="2763044"/>
            <a:ext cx="325438" cy="647700"/>
          </a:xfrm>
          <a:prstGeom prst="leftBrace">
            <a:avLst>
              <a:gd name="adj1" fmla="val 8293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/>
            <a:endParaRPr lang="en-US"/>
          </a:p>
        </p:txBody>
      </p:sp>
      <p:pic>
        <p:nvPicPr>
          <p:cNvPr id="21509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357563"/>
            <a:ext cx="3048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75" y="3309938"/>
            <a:ext cx="30162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Left Brace 12"/>
          <p:cNvSpPr>
            <a:spLocks/>
          </p:cNvSpPr>
          <p:nvPr/>
        </p:nvSpPr>
        <p:spPr bwMode="auto">
          <a:xfrm rot="-5400000">
            <a:off x="6533356" y="2763044"/>
            <a:ext cx="325438" cy="647700"/>
          </a:xfrm>
          <a:prstGeom prst="leftBrace">
            <a:avLst>
              <a:gd name="adj1" fmla="val 8293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/>
            <a:endParaRPr lang="en-US"/>
          </a:p>
        </p:txBody>
      </p:sp>
      <p:cxnSp>
        <p:nvCxnSpPr>
          <p:cNvPr id="21512" name="Straight Connector 11"/>
          <p:cNvCxnSpPr>
            <a:cxnSpLocks noChangeShapeType="1"/>
          </p:cNvCxnSpPr>
          <p:nvPr/>
        </p:nvCxnSpPr>
        <p:spPr bwMode="auto">
          <a:xfrm flipV="1">
            <a:off x="4716463" y="2205038"/>
            <a:ext cx="1150937" cy="1008062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1513" name="Straight Connector 16"/>
          <p:cNvCxnSpPr>
            <a:cxnSpLocks noChangeShapeType="1"/>
          </p:cNvCxnSpPr>
          <p:nvPr/>
        </p:nvCxnSpPr>
        <p:spPr bwMode="auto">
          <a:xfrm flipV="1">
            <a:off x="2051050" y="2205038"/>
            <a:ext cx="1081088" cy="93662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2736094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1115616" y="-41275"/>
            <a:ext cx="7417197" cy="661988"/>
          </a:xfrm>
        </p:spPr>
        <p:txBody>
          <a:bodyPr/>
          <a:lstStyle/>
          <a:p>
            <a:r>
              <a:rPr lang="en-US">
                <a:solidFill>
                  <a:srgbClr val="FFFFFF"/>
                </a:solidFill>
                <a:latin typeface="Bookman Old Style" charset="0"/>
                <a:ea typeface="ＭＳ Ｐゴシック" charset="0"/>
                <a:cs typeface="ＭＳ Ｐゴシック" charset="0"/>
              </a:rPr>
              <a:t>Derivation of Hamilton’s equations</a:t>
            </a:r>
            <a:endParaRPr lang="en-US" sz="440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266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92150"/>
            <a:ext cx="8713788" cy="5113338"/>
          </a:xfrm>
        </p:spPr>
        <p:txBody>
          <a:bodyPr/>
          <a:lstStyle/>
          <a:p>
            <a:pPr>
              <a:spcBef>
                <a:spcPts val="0"/>
              </a:spcBef>
              <a:buFont typeface="Wingdings" charset="0"/>
              <a:buChar char="q"/>
              <a:defRPr/>
            </a:pPr>
            <a:r>
              <a:rPr lang="en-US" sz="2400" dirty="0"/>
              <a:t>The </a:t>
            </a:r>
            <a:r>
              <a:rPr lang="en-US" sz="2400" b="1" dirty="0"/>
              <a:t>equations of motion </a:t>
            </a:r>
            <a:r>
              <a:rPr lang="en-US" sz="2400" dirty="0"/>
              <a:t>can be derived from the Hamiltonian following the same variational principle as for the Lagrangian (“least” action) but also by simply taking the differential of the Hamiltonian																												</a:t>
            </a:r>
            <a:r>
              <a:rPr lang="el-GR" sz="2400" dirty="0"/>
              <a:t>				 </a:t>
            </a:r>
            <a:r>
              <a:rPr lang="en-US" sz="2400" dirty="0"/>
              <a:t>or</a:t>
            </a:r>
          </a:p>
          <a:p>
            <a:pPr>
              <a:spcBef>
                <a:spcPts val="0"/>
              </a:spcBef>
              <a:buFont typeface="Wingdings" charset="0"/>
              <a:buChar char="q"/>
              <a:defRPr/>
            </a:pPr>
            <a:endParaRPr lang="en-US" sz="2400" dirty="0"/>
          </a:p>
          <a:p>
            <a:pPr marL="0" indent="0">
              <a:spcBef>
                <a:spcPts val="0"/>
              </a:spcBef>
              <a:buFont typeface="Wingdings" charset="0"/>
              <a:buNone/>
              <a:defRPr/>
            </a:pPr>
            <a:endParaRPr lang="en-US" sz="2400" dirty="0"/>
          </a:p>
          <a:p>
            <a:pPr>
              <a:spcBef>
                <a:spcPts val="1800"/>
              </a:spcBef>
              <a:buFont typeface="Wingdings" charset="0"/>
              <a:buChar char="q"/>
              <a:defRPr/>
            </a:pPr>
            <a:r>
              <a:rPr lang="en-US" sz="2400" dirty="0"/>
              <a:t>By equating terms, </a:t>
            </a:r>
            <a:r>
              <a:rPr lang="en-US" sz="2400" b="1" dirty="0"/>
              <a:t>Hamilton’s equations </a:t>
            </a:r>
            <a:r>
              <a:rPr lang="en-US" sz="2400" dirty="0"/>
              <a:t>are derived</a:t>
            </a:r>
          </a:p>
          <a:p>
            <a:pPr>
              <a:lnSpc>
                <a:spcPct val="150000"/>
              </a:lnSpc>
              <a:spcBef>
                <a:spcPts val="1800"/>
              </a:spcBef>
              <a:buFont typeface="Wingdings" charset="0"/>
              <a:buChar char="q"/>
              <a:defRPr/>
            </a:pPr>
            <a:endParaRPr lang="en-US" sz="2400" dirty="0"/>
          </a:p>
          <a:p>
            <a:pPr>
              <a:spcBef>
                <a:spcPts val="1800"/>
              </a:spcBef>
              <a:buFont typeface="Wingdings" charset="0"/>
              <a:buChar char="q"/>
              <a:defRPr/>
            </a:pPr>
            <a:r>
              <a:rPr lang="en-US" sz="2400" dirty="0"/>
              <a:t>These are indeed 		equations describing the motion in the </a:t>
            </a:r>
            <a:r>
              <a:rPr lang="en-US" sz="2400" b="1" dirty="0"/>
              <a:t>“extended” phase space</a:t>
            </a:r>
          </a:p>
        </p:txBody>
      </p:sp>
      <p:pic>
        <p:nvPicPr>
          <p:cNvPr id="21507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146300"/>
            <a:ext cx="8234362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Left Brace 6"/>
          <p:cNvSpPr>
            <a:spLocks/>
          </p:cNvSpPr>
          <p:nvPr/>
        </p:nvSpPr>
        <p:spPr bwMode="auto">
          <a:xfrm rot="-5400000">
            <a:off x="4949031" y="2763044"/>
            <a:ext cx="325438" cy="647700"/>
          </a:xfrm>
          <a:prstGeom prst="leftBrace">
            <a:avLst>
              <a:gd name="adj1" fmla="val 8293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/>
            <a:endParaRPr lang="en-US"/>
          </a:p>
        </p:txBody>
      </p:sp>
      <p:pic>
        <p:nvPicPr>
          <p:cNvPr id="21509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357563"/>
            <a:ext cx="3048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75" y="3309938"/>
            <a:ext cx="30162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Left Brace 12"/>
          <p:cNvSpPr>
            <a:spLocks/>
          </p:cNvSpPr>
          <p:nvPr/>
        </p:nvSpPr>
        <p:spPr bwMode="auto">
          <a:xfrm rot="-5400000">
            <a:off x="6533356" y="2763044"/>
            <a:ext cx="325438" cy="647700"/>
          </a:xfrm>
          <a:prstGeom prst="leftBrace">
            <a:avLst>
              <a:gd name="adj1" fmla="val 8293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/>
            <a:endParaRPr lang="en-US"/>
          </a:p>
        </p:txBody>
      </p:sp>
      <p:cxnSp>
        <p:nvCxnSpPr>
          <p:cNvPr id="21512" name="Straight Connector 11"/>
          <p:cNvCxnSpPr>
            <a:cxnSpLocks noChangeShapeType="1"/>
          </p:cNvCxnSpPr>
          <p:nvPr/>
        </p:nvCxnSpPr>
        <p:spPr bwMode="auto">
          <a:xfrm flipV="1">
            <a:off x="4716463" y="2205038"/>
            <a:ext cx="1150937" cy="1008062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1513" name="Straight Connector 16"/>
          <p:cNvCxnSpPr>
            <a:cxnSpLocks noChangeShapeType="1"/>
          </p:cNvCxnSpPr>
          <p:nvPr/>
        </p:nvCxnSpPr>
        <p:spPr bwMode="auto">
          <a:xfrm flipV="1">
            <a:off x="2051050" y="2205038"/>
            <a:ext cx="1081088" cy="93662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21515" name="Picture 2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6064845"/>
            <a:ext cx="8651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6" name="Picture 2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401643"/>
            <a:ext cx="4032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085184"/>
            <a:ext cx="5400600" cy="7570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0825" y="3789040"/>
            <a:ext cx="8893175" cy="76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11783"/>
      </p:ext>
    </p:extLst>
  </p:cSld>
  <p:clrMapOvr>
    <a:masterClrMapping/>
  </p:clrMapOvr>
  <p:transition spd="med"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806450"/>
          </a:xfrm>
        </p:spPr>
        <p:txBody>
          <a:bodyPr/>
          <a:lstStyle/>
          <a:p>
            <a:r>
              <a:rPr lang="en-US" sz="4000">
                <a:latin typeface="Bookman Old Style" charset="0"/>
                <a:ea typeface="ＭＳ Ｐゴシック" charset="0"/>
                <a:cs typeface="ＭＳ Ｐゴシック" charset="0"/>
              </a:rPr>
              <a:t>Poisson brackets’ properties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01663"/>
            <a:ext cx="8893175" cy="5113337"/>
          </a:xfrm>
        </p:spPr>
        <p:txBody>
          <a:bodyPr/>
          <a:lstStyle/>
          <a:p>
            <a:pPr>
              <a:buFont typeface="Wingdings" charset="0"/>
              <a:buChar char="q"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The Poisson brackets between two functions of a set of canonical variables can be defined by the differential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operator</a:t>
            </a:r>
          </a:p>
          <a:p>
            <a:pPr>
              <a:buFont typeface="Wingdings" charset="0"/>
              <a:buChar char="q"/>
              <a:defRPr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060848"/>
            <a:ext cx="4888393" cy="96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898701"/>
      </p:ext>
    </p:extLst>
  </p:cSld>
  <p:clrMapOvr>
    <a:masterClrMapping/>
  </p:clrMapOvr>
  <p:transition spd="med"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1331640" y="-41275"/>
            <a:ext cx="7201173" cy="806450"/>
          </a:xfrm>
        </p:spPr>
        <p:txBody>
          <a:bodyPr/>
          <a:lstStyle/>
          <a:p>
            <a:r>
              <a:rPr lang="en-US" sz="4000">
                <a:latin typeface="Bookman Old Style" charset="0"/>
                <a:ea typeface="ＭＳ Ｐゴシック" charset="0"/>
                <a:cs typeface="ＭＳ Ｐゴシック" charset="0"/>
              </a:rPr>
              <a:t>Poisson brackets’ properties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sz="half" idx="1"/>
          </p:nvPr>
        </p:nvSpPr>
        <p:spPr>
          <a:xfrm>
            <a:off x="250825" y="601663"/>
            <a:ext cx="8893175" cy="5113337"/>
          </a:xfrm>
        </p:spPr>
        <p:txBody>
          <a:bodyPr/>
          <a:lstStyle/>
          <a:p>
            <a:pPr>
              <a:buFont typeface="Wingdings" charset="0"/>
              <a:buChar char="q"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The Poisson brackets between two functions of a set of canonical variables can be defined by the differential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operator</a:t>
            </a:r>
          </a:p>
          <a:p>
            <a:pPr>
              <a:buFont typeface="Wingdings" charset="0"/>
              <a:buChar char="q"/>
              <a:defRPr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From this definition, and for any three given functions, the following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properties</a:t>
            </a: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 can be shown 	 						     	</a:t>
            </a:r>
            <a:r>
              <a:rPr lang="en-US" b="1" dirty="0" err="1">
                <a:latin typeface="Palatino" charset="0"/>
                <a:ea typeface="ＭＳ Ｐゴシック" charset="0"/>
                <a:cs typeface="Palatino" charset="0"/>
              </a:rPr>
              <a:t>bilinearity</a:t>
            </a:r>
            <a:endParaRPr lang="en-US" b="1" dirty="0">
              <a:latin typeface="Palatino" charset="0"/>
              <a:ea typeface="ＭＳ Ｐゴシック" charset="0"/>
              <a:cs typeface="Palatino" charset="0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						  </a:t>
            </a:r>
            <a:r>
              <a:rPr lang="en-US" b="1" dirty="0" err="1">
                <a:latin typeface="Palatino" charset="0"/>
                <a:ea typeface="ＭＳ Ｐゴシック" charset="0"/>
                <a:cs typeface="Palatino" charset="0"/>
              </a:rPr>
              <a:t>anticommutativity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 </a:t>
            </a:r>
          </a:p>
          <a:p>
            <a:pPr marL="0" indent="0">
              <a:lnSpc>
                <a:spcPct val="130000"/>
              </a:lnSpc>
              <a:buFont typeface="Wingdings" charset="0"/>
              <a:buNone/>
              <a:defRPr/>
            </a:pP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						      Jacobi’s identity</a:t>
            </a:r>
          </a:p>
          <a:p>
            <a:pPr marL="0" indent="0">
              <a:lnSpc>
                <a:spcPct val="130000"/>
              </a:lnSpc>
              <a:buFont typeface="Wingdings" charset="0"/>
              <a:buNone/>
              <a:defRPr/>
            </a:pP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						      Leibniz’s rule</a:t>
            </a:r>
            <a:endParaRPr lang="en-US" dirty="0">
              <a:latin typeface="Palatino" charset="0"/>
              <a:ea typeface="ＭＳ Ｐゴシック" charset="0"/>
              <a:cs typeface="Palatino" charset="0"/>
            </a:endParaRPr>
          </a:p>
          <a:p>
            <a:pPr>
              <a:buFont typeface="Wingdings" charset="0"/>
              <a:buChar char="q"/>
              <a:defRPr/>
            </a:pPr>
            <a:r>
              <a:rPr lang="en-US" dirty="0">
                <a:latin typeface="Palatino" charset="0"/>
                <a:ea typeface="ＭＳ Ｐゴシック" charset="0"/>
                <a:cs typeface="Palatino" charset="0"/>
              </a:rPr>
              <a:t>Poisson brackets operation satisfies a </a:t>
            </a:r>
            <a:r>
              <a:rPr lang="en-US" b="1" dirty="0">
                <a:latin typeface="Palatino" charset="0"/>
                <a:ea typeface="ＭＳ Ｐゴシック" charset="0"/>
                <a:cs typeface="Palatino" charset="0"/>
              </a:rPr>
              <a:t>Lie algebra</a:t>
            </a:r>
          </a:p>
        </p:txBody>
      </p:sp>
      <p:pic>
        <p:nvPicPr>
          <p:cNvPr id="27651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3986113"/>
            <a:ext cx="6102350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060848"/>
            <a:ext cx="4888393" cy="96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533813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Reminder: Harmonic oscillator</a:t>
            </a: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17412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525" y="1268760"/>
            <a:ext cx="3013571" cy="77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32972C-124A-4246-AAE5-2F881C9CC3BC}"/>
              </a:ext>
            </a:extLst>
          </p:cNvPr>
          <p:cNvSpPr txBox="1"/>
          <p:nvPr/>
        </p:nvSpPr>
        <p:spPr>
          <a:xfrm>
            <a:off x="5681617" y="1469975"/>
            <a:ext cx="723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CH" dirty="0"/>
              <a:t>with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1AA349-A03F-4448-82FC-9F6DBA98F4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1875" y="1238460"/>
            <a:ext cx="1500427" cy="800841"/>
          </a:xfrm>
          <a:prstGeom prst="rect">
            <a:avLst/>
          </a:prstGeom>
        </p:spPr>
      </p:pic>
      <p:grpSp>
        <p:nvGrpSpPr>
          <p:cNvPr id="8" name="Group 3">
            <a:extLst>
              <a:ext uri="{FF2B5EF4-FFF2-40B4-BE49-F238E27FC236}">
                <a16:creationId xmlns:a16="http://schemas.microsoft.com/office/drawing/2014/main" id="{01BF6043-9D34-224A-9AFA-9473B0B383A5}"/>
              </a:ext>
            </a:extLst>
          </p:cNvPr>
          <p:cNvGrpSpPr>
            <a:grpSpLocks/>
          </p:cNvGrpSpPr>
          <p:nvPr/>
        </p:nvGrpSpPr>
        <p:grpSpPr bwMode="auto">
          <a:xfrm>
            <a:off x="2082526" y="2492896"/>
            <a:ext cx="4738688" cy="2447925"/>
            <a:chOff x="951" y="672"/>
            <a:chExt cx="2985" cy="1542"/>
          </a:xfrm>
        </p:grpSpPr>
        <p:grpSp>
          <p:nvGrpSpPr>
            <p:cNvPr id="9" name="Group 4">
              <a:extLst>
                <a:ext uri="{FF2B5EF4-FFF2-40B4-BE49-F238E27FC236}">
                  <a16:creationId xmlns:a16="http://schemas.microsoft.com/office/drawing/2014/main" id="{E98EAA5E-8622-F042-AA5E-3317C29F0C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9" y="678"/>
              <a:ext cx="456" cy="1101"/>
              <a:chOff x="2235" y="6870"/>
              <a:chExt cx="1140" cy="2753"/>
            </a:xfrm>
          </p:grpSpPr>
          <p:sp>
            <p:nvSpPr>
              <p:cNvPr id="62" name="Line 5">
                <a:extLst>
                  <a:ext uri="{FF2B5EF4-FFF2-40B4-BE49-F238E27FC236}">
                    <a16:creationId xmlns:a16="http://schemas.microsoft.com/office/drawing/2014/main" id="{BD2D776F-6A69-5541-B130-62F062539E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35" y="6870"/>
                <a:ext cx="114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6">
                <a:extLst>
                  <a:ext uri="{FF2B5EF4-FFF2-40B4-BE49-F238E27FC236}">
                    <a16:creationId xmlns:a16="http://schemas.microsoft.com/office/drawing/2014/main" id="{3B1C1917-F034-784B-9426-F4375886AB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687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Line 7">
                <a:extLst>
                  <a:ext uri="{FF2B5EF4-FFF2-40B4-BE49-F238E27FC236}">
                    <a16:creationId xmlns:a16="http://schemas.microsoft.com/office/drawing/2014/main" id="{A6FA1157-6CBA-0345-AC20-DA3A11C6D0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703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8">
                <a:extLst>
                  <a:ext uri="{FF2B5EF4-FFF2-40B4-BE49-F238E27FC236}">
                    <a16:creationId xmlns:a16="http://schemas.microsoft.com/office/drawing/2014/main" id="{54A96358-8A81-744A-AC7A-C728D652FE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720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Line 9">
                <a:extLst>
                  <a:ext uri="{FF2B5EF4-FFF2-40B4-BE49-F238E27FC236}">
                    <a16:creationId xmlns:a16="http://schemas.microsoft.com/office/drawing/2014/main" id="{6A4DBBCC-5E61-9D4E-A3ED-74C1902362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736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Line 10">
                <a:extLst>
                  <a:ext uri="{FF2B5EF4-FFF2-40B4-BE49-F238E27FC236}">
                    <a16:creationId xmlns:a16="http://schemas.microsoft.com/office/drawing/2014/main" id="{854B6E27-C8DA-9045-865B-F1CD75333F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753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Line 11">
                <a:extLst>
                  <a:ext uri="{FF2B5EF4-FFF2-40B4-BE49-F238E27FC236}">
                    <a16:creationId xmlns:a16="http://schemas.microsoft.com/office/drawing/2014/main" id="{F213F44E-2B46-3145-841E-585EA33135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769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Line 12">
                <a:extLst>
                  <a:ext uri="{FF2B5EF4-FFF2-40B4-BE49-F238E27FC236}">
                    <a16:creationId xmlns:a16="http://schemas.microsoft.com/office/drawing/2014/main" id="{2ACDEC21-42BD-EB4C-B9DC-35501386B1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786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Line 13">
                <a:extLst>
                  <a:ext uri="{FF2B5EF4-FFF2-40B4-BE49-F238E27FC236}">
                    <a16:creationId xmlns:a16="http://schemas.microsoft.com/office/drawing/2014/main" id="{379B07F4-AAC2-F545-B651-6AC8115B44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802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Line 14">
                <a:extLst>
                  <a:ext uri="{FF2B5EF4-FFF2-40B4-BE49-F238E27FC236}">
                    <a16:creationId xmlns:a16="http://schemas.microsoft.com/office/drawing/2014/main" id="{00674C82-532F-DD4D-8FB6-4D6056AAFC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820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Line 15">
                <a:extLst>
                  <a:ext uri="{FF2B5EF4-FFF2-40B4-BE49-F238E27FC236}">
                    <a16:creationId xmlns:a16="http://schemas.microsoft.com/office/drawing/2014/main" id="{590D9FAC-80C1-904A-8B36-5A952BA37B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837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Line 16">
                <a:extLst>
                  <a:ext uri="{FF2B5EF4-FFF2-40B4-BE49-F238E27FC236}">
                    <a16:creationId xmlns:a16="http://schemas.microsoft.com/office/drawing/2014/main" id="{56178BB1-87BD-1E45-8198-18C8532E0D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853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Line 17">
                <a:extLst>
                  <a:ext uri="{FF2B5EF4-FFF2-40B4-BE49-F238E27FC236}">
                    <a16:creationId xmlns:a16="http://schemas.microsoft.com/office/drawing/2014/main" id="{FCD82F95-95D4-524B-A9AB-2F31DCF081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870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Line 18">
                <a:extLst>
                  <a:ext uri="{FF2B5EF4-FFF2-40B4-BE49-F238E27FC236}">
                    <a16:creationId xmlns:a16="http://schemas.microsoft.com/office/drawing/2014/main" id="{E2BB21FA-EADE-B143-9A48-C1ED39E8D1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886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Line 19">
                <a:extLst>
                  <a:ext uri="{FF2B5EF4-FFF2-40B4-BE49-F238E27FC236}">
                    <a16:creationId xmlns:a16="http://schemas.microsoft.com/office/drawing/2014/main" id="{07997970-2FBC-4943-9F0E-6E51790465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903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Line 20">
                <a:extLst>
                  <a:ext uri="{FF2B5EF4-FFF2-40B4-BE49-F238E27FC236}">
                    <a16:creationId xmlns:a16="http://schemas.microsoft.com/office/drawing/2014/main" id="{6E436C19-ACDD-4F49-B21A-0042EEE74A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919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21">
                <a:extLst>
                  <a:ext uri="{FF2B5EF4-FFF2-40B4-BE49-F238E27FC236}">
                    <a16:creationId xmlns:a16="http://schemas.microsoft.com/office/drawing/2014/main" id="{1DE6EBEA-FEC3-4742-9193-76A9041CE9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936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Line 22">
                <a:extLst>
                  <a:ext uri="{FF2B5EF4-FFF2-40B4-BE49-F238E27FC236}">
                    <a16:creationId xmlns:a16="http://schemas.microsoft.com/office/drawing/2014/main" id="{6C3A2E5E-2082-A74E-8592-3BAD3FBDC8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20" y="9540"/>
                <a:ext cx="255" cy="83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" name="Line 23">
              <a:extLst>
                <a:ext uri="{FF2B5EF4-FFF2-40B4-BE49-F238E27FC236}">
                  <a16:creationId xmlns:a16="http://schemas.microsoft.com/office/drawing/2014/main" id="{8AA55718-4996-1B46-9192-69F9BE91B2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227" y="1782"/>
              <a:ext cx="0" cy="8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24">
              <a:extLst>
                <a:ext uri="{FF2B5EF4-FFF2-40B4-BE49-F238E27FC236}">
                  <a16:creationId xmlns:a16="http://schemas.microsoft.com/office/drawing/2014/main" id="{2E6C4069-41F4-CB4E-84BA-3C668082F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1866"/>
              <a:ext cx="246" cy="150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25">
              <a:extLst>
                <a:ext uri="{FF2B5EF4-FFF2-40B4-BE49-F238E27FC236}">
                  <a16:creationId xmlns:a16="http://schemas.microsoft.com/office/drawing/2014/main" id="{294574A1-7EA1-6F4C-8A37-3305ED0FBC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55" y="678"/>
              <a:ext cx="456" cy="1293"/>
              <a:chOff x="2235" y="6870"/>
              <a:chExt cx="1140" cy="2753"/>
            </a:xfrm>
          </p:grpSpPr>
          <p:sp>
            <p:nvSpPr>
              <p:cNvPr id="44" name="Line 26">
                <a:extLst>
                  <a:ext uri="{FF2B5EF4-FFF2-40B4-BE49-F238E27FC236}">
                    <a16:creationId xmlns:a16="http://schemas.microsoft.com/office/drawing/2014/main" id="{6ED3131A-C440-6849-A900-7A0EA4450A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35" y="6870"/>
                <a:ext cx="114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27">
                <a:extLst>
                  <a:ext uri="{FF2B5EF4-FFF2-40B4-BE49-F238E27FC236}">
                    <a16:creationId xmlns:a16="http://schemas.microsoft.com/office/drawing/2014/main" id="{391F6CF4-373E-004A-A8D5-37B44FD4FD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687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28">
                <a:extLst>
                  <a:ext uri="{FF2B5EF4-FFF2-40B4-BE49-F238E27FC236}">
                    <a16:creationId xmlns:a16="http://schemas.microsoft.com/office/drawing/2014/main" id="{7F6BFCA9-3215-0F47-80E3-BCF9F910AA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703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29">
                <a:extLst>
                  <a:ext uri="{FF2B5EF4-FFF2-40B4-BE49-F238E27FC236}">
                    <a16:creationId xmlns:a16="http://schemas.microsoft.com/office/drawing/2014/main" id="{8D64E31C-885D-8F41-9020-B6FDFE9058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720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30">
                <a:extLst>
                  <a:ext uri="{FF2B5EF4-FFF2-40B4-BE49-F238E27FC236}">
                    <a16:creationId xmlns:a16="http://schemas.microsoft.com/office/drawing/2014/main" id="{96277EC2-BE30-1849-BD41-2096F34A51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736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31">
                <a:extLst>
                  <a:ext uri="{FF2B5EF4-FFF2-40B4-BE49-F238E27FC236}">
                    <a16:creationId xmlns:a16="http://schemas.microsoft.com/office/drawing/2014/main" id="{91A3F008-9C95-8241-8A0A-0E5DB751C1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753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32">
                <a:extLst>
                  <a:ext uri="{FF2B5EF4-FFF2-40B4-BE49-F238E27FC236}">
                    <a16:creationId xmlns:a16="http://schemas.microsoft.com/office/drawing/2014/main" id="{2983BCE4-6417-044C-9085-3C60522227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769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33">
                <a:extLst>
                  <a:ext uri="{FF2B5EF4-FFF2-40B4-BE49-F238E27FC236}">
                    <a16:creationId xmlns:a16="http://schemas.microsoft.com/office/drawing/2014/main" id="{AF27EC6C-741C-EA45-B3A4-B218C0B6F5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786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34">
                <a:extLst>
                  <a:ext uri="{FF2B5EF4-FFF2-40B4-BE49-F238E27FC236}">
                    <a16:creationId xmlns:a16="http://schemas.microsoft.com/office/drawing/2014/main" id="{F9B8D969-650B-D543-8CB3-66CC0446B5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802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35">
                <a:extLst>
                  <a:ext uri="{FF2B5EF4-FFF2-40B4-BE49-F238E27FC236}">
                    <a16:creationId xmlns:a16="http://schemas.microsoft.com/office/drawing/2014/main" id="{28D4CD7F-E07E-E747-93C2-231C0BD043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820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36">
                <a:extLst>
                  <a:ext uri="{FF2B5EF4-FFF2-40B4-BE49-F238E27FC236}">
                    <a16:creationId xmlns:a16="http://schemas.microsoft.com/office/drawing/2014/main" id="{84609F13-8ACD-DB4A-98E6-BA8BE77116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837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37">
                <a:extLst>
                  <a:ext uri="{FF2B5EF4-FFF2-40B4-BE49-F238E27FC236}">
                    <a16:creationId xmlns:a16="http://schemas.microsoft.com/office/drawing/2014/main" id="{5D38BDB2-D996-3A4B-A3A3-72C4C5A276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853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Line 38">
                <a:extLst>
                  <a:ext uri="{FF2B5EF4-FFF2-40B4-BE49-F238E27FC236}">
                    <a16:creationId xmlns:a16="http://schemas.microsoft.com/office/drawing/2014/main" id="{9B1912AE-CF88-0646-93D1-2B6A8DA9C7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870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39">
                <a:extLst>
                  <a:ext uri="{FF2B5EF4-FFF2-40B4-BE49-F238E27FC236}">
                    <a16:creationId xmlns:a16="http://schemas.microsoft.com/office/drawing/2014/main" id="{5CB6FF17-DB28-6B47-B0DC-4325532E9C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886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Line 40">
                <a:extLst>
                  <a:ext uri="{FF2B5EF4-FFF2-40B4-BE49-F238E27FC236}">
                    <a16:creationId xmlns:a16="http://schemas.microsoft.com/office/drawing/2014/main" id="{5702049A-C1E8-F744-8820-09DA292074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903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Line 41">
                <a:extLst>
                  <a:ext uri="{FF2B5EF4-FFF2-40B4-BE49-F238E27FC236}">
                    <a16:creationId xmlns:a16="http://schemas.microsoft.com/office/drawing/2014/main" id="{8A66CA23-F02F-444B-B6E3-69CBF11827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919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Line 42">
                <a:extLst>
                  <a:ext uri="{FF2B5EF4-FFF2-40B4-BE49-F238E27FC236}">
                    <a16:creationId xmlns:a16="http://schemas.microsoft.com/office/drawing/2014/main" id="{E31CED6A-16D7-CD45-9848-F968D0C73E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936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Line 43">
                <a:extLst>
                  <a:ext uri="{FF2B5EF4-FFF2-40B4-BE49-F238E27FC236}">
                    <a16:creationId xmlns:a16="http://schemas.microsoft.com/office/drawing/2014/main" id="{2567F437-F738-B84E-9B1F-9B244D4578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20" y="9540"/>
                <a:ext cx="255" cy="83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" name="Line 44">
              <a:extLst>
                <a:ext uri="{FF2B5EF4-FFF2-40B4-BE49-F238E27FC236}">
                  <a16:creationId xmlns:a16="http://schemas.microsoft.com/office/drawing/2014/main" id="{CEBFDDFC-D48B-394E-A2DB-00B6780972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289" y="1980"/>
              <a:ext cx="0" cy="8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45">
              <a:extLst>
                <a:ext uri="{FF2B5EF4-FFF2-40B4-BE49-F238E27FC236}">
                  <a16:creationId xmlns:a16="http://schemas.microsoft.com/office/drawing/2014/main" id="{2476E084-7991-844F-8F18-8B10E69F3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5" y="2064"/>
              <a:ext cx="246" cy="150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" name="Group 46">
              <a:extLst>
                <a:ext uri="{FF2B5EF4-FFF2-40B4-BE49-F238E27FC236}">
                  <a16:creationId xmlns:a16="http://schemas.microsoft.com/office/drawing/2014/main" id="{02E71CA8-F1D3-2242-A6FD-0AC07037F8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1" y="678"/>
              <a:ext cx="456" cy="873"/>
              <a:chOff x="2235" y="6870"/>
              <a:chExt cx="1140" cy="2753"/>
            </a:xfrm>
          </p:grpSpPr>
          <p:sp>
            <p:nvSpPr>
              <p:cNvPr id="26" name="Line 47">
                <a:extLst>
                  <a:ext uri="{FF2B5EF4-FFF2-40B4-BE49-F238E27FC236}">
                    <a16:creationId xmlns:a16="http://schemas.microsoft.com/office/drawing/2014/main" id="{3EAD5B8F-EE32-AF44-ACA8-699F15D296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35" y="6870"/>
                <a:ext cx="1140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Line 48">
                <a:extLst>
                  <a:ext uri="{FF2B5EF4-FFF2-40B4-BE49-F238E27FC236}">
                    <a16:creationId xmlns:a16="http://schemas.microsoft.com/office/drawing/2014/main" id="{677DD0E8-E795-C541-BFE4-07A3E9FCA1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687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49">
                <a:extLst>
                  <a:ext uri="{FF2B5EF4-FFF2-40B4-BE49-F238E27FC236}">
                    <a16:creationId xmlns:a16="http://schemas.microsoft.com/office/drawing/2014/main" id="{A952A614-AB5B-DD43-9652-1D35CD6D38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703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50">
                <a:extLst>
                  <a:ext uri="{FF2B5EF4-FFF2-40B4-BE49-F238E27FC236}">
                    <a16:creationId xmlns:a16="http://schemas.microsoft.com/office/drawing/2014/main" id="{515F03DF-A6CD-1244-8D73-7085FE2BC2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720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51">
                <a:extLst>
                  <a:ext uri="{FF2B5EF4-FFF2-40B4-BE49-F238E27FC236}">
                    <a16:creationId xmlns:a16="http://schemas.microsoft.com/office/drawing/2014/main" id="{9718C1C0-33E5-A04A-A1D4-9F5DCFCF04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736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52">
                <a:extLst>
                  <a:ext uri="{FF2B5EF4-FFF2-40B4-BE49-F238E27FC236}">
                    <a16:creationId xmlns:a16="http://schemas.microsoft.com/office/drawing/2014/main" id="{C5BFA589-477B-8848-AC6F-7FBFC663E5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753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53">
                <a:extLst>
                  <a:ext uri="{FF2B5EF4-FFF2-40B4-BE49-F238E27FC236}">
                    <a16:creationId xmlns:a16="http://schemas.microsoft.com/office/drawing/2014/main" id="{C1440E52-7EB9-134B-B601-1354FE52D4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769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54">
                <a:extLst>
                  <a:ext uri="{FF2B5EF4-FFF2-40B4-BE49-F238E27FC236}">
                    <a16:creationId xmlns:a16="http://schemas.microsoft.com/office/drawing/2014/main" id="{AE5E0949-1469-F242-B96E-C6CC6018E2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786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55">
                <a:extLst>
                  <a:ext uri="{FF2B5EF4-FFF2-40B4-BE49-F238E27FC236}">
                    <a16:creationId xmlns:a16="http://schemas.microsoft.com/office/drawing/2014/main" id="{E7FF0150-F8E7-104A-9C00-5F3DBB6A20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802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56">
                <a:extLst>
                  <a:ext uri="{FF2B5EF4-FFF2-40B4-BE49-F238E27FC236}">
                    <a16:creationId xmlns:a16="http://schemas.microsoft.com/office/drawing/2014/main" id="{879F3789-2082-2C4E-A5DF-31BB62865F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820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Line 57">
                <a:extLst>
                  <a:ext uri="{FF2B5EF4-FFF2-40B4-BE49-F238E27FC236}">
                    <a16:creationId xmlns:a16="http://schemas.microsoft.com/office/drawing/2014/main" id="{DF07A5B8-6235-0D45-A75F-FD37474105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837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58">
                <a:extLst>
                  <a:ext uri="{FF2B5EF4-FFF2-40B4-BE49-F238E27FC236}">
                    <a16:creationId xmlns:a16="http://schemas.microsoft.com/office/drawing/2014/main" id="{2A1F0862-16E7-EE4A-9B16-A570D95297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853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59">
                <a:extLst>
                  <a:ext uri="{FF2B5EF4-FFF2-40B4-BE49-F238E27FC236}">
                    <a16:creationId xmlns:a16="http://schemas.microsoft.com/office/drawing/2014/main" id="{2C5DF6EB-9183-2340-A1FF-0998E0125D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870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60">
                <a:extLst>
                  <a:ext uri="{FF2B5EF4-FFF2-40B4-BE49-F238E27FC236}">
                    <a16:creationId xmlns:a16="http://schemas.microsoft.com/office/drawing/2014/main" id="{4EFC7C60-D6DF-9A46-B8EC-2A76FC9820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886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61">
                <a:extLst>
                  <a:ext uri="{FF2B5EF4-FFF2-40B4-BE49-F238E27FC236}">
                    <a16:creationId xmlns:a16="http://schemas.microsoft.com/office/drawing/2014/main" id="{6B15244A-3F09-7A40-9FE9-A862378EDA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903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62">
                <a:extLst>
                  <a:ext uri="{FF2B5EF4-FFF2-40B4-BE49-F238E27FC236}">
                    <a16:creationId xmlns:a16="http://schemas.microsoft.com/office/drawing/2014/main" id="{98B75F3A-DB54-A748-828D-B610026FA3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9195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63">
                <a:extLst>
                  <a:ext uri="{FF2B5EF4-FFF2-40B4-BE49-F238E27FC236}">
                    <a16:creationId xmlns:a16="http://schemas.microsoft.com/office/drawing/2014/main" id="{586FD911-C980-B743-99B2-58269C9577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65" y="9360"/>
                <a:ext cx="510" cy="16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64">
                <a:extLst>
                  <a:ext uri="{FF2B5EF4-FFF2-40B4-BE49-F238E27FC236}">
                    <a16:creationId xmlns:a16="http://schemas.microsoft.com/office/drawing/2014/main" id="{FA226C42-94AF-3943-9089-287FE1E818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20" y="9540"/>
                <a:ext cx="255" cy="83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" name="Line 65">
              <a:extLst>
                <a:ext uri="{FF2B5EF4-FFF2-40B4-BE49-F238E27FC236}">
                  <a16:creationId xmlns:a16="http://schemas.microsoft.com/office/drawing/2014/main" id="{397BFB1D-4A32-074F-9F2A-D29E4F6EA3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315" y="1560"/>
              <a:ext cx="0" cy="8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66">
              <a:extLst>
                <a:ext uri="{FF2B5EF4-FFF2-40B4-BE49-F238E27FC236}">
                  <a16:creationId xmlns:a16="http://schemas.microsoft.com/office/drawing/2014/main" id="{4DBC2DC7-090C-4043-AC81-4EDBF5F9F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1" y="1644"/>
              <a:ext cx="246" cy="150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67">
              <a:extLst>
                <a:ext uri="{FF2B5EF4-FFF2-40B4-BE49-F238E27FC236}">
                  <a16:creationId xmlns:a16="http://schemas.microsoft.com/office/drawing/2014/main" id="{9BCB84EE-5C62-B347-824D-4DE0A4BACD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99" y="672"/>
              <a:ext cx="0" cy="12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68">
              <a:extLst>
                <a:ext uri="{FF2B5EF4-FFF2-40B4-BE49-F238E27FC236}">
                  <a16:creationId xmlns:a16="http://schemas.microsoft.com/office/drawing/2014/main" id="{353D7D4D-BB0E-BB4A-979A-CCADD9F10C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9" y="672"/>
              <a:ext cx="0" cy="12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69">
              <a:extLst>
                <a:ext uri="{FF2B5EF4-FFF2-40B4-BE49-F238E27FC236}">
                  <a16:creationId xmlns:a16="http://schemas.microsoft.com/office/drawing/2014/main" id="{7E1D1766-D909-084E-B796-A780A02EA3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9" y="1878"/>
              <a:ext cx="0" cy="20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70">
              <a:extLst>
                <a:ext uri="{FF2B5EF4-FFF2-40B4-BE49-F238E27FC236}">
                  <a16:creationId xmlns:a16="http://schemas.microsoft.com/office/drawing/2014/main" id="{4F498978-D6C9-9C40-AB25-586A041EE2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33" y="672"/>
              <a:ext cx="0" cy="12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71">
              <a:extLst>
                <a:ext uri="{FF2B5EF4-FFF2-40B4-BE49-F238E27FC236}">
                  <a16:creationId xmlns:a16="http://schemas.microsoft.com/office/drawing/2014/main" id="{7CF6CA38-CCDB-5049-B127-9073F55882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33" y="1644"/>
              <a:ext cx="0" cy="22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 Box 72">
              <a:extLst>
                <a:ext uri="{FF2B5EF4-FFF2-40B4-BE49-F238E27FC236}">
                  <a16:creationId xmlns:a16="http://schemas.microsoft.com/office/drawing/2014/main" id="{1417D0D5-9D4B-3042-A375-8222E532C1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2" y="1656"/>
              <a:ext cx="264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en-US" sz="1400" b="1" i="1">
                  <a:latin typeface="Times New Roman" pitchFamily="2" charset="0"/>
                </a:rPr>
                <a:t>u</a:t>
              </a:r>
              <a:endParaRPr lang="fr-FR" altLang="en-US" sz="1400" b="1">
                <a:latin typeface="Times New Roman" pitchFamily="2" charset="0"/>
              </a:endParaRPr>
            </a:p>
          </p:txBody>
        </p:sp>
        <p:sp>
          <p:nvSpPr>
            <p:cNvPr id="24" name="Line 73">
              <a:extLst>
                <a:ext uri="{FF2B5EF4-FFF2-40B4-BE49-F238E27FC236}">
                  <a16:creationId xmlns:a16="http://schemas.microsoft.com/office/drawing/2014/main" id="{F07AC650-6229-C845-A804-D81D24770D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1" y="1872"/>
              <a:ext cx="29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 Box 74">
              <a:extLst>
                <a:ext uri="{FF2B5EF4-FFF2-40B4-BE49-F238E27FC236}">
                  <a16:creationId xmlns:a16="http://schemas.microsoft.com/office/drawing/2014/main" id="{06664C56-CED4-5741-92A5-1FF16AF9A6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0" y="1872"/>
              <a:ext cx="264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altLang="en-US" sz="1400" b="1" i="1">
                  <a:latin typeface="Times New Roman" pitchFamily="2" charset="0"/>
                </a:rPr>
                <a:t>u</a:t>
              </a:r>
              <a:endParaRPr lang="fr-FR" altLang="en-US" sz="1400" b="1">
                <a:latin typeface="Times New Roman" pitchFamily="2" charset="0"/>
              </a:endParaRPr>
            </a:p>
          </p:txBody>
        </p:sp>
      </p:grpSp>
      <p:sp>
        <p:nvSpPr>
          <p:cNvPr id="80" name="Rectangle 3">
            <a:extLst>
              <a:ext uri="{FF2B5EF4-FFF2-40B4-BE49-F238E27FC236}">
                <a16:creationId xmlns:a16="http://schemas.microsoft.com/office/drawing/2014/main" id="{E40D22B1-62FA-7649-9077-15445091D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749300"/>
            <a:ext cx="8964488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A linear restoring force (</a:t>
            </a:r>
            <a:r>
              <a:rPr lang="en-US" b="1" dirty="0">
                <a:latin typeface="Palatino" charset="0"/>
              </a:rPr>
              <a:t>Harmonic oscillator</a:t>
            </a:r>
            <a:r>
              <a:rPr lang="en-US" dirty="0">
                <a:latin typeface="Palatino" charset="0"/>
              </a:rPr>
              <a:t>) is described by</a:t>
            </a: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215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Reminder: Harmonic oscillator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179512" y="749300"/>
            <a:ext cx="8964488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A linear restoring force (</a:t>
            </a:r>
            <a:r>
              <a:rPr lang="en-US" b="1" dirty="0">
                <a:latin typeface="Palatino" charset="0"/>
              </a:rPr>
              <a:t>Harmonic oscillator</a:t>
            </a:r>
            <a:r>
              <a:rPr lang="en-US" dirty="0">
                <a:latin typeface="Palatino" charset="0"/>
              </a:rPr>
              <a:t>) is described by</a:t>
            </a: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The solution obtained by </a:t>
            </a:r>
            <a:r>
              <a:rPr lang="en-US" b="1" dirty="0">
                <a:latin typeface="Palatino" charset="0"/>
              </a:rPr>
              <a:t>substitution </a:t>
            </a: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algn="l">
              <a:lnSpc>
                <a:spcPct val="200000"/>
              </a:lnSpc>
              <a:buSzTx/>
              <a:buNone/>
              <a:defRPr/>
            </a:pPr>
            <a:r>
              <a:rPr lang="en-US" dirty="0">
                <a:latin typeface="Palatino" charset="0"/>
              </a:rPr>
              <a:t>				</a:t>
            </a: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17412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525" y="1268760"/>
            <a:ext cx="3013571" cy="77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099FB0-913D-F248-AD30-4D65C2BDBA84}"/>
              </a:ext>
            </a:extLst>
          </p:cNvPr>
          <p:cNvSpPr txBox="1"/>
          <p:nvPr/>
        </p:nvSpPr>
        <p:spPr>
          <a:xfrm>
            <a:off x="5681617" y="1469975"/>
            <a:ext cx="723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CH" dirty="0"/>
              <a:t>with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E5AA00-4739-4340-AEAA-A41131B24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1875" y="1238460"/>
            <a:ext cx="1500427" cy="800841"/>
          </a:xfrm>
          <a:prstGeom prst="rect">
            <a:avLst/>
          </a:prstGeom>
        </p:spPr>
      </p:pic>
      <p:pic>
        <p:nvPicPr>
          <p:cNvPr id="2" name="Picture 5" descr="latex-image-1.pdf">
            <a:extLst>
              <a:ext uri="{FF2B5EF4-FFF2-40B4-BE49-F238E27FC236}">
                <a16:creationId xmlns:a16="http://schemas.microsoft.com/office/drawing/2014/main" id="{020D2304-0C75-C3CF-6622-831690DCC1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035696"/>
            <a:ext cx="1655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978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Reminder: Harmonic oscillator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179512" y="749300"/>
            <a:ext cx="8964488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A linear restoring force (</a:t>
            </a:r>
            <a:r>
              <a:rPr lang="en-US" b="1" dirty="0">
                <a:latin typeface="Palatino" charset="0"/>
              </a:rPr>
              <a:t>Harmonic oscillator</a:t>
            </a:r>
            <a:r>
              <a:rPr lang="en-US" dirty="0">
                <a:latin typeface="Palatino" charset="0"/>
              </a:rPr>
              <a:t>) is described by</a:t>
            </a: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The solution obtained by </a:t>
            </a:r>
            <a:r>
              <a:rPr lang="en-US" b="1" dirty="0">
                <a:latin typeface="Palatino" charset="0"/>
              </a:rPr>
              <a:t>substitution </a:t>
            </a:r>
          </a:p>
          <a:p>
            <a:pPr lvl="1" algn="l">
              <a:lnSpc>
                <a:spcPct val="130000"/>
              </a:lnSpc>
              <a:buClr>
                <a:schemeClr val="accent2"/>
              </a:buClr>
              <a:buSzPct val="80000"/>
              <a:buFont typeface="Wingdings" charset="0"/>
              <a:buNone/>
              <a:defRPr/>
            </a:pPr>
            <a:r>
              <a:rPr lang="en-US" dirty="0">
                <a:latin typeface="Palatino" charset="0"/>
              </a:rPr>
              <a:t>through the </a:t>
            </a:r>
            <a:r>
              <a:rPr lang="en-US" b="1" dirty="0">
                <a:latin typeface="Palatino" charset="0"/>
              </a:rPr>
              <a:t>characteristic polynomial </a:t>
            </a:r>
            <a:r>
              <a:rPr lang="en-US" dirty="0">
                <a:latin typeface="Palatino" charset="0"/>
              </a:rPr>
              <a:t>		      			                            ,  which yields the </a:t>
            </a:r>
            <a:r>
              <a:rPr lang="en-US" b="1" dirty="0">
                <a:latin typeface="Palatino" charset="0"/>
              </a:rPr>
              <a:t>general solution </a:t>
            </a:r>
          </a:p>
          <a:p>
            <a:pPr algn="l">
              <a:buSzTx/>
              <a:buFont typeface="Wingdings" charset="0"/>
              <a:buNone/>
              <a:defRPr/>
            </a:pPr>
            <a:r>
              <a:rPr lang="en-US" dirty="0">
                <a:latin typeface="Palatino" charset="0"/>
              </a:rPr>
              <a:t> </a:t>
            </a:r>
          </a:p>
          <a:p>
            <a:pPr algn="l">
              <a:buSzTx/>
              <a:buNone/>
              <a:defRPr/>
            </a:pPr>
            <a:r>
              <a:rPr lang="en-US" dirty="0">
                <a:latin typeface="Palatino" charset="0"/>
              </a:rPr>
              <a:t>      with the ”</a:t>
            </a:r>
            <a:r>
              <a:rPr lang="en-US" b="1" dirty="0">
                <a:latin typeface="Palatino" charset="0"/>
              </a:rPr>
              <a:t>velocity</a:t>
            </a:r>
            <a:r>
              <a:rPr lang="en-US" dirty="0">
                <a:latin typeface="Palatino" charset="0"/>
              </a:rPr>
              <a:t>” </a:t>
            </a: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algn="l">
              <a:lnSpc>
                <a:spcPct val="200000"/>
              </a:lnSpc>
              <a:buSzTx/>
              <a:buNone/>
              <a:defRPr/>
            </a:pPr>
            <a:r>
              <a:rPr lang="en-US" dirty="0">
                <a:latin typeface="Palatino" charset="0"/>
              </a:rPr>
              <a:t>				</a:t>
            </a: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17412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525" y="1268760"/>
            <a:ext cx="3013571" cy="77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96506"/>
            <a:ext cx="8785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099FB0-913D-F248-AD30-4D65C2BDBA84}"/>
              </a:ext>
            </a:extLst>
          </p:cNvPr>
          <p:cNvSpPr txBox="1"/>
          <p:nvPr/>
        </p:nvSpPr>
        <p:spPr>
          <a:xfrm>
            <a:off x="5681617" y="1469975"/>
            <a:ext cx="723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CH" dirty="0"/>
              <a:t>with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E5AA00-4739-4340-AEAA-A41131B24C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1875" y="1238460"/>
            <a:ext cx="1500427" cy="8008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828905-BAE2-A149-8159-D78338DF1A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665" y="4490968"/>
            <a:ext cx="8421815" cy="6935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59C744-ACE0-C74E-9625-161BFF4366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666" y="3047295"/>
            <a:ext cx="3741294" cy="383255"/>
          </a:xfrm>
          <a:prstGeom prst="rect">
            <a:avLst/>
          </a:prstGeom>
        </p:spPr>
      </p:pic>
      <p:pic>
        <p:nvPicPr>
          <p:cNvPr id="2" name="Picture 5" descr="latex-image-1.pdf">
            <a:extLst>
              <a:ext uri="{FF2B5EF4-FFF2-40B4-BE49-F238E27FC236}">
                <a16:creationId xmlns:a16="http://schemas.microsoft.com/office/drawing/2014/main" id="{CB26EA02-E22E-9ABB-D8EA-0DC0611092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035696"/>
            <a:ext cx="1655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6681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Reminder: Harmonic oscillator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179512" y="749300"/>
            <a:ext cx="8964488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A linear restoring force (</a:t>
            </a:r>
            <a:r>
              <a:rPr lang="en-US" b="1" dirty="0">
                <a:latin typeface="Palatino" charset="0"/>
              </a:rPr>
              <a:t>Harmonic oscillator</a:t>
            </a:r>
            <a:r>
              <a:rPr lang="en-US" dirty="0">
                <a:latin typeface="Palatino" charset="0"/>
              </a:rPr>
              <a:t>) is described by</a:t>
            </a: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The solution obtained by </a:t>
            </a:r>
            <a:r>
              <a:rPr lang="en-US" b="1" dirty="0">
                <a:latin typeface="Palatino" charset="0"/>
              </a:rPr>
              <a:t>substitution </a:t>
            </a:r>
          </a:p>
          <a:p>
            <a:pPr lvl="1" algn="l">
              <a:lnSpc>
                <a:spcPct val="130000"/>
              </a:lnSpc>
              <a:buClr>
                <a:schemeClr val="accent2"/>
              </a:buClr>
              <a:buSzPct val="80000"/>
              <a:buFont typeface="Wingdings" charset="0"/>
              <a:buNone/>
              <a:defRPr/>
            </a:pPr>
            <a:r>
              <a:rPr lang="en-US" dirty="0">
                <a:latin typeface="Palatino" charset="0"/>
              </a:rPr>
              <a:t>through the </a:t>
            </a:r>
            <a:r>
              <a:rPr lang="en-US" b="1" dirty="0">
                <a:latin typeface="Palatino" charset="0"/>
              </a:rPr>
              <a:t>characteristic polynomial </a:t>
            </a:r>
            <a:r>
              <a:rPr lang="en-US" dirty="0">
                <a:latin typeface="Palatino" charset="0"/>
              </a:rPr>
              <a:t>		      			                            ,  which yields the </a:t>
            </a:r>
            <a:r>
              <a:rPr lang="en-US" b="1" dirty="0">
                <a:latin typeface="Palatino" charset="0"/>
              </a:rPr>
              <a:t>general solution </a:t>
            </a:r>
          </a:p>
          <a:p>
            <a:pPr algn="l">
              <a:buSzTx/>
              <a:buFont typeface="Wingdings" charset="0"/>
              <a:buNone/>
              <a:defRPr/>
            </a:pPr>
            <a:r>
              <a:rPr lang="en-US" dirty="0">
                <a:latin typeface="Palatino" charset="0"/>
              </a:rPr>
              <a:t> </a:t>
            </a:r>
          </a:p>
          <a:p>
            <a:pPr algn="l">
              <a:buSzTx/>
              <a:buNone/>
              <a:defRPr/>
            </a:pPr>
            <a:r>
              <a:rPr lang="en-US" dirty="0">
                <a:latin typeface="Palatino" charset="0"/>
              </a:rPr>
              <a:t>      with the ”</a:t>
            </a:r>
            <a:r>
              <a:rPr lang="en-US" b="1" dirty="0">
                <a:latin typeface="Palatino" charset="0"/>
              </a:rPr>
              <a:t>velocity</a:t>
            </a:r>
            <a:r>
              <a:rPr lang="en-US" dirty="0">
                <a:latin typeface="Palatino" charset="0"/>
              </a:rPr>
              <a:t>” </a:t>
            </a: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Note that a </a:t>
            </a:r>
            <a:r>
              <a:rPr lang="en-US" b="1" dirty="0">
                <a:latin typeface="Palatino" charset="0"/>
              </a:rPr>
              <a:t>negative sign </a:t>
            </a:r>
            <a:r>
              <a:rPr lang="en-US" dirty="0">
                <a:latin typeface="Palatino" charset="0"/>
              </a:rPr>
              <a:t>in the differential equation provides a solution described by </a:t>
            </a:r>
            <a:r>
              <a:rPr lang="en-US" b="1" dirty="0">
                <a:latin typeface="Palatino" charset="0"/>
              </a:rPr>
              <a:t>hyperbolic sine/cosine </a:t>
            </a:r>
            <a:r>
              <a:rPr lang="en-US" dirty="0">
                <a:latin typeface="Palatino" charset="0"/>
              </a:rPr>
              <a:t>functions</a:t>
            </a:r>
          </a:p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Note also that for </a:t>
            </a:r>
            <a:r>
              <a:rPr lang="en-US" b="1" dirty="0">
                <a:latin typeface="Palatino" charset="0"/>
              </a:rPr>
              <a:t>no restoring force </a:t>
            </a:r>
            <a:r>
              <a:rPr lang="en-US" dirty="0">
                <a:latin typeface="Palatino" charset="0"/>
              </a:rPr>
              <a:t>		, the motion is </a:t>
            </a:r>
            <a:r>
              <a:rPr lang="en-US" b="1" dirty="0">
                <a:latin typeface="Palatino" charset="0"/>
              </a:rPr>
              <a:t>unbounded</a:t>
            </a: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  <a:p>
            <a:pPr algn="l">
              <a:buSzTx/>
              <a:buNone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algn="l">
              <a:lnSpc>
                <a:spcPct val="200000"/>
              </a:lnSpc>
              <a:buSzTx/>
              <a:buNone/>
              <a:defRPr/>
            </a:pPr>
            <a:r>
              <a:rPr lang="en-US" dirty="0">
                <a:latin typeface="Palatino" charset="0"/>
              </a:rPr>
              <a:t>				</a:t>
            </a: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17412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525" y="1268760"/>
            <a:ext cx="3013571" cy="77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96506"/>
            <a:ext cx="8785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099FB0-913D-F248-AD30-4D65C2BDBA84}"/>
              </a:ext>
            </a:extLst>
          </p:cNvPr>
          <p:cNvSpPr txBox="1"/>
          <p:nvPr/>
        </p:nvSpPr>
        <p:spPr>
          <a:xfrm>
            <a:off x="5681617" y="1469975"/>
            <a:ext cx="723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CH" dirty="0"/>
              <a:t>with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E5AA00-4739-4340-AEAA-A41131B24C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1875" y="1238460"/>
            <a:ext cx="1500427" cy="8008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828905-BAE2-A149-8159-D78338DF1A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665" y="4490968"/>
            <a:ext cx="8421815" cy="6935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59C744-ACE0-C74E-9625-161BFF4366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666" y="3047295"/>
            <a:ext cx="3741294" cy="383255"/>
          </a:xfrm>
          <a:prstGeom prst="rect">
            <a:avLst/>
          </a:prstGeom>
        </p:spPr>
      </p:pic>
      <p:pic>
        <p:nvPicPr>
          <p:cNvPr id="12" name="Picture 9" descr="latex-image-1.pdf">
            <a:extLst>
              <a:ext uri="{FF2B5EF4-FFF2-40B4-BE49-F238E27FC236}">
                <a16:creationId xmlns:a16="http://schemas.microsoft.com/office/drawing/2014/main" id="{77ECF9E4-B3EF-3F43-899A-DBFC208669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165304"/>
            <a:ext cx="10334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5" descr="latex-image-1.pdf">
            <a:extLst>
              <a:ext uri="{FF2B5EF4-FFF2-40B4-BE49-F238E27FC236}">
                <a16:creationId xmlns:a16="http://schemas.microsoft.com/office/drawing/2014/main" id="{3611C26D-0E60-2840-AA45-0AD030457C8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035696"/>
            <a:ext cx="1655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86475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True"/>
  <p:tag name="USEBOLDAMS" val="True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WIDTH" val="324"/>
  <p:tag name="DEFAULTHEIGHT" val="370"/>
  <p:tag name="DEFAULTMAGNIFICATION" val="2"/>
  <p:tag name="DEFAULTFONTSIZE" val="12"/>
  <p:tag name="FIRSTYANNIS@W87120HSW0KT3PP7" val="2919"/>
  <p:tag name="FIRSTYANNIS@C02FR59QDF9T3PP7" val="5012"/>
  <p:tag name="DEFAULTDISPLAYSOURCE" val="\documentclass{slides}\pagestyle{empty}&#10;\begin{document}&#10;\end{document}&#10;"/>
  <p:tag name="EMBEDFONTS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3;&#10;\usepackage{amsmath}&#13;&#10;\begin{document}&#13;&#10;$$&#13;&#10; {\cal M}(s_0|s_0) =&#13;&#10;\begin{pmatrix} 1 &amp; 0 \\ 0 &amp; 1 \end{pmatrix}  = {\cal I}$$&#13;&#10;\end{document}&#13;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9"/>
  <p:tag name="PICTUREFILESIZE" val="949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3;\usepackage{amsmath}&#13;\begin{document}&#13;$$&#13;{\cal M}(s_n|s_0) = {\cal M}(s_n|s_{n-1}) \dots  {\cal M} (s_3|s_2) \cdot {\cal M}(s_2|s_1) \cdot {\cal M}(s_1|s_0)  &#13;$$&#13;\end{document}&#13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259"/>
  <p:tag name="PICTUREFILESIZE" val="9888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3;&#10;\usepackage{amsmath}&#13;&#10;\begin{document}&#13;&#10;$$&#13;&#10; {\cal M}(s_0|s_0) =&#13;&#10;\begin{pmatrix} 1 &amp; 0 \\ 0 &amp; 1 \end{pmatrix}  = {\cal I}$$&#13;&#10;\end{document}&#13;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9"/>
  <p:tag name="PICTUREFILESIZE" val="94910"/>
</p:tagLst>
</file>

<file path=ppt/theme/theme1.xml><?xml version="1.0" encoding="utf-8"?>
<a:theme xmlns:a="http://schemas.openxmlformats.org/drawingml/2006/main" name="1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Palatino"/>
        <a:ea typeface=""/>
        <a:cs typeface=""/>
      </a:majorFont>
      <a:minorFont>
        <a:latin typeface="Palati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-112" charset="2"/>
          <a:buChar char="n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Baskerville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-112" charset="2"/>
          <a:buChar char="n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Baskerville" pitchFamily="-112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81873</TotalTime>
  <Words>3421</Words>
  <Application>Microsoft Macintosh PowerPoint</Application>
  <PresentationFormat>On-screen Show (4:3)</PresentationFormat>
  <Paragraphs>448</Paragraphs>
  <Slides>56</Slides>
  <Notes>56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5" baseType="lpstr">
      <vt:lpstr>ＭＳ Ｐゴシック</vt:lpstr>
      <vt:lpstr>Baskerville</vt:lpstr>
      <vt:lpstr>Bookman Old Style</vt:lpstr>
      <vt:lpstr>Helvetica</vt:lpstr>
      <vt:lpstr>Palatino</vt:lpstr>
      <vt:lpstr>Times</vt:lpstr>
      <vt:lpstr>Times New Roman</vt:lpstr>
      <vt:lpstr>Wingdings</vt:lpstr>
      <vt:lpstr>1_Pixel</vt:lpstr>
      <vt:lpstr>Particle motion in Hamiltonian Formalism I  Yannis PAPAPHILIPPOU Accelerator and Beam Physics group Beams Department, CERN</vt:lpstr>
      <vt:lpstr>Purpose</vt:lpstr>
      <vt:lpstr>Principles of classical mechanics</vt:lpstr>
      <vt:lpstr>Equations of motion</vt:lpstr>
      <vt:lpstr>Reminder: Newton’s law </vt:lpstr>
      <vt:lpstr>Reminder: Harmonic oscillator</vt:lpstr>
      <vt:lpstr>Reminder: Harmonic oscillator</vt:lpstr>
      <vt:lpstr>Reminder: Harmonic oscillator</vt:lpstr>
      <vt:lpstr>Reminder: Harmonic oscillator</vt:lpstr>
      <vt:lpstr>Matrix solution</vt:lpstr>
      <vt:lpstr>Matrix solution</vt:lpstr>
      <vt:lpstr>Matrix solution</vt:lpstr>
      <vt:lpstr>Matrix formalism</vt:lpstr>
      <vt:lpstr>Matrix formalism</vt:lpstr>
      <vt:lpstr>Integral of motion</vt:lpstr>
      <vt:lpstr>Integral of motion</vt:lpstr>
      <vt:lpstr>Integral of motion</vt:lpstr>
      <vt:lpstr>Integration by quadrature </vt:lpstr>
      <vt:lpstr>Integration by quadrature </vt:lpstr>
      <vt:lpstr>Integration by quadrature </vt:lpstr>
      <vt:lpstr>Frequency of motion</vt:lpstr>
      <vt:lpstr>Frequency of motion</vt:lpstr>
      <vt:lpstr>Frequency of motion</vt:lpstr>
      <vt:lpstr>Frequency of motion</vt:lpstr>
      <vt:lpstr>The pendulum</vt:lpstr>
      <vt:lpstr>Solution for the pendulum</vt:lpstr>
      <vt:lpstr>Solution for the pendulum</vt:lpstr>
      <vt:lpstr>Solution for the pendulum</vt:lpstr>
      <vt:lpstr>Period of the pendulum  </vt:lpstr>
      <vt:lpstr>Period of the pendulum  </vt:lpstr>
      <vt:lpstr>Period of the pendulum  </vt:lpstr>
      <vt:lpstr>Period of the pendulum </vt:lpstr>
      <vt:lpstr>Langrangian and Hamiltonian</vt:lpstr>
      <vt:lpstr>Lagrangian formalism</vt:lpstr>
      <vt:lpstr>Lagrangian formalism</vt:lpstr>
      <vt:lpstr>Euler- Lagrange equations</vt:lpstr>
      <vt:lpstr>Euler- Lagrange equations</vt:lpstr>
      <vt:lpstr>Lagrangian mechanics</vt:lpstr>
      <vt:lpstr>From Lagrangian to Hamiltonian</vt:lpstr>
      <vt:lpstr>From Lagrangian to Hamiltonian</vt:lpstr>
      <vt:lpstr>Hamiltonian formalism</vt:lpstr>
      <vt:lpstr>Hamiltonian formalism</vt:lpstr>
      <vt:lpstr>Hamiltonian formalism</vt:lpstr>
      <vt:lpstr>Hamilton’s equations</vt:lpstr>
      <vt:lpstr>Hamilton’s equations</vt:lpstr>
      <vt:lpstr>Properties of Hamiltonian flow</vt:lpstr>
      <vt:lpstr>Properties of Hamiltonian</vt:lpstr>
      <vt:lpstr>Poisson brackets</vt:lpstr>
      <vt:lpstr>Poisson brackets</vt:lpstr>
      <vt:lpstr>Summary of Lecture I</vt:lpstr>
      <vt:lpstr>Appendix</vt:lpstr>
      <vt:lpstr>Derivation of Lagrange equations</vt:lpstr>
      <vt:lpstr>Derivation of Hamilton’s equations</vt:lpstr>
      <vt:lpstr>Derivation of Hamilton’s equations</vt:lpstr>
      <vt:lpstr>Poisson brackets’ properties</vt:lpstr>
      <vt:lpstr>Poisson brackets’ properties</vt:lpstr>
    </vt:vector>
  </TitlesOfParts>
  <Company>SNS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Yannis Papaphilippou</cp:lastModifiedBy>
  <cp:revision>2856</cp:revision>
  <cp:lastPrinted>2008-01-22T16:33:02Z</cp:lastPrinted>
  <dcterms:created xsi:type="dcterms:W3CDTF">2011-01-18T14:20:36Z</dcterms:created>
  <dcterms:modified xsi:type="dcterms:W3CDTF">2025-10-01T15:20:32Z</dcterms:modified>
</cp:coreProperties>
</file>