
<file path=[Content_Types].xml><?xml version="1.0" encoding="utf-8"?>
<Types xmlns="http://schemas.openxmlformats.org/package/2006/content-types">
  <Default Extension="png" ContentType="image/png"/>
  <Default Extension="mp3" ContentType="audio/unknown"/>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avi" ContentType="video/avi"/>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829" r:id="rId2"/>
  </p:sldMasterIdLst>
  <p:notesMasterIdLst>
    <p:notesMasterId r:id="rId110"/>
  </p:notesMasterIdLst>
  <p:handoutMasterIdLst>
    <p:handoutMasterId r:id="rId111"/>
  </p:handoutMasterIdLst>
  <p:sldIdLst>
    <p:sldId id="312" r:id="rId3"/>
    <p:sldId id="470" r:id="rId4"/>
    <p:sldId id="313" r:id="rId5"/>
    <p:sldId id="378" r:id="rId6"/>
    <p:sldId id="314" r:id="rId7"/>
    <p:sldId id="315" r:id="rId8"/>
    <p:sldId id="316" r:id="rId9"/>
    <p:sldId id="317" r:id="rId10"/>
    <p:sldId id="318" r:id="rId11"/>
    <p:sldId id="504" r:id="rId12"/>
    <p:sldId id="362" r:id="rId13"/>
    <p:sldId id="364" r:id="rId14"/>
    <p:sldId id="489" r:id="rId15"/>
    <p:sldId id="446" r:id="rId16"/>
    <p:sldId id="463" r:id="rId17"/>
    <p:sldId id="324" r:id="rId18"/>
    <p:sldId id="319" r:id="rId19"/>
    <p:sldId id="490" r:id="rId20"/>
    <p:sldId id="491" r:id="rId21"/>
    <p:sldId id="321" r:id="rId22"/>
    <p:sldId id="505" r:id="rId23"/>
    <p:sldId id="506" r:id="rId24"/>
    <p:sldId id="507" r:id="rId25"/>
    <p:sldId id="492" r:id="rId26"/>
    <p:sldId id="493" r:id="rId27"/>
    <p:sldId id="472" r:id="rId28"/>
    <p:sldId id="320" r:id="rId29"/>
    <p:sldId id="333" r:id="rId30"/>
    <p:sldId id="371" r:id="rId31"/>
    <p:sldId id="372" r:id="rId32"/>
    <p:sldId id="373" r:id="rId33"/>
    <p:sldId id="374" r:id="rId34"/>
    <p:sldId id="445" r:id="rId35"/>
    <p:sldId id="495" r:id="rId36"/>
    <p:sldId id="337" r:id="rId37"/>
    <p:sldId id="338" r:id="rId38"/>
    <p:sldId id="342" r:id="rId39"/>
    <p:sldId id="496" r:id="rId40"/>
    <p:sldId id="343" r:id="rId41"/>
    <p:sldId id="473" r:id="rId42"/>
    <p:sldId id="348" r:id="rId43"/>
    <p:sldId id="349" r:id="rId44"/>
    <p:sldId id="350" r:id="rId45"/>
    <p:sldId id="359" r:id="rId46"/>
    <p:sldId id="361" r:id="rId47"/>
    <p:sldId id="455" r:id="rId48"/>
    <p:sldId id="377" r:id="rId49"/>
    <p:sldId id="379" r:id="rId50"/>
    <p:sldId id="380" r:id="rId51"/>
    <p:sldId id="381" r:id="rId52"/>
    <p:sldId id="383" r:id="rId53"/>
    <p:sldId id="384" r:id="rId54"/>
    <p:sldId id="385" r:id="rId55"/>
    <p:sldId id="386" r:id="rId56"/>
    <p:sldId id="388" r:id="rId57"/>
    <p:sldId id="387" r:id="rId58"/>
    <p:sldId id="389" r:id="rId59"/>
    <p:sldId id="457" r:id="rId60"/>
    <p:sldId id="458" r:id="rId61"/>
    <p:sldId id="459" r:id="rId62"/>
    <p:sldId id="461" r:id="rId63"/>
    <p:sldId id="403" r:id="rId64"/>
    <p:sldId id="404" r:id="rId65"/>
    <p:sldId id="482" r:id="rId66"/>
    <p:sldId id="405" r:id="rId67"/>
    <p:sldId id="418" r:id="rId68"/>
    <p:sldId id="483" r:id="rId69"/>
    <p:sldId id="433" r:id="rId70"/>
    <p:sldId id="443" r:id="rId71"/>
    <p:sldId id="497" r:id="rId72"/>
    <p:sldId id="484" r:id="rId73"/>
    <p:sldId id="485" r:id="rId74"/>
    <p:sldId id="475" r:id="rId75"/>
    <p:sldId id="421" r:id="rId76"/>
    <p:sldId id="427" r:id="rId77"/>
    <p:sldId id="486" r:id="rId78"/>
    <p:sldId id="434" r:id="rId79"/>
    <p:sldId id="456" r:id="rId80"/>
    <p:sldId id="487" r:id="rId81"/>
    <p:sldId id="415" r:id="rId82"/>
    <p:sldId id="488" r:id="rId83"/>
    <p:sldId id="474" r:id="rId84"/>
    <p:sldId id="462" r:id="rId85"/>
    <p:sldId id="396" r:id="rId86"/>
    <p:sldId id="375" r:id="rId87"/>
    <p:sldId id="376" r:id="rId88"/>
    <p:sldId id="503" r:id="rId89"/>
    <p:sldId id="498" r:id="rId90"/>
    <p:sldId id="499" r:id="rId91"/>
    <p:sldId id="500" r:id="rId92"/>
    <p:sldId id="501" r:id="rId93"/>
    <p:sldId id="502" r:id="rId94"/>
    <p:sldId id="522" r:id="rId95"/>
    <p:sldId id="508" r:id="rId96"/>
    <p:sldId id="509" r:id="rId97"/>
    <p:sldId id="510" r:id="rId98"/>
    <p:sldId id="511" r:id="rId99"/>
    <p:sldId id="512" r:id="rId100"/>
    <p:sldId id="513" r:id="rId101"/>
    <p:sldId id="514" r:id="rId102"/>
    <p:sldId id="515" r:id="rId103"/>
    <p:sldId id="516" r:id="rId104"/>
    <p:sldId id="517" r:id="rId105"/>
    <p:sldId id="518" r:id="rId106"/>
    <p:sldId id="519" r:id="rId107"/>
    <p:sldId id="520" r:id="rId108"/>
    <p:sldId id="521" r:id="rId109"/>
  </p:sldIdLst>
  <p:sldSz cx="9144000" cy="6858000" type="screen4x3"/>
  <p:notesSz cx="10234613" cy="7099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udent"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3F9"/>
    <a:srgbClr val="FFFFFF"/>
    <a:srgbClr val="CCFFFF"/>
    <a:srgbClr val="9999FF"/>
    <a:srgbClr val="FFCC00"/>
    <a:srgbClr val="BDE3FF"/>
    <a:srgbClr val="99FFCC"/>
    <a:srgbClr val="66FF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752" autoAdjust="0"/>
    <p:restoredTop sz="94792" autoAdjust="0"/>
  </p:normalViewPr>
  <p:slideViewPr>
    <p:cSldViewPr>
      <p:cViewPr>
        <p:scale>
          <a:sx n="141" d="100"/>
          <a:sy n="141" d="100"/>
        </p:scale>
        <p:origin x="-72" y="1110"/>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123" d="100"/>
          <a:sy n="123" d="100"/>
        </p:scale>
        <p:origin x="1254"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commentAuthors" Target="commentAuthor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notesMaster" Target="notesMasters/notesMaster1.xml"/><Relationship Id="rId115"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6115" cy="355306"/>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sz="quarter" idx="1"/>
          </p:nvPr>
        </p:nvSpPr>
        <p:spPr>
          <a:xfrm>
            <a:off x="5796109" y="0"/>
            <a:ext cx="4436115" cy="355306"/>
          </a:xfrm>
          <a:prstGeom prst="rect">
            <a:avLst/>
          </a:prstGeom>
        </p:spPr>
        <p:txBody>
          <a:bodyPr vert="horz" lIns="94759" tIns="47380" rIns="94759" bIns="47380" rtlCol="0"/>
          <a:lstStyle>
            <a:lvl1pPr algn="r">
              <a:defRPr sz="1200"/>
            </a:lvl1pPr>
          </a:lstStyle>
          <a:p>
            <a:fld id="{EE61136C-9008-4E68-A962-F9B5CC529AEE}" type="datetimeFigureOut">
              <a:rPr lang="en-US" smtClean="0"/>
              <a:pPr/>
              <a:t>9/26/2025</a:t>
            </a:fld>
            <a:endParaRPr lang="en-US"/>
          </a:p>
        </p:txBody>
      </p:sp>
      <p:sp>
        <p:nvSpPr>
          <p:cNvPr id="4" name="Footer Placeholder 3"/>
          <p:cNvSpPr>
            <a:spLocks noGrp="1"/>
          </p:cNvSpPr>
          <p:nvPr>
            <p:ph type="ftr" sz="quarter" idx="2"/>
          </p:nvPr>
        </p:nvSpPr>
        <p:spPr>
          <a:xfrm>
            <a:off x="0" y="6742859"/>
            <a:ext cx="4436115" cy="355306"/>
          </a:xfrm>
          <a:prstGeom prst="rect">
            <a:avLst/>
          </a:prstGeom>
        </p:spPr>
        <p:txBody>
          <a:bodyPr vert="horz" lIns="94759" tIns="47380" rIns="94759" bIns="47380" rtlCol="0" anchor="b"/>
          <a:lstStyle>
            <a:lvl1pPr algn="l">
              <a:defRPr sz="1200"/>
            </a:lvl1pPr>
          </a:lstStyle>
          <a:p>
            <a:endParaRPr lang="en-US"/>
          </a:p>
        </p:txBody>
      </p:sp>
      <p:sp>
        <p:nvSpPr>
          <p:cNvPr id="5" name="Slide Number Placeholder 4"/>
          <p:cNvSpPr>
            <a:spLocks noGrp="1"/>
          </p:cNvSpPr>
          <p:nvPr>
            <p:ph type="sldNum" sz="quarter" idx="3"/>
          </p:nvPr>
        </p:nvSpPr>
        <p:spPr>
          <a:xfrm>
            <a:off x="5796109" y="6742859"/>
            <a:ext cx="4436115" cy="355306"/>
          </a:xfrm>
          <a:prstGeom prst="rect">
            <a:avLst/>
          </a:prstGeom>
        </p:spPr>
        <p:txBody>
          <a:bodyPr vert="horz" lIns="94759" tIns="47380" rIns="94759" bIns="47380" rtlCol="0" anchor="b"/>
          <a:lstStyle>
            <a:lvl1pPr algn="r">
              <a:defRPr sz="1200"/>
            </a:lvl1pPr>
          </a:lstStyle>
          <a:p>
            <a:fld id="{3C8CB20C-14BD-4DA6-9F97-6EF3A2C6D66A}" type="slidenum">
              <a:rPr lang="en-US" smtClean="0"/>
              <a:pPr/>
              <a:t>‹#›</a:t>
            </a:fld>
            <a:endParaRPr lang="en-US"/>
          </a:p>
        </p:txBody>
      </p:sp>
    </p:spTree>
    <p:extLst>
      <p:ext uri="{BB962C8B-B14F-4D97-AF65-F5344CB8AC3E}">
        <p14:creationId xmlns:p14="http://schemas.microsoft.com/office/powerpoint/2010/main" val="3639373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434999" cy="354965"/>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idx="1"/>
          </p:nvPr>
        </p:nvSpPr>
        <p:spPr>
          <a:xfrm>
            <a:off x="5797248" y="0"/>
            <a:ext cx="4434999" cy="354965"/>
          </a:xfrm>
          <a:prstGeom prst="rect">
            <a:avLst/>
          </a:prstGeom>
        </p:spPr>
        <p:txBody>
          <a:bodyPr vert="horz" lIns="94759" tIns="47380" rIns="94759" bIns="47380" rtlCol="0"/>
          <a:lstStyle>
            <a:lvl1pPr algn="r">
              <a:defRPr sz="1200"/>
            </a:lvl1pPr>
          </a:lstStyle>
          <a:p>
            <a:fld id="{FE5F4D0C-50F1-41F1-B9D7-FC1B49A79CF8}" type="datetimeFigureOut">
              <a:rPr lang="en-US" smtClean="0"/>
              <a:pPr/>
              <a:t>9/26/2025</a:t>
            </a:fld>
            <a:endParaRPr lang="en-US"/>
          </a:p>
        </p:txBody>
      </p:sp>
      <p:sp>
        <p:nvSpPr>
          <p:cNvPr id="4" name="Slide Image Placeholder 3"/>
          <p:cNvSpPr>
            <a:spLocks noGrp="1" noRot="1" noChangeAspect="1"/>
          </p:cNvSpPr>
          <p:nvPr>
            <p:ph type="sldImg" idx="2"/>
          </p:nvPr>
        </p:nvSpPr>
        <p:spPr>
          <a:xfrm>
            <a:off x="3341688" y="531813"/>
            <a:ext cx="3551237" cy="2663825"/>
          </a:xfrm>
          <a:prstGeom prst="rect">
            <a:avLst/>
          </a:prstGeom>
          <a:noFill/>
          <a:ln w="12700">
            <a:solidFill>
              <a:prstClr val="black"/>
            </a:solidFill>
          </a:ln>
        </p:spPr>
        <p:txBody>
          <a:bodyPr vert="horz" lIns="94759" tIns="47380" rIns="94759" bIns="47380" rtlCol="0" anchor="ctr"/>
          <a:lstStyle/>
          <a:p>
            <a:endParaRPr lang="en-US"/>
          </a:p>
        </p:txBody>
      </p:sp>
      <p:sp>
        <p:nvSpPr>
          <p:cNvPr id="5" name="Notes Placeholder 4"/>
          <p:cNvSpPr>
            <a:spLocks noGrp="1"/>
          </p:cNvSpPr>
          <p:nvPr>
            <p:ph type="body" sz="quarter" idx="3"/>
          </p:nvPr>
        </p:nvSpPr>
        <p:spPr>
          <a:xfrm>
            <a:off x="1023462" y="3372168"/>
            <a:ext cx="8187690" cy="3194685"/>
          </a:xfrm>
          <a:prstGeom prst="rect">
            <a:avLst/>
          </a:prstGeom>
        </p:spPr>
        <p:txBody>
          <a:bodyPr vert="horz" lIns="94759" tIns="47380" rIns="94759" bIns="473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6743104"/>
            <a:ext cx="4434999" cy="354965"/>
          </a:xfrm>
          <a:prstGeom prst="rect">
            <a:avLst/>
          </a:prstGeom>
        </p:spPr>
        <p:txBody>
          <a:bodyPr vert="horz" lIns="94759" tIns="47380" rIns="94759" bIns="47380" rtlCol="0" anchor="b"/>
          <a:lstStyle>
            <a:lvl1pPr algn="l">
              <a:defRPr sz="1200"/>
            </a:lvl1pPr>
          </a:lstStyle>
          <a:p>
            <a:endParaRPr lang="en-US"/>
          </a:p>
        </p:txBody>
      </p:sp>
      <p:sp>
        <p:nvSpPr>
          <p:cNvPr id="7" name="Slide Number Placeholder 6"/>
          <p:cNvSpPr>
            <a:spLocks noGrp="1"/>
          </p:cNvSpPr>
          <p:nvPr>
            <p:ph type="sldNum" sz="quarter" idx="5"/>
          </p:nvPr>
        </p:nvSpPr>
        <p:spPr>
          <a:xfrm>
            <a:off x="5797248" y="6743104"/>
            <a:ext cx="4434999" cy="354965"/>
          </a:xfrm>
          <a:prstGeom prst="rect">
            <a:avLst/>
          </a:prstGeom>
        </p:spPr>
        <p:txBody>
          <a:bodyPr vert="horz" lIns="94759" tIns="47380" rIns="94759" bIns="47380" rtlCol="0" anchor="b"/>
          <a:lstStyle>
            <a:lvl1pPr algn="r">
              <a:defRPr sz="1200"/>
            </a:lvl1pPr>
          </a:lstStyle>
          <a:p>
            <a:fld id="{E4A68CB8-7F79-40C4-94BD-5C974A4D4ADF}" type="slidenum">
              <a:rPr lang="en-US" smtClean="0"/>
              <a:pPr/>
              <a:t>‹#›</a:t>
            </a:fld>
            <a:endParaRPr lang="en-US"/>
          </a:p>
        </p:txBody>
      </p:sp>
    </p:spTree>
    <p:extLst>
      <p:ext uri="{BB962C8B-B14F-4D97-AF65-F5344CB8AC3E}">
        <p14:creationId xmlns:p14="http://schemas.microsoft.com/office/powerpoint/2010/main" val="791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A68CB8-7F79-40C4-94BD-5C974A4D4ADF}" type="slidenum">
              <a:rPr lang="en-US" smtClean="0"/>
              <a:pPr/>
              <a:t>1</a:t>
            </a:fld>
            <a:endParaRPr lang="en-US"/>
          </a:p>
        </p:txBody>
      </p:sp>
    </p:spTree>
    <p:extLst>
      <p:ext uri="{BB962C8B-B14F-4D97-AF65-F5344CB8AC3E}">
        <p14:creationId xmlns:p14="http://schemas.microsoft.com/office/powerpoint/2010/main" val="1817566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5172F80B-2EFB-4BAE-B588-362630DB807D}"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45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839466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fld id="{C66B16AE-9489-4C71-B5BF-002BB2B18C88}" type="slidenum">
              <a:rPr lang="he-IL" altLang="en-US" sz="1200" b="0">
                <a:latin typeface="Times New Roman" panose="02020603050405020304" pitchFamily="18" charset="0"/>
              </a:rPr>
              <a:pPr/>
              <a:t>66</a:t>
            </a:fld>
            <a:endParaRPr lang="en-US" altLang="en-US" sz="1200" b="0">
              <a:latin typeface="Times New Roman" panose="02020603050405020304" pitchFamily="18"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53592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fld id="{ED277B0B-D827-4D53-9A33-0FF472E715AE}" type="slidenum">
              <a:rPr lang="he-IL" altLang="en-US" sz="1200" b="0">
                <a:latin typeface="Times New Roman" panose="02020603050405020304" pitchFamily="18" charset="0"/>
              </a:rPr>
              <a:pPr/>
              <a:t>74</a:t>
            </a:fld>
            <a:endParaRPr lang="en-US" altLang="en-US" sz="1200" b="0">
              <a:latin typeface="Times New Roman" panose="02020603050405020304" pitchFamily="18"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206686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fld id="{6561F538-AA3F-4352-9273-F61172C4917A}" type="slidenum">
              <a:rPr lang="he-IL" altLang="en-US" sz="1200" b="0">
                <a:latin typeface="Times New Roman" panose="02020603050405020304" pitchFamily="18" charset="0"/>
              </a:rPr>
              <a:pPr/>
              <a:t>75</a:t>
            </a:fld>
            <a:endParaRPr lang="en-US" altLang="en-US" sz="1200" b="0">
              <a:latin typeface="Times New Roman" panose="02020603050405020304"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655341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fld id="{6561F538-AA3F-4352-9273-F61172C4917A}" type="slidenum">
              <a:rPr lang="he-IL" altLang="en-US" sz="1200" b="0">
                <a:latin typeface="Times New Roman" panose="02020603050405020304" pitchFamily="18" charset="0"/>
              </a:rPr>
              <a:pPr/>
              <a:t>77</a:t>
            </a:fld>
            <a:endParaRPr lang="en-US" altLang="en-US" sz="1200" b="0">
              <a:latin typeface="Times New Roman" panose="02020603050405020304"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023378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1F11581D-98A3-448B-9999-9D09EB5A4E80}"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95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4246834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8D82FF4E-7550-4028-8884-4A508830602E}"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96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609588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541B4299-F6DC-4B4F-A5A8-E6BEBD180D99}"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97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491511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474F83CB-12D6-469D-A3C3-E526411045CC}"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98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569901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6B994CBD-75D5-4414-9698-A06DA6026F0B}"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99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700581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29F75EF-315B-4E45-B216-8046B63FF25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45059" name="Rectangle 2"/>
          <p:cNvSpPr>
            <a:spLocks noGrp="1" noRot="1" noChangeAspect="1" noChangeArrowheads="1" noTextEdit="1"/>
          </p:cNvSpPr>
          <p:nvPr>
            <p:ph type="sldImg"/>
          </p:nvPr>
        </p:nvSpPr>
        <p:spPr>
          <a:xfrm>
            <a:off x="1144588" y="685800"/>
            <a:ext cx="4572000" cy="34290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39089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B366D523-CB51-4EC5-A95F-BF5C9746478F}"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758007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24E278AC-901D-4253-863E-43FE65A6919E}"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269523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D80C05B5-7E86-4D46-868F-863DD8D6B6E2}"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14525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2BC59969-A713-4D20-B62F-8819BF8C785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341901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59A8B795-BA5A-424A-BC7C-8274B9198CC2}"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015548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EED741EB-4F5C-4C4F-A729-514F04DB2E4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5208569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8356479F-107A-4E11-ABC9-D1062B05EF84}"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496051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5172F80B-2EFB-4BAE-B588-362630DB807D}"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107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839466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5F34DB4E-05A0-4455-BBC8-2237E56831EF}" type="slidenum">
              <a:rPr lang="en-US" altLang="en-US" sz="1200"/>
              <a:pPr/>
              <a:t>11</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latin typeface="Arial" panose="020B0604020202020204" pitchFamily="34" charset="0"/>
            </a:endParaRPr>
          </a:p>
        </p:txBody>
      </p:sp>
    </p:spTree>
    <p:extLst>
      <p:ext uri="{BB962C8B-B14F-4D97-AF65-F5344CB8AC3E}">
        <p14:creationId xmlns:p14="http://schemas.microsoft.com/office/powerpoint/2010/main" val="3880414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C929E596-5A90-4B1B-8F7F-7841DD599CFD}" type="slidenum">
              <a:rPr lang="en-US" altLang="en-US" sz="1200"/>
              <a:pPr/>
              <a:t>12</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47644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8E55B4-A633-4C51-AE8F-B8C1C12B8FA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1946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474F83CB-12D6-469D-A3C3-E526411045CC}"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569901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6B994CBD-75D5-4414-9698-A06DA6026F0B}"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42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700581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B366D523-CB51-4EC5-A95F-BF5C9746478F}"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43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75800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3881">
              <a:defRPr sz="1400">
                <a:solidFill>
                  <a:srgbClr val="0000CC"/>
                </a:solidFill>
                <a:latin typeface="Comic Sans MS" panose="030F0702030302020204" pitchFamily="66" charset="0"/>
                <a:cs typeface="Times New Roman" panose="02020603050405020304" pitchFamily="18" charset="0"/>
              </a:defRPr>
            </a:lvl1pPr>
            <a:lvl2pPr marL="773411" indent="-297466" defTabSz="913881">
              <a:defRPr sz="1400">
                <a:solidFill>
                  <a:srgbClr val="0000CC"/>
                </a:solidFill>
                <a:latin typeface="Comic Sans MS" panose="030F0702030302020204" pitchFamily="66" charset="0"/>
                <a:cs typeface="Times New Roman" panose="02020603050405020304" pitchFamily="18" charset="0"/>
              </a:defRPr>
            </a:lvl2pPr>
            <a:lvl3pPr marL="1189863" indent="-237973" defTabSz="913881">
              <a:defRPr sz="1400">
                <a:solidFill>
                  <a:srgbClr val="0000CC"/>
                </a:solidFill>
                <a:latin typeface="Comic Sans MS" panose="030F0702030302020204" pitchFamily="66" charset="0"/>
                <a:cs typeface="Times New Roman" panose="02020603050405020304" pitchFamily="18" charset="0"/>
              </a:defRPr>
            </a:lvl3pPr>
            <a:lvl4pPr marL="1665808" indent="-237973" defTabSz="913881">
              <a:defRPr sz="1400">
                <a:solidFill>
                  <a:srgbClr val="0000CC"/>
                </a:solidFill>
                <a:latin typeface="Comic Sans MS" panose="030F0702030302020204" pitchFamily="66" charset="0"/>
                <a:cs typeface="Times New Roman" panose="02020603050405020304" pitchFamily="18" charset="0"/>
              </a:defRPr>
            </a:lvl4pPr>
            <a:lvl5pPr marL="2141753" indent="-237973" defTabSz="913881">
              <a:defRPr sz="1400">
                <a:solidFill>
                  <a:srgbClr val="0000CC"/>
                </a:solidFill>
                <a:latin typeface="Comic Sans MS" panose="030F0702030302020204" pitchFamily="66" charset="0"/>
                <a:cs typeface="Times New Roman" panose="02020603050405020304" pitchFamily="18" charset="0"/>
              </a:defRPr>
            </a:lvl5pPr>
            <a:lvl6pPr marL="261769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6pPr>
            <a:lvl7pPr marL="309364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7pPr>
            <a:lvl8pPr marL="3569589"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8pPr>
            <a:lvl9pPr marL="4045534" indent="-237973" defTabSz="913881" eaLnBrk="0" fontAlgn="base" hangingPunct="0">
              <a:spcBef>
                <a:spcPct val="0"/>
              </a:spcBef>
              <a:spcAft>
                <a:spcPct val="0"/>
              </a:spcAft>
              <a:defRPr sz="1400">
                <a:solidFill>
                  <a:srgbClr val="0000CC"/>
                </a:solidFill>
                <a:latin typeface="Comic Sans MS" panose="030F0702030302020204" pitchFamily="66" charset="0"/>
                <a:cs typeface="Times New Roman" panose="02020603050405020304" pitchFamily="18" charset="0"/>
              </a:defRPr>
            </a:lvl9pPr>
          </a:lstStyle>
          <a:p>
            <a:pPr marL="0" marR="0" lvl="0" indent="0" algn="r" defTabSz="913881" rtl="0" eaLnBrk="1" fontAlgn="base" latinLnBrk="0" hangingPunct="1">
              <a:lnSpc>
                <a:spcPct val="100000"/>
              </a:lnSpc>
              <a:spcBef>
                <a:spcPct val="0"/>
              </a:spcBef>
              <a:spcAft>
                <a:spcPct val="0"/>
              </a:spcAft>
              <a:buClrTx/>
              <a:buSzTx/>
              <a:buFontTx/>
              <a:buNone/>
              <a:tabLst/>
              <a:defRPr/>
            </a:pPr>
            <a:fld id="{EED741EB-4F5C-4C4F-A729-514F04DB2E4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pPr marL="0" marR="0" lvl="0" indent="0" algn="r" defTabSz="913881" rtl="0" eaLnBrk="1" fontAlgn="base" latinLnBrk="0" hangingPunct="1">
                <a:lnSpc>
                  <a:spcPct val="100000"/>
                </a:lnSpc>
                <a:spcBef>
                  <a:spcPct val="0"/>
                </a:spcBef>
                <a:spcAft>
                  <a:spcPct val="0"/>
                </a:spcAft>
                <a:buClrTx/>
                <a:buSzTx/>
                <a:buFontTx/>
                <a:buNone/>
                <a:tabLst/>
                <a:defRPr/>
              </a:pPr>
              <a:t>44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520856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2A51BB-06BF-411A-A5D2-450134A4F6F9}" type="datetime1">
              <a:rPr lang="en-US" smtClean="0"/>
              <a:t>9/26/2025</a:t>
            </a:fld>
            <a:endParaRPr lang="en-US"/>
          </a:p>
        </p:txBody>
      </p:sp>
      <p:sp>
        <p:nvSpPr>
          <p:cNvPr id="5" name="Footer Placeholder 4"/>
          <p:cNvSpPr>
            <a:spLocks noGrp="1"/>
          </p:cNvSpPr>
          <p:nvPr>
            <p:ph type="ftr" sz="quarter" idx="11"/>
          </p:nvPr>
        </p:nvSpPr>
        <p:spPr/>
        <p:txBody>
          <a:bodyPr/>
          <a:lstStyle/>
          <a:p>
            <a:r>
              <a:rPr lang="en-US" smtClean="0"/>
              <a:t>CAS 2025 H.Schmickler</a:t>
            </a:r>
            <a:endParaRPr lang="en-US" dirty="0" smtClean="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40A99E-702D-4D7D-A399-BA05D546C181}" type="datetime1">
              <a:rPr lang="en-US" smtClean="0"/>
              <a:t>9/26/2025</a:t>
            </a:fld>
            <a:endParaRPr lang="en-US"/>
          </a:p>
        </p:txBody>
      </p:sp>
      <p:sp>
        <p:nvSpPr>
          <p:cNvPr id="5" name="Footer Placeholder 4"/>
          <p:cNvSpPr>
            <a:spLocks noGrp="1"/>
          </p:cNvSpPr>
          <p:nvPr>
            <p:ph type="ftr" sz="quarter" idx="11"/>
          </p:nvPr>
        </p:nvSpPr>
        <p:spPr/>
        <p:txBody>
          <a:bodyPr/>
          <a:lstStyle/>
          <a:p>
            <a:r>
              <a:rPr lang="en-US" smtClean="0"/>
              <a:t>CAS 2025 H.Schmickler</a:t>
            </a:r>
            <a:endParaRPr lang="en-US"/>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1" name="Date Placeholder 3">
            <a:extLst>
              <a:ext uri="{FF2B5EF4-FFF2-40B4-BE49-F238E27FC236}">
                <a16:creationId xmlns:a16="http://schemas.microsoft.com/office/drawing/2014/main" xmlns="" id="{DF4EFA16-1838-46A3-AAF6-2BF0515B21B9}"/>
              </a:ext>
            </a:extLst>
          </p:cNvPr>
          <p:cNvSpPr>
            <a:spLocks noGrp="1"/>
          </p:cNvSpPr>
          <p:nvPr>
            <p:ph type="dt" sz="half" idx="2"/>
          </p:nvPr>
        </p:nvSpPr>
        <p:spPr>
          <a:xfrm>
            <a:off x="736826" y="6504213"/>
            <a:ext cx="793775" cy="214211"/>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8DADADE2-C7A1-4FBE-B8C0-AD3674A4911E}" type="datetime1">
              <a:rPr lang="en-US" smtClean="0"/>
              <a:t>9/26/2025</a:t>
            </a:fld>
            <a:endParaRPr lang="en-US" dirty="0"/>
          </a:p>
        </p:txBody>
      </p:sp>
      <p:sp>
        <p:nvSpPr>
          <p:cNvPr id="12" name="Footer Placeholder 4">
            <a:extLst>
              <a:ext uri="{FF2B5EF4-FFF2-40B4-BE49-F238E27FC236}">
                <a16:creationId xmlns:a16="http://schemas.microsoft.com/office/drawing/2014/main" xmlns="" id="{266C9DCB-F2C6-45DE-914C-E90D0FF724CB}"/>
              </a:ext>
            </a:extLst>
          </p:cNvPr>
          <p:cNvSpPr>
            <a:spLocks noGrp="1"/>
          </p:cNvSpPr>
          <p:nvPr>
            <p:ph type="ftr" sz="quarter" idx="3"/>
          </p:nvPr>
        </p:nvSpPr>
        <p:spPr>
          <a:xfrm>
            <a:off x="1803399" y="6504214"/>
            <a:ext cx="5987601" cy="214210"/>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smtClean="0"/>
              <a:t>CAS 2025 H.Schmickler</a:t>
            </a:r>
            <a:endParaRPr lang="en-US" b="1" dirty="0"/>
          </a:p>
        </p:txBody>
      </p:sp>
    </p:spTree>
    <p:extLst>
      <p:ext uri="{BB962C8B-B14F-4D97-AF65-F5344CB8AC3E}">
        <p14:creationId xmlns:p14="http://schemas.microsoft.com/office/powerpoint/2010/main" val="22995590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37E119-5CFA-4B36-A06A-B923AEEEA68E}" type="datetime1">
              <a:rPr lang="en-US" smtClean="0">
                <a:solidFill>
                  <a:prstClr val="black">
                    <a:tint val="75000"/>
                  </a:prstClr>
                </a:solidFill>
              </a:rPr>
              <a:pPr/>
              <a:t>9/26/2025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06116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C93CD9F-EBA7-4844-8C15-B3E0CD7808F8}" type="datetime1">
              <a:rPr lang="en-US" smtClean="0">
                <a:solidFill>
                  <a:prstClr val="black">
                    <a:tint val="75000"/>
                  </a:prstClr>
                </a:solidFill>
              </a:rPr>
              <a:pPr/>
              <a:t>9/26/2025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CAS 2019 H.Schmickler</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76362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678210-398B-4862-9DCC-37FA0F291446}" type="datetime1">
              <a:rPr lang="en-US" smtClean="0">
                <a:solidFill>
                  <a:prstClr val="black">
                    <a:tint val="75000"/>
                  </a:prstClr>
                </a:solidFill>
              </a:rPr>
              <a:pPr/>
              <a:t>9/26/2025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146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FB8D74-9240-4F66-9E9F-B7DFC1875567}" type="datetime1">
              <a:rPr lang="en-US" smtClean="0">
                <a:solidFill>
                  <a:prstClr val="black">
                    <a:tint val="75000"/>
                  </a:prstClr>
                </a:solidFill>
              </a:rPr>
              <a:pPr/>
              <a:t>9/26/2025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7" name="Slide Number Placeholder 6"/>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7270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23AD36-5D60-4612-937B-DA7E8BCEDD49}" type="datetime1">
              <a:rPr lang="en-US" smtClean="0">
                <a:solidFill>
                  <a:prstClr val="black">
                    <a:tint val="75000"/>
                  </a:prstClr>
                </a:solidFill>
              </a:rPr>
              <a:pPr/>
              <a:t>9/26/2025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9" name="Slide Number Placeholder 8"/>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2760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3DFF9F-4850-475B-9A7B-11E583F65FB3}" type="datetime1">
              <a:rPr lang="en-US" smtClean="0">
                <a:solidFill>
                  <a:prstClr val="black">
                    <a:tint val="75000"/>
                  </a:prstClr>
                </a:solidFill>
              </a:rPr>
              <a:pPr/>
              <a:t>9/26/2025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5" name="Slide Number Placeholder 4"/>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73279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BDC986-CC52-47E8-8BA3-47BB331EE5FF}" type="datetime1">
              <a:rPr lang="en-US" smtClean="0">
                <a:solidFill>
                  <a:prstClr val="black">
                    <a:tint val="75000"/>
                  </a:prstClr>
                </a:solidFill>
              </a:rPr>
              <a:pPr/>
              <a:t>9/26/2025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CAS 2019 H.Schmickler</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2177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CF8AE-CC0E-429A-8745-5C16D982DF94}" type="datetime1">
              <a:rPr lang="en-US" smtClean="0">
                <a:solidFill>
                  <a:prstClr val="black">
                    <a:tint val="75000"/>
                  </a:prstClr>
                </a:solidFill>
              </a:rPr>
              <a:pPr/>
              <a:t>9/26/2025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CAS 2019 H.Schmickler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0714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426351DC-9E86-49AF-A2E0-B2564A219651}" type="datetime1">
              <a:rPr lang="en-US" smtClean="0"/>
              <a:t>9/26/2025</a:t>
            </a:fld>
            <a:endParaRPr lang="en-US"/>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77FD79-574E-413A-A3E2-FB8C6162B1AB}" type="datetime1">
              <a:rPr lang="en-US" smtClean="0">
                <a:solidFill>
                  <a:prstClr val="black">
                    <a:tint val="75000"/>
                  </a:prstClr>
                </a:solidFill>
              </a:rPr>
              <a:pPr/>
              <a:t>9/26/2025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CAS 2019 H.Schmickler</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5652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7B0557-768A-4E97-8AA2-A91584DDB6B1}" type="datetime1">
              <a:rPr lang="en-US" smtClean="0">
                <a:solidFill>
                  <a:prstClr val="black">
                    <a:tint val="75000"/>
                  </a:prstClr>
                </a:solidFill>
              </a:rPr>
              <a:pPr/>
              <a:t>9/26/2025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CAS 2019 H.Schmickler</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111986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
        <p:nvSpPr>
          <p:cNvPr id="11" name="Date Placeholder 3">
            <a:extLst>
              <a:ext uri="{FF2B5EF4-FFF2-40B4-BE49-F238E27FC236}">
                <a16:creationId xmlns:a16="http://schemas.microsoft.com/office/drawing/2014/main" xmlns="" id="{DF4EFA16-1838-46A3-AAF6-2BF0515B21B9}"/>
              </a:ext>
            </a:extLst>
          </p:cNvPr>
          <p:cNvSpPr>
            <a:spLocks noGrp="1"/>
          </p:cNvSpPr>
          <p:nvPr>
            <p:ph type="dt" sz="half" idx="2"/>
          </p:nvPr>
        </p:nvSpPr>
        <p:spPr>
          <a:xfrm>
            <a:off x="736826" y="6504213"/>
            <a:ext cx="793775" cy="214211"/>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76F0F995-EE1C-45A3-B747-4BD153227515}" type="datetime1">
              <a:rPr lang="en-US"/>
              <a:pPr>
                <a:defRPr/>
              </a:pPr>
              <a:t>9/26/2025</a:t>
            </a:fld>
            <a:endParaRPr lang="en-US" dirty="0"/>
          </a:p>
        </p:txBody>
      </p:sp>
      <p:sp>
        <p:nvSpPr>
          <p:cNvPr id="12" name="Footer Placeholder 4">
            <a:extLst>
              <a:ext uri="{FF2B5EF4-FFF2-40B4-BE49-F238E27FC236}">
                <a16:creationId xmlns:a16="http://schemas.microsoft.com/office/drawing/2014/main" xmlns="" id="{266C9DCB-F2C6-45DE-914C-E90D0FF724CB}"/>
              </a:ext>
            </a:extLst>
          </p:cNvPr>
          <p:cNvSpPr>
            <a:spLocks noGrp="1"/>
          </p:cNvSpPr>
          <p:nvPr>
            <p:ph type="ftr" sz="quarter" idx="3"/>
          </p:nvPr>
        </p:nvSpPr>
        <p:spPr>
          <a:xfrm>
            <a:off x="1803399" y="6504214"/>
            <a:ext cx="5987601" cy="214210"/>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smtClean="0"/>
              <a:t>CAS 2019 H.Schmickler</a:t>
            </a:r>
            <a:endParaRPr lang="en-US" b="1" dirty="0"/>
          </a:p>
        </p:txBody>
      </p:sp>
    </p:spTree>
    <p:extLst>
      <p:ext uri="{BB962C8B-B14F-4D97-AF65-F5344CB8AC3E}">
        <p14:creationId xmlns:p14="http://schemas.microsoft.com/office/powerpoint/2010/main" val="18453355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9C4E21-EA34-40D9-94F9-4C1FA26364CE}" type="datetime1">
              <a:rPr lang="en-US" smtClean="0"/>
              <a:t>9/26/2025</a:t>
            </a:fld>
            <a:endParaRPr lang="en-US"/>
          </a:p>
        </p:txBody>
      </p:sp>
      <p:sp>
        <p:nvSpPr>
          <p:cNvPr id="5" name="Footer Placeholder 4"/>
          <p:cNvSpPr>
            <a:spLocks noGrp="1"/>
          </p:cNvSpPr>
          <p:nvPr>
            <p:ph type="ftr" sz="quarter" idx="11"/>
          </p:nvPr>
        </p:nvSpPr>
        <p:spPr/>
        <p:txBody>
          <a:bodyPr/>
          <a:lstStyle/>
          <a:p>
            <a:r>
              <a:rPr lang="en-US" smtClean="0"/>
              <a:t>CAS 2025 H.Schmickler</a:t>
            </a:r>
            <a:endParaRPr lang="en-US" dirty="0" smtClean="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95B862-D1B2-4D94-A757-BB58B9989B11}" type="datetime1">
              <a:rPr lang="en-US" smtClean="0"/>
              <a:t>9/26/2025</a:t>
            </a:fld>
            <a:endParaRPr lang="en-US"/>
          </a:p>
        </p:txBody>
      </p:sp>
      <p:sp>
        <p:nvSpPr>
          <p:cNvPr id="6" name="Footer Placeholder 5"/>
          <p:cNvSpPr>
            <a:spLocks noGrp="1"/>
          </p:cNvSpPr>
          <p:nvPr>
            <p:ph type="ftr" sz="quarter" idx="11"/>
          </p:nvPr>
        </p:nvSpPr>
        <p:spPr/>
        <p:txBody>
          <a:bodyPr/>
          <a:lstStyle/>
          <a:p>
            <a:r>
              <a:rPr lang="en-US" smtClean="0"/>
              <a:t>CAS 2025 H.Schmickler</a:t>
            </a:r>
            <a:endParaRPr lang="en-US" dirty="0" smtClean="0"/>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78128F-BF50-47FB-92E8-4F6D15865650}" type="datetime1">
              <a:rPr lang="en-US" smtClean="0"/>
              <a:t>9/26/2025</a:t>
            </a:fld>
            <a:endParaRPr lang="en-US"/>
          </a:p>
        </p:txBody>
      </p:sp>
      <p:sp>
        <p:nvSpPr>
          <p:cNvPr id="8" name="Footer Placeholder 7"/>
          <p:cNvSpPr>
            <a:spLocks noGrp="1"/>
          </p:cNvSpPr>
          <p:nvPr>
            <p:ph type="ftr" sz="quarter" idx="11"/>
          </p:nvPr>
        </p:nvSpPr>
        <p:spPr/>
        <p:txBody>
          <a:bodyPr/>
          <a:lstStyle/>
          <a:p>
            <a:r>
              <a:rPr lang="en-US" smtClean="0"/>
              <a:t>CAS 2025 H.Schmickler</a:t>
            </a:r>
            <a:endParaRPr lang="en-US" dirty="0" smtClean="0"/>
          </a:p>
        </p:txBody>
      </p:sp>
      <p:sp>
        <p:nvSpPr>
          <p:cNvPr id="9" name="Slide Number Placeholder 8"/>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D60A25-1507-45D8-9673-AB737C97B677}" type="datetime1">
              <a:rPr lang="en-US" smtClean="0"/>
              <a:t>9/26/2025</a:t>
            </a:fld>
            <a:endParaRPr lang="en-US"/>
          </a:p>
        </p:txBody>
      </p:sp>
      <p:sp>
        <p:nvSpPr>
          <p:cNvPr id="4" name="Footer Placeholder 3"/>
          <p:cNvSpPr>
            <a:spLocks noGrp="1"/>
          </p:cNvSpPr>
          <p:nvPr>
            <p:ph type="ftr" sz="quarter" idx="11"/>
          </p:nvPr>
        </p:nvSpPr>
        <p:spPr/>
        <p:txBody>
          <a:bodyPr/>
          <a:lstStyle/>
          <a:p>
            <a:r>
              <a:rPr lang="en-US" smtClean="0"/>
              <a:t>CAS 2025 H.Schmickler</a:t>
            </a:r>
            <a:endParaRPr lang="en-US" dirty="0" smtClean="0"/>
          </a:p>
        </p:txBody>
      </p:sp>
      <p:sp>
        <p:nvSpPr>
          <p:cNvPr id="5" name="Slide Number Placeholder 4"/>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6EF0ED-1CE1-42D1-AD33-67F3C3D6C2CA}" type="datetime1">
              <a:rPr lang="en-US" smtClean="0"/>
              <a:t>9/26/2025</a:t>
            </a:fld>
            <a:endParaRPr lang="en-US"/>
          </a:p>
        </p:txBody>
      </p:sp>
      <p:sp>
        <p:nvSpPr>
          <p:cNvPr id="3" name="Footer Placeholder 2"/>
          <p:cNvSpPr>
            <a:spLocks noGrp="1"/>
          </p:cNvSpPr>
          <p:nvPr>
            <p:ph type="ftr" sz="quarter" idx="11"/>
          </p:nvPr>
        </p:nvSpPr>
        <p:spPr/>
        <p:txBody>
          <a:bodyPr/>
          <a:lstStyle/>
          <a:p>
            <a:r>
              <a:rPr lang="en-US" smtClean="0"/>
              <a:t>CAS 2025 H.Schmickler</a:t>
            </a:r>
            <a:endParaRPr lang="en-US"/>
          </a:p>
        </p:txBody>
      </p:sp>
      <p:sp>
        <p:nvSpPr>
          <p:cNvPr id="4" name="Slide Number Placeholder 3"/>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0C9EF-EA2B-4E28-AEF7-F1391C7367AF}" type="datetime1">
              <a:rPr lang="en-US" smtClean="0"/>
              <a:t>9/26/2025</a:t>
            </a:fld>
            <a:endParaRPr lang="en-US"/>
          </a:p>
        </p:txBody>
      </p:sp>
      <p:sp>
        <p:nvSpPr>
          <p:cNvPr id="6" name="Footer Placeholder 5"/>
          <p:cNvSpPr>
            <a:spLocks noGrp="1"/>
          </p:cNvSpPr>
          <p:nvPr>
            <p:ph type="ftr" sz="quarter" idx="11"/>
          </p:nvPr>
        </p:nvSpPr>
        <p:spPr/>
        <p:txBody>
          <a:bodyPr/>
          <a:lstStyle/>
          <a:p>
            <a:r>
              <a:rPr lang="en-US" smtClean="0"/>
              <a:t>CAS 2025 H.Schmickler</a:t>
            </a:r>
            <a:endParaRPr lang="en-US"/>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DD43A7-02B3-48A4-8422-D50C9F8D8D1E}" type="datetime1">
              <a:rPr lang="en-US" smtClean="0"/>
              <a:t>9/26/2025</a:t>
            </a:fld>
            <a:endParaRPr lang="en-US"/>
          </a:p>
        </p:txBody>
      </p:sp>
      <p:sp>
        <p:nvSpPr>
          <p:cNvPr id="6" name="Footer Placeholder 5"/>
          <p:cNvSpPr>
            <a:spLocks noGrp="1"/>
          </p:cNvSpPr>
          <p:nvPr>
            <p:ph type="ftr" sz="quarter" idx="11"/>
          </p:nvPr>
        </p:nvSpPr>
        <p:spPr/>
        <p:txBody>
          <a:bodyPr/>
          <a:lstStyle/>
          <a:p>
            <a:r>
              <a:rPr lang="en-US" smtClean="0"/>
              <a:t>CAS 2025 H.Schmickler</a:t>
            </a:r>
            <a:endParaRPr lang="en-US"/>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1597" y="152400"/>
            <a:ext cx="5798404" cy="5635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14400"/>
            <a:ext cx="8229600" cy="5257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8E9F71-90E7-4E6E-802B-941EF1F14B4E}" type="datetime1">
              <a:rPr lang="en-US" smtClean="0"/>
              <a:t>9/26/2025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CAS 2025 H.Schmickler</a:t>
            </a:r>
            <a:endParaRPr lang="en-US" dirty="0"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B4EDF-7DE6-4369-B527-B79B2EF0026D}" type="slidenum">
              <a:rPr lang="en-US" smtClean="0"/>
              <a:pPr/>
              <a:t>‹#›</a:t>
            </a:fld>
            <a:endParaRPr lang="en-US"/>
          </a:p>
        </p:txBody>
      </p:sp>
      <p:pic>
        <p:nvPicPr>
          <p:cNvPr id="7" name="Picture 6" descr="CASlogo-01.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1326" y="76200"/>
            <a:ext cx="1352674" cy="907055"/>
          </a:xfrm>
          <a:prstGeom prst="rect">
            <a:avLst/>
          </a:prstGeom>
        </p:spPr>
      </p:pic>
      <p:pic>
        <p:nvPicPr>
          <p:cNvPr id="8" name="Picture 7"/>
          <p:cNvPicPr>
            <a:picLocks noChangeAspect="1"/>
          </p:cNvPicPr>
          <p:nvPr userDrawn="1"/>
        </p:nvPicPr>
        <p:blipFill>
          <a:blip r:embed="rId14"/>
          <a:stretch>
            <a:fillRect/>
          </a:stretch>
        </p:blipFill>
        <p:spPr>
          <a:xfrm>
            <a:off x="8153400" y="22977"/>
            <a:ext cx="908566" cy="90705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828" r:id="rId11"/>
  </p:sldLayoutIdLst>
  <p:timing>
    <p:tnLst>
      <p:par>
        <p:cTn id="1" dur="indefinite" restart="never" nodeType="tmRoot"/>
      </p:par>
    </p:tnLst>
  </p:timing>
  <p:hf hd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1597" y="152400"/>
            <a:ext cx="5798404" cy="5635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14400"/>
            <a:ext cx="8229600" cy="5257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01B8A-EF20-454E-85A6-39A367540DED}" type="datetime1">
              <a:rPr lang="en-US" smtClean="0">
                <a:solidFill>
                  <a:prstClr val="black">
                    <a:tint val="75000"/>
                  </a:prstClr>
                </a:solidFill>
              </a:rPr>
              <a:pPr/>
              <a:t>9/26/2025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B4EDF-7DE6-4369-B527-B79B2EF0026D}" type="slidenum">
              <a:rPr lang="en-US" smtClean="0">
                <a:solidFill>
                  <a:prstClr val="black">
                    <a:tint val="75000"/>
                  </a:prstClr>
                </a:solidFill>
              </a:rPr>
              <a:pPr/>
              <a:t>‹#›</a:t>
            </a:fld>
            <a:endParaRPr lang="en-US">
              <a:solidFill>
                <a:prstClr val="black">
                  <a:tint val="75000"/>
                </a:prstClr>
              </a:solidFill>
            </a:endParaRPr>
          </a:p>
        </p:txBody>
      </p:sp>
      <p:pic>
        <p:nvPicPr>
          <p:cNvPr id="7" name="Picture 6" descr="CASlogo-01.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1326" y="76200"/>
            <a:ext cx="1352674" cy="907055"/>
          </a:xfrm>
          <a:prstGeom prst="rect">
            <a:avLst/>
          </a:prstGeom>
        </p:spPr>
      </p:pic>
      <p:pic>
        <p:nvPicPr>
          <p:cNvPr id="8" name="Picture 7"/>
          <p:cNvPicPr>
            <a:picLocks noChangeAspect="1"/>
          </p:cNvPicPr>
          <p:nvPr userDrawn="1"/>
        </p:nvPicPr>
        <p:blipFill>
          <a:blip r:embed="rId14"/>
          <a:stretch>
            <a:fillRect/>
          </a:stretch>
        </p:blipFill>
        <p:spPr>
          <a:xfrm>
            <a:off x="8153400" y="22977"/>
            <a:ext cx="908566" cy="907054"/>
          </a:xfrm>
          <a:prstGeom prst="rect">
            <a:avLst/>
          </a:prstGeom>
        </p:spPr>
      </p:pic>
    </p:spTree>
    <p:extLst>
      <p:ext uri="{BB962C8B-B14F-4D97-AF65-F5344CB8AC3E}">
        <p14:creationId xmlns:p14="http://schemas.microsoft.com/office/powerpoint/2010/main" val="386917168"/>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iming>
    <p:tnLst>
      <p:par>
        <p:cTn id="1" dur="indefinite" restart="never" nodeType="tmRoot"/>
      </p:par>
    </p:tnLst>
  </p:timing>
  <p:hf hd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70.png"/><Relationship Id="rId4" Type="http://schemas.openxmlformats.org/officeDocument/2006/relationships/notesSlide" Target="../notesSlides/notesSlide20.xml"/></Relationships>
</file>

<file path=ppt/slides/_rels/slide10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7.mp4"/><Relationship Id="rId1" Type="http://schemas.microsoft.com/office/2007/relationships/media" Target="../media/media7.mp4"/><Relationship Id="rId5" Type="http://schemas.openxmlformats.org/officeDocument/2006/relationships/image" Target="../media/image118.png"/><Relationship Id="rId4" Type="http://schemas.openxmlformats.org/officeDocument/2006/relationships/notesSlide" Target="../notesSlides/notesSlide21.xml"/></Relationships>
</file>

<file path=ppt/slides/_rels/slide10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8.mp4"/><Relationship Id="rId1" Type="http://schemas.microsoft.com/office/2007/relationships/media" Target="../media/media8.mp4"/><Relationship Id="rId5" Type="http://schemas.openxmlformats.org/officeDocument/2006/relationships/image" Target="../media/image119.png"/><Relationship Id="rId4" Type="http://schemas.openxmlformats.org/officeDocument/2006/relationships/notesSlide" Target="../notesSlides/notesSlide22.xml"/></Relationships>
</file>

<file path=ppt/slides/_rels/slide10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9.mp4"/><Relationship Id="rId1" Type="http://schemas.microsoft.com/office/2007/relationships/media" Target="../media/media9.mp4"/><Relationship Id="rId5" Type="http://schemas.openxmlformats.org/officeDocument/2006/relationships/image" Target="../media/image121.png"/><Relationship Id="rId4" Type="http://schemas.openxmlformats.org/officeDocument/2006/relationships/notesSlide" Target="../notesSlides/notesSlide23.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0.mp4"/><Relationship Id="rId1" Type="http://schemas.microsoft.com/office/2007/relationships/media" Target="../media/media10.mp4"/><Relationship Id="rId5" Type="http://schemas.openxmlformats.org/officeDocument/2006/relationships/image" Target="../media/image122.png"/><Relationship Id="rId4" Type="http://schemas.openxmlformats.org/officeDocument/2006/relationships/notesSlide" Target="../notesSlides/notesSlide24.xml"/></Relationships>
</file>

<file path=ppt/slides/_rels/slide105.xml.rels><?xml version="1.0" encoding="UTF-8" standalone="yes"?>
<Relationships xmlns="http://schemas.openxmlformats.org/package/2006/relationships"><Relationship Id="rId3" Type="http://schemas.openxmlformats.org/officeDocument/2006/relationships/image" Target="../media/image77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25.png"/><Relationship Id="rId2" Type="http://schemas.openxmlformats.org/officeDocument/2006/relationships/video" Target="../media/media11.mp4"/><Relationship Id="rId1" Type="http://schemas.microsoft.com/office/2007/relationships/media" Target="../media/media11.mp4"/><Relationship Id="rId6" Type="http://schemas.openxmlformats.org/officeDocument/2006/relationships/image" Target="../media/image124.gif"/><Relationship Id="rId5" Type="http://schemas.openxmlformats.org/officeDocument/2006/relationships/image" Target="../media/image123.png"/><Relationship Id="rId4" Type="http://schemas.openxmlformats.org/officeDocument/2006/relationships/notesSlide" Target="../notesSlides/notesSlide26.xml"/></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73.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72.png"/><Relationship Id="rId5" Type="http://schemas.openxmlformats.org/officeDocument/2006/relationships/image" Target="../media/image71.wmf"/><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8.png"/><Relationship Id="rId5" Type="http://schemas.openxmlformats.org/officeDocument/2006/relationships/image" Target="../media/image17.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1.xml"/><Relationship Id="rId5" Type="http://schemas.openxmlformats.org/officeDocument/2006/relationships/image" Target="../media/image241.png"/><Relationship Id="rId4" Type="http://schemas.openxmlformats.org/officeDocument/2006/relationships/image" Target="../media/image231.png"/></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gif"/><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1.xml"/><Relationship Id="rId5" Type="http://schemas.openxmlformats.org/officeDocument/2006/relationships/image" Target="../media/image38.jpeg"/><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1.xml"/><Relationship Id="rId6" Type="http://schemas.openxmlformats.org/officeDocument/2006/relationships/image" Target="../media/image41.jpg"/><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xml"/><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1.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jpg"/><Relationship Id="rId1" Type="http://schemas.openxmlformats.org/officeDocument/2006/relationships/slideLayout" Target="../slideLayouts/slideLayout2.xml"/><Relationship Id="rId5" Type="http://schemas.openxmlformats.org/officeDocument/2006/relationships/image" Target="../media/image61.jpg"/><Relationship Id="rId4" Type="http://schemas.openxmlformats.org/officeDocument/2006/relationships/image" Target="../media/image60.jpg"/></Relationships>
</file>

<file path=ppt/slides/_rels/slide3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67.png"/><Relationship Id="rId4" Type="http://schemas.openxmlformats.org/officeDocument/2006/relationships/notesSlide" Target="../notesSlides/notesSlide6.xml"/></Relationships>
</file>

<file path=ppt/slides/_rels/slide42.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video" Target="../media/media3.mp4"/><Relationship Id="rId7" Type="http://schemas.openxmlformats.org/officeDocument/2006/relationships/image" Target="../media/image68.wmf"/><Relationship Id="rId2" Type="http://schemas.microsoft.com/office/2007/relationships/media" Target="../media/media3.mp4"/><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7.xml"/><Relationship Id="rId4"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70.png"/><Relationship Id="rId4" Type="http://schemas.openxmlformats.org/officeDocument/2006/relationships/notesSlide" Target="../notesSlides/notesSlide8.xml"/></Relationships>
</file>

<file path=ppt/slides/_rels/slide44.xml.rels><?xml version="1.0" encoding="UTF-8" standalone="yes"?>
<Relationships xmlns="http://schemas.openxmlformats.org/package/2006/relationships"><Relationship Id="rId3" Type="http://schemas.openxmlformats.org/officeDocument/2006/relationships/image" Target="../media/image77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73.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72.png"/><Relationship Id="rId5" Type="http://schemas.openxmlformats.org/officeDocument/2006/relationships/image" Target="../media/image71.wmf"/><Relationship Id="rId4" Type="http://schemas.openxmlformats.org/officeDocument/2006/relationships/oleObject" Target="../embeddings/oleObject3.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hyperlink" Target="https://en.wikipedia.org/wiki/Window_function" TargetMode="External"/><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54.xml.rels><?xml version="1.0" encoding="UTF-8" standalone="yes"?>
<Relationships xmlns="http://schemas.openxmlformats.org/package/2006/relationships"><Relationship Id="rId3" Type="http://schemas.openxmlformats.org/officeDocument/2006/relationships/hyperlink" Target="https://mgasior.web.cern.ch/mgasior/pap/FFT_resol_note.pdf" TargetMode="External"/><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hyperlink" Target="https://mgasior.web.cern.ch/mgasior/pap/FFT_resol_note.pdf" TargetMode="External"/><Relationship Id="rId1" Type="http://schemas.openxmlformats.org/officeDocument/2006/relationships/slideLayout" Target="../slideLayouts/slideLayout2.xml"/><Relationship Id="rId4" Type="http://schemas.openxmlformats.org/officeDocument/2006/relationships/image" Target="../media/image980.png"/></Relationships>
</file>

<file path=ppt/slides/_rels/slide56.xml.rels><?xml version="1.0" encoding="UTF-8" standalone="yes"?>
<Relationships xmlns="http://schemas.openxmlformats.org/package/2006/relationships"><Relationship Id="rId2" Type="http://schemas.openxmlformats.org/officeDocument/2006/relationships/image" Target="../media/image91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67.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4.png"/><Relationship Id="rId4" Type="http://schemas.openxmlformats.org/officeDocument/2006/relationships/image" Target="../media/image1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7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0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cerm.unifi.it/EUcourse2001/Gunther_lecturenotes.pdf" TargetMode="External"/><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113.jpe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66.png"/><Relationship Id="rId5" Type="http://schemas.openxmlformats.org/officeDocument/2006/relationships/image" Target="../media/image115.wmf"/><Relationship Id="rId4" Type="http://schemas.openxmlformats.org/officeDocument/2006/relationships/oleObject" Target="../embeddings/oleObject4.bin"/></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5.mp4"/><Relationship Id="rId1" Type="http://schemas.microsoft.com/office/2007/relationships/media" Target="../media/media5.mp4"/><Relationship Id="rId5" Type="http://schemas.openxmlformats.org/officeDocument/2006/relationships/image" Target="../media/image116.png"/><Relationship Id="rId4" Type="http://schemas.openxmlformats.org/officeDocument/2006/relationships/notesSlide" Target="../notesSlides/notesSlide16.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6.avi"/><Relationship Id="rId1" Type="http://schemas.microsoft.com/office/2007/relationships/media" Target="../media/media6.avi"/><Relationship Id="rId5" Type="http://schemas.openxmlformats.org/officeDocument/2006/relationships/image" Target="../media/image117.png"/><Relationship Id="rId4" Type="http://schemas.openxmlformats.org/officeDocument/2006/relationships/notesSlide" Target="../notesSlides/notesSlide17.xml"/></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67.png"/><Relationship Id="rId4" Type="http://schemas.openxmlformats.org/officeDocument/2006/relationships/notesSlide" Target="../notesSlides/notesSlide18.xml"/></Relationships>
</file>

<file path=ppt/slides/_rels/slide99.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video" Target="../media/media3.mp4"/><Relationship Id="rId7" Type="http://schemas.openxmlformats.org/officeDocument/2006/relationships/image" Target="../media/image68.wmf"/><Relationship Id="rId2" Type="http://schemas.microsoft.com/office/2007/relationships/media" Target="../media/media3.mp4"/><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19.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33363" y="1737350"/>
            <a:ext cx="7543800" cy="369332"/>
          </a:xfrm>
          <a:prstGeom prst="rect">
            <a:avLst/>
          </a:prstGeom>
        </p:spPr>
        <p:txBody>
          <a:bodyPr wrap="square">
            <a:spAutoFit/>
          </a:bodyPr>
          <a:lstStyle/>
          <a:p>
            <a:pPr algn="ctr"/>
            <a:r>
              <a:rPr lang="en-US" b="1" dirty="0" smtClean="0"/>
              <a:t> </a:t>
            </a:r>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4178964651"/>
              </p:ext>
            </p:extLst>
          </p:nvPr>
        </p:nvGraphicFramePr>
        <p:xfrm>
          <a:off x="4235450" y="3445510"/>
          <a:ext cx="673100" cy="195580"/>
        </p:xfrm>
        <a:graphic>
          <a:graphicData uri="http://schemas.openxmlformats.org/drawingml/2006/table">
            <a:tbl>
              <a:tblPr/>
              <a:tblGrid>
                <a:gridCol w="673100">
                  <a:extLst>
                    <a:ext uri="{9D8B030D-6E8A-4147-A177-3AD203B41FA5}">
                      <a16:colId xmlns:a16="http://schemas.microsoft.com/office/drawing/2014/main" xmlns="" val="20000"/>
                    </a:ext>
                  </a:extLst>
                </a:gridCol>
              </a:tblGrid>
              <a:tr h="190500">
                <a:tc>
                  <a:txBody>
                    <a:bodyPr/>
                    <a:lstStyle/>
                    <a:p>
                      <a:pPr algn="r" fontAlgn="b"/>
                      <a:endParaRPr lang="en-US" sz="1200" b="0" i="0" u="none" strike="noStrike" dirty="0">
                        <a:solidFill>
                          <a:srgbClr val="000000"/>
                        </a:solidFill>
                        <a:effectLst/>
                        <a:latin typeface="Calibri"/>
                      </a:endParaRPr>
                    </a:p>
                  </a:txBody>
                  <a:tcPr marL="12700" marR="12700" marT="12700" marB="0" anchor="b">
                    <a:lnL>
                      <a:noFill/>
                    </a:lnL>
                    <a:lnR>
                      <a:noFill/>
                    </a:lnR>
                    <a:lnT>
                      <a:noFill/>
                    </a:lnT>
                    <a:lnB>
                      <a:noFill/>
                    </a:lnB>
                  </a:tcPr>
                </a:tc>
                <a:extLst>
                  <a:ext uri="{0D108BD9-81ED-4DB2-BD59-A6C34878D82A}">
                    <a16:rowId xmlns:a16="http://schemas.microsoft.com/office/drawing/2014/main" xmlns="" val="10000"/>
                  </a:ext>
                </a:extLst>
              </a:tr>
            </a:tbl>
          </a:graphicData>
        </a:graphic>
      </p:graphicFrame>
      <p:sp>
        <p:nvSpPr>
          <p:cNvPr id="8" name="TextBox 7"/>
          <p:cNvSpPr txBox="1"/>
          <p:nvPr/>
        </p:nvSpPr>
        <p:spPr>
          <a:xfrm>
            <a:off x="1600200" y="304967"/>
            <a:ext cx="6477000" cy="400110"/>
          </a:xfrm>
          <a:prstGeom prst="rect">
            <a:avLst/>
          </a:prstGeom>
          <a:noFill/>
        </p:spPr>
        <p:txBody>
          <a:bodyPr wrap="square" rtlCol="0">
            <a:spAutoFit/>
          </a:bodyPr>
          <a:lstStyle/>
          <a:p>
            <a:r>
              <a:rPr lang="en-GB" sz="2000" dirty="0" smtClean="0"/>
              <a:t>General Introductory Course, Santa Susanna (ES), </a:t>
            </a:r>
            <a:r>
              <a:rPr lang="en-GB" sz="2000" dirty="0" smtClean="0"/>
              <a:t>2025</a:t>
            </a:r>
            <a:endParaRPr lang="en-GB" sz="2000" dirty="0"/>
          </a:p>
        </p:txBody>
      </p:sp>
      <p:sp>
        <p:nvSpPr>
          <p:cNvPr id="9" name="TextBox 8"/>
          <p:cNvSpPr txBox="1"/>
          <p:nvPr/>
        </p:nvSpPr>
        <p:spPr>
          <a:xfrm>
            <a:off x="199963" y="998686"/>
            <a:ext cx="8610600" cy="646331"/>
          </a:xfrm>
          <a:prstGeom prst="rect">
            <a:avLst/>
          </a:prstGeom>
          <a:solidFill>
            <a:schemeClr val="tx2">
              <a:lumMod val="75000"/>
              <a:alpha val="40000"/>
            </a:schemeClr>
          </a:solidFill>
          <a:ln w="25400">
            <a:solidFill>
              <a:srgbClr val="FFFF00"/>
            </a:solidFill>
          </a:ln>
        </p:spPr>
        <p:txBody>
          <a:bodyPr wrap="square" rtlCol="0">
            <a:spAutoFit/>
          </a:bodyPr>
          <a:lstStyle/>
          <a:p>
            <a:pPr algn="ctr"/>
            <a:r>
              <a:rPr lang="en-GB" dirty="0" smtClean="0"/>
              <a:t>Time &amp; Frequency Domain Signals &amp; Measurements</a:t>
            </a:r>
          </a:p>
          <a:p>
            <a:pPr algn="ctr"/>
            <a:r>
              <a:rPr lang="en-GB" dirty="0" err="1" smtClean="0"/>
              <a:t>H.Schmickler</a:t>
            </a:r>
            <a:r>
              <a:rPr lang="en-GB" dirty="0" smtClean="0"/>
              <a:t>, ex-CERN</a:t>
            </a:r>
          </a:p>
        </p:txBody>
      </p:sp>
      <p:sp>
        <p:nvSpPr>
          <p:cNvPr id="4" name="Footer Placeholder 3"/>
          <p:cNvSpPr>
            <a:spLocks noGrp="1"/>
          </p:cNvSpPr>
          <p:nvPr>
            <p:ph type="ftr" sz="quarter" idx="11"/>
          </p:nvPr>
        </p:nvSpPr>
        <p:spPr/>
        <p:txBody>
          <a:bodyPr/>
          <a:lstStyle/>
          <a:p>
            <a:r>
              <a:rPr lang="en-US" smtClean="0"/>
              <a:t>CAS 2025 H.Schmickler</a:t>
            </a:r>
            <a:endParaRPr lang="en-US"/>
          </a:p>
        </p:txBody>
      </p:sp>
      <p:sp>
        <p:nvSpPr>
          <p:cNvPr id="6" name="TextBox 5"/>
          <p:cNvSpPr txBox="1"/>
          <p:nvPr/>
        </p:nvSpPr>
        <p:spPr>
          <a:xfrm>
            <a:off x="6934200" y="5181600"/>
            <a:ext cx="1954695" cy="1015663"/>
          </a:xfrm>
          <a:prstGeom prst="rect">
            <a:avLst/>
          </a:prstGeom>
          <a:noFill/>
        </p:spPr>
        <p:txBody>
          <a:bodyPr wrap="square" rtlCol="0">
            <a:spAutoFit/>
          </a:bodyPr>
          <a:lstStyle/>
          <a:p>
            <a:r>
              <a:rPr lang="en-GB" sz="1200" dirty="0" smtClean="0"/>
              <a:t>With slides from:</a:t>
            </a:r>
          </a:p>
          <a:p>
            <a:r>
              <a:rPr lang="en-GB" sz="1200" dirty="0" smtClean="0"/>
              <a:t/>
            </a:r>
            <a:br>
              <a:rPr lang="en-GB" sz="1200" dirty="0" smtClean="0"/>
            </a:br>
            <a:r>
              <a:rPr lang="en-GB" sz="1200" dirty="0" err="1" smtClean="0"/>
              <a:t>M.Gasior</a:t>
            </a:r>
            <a:r>
              <a:rPr lang="en-GB" sz="1200" dirty="0" smtClean="0"/>
              <a:t>, </a:t>
            </a:r>
            <a:r>
              <a:rPr lang="en-GB" sz="1200" dirty="0" err="1" smtClean="0"/>
              <a:t>R.Jones</a:t>
            </a:r>
            <a:r>
              <a:rPr lang="en-GB" sz="1200" dirty="0" smtClean="0"/>
              <a:t>, </a:t>
            </a:r>
            <a:r>
              <a:rPr lang="en-GB" sz="1200" dirty="0" err="1" smtClean="0"/>
              <a:t>M.Wendt</a:t>
            </a:r>
            <a:r>
              <a:rPr lang="en-GB" sz="1200" dirty="0" smtClean="0"/>
              <a:t> </a:t>
            </a:r>
          </a:p>
          <a:p>
            <a:r>
              <a:rPr lang="en-GB" sz="1200" dirty="0" smtClean="0"/>
              <a:t>(CERN)</a:t>
            </a:r>
            <a:br>
              <a:rPr lang="en-GB" sz="1200" dirty="0" smtClean="0"/>
            </a:br>
            <a:endParaRPr lang="en-GB" sz="1200" dirty="0" smtClean="0"/>
          </a:p>
        </p:txBody>
      </p:sp>
      <p:sp>
        <p:nvSpPr>
          <p:cNvPr id="3" name="Slide Number Placeholder 2"/>
          <p:cNvSpPr>
            <a:spLocks noGrp="1"/>
          </p:cNvSpPr>
          <p:nvPr>
            <p:ph type="sldNum" sz="quarter" idx="12"/>
          </p:nvPr>
        </p:nvSpPr>
        <p:spPr/>
        <p:txBody>
          <a:bodyPr/>
          <a:lstStyle/>
          <a:p>
            <a:r>
              <a:rPr lang="fr-FR" dirty="0" smtClean="0"/>
              <a:t>1</a:t>
            </a:r>
            <a:endParaRPr lang="en-US" dirty="0"/>
          </a:p>
        </p:txBody>
      </p:sp>
      <p:pic>
        <p:nvPicPr>
          <p:cNvPr id="11" name="Picture 5" descr="beta_sqeez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229" y="1690669"/>
            <a:ext cx="3012331"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4393811"/>
            <a:ext cx="3040537" cy="1803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81400" y="2209800"/>
            <a:ext cx="2409825" cy="1526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00" y="4389225"/>
            <a:ext cx="2540131" cy="1574881"/>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867" y="2106682"/>
            <a:ext cx="3269333" cy="1919882"/>
          </a:xfrm>
          <a:prstGeom prst="rect">
            <a:avLst/>
          </a:prstGeom>
        </p:spPr>
      </p:pic>
      <p:sp>
        <p:nvSpPr>
          <p:cNvPr id="12" name="Rectangle 11"/>
          <p:cNvSpPr/>
          <p:nvPr/>
        </p:nvSpPr>
        <p:spPr>
          <a:xfrm>
            <a:off x="8229600" y="6248400"/>
            <a:ext cx="580963"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8513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FR" dirty="0" err="1" smtClean="0"/>
              <a:t>Mathematically</a:t>
            </a:r>
            <a:r>
              <a:rPr lang="fr-FR" dirty="0" smtClean="0"/>
              <a:t> </a:t>
            </a:r>
            <a:r>
              <a:rPr lang="fr-FR" dirty="0" err="1" smtClean="0"/>
              <a:t>this</a:t>
            </a:r>
            <a:r>
              <a:rPr lang="fr-FR" dirty="0" smtClean="0"/>
              <a:t> </a:t>
            </a:r>
            <a:r>
              <a:rPr lang="fr-FR" dirty="0" err="1" smtClean="0"/>
              <a:t>is</a:t>
            </a:r>
            <a:r>
              <a:rPr lang="fr-FR" dirty="0" smtClean="0"/>
              <a:t> « </a:t>
            </a:r>
            <a:r>
              <a:rPr lang="fr-FR" dirty="0" err="1" smtClean="0"/>
              <a:t>interesting</a:t>
            </a:r>
            <a:r>
              <a:rPr lang="fr-FR" dirty="0" smtClean="0"/>
              <a:t> »</a:t>
            </a:r>
          </a:p>
          <a:p>
            <a:r>
              <a:rPr lang="fr-FR" dirty="0" err="1" smtClean="0"/>
              <a:t>Physicists</a:t>
            </a:r>
            <a:r>
              <a:rPr lang="fr-FR" dirty="0" smtClean="0"/>
              <a:t> « </a:t>
            </a:r>
            <a:r>
              <a:rPr lang="fr-FR" dirty="0" err="1" smtClean="0"/>
              <a:t>just</a:t>
            </a:r>
            <a:r>
              <a:rPr lang="fr-FR" dirty="0" smtClean="0"/>
              <a:t> assume </a:t>
            </a:r>
            <a:r>
              <a:rPr lang="fr-FR" dirty="0" err="1" smtClean="0"/>
              <a:t>it</a:t>
            </a:r>
            <a:r>
              <a:rPr lang="fr-FR" dirty="0" smtClean="0"/>
              <a:t> </a:t>
            </a:r>
            <a:r>
              <a:rPr lang="fr-FR" dirty="0" err="1" smtClean="0"/>
              <a:t>works</a:t>
            </a:r>
            <a:r>
              <a:rPr lang="fr-FR" dirty="0" smtClean="0"/>
              <a:t> »</a:t>
            </a:r>
          </a:p>
          <a:p>
            <a:endParaRPr lang="fr-FR" dirty="0"/>
          </a:p>
          <a:p>
            <a:pPr marL="0" indent="0">
              <a:buNone/>
            </a:pPr>
            <a:r>
              <a:rPr lang="fr-FR" sz="2000" dirty="0" smtClean="0"/>
              <a:t>1) In a </a:t>
            </a:r>
            <a:r>
              <a:rPr lang="fr-FR" sz="2000" b="1" dirty="0" smtClean="0">
                <a:solidFill>
                  <a:srgbClr val="7030A0"/>
                </a:solidFill>
              </a:rPr>
              <a:t>time </a:t>
            </a:r>
            <a:r>
              <a:rPr lang="fr-FR" sz="2000" b="1" dirty="0" err="1" smtClean="0">
                <a:solidFill>
                  <a:srgbClr val="7030A0"/>
                </a:solidFill>
              </a:rPr>
              <a:t>limited</a:t>
            </a:r>
            <a:r>
              <a:rPr lang="fr-FR" sz="2000" b="1" dirty="0" smtClean="0">
                <a:solidFill>
                  <a:srgbClr val="7030A0"/>
                </a:solidFill>
              </a:rPr>
              <a:t> </a:t>
            </a:r>
            <a:r>
              <a:rPr lang="fr-FR" sz="2000" b="1" dirty="0" err="1" smtClean="0">
                <a:solidFill>
                  <a:srgbClr val="7030A0"/>
                </a:solidFill>
              </a:rPr>
              <a:t>window</a:t>
            </a:r>
            <a:r>
              <a:rPr lang="fr-FR" sz="2000" b="1" dirty="0" smtClean="0">
                <a:solidFill>
                  <a:srgbClr val="7030A0"/>
                </a:solidFill>
              </a:rPr>
              <a:t> </a:t>
            </a:r>
            <a:r>
              <a:rPr lang="fr-FR" sz="2000" dirty="0" err="1" smtClean="0"/>
              <a:t>any</a:t>
            </a:r>
            <a:r>
              <a:rPr lang="fr-FR" sz="2000" dirty="0" smtClean="0"/>
              <a:t> non </a:t>
            </a:r>
            <a:r>
              <a:rPr lang="fr-FR" sz="2000" dirty="0" err="1" smtClean="0"/>
              <a:t>periodic</a:t>
            </a:r>
            <a:r>
              <a:rPr lang="fr-FR" sz="2000" dirty="0" smtClean="0"/>
              <a:t> </a:t>
            </a:r>
            <a:r>
              <a:rPr lang="fr-FR" sz="2000" dirty="0" err="1" smtClean="0"/>
              <a:t>function</a:t>
            </a:r>
            <a:r>
              <a:rPr lang="fr-FR" sz="2000" dirty="0" smtClean="0"/>
              <a:t> </a:t>
            </a:r>
            <a:r>
              <a:rPr lang="fr-FR" sz="2000" dirty="0" err="1" smtClean="0"/>
              <a:t>can</a:t>
            </a:r>
            <a:r>
              <a:rPr lang="fr-FR" sz="2000" dirty="0" smtClean="0"/>
              <a:t> </a:t>
            </a:r>
            <a:r>
              <a:rPr lang="fr-FR" sz="2000" dirty="0" err="1" smtClean="0"/>
              <a:t>be</a:t>
            </a:r>
            <a:r>
              <a:rPr lang="fr-FR" sz="2000" dirty="0" smtClean="0"/>
              <a:t> </a:t>
            </a:r>
            <a:r>
              <a:rPr lang="fr-FR" sz="2000" dirty="0" err="1" smtClean="0"/>
              <a:t>expressed</a:t>
            </a:r>
            <a:r>
              <a:rPr lang="fr-FR" sz="2000" dirty="0" smtClean="0"/>
              <a:t> as Fourier </a:t>
            </a:r>
            <a:r>
              <a:rPr lang="fr-FR" sz="2000" dirty="0" err="1" smtClean="0"/>
              <a:t>series</a:t>
            </a:r>
            <a:r>
              <a:rPr lang="fr-FR" sz="2000" dirty="0" smtClean="0"/>
              <a:t>. </a:t>
            </a:r>
            <a:r>
              <a:rPr lang="fr-FR" sz="2000" dirty="0" err="1" smtClean="0"/>
              <a:t>Problem</a:t>
            </a:r>
            <a:r>
              <a:rPr lang="fr-FR" sz="2000" dirty="0" smtClean="0"/>
              <a:t>: </a:t>
            </a:r>
            <a:r>
              <a:rPr lang="fr-FR" sz="2000" dirty="0" err="1" smtClean="0"/>
              <a:t>Outside</a:t>
            </a:r>
            <a:r>
              <a:rPr lang="fr-FR" sz="2000" dirty="0" smtClean="0"/>
              <a:t> </a:t>
            </a:r>
            <a:r>
              <a:rPr lang="fr-FR" sz="2000" dirty="0" err="1" smtClean="0"/>
              <a:t>this</a:t>
            </a:r>
            <a:r>
              <a:rPr lang="fr-FR" sz="2000" dirty="0" smtClean="0"/>
              <a:t> </a:t>
            </a:r>
            <a:r>
              <a:rPr lang="fr-FR" sz="2000" dirty="0" err="1" smtClean="0"/>
              <a:t>window</a:t>
            </a:r>
            <a:r>
              <a:rPr lang="fr-FR" sz="2000" dirty="0" smtClean="0"/>
              <a:t> the </a:t>
            </a:r>
            <a:r>
              <a:rPr lang="fr-FR" sz="2000" dirty="0" err="1" smtClean="0"/>
              <a:t>function</a:t>
            </a:r>
            <a:r>
              <a:rPr lang="fr-FR" sz="2000" dirty="0" smtClean="0"/>
              <a:t> </a:t>
            </a:r>
            <a:r>
              <a:rPr lang="fr-FR" sz="2000" dirty="0" err="1" smtClean="0"/>
              <a:t>reproduces</a:t>
            </a:r>
            <a:r>
              <a:rPr lang="fr-FR" sz="2000" dirty="0" smtClean="0"/>
              <a:t>, </a:t>
            </a:r>
            <a:r>
              <a:rPr lang="fr-FR" sz="2000" dirty="0" err="1" smtClean="0"/>
              <a:t>since</a:t>
            </a:r>
            <a:r>
              <a:rPr lang="fr-FR" sz="2000" dirty="0" smtClean="0"/>
              <a:t> the sinus and cosinus </a:t>
            </a:r>
            <a:r>
              <a:rPr lang="fr-FR" sz="2000" dirty="0" err="1" smtClean="0"/>
              <a:t>functions</a:t>
            </a:r>
            <a:r>
              <a:rPr lang="fr-FR" sz="2000" dirty="0" smtClean="0"/>
              <a:t> are </a:t>
            </a:r>
            <a:r>
              <a:rPr lang="fr-FR" sz="2000" dirty="0" err="1" smtClean="0"/>
              <a:t>periodic</a:t>
            </a:r>
            <a:r>
              <a:rPr lang="fr-FR" sz="2000" dirty="0" smtClean="0"/>
              <a:t> and </a:t>
            </a:r>
            <a:r>
              <a:rPr lang="fr-FR" sz="2000" dirty="0" err="1" smtClean="0"/>
              <a:t>infinite</a:t>
            </a:r>
            <a:r>
              <a:rPr lang="fr-FR" sz="2000" dirty="0" smtClean="0"/>
              <a:t>.</a:t>
            </a:r>
          </a:p>
          <a:p>
            <a:pPr marL="0" indent="0">
              <a:buNone/>
            </a:pPr>
            <a:r>
              <a:rPr lang="fr-FR" sz="2000" dirty="0" smtClean="0"/>
              <a:t>2) In an </a:t>
            </a:r>
            <a:r>
              <a:rPr lang="fr-FR" sz="2000" b="1" dirty="0" err="1" smtClean="0">
                <a:solidFill>
                  <a:srgbClr val="7030A0"/>
                </a:solidFill>
              </a:rPr>
              <a:t>infinite</a:t>
            </a:r>
            <a:r>
              <a:rPr lang="fr-FR" sz="2000" b="1" dirty="0" smtClean="0">
                <a:solidFill>
                  <a:srgbClr val="7030A0"/>
                </a:solidFill>
              </a:rPr>
              <a:t> time </a:t>
            </a:r>
            <a:r>
              <a:rPr lang="fr-FR" sz="2000" b="1" dirty="0" err="1" smtClean="0">
                <a:solidFill>
                  <a:srgbClr val="7030A0"/>
                </a:solidFill>
              </a:rPr>
              <a:t>window</a:t>
            </a:r>
            <a:r>
              <a:rPr lang="fr-FR" sz="2000" b="1" dirty="0" smtClean="0">
                <a:solidFill>
                  <a:srgbClr val="7030A0"/>
                </a:solidFill>
              </a:rPr>
              <a:t> </a:t>
            </a:r>
            <a:r>
              <a:rPr lang="fr-FR" sz="2000" dirty="0" err="1" smtClean="0"/>
              <a:t>there</a:t>
            </a:r>
            <a:r>
              <a:rPr lang="fr-FR" sz="2000" dirty="0" smtClean="0"/>
              <a:t> are </a:t>
            </a:r>
            <a:r>
              <a:rPr lang="fr-FR" sz="2000" dirty="0" err="1" smtClean="0"/>
              <a:t>functions</a:t>
            </a:r>
            <a:r>
              <a:rPr lang="fr-FR" sz="2000" dirty="0"/>
              <a:t> </a:t>
            </a:r>
            <a:r>
              <a:rPr lang="fr-FR" sz="2000" dirty="0" smtClean="0"/>
              <a:t>for </a:t>
            </a:r>
            <a:r>
              <a:rPr lang="fr-FR" sz="2000" dirty="0" err="1" smtClean="0"/>
              <a:t>which</a:t>
            </a:r>
            <a:r>
              <a:rPr lang="fr-FR" sz="2000" dirty="0" smtClean="0"/>
              <a:t> a Fourier </a:t>
            </a:r>
            <a:r>
              <a:rPr lang="fr-FR" sz="2000" dirty="0" err="1" smtClean="0"/>
              <a:t>series</a:t>
            </a:r>
            <a:r>
              <a:rPr lang="fr-FR" sz="2000" dirty="0" smtClean="0"/>
              <a:t> </a:t>
            </a:r>
            <a:r>
              <a:rPr lang="fr-FR" sz="2000" dirty="0" err="1" smtClean="0"/>
              <a:t>does</a:t>
            </a:r>
            <a:r>
              <a:rPr lang="fr-FR" sz="2000" dirty="0" smtClean="0"/>
              <a:t> not converge. But </a:t>
            </a:r>
            <a:r>
              <a:rPr lang="fr-FR" sz="2000" dirty="0" err="1" smtClean="0"/>
              <a:t>those</a:t>
            </a:r>
            <a:r>
              <a:rPr lang="fr-FR" sz="2000" dirty="0" smtClean="0"/>
              <a:t> </a:t>
            </a:r>
            <a:r>
              <a:rPr lang="fr-FR" sz="2000" dirty="0" err="1" smtClean="0"/>
              <a:t>seem</a:t>
            </a:r>
            <a:r>
              <a:rPr lang="fr-FR" sz="2000" dirty="0" smtClean="0"/>
              <a:t> to </a:t>
            </a:r>
            <a:r>
              <a:rPr lang="fr-FR" sz="2000" dirty="0" err="1" smtClean="0"/>
              <a:t>be</a:t>
            </a:r>
            <a:r>
              <a:rPr lang="fr-FR" sz="2000" dirty="0" smtClean="0"/>
              <a:t> </a:t>
            </a:r>
            <a:r>
              <a:rPr lang="fr-FR" sz="2000" dirty="0" err="1" smtClean="0"/>
              <a:t>irrelevant</a:t>
            </a:r>
            <a:r>
              <a:rPr lang="fr-FR" sz="2000" dirty="0" smtClean="0"/>
              <a:t> for the description of </a:t>
            </a:r>
            <a:r>
              <a:rPr lang="fr-FR" sz="2000" dirty="0" err="1" smtClean="0"/>
              <a:t>physical</a:t>
            </a:r>
            <a:r>
              <a:rPr lang="fr-FR" sz="2000" dirty="0" smtClean="0"/>
              <a:t> </a:t>
            </a:r>
            <a:r>
              <a:rPr lang="fr-FR" sz="2000" dirty="0" err="1" smtClean="0"/>
              <a:t>problems</a:t>
            </a:r>
            <a:r>
              <a:rPr lang="fr-FR" sz="2000" dirty="0" smtClean="0"/>
              <a:t>.</a:t>
            </a:r>
          </a:p>
          <a:p>
            <a:pPr marL="0" indent="0">
              <a:buNone/>
            </a:pPr>
            <a:r>
              <a:rPr lang="fr-FR" sz="2000" b="1" dirty="0" smtClean="0">
                <a:solidFill>
                  <a:srgbClr val="7030A0"/>
                </a:solidFill>
                <a:sym typeface="Wingdings" pitchFamily="2" charset="2"/>
              </a:rPr>
              <a:t>		</a:t>
            </a:r>
            <a:r>
              <a:rPr lang="fr-FR" sz="4400" b="1" dirty="0" smtClean="0">
                <a:solidFill>
                  <a:srgbClr val="7030A0"/>
                </a:solidFill>
                <a:sym typeface="Wingdings" pitchFamily="2" charset="2"/>
              </a:rPr>
              <a:t> Just do </a:t>
            </a:r>
            <a:r>
              <a:rPr lang="fr-FR" sz="4400" b="1" dirty="0" err="1" smtClean="0">
                <a:solidFill>
                  <a:srgbClr val="7030A0"/>
                </a:solidFill>
                <a:sym typeface="Wingdings" pitchFamily="2" charset="2"/>
              </a:rPr>
              <a:t>it</a:t>
            </a:r>
            <a:endParaRPr lang="fr-FR" sz="4400" b="1" dirty="0" smtClean="0">
              <a:solidFill>
                <a:srgbClr val="7030A0"/>
              </a:solidFill>
              <a:sym typeface="Wingdings" pitchFamily="2" charset="2"/>
            </a:endParaRPr>
          </a:p>
          <a:p>
            <a:pPr marL="0" indent="0">
              <a:buNone/>
            </a:pPr>
            <a:r>
              <a:rPr lang="fr-FR" sz="2400" b="1" dirty="0" smtClean="0">
                <a:sym typeface="Wingdings" pitchFamily="2" charset="2"/>
              </a:rPr>
              <a:t>The </a:t>
            </a:r>
            <a:r>
              <a:rPr lang="fr-FR" sz="2400" b="1" dirty="0" err="1" smtClean="0">
                <a:sym typeface="Wingdings" pitchFamily="2" charset="2"/>
              </a:rPr>
              <a:t>tool</a:t>
            </a:r>
            <a:r>
              <a:rPr lang="fr-FR" sz="2400" b="1" dirty="0" smtClean="0">
                <a:sym typeface="Wingdings" pitchFamily="2" charset="2"/>
              </a:rPr>
              <a:t>: Fourier </a:t>
            </a:r>
            <a:r>
              <a:rPr lang="fr-FR" sz="2400" b="1" dirty="0" err="1" smtClean="0">
                <a:sym typeface="Wingdings" pitchFamily="2" charset="2"/>
              </a:rPr>
              <a:t>Transforms</a:t>
            </a:r>
            <a:r>
              <a:rPr lang="fr-FR" sz="2400" b="1" dirty="0" smtClean="0">
                <a:sym typeface="Wingdings" pitchFamily="2" charset="2"/>
              </a:rPr>
              <a:t> of time </a:t>
            </a:r>
            <a:r>
              <a:rPr lang="fr-FR" sz="2400" b="1" dirty="0" err="1" smtClean="0">
                <a:sym typeface="Wingdings" pitchFamily="2" charset="2"/>
              </a:rPr>
              <a:t>domain</a:t>
            </a:r>
            <a:r>
              <a:rPr lang="fr-FR" sz="2400" b="1" dirty="0" smtClean="0">
                <a:sym typeface="Wingdings" pitchFamily="2" charset="2"/>
              </a:rPr>
              <a:t> </a:t>
            </a:r>
            <a:r>
              <a:rPr lang="fr-FR" sz="2400" b="1" dirty="0" err="1" smtClean="0">
                <a:sym typeface="Wingdings" pitchFamily="2" charset="2"/>
              </a:rPr>
              <a:t>functions</a:t>
            </a:r>
            <a:r>
              <a:rPr lang="fr-FR" sz="2400" b="1" dirty="0" smtClean="0">
                <a:sym typeface="Wingdings" pitchFamily="2" charset="2"/>
              </a:rPr>
              <a:t/>
            </a:r>
            <a:br>
              <a:rPr lang="fr-FR" sz="2400" b="1" dirty="0" smtClean="0">
                <a:sym typeface="Wingdings" pitchFamily="2" charset="2"/>
              </a:rPr>
            </a:br>
            <a:r>
              <a:rPr lang="fr-FR" sz="2400" b="1" dirty="0" smtClean="0">
                <a:sym typeface="Wingdings" pitchFamily="2" charset="2"/>
              </a:rPr>
              <a:t>(</a:t>
            </a:r>
            <a:r>
              <a:rPr lang="fr-FR" sz="2400" b="1" dirty="0" err="1" smtClean="0">
                <a:sym typeface="Wingdings" pitchFamily="2" charset="2"/>
              </a:rPr>
              <a:t>next</a:t>
            </a:r>
            <a:r>
              <a:rPr lang="fr-FR" sz="2400" b="1" dirty="0" smtClean="0">
                <a:sym typeface="Wingdings" pitchFamily="2" charset="2"/>
              </a:rPr>
              <a:t> </a:t>
            </a:r>
            <a:r>
              <a:rPr lang="fr-FR" sz="2400" b="1" dirty="0" err="1" smtClean="0">
                <a:sym typeface="Wingdings" pitchFamily="2" charset="2"/>
              </a:rPr>
              <a:t>slide</a:t>
            </a:r>
            <a:r>
              <a:rPr lang="fr-FR" sz="2400" b="1" dirty="0" smtClean="0">
                <a:sym typeface="Wingdings" pitchFamily="2" charset="2"/>
              </a:rPr>
              <a:t>)</a:t>
            </a:r>
            <a:endParaRPr lang="en-US" sz="2400" b="1"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10</a:t>
            </a:fld>
            <a:endParaRPr lang="en-US"/>
          </a:p>
        </p:txBody>
      </p:sp>
      <p:sp>
        <p:nvSpPr>
          <p:cNvPr id="5" name="Title 4"/>
          <p:cNvSpPr>
            <a:spLocks noGrp="1"/>
          </p:cNvSpPr>
          <p:nvPr>
            <p:ph type="title"/>
          </p:nvPr>
        </p:nvSpPr>
        <p:spPr/>
        <p:txBody>
          <a:bodyPr/>
          <a:lstStyle/>
          <a:p>
            <a:r>
              <a:rPr lang="fr-FR" sz="2400" dirty="0" err="1" smtClean="0"/>
              <a:t>What</a:t>
            </a:r>
            <a:r>
              <a:rPr lang="fr-FR" sz="2400" dirty="0" smtClean="0"/>
              <a:t> about </a:t>
            </a:r>
            <a:r>
              <a:rPr lang="fr-FR" sz="2400" b="1" dirty="0" smtClean="0">
                <a:solidFill>
                  <a:srgbClr val="7030A0"/>
                </a:solidFill>
              </a:rPr>
              <a:t>non-</a:t>
            </a:r>
            <a:r>
              <a:rPr lang="fr-FR" sz="2400" b="1" dirty="0" err="1" smtClean="0">
                <a:solidFill>
                  <a:srgbClr val="7030A0"/>
                </a:solidFill>
              </a:rPr>
              <a:t>periodic</a:t>
            </a:r>
            <a:r>
              <a:rPr lang="fr-FR" sz="2400" b="1" dirty="0" smtClean="0">
                <a:solidFill>
                  <a:srgbClr val="7030A0"/>
                </a:solidFill>
              </a:rPr>
              <a:t> </a:t>
            </a:r>
            <a:r>
              <a:rPr lang="fr-FR" sz="2400" b="1" dirty="0" err="1" smtClean="0">
                <a:solidFill>
                  <a:srgbClr val="7030A0"/>
                </a:solidFill>
              </a:rPr>
              <a:t>functions</a:t>
            </a:r>
            <a:r>
              <a:rPr lang="fr-FR" sz="2400" b="1" dirty="0" smtClean="0">
                <a:solidFill>
                  <a:srgbClr val="7030A0"/>
                </a:solidFill>
              </a:rPr>
              <a:t> ?</a:t>
            </a:r>
            <a:endParaRPr lang="en-US" sz="2400" b="1" dirty="0">
              <a:solidFill>
                <a:srgbClr val="7030A0"/>
              </a:solidFill>
            </a:endParaRPr>
          </a:p>
        </p:txBody>
      </p:sp>
    </p:spTree>
    <p:extLst>
      <p:ext uri="{BB962C8B-B14F-4D97-AF65-F5344CB8AC3E}">
        <p14:creationId xmlns:p14="http://schemas.microsoft.com/office/powerpoint/2010/main" val="420745529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395288" y="981075"/>
            <a:ext cx="5184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#1</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1)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2</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/10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p>
        </p:txBody>
      </p:sp>
      <p:sp>
        <p:nvSpPr>
          <p:cNvPr id="53252" name="Rectangle 5"/>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+1)</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16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53253" name="Group 81"/>
          <p:cNvGrpSpPr>
            <a:grpSpLocks/>
          </p:cNvGrpSpPr>
          <p:nvPr/>
        </p:nvGrpSpPr>
        <p:grpSpPr bwMode="auto">
          <a:xfrm>
            <a:off x="1692275" y="5138738"/>
            <a:ext cx="5545138" cy="1458912"/>
            <a:chOff x="1066" y="3237"/>
            <a:chExt cx="3493" cy="919"/>
          </a:xfrm>
        </p:grpSpPr>
        <p:sp>
          <p:nvSpPr>
            <p:cNvPr id="53263" name="Rectangle 63"/>
            <p:cNvSpPr>
              <a:spLocks noChangeArrowheads="1"/>
            </p:cNvSpPr>
            <p:nvPr/>
          </p:nvSpPr>
          <p:spPr bwMode="auto">
            <a:xfrm>
              <a:off x="3730" y="3944"/>
              <a:ext cx="4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4" name="Rectangle 64"/>
            <p:cNvSpPr>
              <a:spLocks noChangeArrowheads="1"/>
            </p:cNvSpPr>
            <p:nvPr/>
          </p:nvSpPr>
          <p:spPr bwMode="auto">
            <a:xfrm>
              <a:off x="1066" y="3935"/>
              <a:ext cx="22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5" name="Rectangle 65"/>
            <p:cNvSpPr>
              <a:spLocks noChangeArrowheads="1"/>
            </p:cNvSpPr>
            <p:nvPr/>
          </p:nvSpPr>
          <p:spPr bwMode="auto">
            <a:xfrm>
              <a:off x="1599" y="3933"/>
              <a:ext cx="340"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6" name="Rectangle 66"/>
            <p:cNvSpPr>
              <a:spLocks noChangeArrowheads="1"/>
            </p:cNvSpPr>
            <p:nvPr/>
          </p:nvSpPr>
          <p:spPr bwMode="auto">
            <a:xfrm>
              <a:off x="2109" y="3932"/>
              <a:ext cx="44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7" name="Rectangle 67"/>
            <p:cNvSpPr>
              <a:spLocks noChangeArrowheads="1"/>
            </p:cNvSpPr>
            <p:nvPr/>
          </p:nvSpPr>
          <p:spPr bwMode="auto">
            <a:xfrm>
              <a:off x="3186" y="3936"/>
              <a:ext cx="40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8" name="Line 69"/>
            <p:cNvSpPr>
              <a:spLocks noChangeShapeType="1"/>
            </p:cNvSpPr>
            <p:nvPr/>
          </p:nvSpPr>
          <p:spPr bwMode="auto">
            <a:xfrm flipV="1">
              <a:off x="1157" y="3237"/>
              <a:ext cx="0" cy="725"/>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69" name="Line 70"/>
            <p:cNvSpPr>
              <a:spLocks noChangeShapeType="1"/>
            </p:cNvSpPr>
            <p:nvPr/>
          </p:nvSpPr>
          <p:spPr bwMode="auto">
            <a:xfrm>
              <a:off x="1157" y="3962"/>
              <a:ext cx="3402" cy="1"/>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0" name="Line 71"/>
            <p:cNvSpPr>
              <a:spLocks noChangeShapeType="1"/>
            </p:cNvSpPr>
            <p:nvPr/>
          </p:nvSpPr>
          <p:spPr bwMode="auto">
            <a:xfrm flipV="1">
              <a:off x="1849" y="3736"/>
              <a:ext cx="0" cy="226"/>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1" name="Line 72"/>
            <p:cNvSpPr>
              <a:spLocks noChangeShapeType="1"/>
            </p:cNvSpPr>
            <p:nvPr/>
          </p:nvSpPr>
          <p:spPr bwMode="auto">
            <a:xfrm flipH="1">
              <a:off x="1701"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2" name="Line 73"/>
            <p:cNvSpPr>
              <a:spLocks noChangeShapeType="1"/>
            </p:cNvSpPr>
            <p:nvPr/>
          </p:nvSpPr>
          <p:spPr bwMode="auto">
            <a:xfrm flipH="1">
              <a:off x="2245"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3" name="Line 74"/>
            <p:cNvSpPr>
              <a:spLocks noChangeShapeType="1"/>
            </p:cNvSpPr>
            <p:nvPr/>
          </p:nvSpPr>
          <p:spPr bwMode="auto">
            <a:xfrm flipH="1">
              <a:off x="2789"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4" name="Line 75"/>
            <p:cNvSpPr>
              <a:spLocks noChangeShapeType="1"/>
            </p:cNvSpPr>
            <p:nvPr/>
          </p:nvSpPr>
          <p:spPr bwMode="auto">
            <a:xfrm flipH="1">
              <a:off x="3333"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5" name="Line 76"/>
            <p:cNvSpPr>
              <a:spLocks noChangeShapeType="1"/>
            </p:cNvSpPr>
            <p:nvPr/>
          </p:nvSpPr>
          <p:spPr bwMode="auto">
            <a:xfrm flipH="1">
              <a:off x="3877"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6" name="Line 77"/>
            <p:cNvSpPr>
              <a:spLocks noChangeShapeType="1"/>
            </p:cNvSpPr>
            <p:nvPr/>
          </p:nvSpPr>
          <p:spPr bwMode="auto">
            <a:xfrm flipV="1">
              <a:off x="1157" y="3555"/>
              <a:ext cx="0" cy="408"/>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7" name="Rectangle 78"/>
            <p:cNvSpPr>
              <a:spLocks noChangeArrowheads="1"/>
            </p:cNvSpPr>
            <p:nvPr/>
          </p:nvSpPr>
          <p:spPr bwMode="auto">
            <a:xfrm>
              <a:off x="1655" y="3529"/>
              <a:ext cx="5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Mode#1</a:t>
              </a:r>
            </a:p>
          </p:txBody>
        </p:sp>
        <p:sp>
          <p:nvSpPr>
            <p:cNvPr id="53278" name="Rectangle 80"/>
            <p:cNvSpPr>
              <a:spLocks noChangeArrowheads="1"/>
            </p:cNvSpPr>
            <p:nvPr/>
          </p:nvSpPr>
          <p:spPr bwMode="auto">
            <a:xfrm>
              <a:off x="2646" y="3937"/>
              <a:ext cx="4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grpSp>
        <p:nvGrpSpPr>
          <p:cNvPr id="53254" name="Group 94"/>
          <p:cNvGrpSpPr>
            <a:grpSpLocks/>
          </p:cNvGrpSpPr>
          <p:nvPr/>
        </p:nvGrpSpPr>
        <p:grpSpPr bwMode="auto">
          <a:xfrm>
            <a:off x="1606550" y="1798638"/>
            <a:ext cx="6048375" cy="104775"/>
            <a:chOff x="1066" y="1714"/>
            <a:chExt cx="3562" cy="63"/>
          </a:xfrm>
        </p:grpSpPr>
        <p:sp>
          <p:nvSpPr>
            <p:cNvPr id="53257" name="AutoShape 95"/>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58" name="AutoShape 96"/>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59" name="AutoShape 97"/>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0" name="AutoShape 98"/>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1" name="AutoShape 99"/>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2" name="AutoShape 100"/>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3255" name="Rectangle 102"/>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1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59607" y="1937544"/>
            <a:ext cx="7656809" cy="2688432"/>
          </a:xfrm>
          <a:prstGeom prst="rect">
            <a:avLst/>
          </a:prstGeom>
        </p:spPr>
      </p:pic>
      <p:sp>
        <p:nvSpPr>
          <p:cNvPr id="32"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(m=1)</a:t>
            </a:r>
            <a:endParaRPr kumimoji="0" lang="en-GB" altLang="en-US" sz="2000" b="1" i="0" u="none" strike="noStrike" kern="1200" cap="none" spc="0" normalizeH="0" baseline="0" noProof="0" dirty="0">
              <a:ln>
                <a:noFill/>
              </a:ln>
              <a:solidFill>
                <a:srgbClr val="7030A0"/>
              </a:solidFill>
              <a:effectLst/>
              <a:uLnTx/>
              <a:uFillTx/>
            </a:endParaRPr>
          </a:p>
        </p:txBody>
      </p:sp>
    </p:spTree>
    <p:extLst>
      <p:ext uri="{BB962C8B-B14F-4D97-AF65-F5344CB8AC3E}">
        <p14:creationId xmlns:p14="http://schemas.microsoft.com/office/powerpoint/2010/main" val="77069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8"/>
          <p:cNvSpPr>
            <a:spLocks noChangeArrowheads="1"/>
          </p:cNvSpPr>
          <p:nvPr/>
        </p:nvSpPr>
        <p:spPr bwMode="auto">
          <a:xfrm>
            <a:off x="5921375" y="6261100"/>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rf</a:t>
            </a:r>
            <a:r>
              <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299" name="Rectangle 9"/>
          <p:cNvSpPr>
            <a:spLocks noChangeArrowheads="1"/>
          </p:cNvSpPr>
          <p:nvPr/>
        </p:nvSpPr>
        <p:spPr bwMode="auto">
          <a:xfrm>
            <a:off x="1692275" y="6246813"/>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00" name="Rectangle 10"/>
          <p:cNvSpPr>
            <a:spLocks noChangeArrowheads="1"/>
          </p:cNvSpPr>
          <p:nvPr/>
        </p:nvSpPr>
        <p:spPr bwMode="auto">
          <a:xfrm>
            <a:off x="2538413" y="6243638"/>
            <a:ext cx="503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01" name="Rectangle 11"/>
          <p:cNvSpPr>
            <a:spLocks noChangeArrowheads="1"/>
          </p:cNvSpPr>
          <p:nvPr/>
        </p:nvSpPr>
        <p:spPr bwMode="auto">
          <a:xfrm>
            <a:off x="3348038" y="6242050"/>
            <a:ext cx="503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02" name="Rectangle 12"/>
          <p:cNvSpPr>
            <a:spLocks noChangeArrowheads="1"/>
          </p:cNvSpPr>
          <p:nvPr/>
        </p:nvSpPr>
        <p:spPr bwMode="auto">
          <a:xfrm>
            <a:off x="5057775" y="6248400"/>
            <a:ext cx="503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03" name="Line 13"/>
          <p:cNvSpPr>
            <a:spLocks noChangeShapeType="1"/>
          </p:cNvSpPr>
          <p:nvPr/>
        </p:nvSpPr>
        <p:spPr bwMode="auto">
          <a:xfrm flipV="1">
            <a:off x="1836738" y="5138738"/>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4" name="Line 14"/>
          <p:cNvSpPr>
            <a:spLocks noChangeShapeType="1"/>
          </p:cNvSpPr>
          <p:nvPr/>
        </p:nvSpPr>
        <p:spPr bwMode="auto">
          <a:xfrm>
            <a:off x="1836738" y="6289675"/>
            <a:ext cx="5400675"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5" name="Line 15"/>
          <p:cNvSpPr>
            <a:spLocks noChangeShapeType="1"/>
          </p:cNvSpPr>
          <p:nvPr/>
        </p:nvSpPr>
        <p:spPr bwMode="auto">
          <a:xfrm flipV="1">
            <a:off x="3798888" y="59309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6" name="Line 16"/>
          <p:cNvSpPr>
            <a:spLocks noChangeShapeType="1"/>
          </p:cNvSpPr>
          <p:nvPr/>
        </p:nvSpPr>
        <p:spPr bwMode="auto">
          <a:xfrm flipH="1">
            <a:off x="27003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7" name="Line 17"/>
          <p:cNvSpPr>
            <a:spLocks noChangeShapeType="1"/>
          </p:cNvSpPr>
          <p:nvPr/>
        </p:nvSpPr>
        <p:spPr bwMode="auto">
          <a:xfrm flipH="1">
            <a:off x="35639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8" name="Line 18"/>
          <p:cNvSpPr>
            <a:spLocks noChangeShapeType="1"/>
          </p:cNvSpPr>
          <p:nvPr/>
        </p:nvSpPr>
        <p:spPr bwMode="auto">
          <a:xfrm flipH="1">
            <a:off x="44275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09" name="Line 19"/>
          <p:cNvSpPr>
            <a:spLocks noChangeShapeType="1"/>
          </p:cNvSpPr>
          <p:nvPr/>
        </p:nvSpPr>
        <p:spPr bwMode="auto">
          <a:xfrm flipH="1">
            <a:off x="52911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10" name="Line 20"/>
          <p:cNvSpPr>
            <a:spLocks noChangeShapeType="1"/>
          </p:cNvSpPr>
          <p:nvPr/>
        </p:nvSpPr>
        <p:spPr bwMode="auto">
          <a:xfrm flipH="1">
            <a:off x="61547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11" name="Line 21"/>
          <p:cNvSpPr>
            <a:spLocks noChangeShapeType="1"/>
          </p:cNvSpPr>
          <p:nvPr/>
        </p:nvSpPr>
        <p:spPr bwMode="auto">
          <a:xfrm flipV="1">
            <a:off x="1836738" y="5643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5312" name="Rectangle 22"/>
          <p:cNvSpPr>
            <a:spLocks noChangeArrowheads="1"/>
          </p:cNvSpPr>
          <p:nvPr/>
        </p:nvSpPr>
        <p:spPr bwMode="auto">
          <a:xfrm>
            <a:off x="3419475" y="56610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Mode#2</a:t>
            </a:r>
          </a:p>
        </p:txBody>
      </p:sp>
      <p:sp>
        <p:nvSpPr>
          <p:cNvPr id="55313" name="Rectangle 24"/>
          <p:cNvSpPr>
            <a:spLocks noChangeArrowheads="1"/>
          </p:cNvSpPr>
          <p:nvPr/>
        </p:nvSpPr>
        <p:spPr bwMode="auto">
          <a:xfrm>
            <a:off x="4213225" y="6249988"/>
            <a:ext cx="503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15" name="Rectangle 26"/>
          <p:cNvSpPr>
            <a:spLocks noChangeArrowheads="1"/>
          </p:cNvSpPr>
          <p:nvPr/>
        </p:nvSpPr>
        <p:spPr bwMode="auto">
          <a:xfrm>
            <a:off x="395288" y="981075"/>
            <a:ext cx="496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#2</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2)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4</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/10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5316" name="Rectangle 27"/>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+2)</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16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55317" name="Group 29"/>
          <p:cNvGrpSpPr>
            <a:grpSpLocks/>
          </p:cNvGrpSpPr>
          <p:nvPr/>
        </p:nvGrpSpPr>
        <p:grpSpPr bwMode="auto">
          <a:xfrm>
            <a:off x="1606550" y="1798638"/>
            <a:ext cx="6048375" cy="104775"/>
            <a:chOff x="1066" y="1714"/>
            <a:chExt cx="3562" cy="63"/>
          </a:xfrm>
        </p:grpSpPr>
        <p:sp>
          <p:nvSpPr>
            <p:cNvPr id="55320" name="AutoShape 30"/>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5321" name="AutoShape 31"/>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5322" name="AutoShape 32"/>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5323" name="AutoShape 33"/>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5324" name="AutoShape 34"/>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5325" name="AutoShape 35"/>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5318" name="Rectangle 37"/>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2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46112" y="1947523"/>
            <a:ext cx="7670303" cy="2703852"/>
          </a:xfrm>
          <a:prstGeom prst="rect">
            <a:avLst/>
          </a:prstGeom>
        </p:spPr>
      </p:pic>
      <p:sp>
        <p:nvSpPr>
          <p:cNvPr id="30"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(m=2)</a:t>
            </a:r>
            <a:endParaRPr kumimoji="0" lang="en-GB" altLang="en-US" sz="2000" b="1" i="0" u="none" strike="noStrike" kern="1200" cap="none" spc="0" normalizeH="0" baseline="0" noProof="0" dirty="0">
              <a:ln>
                <a:noFill/>
              </a:ln>
              <a:solidFill>
                <a:srgbClr val="7030A0"/>
              </a:solidFill>
              <a:effectLst/>
              <a:uLnTx/>
              <a:uFillTx/>
            </a:endParaRPr>
          </a:p>
        </p:txBody>
      </p:sp>
    </p:spTree>
    <p:extLst>
      <p:ext uri="{BB962C8B-B14F-4D97-AF65-F5344CB8AC3E}">
        <p14:creationId xmlns:p14="http://schemas.microsoft.com/office/powerpoint/2010/main" val="35630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8"/>
          <p:cNvSpPr>
            <a:spLocks noChangeArrowheads="1"/>
          </p:cNvSpPr>
          <p:nvPr/>
        </p:nvSpPr>
        <p:spPr bwMode="auto">
          <a:xfrm>
            <a:off x="5921375" y="6261100"/>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47" name="Rectangle 9"/>
          <p:cNvSpPr>
            <a:spLocks noChangeArrowheads="1"/>
          </p:cNvSpPr>
          <p:nvPr/>
        </p:nvSpPr>
        <p:spPr bwMode="auto">
          <a:xfrm>
            <a:off x="1692275" y="6246813"/>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48" name="Rectangle 10"/>
          <p:cNvSpPr>
            <a:spLocks noChangeArrowheads="1"/>
          </p:cNvSpPr>
          <p:nvPr/>
        </p:nvSpPr>
        <p:spPr bwMode="auto">
          <a:xfrm>
            <a:off x="2538413" y="6243638"/>
            <a:ext cx="56832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49" name="Rectangle 11"/>
          <p:cNvSpPr>
            <a:spLocks noChangeArrowheads="1"/>
          </p:cNvSpPr>
          <p:nvPr/>
        </p:nvSpPr>
        <p:spPr bwMode="auto">
          <a:xfrm>
            <a:off x="3348038" y="6242050"/>
            <a:ext cx="6477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50" name="Rectangle 12"/>
          <p:cNvSpPr>
            <a:spLocks noChangeArrowheads="1"/>
          </p:cNvSpPr>
          <p:nvPr/>
        </p:nvSpPr>
        <p:spPr bwMode="auto">
          <a:xfrm>
            <a:off x="5057774" y="6248400"/>
            <a:ext cx="6477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51" name="Line 13"/>
          <p:cNvSpPr>
            <a:spLocks noChangeShapeType="1"/>
          </p:cNvSpPr>
          <p:nvPr/>
        </p:nvSpPr>
        <p:spPr bwMode="auto">
          <a:xfrm flipV="1">
            <a:off x="1836738" y="5138738"/>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2" name="Line 14"/>
          <p:cNvSpPr>
            <a:spLocks noChangeShapeType="1"/>
          </p:cNvSpPr>
          <p:nvPr/>
        </p:nvSpPr>
        <p:spPr bwMode="auto">
          <a:xfrm>
            <a:off x="1836738" y="6289675"/>
            <a:ext cx="5400675"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3" name="Line 15"/>
          <p:cNvSpPr>
            <a:spLocks noChangeShapeType="1"/>
          </p:cNvSpPr>
          <p:nvPr/>
        </p:nvSpPr>
        <p:spPr bwMode="auto">
          <a:xfrm flipV="1">
            <a:off x="4668838" y="59309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4" name="Line 16"/>
          <p:cNvSpPr>
            <a:spLocks noChangeShapeType="1"/>
          </p:cNvSpPr>
          <p:nvPr/>
        </p:nvSpPr>
        <p:spPr bwMode="auto">
          <a:xfrm flipH="1">
            <a:off x="27003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5" name="Line 17"/>
          <p:cNvSpPr>
            <a:spLocks noChangeShapeType="1"/>
          </p:cNvSpPr>
          <p:nvPr/>
        </p:nvSpPr>
        <p:spPr bwMode="auto">
          <a:xfrm flipH="1">
            <a:off x="35639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6" name="Line 18"/>
          <p:cNvSpPr>
            <a:spLocks noChangeShapeType="1"/>
          </p:cNvSpPr>
          <p:nvPr/>
        </p:nvSpPr>
        <p:spPr bwMode="auto">
          <a:xfrm flipH="1">
            <a:off x="44275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7" name="Line 19"/>
          <p:cNvSpPr>
            <a:spLocks noChangeShapeType="1"/>
          </p:cNvSpPr>
          <p:nvPr/>
        </p:nvSpPr>
        <p:spPr bwMode="auto">
          <a:xfrm flipH="1">
            <a:off x="52911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8" name="Line 20"/>
          <p:cNvSpPr>
            <a:spLocks noChangeShapeType="1"/>
          </p:cNvSpPr>
          <p:nvPr/>
        </p:nvSpPr>
        <p:spPr bwMode="auto">
          <a:xfrm flipH="1">
            <a:off x="61547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59" name="Line 21"/>
          <p:cNvSpPr>
            <a:spLocks noChangeShapeType="1"/>
          </p:cNvSpPr>
          <p:nvPr/>
        </p:nvSpPr>
        <p:spPr bwMode="auto">
          <a:xfrm flipV="1">
            <a:off x="1836738" y="5643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7360" name="Rectangle 22"/>
          <p:cNvSpPr>
            <a:spLocks noChangeArrowheads="1"/>
          </p:cNvSpPr>
          <p:nvPr/>
        </p:nvSpPr>
        <p:spPr bwMode="auto">
          <a:xfrm>
            <a:off x="4284663" y="56610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Mode#3</a:t>
            </a:r>
          </a:p>
        </p:txBody>
      </p:sp>
      <p:sp>
        <p:nvSpPr>
          <p:cNvPr id="57361" name="Rectangle 24"/>
          <p:cNvSpPr>
            <a:spLocks noChangeArrowheads="1"/>
          </p:cNvSpPr>
          <p:nvPr/>
        </p:nvSpPr>
        <p:spPr bwMode="auto">
          <a:xfrm>
            <a:off x="4211638" y="6237288"/>
            <a:ext cx="6556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7363" name="Rectangle 26"/>
          <p:cNvSpPr>
            <a:spLocks noChangeArrowheads="1"/>
          </p:cNvSpPr>
          <p:nvPr/>
        </p:nvSpPr>
        <p:spPr bwMode="auto">
          <a:xfrm>
            <a:off x="395288" y="981075"/>
            <a:ext cx="50403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#3</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3)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6</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/10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p>
        </p:txBody>
      </p:sp>
      <p:sp>
        <p:nvSpPr>
          <p:cNvPr id="57364" name="Rectangle 27"/>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+3)</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16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57365" name="Group 29"/>
          <p:cNvGrpSpPr>
            <a:grpSpLocks/>
          </p:cNvGrpSpPr>
          <p:nvPr/>
        </p:nvGrpSpPr>
        <p:grpSpPr bwMode="auto">
          <a:xfrm>
            <a:off x="1606550" y="1798638"/>
            <a:ext cx="6048375" cy="104775"/>
            <a:chOff x="1066" y="1714"/>
            <a:chExt cx="3562" cy="63"/>
          </a:xfrm>
        </p:grpSpPr>
        <p:sp>
          <p:nvSpPr>
            <p:cNvPr id="57368" name="AutoShape 30"/>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7369" name="AutoShape 31"/>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7370" name="AutoShape 32"/>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7371" name="AutoShape 33"/>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7372" name="AutoShape 34"/>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7373" name="AutoShape 35"/>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7366" name="Rectangle 37"/>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3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72304" y="1975645"/>
            <a:ext cx="7656513" cy="2778918"/>
          </a:xfrm>
          <a:prstGeom prst="rect">
            <a:avLst/>
          </a:prstGeom>
        </p:spPr>
      </p:pic>
      <p:sp>
        <p:nvSpPr>
          <p:cNvPr id="30"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(m=3)</a:t>
            </a:r>
            <a:endParaRPr kumimoji="0" lang="en-GB" altLang="en-US" sz="2000" b="1" i="0" u="none" strike="noStrike" kern="1200" cap="none" spc="0" normalizeH="0" baseline="0" noProof="0" dirty="0">
              <a:ln>
                <a:noFill/>
              </a:ln>
              <a:solidFill>
                <a:srgbClr val="7030A0"/>
              </a:solidFill>
              <a:effectLst/>
              <a:uLnTx/>
              <a:uFillTx/>
            </a:endParaRPr>
          </a:p>
        </p:txBody>
      </p:sp>
    </p:spTree>
    <p:extLst>
      <p:ext uri="{BB962C8B-B14F-4D97-AF65-F5344CB8AC3E}">
        <p14:creationId xmlns:p14="http://schemas.microsoft.com/office/powerpoint/2010/main" val="196221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8"/>
          <p:cNvSpPr>
            <a:spLocks noChangeArrowheads="1"/>
          </p:cNvSpPr>
          <p:nvPr/>
        </p:nvSpPr>
        <p:spPr bwMode="auto">
          <a:xfrm>
            <a:off x="5921375" y="6261100"/>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rf</a:t>
            </a:r>
            <a:r>
              <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43" name="Rectangle 9"/>
          <p:cNvSpPr>
            <a:spLocks noChangeArrowheads="1"/>
          </p:cNvSpPr>
          <p:nvPr/>
        </p:nvSpPr>
        <p:spPr bwMode="auto">
          <a:xfrm>
            <a:off x="1692275" y="6246813"/>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44" name="Rectangle 10"/>
          <p:cNvSpPr>
            <a:spLocks noChangeArrowheads="1"/>
          </p:cNvSpPr>
          <p:nvPr/>
        </p:nvSpPr>
        <p:spPr bwMode="auto">
          <a:xfrm>
            <a:off x="2538413" y="6243638"/>
            <a:ext cx="59372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r>
              <a:rPr lang="en-GB" altLang="en-US" sz="1600" dirty="0" smtClean="0">
                <a:solidFill>
                  <a:srgbClr val="000000"/>
                </a:solidFill>
                <a:latin typeface="Arial" panose="020B0604020202020204" pitchFamily="34" charset="0"/>
                <a:sym typeface="Symbol" panose="05050102010706020507" pitchFamily="18" charset="2"/>
              </a:rPr>
              <a:t> </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45" name="Rectangle 11"/>
          <p:cNvSpPr>
            <a:spLocks noChangeArrowheads="1"/>
          </p:cNvSpPr>
          <p:nvPr/>
        </p:nvSpPr>
        <p:spPr bwMode="auto">
          <a:xfrm>
            <a:off x="3348038" y="6242050"/>
            <a:ext cx="6187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46" name="Rectangle 12"/>
          <p:cNvSpPr>
            <a:spLocks noChangeArrowheads="1"/>
          </p:cNvSpPr>
          <p:nvPr/>
        </p:nvSpPr>
        <p:spPr bwMode="auto">
          <a:xfrm>
            <a:off x="5057774" y="6248400"/>
            <a:ext cx="6477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47" name="Line 13"/>
          <p:cNvSpPr>
            <a:spLocks noChangeShapeType="1"/>
          </p:cNvSpPr>
          <p:nvPr/>
        </p:nvSpPr>
        <p:spPr bwMode="auto">
          <a:xfrm flipV="1">
            <a:off x="1836738" y="5138738"/>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48" name="Line 14"/>
          <p:cNvSpPr>
            <a:spLocks noChangeShapeType="1"/>
          </p:cNvSpPr>
          <p:nvPr/>
        </p:nvSpPr>
        <p:spPr bwMode="auto">
          <a:xfrm>
            <a:off x="1836738" y="6289675"/>
            <a:ext cx="5400675"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49" name="Line 15"/>
          <p:cNvSpPr>
            <a:spLocks noChangeShapeType="1"/>
          </p:cNvSpPr>
          <p:nvPr/>
        </p:nvSpPr>
        <p:spPr bwMode="auto">
          <a:xfrm flipV="1">
            <a:off x="5892800" y="59309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0" name="Line 16"/>
          <p:cNvSpPr>
            <a:spLocks noChangeShapeType="1"/>
          </p:cNvSpPr>
          <p:nvPr/>
        </p:nvSpPr>
        <p:spPr bwMode="auto">
          <a:xfrm flipH="1">
            <a:off x="27003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1" name="Line 17"/>
          <p:cNvSpPr>
            <a:spLocks noChangeShapeType="1"/>
          </p:cNvSpPr>
          <p:nvPr/>
        </p:nvSpPr>
        <p:spPr bwMode="auto">
          <a:xfrm flipH="1">
            <a:off x="35639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2" name="Line 18"/>
          <p:cNvSpPr>
            <a:spLocks noChangeShapeType="1"/>
          </p:cNvSpPr>
          <p:nvPr/>
        </p:nvSpPr>
        <p:spPr bwMode="auto">
          <a:xfrm flipH="1">
            <a:off x="44275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3" name="Line 19"/>
          <p:cNvSpPr>
            <a:spLocks noChangeShapeType="1"/>
          </p:cNvSpPr>
          <p:nvPr/>
        </p:nvSpPr>
        <p:spPr bwMode="auto">
          <a:xfrm flipH="1">
            <a:off x="52911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4" name="Line 20"/>
          <p:cNvSpPr>
            <a:spLocks noChangeShapeType="1"/>
          </p:cNvSpPr>
          <p:nvPr/>
        </p:nvSpPr>
        <p:spPr bwMode="auto">
          <a:xfrm flipH="1">
            <a:off x="61547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5" name="Line 21"/>
          <p:cNvSpPr>
            <a:spLocks noChangeShapeType="1"/>
          </p:cNvSpPr>
          <p:nvPr/>
        </p:nvSpPr>
        <p:spPr bwMode="auto">
          <a:xfrm flipV="1">
            <a:off x="1836738" y="5643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1456" name="Rectangle 22"/>
          <p:cNvSpPr>
            <a:spLocks noChangeArrowheads="1"/>
          </p:cNvSpPr>
          <p:nvPr/>
        </p:nvSpPr>
        <p:spPr bwMode="auto">
          <a:xfrm>
            <a:off x="5508625" y="56610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Mode#5</a:t>
            </a:r>
          </a:p>
        </p:txBody>
      </p:sp>
      <p:sp>
        <p:nvSpPr>
          <p:cNvPr id="61457" name="Rectangle 23"/>
          <p:cNvSpPr>
            <a:spLocks noChangeArrowheads="1"/>
          </p:cNvSpPr>
          <p:nvPr/>
        </p:nvSpPr>
        <p:spPr bwMode="auto">
          <a:xfrm>
            <a:off x="4211638" y="6249988"/>
            <a:ext cx="6302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59" name="Rectangle 25"/>
          <p:cNvSpPr>
            <a:spLocks noChangeArrowheads="1"/>
          </p:cNvSpPr>
          <p:nvPr/>
        </p:nvSpPr>
        <p:spPr bwMode="auto">
          <a:xfrm>
            <a:off x="395288" y="981075"/>
            <a:ext cx="5616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#5</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5)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1460" name="Rectangle 26"/>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+5)</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16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61461" name="Group 28"/>
          <p:cNvGrpSpPr>
            <a:grpSpLocks/>
          </p:cNvGrpSpPr>
          <p:nvPr/>
        </p:nvGrpSpPr>
        <p:grpSpPr bwMode="auto">
          <a:xfrm>
            <a:off x="1606550" y="1798638"/>
            <a:ext cx="6048375" cy="104775"/>
            <a:chOff x="1066" y="1714"/>
            <a:chExt cx="3562" cy="63"/>
          </a:xfrm>
        </p:grpSpPr>
        <p:sp>
          <p:nvSpPr>
            <p:cNvPr id="61464" name="AutoShape 29"/>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1465" name="AutoShape 30"/>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1466" name="AutoShape 31"/>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1467" name="AutoShape 32"/>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1468" name="AutoShape 33"/>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1469" name="AutoShape 34"/>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61462" name="Rectangle 36"/>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5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52769" y="1962943"/>
            <a:ext cx="7695583" cy="2791619"/>
          </a:xfrm>
          <a:prstGeom prst="rect">
            <a:avLst/>
          </a:prstGeom>
        </p:spPr>
      </p:pic>
      <p:sp>
        <p:nvSpPr>
          <p:cNvPr id="30"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(m=5)</a:t>
            </a:r>
            <a:endParaRPr kumimoji="0" lang="en-GB" altLang="en-US" sz="2000" b="1" i="0" u="none" strike="noStrike" kern="1200" cap="none" spc="0" normalizeH="0" baseline="0" noProof="0" dirty="0">
              <a:ln>
                <a:noFill/>
              </a:ln>
              <a:solidFill>
                <a:srgbClr val="7030A0"/>
              </a:solidFill>
              <a:effectLst/>
              <a:uLnTx/>
              <a:uFillTx/>
            </a:endParaRPr>
          </a:p>
        </p:txBody>
      </p:sp>
      <p:sp>
        <p:nvSpPr>
          <p:cNvPr id="31" name="Rectangle 22"/>
          <p:cNvSpPr>
            <a:spLocks noChangeArrowheads="1"/>
          </p:cNvSpPr>
          <p:nvPr/>
        </p:nvSpPr>
        <p:spPr bwMode="auto">
          <a:xfrm>
            <a:off x="6339568" y="56610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Mode#5</a:t>
            </a:r>
          </a:p>
        </p:txBody>
      </p:sp>
      <p:sp>
        <p:nvSpPr>
          <p:cNvPr id="32" name="Line 15"/>
          <p:cNvSpPr>
            <a:spLocks noChangeShapeType="1"/>
          </p:cNvSpPr>
          <p:nvPr/>
        </p:nvSpPr>
        <p:spPr bwMode="auto">
          <a:xfrm flipV="1">
            <a:off x="6476726" y="59324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 name="Curved Up Arrow 1"/>
          <p:cNvSpPr/>
          <p:nvPr/>
        </p:nvSpPr>
        <p:spPr bwMode="auto">
          <a:xfrm rot="10800000">
            <a:off x="5813789" y="5345567"/>
            <a:ext cx="681897" cy="347662"/>
          </a:xfrm>
          <a:prstGeom prst="curvedUpArrow">
            <a:avLst/>
          </a:prstGeom>
          <a:solidFill>
            <a:srgbClr val="FF0000"/>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4" name="TextBox 3"/>
          <p:cNvSpPr txBox="1"/>
          <p:nvPr/>
        </p:nvSpPr>
        <p:spPr>
          <a:xfrm>
            <a:off x="6642100" y="5138738"/>
            <a:ext cx="1206500" cy="369332"/>
          </a:xfrm>
          <a:prstGeom prst="rect">
            <a:avLst/>
          </a:prstGeom>
          <a:noFill/>
        </p:spPr>
        <p:txBody>
          <a:bodyPr wrap="square" rtlCol="0">
            <a:spAutoFit/>
          </a:bodyPr>
          <a:lstStyle/>
          <a:p>
            <a:r>
              <a:rPr lang="en-GB" dirty="0" smtClean="0">
                <a:solidFill>
                  <a:srgbClr val="FF0000"/>
                </a:solidFill>
              </a:rPr>
              <a:t>Aliasing!!!</a:t>
            </a:r>
            <a:endParaRPr lang="en-GB" dirty="0">
              <a:solidFill>
                <a:srgbClr val="FF0000"/>
              </a:solidFill>
            </a:endParaRPr>
          </a:p>
        </p:txBody>
      </p:sp>
    </p:spTree>
    <p:extLst>
      <p:ext uri="{BB962C8B-B14F-4D97-AF65-F5344CB8AC3E}">
        <p14:creationId xmlns:p14="http://schemas.microsoft.com/office/powerpoint/2010/main" val="392332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0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8"/>
          <p:cNvSpPr>
            <a:spLocks noChangeArrowheads="1"/>
          </p:cNvSpPr>
          <p:nvPr/>
        </p:nvSpPr>
        <p:spPr bwMode="auto">
          <a:xfrm>
            <a:off x="5921375" y="6261100"/>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rf</a:t>
            </a:r>
            <a:r>
              <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491" name="Rectangle 9"/>
          <p:cNvSpPr>
            <a:spLocks noChangeArrowheads="1"/>
          </p:cNvSpPr>
          <p:nvPr/>
        </p:nvSpPr>
        <p:spPr bwMode="auto">
          <a:xfrm>
            <a:off x="1692275" y="6246813"/>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492" name="Rectangle 10"/>
          <p:cNvSpPr>
            <a:spLocks noChangeArrowheads="1"/>
          </p:cNvSpPr>
          <p:nvPr/>
        </p:nvSpPr>
        <p:spPr bwMode="auto">
          <a:xfrm>
            <a:off x="2538413" y="6243638"/>
            <a:ext cx="503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493" name="Rectangle 11"/>
          <p:cNvSpPr>
            <a:spLocks noChangeArrowheads="1"/>
          </p:cNvSpPr>
          <p:nvPr/>
        </p:nvSpPr>
        <p:spPr bwMode="auto">
          <a:xfrm>
            <a:off x="3348038" y="6242050"/>
            <a:ext cx="503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494" name="Rectangle 12"/>
          <p:cNvSpPr>
            <a:spLocks noChangeArrowheads="1"/>
          </p:cNvSpPr>
          <p:nvPr/>
        </p:nvSpPr>
        <p:spPr bwMode="auto">
          <a:xfrm>
            <a:off x="5057775" y="6248400"/>
            <a:ext cx="503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495" name="Line 13"/>
          <p:cNvSpPr>
            <a:spLocks noChangeShapeType="1"/>
          </p:cNvSpPr>
          <p:nvPr/>
        </p:nvSpPr>
        <p:spPr bwMode="auto">
          <a:xfrm flipV="1">
            <a:off x="1836738" y="5138738"/>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496" name="Line 14"/>
          <p:cNvSpPr>
            <a:spLocks noChangeShapeType="1"/>
          </p:cNvSpPr>
          <p:nvPr/>
        </p:nvSpPr>
        <p:spPr bwMode="auto">
          <a:xfrm>
            <a:off x="1836738" y="6289675"/>
            <a:ext cx="5400675"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497" name="Line 15"/>
          <p:cNvSpPr>
            <a:spLocks noChangeShapeType="1"/>
          </p:cNvSpPr>
          <p:nvPr/>
        </p:nvSpPr>
        <p:spPr bwMode="auto">
          <a:xfrm flipV="1">
            <a:off x="5029200" y="59309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498" name="Line 16"/>
          <p:cNvSpPr>
            <a:spLocks noChangeShapeType="1"/>
          </p:cNvSpPr>
          <p:nvPr/>
        </p:nvSpPr>
        <p:spPr bwMode="auto">
          <a:xfrm flipH="1">
            <a:off x="27003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499" name="Line 17"/>
          <p:cNvSpPr>
            <a:spLocks noChangeShapeType="1"/>
          </p:cNvSpPr>
          <p:nvPr/>
        </p:nvSpPr>
        <p:spPr bwMode="auto">
          <a:xfrm flipH="1">
            <a:off x="35639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500" name="Line 18"/>
          <p:cNvSpPr>
            <a:spLocks noChangeShapeType="1"/>
          </p:cNvSpPr>
          <p:nvPr/>
        </p:nvSpPr>
        <p:spPr bwMode="auto">
          <a:xfrm flipH="1">
            <a:off x="44275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501" name="Line 19"/>
          <p:cNvSpPr>
            <a:spLocks noChangeShapeType="1"/>
          </p:cNvSpPr>
          <p:nvPr/>
        </p:nvSpPr>
        <p:spPr bwMode="auto">
          <a:xfrm flipH="1">
            <a:off x="52911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502" name="Line 20"/>
          <p:cNvSpPr>
            <a:spLocks noChangeShapeType="1"/>
          </p:cNvSpPr>
          <p:nvPr/>
        </p:nvSpPr>
        <p:spPr bwMode="auto">
          <a:xfrm flipH="1">
            <a:off x="6154738" y="62484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503" name="Line 21"/>
          <p:cNvSpPr>
            <a:spLocks noChangeShapeType="1"/>
          </p:cNvSpPr>
          <p:nvPr/>
        </p:nvSpPr>
        <p:spPr bwMode="auto">
          <a:xfrm flipV="1">
            <a:off x="1836738" y="5643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63504" name="Rectangle 22"/>
          <p:cNvSpPr>
            <a:spLocks noChangeArrowheads="1"/>
          </p:cNvSpPr>
          <p:nvPr/>
        </p:nvSpPr>
        <p:spPr bwMode="auto">
          <a:xfrm>
            <a:off x="4645025" y="566102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Mode#6</a:t>
            </a:r>
          </a:p>
        </p:txBody>
      </p:sp>
      <p:sp>
        <p:nvSpPr>
          <p:cNvPr id="63505" name="Rectangle 23"/>
          <p:cNvSpPr>
            <a:spLocks noChangeArrowheads="1"/>
          </p:cNvSpPr>
          <p:nvPr/>
        </p:nvSpPr>
        <p:spPr bwMode="auto">
          <a:xfrm>
            <a:off x="4213225" y="6237288"/>
            <a:ext cx="503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507" name="Rectangle 25"/>
          <p:cNvSpPr>
            <a:spLocks noChangeArrowheads="1"/>
          </p:cNvSpPr>
          <p:nvPr/>
        </p:nvSpPr>
        <p:spPr bwMode="auto">
          <a:xfrm>
            <a:off x="395288" y="981075"/>
            <a:ext cx="61928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#6</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6)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12</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/10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63508" name="Rectangle 26"/>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p</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+6)</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63509" name="Group 28"/>
          <p:cNvGrpSpPr>
            <a:grpSpLocks/>
          </p:cNvGrpSpPr>
          <p:nvPr/>
        </p:nvGrpSpPr>
        <p:grpSpPr bwMode="auto">
          <a:xfrm>
            <a:off x="1606550" y="1798638"/>
            <a:ext cx="6048375" cy="104775"/>
            <a:chOff x="1066" y="1714"/>
            <a:chExt cx="3562" cy="63"/>
          </a:xfrm>
        </p:grpSpPr>
        <p:sp>
          <p:nvSpPr>
            <p:cNvPr id="63512" name="AutoShape 29"/>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3513" name="AutoShape 30"/>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3514" name="AutoShape 31"/>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3515" name="AutoShape 32"/>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3516" name="AutoShape 33"/>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63517" name="AutoShape 34"/>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63510" name="Rectangle 36"/>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6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42539" y="1936185"/>
            <a:ext cx="7716044" cy="2715189"/>
          </a:xfrm>
          <a:prstGeom prst="rect">
            <a:avLst/>
          </a:prstGeom>
        </p:spPr>
      </p:pic>
      <p:sp>
        <p:nvSpPr>
          <p:cNvPr id="30"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(m=6)</a:t>
            </a:r>
            <a:endParaRPr kumimoji="0" lang="en-GB" altLang="en-US" sz="2000" b="1" i="0" u="none" strike="noStrike" kern="1200" cap="none" spc="0" normalizeH="0" baseline="0" noProof="0" dirty="0">
              <a:ln>
                <a:noFill/>
              </a:ln>
              <a:solidFill>
                <a:srgbClr val="7030A0"/>
              </a:solidFill>
              <a:effectLst/>
              <a:uLnTx/>
              <a:uFillTx/>
            </a:endParaRPr>
          </a:p>
        </p:txBody>
      </p:sp>
    </p:spTree>
    <p:extLst>
      <p:ext uri="{BB962C8B-B14F-4D97-AF65-F5344CB8AC3E}">
        <p14:creationId xmlns:p14="http://schemas.microsoft.com/office/powerpoint/2010/main" val="427581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1586594" y="228600"/>
            <a:ext cx="806608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2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 </a:t>
            </a:r>
            <a:r>
              <a:rPr lang="en-GB" altLang="en-US" sz="2200" b="1" dirty="0" smtClean="0">
                <a:solidFill>
                  <a:srgbClr val="FF0000"/>
                </a:solidFill>
              </a:rPr>
              <a:t>summary  (10 bunches)</a:t>
            </a:r>
            <a:endPar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71683" name="Rectangle 164"/>
          <p:cNvSpPr>
            <a:spLocks noChangeArrowheads="1"/>
          </p:cNvSpPr>
          <p:nvPr/>
        </p:nvSpPr>
        <p:spPr bwMode="auto">
          <a:xfrm>
            <a:off x="76994" y="4724400"/>
            <a:ext cx="8891588"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just"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If the bunches have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not the same charge</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i.e. the buckets are not equally filled (uneven filling), the spectrum has frequency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components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also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at the revolution harmonics</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(multiples of</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20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The amplitude of each revolution harmonic depends on the filling pattern of one machine turn</a:t>
            </a:r>
          </a:p>
        </p:txBody>
      </p:sp>
      <p:grpSp>
        <p:nvGrpSpPr>
          <p:cNvPr id="71684" name="Group 169"/>
          <p:cNvGrpSpPr>
            <a:grpSpLocks/>
          </p:cNvGrpSpPr>
          <p:nvPr/>
        </p:nvGrpSpPr>
        <p:grpSpPr bwMode="auto">
          <a:xfrm>
            <a:off x="1009650" y="1681163"/>
            <a:ext cx="6946900" cy="517525"/>
            <a:chOff x="628" y="3095"/>
            <a:chExt cx="4376" cy="326"/>
          </a:xfrm>
        </p:grpSpPr>
        <p:sp>
          <p:nvSpPr>
            <p:cNvPr id="71766" name="Line 148"/>
            <p:cNvSpPr>
              <a:spLocks noChangeShapeType="1"/>
            </p:cNvSpPr>
            <p:nvPr/>
          </p:nvSpPr>
          <p:spPr bwMode="auto">
            <a:xfrm flipV="1">
              <a:off x="628" y="3113"/>
              <a:ext cx="0" cy="30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7" name="Line 149"/>
            <p:cNvSpPr>
              <a:spLocks noChangeShapeType="1"/>
            </p:cNvSpPr>
            <p:nvPr/>
          </p:nvSpPr>
          <p:spPr bwMode="auto">
            <a:xfrm flipV="1">
              <a:off x="1181" y="3148"/>
              <a:ext cx="0" cy="27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8" name="Line 150"/>
            <p:cNvSpPr>
              <a:spLocks noChangeShapeType="1"/>
            </p:cNvSpPr>
            <p:nvPr/>
          </p:nvSpPr>
          <p:spPr bwMode="auto">
            <a:xfrm flipV="1">
              <a:off x="1725" y="3271"/>
              <a:ext cx="0" cy="143"/>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9" name="Line 151"/>
            <p:cNvSpPr>
              <a:spLocks noChangeShapeType="1"/>
            </p:cNvSpPr>
            <p:nvPr/>
          </p:nvSpPr>
          <p:spPr bwMode="auto">
            <a:xfrm flipV="1">
              <a:off x="2269" y="3174"/>
              <a:ext cx="0" cy="24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0" name="Line 152"/>
            <p:cNvSpPr>
              <a:spLocks noChangeShapeType="1"/>
            </p:cNvSpPr>
            <p:nvPr/>
          </p:nvSpPr>
          <p:spPr bwMode="auto">
            <a:xfrm flipV="1">
              <a:off x="2808" y="3095"/>
              <a:ext cx="0" cy="32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1" name="Line 158"/>
            <p:cNvSpPr>
              <a:spLocks noChangeShapeType="1"/>
            </p:cNvSpPr>
            <p:nvPr/>
          </p:nvSpPr>
          <p:spPr bwMode="auto">
            <a:xfrm flipV="1">
              <a:off x="3371" y="3171"/>
              <a:ext cx="0" cy="24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2" name="Line 159"/>
            <p:cNvSpPr>
              <a:spLocks noChangeShapeType="1"/>
            </p:cNvSpPr>
            <p:nvPr/>
          </p:nvSpPr>
          <p:spPr bwMode="auto">
            <a:xfrm flipV="1">
              <a:off x="3907" y="3272"/>
              <a:ext cx="0" cy="143"/>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3" name="Line 161"/>
            <p:cNvSpPr>
              <a:spLocks noChangeShapeType="1"/>
            </p:cNvSpPr>
            <p:nvPr/>
          </p:nvSpPr>
          <p:spPr bwMode="auto">
            <a:xfrm flipV="1">
              <a:off x="5004" y="3105"/>
              <a:ext cx="0" cy="30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4" name="Line 165"/>
            <p:cNvSpPr>
              <a:spLocks noChangeShapeType="1"/>
            </p:cNvSpPr>
            <p:nvPr/>
          </p:nvSpPr>
          <p:spPr bwMode="auto">
            <a:xfrm flipV="1">
              <a:off x="4460" y="3151"/>
              <a:ext cx="0" cy="27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sp>
        <p:nvSpPr>
          <p:cNvPr id="71685" name="Rectangle 8"/>
          <p:cNvSpPr>
            <a:spLocks noChangeArrowheads="1"/>
          </p:cNvSpPr>
          <p:nvPr/>
        </p:nvSpPr>
        <p:spPr bwMode="auto">
          <a:xfrm>
            <a:off x="4229100" y="2155825"/>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6" name="Rectangle 9"/>
          <p:cNvSpPr>
            <a:spLocks noChangeArrowheads="1"/>
          </p:cNvSpPr>
          <p:nvPr/>
        </p:nvSpPr>
        <p:spPr bwMode="auto">
          <a:xfrm>
            <a:off x="0" y="2141538"/>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7" name="Rectangle 10"/>
          <p:cNvSpPr>
            <a:spLocks noChangeArrowheads="1"/>
          </p:cNvSpPr>
          <p:nvPr/>
        </p:nvSpPr>
        <p:spPr bwMode="auto">
          <a:xfrm>
            <a:off x="846138" y="2138363"/>
            <a:ext cx="571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8" name="Rectangle 11"/>
          <p:cNvSpPr>
            <a:spLocks noChangeArrowheads="1"/>
          </p:cNvSpPr>
          <p:nvPr/>
        </p:nvSpPr>
        <p:spPr bwMode="auto">
          <a:xfrm>
            <a:off x="1655763" y="2136775"/>
            <a:ext cx="6318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9" name="Rectangle 12"/>
          <p:cNvSpPr>
            <a:spLocks noChangeArrowheads="1"/>
          </p:cNvSpPr>
          <p:nvPr/>
        </p:nvSpPr>
        <p:spPr bwMode="auto">
          <a:xfrm>
            <a:off x="3365500" y="2143125"/>
            <a:ext cx="6223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90" name="Line 13"/>
          <p:cNvSpPr>
            <a:spLocks noChangeShapeType="1"/>
          </p:cNvSpPr>
          <p:nvPr/>
        </p:nvSpPr>
        <p:spPr bwMode="auto">
          <a:xfrm flipV="1">
            <a:off x="144463" y="1033463"/>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1" name="Line 14"/>
          <p:cNvSpPr>
            <a:spLocks noChangeShapeType="1"/>
          </p:cNvSpPr>
          <p:nvPr/>
        </p:nvSpPr>
        <p:spPr bwMode="auto">
          <a:xfrm>
            <a:off x="144463" y="2203450"/>
            <a:ext cx="8964612"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2" name="Line 15"/>
          <p:cNvSpPr>
            <a:spLocks noChangeShapeType="1"/>
          </p:cNvSpPr>
          <p:nvPr/>
        </p:nvSpPr>
        <p:spPr bwMode="auto">
          <a:xfrm flipV="1">
            <a:off x="841375" y="18542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3" name="Line 16"/>
          <p:cNvSpPr>
            <a:spLocks noChangeShapeType="1"/>
          </p:cNvSpPr>
          <p:nvPr/>
        </p:nvSpPr>
        <p:spPr bwMode="auto">
          <a:xfrm flipH="1">
            <a:off x="10080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4" name="Line 17"/>
          <p:cNvSpPr>
            <a:spLocks noChangeShapeType="1"/>
          </p:cNvSpPr>
          <p:nvPr/>
        </p:nvSpPr>
        <p:spPr bwMode="auto">
          <a:xfrm flipH="1">
            <a:off x="18716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5" name="Line 18"/>
          <p:cNvSpPr>
            <a:spLocks noChangeShapeType="1"/>
          </p:cNvSpPr>
          <p:nvPr/>
        </p:nvSpPr>
        <p:spPr bwMode="auto">
          <a:xfrm flipH="1">
            <a:off x="27352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6" name="Line 19"/>
          <p:cNvSpPr>
            <a:spLocks noChangeShapeType="1"/>
          </p:cNvSpPr>
          <p:nvPr/>
        </p:nvSpPr>
        <p:spPr bwMode="auto">
          <a:xfrm flipH="1">
            <a:off x="35988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7" name="Line 20"/>
          <p:cNvSpPr>
            <a:spLocks noChangeShapeType="1"/>
          </p:cNvSpPr>
          <p:nvPr/>
        </p:nvSpPr>
        <p:spPr bwMode="auto">
          <a:xfrm flipH="1">
            <a:off x="44624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8" name="Line 21"/>
          <p:cNvSpPr>
            <a:spLocks noChangeShapeType="1"/>
          </p:cNvSpPr>
          <p:nvPr/>
        </p:nvSpPr>
        <p:spPr bwMode="auto">
          <a:xfrm flipV="1">
            <a:off x="144463" y="153828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9" name="Rectangle 22"/>
          <p:cNvSpPr>
            <a:spLocks noChangeArrowheads="1"/>
          </p:cNvSpPr>
          <p:nvPr/>
        </p:nvSpPr>
        <p:spPr bwMode="auto">
          <a:xfrm>
            <a:off x="719138" y="15811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9</a:t>
            </a:r>
          </a:p>
        </p:txBody>
      </p:sp>
      <p:sp>
        <p:nvSpPr>
          <p:cNvPr id="71700" name="Rectangle 23"/>
          <p:cNvSpPr>
            <a:spLocks noChangeArrowheads="1"/>
          </p:cNvSpPr>
          <p:nvPr/>
        </p:nvSpPr>
        <p:spPr bwMode="auto">
          <a:xfrm>
            <a:off x="2519363" y="2144713"/>
            <a:ext cx="639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01" name="Line 27"/>
          <p:cNvSpPr>
            <a:spLocks noChangeShapeType="1"/>
          </p:cNvSpPr>
          <p:nvPr/>
        </p:nvSpPr>
        <p:spPr bwMode="auto">
          <a:xfrm flipV="1">
            <a:off x="1730375"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2" name="Rectangle 28"/>
          <p:cNvSpPr>
            <a:spLocks noChangeArrowheads="1"/>
          </p:cNvSpPr>
          <p:nvPr/>
        </p:nvSpPr>
        <p:spPr bwMode="auto">
          <a:xfrm>
            <a:off x="1608138"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8</a:t>
            </a:r>
          </a:p>
        </p:txBody>
      </p:sp>
      <p:sp>
        <p:nvSpPr>
          <p:cNvPr id="71703" name="Line 29"/>
          <p:cNvSpPr>
            <a:spLocks noChangeShapeType="1"/>
          </p:cNvSpPr>
          <p:nvPr/>
        </p:nvSpPr>
        <p:spPr bwMode="auto">
          <a:xfrm flipV="1">
            <a:off x="2595563" y="184467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4" name="Rectangle 30"/>
          <p:cNvSpPr>
            <a:spLocks noChangeArrowheads="1"/>
          </p:cNvSpPr>
          <p:nvPr/>
        </p:nvSpPr>
        <p:spPr bwMode="auto">
          <a:xfrm>
            <a:off x="2473325" y="157162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7</a:t>
            </a:r>
          </a:p>
        </p:txBody>
      </p:sp>
      <p:sp>
        <p:nvSpPr>
          <p:cNvPr id="71705" name="Line 31"/>
          <p:cNvSpPr>
            <a:spLocks noChangeShapeType="1"/>
          </p:cNvSpPr>
          <p:nvPr/>
        </p:nvSpPr>
        <p:spPr bwMode="auto">
          <a:xfrm flipV="1">
            <a:off x="3446463" y="183991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6" name="Rectangle 32"/>
          <p:cNvSpPr>
            <a:spLocks noChangeArrowheads="1"/>
          </p:cNvSpPr>
          <p:nvPr/>
        </p:nvSpPr>
        <p:spPr bwMode="auto">
          <a:xfrm>
            <a:off x="3324225" y="156686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6</a:t>
            </a:r>
          </a:p>
        </p:txBody>
      </p:sp>
      <p:sp>
        <p:nvSpPr>
          <p:cNvPr id="71707" name="Line 33"/>
          <p:cNvSpPr>
            <a:spLocks noChangeShapeType="1"/>
          </p:cNvSpPr>
          <p:nvPr/>
        </p:nvSpPr>
        <p:spPr bwMode="auto">
          <a:xfrm flipV="1">
            <a:off x="4322763" y="18478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8" name="Rectangle 34"/>
          <p:cNvSpPr>
            <a:spLocks noChangeArrowheads="1"/>
          </p:cNvSpPr>
          <p:nvPr/>
        </p:nvSpPr>
        <p:spPr bwMode="auto">
          <a:xfrm>
            <a:off x="4175125" y="156210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5</a:t>
            </a:r>
          </a:p>
        </p:txBody>
      </p:sp>
      <p:sp>
        <p:nvSpPr>
          <p:cNvPr id="71709" name="Line 35"/>
          <p:cNvSpPr>
            <a:spLocks noChangeShapeType="1"/>
          </p:cNvSpPr>
          <p:nvPr/>
        </p:nvSpPr>
        <p:spPr bwMode="auto">
          <a:xfrm flipV="1">
            <a:off x="1163638" y="18557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0" name="Rectangle 36"/>
          <p:cNvSpPr>
            <a:spLocks noChangeArrowheads="1"/>
          </p:cNvSpPr>
          <p:nvPr/>
        </p:nvSpPr>
        <p:spPr bwMode="auto">
          <a:xfrm>
            <a:off x="1041400" y="15827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1</a:t>
            </a:r>
          </a:p>
        </p:txBody>
      </p:sp>
      <p:sp>
        <p:nvSpPr>
          <p:cNvPr id="71711" name="Line 37"/>
          <p:cNvSpPr>
            <a:spLocks noChangeShapeType="1"/>
          </p:cNvSpPr>
          <p:nvPr/>
        </p:nvSpPr>
        <p:spPr bwMode="auto">
          <a:xfrm flipV="1">
            <a:off x="2027238" y="18510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2" name="Rectangle 38"/>
          <p:cNvSpPr>
            <a:spLocks noChangeArrowheads="1"/>
          </p:cNvSpPr>
          <p:nvPr/>
        </p:nvSpPr>
        <p:spPr bwMode="auto">
          <a:xfrm>
            <a:off x="1905000" y="157797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2</a:t>
            </a:r>
          </a:p>
        </p:txBody>
      </p:sp>
      <p:sp>
        <p:nvSpPr>
          <p:cNvPr id="71713" name="Line 39"/>
          <p:cNvSpPr>
            <a:spLocks noChangeShapeType="1"/>
          </p:cNvSpPr>
          <p:nvPr/>
        </p:nvSpPr>
        <p:spPr bwMode="auto">
          <a:xfrm flipV="1">
            <a:off x="2890838" y="184626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4" name="Rectangle 40"/>
          <p:cNvSpPr>
            <a:spLocks noChangeArrowheads="1"/>
          </p:cNvSpPr>
          <p:nvPr/>
        </p:nvSpPr>
        <p:spPr bwMode="auto">
          <a:xfrm>
            <a:off x="2768600" y="15732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3</a:t>
            </a:r>
          </a:p>
        </p:txBody>
      </p:sp>
      <p:sp>
        <p:nvSpPr>
          <p:cNvPr id="71715" name="Line 41"/>
          <p:cNvSpPr>
            <a:spLocks noChangeShapeType="1"/>
          </p:cNvSpPr>
          <p:nvPr/>
        </p:nvSpPr>
        <p:spPr bwMode="auto">
          <a:xfrm flipV="1">
            <a:off x="3743325" y="18415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6" name="Rectangle 42"/>
          <p:cNvSpPr>
            <a:spLocks noChangeArrowheads="1"/>
          </p:cNvSpPr>
          <p:nvPr/>
        </p:nvSpPr>
        <p:spPr bwMode="auto">
          <a:xfrm>
            <a:off x="3621088" y="15684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4</a:t>
            </a:r>
          </a:p>
        </p:txBody>
      </p:sp>
      <p:sp>
        <p:nvSpPr>
          <p:cNvPr id="71717" name="Line 45"/>
          <p:cNvSpPr>
            <a:spLocks noChangeShapeType="1"/>
          </p:cNvSpPr>
          <p:nvPr/>
        </p:nvSpPr>
        <p:spPr bwMode="auto">
          <a:xfrm flipV="1">
            <a:off x="312738"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8" name="Rectangle 46"/>
          <p:cNvSpPr>
            <a:spLocks noChangeArrowheads="1"/>
          </p:cNvSpPr>
          <p:nvPr/>
        </p:nvSpPr>
        <p:spPr bwMode="auto">
          <a:xfrm>
            <a:off x="190500"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0</a:t>
            </a:r>
          </a:p>
        </p:txBody>
      </p:sp>
      <p:sp>
        <p:nvSpPr>
          <p:cNvPr id="71719" name="Rectangle 47"/>
          <p:cNvSpPr>
            <a:spLocks noChangeArrowheads="1"/>
          </p:cNvSpPr>
          <p:nvPr/>
        </p:nvSpPr>
        <p:spPr bwMode="auto">
          <a:xfrm>
            <a:off x="8640763" y="2138363"/>
            <a:ext cx="539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0" name="Rectangle 48"/>
          <p:cNvSpPr>
            <a:spLocks noChangeArrowheads="1"/>
          </p:cNvSpPr>
          <p:nvPr/>
        </p:nvSpPr>
        <p:spPr bwMode="auto">
          <a:xfrm>
            <a:off x="5186363" y="2127250"/>
            <a:ext cx="65722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6w</a:t>
            </a:r>
            <a:r>
              <a:rPr lang="en-GB" altLang="en-US" sz="1600" baseline="-25000" noProof="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1" name="Rectangle 49"/>
          <p:cNvSpPr>
            <a:spLocks noChangeArrowheads="1"/>
          </p:cNvSpPr>
          <p:nvPr/>
        </p:nvSpPr>
        <p:spPr bwMode="auto">
          <a:xfrm>
            <a:off x="5995988" y="2125663"/>
            <a:ext cx="64611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7w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2" name="Rectangle 50"/>
          <p:cNvSpPr>
            <a:spLocks noChangeArrowheads="1"/>
          </p:cNvSpPr>
          <p:nvPr/>
        </p:nvSpPr>
        <p:spPr bwMode="auto">
          <a:xfrm>
            <a:off x="7705724" y="2132013"/>
            <a:ext cx="6381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9w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3" name="Line 51"/>
          <p:cNvSpPr>
            <a:spLocks noChangeShapeType="1"/>
          </p:cNvSpPr>
          <p:nvPr/>
        </p:nvSpPr>
        <p:spPr bwMode="auto">
          <a:xfrm flipV="1">
            <a:off x="5181600" y="18430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4" name="Line 52"/>
          <p:cNvSpPr>
            <a:spLocks noChangeShapeType="1"/>
          </p:cNvSpPr>
          <p:nvPr/>
        </p:nvSpPr>
        <p:spPr bwMode="auto">
          <a:xfrm flipH="1">
            <a:off x="53482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5" name="Line 53"/>
          <p:cNvSpPr>
            <a:spLocks noChangeShapeType="1"/>
          </p:cNvSpPr>
          <p:nvPr/>
        </p:nvSpPr>
        <p:spPr bwMode="auto">
          <a:xfrm flipH="1">
            <a:off x="62118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6" name="Line 54"/>
          <p:cNvSpPr>
            <a:spLocks noChangeShapeType="1"/>
          </p:cNvSpPr>
          <p:nvPr/>
        </p:nvSpPr>
        <p:spPr bwMode="auto">
          <a:xfrm flipH="1">
            <a:off x="70754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7" name="Line 55"/>
          <p:cNvSpPr>
            <a:spLocks noChangeShapeType="1"/>
          </p:cNvSpPr>
          <p:nvPr/>
        </p:nvSpPr>
        <p:spPr bwMode="auto">
          <a:xfrm flipH="1">
            <a:off x="79390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8" name="Line 56"/>
          <p:cNvSpPr>
            <a:spLocks noChangeShapeType="1"/>
          </p:cNvSpPr>
          <p:nvPr/>
        </p:nvSpPr>
        <p:spPr bwMode="auto">
          <a:xfrm flipH="1">
            <a:off x="88026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9" name="Rectangle 57"/>
          <p:cNvSpPr>
            <a:spLocks noChangeArrowheads="1"/>
          </p:cNvSpPr>
          <p:nvPr/>
        </p:nvSpPr>
        <p:spPr bwMode="auto">
          <a:xfrm>
            <a:off x="5041900" y="15700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4</a:t>
            </a:r>
          </a:p>
        </p:txBody>
      </p:sp>
      <p:sp>
        <p:nvSpPr>
          <p:cNvPr id="71730" name="Rectangle 58"/>
          <p:cNvSpPr>
            <a:spLocks noChangeArrowheads="1"/>
          </p:cNvSpPr>
          <p:nvPr/>
        </p:nvSpPr>
        <p:spPr bwMode="auto">
          <a:xfrm>
            <a:off x="6859588" y="2133600"/>
            <a:ext cx="6508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8w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31" name="Line 59"/>
          <p:cNvSpPr>
            <a:spLocks noChangeShapeType="1"/>
          </p:cNvSpPr>
          <p:nvPr/>
        </p:nvSpPr>
        <p:spPr bwMode="auto">
          <a:xfrm flipV="1">
            <a:off x="6070600" y="18383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2" name="Rectangle 60"/>
          <p:cNvSpPr>
            <a:spLocks noChangeArrowheads="1"/>
          </p:cNvSpPr>
          <p:nvPr/>
        </p:nvSpPr>
        <p:spPr bwMode="auto">
          <a:xfrm>
            <a:off x="5948363" y="156527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3</a:t>
            </a:r>
          </a:p>
        </p:txBody>
      </p:sp>
      <p:sp>
        <p:nvSpPr>
          <p:cNvPr id="71733" name="Line 61"/>
          <p:cNvSpPr>
            <a:spLocks noChangeShapeType="1"/>
          </p:cNvSpPr>
          <p:nvPr/>
        </p:nvSpPr>
        <p:spPr bwMode="auto">
          <a:xfrm flipV="1">
            <a:off x="6935788" y="183356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4" name="Rectangle 62"/>
          <p:cNvSpPr>
            <a:spLocks noChangeArrowheads="1"/>
          </p:cNvSpPr>
          <p:nvPr/>
        </p:nvSpPr>
        <p:spPr bwMode="auto">
          <a:xfrm>
            <a:off x="6813550" y="15605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2</a:t>
            </a:r>
          </a:p>
        </p:txBody>
      </p:sp>
      <p:sp>
        <p:nvSpPr>
          <p:cNvPr id="71735" name="Line 63"/>
          <p:cNvSpPr>
            <a:spLocks noChangeShapeType="1"/>
          </p:cNvSpPr>
          <p:nvPr/>
        </p:nvSpPr>
        <p:spPr bwMode="auto">
          <a:xfrm flipV="1">
            <a:off x="7786688" y="18415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6" name="Rectangle 64"/>
          <p:cNvSpPr>
            <a:spLocks noChangeArrowheads="1"/>
          </p:cNvSpPr>
          <p:nvPr/>
        </p:nvSpPr>
        <p:spPr bwMode="auto">
          <a:xfrm>
            <a:off x="7664450" y="15557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1</a:t>
            </a:r>
          </a:p>
        </p:txBody>
      </p:sp>
      <p:sp>
        <p:nvSpPr>
          <p:cNvPr id="71737" name="Line 65"/>
          <p:cNvSpPr>
            <a:spLocks noChangeShapeType="1"/>
          </p:cNvSpPr>
          <p:nvPr/>
        </p:nvSpPr>
        <p:spPr bwMode="auto">
          <a:xfrm flipV="1">
            <a:off x="8637588"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8" name="Rectangle 66"/>
          <p:cNvSpPr>
            <a:spLocks noChangeArrowheads="1"/>
          </p:cNvSpPr>
          <p:nvPr/>
        </p:nvSpPr>
        <p:spPr bwMode="auto">
          <a:xfrm>
            <a:off x="8515350"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0</a:t>
            </a:r>
          </a:p>
        </p:txBody>
      </p:sp>
      <p:sp>
        <p:nvSpPr>
          <p:cNvPr id="71739" name="Line 67"/>
          <p:cNvSpPr>
            <a:spLocks noChangeShapeType="1"/>
          </p:cNvSpPr>
          <p:nvPr/>
        </p:nvSpPr>
        <p:spPr bwMode="auto">
          <a:xfrm flipV="1">
            <a:off x="5503863" y="184467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0" name="Rectangle 68"/>
          <p:cNvSpPr>
            <a:spLocks noChangeArrowheads="1"/>
          </p:cNvSpPr>
          <p:nvPr/>
        </p:nvSpPr>
        <p:spPr bwMode="auto">
          <a:xfrm>
            <a:off x="5381625" y="157162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6</a:t>
            </a:r>
          </a:p>
        </p:txBody>
      </p:sp>
      <p:sp>
        <p:nvSpPr>
          <p:cNvPr id="71741" name="Line 69"/>
          <p:cNvSpPr>
            <a:spLocks noChangeShapeType="1"/>
          </p:cNvSpPr>
          <p:nvPr/>
        </p:nvSpPr>
        <p:spPr bwMode="auto">
          <a:xfrm flipV="1">
            <a:off x="6367463" y="183991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2" name="Rectangle 70"/>
          <p:cNvSpPr>
            <a:spLocks noChangeArrowheads="1"/>
          </p:cNvSpPr>
          <p:nvPr/>
        </p:nvSpPr>
        <p:spPr bwMode="auto">
          <a:xfrm>
            <a:off x="6245225" y="156686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7</a:t>
            </a:r>
          </a:p>
        </p:txBody>
      </p:sp>
      <p:sp>
        <p:nvSpPr>
          <p:cNvPr id="71743" name="Line 71"/>
          <p:cNvSpPr>
            <a:spLocks noChangeShapeType="1"/>
          </p:cNvSpPr>
          <p:nvPr/>
        </p:nvSpPr>
        <p:spPr bwMode="auto">
          <a:xfrm flipV="1">
            <a:off x="7231063" y="18351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4" name="Rectangle 72"/>
          <p:cNvSpPr>
            <a:spLocks noChangeArrowheads="1"/>
          </p:cNvSpPr>
          <p:nvPr/>
        </p:nvSpPr>
        <p:spPr bwMode="auto">
          <a:xfrm>
            <a:off x="7108825" y="156210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8</a:t>
            </a:r>
          </a:p>
        </p:txBody>
      </p:sp>
      <p:sp>
        <p:nvSpPr>
          <p:cNvPr id="71745" name="Line 73"/>
          <p:cNvSpPr>
            <a:spLocks noChangeShapeType="1"/>
          </p:cNvSpPr>
          <p:nvPr/>
        </p:nvSpPr>
        <p:spPr bwMode="auto">
          <a:xfrm flipV="1">
            <a:off x="8083550" y="18430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6" name="Rectangle 74"/>
          <p:cNvSpPr>
            <a:spLocks noChangeArrowheads="1"/>
          </p:cNvSpPr>
          <p:nvPr/>
        </p:nvSpPr>
        <p:spPr bwMode="auto">
          <a:xfrm>
            <a:off x="7961313" y="15573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9</a:t>
            </a:r>
          </a:p>
        </p:txBody>
      </p:sp>
      <p:sp>
        <p:nvSpPr>
          <p:cNvPr id="71747" name="Line 75"/>
          <p:cNvSpPr>
            <a:spLocks noChangeShapeType="1"/>
          </p:cNvSpPr>
          <p:nvPr/>
        </p:nvSpPr>
        <p:spPr bwMode="auto">
          <a:xfrm flipV="1">
            <a:off x="4614863" y="18383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8" name="Line 76"/>
          <p:cNvSpPr>
            <a:spLocks noChangeShapeType="1"/>
          </p:cNvSpPr>
          <p:nvPr/>
        </p:nvSpPr>
        <p:spPr bwMode="auto">
          <a:xfrm flipV="1">
            <a:off x="8797925" y="1530350"/>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9" name="Rectangle 77"/>
          <p:cNvSpPr>
            <a:spLocks noChangeArrowheads="1"/>
          </p:cNvSpPr>
          <p:nvPr/>
        </p:nvSpPr>
        <p:spPr bwMode="auto">
          <a:xfrm>
            <a:off x="4522788" y="15605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5</a:t>
            </a:r>
          </a:p>
        </p:txBody>
      </p:sp>
      <p:sp>
        <p:nvSpPr>
          <p:cNvPr id="3" name="Left Brace 2"/>
          <p:cNvSpPr/>
          <p:nvPr/>
        </p:nvSpPr>
        <p:spPr bwMode="auto">
          <a:xfrm rot="16200000">
            <a:off x="6303831" y="908302"/>
            <a:ext cx="766762" cy="4221426"/>
          </a:xfrm>
          <a:prstGeom prst="leftBrace">
            <a:avLst/>
          </a:prstGeom>
          <a:noFill/>
          <a:ln w="41275">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4" name="TextBox 3"/>
          <p:cNvSpPr txBox="1"/>
          <p:nvPr/>
        </p:nvSpPr>
        <p:spPr>
          <a:xfrm>
            <a:off x="3987802" y="3556397"/>
            <a:ext cx="5172075" cy="369332"/>
          </a:xfrm>
          <a:prstGeom prst="rect">
            <a:avLst/>
          </a:prstGeom>
          <a:noFill/>
        </p:spPr>
        <p:txBody>
          <a:bodyPr wrap="square" rtlCol="0">
            <a:spAutoFit/>
          </a:bodyPr>
          <a:lstStyle/>
          <a:p>
            <a:r>
              <a:rPr lang="en-GB" dirty="0" smtClean="0">
                <a:solidFill>
                  <a:srgbClr val="FF0000"/>
                </a:solidFill>
              </a:rPr>
              <a:t>Lower sidebands of first revolution harmonics</a:t>
            </a:r>
            <a:endParaRPr lang="en-GB" dirty="0">
              <a:solidFill>
                <a:srgbClr val="FF0000"/>
              </a:solidFill>
            </a:endParaRPr>
          </a:p>
        </p:txBody>
      </p:sp>
      <mc:AlternateContent xmlns:mc="http://schemas.openxmlformats.org/markup-compatibility/2006" xmlns:a14="http://schemas.microsoft.com/office/drawing/2010/main">
        <mc:Choice Requires="a14">
          <p:sp>
            <p:nvSpPr>
              <p:cNvPr id="81" name="TextBox 80"/>
              <p:cNvSpPr txBox="1"/>
              <p:nvPr/>
            </p:nvSpPr>
            <p:spPr>
              <a:xfrm>
                <a:off x="2803299" y="4133467"/>
                <a:ext cx="2790059" cy="2706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rPr>
                        <m:t>ω</m:t>
                      </m:r>
                      <m:r>
                        <a:rPr lang="en-GB" b="0" i="1" smtClean="0">
                          <a:latin typeface="Cambria Math" panose="02040503050406030204" pitchFamily="18" charset="0"/>
                        </a:rPr>
                        <m:t>=</m:t>
                      </m:r>
                      <m:r>
                        <a:rPr lang="en-GB" b="0" i="1" smtClean="0">
                          <a:latin typeface="Cambria Math" panose="02040503050406030204" pitchFamily="18" charset="0"/>
                        </a:rPr>
                        <m:t>𝑝</m:t>
                      </m:r>
                      <m:r>
                        <a:rPr lang="en-GB" b="0" i="1" smtClean="0">
                          <a:latin typeface="Cambria Math" panose="02040503050406030204" pitchFamily="18" charset="0"/>
                        </a:rPr>
                        <m:t> </m:t>
                      </m:r>
                      <m:r>
                        <a:rPr lang="en-GB" b="0" i="1" smtClean="0">
                          <a:latin typeface="Cambria Math" panose="02040503050406030204" pitchFamily="18" charset="0"/>
                        </a:rPr>
                        <m:t>𝑀</m:t>
                      </m:r>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r>
                        <a:rPr lang="en-GB" b="0" i="1" smtClean="0">
                          <a:latin typeface="Cambria Math" panose="02040503050406030204" pitchFamily="18" charset="0"/>
                        </a:rPr>
                        <m:t>±</m:t>
                      </m:r>
                      <m:d>
                        <m:dPr>
                          <m:ctrlPr>
                            <a:rPr lang="en-GB" b="0" i="1" smtClean="0">
                              <a:latin typeface="Cambria Math"/>
                            </a:rPr>
                          </m:ctrlPr>
                        </m:dPr>
                        <m:e>
                          <m:r>
                            <a:rPr lang="en-GB" b="0" i="1" smtClean="0">
                              <a:latin typeface="Cambria Math" panose="02040503050406030204" pitchFamily="18" charset="0"/>
                            </a:rPr>
                            <m:t>𝑚</m:t>
                          </m:r>
                          <m:r>
                            <a:rPr lang="en-GB" b="0" i="1" smtClean="0">
                              <a:latin typeface="Cambria Math" panose="02040503050406030204" pitchFamily="18" charset="0"/>
                            </a:rPr>
                            <m:t>+</m:t>
                          </m:r>
                          <m:r>
                            <a:rPr lang="en-GB" b="0" i="1" smtClean="0">
                              <a:latin typeface="Cambria Math" panose="02040503050406030204" pitchFamily="18" charset="0"/>
                            </a:rPr>
                            <m:t>𝑞</m:t>
                          </m:r>
                        </m:e>
                      </m:d>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oMath>
                  </m:oMathPara>
                </a14:m>
                <a:endParaRPr lang="en-GB" baseline="-25000" dirty="0"/>
              </a:p>
            </p:txBody>
          </p:sp>
        </mc:Choice>
        <mc:Fallback xmlns="">
          <p:sp>
            <p:nvSpPr>
              <p:cNvPr id="81" name="TextBox 80"/>
              <p:cNvSpPr txBox="1">
                <a:spLocks noRot="1" noChangeAspect="1" noMove="1" noResize="1" noEditPoints="1" noAdjustHandles="1" noChangeArrowheads="1" noChangeShapeType="1" noTextEdit="1"/>
              </p:cNvSpPr>
              <p:nvPr/>
            </p:nvSpPr>
            <p:spPr>
              <a:xfrm>
                <a:off x="2803299" y="4133467"/>
                <a:ext cx="2790059" cy="270652"/>
              </a:xfrm>
              <a:prstGeom prst="rect">
                <a:avLst/>
              </a:prstGeom>
              <a:blipFill>
                <a:blip r:embed="rId3"/>
                <a:stretch>
                  <a:fillRect l="-1092" b="-31818"/>
                </a:stretch>
              </a:blipFill>
            </p:spPr>
            <p:txBody>
              <a:bodyPr/>
              <a:lstStyle/>
              <a:p>
                <a:r>
                  <a:rPr lang="en-GB">
                    <a:noFill/>
                  </a:rPr>
                  <a:t> </a:t>
                </a:r>
              </a:p>
            </p:txBody>
          </p:sp>
        </mc:Fallback>
      </mc:AlternateContent>
    </p:spTree>
    <p:extLst>
      <p:ext uri="{BB962C8B-B14F-4D97-AF65-F5344CB8AC3E}">
        <p14:creationId xmlns:p14="http://schemas.microsoft.com/office/powerpoint/2010/main" val="15246055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1331640" y="203075"/>
            <a:ext cx="70279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 coupled-bunch instability</a:t>
            </a:r>
          </a:p>
        </p:txBody>
      </p:sp>
      <p:sp>
        <p:nvSpPr>
          <p:cNvPr id="73731" name="Rectangle 83"/>
          <p:cNvSpPr>
            <a:spLocks noChangeArrowheads="1"/>
          </p:cNvSpPr>
          <p:nvPr/>
        </p:nvSpPr>
        <p:spPr bwMode="auto">
          <a:xfrm>
            <a:off x="250825" y="981075"/>
            <a:ext cx="8713788"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One multi-bunch mode can become unstable if one of its sidebands overlaps, for example, with the frequency response of a cavity high order mode (HOM). The HOM couples with the sideband giving rise to a </a:t>
            </a:r>
            <a:r>
              <a:rPr kumimoji="0" lang="en-US"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coupled‑bunch instability</a:t>
            </a:r>
            <a:r>
              <a:rPr kumimoji="0" lang="en-US"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with consequent increase of the sideband amplitude</a:t>
            </a:r>
            <a:endPar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sp>
        <p:nvSpPr>
          <p:cNvPr id="73732" name="Rectangle 84"/>
          <p:cNvSpPr>
            <a:spLocks noChangeArrowheads="1"/>
          </p:cNvSpPr>
          <p:nvPr/>
        </p:nvSpPr>
        <p:spPr bwMode="auto">
          <a:xfrm>
            <a:off x="5292725" y="3884613"/>
            <a:ext cx="6477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n</a:t>
            </a: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3733" name="Line 85"/>
          <p:cNvSpPr>
            <a:spLocks noChangeShapeType="1"/>
          </p:cNvSpPr>
          <p:nvPr/>
        </p:nvSpPr>
        <p:spPr bwMode="auto">
          <a:xfrm flipV="1">
            <a:off x="3851275" y="2813050"/>
            <a:ext cx="0" cy="115093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4" name="Line 86"/>
          <p:cNvSpPr>
            <a:spLocks noChangeShapeType="1"/>
          </p:cNvSpPr>
          <p:nvPr/>
        </p:nvSpPr>
        <p:spPr bwMode="auto">
          <a:xfrm>
            <a:off x="3851275" y="3963988"/>
            <a:ext cx="3960813" cy="7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5" name="Line 88"/>
          <p:cNvSpPr>
            <a:spLocks noChangeShapeType="1"/>
          </p:cNvSpPr>
          <p:nvPr/>
        </p:nvSpPr>
        <p:spPr bwMode="auto">
          <a:xfrm flipH="1">
            <a:off x="5507038" y="3922713"/>
            <a:ext cx="0" cy="1095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6" name="Line 89"/>
          <p:cNvSpPr>
            <a:spLocks noChangeShapeType="1"/>
          </p:cNvSpPr>
          <p:nvPr/>
        </p:nvSpPr>
        <p:spPr bwMode="auto">
          <a:xfrm flipV="1">
            <a:off x="5507038" y="3190875"/>
            <a:ext cx="0" cy="776288"/>
          </a:xfrm>
          <a:prstGeom prst="line">
            <a:avLst/>
          </a:prstGeom>
          <a:noFill/>
          <a:ln w="1905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7" name="Line 98"/>
          <p:cNvSpPr>
            <a:spLocks noChangeShapeType="1"/>
          </p:cNvSpPr>
          <p:nvPr/>
        </p:nvSpPr>
        <p:spPr bwMode="auto">
          <a:xfrm flipV="1">
            <a:off x="5148263" y="3643313"/>
            <a:ext cx="0" cy="323850"/>
          </a:xfrm>
          <a:prstGeom prst="line">
            <a:avLst/>
          </a:prstGeom>
          <a:noFill/>
          <a:ln w="1905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8" name="Line 99"/>
          <p:cNvSpPr>
            <a:spLocks noChangeShapeType="1"/>
          </p:cNvSpPr>
          <p:nvPr/>
        </p:nvSpPr>
        <p:spPr bwMode="auto">
          <a:xfrm flipV="1">
            <a:off x="5854700" y="2711450"/>
            <a:ext cx="0" cy="1258888"/>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39" name="Freeform 107"/>
          <p:cNvSpPr>
            <a:spLocks/>
          </p:cNvSpPr>
          <p:nvPr/>
        </p:nvSpPr>
        <p:spPr bwMode="auto">
          <a:xfrm>
            <a:off x="5461000" y="2249488"/>
            <a:ext cx="792163" cy="1755775"/>
          </a:xfrm>
          <a:custGeom>
            <a:avLst/>
            <a:gdLst>
              <a:gd name="T0" fmla="*/ 0 w 635"/>
              <a:gd name="T1" fmla="*/ 2147483646 h 325"/>
              <a:gd name="T2" fmla="*/ 2147483646 w 635"/>
              <a:gd name="T3" fmla="*/ 2147483646 h 325"/>
              <a:gd name="T4" fmla="*/ 2147483646 w 635"/>
              <a:gd name="T5" fmla="*/ 0 h 325"/>
              <a:gd name="T6" fmla="*/ 2147483646 w 635"/>
              <a:gd name="T7" fmla="*/ 2147483646 h 325"/>
              <a:gd name="T8" fmla="*/ 2147483646 w 635"/>
              <a:gd name="T9" fmla="*/ 2147483646 h 3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5" h="325">
                <a:moveTo>
                  <a:pt x="0" y="317"/>
                </a:moveTo>
                <a:cubicBezTo>
                  <a:pt x="41" y="321"/>
                  <a:pt x="83" y="325"/>
                  <a:pt x="136" y="272"/>
                </a:cubicBezTo>
                <a:cubicBezTo>
                  <a:pt x="189" y="219"/>
                  <a:pt x="258" y="0"/>
                  <a:pt x="318" y="0"/>
                </a:cubicBezTo>
                <a:cubicBezTo>
                  <a:pt x="378" y="0"/>
                  <a:pt x="446" y="219"/>
                  <a:pt x="499" y="272"/>
                </a:cubicBezTo>
                <a:cubicBezTo>
                  <a:pt x="552" y="325"/>
                  <a:pt x="593" y="321"/>
                  <a:pt x="635" y="317"/>
                </a:cubicBezTo>
              </a:path>
            </a:pathLst>
          </a:custGeom>
          <a:noFill/>
          <a:ln w="9525"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3740" name="Rectangle 108"/>
          <p:cNvSpPr>
            <a:spLocks noChangeArrowheads="1"/>
          </p:cNvSpPr>
          <p:nvPr/>
        </p:nvSpPr>
        <p:spPr bwMode="auto">
          <a:xfrm>
            <a:off x="6445250" y="1939925"/>
            <a:ext cx="2376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Response of a cavity HOM</a:t>
            </a:r>
          </a:p>
        </p:txBody>
      </p:sp>
      <p:sp>
        <p:nvSpPr>
          <p:cNvPr id="73741" name="Line 109"/>
          <p:cNvSpPr>
            <a:spLocks noChangeShapeType="1"/>
          </p:cNvSpPr>
          <p:nvPr/>
        </p:nvSpPr>
        <p:spPr bwMode="auto">
          <a:xfrm flipH="1">
            <a:off x="5940425" y="2155825"/>
            <a:ext cx="574675"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nvGrpSpPr>
          <p:cNvPr id="54409" name="Group 137"/>
          <p:cNvGrpSpPr>
            <a:grpSpLocks/>
          </p:cNvGrpSpPr>
          <p:nvPr/>
        </p:nvGrpSpPr>
        <p:grpSpPr bwMode="auto">
          <a:xfrm>
            <a:off x="3959225" y="4508500"/>
            <a:ext cx="5184775" cy="2047875"/>
            <a:chOff x="2494" y="2840"/>
            <a:chExt cx="3266" cy="1290"/>
          </a:xfrm>
        </p:grpSpPr>
        <p:sp>
          <p:nvSpPr>
            <p:cNvPr id="73745" name="Rectangle 113"/>
            <p:cNvSpPr>
              <a:spLocks noChangeArrowheads="1"/>
            </p:cNvSpPr>
            <p:nvPr/>
          </p:nvSpPr>
          <p:spPr bwMode="auto">
            <a:xfrm>
              <a:off x="2494" y="2840"/>
              <a:ext cx="3266" cy="1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Effects of coupled-bunch instabilities:</a:t>
              </a:r>
            </a:p>
            <a:p>
              <a:pPr marL="0" marR="0" lvl="0" indent="0" algn="l" defTabSz="914400" rtl="0" eaLnBrk="0" fontAlgn="base" latinLnBrk="0" hangingPunct="0">
                <a:lnSpc>
                  <a:spcPct val="100000"/>
                </a:lnSpc>
                <a:spcBef>
                  <a:spcPct val="50000"/>
                </a:spcBef>
                <a:spcAft>
                  <a:spcPct val="0"/>
                </a:spcAft>
                <a:buClr>
                  <a:srgbClr val="FF0000"/>
                </a:buClr>
                <a:buSzPct val="70000"/>
                <a:buFont typeface="Wingdings" panose="05000000000000000000" pitchFamily="2" charset="2"/>
                <a:buChar char="î"/>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increase of the transverse beam dimensions</a:t>
              </a:r>
            </a:p>
            <a:p>
              <a:pPr marL="0" marR="0" lvl="0" indent="0" algn="l" defTabSz="914400" rtl="0" eaLnBrk="0" fontAlgn="base" latinLnBrk="0" hangingPunct="0">
                <a:lnSpc>
                  <a:spcPct val="100000"/>
                </a:lnSpc>
                <a:spcBef>
                  <a:spcPct val="50000"/>
                </a:spcBef>
                <a:spcAft>
                  <a:spcPct val="0"/>
                </a:spcAft>
                <a:buClr>
                  <a:srgbClr val="FF0000"/>
                </a:buClr>
                <a:buSzPct val="70000"/>
                <a:buFont typeface="Wingdings" panose="05000000000000000000" pitchFamily="2" charset="2"/>
                <a:buChar char="î"/>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increase of the effective emittance</a:t>
              </a:r>
            </a:p>
            <a:p>
              <a:pPr marL="0" marR="0" lvl="0" indent="0" algn="l" defTabSz="914400" rtl="0" eaLnBrk="0" fontAlgn="base" latinLnBrk="0" hangingPunct="0">
                <a:lnSpc>
                  <a:spcPct val="100000"/>
                </a:lnSpc>
                <a:spcBef>
                  <a:spcPct val="50000"/>
                </a:spcBef>
                <a:spcAft>
                  <a:spcPct val="0"/>
                </a:spcAft>
                <a:buClr>
                  <a:srgbClr val="FF0000"/>
                </a:buClr>
                <a:buSzPct val="70000"/>
                <a:buFont typeface="Wingdings" panose="05000000000000000000" pitchFamily="2" charset="2"/>
                <a:buChar char="î"/>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beam loss and max current limitation</a:t>
              </a:r>
            </a:p>
            <a:p>
              <a:pPr marL="0" marR="0" lvl="0" indent="0" algn="l" defTabSz="914400" rtl="0" eaLnBrk="0" fontAlgn="base" latinLnBrk="0" hangingPunct="0">
                <a:lnSpc>
                  <a:spcPct val="100000"/>
                </a:lnSpc>
                <a:spcBef>
                  <a:spcPct val="50000"/>
                </a:spcBef>
                <a:spcAft>
                  <a:spcPct val="0"/>
                </a:spcAft>
                <a:buClr>
                  <a:srgbClr val="FF0000"/>
                </a:buClr>
                <a:buSzPct val="70000"/>
                <a:buFont typeface="Wingdings" panose="05000000000000000000" pitchFamily="2" charset="2"/>
                <a:buChar char="î"/>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increase of lifetime due to decreased Touschek 	scattering (dilution of particles)</a:t>
              </a:r>
            </a:p>
          </p:txBody>
        </p:sp>
        <p:pic>
          <p:nvPicPr>
            <p:cNvPr id="73746" name="Picture 125" descr="smiley_smi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 y="3815"/>
              <a:ext cx="18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7" name="Picture 133" descr="SmileySad"/>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507" y="3094"/>
              <a:ext cx="1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8" name="Picture 134" descr="SmileySad"/>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507" y="3326"/>
              <a:ext cx="1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9" name="Picture 135" descr="SmileySad"/>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507" y="3557"/>
              <a:ext cx="1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743" name="TextBox 1"/>
          <p:cNvSpPr txBox="1">
            <a:spLocks noChangeArrowheads="1"/>
          </p:cNvSpPr>
          <p:nvPr/>
        </p:nvSpPr>
        <p:spPr bwMode="auto">
          <a:xfrm>
            <a:off x="468313" y="5618163"/>
            <a:ext cx="30241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Synchrotron Radiation Monitor showing the transverse beam shape</a:t>
            </a:r>
          </a:p>
        </p:txBody>
      </p:sp>
      <p:pic>
        <p:nvPicPr>
          <p:cNvPr id="2" name="SRPM_FBoff_">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96047" y="2664619"/>
            <a:ext cx="3487208" cy="2615406"/>
          </a:xfrm>
          <a:prstGeom prst="rect">
            <a:avLst/>
          </a:prstGeom>
        </p:spPr>
      </p:pic>
    </p:spTree>
    <p:extLst>
      <p:ext uri="{BB962C8B-B14F-4D97-AF65-F5344CB8AC3E}">
        <p14:creationId xmlns:p14="http://schemas.microsoft.com/office/powerpoint/2010/main" val="685216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54409"/>
                                        </p:tgtEl>
                                        <p:attrNameLst>
                                          <p:attrName>style.visibility</p:attrName>
                                        </p:attrNameLst>
                                      </p:cBhvr>
                                      <p:to>
                                        <p:strVal val="visible"/>
                                      </p:to>
                                    </p:set>
                                    <p:animEffect transition="in" filter="dissolve">
                                      <p:cBhvr>
                                        <p:cTn id="7" dur="500"/>
                                        <p:tgtEl>
                                          <p:spTgt spid="54409"/>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417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2"/>
                </p:tgtEl>
              </p:cMediaNode>
            </p:video>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908050"/>
            <a:ext cx="914400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ELETTRA Synchrotron: 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=499.654 Mhz,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bunch spacing≈2ns,</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432 bunches,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 1.15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hor</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12.30(fractional tune frequency=345kHz),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vert</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=8.17(fractional tune frequency=200kHz)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long</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 0.0076 (8.8 kHz)</a:t>
            </a:r>
          </a:p>
        </p:txBody>
      </p:sp>
      <p:grpSp>
        <p:nvGrpSpPr>
          <p:cNvPr id="223235" name="Group 3"/>
          <p:cNvGrpSpPr>
            <a:grpSpLocks/>
          </p:cNvGrpSpPr>
          <p:nvPr/>
        </p:nvGrpSpPr>
        <p:grpSpPr bwMode="auto">
          <a:xfrm>
            <a:off x="5435600" y="1844675"/>
            <a:ext cx="2951163" cy="576263"/>
            <a:chOff x="3424" y="1162"/>
            <a:chExt cx="1859" cy="363"/>
          </a:xfrm>
        </p:grpSpPr>
        <p:sp>
          <p:nvSpPr>
            <p:cNvPr id="75801" name="Rectangle 4"/>
            <p:cNvSpPr>
              <a:spLocks noChangeArrowheads="1"/>
            </p:cNvSpPr>
            <p:nvPr/>
          </p:nvSpPr>
          <p:spPr bwMode="auto">
            <a:xfrm>
              <a:off x="3424" y="1162"/>
              <a:ext cx="1859" cy="36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altLang="en-US"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aphicFrame>
          <p:nvGraphicFramePr>
            <p:cNvPr id="75802" name="Object 5"/>
            <p:cNvGraphicFramePr>
              <a:graphicFrameLocks noChangeAspect="1"/>
            </p:cNvGraphicFramePr>
            <p:nvPr/>
          </p:nvGraphicFramePr>
          <p:xfrm>
            <a:off x="3515" y="1207"/>
            <a:ext cx="1679" cy="262"/>
          </p:xfrm>
          <a:graphic>
            <a:graphicData uri="http://schemas.openxmlformats.org/presentationml/2006/ole">
              <mc:AlternateContent xmlns:mc="http://schemas.openxmlformats.org/markup-compatibility/2006">
                <mc:Choice xmlns:v="urn:schemas-microsoft-com:vml" Requires="v">
                  <p:oleObj spid="_x0000_s7172" name="Equation" r:id="rId4" imgW="1587500" imgH="228600" progId="Equation.3">
                    <p:embed/>
                  </p:oleObj>
                </mc:Choice>
                <mc:Fallback>
                  <p:oleObj name="Equation" r:id="rId4" imgW="15875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1207"/>
                          <a:ext cx="1679"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23239" name="Rectangle 7"/>
          <p:cNvSpPr>
            <a:spLocks noChangeArrowheads="1"/>
          </p:cNvSpPr>
          <p:nvPr/>
        </p:nvSpPr>
        <p:spPr bwMode="auto">
          <a:xfrm>
            <a:off x="4895850" y="2708275"/>
            <a:ext cx="4248150" cy="1360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Spectral line at 512.185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Lower sideband of 2f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200 kHz apart from the 443</a:t>
            </a:r>
            <a:r>
              <a:rPr kumimoji="0" lang="en-GB" altLang="en-US" sz="1600" b="0" i="0" u="none" strike="noStrike" kern="1200" cap="none" spc="0" normalizeH="0" baseline="30000" noProof="0">
                <a:ln>
                  <a:noFill/>
                </a:ln>
                <a:solidFill>
                  <a:srgbClr val="0000CC"/>
                </a:solidFill>
                <a:effectLst/>
                <a:uLnTx/>
                <a:uFillTx/>
                <a:latin typeface="Comic Sans MS" panose="030F0702030302020204" pitchFamily="66" charset="0"/>
                <a:ea typeface="+mn-ea"/>
                <a:cs typeface="Times New Roman" panose="02020603050405020304" pitchFamily="18" charset="0"/>
              </a:rPr>
              <a:t>rd</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revolution harmonic</a:t>
            </a:r>
            <a:endPar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6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8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vertical mode #413</a:t>
            </a:r>
          </a:p>
        </p:txBody>
      </p:sp>
      <p:pic>
        <p:nvPicPr>
          <p:cNvPr id="223240" name="Picture 8" descr="Transv_FBoff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2060575"/>
            <a:ext cx="4537075"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41" name="Line 9"/>
          <p:cNvSpPr>
            <a:spLocks noChangeShapeType="1"/>
          </p:cNvSpPr>
          <p:nvPr/>
        </p:nvSpPr>
        <p:spPr bwMode="auto">
          <a:xfrm>
            <a:off x="2471738" y="3573463"/>
            <a:ext cx="165100" cy="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2" name="Line 10"/>
          <p:cNvSpPr>
            <a:spLocks noChangeShapeType="1"/>
          </p:cNvSpPr>
          <p:nvPr/>
        </p:nvSpPr>
        <p:spPr bwMode="auto">
          <a:xfrm flipH="1">
            <a:off x="2366963" y="3573463"/>
            <a:ext cx="142875" cy="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3" name="Line 11"/>
          <p:cNvSpPr>
            <a:spLocks noChangeShapeType="1"/>
          </p:cNvSpPr>
          <p:nvPr/>
        </p:nvSpPr>
        <p:spPr bwMode="auto">
          <a:xfrm flipV="1">
            <a:off x="2390775" y="3573463"/>
            <a:ext cx="71913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4" name="Rectangle 12"/>
          <p:cNvSpPr>
            <a:spLocks noChangeArrowheads="1"/>
          </p:cNvSpPr>
          <p:nvPr/>
        </p:nvSpPr>
        <p:spPr bwMode="auto">
          <a:xfrm>
            <a:off x="2698750" y="3375025"/>
            <a:ext cx="1152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200 kHz</a:t>
            </a:r>
          </a:p>
        </p:txBody>
      </p:sp>
      <p:sp>
        <p:nvSpPr>
          <p:cNvPr id="223245" name="Line 13"/>
          <p:cNvSpPr>
            <a:spLocks noChangeShapeType="1"/>
          </p:cNvSpPr>
          <p:nvPr/>
        </p:nvSpPr>
        <p:spPr bwMode="auto">
          <a:xfrm flipH="1">
            <a:off x="2700338" y="2852738"/>
            <a:ext cx="287337" cy="21590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6" name="Rectangle 14"/>
          <p:cNvSpPr>
            <a:spLocks noChangeArrowheads="1"/>
          </p:cNvSpPr>
          <p:nvPr/>
        </p:nvSpPr>
        <p:spPr bwMode="auto">
          <a:xfrm>
            <a:off x="2771775" y="2636838"/>
            <a:ext cx="1368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Rev. harmonic</a:t>
            </a:r>
          </a:p>
        </p:txBody>
      </p:sp>
      <p:sp>
        <p:nvSpPr>
          <p:cNvPr id="223247" name="Line 15"/>
          <p:cNvSpPr>
            <a:spLocks noChangeShapeType="1"/>
          </p:cNvSpPr>
          <p:nvPr/>
        </p:nvSpPr>
        <p:spPr bwMode="auto">
          <a:xfrm>
            <a:off x="1835150" y="3500438"/>
            <a:ext cx="504825" cy="144462"/>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8" name="Rectangle 16"/>
          <p:cNvSpPr>
            <a:spLocks noChangeArrowheads="1"/>
          </p:cNvSpPr>
          <p:nvPr/>
        </p:nvSpPr>
        <p:spPr bwMode="auto">
          <a:xfrm>
            <a:off x="900113" y="3213100"/>
            <a:ext cx="1368425"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Vertical mode </a:t>
            </a:r>
          </a:p>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#413</a:t>
            </a:r>
          </a:p>
        </p:txBody>
      </p:sp>
      <p:grpSp>
        <p:nvGrpSpPr>
          <p:cNvPr id="223249" name="Group 17"/>
          <p:cNvGrpSpPr>
            <a:grpSpLocks/>
          </p:cNvGrpSpPr>
          <p:nvPr/>
        </p:nvGrpSpPr>
        <p:grpSpPr bwMode="auto">
          <a:xfrm>
            <a:off x="179388" y="4365625"/>
            <a:ext cx="8964612" cy="2176463"/>
            <a:chOff x="113" y="2750"/>
            <a:chExt cx="5647" cy="1371"/>
          </a:xfrm>
        </p:grpSpPr>
        <p:grpSp>
          <p:nvGrpSpPr>
            <p:cNvPr id="75792" name="Group 18"/>
            <p:cNvGrpSpPr>
              <a:grpSpLocks/>
            </p:cNvGrpSpPr>
            <p:nvPr/>
          </p:nvGrpSpPr>
          <p:grpSpPr bwMode="auto">
            <a:xfrm>
              <a:off x="113" y="2750"/>
              <a:ext cx="5647" cy="1371"/>
              <a:chOff x="113" y="2750"/>
              <a:chExt cx="5647" cy="1371"/>
            </a:xfrm>
          </p:grpSpPr>
          <p:sp>
            <p:nvSpPr>
              <p:cNvPr id="75799" name="Rectangle 19"/>
              <p:cNvSpPr>
                <a:spLocks noChangeArrowheads="1"/>
              </p:cNvSpPr>
              <p:nvPr/>
            </p:nvSpPr>
            <p:spPr bwMode="auto">
              <a:xfrm>
                <a:off x="3084" y="3067"/>
                <a:ext cx="2676" cy="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Spectral line at 604.914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Upper sideband of 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8.8kHz apart from the 523</a:t>
                </a:r>
                <a:r>
                  <a:rPr kumimoji="0" lang="en-GB" altLang="en-US" sz="1600" b="0" i="0" u="none" strike="noStrike" kern="1200" cap="none" spc="0" normalizeH="0" baseline="30000" noProof="0">
                    <a:ln>
                      <a:noFill/>
                    </a:ln>
                    <a:solidFill>
                      <a:srgbClr val="0000CC"/>
                    </a:solidFill>
                    <a:effectLst/>
                    <a:uLnTx/>
                    <a:uFillTx/>
                    <a:latin typeface="Comic Sans MS" panose="030F0702030302020204" pitchFamily="66" charset="0"/>
                    <a:ea typeface="+mn-ea"/>
                    <a:cs typeface="Times New Roman" panose="02020603050405020304" pitchFamily="18" charset="0"/>
                  </a:rPr>
                  <a:t>rd</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revolution harmonic </a:t>
                </a:r>
                <a:endPar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6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8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longitudinal mode #91</a:t>
                </a:r>
              </a:p>
            </p:txBody>
          </p:sp>
          <p:pic>
            <p:nvPicPr>
              <p:cNvPr id="75800" name="Picture 20" descr="Long_FBoff91_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 y="2750"/>
                <a:ext cx="2858" cy="1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93" name="Line 21"/>
            <p:cNvSpPr>
              <a:spLocks noChangeShapeType="1"/>
            </p:cNvSpPr>
            <p:nvPr/>
          </p:nvSpPr>
          <p:spPr bwMode="auto">
            <a:xfrm flipH="1">
              <a:off x="1746" y="3430"/>
              <a:ext cx="181" cy="136"/>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5794" name="Rectangle 22"/>
            <p:cNvSpPr>
              <a:spLocks noChangeArrowheads="1"/>
            </p:cNvSpPr>
            <p:nvPr/>
          </p:nvSpPr>
          <p:spPr bwMode="auto">
            <a:xfrm>
              <a:off x="1791" y="3294"/>
              <a:ext cx="8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Rev. harmonic</a:t>
              </a:r>
            </a:p>
          </p:txBody>
        </p:sp>
        <p:sp>
          <p:nvSpPr>
            <p:cNvPr id="75795" name="Line 23"/>
            <p:cNvSpPr>
              <a:spLocks noChangeShapeType="1"/>
            </p:cNvSpPr>
            <p:nvPr/>
          </p:nvSpPr>
          <p:spPr bwMode="auto">
            <a:xfrm flipH="1">
              <a:off x="1943" y="3681"/>
              <a:ext cx="211" cy="46"/>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5796" name="Rectangle 24"/>
            <p:cNvSpPr>
              <a:spLocks noChangeArrowheads="1"/>
            </p:cNvSpPr>
            <p:nvPr/>
          </p:nvSpPr>
          <p:spPr bwMode="auto">
            <a:xfrm>
              <a:off x="1973" y="3612"/>
              <a:ext cx="862"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Long. mode </a:t>
              </a:r>
            </a:p>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#91</a:t>
              </a:r>
            </a:p>
          </p:txBody>
        </p:sp>
        <p:sp>
          <p:nvSpPr>
            <p:cNvPr id="75797" name="Rectangle 25"/>
            <p:cNvSpPr>
              <a:spLocks noChangeArrowheads="1"/>
            </p:cNvSpPr>
            <p:nvPr/>
          </p:nvSpPr>
          <p:spPr bwMode="auto">
            <a:xfrm>
              <a:off x="1598" y="3884"/>
              <a:ext cx="40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8.8kHz</a:t>
              </a:r>
            </a:p>
          </p:txBody>
        </p:sp>
        <p:sp>
          <p:nvSpPr>
            <p:cNvPr id="75798" name="Line 26"/>
            <p:cNvSpPr>
              <a:spLocks noChangeShapeType="1"/>
            </p:cNvSpPr>
            <p:nvPr/>
          </p:nvSpPr>
          <p:spPr bwMode="auto">
            <a:xfrm flipH="1">
              <a:off x="1670" y="3884"/>
              <a:ext cx="211" cy="0"/>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sp>
        <p:nvSpPr>
          <p:cNvPr id="75791" name="Rectangle 27"/>
          <p:cNvSpPr>
            <a:spLocks noChangeArrowheads="1"/>
          </p:cNvSpPr>
          <p:nvPr/>
        </p:nvSpPr>
        <p:spPr bwMode="auto">
          <a:xfrm>
            <a:off x="1691680" y="174625"/>
            <a:ext cx="8066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Real example of multi-bunch modes</a:t>
            </a:r>
          </a:p>
        </p:txBody>
      </p:sp>
    </p:spTree>
    <p:extLst>
      <p:ext uri="{BB962C8B-B14F-4D97-AF65-F5344CB8AC3E}">
        <p14:creationId xmlns:p14="http://schemas.microsoft.com/office/powerpoint/2010/main" val="17550634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3239"/>
                                        </p:tgtEl>
                                        <p:attrNameLst>
                                          <p:attrName>style.visibility</p:attrName>
                                        </p:attrNameLst>
                                      </p:cBhvr>
                                      <p:to>
                                        <p:strVal val="visible"/>
                                      </p:to>
                                    </p:set>
                                    <p:animEffect transition="in" filter="dissolve">
                                      <p:cBhvr>
                                        <p:cTn id="7" dur="500"/>
                                        <p:tgtEl>
                                          <p:spTgt spid="223239"/>
                                        </p:tgtEl>
                                      </p:cBhvr>
                                    </p:animEffect>
                                  </p:childTnLst>
                                </p:cTn>
                              </p:par>
                              <p:par>
                                <p:cTn id="8" presetID="9" presetClass="entr" presetSubtype="0" fill="hold" nodeType="withEffect">
                                  <p:stCondLst>
                                    <p:cond delay="0"/>
                                  </p:stCondLst>
                                  <p:childTnLst>
                                    <p:set>
                                      <p:cBhvr>
                                        <p:cTn id="9" dur="1" fill="hold">
                                          <p:stCondLst>
                                            <p:cond delay="0"/>
                                          </p:stCondLst>
                                        </p:cTn>
                                        <p:tgtEl>
                                          <p:spTgt spid="223240"/>
                                        </p:tgtEl>
                                        <p:attrNameLst>
                                          <p:attrName>style.visibility</p:attrName>
                                        </p:attrNameLst>
                                      </p:cBhvr>
                                      <p:to>
                                        <p:strVal val="visible"/>
                                      </p:to>
                                    </p:set>
                                    <p:animEffect transition="in" filter="dissolve">
                                      <p:cBhvr>
                                        <p:cTn id="10" dur="500"/>
                                        <p:tgtEl>
                                          <p:spTgt spid="22324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23241"/>
                                        </p:tgtEl>
                                        <p:attrNameLst>
                                          <p:attrName>style.visibility</p:attrName>
                                        </p:attrNameLst>
                                      </p:cBhvr>
                                      <p:to>
                                        <p:strVal val="visible"/>
                                      </p:to>
                                    </p:set>
                                    <p:animEffect transition="in" filter="dissolve">
                                      <p:cBhvr>
                                        <p:cTn id="13" dur="500"/>
                                        <p:tgtEl>
                                          <p:spTgt spid="223241"/>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23242"/>
                                        </p:tgtEl>
                                        <p:attrNameLst>
                                          <p:attrName>style.visibility</p:attrName>
                                        </p:attrNameLst>
                                      </p:cBhvr>
                                      <p:to>
                                        <p:strVal val="visible"/>
                                      </p:to>
                                    </p:set>
                                    <p:animEffect transition="in" filter="dissolve">
                                      <p:cBhvr>
                                        <p:cTn id="16" dur="500"/>
                                        <p:tgtEl>
                                          <p:spTgt spid="22324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23243"/>
                                        </p:tgtEl>
                                        <p:attrNameLst>
                                          <p:attrName>style.visibility</p:attrName>
                                        </p:attrNameLst>
                                      </p:cBhvr>
                                      <p:to>
                                        <p:strVal val="visible"/>
                                      </p:to>
                                    </p:set>
                                    <p:animEffect transition="in" filter="dissolve">
                                      <p:cBhvr>
                                        <p:cTn id="19" dur="500"/>
                                        <p:tgtEl>
                                          <p:spTgt spid="22324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23244"/>
                                        </p:tgtEl>
                                        <p:attrNameLst>
                                          <p:attrName>style.visibility</p:attrName>
                                        </p:attrNameLst>
                                      </p:cBhvr>
                                      <p:to>
                                        <p:strVal val="visible"/>
                                      </p:to>
                                    </p:set>
                                    <p:animEffect transition="in" filter="dissolve">
                                      <p:cBhvr>
                                        <p:cTn id="22" dur="500"/>
                                        <p:tgtEl>
                                          <p:spTgt spid="223244"/>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23245"/>
                                        </p:tgtEl>
                                        <p:attrNameLst>
                                          <p:attrName>style.visibility</p:attrName>
                                        </p:attrNameLst>
                                      </p:cBhvr>
                                      <p:to>
                                        <p:strVal val="visible"/>
                                      </p:to>
                                    </p:set>
                                    <p:animEffect transition="in" filter="dissolve">
                                      <p:cBhvr>
                                        <p:cTn id="25" dur="500"/>
                                        <p:tgtEl>
                                          <p:spTgt spid="22324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23246"/>
                                        </p:tgtEl>
                                        <p:attrNameLst>
                                          <p:attrName>style.visibility</p:attrName>
                                        </p:attrNameLst>
                                      </p:cBhvr>
                                      <p:to>
                                        <p:strVal val="visible"/>
                                      </p:to>
                                    </p:set>
                                    <p:animEffect transition="in" filter="dissolve">
                                      <p:cBhvr>
                                        <p:cTn id="28" dur="500"/>
                                        <p:tgtEl>
                                          <p:spTgt spid="223246"/>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23247"/>
                                        </p:tgtEl>
                                        <p:attrNameLst>
                                          <p:attrName>style.visibility</p:attrName>
                                        </p:attrNameLst>
                                      </p:cBhvr>
                                      <p:to>
                                        <p:strVal val="visible"/>
                                      </p:to>
                                    </p:set>
                                    <p:animEffect transition="in" filter="dissolve">
                                      <p:cBhvr>
                                        <p:cTn id="31" dur="500"/>
                                        <p:tgtEl>
                                          <p:spTgt spid="223247"/>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23248"/>
                                        </p:tgtEl>
                                        <p:attrNameLst>
                                          <p:attrName>style.visibility</p:attrName>
                                        </p:attrNameLst>
                                      </p:cBhvr>
                                      <p:to>
                                        <p:strVal val="visible"/>
                                      </p:to>
                                    </p:set>
                                    <p:animEffect transition="in" filter="dissolve">
                                      <p:cBhvr>
                                        <p:cTn id="34" dur="500"/>
                                        <p:tgtEl>
                                          <p:spTgt spid="2232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nodeType="clickEffect">
                                  <p:stCondLst>
                                    <p:cond delay="0"/>
                                  </p:stCondLst>
                                  <p:childTnLst>
                                    <p:set>
                                      <p:cBhvr>
                                        <p:cTn id="38" dur="1" fill="hold">
                                          <p:stCondLst>
                                            <p:cond delay="0"/>
                                          </p:stCondLst>
                                        </p:cTn>
                                        <p:tgtEl>
                                          <p:spTgt spid="223235"/>
                                        </p:tgtEl>
                                        <p:attrNameLst>
                                          <p:attrName>style.visibility</p:attrName>
                                        </p:attrNameLst>
                                      </p:cBhvr>
                                      <p:to>
                                        <p:strVal val="visible"/>
                                      </p:to>
                                    </p:set>
                                    <p:animEffect transition="in" filter="dissolve">
                                      <p:cBhvr>
                                        <p:cTn id="39" dur="500"/>
                                        <p:tgtEl>
                                          <p:spTgt spid="223235"/>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nodeType="clickEffect">
                                  <p:stCondLst>
                                    <p:cond delay="0"/>
                                  </p:stCondLst>
                                  <p:childTnLst>
                                    <p:set>
                                      <p:cBhvr>
                                        <p:cTn id="43" dur="1" fill="hold">
                                          <p:stCondLst>
                                            <p:cond delay="0"/>
                                          </p:stCondLst>
                                        </p:cTn>
                                        <p:tgtEl>
                                          <p:spTgt spid="223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9" grpId="0"/>
      <p:bldP spid="223241" grpId="0" animBg="1"/>
      <p:bldP spid="223242" grpId="0" animBg="1"/>
      <p:bldP spid="223243" grpId="0" animBg="1"/>
      <p:bldP spid="223244" grpId="0"/>
      <p:bldP spid="223245" grpId="0" animBg="1"/>
      <p:bldP spid="223246" grpId="0"/>
      <p:bldP spid="223247" grpId="0" animBg="1"/>
      <p:bldP spid="2232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60" name="Object 14"/>
          <p:cNvGraphicFramePr>
            <a:graphicFrameLocks noChangeAspect="1"/>
          </p:cNvGraphicFramePr>
          <p:nvPr>
            <p:extLst>
              <p:ext uri="{D42A27DB-BD31-4B8C-83A1-F6EECF244321}">
                <p14:modId xmlns:p14="http://schemas.microsoft.com/office/powerpoint/2010/main" val="2309002550"/>
              </p:ext>
            </p:extLst>
          </p:nvPr>
        </p:nvGraphicFramePr>
        <p:xfrm>
          <a:off x="1628775" y="5119772"/>
          <a:ext cx="3665538" cy="482600"/>
        </p:xfrm>
        <a:graphic>
          <a:graphicData uri="http://schemas.openxmlformats.org/presentationml/2006/ole">
            <mc:AlternateContent xmlns:mc="http://schemas.openxmlformats.org/markup-compatibility/2006">
              <mc:Choice xmlns:v="urn:schemas-microsoft-com:vml" Requires="v">
                <p:oleObj spid="_x0000_s4387" name="Equation" r:id="rId4" imgW="1841500" imgH="241300" progId="Equation.3">
                  <p:embed/>
                </p:oleObj>
              </mc:Choice>
              <mc:Fallback>
                <p:oleObj name="Equation" r:id="rId4" imgW="1841500" imgH="241300" progId="Equation.3">
                  <p:embed/>
                  <p:pic>
                    <p:nvPicPr>
                      <p:cNvPr id="4506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8775" y="5119772"/>
                        <a:ext cx="3665538"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1" name="Text Box 15"/>
          <p:cNvSpPr txBox="1">
            <a:spLocks noChangeArrowheads="1"/>
          </p:cNvSpPr>
          <p:nvPr/>
        </p:nvSpPr>
        <p:spPr bwMode="auto">
          <a:xfrm>
            <a:off x="838200" y="5181600"/>
            <a:ext cx="790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2000" dirty="0">
                <a:ea typeface="ＭＳ Ｐゴシック" panose="020B0600070205080204" pitchFamily="34" charset="-128"/>
              </a:rPr>
              <a:t>Note:</a:t>
            </a:r>
          </a:p>
        </p:txBody>
      </p:sp>
      <p:sp>
        <p:nvSpPr>
          <p:cNvPr id="45064" name="Rectangle 18"/>
          <p:cNvSpPr>
            <a:spLocks noChangeArrowheads="1"/>
          </p:cNvSpPr>
          <p:nvPr/>
        </p:nvSpPr>
        <p:spPr bwMode="auto">
          <a:xfrm>
            <a:off x="1752600" y="304800"/>
            <a:ext cx="594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ja-JP" sz="2800" dirty="0">
                <a:solidFill>
                  <a:schemeClr val="tx2"/>
                </a:solidFill>
                <a:ea typeface="ＭＳ Ｐゴシック" panose="020B0600070205080204" pitchFamily="34" charset="-128"/>
              </a:rPr>
              <a:t>Fourier </a:t>
            </a:r>
            <a:r>
              <a:rPr lang="en-US" altLang="ja-JP" sz="2800" dirty="0" smtClean="0">
                <a:solidFill>
                  <a:schemeClr val="tx2"/>
                </a:solidFill>
                <a:ea typeface="ＭＳ Ｐゴシック" panose="020B0600070205080204" pitchFamily="34" charset="-128"/>
              </a:rPr>
              <a:t>Transforms (FT)</a:t>
            </a:r>
            <a:endParaRPr lang="en-US" altLang="ja-JP" sz="2800" dirty="0">
              <a:solidFill>
                <a:schemeClr val="tx2"/>
              </a:solidFill>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11</a:t>
            </a:fld>
            <a:endParaRPr lang="en-US"/>
          </a:p>
        </p:txBody>
      </p: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800" y="1061884"/>
            <a:ext cx="7848600" cy="4033308"/>
          </a:xfrm>
          <a:prstGeom prst="rect">
            <a:avLst/>
          </a:prstGeom>
        </p:spPr>
      </p:pic>
      <p:sp>
        <p:nvSpPr>
          <p:cNvPr id="4" name="TextBox 3"/>
          <p:cNvSpPr txBox="1"/>
          <p:nvPr/>
        </p:nvSpPr>
        <p:spPr>
          <a:xfrm>
            <a:off x="685800" y="5638800"/>
            <a:ext cx="7848600" cy="646331"/>
          </a:xfrm>
          <a:prstGeom prst="rect">
            <a:avLst/>
          </a:prstGeom>
          <a:solidFill>
            <a:schemeClr val="accent1">
              <a:alpha val="35000"/>
            </a:schemeClr>
          </a:solidFill>
        </p:spPr>
        <p:txBody>
          <a:bodyPr wrap="square" rtlCol="0">
            <a:spAutoFit/>
          </a:bodyPr>
          <a:lstStyle/>
          <a:p>
            <a:r>
              <a:rPr lang="en-GB" dirty="0" smtClean="0"/>
              <a:t>There is also the term FFT := Fast Fourier Transform</a:t>
            </a:r>
            <a:br>
              <a:rPr lang="en-GB" dirty="0" smtClean="0"/>
            </a:br>
            <a:r>
              <a:rPr lang="en-GB" dirty="0" smtClean="0"/>
              <a:t>This is nothing else than a DFT with N=2</a:t>
            </a:r>
            <a:r>
              <a:rPr lang="en-GB" baseline="40000" dirty="0"/>
              <a:t>m</a:t>
            </a:r>
            <a:r>
              <a:rPr lang="en-GB" dirty="0" smtClean="0"/>
              <a:t>; useful to speed up the computation</a:t>
            </a:r>
            <a:endParaRPr lang="en-GB" dirty="0"/>
          </a:p>
        </p:txBody>
      </p:sp>
    </p:spTree>
    <p:extLst>
      <p:ext uri="{BB962C8B-B14F-4D97-AF65-F5344CB8AC3E}">
        <p14:creationId xmlns:p14="http://schemas.microsoft.com/office/powerpoint/2010/main" val="122569307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8" name="Rectangle 10"/>
          <p:cNvSpPr>
            <a:spLocks noGrp="1" noChangeArrowheads="1"/>
          </p:cNvSpPr>
          <p:nvPr>
            <p:ph type="title"/>
          </p:nvPr>
        </p:nvSpPr>
        <p:spPr>
          <a:noFill/>
        </p:spPr>
        <p:txBody>
          <a:bodyPr/>
          <a:lstStyle/>
          <a:p>
            <a:pPr eaLnBrk="1" hangingPunct="1"/>
            <a:r>
              <a:rPr lang="en-US" altLang="ja-JP" sz="3600" dirty="0" smtClean="0">
                <a:ea typeface="ＭＳ Ｐゴシック" panose="020B0600070205080204" pitchFamily="34" charset="-128"/>
              </a:rPr>
              <a:t>Fourier Transform Pairs </a:t>
            </a:r>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12</a:t>
            </a:fld>
            <a:endParaRPr 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914400"/>
            <a:ext cx="4190999" cy="5541816"/>
          </a:xfrm>
          <a:prstGeom prst="rect">
            <a:avLst/>
          </a:prstGeom>
        </p:spPr>
      </p:pic>
      <p:sp>
        <p:nvSpPr>
          <p:cNvPr id="5" name="TextBox 4"/>
          <p:cNvSpPr txBox="1"/>
          <p:nvPr/>
        </p:nvSpPr>
        <p:spPr>
          <a:xfrm>
            <a:off x="5714999" y="6086884"/>
            <a:ext cx="2895600" cy="369332"/>
          </a:xfrm>
          <a:prstGeom prst="rect">
            <a:avLst/>
          </a:prstGeom>
          <a:noFill/>
        </p:spPr>
        <p:txBody>
          <a:bodyPr wrap="square" rtlCol="0">
            <a:spAutoFit/>
          </a:bodyPr>
          <a:lstStyle/>
          <a:p>
            <a:r>
              <a:rPr lang="en-GB" sz="900" b="1" dirty="0" smtClean="0"/>
              <a:t>Image taken from</a:t>
            </a:r>
          </a:p>
          <a:p>
            <a:r>
              <a:rPr lang="en-GB" sz="900" b="1" dirty="0"/>
              <a:t>https://wiki.seg.org/wiki/Dictionary:Fourier_transform</a:t>
            </a:r>
          </a:p>
        </p:txBody>
      </p:sp>
      <p:sp>
        <p:nvSpPr>
          <p:cNvPr id="6" name="TextBox 5"/>
          <p:cNvSpPr txBox="1"/>
          <p:nvPr/>
        </p:nvSpPr>
        <p:spPr>
          <a:xfrm>
            <a:off x="5791199" y="1354238"/>
            <a:ext cx="2819400" cy="646331"/>
          </a:xfrm>
          <a:prstGeom prst="rect">
            <a:avLst/>
          </a:prstGeom>
          <a:noFill/>
        </p:spPr>
        <p:txBody>
          <a:bodyPr wrap="square" rtlCol="0">
            <a:spAutoFit/>
          </a:bodyPr>
          <a:lstStyle/>
          <a:p>
            <a:pPr algn="ctr"/>
            <a:r>
              <a:rPr lang="en-GB" dirty="0" smtClean="0">
                <a:solidFill>
                  <a:srgbClr val="FF0000"/>
                </a:solidFill>
              </a:rPr>
              <a:t>Will use this when we come to “windowing”</a:t>
            </a:r>
            <a:endParaRPr lang="en-GB" dirty="0">
              <a:solidFill>
                <a:srgbClr val="FF0000"/>
              </a:solidFill>
            </a:endParaRPr>
          </a:p>
        </p:txBody>
      </p:sp>
      <p:sp>
        <p:nvSpPr>
          <p:cNvPr id="7" name="TextBox 6"/>
          <p:cNvSpPr txBox="1"/>
          <p:nvPr/>
        </p:nvSpPr>
        <p:spPr>
          <a:xfrm>
            <a:off x="5867400" y="3429000"/>
            <a:ext cx="2743199" cy="369332"/>
          </a:xfrm>
          <a:prstGeom prst="rect">
            <a:avLst/>
          </a:prstGeom>
          <a:noFill/>
        </p:spPr>
        <p:txBody>
          <a:bodyPr wrap="square" rtlCol="0">
            <a:spAutoFit/>
          </a:bodyPr>
          <a:lstStyle/>
          <a:p>
            <a:r>
              <a:rPr lang="en-GB" dirty="0" smtClean="0">
                <a:solidFill>
                  <a:srgbClr val="00B050"/>
                </a:solidFill>
              </a:rPr>
              <a:t>Gaussian gives a Gaussian!</a:t>
            </a:r>
            <a:endParaRPr lang="en-GB" dirty="0">
              <a:solidFill>
                <a:srgbClr val="00B050"/>
              </a:solidFill>
            </a:endParaRPr>
          </a:p>
        </p:txBody>
      </p:sp>
      <p:sp>
        <p:nvSpPr>
          <p:cNvPr id="8" name="TextBox 7"/>
          <p:cNvSpPr txBox="1"/>
          <p:nvPr/>
        </p:nvSpPr>
        <p:spPr>
          <a:xfrm>
            <a:off x="5867400" y="4736939"/>
            <a:ext cx="2895600" cy="381000"/>
          </a:xfrm>
          <a:prstGeom prst="rect">
            <a:avLst/>
          </a:prstGeom>
          <a:noFill/>
        </p:spPr>
        <p:txBody>
          <a:bodyPr wrap="square" rtlCol="0">
            <a:spAutoFit/>
          </a:bodyPr>
          <a:lstStyle/>
          <a:p>
            <a:r>
              <a:rPr lang="en-GB" dirty="0" smtClean="0">
                <a:solidFill>
                  <a:srgbClr val="00B050"/>
                </a:solidFill>
              </a:rPr>
              <a:t>Not surprising</a:t>
            </a:r>
            <a:endParaRPr lang="en-GB" dirty="0">
              <a:solidFill>
                <a:srgbClr val="00B050"/>
              </a:solidFill>
            </a:endParaRPr>
          </a:p>
        </p:txBody>
      </p:sp>
      <p:sp>
        <p:nvSpPr>
          <p:cNvPr id="9" name="TextBox 8"/>
          <p:cNvSpPr txBox="1"/>
          <p:nvPr/>
        </p:nvSpPr>
        <p:spPr>
          <a:xfrm>
            <a:off x="5867400" y="4191000"/>
            <a:ext cx="2667000" cy="381000"/>
          </a:xfrm>
          <a:prstGeom prst="rect">
            <a:avLst/>
          </a:prstGeom>
          <a:noFill/>
        </p:spPr>
        <p:txBody>
          <a:bodyPr wrap="square" rtlCol="0">
            <a:spAutoFit/>
          </a:bodyPr>
          <a:lstStyle/>
          <a:p>
            <a:r>
              <a:rPr lang="en-GB" dirty="0" smtClean="0">
                <a:solidFill>
                  <a:srgbClr val="FF0000"/>
                </a:solidFill>
              </a:rPr>
              <a:t>Somewhat surprising!</a:t>
            </a:r>
            <a:endParaRPr lang="en-GB" dirty="0">
              <a:solidFill>
                <a:srgbClr val="FF0000"/>
              </a:solidFill>
            </a:endParaRPr>
          </a:p>
        </p:txBody>
      </p:sp>
      <p:sp>
        <p:nvSpPr>
          <p:cNvPr id="10" name="TextBox 9"/>
          <p:cNvSpPr txBox="1"/>
          <p:nvPr/>
        </p:nvSpPr>
        <p:spPr>
          <a:xfrm>
            <a:off x="6400800" y="5295900"/>
            <a:ext cx="2590800" cy="646331"/>
          </a:xfrm>
          <a:prstGeom prst="rect">
            <a:avLst/>
          </a:prstGeom>
          <a:noFill/>
        </p:spPr>
        <p:txBody>
          <a:bodyPr wrap="square" rtlCol="0">
            <a:spAutoFit/>
          </a:bodyPr>
          <a:lstStyle/>
          <a:p>
            <a:pPr algn="ctr"/>
            <a:r>
              <a:rPr lang="en-GB" dirty="0" smtClean="0">
                <a:solidFill>
                  <a:srgbClr val="FF0000"/>
                </a:solidFill>
              </a:rPr>
              <a:t>Remember this when we will treat bunches!</a:t>
            </a:r>
            <a:endParaRPr lang="en-GB" dirty="0">
              <a:solidFill>
                <a:srgbClr val="FF0000"/>
              </a:solidFill>
            </a:endParaRPr>
          </a:p>
        </p:txBody>
      </p:sp>
      <p:cxnSp>
        <p:nvCxnSpPr>
          <p:cNvPr id="14" name="Straight Arrow Connector 13"/>
          <p:cNvCxnSpPr/>
          <p:nvPr/>
        </p:nvCxnSpPr>
        <p:spPr>
          <a:xfrm flipH="1" flipV="1">
            <a:off x="5486400" y="1677403"/>
            <a:ext cx="685800" cy="7519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5638800" y="4191001"/>
            <a:ext cx="527613" cy="7619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737666" y="5715000"/>
            <a:ext cx="685800" cy="7519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276600" y="990600"/>
            <a:ext cx="685800"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1499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13</a:t>
            </a:fld>
            <a:endParaRPr lang="en-US"/>
          </a:p>
        </p:txBody>
      </p:sp>
      <p:sp>
        <p:nvSpPr>
          <p:cNvPr id="5" name="Title 4"/>
          <p:cNvSpPr>
            <a:spLocks noGrp="1"/>
          </p:cNvSpPr>
          <p:nvPr>
            <p:ph type="title"/>
          </p:nvPr>
        </p:nvSpPr>
        <p:spPr>
          <a:xfrm>
            <a:off x="1524000" y="152400"/>
            <a:ext cx="6629399" cy="563562"/>
          </a:xfrm>
        </p:spPr>
        <p:txBody>
          <a:bodyPr/>
          <a:lstStyle/>
          <a:p>
            <a:r>
              <a:rPr lang="en-GB" sz="2800" dirty="0" smtClean="0"/>
              <a:t>Time pulse = infinite spectrum of sin-waves</a:t>
            </a:r>
            <a:endParaRPr lang="en-GB" sz="28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685800"/>
            <a:ext cx="4472940" cy="89916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602" y="1752600"/>
            <a:ext cx="4357688" cy="4648200"/>
          </a:xfrm>
          <a:prstGeom prst="rect">
            <a:avLst/>
          </a:prstGeom>
        </p:spPr>
      </p:pic>
      <p:sp>
        <p:nvSpPr>
          <p:cNvPr id="11" name="TextBox 10"/>
          <p:cNvSpPr txBox="1"/>
          <p:nvPr/>
        </p:nvSpPr>
        <p:spPr>
          <a:xfrm>
            <a:off x="5105400" y="1981200"/>
            <a:ext cx="3581400" cy="3539430"/>
          </a:xfrm>
          <a:prstGeom prst="rect">
            <a:avLst/>
          </a:prstGeom>
          <a:solidFill>
            <a:srgbClr val="00B050">
              <a:alpha val="21000"/>
            </a:srgb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smtClean="0"/>
              <a:t>A pulse at t=0 corresponds to an overlap of an infinite number of sin-waves with all possible frequencies of infinite length!</a:t>
            </a:r>
          </a:p>
          <a:p>
            <a:endParaRPr lang="en-GB" sz="1400" dirty="0"/>
          </a:p>
          <a:p>
            <a:r>
              <a:rPr lang="en-GB" sz="1400" dirty="0" smtClean="0"/>
              <a:t>In the example at left a base wave is generated and then new waves are added each time with a 1% higher frequency.</a:t>
            </a:r>
          </a:p>
          <a:p>
            <a:endParaRPr lang="en-GB" sz="1400" dirty="0"/>
          </a:p>
          <a:p>
            <a:endParaRPr lang="en-GB" sz="1400" dirty="0" smtClean="0"/>
          </a:p>
          <a:p>
            <a:pPr algn="ctr"/>
            <a:r>
              <a:rPr lang="en-GB" sz="1400" b="1" dirty="0" smtClean="0">
                <a:solidFill>
                  <a:srgbClr val="FF0000"/>
                </a:solidFill>
              </a:rPr>
              <a:t>Nice example to show that a correct mathematical model not necessarily corresponds to reality!</a:t>
            </a:r>
          </a:p>
          <a:p>
            <a:pPr algn="ctr"/>
            <a:r>
              <a:rPr lang="en-GB" sz="1400" b="1" dirty="0" smtClean="0">
                <a:solidFill>
                  <a:srgbClr val="FF0000"/>
                </a:solidFill>
              </a:rPr>
              <a:t>Imagine an electrical pulse of a generator: The waves generated should already have existed before the generator was built!</a:t>
            </a:r>
          </a:p>
          <a:p>
            <a:pPr algn="ctr"/>
            <a:r>
              <a:rPr lang="en-GB" sz="1400" b="1" dirty="0" smtClean="0">
                <a:solidFill>
                  <a:srgbClr val="FF0000"/>
                </a:solidFill>
              </a:rPr>
              <a:t>So “infinity” is not always “infinity”</a:t>
            </a:r>
            <a:endParaRPr lang="en-GB" sz="1400" b="1" dirty="0">
              <a:solidFill>
                <a:srgbClr val="FF0000"/>
              </a:solidFill>
            </a:endParaRPr>
          </a:p>
        </p:txBody>
      </p:sp>
    </p:spTree>
    <p:extLst>
      <p:ext uri="{BB962C8B-B14F-4D97-AF65-F5344CB8AC3E}">
        <p14:creationId xmlns:p14="http://schemas.microsoft.com/office/powerpoint/2010/main" val="1101498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Title 4"/>
          <p:cNvSpPr>
            <a:spLocks noGrp="1"/>
          </p:cNvSpPr>
          <p:nvPr>
            <p:ph type="title"/>
          </p:nvPr>
        </p:nvSpPr>
        <p:spPr>
          <a:xfrm>
            <a:off x="1821597" y="152400"/>
            <a:ext cx="5798404" cy="990600"/>
          </a:xfrm>
        </p:spPr>
        <p:txBody>
          <a:bodyPr/>
          <a:lstStyle/>
          <a:p>
            <a:r>
              <a:rPr lang="en-GB" dirty="0" smtClean="0"/>
              <a:t>Now we need some definitions</a:t>
            </a:r>
            <a:br>
              <a:rPr lang="en-GB" dirty="0" smtClean="0"/>
            </a:br>
            <a:r>
              <a:rPr lang="en-GB" dirty="0" smtClean="0"/>
              <a:t>in order to treat particle bunches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219200"/>
            <a:ext cx="3548063" cy="2502318"/>
          </a:xfrm>
          <a:prstGeom prst="rect">
            <a:avLst/>
          </a:prstGeom>
        </p:spPr>
      </p:pic>
      <p:sp>
        <p:nvSpPr>
          <p:cNvPr id="7" name="TextBox 6"/>
          <p:cNvSpPr txBox="1"/>
          <p:nvPr/>
        </p:nvSpPr>
        <p:spPr>
          <a:xfrm>
            <a:off x="4953000" y="1447800"/>
            <a:ext cx="3657600" cy="2308324"/>
          </a:xfrm>
          <a:prstGeom prst="rect">
            <a:avLst/>
          </a:prstGeom>
          <a:noFill/>
        </p:spPr>
        <p:txBody>
          <a:bodyPr wrap="square" rtlCol="0">
            <a:spAutoFit/>
          </a:bodyPr>
          <a:lstStyle/>
          <a:p>
            <a:r>
              <a:rPr lang="en-GB" dirty="0" smtClean="0"/>
              <a:t>In real accelerators not all available RF-buckets are filled with particle bunches.</a:t>
            </a:r>
            <a:br>
              <a:rPr lang="en-GB" dirty="0" smtClean="0"/>
            </a:br>
            <a:r>
              <a:rPr lang="en-GB" dirty="0" smtClean="0"/>
              <a:t>- a gap must be left for the injection/extraction kickers</a:t>
            </a:r>
          </a:p>
          <a:p>
            <a:r>
              <a:rPr lang="en-GB" dirty="0" smtClean="0"/>
              <a:t>- Physics experiments can impose a minimum  bunch distance, which is larger than one RF period (i.e. LHC) </a:t>
            </a:r>
            <a:endParaRPr lang="en-GB" dirty="0"/>
          </a:p>
        </p:txBody>
      </p:sp>
      <p:sp>
        <p:nvSpPr>
          <p:cNvPr id="8" name="TextBox 7"/>
          <p:cNvSpPr txBox="1"/>
          <p:nvPr/>
        </p:nvSpPr>
        <p:spPr>
          <a:xfrm>
            <a:off x="792480" y="4118630"/>
            <a:ext cx="7894320" cy="1846659"/>
          </a:xfrm>
          <a:prstGeom prst="rect">
            <a:avLst/>
          </a:prstGeom>
          <a:noFill/>
        </p:spPr>
        <p:txBody>
          <a:bodyPr wrap="square" rtlCol="0">
            <a:spAutoFit/>
          </a:bodyPr>
          <a:lstStyle/>
          <a:p>
            <a:r>
              <a:rPr lang="en-GB" dirty="0" smtClean="0"/>
              <a:t>Revolution frequency:    	</a:t>
            </a:r>
            <a:r>
              <a:rPr lang="el-GR" dirty="0" smtClean="0"/>
              <a:t>ω</a:t>
            </a:r>
            <a:r>
              <a:rPr lang="en-GB" baseline="-25000" dirty="0" smtClean="0"/>
              <a:t>rev </a:t>
            </a:r>
            <a:r>
              <a:rPr lang="en-GB" dirty="0" smtClean="0"/>
              <a:t>= 2</a:t>
            </a:r>
            <a:r>
              <a:rPr lang="el-GR" dirty="0" smtClean="0"/>
              <a:t>π</a:t>
            </a:r>
            <a:r>
              <a:rPr lang="en-GB" dirty="0" smtClean="0"/>
              <a:t> </a:t>
            </a:r>
            <a:r>
              <a:rPr lang="en-GB" dirty="0" err="1" smtClean="0"/>
              <a:t>f</a:t>
            </a:r>
            <a:r>
              <a:rPr lang="en-GB" baseline="-25000" dirty="0" err="1" smtClean="0"/>
              <a:t>rev</a:t>
            </a:r>
            <a:endParaRPr lang="en-GB" baseline="-25000" dirty="0" smtClean="0"/>
          </a:p>
          <a:p>
            <a:endParaRPr lang="en-GB" baseline="-25000" dirty="0"/>
          </a:p>
          <a:p>
            <a:r>
              <a:rPr lang="en-GB" dirty="0" smtClean="0"/>
              <a:t>RF frequency: 		</a:t>
            </a:r>
            <a:r>
              <a:rPr lang="el-GR" dirty="0" smtClean="0"/>
              <a:t>ω</a:t>
            </a:r>
            <a:r>
              <a:rPr lang="en-GB" baseline="-25000" dirty="0" smtClean="0"/>
              <a:t>RF </a:t>
            </a:r>
            <a:r>
              <a:rPr lang="en-GB" dirty="0"/>
              <a:t>= 2</a:t>
            </a:r>
            <a:r>
              <a:rPr lang="el-GR" dirty="0"/>
              <a:t>π</a:t>
            </a:r>
            <a:r>
              <a:rPr lang="en-GB" dirty="0"/>
              <a:t> </a:t>
            </a:r>
            <a:r>
              <a:rPr lang="en-GB" dirty="0" err="1" smtClean="0"/>
              <a:t>f</a:t>
            </a:r>
            <a:r>
              <a:rPr lang="en-GB" baseline="-25000" dirty="0" err="1" smtClean="0"/>
              <a:t>RF</a:t>
            </a:r>
            <a:r>
              <a:rPr lang="en-GB" baseline="-25000" dirty="0" smtClean="0"/>
              <a:t> </a:t>
            </a:r>
            <a:r>
              <a:rPr lang="en-GB" dirty="0" smtClean="0"/>
              <a:t>= h* </a:t>
            </a:r>
            <a:r>
              <a:rPr lang="el-GR" dirty="0"/>
              <a:t>ω</a:t>
            </a:r>
            <a:r>
              <a:rPr lang="en-GB" baseline="-25000" dirty="0"/>
              <a:t>rev </a:t>
            </a:r>
            <a:r>
              <a:rPr lang="en-GB" baseline="-25000" dirty="0" smtClean="0"/>
              <a:t> 	</a:t>
            </a:r>
            <a:r>
              <a:rPr lang="en-GB" sz="1200" dirty="0" smtClean="0"/>
              <a:t>(h=harmonic number)</a:t>
            </a:r>
          </a:p>
          <a:p>
            <a:endParaRPr lang="en-GB" sz="1200" dirty="0"/>
          </a:p>
          <a:p>
            <a:r>
              <a:rPr lang="en-GB" dirty="0" smtClean="0"/>
              <a:t>Bunch Repetition frequency:	</a:t>
            </a:r>
            <a:r>
              <a:rPr lang="el-GR" dirty="0"/>
              <a:t>ω</a:t>
            </a:r>
            <a:r>
              <a:rPr lang="en-GB" baseline="-25000" dirty="0" smtClean="0"/>
              <a:t>rep </a:t>
            </a:r>
            <a:r>
              <a:rPr lang="en-GB" dirty="0"/>
              <a:t>= 2</a:t>
            </a:r>
            <a:r>
              <a:rPr lang="el-GR" dirty="0"/>
              <a:t>π</a:t>
            </a:r>
            <a:r>
              <a:rPr lang="en-GB" dirty="0"/>
              <a:t> </a:t>
            </a:r>
            <a:r>
              <a:rPr lang="en-GB" dirty="0" err="1" smtClean="0"/>
              <a:t>f</a:t>
            </a:r>
            <a:r>
              <a:rPr lang="en-GB" baseline="-25000" dirty="0" err="1" smtClean="0"/>
              <a:t>rep</a:t>
            </a:r>
            <a:r>
              <a:rPr lang="en-GB" dirty="0" smtClean="0"/>
              <a:t>  = </a:t>
            </a:r>
            <a:r>
              <a:rPr lang="el-GR" dirty="0" smtClean="0"/>
              <a:t>ω</a:t>
            </a:r>
            <a:r>
              <a:rPr lang="en-GB" baseline="-25000" dirty="0" smtClean="0"/>
              <a:t>RF</a:t>
            </a:r>
            <a:r>
              <a:rPr lang="en-GB" dirty="0" smtClean="0"/>
              <a:t> /n </a:t>
            </a:r>
            <a:r>
              <a:rPr lang="en-GB" sz="1200" dirty="0" smtClean="0"/>
              <a:t>(n= number of RF buckets between bunches)</a:t>
            </a:r>
            <a:endParaRPr lang="en-GB" sz="1200" dirty="0"/>
          </a:p>
          <a:p>
            <a:r>
              <a:rPr lang="en-GB" dirty="0" smtClean="0"/>
              <a:t>(</a:t>
            </a:r>
            <a:r>
              <a:rPr lang="en-GB" dirty="0" err="1" smtClean="0"/>
              <a:t>f</a:t>
            </a:r>
            <a:r>
              <a:rPr lang="en-GB" baseline="-25000" dirty="0" err="1" smtClean="0"/>
              <a:t>rep</a:t>
            </a:r>
            <a:r>
              <a:rPr lang="en-GB" dirty="0" smtClean="0"/>
              <a:t> = 1/bunch spacing)</a:t>
            </a:r>
            <a:endParaRPr lang="en-GB" dirty="0"/>
          </a:p>
          <a:p>
            <a:endParaRPr lang="en-GB" dirty="0"/>
          </a:p>
        </p:txBody>
      </p:sp>
      <p:sp>
        <p:nvSpPr>
          <p:cNvPr id="9" name="Slide Number Placeholder 8"/>
          <p:cNvSpPr>
            <a:spLocks noGrp="1"/>
          </p:cNvSpPr>
          <p:nvPr>
            <p:ph type="sldNum" sz="quarter" idx="12"/>
          </p:nvPr>
        </p:nvSpPr>
        <p:spPr/>
        <p:txBody>
          <a:bodyPr/>
          <a:lstStyle/>
          <a:p>
            <a:fld id="{07CB4EDF-7DE6-4369-B527-B79B2EF0026D}" type="slidenum">
              <a:rPr lang="en-US" smtClean="0"/>
              <a:pPr/>
              <a:t>14</a:t>
            </a:fld>
            <a:endParaRPr lang="en-US" dirty="0"/>
          </a:p>
        </p:txBody>
      </p:sp>
    </p:spTree>
    <p:extLst>
      <p:ext uri="{BB962C8B-B14F-4D97-AF65-F5344CB8AC3E}">
        <p14:creationId xmlns:p14="http://schemas.microsoft.com/office/powerpoint/2010/main" val="2670751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15</a:t>
            </a:fld>
            <a:endParaRPr lang="en-US"/>
          </a:p>
        </p:txBody>
      </p:sp>
      <p:sp>
        <p:nvSpPr>
          <p:cNvPr id="5" name="Title 4"/>
          <p:cNvSpPr>
            <a:spLocks noGrp="1"/>
          </p:cNvSpPr>
          <p:nvPr>
            <p:ph type="title"/>
          </p:nvPr>
        </p:nvSpPr>
        <p:spPr/>
        <p:txBody>
          <a:bodyPr/>
          <a:lstStyle/>
          <a:p>
            <a:r>
              <a:rPr lang="en-GB" dirty="0" smtClean="0"/>
              <a:t>Example LHC beam</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647769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71488" y="3733800"/>
            <a:ext cx="8672512" cy="2000250"/>
          </a:xfrm>
        </p:spPr>
        <p:txBody>
          <a:bodyPr>
            <a:normAutofit lnSpcReduction="10000"/>
          </a:bodyPr>
          <a:lstStyle/>
          <a:p>
            <a:r>
              <a:rPr lang="en-GB" dirty="0" smtClean="0"/>
              <a:t>Time and frequency domain description</a:t>
            </a:r>
          </a:p>
          <a:p>
            <a:r>
              <a:rPr lang="en-GB" dirty="0" smtClean="0"/>
              <a:t>Measurement of bunch length in time domain</a:t>
            </a:r>
          </a:p>
          <a:p>
            <a:pPr marL="0" indent="0">
              <a:buNone/>
            </a:pPr>
            <a:r>
              <a:rPr lang="en-GB" dirty="0" smtClean="0"/>
              <a:t>	</a:t>
            </a:r>
            <a:r>
              <a:rPr lang="en-GB" dirty="0" smtClean="0">
                <a:sym typeface="Wingdings" panose="05000000000000000000" pitchFamily="2" charset="2"/>
              </a:rPr>
              <a:t> </a:t>
            </a:r>
            <a:r>
              <a:rPr lang="en-GB" dirty="0" smtClean="0"/>
              <a:t>Sampling electrical signals with ADCs</a:t>
            </a:r>
          </a:p>
          <a:p>
            <a:r>
              <a:rPr lang="en-GB" dirty="0"/>
              <a:t>Measurement of bunch length in frequency domain</a:t>
            </a:r>
          </a:p>
          <a:p>
            <a:pPr marL="0" indent="0">
              <a:buNone/>
            </a:pPr>
            <a:endParaRPr lang="en-GB" dirty="0"/>
          </a:p>
        </p:txBody>
      </p:sp>
      <p:sp>
        <p:nvSpPr>
          <p:cNvPr id="3" name="Title 2"/>
          <p:cNvSpPr>
            <a:spLocks noGrp="1"/>
          </p:cNvSpPr>
          <p:nvPr>
            <p:ph type="title" idx="4294967295"/>
          </p:nvPr>
        </p:nvSpPr>
        <p:spPr>
          <a:xfrm>
            <a:off x="0" y="3048000"/>
            <a:ext cx="8686800" cy="428625"/>
          </a:xfrm>
        </p:spPr>
        <p:txBody>
          <a:bodyPr/>
          <a:lstStyle/>
          <a:p>
            <a:r>
              <a:rPr lang="en-GB" dirty="0" smtClean="0">
                <a:solidFill>
                  <a:srgbClr val="0203F9"/>
                </a:solidFill>
              </a:rPr>
              <a:t>Single bunch single pass</a:t>
            </a:r>
            <a:endParaRPr lang="en-GB" dirty="0">
              <a:solidFill>
                <a:srgbClr val="0203F9"/>
              </a:solidFill>
            </a:endParaRPr>
          </a:p>
        </p:txBody>
      </p:sp>
      <p:sp>
        <p:nvSpPr>
          <p:cNvPr id="5" name="Footer Placeholder 4"/>
          <p:cNvSpPr>
            <a:spLocks noGrp="1"/>
          </p:cNvSpPr>
          <p:nvPr>
            <p:ph type="ftr" sz="quarter" idx="4294967295"/>
          </p:nvPr>
        </p:nvSpPr>
        <p:spPr>
          <a:xfrm>
            <a:off x="3155950" y="6503988"/>
            <a:ext cx="5988050" cy="214312"/>
          </a:xfrm>
        </p:spPr>
        <p:txBody>
          <a:bodyPr/>
          <a:lstStyle/>
          <a:p>
            <a:pPr>
              <a:defRPr/>
            </a:pPr>
            <a:r>
              <a:rPr lang="en-US" b="1" smtClean="0"/>
              <a:t>CAS 2025 H.Schmickler</a:t>
            </a:r>
            <a:endParaRPr lang="en-US" b="1" dirty="0"/>
          </a:p>
        </p:txBody>
      </p:sp>
      <p:sp>
        <p:nvSpPr>
          <p:cNvPr id="6" name="TextBox 5"/>
          <p:cNvSpPr txBox="1"/>
          <p:nvPr/>
        </p:nvSpPr>
        <p:spPr>
          <a:xfrm>
            <a:off x="1219200" y="1034926"/>
            <a:ext cx="6705600" cy="1200329"/>
          </a:xfrm>
          <a:prstGeom prst="rect">
            <a:avLst/>
          </a:prstGeom>
          <a:noFill/>
        </p:spPr>
        <p:txBody>
          <a:bodyPr wrap="square" rtlCol="0">
            <a:spAutoFit/>
          </a:bodyPr>
          <a:lstStyle/>
          <a:p>
            <a:pPr algn="ctr"/>
            <a:r>
              <a:rPr lang="en-GB" sz="3600" dirty="0" smtClean="0"/>
              <a:t>Understanding beam signals in time and frequency domain</a:t>
            </a:r>
            <a:endParaRPr lang="en-GB" sz="3600" dirty="0"/>
          </a:p>
        </p:txBody>
      </p:sp>
      <p:sp>
        <p:nvSpPr>
          <p:cNvPr id="7" name="TextBox 6"/>
          <p:cNvSpPr txBox="1"/>
          <p:nvPr/>
        </p:nvSpPr>
        <p:spPr>
          <a:xfrm>
            <a:off x="636588" y="2438400"/>
            <a:ext cx="2563812" cy="369332"/>
          </a:xfrm>
          <a:prstGeom prst="rect">
            <a:avLst/>
          </a:prstGeom>
          <a:noFill/>
        </p:spPr>
        <p:txBody>
          <a:bodyPr wrap="square" rtlCol="0">
            <a:spAutoFit/>
          </a:bodyPr>
          <a:lstStyle/>
          <a:p>
            <a:r>
              <a:rPr lang="en-GB" dirty="0" smtClean="0"/>
              <a:t>We start with:</a:t>
            </a:r>
            <a:endParaRPr lang="en-GB" dirty="0"/>
          </a:p>
        </p:txBody>
      </p:sp>
      <p:sp>
        <p:nvSpPr>
          <p:cNvPr id="8" name="Slide Number Placeholder 7"/>
          <p:cNvSpPr>
            <a:spLocks noGrp="1"/>
          </p:cNvSpPr>
          <p:nvPr>
            <p:ph type="sldNum" sz="quarter" idx="12"/>
          </p:nvPr>
        </p:nvSpPr>
        <p:spPr/>
        <p:txBody>
          <a:bodyPr/>
          <a:lstStyle/>
          <a:p>
            <a:fld id="{07CB4EDF-7DE6-4369-B527-B79B2EF0026D}" type="slidenum">
              <a:rPr lang="en-US" smtClean="0"/>
              <a:pPr/>
              <a:t>16</a:t>
            </a:fld>
            <a:endParaRPr lang="en-US"/>
          </a:p>
        </p:txBody>
      </p:sp>
    </p:spTree>
    <p:extLst>
      <p:ext uri="{BB962C8B-B14F-4D97-AF65-F5344CB8AC3E}">
        <p14:creationId xmlns:p14="http://schemas.microsoft.com/office/powerpoint/2010/main" val="13224876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xmlns="" id="{42C44DC9-5228-4F18-8362-078D4A70B31A}"/>
              </a:ext>
            </a:extLst>
          </p:cNvPr>
          <p:cNvSpPr/>
          <p:nvPr/>
        </p:nvSpPr>
        <p:spPr>
          <a:xfrm>
            <a:off x="374650" y="4028668"/>
            <a:ext cx="2978150" cy="75729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4D536C5C-EFC0-4B83-9D07-760E76F10210}"/>
              </a:ext>
            </a:extLst>
          </p:cNvPr>
          <p:cNvSpPr/>
          <p:nvPr/>
        </p:nvSpPr>
        <p:spPr>
          <a:xfrm>
            <a:off x="374650" y="1496787"/>
            <a:ext cx="2527300" cy="70031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xmlns="" id="{BCBCDC34-0B93-40FE-8D91-10601A0BE7FE}"/>
              </a:ext>
            </a:extLst>
          </p:cNvPr>
          <p:cNvSpPr>
            <a:spLocks noGrp="1"/>
          </p:cNvSpPr>
          <p:nvPr>
            <p:ph type="title"/>
          </p:nvPr>
        </p:nvSpPr>
        <p:spPr>
          <a:xfrm>
            <a:off x="374650" y="304842"/>
            <a:ext cx="9076267" cy="427877"/>
          </a:xfrm>
        </p:spPr>
        <p:txBody>
          <a:bodyPr/>
          <a:lstStyle/>
          <a:p>
            <a:r>
              <a:rPr lang="en-US" sz="2400" dirty="0"/>
              <a:t>Particle beam with gaussian longitudinal distribution</a:t>
            </a:r>
          </a:p>
        </p:txBody>
      </p:sp>
      <p:sp>
        <p:nvSpPr>
          <p:cNvPr id="7" name="Footer Placeholder 6"/>
          <p:cNvSpPr>
            <a:spLocks noGrp="1"/>
          </p:cNvSpPr>
          <p:nvPr>
            <p:ph type="ftr" sz="quarter" idx="3"/>
          </p:nvPr>
        </p:nvSpPr>
        <p:spPr/>
        <p:txBody>
          <a:bodyPr/>
          <a:lstStyle/>
          <a:p>
            <a:pPr>
              <a:defRPr/>
            </a:pPr>
            <a:r>
              <a:rPr lang="en-US" b="1" smtClean="0"/>
              <a:t>CAS 2025 H.Schmickler</a:t>
            </a:r>
            <a:endParaRPr lang="en-US" b="1" dirty="0"/>
          </a:p>
        </p:txBody>
      </p:sp>
      <p:pic>
        <p:nvPicPr>
          <p:cNvPr id="8" name="Picture 7">
            <a:extLst>
              <a:ext uri="{FF2B5EF4-FFF2-40B4-BE49-F238E27FC236}">
                <a16:creationId xmlns:a16="http://schemas.microsoft.com/office/drawing/2014/main" xmlns="" id="{53E29AE3-CFC3-4ECC-B283-E67F1C04B4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4406" y="715091"/>
            <a:ext cx="5299616" cy="2743200"/>
          </a:xfrm>
          <a:prstGeom prst="rect">
            <a:avLst/>
          </a:prstGeom>
        </p:spPr>
      </p:pic>
      <p:pic>
        <p:nvPicPr>
          <p:cNvPr id="9" name="Picture 8">
            <a:extLst>
              <a:ext uri="{FF2B5EF4-FFF2-40B4-BE49-F238E27FC236}">
                <a16:creationId xmlns:a16="http://schemas.microsoft.com/office/drawing/2014/main" xmlns="" id="{3B8D0208-AAB6-4E92-BA7D-F250E1AE6A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4406" y="3458291"/>
            <a:ext cx="5299616" cy="2743200"/>
          </a:xfrm>
          <a:prstGeom prst="rect">
            <a:avLst/>
          </a:prstGeom>
        </p:spPr>
      </p:pic>
      <p:sp>
        <p:nvSpPr>
          <p:cNvPr id="10" name="TextBox 9">
            <a:extLst>
              <a:ext uri="{FF2B5EF4-FFF2-40B4-BE49-F238E27FC236}">
                <a16:creationId xmlns:a16="http://schemas.microsoft.com/office/drawing/2014/main" xmlns="" id="{35E503A1-C982-40F5-9285-7B9EAE61728B}"/>
              </a:ext>
            </a:extLst>
          </p:cNvPr>
          <p:cNvSpPr txBox="1"/>
          <p:nvPr/>
        </p:nvSpPr>
        <p:spPr>
          <a:xfrm>
            <a:off x="7239450" y="900443"/>
            <a:ext cx="2026517" cy="369332"/>
          </a:xfrm>
          <a:prstGeom prst="rect">
            <a:avLst/>
          </a:prstGeom>
          <a:noFill/>
        </p:spPr>
        <p:txBody>
          <a:bodyPr wrap="none" rtlCol="0">
            <a:spAutoFit/>
          </a:bodyPr>
          <a:lstStyle/>
          <a:p>
            <a:r>
              <a:rPr lang="en-US" sz="1800" dirty="0"/>
              <a:t>A</a:t>
            </a:r>
            <a:r>
              <a:rPr lang="en-US" sz="1800" baseline="-25000" dirty="0"/>
              <a:t>0</a:t>
            </a:r>
            <a:r>
              <a:rPr lang="en-US" sz="1800" dirty="0"/>
              <a:t>, pick amplitude</a:t>
            </a:r>
          </a:p>
        </p:txBody>
      </p:sp>
      <p:sp>
        <p:nvSpPr>
          <p:cNvPr id="11" name="TextBox 10">
            <a:extLst>
              <a:ext uri="{FF2B5EF4-FFF2-40B4-BE49-F238E27FC236}">
                <a16:creationId xmlns:a16="http://schemas.microsoft.com/office/drawing/2014/main" xmlns="" id="{7D8976AA-2FA5-4462-B8CF-64B606AC2004}"/>
              </a:ext>
            </a:extLst>
          </p:cNvPr>
          <p:cNvSpPr txBox="1"/>
          <p:nvPr/>
        </p:nvSpPr>
        <p:spPr>
          <a:xfrm>
            <a:off x="7239450" y="3291253"/>
            <a:ext cx="1467068" cy="646331"/>
          </a:xfrm>
          <a:prstGeom prst="rect">
            <a:avLst/>
          </a:prstGeom>
          <a:noFill/>
        </p:spPr>
        <p:txBody>
          <a:bodyPr wrap="none" rtlCol="0">
            <a:spAutoFit/>
          </a:bodyPr>
          <a:lstStyle/>
          <a:p>
            <a:r>
              <a:rPr lang="el-GR" sz="1800" dirty="0">
                <a:latin typeface="Cambria Math" panose="02040503050406030204" pitchFamily="18" charset="0"/>
                <a:ea typeface="Cambria Math" panose="02040503050406030204" pitchFamily="18" charset="0"/>
              </a:rPr>
              <a:t>σ</a:t>
            </a:r>
            <a:r>
              <a:rPr lang="en-US" sz="1800" baseline="-25000" dirty="0">
                <a:latin typeface="Cambria Math" panose="02040503050406030204" pitchFamily="18" charset="0"/>
                <a:ea typeface="Cambria Math" panose="02040503050406030204" pitchFamily="18" charset="0"/>
              </a:rPr>
              <a:t>t</a:t>
            </a:r>
          </a:p>
          <a:p>
            <a:r>
              <a:rPr lang="en-US" sz="1800" dirty="0">
                <a:latin typeface="Cambria Math" panose="02040503050406030204" pitchFamily="18" charset="0"/>
                <a:ea typeface="Cambria Math" panose="02040503050406030204" pitchFamily="18" charset="0"/>
              </a:rPr>
              <a:t>bunch length</a:t>
            </a:r>
            <a:endParaRPr lang="en-US" sz="1800" dirty="0"/>
          </a:p>
        </p:txBody>
      </p:sp>
      <p:cxnSp>
        <p:nvCxnSpPr>
          <p:cNvPr id="12" name="Straight Arrow Connector 11">
            <a:extLst>
              <a:ext uri="{FF2B5EF4-FFF2-40B4-BE49-F238E27FC236}">
                <a16:creationId xmlns:a16="http://schemas.microsoft.com/office/drawing/2014/main" xmlns="" id="{95FD4570-C902-4524-838D-EAF251602E7A}"/>
              </a:ext>
            </a:extLst>
          </p:cNvPr>
          <p:cNvCxnSpPr/>
          <p:nvPr/>
        </p:nvCxnSpPr>
        <p:spPr>
          <a:xfrm flipH="1">
            <a:off x="6970996" y="1085109"/>
            <a:ext cx="306869" cy="15344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xmlns="" id="{0E8873EE-E5DD-40B0-8B7B-706162E864C3}"/>
              </a:ext>
            </a:extLst>
          </p:cNvPr>
          <p:cNvCxnSpPr/>
          <p:nvPr/>
        </p:nvCxnSpPr>
        <p:spPr>
          <a:xfrm flipH="1" flipV="1">
            <a:off x="7002046" y="3248838"/>
            <a:ext cx="217367" cy="22708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xmlns="" id="{734465B5-0432-4603-BFB3-72C34F995084}"/>
              </a:ext>
            </a:extLst>
          </p:cNvPr>
          <p:cNvSpPr txBox="1"/>
          <p:nvPr/>
        </p:nvSpPr>
        <p:spPr>
          <a:xfrm>
            <a:off x="5764696" y="5479769"/>
            <a:ext cx="362600" cy="369332"/>
          </a:xfrm>
          <a:prstGeom prst="rect">
            <a:avLst/>
          </a:prstGeom>
          <a:noFill/>
        </p:spPr>
        <p:txBody>
          <a:bodyPr wrap="none" rtlCol="0">
            <a:spAutoFit/>
          </a:bodyPr>
          <a:lstStyle/>
          <a:p>
            <a:r>
              <a:rPr lang="el-GR" sz="1800" dirty="0">
                <a:latin typeface="Cambria Math" panose="02040503050406030204" pitchFamily="18" charset="0"/>
                <a:ea typeface="Cambria Math" panose="02040503050406030204" pitchFamily="18" charset="0"/>
              </a:rPr>
              <a:t>σ</a:t>
            </a:r>
            <a:r>
              <a:rPr lang="en-US" sz="1800" baseline="-25000" dirty="0">
                <a:latin typeface="Cambria Math" panose="02040503050406030204" pitchFamily="18" charset="0"/>
                <a:ea typeface="Cambria Math" panose="02040503050406030204" pitchFamily="18" charset="0"/>
              </a:rPr>
              <a:t>f</a:t>
            </a:r>
            <a:endParaRPr lang="en-US" sz="1800" baseline="-25000" dirty="0"/>
          </a:p>
        </p:txBody>
      </p:sp>
      <p:cxnSp>
        <p:nvCxnSpPr>
          <p:cNvPr id="15" name="Straight Arrow Connector 14">
            <a:extLst>
              <a:ext uri="{FF2B5EF4-FFF2-40B4-BE49-F238E27FC236}">
                <a16:creationId xmlns:a16="http://schemas.microsoft.com/office/drawing/2014/main" xmlns="" id="{358D6262-7219-4517-9903-5DB3A91795A7}"/>
              </a:ext>
            </a:extLst>
          </p:cNvPr>
          <p:cNvCxnSpPr/>
          <p:nvPr/>
        </p:nvCxnSpPr>
        <p:spPr>
          <a:xfrm flipH="1" flipV="1">
            <a:off x="5547329" y="5406247"/>
            <a:ext cx="217367" cy="22708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xmlns="" id="{ED3BEF2F-6449-4AE6-8961-3A3FE6EE8D96}"/>
                  </a:ext>
                </a:extLst>
              </p:cNvPr>
              <p:cNvSpPr/>
              <p:nvPr/>
            </p:nvSpPr>
            <p:spPr>
              <a:xfrm>
                <a:off x="429419" y="1496788"/>
                <a:ext cx="4572000" cy="1609543"/>
              </a:xfrm>
              <a:prstGeom prst="rect">
                <a:avLst/>
              </a:prstGeom>
            </p:spPr>
            <p:txBody>
              <a:bodyPr>
                <a:spAutoFit/>
              </a:bodyPr>
              <a:lstStyle/>
              <a:p>
                <a:pPr marL="0" indent="0">
                  <a:buNone/>
                </a:pPr>
                <a14:m>
                  <m:oMathPara xmlns:m="http://schemas.openxmlformats.org/officeDocument/2006/math">
                    <m:oMathParaPr>
                      <m:jc m:val="left"/>
                    </m:oMathParaPr>
                    <m:oMath xmlns:m="http://schemas.openxmlformats.org/officeDocument/2006/math">
                      <m:r>
                        <a:rPr lang="en-US" sz="1800" i="1" smtClean="0">
                          <a:solidFill>
                            <a:srgbClr val="FFFFFF"/>
                          </a:solidFill>
                          <a:latin typeface="Cambria Math" panose="02040503050406030204" pitchFamily="18" charset="0"/>
                        </a:rPr>
                        <m:t>𝑓</m:t>
                      </m:r>
                      <m:d>
                        <m:dPr>
                          <m:ctrlPr>
                            <a:rPr lang="en-US" sz="1800" i="1">
                              <a:solidFill>
                                <a:srgbClr val="FFFFFF"/>
                              </a:solidFill>
                              <a:latin typeface="Cambria Math"/>
                            </a:rPr>
                          </m:ctrlPr>
                        </m:dPr>
                        <m:e>
                          <m:r>
                            <a:rPr lang="en-US" sz="1800" i="1">
                              <a:solidFill>
                                <a:srgbClr val="FFFFFF"/>
                              </a:solidFill>
                              <a:latin typeface="Cambria Math" panose="02040503050406030204" pitchFamily="18" charset="0"/>
                            </a:rPr>
                            <m:t>𝑡</m:t>
                          </m:r>
                        </m:e>
                      </m:d>
                      <m:r>
                        <a:rPr lang="en-US" sz="1800" i="1">
                          <a:solidFill>
                            <a:srgbClr val="FFFFFF"/>
                          </a:solidFill>
                          <a:latin typeface="Cambria Math" panose="02040503050406030204" pitchFamily="18" charset="0"/>
                        </a:rPr>
                        <m:t>=</m:t>
                      </m:r>
                      <m:sSub>
                        <m:sSubPr>
                          <m:ctrlPr>
                            <a:rPr lang="en-US" sz="1800" i="1">
                              <a:solidFill>
                                <a:srgbClr val="FFFFFF"/>
                              </a:solidFill>
                              <a:latin typeface="Cambria Math"/>
                            </a:rPr>
                          </m:ctrlPr>
                        </m:sSubPr>
                        <m:e>
                          <m:r>
                            <a:rPr lang="en-US" sz="1800" i="1">
                              <a:solidFill>
                                <a:srgbClr val="FFFFFF"/>
                              </a:solidFill>
                              <a:latin typeface="Cambria Math" panose="02040503050406030204" pitchFamily="18" charset="0"/>
                            </a:rPr>
                            <m:t>𝐴</m:t>
                          </m:r>
                        </m:e>
                        <m:sub>
                          <m:r>
                            <a:rPr lang="en-US" sz="1800" i="1">
                              <a:solidFill>
                                <a:srgbClr val="FFFFFF"/>
                              </a:solidFill>
                              <a:latin typeface="Cambria Math" panose="02040503050406030204" pitchFamily="18" charset="0"/>
                            </a:rPr>
                            <m:t>0</m:t>
                          </m:r>
                        </m:sub>
                      </m:sSub>
                      <m:func>
                        <m:funcPr>
                          <m:ctrlPr>
                            <a:rPr lang="en-US" sz="1800" i="1">
                              <a:solidFill>
                                <a:srgbClr val="FFFFFF"/>
                              </a:solidFill>
                              <a:latin typeface="Cambria Math"/>
                            </a:rPr>
                          </m:ctrlPr>
                        </m:funcPr>
                        <m:fName>
                          <m:r>
                            <m:rPr>
                              <m:sty m:val="p"/>
                            </m:rPr>
                            <a:rPr lang="en-US" sz="1800">
                              <a:solidFill>
                                <a:srgbClr val="FFFFFF"/>
                              </a:solidFill>
                              <a:latin typeface="Cambria Math" panose="02040503050406030204" pitchFamily="18" charset="0"/>
                            </a:rPr>
                            <m:t>exp</m:t>
                          </m:r>
                        </m:fName>
                        <m:e>
                          <m:d>
                            <m:dPr>
                              <m:ctrlPr>
                                <a:rPr lang="en-US" sz="1800" i="1">
                                  <a:solidFill>
                                    <a:srgbClr val="FFFFFF"/>
                                  </a:solidFill>
                                  <a:latin typeface="Cambria Math"/>
                                </a:rPr>
                              </m:ctrlPr>
                            </m:dPr>
                            <m:e>
                              <m:r>
                                <a:rPr lang="en-US" sz="1800" i="1">
                                  <a:solidFill>
                                    <a:srgbClr val="FFFFFF"/>
                                  </a:solidFill>
                                  <a:latin typeface="Cambria Math" panose="02040503050406030204" pitchFamily="18" charset="0"/>
                                </a:rPr>
                                <m:t>−</m:t>
                              </m:r>
                              <m:f>
                                <m:fPr>
                                  <m:ctrlPr>
                                    <a:rPr lang="en-US" sz="1800" i="1">
                                      <a:solidFill>
                                        <a:srgbClr val="FFFFFF"/>
                                      </a:solidFill>
                                      <a:latin typeface="Cambria Math"/>
                                    </a:rPr>
                                  </m:ctrlPr>
                                </m:fPr>
                                <m:num>
                                  <m:sSup>
                                    <m:sSupPr>
                                      <m:ctrlPr>
                                        <a:rPr lang="en-US" sz="1800" i="1">
                                          <a:solidFill>
                                            <a:srgbClr val="FFFFFF"/>
                                          </a:solidFill>
                                          <a:latin typeface="Cambria Math"/>
                                        </a:rPr>
                                      </m:ctrlPr>
                                    </m:sSupPr>
                                    <m:e>
                                      <m:r>
                                        <a:rPr lang="en-US" sz="1800" i="1">
                                          <a:solidFill>
                                            <a:srgbClr val="FFFFFF"/>
                                          </a:solidFill>
                                          <a:latin typeface="Cambria Math" panose="02040503050406030204" pitchFamily="18" charset="0"/>
                                        </a:rPr>
                                        <m:t>𝑡</m:t>
                                      </m:r>
                                    </m:e>
                                    <m:sup>
                                      <m:r>
                                        <a:rPr lang="en-US" sz="1800" i="1">
                                          <a:solidFill>
                                            <a:srgbClr val="FFFFFF"/>
                                          </a:solidFill>
                                          <a:latin typeface="Cambria Math" panose="02040503050406030204" pitchFamily="18" charset="0"/>
                                        </a:rPr>
                                        <m:t>2</m:t>
                                      </m:r>
                                    </m:sup>
                                  </m:sSup>
                                </m:num>
                                <m:den>
                                  <m:r>
                                    <a:rPr lang="en-US" sz="1800" i="1">
                                      <a:solidFill>
                                        <a:srgbClr val="FFFFFF"/>
                                      </a:solidFill>
                                      <a:latin typeface="Cambria Math" panose="02040503050406030204" pitchFamily="18" charset="0"/>
                                    </a:rPr>
                                    <m:t>2</m:t>
                                  </m:r>
                                  <m:sSubSup>
                                    <m:sSubSupPr>
                                      <m:ctrlPr>
                                        <a:rPr lang="en-US" sz="1800" i="1">
                                          <a:solidFill>
                                            <a:srgbClr val="FFFFFF"/>
                                          </a:solidFill>
                                          <a:latin typeface="Cambria Math"/>
                                          <a:ea typeface="Cambria Math" panose="02040503050406030204" pitchFamily="18" charset="0"/>
                                        </a:rPr>
                                      </m:ctrlPr>
                                    </m:sSubSupPr>
                                    <m:e>
                                      <m:r>
                                        <a:rPr lang="en-US" sz="1800" i="1">
                                          <a:solidFill>
                                            <a:srgbClr val="FFFFFF"/>
                                          </a:solidFill>
                                          <a:latin typeface="Cambria Math" panose="02040503050406030204" pitchFamily="18" charset="0"/>
                                          <a:ea typeface="Cambria Math" panose="02040503050406030204" pitchFamily="18" charset="0"/>
                                        </a:rPr>
                                        <m:t>𝜎</m:t>
                                      </m:r>
                                    </m:e>
                                    <m:sub>
                                      <m:r>
                                        <a:rPr lang="en-US" sz="1800" i="1">
                                          <a:solidFill>
                                            <a:srgbClr val="FFFFFF"/>
                                          </a:solidFill>
                                          <a:latin typeface="Cambria Math" panose="02040503050406030204" pitchFamily="18" charset="0"/>
                                          <a:ea typeface="Cambria Math" panose="02040503050406030204" pitchFamily="18" charset="0"/>
                                        </a:rPr>
                                        <m:t>𝑡</m:t>
                                      </m:r>
                                    </m:sub>
                                    <m:sup>
                                      <m:r>
                                        <a:rPr lang="en-US" sz="1800" i="1">
                                          <a:solidFill>
                                            <a:srgbClr val="FFFFFF"/>
                                          </a:solidFill>
                                          <a:latin typeface="Cambria Math" panose="02040503050406030204" pitchFamily="18" charset="0"/>
                                        </a:rPr>
                                        <m:t>2</m:t>
                                      </m:r>
                                    </m:sup>
                                  </m:sSubSup>
                                </m:den>
                              </m:f>
                            </m:e>
                          </m:d>
                        </m:e>
                      </m:func>
                    </m:oMath>
                  </m:oMathPara>
                </a14:m>
                <a:endParaRPr lang="en-US" sz="1800" dirty="0">
                  <a:solidFill>
                    <a:srgbClr val="4E4E4E"/>
                  </a:solidFill>
                </a:endParaRPr>
              </a:p>
              <a:p>
                <a:pPr marL="0" indent="0">
                  <a:buNone/>
                </a:pPr>
                <a:endParaRPr lang="en-US" sz="1800" i="1" dirty="0">
                  <a:solidFill>
                    <a:srgbClr val="4E4E4E"/>
                  </a:solidFill>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sz="1800" i="1">
                          <a:solidFill>
                            <a:srgbClr val="4E4E4E"/>
                          </a:solidFill>
                          <a:latin typeface="Cambria Math" panose="02040503050406030204" pitchFamily="18" charset="0"/>
                        </a:rPr>
                        <m:t>𝑎𝑟𝑒𝑎</m:t>
                      </m:r>
                      <m:r>
                        <a:rPr lang="en-US" sz="1800" i="1">
                          <a:solidFill>
                            <a:srgbClr val="4E4E4E"/>
                          </a:solidFill>
                          <a:latin typeface="Cambria Math" panose="02040503050406030204" pitchFamily="18" charset="0"/>
                        </a:rPr>
                        <m:t>=</m:t>
                      </m:r>
                      <m:nary>
                        <m:naryPr>
                          <m:ctrlPr>
                            <a:rPr lang="en-US" sz="1800" i="1">
                              <a:solidFill>
                                <a:srgbClr val="4E4E4E"/>
                              </a:solidFill>
                              <a:latin typeface="Cambria Math"/>
                            </a:rPr>
                          </m:ctrlPr>
                        </m:naryPr>
                        <m:sub>
                          <m:r>
                            <m:rPr>
                              <m:brk m:alnAt="23"/>
                            </m:rPr>
                            <a:rPr lang="en-US" sz="1800" i="1">
                              <a:solidFill>
                                <a:srgbClr val="4E4E4E"/>
                              </a:solidFill>
                              <a:latin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m:t>
                          </m:r>
                        </m:sub>
                        <m:sup>
                          <m:r>
                            <a:rPr lang="en-US" sz="1800" i="1">
                              <a:solidFill>
                                <a:srgbClr val="4E4E4E"/>
                              </a:solidFill>
                              <a:latin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m:t>
                          </m:r>
                        </m:sup>
                        <m:e>
                          <m:r>
                            <a:rPr lang="en-US" sz="1800" i="1">
                              <a:solidFill>
                                <a:srgbClr val="4E4E4E"/>
                              </a:solidFill>
                              <a:latin typeface="Cambria Math" panose="02040503050406030204" pitchFamily="18" charset="0"/>
                            </a:rPr>
                            <m:t>𝑓</m:t>
                          </m:r>
                          <m:d>
                            <m:dPr>
                              <m:ctrlPr>
                                <a:rPr lang="en-US" sz="1800" i="1">
                                  <a:solidFill>
                                    <a:srgbClr val="4E4E4E"/>
                                  </a:solidFill>
                                  <a:latin typeface="Cambria Math"/>
                                </a:rPr>
                              </m:ctrlPr>
                            </m:dPr>
                            <m:e>
                              <m:r>
                                <a:rPr lang="en-US" sz="1800" i="1">
                                  <a:solidFill>
                                    <a:srgbClr val="4E4E4E"/>
                                  </a:solidFill>
                                  <a:latin typeface="Cambria Math" panose="02040503050406030204" pitchFamily="18" charset="0"/>
                                </a:rPr>
                                <m:t>𝑡</m:t>
                              </m:r>
                            </m:e>
                          </m:d>
                          <m:r>
                            <a:rPr lang="en-US" sz="1800" i="1">
                              <a:solidFill>
                                <a:srgbClr val="4E4E4E"/>
                              </a:solidFill>
                              <a:latin typeface="Cambria Math" panose="02040503050406030204" pitchFamily="18" charset="0"/>
                            </a:rPr>
                            <m:t>𝑑𝑡</m:t>
                          </m:r>
                          <m:r>
                            <a:rPr lang="en-US" sz="1800" i="1">
                              <a:solidFill>
                                <a:srgbClr val="4E4E4E"/>
                              </a:solidFill>
                              <a:latin typeface="Cambria Math" panose="02040503050406030204" pitchFamily="18" charset="0"/>
                            </a:rPr>
                            <m:t>=</m:t>
                          </m:r>
                        </m:e>
                      </m:nary>
                      <m:rad>
                        <m:radPr>
                          <m:degHide m:val="on"/>
                          <m:ctrlPr>
                            <a:rPr lang="en-US" sz="1800" i="1">
                              <a:solidFill>
                                <a:srgbClr val="4E4E4E"/>
                              </a:solidFill>
                              <a:latin typeface="Cambria Math"/>
                            </a:rPr>
                          </m:ctrlPr>
                        </m:radPr>
                        <m:deg/>
                        <m:e>
                          <m:r>
                            <a:rPr lang="en-US" sz="1800" i="1">
                              <a:solidFill>
                                <a:srgbClr val="4E4E4E"/>
                              </a:solidFill>
                              <a:latin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e>
                      </m:rad>
                      <m:sSub>
                        <m:sSubPr>
                          <m:ctrlPr>
                            <a:rPr lang="en-US" sz="1800" i="1">
                              <a:solidFill>
                                <a:srgbClr val="4E4E4E"/>
                              </a:solidFill>
                              <a:latin typeface="Cambria Math"/>
                            </a:rPr>
                          </m:ctrlPr>
                        </m:sSubPr>
                        <m:e>
                          <m:r>
                            <a:rPr lang="en-US" sz="1800" i="1">
                              <a:solidFill>
                                <a:srgbClr val="4E4E4E"/>
                              </a:solidFill>
                              <a:latin typeface="Cambria Math" panose="02040503050406030204" pitchFamily="18" charset="0"/>
                            </a:rPr>
                            <m:t>𝐴</m:t>
                          </m:r>
                        </m:e>
                        <m:sub>
                          <m:r>
                            <a:rPr lang="en-US" sz="1800" i="1">
                              <a:solidFill>
                                <a:srgbClr val="4E4E4E"/>
                              </a:solidFill>
                              <a:latin typeface="Cambria Math" panose="02040503050406030204" pitchFamily="18" charset="0"/>
                            </a:rPr>
                            <m:t>0</m:t>
                          </m:r>
                        </m:sub>
                      </m:sSub>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Sub>
                    </m:oMath>
                  </m:oMathPara>
                </a14:m>
                <a:endParaRPr lang="en-US" sz="1800" dirty="0">
                  <a:solidFill>
                    <a:srgbClr val="4E4E4E"/>
                  </a:solidFill>
                </a:endParaRPr>
              </a:p>
            </p:txBody>
          </p:sp>
        </mc:Choice>
        <mc:Fallback xmlns="">
          <p:sp>
            <p:nvSpPr>
              <p:cNvPr id="2" name="Rectangle 1">
                <a:extLst>
                  <a:ext uri="{FF2B5EF4-FFF2-40B4-BE49-F238E27FC236}">
                    <a16:creationId xmlns:a16="http://schemas.microsoft.com/office/drawing/2014/main" id="{ED3BEF2F-6449-4AE6-8961-3A3FE6EE8D96}"/>
                  </a:ext>
                </a:extLst>
              </p:cNvPr>
              <p:cNvSpPr>
                <a:spLocks noRot="1" noChangeAspect="1" noMove="1" noResize="1" noEditPoints="1" noAdjustHandles="1" noChangeArrowheads="1" noChangeShapeType="1" noTextEdit="1"/>
              </p:cNvSpPr>
              <p:nvPr/>
            </p:nvSpPr>
            <p:spPr>
              <a:xfrm>
                <a:off x="429419" y="1496788"/>
                <a:ext cx="4572000" cy="1609543"/>
              </a:xfrm>
              <a:prstGeom prst="rect">
                <a:avLst/>
              </a:prstGeom>
              <a:blipFill>
                <a:blip r:embed="rId4"/>
                <a:stretch>
                  <a:fillRect/>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xmlns="" id="{E713F450-44D8-403C-8F49-E245F30DF99C}"/>
              </a:ext>
            </a:extLst>
          </p:cNvPr>
          <p:cNvSpPr txBox="1"/>
          <p:nvPr/>
        </p:nvSpPr>
        <p:spPr>
          <a:xfrm>
            <a:off x="429419" y="999661"/>
            <a:ext cx="1859805" cy="461665"/>
          </a:xfrm>
          <a:prstGeom prst="rect">
            <a:avLst/>
          </a:prstGeom>
          <a:noFill/>
        </p:spPr>
        <p:txBody>
          <a:bodyPr wrap="none" rtlCol="0">
            <a:spAutoFit/>
          </a:bodyPr>
          <a:lstStyle/>
          <a:p>
            <a:r>
              <a:rPr lang="en-US" b="1" dirty="0">
                <a:solidFill>
                  <a:srgbClr val="4E4E4E"/>
                </a:solidFill>
              </a:rPr>
              <a:t>Time domain</a:t>
            </a:r>
          </a:p>
        </p:txBody>
      </p:sp>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xmlns="" id="{B9DCB621-2205-4AB0-98CA-D9C44B4E1C08}"/>
                  </a:ext>
                </a:extLst>
              </p:cNvPr>
              <p:cNvSpPr/>
              <p:nvPr/>
            </p:nvSpPr>
            <p:spPr>
              <a:xfrm>
                <a:off x="407551" y="3991794"/>
                <a:ext cx="4572000" cy="2323713"/>
              </a:xfrm>
              <a:prstGeom prst="rect">
                <a:avLst/>
              </a:prstGeom>
            </p:spPr>
            <p:txBody>
              <a:bodyPr>
                <a:spAutoFit/>
              </a:bodyPr>
              <a:lstStyle/>
              <a:p>
                <a:pPr marL="0" indent="0">
                  <a:lnSpc>
                    <a:spcPts val="5800"/>
                  </a:lnSpc>
                  <a:buNone/>
                </a:pPr>
                <a14:m>
                  <m:oMathPara xmlns:m="http://schemas.openxmlformats.org/officeDocument/2006/math">
                    <m:oMathParaPr>
                      <m:jc m:val="left"/>
                    </m:oMathParaPr>
                    <m:oMath xmlns:m="http://schemas.openxmlformats.org/officeDocument/2006/math">
                      <m:r>
                        <a:rPr lang="en-US" sz="1800" i="1" smtClean="0">
                          <a:solidFill>
                            <a:srgbClr val="FFFFFF"/>
                          </a:solidFill>
                          <a:latin typeface="Cambria Math" panose="02040503050406030204" pitchFamily="18" charset="0"/>
                          <a:ea typeface="Cambria Math" panose="02040503050406030204" pitchFamily="18" charset="0"/>
                        </a:rPr>
                        <m:t>𝐹</m:t>
                      </m:r>
                      <m:d>
                        <m:dPr>
                          <m:ctrlPr>
                            <a:rPr lang="en-US" sz="1800" i="1">
                              <a:solidFill>
                                <a:srgbClr val="FFFFFF"/>
                              </a:solidFill>
                              <a:latin typeface="Cambria Math"/>
                              <a:ea typeface="Cambria Math" panose="02040503050406030204" pitchFamily="18" charset="0"/>
                            </a:rPr>
                          </m:ctrlPr>
                        </m:dPr>
                        <m:e>
                          <m:r>
                            <a:rPr lang="en-US" sz="1800" i="1">
                              <a:solidFill>
                                <a:srgbClr val="FFFFFF"/>
                              </a:solidFill>
                              <a:latin typeface="Cambria Math" panose="02040503050406030204" pitchFamily="18" charset="0"/>
                              <a:ea typeface="Cambria Math" panose="02040503050406030204" pitchFamily="18" charset="0"/>
                            </a:rPr>
                            <m:t>𝑘</m:t>
                          </m:r>
                        </m:e>
                      </m:d>
                      <m:r>
                        <a:rPr lang="en-US" sz="1800" i="1">
                          <a:solidFill>
                            <a:srgbClr val="FFFFFF"/>
                          </a:solidFill>
                          <a:latin typeface="Cambria Math" panose="02040503050406030204" pitchFamily="18" charset="0"/>
                          <a:ea typeface="Cambria Math" panose="02040503050406030204" pitchFamily="18" charset="0"/>
                        </a:rPr>
                        <m:t>=</m:t>
                      </m:r>
                      <m:func>
                        <m:funcPr>
                          <m:ctrlPr>
                            <a:rPr lang="en-US" sz="1800" i="1">
                              <a:solidFill>
                                <a:srgbClr val="FFFFFF"/>
                              </a:solidFill>
                              <a:latin typeface="Cambria Math"/>
                              <a:ea typeface="Cambria Math" panose="02040503050406030204" pitchFamily="18" charset="0"/>
                            </a:rPr>
                          </m:ctrlPr>
                        </m:funcPr>
                        <m:fName>
                          <m:f>
                            <m:fPr>
                              <m:ctrlPr>
                                <a:rPr lang="en-US" sz="1800" i="1">
                                  <a:solidFill>
                                    <a:srgbClr val="FFFFFF"/>
                                  </a:solidFill>
                                  <a:latin typeface="Cambria Math"/>
                                  <a:ea typeface="Cambria Math" panose="02040503050406030204" pitchFamily="18" charset="0"/>
                                </a:rPr>
                              </m:ctrlPr>
                            </m:fPr>
                            <m:num>
                              <m:sSub>
                                <m:sSubPr>
                                  <m:ctrlPr>
                                    <a:rPr lang="en-US" sz="1800" i="1">
                                      <a:solidFill>
                                        <a:srgbClr val="FFFFFF"/>
                                      </a:solidFill>
                                      <a:latin typeface="Cambria Math"/>
                                      <a:ea typeface="Cambria Math" panose="02040503050406030204" pitchFamily="18" charset="0"/>
                                    </a:rPr>
                                  </m:ctrlPr>
                                </m:sSubPr>
                                <m:e>
                                  <m:r>
                                    <a:rPr lang="en-US" sz="1800" i="1">
                                      <a:solidFill>
                                        <a:srgbClr val="FFFFFF"/>
                                      </a:solidFill>
                                      <a:latin typeface="Cambria Math" panose="02040503050406030204" pitchFamily="18" charset="0"/>
                                      <a:ea typeface="Cambria Math" panose="02040503050406030204" pitchFamily="18" charset="0"/>
                                    </a:rPr>
                                    <m:t>𝐴</m:t>
                                  </m:r>
                                </m:e>
                                <m:sub>
                                  <m:r>
                                    <a:rPr lang="en-US" sz="1800" i="1">
                                      <a:solidFill>
                                        <a:srgbClr val="FFFFFF"/>
                                      </a:solidFill>
                                      <a:latin typeface="Cambria Math" panose="02040503050406030204" pitchFamily="18" charset="0"/>
                                      <a:ea typeface="Cambria Math" panose="02040503050406030204" pitchFamily="18" charset="0"/>
                                    </a:rPr>
                                    <m:t>0</m:t>
                                  </m:r>
                                </m:sub>
                              </m:sSub>
                            </m:num>
                            <m:den>
                              <m:rad>
                                <m:radPr>
                                  <m:degHide m:val="on"/>
                                  <m:ctrlPr>
                                    <a:rPr lang="en-US" sz="1800" i="1">
                                      <a:solidFill>
                                        <a:srgbClr val="FFFFFF"/>
                                      </a:solidFill>
                                      <a:latin typeface="Cambria Math"/>
                                      <a:ea typeface="Cambria Math" panose="02040503050406030204" pitchFamily="18" charset="0"/>
                                    </a:rPr>
                                  </m:ctrlPr>
                                </m:radPr>
                                <m:deg/>
                                <m:e>
                                  <m:r>
                                    <a:rPr lang="en-US" sz="1800" i="1">
                                      <a:solidFill>
                                        <a:srgbClr val="FFFFFF"/>
                                      </a:solidFill>
                                      <a:latin typeface="Cambria Math" panose="02040503050406030204" pitchFamily="18" charset="0"/>
                                      <a:ea typeface="Cambria Math" panose="02040503050406030204" pitchFamily="18" charset="0"/>
                                    </a:rPr>
                                    <m:t>2</m:t>
                                  </m:r>
                                  <m:r>
                                    <a:rPr lang="en-US" sz="1800" i="1">
                                      <a:solidFill>
                                        <a:srgbClr val="FFFFFF"/>
                                      </a:solidFill>
                                      <a:latin typeface="Cambria Math" panose="02040503050406030204" pitchFamily="18" charset="0"/>
                                      <a:ea typeface="Cambria Math" panose="02040503050406030204" pitchFamily="18" charset="0"/>
                                    </a:rPr>
                                    <m:t>𝜋</m:t>
                                  </m:r>
                                </m:e>
                              </m:rad>
                              <m:sSub>
                                <m:sSubPr>
                                  <m:ctrlPr>
                                    <a:rPr lang="en-US" sz="1800" i="1">
                                      <a:solidFill>
                                        <a:srgbClr val="FFFFFF"/>
                                      </a:solidFill>
                                      <a:latin typeface="Cambria Math"/>
                                      <a:ea typeface="Cambria Math" panose="02040503050406030204" pitchFamily="18" charset="0"/>
                                    </a:rPr>
                                  </m:ctrlPr>
                                </m:sSubPr>
                                <m:e>
                                  <m:r>
                                    <a:rPr lang="en-US" sz="1800" i="1">
                                      <a:solidFill>
                                        <a:srgbClr val="FFFFFF"/>
                                      </a:solidFill>
                                      <a:latin typeface="Cambria Math" panose="02040503050406030204" pitchFamily="18" charset="0"/>
                                      <a:ea typeface="Cambria Math" panose="02040503050406030204" pitchFamily="18" charset="0"/>
                                    </a:rPr>
                                    <m:t>𝜎</m:t>
                                  </m:r>
                                </m:e>
                                <m:sub>
                                  <m:r>
                                    <a:rPr lang="en-US" sz="1800" i="1">
                                      <a:solidFill>
                                        <a:srgbClr val="FFFFFF"/>
                                      </a:solidFill>
                                      <a:latin typeface="Cambria Math" panose="02040503050406030204" pitchFamily="18" charset="0"/>
                                      <a:ea typeface="Cambria Math" panose="02040503050406030204" pitchFamily="18" charset="0"/>
                                    </a:rPr>
                                    <m:t>𝑓</m:t>
                                  </m:r>
                                </m:sub>
                              </m:sSub>
                            </m:den>
                          </m:f>
                          <m:r>
                            <a:rPr lang="en-US" sz="1800">
                              <a:solidFill>
                                <a:srgbClr val="FFFFFF"/>
                              </a:solidFill>
                              <a:latin typeface="Cambria Math" panose="02040503050406030204" pitchFamily="18" charset="0"/>
                              <a:ea typeface="Cambria Math" panose="02040503050406030204" pitchFamily="18" charset="0"/>
                            </a:rPr>
                            <m:t> </m:t>
                          </m:r>
                          <m:r>
                            <m:rPr>
                              <m:sty m:val="p"/>
                            </m:rPr>
                            <a:rPr lang="en-US" sz="1800">
                              <a:solidFill>
                                <a:srgbClr val="FFFFFF"/>
                              </a:solidFill>
                              <a:latin typeface="Cambria Math" panose="02040503050406030204" pitchFamily="18" charset="0"/>
                              <a:ea typeface="Cambria Math" panose="02040503050406030204" pitchFamily="18" charset="0"/>
                            </a:rPr>
                            <m:t>exp</m:t>
                          </m:r>
                        </m:fName>
                        <m:e>
                          <m:d>
                            <m:dPr>
                              <m:ctrlPr>
                                <a:rPr lang="en-US" sz="1800" i="1">
                                  <a:solidFill>
                                    <a:srgbClr val="FFFFFF"/>
                                  </a:solidFill>
                                  <a:latin typeface="Cambria Math"/>
                                  <a:ea typeface="Cambria Math" panose="02040503050406030204" pitchFamily="18" charset="0"/>
                                </a:rPr>
                              </m:ctrlPr>
                            </m:dPr>
                            <m:e>
                              <m:r>
                                <a:rPr lang="en-US" sz="1800" i="1">
                                  <a:solidFill>
                                    <a:srgbClr val="FFFFFF"/>
                                  </a:solidFill>
                                  <a:latin typeface="Cambria Math" panose="02040503050406030204" pitchFamily="18" charset="0"/>
                                  <a:ea typeface="Cambria Math" panose="02040503050406030204" pitchFamily="18" charset="0"/>
                                </a:rPr>
                                <m:t>−</m:t>
                              </m:r>
                              <m:f>
                                <m:fPr>
                                  <m:ctrlPr>
                                    <a:rPr lang="en-US" sz="1800" i="1">
                                      <a:solidFill>
                                        <a:srgbClr val="FFFFFF"/>
                                      </a:solidFill>
                                      <a:latin typeface="Cambria Math"/>
                                      <a:ea typeface="Cambria Math" panose="02040503050406030204" pitchFamily="18" charset="0"/>
                                    </a:rPr>
                                  </m:ctrlPr>
                                </m:fPr>
                                <m:num>
                                  <m:sSup>
                                    <m:sSupPr>
                                      <m:ctrlPr>
                                        <a:rPr lang="en-US" sz="1800" i="1">
                                          <a:solidFill>
                                            <a:srgbClr val="FFFFFF"/>
                                          </a:solidFill>
                                          <a:latin typeface="Cambria Math"/>
                                          <a:ea typeface="Cambria Math" panose="02040503050406030204" pitchFamily="18" charset="0"/>
                                        </a:rPr>
                                      </m:ctrlPr>
                                    </m:sSupPr>
                                    <m:e>
                                      <m:r>
                                        <a:rPr lang="en-US" sz="1800" i="1">
                                          <a:solidFill>
                                            <a:srgbClr val="FFFFFF"/>
                                          </a:solidFill>
                                          <a:latin typeface="Cambria Math" panose="02040503050406030204" pitchFamily="18" charset="0"/>
                                          <a:ea typeface="Cambria Math" panose="02040503050406030204" pitchFamily="18" charset="0"/>
                                        </a:rPr>
                                        <m:t>𝑘</m:t>
                                      </m:r>
                                    </m:e>
                                    <m:sup>
                                      <m:r>
                                        <a:rPr lang="en-US" sz="1800" i="1">
                                          <a:solidFill>
                                            <a:srgbClr val="FFFFFF"/>
                                          </a:solidFill>
                                          <a:latin typeface="Cambria Math" panose="02040503050406030204" pitchFamily="18" charset="0"/>
                                          <a:ea typeface="Cambria Math" panose="02040503050406030204" pitchFamily="18" charset="0"/>
                                        </a:rPr>
                                        <m:t>2</m:t>
                                      </m:r>
                                    </m:sup>
                                  </m:sSup>
                                </m:num>
                                <m:den>
                                  <m:r>
                                    <a:rPr lang="en-US" sz="1800" i="1">
                                      <a:solidFill>
                                        <a:srgbClr val="FFFFFF"/>
                                      </a:solidFill>
                                      <a:latin typeface="Cambria Math" panose="02040503050406030204" pitchFamily="18" charset="0"/>
                                      <a:ea typeface="Cambria Math" panose="02040503050406030204" pitchFamily="18" charset="0"/>
                                    </a:rPr>
                                    <m:t>2</m:t>
                                  </m:r>
                                  <m:sSubSup>
                                    <m:sSubSupPr>
                                      <m:ctrlPr>
                                        <a:rPr lang="en-US" sz="1800" i="1">
                                          <a:solidFill>
                                            <a:srgbClr val="FFFFFF"/>
                                          </a:solidFill>
                                          <a:latin typeface="Cambria Math"/>
                                          <a:ea typeface="Cambria Math" panose="02040503050406030204" pitchFamily="18" charset="0"/>
                                        </a:rPr>
                                      </m:ctrlPr>
                                    </m:sSubSupPr>
                                    <m:e>
                                      <m:r>
                                        <a:rPr lang="en-US" sz="1800" i="1">
                                          <a:solidFill>
                                            <a:srgbClr val="FFFFFF"/>
                                          </a:solidFill>
                                          <a:latin typeface="Cambria Math" panose="02040503050406030204" pitchFamily="18" charset="0"/>
                                          <a:ea typeface="Cambria Math" panose="02040503050406030204" pitchFamily="18" charset="0"/>
                                        </a:rPr>
                                        <m:t>𝜎</m:t>
                                      </m:r>
                                    </m:e>
                                    <m:sub>
                                      <m:r>
                                        <a:rPr lang="en-US" sz="1800" i="1">
                                          <a:solidFill>
                                            <a:srgbClr val="FFFFFF"/>
                                          </a:solidFill>
                                          <a:latin typeface="Cambria Math" panose="02040503050406030204" pitchFamily="18" charset="0"/>
                                          <a:ea typeface="Cambria Math" panose="02040503050406030204" pitchFamily="18" charset="0"/>
                                        </a:rPr>
                                        <m:t>𝑓</m:t>
                                      </m:r>
                                    </m:sub>
                                    <m:sup>
                                      <m:r>
                                        <a:rPr lang="en-US" sz="1800" i="1">
                                          <a:solidFill>
                                            <a:srgbClr val="FFFFFF"/>
                                          </a:solidFill>
                                          <a:latin typeface="Cambria Math" panose="02040503050406030204" pitchFamily="18" charset="0"/>
                                          <a:ea typeface="Cambria Math" panose="02040503050406030204" pitchFamily="18" charset="0"/>
                                        </a:rPr>
                                        <m:t>2</m:t>
                                      </m:r>
                                    </m:sup>
                                  </m:sSubSup>
                                </m:den>
                              </m:f>
                            </m:e>
                          </m:d>
                        </m:e>
                      </m:func>
                    </m:oMath>
                  </m:oMathPara>
                </a14:m>
                <a:endParaRPr lang="en-US" sz="1800" i="1" dirty="0">
                  <a:solidFill>
                    <a:srgbClr val="4E4E4E"/>
                  </a:solidFill>
                  <a:latin typeface="Cambria Math" panose="02040503050406030204" pitchFamily="18" charset="0"/>
                  <a:ea typeface="Cambria Math" panose="02040503050406030204" pitchFamily="18" charset="0"/>
                </a:endParaRPr>
              </a:p>
              <a:p>
                <a:pPr marL="0" indent="0">
                  <a:lnSpc>
                    <a:spcPts val="5800"/>
                  </a:lnSpc>
                  <a:buNone/>
                </a:pPr>
                <a14:m>
                  <m:oMathPara xmlns:m="http://schemas.openxmlformats.org/officeDocument/2006/math">
                    <m:oMathParaPr>
                      <m:jc m:val="left"/>
                    </m:oMathParaPr>
                    <m:oMath xmlns:m="http://schemas.openxmlformats.org/officeDocument/2006/math">
                      <m:r>
                        <a:rPr lang="en-US" sz="1800" i="1" smtClean="0">
                          <a:solidFill>
                            <a:srgbClr val="4E4E4E"/>
                          </a:solidFill>
                          <a:latin typeface="Cambria Math" panose="02040503050406030204" pitchFamily="18" charset="0"/>
                          <a:ea typeface="Cambria Math" panose="02040503050406030204" pitchFamily="18" charset="0"/>
                        </a:rPr>
                        <m:t>                               </m:t>
                      </m:r>
                      <m:sSubSup>
                        <m:sSubSupPr>
                          <m:ctrlPr>
                            <a:rPr lang="en-US" sz="1800" i="1">
                              <a:solidFill>
                                <a:srgbClr val="4E4E4E"/>
                              </a:solidFill>
                              <a:latin typeface="Cambria Math"/>
                              <a:ea typeface="Cambria Math" panose="02040503050406030204" pitchFamily="18" charset="0"/>
                            </a:rPr>
                          </m:ctrlPr>
                        </m:sSubSupPr>
                        <m:e>
                          <m:r>
                            <a:rPr lang="en-US" sz="1800" i="1">
                              <a:solidFill>
                                <a:srgbClr val="4E4E4E"/>
                              </a:solidFill>
                              <a:latin typeface="Cambria Math" panose="02040503050406030204" pitchFamily="18" charset="0"/>
                              <a:ea typeface="Cambria Math" panose="02040503050406030204" pitchFamily="18" charset="0"/>
                            </a:rPr>
                            <m:t>   </m:t>
                          </m:r>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𝑓</m:t>
                          </m:r>
                        </m:sub>
                        <m:sup>
                          <m:r>
                            <a:rPr lang="en-GB" sz="1800" b="0" i="1" smtClean="0">
                              <a:solidFill>
                                <a:srgbClr val="4E4E4E"/>
                              </a:solidFill>
                              <a:latin typeface="Cambria Math" panose="02040503050406030204" pitchFamily="18" charset="0"/>
                              <a:ea typeface="Cambria Math" panose="02040503050406030204" pitchFamily="18" charset="0"/>
                            </a:rPr>
                            <m:t> </m:t>
                          </m:r>
                        </m:sup>
                      </m:sSubSup>
                      <m:r>
                        <a:rPr lang="en-US" sz="1800" i="1" smtClean="0">
                          <a:solidFill>
                            <a:srgbClr val="4E4E4E"/>
                          </a:solidFill>
                          <a:latin typeface="Cambria Math" panose="02040503050406030204" pitchFamily="18" charset="0"/>
                          <a:ea typeface="Cambria Math" panose="02040503050406030204" pitchFamily="18" charset="0"/>
                        </a:rPr>
                        <m:t>=</m:t>
                      </m:r>
                      <m:f>
                        <m:fPr>
                          <m:ctrlPr>
                            <a:rPr lang="en-US" sz="1800" i="1">
                              <a:solidFill>
                                <a:srgbClr val="4E4E4E"/>
                              </a:solidFill>
                              <a:latin typeface="Cambria Math"/>
                              <a:ea typeface="Cambria Math" panose="02040503050406030204" pitchFamily="18" charset="0"/>
                            </a:rPr>
                          </m:ctrlPr>
                        </m:fPr>
                        <m:num>
                          <m:r>
                            <a:rPr lang="en-US" sz="1800" i="1">
                              <a:solidFill>
                                <a:srgbClr val="4E4E4E"/>
                              </a:solidFill>
                              <a:latin typeface="Cambria Math" panose="02040503050406030204" pitchFamily="18" charset="0"/>
                              <a:ea typeface="Cambria Math" panose="02040503050406030204" pitchFamily="18" charset="0"/>
                            </a:rPr>
                            <m:t>1</m:t>
                          </m:r>
                        </m:num>
                        <m:den>
                          <m:r>
                            <a:rPr lang="en-US" sz="1800" i="1">
                              <a:solidFill>
                                <a:srgbClr val="4E4E4E"/>
                              </a:solidFill>
                              <a:latin typeface="Cambria Math" panose="02040503050406030204" pitchFamily="18" charset="0"/>
                              <a:ea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Sub>
                        </m:den>
                      </m:f>
                    </m:oMath>
                  </m:oMathPara>
                </a14:m>
                <a:endParaRPr lang="en-US" sz="1800" dirty="0">
                  <a:solidFill>
                    <a:srgbClr val="4E4E4E"/>
                  </a:solidFill>
                  <a:latin typeface="Cambria Math" panose="02040503050406030204" pitchFamily="18" charset="0"/>
                  <a:ea typeface="Cambria Math" panose="02040503050406030204" pitchFamily="18" charset="0"/>
                </a:endParaRPr>
              </a:p>
              <a:p>
                <a:pPr marL="0" indent="0">
                  <a:lnSpc>
                    <a:spcPts val="5800"/>
                  </a:lnSpc>
                  <a:buNone/>
                </a:pPr>
                <a14:m>
                  <m:oMathPara xmlns:m="http://schemas.openxmlformats.org/officeDocument/2006/math">
                    <m:oMathParaPr>
                      <m:jc m:val="left"/>
                    </m:oMathParaPr>
                    <m:oMath xmlns:m="http://schemas.openxmlformats.org/officeDocument/2006/math">
                      <m:r>
                        <a:rPr lang="en-US" sz="1800" i="1">
                          <a:solidFill>
                            <a:srgbClr val="4E4E4E"/>
                          </a:solidFill>
                          <a:latin typeface="Cambria Math" panose="02040503050406030204" pitchFamily="18" charset="0"/>
                          <a:ea typeface="Cambria Math" panose="02040503050406030204" pitchFamily="18" charset="0"/>
                        </a:rPr>
                        <m:t>𝐹</m:t>
                      </m:r>
                      <m:d>
                        <m:dPr>
                          <m:ctrlPr>
                            <a:rPr lang="en-US" sz="1800" i="1">
                              <a:solidFill>
                                <a:srgbClr val="4E4E4E"/>
                              </a:solidFill>
                              <a:latin typeface="Cambria Math"/>
                              <a:ea typeface="Cambria Math" panose="02040503050406030204" pitchFamily="18" charset="0"/>
                            </a:rPr>
                          </m:ctrlPr>
                        </m:dPr>
                        <m:e>
                          <m:r>
                            <a:rPr lang="en-US" sz="1800" i="1">
                              <a:solidFill>
                                <a:srgbClr val="4E4E4E"/>
                              </a:solidFill>
                              <a:latin typeface="Cambria Math" panose="02040503050406030204" pitchFamily="18" charset="0"/>
                              <a:ea typeface="Cambria Math" panose="02040503050406030204" pitchFamily="18" charset="0"/>
                            </a:rPr>
                            <m:t>0</m:t>
                          </m:r>
                        </m:e>
                      </m:d>
                      <m:r>
                        <a:rPr lang="en-US" sz="1800" i="1">
                          <a:solidFill>
                            <a:srgbClr val="4E4E4E"/>
                          </a:solidFill>
                          <a:latin typeface="Cambria Math" panose="02040503050406030204" pitchFamily="18" charset="0"/>
                          <a:ea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𝑎𝑟𝑒𝑎</m:t>
                      </m:r>
                      <m:r>
                        <a:rPr lang="en-US" sz="1800" i="1">
                          <a:solidFill>
                            <a:srgbClr val="4E4E4E"/>
                          </a:solidFill>
                          <a:latin typeface="Cambria Math" panose="02040503050406030204" pitchFamily="18" charset="0"/>
                          <a:ea typeface="Cambria Math" panose="02040503050406030204" pitchFamily="18" charset="0"/>
                        </a:rPr>
                        <m:t>=</m:t>
                      </m:r>
                      <m:f>
                        <m:fPr>
                          <m:ctrlPr>
                            <a:rPr lang="en-US" sz="1800" i="1">
                              <a:solidFill>
                                <a:srgbClr val="4E4E4E"/>
                              </a:solidFill>
                              <a:latin typeface="Cambria Math"/>
                              <a:ea typeface="Cambria Math" panose="02040503050406030204" pitchFamily="18" charset="0"/>
                            </a:rPr>
                          </m:ctrlPr>
                        </m:fPr>
                        <m:num>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𝐴</m:t>
                              </m:r>
                            </m:e>
                            <m:sub>
                              <m:r>
                                <a:rPr lang="en-US" sz="1800" i="1">
                                  <a:solidFill>
                                    <a:srgbClr val="4E4E4E"/>
                                  </a:solidFill>
                                  <a:latin typeface="Cambria Math" panose="02040503050406030204" pitchFamily="18" charset="0"/>
                                  <a:ea typeface="Cambria Math" panose="02040503050406030204" pitchFamily="18" charset="0"/>
                                </a:rPr>
                                <m:t>0</m:t>
                              </m:r>
                            </m:sub>
                          </m:sSub>
                        </m:num>
                        <m:den>
                          <m:rad>
                            <m:radPr>
                              <m:degHide m:val="on"/>
                              <m:ctrlPr>
                                <a:rPr lang="en-US" sz="1800" i="1">
                                  <a:solidFill>
                                    <a:srgbClr val="4E4E4E"/>
                                  </a:solidFill>
                                  <a:latin typeface="Cambria Math"/>
                                  <a:ea typeface="Cambria Math" panose="02040503050406030204" pitchFamily="18" charset="0"/>
                                </a:rPr>
                              </m:ctrlPr>
                            </m:radPr>
                            <m:deg/>
                            <m:e>
                              <m:r>
                                <a:rPr lang="en-US" sz="1800" i="1">
                                  <a:solidFill>
                                    <a:srgbClr val="4E4E4E"/>
                                  </a:solidFill>
                                  <a:latin typeface="Cambria Math" panose="02040503050406030204" pitchFamily="18" charset="0"/>
                                  <a:ea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e>
                          </m:rad>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𝑓</m:t>
                              </m:r>
                            </m:sub>
                          </m:sSub>
                        </m:den>
                      </m:f>
                      <m:r>
                        <a:rPr lang="en-US" sz="1800" i="1">
                          <a:solidFill>
                            <a:srgbClr val="4E4E4E"/>
                          </a:solidFill>
                          <a:latin typeface="Cambria Math" panose="02040503050406030204" pitchFamily="18" charset="0"/>
                          <a:ea typeface="Cambria Math" panose="02040503050406030204" pitchFamily="18" charset="0"/>
                        </a:rPr>
                        <m:t>=</m:t>
                      </m:r>
                      <m:rad>
                        <m:radPr>
                          <m:degHide m:val="on"/>
                          <m:ctrlPr>
                            <a:rPr lang="en-US" sz="1800" i="1">
                              <a:solidFill>
                                <a:srgbClr val="4E4E4E"/>
                              </a:solidFill>
                              <a:latin typeface="Cambria Math"/>
                              <a:ea typeface="Cambria Math" panose="02040503050406030204" pitchFamily="18" charset="0"/>
                            </a:rPr>
                          </m:ctrlPr>
                        </m:radPr>
                        <m:deg/>
                        <m:e>
                          <m:r>
                            <a:rPr lang="en-US" sz="1800" i="1">
                              <a:solidFill>
                                <a:srgbClr val="4E4E4E"/>
                              </a:solidFill>
                              <a:latin typeface="Cambria Math" panose="02040503050406030204" pitchFamily="18" charset="0"/>
                              <a:ea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e>
                      </m:rad>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𝐴</m:t>
                          </m:r>
                        </m:e>
                        <m:sub>
                          <m:r>
                            <a:rPr lang="en-US" sz="1800" i="1">
                              <a:solidFill>
                                <a:srgbClr val="4E4E4E"/>
                              </a:solidFill>
                              <a:latin typeface="Cambria Math" panose="02040503050406030204" pitchFamily="18" charset="0"/>
                              <a:ea typeface="Cambria Math" panose="02040503050406030204" pitchFamily="18" charset="0"/>
                            </a:rPr>
                            <m:t>0</m:t>
                          </m:r>
                        </m:sub>
                      </m:sSub>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Sub>
                    </m:oMath>
                  </m:oMathPara>
                </a14:m>
                <a:endParaRPr lang="en-US" sz="1800" dirty="0">
                  <a:solidFill>
                    <a:srgbClr val="4E4E4E"/>
                  </a:solidFill>
                  <a:latin typeface="Cambria Math" panose="02040503050406030204" pitchFamily="18" charset="0"/>
                  <a:ea typeface="Cambria Math" panose="02040503050406030204" pitchFamily="18" charset="0"/>
                </a:endParaRPr>
              </a:p>
            </p:txBody>
          </p:sp>
        </mc:Choice>
        <mc:Fallback xmlns="">
          <p:sp>
            <p:nvSpPr>
              <p:cNvPr id="17" name="Rectangle 16">
                <a:extLst>
                  <a:ext uri="{FF2B5EF4-FFF2-40B4-BE49-F238E27FC236}">
                    <a16:creationId xmlns:a16="http://schemas.microsoft.com/office/drawing/2014/main" id="{B9DCB621-2205-4AB0-98CA-D9C44B4E1C08}"/>
                  </a:ext>
                </a:extLst>
              </p:cNvPr>
              <p:cNvSpPr>
                <a:spLocks noRot="1" noChangeAspect="1" noMove="1" noResize="1" noEditPoints="1" noAdjustHandles="1" noChangeArrowheads="1" noChangeShapeType="1" noTextEdit="1"/>
              </p:cNvSpPr>
              <p:nvPr/>
            </p:nvSpPr>
            <p:spPr>
              <a:xfrm>
                <a:off x="407551" y="3991794"/>
                <a:ext cx="4572000" cy="2323713"/>
              </a:xfrm>
              <a:prstGeom prst="rect">
                <a:avLst/>
              </a:prstGeom>
              <a:blipFill>
                <a:blip r:embed="rId5"/>
                <a:stretch>
                  <a:fillRect/>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xmlns="" id="{078D5161-3373-4CF8-9607-F36620CF0367}"/>
              </a:ext>
            </a:extLst>
          </p:cNvPr>
          <p:cNvSpPr txBox="1"/>
          <p:nvPr/>
        </p:nvSpPr>
        <p:spPr>
          <a:xfrm>
            <a:off x="480136" y="3453682"/>
            <a:ext cx="2553648" cy="461665"/>
          </a:xfrm>
          <a:prstGeom prst="rect">
            <a:avLst/>
          </a:prstGeom>
          <a:noFill/>
        </p:spPr>
        <p:txBody>
          <a:bodyPr wrap="none" rtlCol="0">
            <a:spAutoFit/>
          </a:bodyPr>
          <a:lstStyle/>
          <a:p>
            <a:r>
              <a:rPr lang="en-US" b="1" dirty="0">
                <a:solidFill>
                  <a:srgbClr val="4E4E4E"/>
                </a:solidFill>
              </a:rPr>
              <a:t>Frequency domain</a:t>
            </a:r>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spTree>
    <p:extLst>
      <p:ext uri="{BB962C8B-B14F-4D97-AF65-F5344CB8AC3E}">
        <p14:creationId xmlns:p14="http://schemas.microsoft.com/office/powerpoint/2010/main" val="31581841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Bunched beam longitudinal signal shape I</a:t>
            </a:r>
            <a:endParaRPr lang="en-GB"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838200"/>
            <a:ext cx="4946575" cy="3066877"/>
          </a:xfrm>
          <a:prstGeom prst="rect">
            <a:avLst/>
          </a:prstGeom>
        </p:spPr>
      </p:pic>
      <p:sp>
        <p:nvSpPr>
          <p:cNvPr id="10" name="TextBox 9"/>
          <p:cNvSpPr txBox="1"/>
          <p:nvPr/>
        </p:nvSpPr>
        <p:spPr>
          <a:xfrm>
            <a:off x="838200" y="4137739"/>
            <a:ext cx="8077200" cy="1754326"/>
          </a:xfrm>
          <a:prstGeom prst="rect">
            <a:avLst/>
          </a:prstGeom>
          <a:noFill/>
        </p:spPr>
        <p:txBody>
          <a:bodyPr wrap="square" rtlCol="0">
            <a:spAutoFit/>
          </a:bodyPr>
          <a:lstStyle/>
          <a:p>
            <a:r>
              <a:rPr lang="en-GB" dirty="0" smtClean="0"/>
              <a:t>In many  cases the description of the longitudinal bunch signal as “Gaussian” is adequate and sufficient. Depending on the study, more sophisticated descriptions are needed (next slide).</a:t>
            </a:r>
          </a:p>
          <a:p>
            <a:r>
              <a:rPr lang="en-GB" dirty="0" smtClean="0"/>
              <a:t>Typical bunch length for circular (high energy accelerators):</a:t>
            </a:r>
          </a:p>
          <a:p>
            <a:endParaRPr lang="en-GB" dirty="0"/>
          </a:p>
          <a:p>
            <a:r>
              <a:rPr lang="en-GB" dirty="0" smtClean="0"/>
              <a:t>Protons:    ~50 ns…0.5 ns (LHC)       electrons:     1ns … ~10 </a:t>
            </a:r>
            <a:r>
              <a:rPr lang="en-GB" dirty="0" err="1" smtClean="0"/>
              <a:t>ps</a:t>
            </a:r>
            <a:r>
              <a:rPr lang="en-GB" dirty="0" smtClean="0"/>
              <a:t> (LEP</a:t>
            </a:r>
            <a:r>
              <a:rPr lang="en-GB" dirty="0" smtClean="0"/>
              <a:t>)…10 </a:t>
            </a:r>
            <a:r>
              <a:rPr lang="en-GB" dirty="0" err="1" smtClean="0"/>
              <a:t>fs</a:t>
            </a:r>
            <a:r>
              <a:rPr lang="en-GB" dirty="0" smtClean="0"/>
              <a:t> (FEL)</a:t>
            </a:r>
            <a:endParaRPr lang="en-GB" dirty="0"/>
          </a:p>
        </p:txBody>
      </p:sp>
    </p:spTree>
    <p:extLst>
      <p:ext uri="{BB962C8B-B14F-4D97-AF65-F5344CB8AC3E}">
        <p14:creationId xmlns:p14="http://schemas.microsoft.com/office/powerpoint/2010/main" val="918300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891024"/>
            <a:ext cx="4038600" cy="24231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4114800"/>
            <a:ext cx="3953110" cy="244104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0700" y="771886"/>
            <a:ext cx="5867400" cy="3123960"/>
          </a:xfrm>
          <a:prstGeom prst="rect">
            <a:avLst/>
          </a:prstGeom>
        </p:spPr>
      </p:pic>
      <p:sp>
        <p:nvSpPr>
          <p:cNvPr id="9" name="Title 2"/>
          <p:cNvSpPr>
            <a:spLocks noGrp="1"/>
          </p:cNvSpPr>
          <p:nvPr>
            <p:ph type="title"/>
          </p:nvPr>
        </p:nvSpPr>
        <p:spPr/>
        <p:txBody>
          <a:bodyPr/>
          <a:lstStyle/>
          <a:p>
            <a:r>
              <a:rPr lang="en-GB" dirty="0" smtClean="0"/>
              <a:t>Bunched beam longitudinal signal shape II</a:t>
            </a:r>
            <a:endParaRPr lang="en-GB" dirty="0"/>
          </a:p>
        </p:txBody>
      </p:sp>
    </p:spTree>
    <p:extLst>
      <p:ext uri="{BB962C8B-B14F-4D97-AF65-F5344CB8AC3E}">
        <p14:creationId xmlns:p14="http://schemas.microsoft.com/office/powerpoint/2010/main" val="33813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48880"/>
            <a:ext cx="7869088" cy="4247317"/>
          </a:xfrm>
          <a:prstGeom prst="rect">
            <a:avLst/>
          </a:prstGeom>
        </p:spPr>
        <p:txBody>
          <a:bodyPr wrap="square">
            <a:spAutoFit/>
          </a:bodyPr>
          <a:lstStyle/>
          <a:p>
            <a:pPr lvl="0" algn="just"/>
            <a:r>
              <a:rPr lang="en-US" dirty="0" smtClean="0"/>
              <a:t>The author consents </a:t>
            </a:r>
            <a:r>
              <a:rPr lang="en-US" dirty="0"/>
              <a:t>to the photographic, audio and video recording of </a:t>
            </a:r>
            <a:r>
              <a:rPr lang="en-US" dirty="0" smtClean="0"/>
              <a:t>this </a:t>
            </a:r>
            <a:r>
              <a:rPr lang="en-US" dirty="0"/>
              <a:t>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smtClean="0"/>
              <a:t>The author hereby grants </a:t>
            </a:r>
            <a:r>
              <a:rPr lang="en-US" dirty="0"/>
              <a:t>CERN a royalty-free license to use </a:t>
            </a:r>
            <a:r>
              <a:rPr lang="en-US" dirty="0" smtClean="0"/>
              <a:t>his </a:t>
            </a:r>
            <a:r>
              <a:rPr lang="en-US" dirty="0"/>
              <a:t>image and name as well as </a:t>
            </a:r>
            <a:r>
              <a:rPr lang="en-US" dirty="0" smtClean="0"/>
              <a:t>the recordings </a:t>
            </a:r>
            <a:r>
              <a:rPr lang="en-US" dirty="0"/>
              <a:t>mentioned </a:t>
            </a:r>
            <a:r>
              <a:rPr lang="en-US" dirty="0" smtClean="0"/>
              <a:t>above, </a:t>
            </a:r>
            <a:r>
              <a:rPr lang="en-US" dirty="0"/>
              <a:t>in order to </a:t>
            </a:r>
            <a:r>
              <a:rPr lang="en-US" dirty="0" smtClean="0"/>
              <a:t>post them on the CAS website.</a:t>
            </a:r>
            <a:endParaRPr lang="fr-FR" dirty="0"/>
          </a:p>
          <a:p>
            <a:pPr algn="just"/>
            <a:r>
              <a:rPr lang="en-US" dirty="0"/>
              <a:t> </a:t>
            </a:r>
            <a:endParaRPr lang="fr-FR" dirty="0"/>
          </a:p>
          <a:p>
            <a:pPr lvl="0" algn="just"/>
            <a:r>
              <a:rPr lang="en-US" dirty="0" smtClean="0"/>
              <a:t>The author </a:t>
            </a:r>
            <a:r>
              <a:rPr lang="en-US" dirty="0"/>
              <a:t>hereby </a:t>
            </a:r>
            <a:r>
              <a:rPr lang="en-US" dirty="0" smtClean="0"/>
              <a:t>confirms </a:t>
            </a:r>
            <a:r>
              <a:rPr lang="en-US" dirty="0"/>
              <a:t>that </a:t>
            </a:r>
            <a:r>
              <a:rPr lang="en-US" dirty="0" smtClean="0"/>
              <a:t>to his best knowledge the </a:t>
            </a:r>
            <a:r>
              <a:rPr lang="en-US" dirty="0"/>
              <a:t>content of </a:t>
            </a:r>
            <a:r>
              <a:rPr lang="en-US" dirty="0" smtClean="0"/>
              <a:t>the </a:t>
            </a:r>
            <a:r>
              <a:rPr lang="en-US" dirty="0"/>
              <a:t>lecture does not infringe the copyright, intellectual property or privacy rights of any third party. </a:t>
            </a:r>
            <a:r>
              <a:rPr lang="en-US" dirty="0" smtClean="0"/>
              <a:t>The author has </a:t>
            </a:r>
            <a:r>
              <a:rPr lang="en-US" dirty="0"/>
              <a:t>cited and credited any third-party contribution in accordance with applicable professional standards and legislation in matters of attribution. </a:t>
            </a:r>
            <a:r>
              <a:rPr lang="en-US" dirty="0" smtClean="0"/>
              <a:t> Nevertheless the material represent entirely standard teaching material known for more than ten years. Naturally some figures will look alike those produced by </a:t>
            </a:r>
            <a:r>
              <a:rPr lang="en-US" smtClean="0"/>
              <a:t>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smtClean="0"/>
              <a:t>Copyright statement and speaker’s release for video publishing</a:t>
            </a:r>
            <a:endParaRPr lang="en-GB" b="1"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489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71551"/>
            <a:ext cx="8672513" cy="1314450"/>
          </a:xfrm>
        </p:spPr>
        <p:txBody>
          <a:bodyPr/>
          <a:lstStyle/>
          <a:p>
            <a:r>
              <a:rPr lang="en-GB" dirty="0" smtClean="0"/>
              <a:t>Sampling (=measurement) of an electrical signal in regular time intervals. The electrical signal is obtained from a monitor, which is sensitive to the particle intensity.</a:t>
            </a:r>
            <a:endParaRPr lang="en-GB" dirty="0"/>
          </a:p>
        </p:txBody>
      </p:sp>
      <p:sp>
        <p:nvSpPr>
          <p:cNvPr id="3" name="Title 2"/>
          <p:cNvSpPr>
            <a:spLocks noGrp="1"/>
          </p:cNvSpPr>
          <p:nvPr>
            <p:ph type="title"/>
          </p:nvPr>
        </p:nvSpPr>
        <p:spPr/>
        <p:txBody>
          <a:bodyPr/>
          <a:lstStyle/>
          <a:p>
            <a:r>
              <a:rPr lang="en-GB" sz="2400" dirty="0" smtClean="0"/>
              <a:t>Beam Intensity Measurement in time domain</a:t>
            </a:r>
            <a:endParaRPr lang="en-GB" sz="2400"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381234"/>
            <a:ext cx="3532909" cy="18288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394" y="4345095"/>
            <a:ext cx="8166100" cy="2034495"/>
          </a:xfrm>
          <a:prstGeom prst="rect">
            <a:avLst/>
          </a:prstGeom>
        </p:spPr>
      </p:pic>
      <p:sp>
        <p:nvSpPr>
          <p:cNvPr id="8" name="Slide Number Placeholder 7"/>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spTree>
    <p:extLst>
      <p:ext uri="{BB962C8B-B14F-4D97-AF65-F5344CB8AC3E}">
        <p14:creationId xmlns:p14="http://schemas.microsoft.com/office/powerpoint/2010/main" val="20341727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304800"/>
            <a:ext cx="9144000" cy="81915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ctr"/>
            <a:r>
              <a:rPr lang="en-GB" sz="2700" b="1" dirty="0" smtClean="0">
                <a:solidFill>
                  <a:srgbClr val="C00000"/>
                </a:solidFill>
              </a:rPr>
              <a:t>Time domain observation of a </a:t>
            </a:r>
          </a:p>
          <a:p>
            <a:pPr algn="ctr"/>
            <a:r>
              <a:rPr lang="en-GB" sz="2700" b="1" dirty="0" smtClean="0">
                <a:solidFill>
                  <a:srgbClr val="C00000"/>
                </a:solidFill>
              </a:rPr>
              <a:t>“short” electrical pulse</a:t>
            </a:r>
            <a:endParaRPr lang="en-GB" sz="2700" b="1" dirty="0">
              <a:solidFill>
                <a:srgbClr val="C00000"/>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3886200"/>
            <a:ext cx="3037217" cy="2429774"/>
          </a:xfrm>
          <a:prstGeom prst="rect">
            <a:avLst/>
          </a:prstGeom>
        </p:spPr>
      </p:pic>
      <p:sp>
        <p:nvSpPr>
          <p:cNvPr id="10" name="Content Placeholder 2"/>
          <p:cNvSpPr txBox="1">
            <a:spLocks/>
          </p:cNvSpPr>
          <p:nvPr/>
        </p:nvSpPr>
        <p:spPr>
          <a:xfrm>
            <a:off x="3886200" y="4191000"/>
            <a:ext cx="3733800" cy="14298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41735" indent="-275035">
              <a:buFont typeface="Wingdings" panose="05000000000000000000" pitchFamily="2" charset="2"/>
              <a:buChar char="§"/>
            </a:pPr>
            <a:r>
              <a:rPr lang="en-GB" sz="1200" dirty="0" err="1" smtClean="0">
                <a:solidFill>
                  <a:prstClr val="black"/>
                </a:solidFill>
              </a:rPr>
              <a:t>Ver</a:t>
            </a:r>
            <a:r>
              <a:rPr lang="en-GB" sz="1200" dirty="0" smtClean="0">
                <a:solidFill>
                  <a:prstClr val="black"/>
                </a:solidFill>
              </a:rPr>
              <a:t>: 50 </a:t>
            </a:r>
            <a:r>
              <a:rPr lang="en-GB" sz="1200" dirty="0">
                <a:solidFill>
                  <a:prstClr val="black"/>
                </a:solidFill>
              </a:rPr>
              <a:t>mV/div, </a:t>
            </a:r>
            <a:r>
              <a:rPr lang="en-GB" sz="1200" dirty="0" err="1" smtClean="0">
                <a:solidFill>
                  <a:prstClr val="black"/>
                </a:solidFill>
              </a:rPr>
              <a:t>Hor</a:t>
            </a:r>
            <a:r>
              <a:rPr lang="en-GB" sz="1200" dirty="0" smtClean="0">
                <a:solidFill>
                  <a:prstClr val="black"/>
                </a:solidFill>
              </a:rPr>
              <a:t>: 2 ns/div</a:t>
            </a:r>
            <a:endParaRPr lang="en-GB" sz="1200" dirty="0">
              <a:solidFill>
                <a:prstClr val="black"/>
              </a:solidFill>
            </a:endParaRPr>
          </a:p>
          <a:p>
            <a:pPr marL="541735" indent="-275035">
              <a:buFont typeface="Wingdings" panose="05000000000000000000" pitchFamily="2" charset="2"/>
              <a:buChar char="§"/>
            </a:pPr>
            <a:r>
              <a:rPr lang="en-GB" sz="1200" dirty="0">
                <a:solidFill>
                  <a:prstClr val="black"/>
                </a:solidFill>
              </a:rPr>
              <a:t>2 pairs of 10 mm button </a:t>
            </a:r>
            <a:r>
              <a:rPr lang="en-GB" sz="1200" dirty="0" smtClean="0">
                <a:solidFill>
                  <a:prstClr val="black"/>
                </a:solidFill>
              </a:rPr>
              <a:t>electrodes</a:t>
            </a:r>
            <a:endParaRPr lang="en-GB" sz="1200" dirty="0">
              <a:solidFill>
                <a:prstClr val="black"/>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CAS </a:t>
            </a:r>
            <a:r>
              <a:rPr lang="en-US" dirty="0" smtClean="0">
                <a:solidFill>
                  <a:prstClr val="black">
                    <a:tint val="75000"/>
                  </a:prstClr>
                </a:solidFill>
              </a:rPr>
              <a:t>2025 </a:t>
            </a:r>
            <a:r>
              <a:rPr lang="en-US" dirty="0" err="1" smtClean="0">
                <a:solidFill>
                  <a:prstClr val="black">
                    <a:tint val="75000"/>
                  </a:prstClr>
                </a:solidFill>
              </a:rPr>
              <a:t>H.Schmickler</a:t>
            </a:r>
            <a:endParaRPr lang="en-US" dirty="0" smtClean="0">
              <a:solidFill>
                <a:prstClr val="black">
                  <a:tint val="75000"/>
                </a:prstClr>
              </a:solidFill>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21</a:t>
            </a:fld>
            <a:endParaRPr lang="en-US">
              <a:solidFill>
                <a:prstClr val="black">
                  <a:tint val="75000"/>
                </a:prstClr>
              </a:solidFill>
            </a:endParaRPr>
          </a:p>
        </p:txBody>
      </p:sp>
      <p:sp>
        <p:nvSpPr>
          <p:cNvPr id="4" name="TextBox 3"/>
          <p:cNvSpPr txBox="1"/>
          <p:nvPr/>
        </p:nvSpPr>
        <p:spPr>
          <a:xfrm>
            <a:off x="685800" y="1371600"/>
            <a:ext cx="7391400" cy="2308324"/>
          </a:xfrm>
          <a:prstGeom prst="rect">
            <a:avLst/>
          </a:prstGeom>
          <a:noFill/>
        </p:spPr>
        <p:txBody>
          <a:bodyPr wrap="square" rtlCol="0">
            <a:spAutoFit/>
          </a:bodyPr>
          <a:lstStyle/>
          <a:p>
            <a:r>
              <a:rPr lang="fr-FR" dirty="0" smtClean="0"/>
              <a:t>Most </a:t>
            </a:r>
            <a:r>
              <a:rPr lang="fr-FR" dirty="0" err="1" smtClean="0"/>
              <a:t>often</a:t>
            </a:r>
            <a:r>
              <a:rPr lang="fr-FR" dirty="0" smtClean="0"/>
              <a:t> one uses an « oscilloscope », i.e. an </a:t>
            </a:r>
            <a:r>
              <a:rPr lang="fr-FR" dirty="0" err="1" smtClean="0"/>
              <a:t>electronic</a:t>
            </a:r>
            <a:r>
              <a:rPr lang="fr-FR" dirty="0" smtClean="0"/>
              <a:t> </a:t>
            </a:r>
            <a:r>
              <a:rPr lang="fr-FR" dirty="0" err="1" smtClean="0"/>
              <a:t>device</a:t>
            </a:r>
            <a:r>
              <a:rPr lang="fr-FR" dirty="0" smtClean="0"/>
              <a:t> </a:t>
            </a:r>
            <a:r>
              <a:rPr lang="fr-FR" dirty="0" err="1" smtClean="0"/>
              <a:t>that</a:t>
            </a:r>
            <a:r>
              <a:rPr lang="fr-FR" dirty="0" smtClean="0"/>
              <a:t> </a:t>
            </a:r>
            <a:r>
              <a:rPr lang="fr-FR" dirty="0" err="1" smtClean="0"/>
              <a:t>measures</a:t>
            </a:r>
            <a:r>
              <a:rPr lang="fr-FR" dirty="0" smtClean="0"/>
              <a:t> </a:t>
            </a:r>
            <a:r>
              <a:rPr lang="fr-FR" dirty="0" err="1" smtClean="0"/>
              <a:t>at</a:t>
            </a:r>
            <a:r>
              <a:rPr lang="fr-FR" dirty="0" smtClean="0"/>
              <a:t> a </a:t>
            </a:r>
            <a:r>
              <a:rPr lang="fr-FR" b="1" dirty="0" err="1" smtClean="0">
                <a:solidFill>
                  <a:srgbClr val="7030A0"/>
                </a:solidFill>
              </a:rPr>
              <a:t>regular</a:t>
            </a:r>
            <a:r>
              <a:rPr lang="fr-FR" b="1" dirty="0" smtClean="0">
                <a:solidFill>
                  <a:srgbClr val="7030A0"/>
                </a:solidFill>
              </a:rPr>
              <a:t> time-</a:t>
            </a:r>
            <a:r>
              <a:rPr lang="fr-FR" b="1" dirty="0" err="1" smtClean="0">
                <a:solidFill>
                  <a:srgbClr val="7030A0"/>
                </a:solidFill>
              </a:rPr>
              <a:t>interval</a:t>
            </a:r>
            <a:r>
              <a:rPr lang="fr-FR" b="1" dirty="0" smtClean="0">
                <a:solidFill>
                  <a:srgbClr val="7030A0"/>
                </a:solidFill>
              </a:rPr>
              <a:t>  </a:t>
            </a:r>
            <a:r>
              <a:rPr lang="fr-FR" dirty="0" smtClean="0"/>
              <a:t>(</a:t>
            </a:r>
            <a:r>
              <a:rPr lang="fr-FR" dirty="0" err="1" smtClean="0"/>
              <a:t>called</a:t>
            </a:r>
            <a:r>
              <a:rPr lang="fr-FR" dirty="0" smtClean="0"/>
              <a:t> </a:t>
            </a:r>
            <a:r>
              <a:rPr lang="fr-FR" dirty="0" err="1" smtClean="0"/>
              <a:t>sampling</a:t>
            </a:r>
            <a:r>
              <a:rPr lang="fr-FR" dirty="0" smtClean="0"/>
              <a:t>-time) the </a:t>
            </a:r>
            <a:r>
              <a:rPr lang="fr-FR" dirty="0" err="1" smtClean="0"/>
              <a:t>applied</a:t>
            </a:r>
            <a:r>
              <a:rPr lang="fr-FR" dirty="0" smtClean="0"/>
              <a:t> voltage and </a:t>
            </a:r>
            <a:r>
              <a:rPr lang="fr-FR" dirty="0" err="1" smtClean="0"/>
              <a:t>converts</a:t>
            </a:r>
            <a:r>
              <a:rPr lang="fr-FR" dirty="0" smtClean="0"/>
              <a:t> </a:t>
            </a:r>
            <a:r>
              <a:rPr lang="fr-FR" dirty="0" err="1" smtClean="0"/>
              <a:t>it</a:t>
            </a:r>
            <a:r>
              <a:rPr lang="fr-FR" dirty="0" smtClean="0"/>
              <a:t> </a:t>
            </a:r>
            <a:r>
              <a:rPr lang="fr-FR" dirty="0" err="1" smtClean="0"/>
              <a:t>internally</a:t>
            </a:r>
            <a:r>
              <a:rPr lang="fr-FR" dirty="0" smtClean="0"/>
              <a:t> </a:t>
            </a:r>
            <a:r>
              <a:rPr lang="fr-FR" dirty="0" err="1" smtClean="0"/>
              <a:t>into</a:t>
            </a:r>
            <a:r>
              <a:rPr lang="fr-FR" dirty="0" smtClean="0"/>
              <a:t> a </a:t>
            </a:r>
            <a:r>
              <a:rPr lang="fr-FR" dirty="0" err="1" smtClean="0"/>
              <a:t>numerical</a:t>
            </a:r>
            <a:r>
              <a:rPr lang="fr-FR" dirty="0" smtClean="0"/>
              <a:t> </a:t>
            </a:r>
            <a:r>
              <a:rPr lang="fr-FR" dirty="0" err="1" smtClean="0"/>
              <a:t>sample</a:t>
            </a:r>
            <a:r>
              <a:rPr lang="fr-FR" dirty="0" smtClean="0"/>
              <a:t>. </a:t>
            </a:r>
            <a:br>
              <a:rPr lang="fr-FR" dirty="0" smtClean="0"/>
            </a:br>
            <a:r>
              <a:rPr lang="fr-FR" dirty="0" smtClean="0"/>
              <a:t>Keyword: </a:t>
            </a:r>
            <a:r>
              <a:rPr lang="fr-FR" b="1" dirty="0" smtClean="0">
                <a:solidFill>
                  <a:srgbClr val="7030A0"/>
                </a:solidFill>
              </a:rPr>
              <a:t>ADC</a:t>
            </a:r>
            <a:r>
              <a:rPr lang="fr-FR" dirty="0" smtClean="0"/>
              <a:t>:= </a:t>
            </a:r>
            <a:r>
              <a:rPr lang="fr-FR" b="1" dirty="0" err="1" smtClean="0">
                <a:solidFill>
                  <a:srgbClr val="7030A0"/>
                </a:solidFill>
              </a:rPr>
              <a:t>A</a:t>
            </a:r>
            <a:r>
              <a:rPr lang="fr-FR" dirty="0" err="1" smtClean="0"/>
              <a:t>nalog</a:t>
            </a:r>
            <a:r>
              <a:rPr lang="fr-FR" dirty="0" smtClean="0"/>
              <a:t> </a:t>
            </a:r>
            <a:r>
              <a:rPr lang="fr-FR" b="1" dirty="0" smtClean="0">
                <a:solidFill>
                  <a:srgbClr val="7030A0"/>
                </a:solidFill>
              </a:rPr>
              <a:t>D</a:t>
            </a:r>
            <a:r>
              <a:rPr lang="fr-FR" dirty="0" smtClean="0"/>
              <a:t>igital </a:t>
            </a:r>
            <a:r>
              <a:rPr lang="fr-FR" b="1" dirty="0" err="1" smtClean="0">
                <a:solidFill>
                  <a:srgbClr val="7030A0"/>
                </a:solidFill>
              </a:rPr>
              <a:t>C</a:t>
            </a:r>
            <a:r>
              <a:rPr lang="fr-FR" dirty="0" err="1" smtClean="0"/>
              <a:t>onverter</a:t>
            </a:r>
            <a:endParaRPr lang="fr-FR" dirty="0" smtClean="0"/>
          </a:p>
          <a:p>
            <a:endParaRPr lang="fr-FR" dirty="0"/>
          </a:p>
          <a:p>
            <a:r>
              <a:rPr lang="fr-FR" dirty="0" err="1" smtClean="0"/>
              <a:t>Example</a:t>
            </a:r>
            <a:r>
              <a:rPr lang="fr-FR" dirty="0" smtClean="0"/>
              <a:t> </a:t>
            </a:r>
            <a:r>
              <a:rPr lang="fr-FR" dirty="0" err="1" smtClean="0"/>
              <a:t>below</a:t>
            </a:r>
            <a:r>
              <a:rPr lang="fr-FR" dirty="0" smtClean="0"/>
              <a:t>: 4 « </a:t>
            </a:r>
            <a:r>
              <a:rPr lang="fr-FR" dirty="0" err="1" smtClean="0"/>
              <a:t>button</a:t>
            </a:r>
            <a:r>
              <a:rPr lang="fr-FR" dirty="0" smtClean="0"/>
              <a:t> » </a:t>
            </a:r>
            <a:r>
              <a:rPr lang="fr-FR" dirty="0" err="1" smtClean="0"/>
              <a:t>signals</a:t>
            </a:r>
            <a:r>
              <a:rPr lang="fr-FR" dirty="0" smtClean="0"/>
              <a:t> of a </a:t>
            </a:r>
            <a:r>
              <a:rPr lang="fr-FR" dirty="0" err="1" smtClean="0"/>
              <a:t>beam</a:t>
            </a:r>
            <a:r>
              <a:rPr lang="fr-FR" dirty="0" smtClean="0"/>
              <a:t> position monitor in the CERN SPS. Note the « </a:t>
            </a:r>
            <a:r>
              <a:rPr lang="fr-FR" dirty="0" err="1" smtClean="0"/>
              <a:t>red</a:t>
            </a:r>
            <a:r>
              <a:rPr lang="fr-FR" dirty="0" smtClean="0"/>
              <a:t> and </a:t>
            </a:r>
            <a:r>
              <a:rPr lang="fr-FR" dirty="0" err="1" smtClean="0"/>
              <a:t>yellow</a:t>
            </a:r>
            <a:r>
              <a:rPr lang="fr-FR" dirty="0" smtClean="0"/>
              <a:t> » </a:t>
            </a:r>
            <a:r>
              <a:rPr lang="fr-FR" dirty="0" err="1" smtClean="0"/>
              <a:t>signals</a:t>
            </a:r>
            <a:r>
              <a:rPr lang="fr-FR" dirty="0" smtClean="0"/>
              <a:t> have been </a:t>
            </a:r>
            <a:r>
              <a:rPr lang="fr-FR" dirty="0" err="1" smtClean="0"/>
              <a:t>artificially</a:t>
            </a:r>
            <a:r>
              <a:rPr lang="fr-FR" dirty="0" smtClean="0"/>
              <a:t> </a:t>
            </a:r>
            <a:r>
              <a:rPr lang="fr-FR" dirty="0" err="1" smtClean="0"/>
              <a:t>delayed</a:t>
            </a:r>
            <a:r>
              <a:rPr lang="fr-FR" dirty="0" smtClean="0"/>
              <a:t> in a </a:t>
            </a:r>
            <a:r>
              <a:rPr lang="fr-FR" dirty="0" err="1" smtClean="0"/>
              <a:t>cable</a:t>
            </a:r>
            <a:r>
              <a:rPr lang="fr-FR" dirty="0" smtClean="0"/>
              <a:t> for </a:t>
            </a:r>
            <a:r>
              <a:rPr lang="fr-FR" dirty="0" err="1" smtClean="0"/>
              <a:t>better</a:t>
            </a:r>
            <a:r>
              <a:rPr lang="fr-FR" dirty="0" smtClean="0"/>
              <a:t> </a:t>
            </a:r>
            <a:r>
              <a:rPr lang="fr-FR" dirty="0" err="1" smtClean="0"/>
              <a:t>visibility</a:t>
            </a:r>
            <a:r>
              <a:rPr lang="fr-FR" dirty="0" smtClean="0"/>
              <a:t> of the </a:t>
            </a:r>
            <a:r>
              <a:rPr lang="fr-FR" dirty="0" err="1" smtClean="0"/>
              <a:t>signals</a:t>
            </a:r>
            <a:endParaRPr lang="en-US" dirty="0"/>
          </a:p>
        </p:txBody>
      </p:sp>
    </p:spTree>
    <p:extLst>
      <p:ext uri="{BB962C8B-B14F-4D97-AF65-F5344CB8AC3E}">
        <p14:creationId xmlns:p14="http://schemas.microsoft.com/office/powerpoint/2010/main" val="3932321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ADC performance chart (2015!!!)</a:t>
            </a:r>
            <a:endParaRPr lang="en-GB" dirty="0"/>
          </a:p>
        </p:txBody>
      </p:sp>
      <p:sp>
        <p:nvSpPr>
          <p:cNvPr id="3" name="Footer Placeholder 2"/>
          <p:cNvSpPr>
            <a:spLocks noGrp="1"/>
          </p:cNvSpPr>
          <p:nvPr>
            <p:ph type="ftr" sz="quarter" idx="11"/>
          </p:nvPr>
        </p:nvSpPr>
        <p:spPr/>
        <p:txBody>
          <a:bodyPr/>
          <a:lstStyle/>
          <a:p>
            <a:pPr>
              <a:defRPr/>
            </a:pPr>
            <a:r>
              <a:rPr lang="en-US" dirty="0" smtClean="0">
                <a:solidFill>
                  <a:prstClr val="black">
                    <a:tint val="75000"/>
                  </a:prstClr>
                </a:solidFill>
              </a:rPr>
              <a:t>CAS </a:t>
            </a:r>
            <a:r>
              <a:rPr lang="en-US" dirty="0" smtClean="0">
                <a:solidFill>
                  <a:prstClr val="black">
                    <a:tint val="75000"/>
                  </a:prstClr>
                </a:solidFill>
              </a:rPr>
              <a:t>2025 </a:t>
            </a:r>
            <a:r>
              <a:rPr lang="en-US" dirty="0" err="1" smtClean="0">
                <a:solidFill>
                  <a:prstClr val="black">
                    <a:tint val="75000"/>
                  </a:prstClr>
                </a:solidFill>
              </a:rPr>
              <a:t>H.Schmickler</a:t>
            </a:r>
            <a:endParaRPr lang="en-US" dirty="0">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976" y="633984"/>
            <a:ext cx="8004048" cy="5590032"/>
          </a:xfrm>
          <a:prstGeom prst="rect">
            <a:avLst/>
          </a:prstGeom>
        </p:spPr>
      </p:pic>
      <p:sp>
        <p:nvSpPr>
          <p:cNvPr id="6" name="Slide Number Placeholder 5"/>
          <p:cNvSpPr>
            <a:spLocks noGrp="1"/>
          </p:cNvSpPr>
          <p:nvPr>
            <p:ph type="sldNum" sz="quarter" idx="12"/>
          </p:nvPr>
        </p:nvSpPr>
        <p:spPr/>
        <p:txBody>
          <a:bodyPr/>
          <a:lstStyle/>
          <a:p>
            <a:fld id="{07CB4EDF-7DE6-4369-B527-B79B2EF0026D}" type="slidenum">
              <a:rPr lang="en-US" smtClean="0">
                <a:solidFill>
                  <a:prstClr val="black">
                    <a:tint val="75000"/>
                  </a:prstClr>
                </a:solidFill>
              </a:rPr>
              <a:pPr/>
              <a:t>22</a:t>
            </a:fld>
            <a:endParaRPr lang="en-US">
              <a:solidFill>
                <a:prstClr val="black">
                  <a:tint val="75000"/>
                </a:prstClr>
              </a:solidFill>
            </a:endParaRPr>
          </a:p>
        </p:txBody>
      </p:sp>
    </p:spTree>
    <p:extLst>
      <p:ext uri="{BB962C8B-B14F-4D97-AF65-F5344CB8AC3E}">
        <p14:creationId xmlns:p14="http://schemas.microsoft.com/office/powerpoint/2010/main" val="2447559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5798404" cy="563562"/>
          </a:xfrm>
        </p:spPr>
        <p:txBody>
          <a:bodyPr/>
          <a:lstStyle/>
          <a:p>
            <a:r>
              <a:rPr lang="fr-FR" dirty="0" err="1" smtClean="0"/>
              <a:t>Frequency</a:t>
            </a:r>
            <a:r>
              <a:rPr lang="fr-FR" dirty="0" smtClean="0"/>
              <a:t> </a:t>
            </a:r>
            <a:r>
              <a:rPr lang="fr-FR" dirty="0" err="1" smtClean="0"/>
              <a:t>domain</a:t>
            </a:r>
            <a:r>
              <a:rPr lang="fr-FR" dirty="0" smtClean="0"/>
              <a:t> </a:t>
            </a:r>
            <a:r>
              <a:rPr lang="fr-FR" dirty="0" err="1" smtClean="0"/>
              <a:t>measurement</a:t>
            </a:r>
            <a:endParaRPr lang="en-US"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rPr>
              <a:t>CAS 2019 H.Schmickler</a:t>
            </a:r>
            <a:endParaRPr lang="en-US" dirty="0" smtClean="0">
              <a:solidFill>
                <a:prstClr val="black">
                  <a:tint val="75000"/>
                </a:prstClr>
              </a:solidFill>
            </a:endParaRPr>
          </a:p>
        </p:txBody>
      </p:sp>
      <p:sp>
        <p:nvSpPr>
          <p:cNvPr id="4" name="Slide Number Placeholder 3"/>
          <p:cNvSpPr>
            <a:spLocks noGrp="1"/>
          </p:cNvSpPr>
          <p:nvPr>
            <p:ph type="sldNum" sz="quarter" idx="12"/>
          </p:nvPr>
        </p:nvSpPr>
        <p:spPr/>
        <p:txBody>
          <a:bodyPr/>
          <a:lstStyle/>
          <a:p>
            <a:fld id="{07CB4EDF-7DE6-4369-B527-B79B2EF0026D}" type="slidenum">
              <a:rPr lang="en-US" smtClean="0">
                <a:solidFill>
                  <a:prstClr val="black">
                    <a:tint val="75000"/>
                  </a:prstClr>
                </a:solidFill>
              </a:rPr>
              <a:pPr/>
              <a:t>23</a:t>
            </a:fld>
            <a:endParaRPr lang="en-US">
              <a:solidFill>
                <a:prstClr val="black">
                  <a:tint val="75000"/>
                </a:prstClr>
              </a:solidFill>
            </a:endParaRPr>
          </a:p>
        </p:txBody>
      </p:sp>
      <p:sp>
        <p:nvSpPr>
          <p:cNvPr id="5" name="TextBox 4"/>
          <p:cNvSpPr txBox="1"/>
          <p:nvPr/>
        </p:nvSpPr>
        <p:spPr>
          <a:xfrm>
            <a:off x="824653" y="2286000"/>
            <a:ext cx="7391400" cy="2585323"/>
          </a:xfrm>
          <a:prstGeom prst="rect">
            <a:avLst/>
          </a:prstGeom>
          <a:noFill/>
        </p:spPr>
        <p:txBody>
          <a:bodyPr wrap="square" rtlCol="0">
            <a:spAutoFit/>
          </a:bodyPr>
          <a:lstStyle/>
          <a:p>
            <a:pPr marL="285750" indent="-285750">
              <a:buFont typeface="Arial" pitchFamily="34" charset="0"/>
              <a:buChar char="•"/>
            </a:pPr>
            <a:r>
              <a:rPr lang="fr-FR" dirty="0" smtClean="0"/>
              <a:t>Pulses (</a:t>
            </a:r>
            <a:r>
              <a:rPr lang="fr-FR" dirty="0" err="1" smtClean="0"/>
              <a:t>bunches</a:t>
            </a:r>
            <a:r>
              <a:rPr lang="fr-FR" dirty="0" smtClean="0"/>
              <a:t>) </a:t>
            </a:r>
            <a:r>
              <a:rPr lang="fr-FR" dirty="0" err="1" smtClean="0"/>
              <a:t>can</a:t>
            </a:r>
            <a:r>
              <a:rPr lang="fr-FR" dirty="0" smtClean="0"/>
              <a:t> </a:t>
            </a:r>
            <a:r>
              <a:rPr lang="fr-FR" dirty="0" err="1" smtClean="0"/>
              <a:t>become</a:t>
            </a:r>
            <a:r>
              <a:rPr lang="fr-FR" dirty="0" smtClean="0"/>
              <a:t> </a:t>
            </a:r>
            <a:r>
              <a:rPr lang="fr-FR" dirty="0" err="1" smtClean="0"/>
              <a:t>very</a:t>
            </a:r>
            <a:r>
              <a:rPr lang="fr-FR" dirty="0" smtClean="0"/>
              <a:t> short in </a:t>
            </a:r>
            <a:r>
              <a:rPr lang="fr-FR" dirty="0" err="1" smtClean="0"/>
              <a:t>electron</a:t>
            </a:r>
            <a:r>
              <a:rPr lang="fr-FR" dirty="0" smtClean="0"/>
              <a:t> </a:t>
            </a:r>
            <a:r>
              <a:rPr lang="fr-FR" dirty="0" err="1" smtClean="0"/>
              <a:t>linacs</a:t>
            </a:r>
            <a:r>
              <a:rPr lang="fr-FR" dirty="0" smtClean="0"/>
              <a:t> </a:t>
            </a:r>
            <a:br>
              <a:rPr lang="fr-FR" dirty="0" smtClean="0"/>
            </a:br>
            <a:r>
              <a:rPr lang="fr-FR" dirty="0" smtClean="0"/>
              <a:t>(as </a:t>
            </a:r>
            <a:r>
              <a:rPr lang="fr-FR" dirty="0" err="1" smtClean="0"/>
              <a:t>low</a:t>
            </a:r>
            <a:r>
              <a:rPr lang="fr-FR" dirty="0" smtClean="0"/>
              <a:t> as a few femto-seconds)</a:t>
            </a:r>
          </a:p>
          <a:p>
            <a:pPr marL="285750" indent="-285750">
              <a:buFont typeface="Arial" pitchFamily="34" charset="0"/>
              <a:buChar char="•"/>
            </a:pPr>
            <a:r>
              <a:rPr lang="fr-FR" dirty="0" smtClean="0"/>
              <a:t>This corresponds to a </a:t>
            </a:r>
            <a:r>
              <a:rPr lang="fr-FR" dirty="0" err="1" smtClean="0"/>
              <a:t>frequency</a:t>
            </a:r>
            <a:r>
              <a:rPr lang="fr-FR" dirty="0" smtClean="0"/>
              <a:t> content in the </a:t>
            </a:r>
            <a:r>
              <a:rPr lang="fr-FR" dirty="0" err="1" smtClean="0"/>
              <a:t>THz</a:t>
            </a:r>
            <a:r>
              <a:rPr lang="fr-FR" dirty="0" smtClean="0"/>
              <a:t> </a:t>
            </a:r>
            <a:r>
              <a:rPr lang="fr-FR" dirty="0" err="1" smtClean="0"/>
              <a:t>domain</a:t>
            </a:r>
            <a:endParaRPr lang="fr-FR" dirty="0" smtClean="0"/>
          </a:p>
          <a:p>
            <a:pPr marL="285750" indent="-285750">
              <a:buFont typeface="Arial" pitchFamily="34" charset="0"/>
              <a:buChar char="•"/>
            </a:pPr>
            <a:r>
              <a:rPr lang="fr-FR" dirty="0" smtClean="0"/>
              <a:t>No </a:t>
            </a:r>
            <a:r>
              <a:rPr lang="fr-FR" dirty="0" err="1" smtClean="0"/>
              <a:t>way</a:t>
            </a:r>
            <a:r>
              <a:rPr lang="fr-FR" dirty="0" smtClean="0"/>
              <a:t> to mesure </a:t>
            </a:r>
            <a:r>
              <a:rPr lang="fr-FR" dirty="0" err="1" smtClean="0"/>
              <a:t>any</a:t>
            </a:r>
            <a:r>
              <a:rPr lang="fr-FR" dirty="0" smtClean="0"/>
              <a:t> time </a:t>
            </a:r>
            <a:r>
              <a:rPr lang="fr-FR" dirty="0" err="1" smtClean="0"/>
              <a:t>domain</a:t>
            </a:r>
            <a:r>
              <a:rPr lang="fr-FR" dirty="0" smtClean="0"/>
              <a:t> signal (</a:t>
            </a:r>
            <a:r>
              <a:rPr lang="fr-FR" dirty="0" err="1" smtClean="0"/>
              <a:t>see</a:t>
            </a:r>
            <a:r>
              <a:rPr lang="fr-FR" dirty="0" smtClean="0"/>
              <a:t> last </a:t>
            </a:r>
            <a:r>
              <a:rPr lang="fr-FR" dirty="0" err="1" smtClean="0"/>
              <a:t>chart</a:t>
            </a:r>
            <a:r>
              <a:rPr lang="fr-FR" dirty="0" smtClean="0"/>
              <a:t>)</a:t>
            </a:r>
          </a:p>
          <a:p>
            <a:pPr marL="285750" indent="-285750">
              <a:buFont typeface="Arial" pitchFamily="34" charset="0"/>
              <a:buChar char="•"/>
            </a:pPr>
            <a:endParaRPr lang="fr-FR" dirty="0"/>
          </a:p>
          <a:p>
            <a:pPr marL="285750" indent="-285750">
              <a:buFont typeface="Arial" pitchFamily="34" charset="0"/>
              <a:buChar char="•"/>
            </a:pPr>
            <a:r>
              <a:rPr lang="fr-FR" dirty="0" err="1" smtClean="0"/>
              <a:t>Make</a:t>
            </a:r>
            <a:r>
              <a:rPr lang="fr-FR" dirty="0" smtClean="0"/>
              <a:t> use of </a:t>
            </a:r>
            <a:r>
              <a:rPr lang="fr-FR" dirty="0" err="1" smtClean="0"/>
              <a:t>electromagnetic</a:t>
            </a:r>
            <a:r>
              <a:rPr lang="fr-FR" dirty="0" smtClean="0"/>
              <a:t> radiation and </a:t>
            </a:r>
            <a:r>
              <a:rPr lang="fr-FR" dirty="0" err="1" smtClean="0"/>
              <a:t>try</a:t>
            </a:r>
            <a:r>
              <a:rPr lang="fr-FR" dirty="0" smtClean="0"/>
              <a:t> to </a:t>
            </a:r>
            <a:r>
              <a:rPr lang="fr-FR" dirty="0" err="1" smtClean="0"/>
              <a:t>get</a:t>
            </a:r>
            <a:r>
              <a:rPr lang="fr-FR" dirty="0" smtClean="0"/>
              <a:t> information </a:t>
            </a:r>
            <a:r>
              <a:rPr lang="fr-FR" dirty="0" err="1" smtClean="0"/>
              <a:t>through</a:t>
            </a:r>
            <a:r>
              <a:rPr lang="fr-FR" dirty="0" smtClean="0"/>
              <a:t> </a:t>
            </a:r>
            <a:r>
              <a:rPr lang="fr-FR" dirty="0" err="1" smtClean="0"/>
              <a:t>optical</a:t>
            </a:r>
            <a:r>
              <a:rPr lang="fr-FR" dirty="0" smtClean="0"/>
              <a:t> ( ex: </a:t>
            </a:r>
            <a:r>
              <a:rPr lang="fr-FR" dirty="0" err="1" smtClean="0"/>
              <a:t>streak</a:t>
            </a:r>
            <a:r>
              <a:rPr lang="fr-FR" dirty="0" smtClean="0"/>
              <a:t> camera) or RF </a:t>
            </a:r>
            <a:r>
              <a:rPr lang="fr-FR" dirty="0" err="1" smtClean="0"/>
              <a:t>signals</a:t>
            </a:r>
            <a:endParaRPr lang="fr-FR" dirty="0" smtClean="0"/>
          </a:p>
          <a:p>
            <a:pPr marL="285750" indent="-285750">
              <a:buFont typeface="Arial" pitchFamily="34" charset="0"/>
              <a:buChar char="•"/>
            </a:pPr>
            <a:endParaRPr lang="fr-FR" dirty="0"/>
          </a:p>
          <a:p>
            <a:pPr marL="285750" indent="-285750">
              <a:buFont typeface="Arial" pitchFamily="34" charset="0"/>
              <a:buChar char="•"/>
            </a:pPr>
            <a:r>
              <a:rPr lang="fr-FR" dirty="0" err="1" smtClean="0"/>
              <a:t>Next</a:t>
            </a:r>
            <a:r>
              <a:rPr lang="fr-FR" dirty="0" smtClean="0"/>
              <a:t> </a:t>
            </a:r>
            <a:r>
              <a:rPr lang="fr-FR" dirty="0" err="1" smtClean="0"/>
              <a:t>slide</a:t>
            </a:r>
            <a:r>
              <a:rPr lang="fr-FR" dirty="0" smtClean="0"/>
              <a:t> </a:t>
            </a:r>
            <a:r>
              <a:rPr lang="fr-FR" dirty="0" err="1" smtClean="0"/>
              <a:t>example</a:t>
            </a:r>
            <a:r>
              <a:rPr lang="fr-FR" dirty="0" smtClean="0"/>
              <a:t> of a </a:t>
            </a:r>
            <a:r>
              <a:rPr lang="fr-FR" dirty="0" err="1" smtClean="0"/>
              <a:t>linac</a:t>
            </a:r>
            <a:r>
              <a:rPr lang="fr-FR" dirty="0" smtClean="0"/>
              <a:t> </a:t>
            </a:r>
            <a:r>
              <a:rPr lang="fr-FR" dirty="0" err="1" smtClean="0"/>
              <a:t>with</a:t>
            </a:r>
            <a:r>
              <a:rPr lang="fr-FR" dirty="0" smtClean="0"/>
              <a:t> pulses in the </a:t>
            </a:r>
            <a:r>
              <a:rPr lang="fr-FR" dirty="0" err="1" smtClean="0"/>
              <a:t>ps</a:t>
            </a:r>
            <a:r>
              <a:rPr lang="fr-FR" dirty="0" smtClean="0"/>
              <a:t> </a:t>
            </a:r>
            <a:r>
              <a:rPr lang="fr-FR" dirty="0" err="1" smtClean="0"/>
              <a:t>domain</a:t>
            </a:r>
            <a:endParaRPr lang="en-US" dirty="0"/>
          </a:p>
        </p:txBody>
      </p:sp>
    </p:spTree>
    <p:extLst>
      <p:ext uri="{BB962C8B-B14F-4D97-AF65-F5344CB8AC3E}">
        <p14:creationId xmlns:p14="http://schemas.microsoft.com/office/powerpoint/2010/main" val="3539517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0" y="1624179"/>
            <a:ext cx="5105400" cy="4531761"/>
          </a:xfrm>
        </p:spPr>
      </p:pic>
      <p:sp>
        <p:nvSpPr>
          <p:cNvPr id="3" name="Title 2"/>
          <p:cNvSpPr>
            <a:spLocks noGrp="1"/>
          </p:cNvSpPr>
          <p:nvPr>
            <p:ph type="title"/>
          </p:nvPr>
        </p:nvSpPr>
        <p:spPr/>
        <p:txBody>
          <a:bodyPr/>
          <a:lstStyle/>
          <a:p>
            <a:r>
              <a:rPr lang="en-GB" dirty="0" smtClean="0"/>
              <a:t>Frequency domain measurement of single bunch</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sp>
        <p:nvSpPr>
          <p:cNvPr id="8" name="TextBox 7"/>
          <p:cNvSpPr txBox="1"/>
          <p:nvPr/>
        </p:nvSpPr>
        <p:spPr>
          <a:xfrm>
            <a:off x="533400" y="1606762"/>
            <a:ext cx="3505200" cy="3970318"/>
          </a:xfrm>
          <a:prstGeom prst="rect">
            <a:avLst/>
          </a:prstGeom>
          <a:noFill/>
        </p:spPr>
        <p:txBody>
          <a:bodyPr wrap="square" rtlCol="0">
            <a:spAutoFit/>
          </a:bodyPr>
          <a:lstStyle/>
          <a:p>
            <a:r>
              <a:rPr lang="en-GB" dirty="0" smtClean="0"/>
              <a:t>Nice example from R&amp;D work in CTF3 (CERN)</a:t>
            </a:r>
          </a:p>
          <a:p>
            <a:r>
              <a:rPr lang="en-GB" dirty="0" err="1" smtClean="0"/>
              <a:t>A.Dabrowski</a:t>
            </a:r>
            <a:r>
              <a:rPr lang="en-GB" dirty="0" smtClean="0"/>
              <a:t> et al., </a:t>
            </a:r>
            <a:r>
              <a:rPr lang="en-GB" dirty="0" err="1" smtClean="0"/>
              <a:t>Proc</a:t>
            </a:r>
            <a:r>
              <a:rPr lang="en-GB" dirty="0" smtClean="0"/>
              <a:t> of PAC07, FRPMS045</a:t>
            </a:r>
            <a:br>
              <a:rPr lang="en-GB" dirty="0" smtClean="0"/>
            </a:br>
            <a:endParaRPr lang="en-GB" dirty="0" smtClean="0"/>
          </a:p>
          <a:p>
            <a:r>
              <a:rPr lang="en-GB" dirty="0" smtClean="0"/>
              <a:t>Primary signal is EM wave of beam extracted through a thin window</a:t>
            </a:r>
            <a:br>
              <a:rPr lang="en-GB" dirty="0" smtClean="0"/>
            </a:br>
            <a:endParaRPr lang="en-GB" dirty="0" smtClean="0"/>
          </a:p>
          <a:p>
            <a:r>
              <a:rPr lang="en-GB" dirty="0" smtClean="0"/>
              <a:t>Subdivision into 4 frequency bands</a:t>
            </a:r>
            <a:br>
              <a:rPr lang="en-GB" dirty="0" smtClean="0"/>
            </a:br>
            <a:endParaRPr lang="en-GB" dirty="0" smtClean="0"/>
          </a:p>
          <a:p>
            <a:r>
              <a:rPr lang="en-GB" dirty="0" smtClean="0"/>
              <a:t>Measurement of </a:t>
            </a:r>
            <a:r>
              <a:rPr lang="en-GB" dirty="0" err="1" smtClean="0"/>
              <a:t>rms</a:t>
            </a:r>
            <a:r>
              <a:rPr lang="en-GB" dirty="0" smtClean="0"/>
              <a:t> amplitude in the 4 bands</a:t>
            </a:r>
            <a:endParaRPr lang="en-GB" dirty="0"/>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Tree>
    <p:extLst>
      <p:ext uri="{BB962C8B-B14F-4D97-AF65-F5344CB8AC3E}">
        <p14:creationId xmlns:p14="http://schemas.microsoft.com/office/powerpoint/2010/main" val="19672614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7241" y="874082"/>
            <a:ext cx="2858807" cy="2449513"/>
          </a:xfrm>
        </p:spPr>
      </p:pic>
      <p:sp>
        <p:nvSpPr>
          <p:cNvPr id="3" name="Title 2"/>
          <p:cNvSpPr>
            <a:spLocks noGrp="1"/>
          </p:cNvSpPr>
          <p:nvPr>
            <p:ph type="title"/>
          </p:nvPr>
        </p:nvSpPr>
        <p:spPr/>
        <p:txBody>
          <a:bodyPr/>
          <a:lstStyle/>
          <a:p>
            <a:r>
              <a:rPr lang="en-GB" dirty="0" smtClean="0"/>
              <a:t>CTF3 results</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241" y="3686469"/>
            <a:ext cx="2961887" cy="24742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3771" y="996188"/>
            <a:ext cx="3799114" cy="286406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51431" y="4067507"/>
            <a:ext cx="3663225" cy="2790493"/>
          </a:xfrm>
          <a:prstGeom prst="rect">
            <a:avLst/>
          </a:prstGeom>
        </p:spPr>
      </p:pic>
      <p:sp>
        <p:nvSpPr>
          <p:cNvPr id="10" name="TextBox 9"/>
          <p:cNvSpPr txBox="1"/>
          <p:nvPr/>
        </p:nvSpPr>
        <p:spPr>
          <a:xfrm>
            <a:off x="228600" y="3297808"/>
            <a:ext cx="4322012" cy="369332"/>
          </a:xfrm>
          <a:prstGeom prst="rect">
            <a:avLst/>
          </a:prstGeom>
          <a:noFill/>
        </p:spPr>
        <p:txBody>
          <a:bodyPr wrap="square" rtlCol="0">
            <a:spAutoFit/>
          </a:bodyPr>
          <a:lstStyle/>
          <a:p>
            <a:r>
              <a:rPr lang="en-GB" dirty="0" smtClean="0"/>
              <a:t>Time domain measurements of 4 bands</a:t>
            </a:r>
            <a:endParaRPr lang="en-GB" dirty="0"/>
          </a:p>
        </p:txBody>
      </p:sp>
      <p:sp>
        <p:nvSpPr>
          <p:cNvPr id="11" name="TextBox 10"/>
          <p:cNvSpPr txBox="1"/>
          <p:nvPr/>
        </p:nvSpPr>
        <p:spPr>
          <a:xfrm>
            <a:off x="294106" y="6160668"/>
            <a:ext cx="4191000" cy="369332"/>
          </a:xfrm>
          <a:prstGeom prst="rect">
            <a:avLst/>
          </a:prstGeom>
          <a:noFill/>
        </p:spPr>
        <p:txBody>
          <a:bodyPr wrap="square" rtlCol="0">
            <a:spAutoFit/>
          </a:bodyPr>
          <a:lstStyle/>
          <a:p>
            <a:r>
              <a:rPr lang="en-GB" dirty="0" smtClean="0"/>
              <a:t>FFT of down-converted signals</a:t>
            </a:r>
            <a:endParaRPr lang="en-GB" dirty="0"/>
          </a:p>
        </p:txBody>
      </p:sp>
      <p:sp>
        <p:nvSpPr>
          <p:cNvPr id="12" name="Down Arrow 11"/>
          <p:cNvSpPr/>
          <p:nvPr/>
        </p:nvSpPr>
        <p:spPr bwMode="auto">
          <a:xfrm>
            <a:off x="304800" y="2667000"/>
            <a:ext cx="457200" cy="1676400"/>
          </a:xfrm>
          <a:prstGeom prst="downArrow">
            <a:avLst/>
          </a:prstGeom>
          <a:solidFill>
            <a:schemeClr val="accent1">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13" name="Up Arrow 12"/>
          <p:cNvSpPr/>
          <p:nvPr/>
        </p:nvSpPr>
        <p:spPr bwMode="auto">
          <a:xfrm rot="2702738">
            <a:off x="4261365" y="2515434"/>
            <a:ext cx="424086" cy="2600982"/>
          </a:xfrm>
          <a:prstGeom prst="upArrow">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14" name="Down Arrow 13"/>
          <p:cNvSpPr/>
          <p:nvPr/>
        </p:nvSpPr>
        <p:spPr bwMode="auto">
          <a:xfrm>
            <a:off x="8229600" y="2895600"/>
            <a:ext cx="304800" cy="1752600"/>
          </a:xfrm>
          <a:prstGeom prst="downArrow">
            <a:avLst/>
          </a:prstGeom>
          <a:solidFill>
            <a:schemeClr val="accent1">
              <a:alpha val="43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15" name="TextBox 14"/>
          <p:cNvSpPr txBox="1"/>
          <p:nvPr/>
        </p:nvSpPr>
        <p:spPr>
          <a:xfrm>
            <a:off x="8458622" y="3505200"/>
            <a:ext cx="484790" cy="369332"/>
          </a:xfrm>
          <a:prstGeom prst="rect">
            <a:avLst/>
          </a:prstGeom>
          <a:noFill/>
        </p:spPr>
        <p:txBody>
          <a:bodyPr wrap="square" rtlCol="0">
            <a:spAutoFit/>
          </a:bodyPr>
          <a:lstStyle/>
          <a:p>
            <a:r>
              <a:rPr lang="en-GB" dirty="0" smtClean="0"/>
              <a:t>fit</a:t>
            </a:r>
            <a:endParaRPr lang="en-GB" dirty="0"/>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spTree>
    <p:extLst>
      <p:ext uri="{BB962C8B-B14F-4D97-AF65-F5344CB8AC3E}">
        <p14:creationId xmlns:p14="http://schemas.microsoft.com/office/powerpoint/2010/main" val="20940507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57200"/>
            <a:ext cx="5798404" cy="563562"/>
          </a:xfrm>
        </p:spPr>
        <p:txBody>
          <a:bodyPr/>
          <a:lstStyle/>
          <a:p>
            <a:r>
              <a:rPr lang="en-GB" dirty="0" smtClean="0"/>
              <a:t>Deeper Analysis </a:t>
            </a:r>
            <a:r>
              <a:rPr lang="en-GB" dirty="0" smtClean="0"/>
              <a:t>of bunch signals</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26</a:t>
            </a:fld>
            <a:endParaRPr lang="en-US"/>
          </a:p>
        </p:txBody>
      </p:sp>
      <p:sp>
        <p:nvSpPr>
          <p:cNvPr id="5" name="TextBox 4"/>
          <p:cNvSpPr txBox="1"/>
          <p:nvPr/>
        </p:nvSpPr>
        <p:spPr>
          <a:xfrm>
            <a:off x="381000" y="1371600"/>
            <a:ext cx="7848600" cy="4154984"/>
          </a:xfrm>
          <a:prstGeom prst="rect">
            <a:avLst/>
          </a:prstGeom>
          <a:noFill/>
        </p:spPr>
        <p:txBody>
          <a:bodyPr wrap="square" rtlCol="0">
            <a:spAutoFit/>
          </a:bodyPr>
          <a:lstStyle/>
          <a:p>
            <a:r>
              <a:rPr lang="en-GB" sz="2400" dirty="0" smtClean="0"/>
              <a:t>After these introductory remarks we shall look at signals produced in an accelerator and understand them:</a:t>
            </a:r>
          </a:p>
          <a:p>
            <a:endParaRPr lang="en-GB" sz="2400" dirty="0"/>
          </a:p>
          <a:p>
            <a:pPr marL="457200" indent="-457200">
              <a:buFont typeface="+mj-lt"/>
              <a:buAutoNum type="arabicPeriod"/>
            </a:pPr>
            <a:r>
              <a:rPr lang="en-GB" sz="2400" dirty="0" smtClean="0"/>
              <a:t>Single bunch single passage: </a:t>
            </a:r>
            <a:r>
              <a:rPr lang="en-GB" sz="2400" dirty="0" smtClean="0">
                <a:solidFill>
                  <a:srgbClr val="00B050"/>
                </a:solidFill>
              </a:rPr>
              <a:t>Already done</a:t>
            </a:r>
          </a:p>
          <a:p>
            <a:pPr marL="457200" indent="-457200">
              <a:buFont typeface="+mj-lt"/>
              <a:buAutoNum type="arabicPeriod"/>
            </a:pPr>
            <a:endParaRPr lang="en-GB" sz="2400" dirty="0"/>
          </a:p>
          <a:p>
            <a:r>
              <a:rPr lang="en-GB" sz="2400" dirty="0" smtClean="0"/>
              <a:t>  </a:t>
            </a:r>
            <a:r>
              <a:rPr lang="en-GB" sz="2400" dirty="0" smtClean="0">
                <a:solidFill>
                  <a:srgbClr val="00B050"/>
                </a:solidFill>
              </a:rPr>
              <a:t>Now to come:</a:t>
            </a:r>
          </a:p>
          <a:p>
            <a:endParaRPr lang="en-GB" sz="2400" dirty="0"/>
          </a:p>
          <a:p>
            <a:r>
              <a:rPr lang="en-GB" sz="2400" dirty="0" smtClean="0"/>
              <a:t>2. Single bunch - multi pass</a:t>
            </a:r>
          </a:p>
          <a:p>
            <a:endParaRPr lang="en-GB" sz="2400" dirty="0"/>
          </a:p>
          <a:p>
            <a:r>
              <a:rPr lang="en-GB" sz="2400" dirty="0" smtClean="0"/>
              <a:t>3. </a:t>
            </a:r>
            <a:r>
              <a:rPr lang="en-GB" sz="2400" dirty="0" smtClean="0">
                <a:solidFill>
                  <a:srgbClr val="0203F9"/>
                </a:solidFill>
              </a:rPr>
              <a:t>Multi bunch – multi </a:t>
            </a:r>
            <a:r>
              <a:rPr lang="en-GB" sz="2400" dirty="0" smtClean="0">
                <a:solidFill>
                  <a:srgbClr val="0203F9"/>
                </a:solidFill>
              </a:rPr>
              <a:t>pass…is a bit </a:t>
            </a:r>
            <a:r>
              <a:rPr lang="en-GB" sz="2400" dirty="0" smtClean="0">
                <a:solidFill>
                  <a:srgbClr val="0203F9"/>
                </a:solidFill>
              </a:rPr>
              <a:t>mind boggling,</a:t>
            </a:r>
            <a:br>
              <a:rPr lang="en-GB" sz="2400" dirty="0" smtClean="0">
                <a:solidFill>
                  <a:srgbClr val="0203F9"/>
                </a:solidFill>
              </a:rPr>
            </a:br>
            <a:r>
              <a:rPr lang="en-GB" sz="2400" dirty="0" smtClean="0">
                <a:solidFill>
                  <a:srgbClr val="0203F9"/>
                </a:solidFill>
              </a:rPr>
              <a:t>     but still very </a:t>
            </a:r>
            <a:r>
              <a:rPr lang="en-GB" sz="2400" dirty="0" smtClean="0">
                <a:solidFill>
                  <a:srgbClr val="0203F9"/>
                </a:solidFill>
              </a:rPr>
              <a:t>relevant </a:t>
            </a:r>
            <a:r>
              <a:rPr lang="en-GB" sz="2400" dirty="0" smtClean="0">
                <a:solidFill>
                  <a:srgbClr val="0203F9"/>
                </a:solidFill>
                <a:sym typeface="Wingdings" pitchFamily="2" charset="2"/>
              </a:rPr>
              <a:t> complete slides as appendix</a:t>
            </a:r>
            <a:endParaRPr lang="en-GB" sz="2400" dirty="0">
              <a:solidFill>
                <a:srgbClr val="0203F9"/>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200" y="2162387"/>
            <a:ext cx="2703870" cy="1676400"/>
          </a:xfrm>
          <a:prstGeom prst="rect">
            <a:avLst/>
          </a:prstGeom>
        </p:spPr>
      </p:pic>
    </p:spTree>
    <p:extLst>
      <p:ext uri="{BB962C8B-B14F-4D97-AF65-F5344CB8AC3E}">
        <p14:creationId xmlns:p14="http://schemas.microsoft.com/office/powerpoint/2010/main" val="1743662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22C190C-C9D7-41D1-8049-588AD6F12B6D}"/>
              </a:ext>
            </a:extLst>
          </p:cNvPr>
          <p:cNvSpPr>
            <a:spLocks noGrp="1"/>
          </p:cNvSpPr>
          <p:nvPr>
            <p:ph type="title"/>
          </p:nvPr>
        </p:nvSpPr>
        <p:spPr/>
        <p:txBody>
          <a:bodyPr/>
          <a:lstStyle/>
          <a:p>
            <a:r>
              <a:rPr lang="en-US" dirty="0" smtClean="0"/>
              <a:t>Single bunch multi pass (circular accelerator)</a:t>
            </a:r>
            <a:endParaRPr lang="en-US" dirty="0"/>
          </a:p>
        </p:txBody>
      </p:sp>
      <p:sp>
        <p:nvSpPr>
          <p:cNvPr id="9" name="Footer Placeholder 8"/>
          <p:cNvSpPr>
            <a:spLocks noGrp="1"/>
          </p:cNvSpPr>
          <p:nvPr>
            <p:ph type="ftr" sz="quarter" idx="3"/>
          </p:nvPr>
        </p:nvSpPr>
        <p:spPr/>
        <p:txBody>
          <a:bodyPr/>
          <a:lstStyle/>
          <a:p>
            <a:pPr>
              <a:defRPr/>
            </a:pPr>
            <a:r>
              <a:rPr lang="en-US" b="1" smtClean="0"/>
              <a:t>CAS 2025 H.Schmickler</a:t>
            </a:r>
            <a:endParaRPr lang="en-US" b="1" dirty="0"/>
          </a:p>
        </p:txBody>
      </p:sp>
      <p:pic>
        <p:nvPicPr>
          <p:cNvPr id="7" name="Picture 6">
            <a:extLst>
              <a:ext uri="{FF2B5EF4-FFF2-40B4-BE49-F238E27FC236}">
                <a16:creationId xmlns:a16="http://schemas.microsoft.com/office/drawing/2014/main" xmlns="" id="{EC2EA598-2A07-46B9-A8A5-08B12F9249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5467" y="2908719"/>
            <a:ext cx="3546006" cy="1835166"/>
          </a:xfrm>
          <a:prstGeom prst="rect">
            <a:avLst/>
          </a:prstGeom>
        </p:spPr>
      </p:pic>
      <p:pic>
        <p:nvPicPr>
          <p:cNvPr id="8" name="Picture 7">
            <a:extLst>
              <a:ext uri="{FF2B5EF4-FFF2-40B4-BE49-F238E27FC236}">
                <a16:creationId xmlns:a16="http://schemas.microsoft.com/office/drawing/2014/main" xmlns="" id="{673681F8-461D-43D2-BE5B-4A73860385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2022" y="4866623"/>
            <a:ext cx="3288065" cy="1701674"/>
          </a:xfrm>
          <a:prstGeom prst="rect">
            <a:avLst/>
          </a:prstGeom>
        </p:spPr>
      </p:pic>
      <p:sp>
        <p:nvSpPr>
          <p:cNvPr id="10" name="TextBox 9">
            <a:extLst>
              <a:ext uri="{FF2B5EF4-FFF2-40B4-BE49-F238E27FC236}">
                <a16:creationId xmlns:a16="http://schemas.microsoft.com/office/drawing/2014/main" xmlns="" id="{B45C4C90-20D8-468A-A205-5CF1783526A2}"/>
              </a:ext>
            </a:extLst>
          </p:cNvPr>
          <p:cNvSpPr txBox="1"/>
          <p:nvPr/>
        </p:nvSpPr>
        <p:spPr>
          <a:xfrm>
            <a:off x="3760979" y="2458117"/>
            <a:ext cx="1859805" cy="461665"/>
          </a:xfrm>
          <a:prstGeom prst="rect">
            <a:avLst/>
          </a:prstGeom>
          <a:noFill/>
        </p:spPr>
        <p:txBody>
          <a:bodyPr wrap="none" rtlCol="0">
            <a:spAutoFit/>
          </a:bodyPr>
          <a:lstStyle/>
          <a:p>
            <a:r>
              <a:rPr lang="en-US" b="1" dirty="0">
                <a:solidFill>
                  <a:srgbClr val="4E4E4E"/>
                </a:solidFill>
              </a:rPr>
              <a:t>Time domain</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xmlns="" id="{E9D7B5FD-2242-4B4A-A68D-A98666532F0B}"/>
                  </a:ext>
                </a:extLst>
              </p:cNvPr>
              <p:cNvSpPr/>
              <p:nvPr/>
            </p:nvSpPr>
            <p:spPr>
              <a:xfrm>
                <a:off x="413794" y="2752635"/>
                <a:ext cx="3657601" cy="1760418"/>
              </a:xfrm>
              <a:prstGeom prst="rect">
                <a:avLst/>
              </a:prstGeom>
            </p:spPr>
            <p:txBody>
              <a:bodyPr wrap="square">
                <a:spAutoFit/>
              </a:bodyPr>
              <a:lstStyle/>
              <a:p>
                <a:pPr marL="0" indent="0">
                  <a:buFont typeface="Arial" charset="0"/>
                  <a:buNone/>
                </a:pPr>
                <a14:m>
                  <m:oMathPara xmlns:m="http://schemas.openxmlformats.org/officeDocument/2006/math">
                    <m:oMathParaPr>
                      <m:jc m:val="left"/>
                    </m:oMathParaPr>
                    <m:oMath xmlns:m="http://schemas.openxmlformats.org/officeDocument/2006/math">
                      <m:r>
                        <a:rPr lang="en-US" sz="1800" i="1" smtClean="0">
                          <a:solidFill>
                            <a:srgbClr val="4E4E4E"/>
                          </a:solidFill>
                          <a:latin typeface="Cambria Math" panose="02040503050406030204" pitchFamily="18" charset="0"/>
                        </a:rPr>
                        <m:t>𝑓</m:t>
                      </m:r>
                      <m:d>
                        <m:dPr>
                          <m:ctrlPr>
                            <a:rPr lang="en-US" sz="1800" i="1">
                              <a:solidFill>
                                <a:srgbClr val="4E4E4E"/>
                              </a:solidFill>
                              <a:latin typeface="Cambria Math"/>
                            </a:rPr>
                          </m:ctrlPr>
                        </m:dPr>
                        <m:e>
                          <m:r>
                            <a:rPr lang="en-US" sz="1800" i="1">
                              <a:solidFill>
                                <a:srgbClr val="4E4E4E"/>
                              </a:solidFill>
                              <a:latin typeface="Cambria Math" panose="02040503050406030204" pitchFamily="18" charset="0"/>
                            </a:rPr>
                            <m:t>𝑡</m:t>
                          </m:r>
                        </m:e>
                      </m:d>
                      <m:r>
                        <a:rPr lang="en-US" sz="1800" i="1">
                          <a:solidFill>
                            <a:srgbClr val="4E4E4E"/>
                          </a:solidFill>
                          <a:latin typeface="Cambria Math" panose="02040503050406030204" pitchFamily="18" charset="0"/>
                        </a:rPr>
                        <m:t>=</m:t>
                      </m:r>
                      <m:nary>
                        <m:naryPr>
                          <m:chr m:val="∑"/>
                          <m:ctrlPr>
                            <a:rPr lang="en-US" sz="1800" i="1">
                              <a:solidFill>
                                <a:srgbClr val="4E4E4E"/>
                              </a:solidFill>
                              <a:latin typeface="Cambria Math"/>
                            </a:rPr>
                          </m:ctrlPr>
                        </m:naryPr>
                        <m:sub>
                          <m:r>
                            <a:rPr lang="en-US" sz="1800" b="0" i="1" smtClean="0">
                              <a:solidFill>
                                <a:srgbClr val="4E4E4E"/>
                              </a:solidFill>
                              <a:latin typeface="Cambria Math" panose="02040503050406030204" pitchFamily="18" charset="0"/>
                            </a:rPr>
                            <m:t>𝑛</m:t>
                          </m:r>
                          <m:r>
                            <a:rPr lang="en-US" sz="1800" b="0" i="1" smtClean="0">
                              <a:solidFill>
                                <a:srgbClr val="4E4E4E"/>
                              </a:solidFill>
                              <a:latin typeface="Cambria Math" panose="02040503050406030204" pitchFamily="18" charset="0"/>
                            </a:rPr>
                            <m:t>=</m:t>
                          </m:r>
                          <m:r>
                            <m:rPr>
                              <m:brk m:alnAt="23"/>
                            </m:rPr>
                            <a:rPr lang="en-US" sz="1800" i="1">
                              <a:solidFill>
                                <a:srgbClr val="4E4E4E"/>
                              </a:solidFill>
                              <a:latin typeface="Cambria Math" panose="02040503050406030204" pitchFamily="18" charset="0"/>
                            </a:rPr>
                            <m:t>1</m:t>
                          </m:r>
                        </m:sub>
                        <m:sup>
                          <m:r>
                            <a:rPr lang="en-US" sz="1800" i="1">
                              <a:solidFill>
                                <a:srgbClr val="4E4E4E"/>
                              </a:solidFill>
                              <a:latin typeface="Cambria Math" panose="02040503050406030204" pitchFamily="18" charset="0"/>
                            </a:rPr>
                            <m:t>𝑁</m:t>
                          </m:r>
                        </m:sup>
                        <m:e>
                          <m:sSub>
                            <m:sSubPr>
                              <m:ctrlPr>
                                <a:rPr lang="en-US" sz="1800" i="1">
                                  <a:solidFill>
                                    <a:srgbClr val="4E4E4E"/>
                                  </a:solidFill>
                                  <a:latin typeface="Cambria Math"/>
                                </a:rPr>
                              </m:ctrlPr>
                            </m:sSubPr>
                            <m:e>
                              <m:r>
                                <a:rPr lang="en-US" sz="1800" i="1">
                                  <a:solidFill>
                                    <a:srgbClr val="4E4E4E"/>
                                  </a:solidFill>
                                  <a:latin typeface="Cambria Math" panose="02040503050406030204" pitchFamily="18" charset="0"/>
                                </a:rPr>
                                <m:t>𝐴</m:t>
                              </m:r>
                            </m:e>
                            <m:sub>
                              <m:r>
                                <a:rPr lang="en-US" sz="1800" i="1">
                                  <a:solidFill>
                                    <a:srgbClr val="4E4E4E"/>
                                  </a:solidFill>
                                  <a:latin typeface="Cambria Math" panose="02040503050406030204" pitchFamily="18" charset="0"/>
                                </a:rPr>
                                <m:t>0</m:t>
                              </m:r>
                            </m:sub>
                          </m:sSub>
                          <m:r>
                            <m:rPr>
                              <m:sty m:val="p"/>
                            </m:rPr>
                            <a:rPr lang="en-US" sz="1800">
                              <a:solidFill>
                                <a:srgbClr val="4E4E4E"/>
                              </a:solidFill>
                              <a:latin typeface="Cambria Math" panose="02040503050406030204" pitchFamily="18" charset="0"/>
                            </a:rPr>
                            <m:t>exp</m:t>
                          </m:r>
                          <m:r>
                            <a:rPr lang="en-US" sz="1800" i="1">
                              <a:solidFill>
                                <a:srgbClr val="4E4E4E"/>
                              </a:solidFill>
                              <a:latin typeface="Cambria Math" panose="02040503050406030204" pitchFamily="18" charset="0"/>
                            </a:rPr>
                            <m:t>⁡(−</m:t>
                          </m:r>
                          <m:f>
                            <m:fPr>
                              <m:ctrlPr>
                                <a:rPr lang="en-US" sz="1800" i="1">
                                  <a:solidFill>
                                    <a:srgbClr val="4E4E4E"/>
                                  </a:solidFill>
                                  <a:latin typeface="Cambria Math"/>
                                </a:rPr>
                              </m:ctrlPr>
                            </m:fPr>
                            <m:num>
                              <m:sSup>
                                <m:sSupPr>
                                  <m:ctrlPr>
                                    <a:rPr lang="en-US" sz="1800" i="1">
                                      <a:solidFill>
                                        <a:srgbClr val="4E4E4E"/>
                                      </a:solidFill>
                                      <a:latin typeface="Cambria Math"/>
                                    </a:rPr>
                                  </m:ctrlPr>
                                </m:sSupPr>
                                <m:e>
                                  <m:r>
                                    <a:rPr lang="en-US" sz="1800" b="0" i="1" smtClean="0">
                                      <a:solidFill>
                                        <a:srgbClr val="4E4E4E"/>
                                      </a:solidFill>
                                      <a:latin typeface="Cambria Math" panose="02040503050406030204" pitchFamily="18" charset="0"/>
                                    </a:rPr>
                                    <m:t>(</m:t>
                                  </m:r>
                                  <m:r>
                                    <a:rPr lang="en-US" sz="1800" i="1">
                                      <a:solidFill>
                                        <a:srgbClr val="4E4E4E"/>
                                      </a:solidFill>
                                      <a:latin typeface="Cambria Math" panose="02040503050406030204" pitchFamily="18" charset="0"/>
                                    </a:rPr>
                                    <m:t>𝑡</m:t>
                                  </m:r>
                                  <m:r>
                                    <a:rPr lang="en-US" sz="1800" b="0" i="1" smtClean="0">
                                      <a:solidFill>
                                        <a:srgbClr val="4E4E4E"/>
                                      </a:solidFill>
                                      <a:latin typeface="Cambria Math" panose="02040503050406030204" pitchFamily="18" charset="0"/>
                                    </a:rPr>
                                    <m:t>−</m:t>
                                  </m:r>
                                  <m:r>
                                    <a:rPr lang="en-US" sz="1800" b="0" i="1" smtClean="0">
                                      <a:solidFill>
                                        <a:srgbClr val="4E4E4E"/>
                                      </a:solidFill>
                                      <a:latin typeface="Cambria Math" panose="02040503050406030204" pitchFamily="18" charset="0"/>
                                    </a:rPr>
                                    <m:t>𝑛𝑇</m:t>
                                  </m:r>
                                  <m:r>
                                    <a:rPr lang="en-US" sz="1800" b="0" i="1" smtClean="0">
                                      <a:solidFill>
                                        <a:srgbClr val="4E4E4E"/>
                                      </a:solidFill>
                                      <a:latin typeface="Cambria Math" panose="02040503050406030204" pitchFamily="18" charset="0"/>
                                    </a:rPr>
                                    <m:t>)</m:t>
                                  </m:r>
                                </m:e>
                                <m:sup>
                                  <m:r>
                                    <a:rPr lang="en-US" sz="1800" i="1">
                                      <a:solidFill>
                                        <a:srgbClr val="4E4E4E"/>
                                      </a:solidFill>
                                      <a:latin typeface="Cambria Math" panose="02040503050406030204" pitchFamily="18" charset="0"/>
                                    </a:rPr>
                                    <m:t>2</m:t>
                                  </m:r>
                                </m:sup>
                              </m:sSup>
                            </m:num>
                            <m:den>
                              <m:r>
                                <a:rPr lang="en-US" sz="1800" i="1">
                                  <a:solidFill>
                                    <a:srgbClr val="4E4E4E"/>
                                  </a:solidFill>
                                  <a:latin typeface="Cambria Math" panose="02040503050406030204" pitchFamily="18" charset="0"/>
                                </a:rPr>
                                <m:t>2</m:t>
                              </m:r>
                              <m:sSubSup>
                                <m:sSubSupPr>
                                  <m:ctrlPr>
                                    <a:rPr lang="en-US" sz="1800" i="1">
                                      <a:solidFill>
                                        <a:srgbClr val="4E4E4E"/>
                                      </a:solidFill>
                                      <a:latin typeface="Cambria Math"/>
                                      <a:ea typeface="Cambria Math" panose="02040503050406030204" pitchFamily="18" charset="0"/>
                                    </a:rPr>
                                  </m:ctrlPr>
                                </m:sSubSup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up>
                                  <m:r>
                                    <a:rPr lang="en-US" sz="1800" i="1">
                                      <a:solidFill>
                                        <a:srgbClr val="4E4E4E"/>
                                      </a:solidFill>
                                      <a:latin typeface="Cambria Math" panose="02040503050406030204" pitchFamily="18" charset="0"/>
                                    </a:rPr>
                                    <m:t>2</m:t>
                                  </m:r>
                                </m:sup>
                              </m:sSubSup>
                            </m:den>
                          </m:f>
                          <m:r>
                            <a:rPr lang="en-US" sz="1800" i="1">
                              <a:solidFill>
                                <a:srgbClr val="4E4E4E"/>
                              </a:solidFill>
                              <a:latin typeface="Cambria Math" panose="02040503050406030204" pitchFamily="18" charset="0"/>
                            </a:rPr>
                            <m:t>)</m:t>
                          </m:r>
                          <m:r>
                            <m:rPr>
                              <m:nor/>
                            </m:rPr>
                            <a:rPr lang="en-US" sz="1800" dirty="0">
                              <a:solidFill>
                                <a:srgbClr val="4E4E4E"/>
                              </a:solidFill>
                            </a:rPr>
                            <m:t> </m:t>
                          </m:r>
                        </m:e>
                      </m:nary>
                    </m:oMath>
                  </m:oMathPara>
                </a14:m>
                <a:endParaRPr lang="en-US" sz="1800" dirty="0">
                  <a:solidFill>
                    <a:srgbClr val="4E4E4E"/>
                  </a:solidFill>
                </a:endParaRPr>
              </a:p>
              <a:p>
                <a:pPr marL="0" indent="0">
                  <a:buFont typeface="Arial" charset="0"/>
                  <a:buNone/>
                </a:pPr>
                <a:endParaRPr lang="en-US" sz="1800" dirty="0">
                  <a:solidFill>
                    <a:srgbClr val="4E4E4E"/>
                  </a:solidFill>
                </a:endParaRPr>
              </a:p>
              <a:p>
                <a:pPr marL="0" indent="0">
                  <a:buFont typeface="Arial" charset="0"/>
                  <a:buNone/>
                </a:pPr>
                <a14:m>
                  <m:oMathPara xmlns:m="http://schemas.openxmlformats.org/officeDocument/2006/math">
                    <m:oMathParaPr>
                      <m:jc m:val="left"/>
                    </m:oMathParaPr>
                    <m:oMath xmlns:m="http://schemas.openxmlformats.org/officeDocument/2006/math">
                      <m:r>
                        <a:rPr lang="en-US" sz="1800" i="1">
                          <a:solidFill>
                            <a:srgbClr val="4E4E4E"/>
                          </a:solidFill>
                          <a:latin typeface="Cambria Math" panose="02040503050406030204" pitchFamily="18" charset="0"/>
                        </a:rPr>
                        <m:t>𝑎𝑟𝑒𝑎</m:t>
                      </m:r>
                      <m:r>
                        <a:rPr lang="en-US" sz="1800" i="1">
                          <a:solidFill>
                            <a:srgbClr val="4E4E4E"/>
                          </a:solidFill>
                          <a:latin typeface="Cambria Math" panose="02040503050406030204" pitchFamily="18" charset="0"/>
                        </a:rPr>
                        <m:t>=</m:t>
                      </m:r>
                      <m:nary>
                        <m:naryPr>
                          <m:ctrlPr>
                            <a:rPr lang="en-US" sz="1800" i="1">
                              <a:solidFill>
                                <a:srgbClr val="4E4E4E"/>
                              </a:solidFill>
                              <a:latin typeface="Cambria Math"/>
                            </a:rPr>
                          </m:ctrlPr>
                        </m:naryPr>
                        <m:sub>
                          <m:r>
                            <m:rPr>
                              <m:brk m:alnAt="23"/>
                            </m:rPr>
                            <a:rPr lang="en-US" sz="1800" i="1">
                              <a:solidFill>
                                <a:srgbClr val="4E4E4E"/>
                              </a:solidFill>
                              <a:latin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m:t>
                          </m:r>
                        </m:sub>
                        <m:sup>
                          <m:r>
                            <a:rPr lang="en-US" sz="1800" i="1">
                              <a:solidFill>
                                <a:srgbClr val="4E4E4E"/>
                              </a:solidFill>
                              <a:latin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m:t>
                          </m:r>
                        </m:sup>
                        <m:e>
                          <m:r>
                            <a:rPr lang="en-US" sz="1800" i="1">
                              <a:solidFill>
                                <a:srgbClr val="4E4E4E"/>
                              </a:solidFill>
                              <a:latin typeface="Cambria Math" panose="02040503050406030204" pitchFamily="18" charset="0"/>
                            </a:rPr>
                            <m:t>𝑓</m:t>
                          </m:r>
                          <m:d>
                            <m:dPr>
                              <m:ctrlPr>
                                <a:rPr lang="en-US" sz="1800" i="1">
                                  <a:solidFill>
                                    <a:srgbClr val="4E4E4E"/>
                                  </a:solidFill>
                                  <a:latin typeface="Cambria Math"/>
                                </a:rPr>
                              </m:ctrlPr>
                            </m:dPr>
                            <m:e>
                              <m:r>
                                <a:rPr lang="en-US" sz="1800" i="1">
                                  <a:solidFill>
                                    <a:srgbClr val="4E4E4E"/>
                                  </a:solidFill>
                                  <a:latin typeface="Cambria Math" panose="02040503050406030204" pitchFamily="18" charset="0"/>
                                </a:rPr>
                                <m:t>𝑡</m:t>
                              </m:r>
                            </m:e>
                          </m:d>
                          <m:r>
                            <a:rPr lang="en-US" sz="1800" i="1">
                              <a:solidFill>
                                <a:srgbClr val="4E4E4E"/>
                              </a:solidFill>
                              <a:latin typeface="Cambria Math" panose="02040503050406030204" pitchFamily="18" charset="0"/>
                            </a:rPr>
                            <m:t>𝑑𝑡</m:t>
                          </m:r>
                          <m:r>
                            <a:rPr lang="en-US" sz="1800" i="1">
                              <a:solidFill>
                                <a:srgbClr val="4E4E4E"/>
                              </a:solidFill>
                              <a:latin typeface="Cambria Math" panose="02040503050406030204" pitchFamily="18" charset="0"/>
                            </a:rPr>
                            <m:t>=</m:t>
                          </m:r>
                        </m:e>
                      </m:nary>
                      <m:r>
                        <a:rPr lang="en-US" sz="1800" i="1">
                          <a:solidFill>
                            <a:srgbClr val="4E4E4E"/>
                          </a:solidFill>
                          <a:latin typeface="Cambria Math" panose="02040503050406030204" pitchFamily="18" charset="0"/>
                        </a:rPr>
                        <m:t>𝑁</m:t>
                      </m:r>
                      <m:r>
                        <a:rPr lang="en-US" sz="1800" i="1">
                          <a:solidFill>
                            <a:srgbClr val="4E4E4E"/>
                          </a:solidFill>
                          <a:latin typeface="Cambria Math" panose="02040503050406030204" pitchFamily="18" charset="0"/>
                          <a:ea typeface="Cambria Math" panose="02040503050406030204" pitchFamily="18" charset="0"/>
                        </a:rPr>
                        <m:t>×</m:t>
                      </m:r>
                      <m:rad>
                        <m:radPr>
                          <m:degHide m:val="on"/>
                          <m:ctrlPr>
                            <a:rPr lang="en-US" sz="1800" i="1">
                              <a:solidFill>
                                <a:srgbClr val="4E4E4E"/>
                              </a:solidFill>
                              <a:latin typeface="Cambria Math"/>
                            </a:rPr>
                          </m:ctrlPr>
                        </m:radPr>
                        <m:deg/>
                        <m:e>
                          <m:r>
                            <a:rPr lang="en-US" sz="1800" i="1">
                              <a:solidFill>
                                <a:srgbClr val="4E4E4E"/>
                              </a:solidFill>
                              <a:latin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e>
                      </m:rad>
                      <m:sSub>
                        <m:sSubPr>
                          <m:ctrlPr>
                            <a:rPr lang="en-US" sz="1800" i="1">
                              <a:solidFill>
                                <a:srgbClr val="4E4E4E"/>
                              </a:solidFill>
                              <a:latin typeface="Cambria Math"/>
                            </a:rPr>
                          </m:ctrlPr>
                        </m:sSubPr>
                        <m:e>
                          <m:r>
                            <a:rPr lang="en-US" sz="1800" i="1">
                              <a:solidFill>
                                <a:srgbClr val="4E4E4E"/>
                              </a:solidFill>
                              <a:latin typeface="Cambria Math" panose="02040503050406030204" pitchFamily="18" charset="0"/>
                            </a:rPr>
                            <m:t>𝐴</m:t>
                          </m:r>
                        </m:e>
                        <m:sub>
                          <m:r>
                            <a:rPr lang="en-US" sz="1800" i="1">
                              <a:solidFill>
                                <a:srgbClr val="4E4E4E"/>
                              </a:solidFill>
                              <a:latin typeface="Cambria Math" panose="02040503050406030204" pitchFamily="18" charset="0"/>
                            </a:rPr>
                            <m:t>0</m:t>
                          </m:r>
                        </m:sub>
                      </m:sSub>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Sub>
                    </m:oMath>
                  </m:oMathPara>
                </a14:m>
                <a:endParaRPr lang="en-US" sz="1800" dirty="0">
                  <a:solidFill>
                    <a:srgbClr val="4E4E4E"/>
                  </a:solidFill>
                </a:endParaRPr>
              </a:p>
            </p:txBody>
          </p:sp>
        </mc:Choice>
        <mc:Fallback xmlns="">
          <p:sp>
            <p:nvSpPr>
              <p:cNvPr id="2" name="Rectangle 1">
                <a:extLst>
                  <a:ext uri="{FF2B5EF4-FFF2-40B4-BE49-F238E27FC236}">
                    <a16:creationId xmlns="" xmlns:a16="http://schemas.microsoft.com/office/drawing/2014/main" xmlns:a14="http://schemas.microsoft.com/office/drawing/2010/main" id="{E9D7B5FD-2242-4B4A-A68D-A98666532F0B}"/>
                  </a:ext>
                </a:extLst>
              </p:cNvPr>
              <p:cNvSpPr>
                <a:spLocks noRot="1" noChangeAspect="1" noMove="1" noResize="1" noEditPoints="1" noAdjustHandles="1" noChangeArrowheads="1" noChangeShapeType="1" noTextEdit="1"/>
              </p:cNvSpPr>
              <p:nvPr/>
            </p:nvSpPr>
            <p:spPr>
              <a:xfrm>
                <a:off x="413794" y="2752635"/>
                <a:ext cx="3657601" cy="1760418"/>
              </a:xfrm>
              <a:prstGeom prst="rect">
                <a:avLst/>
              </a:prstGeom>
              <a:blipFill rotWithShape="1">
                <a:blip r:embed="rId4"/>
                <a:stretch>
                  <a:fillRect/>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xmlns="" id="{47EDC4DA-1333-49FD-8ED4-A46AB7F3A4E3}"/>
              </a:ext>
            </a:extLst>
          </p:cNvPr>
          <p:cNvSpPr txBox="1"/>
          <p:nvPr/>
        </p:nvSpPr>
        <p:spPr>
          <a:xfrm>
            <a:off x="2923553" y="4513053"/>
            <a:ext cx="2553648" cy="461665"/>
          </a:xfrm>
          <a:prstGeom prst="rect">
            <a:avLst/>
          </a:prstGeom>
          <a:noFill/>
        </p:spPr>
        <p:txBody>
          <a:bodyPr wrap="none" rtlCol="0">
            <a:spAutoFit/>
          </a:bodyPr>
          <a:lstStyle/>
          <a:p>
            <a:r>
              <a:rPr lang="en-US" b="1" dirty="0">
                <a:solidFill>
                  <a:srgbClr val="4E4E4E"/>
                </a:solidFill>
              </a:rPr>
              <a:t>Frequency domain</a:t>
            </a:r>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xmlns="" id="{686D08D6-0BDF-4CC3-89E5-A24E711F2B9C}"/>
                  </a:ext>
                </a:extLst>
              </p:cNvPr>
              <p:cNvSpPr/>
              <p:nvPr/>
            </p:nvSpPr>
            <p:spPr>
              <a:xfrm>
                <a:off x="803467" y="4724400"/>
                <a:ext cx="3082734" cy="1986121"/>
              </a:xfrm>
              <a:prstGeom prst="rect">
                <a:avLst/>
              </a:prstGeom>
            </p:spPr>
            <p:txBody>
              <a:bodyPr wrap="square">
                <a:spAutoFit/>
              </a:bodyPr>
              <a:lstStyle/>
              <a:p>
                <a:pPr marL="0" indent="0">
                  <a:buFont typeface="Arial" charset="0"/>
                  <a:buNone/>
                </a:pPr>
                <a14:m>
                  <m:oMathPara xmlns:m="http://schemas.openxmlformats.org/officeDocument/2006/math">
                    <m:oMathParaPr>
                      <m:jc m:val="left"/>
                    </m:oMathParaPr>
                    <m:oMath xmlns:m="http://schemas.openxmlformats.org/officeDocument/2006/math">
                      <m:r>
                        <a:rPr lang="en-US" sz="1800" i="1" smtClean="0">
                          <a:solidFill>
                            <a:srgbClr val="4E4E4E"/>
                          </a:solidFill>
                          <a:latin typeface="Cambria Math" panose="02040503050406030204" pitchFamily="18" charset="0"/>
                          <a:ea typeface="Cambria Math" panose="02040503050406030204" pitchFamily="18" charset="0"/>
                        </a:rPr>
                        <m:t>𝐹</m:t>
                      </m:r>
                      <m:d>
                        <m:dPr>
                          <m:ctrlPr>
                            <a:rPr lang="en-US" sz="1800" i="1">
                              <a:solidFill>
                                <a:srgbClr val="4E4E4E"/>
                              </a:solidFill>
                              <a:latin typeface="Cambria Math"/>
                              <a:ea typeface="Cambria Math" panose="02040503050406030204" pitchFamily="18" charset="0"/>
                            </a:rPr>
                          </m:ctrlPr>
                        </m:dPr>
                        <m:e>
                          <m:r>
                            <a:rPr lang="en-US" sz="1800" i="1">
                              <a:solidFill>
                                <a:srgbClr val="4E4E4E"/>
                              </a:solidFill>
                              <a:latin typeface="Cambria Math" panose="02040503050406030204" pitchFamily="18" charset="0"/>
                              <a:ea typeface="Cambria Math" panose="02040503050406030204" pitchFamily="18" charset="0"/>
                            </a:rPr>
                            <m:t>𝑘</m:t>
                          </m:r>
                        </m:e>
                      </m:d>
                      <m:r>
                        <a:rPr lang="en-US" sz="1800" i="1">
                          <a:solidFill>
                            <a:srgbClr val="4E4E4E"/>
                          </a:solidFill>
                          <a:latin typeface="Cambria Math" panose="02040503050406030204" pitchFamily="18" charset="0"/>
                          <a:ea typeface="Cambria Math" panose="02040503050406030204" pitchFamily="18" charset="0"/>
                        </a:rPr>
                        <m:t>=</m:t>
                      </m:r>
                      <m:func>
                        <m:funcPr>
                          <m:ctrlPr>
                            <a:rPr lang="en-US" sz="1800" i="1">
                              <a:solidFill>
                                <a:srgbClr val="4E4E4E"/>
                              </a:solidFill>
                              <a:latin typeface="Cambria Math"/>
                              <a:ea typeface="Cambria Math" panose="02040503050406030204" pitchFamily="18" charset="0"/>
                            </a:rPr>
                          </m:ctrlPr>
                        </m:funcPr>
                        <m:fName>
                          <m:nary>
                            <m:naryPr>
                              <m:chr m:val="∑"/>
                              <m:ctrlPr>
                                <a:rPr lang="en-US" sz="1800" i="1" smtClean="0">
                                  <a:solidFill>
                                    <a:srgbClr val="4E4E4E"/>
                                  </a:solidFill>
                                  <a:latin typeface="Cambria Math"/>
                                  <a:ea typeface="Cambria Math" panose="02040503050406030204" pitchFamily="18" charset="0"/>
                                </a:rPr>
                              </m:ctrlPr>
                            </m:naryPr>
                            <m:sub>
                              <m:r>
                                <a:rPr lang="en-GB" sz="1800" b="0" i="1" smtClean="0">
                                  <a:solidFill>
                                    <a:srgbClr val="4E4E4E"/>
                                  </a:solidFill>
                                  <a:latin typeface="Cambria Math" panose="02040503050406030204" pitchFamily="18" charset="0"/>
                                  <a:ea typeface="Cambria Math" panose="02040503050406030204" pitchFamily="18" charset="0"/>
                                </a:rPr>
                                <m:t>𝑖</m:t>
                              </m:r>
                              <m:r>
                                <a:rPr lang="en-US" sz="1800" b="0" i="1" smtClean="0">
                                  <a:solidFill>
                                    <a:srgbClr val="4E4E4E"/>
                                  </a:solidFill>
                                  <a:latin typeface="Cambria Math" panose="02040503050406030204" pitchFamily="18" charset="0"/>
                                  <a:ea typeface="Cambria Math" panose="02040503050406030204" pitchFamily="18" charset="0"/>
                                </a:rPr>
                                <m:t>=1</m:t>
                              </m:r>
                            </m:sub>
                            <m:sup>
                              <m:r>
                                <a:rPr lang="en-US" sz="1800" b="0" i="1" smtClean="0">
                                  <a:solidFill>
                                    <a:srgbClr val="4E4E4E"/>
                                  </a:solidFill>
                                  <a:latin typeface="Cambria Math" panose="02040503050406030204" pitchFamily="18" charset="0"/>
                                  <a:ea typeface="Cambria Math" panose="02040503050406030204" pitchFamily="18" charset="0"/>
                                </a:rPr>
                                <m:t>𝑁</m:t>
                              </m:r>
                            </m:sup>
                            <m:e>
                              <m:sSub>
                                <m:sSubPr>
                                  <m:ctrlPr>
                                    <a:rPr lang="en-US" sz="1800" i="1" smtClean="0">
                                      <a:solidFill>
                                        <a:srgbClr val="4E4E4E"/>
                                      </a:solidFill>
                                      <a:latin typeface="Cambria Math"/>
                                      <a:ea typeface="Cambria Math" panose="02040503050406030204" pitchFamily="18" charset="0"/>
                                    </a:rPr>
                                  </m:ctrlPr>
                                </m:sSubPr>
                                <m:e>
                                  <m:r>
                                    <a:rPr lang="en-US" sz="1800" b="0" i="1" smtClean="0">
                                      <a:solidFill>
                                        <a:srgbClr val="4E4E4E"/>
                                      </a:solidFill>
                                      <a:latin typeface="Cambria Math" panose="02040503050406030204" pitchFamily="18" charset="0"/>
                                      <a:ea typeface="Cambria Math" panose="02040503050406030204" pitchFamily="18" charset="0"/>
                                    </a:rPr>
                                    <m:t>𝐹</m:t>
                                  </m:r>
                                </m:e>
                                <m:sub>
                                  <m:r>
                                    <a:rPr lang="en-US" sz="1800" b="0" i="1" smtClean="0">
                                      <a:solidFill>
                                        <a:srgbClr val="4E4E4E"/>
                                      </a:solidFill>
                                      <a:latin typeface="Cambria Math" panose="02040503050406030204" pitchFamily="18" charset="0"/>
                                      <a:ea typeface="Cambria Math" panose="02040503050406030204" pitchFamily="18" charset="0"/>
                                    </a:rPr>
                                    <m:t>𝑐</m:t>
                                  </m:r>
                                </m:sub>
                              </m:sSub>
                              <m:r>
                                <a:rPr lang="en-US" sz="1800" b="0" i="1" smtClean="0">
                                  <a:solidFill>
                                    <a:srgbClr val="4E4E4E"/>
                                  </a:solidFill>
                                  <a:latin typeface="Cambria Math" panose="02040503050406030204" pitchFamily="18" charset="0"/>
                                  <a:ea typeface="Cambria Math" panose="02040503050406030204" pitchFamily="18" charset="0"/>
                                </a:rPr>
                                <m:t>(</m:t>
                              </m:r>
                              <m:r>
                                <a:rPr lang="en-US" sz="1800" b="0" i="1" smtClean="0">
                                  <a:solidFill>
                                    <a:srgbClr val="4E4E4E"/>
                                  </a:solidFill>
                                  <a:latin typeface="Cambria Math" panose="02040503050406030204" pitchFamily="18" charset="0"/>
                                  <a:ea typeface="Cambria Math" panose="02040503050406030204" pitchFamily="18" charset="0"/>
                                </a:rPr>
                                <m:t>𝑖</m:t>
                              </m:r>
                              <m:sSub>
                                <m:sSubPr>
                                  <m:ctrlPr>
                                    <a:rPr lang="en-US" sz="1800" b="0" i="1" smtClean="0">
                                      <a:solidFill>
                                        <a:srgbClr val="4E4E4E"/>
                                      </a:solidFill>
                                      <a:latin typeface="Cambria Math"/>
                                      <a:ea typeface="Cambria Math" panose="02040503050406030204" pitchFamily="18" charset="0"/>
                                    </a:rPr>
                                  </m:ctrlPr>
                                </m:sSubPr>
                                <m:e>
                                  <m:r>
                                    <a:rPr lang="en-US" sz="1800" b="0" i="1" smtClean="0">
                                      <a:solidFill>
                                        <a:srgbClr val="4E4E4E"/>
                                      </a:solidFill>
                                      <a:latin typeface="Cambria Math" panose="02040503050406030204" pitchFamily="18" charset="0"/>
                                      <a:ea typeface="Cambria Math" panose="02040503050406030204" pitchFamily="18" charset="0"/>
                                    </a:rPr>
                                    <m:t>𝑘</m:t>
                                  </m:r>
                                </m:e>
                                <m:sub>
                                  <m:r>
                                    <a:rPr lang="en-US" sz="1800" b="0" i="1" smtClean="0">
                                      <a:solidFill>
                                        <a:srgbClr val="4E4E4E"/>
                                      </a:solidFill>
                                      <a:latin typeface="Cambria Math" panose="02040503050406030204" pitchFamily="18" charset="0"/>
                                      <a:ea typeface="Cambria Math" panose="02040503050406030204" pitchFamily="18" charset="0"/>
                                    </a:rPr>
                                    <m:t>0</m:t>
                                  </m:r>
                                </m:sub>
                              </m:sSub>
                              <m:r>
                                <a:rPr lang="en-US" sz="1800" b="0" i="1" smtClean="0">
                                  <a:solidFill>
                                    <a:srgbClr val="4E4E4E"/>
                                  </a:solidFill>
                                  <a:latin typeface="Cambria Math" panose="02040503050406030204" pitchFamily="18" charset="0"/>
                                  <a:ea typeface="Cambria Math" panose="02040503050406030204" pitchFamily="18" charset="0"/>
                                </a:rPr>
                                <m:t>)</m:t>
                              </m:r>
                            </m:e>
                          </m:nary>
                          <m:r>
                            <m:rPr>
                              <m:sty m:val="p"/>
                            </m:rPr>
                            <a:rPr lang="en-US" sz="1800">
                              <a:solidFill>
                                <a:srgbClr val="4E4E4E"/>
                              </a:solidFill>
                              <a:latin typeface="Cambria Math" panose="02040503050406030204" pitchFamily="18" charset="0"/>
                              <a:ea typeface="Cambria Math" panose="02040503050406030204" pitchFamily="18" charset="0"/>
                            </a:rPr>
                            <m:t>exp</m:t>
                          </m:r>
                        </m:fName>
                        <m:e>
                          <m:d>
                            <m:dPr>
                              <m:ctrlPr>
                                <a:rPr lang="en-US" sz="1800" i="1">
                                  <a:solidFill>
                                    <a:srgbClr val="4E4E4E"/>
                                  </a:solidFill>
                                  <a:latin typeface="Cambria Math"/>
                                  <a:ea typeface="Cambria Math" panose="02040503050406030204" pitchFamily="18" charset="0"/>
                                </a:rPr>
                              </m:ctrlPr>
                            </m:dPr>
                            <m:e>
                              <m:r>
                                <a:rPr lang="en-US" sz="1800" i="1">
                                  <a:solidFill>
                                    <a:srgbClr val="4E4E4E"/>
                                  </a:solidFill>
                                  <a:latin typeface="Cambria Math" panose="02040503050406030204" pitchFamily="18" charset="0"/>
                                  <a:ea typeface="Cambria Math" panose="02040503050406030204" pitchFamily="18" charset="0"/>
                                </a:rPr>
                                <m:t>−</m:t>
                              </m:r>
                              <m:f>
                                <m:fPr>
                                  <m:ctrlPr>
                                    <a:rPr lang="en-US" sz="1800" i="1">
                                      <a:solidFill>
                                        <a:srgbClr val="4E4E4E"/>
                                      </a:solidFill>
                                      <a:latin typeface="Cambria Math"/>
                                      <a:ea typeface="Cambria Math" panose="02040503050406030204" pitchFamily="18" charset="0"/>
                                    </a:rPr>
                                  </m:ctrlPr>
                                </m:fPr>
                                <m:num>
                                  <m:sSup>
                                    <m:sSupPr>
                                      <m:ctrlPr>
                                        <a:rPr lang="en-US" sz="1800" i="1">
                                          <a:solidFill>
                                            <a:srgbClr val="4E4E4E"/>
                                          </a:solidFill>
                                          <a:latin typeface="Cambria Math"/>
                                          <a:ea typeface="Cambria Math" panose="02040503050406030204" pitchFamily="18" charset="0"/>
                                        </a:rPr>
                                      </m:ctrlPr>
                                    </m:sSupPr>
                                    <m:e>
                                      <m:r>
                                        <a:rPr lang="en-US" sz="1800" b="0" i="1" smtClean="0">
                                          <a:solidFill>
                                            <a:srgbClr val="4E4E4E"/>
                                          </a:solidFill>
                                          <a:latin typeface="Cambria Math" panose="02040503050406030204" pitchFamily="18" charset="0"/>
                                          <a:ea typeface="Cambria Math" panose="02040503050406030204" pitchFamily="18" charset="0"/>
                                        </a:rPr>
                                        <m:t>(</m:t>
                                      </m:r>
                                      <m:r>
                                        <a:rPr lang="en-US" sz="1800" i="1">
                                          <a:solidFill>
                                            <a:srgbClr val="4E4E4E"/>
                                          </a:solidFill>
                                          <a:latin typeface="Cambria Math" panose="02040503050406030204" pitchFamily="18" charset="0"/>
                                          <a:ea typeface="Cambria Math" panose="02040503050406030204" pitchFamily="18" charset="0"/>
                                        </a:rPr>
                                        <m:t>𝑘</m:t>
                                      </m:r>
                                      <m:r>
                                        <a:rPr lang="en-US" sz="1800" b="0" i="1" smtClean="0">
                                          <a:solidFill>
                                            <a:srgbClr val="4E4E4E"/>
                                          </a:solidFill>
                                          <a:latin typeface="Cambria Math" panose="02040503050406030204" pitchFamily="18" charset="0"/>
                                          <a:ea typeface="Cambria Math" panose="02040503050406030204" pitchFamily="18" charset="0"/>
                                        </a:rPr>
                                        <m:t>−</m:t>
                                      </m:r>
                                      <m:r>
                                        <a:rPr lang="en-US" sz="1800" b="0" i="1" smtClean="0">
                                          <a:solidFill>
                                            <a:srgbClr val="4E4E4E"/>
                                          </a:solidFill>
                                          <a:latin typeface="Cambria Math" panose="02040503050406030204" pitchFamily="18" charset="0"/>
                                          <a:ea typeface="Cambria Math" panose="02040503050406030204" pitchFamily="18" charset="0"/>
                                        </a:rPr>
                                        <m:t>𝑖</m:t>
                                      </m:r>
                                      <m:sSub>
                                        <m:sSubPr>
                                          <m:ctrlPr>
                                            <a:rPr lang="en-US" sz="1800" b="0" i="1" smtClean="0">
                                              <a:solidFill>
                                                <a:srgbClr val="4E4E4E"/>
                                              </a:solidFill>
                                              <a:latin typeface="Cambria Math"/>
                                              <a:ea typeface="Cambria Math" panose="02040503050406030204" pitchFamily="18" charset="0"/>
                                            </a:rPr>
                                          </m:ctrlPr>
                                        </m:sSubPr>
                                        <m:e>
                                          <m:r>
                                            <a:rPr lang="en-US" sz="1800" b="0" i="1" smtClean="0">
                                              <a:solidFill>
                                                <a:srgbClr val="4E4E4E"/>
                                              </a:solidFill>
                                              <a:latin typeface="Cambria Math" panose="02040503050406030204" pitchFamily="18" charset="0"/>
                                              <a:ea typeface="Cambria Math" panose="02040503050406030204" pitchFamily="18" charset="0"/>
                                            </a:rPr>
                                            <m:t>𝑘</m:t>
                                          </m:r>
                                        </m:e>
                                        <m:sub>
                                          <m:r>
                                            <a:rPr lang="en-US" sz="1800" b="0" i="1" smtClean="0">
                                              <a:solidFill>
                                                <a:srgbClr val="4E4E4E"/>
                                              </a:solidFill>
                                              <a:latin typeface="Cambria Math" panose="02040503050406030204" pitchFamily="18" charset="0"/>
                                              <a:ea typeface="Cambria Math" panose="02040503050406030204" pitchFamily="18" charset="0"/>
                                            </a:rPr>
                                            <m:t>0</m:t>
                                          </m:r>
                                        </m:sub>
                                      </m:sSub>
                                      <m:r>
                                        <a:rPr lang="en-US" sz="1800" b="0" i="1" smtClean="0">
                                          <a:solidFill>
                                            <a:srgbClr val="4E4E4E"/>
                                          </a:solidFill>
                                          <a:latin typeface="Cambria Math" panose="02040503050406030204" pitchFamily="18" charset="0"/>
                                          <a:ea typeface="Cambria Math" panose="02040503050406030204" pitchFamily="18" charset="0"/>
                                        </a:rPr>
                                        <m:t>)</m:t>
                                      </m:r>
                                    </m:e>
                                    <m:sup>
                                      <m:r>
                                        <a:rPr lang="en-US" sz="1800" i="1">
                                          <a:solidFill>
                                            <a:srgbClr val="4E4E4E"/>
                                          </a:solidFill>
                                          <a:latin typeface="Cambria Math" panose="02040503050406030204" pitchFamily="18" charset="0"/>
                                          <a:ea typeface="Cambria Math" panose="02040503050406030204" pitchFamily="18" charset="0"/>
                                        </a:rPr>
                                        <m:t>2</m:t>
                                      </m:r>
                                    </m:sup>
                                  </m:sSup>
                                </m:num>
                                <m:den>
                                  <m:r>
                                    <a:rPr lang="en-US" sz="1800" i="1">
                                      <a:solidFill>
                                        <a:srgbClr val="4E4E4E"/>
                                      </a:solidFill>
                                      <a:latin typeface="Cambria Math" panose="02040503050406030204" pitchFamily="18" charset="0"/>
                                      <a:ea typeface="Cambria Math" panose="02040503050406030204" pitchFamily="18" charset="0"/>
                                    </a:rPr>
                                    <m:t>2</m:t>
                                  </m:r>
                                  <m:sSubSup>
                                    <m:sSubSupPr>
                                      <m:ctrlPr>
                                        <a:rPr lang="en-US" sz="1800" i="1">
                                          <a:solidFill>
                                            <a:srgbClr val="4E4E4E"/>
                                          </a:solidFill>
                                          <a:latin typeface="Cambria Math"/>
                                          <a:ea typeface="Cambria Math" panose="02040503050406030204" pitchFamily="18" charset="0"/>
                                        </a:rPr>
                                      </m:ctrlPr>
                                    </m:sSubSup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𝑓</m:t>
                                      </m:r>
                                    </m:sub>
                                    <m:sup>
                                      <m:r>
                                        <a:rPr lang="en-US" sz="1800" i="1">
                                          <a:solidFill>
                                            <a:srgbClr val="4E4E4E"/>
                                          </a:solidFill>
                                          <a:latin typeface="Cambria Math" panose="02040503050406030204" pitchFamily="18" charset="0"/>
                                          <a:ea typeface="Cambria Math" panose="02040503050406030204" pitchFamily="18" charset="0"/>
                                        </a:rPr>
                                        <m:t>2</m:t>
                                      </m:r>
                                    </m:sup>
                                  </m:sSubSup>
                                </m:den>
                              </m:f>
                            </m:e>
                          </m:d>
                        </m:e>
                      </m:func>
                      <m:r>
                        <a:rPr lang="en-US" sz="1800" i="1">
                          <a:solidFill>
                            <a:srgbClr val="4E4E4E"/>
                          </a:solidFill>
                          <a:latin typeface="Cambria Math" panose="02040503050406030204" pitchFamily="18" charset="0"/>
                          <a:ea typeface="Cambria Math" panose="02040503050406030204" pitchFamily="18" charset="0"/>
                        </a:rPr>
                        <m:t>, </m:t>
                      </m:r>
                    </m:oMath>
                  </m:oMathPara>
                </a14:m>
                <a:endParaRPr lang="en-US" sz="1800" i="1" dirty="0" smtClean="0">
                  <a:solidFill>
                    <a:srgbClr val="4E4E4E"/>
                  </a:solidFill>
                  <a:latin typeface="Cambria Math" panose="02040503050406030204" pitchFamily="18" charset="0"/>
                  <a:ea typeface="Cambria Math" panose="02040503050406030204" pitchFamily="18" charset="0"/>
                </a:endParaRPr>
              </a:p>
              <a:p>
                <a:pPr marL="0" indent="0">
                  <a:buFont typeface="Arial" charset="0"/>
                  <a:buNone/>
                </a:pPr>
                <a14:m>
                  <m:oMathPara xmlns:m="http://schemas.openxmlformats.org/officeDocument/2006/math">
                    <m:oMathParaPr>
                      <m:jc m:val="left"/>
                    </m:oMathParaPr>
                    <m:oMath xmlns:m="http://schemas.openxmlformats.org/officeDocument/2006/math">
                      <m:sSubSup>
                        <m:sSubSupPr>
                          <m:ctrlPr>
                            <a:rPr lang="en-US" sz="1800" i="1" smtClean="0">
                              <a:solidFill>
                                <a:srgbClr val="4E4E4E"/>
                              </a:solidFill>
                              <a:latin typeface="Cambria Math"/>
                              <a:ea typeface="Cambria Math" panose="02040503050406030204" pitchFamily="18" charset="0"/>
                            </a:rPr>
                          </m:ctrlPr>
                        </m:sSubSupPr>
                        <m:e>
                          <m:r>
                            <a:rPr lang="en-US" sz="1800" i="1">
                              <a:solidFill>
                                <a:srgbClr val="4E4E4E"/>
                              </a:solidFill>
                              <a:latin typeface="Cambria Math" panose="02040503050406030204" pitchFamily="18" charset="0"/>
                              <a:ea typeface="Cambria Math" panose="02040503050406030204" pitchFamily="18" charset="0"/>
                            </a:rPr>
                            <m:t> </m:t>
                          </m:r>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𝑓</m:t>
                          </m:r>
                        </m:sub>
                        <m:sup>
                          <m:r>
                            <a:rPr lang="en-GB" sz="1800" b="0" i="1" smtClean="0">
                              <a:solidFill>
                                <a:srgbClr val="4E4E4E"/>
                              </a:solidFill>
                              <a:latin typeface="Cambria Math" panose="02040503050406030204" pitchFamily="18" charset="0"/>
                              <a:ea typeface="Cambria Math" panose="02040503050406030204" pitchFamily="18" charset="0"/>
                            </a:rPr>
                            <m:t> </m:t>
                          </m:r>
                        </m:sup>
                      </m:sSubSup>
                      <m:r>
                        <a:rPr lang="en-US" sz="1800" i="1">
                          <a:solidFill>
                            <a:srgbClr val="4E4E4E"/>
                          </a:solidFill>
                          <a:latin typeface="Cambria Math" panose="02040503050406030204" pitchFamily="18" charset="0"/>
                          <a:ea typeface="Cambria Math" panose="02040503050406030204" pitchFamily="18" charset="0"/>
                        </a:rPr>
                        <m:t>=</m:t>
                      </m:r>
                      <m:f>
                        <m:fPr>
                          <m:ctrlPr>
                            <a:rPr lang="en-US" sz="1800" i="1">
                              <a:solidFill>
                                <a:srgbClr val="4E4E4E"/>
                              </a:solidFill>
                              <a:latin typeface="Cambria Math"/>
                              <a:ea typeface="Cambria Math" panose="02040503050406030204" pitchFamily="18" charset="0"/>
                            </a:rPr>
                          </m:ctrlPr>
                        </m:fPr>
                        <m:num>
                          <m:r>
                            <a:rPr lang="en-US" sz="1800" i="1">
                              <a:solidFill>
                                <a:srgbClr val="4E4E4E"/>
                              </a:solidFill>
                              <a:latin typeface="Cambria Math" panose="02040503050406030204" pitchFamily="18" charset="0"/>
                              <a:ea typeface="Cambria Math" panose="02040503050406030204" pitchFamily="18" charset="0"/>
                            </a:rPr>
                            <m:t>1</m:t>
                          </m:r>
                        </m:num>
                        <m:den>
                          <m:r>
                            <a:rPr lang="en-US" sz="1800" i="1">
                              <a:solidFill>
                                <a:srgbClr val="4E4E4E"/>
                              </a:solidFill>
                              <a:latin typeface="Cambria Math" panose="02040503050406030204" pitchFamily="18" charset="0"/>
                              <a:ea typeface="Cambria Math" panose="02040503050406030204" pitchFamily="18" charset="0"/>
                            </a:rPr>
                            <m:t>2</m:t>
                          </m:r>
                          <m:r>
                            <a:rPr lang="en-US" sz="1800" i="1">
                              <a:solidFill>
                                <a:srgbClr val="4E4E4E"/>
                              </a:solidFill>
                              <a:latin typeface="Cambria Math" panose="02040503050406030204" pitchFamily="18" charset="0"/>
                              <a:ea typeface="Cambria Math" panose="02040503050406030204" pitchFamily="18" charset="0"/>
                            </a:rPr>
                            <m:t>𝜋</m:t>
                          </m:r>
                          <m:sSub>
                            <m:sSubPr>
                              <m:ctrlPr>
                                <a:rPr lang="en-US" sz="1800" i="1">
                                  <a:solidFill>
                                    <a:srgbClr val="4E4E4E"/>
                                  </a:solidFill>
                                  <a:latin typeface="Cambria Math"/>
                                  <a:ea typeface="Cambria Math" panose="02040503050406030204" pitchFamily="18" charset="0"/>
                                </a:rPr>
                              </m:ctrlPr>
                            </m:sSubPr>
                            <m:e>
                              <m:r>
                                <a:rPr lang="en-US" sz="1800" i="1">
                                  <a:solidFill>
                                    <a:srgbClr val="4E4E4E"/>
                                  </a:solidFill>
                                  <a:latin typeface="Cambria Math" panose="02040503050406030204" pitchFamily="18" charset="0"/>
                                  <a:ea typeface="Cambria Math" panose="02040503050406030204" pitchFamily="18" charset="0"/>
                                </a:rPr>
                                <m:t>𝜎</m:t>
                              </m:r>
                            </m:e>
                            <m:sub>
                              <m:r>
                                <a:rPr lang="en-US" sz="1800" i="1">
                                  <a:solidFill>
                                    <a:srgbClr val="4E4E4E"/>
                                  </a:solidFill>
                                  <a:latin typeface="Cambria Math" panose="02040503050406030204" pitchFamily="18" charset="0"/>
                                  <a:ea typeface="Cambria Math" panose="02040503050406030204" pitchFamily="18" charset="0"/>
                                </a:rPr>
                                <m:t>𝑡</m:t>
                              </m:r>
                            </m:sub>
                          </m:sSub>
                        </m:den>
                      </m:f>
                    </m:oMath>
                  </m:oMathPara>
                </a14:m>
                <a:endParaRPr lang="en-US" sz="1800" dirty="0">
                  <a:solidFill>
                    <a:srgbClr val="4E4E4E"/>
                  </a:solidFill>
                  <a:latin typeface="Cambria Math" panose="02040503050406030204" pitchFamily="18" charset="0"/>
                  <a:ea typeface="Cambria Math" panose="02040503050406030204" pitchFamily="18" charset="0"/>
                </a:endParaRPr>
              </a:p>
              <a:p>
                <a:pPr marL="0" indent="0">
                  <a:buFont typeface="Arial" charset="0"/>
                  <a:buNone/>
                </a:pPr>
                <a:endParaRPr lang="en-US" sz="1800" dirty="0">
                  <a:solidFill>
                    <a:srgbClr val="4E4E4E"/>
                  </a:solidFill>
                  <a:latin typeface="Cambria Math" panose="02040503050406030204" pitchFamily="18" charset="0"/>
                  <a:ea typeface="Cambria Math" panose="02040503050406030204" pitchFamily="18" charset="0"/>
                </a:endParaRPr>
              </a:p>
            </p:txBody>
          </p:sp>
        </mc:Choice>
        <mc:Fallback xmlns="">
          <p:sp>
            <p:nvSpPr>
              <p:cNvPr id="12" name="Rectangle 11">
                <a:extLst>
                  <a:ext uri="{FF2B5EF4-FFF2-40B4-BE49-F238E27FC236}">
                    <a16:creationId xmlns="" xmlns:a16="http://schemas.microsoft.com/office/drawing/2014/main" xmlns:a14="http://schemas.microsoft.com/office/drawing/2010/main" id="{686D08D6-0BDF-4CC3-89E5-A24E711F2B9C}"/>
                  </a:ext>
                </a:extLst>
              </p:cNvPr>
              <p:cNvSpPr>
                <a:spLocks noRot="1" noChangeAspect="1" noMove="1" noResize="1" noEditPoints="1" noAdjustHandles="1" noChangeArrowheads="1" noChangeShapeType="1" noTextEdit="1"/>
              </p:cNvSpPr>
              <p:nvPr/>
            </p:nvSpPr>
            <p:spPr>
              <a:xfrm>
                <a:off x="803467" y="4724400"/>
                <a:ext cx="3082734" cy="1986121"/>
              </a:xfrm>
              <a:prstGeom prst="rect">
                <a:avLst/>
              </a:prstGeom>
              <a:blipFill rotWithShape="1">
                <a:blip r:embed="rId5"/>
                <a:stretch>
                  <a:fillRect r="-8696"/>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xmlns="" id="{894E4D12-6A88-4146-A9D4-1607EEEDBC49}"/>
              </a:ext>
            </a:extLst>
          </p:cNvPr>
          <p:cNvCxnSpPr>
            <a:cxnSpLocks/>
          </p:cNvCxnSpPr>
          <p:nvPr/>
        </p:nvCxnSpPr>
        <p:spPr>
          <a:xfrm flipH="1">
            <a:off x="5170742" y="4866623"/>
            <a:ext cx="385406" cy="34043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8254591D-C52E-464C-9406-25E167548BE8}"/>
              </a:ext>
            </a:extLst>
          </p:cNvPr>
          <p:cNvCxnSpPr>
            <a:cxnSpLocks/>
          </p:cNvCxnSpPr>
          <p:nvPr/>
        </p:nvCxnSpPr>
        <p:spPr>
          <a:xfrm flipH="1">
            <a:off x="5204810" y="5178022"/>
            <a:ext cx="464377" cy="5808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xmlns="" id="{ABEF19E4-1C24-405F-9B99-2AACFC172756}"/>
              </a:ext>
            </a:extLst>
          </p:cNvPr>
          <p:cNvSpPr/>
          <p:nvPr/>
        </p:nvSpPr>
        <p:spPr>
          <a:xfrm>
            <a:off x="5620784" y="4574608"/>
            <a:ext cx="422680" cy="338554"/>
          </a:xfrm>
          <a:prstGeom prst="rect">
            <a:avLst/>
          </a:prstGeom>
        </p:spPr>
        <p:txBody>
          <a:bodyPr wrap="none">
            <a:spAutoFit/>
          </a:bodyPr>
          <a:lstStyle/>
          <a:p>
            <a:r>
              <a:rPr lang="en-US" sz="1600" dirty="0" err="1" smtClean="0"/>
              <a:t>f</a:t>
            </a:r>
            <a:r>
              <a:rPr lang="en-US" sz="1600" baseline="-25000" dirty="0" err="1" smtClean="0"/>
              <a:t>rev</a:t>
            </a:r>
            <a:endParaRPr lang="en-US" baseline="-25000" dirty="0"/>
          </a:p>
        </p:txBody>
      </p:sp>
      <p:sp>
        <p:nvSpPr>
          <p:cNvPr id="20" name="Rectangle 19">
            <a:extLst>
              <a:ext uri="{FF2B5EF4-FFF2-40B4-BE49-F238E27FC236}">
                <a16:creationId xmlns:a16="http://schemas.microsoft.com/office/drawing/2014/main" xmlns="" id="{AE8DF222-4650-47A5-8058-81EAE54A9F0E}"/>
              </a:ext>
            </a:extLst>
          </p:cNvPr>
          <p:cNvSpPr/>
          <p:nvPr/>
        </p:nvSpPr>
        <p:spPr>
          <a:xfrm>
            <a:off x="5699178" y="5008745"/>
            <a:ext cx="526876" cy="338554"/>
          </a:xfrm>
          <a:prstGeom prst="rect">
            <a:avLst/>
          </a:prstGeom>
        </p:spPr>
        <p:txBody>
          <a:bodyPr wrap="none">
            <a:spAutoFit/>
          </a:bodyPr>
          <a:lstStyle/>
          <a:p>
            <a:r>
              <a:rPr lang="en-US" sz="1600" dirty="0" smtClean="0"/>
              <a:t>2f</a:t>
            </a:r>
            <a:r>
              <a:rPr lang="en-US" sz="1600" baseline="-25000" dirty="0" smtClean="0"/>
              <a:t>rev</a:t>
            </a:r>
            <a:endParaRPr lang="en-US" baseline="-25000"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3628" y="867337"/>
            <a:ext cx="6163207" cy="1401702"/>
          </a:xfrm>
          <a:prstGeom prst="rect">
            <a:avLst/>
          </a:prstGeom>
        </p:spPr>
      </p:pic>
      <p:sp>
        <p:nvSpPr>
          <p:cNvPr id="21" name="TextBox 20"/>
          <p:cNvSpPr txBox="1"/>
          <p:nvPr/>
        </p:nvSpPr>
        <p:spPr>
          <a:xfrm>
            <a:off x="152400" y="1371600"/>
            <a:ext cx="1447800" cy="381000"/>
          </a:xfrm>
          <a:prstGeom prst="rect">
            <a:avLst/>
          </a:prstGeom>
          <a:noFill/>
        </p:spPr>
        <p:txBody>
          <a:bodyPr wrap="square" rtlCol="0">
            <a:spAutoFit/>
          </a:bodyPr>
          <a:lstStyle/>
          <a:p>
            <a:r>
              <a:rPr lang="en-GB" dirty="0" smtClean="0">
                <a:solidFill>
                  <a:srgbClr val="FF0000"/>
                </a:solidFill>
              </a:rPr>
              <a:t>Remember:</a:t>
            </a:r>
            <a:endParaRPr lang="en-GB" dirty="0">
              <a:solidFill>
                <a:srgbClr val="FF0000"/>
              </a:solidFill>
            </a:endParaRPr>
          </a:p>
        </p:txBody>
      </p:sp>
    </p:spTree>
    <p:extLst>
      <p:ext uri="{BB962C8B-B14F-4D97-AF65-F5344CB8AC3E}">
        <p14:creationId xmlns:p14="http://schemas.microsoft.com/office/powerpoint/2010/main" val="2855866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The continuous spectrum of a single bunch passage  becomes a line spectrum. </a:t>
            </a:r>
          </a:p>
          <a:p>
            <a:r>
              <a:rPr lang="en-GB" dirty="0"/>
              <a:t>The line spacing is </a:t>
            </a:r>
            <a:r>
              <a:rPr lang="en-GB" dirty="0" err="1"/>
              <a:t>f</a:t>
            </a:r>
            <a:r>
              <a:rPr lang="en-GB" baseline="-25000" dirty="0" err="1"/>
              <a:t>rev</a:t>
            </a:r>
            <a:r>
              <a:rPr lang="en-GB" dirty="0"/>
              <a:t>= 1/T</a:t>
            </a:r>
            <a:r>
              <a:rPr lang="en-GB" baseline="-25000" dirty="0"/>
              <a:t>rev </a:t>
            </a:r>
            <a:r>
              <a:rPr lang="en-GB" dirty="0"/>
              <a:t>. (T</a:t>
            </a:r>
            <a:r>
              <a:rPr lang="en-GB" baseline="-25000" dirty="0"/>
              <a:t>rev</a:t>
            </a:r>
            <a:r>
              <a:rPr lang="en-GB" dirty="0"/>
              <a:t> = revolution time</a:t>
            </a:r>
            <a:r>
              <a:rPr lang="en-GB" dirty="0" smtClean="0"/>
              <a:t>)</a:t>
            </a:r>
          </a:p>
          <a:p>
            <a:r>
              <a:rPr lang="en-GB" dirty="0" smtClean="0"/>
              <a:t>The amplitude envelope of the line spectrum is the “old” single pass frequency domain envelope of the single bunch.</a:t>
            </a:r>
          </a:p>
          <a:p>
            <a:endParaRPr lang="en-GB" dirty="0"/>
          </a:p>
          <a:p>
            <a:r>
              <a:rPr lang="en-GB" dirty="0" smtClean="0"/>
              <a:t>Why?</a:t>
            </a:r>
            <a:br>
              <a:rPr lang="en-GB" dirty="0" smtClean="0"/>
            </a:br>
            <a:r>
              <a:rPr lang="en-GB" dirty="0" smtClean="0"/>
              <a:t>- short answer: </a:t>
            </a:r>
            <a:r>
              <a:rPr lang="en-GB" dirty="0" smtClean="0">
                <a:solidFill>
                  <a:srgbClr val="FF0000"/>
                </a:solidFill>
              </a:rPr>
              <a:t>Do the Fourier transform! </a:t>
            </a:r>
            <a:br>
              <a:rPr lang="en-GB" dirty="0" smtClean="0">
                <a:solidFill>
                  <a:srgbClr val="FF0000"/>
                </a:solidFill>
              </a:rPr>
            </a:br>
            <a:r>
              <a:rPr lang="en-GB" dirty="0" smtClean="0"/>
              <a:t>- long answer: </a:t>
            </a:r>
            <a:br>
              <a:rPr lang="en-GB" dirty="0" smtClean="0"/>
            </a:br>
            <a:r>
              <a:rPr lang="en-GB" dirty="0" smtClean="0">
                <a:solidFill>
                  <a:srgbClr val="00B050"/>
                </a:solidFill>
              </a:rPr>
              <a:t>Understand in more detail  2,3,4…N consecutive bunch           passages in time and frequency domain (next slides)</a:t>
            </a:r>
          </a:p>
        </p:txBody>
      </p:sp>
      <p:sp>
        <p:nvSpPr>
          <p:cNvPr id="3" name="Title 2"/>
          <p:cNvSpPr>
            <a:spLocks noGrp="1"/>
          </p:cNvSpPr>
          <p:nvPr>
            <p:ph type="title"/>
          </p:nvPr>
        </p:nvSpPr>
        <p:spPr/>
        <p:txBody>
          <a:bodyPr/>
          <a:lstStyle/>
          <a:p>
            <a:r>
              <a:rPr lang="en-GB" dirty="0" smtClean="0"/>
              <a:t>Understanding the revolution harmonics</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Tree>
    <p:extLst>
      <p:ext uri="{BB962C8B-B14F-4D97-AF65-F5344CB8AC3E}">
        <p14:creationId xmlns:p14="http://schemas.microsoft.com/office/powerpoint/2010/main" val="35074377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Bunch pattern simulations (1/4)</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56" y="724261"/>
            <a:ext cx="8153400" cy="2174240"/>
          </a:xfrm>
          <a:prstGeom prst="rect">
            <a:avLst/>
          </a:prstGeom>
        </p:spPr>
      </p:pic>
      <p:sp>
        <p:nvSpPr>
          <p:cNvPr id="7" name="TextBox 6"/>
          <p:cNvSpPr txBox="1"/>
          <p:nvPr/>
        </p:nvSpPr>
        <p:spPr>
          <a:xfrm>
            <a:off x="2286000" y="1247739"/>
            <a:ext cx="1371600" cy="646331"/>
          </a:xfrm>
          <a:prstGeom prst="rect">
            <a:avLst/>
          </a:prstGeom>
          <a:noFill/>
        </p:spPr>
        <p:txBody>
          <a:bodyPr wrap="square" rtlCol="0">
            <a:spAutoFit/>
          </a:bodyPr>
          <a:lstStyle/>
          <a:p>
            <a:r>
              <a:rPr lang="en-GB" dirty="0" smtClean="0"/>
              <a:t>1 bunch 0.5 </a:t>
            </a:r>
            <a:r>
              <a:rPr lang="en-GB" dirty="0" err="1" smtClean="0"/>
              <a:t>nsec</a:t>
            </a:r>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56" y="2837420"/>
            <a:ext cx="8173156" cy="2179508"/>
          </a:xfrm>
          <a:prstGeom prst="rect">
            <a:avLst/>
          </a:prstGeom>
        </p:spPr>
      </p:pic>
      <p:sp>
        <p:nvSpPr>
          <p:cNvPr id="9" name="TextBox 8"/>
          <p:cNvSpPr txBox="1"/>
          <p:nvPr/>
        </p:nvSpPr>
        <p:spPr>
          <a:xfrm>
            <a:off x="2438400" y="3218824"/>
            <a:ext cx="1447800" cy="1200329"/>
          </a:xfrm>
          <a:prstGeom prst="rect">
            <a:avLst/>
          </a:prstGeom>
          <a:noFill/>
        </p:spPr>
        <p:txBody>
          <a:bodyPr wrap="square" rtlCol="0">
            <a:spAutoFit/>
          </a:bodyPr>
          <a:lstStyle/>
          <a:p>
            <a:r>
              <a:rPr lang="en-GB" dirty="0" smtClean="0"/>
              <a:t>2 bunches</a:t>
            </a:r>
          </a:p>
          <a:p>
            <a:r>
              <a:rPr lang="en-GB" dirty="0" smtClean="0"/>
              <a:t>0.5 </a:t>
            </a:r>
            <a:r>
              <a:rPr lang="en-GB" dirty="0" err="1" smtClean="0"/>
              <a:t>nsec</a:t>
            </a:r>
            <a:endParaRPr lang="en-GB" dirty="0" smtClean="0"/>
          </a:p>
          <a:p>
            <a:endParaRPr lang="en-GB" dirty="0"/>
          </a:p>
          <a:p>
            <a:r>
              <a:rPr lang="el-GR" dirty="0" smtClean="0">
                <a:solidFill>
                  <a:srgbClr val="FF0000"/>
                </a:solidFill>
              </a:rPr>
              <a:t>Δ</a:t>
            </a:r>
            <a:r>
              <a:rPr lang="en-GB" dirty="0" smtClean="0">
                <a:solidFill>
                  <a:srgbClr val="FF0000"/>
                </a:solidFill>
              </a:rPr>
              <a:t>t = 5 </a:t>
            </a:r>
            <a:r>
              <a:rPr lang="en-GB" dirty="0" err="1" smtClean="0">
                <a:solidFill>
                  <a:srgbClr val="FF0000"/>
                </a:solidFill>
              </a:rPr>
              <a:t>nsec</a:t>
            </a:r>
            <a:endParaRPr lang="en-GB" dirty="0">
              <a:solidFill>
                <a:srgbClr val="FF0000"/>
              </a:solidFill>
            </a:endParaRPr>
          </a:p>
        </p:txBody>
      </p:sp>
      <p:cxnSp>
        <p:nvCxnSpPr>
          <p:cNvPr id="13" name="Straight Arrow Connector 12"/>
          <p:cNvCxnSpPr/>
          <p:nvPr/>
        </p:nvCxnSpPr>
        <p:spPr bwMode="auto">
          <a:xfrm>
            <a:off x="1981200" y="4495800"/>
            <a:ext cx="304800" cy="0"/>
          </a:xfrm>
          <a:prstGeom prst="straightConnector1">
            <a:avLst/>
          </a:prstGeom>
          <a:solidFill>
            <a:schemeClr val="accent1"/>
          </a:solidFill>
          <a:ln w="9525" cap="flat" cmpd="sng" algn="ctr">
            <a:solidFill>
              <a:srgbClr val="FF0000"/>
            </a:solidFill>
            <a:prstDash val="solid"/>
            <a:round/>
            <a:headEnd type="triangle"/>
            <a:tailEnd type="triangle"/>
          </a:ln>
          <a:effectLst/>
        </p:spPr>
      </p:cxnSp>
      <p:sp>
        <p:nvSpPr>
          <p:cNvPr id="17" name="Rectangle 16"/>
          <p:cNvSpPr/>
          <p:nvPr/>
        </p:nvSpPr>
        <p:spPr bwMode="auto">
          <a:xfrm>
            <a:off x="5181600" y="4832564"/>
            <a:ext cx="304800" cy="1524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18" name="Rectangle 17"/>
          <p:cNvSpPr/>
          <p:nvPr/>
        </p:nvSpPr>
        <p:spPr bwMode="auto">
          <a:xfrm>
            <a:off x="6534856" y="4821275"/>
            <a:ext cx="304800" cy="1524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19" name="Rectangle 18"/>
          <p:cNvSpPr/>
          <p:nvPr/>
        </p:nvSpPr>
        <p:spPr bwMode="auto">
          <a:xfrm>
            <a:off x="7735712" y="4809436"/>
            <a:ext cx="304800" cy="15240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20" name="TextBox 19"/>
          <p:cNvSpPr txBox="1"/>
          <p:nvPr/>
        </p:nvSpPr>
        <p:spPr>
          <a:xfrm>
            <a:off x="594166" y="5262103"/>
            <a:ext cx="7821612" cy="830997"/>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solidFill>
                  <a:srgbClr val="92D050"/>
                </a:solidFill>
              </a:rPr>
              <a:t>Frequencies in this range make a constructive interference (no phase difference)</a:t>
            </a:r>
          </a:p>
          <a:p>
            <a:pPr marL="285750" indent="-285750">
              <a:buFont typeface="Arial" panose="020B0604020202020204" pitchFamily="34" charset="0"/>
              <a:buChar char="•"/>
            </a:pPr>
            <a:r>
              <a:rPr lang="en-GB" sz="1600" dirty="0" smtClean="0">
                <a:solidFill>
                  <a:srgbClr val="FF0000"/>
                </a:solidFill>
              </a:rPr>
              <a:t>Frequencies in this range cancel each other (180</a:t>
            </a:r>
            <a:r>
              <a:rPr lang="en-GB" sz="1600" baseline="30000" dirty="0" smtClean="0">
                <a:solidFill>
                  <a:srgbClr val="FF0000"/>
                </a:solidFill>
              </a:rPr>
              <a:t>0</a:t>
            </a:r>
            <a:r>
              <a:rPr lang="en-GB" sz="1600" dirty="0" smtClean="0">
                <a:solidFill>
                  <a:srgbClr val="FF0000"/>
                </a:solidFill>
              </a:rPr>
              <a:t> phase difference)</a:t>
            </a:r>
          </a:p>
          <a:p>
            <a:pPr marL="285750" indent="-285750">
              <a:buFont typeface="Arial" panose="020B0604020202020204" pitchFamily="34" charset="0"/>
              <a:buChar char="•"/>
            </a:pPr>
            <a:r>
              <a:rPr lang="en-GB" sz="1600" dirty="0" smtClean="0"/>
              <a:t>Other frequencies intermediate summation/cancelation</a:t>
            </a:r>
            <a:endParaRPr lang="en-GB" sz="1600" dirty="0"/>
          </a:p>
        </p:txBody>
      </p:sp>
      <p:sp>
        <p:nvSpPr>
          <p:cNvPr id="21" name="Rectangle 20"/>
          <p:cNvSpPr/>
          <p:nvPr/>
        </p:nvSpPr>
        <p:spPr bwMode="auto">
          <a:xfrm>
            <a:off x="4352572" y="4832564"/>
            <a:ext cx="304800" cy="1524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22" name="Rectangle 21"/>
          <p:cNvSpPr/>
          <p:nvPr/>
        </p:nvSpPr>
        <p:spPr bwMode="auto">
          <a:xfrm>
            <a:off x="5819070" y="4826000"/>
            <a:ext cx="304800" cy="1524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7133168" y="4832564"/>
            <a:ext cx="304800" cy="1524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smtClean="0">
              <a:ln>
                <a:noFill/>
              </a:ln>
              <a:solidFill>
                <a:schemeClr val="tx1"/>
              </a:solidFill>
              <a:effectLst/>
              <a:latin typeface="Arial" charset="0"/>
            </a:endParaRPr>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Tree>
    <p:extLst>
      <p:ext uri="{BB962C8B-B14F-4D97-AF65-F5344CB8AC3E}">
        <p14:creationId xmlns:p14="http://schemas.microsoft.com/office/powerpoint/2010/main" val="1704601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CAS 2025 H.Schmickler</a:t>
            </a:r>
            <a:endParaRPr lang="en-US"/>
          </a:p>
        </p:txBody>
      </p:sp>
      <p:sp>
        <p:nvSpPr>
          <p:cNvPr id="4" name="TextBox 3"/>
          <p:cNvSpPr txBox="1"/>
          <p:nvPr/>
        </p:nvSpPr>
        <p:spPr>
          <a:xfrm>
            <a:off x="1066800" y="2046836"/>
            <a:ext cx="7543800" cy="4062651"/>
          </a:xfrm>
          <a:prstGeom prst="rect">
            <a:avLst/>
          </a:prstGeom>
          <a:noFill/>
        </p:spPr>
        <p:txBody>
          <a:bodyPr wrap="square" rtlCol="0">
            <a:spAutoFit/>
          </a:bodyPr>
          <a:lstStyle/>
          <a:p>
            <a:pPr marL="342900" indent="-342900">
              <a:buFontTx/>
              <a:buChar char="-"/>
            </a:pPr>
            <a:r>
              <a:rPr lang="en-GB" sz="2400" dirty="0" smtClean="0"/>
              <a:t>Introduction: </a:t>
            </a:r>
            <a:r>
              <a:rPr lang="en-GB" dirty="0" smtClean="0"/>
              <a:t>What Is time domain and frequency domain?</a:t>
            </a:r>
            <a:br>
              <a:rPr lang="en-GB" dirty="0" smtClean="0"/>
            </a:br>
            <a:endParaRPr lang="en-GB" dirty="0" smtClean="0"/>
          </a:p>
          <a:p>
            <a:pPr marL="342900" indent="-342900">
              <a:buFontTx/>
              <a:buChar char="-"/>
            </a:pPr>
            <a:r>
              <a:rPr lang="en-GB" sz="2400" dirty="0" smtClean="0"/>
              <a:t>Fourier synthesis and Fourier transform</a:t>
            </a:r>
          </a:p>
          <a:p>
            <a:pPr marL="342900" indent="-342900">
              <a:buFontTx/>
              <a:buChar char="-"/>
            </a:pPr>
            <a:r>
              <a:rPr lang="en-GB" sz="2400" dirty="0" smtClean="0"/>
              <a:t>Time domain sampling of electrical signals (</a:t>
            </a:r>
            <a:r>
              <a:rPr lang="en-GB" sz="2400" dirty="0" smtClean="0">
                <a:sym typeface="Wingdings" panose="05000000000000000000" pitchFamily="2" charset="2"/>
              </a:rPr>
              <a:t> ADCs)</a:t>
            </a:r>
            <a:endParaRPr lang="en-GB" sz="2400" dirty="0" smtClean="0"/>
          </a:p>
          <a:p>
            <a:pPr marL="342900" indent="-342900">
              <a:buFontTx/>
              <a:buChar char="-"/>
            </a:pPr>
            <a:r>
              <a:rPr lang="en-GB" sz="2400" dirty="0" smtClean="0"/>
              <a:t>Bunch signals in time and frequency domain</a:t>
            </a:r>
            <a:br>
              <a:rPr lang="en-GB" sz="2400" dirty="0" smtClean="0"/>
            </a:br>
            <a:r>
              <a:rPr lang="en-GB" sz="2400" dirty="0" smtClean="0"/>
              <a:t>	</a:t>
            </a:r>
            <a:r>
              <a:rPr lang="en-GB" dirty="0" smtClean="0"/>
              <a:t>a) single bunch single pass</a:t>
            </a:r>
            <a:br>
              <a:rPr lang="en-GB" dirty="0" smtClean="0"/>
            </a:br>
            <a:r>
              <a:rPr lang="en-GB" dirty="0" smtClean="0"/>
              <a:t>	b) single bunch multi pass (circular accelerator)</a:t>
            </a:r>
            <a:br>
              <a:rPr lang="en-GB" dirty="0" smtClean="0"/>
            </a:br>
            <a:r>
              <a:rPr lang="en-GB" dirty="0" smtClean="0"/>
              <a:t>	c) multi bunch multi pass (circular accelerator)</a:t>
            </a:r>
            <a:br>
              <a:rPr lang="en-GB" dirty="0" smtClean="0"/>
            </a:br>
            <a:endParaRPr lang="en-GB" dirty="0" smtClean="0"/>
          </a:p>
          <a:p>
            <a:pPr marL="342900" indent="-342900">
              <a:buFontTx/>
              <a:buChar char="-"/>
            </a:pPr>
            <a:r>
              <a:rPr lang="en-GB" sz="2400" dirty="0" smtClean="0">
                <a:solidFill>
                  <a:srgbClr val="FF0000"/>
                </a:solidFill>
              </a:rPr>
              <a:t>Oscillations within the bunch (head-tail oscillations)</a:t>
            </a:r>
            <a:br>
              <a:rPr lang="en-GB" sz="2400" dirty="0" smtClean="0">
                <a:solidFill>
                  <a:srgbClr val="FF0000"/>
                </a:solidFill>
              </a:rPr>
            </a:br>
            <a:r>
              <a:rPr lang="en-GB" sz="2400" dirty="0" smtClean="0">
                <a:solidFill>
                  <a:srgbClr val="FF0000"/>
                </a:solidFill>
                <a:sym typeface="Wingdings" panose="05000000000000000000" pitchFamily="2" charset="2"/>
              </a:rPr>
              <a:t> advanced course</a:t>
            </a:r>
            <a:endParaRPr lang="en-GB" sz="2400" dirty="0" smtClean="0">
              <a:solidFill>
                <a:srgbClr val="FF0000"/>
              </a:solidFill>
            </a:endParaRPr>
          </a:p>
          <a:p>
            <a:pPr marL="285750" indent="-285750">
              <a:buFontTx/>
              <a:buChar char="-"/>
            </a:pPr>
            <a:endParaRPr lang="en-GB" dirty="0"/>
          </a:p>
        </p:txBody>
      </p:sp>
      <p:sp>
        <p:nvSpPr>
          <p:cNvPr id="5" name="TextBox 4"/>
          <p:cNvSpPr txBox="1"/>
          <p:nvPr/>
        </p:nvSpPr>
        <p:spPr>
          <a:xfrm>
            <a:off x="1524000" y="685800"/>
            <a:ext cx="6096000" cy="769441"/>
          </a:xfrm>
          <a:prstGeom prst="rect">
            <a:avLst/>
          </a:prstGeom>
          <a:noFill/>
        </p:spPr>
        <p:txBody>
          <a:bodyPr wrap="square" rtlCol="0">
            <a:spAutoFit/>
          </a:bodyPr>
          <a:lstStyle/>
          <a:p>
            <a:pPr algn="ctr"/>
            <a:r>
              <a:rPr lang="en-GB" sz="4400" dirty="0" smtClean="0"/>
              <a:t>Part I</a:t>
            </a:r>
            <a:endParaRPr lang="en-GB" sz="4400"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3</a:t>
            </a:fld>
            <a:endParaRPr lang="en-US"/>
          </a:p>
        </p:txBody>
      </p:sp>
    </p:spTree>
    <p:extLst>
      <p:ext uri="{BB962C8B-B14F-4D97-AF65-F5344CB8AC3E}">
        <p14:creationId xmlns:p14="http://schemas.microsoft.com/office/powerpoint/2010/main" val="150609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Bunch pattern simulations (2/4)</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044" y="679629"/>
            <a:ext cx="7151511" cy="190706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843" y="2599086"/>
            <a:ext cx="7100711" cy="1893523"/>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499" y="4468119"/>
            <a:ext cx="7119056" cy="1898415"/>
          </a:xfrm>
          <a:prstGeom prst="rect">
            <a:avLst/>
          </a:prstGeom>
        </p:spPr>
      </p:pic>
      <p:sp>
        <p:nvSpPr>
          <p:cNvPr id="12" name="TextBox 11"/>
          <p:cNvSpPr txBox="1"/>
          <p:nvPr/>
        </p:nvSpPr>
        <p:spPr>
          <a:xfrm>
            <a:off x="2971800" y="1219200"/>
            <a:ext cx="1371600" cy="369332"/>
          </a:xfrm>
          <a:prstGeom prst="rect">
            <a:avLst/>
          </a:prstGeom>
          <a:noFill/>
        </p:spPr>
        <p:txBody>
          <a:bodyPr wrap="square" rtlCol="0">
            <a:spAutoFit/>
          </a:bodyPr>
          <a:lstStyle/>
          <a:p>
            <a:r>
              <a:rPr lang="el-GR" dirty="0" smtClean="0"/>
              <a:t>Δ</a:t>
            </a:r>
            <a:r>
              <a:rPr lang="en-GB" dirty="0" smtClean="0"/>
              <a:t>t= 5 </a:t>
            </a:r>
            <a:r>
              <a:rPr lang="en-GB" dirty="0" err="1" smtClean="0"/>
              <a:t>nsec</a:t>
            </a:r>
            <a:endParaRPr lang="en-GB" dirty="0"/>
          </a:p>
        </p:txBody>
      </p:sp>
      <p:sp>
        <p:nvSpPr>
          <p:cNvPr id="24" name="TextBox 23"/>
          <p:cNvSpPr txBox="1"/>
          <p:nvPr/>
        </p:nvSpPr>
        <p:spPr>
          <a:xfrm>
            <a:off x="2971800" y="3176515"/>
            <a:ext cx="1524000" cy="369332"/>
          </a:xfrm>
          <a:prstGeom prst="rect">
            <a:avLst/>
          </a:prstGeom>
          <a:noFill/>
        </p:spPr>
        <p:txBody>
          <a:bodyPr wrap="square" rtlCol="0">
            <a:spAutoFit/>
          </a:bodyPr>
          <a:lstStyle/>
          <a:p>
            <a:r>
              <a:rPr lang="el-GR" dirty="0" smtClean="0"/>
              <a:t>Δ</a:t>
            </a:r>
            <a:r>
              <a:rPr lang="en-GB" dirty="0" smtClean="0"/>
              <a:t>t= 10 </a:t>
            </a:r>
            <a:r>
              <a:rPr lang="en-GB" dirty="0" err="1" smtClean="0"/>
              <a:t>nsec</a:t>
            </a:r>
            <a:endParaRPr lang="en-GB" dirty="0"/>
          </a:p>
        </p:txBody>
      </p:sp>
      <p:sp>
        <p:nvSpPr>
          <p:cNvPr id="25" name="TextBox 24"/>
          <p:cNvSpPr txBox="1"/>
          <p:nvPr/>
        </p:nvSpPr>
        <p:spPr>
          <a:xfrm>
            <a:off x="2971800" y="5010693"/>
            <a:ext cx="1524000" cy="369332"/>
          </a:xfrm>
          <a:prstGeom prst="rect">
            <a:avLst/>
          </a:prstGeom>
          <a:noFill/>
        </p:spPr>
        <p:txBody>
          <a:bodyPr wrap="square" rtlCol="0">
            <a:spAutoFit/>
          </a:bodyPr>
          <a:lstStyle/>
          <a:p>
            <a:r>
              <a:rPr lang="el-GR" dirty="0" smtClean="0"/>
              <a:t>Δ</a:t>
            </a:r>
            <a:r>
              <a:rPr lang="en-GB" dirty="0" smtClean="0"/>
              <a:t>t= 20 </a:t>
            </a:r>
            <a:r>
              <a:rPr lang="en-GB" dirty="0" err="1" smtClean="0"/>
              <a:t>nsec</a:t>
            </a:r>
            <a:endParaRPr lang="en-GB" dirty="0"/>
          </a:p>
        </p:txBody>
      </p:sp>
      <p:sp>
        <p:nvSpPr>
          <p:cNvPr id="29" name="TextBox 28"/>
          <p:cNvSpPr txBox="1"/>
          <p:nvPr/>
        </p:nvSpPr>
        <p:spPr>
          <a:xfrm>
            <a:off x="6019800" y="800171"/>
            <a:ext cx="2133600" cy="246221"/>
          </a:xfrm>
          <a:prstGeom prst="rect">
            <a:avLst/>
          </a:prstGeom>
          <a:noFill/>
        </p:spPr>
        <p:txBody>
          <a:bodyPr wrap="square" rtlCol="0">
            <a:spAutoFit/>
          </a:bodyPr>
          <a:lstStyle/>
          <a:p>
            <a:r>
              <a:rPr lang="en-GB" sz="1000" dirty="0" smtClean="0"/>
              <a:t>First harmonic @ 200 MHz</a:t>
            </a:r>
            <a:endParaRPr lang="en-GB" sz="1000" dirty="0"/>
          </a:p>
        </p:txBody>
      </p:sp>
      <p:cxnSp>
        <p:nvCxnSpPr>
          <p:cNvPr id="31" name="Straight Arrow Connector 30"/>
          <p:cNvCxnSpPr/>
          <p:nvPr/>
        </p:nvCxnSpPr>
        <p:spPr bwMode="auto">
          <a:xfrm flipH="1">
            <a:off x="6096000" y="1013394"/>
            <a:ext cx="533400" cy="1009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2" name="TextBox 31"/>
          <p:cNvSpPr txBox="1"/>
          <p:nvPr/>
        </p:nvSpPr>
        <p:spPr>
          <a:xfrm>
            <a:off x="5867400" y="2743200"/>
            <a:ext cx="2057400" cy="246221"/>
          </a:xfrm>
          <a:prstGeom prst="rect">
            <a:avLst/>
          </a:prstGeom>
          <a:noFill/>
        </p:spPr>
        <p:txBody>
          <a:bodyPr wrap="square" rtlCol="0">
            <a:spAutoFit/>
          </a:bodyPr>
          <a:lstStyle/>
          <a:p>
            <a:r>
              <a:rPr lang="en-GB" sz="1000" dirty="0"/>
              <a:t>First harmonic @ </a:t>
            </a:r>
            <a:r>
              <a:rPr lang="en-GB" sz="1000" dirty="0" smtClean="0"/>
              <a:t>100 </a:t>
            </a:r>
            <a:r>
              <a:rPr lang="en-GB" sz="1000" dirty="0"/>
              <a:t>MHz</a:t>
            </a:r>
          </a:p>
        </p:txBody>
      </p:sp>
      <p:cxnSp>
        <p:nvCxnSpPr>
          <p:cNvPr id="34" name="Straight Arrow Connector 33"/>
          <p:cNvCxnSpPr>
            <a:stCxn id="32" idx="1"/>
          </p:cNvCxnSpPr>
          <p:nvPr/>
        </p:nvCxnSpPr>
        <p:spPr bwMode="auto">
          <a:xfrm flipH="1" flipV="1">
            <a:off x="5638800" y="2853236"/>
            <a:ext cx="228600" cy="1307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5" name="TextBox 34"/>
          <p:cNvSpPr txBox="1"/>
          <p:nvPr/>
        </p:nvSpPr>
        <p:spPr>
          <a:xfrm>
            <a:off x="6096000" y="4628540"/>
            <a:ext cx="2057400" cy="246221"/>
          </a:xfrm>
          <a:prstGeom prst="rect">
            <a:avLst/>
          </a:prstGeom>
          <a:noFill/>
        </p:spPr>
        <p:txBody>
          <a:bodyPr wrap="square" rtlCol="0">
            <a:spAutoFit/>
          </a:bodyPr>
          <a:lstStyle/>
          <a:p>
            <a:r>
              <a:rPr lang="en-GB" sz="1000" dirty="0"/>
              <a:t>First harmonic @ 5</a:t>
            </a:r>
            <a:r>
              <a:rPr lang="en-GB" sz="1000" dirty="0" smtClean="0"/>
              <a:t>0 </a:t>
            </a:r>
            <a:r>
              <a:rPr lang="en-GB" sz="1000" dirty="0"/>
              <a:t>MHz</a:t>
            </a:r>
          </a:p>
        </p:txBody>
      </p:sp>
      <p:cxnSp>
        <p:nvCxnSpPr>
          <p:cNvPr id="37" name="Straight Arrow Connector 36"/>
          <p:cNvCxnSpPr>
            <a:stCxn id="35" idx="1"/>
          </p:cNvCxnSpPr>
          <p:nvPr/>
        </p:nvCxnSpPr>
        <p:spPr bwMode="auto">
          <a:xfrm flipH="1" flipV="1">
            <a:off x="5334000" y="4655213"/>
            <a:ext cx="762000" cy="9643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Tree>
    <p:extLst>
      <p:ext uri="{BB962C8B-B14F-4D97-AF65-F5344CB8AC3E}">
        <p14:creationId xmlns:p14="http://schemas.microsoft.com/office/powerpoint/2010/main" val="10369885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762000"/>
            <a:ext cx="5556381" cy="1481701"/>
          </a:xfrm>
        </p:spPr>
      </p:pic>
      <p:sp>
        <p:nvSpPr>
          <p:cNvPr id="3" name="Title 2"/>
          <p:cNvSpPr>
            <a:spLocks noGrp="1"/>
          </p:cNvSpPr>
          <p:nvPr>
            <p:ph type="title"/>
          </p:nvPr>
        </p:nvSpPr>
        <p:spPr/>
        <p:txBody>
          <a:bodyPr/>
          <a:lstStyle/>
          <a:p>
            <a:r>
              <a:rPr lang="en-GB" dirty="0" smtClean="0"/>
              <a:t>Bunch pattern simulations (3/4)</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243701"/>
            <a:ext cx="5556381" cy="148170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3725402"/>
            <a:ext cx="5480181" cy="1461382"/>
          </a:xfrm>
          <a:prstGeom prst="rect">
            <a:avLst/>
          </a:prstGeom>
        </p:spPr>
      </p:pic>
      <p:sp>
        <p:nvSpPr>
          <p:cNvPr id="9" name="TextBox 8"/>
          <p:cNvSpPr txBox="1"/>
          <p:nvPr/>
        </p:nvSpPr>
        <p:spPr>
          <a:xfrm>
            <a:off x="1600200" y="5486400"/>
            <a:ext cx="5486400" cy="646331"/>
          </a:xfrm>
          <a:prstGeom prst="rect">
            <a:avLst/>
          </a:prstGeom>
          <a:noFill/>
        </p:spPr>
        <p:txBody>
          <a:bodyPr wrap="square" rtlCol="0">
            <a:spAutoFit/>
          </a:bodyPr>
          <a:lstStyle/>
          <a:p>
            <a:r>
              <a:rPr lang="en-GB" dirty="0" smtClean="0"/>
              <a:t>From top to bottom:</a:t>
            </a:r>
          </a:p>
          <a:p>
            <a:r>
              <a:rPr lang="en-GB" dirty="0" smtClean="0"/>
              <a:t>3, 5, 10 bunches (0.5nsec long, </a:t>
            </a:r>
            <a:r>
              <a:rPr lang="el-GR" dirty="0" smtClean="0"/>
              <a:t>Δ</a:t>
            </a:r>
            <a:r>
              <a:rPr lang="en-GB" dirty="0" smtClean="0"/>
              <a:t>t = 10 </a:t>
            </a:r>
            <a:r>
              <a:rPr lang="en-GB" dirty="0" err="1" smtClean="0"/>
              <a:t>nsec</a:t>
            </a:r>
            <a:r>
              <a:rPr lang="en-GB" dirty="0" smtClean="0"/>
              <a:t>)</a:t>
            </a:r>
            <a:endParaRPr lang="en-GB" dirty="0"/>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spTree>
    <p:extLst>
      <p:ext uri="{BB962C8B-B14F-4D97-AF65-F5344CB8AC3E}">
        <p14:creationId xmlns:p14="http://schemas.microsoft.com/office/powerpoint/2010/main" val="34755092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250" y="1600200"/>
            <a:ext cx="8672513" cy="2312669"/>
          </a:xfrm>
        </p:spPr>
      </p:pic>
      <p:sp>
        <p:nvSpPr>
          <p:cNvPr id="3" name="Title 2"/>
          <p:cNvSpPr>
            <a:spLocks noGrp="1"/>
          </p:cNvSpPr>
          <p:nvPr>
            <p:ph type="title"/>
          </p:nvPr>
        </p:nvSpPr>
        <p:spPr/>
        <p:txBody>
          <a:bodyPr/>
          <a:lstStyle/>
          <a:p>
            <a:r>
              <a:rPr lang="en-GB" dirty="0" smtClean="0"/>
              <a:t>Last bunch pattern simulation</a:t>
            </a:r>
            <a:endParaRPr lang="en-GB"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sp>
        <p:nvSpPr>
          <p:cNvPr id="7" name="TextBox 6"/>
          <p:cNvSpPr txBox="1"/>
          <p:nvPr/>
        </p:nvSpPr>
        <p:spPr>
          <a:xfrm>
            <a:off x="775494" y="4109174"/>
            <a:ext cx="7593012"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100 equidistant bunches (</a:t>
            </a:r>
            <a:r>
              <a:rPr lang="el-GR" dirty="0" smtClean="0"/>
              <a:t>Δ</a:t>
            </a:r>
            <a:r>
              <a:rPr lang="en-GB" dirty="0" smtClean="0"/>
              <a:t>t = 10 </a:t>
            </a:r>
            <a:r>
              <a:rPr lang="en-GB" dirty="0" err="1" smtClean="0"/>
              <a:t>nsec</a:t>
            </a:r>
            <a:r>
              <a:rPr lang="en-GB" dirty="0" smtClean="0"/>
              <a:t>)</a:t>
            </a:r>
          </a:p>
          <a:p>
            <a:pPr marL="285750" indent="-285750">
              <a:buFont typeface="Arial" panose="020B0604020202020204" pitchFamily="34" charset="0"/>
              <a:buChar char="•"/>
            </a:pPr>
            <a:r>
              <a:rPr lang="en-GB" dirty="0" smtClean="0"/>
              <a:t>Resulting spectrum is a line spectrum with the fundamental line given by the inverse of the bunch distance</a:t>
            </a:r>
          </a:p>
          <a:p>
            <a:pPr marL="285750" indent="-285750">
              <a:buFont typeface="Arial" panose="020B0604020202020204" pitchFamily="34" charset="0"/>
              <a:buChar char="•"/>
            </a:pPr>
            <a:endParaRPr lang="en-GB" dirty="0"/>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Tree>
    <p:extLst>
      <p:ext uri="{BB962C8B-B14F-4D97-AF65-F5344CB8AC3E}">
        <p14:creationId xmlns:p14="http://schemas.microsoft.com/office/powerpoint/2010/main" val="25684811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
          <p:cNvSpPr>
            <a:spLocks noChangeArrowheads="1"/>
          </p:cNvSpPr>
          <p:nvPr/>
        </p:nvSpPr>
        <p:spPr bwMode="auto">
          <a:xfrm>
            <a:off x="507023" y="831361"/>
            <a:ext cx="8133740" cy="773723"/>
          </a:xfrm>
          <a:prstGeom prst="rect">
            <a:avLst/>
          </a:prstGeom>
          <a:noFill/>
          <a:ln w="9525">
            <a:noFill/>
            <a:miter lim="800000"/>
            <a:headEnd/>
            <a:tailEnd/>
          </a:ln>
          <a:effectLst/>
        </p:spPr>
        <p:txBody>
          <a:bodyPr/>
          <a:lstStyle/>
          <a:p>
            <a:pPr marL="316531" marR="0" lvl="1" indent="-316531"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Circular accelerator</a:t>
            </a:r>
          </a:p>
          <a:p>
            <a:pPr marL="800100" marR="0" lvl="2" indent="-342900" algn="l" defTabSz="914400" rtl="0" eaLnBrk="1" fontAlgn="auto" latinLnBrk="0" hangingPunct="1">
              <a:lnSpc>
                <a:spcPct val="100000"/>
              </a:lnSpc>
              <a:spcBef>
                <a:spcPct val="20000"/>
              </a:spcBef>
              <a:spcAft>
                <a:spcPts val="0"/>
              </a:spcAft>
              <a:buClrTx/>
              <a:buSzTx/>
              <a:buFont typeface="Symbol" panose="05050102010706020507" pitchFamily="18" charset="2"/>
              <a:buChar char="®"/>
              <a:tabLst/>
              <a:defRPr/>
            </a:pPr>
            <a:r>
              <a:rPr kumimoji="0" lang="en-US" sz="18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B</a:t>
            </a:r>
            <a:r>
              <a:rPr kumimoji="0" lang="en-US" sz="1800" b="1" i="0" u="none" strike="noStrike" kern="1200" cap="none" spc="0" normalizeH="0" baseline="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eam signal periodic with </a:t>
            </a:r>
            <a:r>
              <a:rPr kumimoji="0" lang="en-US" sz="1800" b="1" i="0" u="none" strike="noStrike" kern="1200" cap="none" spc="0" normalizeH="0" baseline="0" noProof="0" dirty="0" smtClean="0">
                <a:ln>
                  <a:noFill/>
                </a:ln>
                <a:solidFill>
                  <a:srgbClr val="C0504D"/>
                </a:solidFill>
                <a:effectLst/>
                <a:uLnTx/>
                <a:uFillTx/>
                <a:latin typeface="Constantia" pitchFamily="18" charset="0"/>
                <a:ea typeface="+mn-ea"/>
                <a:cs typeface="Times New Roman" pitchFamily="18" charset="0"/>
                <a:sym typeface="Wingdings" pitchFamily="2" charset="2"/>
              </a:rPr>
              <a:t>revolution frequency</a:t>
            </a:r>
            <a:r>
              <a:rPr kumimoji="0" lang="en-US" sz="1800" b="1" i="0" u="none" strike="noStrike" kern="1200" cap="none" spc="0" normalizeH="0" baseline="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	</a:t>
            </a:r>
            <a:r>
              <a:rPr kumimoji="0" lang="en-US" sz="1800" b="1" i="1" u="none" strike="noStrike" kern="1200" cap="none" spc="0" normalizeH="0" baseline="0" noProof="0" dirty="0" err="1" smtClean="0">
                <a:ln>
                  <a:noFill/>
                </a:ln>
                <a:solidFill>
                  <a:prstClr val="black"/>
                </a:solidFill>
                <a:effectLst/>
                <a:uLnTx/>
                <a:uFillTx/>
                <a:latin typeface="Symbol" panose="05050102010706020507" pitchFamily="18" charset="2"/>
                <a:ea typeface="+mn-ea"/>
                <a:cs typeface="Times New Roman" pitchFamily="18" charset="0"/>
                <a:sym typeface="Wingdings" pitchFamily="2" charset="2"/>
              </a:rPr>
              <a:t>w</a:t>
            </a:r>
            <a:r>
              <a:rPr kumimoji="0" lang="en-US" sz="1800" b="1" i="0" u="none" strike="noStrike" kern="1200" cap="none" spc="0" normalizeH="0" baseline="-25000" noProof="0" dirty="0" err="1" smtClean="0">
                <a:ln>
                  <a:noFill/>
                </a:ln>
                <a:solidFill>
                  <a:prstClr val="black"/>
                </a:solidFill>
                <a:effectLst/>
                <a:uLnTx/>
                <a:uFillTx/>
                <a:latin typeface="Constantia" pitchFamily="18" charset="0"/>
                <a:ea typeface="+mn-ea"/>
                <a:cs typeface="Times New Roman" pitchFamily="18" charset="0"/>
                <a:sym typeface="Wingdings" pitchFamily="2" charset="2"/>
              </a:rPr>
              <a:t>rev</a:t>
            </a:r>
            <a:endParaRPr kumimoji="0" lang="en-US" sz="1800" b="1" i="0" u="none" strike="noStrike" kern="1200" cap="none" spc="0" normalizeH="0" baseline="-25000" noProof="0" dirty="0" smtClean="0">
              <a:ln>
                <a:noFill/>
              </a:ln>
              <a:solidFill>
                <a:prstClr val="black"/>
              </a:solidFill>
              <a:effectLst/>
              <a:uLnTx/>
              <a:uFillTx/>
              <a:latin typeface="Constantia" pitchFamily="18" charset="0"/>
              <a:ea typeface="+mn-ea"/>
              <a:cs typeface="Times New Roman" pitchFamily="18" charset="0"/>
              <a:sym typeface="Wingdings" pitchFamily="2" charset="2"/>
            </a:endParaRPr>
          </a:p>
          <a:p>
            <a:pPr marL="342900" marR="0" lvl="1" indent="-342900" algn="l" defTabSz="914400" rtl="0" eaLnBrk="1" fontAlgn="auto" latinLnBrk="0" hangingPunct="1">
              <a:lnSpc>
                <a:spcPct val="100000"/>
              </a:lnSpc>
              <a:spcBef>
                <a:spcPct val="20000"/>
              </a:spcBef>
              <a:spcAft>
                <a:spcPts val="0"/>
              </a:spcAft>
              <a:buClrTx/>
              <a:buSzTx/>
              <a:buFont typeface="Symbol" panose="05050102010706020507" pitchFamily="18" charset="2"/>
              <a:buChar char="®"/>
              <a:tabLst/>
              <a:defRPr/>
            </a:pPr>
            <a:endParaRPr kumimoji="0" lang="en-US" sz="2100" b="1" i="0" u="none" strike="noStrike" kern="1200" cap="none" spc="0" normalizeH="0" baseline="0" noProof="0" dirty="0" smtClean="0">
              <a:ln>
                <a:noFill/>
              </a:ln>
              <a:solidFill>
                <a:prstClr val="black"/>
              </a:solidFill>
              <a:effectLst/>
              <a:uLnTx/>
              <a:uFillTx/>
              <a:latin typeface="Constantia" pitchFamily="18" charset="0"/>
              <a:ea typeface="+mn-ea"/>
              <a:cs typeface="Times New Roman" pitchFamily="18" charset="0"/>
              <a:sym typeface="Wingdings" pitchFamily="2" charset="2"/>
            </a:endParaRPr>
          </a:p>
          <a:p>
            <a:pPr marL="342900" marR="0" lvl="1" indent="-342900" algn="l" defTabSz="914400" rtl="0" eaLnBrk="1" fontAlgn="auto" latinLnBrk="0" hangingPunct="1">
              <a:lnSpc>
                <a:spcPct val="100000"/>
              </a:lnSpc>
              <a:spcBef>
                <a:spcPct val="20000"/>
              </a:spcBef>
              <a:spcAft>
                <a:spcPts val="0"/>
              </a:spcAft>
              <a:buClrTx/>
              <a:buSzTx/>
              <a:buFont typeface="Symbol" panose="05050102010706020507" pitchFamily="18" charset="2"/>
              <a:buChar char="®"/>
              <a:tabLst/>
              <a:defRPr/>
            </a:pPr>
            <a:r>
              <a:rPr kumimoji="0" lang="en-US" sz="2100" b="1" i="0" u="none" strike="noStrike" kern="1200" cap="none" spc="0" normalizeH="0" baseline="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Spectral components at:</a:t>
            </a:r>
          </a:p>
        </p:txBody>
      </p:sp>
      <p:sp>
        <p:nvSpPr>
          <p:cNvPr id="59" name="Rectangle 3"/>
          <p:cNvSpPr>
            <a:spLocks noChangeArrowheads="1"/>
          </p:cNvSpPr>
          <p:nvPr/>
        </p:nvSpPr>
        <p:spPr bwMode="auto">
          <a:xfrm>
            <a:off x="230943" y="80694"/>
            <a:ext cx="9144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400" b="1" i="0" u="none" strike="noStrike" kern="1200" cap="none" spc="0" normalizeH="0" baseline="0" noProof="0" dirty="0" smtClean="0">
                <a:ln>
                  <a:noFill/>
                </a:ln>
                <a:solidFill>
                  <a:srgbClr val="1F497D"/>
                </a:solidFill>
                <a:effectLst/>
                <a:uLnTx/>
                <a:uFillTx/>
                <a:latin typeface="Constantia" pitchFamily="18" charset="0"/>
                <a:ea typeface="+mn-ea"/>
                <a:cs typeface="+mn-cs"/>
              </a:rPr>
              <a:t>A Measured Longitudinal beam spectrum</a:t>
            </a:r>
            <a:endParaRPr kumimoji="0" lang="en-GB" sz="2400" b="0" i="0" u="none" strike="noStrike" kern="1200" cap="none" spc="0" normalizeH="0" baseline="0" noProof="0" dirty="0">
              <a:ln>
                <a:noFill/>
              </a:ln>
              <a:solidFill>
                <a:srgbClr val="1F497D"/>
              </a:solidFill>
              <a:effectLst/>
              <a:uLnTx/>
              <a:uFillTx/>
              <a:latin typeface="Constantia" pitchFamily="18" charset="0"/>
              <a:ea typeface="+mn-ea"/>
              <a:cs typeface="+mn-cs"/>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261" y="3824019"/>
            <a:ext cx="4002608" cy="2648393"/>
          </a:xfrm>
          <a:prstGeom prst="rect">
            <a:avLst/>
          </a:prstGeom>
        </p:spPr>
      </p:pic>
      <p:cxnSp>
        <p:nvCxnSpPr>
          <p:cNvPr id="16" name="Straight Connector 15"/>
          <p:cNvCxnSpPr/>
          <p:nvPr/>
        </p:nvCxnSpPr>
        <p:spPr>
          <a:xfrm flipV="1">
            <a:off x="2290763" y="4086679"/>
            <a:ext cx="0" cy="333375"/>
          </a:xfrm>
          <a:prstGeom prst="line">
            <a:avLst/>
          </a:prstGeom>
          <a:ln w="31750">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2566988" y="4086679"/>
            <a:ext cx="0" cy="333375"/>
          </a:xfrm>
          <a:prstGeom prst="line">
            <a:avLst/>
          </a:prstGeom>
          <a:ln w="31750">
            <a:solidFill>
              <a:srgbClr val="C0504D"/>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843088" y="4253366"/>
            <a:ext cx="447675" cy="0"/>
          </a:xfrm>
          <a:prstGeom prst="straightConnector1">
            <a:avLst/>
          </a:prstGeom>
          <a:ln w="3175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2566988" y="4253366"/>
            <a:ext cx="447675" cy="0"/>
          </a:xfrm>
          <a:prstGeom prst="straightConnector1">
            <a:avLst/>
          </a:prstGeom>
          <a:ln w="3175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843088" y="4254710"/>
            <a:ext cx="1171575" cy="0"/>
          </a:xfrm>
          <a:prstGeom prst="line">
            <a:avLst/>
          </a:prstGeom>
          <a:ln w="31750">
            <a:solidFill>
              <a:srgbClr val="C0504D"/>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820353" y="4023925"/>
            <a:ext cx="86239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err="1" smtClean="0">
                <a:ln>
                  <a:noFill/>
                </a:ln>
                <a:solidFill>
                  <a:srgbClr val="C0504D"/>
                </a:solidFill>
                <a:effectLst/>
                <a:uLnTx/>
                <a:uFillTx/>
                <a:latin typeface="Symbol" panose="05050102010706020507" pitchFamily="18" charset="2"/>
                <a:ea typeface="+mn-ea"/>
                <a:cs typeface="+mn-cs"/>
              </a:rPr>
              <a:t>w</a:t>
            </a:r>
            <a:r>
              <a:rPr kumimoji="0" lang="en-US" sz="1800" b="1" i="0" u="none" strike="noStrike" kern="1200" cap="none" spc="0" normalizeH="0" baseline="-25000" noProof="0" dirty="0" err="1" smtClean="0">
                <a:ln>
                  <a:noFill/>
                </a:ln>
                <a:solidFill>
                  <a:srgbClr val="C0504D"/>
                </a:solidFill>
                <a:effectLst/>
                <a:uLnTx/>
                <a:uFillTx/>
                <a:latin typeface="Constantia" panose="02030602050306030303" pitchFamily="18" charset="0"/>
                <a:ea typeface="+mn-ea"/>
                <a:cs typeface="+mn-cs"/>
              </a:rPr>
              <a:t>rev</a:t>
            </a:r>
            <a:endParaRPr kumimoji="0" lang="en-GB" sz="1800" b="1" i="0" u="none" strike="noStrike" kern="1200" cap="none" spc="0" normalizeH="0" baseline="-25000" noProof="0" dirty="0">
              <a:ln>
                <a:noFill/>
              </a:ln>
              <a:solidFill>
                <a:srgbClr val="C0504D"/>
              </a:solidFill>
              <a:effectLst/>
              <a:uLnTx/>
              <a:uFillTx/>
              <a:latin typeface="Constantia" panose="02030602050306030303" pitchFamily="18" charset="0"/>
              <a:ea typeface="+mn-ea"/>
              <a:cs typeface="+mn-cs"/>
            </a:endParaRPr>
          </a:p>
        </p:txBody>
      </p:sp>
      <p:pic>
        <p:nvPicPr>
          <p:cNvPr id="27"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r="42070"/>
          <a:stretch/>
        </p:blipFill>
        <p:spPr>
          <a:xfrm>
            <a:off x="1984714" y="2330626"/>
            <a:ext cx="1346655" cy="26539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3200" y="3823200"/>
            <a:ext cx="4003200" cy="2649600"/>
          </a:xfrm>
          <a:prstGeom prst="rect">
            <a:avLst/>
          </a:prstGeom>
        </p:spPr>
      </p:pic>
      <p:sp>
        <p:nvSpPr>
          <p:cNvPr id="60" name="TextBox 59"/>
          <p:cNvSpPr txBox="1"/>
          <p:nvPr/>
        </p:nvSpPr>
        <p:spPr>
          <a:xfrm>
            <a:off x="1120589" y="3586963"/>
            <a:ext cx="328628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onstantia" panose="02030602050306030303" pitchFamily="18" charset="0"/>
                <a:ea typeface="+mn-ea"/>
                <a:cs typeface="+mn-cs"/>
              </a:rPr>
              <a:t>Spectrum of single bunch</a:t>
            </a:r>
            <a:endParaRPr kumimoji="0" lang="en-GB" sz="1800" b="1" i="0" u="none" strike="noStrike" kern="1200" cap="none" spc="0" normalizeH="0" baseline="0" noProof="0" dirty="0">
              <a:ln>
                <a:noFill/>
              </a:ln>
              <a:solidFill>
                <a:srgbClr val="1F497D"/>
              </a:solidFill>
              <a:effectLst/>
              <a:uLnTx/>
              <a:uFillTx/>
              <a:latin typeface="Constantia" panose="02030602050306030303" pitchFamily="18" charset="0"/>
              <a:ea typeface="+mn-ea"/>
              <a:cs typeface="+mn-cs"/>
            </a:endParaRPr>
          </a:p>
        </p:txBody>
      </p:sp>
      <p:grpSp>
        <p:nvGrpSpPr>
          <p:cNvPr id="30" name="Group 29"/>
          <p:cNvGrpSpPr/>
          <p:nvPr/>
        </p:nvGrpSpPr>
        <p:grpSpPr>
          <a:xfrm>
            <a:off x="4644935" y="2031334"/>
            <a:ext cx="3924044" cy="4435970"/>
            <a:chOff x="4644935" y="2031334"/>
            <a:chExt cx="3924044" cy="4435970"/>
          </a:xfrm>
        </p:grpSpPr>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2110" y="2375537"/>
              <a:ext cx="3546869" cy="1471951"/>
            </a:xfrm>
            <a:prstGeom prst="rect">
              <a:avLst/>
            </a:prstGeom>
          </p:spPr>
        </p:pic>
        <p:pic>
          <p:nvPicPr>
            <p:cNvPr id="14" name="Picture 1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44935" y="3836323"/>
              <a:ext cx="3907397" cy="2630981"/>
            </a:xfrm>
            <a:prstGeom prst="rect">
              <a:avLst/>
            </a:prstGeom>
          </p:spPr>
        </p:pic>
        <p:sp>
          <p:nvSpPr>
            <p:cNvPr id="82" name="TextBox 81"/>
            <p:cNvSpPr txBox="1"/>
            <p:nvPr/>
          </p:nvSpPr>
          <p:spPr>
            <a:xfrm>
              <a:off x="5266052" y="2031334"/>
              <a:ext cx="328628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onstantia" panose="02030602050306030303" pitchFamily="18" charset="0"/>
                  <a:ea typeface="+mn-ea"/>
                  <a:cs typeface="+mn-cs"/>
                </a:rPr>
                <a:t>Multi-bunch beam</a:t>
              </a:r>
              <a:endParaRPr kumimoji="0" lang="en-GB" sz="1800" b="1" i="0" u="none" strike="noStrike" kern="1200" cap="none" spc="0" normalizeH="0" baseline="0" noProof="0" dirty="0">
                <a:ln>
                  <a:noFill/>
                </a:ln>
                <a:solidFill>
                  <a:srgbClr val="1F497D"/>
                </a:solidFill>
                <a:effectLst/>
                <a:uLnTx/>
                <a:uFillTx/>
                <a:latin typeface="Constantia" panose="02030602050306030303" pitchFamily="18" charset="0"/>
                <a:ea typeface="+mn-ea"/>
                <a:cs typeface="+mn-cs"/>
              </a:endParaRPr>
            </a:p>
          </p:txBody>
        </p:sp>
        <p:sp>
          <p:nvSpPr>
            <p:cNvPr id="29" name="TextBox 28"/>
            <p:cNvSpPr txBox="1"/>
            <p:nvPr/>
          </p:nvSpPr>
          <p:spPr>
            <a:xfrm>
              <a:off x="5985337" y="3892795"/>
              <a:ext cx="5389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err="1" smtClean="0">
                  <a:ln>
                    <a:noFill/>
                  </a:ln>
                  <a:solidFill>
                    <a:prstClr val="black"/>
                  </a:solidFill>
                  <a:effectLst/>
                  <a:uLnTx/>
                  <a:uFillTx/>
                  <a:latin typeface="Symbol" panose="05050102010706020507" pitchFamily="18" charset="2"/>
                  <a:ea typeface="+mn-ea"/>
                  <a:cs typeface="Times New Roman" pitchFamily="18" charset="0"/>
                  <a:sym typeface="Wingdings" pitchFamily="2" charset="2"/>
                </a:rPr>
                <a:t>w</a:t>
              </a:r>
              <a:r>
                <a:rPr kumimoji="0" lang="en-US" sz="1800" b="1" i="0" u="none" strike="noStrike" kern="1200" cap="none" spc="0" normalizeH="0" baseline="-25000" noProof="0" dirty="0" err="1" smtClean="0">
                  <a:ln>
                    <a:noFill/>
                  </a:ln>
                  <a:solidFill>
                    <a:prstClr val="black"/>
                  </a:solidFill>
                  <a:effectLst/>
                  <a:uLnTx/>
                  <a:uFillTx/>
                  <a:latin typeface="Constantia" pitchFamily="18" charset="0"/>
                  <a:ea typeface="+mn-ea"/>
                  <a:cs typeface="Times New Roman" pitchFamily="18" charset="0"/>
                  <a:sym typeface="Wingdings" pitchFamily="2" charset="2"/>
                </a:rPr>
                <a:t>RF</a:t>
              </a:r>
              <a:endParaRPr kumimoji="0" lang="en-US" sz="1800" b="1" i="0" u="none" strike="noStrike" kern="1200" cap="none" spc="0" normalizeH="0" baseline="-25000" noProof="0" dirty="0">
                <a:ln>
                  <a:noFill/>
                </a:ln>
                <a:solidFill>
                  <a:prstClr val="black"/>
                </a:solidFill>
                <a:effectLst/>
                <a:uLnTx/>
                <a:uFillTx/>
                <a:latin typeface="Constantia" pitchFamily="18" charset="0"/>
                <a:ea typeface="+mn-ea"/>
                <a:cs typeface="Times New Roman" pitchFamily="18" charset="0"/>
                <a:sym typeface="Wingdings" pitchFamily="2" charset="2"/>
              </a:endParaRPr>
            </a:p>
          </p:txBody>
        </p:sp>
        <p:sp>
          <p:nvSpPr>
            <p:cNvPr id="86" name="TextBox 85"/>
            <p:cNvSpPr txBox="1"/>
            <p:nvPr/>
          </p:nvSpPr>
          <p:spPr>
            <a:xfrm>
              <a:off x="6720700" y="4217091"/>
              <a:ext cx="6543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Symbol" panose="05050102010706020507" pitchFamily="18" charset="2"/>
                  <a:ea typeface="+mn-ea"/>
                  <a:cs typeface="Times New Roman" pitchFamily="18" charset="0"/>
                  <a:sym typeface="Wingdings" pitchFamily="2" charset="2"/>
                </a:rPr>
                <a:t>2</a:t>
              </a:r>
              <a:r>
                <a:rPr kumimoji="0" lang="en-US" sz="1800" b="1" i="1" u="none" strike="noStrike" kern="1200" cap="none" spc="0" normalizeH="0" baseline="0" noProof="0" dirty="0" smtClean="0">
                  <a:ln>
                    <a:noFill/>
                  </a:ln>
                  <a:solidFill>
                    <a:prstClr val="black"/>
                  </a:solidFill>
                  <a:effectLst/>
                  <a:uLnTx/>
                  <a:uFillTx/>
                  <a:latin typeface="Symbol" panose="05050102010706020507" pitchFamily="18" charset="2"/>
                  <a:ea typeface="+mn-ea"/>
                  <a:cs typeface="Times New Roman" pitchFamily="18" charset="0"/>
                  <a:sym typeface="Wingdings" pitchFamily="2" charset="2"/>
                </a:rPr>
                <a:t>w</a:t>
              </a:r>
              <a:r>
                <a:rPr kumimoji="0" lang="en-US" sz="1800" b="1" i="0" u="none" strike="noStrike" kern="1200" cap="none" spc="0" normalizeH="0" baseline="-2500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RF</a:t>
              </a:r>
              <a:endParaRPr kumimoji="0" lang="en-US" sz="1800" b="1" i="0" u="none" strike="noStrike" kern="1200" cap="none" spc="0" normalizeH="0" baseline="-25000" noProof="0" dirty="0">
                <a:ln>
                  <a:noFill/>
                </a:ln>
                <a:solidFill>
                  <a:prstClr val="black"/>
                </a:solidFill>
                <a:effectLst/>
                <a:uLnTx/>
                <a:uFillTx/>
                <a:latin typeface="Constantia" pitchFamily="18" charset="0"/>
                <a:ea typeface="+mn-ea"/>
                <a:cs typeface="Times New Roman" pitchFamily="18" charset="0"/>
                <a:sym typeface="Wingdings" pitchFamily="2" charset="2"/>
              </a:endParaRPr>
            </a:p>
          </p:txBody>
        </p:sp>
        <p:sp>
          <p:nvSpPr>
            <p:cNvPr id="87" name="TextBox 86"/>
            <p:cNvSpPr txBox="1"/>
            <p:nvPr/>
          </p:nvSpPr>
          <p:spPr>
            <a:xfrm>
              <a:off x="7425846" y="4561703"/>
              <a:ext cx="65434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Symbol" panose="05050102010706020507" pitchFamily="18" charset="2"/>
                  <a:ea typeface="+mn-ea"/>
                  <a:cs typeface="Times New Roman" pitchFamily="18" charset="0"/>
                  <a:sym typeface="Wingdings" pitchFamily="2" charset="2"/>
                </a:rPr>
                <a:t>3</a:t>
              </a:r>
              <a:r>
                <a:rPr kumimoji="0" lang="en-US" sz="1800" b="1" i="1" u="none" strike="noStrike" kern="1200" cap="none" spc="0" normalizeH="0" baseline="0" noProof="0" dirty="0" smtClean="0">
                  <a:ln>
                    <a:noFill/>
                  </a:ln>
                  <a:solidFill>
                    <a:prstClr val="black"/>
                  </a:solidFill>
                  <a:effectLst/>
                  <a:uLnTx/>
                  <a:uFillTx/>
                  <a:latin typeface="Symbol" panose="05050102010706020507" pitchFamily="18" charset="2"/>
                  <a:ea typeface="+mn-ea"/>
                  <a:cs typeface="Times New Roman" pitchFamily="18" charset="0"/>
                  <a:sym typeface="Wingdings" pitchFamily="2" charset="2"/>
                </a:rPr>
                <a:t>w</a:t>
              </a:r>
              <a:r>
                <a:rPr kumimoji="0" lang="en-US" sz="1800" b="1" i="0" u="none" strike="noStrike" kern="1200" cap="none" spc="0" normalizeH="0" baseline="-25000" noProof="0" dirty="0" smtClean="0">
                  <a:ln>
                    <a:noFill/>
                  </a:ln>
                  <a:solidFill>
                    <a:prstClr val="black"/>
                  </a:solidFill>
                  <a:effectLst/>
                  <a:uLnTx/>
                  <a:uFillTx/>
                  <a:latin typeface="Constantia" pitchFamily="18" charset="0"/>
                  <a:ea typeface="+mn-ea"/>
                  <a:cs typeface="Times New Roman" pitchFamily="18" charset="0"/>
                  <a:sym typeface="Wingdings" pitchFamily="2" charset="2"/>
                </a:rPr>
                <a:t>RF</a:t>
              </a:r>
              <a:endParaRPr kumimoji="0" lang="en-US" sz="1800" b="1" i="0" u="none" strike="noStrike" kern="1200" cap="none" spc="0" normalizeH="0" baseline="-25000" noProof="0" dirty="0">
                <a:ln>
                  <a:noFill/>
                </a:ln>
                <a:solidFill>
                  <a:prstClr val="black"/>
                </a:solidFill>
                <a:effectLst/>
                <a:uLnTx/>
                <a:uFillTx/>
                <a:latin typeface="Constantia" pitchFamily="18" charset="0"/>
                <a:ea typeface="+mn-ea"/>
                <a:cs typeface="Times New Roman" pitchFamily="18" charset="0"/>
                <a:sym typeface="Wingdings" pitchFamily="2" charset="2"/>
              </a:endParaRPr>
            </a:p>
          </p:txBody>
        </p:sp>
      </p:grpSp>
      <p:sp>
        <p:nvSpPr>
          <p:cNvPr id="2" name="TextBox 1"/>
          <p:cNvSpPr txBox="1"/>
          <p:nvPr/>
        </p:nvSpPr>
        <p:spPr>
          <a:xfrm>
            <a:off x="230943" y="2912888"/>
            <a:ext cx="4493457" cy="646331"/>
          </a:xfrm>
          <a:prstGeom prst="rect">
            <a:avLst/>
          </a:prstGeom>
          <a:noFill/>
        </p:spPr>
        <p:txBody>
          <a:bodyPr wrap="square" rtlCol="0">
            <a:spAutoFit/>
          </a:bodyPr>
          <a:lstStyle/>
          <a:p>
            <a:pPr algn="ctr"/>
            <a:r>
              <a:rPr lang="en-GB" b="1" dirty="0" smtClean="0">
                <a:solidFill>
                  <a:srgbClr val="FF0000"/>
                </a:solidFill>
              </a:rPr>
              <a:t>Bunch not Gaussian.</a:t>
            </a:r>
          </a:p>
          <a:p>
            <a:pPr algn="ctr"/>
            <a:r>
              <a:rPr lang="en-GB" b="1" dirty="0" smtClean="0">
                <a:solidFill>
                  <a:srgbClr val="FF0000"/>
                </a:solidFill>
              </a:rPr>
              <a:t>Somewhat between triangular and parabolic</a:t>
            </a:r>
            <a:endParaRPr lang="en-GB" b="1" dirty="0">
              <a:solidFill>
                <a:srgbClr val="FF0000"/>
              </a:solidFill>
            </a:endParaRPr>
          </a:p>
        </p:txBody>
      </p:sp>
    </p:spTree>
    <p:extLst>
      <p:ext uri="{BB962C8B-B14F-4D97-AF65-F5344CB8AC3E}">
        <p14:creationId xmlns:p14="http://schemas.microsoft.com/office/powerpoint/2010/main" val="383818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34</a:t>
            </a:fld>
            <a:endParaRPr lang="en-US"/>
          </a:p>
        </p:txBody>
      </p:sp>
      <p:sp>
        <p:nvSpPr>
          <p:cNvPr id="5" name="Title 4"/>
          <p:cNvSpPr>
            <a:spLocks noGrp="1"/>
          </p:cNvSpPr>
          <p:nvPr>
            <p:ph type="title"/>
          </p:nvPr>
        </p:nvSpPr>
        <p:spPr/>
        <p:txBody>
          <a:bodyPr/>
          <a:lstStyle/>
          <a:p>
            <a:r>
              <a:rPr lang="en-GB" sz="2800" dirty="0" smtClean="0"/>
              <a:t>LHC longitudinal frequency spectrum</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614" y="1122578"/>
            <a:ext cx="7442586" cy="4897222"/>
          </a:xfrm>
          <a:prstGeom prst="rect">
            <a:avLst/>
          </a:prstGeom>
        </p:spPr>
      </p:pic>
    </p:spTree>
    <p:extLst>
      <p:ext uri="{BB962C8B-B14F-4D97-AF65-F5344CB8AC3E}">
        <p14:creationId xmlns:p14="http://schemas.microsoft.com/office/powerpoint/2010/main" val="19789956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7457" y="1874563"/>
            <a:ext cx="3929125" cy="2994235"/>
          </a:xfrm>
        </p:spPr>
      </p:pic>
      <p:sp>
        <p:nvSpPr>
          <p:cNvPr id="4" name="Footer Placeholder 3"/>
          <p:cNvSpPr>
            <a:spLocks noGrp="1"/>
          </p:cNvSpPr>
          <p:nvPr>
            <p:ph type="ftr" sz="quarter" idx="11"/>
          </p:nvPr>
        </p:nvSpPr>
        <p:spPr/>
        <p:txBody>
          <a:bodyPr/>
          <a:lstStyle/>
          <a:p>
            <a:pPr>
              <a:defRPr/>
            </a:pPr>
            <a:r>
              <a:rPr lang="en-US" smtClean="0"/>
              <a:t>CAS 2025 H.Schmickler</a:t>
            </a:r>
            <a:endParaRPr lang="en-US"/>
          </a:p>
        </p:txBody>
      </p:sp>
      <p:sp>
        <p:nvSpPr>
          <p:cNvPr id="2" name="Title 1"/>
          <p:cNvSpPr>
            <a:spLocks noGrp="1"/>
          </p:cNvSpPr>
          <p:nvPr>
            <p:ph type="title"/>
          </p:nvPr>
        </p:nvSpPr>
        <p:spPr>
          <a:xfrm>
            <a:off x="457200" y="274638"/>
            <a:ext cx="8229600" cy="792162"/>
          </a:xfrm>
        </p:spPr>
        <p:txBody>
          <a:bodyPr/>
          <a:lstStyle/>
          <a:p>
            <a:r>
              <a:rPr lang="en-GB" b="1" dirty="0" smtClean="0">
                <a:solidFill>
                  <a:srgbClr val="FF0000"/>
                </a:solidFill>
              </a:rPr>
              <a:t>And if this was not enough: </a:t>
            </a:r>
            <a:r>
              <a:rPr lang="en-GB" b="1" dirty="0" smtClean="0"/>
              <a:t/>
            </a:r>
            <a:br>
              <a:rPr lang="en-GB" b="1" dirty="0" smtClean="0"/>
            </a:br>
            <a:r>
              <a:rPr lang="en-GB" sz="2000" dirty="0" smtClean="0"/>
              <a:t>amplitude modulation of bunch signals</a:t>
            </a:r>
            <a:endParaRPr lang="en-GB" sz="20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114" y="5021198"/>
            <a:ext cx="3777343" cy="807763"/>
          </a:xfrm>
          <a:prstGeom prst="rect">
            <a:avLst/>
          </a:prstGeom>
        </p:spPr>
      </p:pic>
      <p:sp>
        <p:nvSpPr>
          <p:cNvPr id="8" name="TextBox 7"/>
          <p:cNvSpPr txBox="1"/>
          <p:nvPr/>
        </p:nvSpPr>
        <p:spPr>
          <a:xfrm>
            <a:off x="489857" y="5828961"/>
            <a:ext cx="3962400" cy="369332"/>
          </a:xfrm>
          <a:prstGeom prst="rect">
            <a:avLst/>
          </a:prstGeom>
          <a:noFill/>
        </p:spPr>
        <p:txBody>
          <a:bodyPr wrap="square" rtlCol="0">
            <a:spAutoFit/>
          </a:bodyPr>
          <a:lstStyle/>
          <a:p>
            <a:r>
              <a:rPr lang="en-GB" dirty="0"/>
              <a:t>m</a:t>
            </a:r>
            <a:r>
              <a:rPr lang="en-GB" dirty="0" smtClean="0"/>
              <a:t>= modulation index 0…1 (</a:t>
            </a:r>
            <a:r>
              <a:rPr lang="en-GB" dirty="0" err="1" smtClean="0"/>
              <a:t>V</a:t>
            </a:r>
            <a:r>
              <a:rPr lang="en-GB" baseline="-25000" dirty="0" err="1" smtClean="0"/>
              <a:t>env</a:t>
            </a:r>
            <a:r>
              <a:rPr lang="en-GB" dirty="0" smtClean="0"/>
              <a:t> = </a:t>
            </a:r>
            <a:r>
              <a:rPr lang="en-GB" dirty="0" err="1" smtClean="0"/>
              <a:t>V</a:t>
            </a:r>
            <a:r>
              <a:rPr lang="en-GB" baseline="-25000" dirty="0" err="1" smtClean="0"/>
              <a:t>c</a:t>
            </a:r>
            <a:r>
              <a:rPr lang="en-GB" dirty="0" smtClean="0"/>
              <a:t>)</a:t>
            </a:r>
            <a:endParaRPr lang="en-GB"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903249"/>
            <a:ext cx="4267200" cy="2744542"/>
          </a:xfrm>
          <a:prstGeom prst="rect">
            <a:avLst/>
          </a:prstGeom>
        </p:spPr>
      </p:pic>
      <p:sp>
        <p:nvSpPr>
          <p:cNvPr id="10" name="TextBox 9"/>
          <p:cNvSpPr txBox="1"/>
          <p:nvPr/>
        </p:nvSpPr>
        <p:spPr>
          <a:xfrm>
            <a:off x="4953000" y="1495765"/>
            <a:ext cx="4038600" cy="369332"/>
          </a:xfrm>
          <a:prstGeom prst="rect">
            <a:avLst/>
          </a:prstGeom>
          <a:noFill/>
        </p:spPr>
        <p:txBody>
          <a:bodyPr wrap="square" rtlCol="0">
            <a:spAutoFit/>
          </a:bodyPr>
          <a:lstStyle/>
          <a:p>
            <a:r>
              <a:rPr lang="en-GB" dirty="0" smtClean="0"/>
              <a:t>Using trigonometric identity:</a:t>
            </a:r>
            <a:endParaRPr lang="en-GB" dirty="0"/>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36771" y="4508912"/>
            <a:ext cx="2971800" cy="1996209"/>
          </a:xfrm>
          <a:prstGeom prst="rect">
            <a:avLst/>
          </a:prstGeom>
        </p:spPr>
      </p:pic>
      <p:sp>
        <p:nvSpPr>
          <p:cNvPr id="3" name="Slide Number Placeholder 2"/>
          <p:cNvSpPr>
            <a:spLocks noGrp="1"/>
          </p:cNvSpPr>
          <p:nvPr>
            <p:ph type="sldNum" sz="quarter" idx="12"/>
          </p:nvPr>
        </p:nvSpPr>
        <p:spPr/>
        <p:txBody>
          <a:bodyPr/>
          <a:lstStyle/>
          <a:p>
            <a:fld id="{07CB4EDF-7DE6-4369-B527-B79B2EF0026D}" type="slidenum">
              <a:rPr lang="en-US" smtClean="0"/>
              <a:pPr/>
              <a:t>35</a:t>
            </a:fld>
            <a:endParaRPr lang="en-US"/>
          </a:p>
        </p:txBody>
      </p:sp>
      <p:sp>
        <p:nvSpPr>
          <p:cNvPr id="5" name="TextBox 4"/>
          <p:cNvSpPr txBox="1"/>
          <p:nvPr/>
        </p:nvSpPr>
        <p:spPr>
          <a:xfrm>
            <a:off x="179614" y="1172599"/>
            <a:ext cx="4582886" cy="646331"/>
          </a:xfrm>
          <a:prstGeom prst="rect">
            <a:avLst/>
          </a:prstGeom>
          <a:noFill/>
        </p:spPr>
        <p:txBody>
          <a:bodyPr wrap="square" rtlCol="0">
            <a:spAutoFit/>
          </a:bodyPr>
          <a:lstStyle/>
          <a:p>
            <a:r>
              <a:rPr lang="en-GB" dirty="0" smtClean="0">
                <a:solidFill>
                  <a:srgbClr val="00B050"/>
                </a:solidFill>
              </a:rPr>
              <a:t>Any amplitude modulation in time domain leads to sidebands in frequency domain</a:t>
            </a:r>
            <a:endParaRPr lang="en-GB" dirty="0">
              <a:solidFill>
                <a:srgbClr val="00B050"/>
              </a:solidFill>
            </a:endParaRPr>
          </a:p>
        </p:txBody>
      </p:sp>
    </p:spTree>
    <p:extLst>
      <p:ext uri="{BB962C8B-B14F-4D97-AF65-F5344CB8AC3E}">
        <p14:creationId xmlns:p14="http://schemas.microsoft.com/office/powerpoint/2010/main" val="42307449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752600"/>
            <a:ext cx="8229600" cy="2442960"/>
          </a:xfrm>
        </p:spPr>
      </p:pic>
      <p:sp>
        <p:nvSpPr>
          <p:cNvPr id="4" name="Footer Placeholder 3"/>
          <p:cNvSpPr>
            <a:spLocks noGrp="1"/>
          </p:cNvSpPr>
          <p:nvPr>
            <p:ph type="ftr" sz="quarter" idx="11"/>
          </p:nvPr>
        </p:nvSpPr>
        <p:spPr/>
        <p:txBody>
          <a:bodyPr/>
          <a:lstStyle/>
          <a:p>
            <a:pPr>
              <a:defRPr/>
            </a:pPr>
            <a:r>
              <a:rPr lang="en-US" smtClean="0"/>
              <a:t>CAS 2025 H.Schmickler</a:t>
            </a:r>
            <a:endParaRPr lang="en-US"/>
          </a:p>
        </p:txBody>
      </p:sp>
      <p:sp>
        <p:nvSpPr>
          <p:cNvPr id="2" name="Title 1"/>
          <p:cNvSpPr>
            <a:spLocks noGrp="1"/>
          </p:cNvSpPr>
          <p:nvPr>
            <p:ph type="title"/>
          </p:nvPr>
        </p:nvSpPr>
        <p:spPr>
          <a:xfrm>
            <a:off x="163286" y="152400"/>
            <a:ext cx="8980714" cy="1524000"/>
          </a:xfrm>
        </p:spPr>
        <p:txBody>
          <a:bodyPr/>
          <a:lstStyle/>
          <a:p>
            <a:r>
              <a:rPr lang="en-GB" sz="2000" dirty="0" smtClean="0"/>
              <a:t>Relevant example of amplitude modulation: </a:t>
            </a:r>
            <a:br>
              <a:rPr lang="en-GB" sz="2000" dirty="0" smtClean="0"/>
            </a:br>
            <a:r>
              <a:rPr lang="en-GB" sz="2000" dirty="0" smtClean="0"/>
              <a:t>stimulated </a:t>
            </a:r>
            <a:r>
              <a:rPr lang="en-GB" sz="2000" dirty="0" err="1" smtClean="0"/>
              <a:t>betatron</a:t>
            </a:r>
            <a:r>
              <a:rPr lang="en-GB" sz="2000" dirty="0" smtClean="0"/>
              <a:t> oscillation(or: tune measurement)</a:t>
            </a:r>
            <a:br>
              <a:rPr lang="en-GB" sz="2000" dirty="0" smtClean="0"/>
            </a:br>
            <a:r>
              <a:rPr lang="en-GB" sz="2000" dirty="0" smtClean="0">
                <a:solidFill>
                  <a:srgbClr val="FF0000"/>
                </a:solidFill>
              </a:rPr>
              <a:t>this means an amplitude modulation of the intensity signal by transverse excursions</a:t>
            </a:r>
            <a:endParaRPr lang="en-GB" sz="2000" dirty="0">
              <a:solidFill>
                <a:srgbClr val="FF0000"/>
              </a:solidFill>
            </a:endParaRPr>
          </a:p>
        </p:txBody>
      </p:sp>
      <p:sp>
        <p:nvSpPr>
          <p:cNvPr id="7" name="TextBox 6"/>
          <p:cNvSpPr txBox="1"/>
          <p:nvPr/>
        </p:nvSpPr>
        <p:spPr>
          <a:xfrm>
            <a:off x="304800" y="4495800"/>
            <a:ext cx="8229600" cy="1477328"/>
          </a:xfrm>
          <a:prstGeom prst="rect">
            <a:avLst/>
          </a:prstGeom>
          <a:noFill/>
        </p:spPr>
        <p:txBody>
          <a:bodyPr wrap="square" rtlCol="0">
            <a:spAutoFit/>
          </a:bodyPr>
          <a:lstStyle/>
          <a:p>
            <a:r>
              <a:rPr lang="en-GB" dirty="0" smtClean="0"/>
              <a:t>Beam centre of charge makes small </a:t>
            </a:r>
            <a:r>
              <a:rPr lang="en-GB" dirty="0" err="1" smtClean="0"/>
              <a:t>betatron</a:t>
            </a:r>
            <a:r>
              <a:rPr lang="en-GB" dirty="0" smtClean="0"/>
              <a:t> oscillation around the closed orbit</a:t>
            </a:r>
            <a:br>
              <a:rPr lang="en-GB" dirty="0" smtClean="0"/>
            </a:br>
            <a:r>
              <a:rPr lang="en-GB" dirty="0" smtClean="0"/>
              <a:t>(- stimulated by an exciter or by a beam instability)</a:t>
            </a:r>
          </a:p>
          <a:p>
            <a:endParaRPr lang="en-GB" dirty="0"/>
          </a:p>
          <a:p>
            <a:r>
              <a:rPr lang="en-GB" dirty="0"/>
              <a:t>D</a:t>
            </a:r>
            <a:r>
              <a:rPr lang="en-GB" dirty="0" smtClean="0"/>
              <a:t>epending on the proximity to an EM sensor the measured signal amplitude varies.</a:t>
            </a:r>
            <a:endParaRPr lang="en-GB" dirty="0"/>
          </a:p>
        </p:txBody>
      </p:sp>
      <p:sp>
        <p:nvSpPr>
          <p:cNvPr id="8" name="TextBox 7"/>
          <p:cNvSpPr txBox="1"/>
          <p:nvPr/>
        </p:nvSpPr>
        <p:spPr>
          <a:xfrm>
            <a:off x="7315200" y="1676400"/>
            <a:ext cx="1636987" cy="553998"/>
          </a:xfrm>
          <a:prstGeom prst="rect">
            <a:avLst/>
          </a:prstGeom>
          <a:noFill/>
        </p:spPr>
        <p:txBody>
          <a:bodyPr wrap="none" rtlCol="0">
            <a:spAutoFit/>
          </a:bodyPr>
          <a:lstStyle/>
          <a:p>
            <a:r>
              <a:rPr lang="en-GB" dirty="0" smtClean="0"/>
              <a:t> </a:t>
            </a:r>
            <a:r>
              <a:rPr lang="en-GB" sz="1200" dirty="0" smtClean="0"/>
              <a:t>taken from </a:t>
            </a:r>
            <a:r>
              <a:rPr lang="en-GB" sz="1200" dirty="0" err="1" smtClean="0"/>
              <a:t>R.Jones</a:t>
            </a:r>
            <a:r>
              <a:rPr lang="en-GB" sz="1200" dirty="0" smtClean="0"/>
              <a:t>,</a:t>
            </a:r>
            <a:br>
              <a:rPr lang="en-GB" sz="1200" dirty="0" smtClean="0"/>
            </a:br>
            <a:r>
              <a:rPr lang="en-GB" sz="1200" dirty="0" smtClean="0"/>
              <a:t>proc. of BI-CAS 2018</a:t>
            </a:r>
            <a:endParaRPr lang="en-GB" sz="1200"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36</a:t>
            </a:fld>
            <a:endParaRPr lang="en-US"/>
          </a:p>
        </p:txBody>
      </p:sp>
    </p:spTree>
    <p:extLst>
      <p:ext uri="{BB962C8B-B14F-4D97-AF65-F5344CB8AC3E}">
        <p14:creationId xmlns:p14="http://schemas.microsoft.com/office/powerpoint/2010/main" val="10857619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04800"/>
            <a:ext cx="8486253" cy="5821363"/>
          </a:xfrm>
        </p:spPr>
      </p:pic>
      <p:sp>
        <p:nvSpPr>
          <p:cNvPr id="4" name="Footer Placeholder 3"/>
          <p:cNvSpPr>
            <a:spLocks noGrp="1"/>
          </p:cNvSpPr>
          <p:nvPr>
            <p:ph type="ftr" sz="quarter" idx="11"/>
          </p:nvPr>
        </p:nvSpPr>
        <p:spPr/>
        <p:txBody>
          <a:bodyPr/>
          <a:lstStyle/>
          <a:p>
            <a:pPr>
              <a:defRPr/>
            </a:pPr>
            <a:r>
              <a:rPr lang="en-US" smtClean="0"/>
              <a:t>CAS 2025 H.Schmickler</a:t>
            </a:r>
            <a:endParaRPr lang="en-US"/>
          </a:p>
        </p:txBody>
      </p:sp>
      <p:sp>
        <p:nvSpPr>
          <p:cNvPr id="7" name="TextBox 6"/>
          <p:cNvSpPr txBox="1"/>
          <p:nvPr/>
        </p:nvSpPr>
        <p:spPr>
          <a:xfrm>
            <a:off x="6801506" y="762000"/>
            <a:ext cx="1636987" cy="461665"/>
          </a:xfrm>
          <a:prstGeom prst="rect">
            <a:avLst/>
          </a:prstGeom>
          <a:noFill/>
        </p:spPr>
        <p:txBody>
          <a:bodyPr wrap="none" rtlCol="0">
            <a:spAutoFit/>
          </a:bodyPr>
          <a:lstStyle/>
          <a:p>
            <a:r>
              <a:rPr lang="en-GB" sz="1200" dirty="0" smtClean="0"/>
              <a:t> taken from </a:t>
            </a:r>
            <a:r>
              <a:rPr lang="en-GB" sz="1200" dirty="0" err="1" smtClean="0"/>
              <a:t>R.Jones</a:t>
            </a:r>
            <a:r>
              <a:rPr lang="en-GB" sz="1200" dirty="0" smtClean="0"/>
              <a:t>,</a:t>
            </a:r>
            <a:br>
              <a:rPr lang="en-GB" sz="1200" dirty="0" smtClean="0"/>
            </a:br>
            <a:r>
              <a:rPr lang="en-GB" sz="1200" dirty="0" smtClean="0"/>
              <a:t>proc. of BI-CAS 2018</a:t>
            </a:r>
            <a:endParaRPr lang="en-GB" sz="1200" dirty="0"/>
          </a:p>
        </p:txBody>
      </p:sp>
      <p:sp>
        <p:nvSpPr>
          <p:cNvPr id="2" name="Slide Number Placeholder 1"/>
          <p:cNvSpPr>
            <a:spLocks noGrp="1"/>
          </p:cNvSpPr>
          <p:nvPr>
            <p:ph type="sldNum" sz="quarter" idx="12"/>
          </p:nvPr>
        </p:nvSpPr>
        <p:spPr/>
        <p:txBody>
          <a:bodyPr/>
          <a:lstStyle/>
          <a:p>
            <a:fld id="{07CB4EDF-7DE6-4369-B527-B79B2EF0026D}" type="slidenum">
              <a:rPr lang="en-US" smtClean="0"/>
              <a:pPr/>
              <a:t>37</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685798"/>
            <a:ext cx="8229600" cy="4937759"/>
          </a:xfrm>
          <a:prstGeom prst="rect">
            <a:avLst/>
          </a:prstGeom>
        </p:spPr>
      </p:pic>
    </p:spTree>
    <p:extLst>
      <p:ext uri="{BB962C8B-B14F-4D97-AF65-F5344CB8AC3E}">
        <p14:creationId xmlns:p14="http://schemas.microsoft.com/office/powerpoint/2010/main" val="15715794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71551"/>
            <a:ext cx="8672513" cy="1924050"/>
          </a:xfrm>
        </p:spPr>
        <p:txBody>
          <a:bodyPr/>
          <a:lstStyle/>
          <a:p>
            <a:r>
              <a:rPr lang="en-GB" dirty="0" smtClean="0"/>
              <a:t>In the case of more than one bunch (N) in the accelerator (</a:t>
            </a:r>
            <a:r>
              <a:rPr lang="en-GB" dirty="0" smtClean="0">
                <a:solidFill>
                  <a:srgbClr val="FF0000"/>
                </a:solidFill>
              </a:rPr>
              <a:t>assume equal intensities filled at equal distances</a:t>
            </a:r>
            <a:r>
              <a:rPr lang="en-GB" dirty="0" smtClean="0"/>
              <a:t>!) one cannot distinguish</a:t>
            </a:r>
            <a:br>
              <a:rPr lang="en-GB" dirty="0" smtClean="0"/>
            </a:br>
            <a:r>
              <a:rPr lang="en-GB" dirty="0" smtClean="0"/>
              <a:t>between </a:t>
            </a:r>
            <a:br>
              <a:rPr lang="en-GB" dirty="0" smtClean="0"/>
            </a:br>
            <a:r>
              <a:rPr lang="en-GB" dirty="0" smtClean="0"/>
              <a:t>- an accelerator with </a:t>
            </a:r>
            <a:r>
              <a:rPr lang="en-GB" dirty="0" smtClean="0">
                <a:solidFill>
                  <a:srgbClr val="00B050"/>
                </a:solidFill>
              </a:rPr>
              <a:t>1 bunch </a:t>
            </a:r>
            <a:r>
              <a:rPr lang="en-GB" dirty="0" smtClean="0"/>
              <a:t>and a revolution time of </a:t>
            </a:r>
            <a:r>
              <a:rPr lang="en-GB" dirty="0" err="1" smtClean="0">
                <a:solidFill>
                  <a:srgbClr val="00B050"/>
                </a:solidFill>
              </a:rPr>
              <a:t>t</a:t>
            </a:r>
            <a:r>
              <a:rPr lang="en-GB" baseline="-25000" dirty="0" err="1" smtClean="0">
                <a:solidFill>
                  <a:srgbClr val="00B050"/>
                </a:solidFill>
              </a:rPr>
              <a:t>rev</a:t>
            </a:r>
            <a:r>
              <a:rPr lang="en-GB" baseline="-25000" dirty="0" smtClean="0"/>
              <a:t/>
            </a:r>
            <a:br>
              <a:rPr lang="en-GB" baseline="-25000" dirty="0" smtClean="0"/>
            </a:br>
            <a:r>
              <a:rPr lang="en-GB" baseline="-25000" dirty="0" smtClean="0"/>
              <a:t>-</a:t>
            </a:r>
            <a:r>
              <a:rPr lang="en-GB" dirty="0" smtClean="0"/>
              <a:t> an accelerator with </a:t>
            </a:r>
            <a:r>
              <a:rPr lang="en-GB" dirty="0" smtClean="0">
                <a:solidFill>
                  <a:srgbClr val="00B050"/>
                </a:solidFill>
              </a:rPr>
              <a:t>N bunches </a:t>
            </a:r>
            <a:r>
              <a:rPr lang="en-GB" dirty="0" smtClean="0"/>
              <a:t>and a revolution time of </a:t>
            </a:r>
            <a:r>
              <a:rPr lang="en-GB" dirty="0" err="1" smtClean="0">
                <a:solidFill>
                  <a:srgbClr val="00B050"/>
                </a:solidFill>
              </a:rPr>
              <a:t>t</a:t>
            </a:r>
            <a:r>
              <a:rPr lang="en-GB" baseline="-25000" dirty="0" err="1" smtClean="0">
                <a:solidFill>
                  <a:srgbClr val="00B050"/>
                </a:solidFill>
              </a:rPr>
              <a:t>rev</a:t>
            </a:r>
            <a:r>
              <a:rPr lang="en-GB" dirty="0" smtClean="0">
                <a:solidFill>
                  <a:srgbClr val="00B050"/>
                </a:solidFill>
              </a:rPr>
              <a:t> /N</a:t>
            </a:r>
            <a:endParaRPr lang="en-GB" baseline="-25000" dirty="0" smtClean="0">
              <a:solidFill>
                <a:srgbClr val="00B050"/>
              </a:solidFill>
            </a:endParaRPr>
          </a:p>
        </p:txBody>
      </p:sp>
      <p:sp>
        <p:nvSpPr>
          <p:cNvPr id="3" name="Title 2"/>
          <p:cNvSpPr>
            <a:spLocks noGrp="1"/>
          </p:cNvSpPr>
          <p:nvPr>
            <p:ph type="title"/>
          </p:nvPr>
        </p:nvSpPr>
        <p:spPr/>
        <p:txBody>
          <a:bodyPr/>
          <a:lstStyle/>
          <a:p>
            <a:r>
              <a:rPr lang="en-GB" dirty="0" smtClean="0"/>
              <a:t>One bunch/several bunches?</a:t>
            </a:r>
            <a:endParaRPr lang="en-GB"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38</a:t>
            </a:fld>
            <a:endParaRPr lang="en-US" dirty="0"/>
          </a:p>
        </p:txBody>
      </p:sp>
      <p:sp>
        <p:nvSpPr>
          <p:cNvPr id="5" name="Footer Placeholder 4"/>
          <p:cNvSpPr>
            <a:spLocks noGrp="1"/>
          </p:cNvSpPr>
          <p:nvPr>
            <p:ph type="ftr" sz="quarter" idx="3"/>
          </p:nvPr>
        </p:nvSpPr>
        <p:spPr/>
        <p:txBody>
          <a:bodyPr/>
          <a:lstStyle/>
          <a:p>
            <a:pPr>
              <a:defRPr/>
            </a:pPr>
            <a:r>
              <a:rPr lang="en-US" b="1" smtClean="0"/>
              <a:t>CAS 2025 H.Schmickler</a:t>
            </a:r>
            <a:endParaRPr lang="en-US" b="1" dirty="0"/>
          </a:p>
        </p:txBody>
      </p:sp>
      <p:sp>
        <p:nvSpPr>
          <p:cNvPr id="6" name="TextBox 5"/>
          <p:cNvSpPr txBox="1"/>
          <p:nvPr/>
        </p:nvSpPr>
        <p:spPr>
          <a:xfrm>
            <a:off x="8353077" y="1676400"/>
            <a:ext cx="551754" cy="1446550"/>
          </a:xfrm>
          <a:prstGeom prst="rect">
            <a:avLst/>
          </a:prstGeom>
          <a:noFill/>
        </p:spPr>
        <p:txBody>
          <a:bodyPr wrap="none" rtlCol="0">
            <a:spAutoFit/>
          </a:bodyPr>
          <a:lstStyle/>
          <a:p>
            <a:r>
              <a:rPr lang="en-GB" sz="8800" dirty="0" smtClean="0">
                <a:solidFill>
                  <a:srgbClr val="FF0000"/>
                </a:solidFill>
              </a:rPr>
              <a:t>!</a:t>
            </a:r>
            <a:endParaRPr lang="en-GB" sz="8800" dirty="0">
              <a:solidFill>
                <a:srgbClr val="FF0000"/>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819400"/>
            <a:ext cx="6430734" cy="3682221"/>
          </a:xfrm>
          <a:prstGeom prst="rect">
            <a:avLst/>
          </a:prstGeom>
        </p:spPr>
      </p:pic>
    </p:spTree>
    <p:extLst>
      <p:ext uri="{BB962C8B-B14F-4D97-AF65-F5344CB8AC3E}">
        <p14:creationId xmlns:p14="http://schemas.microsoft.com/office/powerpoint/2010/main" val="7280152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889" y="1271587"/>
            <a:ext cx="8382000" cy="5211763"/>
          </a:xfrm>
        </p:spPr>
        <p:txBody>
          <a:bodyPr/>
          <a:lstStyle/>
          <a:p>
            <a:r>
              <a:rPr lang="en-GB" sz="2400" dirty="0" smtClean="0"/>
              <a:t>If one has </a:t>
            </a:r>
            <a:r>
              <a:rPr lang="en-GB" sz="2400" b="1" dirty="0" smtClean="0"/>
              <a:t>N bunches </a:t>
            </a:r>
            <a:r>
              <a:rPr lang="en-GB" sz="2400" dirty="0" smtClean="0"/>
              <a:t>of equal intensity circulating in an accelerator with </a:t>
            </a:r>
            <a:r>
              <a:rPr lang="en-GB" sz="2400" b="1" dirty="0" smtClean="0"/>
              <a:t>T</a:t>
            </a:r>
            <a:r>
              <a:rPr lang="en-GB" sz="2400" b="1" baseline="-25000" dirty="0" smtClean="0"/>
              <a:t>rev</a:t>
            </a:r>
            <a:r>
              <a:rPr lang="en-GB" sz="2400" dirty="0" smtClean="0"/>
              <a:t> and those bunches only move coherently without any phase difference, then this is undistinguishable from an accelerator with </a:t>
            </a:r>
            <a:r>
              <a:rPr lang="en-GB" sz="2400" b="1" dirty="0" smtClean="0"/>
              <a:t>T</a:t>
            </a:r>
            <a:r>
              <a:rPr lang="en-GB" sz="2400" b="1" baseline="-25000" dirty="0" smtClean="0"/>
              <a:t>rev</a:t>
            </a:r>
            <a:r>
              <a:rPr lang="en-GB" sz="2400" b="1" dirty="0" smtClean="0"/>
              <a:t>/N</a:t>
            </a:r>
            <a:r>
              <a:rPr lang="en-GB" sz="2400" dirty="0" smtClean="0"/>
              <a:t> as revolution time and </a:t>
            </a:r>
            <a:r>
              <a:rPr lang="en-GB" sz="2400" b="1" dirty="0" smtClean="0"/>
              <a:t>one bunch </a:t>
            </a:r>
            <a:r>
              <a:rPr lang="en-GB" sz="2400" dirty="0" smtClean="0"/>
              <a:t>in this accelerator</a:t>
            </a:r>
          </a:p>
          <a:p>
            <a:r>
              <a:rPr lang="en-GB" sz="2400" dirty="0" smtClean="0">
                <a:solidFill>
                  <a:srgbClr val="7030A0"/>
                </a:solidFill>
              </a:rPr>
              <a:t>In reality the oscillations of individual bunches are not correlated and in consequence the time domain and frequency domain signals get really mind-boggling.</a:t>
            </a:r>
          </a:p>
          <a:p>
            <a:r>
              <a:rPr lang="en-GB" sz="2400" dirty="0" smtClean="0"/>
              <a:t>The study of these oscillations is important in case of multi-bunch instabilities or in case of the design of transverse active feedback systems</a:t>
            </a:r>
            <a:endParaRPr lang="en-GB" sz="2400" dirty="0"/>
          </a:p>
        </p:txBody>
      </p:sp>
      <p:sp>
        <p:nvSpPr>
          <p:cNvPr id="4" name="Footer Placeholder 3"/>
          <p:cNvSpPr>
            <a:spLocks noGrp="1"/>
          </p:cNvSpPr>
          <p:nvPr>
            <p:ph type="ftr" sz="quarter" idx="11"/>
          </p:nvPr>
        </p:nvSpPr>
        <p:spPr/>
        <p:txBody>
          <a:bodyPr/>
          <a:lstStyle/>
          <a:p>
            <a:pPr>
              <a:defRPr/>
            </a:pPr>
            <a:r>
              <a:rPr lang="en-US" smtClean="0"/>
              <a:t>CAS 2025 H.Schmickler</a:t>
            </a:r>
            <a:endParaRPr lang="en-US"/>
          </a:p>
        </p:txBody>
      </p:sp>
      <p:sp>
        <p:nvSpPr>
          <p:cNvPr id="2" name="Title 1"/>
          <p:cNvSpPr>
            <a:spLocks noGrp="1"/>
          </p:cNvSpPr>
          <p:nvPr>
            <p:ph type="title"/>
          </p:nvPr>
        </p:nvSpPr>
        <p:spPr>
          <a:xfrm>
            <a:off x="457200" y="274638"/>
            <a:ext cx="8229600" cy="487362"/>
          </a:xfrm>
        </p:spPr>
        <p:txBody>
          <a:bodyPr/>
          <a:lstStyle/>
          <a:p>
            <a:r>
              <a:rPr lang="en-GB" dirty="0" smtClean="0"/>
              <a:t>Multi-bunch multi-pass</a:t>
            </a:r>
            <a:endParaRPr lang="en-GB"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39</a:t>
            </a:fld>
            <a:endParaRPr lang="en-US"/>
          </a:p>
        </p:txBody>
      </p:sp>
    </p:spTree>
    <p:extLst>
      <p:ext uri="{BB962C8B-B14F-4D97-AF65-F5344CB8AC3E}">
        <p14:creationId xmlns:p14="http://schemas.microsoft.com/office/powerpoint/2010/main" val="502079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CAS 2025 H.Schmickler</a:t>
            </a:r>
            <a:endParaRPr lang="en-US"/>
          </a:p>
        </p:txBody>
      </p:sp>
      <p:sp>
        <p:nvSpPr>
          <p:cNvPr id="4" name="TextBox 3"/>
          <p:cNvSpPr txBox="1"/>
          <p:nvPr/>
        </p:nvSpPr>
        <p:spPr>
          <a:xfrm>
            <a:off x="800100" y="1066800"/>
            <a:ext cx="7543800" cy="5632311"/>
          </a:xfrm>
          <a:prstGeom prst="rect">
            <a:avLst/>
          </a:prstGeom>
          <a:noFill/>
        </p:spPr>
        <p:txBody>
          <a:bodyPr wrap="square" rtlCol="0">
            <a:spAutoFit/>
          </a:bodyPr>
          <a:lstStyle/>
          <a:p>
            <a:pPr marL="342900" indent="-342900">
              <a:buFontTx/>
              <a:buChar char="-"/>
            </a:pPr>
            <a:r>
              <a:rPr lang="en-GB" sz="2400" dirty="0" smtClean="0"/>
              <a:t>Fourier transform of time sampled signals</a:t>
            </a:r>
            <a:br>
              <a:rPr lang="en-GB" sz="2400" dirty="0" smtClean="0"/>
            </a:br>
            <a:r>
              <a:rPr lang="en-GB" sz="2400" dirty="0" smtClean="0"/>
              <a:t>	</a:t>
            </a:r>
            <a:r>
              <a:rPr lang="en-GB" dirty="0" smtClean="0"/>
              <a:t>a) basics</a:t>
            </a:r>
          </a:p>
          <a:p>
            <a:pPr lvl="1"/>
            <a:r>
              <a:rPr lang="en-GB" dirty="0" smtClean="0"/>
              <a:t>	b) aliasing</a:t>
            </a:r>
            <a:br>
              <a:rPr lang="en-GB" dirty="0" smtClean="0"/>
            </a:br>
            <a:r>
              <a:rPr lang="en-GB" dirty="0" smtClean="0"/>
              <a:t>	c) windowing</a:t>
            </a:r>
          </a:p>
          <a:p>
            <a:pPr marL="342900" indent="-342900">
              <a:buFontTx/>
              <a:buChar char="-"/>
            </a:pPr>
            <a:r>
              <a:rPr lang="en-GB" sz="2400" dirty="0"/>
              <a:t>M</a:t>
            </a:r>
            <a:r>
              <a:rPr lang="en-GB" sz="2400" dirty="0" smtClean="0"/>
              <a:t>ethods to improve the frequency resolution</a:t>
            </a:r>
            <a:br>
              <a:rPr lang="en-GB" sz="2400" dirty="0" smtClean="0"/>
            </a:br>
            <a:r>
              <a:rPr lang="en-GB" sz="2400" dirty="0" smtClean="0"/>
              <a:t>	</a:t>
            </a:r>
            <a:r>
              <a:rPr lang="en-GB" dirty="0"/>
              <a:t>a</a:t>
            </a:r>
            <a:r>
              <a:rPr lang="en-GB" dirty="0" smtClean="0"/>
              <a:t>) interpolation</a:t>
            </a:r>
            <a:br>
              <a:rPr lang="en-GB" dirty="0" smtClean="0"/>
            </a:br>
            <a:r>
              <a:rPr lang="en-GB" dirty="0" smtClean="0"/>
              <a:t>	b) fitting (the NAFF algorithm)</a:t>
            </a:r>
            <a:br>
              <a:rPr lang="en-GB" dirty="0" smtClean="0"/>
            </a:br>
            <a:r>
              <a:rPr lang="en-GB" dirty="0" smtClean="0"/>
              <a:t>	</a:t>
            </a:r>
            <a:r>
              <a:rPr lang="en-GB" dirty="0"/>
              <a:t>c</a:t>
            </a:r>
            <a:r>
              <a:rPr lang="en-GB" dirty="0" smtClean="0"/>
              <a:t>) influence of signal to noise ratio</a:t>
            </a:r>
            <a:br>
              <a:rPr lang="en-GB" dirty="0" smtClean="0"/>
            </a:br>
            <a:r>
              <a:rPr lang="en-GB" dirty="0" smtClean="0"/>
              <a:t>	d) special case: no spectral leakage + IQ sampling</a:t>
            </a:r>
            <a:endParaRPr lang="en-GB" sz="2400" dirty="0" smtClean="0"/>
          </a:p>
          <a:p>
            <a:pPr marL="342900" indent="-342900">
              <a:buFontTx/>
              <a:buChar char="-"/>
            </a:pPr>
            <a:r>
              <a:rPr lang="en-GB" sz="2400" dirty="0" smtClean="0"/>
              <a:t>Analysis of non stationary signals/spectra:</a:t>
            </a:r>
            <a:br>
              <a:rPr lang="en-GB" sz="2400" dirty="0" smtClean="0"/>
            </a:br>
            <a:r>
              <a:rPr lang="en-GB" sz="2400" dirty="0" smtClean="0"/>
              <a:t>	</a:t>
            </a:r>
            <a:r>
              <a:rPr lang="en-GB" dirty="0" smtClean="0"/>
              <a:t>- STFT (:= Short time Fourier transform) (Gabor transform)</a:t>
            </a:r>
            <a:br>
              <a:rPr lang="en-GB" dirty="0" smtClean="0"/>
            </a:br>
            <a:r>
              <a:rPr lang="en-GB" dirty="0" smtClean="0"/>
              <a:t>		also called</a:t>
            </a:r>
            <a:r>
              <a:rPr lang="en-GB" dirty="0"/>
              <a:t>:</a:t>
            </a:r>
            <a:r>
              <a:rPr lang="en-GB" dirty="0" smtClean="0"/>
              <a:t> Sliding FFT, Spectrogram</a:t>
            </a:r>
            <a:br>
              <a:rPr lang="en-GB" dirty="0" smtClean="0"/>
            </a:br>
            <a:r>
              <a:rPr lang="en-GB" dirty="0" smtClean="0"/>
              <a:t>	</a:t>
            </a:r>
            <a:r>
              <a:rPr lang="en-GB" dirty="0"/>
              <a:t>- multi-BPM combined signal analysis</a:t>
            </a:r>
          </a:p>
          <a:p>
            <a:pPr lvl="1"/>
            <a:r>
              <a:rPr lang="en-GB" dirty="0" smtClean="0"/>
              <a:t>	- PLL tune tracking</a:t>
            </a:r>
            <a:br>
              <a:rPr lang="en-GB" dirty="0" smtClean="0"/>
            </a:br>
            <a:r>
              <a:rPr lang="en-GB" dirty="0" smtClean="0"/>
              <a:t>	</a:t>
            </a:r>
            <a:r>
              <a:rPr lang="en-GB" dirty="0" smtClean="0">
                <a:solidFill>
                  <a:srgbClr val="FF0000"/>
                </a:solidFill>
              </a:rPr>
              <a:t>- </a:t>
            </a:r>
            <a:r>
              <a:rPr lang="en-GB" dirty="0">
                <a:solidFill>
                  <a:srgbClr val="FF0000"/>
                </a:solidFill>
              </a:rPr>
              <a:t>wavelet </a:t>
            </a:r>
            <a:r>
              <a:rPr lang="en-GB" dirty="0" smtClean="0">
                <a:solidFill>
                  <a:srgbClr val="FF0000"/>
                </a:solidFill>
              </a:rPr>
              <a:t>analysis 	(if time permits, not really relevant for 					accelerators, but really cool stuff)</a:t>
            </a:r>
            <a:r>
              <a:rPr lang="en-GB" dirty="0">
                <a:solidFill>
                  <a:srgbClr val="FF0000"/>
                </a:solidFill>
              </a:rPr>
              <a:t/>
            </a:r>
            <a:br>
              <a:rPr lang="en-GB" dirty="0">
                <a:solidFill>
                  <a:srgbClr val="FF0000"/>
                </a:solidFill>
              </a:rPr>
            </a:br>
            <a:endParaRPr lang="en-GB" dirty="0" smtClean="0">
              <a:solidFill>
                <a:srgbClr val="FF0000"/>
              </a:solidFill>
            </a:endParaRPr>
          </a:p>
          <a:p>
            <a:pPr marL="285750" indent="-285750">
              <a:buFontTx/>
              <a:buChar char="-"/>
            </a:pPr>
            <a:endParaRPr lang="en-GB" dirty="0"/>
          </a:p>
        </p:txBody>
      </p:sp>
      <p:sp>
        <p:nvSpPr>
          <p:cNvPr id="5" name="TextBox 4"/>
          <p:cNvSpPr txBox="1"/>
          <p:nvPr/>
        </p:nvSpPr>
        <p:spPr>
          <a:xfrm>
            <a:off x="2260190" y="152400"/>
            <a:ext cx="4648200" cy="769441"/>
          </a:xfrm>
          <a:prstGeom prst="rect">
            <a:avLst/>
          </a:prstGeom>
          <a:noFill/>
        </p:spPr>
        <p:txBody>
          <a:bodyPr wrap="square" rtlCol="0">
            <a:spAutoFit/>
          </a:bodyPr>
          <a:lstStyle/>
          <a:p>
            <a:pPr algn="ctr"/>
            <a:r>
              <a:rPr lang="en-GB" sz="4400" dirty="0" smtClean="0"/>
              <a:t>Part II</a:t>
            </a:r>
            <a:endParaRPr lang="en-GB" sz="4400"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4</a:t>
            </a:fld>
            <a:endParaRPr lang="en-US"/>
          </a:p>
        </p:txBody>
      </p:sp>
    </p:spTree>
    <p:extLst>
      <p:ext uri="{BB962C8B-B14F-4D97-AF65-F5344CB8AC3E}">
        <p14:creationId xmlns:p14="http://schemas.microsoft.com/office/powerpoint/2010/main" val="7221371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2743200"/>
          </a:xfrm>
        </p:spPr>
        <p:txBody>
          <a:bodyPr>
            <a:normAutofit/>
          </a:bodyPr>
          <a:lstStyle/>
          <a:p>
            <a:r>
              <a:rPr lang="en-GB" sz="2400" dirty="0" smtClean="0"/>
              <a:t>The additional bunches will create additional spectral lines in frequency domain. Depending on the number of bunches the spacing between these lines can become so narrow, such that overlap of the beam spectral lines with the resonance of structures around the beam pipe (HOM modes of cavities for example) can excite the beam to oscillations.</a:t>
            </a:r>
          </a:p>
          <a:p>
            <a:r>
              <a:rPr lang="en-GB" sz="2400" dirty="0" smtClean="0"/>
              <a:t>This can lead to beam blow up or even particle losses.</a:t>
            </a:r>
            <a:endParaRPr lang="en-GB" sz="2400"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40</a:t>
            </a:fld>
            <a:endParaRPr lang="en-US"/>
          </a:p>
        </p:txBody>
      </p:sp>
      <p:sp>
        <p:nvSpPr>
          <p:cNvPr id="5" name="Title 4"/>
          <p:cNvSpPr>
            <a:spLocks noGrp="1"/>
          </p:cNvSpPr>
          <p:nvPr>
            <p:ph type="title"/>
          </p:nvPr>
        </p:nvSpPr>
        <p:spPr/>
        <p:txBody>
          <a:bodyPr/>
          <a:lstStyle/>
          <a:p>
            <a:r>
              <a:rPr lang="en-GB" dirty="0" smtClean="0"/>
              <a:t>Why do we worry about this?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3810001"/>
            <a:ext cx="5588000" cy="2438400"/>
          </a:xfrm>
          <a:prstGeom prst="rect">
            <a:avLst/>
          </a:prstGeom>
        </p:spPr>
      </p:pic>
    </p:spTree>
    <p:extLst>
      <p:ext uri="{BB962C8B-B14F-4D97-AF65-F5344CB8AC3E}">
        <p14:creationId xmlns:p14="http://schemas.microsoft.com/office/powerpoint/2010/main" val="12676003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1833210" y="260350"/>
            <a:ext cx="609159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 </a:t>
            </a:r>
            <a:r>
              <a:rPr lang="en-GB" altLang="en-US" sz="2400" b="1" dirty="0" smtClean="0">
                <a:solidFill>
                  <a:srgbClr val="FF0000"/>
                </a:solidFill>
              </a:rPr>
              <a:t>10 stable bunches</a:t>
            </a:r>
            <a:endPar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55" name="Rectangle 3"/>
          <p:cNvSpPr>
            <a:spLocks noChangeArrowheads="1"/>
          </p:cNvSpPr>
          <p:nvPr/>
        </p:nvSpPr>
        <p:spPr bwMode="auto">
          <a:xfrm>
            <a:off x="684213" y="981075"/>
            <a:ext cx="777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Ten identical equally-spaced stable </a:t>
            </a:r>
            <a:r>
              <a:rPr kumimoji="0" lang="en-GB" altLang="en-US" sz="1600" b="0" i="0" u="none" strike="noStrike" kern="1200" cap="none" spc="0" normalizeH="0" baseline="0" noProof="0" dirty="0" smtClean="0">
                <a:ln>
                  <a:noFill/>
                </a:ln>
                <a:solidFill>
                  <a:srgbClr val="FF0000"/>
                </a:solidFill>
                <a:effectLst/>
                <a:uLnTx/>
                <a:uFillTx/>
                <a:latin typeface="Comic Sans MS" panose="030F0702030302020204" pitchFamily="66" charset="0"/>
                <a:ea typeface="+mn-ea"/>
                <a:cs typeface="Times New Roman" panose="02020603050405020304" pitchFamily="18" charset="0"/>
              </a:rPr>
              <a:t>bunches</a:t>
            </a:r>
            <a:endParaRPr kumimoji="0" lang="en-GB" altLang="en-US" sz="1400" b="1"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56" name="Rectangle 39"/>
          <p:cNvSpPr>
            <a:spLocks noChangeArrowheads="1"/>
          </p:cNvSpPr>
          <p:nvPr/>
        </p:nvSpPr>
        <p:spPr bwMode="auto">
          <a:xfrm>
            <a:off x="179388" y="4437063"/>
            <a:ext cx="8785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just"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The spectrum is a repetition of frequency lines at multiples of the bunch repetition frequency: 	</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10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ym typeface="Symbol" panose="05050102010706020507" pitchFamily="18" charset="2"/>
              </a:rPr>
              <a:t>rev</a:t>
            </a:r>
            <a:r>
              <a:rPr kumimoji="0" lang="en-GB" altLang="en-US" sz="1600" b="0" i="0" u="none" strike="noStrike" kern="1200" cap="none" spc="0" normalizeH="0" baseline="-2500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a:t>
            </a:r>
            <a:r>
              <a:rPr lang="en-GB" altLang="en-US" sz="1600" dirty="0" smtClean="0">
                <a:sym typeface="Symbol" panose="05050102010706020507" pitchFamily="18" charset="2"/>
              </a:rPr>
              <a:t>bunch repetition frequency</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a:t>
            </a:r>
            <a:endPar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57" name="Rectangle 40"/>
          <p:cNvSpPr>
            <a:spLocks noChangeArrowheads="1"/>
          </p:cNvSpPr>
          <p:nvPr/>
        </p:nvSpPr>
        <p:spPr bwMode="auto">
          <a:xfrm>
            <a:off x="395288" y="6019800"/>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endParaRPr>
          </a:p>
        </p:txBody>
      </p:sp>
      <p:sp>
        <p:nvSpPr>
          <p:cNvPr id="49158" name="Line 41"/>
          <p:cNvSpPr>
            <a:spLocks noChangeShapeType="1"/>
          </p:cNvSpPr>
          <p:nvPr/>
        </p:nvSpPr>
        <p:spPr bwMode="auto">
          <a:xfrm flipV="1">
            <a:off x="4500563" y="5156200"/>
            <a:ext cx="0" cy="115093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59" name="Line 42"/>
          <p:cNvSpPr>
            <a:spLocks noChangeShapeType="1"/>
          </p:cNvSpPr>
          <p:nvPr/>
        </p:nvSpPr>
        <p:spPr bwMode="auto">
          <a:xfrm>
            <a:off x="611188" y="6307138"/>
            <a:ext cx="7921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0" name="Line 43"/>
          <p:cNvSpPr>
            <a:spLocks noChangeShapeType="1"/>
          </p:cNvSpPr>
          <p:nvPr/>
        </p:nvSpPr>
        <p:spPr bwMode="auto">
          <a:xfrm flipV="1">
            <a:off x="522128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1" name="Line 44"/>
          <p:cNvSpPr>
            <a:spLocks noChangeShapeType="1"/>
          </p:cNvSpPr>
          <p:nvPr/>
        </p:nvSpPr>
        <p:spPr bwMode="auto">
          <a:xfrm flipV="1">
            <a:off x="5943600"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2" name="Line 45"/>
          <p:cNvSpPr>
            <a:spLocks noChangeShapeType="1"/>
          </p:cNvSpPr>
          <p:nvPr/>
        </p:nvSpPr>
        <p:spPr bwMode="auto">
          <a:xfrm flipV="1">
            <a:off x="665638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3" name="Line 46"/>
          <p:cNvSpPr>
            <a:spLocks noChangeShapeType="1"/>
          </p:cNvSpPr>
          <p:nvPr/>
        </p:nvSpPr>
        <p:spPr bwMode="auto">
          <a:xfrm flipV="1">
            <a:off x="2336800"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4" name="Line 47"/>
          <p:cNvSpPr>
            <a:spLocks noChangeShapeType="1"/>
          </p:cNvSpPr>
          <p:nvPr/>
        </p:nvSpPr>
        <p:spPr bwMode="auto">
          <a:xfrm flipV="1">
            <a:off x="3059113"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5" name="Line 48"/>
          <p:cNvSpPr>
            <a:spLocks noChangeShapeType="1"/>
          </p:cNvSpPr>
          <p:nvPr/>
        </p:nvSpPr>
        <p:spPr bwMode="auto">
          <a:xfrm flipV="1">
            <a:off x="377983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6" name="Rectangle 52"/>
          <p:cNvSpPr>
            <a:spLocks noChangeArrowheads="1"/>
          </p:cNvSpPr>
          <p:nvPr/>
        </p:nvSpPr>
        <p:spPr bwMode="auto">
          <a:xfrm>
            <a:off x="755650" y="5730875"/>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9167" name="Rectangle 53"/>
          <p:cNvSpPr>
            <a:spLocks noChangeArrowheads="1"/>
          </p:cNvSpPr>
          <p:nvPr/>
        </p:nvSpPr>
        <p:spPr bwMode="auto">
          <a:xfrm>
            <a:off x="6948488" y="5730875"/>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9168" name="Line 58"/>
          <p:cNvSpPr>
            <a:spLocks noChangeShapeType="1"/>
          </p:cNvSpPr>
          <p:nvPr/>
        </p:nvSpPr>
        <p:spPr bwMode="auto">
          <a:xfrm flipV="1">
            <a:off x="4500563"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9" name="Rectangle 59"/>
          <p:cNvSpPr>
            <a:spLocks noChangeArrowheads="1"/>
          </p:cNvSpPr>
          <p:nvPr/>
        </p:nvSpPr>
        <p:spPr bwMode="auto">
          <a:xfrm>
            <a:off x="5076824" y="6235700"/>
            <a:ext cx="64769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0" name="Rectangle 60"/>
          <p:cNvSpPr>
            <a:spLocks noChangeArrowheads="1"/>
          </p:cNvSpPr>
          <p:nvPr/>
        </p:nvSpPr>
        <p:spPr bwMode="auto">
          <a:xfrm>
            <a:off x="5724525" y="6248400"/>
            <a:ext cx="7127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1" name="Rectangle 61"/>
          <p:cNvSpPr>
            <a:spLocks noChangeArrowheads="1"/>
          </p:cNvSpPr>
          <p:nvPr/>
        </p:nvSpPr>
        <p:spPr bwMode="auto">
          <a:xfrm>
            <a:off x="6445250" y="6248400"/>
            <a:ext cx="7127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2" name="Rectangle 62"/>
          <p:cNvSpPr>
            <a:spLocks noChangeArrowheads="1"/>
          </p:cNvSpPr>
          <p:nvPr/>
        </p:nvSpPr>
        <p:spPr bwMode="auto">
          <a:xfrm>
            <a:off x="3492500" y="6235700"/>
            <a:ext cx="6762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3" name="Rectangle 63"/>
          <p:cNvSpPr>
            <a:spLocks noChangeArrowheads="1"/>
          </p:cNvSpPr>
          <p:nvPr/>
        </p:nvSpPr>
        <p:spPr bwMode="auto">
          <a:xfrm>
            <a:off x="2700338" y="6259513"/>
            <a:ext cx="7874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4" name="Rectangle 64"/>
          <p:cNvSpPr>
            <a:spLocks noChangeArrowheads="1"/>
          </p:cNvSpPr>
          <p:nvPr/>
        </p:nvSpPr>
        <p:spPr bwMode="auto">
          <a:xfrm>
            <a:off x="1979612" y="6259513"/>
            <a:ext cx="74771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5" name="Rectangle 65"/>
          <p:cNvSpPr>
            <a:spLocks noChangeArrowheads="1"/>
          </p:cNvSpPr>
          <p:nvPr/>
        </p:nvSpPr>
        <p:spPr bwMode="auto">
          <a:xfrm>
            <a:off x="4362450" y="6259513"/>
            <a:ext cx="641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nvGrpSpPr>
          <p:cNvPr id="49176" name="Group 69"/>
          <p:cNvGrpSpPr>
            <a:grpSpLocks/>
          </p:cNvGrpSpPr>
          <p:nvPr/>
        </p:nvGrpSpPr>
        <p:grpSpPr bwMode="auto">
          <a:xfrm>
            <a:off x="1692275" y="1557338"/>
            <a:ext cx="6048375" cy="100012"/>
            <a:chOff x="1066" y="1714"/>
            <a:chExt cx="3562" cy="63"/>
          </a:xfrm>
        </p:grpSpPr>
        <p:sp>
          <p:nvSpPr>
            <p:cNvPr id="49179" name="AutoShape 70"/>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0" name="AutoShape 71"/>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1" name="AutoShape 72"/>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2" name="AutoShape 73"/>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3" name="AutoShape 74"/>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4" name="AutoShape 75"/>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49177" name="Rectangle 77"/>
          <p:cNvSpPr>
            <a:spLocks noChangeArrowheads="1"/>
          </p:cNvSpPr>
          <p:nvPr/>
        </p:nvSpPr>
        <p:spPr bwMode="auto">
          <a:xfrm>
            <a:off x="7740650" y="1468438"/>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B_stabl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46857" y="1746249"/>
            <a:ext cx="7641568" cy="2283619"/>
          </a:xfrm>
          <a:prstGeom prst="rect">
            <a:avLst/>
          </a:prstGeom>
        </p:spPr>
      </p:pic>
    </p:spTree>
    <p:extLst>
      <p:ext uri="{BB962C8B-B14F-4D97-AF65-F5344CB8AC3E}">
        <p14:creationId xmlns:p14="http://schemas.microsoft.com/office/powerpoint/2010/main" val="59339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(m=0)</a:t>
            </a:r>
            <a:endParaRPr kumimoji="0" lang="en-GB" altLang="en-US" sz="2000" b="1" i="0" u="none" strike="noStrike" kern="1200" cap="none" spc="0" normalizeH="0" baseline="0" noProof="0" dirty="0">
              <a:ln>
                <a:noFill/>
              </a:ln>
              <a:solidFill>
                <a:srgbClr val="7030A0"/>
              </a:solidFill>
              <a:effectLst/>
              <a:uLnTx/>
              <a:uFillTx/>
            </a:endParaRPr>
          </a:p>
        </p:txBody>
      </p:sp>
      <p:sp>
        <p:nvSpPr>
          <p:cNvPr id="51203" name="Rectangle 3"/>
          <p:cNvSpPr>
            <a:spLocks noChangeArrowheads="1"/>
          </p:cNvSpPr>
          <p:nvPr/>
        </p:nvSpPr>
        <p:spPr bwMode="auto">
          <a:xfrm>
            <a:off x="0" y="1268413"/>
            <a:ext cx="9144000" cy="122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Ten identical equally-spaced unstable bunches</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oscillating at the tune frequency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nw</a:t>
            </a:r>
            <a:r>
              <a:rPr kumimoji="0" lang="en-GB" altLang="en-US" sz="2000" b="0" i="0" u="none" strike="noStrike" kern="1200" cap="none" spc="0" normalizeH="0" baseline="-25000" noProof="0">
                <a:ln>
                  <a:noFill/>
                </a:ln>
                <a:solidFill>
                  <a:srgbClr val="0000CC"/>
                </a:solidFill>
                <a:effectLst/>
                <a:uLnTx/>
                <a:uFillTx/>
                <a:latin typeface="Symbol" panose="05050102010706020507" pitchFamily="18" charset="2"/>
                <a:ea typeface="+mn-ea"/>
                <a:cs typeface="Times New Roman" panose="02020603050405020304" pitchFamily="18" charset="0"/>
              </a:rPr>
              <a:t>0</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endParaRPr kumimoji="0" lang="en-GB" altLang="en-US" sz="16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1" u="none" strike="noStrike" kern="1200" cap="none" spc="0" normalizeH="0" baseline="0" noProof="0">
                <a:ln>
                  <a:noFill/>
                </a:ln>
                <a:solidFill>
                  <a:srgbClr val="0000CC"/>
                </a:solidFill>
                <a:effectLst/>
                <a:uLnTx/>
                <a:uFillTx/>
                <a:latin typeface="Times New Roman" panose="02020603050405020304" pitchFamily="18" charset="0"/>
                <a:ea typeface="+mn-ea"/>
                <a:cs typeface="Times New Roman" panose="02020603050405020304" pitchFamily="18" charset="0"/>
              </a:rPr>
              <a:t>M</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10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there are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10 possible modes of oscillation</a:t>
            </a:r>
            <a:endPar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=0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all bunches oscillate with the same phase </a:t>
            </a:r>
          </a:p>
        </p:txBody>
      </p:sp>
      <p:grpSp>
        <p:nvGrpSpPr>
          <p:cNvPr id="51204" name="Group 172"/>
          <p:cNvGrpSpPr>
            <a:grpSpLocks/>
          </p:cNvGrpSpPr>
          <p:nvPr/>
        </p:nvGrpSpPr>
        <p:grpSpPr bwMode="auto">
          <a:xfrm>
            <a:off x="1392238" y="2489200"/>
            <a:ext cx="6048375" cy="104775"/>
            <a:chOff x="1066" y="1714"/>
            <a:chExt cx="3562" cy="63"/>
          </a:xfrm>
        </p:grpSpPr>
        <p:sp>
          <p:nvSpPr>
            <p:cNvPr id="51211" name="AutoShape 173"/>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2" name="AutoShape 174"/>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3" name="AutoShape 175"/>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4" name="AutoShape 176"/>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5" name="AutoShape 177"/>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6" name="AutoShape 178"/>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1205" name="Rectangle 180"/>
          <p:cNvSpPr>
            <a:spLocks noChangeArrowheads="1"/>
          </p:cNvSpPr>
          <p:nvPr/>
        </p:nvSpPr>
        <p:spPr bwMode="auto">
          <a:xfrm>
            <a:off x="5783263" y="1641475"/>
            <a:ext cx="2605087" cy="5048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altLang="en-US"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aphicFrame>
        <p:nvGraphicFramePr>
          <p:cNvPr id="51206" name="Object 179"/>
          <p:cNvGraphicFramePr>
            <a:graphicFrameLocks noChangeAspect="1"/>
          </p:cNvGraphicFramePr>
          <p:nvPr/>
        </p:nvGraphicFramePr>
        <p:xfrm>
          <a:off x="5795963" y="1619250"/>
          <a:ext cx="969962" cy="504825"/>
        </p:xfrm>
        <a:graphic>
          <a:graphicData uri="http://schemas.openxmlformats.org/presentationml/2006/ole">
            <mc:AlternateContent xmlns:mc="http://schemas.openxmlformats.org/markup-compatibility/2006">
              <mc:Choice xmlns:v="urn:schemas-microsoft-com:vml" Requires="v">
                <p:oleObj spid="_x0000_s2170" name="Equation" r:id="rId6" imgW="825500" imgH="393700" progId="Equation.3">
                  <p:embed/>
                </p:oleObj>
              </mc:Choice>
              <mc:Fallback>
                <p:oleObj name="Equation" r:id="rId6" imgW="825500" imgH="393700" progId="Equation.3">
                  <p:embed/>
                  <p:pic>
                    <p:nvPicPr>
                      <p:cNvPr id="51206" name="Object 17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5963" y="1619250"/>
                        <a:ext cx="969962"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07" name="Rectangle 183"/>
          <p:cNvSpPr>
            <a:spLocks noChangeArrowheads="1"/>
          </p:cNvSpPr>
          <p:nvPr/>
        </p:nvSpPr>
        <p:spPr bwMode="auto">
          <a:xfrm>
            <a:off x="7762875" y="2336800"/>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sp>
        <p:nvSpPr>
          <p:cNvPr id="51208" name="Rectangle 184"/>
          <p:cNvSpPr>
            <a:spLocks noChangeArrowheads="1"/>
          </p:cNvSpPr>
          <p:nvPr/>
        </p:nvSpPr>
        <p:spPr bwMode="auto">
          <a:xfrm>
            <a:off x="6948488" y="1700213"/>
            <a:ext cx="1657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400" b="0" i="1"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m</a:t>
            </a:r>
            <a:r>
              <a:rPr kumimoji="0" lang="en-GB" altLang="en-US"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 = 0, 1, .., </a:t>
            </a:r>
            <a:r>
              <a:rPr kumimoji="0" lang="en-GB" altLang="en-US" sz="1400" b="0"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M</a:t>
            </a:r>
            <a:r>
              <a:rPr kumimoji="0" lang="en-GB" altLang="en-US"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-1</a:t>
            </a:r>
            <a:endParaRPr kumimoji="0" lang="en-GB" altLang="en-US" sz="1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0_1">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467544" y="2641599"/>
            <a:ext cx="7632848" cy="2371725"/>
          </a:xfrm>
          <a:prstGeom prst="rect">
            <a:avLst/>
          </a:prstGeom>
        </p:spPr>
      </p:pic>
      <p:grpSp>
        <p:nvGrpSpPr>
          <p:cNvPr id="17" name="Group 81"/>
          <p:cNvGrpSpPr>
            <a:grpSpLocks/>
          </p:cNvGrpSpPr>
          <p:nvPr/>
        </p:nvGrpSpPr>
        <p:grpSpPr bwMode="auto">
          <a:xfrm>
            <a:off x="1692275" y="5138738"/>
            <a:ext cx="5545138" cy="1458912"/>
            <a:chOff x="1066" y="3237"/>
            <a:chExt cx="3493" cy="919"/>
          </a:xfrm>
        </p:grpSpPr>
        <p:sp>
          <p:nvSpPr>
            <p:cNvPr id="18" name="Rectangle 63"/>
            <p:cNvSpPr>
              <a:spLocks noChangeArrowheads="1"/>
            </p:cNvSpPr>
            <p:nvPr/>
          </p:nvSpPr>
          <p:spPr bwMode="auto">
            <a:xfrm>
              <a:off x="3730" y="3944"/>
              <a:ext cx="4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19" name="Rectangle 64"/>
            <p:cNvSpPr>
              <a:spLocks noChangeArrowheads="1"/>
            </p:cNvSpPr>
            <p:nvPr/>
          </p:nvSpPr>
          <p:spPr bwMode="auto">
            <a:xfrm>
              <a:off x="1066" y="3935"/>
              <a:ext cx="22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0" name="Rectangle 65"/>
            <p:cNvSpPr>
              <a:spLocks noChangeArrowheads="1"/>
            </p:cNvSpPr>
            <p:nvPr/>
          </p:nvSpPr>
          <p:spPr bwMode="auto">
            <a:xfrm>
              <a:off x="1599" y="3933"/>
              <a:ext cx="340"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1" name="Rectangle 66"/>
            <p:cNvSpPr>
              <a:spLocks noChangeArrowheads="1"/>
            </p:cNvSpPr>
            <p:nvPr/>
          </p:nvSpPr>
          <p:spPr bwMode="auto">
            <a:xfrm>
              <a:off x="2109" y="3932"/>
              <a:ext cx="44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2" name="Rectangle 67"/>
            <p:cNvSpPr>
              <a:spLocks noChangeArrowheads="1"/>
            </p:cNvSpPr>
            <p:nvPr/>
          </p:nvSpPr>
          <p:spPr bwMode="auto">
            <a:xfrm>
              <a:off x="3186" y="3936"/>
              <a:ext cx="40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3" name="Line 69"/>
            <p:cNvSpPr>
              <a:spLocks noChangeShapeType="1"/>
            </p:cNvSpPr>
            <p:nvPr/>
          </p:nvSpPr>
          <p:spPr bwMode="auto">
            <a:xfrm flipV="1">
              <a:off x="1157" y="3237"/>
              <a:ext cx="0" cy="725"/>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4" name="Line 70"/>
            <p:cNvSpPr>
              <a:spLocks noChangeShapeType="1"/>
            </p:cNvSpPr>
            <p:nvPr/>
          </p:nvSpPr>
          <p:spPr bwMode="auto">
            <a:xfrm>
              <a:off x="1157" y="3962"/>
              <a:ext cx="3402" cy="1"/>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5" name="Line 71"/>
            <p:cNvSpPr>
              <a:spLocks noChangeShapeType="1"/>
            </p:cNvSpPr>
            <p:nvPr/>
          </p:nvSpPr>
          <p:spPr bwMode="auto">
            <a:xfrm flipV="1">
              <a:off x="1307" y="3736"/>
              <a:ext cx="0" cy="226"/>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6" name="Line 72"/>
            <p:cNvSpPr>
              <a:spLocks noChangeShapeType="1"/>
            </p:cNvSpPr>
            <p:nvPr/>
          </p:nvSpPr>
          <p:spPr bwMode="auto">
            <a:xfrm flipH="1">
              <a:off x="1701"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7" name="Line 73"/>
            <p:cNvSpPr>
              <a:spLocks noChangeShapeType="1"/>
            </p:cNvSpPr>
            <p:nvPr/>
          </p:nvSpPr>
          <p:spPr bwMode="auto">
            <a:xfrm flipH="1">
              <a:off x="2245"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8" name="Line 74"/>
            <p:cNvSpPr>
              <a:spLocks noChangeShapeType="1"/>
            </p:cNvSpPr>
            <p:nvPr/>
          </p:nvSpPr>
          <p:spPr bwMode="auto">
            <a:xfrm flipH="1">
              <a:off x="2789"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9" name="Line 75"/>
            <p:cNvSpPr>
              <a:spLocks noChangeShapeType="1"/>
            </p:cNvSpPr>
            <p:nvPr/>
          </p:nvSpPr>
          <p:spPr bwMode="auto">
            <a:xfrm flipH="1">
              <a:off x="3333"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0" name="Line 76"/>
            <p:cNvSpPr>
              <a:spLocks noChangeShapeType="1"/>
            </p:cNvSpPr>
            <p:nvPr/>
          </p:nvSpPr>
          <p:spPr bwMode="auto">
            <a:xfrm flipH="1">
              <a:off x="3877"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1" name="Line 77"/>
            <p:cNvSpPr>
              <a:spLocks noChangeShapeType="1"/>
            </p:cNvSpPr>
            <p:nvPr/>
          </p:nvSpPr>
          <p:spPr bwMode="auto">
            <a:xfrm flipV="1">
              <a:off x="1157" y="3555"/>
              <a:ext cx="0" cy="408"/>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2" name="Rectangle 78"/>
            <p:cNvSpPr>
              <a:spLocks noChangeArrowheads="1"/>
            </p:cNvSpPr>
            <p:nvPr/>
          </p:nvSpPr>
          <p:spPr bwMode="auto">
            <a:xfrm>
              <a:off x="1132" y="3523"/>
              <a:ext cx="5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rPr>
                <a:t>Mode#0</a:t>
              </a:r>
              <a:endParaRPr kumimoji="0" lang="en-GB"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33" name="Rectangle 80"/>
            <p:cNvSpPr>
              <a:spLocks noChangeArrowheads="1"/>
            </p:cNvSpPr>
            <p:nvPr/>
          </p:nvSpPr>
          <p:spPr bwMode="auto">
            <a:xfrm>
              <a:off x="2646" y="3937"/>
              <a:ext cx="4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spTree>
    <p:extLst>
      <p:ext uri="{BB962C8B-B14F-4D97-AF65-F5344CB8AC3E}">
        <p14:creationId xmlns:p14="http://schemas.microsoft.com/office/powerpoint/2010/main" val="4075501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395288" y="981075"/>
            <a:ext cx="5184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#1</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1)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2</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p</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/10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p>
        </p:txBody>
      </p:sp>
      <p:sp>
        <p:nvSpPr>
          <p:cNvPr id="53252" name="Rectangle 5"/>
          <p:cNvSpPr>
            <a:spLocks noChangeArrowheads="1"/>
          </p:cNvSpPr>
          <p:nvPr/>
        </p:nvSpPr>
        <p:spPr bwMode="auto">
          <a:xfrm>
            <a:off x="4211638" y="4652963"/>
            <a:ext cx="4176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US"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+1)</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16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8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2000" b="0" i="0" u="none" strike="noStrike" kern="1200" cap="none" spc="0" normalizeH="0" baseline="-2500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grpSp>
        <p:nvGrpSpPr>
          <p:cNvPr id="53253" name="Group 81"/>
          <p:cNvGrpSpPr>
            <a:grpSpLocks/>
          </p:cNvGrpSpPr>
          <p:nvPr/>
        </p:nvGrpSpPr>
        <p:grpSpPr bwMode="auto">
          <a:xfrm>
            <a:off x="1692275" y="5138738"/>
            <a:ext cx="5545138" cy="1458912"/>
            <a:chOff x="1066" y="3237"/>
            <a:chExt cx="3493" cy="919"/>
          </a:xfrm>
        </p:grpSpPr>
        <p:sp>
          <p:nvSpPr>
            <p:cNvPr id="53263" name="Rectangle 63"/>
            <p:cNvSpPr>
              <a:spLocks noChangeArrowheads="1"/>
            </p:cNvSpPr>
            <p:nvPr/>
          </p:nvSpPr>
          <p:spPr bwMode="auto">
            <a:xfrm>
              <a:off x="3730" y="3944"/>
              <a:ext cx="4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4" name="Rectangle 64"/>
            <p:cNvSpPr>
              <a:spLocks noChangeArrowheads="1"/>
            </p:cNvSpPr>
            <p:nvPr/>
          </p:nvSpPr>
          <p:spPr bwMode="auto">
            <a:xfrm>
              <a:off x="1066" y="3935"/>
              <a:ext cx="22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5" name="Rectangle 65"/>
            <p:cNvSpPr>
              <a:spLocks noChangeArrowheads="1"/>
            </p:cNvSpPr>
            <p:nvPr/>
          </p:nvSpPr>
          <p:spPr bwMode="auto">
            <a:xfrm>
              <a:off x="1599" y="3933"/>
              <a:ext cx="340"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6" name="Rectangle 66"/>
            <p:cNvSpPr>
              <a:spLocks noChangeArrowheads="1"/>
            </p:cNvSpPr>
            <p:nvPr/>
          </p:nvSpPr>
          <p:spPr bwMode="auto">
            <a:xfrm>
              <a:off x="2109" y="3932"/>
              <a:ext cx="44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7" name="Rectangle 67"/>
            <p:cNvSpPr>
              <a:spLocks noChangeArrowheads="1"/>
            </p:cNvSpPr>
            <p:nvPr/>
          </p:nvSpPr>
          <p:spPr bwMode="auto">
            <a:xfrm>
              <a:off x="3186" y="3936"/>
              <a:ext cx="40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53268" name="Line 69"/>
            <p:cNvSpPr>
              <a:spLocks noChangeShapeType="1"/>
            </p:cNvSpPr>
            <p:nvPr/>
          </p:nvSpPr>
          <p:spPr bwMode="auto">
            <a:xfrm flipV="1">
              <a:off x="1157" y="3237"/>
              <a:ext cx="0" cy="725"/>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69" name="Line 70"/>
            <p:cNvSpPr>
              <a:spLocks noChangeShapeType="1"/>
            </p:cNvSpPr>
            <p:nvPr/>
          </p:nvSpPr>
          <p:spPr bwMode="auto">
            <a:xfrm>
              <a:off x="1157" y="3962"/>
              <a:ext cx="3402" cy="1"/>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0" name="Line 71"/>
            <p:cNvSpPr>
              <a:spLocks noChangeShapeType="1"/>
            </p:cNvSpPr>
            <p:nvPr/>
          </p:nvSpPr>
          <p:spPr bwMode="auto">
            <a:xfrm flipV="1">
              <a:off x="1849" y="3736"/>
              <a:ext cx="0" cy="226"/>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1" name="Line 72"/>
            <p:cNvSpPr>
              <a:spLocks noChangeShapeType="1"/>
            </p:cNvSpPr>
            <p:nvPr/>
          </p:nvSpPr>
          <p:spPr bwMode="auto">
            <a:xfrm flipH="1">
              <a:off x="1701"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2" name="Line 73"/>
            <p:cNvSpPr>
              <a:spLocks noChangeShapeType="1"/>
            </p:cNvSpPr>
            <p:nvPr/>
          </p:nvSpPr>
          <p:spPr bwMode="auto">
            <a:xfrm flipH="1">
              <a:off x="2245"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3" name="Line 74"/>
            <p:cNvSpPr>
              <a:spLocks noChangeShapeType="1"/>
            </p:cNvSpPr>
            <p:nvPr/>
          </p:nvSpPr>
          <p:spPr bwMode="auto">
            <a:xfrm flipH="1">
              <a:off x="2789"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4" name="Line 75"/>
            <p:cNvSpPr>
              <a:spLocks noChangeShapeType="1"/>
            </p:cNvSpPr>
            <p:nvPr/>
          </p:nvSpPr>
          <p:spPr bwMode="auto">
            <a:xfrm flipH="1">
              <a:off x="3333"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5" name="Line 76"/>
            <p:cNvSpPr>
              <a:spLocks noChangeShapeType="1"/>
            </p:cNvSpPr>
            <p:nvPr/>
          </p:nvSpPr>
          <p:spPr bwMode="auto">
            <a:xfrm flipH="1">
              <a:off x="3877"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6" name="Line 77"/>
            <p:cNvSpPr>
              <a:spLocks noChangeShapeType="1"/>
            </p:cNvSpPr>
            <p:nvPr/>
          </p:nvSpPr>
          <p:spPr bwMode="auto">
            <a:xfrm flipV="1">
              <a:off x="1157" y="3555"/>
              <a:ext cx="0" cy="408"/>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53277" name="Rectangle 78"/>
            <p:cNvSpPr>
              <a:spLocks noChangeArrowheads="1"/>
            </p:cNvSpPr>
            <p:nvPr/>
          </p:nvSpPr>
          <p:spPr bwMode="auto">
            <a:xfrm>
              <a:off x="1655" y="3529"/>
              <a:ext cx="5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Mode#1</a:t>
              </a:r>
            </a:p>
          </p:txBody>
        </p:sp>
        <p:sp>
          <p:nvSpPr>
            <p:cNvPr id="53278" name="Rectangle 80"/>
            <p:cNvSpPr>
              <a:spLocks noChangeArrowheads="1"/>
            </p:cNvSpPr>
            <p:nvPr/>
          </p:nvSpPr>
          <p:spPr bwMode="auto">
            <a:xfrm>
              <a:off x="2646" y="3937"/>
              <a:ext cx="4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grpSp>
        <p:nvGrpSpPr>
          <p:cNvPr id="53254" name="Group 94"/>
          <p:cNvGrpSpPr>
            <a:grpSpLocks/>
          </p:cNvGrpSpPr>
          <p:nvPr/>
        </p:nvGrpSpPr>
        <p:grpSpPr bwMode="auto">
          <a:xfrm>
            <a:off x="1606550" y="1798638"/>
            <a:ext cx="6048375" cy="104775"/>
            <a:chOff x="1066" y="1714"/>
            <a:chExt cx="3562" cy="63"/>
          </a:xfrm>
        </p:grpSpPr>
        <p:sp>
          <p:nvSpPr>
            <p:cNvPr id="53257" name="AutoShape 95"/>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58" name="AutoShape 96"/>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59" name="AutoShape 97"/>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0" name="AutoShape 98"/>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1" name="AutoShape 99"/>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3262" name="AutoShape 100"/>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3255" name="Rectangle 102"/>
          <p:cNvSpPr>
            <a:spLocks noChangeArrowheads="1"/>
          </p:cNvSpPr>
          <p:nvPr/>
        </p:nvSpPr>
        <p:spPr bwMode="auto">
          <a:xfrm>
            <a:off x="7667625" y="1700213"/>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1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59607" y="1937544"/>
            <a:ext cx="7656809" cy="2688432"/>
          </a:xfrm>
          <a:prstGeom prst="rect">
            <a:avLst/>
          </a:prstGeom>
        </p:spPr>
      </p:pic>
      <p:sp>
        <p:nvSpPr>
          <p:cNvPr id="32"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(m=1)</a:t>
            </a:r>
            <a:endParaRPr kumimoji="0" lang="en-GB" altLang="en-US" sz="2000" b="1" i="0" u="none" strike="noStrike" kern="1200" cap="none" spc="0" normalizeH="0" baseline="0" noProof="0" dirty="0">
              <a:ln>
                <a:noFill/>
              </a:ln>
              <a:solidFill>
                <a:srgbClr val="7030A0"/>
              </a:solidFill>
              <a:effectLst/>
              <a:uLnTx/>
              <a:uFillTx/>
            </a:endParaRPr>
          </a:p>
        </p:txBody>
      </p:sp>
    </p:spTree>
    <p:extLst>
      <p:ext uri="{BB962C8B-B14F-4D97-AF65-F5344CB8AC3E}">
        <p14:creationId xmlns:p14="http://schemas.microsoft.com/office/powerpoint/2010/main" val="409549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1586594" y="228600"/>
            <a:ext cx="806608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2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 </a:t>
            </a:r>
            <a:r>
              <a:rPr lang="en-GB" altLang="en-US" sz="2200" b="1" dirty="0" smtClean="0">
                <a:solidFill>
                  <a:srgbClr val="FF0000"/>
                </a:solidFill>
              </a:rPr>
              <a:t>summary  (10 bunches)</a:t>
            </a:r>
            <a:endPar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71683" name="Rectangle 164"/>
          <p:cNvSpPr>
            <a:spLocks noChangeArrowheads="1"/>
          </p:cNvSpPr>
          <p:nvPr/>
        </p:nvSpPr>
        <p:spPr bwMode="auto">
          <a:xfrm>
            <a:off x="76994" y="4724400"/>
            <a:ext cx="8891588"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just"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If the bunches have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not the same charge</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i.e. the buckets are not equally filled (uneven filling), the spectrum has frequency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components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also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at the revolution harmonics</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(multiples of</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lang="en-GB" altLang="en-US" sz="2000" baseline="-25000" dirty="0" smtClean="0"/>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The amplitude of each revolution harmonic depends on the filling pattern of one machine turn</a:t>
            </a:r>
          </a:p>
        </p:txBody>
      </p:sp>
      <p:grpSp>
        <p:nvGrpSpPr>
          <p:cNvPr id="71684" name="Group 169"/>
          <p:cNvGrpSpPr>
            <a:grpSpLocks/>
          </p:cNvGrpSpPr>
          <p:nvPr/>
        </p:nvGrpSpPr>
        <p:grpSpPr bwMode="auto">
          <a:xfrm>
            <a:off x="1009650" y="1681163"/>
            <a:ext cx="6946900" cy="517525"/>
            <a:chOff x="628" y="3095"/>
            <a:chExt cx="4376" cy="326"/>
          </a:xfrm>
        </p:grpSpPr>
        <p:sp>
          <p:nvSpPr>
            <p:cNvPr id="71766" name="Line 148"/>
            <p:cNvSpPr>
              <a:spLocks noChangeShapeType="1"/>
            </p:cNvSpPr>
            <p:nvPr/>
          </p:nvSpPr>
          <p:spPr bwMode="auto">
            <a:xfrm flipV="1">
              <a:off x="628" y="3113"/>
              <a:ext cx="0" cy="30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7" name="Line 149"/>
            <p:cNvSpPr>
              <a:spLocks noChangeShapeType="1"/>
            </p:cNvSpPr>
            <p:nvPr/>
          </p:nvSpPr>
          <p:spPr bwMode="auto">
            <a:xfrm flipV="1">
              <a:off x="1181" y="3148"/>
              <a:ext cx="0" cy="27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8" name="Line 150"/>
            <p:cNvSpPr>
              <a:spLocks noChangeShapeType="1"/>
            </p:cNvSpPr>
            <p:nvPr/>
          </p:nvSpPr>
          <p:spPr bwMode="auto">
            <a:xfrm flipV="1">
              <a:off x="1725" y="3271"/>
              <a:ext cx="0" cy="143"/>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69" name="Line 151"/>
            <p:cNvSpPr>
              <a:spLocks noChangeShapeType="1"/>
            </p:cNvSpPr>
            <p:nvPr/>
          </p:nvSpPr>
          <p:spPr bwMode="auto">
            <a:xfrm flipV="1">
              <a:off x="2269" y="3174"/>
              <a:ext cx="0" cy="24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0" name="Line 152"/>
            <p:cNvSpPr>
              <a:spLocks noChangeShapeType="1"/>
            </p:cNvSpPr>
            <p:nvPr/>
          </p:nvSpPr>
          <p:spPr bwMode="auto">
            <a:xfrm flipV="1">
              <a:off x="2808" y="3095"/>
              <a:ext cx="0" cy="32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1" name="Line 158"/>
            <p:cNvSpPr>
              <a:spLocks noChangeShapeType="1"/>
            </p:cNvSpPr>
            <p:nvPr/>
          </p:nvSpPr>
          <p:spPr bwMode="auto">
            <a:xfrm flipV="1">
              <a:off x="3371" y="3171"/>
              <a:ext cx="0" cy="24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2" name="Line 159"/>
            <p:cNvSpPr>
              <a:spLocks noChangeShapeType="1"/>
            </p:cNvSpPr>
            <p:nvPr/>
          </p:nvSpPr>
          <p:spPr bwMode="auto">
            <a:xfrm flipV="1">
              <a:off x="3907" y="3272"/>
              <a:ext cx="0" cy="143"/>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3" name="Line 161"/>
            <p:cNvSpPr>
              <a:spLocks noChangeShapeType="1"/>
            </p:cNvSpPr>
            <p:nvPr/>
          </p:nvSpPr>
          <p:spPr bwMode="auto">
            <a:xfrm flipV="1">
              <a:off x="5004" y="3105"/>
              <a:ext cx="0" cy="30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74" name="Line 165"/>
            <p:cNvSpPr>
              <a:spLocks noChangeShapeType="1"/>
            </p:cNvSpPr>
            <p:nvPr/>
          </p:nvSpPr>
          <p:spPr bwMode="auto">
            <a:xfrm flipV="1">
              <a:off x="4460" y="3151"/>
              <a:ext cx="0" cy="27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sp>
        <p:nvSpPr>
          <p:cNvPr id="71685" name="Rectangle 8"/>
          <p:cNvSpPr>
            <a:spLocks noChangeArrowheads="1"/>
          </p:cNvSpPr>
          <p:nvPr/>
        </p:nvSpPr>
        <p:spPr bwMode="auto">
          <a:xfrm>
            <a:off x="4229100" y="2155825"/>
            <a:ext cx="72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6" name="Rectangle 9"/>
          <p:cNvSpPr>
            <a:spLocks noChangeArrowheads="1"/>
          </p:cNvSpPr>
          <p:nvPr/>
        </p:nvSpPr>
        <p:spPr bwMode="auto">
          <a:xfrm>
            <a:off x="0" y="2141538"/>
            <a:ext cx="360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7" name="Rectangle 10"/>
          <p:cNvSpPr>
            <a:spLocks noChangeArrowheads="1"/>
          </p:cNvSpPr>
          <p:nvPr/>
        </p:nvSpPr>
        <p:spPr bwMode="auto">
          <a:xfrm>
            <a:off x="846138" y="2138363"/>
            <a:ext cx="5715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8" name="Rectangle 11"/>
          <p:cNvSpPr>
            <a:spLocks noChangeArrowheads="1"/>
          </p:cNvSpPr>
          <p:nvPr/>
        </p:nvSpPr>
        <p:spPr bwMode="auto">
          <a:xfrm>
            <a:off x="1655763" y="2136775"/>
            <a:ext cx="6318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89" name="Rectangle 12"/>
          <p:cNvSpPr>
            <a:spLocks noChangeArrowheads="1"/>
          </p:cNvSpPr>
          <p:nvPr/>
        </p:nvSpPr>
        <p:spPr bwMode="auto">
          <a:xfrm>
            <a:off x="3365500" y="2143125"/>
            <a:ext cx="6223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690" name="Line 13"/>
          <p:cNvSpPr>
            <a:spLocks noChangeShapeType="1"/>
          </p:cNvSpPr>
          <p:nvPr/>
        </p:nvSpPr>
        <p:spPr bwMode="auto">
          <a:xfrm flipV="1">
            <a:off x="144463" y="1033463"/>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1" name="Line 14"/>
          <p:cNvSpPr>
            <a:spLocks noChangeShapeType="1"/>
          </p:cNvSpPr>
          <p:nvPr/>
        </p:nvSpPr>
        <p:spPr bwMode="auto">
          <a:xfrm>
            <a:off x="144463" y="2203450"/>
            <a:ext cx="8964612" cy="158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2" name="Line 15"/>
          <p:cNvSpPr>
            <a:spLocks noChangeShapeType="1"/>
          </p:cNvSpPr>
          <p:nvPr/>
        </p:nvSpPr>
        <p:spPr bwMode="auto">
          <a:xfrm flipV="1">
            <a:off x="841375" y="18542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3" name="Line 16"/>
          <p:cNvSpPr>
            <a:spLocks noChangeShapeType="1"/>
          </p:cNvSpPr>
          <p:nvPr/>
        </p:nvSpPr>
        <p:spPr bwMode="auto">
          <a:xfrm flipH="1">
            <a:off x="10080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4" name="Line 17"/>
          <p:cNvSpPr>
            <a:spLocks noChangeShapeType="1"/>
          </p:cNvSpPr>
          <p:nvPr/>
        </p:nvSpPr>
        <p:spPr bwMode="auto">
          <a:xfrm flipH="1">
            <a:off x="18716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5" name="Line 18"/>
          <p:cNvSpPr>
            <a:spLocks noChangeShapeType="1"/>
          </p:cNvSpPr>
          <p:nvPr/>
        </p:nvSpPr>
        <p:spPr bwMode="auto">
          <a:xfrm flipH="1">
            <a:off x="27352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6" name="Line 19"/>
          <p:cNvSpPr>
            <a:spLocks noChangeShapeType="1"/>
          </p:cNvSpPr>
          <p:nvPr/>
        </p:nvSpPr>
        <p:spPr bwMode="auto">
          <a:xfrm flipH="1">
            <a:off x="35988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7" name="Line 20"/>
          <p:cNvSpPr>
            <a:spLocks noChangeShapeType="1"/>
          </p:cNvSpPr>
          <p:nvPr/>
        </p:nvSpPr>
        <p:spPr bwMode="auto">
          <a:xfrm flipH="1">
            <a:off x="4462463" y="2159000"/>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8" name="Line 21"/>
          <p:cNvSpPr>
            <a:spLocks noChangeShapeType="1"/>
          </p:cNvSpPr>
          <p:nvPr/>
        </p:nvSpPr>
        <p:spPr bwMode="auto">
          <a:xfrm flipV="1">
            <a:off x="144463" y="153828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699" name="Rectangle 22"/>
          <p:cNvSpPr>
            <a:spLocks noChangeArrowheads="1"/>
          </p:cNvSpPr>
          <p:nvPr/>
        </p:nvSpPr>
        <p:spPr bwMode="auto">
          <a:xfrm>
            <a:off x="719138" y="15811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9</a:t>
            </a:r>
          </a:p>
        </p:txBody>
      </p:sp>
      <p:sp>
        <p:nvSpPr>
          <p:cNvPr id="71700" name="Rectangle 23"/>
          <p:cNvSpPr>
            <a:spLocks noChangeArrowheads="1"/>
          </p:cNvSpPr>
          <p:nvPr/>
        </p:nvSpPr>
        <p:spPr bwMode="auto">
          <a:xfrm>
            <a:off x="2519363" y="2144713"/>
            <a:ext cx="639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01" name="Line 27"/>
          <p:cNvSpPr>
            <a:spLocks noChangeShapeType="1"/>
          </p:cNvSpPr>
          <p:nvPr/>
        </p:nvSpPr>
        <p:spPr bwMode="auto">
          <a:xfrm flipV="1">
            <a:off x="1730375"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2" name="Rectangle 28"/>
          <p:cNvSpPr>
            <a:spLocks noChangeArrowheads="1"/>
          </p:cNvSpPr>
          <p:nvPr/>
        </p:nvSpPr>
        <p:spPr bwMode="auto">
          <a:xfrm>
            <a:off x="1608138"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8</a:t>
            </a:r>
          </a:p>
        </p:txBody>
      </p:sp>
      <p:sp>
        <p:nvSpPr>
          <p:cNvPr id="71703" name="Line 29"/>
          <p:cNvSpPr>
            <a:spLocks noChangeShapeType="1"/>
          </p:cNvSpPr>
          <p:nvPr/>
        </p:nvSpPr>
        <p:spPr bwMode="auto">
          <a:xfrm flipV="1">
            <a:off x="2595563" y="184467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4" name="Rectangle 30"/>
          <p:cNvSpPr>
            <a:spLocks noChangeArrowheads="1"/>
          </p:cNvSpPr>
          <p:nvPr/>
        </p:nvSpPr>
        <p:spPr bwMode="auto">
          <a:xfrm>
            <a:off x="2473325" y="157162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7</a:t>
            </a:r>
          </a:p>
        </p:txBody>
      </p:sp>
      <p:sp>
        <p:nvSpPr>
          <p:cNvPr id="71705" name="Line 31"/>
          <p:cNvSpPr>
            <a:spLocks noChangeShapeType="1"/>
          </p:cNvSpPr>
          <p:nvPr/>
        </p:nvSpPr>
        <p:spPr bwMode="auto">
          <a:xfrm flipV="1">
            <a:off x="3446463" y="183991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6" name="Rectangle 32"/>
          <p:cNvSpPr>
            <a:spLocks noChangeArrowheads="1"/>
          </p:cNvSpPr>
          <p:nvPr/>
        </p:nvSpPr>
        <p:spPr bwMode="auto">
          <a:xfrm>
            <a:off x="3324225" y="156686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6</a:t>
            </a:r>
          </a:p>
        </p:txBody>
      </p:sp>
      <p:sp>
        <p:nvSpPr>
          <p:cNvPr id="71707" name="Line 33"/>
          <p:cNvSpPr>
            <a:spLocks noChangeShapeType="1"/>
          </p:cNvSpPr>
          <p:nvPr/>
        </p:nvSpPr>
        <p:spPr bwMode="auto">
          <a:xfrm flipV="1">
            <a:off x="4322763" y="18478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08" name="Rectangle 34"/>
          <p:cNvSpPr>
            <a:spLocks noChangeArrowheads="1"/>
          </p:cNvSpPr>
          <p:nvPr/>
        </p:nvSpPr>
        <p:spPr bwMode="auto">
          <a:xfrm>
            <a:off x="4175125" y="156210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5</a:t>
            </a:r>
          </a:p>
        </p:txBody>
      </p:sp>
      <p:sp>
        <p:nvSpPr>
          <p:cNvPr id="71709" name="Line 35"/>
          <p:cNvSpPr>
            <a:spLocks noChangeShapeType="1"/>
          </p:cNvSpPr>
          <p:nvPr/>
        </p:nvSpPr>
        <p:spPr bwMode="auto">
          <a:xfrm flipV="1">
            <a:off x="1163638" y="18557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0" name="Rectangle 36"/>
          <p:cNvSpPr>
            <a:spLocks noChangeArrowheads="1"/>
          </p:cNvSpPr>
          <p:nvPr/>
        </p:nvSpPr>
        <p:spPr bwMode="auto">
          <a:xfrm>
            <a:off x="1041400" y="15827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1</a:t>
            </a:r>
          </a:p>
        </p:txBody>
      </p:sp>
      <p:sp>
        <p:nvSpPr>
          <p:cNvPr id="71711" name="Line 37"/>
          <p:cNvSpPr>
            <a:spLocks noChangeShapeType="1"/>
          </p:cNvSpPr>
          <p:nvPr/>
        </p:nvSpPr>
        <p:spPr bwMode="auto">
          <a:xfrm flipV="1">
            <a:off x="2027238" y="18510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2" name="Rectangle 38"/>
          <p:cNvSpPr>
            <a:spLocks noChangeArrowheads="1"/>
          </p:cNvSpPr>
          <p:nvPr/>
        </p:nvSpPr>
        <p:spPr bwMode="auto">
          <a:xfrm>
            <a:off x="1905000" y="157797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2</a:t>
            </a:r>
          </a:p>
        </p:txBody>
      </p:sp>
      <p:sp>
        <p:nvSpPr>
          <p:cNvPr id="71713" name="Line 39"/>
          <p:cNvSpPr>
            <a:spLocks noChangeShapeType="1"/>
          </p:cNvSpPr>
          <p:nvPr/>
        </p:nvSpPr>
        <p:spPr bwMode="auto">
          <a:xfrm flipV="1">
            <a:off x="2890838" y="184626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4" name="Rectangle 40"/>
          <p:cNvSpPr>
            <a:spLocks noChangeArrowheads="1"/>
          </p:cNvSpPr>
          <p:nvPr/>
        </p:nvSpPr>
        <p:spPr bwMode="auto">
          <a:xfrm>
            <a:off x="2768600" y="15732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3</a:t>
            </a:r>
          </a:p>
        </p:txBody>
      </p:sp>
      <p:sp>
        <p:nvSpPr>
          <p:cNvPr id="71715" name="Line 41"/>
          <p:cNvSpPr>
            <a:spLocks noChangeShapeType="1"/>
          </p:cNvSpPr>
          <p:nvPr/>
        </p:nvSpPr>
        <p:spPr bwMode="auto">
          <a:xfrm flipV="1">
            <a:off x="3743325" y="18415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6" name="Rectangle 42"/>
          <p:cNvSpPr>
            <a:spLocks noChangeArrowheads="1"/>
          </p:cNvSpPr>
          <p:nvPr/>
        </p:nvSpPr>
        <p:spPr bwMode="auto">
          <a:xfrm>
            <a:off x="3621088" y="15684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4</a:t>
            </a:r>
          </a:p>
        </p:txBody>
      </p:sp>
      <p:sp>
        <p:nvSpPr>
          <p:cNvPr id="71717" name="Line 45"/>
          <p:cNvSpPr>
            <a:spLocks noChangeShapeType="1"/>
          </p:cNvSpPr>
          <p:nvPr/>
        </p:nvSpPr>
        <p:spPr bwMode="auto">
          <a:xfrm flipV="1">
            <a:off x="312738"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18" name="Rectangle 46"/>
          <p:cNvSpPr>
            <a:spLocks noChangeArrowheads="1"/>
          </p:cNvSpPr>
          <p:nvPr/>
        </p:nvSpPr>
        <p:spPr bwMode="auto">
          <a:xfrm>
            <a:off x="190500"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0</a:t>
            </a:r>
          </a:p>
        </p:txBody>
      </p:sp>
      <p:sp>
        <p:nvSpPr>
          <p:cNvPr id="71719" name="Rectangle 47"/>
          <p:cNvSpPr>
            <a:spLocks noChangeArrowheads="1"/>
          </p:cNvSpPr>
          <p:nvPr/>
        </p:nvSpPr>
        <p:spPr bwMode="auto">
          <a:xfrm>
            <a:off x="8640763" y="2138363"/>
            <a:ext cx="539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0" name="Rectangle 48"/>
          <p:cNvSpPr>
            <a:spLocks noChangeArrowheads="1"/>
          </p:cNvSpPr>
          <p:nvPr/>
        </p:nvSpPr>
        <p:spPr bwMode="auto">
          <a:xfrm>
            <a:off x="5186363" y="2127250"/>
            <a:ext cx="65722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6w</a:t>
            </a:r>
            <a:r>
              <a:rPr lang="en-GB" altLang="en-US" sz="1600" baseline="-25000" noProof="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1" name="Rectangle 49"/>
          <p:cNvSpPr>
            <a:spLocks noChangeArrowheads="1"/>
          </p:cNvSpPr>
          <p:nvPr/>
        </p:nvSpPr>
        <p:spPr bwMode="auto">
          <a:xfrm>
            <a:off x="5995988" y="2125663"/>
            <a:ext cx="64611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7w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2" name="Rectangle 50"/>
          <p:cNvSpPr>
            <a:spLocks noChangeArrowheads="1"/>
          </p:cNvSpPr>
          <p:nvPr/>
        </p:nvSpPr>
        <p:spPr bwMode="auto">
          <a:xfrm>
            <a:off x="7705724" y="2132013"/>
            <a:ext cx="6381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9w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23" name="Line 51"/>
          <p:cNvSpPr>
            <a:spLocks noChangeShapeType="1"/>
          </p:cNvSpPr>
          <p:nvPr/>
        </p:nvSpPr>
        <p:spPr bwMode="auto">
          <a:xfrm flipV="1">
            <a:off x="5181600" y="18430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4" name="Line 52"/>
          <p:cNvSpPr>
            <a:spLocks noChangeShapeType="1"/>
          </p:cNvSpPr>
          <p:nvPr/>
        </p:nvSpPr>
        <p:spPr bwMode="auto">
          <a:xfrm flipH="1">
            <a:off x="53482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5" name="Line 53"/>
          <p:cNvSpPr>
            <a:spLocks noChangeShapeType="1"/>
          </p:cNvSpPr>
          <p:nvPr/>
        </p:nvSpPr>
        <p:spPr bwMode="auto">
          <a:xfrm flipH="1">
            <a:off x="62118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6" name="Line 54"/>
          <p:cNvSpPr>
            <a:spLocks noChangeShapeType="1"/>
          </p:cNvSpPr>
          <p:nvPr/>
        </p:nvSpPr>
        <p:spPr bwMode="auto">
          <a:xfrm flipH="1">
            <a:off x="70754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7" name="Line 55"/>
          <p:cNvSpPr>
            <a:spLocks noChangeShapeType="1"/>
          </p:cNvSpPr>
          <p:nvPr/>
        </p:nvSpPr>
        <p:spPr bwMode="auto">
          <a:xfrm flipH="1">
            <a:off x="79390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8" name="Line 56"/>
          <p:cNvSpPr>
            <a:spLocks noChangeShapeType="1"/>
          </p:cNvSpPr>
          <p:nvPr/>
        </p:nvSpPr>
        <p:spPr bwMode="auto">
          <a:xfrm flipH="1">
            <a:off x="8802688" y="2147888"/>
            <a:ext cx="0" cy="73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29" name="Rectangle 57"/>
          <p:cNvSpPr>
            <a:spLocks noChangeArrowheads="1"/>
          </p:cNvSpPr>
          <p:nvPr/>
        </p:nvSpPr>
        <p:spPr bwMode="auto">
          <a:xfrm>
            <a:off x="5041900" y="15700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4</a:t>
            </a:r>
          </a:p>
        </p:txBody>
      </p:sp>
      <p:sp>
        <p:nvSpPr>
          <p:cNvPr id="71730" name="Rectangle 58"/>
          <p:cNvSpPr>
            <a:spLocks noChangeArrowheads="1"/>
          </p:cNvSpPr>
          <p:nvPr/>
        </p:nvSpPr>
        <p:spPr bwMode="auto">
          <a:xfrm>
            <a:off x="6859588" y="2133600"/>
            <a:ext cx="6508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8w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71731" name="Line 59"/>
          <p:cNvSpPr>
            <a:spLocks noChangeShapeType="1"/>
          </p:cNvSpPr>
          <p:nvPr/>
        </p:nvSpPr>
        <p:spPr bwMode="auto">
          <a:xfrm flipV="1">
            <a:off x="6070600" y="18383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2" name="Rectangle 60"/>
          <p:cNvSpPr>
            <a:spLocks noChangeArrowheads="1"/>
          </p:cNvSpPr>
          <p:nvPr/>
        </p:nvSpPr>
        <p:spPr bwMode="auto">
          <a:xfrm>
            <a:off x="5948363" y="156527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3</a:t>
            </a:r>
          </a:p>
        </p:txBody>
      </p:sp>
      <p:sp>
        <p:nvSpPr>
          <p:cNvPr id="71733" name="Line 61"/>
          <p:cNvSpPr>
            <a:spLocks noChangeShapeType="1"/>
          </p:cNvSpPr>
          <p:nvPr/>
        </p:nvSpPr>
        <p:spPr bwMode="auto">
          <a:xfrm flipV="1">
            <a:off x="6935788" y="183356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4" name="Rectangle 62"/>
          <p:cNvSpPr>
            <a:spLocks noChangeArrowheads="1"/>
          </p:cNvSpPr>
          <p:nvPr/>
        </p:nvSpPr>
        <p:spPr bwMode="auto">
          <a:xfrm>
            <a:off x="6813550" y="15605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2</a:t>
            </a:r>
          </a:p>
        </p:txBody>
      </p:sp>
      <p:sp>
        <p:nvSpPr>
          <p:cNvPr id="71735" name="Line 63"/>
          <p:cNvSpPr>
            <a:spLocks noChangeShapeType="1"/>
          </p:cNvSpPr>
          <p:nvPr/>
        </p:nvSpPr>
        <p:spPr bwMode="auto">
          <a:xfrm flipV="1">
            <a:off x="7786688" y="184150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6" name="Rectangle 64"/>
          <p:cNvSpPr>
            <a:spLocks noChangeArrowheads="1"/>
          </p:cNvSpPr>
          <p:nvPr/>
        </p:nvSpPr>
        <p:spPr bwMode="auto">
          <a:xfrm>
            <a:off x="7664450" y="155575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1</a:t>
            </a:r>
          </a:p>
        </p:txBody>
      </p:sp>
      <p:sp>
        <p:nvSpPr>
          <p:cNvPr id="71737" name="Line 65"/>
          <p:cNvSpPr>
            <a:spLocks noChangeShapeType="1"/>
          </p:cNvSpPr>
          <p:nvPr/>
        </p:nvSpPr>
        <p:spPr bwMode="auto">
          <a:xfrm flipV="1">
            <a:off x="8637588" y="184943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38" name="Rectangle 66"/>
          <p:cNvSpPr>
            <a:spLocks noChangeArrowheads="1"/>
          </p:cNvSpPr>
          <p:nvPr/>
        </p:nvSpPr>
        <p:spPr bwMode="auto">
          <a:xfrm>
            <a:off x="8515350" y="157638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0</a:t>
            </a:r>
          </a:p>
        </p:txBody>
      </p:sp>
      <p:sp>
        <p:nvSpPr>
          <p:cNvPr id="71739" name="Line 67"/>
          <p:cNvSpPr>
            <a:spLocks noChangeShapeType="1"/>
          </p:cNvSpPr>
          <p:nvPr/>
        </p:nvSpPr>
        <p:spPr bwMode="auto">
          <a:xfrm flipV="1">
            <a:off x="5503863" y="184467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0" name="Rectangle 68"/>
          <p:cNvSpPr>
            <a:spLocks noChangeArrowheads="1"/>
          </p:cNvSpPr>
          <p:nvPr/>
        </p:nvSpPr>
        <p:spPr bwMode="auto">
          <a:xfrm>
            <a:off x="5381625" y="1571625"/>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6</a:t>
            </a:r>
          </a:p>
        </p:txBody>
      </p:sp>
      <p:sp>
        <p:nvSpPr>
          <p:cNvPr id="71741" name="Line 69"/>
          <p:cNvSpPr>
            <a:spLocks noChangeShapeType="1"/>
          </p:cNvSpPr>
          <p:nvPr/>
        </p:nvSpPr>
        <p:spPr bwMode="auto">
          <a:xfrm flipV="1">
            <a:off x="6367463" y="1839913"/>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2" name="Rectangle 70"/>
          <p:cNvSpPr>
            <a:spLocks noChangeArrowheads="1"/>
          </p:cNvSpPr>
          <p:nvPr/>
        </p:nvSpPr>
        <p:spPr bwMode="auto">
          <a:xfrm>
            <a:off x="6245225" y="156686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7</a:t>
            </a:r>
          </a:p>
        </p:txBody>
      </p:sp>
      <p:sp>
        <p:nvSpPr>
          <p:cNvPr id="71743" name="Line 71"/>
          <p:cNvSpPr>
            <a:spLocks noChangeShapeType="1"/>
          </p:cNvSpPr>
          <p:nvPr/>
        </p:nvSpPr>
        <p:spPr bwMode="auto">
          <a:xfrm flipV="1">
            <a:off x="7231063" y="18351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4" name="Rectangle 72"/>
          <p:cNvSpPr>
            <a:spLocks noChangeArrowheads="1"/>
          </p:cNvSpPr>
          <p:nvPr/>
        </p:nvSpPr>
        <p:spPr bwMode="auto">
          <a:xfrm>
            <a:off x="7108825" y="1562100"/>
            <a:ext cx="28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8</a:t>
            </a:r>
          </a:p>
        </p:txBody>
      </p:sp>
      <p:sp>
        <p:nvSpPr>
          <p:cNvPr id="71745" name="Line 73"/>
          <p:cNvSpPr>
            <a:spLocks noChangeShapeType="1"/>
          </p:cNvSpPr>
          <p:nvPr/>
        </p:nvSpPr>
        <p:spPr bwMode="auto">
          <a:xfrm flipV="1">
            <a:off x="8083550" y="1843088"/>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6" name="Rectangle 74"/>
          <p:cNvSpPr>
            <a:spLocks noChangeArrowheads="1"/>
          </p:cNvSpPr>
          <p:nvPr/>
        </p:nvSpPr>
        <p:spPr bwMode="auto">
          <a:xfrm>
            <a:off x="7961313" y="1557338"/>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9</a:t>
            </a:r>
          </a:p>
        </p:txBody>
      </p:sp>
      <p:sp>
        <p:nvSpPr>
          <p:cNvPr id="71747" name="Line 75"/>
          <p:cNvSpPr>
            <a:spLocks noChangeShapeType="1"/>
          </p:cNvSpPr>
          <p:nvPr/>
        </p:nvSpPr>
        <p:spPr bwMode="auto">
          <a:xfrm flipV="1">
            <a:off x="4614863" y="1838325"/>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8" name="Line 76"/>
          <p:cNvSpPr>
            <a:spLocks noChangeShapeType="1"/>
          </p:cNvSpPr>
          <p:nvPr/>
        </p:nvSpPr>
        <p:spPr bwMode="auto">
          <a:xfrm flipV="1">
            <a:off x="8797925" y="1530350"/>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1749" name="Rectangle 77"/>
          <p:cNvSpPr>
            <a:spLocks noChangeArrowheads="1"/>
          </p:cNvSpPr>
          <p:nvPr/>
        </p:nvSpPr>
        <p:spPr bwMode="auto">
          <a:xfrm>
            <a:off x="4522788" y="1560513"/>
            <a:ext cx="288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5</a:t>
            </a:r>
          </a:p>
        </p:txBody>
      </p:sp>
      <p:sp>
        <p:nvSpPr>
          <p:cNvPr id="3" name="Left Brace 2"/>
          <p:cNvSpPr/>
          <p:nvPr/>
        </p:nvSpPr>
        <p:spPr bwMode="auto">
          <a:xfrm rot="16200000">
            <a:off x="6303831" y="908302"/>
            <a:ext cx="766762" cy="4221426"/>
          </a:xfrm>
          <a:prstGeom prst="leftBrace">
            <a:avLst/>
          </a:prstGeom>
          <a:noFill/>
          <a:ln w="41275">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4" name="TextBox 3"/>
          <p:cNvSpPr txBox="1"/>
          <p:nvPr/>
        </p:nvSpPr>
        <p:spPr>
          <a:xfrm>
            <a:off x="3987802" y="3556397"/>
            <a:ext cx="5172075" cy="369332"/>
          </a:xfrm>
          <a:prstGeom prst="rect">
            <a:avLst/>
          </a:prstGeom>
          <a:noFill/>
        </p:spPr>
        <p:txBody>
          <a:bodyPr wrap="square" rtlCol="0">
            <a:spAutoFit/>
          </a:bodyPr>
          <a:lstStyle/>
          <a:p>
            <a:r>
              <a:rPr lang="en-GB" dirty="0" smtClean="0">
                <a:solidFill>
                  <a:srgbClr val="FF0000"/>
                </a:solidFill>
              </a:rPr>
              <a:t>Lower sidebands of first revolution harmonics</a:t>
            </a:r>
            <a:endParaRPr lang="en-GB" dirty="0">
              <a:solidFill>
                <a:srgbClr val="FF0000"/>
              </a:solidFill>
            </a:endParaRPr>
          </a:p>
        </p:txBody>
      </p:sp>
      <mc:AlternateContent xmlns:mc="http://schemas.openxmlformats.org/markup-compatibility/2006" xmlns:a14="http://schemas.microsoft.com/office/drawing/2010/main">
        <mc:Choice Requires="a14">
          <p:sp>
            <p:nvSpPr>
              <p:cNvPr id="81" name="TextBox 80"/>
              <p:cNvSpPr txBox="1"/>
              <p:nvPr/>
            </p:nvSpPr>
            <p:spPr>
              <a:xfrm>
                <a:off x="2803299" y="4133467"/>
                <a:ext cx="2790059" cy="2706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rPr>
                        <m:t>ω</m:t>
                      </m:r>
                      <m:r>
                        <a:rPr lang="en-GB" b="0" i="1" smtClean="0">
                          <a:latin typeface="Cambria Math" panose="02040503050406030204" pitchFamily="18" charset="0"/>
                        </a:rPr>
                        <m:t>=</m:t>
                      </m:r>
                      <m:r>
                        <a:rPr lang="en-GB" b="0" i="1" smtClean="0">
                          <a:latin typeface="Cambria Math" panose="02040503050406030204" pitchFamily="18" charset="0"/>
                        </a:rPr>
                        <m:t>𝑝</m:t>
                      </m:r>
                      <m:r>
                        <a:rPr lang="en-GB" b="0" i="1" smtClean="0">
                          <a:latin typeface="Cambria Math" panose="02040503050406030204" pitchFamily="18" charset="0"/>
                        </a:rPr>
                        <m:t> </m:t>
                      </m:r>
                      <m:r>
                        <a:rPr lang="en-GB" b="0" i="1" smtClean="0">
                          <a:latin typeface="Cambria Math" panose="02040503050406030204" pitchFamily="18" charset="0"/>
                        </a:rPr>
                        <m:t>𝑀</m:t>
                      </m:r>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r>
                        <a:rPr lang="en-GB" b="0" i="1" smtClean="0">
                          <a:latin typeface="Cambria Math" panose="02040503050406030204" pitchFamily="18" charset="0"/>
                        </a:rPr>
                        <m:t>±</m:t>
                      </m:r>
                      <m:d>
                        <m:dPr>
                          <m:ctrlPr>
                            <a:rPr lang="en-GB" b="0" i="1" smtClean="0">
                              <a:latin typeface="Cambria Math"/>
                            </a:rPr>
                          </m:ctrlPr>
                        </m:dPr>
                        <m:e>
                          <m:r>
                            <a:rPr lang="en-GB" b="0" i="1" smtClean="0">
                              <a:latin typeface="Cambria Math" panose="02040503050406030204" pitchFamily="18" charset="0"/>
                            </a:rPr>
                            <m:t>𝑚</m:t>
                          </m:r>
                          <m:r>
                            <a:rPr lang="en-GB" b="0" i="1" smtClean="0">
                              <a:latin typeface="Cambria Math" panose="02040503050406030204" pitchFamily="18" charset="0"/>
                            </a:rPr>
                            <m:t>+</m:t>
                          </m:r>
                          <m:r>
                            <a:rPr lang="en-GB" b="0" i="1" smtClean="0">
                              <a:latin typeface="Cambria Math" panose="02040503050406030204" pitchFamily="18" charset="0"/>
                            </a:rPr>
                            <m:t>𝑞</m:t>
                          </m:r>
                        </m:e>
                      </m:d>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oMath>
                  </m:oMathPara>
                </a14:m>
                <a:endParaRPr lang="en-GB" baseline="-25000" dirty="0"/>
              </a:p>
            </p:txBody>
          </p:sp>
        </mc:Choice>
        <mc:Fallback xmlns="">
          <p:sp>
            <p:nvSpPr>
              <p:cNvPr id="81" name="TextBox 80"/>
              <p:cNvSpPr txBox="1">
                <a:spLocks noRot="1" noChangeAspect="1" noMove="1" noResize="1" noEditPoints="1" noAdjustHandles="1" noChangeArrowheads="1" noChangeShapeType="1" noTextEdit="1"/>
              </p:cNvSpPr>
              <p:nvPr/>
            </p:nvSpPr>
            <p:spPr>
              <a:xfrm>
                <a:off x="2803299" y="4133467"/>
                <a:ext cx="2790059" cy="270652"/>
              </a:xfrm>
              <a:prstGeom prst="rect">
                <a:avLst/>
              </a:prstGeom>
              <a:blipFill>
                <a:blip r:embed="rId3"/>
                <a:stretch>
                  <a:fillRect l="-1092" b="-31818"/>
                </a:stretch>
              </a:blipFill>
            </p:spPr>
            <p:txBody>
              <a:bodyPr/>
              <a:lstStyle/>
              <a:p>
                <a:r>
                  <a:rPr lang="en-GB">
                    <a:noFill/>
                  </a:rPr>
                  <a:t> </a:t>
                </a:r>
              </a:p>
            </p:txBody>
          </p:sp>
        </mc:Fallback>
      </mc:AlternateContent>
    </p:spTree>
    <p:extLst>
      <p:ext uri="{BB962C8B-B14F-4D97-AF65-F5344CB8AC3E}">
        <p14:creationId xmlns:p14="http://schemas.microsoft.com/office/powerpoint/2010/main" val="6600054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908050"/>
            <a:ext cx="914400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ELETTRA Synchrotron: 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=499.654 Mhz,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bunch spacing≈2ns,</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432 bunches,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 1.15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hor</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12.30(fractional tune frequency=345kHz),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vert</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=8.17(fractional tune frequency=200kHz)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Wingdings" panose="05000000000000000000" pitchFamily="2" charset="2"/>
              </a:rPr>
              <a:t>n</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long</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 0.0076 (8.8 kHz)</a:t>
            </a:r>
          </a:p>
        </p:txBody>
      </p:sp>
      <p:grpSp>
        <p:nvGrpSpPr>
          <p:cNvPr id="223235" name="Group 3"/>
          <p:cNvGrpSpPr>
            <a:grpSpLocks/>
          </p:cNvGrpSpPr>
          <p:nvPr/>
        </p:nvGrpSpPr>
        <p:grpSpPr bwMode="auto">
          <a:xfrm>
            <a:off x="5435600" y="1844675"/>
            <a:ext cx="2951163" cy="576263"/>
            <a:chOff x="3424" y="1162"/>
            <a:chExt cx="1859" cy="363"/>
          </a:xfrm>
        </p:grpSpPr>
        <p:sp>
          <p:nvSpPr>
            <p:cNvPr id="75801" name="Rectangle 4"/>
            <p:cNvSpPr>
              <a:spLocks noChangeArrowheads="1"/>
            </p:cNvSpPr>
            <p:nvPr/>
          </p:nvSpPr>
          <p:spPr bwMode="auto">
            <a:xfrm>
              <a:off x="3424" y="1162"/>
              <a:ext cx="1859" cy="36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altLang="en-US"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aphicFrame>
          <p:nvGraphicFramePr>
            <p:cNvPr id="75802" name="Object 5"/>
            <p:cNvGraphicFramePr>
              <a:graphicFrameLocks noChangeAspect="1"/>
            </p:cNvGraphicFramePr>
            <p:nvPr/>
          </p:nvGraphicFramePr>
          <p:xfrm>
            <a:off x="3515" y="1207"/>
            <a:ext cx="1679" cy="262"/>
          </p:xfrm>
          <a:graphic>
            <a:graphicData uri="http://schemas.openxmlformats.org/presentationml/2006/ole">
              <mc:AlternateContent xmlns:mc="http://schemas.openxmlformats.org/markup-compatibility/2006">
                <mc:Choice xmlns:v="urn:schemas-microsoft-com:vml" Requires="v">
                  <p:oleObj spid="_x0000_s3192" name="Equation" r:id="rId4" imgW="1587500" imgH="228600" progId="Equation.3">
                    <p:embed/>
                  </p:oleObj>
                </mc:Choice>
                <mc:Fallback>
                  <p:oleObj name="Equation" r:id="rId4" imgW="1587500" imgH="228600" progId="Equation.3">
                    <p:embed/>
                    <p:pic>
                      <p:nvPicPr>
                        <p:cNvPr id="75802"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1207"/>
                          <a:ext cx="1679"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23239" name="Rectangle 7"/>
          <p:cNvSpPr>
            <a:spLocks noChangeArrowheads="1"/>
          </p:cNvSpPr>
          <p:nvPr/>
        </p:nvSpPr>
        <p:spPr bwMode="auto">
          <a:xfrm>
            <a:off x="4895850" y="2708275"/>
            <a:ext cx="4248150" cy="1360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Spectral line at 512.185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Lower sideband of 2f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200 kHz apart from the 443</a:t>
            </a:r>
            <a:r>
              <a:rPr kumimoji="0" lang="en-GB" altLang="en-US" sz="1600" b="0" i="0" u="none" strike="noStrike" kern="1200" cap="none" spc="0" normalizeH="0" baseline="30000" noProof="0">
                <a:ln>
                  <a:noFill/>
                </a:ln>
                <a:solidFill>
                  <a:srgbClr val="0000CC"/>
                </a:solidFill>
                <a:effectLst/>
                <a:uLnTx/>
                <a:uFillTx/>
                <a:latin typeface="Comic Sans MS" panose="030F0702030302020204" pitchFamily="66" charset="0"/>
                <a:ea typeface="+mn-ea"/>
                <a:cs typeface="Times New Roman" panose="02020603050405020304" pitchFamily="18" charset="0"/>
              </a:rPr>
              <a:t>rd</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revolution harmonic</a:t>
            </a:r>
            <a:endPar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6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8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vertical mode #413</a:t>
            </a:r>
          </a:p>
        </p:txBody>
      </p:sp>
      <p:pic>
        <p:nvPicPr>
          <p:cNvPr id="223240" name="Picture 8" descr="Transv_FBoff_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2060575"/>
            <a:ext cx="4537075"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41" name="Line 9"/>
          <p:cNvSpPr>
            <a:spLocks noChangeShapeType="1"/>
          </p:cNvSpPr>
          <p:nvPr/>
        </p:nvSpPr>
        <p:spPr bwMode="auto">
          <a:xfrm>
            <a:off x="2471738" y="3573463"/>
            <a:ext cx="165100" cy="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2" name="Line 10"/>
          <p:cNvSpPr>
            <a:spLocks noChangeShapeType="1"/>
          </p:cNvSpPr>
          <p:nvPr/>
        </p:nvSpPr>
        <p:spPr bwMode="auto">
          <a:xfrm flipH="1">
            <a:off x="2366963" y="3573463"/>
            <a:ext cx="142875" cy="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3" name="Line 11"/>
          <p:cNvSpPr>
            <a:spLocks noChangeShapeType="1"/>
          </p:cNvSpPr>
          <p:nvPr/>
        </p:nvSpPr>
        <p:spPr bwMode="auto">
          <a:xfrm flipV="1">
            <a:off x="2390775" y="3573463"/>
            <a:ext cx="71913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4" name="Rectangle 12"/>
          <p:cNvSpPr>
            <a:spLocks noChangeArrowheads="1"/>
          </p:cNvSpPr>
          <p:nvPr/>
        </p:nvSpPr>
        <p:spPr bwMode="auto">
          <a:xfrm>
            <a:off x="2698750" y="3375025"/>
            <a:ext cx="1152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200 kHz</a:t>
            </a:r>
          </a:p>
        </p:txBody>
      </p:sp>
      <p:sp>
        <p:nvSpPr>
          <p:cNvPr id="223245" name="Line 13"/>
          <p:cNvSpPr>
            <a:spLocks noChangeShapeType="1"/>
          </p:cNvSpPr>
          <p:nvPr/>
        </p:nvSpPr>
        <p:spPr bwMode="auto">
          <a:xfrm flipH="1">
            <a:off x="2700338" y="2852738"/>
            <a:ext cx="287337" cy="215900"/>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6" name="Rectangle 14"/>
          <p:cNvSpPr>
            <a:spLocks noChangeArrowheads="1"/>
          </p:cNvSpPr>
          <p:nvPr/>
        </p:nvSpPr>
        <p:spPr bwMode="auto">
          <a:xfrm>
            <a:off x="2771775" y="2636838"/>
            <a:ext cx="1368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Rev. harmonic</a:t>
            </a:r>
          </a:p>
        </p:txBody>
      </p:sp>
      <p:sp>
        <p:nvSpPr>
          <p:cNvPr id="223247" name="Line 15"/>
          <p:cNvSpPr>
            <a:spLocks noChangeShapeType="1"/>
          </p:cNvSpPr>
          <p:nvPr/>
        </p:nvSpPr>
        <p:spPr bwMode="auto">
          <a:xfrm>
            <a:off x="1835150" y="3500438"/>
            <a:ext cx="504825" cy="144462"/>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23248" name="Rectangle 16"/>
          <p:cNvSpPr>
            <a:spLocks noChangeArrowheads="1"/>
          </p:cNvSpPr>
          <p:nvPr/>
        </p:nvSpPr>
        <p:spPr bwMode="auto">
          <a:xfrm>
            <a:off x="900113" y="3213100"/>
            <a:ext cx="1368425"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Vertical mode </a:t>
            </a:r>
          </a:p>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#413</a:t>
            </a:r>
          </a:p>
        </p:txBody>
      </p:sp>
      <p:grpSp>
        <p:nvGrpSpPr>
          <p:cNvPr id="223249" name="Group 17"/>
          <p:cNvGrpSpPr>
            <a:grpSpLocks/>
          </p:cNvGrpSpPr>
          <p:nvPr/>
        </p:nvGrpSpPr>
        <p:grpSpPr bwMode="auto">
          <a:xfrm>
            <a:off x="179388" y="4365625"/>
            <a:ext cx="8964612" cy="2176463"/>
            <a:chOff x="113" y="2750"/>
            <a:chExt cx="5647" cy="1371"/>
          </a:xfrm>
        </p:grpSpPr>
        <p:grpSp>
          <p:nvGrpSpPr>
            <p:cNvPr id="75792" name="Group 18"/>
            <p:cNvGrpSpPr>
              <a:grpSpLocks/>
            </p:cNvGrpSpPr>
            <p:nvPr/>
          </p:nvGrpSpPr>
          <p:grpSpPr bwMode="auto">
            <a:xfrm>
              <a:off x="113" y="2750"/>
              <a:ext cx="5647" cy="1371"/>
              <a:chOff x="113" y="2750"/>
              <a:chExt cx="5647" cy="1371"/>
            </a:xfrm>
          </p:grpSpPr>
          <p:sp>
            <p:nvSpPr>
              <p:cNvPr id="75799" name="Rectangle 19"/>
              <p:cNvSpPr>
                <a:spLocks noChangeArrowheads="1"/>
              </p:cNvSpPr>
              <p:nvPr/>
            </p:nvSpPr>
            <p:spPr bwMode="auto">
              <a:xfrm>
                <a:off x="3084" y="3067"/>
                <a:ext cx="2676" cy="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Spectral line at 604.914 MHz</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Upper sideband of f</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rf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8.8kHz apart from the 523</a:t>
                </a:r>
                <a:r>
                  <a:rPr kumimoji="0" lang="en-GB" altLang="en-US" sz="1600" b="0" i="0" u="none" strike="noStrike" kern="1200" cap="none" spc="0" normalizeH="0" baseline="30000" noProof="0">
                    <a:ln>
                      <a:noFill/>
                    </a:ln>
                    <a:solidFill>
                      <a:srgbClr val="0000CC"/>
                    </a:solidFill>
                    <a:effectLst/>
                    <a:uLnTx/>
                    <a:uFillTx/>
                    <a:latin typeface="Comic Sans MS" panose="030F0702030302020204" pitchFamily="66" charset="0"/>
                    <a:ea typeface="+mn-ea"/>
                    <a:cs typeface="Times New Roman" panose="02020603050405020304" pitchFamily="18" charset="0"/>
                  </a:rPr>
                  <a:t>rd</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revolution harmonic </a:t>
                </a:r>
                <a:endPar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6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a:t>
                </a:r>
                <a:r>
                  <a:rPr kumimoji="0" lang="en-GB" altLang="en-US" sz="18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longitudinal mode #91</a:t>
                </a:r>
              </a:p>
            </p:txBody>
          </p:sp>
          <p:pic>
            <p:nvPicPr>
              <p:cNvPr id="75800" name="Picture 20" descr="Long_FBoff91_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 y="2750"/>
                <a:ext cx="2858" cy="1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793" name="Line 21"/>
            <p:cNvSpPr>
              <a:spLocks noChangeShapeType="1"/>
            </p:cNvSpPr>
            <p:nvPr/>
          </p:nvSpPr>
          <p:spPr bwMode="auto">
            <a:xfrm flipH="1">
              <a:off x="1746" y="3430"/>
              <a:ext cx="181" cy="136"/>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5794" name="Rectangle 22"/>
            <p:cNvSpPr>
              <a:spLocks noChangeArrowheads="1"/>
            </p:cNvSpPr>
            <p:nvPr/>
          </p:nvSpPr>
          <p:spPr bwMode="auto">
            <a:xfrm>
              <a:off x="1791" y="3294"/>
              <a:ext cx="8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Rev. harmonic</a:t>
              </a:r>
            </a:p>
          </p:txBody>
        </p:sp>
        <p:sp>
          <p:nvSpPr>
            <p:cNvPr id="75795" name="Line 23"/>
            <p:cNvSpPr>
              <a:spLocks noChangeShapeType="1"/>
            </p:cNvSpPr>
            <p:nvPr/>
          </p:nvSpPr>
          <p:spPr bwMode="auto">
            <a:xfrm flipH="1">
              <a:off x="1943" y="3681"/>
              <a:ext cx="211" cy="46"/>
            </a:xfrm>
            <a:prstGeom prst="line">
              <a:avLst/>
            </a:prstGeom>
            <a:noFill/>
            <a:ln w="952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75796" name="Rectangle 24"/>
            <p:cNvSpPr>
              <a:spLocks noChangeArrowheads="1"/>
            </p:cNvSpPr>
            <p:nvPr/>
          </p:nvSpPr>
          <p:spPr bwMode="auto">
            <a:xfrm>
              <a:off x="1973" y="3612"/>
              <a:ext cx="862"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Long. mode </a:t>
              </a:r>
            </a:p>
            <a:p>
              <a:pPr marL="0" marR="0" lvl="0" indent="0" algn="ctr" defTabSz="914400" rtl="0" eaLnBrk="0" fontAlgn="base" latinLnBrk="0" hangingPunct="0">
                <a:lnSpc>
                  <a:spcPct val="4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#91</a:t>
              </a:r>
            </a:p>
          </p:txBody>
        </p:sp>
        <p:sp>
          <p:nvSpPr>
            <p:cNvPr id="75797" name="Rectangle 25"/>
            <p:cNvSpPr>
              <a:spLocks noChangeArrowheads="1"/>
            </p:cNvSpPr>
            <p:nvPr/>
          </p:nvSpPr>
          <p:spPr bwMode="auto">
            <a:xfrm>
              <a:off x="1598" y="3884"/>
              <a:ext cx="40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000" b="1" i="0" u="none" strike="noStrike" kern="1200" cap="none" spc="0" normalizeH="0" baseline="0" noProof="0">
                  <a:ln>
                    <a:noFill/>
                  </a:ln>
                  <a:solidFill>
                    <a:srgbClr val="FF0000"/>
                  </a:solidFill>
                  <a:effectLst/>
                  <a:uLnTx/>
                  <a:uFillTx/>
                  <a:latin typeface="Arial" panose="020B0604020202020204" pitchFamily="34" charset="0"/>
                  <a:ea typeface="+mn-ea"/>
                  <a:cs typeface="Times New Roman" panose="02020603050405020304" pitchFamily="18" charset="0"/>
                </a:rPr>
                <a:t>8.8kHz</a:t>
              </a:r>
            </a:p>
          </p:txBody>
        </p:sp>
        <p:sp>
          <p:nvSpPr>
            <p:cNvPr id="75798" name="Line 26"/>
            <p:cNvSpPr>
              <a:spLocks noChangeShapeType="1"/>
            </p:cNvSpPr>
            <p:nvPr/>
          </p:nvSpPr>
          <p:spPr bwMode="auto">
            <a:xfrm flipH="1">
              <a:off x="1670" y="3884"/>
              <a:ext cx="211" cy="0"/>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sp>
        <p:nvSpPr>
          <p:cNvPr id="75791" name="Rectangle 27"/>
          <p:cNvSpPr>
            <a:spLocks noChangeArrowheads="1"/>
          </p:cNvSpPr>
          <p:nvPr/>
        </p:nvSpPr>
        <p:spPr bwMode="auto">
          <a:xfrm>
            <a:off x="1691680" y="174625"/>
            <a:ext cx="8066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Real example of multi-bunch modes</a:t>
            </a:r>
          </a:p>
        </p:txBody>
      </p:sp>
    </p:spTree>
    <p:extLst>
      <p:ext uri="{BB962C8B-B14F-4D97-AF65-F5344CB8AC3E}">
        <p14:creationId xmlns:p14="http://schemas.microsoft.com/office/powerpoint/2010/main" val="32993072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3239"/>
                                        </p:tgtEl>
                                        <p:attrNameLst>
                                          <p:attrName>style.visibility</p:attrName>
                                        </p:attrNameLst>
                                      </p:cBhvr>
                                      <p:to>
                                        <p:strVal val="visible"/>
                                      </p:to>
                                    </p:set>
                                    <p:animEffect transition="in" filter="dissolve">
                                      <p:cBhvr>
                                        <p:cTn id="7" dur="500"/>
                                        <p:tgtEl>
                                          <p:spTgt spid="223239"/>
                                        </p:tgtEl>
                                      </p:cBhvr>
                                    </p:animEffect>
                                  </p:childTnLst>
                                </p:cTn>
                              </p:par>
                              <p:par>
                                <p:cTn id="8" presetID="9" presetClass="entr" presetSubtype="0" fill="hold" nodeType="withEffect">
                                  <p:stCondLst>
                                    <p:cond delay="0"/>
                                  </p:stCondLst>
                                  <p:childTnLst>
                                    <p:set>
                                      <p:cBhvr>
                                        <p:cTn id="9" dur="1" fill="hold">
                                          <p:stCondLst>
                                            <p:cond delay="0"/>
                                          </p:stCondLst>
                                        </p:cTn>
                                        <p:tgtEl>
                                          <p:spTgt spid="223240"/>
                                        </p:tgtEl>
                                        <p:attrNameLst>
                                          <p:attrName>style.visibility</p:attrName>
                                        </p:attrNameLst>
                                      </p:cBhvr>
                                      <p:to>
                                        <p:strVal val="visible"/>
                                      </p:to>
                                    </p:set>
                                    <p:animEffect transition="in" filter="dissolve">
                                      <p:cBhvr>
                                        <p:cTn id="10" dur="500"/>
                                        <p:tgtEl>
                                          <p:spTgt spid="22324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23241"/>
                                        </p:tgtEl>
                                        <p:attrNameLst>
                                          <p:attrName>style.visibility</p:attrName>
                                        </p:attrNameLst>
                                      </p:cBhvr>
                                      <p:to>
                                        <p:strVal val="visible"/>
                                      </p:to>
                                    </p:set>
                                    <p:animEffect transition="in" filter="dissolve">
                                      <p:cBhvr>
                                        <p:cTn id="13" dur="500"/>
                                        <p:tgtEl>
                                          <p:spTgt spid="223241"/>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23242"/>
                                        </p:tgtEl>
                                        <p:attrNameLst>
                                          <p:attrName>style.visibility</p:attrName>
                                        </p:attrNameLst>
                                      </p:cBhvr>
                                      <p:to>
                                        <p:strVal val="visible"/>
                                      </p:to>
                                    </p:set>
                                    <p:animEffect transition="in" filter="dissolve">
                                      <p:cBhvr>
                                        <p:cTn id="16" dur="500"/>
                                        <p:tgtEl>
                                          <p:spTgt spid="22324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23243"/>
                                        </p:tgtEl>
                                        <p:attrNameLst>
                                          <p:attrName>style.visibility</p:attrName>
                                        </p:attrNameLst>
                                      </p:cBhvr>
                                      <p:to>
                                        <p:strVal val="visible"/>
                                      </p:to>
                                    </p:set>
                                    <p:animEffect transition="in" filter="dissolve">
                                      <p:cBhvr>
                                        <p:cTn id="19" dur="500"/>
                                        <p:tgtEl>
                                          <p:spTgt spid="22324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23244"/>
                                        </p:tgtEl>
                                        <p:attrNameLst>
                                          <p:attrName>style.visibility</p:attrName>
                                        </p:attrNameLst>
                                      </p:cBhvr>
                                      <p:to>
                                        <p:strVal val="visible"/>
                                      </p:to>
                                    </p:set>
                                    <p:animEffect transition="in" filter="dissolve">
                                      <p:cBhvr>
                                        <p:cTn id="22" dur="500"/>
                                        <p:tgtEl>
                                          <p:spTgt spid="223244"/>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23245"/>
                                        </p:tgtEl>
                                        <p:attrNameLst>
                                          <p:attrName>style.visibility</p:attrName>
                                        </p:attrNameLst>
                                      </p:cBhvr>
                                      <p:to>
                                        <p:strVal val="visible"/>
                                      </p:to>
                                    </p:set>
                                    <p:animEffect transition="in" filter="dissolve">
                                      <p:cBhvr>
                                        <p:cTn id="25" dur="500"/>
                                        <p:tgtEl>
                                          <p:spTgt spid="22324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23246"/>
                                        </p:tgtEl>
                                        <p:attrNameLst>
                                          <p:attrName>style.visibility</p:attrName>
                                        </p:attrNameLst>
                                      </p:cBhvr>
                                      <p:to>
                                        <p:strVal val="visible"/>
                                      </p:to>
                                    </p:set>
                                    <p:animEffect transition="in" filter="dissolve">
                                      <p:cBhvr>
                                        <p:cTn id="28" dur="500"/>
                                        <p:tgtEl>
                                          <p:spTgt spid="223246"/>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23247"/>
                                        </p:tgtEl>
                                        <p:attrNameLst>
                                          <p:attrName>style.visibility</p:attrName>
                                        </p:attrNameLst>
                                      </p:cBhvr>
                                      <p:to>
                                        <p:strVal val="visible"/>
                                      </p:to>
                                    </p:set>
                                    <p:animEffect transition="in" filter="dissolve">
                                      <p:cBhvr>
                                        <p:cTn id="31" dur="500"/>
                                        <p:tgtEl>
                                          <p:spTgt spid="223247"/>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23248"/>
                                        </p:tgtEl>
                                        <p:attrNameLst>
                                          <p:attrName>style.visibility</p:attrName>
                                        </p:attrNameLst>
                                      </p:cBhvr>
                                      <p:to>
                                        <p:strVal val="visible"/>
                                      </p:to>
                                    </p:set>
                                    <p:animEffect transition="in" filter="dissolve">
                                      <p:cBhvr>
                                        <p:cTn id="34" dur="500"/>
                                        <p:tgtEl>
                                          <p:spTgt spid="2232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nodeType="clickEffect">
                                  <p:stCondLst>
                                    <p:cond delay="0"/>
                                  </p:stCondLst>
                                  <p:childTnLst>
                                    <p:set>
                                      <p:cBhvr>
                                        <p:cTn id="38" dur="1" fill="hold">
                                          <p:stCondLst>
                                            <p:cond delay="0"/>
                                          </p:stCondLst>
                                        </p:cTn>
                                        <p:tgtEl>
                                          <p:spTgt spid="223235"/>
                                        </p:tgtEl>
                                        <p:attrNameLst>
                                          <p:attrName>style.visibility</p:attrName>
                                        </p:attrNameLst>
                                      </p:cBhvr>
                                      <p:to>
                                        <p:strVal val="visible"/>
                                      </p:to>
                                    </p:set>
                                    <p:animEffect transition="in" filter="dissolve">
                                      <p:cBhvr>
                                        <p:cTn id="39" dur="500"/>
                                        <p:tgtEl>
                                          <p:spTgt spid="223235"/>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nodeType="clickEffect">
                                  <p:stCondLst>
                                    <p:cond delay="0"/>
                                  </p:stCondLst>
                                  <p:childTnLst>
                                    <p:set>
                                      <p:cBhvr>
                                        <p:cTn id="43" dur="1" fill="hold">
                                          <p:stCondLst>
                                            <p:cond delay="0"/>
                                          </p:stCondLst>
                                        </p:cTn>
                                        <p:tgtEl>
                                          <p:spTgt spid="223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9" grpId="0"/>
      <p:bldP spid="223241" grpId="0" animBg="1"/>
      <p:bldP spid="223242" grpId="0" animBg="1"/>
      <p:bldP spid="223243" grpId="0" animBg="1"/>
      <p:bldP spid="223244" grpId="0"/>
      <p:bldP spid="223245" grpId="0" animBg="1"/>
      <p:bldP spid="223246" grpId="0"/>
      <p:bldP spid="223247" grpId="0" animBg="1"/>
      <p:bldP spid="22324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t>CAS 2025 H.Schmickler</a:t>
            </a: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TextBox 3"/>
          <p:cNvSpPr txBox="1"/>
          <p:nvPr/>
        </p:nvSpPr>
        <p:spPr>
          <a:xfrm>
            <a:off x="800100" y="994320"/>
            <a:ext cx="7543800" cy="590931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Fourier transform of time sampled signals</a:t>
            </a:r>
            <a:br>
              <a:rPr kumimoji="0" lang="en-GB" sz="2400" b="0" i="0" u="none" strike="noStrike" kern="1200" cap="none" spc="0" normalizeH="0" baseline="0" noProof="0" dirty="0" smtClean="0">
                <a:ln>
                  <a:noFill/>
                </a:ln>
                <a:solidFill>
                  <a:prstClr val="black"/>
                </a:solidFill>
                <a:effectLst/>
                <a:uLnTx/>
                <a:uFillTx/>
                <a:latin typeface="Calibri"/>
                <a:ea typeface="+mn-ea"/>
                <a:cs typeface="+mn-cs"/>
              </a:rPr>
            </a:b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	</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a) recap of basics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b) aliasing </a:t>
            </a:r>
            <a:r>
              <a:rPr kumimoji="0" lang="en-GB" sz="1800" b="0" i="0" u="none" strike="noStrike" kern="1200" cap="none" spc="0" normalizeH="0" baseline="0" noProof="0" dirty="0" smtClean="0">
                <a:ln>
                  <a:noFill/>
                </a:ln>
                <a:solidFill>
                  <a:prstClr val="black"/>
                </a:solidFill>
                <a:effectLst/>
                <a:uLnTx/>
                <a:uFillTx/>
                <a:latin typeface="Calibri"/>
                <a:ea typeface="+mn-ea"/>
                <a:cs typeface="+mn-cs"/>
                <a:sym typeface="Wingdings" panose="05000000000000000000" pitchFamily="2" charset="2"/>
              </a:rPr>
              <a:t> </a:t>
            </a:r>
            <a:r>
              <a:rPr kumimoji="0" lang="en-GB" sz="1400" b="0" i="0" u="none" strike="noStrike" kern="1200" cap="none" spc="0" normalizeH="0" baseline="0" noProof="0" dirty="0" smtClean="0">
                <a:ln>
                  <a:noFill/>
                </a:ln>
                <a:solidFill>
                  <a:prstClr val="black"/>
                </a:solidFill>
                <a:effectLst/>
                <a:uLnTx/>
                <a:uFillTx/>
                <a:latin typeface="Calibri"/>
                <a:ea typeface="+mn-ea"/>
                <a:cs typeface="+mn-cs"/>
                <a:sym typeface="Wingdings" panose="05000000000000000000" pitchFamily="2" charset="2"/>
              </a:rPr>
              <a:t>limitation of usable</a:t>
            </a:r>
            <a:r>
              <a:rPr kumimoji="0" lang="en-GB" sz="1400" b="0" i="0" u="none" strike="noStrike" kern="1200" cap="none" spc="0" normalizeH="0" noProof="0" dirty="0" smtClean="0">
                <a:ln>
                  <a:noFill/>
                </a:ln>
                <a:solidFill>
                  <a:prstClr val="black"/>
                </a:solidFill>
                <a:effectLst/>
                <a:uLnTx/>
                <a:uFillTx/>
                <a:latin typeface="Calibri"/>
                <a:ea typeface="+mn-ea"/>
                <a:cs typeface="+mn-cs"/>
                <a:sym typeface="Wingdings" panose="05000000000000000000" pitchFamily="2" charset="2"/>
              </a:rPr>
              <a:t> bandwidth to 50% of sampling frequency</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a:r>
            <a:br>
              <a:rPr kumimoji="0" lang="en-GB" sz="1800" b="0" i="0" u="none" strike="noStrike" kern="1200" cap="none" spc="0" normalizeH="0" baseline="0" noProof="0" dirty="0" smtClean="0">
                <a:ln>
                  <a:noFill/>
                </a:ln>
                <a:solidFill>
                  <a:prstClr val="black"/>
                </a:solidFill>
                <a:effectLst/>
                <a:uLnTx/>
                <a:uFillTx/>
                <a:latin typeface="Calibri"/>
                <a:ea typeface="+mn-ea"/>
                <a:cs typeface="+mn-cs"/>
              </a:rPr>
            </a:b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c) windowing</a:t>
            </a:r>
            <a:br>
              <a:rPr kumimoji="0" lang="en-GB" sz="1800" b="0" i="0" u="none" strike="noStrike" kern="1200" cap="none" spc="0" normalizeH="0" baseline="0" noProof="0" dirty="0" smtClean="0">
                <a:ln>
                  <a:noFill/>
                </a:ln>
                <a:solidFill>
                  <a:prstClr val="black"/>
                </a:solidFill>
                <a:effectLst/>
                <a:uLnTx/>
                <a:uFillTx/>
                <a:latin typeface="Calibri"/>
                <a:ea typeface="+mn-ea"/>
                <a:cs typeface="+mn-cs"/>
              </a:rPr>
            </a:br>
            <a:endParaRPr kumimoji="0" lang="en-GB" sz="1800" b="0" i="0" u="none" strike="noStrike" kern="1200" cap="none" spc="0" normalizeH="0" baseline="0" noProof="0" dirty="0" smtClean="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M</a:t>
            </a: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ethods to improve the frequency resolution</a:t>
            </a:r>
            <a:br>
              <a:rPr kumimoji="0" lang="en-GB" sz="2400" b="0" i="0" u="none" strike="noStrike" kern="1200" cap="none" spc="0" normalizeH="0" baseline="0" noProof="0" dirty="0" smtClean="0">
                <a:ln>
                  <a:noFill/>
                </a:ln>
                <a:solidFill>
                  <a:prstClr val="black"/>
                </a:solidFill>
                <a:effectLst/>
                <a:uLnTx/>
                <a:uFillTx/>
                <a:latin typeface="Calibri"/>
                <a:ea typeface="+mn-ea"/>
                <a:cs typeface="+mn-cs"/>
              </a:rPr>
            </a:br>
            <a:r>
              <a:rPr kumimoji="0" lang="en-GB" sz="2400" b="0" i="0" u="none" strike="noStrike" kern="1200" cap="none" spc="0" normalizeH="0" baseline="0" noProof="0" dirty="0" smtClean="0">
                <a:ln>
                  <a:noFill/>
                </a:ln>
                <a:solidFill>
                  <a:prstClr val="black"/>
                </a:solidFill>
                <a:effectLst/>
                <a:uLnTx/>
                <a:uFillTx/>
                <a:latin typeface="Calibri"/>
                <a:ea typeface="+mn-ea"/>
                <a:cs typeface="+mn-cs"/>
              </a:rPr>
              <a:t>	</a:t>
            </a:r>
            <a:r>
              <a:rPr kumimoji="0" lang="en-GB" sz="1800" b="0" i="0" u="none" strike="noStrike" kern="1200" cap="none" spc="0" normalizeH="0" baseline="0" noProof="0" dirty="0">
                <a:ln>
                  <a:noFill/>
                </a:ln>
                <a:solidFill>
                  <a:prstClr val="black"/>
                </a:solidFill>
                <a:effectLst/>
                <a:uLnTx/>
                <a:uFillTx/>
                <a:latin typeface="Calibri"/>
                <a:ea typeface="+mn-ea"/>
                <a:cs typeface="+mn-cs"/>
              </a:rPr>
              <a:t>a</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interpolation</a:t>
            </a:r>
            <a:br>
              <a:rPr kumimoji="0" lang="en-GB" sz="1800" b="0" i="0" u="none" strike="noStrike" kern="1200" cap="none" spc="0" normalizeH="0" baseline="0" noProof="0" dirty="0" smtClean="0">
                <a:ln>
                  <a:noFill/>
                </a:ln>
                <a:solidFill>
                  <a:prstClr val="black"/>
                </a:solidFill>
                <a:effectLst/>
                <a:uLnTx/>
                <a:uFillTx/>
                <a:latin typeface="Calibri"/>
                <a:ea typeface="+mn-ea"/>
                <a:cs typeface="+mn-cs"/>
              </a:rPr>
            </a:b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b) fitting (</a:t>
            </a:r>
            <a:r>
              <a:rPr lang="en-GB" dirty="0" smtClean="0">
                <a:solidFill>
                  <a:prstClr val="black"/>
                </a:solidFill>
                <a:latin typeface="Calibri"/>
              </a:rPr>
              <a:t>ex:</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NAFF algorithm)</a:t>
            </a:r>
            <a:br>
              <a:rPr kumimoji="0" lang="en-GB" sz="1800" b="0" i="0" u="none" strike="noStrike" kern="1200" cap="none" spc="0" normalizeH="0" baseline="0" noProof="0" dirty="0" smtClean="0">
                <a:ln>
                  <a:noFill/>
                </a:ln>
                <a:solidFill>
                  <a:prstClr val="black"/>
                </a:solidFill>
                <a:effectLst/>
                <a:uLnTx/>
                <a:uFillTx/>
                <a:latin typeface="Calibri"/>
                <a:ea typeface="+mn-ea"/>
                <a:cs typeface="+mn-cs"/>
              </a:rPr>
            </a:b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a:t>
            </a:r>
            <a:r>
              <a:rPr kumimoji="0" lang="en-GB" sz="1800" b="0" i="0" u="none" strike="noStrike" kern="1200" cap="none" spc="0" normalizeH="0" baseline="0" noProof="0" dirty="0">
                <a:ln>
                  <a:noFill/>
                </a:ln>
                <a:solidFill>
                  <a:prstClr val="black"/>
                </a:solidFill>
                <a:effectLst/>
                <a:uLnTx/>
                <a:uFillTx/>
                <a:latin typeface="Calibri"/>
                <a:ea typeface="+mn-ea"/>
                <a:cs typeface="+mn-cs"/>
              </a:rPr>
              <a:t>c</a:t>
            </a:r>
            <a:r>
              <a:rPr kumimoji="0" lang="en-GB" sz="1800" b="0" i="0" u="none" strike="noStrike" kern="1200" cap="none" spc="0" normalizeH="0" baseline="0" noProof="0" dirty="0" smtClean="0">
                <a:ln>
                  <a:noFill/>
                </a:ln>
                <a:solidFill>
                  <a:prstClr val="black"/>
                </a:solidFill>
                <a:effectLst/>
                <a:uLnTx/>
                <a:uFillTx/>
                <a:latin typeface="Calibri"/>
                <a:ea typeface="+mn-ea"/>
                <a:cs typeface="+mn-cs"/>
              </a:rPr>
              <a:t>) influence of signal to noise ratio</a:t>
            </a:r>
            <a:br>
              <a:rPr kumimoji="0" lang="en-GB" sz="1800" b="0" i="0" u="none" strike="noStrike" kern="1200" cap="none" spc="0" normalizeH="0" baseline="0" noProof="0" dirty="0" smtClean="0">
                <a:ln>
                  <a:noFill/>
                </a:ln>
                <a:solidFill>
                  <a:prstClr val="black"/>
                </a:solidFill>
                <a:effectLst/>
                <a:uLnTx/>
                <a:uFillTx/>
                <a:latin typeface="Calibri"/>
                <a:ea typeface="+mn-ea"/>
                <a:cs typeface="+mn-cs"/>
              </a:rPr>
            </a:br>
            <a:endParaRPr kumimoji="0" lang="en-GB" sz="2400" b="0" i="0" u="none" strike="noStrike" kern="1200" cap="none" spc="0" normalizeH="0" baseline="0" noProof="0" dirty="0" smtClean="0">
              <a:ln>
                <a:noFill/>
              </a:ln>
              <a:solidFill>
                <a:prstClr val="black"/>
              </a:solidFill>
              <a:effectLst/>
              <a:uLnTx/>
              <a:uFillTx/>
              <a:latin typeface="Calibri"/>
              <a:ea typeface="+mn-ea"/>
              <a:cs typeface="+mn-cs"/>
            </a:endParaRPr>
          </a:p>
          <a:p>
            <a:pPr marL="342900" indent="-342900">
              <a:buFontTx/>
              <a:buChar char="-"/>
            </a:pPr>
            <a:r>
              <a:rPr lang="en-GB" sz="2400" dirty="0"/>
              <a:t>Analysis of non stationary signals/spectra:</a:t>
            </a:r>
            <a:br>
              <a:rPr lang="en-GB" sz="2400" dirty="0"/>
            </a:br>
            <a:r>
              <a:rPr lang="en-GB" dirty="0"/>
              <a:t>	- STFT (:= Short time Fourier transform) (Gabor transform)</a:t>
            </a:r>
            <a:br>
              <a:rPr lang="en-GB" dirty="0"/>
            </a:br>
            <a:r>
              <a:rPr lang="en-GB" dirty="0"/>
              <a:t>		also called: Sliding FFT, Spectrogram</a:t>
            </a:r>
            <a:br>
              <a:rPr lang="en-GB" dirty="0"/>
            </a:br>
            <a:r>
              <a:rPr lang="en-GB" dirty="0"/>
              <a:t>	- multi-BPM combined signal </a:t>
            </a:r>
            <a:r>
              <a:rPr lang="en-GB" dirty="0" smtClean="0"/>
              <a:t>analysis</a:t>
            </a:r>
            <a:br>
              <a:rPr lang="en-GB" dirty="0" smtClean="0"/>
            </a:br>
            <a:r>
              <a:rPr lang="en-GB" dirty="0" smtClean="0"/>
              <a:t>	- PLL </a:t>
            </a:r>
            <a:r>
              <a:rPr lang="en-GB" dirty="0"/>
              <a:t>tune tracking</a:t>
            </a:r>
            <a:br>
              <a:rPr lang="en-GB" dirty="0"/>
            </a:br>
            <a:r>
              <a:rPr lang="en-GB" dirty="0"/>
              <a:t>	</a:t>
            </a:r>
            <a:r>
              <a:rPr lang="en-GB" dirty="0" smtClean="0">
                <a:solidFill>
                  <a:srgbClr val="FF0000"/>
                </a:solidFill>
              </a:rPr>
              <a:t>- </a:t>
            </a:r>
            <a:r>
              <a:rPr lang="en-GB" dirty="0">
                <a:solidFill>
                  <a:srgbClr val="FF0000"/>
                </a:solidFill>
              </a:rPr>
              <a:t>wavelet analysis 	(if time permits, not really relevant for 					accelerators, but really cool stuff)</a:t>
            </a:r>
            <a:br>
              <a:rPr lang="en-GB" dirty="0">
                <a:solidFill>
                  <a:srgbClr val="FF0000"/>
                </a:solidFill>
              </a:rPr>
            </a:br>
            <a:endParaRPr lang="en-GB" dirty="0">
              <a:solidFill>
                <a:srgbClr val="FF0000"/>
              </a:solidFill>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Box 4"/>
          <p:cNvSpPr txBox="1"/>
          <p:nvPr/>
        </p:nvSpPr>
        <p:spPr>
          <a:xfrm>
            <a:off x="2247900" y="224879"/>
            <a:ext cx="464820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smtClean="0">
                <a:ln>
                  <a:noFill/>
                </a:ln>
                <a:solidFill>
                  <a:prstClr val="black"/>
                </a:solidFill>
                <a:effectLst/>
                <a:uLnTx/>
                <a:uFillTx/>
                <a:latin typeface="Calibri"/>
                <a:ea typeface="+mn-ea"/>
                <a:cs typeface="+mn-cs"/>
              </a:rPr>
              <a:t>Part II</a:t>
            </a:r>
            <a:endParaRPr kumimoji="0" lang="en-GB" sz="44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fld id="{07CB4EDF-7DE6-4369-B527-B79B2EF0026D}" type="slidenum">
              <a:rPr lang="en-US" smtClean="0"/>
              <a:pPr/>
              <a:t>46</a:t>
            </a:fld>
            <a:endParaRPr lang="en-US"/>
          </a:p>
        </p:txBody>
      </p:sp>
    </p:spTree>
    <p:extLst>
      <p:ext uri="{BB962C8B-B14F-4D97-AF65-F5344CB8AC3E}">
        <p14:creationId xmlns:p14="http://schemas.microsoft.com/office/powerpoint/2010/main" val="39464807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lstStyle/>
          <a:p>
            <a:r>
              <a:rPr lang="en-GB" sz="1600" dirty="0" smtClean="0">
                <a:solidFill>
                  <a:srgbClr val="FF0000"/>
                </a:solidFill>
              </a:rPr>
              <a:t>Discrete Fourier Transform basics</a:t>
            </a:r>
            <a:endParaRPr lang="en-GB" sz="1600" dirty="0">
              <a:solidFill>
                <a:srgbClr val="FF0000"/>
              </a:solidFill>
            </a:endParaRPr>
          </a:p>
        </p:txBody>
      </p:sp>
      <p:sp>
        <p:nvSpPr>
          <p:cNvPr id="5" name="TextBox 4"/>
          <p:cNvSpPr txBox="1"/>
          <p:nvPr/>
        </p:nvSpPr>
        <p:spPr>
          <a:xfrm>
            <a:off x="1409700" y="157799"/>
            <a:ext cx="6781800" cy="523220"/>
          </a:xfrm>
          <a:prstGeom prst="rect">
            <a:avLst/>
          </a:prstGeom>
          <a:noFill/>
        </p:spPr>
        <p:txBody>
          <a:bodyPr wrap="square" rtlCol="0">
            <a:spAutoFit/>
          </a:bodyPr>
          <a:lstStyle/>
          <a:p>
            <a:pPr algn="ctr"/>
            <a:r>
              <a:rPr lang="en-GB" sz="2800" dirty="0" smtClean="0"/>
              <a:t>Discrete Fourier Transforms</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025769"/>
            <a:ext cx="3733800" cy="191875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015" y="3045412"/>
            <a:ext cx="6271757" cy="3681070"/>
          </a:xfrm>
          <a:prstGeom prst="rect">
            <a:avLst/>
          </a:prstGeom>
        </p:spPr>
      </p:pic>
      <p:sp>
        <p:nvSpPr>
          <p:cNvPr id="8" name="Down Arrow 7"/>
          <p:cNvSpPr/>
          <p:nvPr/>
        </p:nvSpPr>
        <p:spPr bwMode="auto">
          <a:xfrm rot="2955757">
            <a:off x="3635884" y="1451746"/>
            <a:ext cx="685800" cy="1866179"/>
          </a:xfrm>
          <a:prstGeom prst="downArrow">
            <a:avLst/>
          </a:prstGeom>
          <a:solidFill>
            <a:schemeClr val="accent1">
              <a:lumMod val="20000"/>
              <a:lumOff val="8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9" name="TextBox 8"/>
          <p:cNvSpPr txBox="1"/>
          <p:nvPr/>
        </p:nvSpPr>
        <p:spPr>
          <a:xfrm>
            <a:off x="457200" y="1410586"/>
            <a:ext cx="4114800" cy="1015663"/>
          </a:xfrm>
          <a:prstGeom prst="rect">
            <a:avLst/>
          </a:prstGeom>
          <a:noFill/>
        </p:spPr>
        <p:txBody>
          <a:bodyPr wrap="square" rtlCol="0">
            <a:spAutoFit/>
          </a:bodyPr>
          <a:lstStyle/>
          <a:p>
            <a:r>
              <a:rPr lang="en-GB" sz="1200" dirty="0" smtClean="0"/>
              <a:t>In general: </a:t>
            </a:r>
            <a:br>
              <a:rPr lang="en-GB" sz="1200" dirty="0" smtClean="0"/>
            </a:br>
            <a:r>
              <a:rPr lang="en-GB" sz="1200" dirty="0" smtClean="0"/>
              <a:t/>
            </a:r>
            <a:br>
              <a:rPr lang="en-GB" sz="1200" dirty="0" smtClean="0"/>
            </a:br>
            <a:r>
              <a:rPr lang="en-GB" sz="1200" dirty="0" smtClean="0"/>
              <a:t>We use DFTs of </a:t>
            </a:r>
            <a:r>
              <a:rPr lang="en-GB" sz="1200" dirty="0" smtClean="0">
                <a:solidFill>
                  <a:srgbClr val="FF0000"/>
                </a:solidFill>
              </a:rPr>
              <a:t>N equidistant time sampled signals</a:t>
            </a:r>
            <a:r>
              <a:rPr lang="en-GB" sz="1200" dirty="0" smtClean="0"/>
              <a:t>; </a:t>
            </a:r>
            <a:br>
              <a:rPr lang="en-GB" sz="1200" dirty="0" smtClean="0"/>
            </a:br>
            <a:r>
              <a:rPr lang="en-GB" sz="1200" dirty="0" smtClean="0"/>
              <a:t/>
            </a:r>
            <a:br>
              <a:rPr lang="en-GB" sz="1200" dirty="0" smtClean="0"/>
            </a:br>
            <a:r>
              <a:rPr lang="en-GB" sz="1200" dirty="0" smtClean="0"/>
              <a:t>A FFT (Fast Fourier transform) is a DFT with N= 2</a:t>
            </a:r>
            <a:r>
              <a:rPr lang="en-GB" sz="1200" baseline="30000" dirty="0" smtClean="0"/>
              <a:t>k</a:t>
            </a:r>
            <a:endParaRPr lang="en-GB" sz="1200" baseline="30000" dirty="0"/>
          </a:p>
        </p:txBody>
      </p:sp>
      <p:sp>
        <p:nvSpPr>
          <p:cNvPr id="2" name="Footer Placeholder 1"/>
          <p:cNvSpPr>
            <a:spLocks noGrp="1"/>
          </p:cNvSpPr>
          <p:nvPr>
            <p:ph type="ftr" sz="quarter" idx="11"/>
          </p:nvPr>
        </p:nvSpPr>
        <p:spPr>
          <a:xfrm>
            <a:off x="6285757" y="6448290"/>
            <a:ext cx="2895600" cy="365125"/>
          </a:xfrm>
        </p:spPr>
        <p:txBody>
          <a:bodyPr/>
          <a:lstStyle/>
          <a:p>
            <a:r>
              <a:rPr lang="en-US" smtClean="0"/>
              <a:t>CAS 2025 H.Schmickler</a:t>
            </a:r>
            <a:endParaRPr lang="en-US" dirty="0"/>
          </a:p>
        </p:txBody>
      </p:sp>
      <p:sp>
        <p:nvSpPr>
          <p:cNvPr id="10" name="Slide Number Placeholder 9"/>
          <p:cNvSpPr>
            <a:spLocks noGrp="1"/>
          </p:cNvSpPr>
          <p:nvPr>
            <p:ph type="sldNum" sz="quarter" idx="12"/>
          </p:nvPr>
        </p:nvSpPr>
        <p:spPr/>
        <p:txBody>
          <a:bodyPr/>
          <a:lstStyle/>
          <a:p>
            <a:fld id="{07CB4EDF-7DE6-4369-B527-B79B2EF0026D}" type="slidenum">
              <a:rPr lang="en-US" smtClean="0"/>
              <a:pPr/>
              <a:t>47</a:t>
            </a:fld>
            <a:endParaRPr lang="en-US"/>
          </a:p>
        </p:txBody>
      </p:sp>
    </p:spTree>
    <p:extLst>
      <p:ext uri="{BB962C8B-B14F-4D97-AF65-F5344CB8AC3E}">
        <p14:creationId xmlns:p14="http://schemas.microsoft.com/office/powerpoint/2010/main" val="32003537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066800"/>
            <a:ext cx="3429000" cy="1959429"/>
          </a:xfrm>
        </p:spPr>
      </p:pic>
      <p:sp>
        <p:nvSpPr>
          <p:cNvPr id="2" name="Title 1"/>
          <p:cNvSpPr>
            <a:spLocks noGrp="1"/>
          </p:cNvSpPr>
          <p:nvPr>
            <p:ph type="title"/>
          </p:nvPr>
        </p:nvSpPr>
        <p:spPr>
          <a:xfrm>
            <a:off x="1547664" y="274638"/>
            <a:ext cx="6552728" cy="411162"/>
          </a:xfrm>
        </p:spPr>
        <p:txBody>
          <a:bodyPr/>
          <a:lstStyle/>
          <a:p>
            <a:r>
              <a:rPr lang="en-GB" sz="4000" dirty="0" smtClean="0"/>
              <a:t>Aliasing</a:t>
            </a:r>
            <a:endParaRPr lang="en-GB" sz="4000" dirty="0"/>
          </a:p>
        </p:txBody>
      </p:sp>
      <p:sp>
        <p:nvSpPr>
          <p:cNvPr id="6" name="TextBox 5"/>
          <p:cNvSpPr txBox="1"/>
          <p:nvPr/>
        </p:nvSpPr>
        <p:spPr>
          <a:xfrm>
            <a:off x="4271830" y="914400"/>
            <a:ext cx="3848100" cy="2462213"/>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Periodic signals, which are sampled with at least 2 samples per period, can be unambiguously reconstructed from the frequency spectrum. </a:t>
            </a:r>
            <a:r>
              <a:rPr lang="en-GB" sz="1400" dirty="0" smtClean="0">
                <a:solidFill>
                  <a:srgbClr val="FF0000"/>
                </a:solidFill>
              </a:rPr>
              <a:t>(</a:t>
            </a:r>
            <a:r>
              <a:rPr lang="en-GB" sz="1400" dirty="0" err="1" smtClean="0">
                <a:solidFill>
                  <a:srgbClr val="FF0000"/>
                </a:solidFill>
              </a:rPr>
              <a:t>Nyquist</a:t>
            </a:r>
            <a:r>
              <a:rPr lang="en-GB" sz="1400" dirty="0" smtClean="0">
                <a:solidFill>
                  <a:srgbClr val="FF0000"/>
                </a:solidFill>
              </a:rPr>
              <a:t>-Shannon Theorem)</a:t>
            </a:r>
          </a:p>
          <a:p>
            <a:pPr marL="285750" indent="-285750">
              <a:buFont typeface="Arial" panose="020B0604020202020204" pitchFamily="34" charset="0"/>
              <a:buChar char="•"/>
            </a:pPr>
            <a:r>
              <a:rPr lang="en-GB" sz="1400" dirty="0" smtClean="0"/>
              <a:t>In other words, with a DFT one only obtains useful information up to half the sampling frequency.</a:t>
            </a:r>
          </a:p>
          <a:p>
            <a:pPr marL="285750" indent="-285750">
              <a:buFont typeface="Arial" panose="020B0604020202020204" pitchFamily="34" charset="0"/>
              <a:buChar char="•"/>
            </a:pPr>
            <a:r>
              <a:rPr lang="en-GB" sz="1400" dirty="0" smtClean="0">
                <a:solidFill>
                  <a:srgbClr val="0203F9"/>
                </a:solidFill>
              </a:rPr>
              <a:t>Antialiasing filters </a:t>
            </a:r>
            <a:r>
              <a:rPr lang="en-GB" sz="1400" dirty="0" smtClean="0"/>
              <a:t>need to be inserted upstream of the sampling in order to suppress unwanted higher spectral information.</a:t>
            </a:r>
            <a:endParaRPr lang="en-GB" sz="1400" dirty="0"/>
          </a:p>
        </p:txBody>
      </p:sp>
      <p:sp>
        <p:nvSpPr>
          <p:cNvPr id="3" name="Footer Placeholder 2"/>
          <p:cNvSpPr>
            <a:spLocks noGrp="1"/>
          </p:cNvSpPr>
          <p:nvPr>
            <p:ph type="ftr" sz="quarter" idx="11"/>
          </p:nvPr>
        </p:nvSpPr>
        <p:spPr>
          <a:xfrm>
            <a:off x="6652592" y="6248400"/>
            <a:ext cx="2895600" cy="365125"/>
          </a:xfrm>
        </p:spPr>
        <p:txBody>
          <a:bodyPr/>
          <a:lstStyle/>
          <a:p>
            <a:r>
              <a:rPr lang="en-US" smtClean="0"/>
              <a:t>CAS 2025 H.Schmickler</a:t>
            </a:r>
            <a:endParaRPr lang="en-US" dirty="0"/>
          </a:p>
        </p:txBody>
      </p:sp>
      <p:sp>
        <p:nvSpPr>
          <p:cNvPr id="8" name="Slide Number Placeholder 7"/>
          <p:cNvSpPr>
            <a:spLocks noGrp="1"/>
          </p:cNvSpPr>
          <p:nvPr>
            <p:ph type="sldNum" sz="quarter" idx="12"/>
          </p:nvPr>
        </p:nvSpPr>
        <p:spPr/>
        <p:txBody>
          <a:bodyPr/>
          <a:lstStyle/>
          <a:p>
            <a:fld id="{07CB4EDF-7DE6-4369-B527-B79B2EF0026D}" type="slidenum">
              <a:rPr lang="en-US" smtClean="0"/>
              <a:pPr/>
              <a:t>48</a:t>
            </a:fld>
            <a:endParaRPr lang="en-US"/>
          </a:p>
        </p:txBody>
      </p:sp>
      <p:pic>
        <p:nvPicPr>
          <p:cNvPr id="15362" name="Picture 2" descr="E:\CERN\CAS_Proceedings\Proc_Introduction\Time_Frequency\TFD-figures\aliasing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7188" y="3416301"/>
            <a:ext cx="5716587" cy="313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9266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914400"/>
            <a:ext cx="8174801" cy="4525963"/>
          </a:xfrm>
        </p:spPr>
      </p:pic>
      <p:sp>
        <p:nvSpPr>
          <p:cNvPr id="2" name="Title 1"/>
          <p:cNvSpPr>
            <a:spLocks noGrp="1"/>
          </p:cNvSpPr>
          <p:nvPr>
            <p:ph type="title"/>
          </p:nvPr>
        </p:nvSpPr>
        <p:spPr>
          <a:xfrm>
            <a:off x="1547664" y="274638"/>
            <a:ext cx="6552728" cy="411162"/>
          </a:xfrm>
        </p:spPr>
        <p:txBody>
          <a:bodyPr/>
          <a:lstStyle/>
          <a:p>
            <a:r>
              <a:rPr lang="en-GB" sz="2000" dirty="0" smtClean="0"/>
              <a:t>Spectral leakage caused by windowing</a:t>
            </a:r>
            <a:endParaRPr lang="en-GB" sz="2000" dirty="0"/>
          </a:p>
        </p:txBody>
      </p:sp>
      <p:sp>
        <p:nvSpPr>
          <p:cNvPr id="8" name="TextBox 7"/>
          <p:cNvSpPr txBox="1"/>
          <p:nvPr/>
        </p:nvSpPr>
        <p:spPr>
          <a:xfrm>
            <a:off x="609600" y="5562600"/>
            <a:ext cx="7772400" cy="923330"/>
          </a:xfrm>
          <a:prstGeom prst="rect">
            <a:avLst/>
          </a:prstGeom>
          <a:noFill/>
        </p:spPr>
        <p:txBody>
          <a:bodyPr wrap="square" rtlCol="0">
            <a:spAutoFit/>
          </a:bodyPr>
          <a:lstStyle/>
          <a:p>
            <a:r>
              <a:rPr lang="en-GB" dirty="0" smtClean="0"/>
              <a:t>By measuring a continuous signal only over a </a:t>
            </a:r>
            <a:r>
              <a:rPr lang="en-GB" dirty="0" smtClean="0">
                <a:solidFill>
                  <a:srgbClr val="FF0000"/>
                </a:solidFill>
              </a:rPr>
              <a:t>finite length</a:t>
            </a:r>
            <a:r>
              <a:rPr lang="en-GB" dirty="0" smtClean="0"/>
              <a:t>, we apply a “</a:t>
            </a:r>
            <a:r>
              <a:rPr lang="en-GB" dirty="0" smtClean="0">
                <a:solidFill>
                  <a:srgbClr val="FF0000"/>
                </a:solidFill>
              </a:rPr>
              <a:t>data window</a:t>
            </a:r>
            <a:r>
              <a:rPr lang="en-GB" dirty="0" smtClean="0"/>
              <a:t>” to signal, which leads to spectral artefacts in frequency domain.</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smtClean="0"/>
              <a:pPr/>
              <a:t>49</a:t>
            </a:fld>
            <a:endParaRPr lang="en-US"/>
          </a:p>
        </p:txBody>
      </p:sp>
    </p:spTree>
    <p:extLst>
      <p:ext uri="{BB962C8B-B14F-4D97-AF65-F5344CB8AC3E}">
        <p14:creationId xmlns:p14="http://schemas.microsoft.com/office/powerpoint/2010/main" val="974746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90600"/>
            <a:ext cx="8229600" cy="3657600"/>
          </a:xfrm>
        </p:spPr>
        <p:txBody>
          <a:bodyPr>
            <a:normAutofit lnSpcReduction="10000"/>
          </a:bodyPr>
          <a:lstStyle/>
          <a:p>
            <a:r>
              <a:rPr lang="en-GB" dirty="0" smtClean="0"/>
              <a:t>At first: everything happens in time domain, i.e. we exist in a 4D world, where 3D objects change or move as a function of time.</a:t>
            </a:r>
          </a:p>
          <a:p>
            <a:r>
              <a:rPr lang="en-GB" dirty="0" smtClean="0"/>
              <a:t>And we have our own sensors, which can watch this time evolution: eyes </a:t>
            </a:r>
            <a:r>
              <a:rPr lang="en-GB" dirty="0" smtClean="0">
                <a:sym typeface="Wingdings" panose="05000000000000000000" pitchFamily="2" charset="2"/>
              </a:rPr>
              <a:t> </a:t>
            </a:r>
            <a:r>
              <a:rPr lang="en-GB" dirty="0" smtClean="0"/>
              <a:t> bandwidth limit: 1 Hz</a:t>
            </a:r>
          </a:p>
          <a:p>
            <a:r>
              <a:rPr lang="en-GB" dirty="0" smtClean="0"/>
              <a:t>For faster or slow processes we develop instruments to capture events and look at them:</a:t>
            </a:r>
            <a:br>
              <a:rPr lang="en-GB" dirty="0" smtClean="0"/>
            </a:br>
            <a:r>
              <a:rPr lang="en-GB" dirty="0" smtClean="0"/>
              <a:t>oscilloscopes, stroboscopes, cameras…</a:t>
            </a:r>
            <a:endParaRPr lang="en-GB" dirty="0"/>
          </a:p>
        </p:txBody>
      </p:sp>
      <p:sp>
        <p:nvSpPr>
          <p:cNvPr id="2" name="Footer Placeholder 1"/>
          <p:cNvSpPr>
            <a:spLocks noGrp="1"/>
          </p:cNvSpPr>
          <p:nvPr>
            <p:ph type="ftr" sz="quarter" idx="11"/>
          </p:nvPr>
        </p:nvSpPr>
        <p:spPr/>
        <p:txBody>
          <a:bodyPr/>
          <a:lstStyle/>
          <a:p>
            <a:r>
              <a:rPr lang="en-US" smtClean="0"/>
              <a:t>CAS 2025 H.Schmickler</a:t>
            </a:r>
            <a:endParaRPr lang="en-US"/>
          </a:p>
        </p:txBody>
      </p:sp>
      <p:sp>
        <p:nvSpPr>
          <p:cNvPr id="4" name="Title 3"/>
          <p:cNvSpPr>
            <a:spLocks noGrp="1"/>
          </p:cNvSpPr>
          <p:nvPr>
            <p:ph type="title"/>
          </p:nvPr>
        </p:nvSpPr>
        <p:spPr/>
        <p:txBody>
          <a:bodyPr/>
          <a:lstStyle/>
          <a:p>
            <a:r>
              <a:rPr lang="en-GB" dirty="0" smtClean="0"/>
              <a:t>Introduction 1/3</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93771" y="4317756"/>
            <a:ext cx="2895600" cy="19304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4317756"/>
            <a:ext cx="2895600" cy="2403719"/>
          </a:xfrm>
          <a:prstGeom prst="rect">
            <a:avLst/>
          </a:prstGeom>
        </p:spPr>
      </p:pic>
      <p:sp>
        <p:nvSpPr>
          <p:cNvPr id="8" name="Slide Number Placeholder 7"/>
          <p:cNvSpPr>
            <a:spLocks noGrp="1"/>
          </p:cNvSpPr>
          <p:nvPr>
            <p:ph type="sldNum" sz="quarter" idx="12"/>
          </p:nvPr>
        </p:nvSpPr>
        <p:spPr/>
        <p:txBody>
          <a:bodyPr/>
          <a:lstStyle/>
          <a:p>
            <a:fld id="{07CB4EDF-7DE6-4369-B527-B79B2EF0026D}" type="slidenum">
              <a:rPr lang="en-US" smtClean="0"/>
              <a:pPr/>
              <a:t>5</a:t>
            </a:fld>
            <a:endParaRPr lang="en-US"/>
          </a:p>
        </p:txBody>
      </p:sp>
    </p:spTree>
    <p:extLst>
      <p:ext uri="{BB962C8B-B14F-4D97-AF65-F5344CB8AC3E}">
        <p14:creationId xmlns:p14="http://schemas.microsoft.com/office/powerpoint/2010/main" val="20185909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r>
              <a:rPr lang="en-GB" sz="1800" dirty="0" smtClean="0">
                <a:solidFill>
                  <a:srgbClr val="7030A0"/>
                </a:solidFill>
              </a:rPr>
              <a:t>Recall: The Fourier transform of a product in time domain is the convolution of the individual Fourier transforms in Frequency domain</a:t>
            </a:r>
            <a:endParaRPr lang="en-GB" sz="1800" dirty="0">
              <a:solidFill>
                <a:srgbClr val="7030A0"/>
              </a:solidFill>
            </a:endParaRPr>
          </a:p>
        </p:txBody>
      </p:sp>
      <p:sp>
        <p:nvSpPr>
          <p:cNvPr id="2" name="Title 1"/>
          <p:cNvSpPr>
            <a:spLocks noGrp="1"/>
          </p:cNvSpPr>
          <p:nvPr>
            <p:ph type="title"/>
          </p:nvPr>
        </p:nvSpPr>
        <p:spPr>
          <a:xfrm>
            <a:off x="1547664" y="274638"/>
            <a:ext cx="6552728" cy="563562"/>
          </a:xfrm>
        </p:spPr>
        <p:txBody>
          <a:bodyPr/>
          <a:lstStyle/>
          <a:p>
            <a:r>
              <a:rPr lang="en-GB" sz="2400" dirty="0" smtClean="0"/>
              <a:t>Windowing = Convolution of continuous signal with window function</a:t>
            </a:r>
            <a:endParaRPr lang="en-GB"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 y="1975891"/>
            <a:ext cx="8001000" cy="4386015"/>
          </a:xfrm>
          <a:prstGeom prst="rect">
            <a:avLst/>
          </a:prstGeom>
        </p:spPr>
      </p:pic>
      <p:sp>
        <p:nvSpPr>
          <p:cNvPr id="6" name="Footer Placeholder 5"/>
          <p:cNvSpPr>
            <a:spLocks noGrp="1"/>
          </p:cNvSpPr>
          <p:nvPr>
            <p:ph type="ftr" sz="quarter" idx="11"/>
          </p:nvPr>
        </p:nvSpPr>
        <p:spPr/>
        <p:txBody>
          <a:bodyPr/>
          <a:lstStyle/>
          <a:p>
            <a:r>
              <a:rPr lang="en-US" smtClean="0"/>
              <a:t>CAS 2025 H.Schmickler</a:t>
            </a:r>
            <a:endParaRPr lang="en-US" dirty="0"/>
          </a:p>
        </p:txBody>
      </p:sp>
      <p:sp>
        <p:nvSpPr>
          <p:cNvPr id="7" name="Slide Number Placeholder 6"/>
          <p:cNvSpPr>
            <a:spLocks noGrp="1"/>
          </p:cNvSpPr>
          <p:nvPr>
            <p:ph type="sldNum" sz="quarter" idx="12"/>
          </p:nvPr>
        </p:nvSpPr>
        <p:spPr/>
        <p:txBody>
          <a:bodyPr/>
          <a:lstStyle/>
          <a:p>
            <a:fld id="{07CB4EDF-7DE6-4369-B527-B79B2EF0026D}" type="slidenum">
              <a:rPr lang="en-US" smtClean="0"/>
              <a:pPr/>
              <a:t>50</a:t>
            </a:fld>
            <a:endParaRPr lang="en-US"/>
          </a:p>
        </p:txBody>
      </p:sp>
    </p:spTree>
    <p:extLst>
      <p:ext uri="{BB962C8B-B14F-4D97-AF65-F5344CB8AC3E}">
        <p14:creationId xmlns:p14="http://schemas.microsoft.com/office/powerpoint/2010/main" val="16381827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8933" y="1666493"/>
            <a:ext cx="5431155" cy="4525963"/>
          </a:xfrm>
        </p:spPr>
      </p:pic>
      <p:sp>
        <p:nvSpPr>
          <p:cNvPr id="2" name="Title 1"/>
          <p:cNvSpPr>
            <a:spLocks noGrp="1"/>
          </p:cNvSpPr>
          <p:nvPr>
            <p:ph type="title"/>
          </p:nvPr>
        </p:nvSpPr>
        <p:spPr>
          <a:xfrm>
            <a:off x="1524000" y="152400"/>
            <a:ext cx="6552728" cy="411162"/>
          </a:xfrm>
        </p:spPr>
        <p:txBody>
          <a:bodyPr/>
          <a:lstStyle/>
          <a:p>
            <a:r>
              <a:rPr lang="en-GB" sz="2400" dirty="0" smtClean="0"/>
              <a:t>Rectangular window example</a:t>
            </a:r>
            <a:endParaRPr lang="en-GB" sz="2400" dirty="0"/>
          </a:p>
        </p:txBody>
      </p:sp>
      <p:sp>
        <p:nvSpPr>
          <p:cNvPr id="6" name="TextBox 5"/>
          <p:cNvSpPr txBox="1"/>
          <p:nvPr/>
        </p:nvSpPr>
        <p:spPr>
          <a:xfrm>
            <a:off x="990600" y="1128713"/>
            <a:ext cx="5145639" cy="276999"/>
          </a:xfrm>
          <a:prstGeom prst="rect">
            <a:avLst/>
          </a:prstGeom>
          <a:noFill/>
        </p:spPr>
        <p:txBody>
          <a:bodyPr wrap="none" lIns="0" tIns="0" rIns="0" bIns="0" rtlCol="0">
            <a:spAutoFit/>
          </a:bodyPr>
          <a:lstStyle/>
          <a:p>
            <a:r>
              <a:rPr lang="en-GB" dirty="0" smtClean="0"/>
              <a:t>signal = amp1* sin (2</a:t>
            </a:r>
            <a:r>
              <a:rPr lang="el-GR" dirty="0" smtClean="0"/>
              <a:t>π</a:t>
            </a:r>
            <a:r>
              <a:rPr lang="en-GB" dirty="0" smtClean="0"/>
              <a:t> </a:t>
            </a:r>
            <a:r>
              <a:rPr lang="el-GR" dirty="0" smtClean="0"/>
              <a:t>ω</a:t>
            </a:r>
            <a:r>
              <a:rPr lang="en-GB" baseline="-25000" dirty="0" smtClean="0"/>
              <a:t>1</a:t>
            </a:r>
            <a:r>
              <a:rPr lang="en-GB" dirty="0" smtClean="0"/>
              <a:t>t) + amp2 * sin(2</a:t>
            </a:r>
            <a:r>
              <a:rPr lang="el-GR" dirty="0"/>
              <a:t>π</a:t>
            </a:r>
            <a:r>
              <a:rPr lang="en-GB" dirty="0" smtClean="0"/>
              <a:t> </a:t>
            </a:r>
            <a:r>
              <a:rPr lang="el-GR" dirty="0"/>
              <a:t>ω</a:t>
            </a:r>
            <a:r>
              <a:rPr lang="en-GB" baseline="-25000" dirty="0" smtClean="0"/>
              <a:t>2</a:t>
            </a:r>
            <a:r>
              <a:rPr lang="en-GB" dirty="0" smtClean="0"/>
              <a:t>t)</a:t>
            </a:r>
            <a:endParaRPr lang="en-GB" dirty="0"/>
          </a:p>
        </p:txBody>
      </p:sp>
      <p:sp>
        <p:nvSpPr>
          <p:cNvPr id="7" name="TextBox 6"/>
          <p:cNvSpPr txBox="1"/>
          <p:nvPr/>
        </p:nvSpPr>
        <p:spPr>
          <a:xfrm>
            <a:off x="6553200" y="1752600"/>
            <a:ext cx="2133600" cy="2585323"/>
          </a:xfrm>
          <a:prstGeom prst="rect">
            <a:avLst/>
          </a:prstGeom>
          <a:noFill/>
        </p:spPr>
        <p:txBody>
          <a:bodyPr wrap="square" rtlCol="0">
            <a:spAutoFit/>
          </a:bodyPr>
          <a:lstStyle/>
          <a:p>
            <a:r>
              <a:rPr lang="en-GB" dirty="0"/>
              <a:t>a</a:t>
            </a:r>
            <a:r>
              <a:rPr lang="en-GB" dirty="0" smtClean="0"/>
              <a:t>mp1 =1</a:t>
            </a:r>
          </a:p>
          <a:p>
            <a:r>
              <a:rPr lang="en-GB" dirty="0" smtClean="0"/>
              <a:t>amp2=0.01</a:t>
            </a:r>
          </a:p>
          <a:p>
            <a:endParaRPr lang="en-GB" dirty="0"/>
          </a:p>
          <a:p>
            <a:r>
              <a:rPr lang="el-GR" dirty="0" smtClean="0"/>
              <a:t>ω</a:t>
            </a:r>
            <a:r>
              <a:rPr lang="en-GB" baseline="-25000" dirty="0" smtClean="0"/>
              <a:t>1= </a:t>
            </a:r>
            <a:r>
              <a:rPr lang="en-GB" dirty="0"/>
              <a:t>2</a:t>
            </a:r>
            <a:r>
              <a:rPr lang="el-GR" dirty="0" smtClean="0"/>
              <a:t>π</a:t>
            </a:r>
            <a:r>
              <a:rPr lang="en-GB" dirty="0" smtClean="0"/>
              <a:t> * 9990 Hz</a:t>
            </a:r>
          </a:p>
          <a:p>
            <a:r>
              <a:rPr lang="el-GR" dirty="0" smtClean="0"/>
              <a:t>ω</a:t>
            </a:r>
            <a:r>
              <a:rPr lang="en-GB" baseline="-25000" dirty="0" smtClean="0"/>
              <a:t>2= </a:t>
            </a:r>
            <a:r>
              <a:rPr lang="en-GB" dirty="0"/>
              <a:t>2</a:t>
            </a:r>
            <a:r>
              <a:rPr lang="el-GR" dirty="0"/>
              <a:t>π</a:t>
            </a:r>
            <a:r>
              <a:rPr lang="en-GB" dirty="0"/>
              <a:t> * </a:t>
            </a:r>
            <a:r>
              <a:rPr lang="en-GB" dirty="0" smtClean="0"/>
              <a:t>10010 </a:t>
            </a:r>
            <a:r>
              <a:rPr lang="en-GB" dirty="0"/>
              <a:t>Hz</a:t>
            </a:r>
          </a:p>
          <a:p>
            <a:endParaRPr lang="en-GB" dirty="0" smtClean="0"/>
          </a:p>
          <a:p>
            <a:endParaRPr lang="en-GB" dirty="0" smtClean="0"/>
          </a:p>
          <a:p>
            <a:endParaRPr lang="en-GB" dirty="0"/>
          </a:p>
          <a:p>
            <a:endParaRPr lang="en-GB" dirty="0"/>
          </a:p>
        </p:txBody>
      </p:sp>
      <p:sp>
        <p:nvSpPr>
          <p:cNvPr id="9" name="Oval 8"/>
          <p:cNvSpPr/>
          <p:nvPr/>
        </p:nvSpPr>
        <p:spPr bwMode="auto">
          <a:xfrm>
            <a:off x="4800364" y="5089525"/>
            <a:ext cx="609600" cy="609600"/>
          </a:xfrm>
          <a:prstGeom prst="ellipse">
            <a:avLst/>
          </a:prstGeom>
          <a:solidFill>
            <a:schemeClr val="accent1">
              <a:alpha val="20000"/>
            </a:schemeClr>
          </a:solid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0" name="TextBox 9"/>
          <p:cNvSpPr txBox="1"/>
          <p:nvPr/>
        </p:nvSpPr>
        <p:spPr>
          <a:xfrm>
            <a:off x="6553200" y="4075837"/>
            <a:ext cx="2133600" cy="1754326"/>
          </a:xfrm>
          <a:prstGeom prst="rect">
            <a:avLst/>
          </a:prstGeom>
          <a:noFill/>
        </p:spPr>
        <p:txBody>
          <a:bodyPr wrap="square" rtlCol="0">
            <a:spAutoFit/>
          </a:bodyPr>
          <a:lstStyle/>
          <a:p>
            <a:r>
              <a:rPr lang="en-GB" dirty="0" smtClean="0">
                <a:solidFill>
                  <a:srgbClr val="FF0000"/>
                </a:solidFill>
              </a:rPr>
              <a:t>The small signal component is completely masked by the </a:t>
            </a:r>
            <a:r>
              <a:rPr lang="en-GB" dirty="0" err="1" smtClean="0">
                <a:solidFill>
                  <a:srgbClr val="FF0000"/>
                </a:solidFill>
              </a:rPr>
              <a:t>sidelobe</a:t>
            </a:r>
            <a:r>
              <a:rPr lang="en-GB" dirty="0" smtClean="0">
                <a:solidFill>
                  <a:srgbClr val="FF0000"/>
                </a:solidFill>
              </a:rPr>
              <a:t> of the large signal</a:t>
            </a:r>
            <a:endParaRPr lang="en-GB" dirty="0">
              <a:solidFill>
                <a:srgbClr val="FF0000"/>
              </a:solidFill>
            </a:endParaRPr>
          </a:p>
        </p:txBody>
      </p:sp>
      <p:sp>
        <p:nvSpPr>
          <p:cNvPr id="11" name="Right Arrow 10"/>
          <p:cNvSpPr/>
          <p:nvPr/>
        </p:nvSpPr>
        <p:spPr bwMode="auto">
          <a:xfrm>
            <a:off x="2667000" y="6252631"/>
            <a:ext cx="1371600" cy="341313"/>
          </a:xfrm>
          <a:prstGeom prst="rightArrow">
            <a:avLst/>
          </a:prstGeom>
          <a:solidFill>
            <a:schemeClr val="accent5">
              <a:lumMod val="60000"/>
              <a:lumOff val="4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2" name="TextBox 11"/>
          <p:cNvSpPr txBox="1"/>
          <p:nvPr/>
        </p:nvSpPr>
        <p:spPr>
          <a:xfrm>
            <a:off x="4343400" y="6192456"/>
            <a:ext cx="1295164" cy="461665"/>
          </a:xfrm>
          <a:prstGeom prst="rect">
            <a:avLst/>
          </a:prstGeom>
          <a:noFill/>
        </p:spPr>
        <p:txBody>
          <a:bodyPr wrap="square" rtlCol="0">
            <a:spAutoFit/>
          </a:bodyPr>
          <a:lstStyle/>
          <a:p>
            <a:r>
              <a:rPr lang="en-GB" sz="2400" b="1" dirty="0" smtClean="0"/>
              <a:t>ZOOM</a:t>
            </a:r>
            <a:endParaRPr lang="en-GB" sz="2400" b="1" dirty="0"/>
          </a:p>
        </p:txBody>
      </p:sp>
      <p:sp>
        <p:nvSpPr>
          <p:cNvPr id="13" name="Down Arrow 12"/>
          <p:cNvSpPr/>
          <p:nvPr/>
        </p:nvSpPr>
        <p:spPr bwMode="auto">
          <a:xfrm>
            <a:off x="381000" y="2487268"/>
            <a:ext cx="381000" cy="1375913"/>
          </a:xfrm>
          <a:prstGeom prst="downArrow">
            <a:avLst/>
          </a:prstGeom>
          <a:solidFill>
            <a:schemeClr val="accent5">
              <a:lumMod val="40000"/>
              <a:lumOff val="6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4" name="TextBox 13"/>
          <p:cNvSpPr txBox="1"/>
          <p:nvPr/>
        </p:nvSpPr>
        <p:spPr>
          <a:xfrm>
            <a:off x="303213" y="4027859"/>
            <a:ext cx="762000" cy="369332"/>
          </a:xfrm>
          <a:prstGeom prst="rect">
            <a:avLst/>
          </a:prstGeom>
          <a:noFill/>
        </p:spPr>
        <p:txBody>
          <a:bodyPr wrap="square" rtlCol="0">
            <a:spAutoFit/>
          </a:bodyPr>
          <a:lstStyle/>
          <a:p>
            <a:r>
              <a:rPr lang="en-GB" dirty="0" smtClean="0"/>
              <a:t>FFT</a:t>
            </a:r>
            <a:endParaRPr lang="en-GB" dirty="0"/>
          </a:p>
        </p:txBody>
      </p:sp>
      <p:sp>
        <p:nvSpPr>
          <p:cNvPr id="3" name="Footer Placeholder 2"/>
          <p:cNvSpPr>
            <a:spLocks noGrp="1"/>
          </p:cNvSpPr>
          <p:nvPr>
            <p:ph type="ftr" sz="quarter" idx="11"/>
          </p:nvPr>
        </p:nvSpPr>
        <p:spPr>
          <a:xfrm>
            <a:off x="6019800" y="6390888"/>
            <a:ext cx="2895600" cy="365125"/>
          </a:xfrm>
        </p:spPr>
        <p:txBody>
          <a:bodyPr/>
          <a:lstStyle/>
          <a:p>
            <a:r>
              <a:rPr lang="en-US" smtClean="0"/>
              <a:t>CAS 2025 H.Schmickler</a:t>
            </a:r>
            <a:endParaRPr lang="en-US" dirty="0"/>
          </a:p>
        </p:txBody>
      </p:sp>
      <p:sp>
        <p:nvSpPr>
          <p:cNvPr id="8" name="Slide Number Placeholder 7"/>
          <p:cNvSpPr>
            <a:spLocks noGrp="1"/>
          </p:cNvSpPr>
          <p:nvPr>
            <p:ph type="sldNum" sz="quarter" idx="12"/>
          </p:nvPr>
        </p:nvSpPr>
        <p:spPr/>
        <p:txBody>
          <a:bodyPr/>
          <a:lstStyle/>
          <a:p>
            <a:fld id="{07CB4EDF-7DE6-4369-B527-B79B2EF0026D}" type="slidenum">
              <a:rPr lang="en-US" smtClean="0"/>
              <a:pPr/>
              <a:t>51</a:t>
            </a:fld>
            <a:endParaRPr lang="en-US"/>
          </a:p>
        </p:txBody>
      </p:sp>
    </p:spTree>
    <p:extLst>
      <p:ext uri="{BB962C8B-B14F-4D97-AF65-F5344CB8AC3E}">
        <p14:creationId xmlns:p14="http://schemas.microsoft.com/office/powerpoint/2010/main" val="30032955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8832" y="1939510"/>
            <a:ext cx="5431155" cy="4525963"/>
          </a:xfrm>
        </p:spPr>
      </p:pic>
      <p:sp>
        <p:nvSpPr>
          <p:cNvPr id="2" name="Title 1"/>
          <p:cNvSpPr>
            <a:spLocks noGrp="1"/>
          </p:cNvSpPr>
          <p:nvPr>
            <p:ph type="title"/>
          </p:nvPr>
        </p:nvSpPr>
        <p:spPr>
          <a:xfrm>
            <a:off x="1524000" y="152400"/>
            <a:ext cx="6552728" cy="411162"/>
          </a:xfrm>
        </p:spPr>
        <p:txBody>
          <a:bodyPr/>
          <a:lstStyle/>
          <a:p>
            <a:r>
              <a:rPr lang="en-GB" sz="2400" dirty="0" smtClean="0"/>
              <a:t>Applying the Blackman-Harris window</a:t>
            </a:r>
            <a:endParaRPr lang="en-GB" sz="2400" dirty="0"/>
          </a:p>
        </p:txBody>
      </p:sp>
      <p:sp>
        <p:nvSpPr>
          <p:cNvPr id="6" name="TextBox 5"/>
          <p:cNvSpPr txBox="1"/>
          <p:nvPr/>
        </p:nvSpPr>
        <p:spPr>
          <a:xfrm>
            <a:off x="990599" y="974536"/>
            <a:ext cx="6102633" cy="276999"/>
          </a:xfrm>
          <a:prstGeom prst="rect">
            <a:avLst/>
          </a:prstGeom>
          <a:noFill/>
        </p:spPr>
        <p:txBody>
          <a:bodyPr wrap="none" lIns="0" tIns="0" rIns="0" bIns="0" rtlCol="0">
            <a:spAutoFit/>
          </a:bodyPr>
          <a:lstStyle/>
          <a:p>
            <a:r>
              <a:rPr lang="en-GB" dirty="0" smtClean="0"/>
              <a:t>signal = window * amp1* sin (2</a:t>
            </a:r>
            <a:r>
              <a:rPr lang="el-GR" dirty="0" smtClean="0"/>
              <a:t>π</a:t>
            </a:r>
            <a:r>
              <a:rPr lang="en-GB" dirty="0" smtClean="0"/>
              <a:t> </a:t>
            </a:r>
            <a:r>
              <a:rPr lang="el-GR" dirty="0" smtClean="0"/>
              <a:t>ω</a:t>
            </a:r>
            <a:r>
              <a:rPr lang="en-GB" baseline="-25000" dirty="0" smtClean="0"/>
              <a:t>1</a:t>
            </a:r>
            <a:r>
              <a:rPr lang="en-GB" dirty="0" smtClean="0"/>
              <a:t>t) + amp2 * sin(2</a:t>
            </a:r>
            <a:r>
              <a:rPr lang="el-GR" dirty="0"/>
              <a:t>π</a:t>
            </a:r>
            <a:r>
              <a:rPr lang="en-GB" dirty="0" smtClean="0"/>
              <a:t> </a:t>
            </a:r>
            <a:r>
              <a:rPr lang="el-GR" dirty="0"/>
              <a:t>ω</a:t>
            </a:r>
            <a:r>
              <a:rPr lang="en-GB" baseline="-25000" dirty="0" smtClean="0"/>
              <a:t>2</a:t>
            </a:r>
            <a:r>
              <a:rPr lang="en-GB" dirty="0" smtClean="0"/>
              <a:t>t)</a:t>
            </a:r>
            <a:endParaRPr lang="en-GB" dirty="0"/>
          </a:p>
        </p:txBody>
      </p:sp>
      <p:sp>
        <p:nvSpPr>
          <p:cNvPr id="7" name="TextBox 6"/>
          <p:cNvSpPr txBox="1"/>
          <p:nvPr/>
        </p:nvSpPr>
        <p:spPr>
          <a:xfrm>
            <a:off x="6553200" y="1752600"/>
            <a:ext cx="2133600" cy="2585323"/>
          </a:xfrm>
          <a:prstGeom prst="rect">
            <a:avLst/>
          </a:prstGeom>
          <a:noFill/>
        </p:spPr>
        <p:txBody>
          <a:bodyPr wrap="square" rtlCol="0">
            <a:spAutoFit/>
          </a:bodyPr>
          <a:lstStyle/>
          <a:p>
            <a:r>
              <a:rPr lang="en-GB" dirty="0"/>
              <a:t>a</a:t>
            </a:r>
            <a:r>
              <a:rPr lang="en-GB" dirty="0" smtClean="0"/>
              <a:t>mp1 =1</a:t>
            </a:r>
          </a:p>
          <a:p>
            <a:r>
              <a:rPr lang="en-GB" dirty="0" smtClean="0"/>
              <a:t>amp2=0.01</a:t>
            </a:r>
          </a:p>
          <a:p>
            <a:endParaRPr lang="en-GB" dirty="0"/>
          </a:p>
          <a:p>
            <a:r>
              <a:rPr lang="el-GR" dirty="0" smtClean="0"/>
              <a:t>ω</a:t>
            </a:r>
            <a:r>
              <a:rPr lang="en-GB" baseline="-25000" dirty="0" smtClean="0"/>
              <a:t>1= </a:t>
            </a:r>
            <a:r>
              <a:rPr lang="en-GB" dirty="0"/>
              <a:t>2</a:t>
            </a:r>
            <a:r>
              <a:rPr lang="el-GR" dirty="0" smtClean="0"/>
              <a:t>π</a:t>
            </a:r>
            <a:r>
              <a:rPr lang="en-GB" dirty="0" smtClean="0"/>
              <a:t> * 9990 Hz</a:t>
            </a:r>
          </a:p>
          <a:p>
            <a:r>
              <a:rPr lang="el-GR" dirty="0" smtClean="0"/>
              <a:t>ω</a:t>
            </a:r>
            <a:r>
              <a:rPr lang="en-GB" baseline="-25000" dirty="0" smtClean="0"/>
              <a:t>2= </a:t>
            </a:r>
            <a:r>
              <a:rPr lang="en-GB" dirty="0"/>
              <a:t>2</a:t>
            </a:r>
            <a:r>
              <a:rPr lang="el-GR" dirty="0"/>
              <a:t>π</a:t>
            </a:r>
            <a:r>
              <a:rPr lang="en-GB" dirty="0"/>
              <a:t> * </a:t>
            </a:r>
            <a:r>
              <a:rPr lang="en-GB" dirty="0" smtClean="0"/>
              <a:t>10010 </a:t>
            </a:r>
            <a:r>
              <a:rPr lang="en-GB" dirty="0"/>
              <a:t>Hz</a:t>
            </a:r>
          </a:p>
          <a:p>
            <a:endParaRPr lang="en-GB" dirty="0" smtClean="0"/>
          </a:p>
          <a:p>
            <a:endParaRPr lang="en-GB" dirty="0" smtClean="0"/>
          </a:p>
          <a:p>
            <a:endParaRPr lang="en-GB" dirty="0"/>
          </a:p>
          <a:p>
            <a:endParaRPr lang="en-GB" dirty="0"/>
          </a:p>
        </p:txBody>
      </p:sp>
      <p:sp>
        <p:nvSpPr>
          <p:cNvPr id="9" name="Oval 8"/>
          <p:cNvSpPr/>
          <p:nvPr/>
        </p:nvSpPr>
        <p:spPr bwMode="auto">
          <a:xfrm>
            <a:off x="4876800" y="4335101"/>
            <a:ext cx="609600" cy="609600"/>
          </a:xfrm>
          <a:prstGeom prst="ellipse">
            <a:avLst/>
          </a:prstGeom>
          <a:solidFill>
            <a:schemeClr val="accent1">
              <a:alpha val="20000"/>
            </a:schemeClr>
          </a:solid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0" name="TextBox 9"/>
          <p:cNvSpPr txBox="1"/>
          <p:nvPr/>
        </p:nvSpPr>
        <p:spPr>
          <a:xfrm>
            <a:off x="6553200" y="4075837"/>
            <a:ext cx="2133600" cy="923330"/>
          </a:xfrm>
          <a:prstGeom prst="rect">
            <a:avLst/>
          </a:prstGeom>
          <a:noFill/>
        </p:spPr>
        <p:txBody>
          <a:bodyPr wrap="square" rtlCol="0">
            <a:spAutoFit/>
          </a:bodyPr>
          <a:lstStyle/>
          <a:p>
            <a:r>
              <a:rPr lang="en-GB" dirty="0" smtClean="0">
                <a:solidFill>
                  <a:schemeClr val="accent6">
                    <a:lumMod val="75000"/>
                  </a:schemeClr>
                </a:solidFill>
              </a:rPr>
              <a:t>The small signal component is nicely resolved</a:t>
            </a:r>
            <a:endParaRPr lang="en-GB" dirty="0">
              <a:solidFill>
                <a:schemeClr val="accent6">
                  <a:lumMod val="75000"/>
                </a:schemeClr>
              </a:solidFill>
            </a:endParaRPr>
          </a:p>
        </p:txBody>
      </p:sp>
      <p:sp>
        <p:nvSpPr>
          <p:cNvPr id="11" name="Right Arrow 10"/>
          <p:cNvSpPr/>
          <p:nvPr/>
        </p:nvSpPr>
        <p:spPr bwMode="auto">
          <a:xfrm>
            <a:off x="2670316" y="6423288"/>
            <a:ext cx="1371600" cy="341313"/>
          </a:xfrm>
          <a:prstGeom prst="rightArrow">
            <a:avLst/>
          </a:prstGeom>
          <a:solidFill>
            <a:schemeClr val="accent5">
              <a:lumMod val="60000"/>
              <a:lumOff val="4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2" name="TextBox 11"/>
          <p:cNvSpPr txBox="1"/>
          <p:nvPr/>
        </p:nvSpPr>
        <p:spPr>
          <a:xfrm>
            <a:off x="4343400" y="6320649"/>
            <a:ext cx="1295164" cy="461665"/>
          </a:xfrm>
          <a:prstGeom prst="rect">
            <a:avLst/>
          </a:prstGeom>
          <a:noFill/>
        </p:spPr>
        <p:txBody>
          <a:bodyPr wrap="square" rtlCol="0">
            <a:spAutoFit/>
          </a:bodyPr>
          <a:lstStyle/>
          <a:p>
            <a:r>
              <a:rPr lang="en-GB" sz="2400" b="1" dirty="0" smtClean="0"/>
              <a:t>ZOOM</a:t>
            </a:r>
            <a:endParaRPr lang="en-GB" sz="2400" b="1" dirty="0"/>
          </a:p>
        </p:txBody>
      </p:sp>
      <p:sp>
        <p:nvSpPr>
          <p:cNvPr id="13" name="Down Arrow 12"/>
          <p:cNvSpPr/>
          <p:nvPr/>
        </p:nvSpPr>
        <p:spPr bwMode="auto">
          <a:xfrm>
            <a:off x="381000" y="2487268"/>
            <a:ext cx="381000" cy="1375913"/>
          </a:xfrm>
          <a:prstGeom prst="downArrow">
            <a:avLst/>
          </a:prstGeom>
          <a:solidFill>
            <a:schemeClr val="accent5">
              <a:lumMod val="40000"/>
              <a:lumOff val="6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300" b="0" i="0" u="none" strike="noStrike" cap="none" normalizeH="0" baseline="0" smtClean="0">
              <a:ln>
                <a:noFill/>
              </a:ln>
              <a:solidFill>
                <a:srgbClr val="0000CC"/>
              </a:solidFill>
              <a:effectLst/>
              <a:latin typeface="Comic Sans MS" pitchFamily="66" charset="0"/>
              <a:cs typeface="Times New Roman" pitchFamily="18" charset="0"/>
            </a:endParaRPr>
          </a:p>
        </p:txBody>
      </p:sp>
      <p:sp>
        <p:nvSpPr>
          <p:cNvPr id="14" name="TextBox 13"/>
          <p:cNvSpPr txBox="1"/>
          <p:nvPr/>
        </p:nvSpPr>
        <p:spPr>
          <a:xfrm>
            <a:off x="303213" y="4027859"/>
            <a:ext cx="762000" cy="369332"/>
          </a:xfrm>
          <a:prstGeom prst="rect">
            <a:avLst/>
          </a:prstGeom>
          <a:noFill/>
        </p:spPr>
        <p:txBody>
          <a:bodyPr wrap="square" rtlCol="0">
            <a:spAutoFit/>
          </a:bodyPr>
          <a:lstStyle/>
          <a:p>
            <a:r>
              <a:rPr lang="en-GB" dirty="0" smtClean="0"/>
              <a:t>FFT</a:t>
            </a:r>
            <a:endParaRPr lang="en-GB" dirty="0"/>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13" y="1480592"/>
            <a:ext cx="8445959" cy="2166533"/>
          </a:xfrm>
          <a:prstGeom prst="rect">
            <a:avLst/>
          </a:prstGeom>
        </p:spPr>
      </p:pic>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smtClean="0"/>
              <a:pPr/>
              <a:t>52</a:t>
            </a:fld>
            <a:endParaRPr lang="en-US"/>
          </a:p>
        </p:txBody>
      </p:sp>
    </p:spTree>
    <p:extLst>
      <p:ext uri="{BB962C8B-B14F-4D97-AF65-F5344CB8AC3E}">
        <p14:creationId xmlns:p14="http://schemas.microsoft.com/office/powerpoint/2010/main" val="22820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1143000"/>
          </a:xfrm>
        </p:spPr>
        <p:txBody>
          <a:bodyPr/>
          <a:lstStyle/>
          <a:p>
            <a:r>
              <a:rPr lang="en-GB" sz="2000" dirty="0" smtClean="0">
                <a:solidFill>
                  <a:schemeClr val="bg2">
                    <a:lumMod val="75000"/>
                  </a:schemeClr>
                </a:solidFill>
              </a:rPr>
              <a:t>The following link contains many frequently used window functions, their main features and application:</a:t>
            </a:r>
          </a:p>
          <a:p>
            <a:r>
              <a:rPr lang="en-GB" sz="2000" dirty="0">
                <a:hlinkClick r:id="rId2"/>
              </a:rPr>
              <a:t>https://</a:t>
            </a:r>
            <a:r>
              <a:rPr lang="en-GB" sz="2000" dirty="0" smtClean="0">
                <a:hlinkClick r:id="rId2"/>
              </a:rPr>
              <a:t>en.wikipedia.org/wiki/Window_function</a:t>
            </a:r>
            <a:endParaRPr lang="en-GB" sz="2000" dirty="0" smtClean="0"/>
          </a:p>
          <a:p>
            <a:endParaRPr lang="en-GB" sz="2000" dirty="0">
              <a:solidFill>
                <a:schemeClr val="bg2">
                  <a:lumMod val="75000"/>
                </a:schemeClr>
              </a:solidFill>
            </a:endParaRPr>
          </a:p>
        </p:txBody>
      </p:sp>
      <p:sp>
        <p:nvSpPr>
          <p:cNvPr id="2" name="Title 1"/>
          <p:cNvSpPr>
            <a:spLocks noGrp="1"/>
          </p:cNvSpPr>
          <p:nvPr>
            <p:ph type="title"/>
          </p:nvPr>
        </p:nvSpPr>
        <p:spPr>
          <a:xfrm>
            <a:off x="1447800" y="274638"/>
            <a:ext cx="6652592" cy="411162"/>
          </a:xfrm>
        </p:spPr>
        <p:txBody>
          <a:bodyPr/>
          <a:lstStyle/>
          <a:p>
            <a:r>
              <a:rPr lang="en-GB" sz="2000" dirty="0" smtClean="0"/>
              <a:t>Popular window functions</a:t>
            </a:r>
            <a:endParaRPr lang="en-GB"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003425"/>
            <a:ext cx="2971800" cy="14859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3478036"/>
            <a:ext cx="2971800" cy="14859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044" y="4980869"/>
            <a:ext cx="2915356" cy="1457678"/>
          </a:xfrm>
          <a:prstGeom prst="rect">
            <a:avLst/>
          </a:prstGeom>
        </p:spPr>
      </p:pic>
      <p:sp>
        <p:nvSpPr>
          <p:cNvPr id="8" name="TextBox 7"/>
          <p:cNvSpPr txBox="1"/>
          <p:nvPr/>
        </p:nvSpPr>
        <p:spPr>
          <a:xfrm>
            <a:off x="4114800" y="2514600"/>
            <a:ext cx="4343400" cy="3416320"/>
          </a:xfrm>
          <a:prstGeom prst="rect">
            <a:avLst/>
          </a:prstGeom>
          <a:noFill/>
        </p:spPr>
        <p:txBody>
          <a:bodyPr wrap="square" rtlCol="0">
            <a:spAutoFit/>
          </a:bodyPr>
          <a:lstStyle/>
          <a:p>
            <a:r>
              <a:rPr lang="en-GB" dirty="0" smtClean="0"/>
              <a:t>The actual choice of the window depends on:</a:t>
            </a:r>
          </a:p>
          <a:p>
            <a:pPr marL="285750" indent="-285750">
              <a:buFontTx/>
              <a:buChar char="-"/>
            </a:pPr>
            <a:r>
              <a:rPr lang="en-GB" dirty="0" smtClean="0"/>
              <a:t>The signal composition</a:t>
            </a:r>
          </a:p>
          <a:p>
            <a:pPr marL="285750" indent="-285750">
              <a:buFontTx/>
              <a:buChar char="-"/>
            </a:pPr>
            <a:r>
              <a:rPr lang="en-GB" dirty="0" smtClean="0"/>
              <a:t>The required dynamic range</a:t>
            </a:r>
          </a:p>
          <a:p>
            <a:pPr marL="285750" indent="-285750">
              <a:buFontTx/>
              <a:buChar char="-"/>
            </a:pPr>
            <a:r>
              <a:rPr lang="en-GB" dirty="0" smtClean="0">
                <a:solidFill>
                  <a:schemeClr val="bg2">
                    <a:lumMod val="75000"/>
                  </a:schemeClr>
                </a:solidFill>
              </a:rPr>
              <a:t>The signal to noise ration</a:t>
            </a:r>
            <a:br>
              <a:rPr lang="en-GB" dirty="0" smtClean="0">
                <a:solidFill>
                  <a:schemeClr val="bg2">
                    <a:lumMod val="75000"/>
                  </a:schemeClr>
                </a:solidFill>
              </a:rPr>
            </a:br>
            <a:r>
              <a:rPr lang="en-GB" dirty="0" smtClean="0">
                <a:solidFill>
                  <a:schemeClr val="bg2">
                    <a:lumMod val="75000"/>
                  </a:schemeClr>
                </a:solidFill>
              </a:rPr>
              <a:t/>
            </a:r>
            <a:br>
              <a:rPr lang="en-GB" dirty="0" smtClean="0">
                <a:solidFill>
                  <a:schemeClr val="bg2">
                    <a:lumMod val="75000"/>
                  </a:schemeClr>
                </a:solidFill>
              </a:rPr>
            </a:br>
            <a:r>
              <a:rPr lang="en-GB" dirty="0" smtClean="0">
                <a:solidFill>
                  <a:schemeClr val="bg2">
                    <a:lumMod val="75000"/>
                  </a:schemeClr>
                </a:solidFill>
              </a:rPr>
              <a:t>remark: every window except the rectangular window is linked to a loss in amplitude (we multiply many samples with almost “zero”)</a:t>
            </a:r>
            <a:br>
              <a:rPr lang="en-GB" dirty="0" smtClean="0">
                <a:solidFill>
                  <a:schemeClr val="bg2">
                    <a:lumMod val="75000"/>
                  </a:schemeClr>
                </a:solidFill>
              </a:rPr>
            </a:br>
            <a:r>
              <a:rPr lang="en-GB" dirty="0" smtClean="0">
                <a:solidFill>
                  <a:schemeClr val="bg2">
                    <a:lumMod val="75000"/>
                  </a:schemeClr>
                </a:solidFill>
                <a:sym typeface="Wingdings" panose="05000000000000000000" pitchFamily="2" charset="2"/>
              </a:rPr>
              <a:t> reduced S/N up to 6 dB</a:t>
            </a:r>
            <a:endParaRPr lang="en-GB" dirty="0" smtClean="0">
              <a:solidFill>
                <a:schemeClr val="bg2">
                  <a:lumMod val="75000"/>
                </a:schemeClr>
              </a:solidFill>
            </a:endParaRPr>
          </a:p>
          <a:p>
            <a:pPr marL="285750" indent="-285750">
              <a:buFontTx/>
              <a:buChar char="-"/>
            </a:pPr>
            <a:endParaRPr lang="en-GB" dirty="0">
              <a:solidFill>
                <a:schemeClr val="bg2">
                  <a:lumMod val="75000"/>
                </a:schemeClr>
              </a:solidFill>
            </a:endParaRPr>
          </a:p>
        </p:txBody>
      </p:sp>
      <p:sp>
        <p:nvSpPr>
          <p:cNvPr id="9" name="Footer Placeholder 8"/>
          <p:cNvSpPr>
            <a:spLocks noGrp="1"/>
          </p:cNvSpPr>
          <p:nvPr>
            <p:ph type="ftr" sz="quarter" idx="11"/>
          </p:nvPr>
        </p:nvSpPr>
        <p:spPr/>
        <p:txBody>
          <a:bodyPr/>
          <a:lstStyle/>
          <a:p>
            <a:r>
              <a:rPr lang="en-US" smtClean="0"/>
              <a:t>CAS 2025 H.Schmickler</a:t>
            </a:r>
            <a:endParaRPr lang="en-US" dirty="0"/>
          </a:p>
        </p:txBody>
      </p:sp>
      <p:sp>
        <p:nvSpPr>
          <p:cNvPr id="10" name="Slide Number Placeholder 9"/>
          <p:cNvSpPr>
            <a:spLocks noGrp="1"/>
          </p:cNvSpPr>
          <p:nvPr>
            <p:ph type="sldNum" sz="quarter" idx="12"/>
          </p:nvPr>
        </p:nvSpPr>
        <p:spPr/>
        <p:txBody>
          <a:bodyPr/>
          <a:lstStyle/>
          <a:p>
            <a:fld id="{07CB4EDF-7DE6-4369-B527-B79B2EF0026D}" type="slidenum">
              <a:rPr lang="en-US" smtClean="0"/>
              <a:pPr/>
              <a:t>53</a:t>
            </a:fld>
            <a:endParaRPr lang="en-US"/>
          </a:p>
        </p:txBody>
      </p:sp>
    </p:spTree>
    <p:extLst>
      <p:ext uri="{BB962C8B-B14F-4D97-AF65-F5344CB8AC3E}">
        <p14:creationId xmlns:p14="http://schemas.microsoft.com/office/powerpoint/2010/main" val="19967406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4114800" cy="4343400"/>
          </a:xfrm>
        </p:spPr>
        <p:txBody>
          <a:bodyPr/>
          <a:lstStyle/>
          <a:p>
            <a:r>
              <a:rPr lang="en-GB" sz="1600" dirty="0" smtClean="0">
                <a:solidFill>
                  <a:schemeClr val="bg1">
                    <a:lumMod val="10000"/>
                  </a:schemeClr>
                </a:solidFill>
              </a:rPr>
              <a:t>Recall: basic frequency resolution: </a:t>
            </a:r>
            <a:br>
              <a:rPr lang="en-GB" sz="1600" dirty="0" smtClean="0">
                <a:solidFill>
                  <a:schemeClr val="bg1">
                    <a:lumMod val="10000"/>
                  </a:schemeClr>
                </a:solidFill>
              </a:rPr>
            </a:br>
            <a:r>
              <a:rPr lang="en-GB" sz="1600" dirty="0" err="1" smtClean="0">
                <a:solidFill>
                  <a:schemeClr val="accent6">
                    <a:lumMod val="75000"/>
                  </a:schemeClr>
                </a:solidFill>
              </a:rPr>
              <a:t>Δf</a:t>
            </a:r>
            <a:r>
              <a:rPr lang="en-GB" sz="1600" dirty="0" smtClean="0">
                <a:solidFill>
                  <a:schemeClr val="accent6">
                    <a:lumMod val="75000"/>
                  </a:schemeClr>
                </a:solidFill>
              </a:rPr>
              <a:t> = 2*</a:t>
            </a:r>
            <a:r>
              <a:rPr lang="en-GB" sz="1600" dirty="0" err="1" smtClean="0">
                <a:solidFill>
                  <a:schemeClr val="accent6">
                    <a:lumMod val="75000"/>
                  </a:schemeClr>
                </a:solidFill>
              </a:rPr>
              <a:t>f</a:t>
            </a:r>
            <a:r>
              <a:rPr lang="en-GB" sz="1600" baseline="-25000" dirty="0" err="1" smtClean="0">
                <a:solidFill>
                  <a:schemeClr val="accent6">
                    <a:lumMod val="75000"/>
                  </a:schemeClr>
                </a:solidFill>
              </a:rPr>
              <a:t>samp</a:t>
            </a:r>
            <a:r>
              <a:rPr lang="en-GB" sz="1600" dirty="0" smtClean="0">
                <a:solidFill>
                  <a:schemeClr val="accent6">
                    <a:lumMod val="75000"/>
                  </a:schemeClr>
                </a:solidFill>
              </a:rPr>
              <a:t>/</a:t>
            </a:r>
            <a:r>
              <a:rPr lang="en-GB" sz="1600" dirty="0" err="1" smtClean="0">
                <a:solidFill>
                  <a:schemeClr val="accent6">
                    <a:lumMod val="75000"/>
                  </a:schemeClr>
                </a:solidFill>
              </a:rPr>
              <a:t>N</a:t>
            </a:r>
            <a:r>
              <a:rPr lang="en-GB" sz="1600" baseline="-25000" dirty="0" err="1" smtClean="0">
                <a:solidFill>
                  <a:schemeClr val="accent6">
                    <a:lumMod val="75000"/>
                  </a:schemeClr>
                </a:solidFill>
              </a:rPr>
              <a:t>samp</a:t>
            </a:r>
            <a:endParaRPr lang="en-GB" sz="1600" baseline="-25000" dirty="0" smtClean="0">
              <a:solidFill>
                <a:schemeClr val="accent6">
                  <a:lumMod val="75000"/>
                </a:schemeClr>
              </a:solidFill>
            </a:endParaRPr>
          </a:p>
          <a:p>
            <a:endParaRPr lang="en-GB" sz="1600" baseline="-25000" dirty="0">
              <a:solidFill>
                <a:schemeClr val="accent6">
                  <a:lumMod val="75000"/>
                </a:schemeClr>
              </a:solidFill>
            </a:endParaRPr>
          </a:p>
          <a:p>
            <a:endParaRPr lang="en-GB" sz="1600" baseline="-25000" dirty="0" smtClean="0">
              <a:solidFill>
                <a:schemeClr val="accent6">
                  <a:lumMod val="75000"/>
                </a:schemeClr>
              </a:solidFill>
            </a:endParaRPr>
          </a:p>
          <a:p>
            <a:r>
              <a:rPr lang="en-GB" sz="1600" dirty="0" smtClean="0"/>
              <a:t>We can interpolate between the frequency bin with maximum content and the left and right neighbouring bins</a:t>
            </a:r>
          </a:p>
          <a:p>
            <a:r>
              <a:rPr lang="en-GB" sz="1600" dirty="0" smtClean="0"/>
              <a:t>We limit the discussion to “three point interpolation methods”</a:t>
            </a:r>
          </a:p>
          <a:p>
            <a:r>
              <a:rPr lang="en-GB" sz="1600" dirty="0" smtClean="0"/>
              <a:t>The interpolation function is either:</a:t>
            </a:r>
          </a:p>
          <a:p>
            <a:pPr marL="0" indent="0">
              <a:buNone/>
            </a:pPr>
            <a:r>
              <a:rPr lang="en-GB" sz="1600" dirty="0"/>
              <a:t> </a:t>
            </a:r>
            <a:r>
              <a:rPr lang="en-GB" sz="1600" dirty="0" smtClean="0"/>
              <a:t>       A) a parabola of the measurements</a:t>
            </a:r>
            <a:br>
              <a:rPr lang="en-GB" sz="1600" dirty="0" smtClean="0"/>
            </a:br>
            <a:r>
              <a:rPr lang="en-GB" sz="1600" dirty="0" smtClean="0"/>
              <a:t>	</a:t>
            </a:r>
            <a:r>
              <a:rPr lang="en-GB" sz="1600" dirty="0" smtClean="0">
                <a:solidFill>
                  <a:schemeClr val="accent6">
                    <a:lumMod val="75000"/>
                  </a:schemeClr>
                </a:solidFill>
              </a:rPr>
              <a:t>(:= parabolic interpolation)</a:t>
            </a:r>
            <a:br>
              <a:rPr lang="en-GB" sz="1600" dirty="0" smtClean="0">
                <a:solidFill>
                  <a:schemeClr val="accent6">
                    <a:lumMod val="75000"/>
                  </a:schemeClr>
                </a:solidFill>
              </a:rPr>
            </a:br>
            <a:r>
              <a:rPr lang="en-GB" sz="1600" dirty="0" smtClean="0"/>
              <a:t>        B) a parabola of the log of the   	measurements</a:t>
            </a:r>
            <a:br>
              <a:rPr lang="en-GB" sz="1600" dirty="0" smtClean="0"/>
            </a:br>
            <a:r>
              <a:rPr lang="en-GB" sz="1600" dirty="0" smtClean="0"/>
              <a:t>	</a:t>
            </a:r>
            <a:r>
              <a:rPr lang="en-GB" sz="1600" dirty="0" smtClean="0">
                <a:solidFill>
                  <a:schemeClr val="accent6">
                    <a:lumMod val="75000"/>
                  </a:schemeClr>
                </a:solidFill>
              </a:rPr>
              <a:t>(:= Gaussian interpolation)</a:t>
            </a:r>
          </a:p>
          <a:p>
            <a:r>
              <a:rPr lang="en-GB" sz="1600" dirty="0" smtClean="0"/>
              <a:t>Can get up to 1/N</a:t>
            </a:r>
            <a:r>
              <a:rPr lang="en-GB" sz="1600" baseline="30000" dirty="0" smtClean="0"/>
              <a:t>2</a:t>
            </a:r>
            <a:r>
              <a:rPr lang="en-GB" sz="1600" dirty="0" smtClean="0"/>
              <a:t> resolution</a:t>
            </a:r>
          </a:p>
        </p:txBody>
      </p:sp>
      <p:sp>
        <p:nvSpPr>
          <p:cNvPr id="2" name="Title 1"/>
          <p:cNvSpPr>
            <a:spLocks noGrp="1"/>
          </p:cNvSpPr>
          <p:nvPr>
            <p:ph type="title"/>
          </p:nvPr>
        </p:nvSpPr>
        <p:spPr>
          <a:xfrm>
            <a:off x="1547664" y="274638"/>
            <a:ext cx="6552728" cy="563562"/>
          </a:xfrm>
        </p:spPr>
        <p:txBody>
          <a:bodyPr/>
          <a:lstStyle/>
          <a:p>
            <a:r>
              <a:rPr lang="en-GB" sz="1800" dirty="0" smtClean="0"/>
              <a:t>Improving the frequency resolution of a DFT spectrum</a:t>
            </a:r>
            <a:endParaRPr lang="en-GB" sz="1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8457" y="1066800"/>
            <a:ext cx="5105400" cy="5128948"/>
          </a:xfrm>
          <a:prstGeom prst="rect">
            <a:avLst/>
          </a:prstGeom>
        </p:spPr>
      </p:pic>
      <p:sp>
        <p:nvSpPr>
          <p:cNvPr id="7" name="TextBox 6"/>
          <p:cNvSpPr txBox="1"/>
          <p:nvPr/>
        </p:nvSpPr>
        <p:spPr>
          <a:xfrm>
            <a:off x="650346" y="6163482"/>
            <a:ext cx="8229600" cy="369332"/>
          </a:xfrm>
          <a:prstGeom prst="rect">
            <a:avLst/>
          </a:prstGeom>
          <a:noFill/>
        </p:spPr>
        <p:txBody>
          <a:bodyPr wrap="square" rtlCol="0">
            <a:spAutoFit/>
          </a:bodyPr>
          <a:lstStyle/>
          <a:p>
            <a:r>
              <a:rPr lang="en-GB" dirty="0" smtClean="0"/>
              <a:t>Details: </a:t>
            </a:r>
            <a:r>
              <a:rPr lang="en-GB" dirty="0">
                <a:hlinkClick r:id="rId3"/>
              </a:rPr>
              <a:t>https://mgasior.web.cern.ch/mgasior/pap/FFT_resol_note.pdf</a:t>
            </a:r>
            <a:endParaRPr lang="en-GB" dirty="0"/>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8" name="Slide Number Placeholder 7"/>
          <p:cNvSpPr>
            <a:spLocks noGrp="1"/>
          </p:cNvSpPr>
          <p:nvPr>
            <p:ph type="sldNum" sz="quarter" idx="12"/>
          </p:nvPr>
        </p:nvSpPr>
        <p:spPr/>
        <p:txBody>
          <a:bodyPr/>
          <a:lstStyle/>
          <a:p>
            <a:fld id="{07CB4EDF-7DE6-4369-B527-B79B2EF0026D}" type="slidenum">
              <a:rPr lang="en-US" smtClean="0"/>
              <a:pPr/>
              <a:t>54</a:t>
            </a:fld>
            <a:endParaRPr lang="en-US"/>
          </a:p>
        </p:txBody>
      </p:sp>
    </p:spTree>
    <p:extLst>
      <p:ext uri="{BB962C8B-B14F-4D97-AF65-F5344CB8AC3E}">
        <p14:creationId xmlns:p14="http://schemas.microsoft.com/office/powerpoint/2010/main" val="42167538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74638"/>
            <a:ext cx="6552728" cy="563562"/>
          </a:xfrm>
        </p:spPr>
        <p:txBody>
          <a:bodyPr/>
          <a:lstStyle/>
          <a:p>
            <a:r>
              <a:rPr lang="en-GB" sz="1800" dirty="0" smtClean="0"/>
              <a:t>Improving the frequency resolution of a DFT spectrum</a:t>
            </a:r>
            <a:endParaRPr lang="en-GB" sz="1800" dirty="0"/>
          </a:p>
        </p:txBody>
      </p:sp>
      <p:sp>
        <p:nvSpPr>
          <p:cNvPr id="7" name="TextBox 6"/>
          <p:cNvSpPr txBox="1"/>
          <p:nvPr/>
        </p:nvSpPr>
        <p:spPr>
          <a:xfrm>
            <a:off x="650346" y="6163482"/>
            <a:ext cx="8229600" cy="369332"/>
          </a:xfrm>
          <a:prstGeom prst="rect">
            <a:avLst/>
          </a:prstGeom>
          <a:noFill/>
        </p:spPr>
        <p:txBody>
          <a:bodyPr wrap="square" rtlCol="0">
            <a:spAutoFit/>
          </a:bodyPr>
          <a:lstStyle/>
          <a:p>
            <a:r>
              <a:rPr lang="en-GB" dirty="0" smtClean="0"/>
              <a:t>from: </a:t>
            </a:r>
            <a:r>
              <a:rPr lang="en-GB" dirty="0">
                <a:hlinkClick r:id="rId2"/>
              </a:rPr>
              <a:t>https://mgasior.web.cern.ch/mgasior/pap/FFT_resol_note.pdf</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838200"/>
            <a:ext cx="9144000" cy="4459351"/>
          </a:xfrm>
          <a:prstGeom prst="rect">
            <a:avLst/>
          </a:prstGeom>
        </p:spPr>
      </p:pic>
      <p:sp>
        <p:nvSpPr>
          <p:cNvPr id="8" name="TextBox 7"/>
          <p:cNvSpPr txBox="1"/>
          <p:nvPr/>
        </p:nvSpPr>
        <p:spPr>
          <a:xfrm>
            <a:off x="4035778" y="3070578"/>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sp>
            <p:nvSpPr>
              <p:cNvPr id="9" name="Rectangle 8"/>
              <p:cNvSpPr/>
              <p:nvPr/>
            </p:nvSpPr>
            <p:spPr>
              <a:xfrm>
                <a:off x="4114800" y="5311902"/>
                <a:ext cx="3595600" cy="6189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𝐺𝑎𝑖𝑛</m:t>
                      </m:r>
                      <m:r>
                        <a:rPr lang="en-GB" b="0" i="1" smtClean="0">
                          <a:latin typeface="Cambria Math" panose="02040503050406030204" pitchFamily="18" charset="0"/>
                        </a:rPr>
                        <m:t> </m:t>
                      </m:r>
                      <m:r>
                        <a:rPr lang="en-GB" b="0" i="1" smtClean="0">
                          <a:latin typeface="Cambria Math" panose="02040503050406030204" pitchFamily="18" charset="0"/>
                        </a:rPr>
                        <m:t>𝑓𝑎𝑐𝑡𝑜𝑟</m:t>
                      </m:r>
                      <m:r>
                        <a:rPr lang="en-GB" b="0" i="1" smtClean="0">
                          <a:latin typeface="Cambria Math" panose="02040503050406030204" pitchFamily="18" charset="0"/>
                        </a:rPr>
                        <m:t> </m:t>
                      </m:r>
                      <m:r>
                        <a:rPr lang="en-GB" b="0" i="1" smtClean="0">
                          <a:latin typeface="Cambria Math" panose="02040503050406030204" pitchFamily="18" charset="0"/>
                        </a:rPr>
                        <m:t>𝐺</m:t>
                      </m:r>
                      <m:r>
                        <a:rPr lang="en-GB" b="0" i="1" smtClean="0">
                          <a:latin typeface="Cambria Math" panose="02040503050406030204" pitchFamily="18" charset="0"/>
                        </a:rPr>
                        <m:t>≔ </m:t>
                      </m:r>
                      <m:f>
                        <m:fPr>
                          <m:ctrlPr>
                            <a:rPr lang="en-GB" b="0" i="1" smtClean="0">
                              <a:latin typeface="Cambria Math"/>
                            </a:rPr>
                          </m:ctrlPr>
                        </m:fPr>
                        <m:num>
                          <m:r>
                            <m:rPr>
                              <m:sty m:val="p"/>
                            </m:rPr>
                            <a:rPr lang="el-GR" b="0" i="1" smtClean="0">
                              <a:solidFill>
                                <a:schemeClr val="bg2">
                                  <a:lumMod val="75000"/>
                                </a:schemeClr>
                              </a:solidFill>
                              <a:latin typeface="Cambria Math" panose="02040503050406030204" pitchFamily="18" charset="0"/>
                            </a:rPr>
                            <m:t>Δ</m:t>
                          </m:r>
                          <m:r>
                            <a:rPr lang="en-GB" b="0" i="1" baseline="-25000" smtClean="0">
                              <a:solidFill>
                                <a:schemeClr val="bg2">
                                  <a:lumMod val="75000"/>
                                </a:schemeClr>
                              </a:solidFill>
                              <a:latin typeface="Cambria Math" panose="02040503050406030204" pitchFamily="18" charset="0"/>
                            </a:rPr>
                            <m:t>𝑓</m:t>
                          </m:r>
                        </m:num>
                        <m:den>
                          <m:r>
                            <a:rPr lang="en-GB" b="0" i="1" smtClean="0">
                              <a:latin typeface="Cambria Math" panose="02040503050406030204" pitchFamily="18" charset="0"/>
                            </a:rPr>
                            <m:t>2 </m:t>
                          </m:r>
                          <m:r>
                            <a:rPr lang="en-GB" b="0" i="1" smtClean="0">
                              <a:latin typeface="Cambria Math" panose="02040503050406030204" pitchFamily="18" charset="0"/>
                            </a:rPr>
                            <m:t>𝑥</m:t>
                          </m:r>
                          <m:r>
                            <a:rPr lang="en-GB" b="0" i="1" smtClean="0">
                              <a:latin typeface="Cambria Math" panose="02040503050406030204" pitchFamily="18" charset="0"/>
                            </a:rPr>
                            <m:t> </m:t>
                          </m:r>
                          <m:r>
                            <a:rPr lang="en-GB" b="0" i="1" smtClean="0">
                              <a:latin typeface="Cambria Math" panose="02040503050406030204" pitchFamily="18" charset="0"/>
                            </a:rPr>
                            <m:t>𝐸𝑟𝑟𝑜𝑟</m:t>
                          </m:r>
                          <m:r>
                            <a:rPr lang="en-GB" b="0" i="1" smtClean="0">
                              <a:latin typeface="Cambria Math" panose="02040503050406030204" pitchFamily="18" charset="0"/>
                            </a:rPr>
                            <m:t> </m:t>
                          </m:r>
                          <m:r>
                            <a:rPr lang="en-GB" b="0" i="1" smtClean="0">
                              <a:latin typeface="Cambria Math" panose="02040503050406030204" pitchFamily="18" charset="0"/>
                            </a:rPr>
                            <m:t>𝑚𝑎𝑥</m:t>
                          </m:r>
                          <m:r>
                            <a:rPr lang="en-GB" b="0" i="1" smtClean="0">
                              <a:latin typeface="Cambria Math" panose="02040503050406030204" pitchFamily="18" charset="0"/>
                            </a:rPr>
                            <m:t>.</m:t>
                          </m:r>
                        </m:den>
                      </m:f>
                    </m:oMath>
                  </m:oMathPara>
                </a14:m>
                <a:endParaRPr lang="en-GB" dirty="0"/>
              </a:p>
            </p:txBody>
          </p:sp>
        </mc:Choice>
        <mc:Fallback xmlns="">
          <p:sp>
            <p:nvSpPr>
              <p:cNvPr id="9" name="Rectangle 8"/>
              <p:cNvSpPr>
                <a:spLocks noRot="1" noChangeAspect="1" noMove="1" noResize="1" noEditPoints="1" noAdjustHandles="1" noChangeArrowheads="1" noChangeShapeType="1" noTextEdit="1"/>
              </p:cNvSpPr>
              <p:nvPr/>
            </p:nvSpPr>
            <p:spPr>
              <a:xfrm>
                <a:off x="4114800" y="5311902"/>
                <a:ext cx="3595600" cy="618952"/>
              </a:xfrm>
              <a:prstGeom prst="rect">
                <a:avLst/>
              </a:prstGeom>
              <a:blipFill>
                <a:blip r:embed="rId4"/>
                <a:stretch>
                  <a:fillRect/>
                </a:stretch>
              </a:blipFill>
            </p:spPr>
            <p:txBody>
              <a:bodyPr/>
              <a:lstStyle/>
              <a:p>
                <a:r>
                  <a:rPr lang="en-GB">
                    <a:noFill/>
                  </a:rPr>
                  <a:t> </a:t>
                </a:r>
              </a:p>
            </p:txBody>
          </p:sp>
        </mc:Fallback>
      </mc:AlternateContent>
      <p:cxnSp>
        <p:nvCxnSpPr>
          <p:cNvPr id="11" name="Straight Arrow Connector 10"/>
          <p:cNvCxnSpPr/>
          <p:nvPr/>
        </p:nvCxnSpPr>
        <p:spPr bwMode="auto">
          <a:xfrm>
            <a:off x="5410200" y="2514600"/>
            <a:ext cx="760621" cy="3015579"/>
          </a:xfrm>
          <a:prstGeom prst="straightConnector1">
            <a:avLst/>
          </a:prstGeom>
          <a:solidFill>
            <a:schemeClr val="accent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8610600" y="5621378"/>
            <a:ext cx="914400" cy="914400"/>
          </a:xfrm>
          <a:prstGeom prst="straightConnector1">
            <a:avLst/>
          </a:prstGeom>
          <a:solidFill>
            <a:schemeClr val="accent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15"/>
          <p:cNvCxnSpPr/>
          <p:nvPr/>
        </p:nvCxnSpPr>
        <p:spPr bwMode="auto">
          <a:xfrm>
            <a:off x="5638800" y="3347577"/>
            <a:ext cx="913710" cy="2066288"/>
          </a:xfrm>
          <a:prstGeom prst="straightConnector1">
            <a:avLst/>
          </a:prstGeom>
          <a:solidFill>
            <a:schemeClr val="accent1"/>
          </a:solidFill>
          <a:ln w="28575" cap="flat" cmpd="sng" algn="ctr">
            <a:solidFill>
              <a:schemeClr val="bg2">
                <a:lumMod val="75000"/>
              </a:schemeClr>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55</a:t>
            </a:fld>
            <a:endParaRPr lang="en-US"/>
          </a:p>
        </p:txBody>
      </p:sp>
    </p:spTree>
    <p:extLst>
      <p:ext uri="{BB962C8B-B14F-4D97-AF65-F5344CB8AC3E}">
        <p14:creationId xmlns:p14="http://schemas.microsoft.com/office/powerpoint/2010/main" val="7396019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219200"/>
                <a:ext cx="8610600" cy="5211763"/>
              </a:xfrm>
            </p:spPr>
            <p:txBody>
              <a:bodyPr>
                <a:normAutofit fontScale="92500" lnSpcReduction="10000"/>
              </a:bodyPr>
              <a:lstStyle/>
              <a:p>
                <a:pPr marL="457200" indent="-457200">
                  <a:buFont typeface="+mj-lt"/>
                  <a:buAutoNum type="arabicPeriod"/>
                </a:pPr>
                <a:r>
                  <a:rPr lang="en-GB" dirty="0" smtClean="0"/>
                  <a:t>Assume a model function for the data (sample </a:t>
                </a:r>
                <a:r>
                  <a:rPr lang="en-GB" baseline="-25000" dirty="0" smtClean="0"/>
                  <a:t>1…N</a:t>
                </a:r>
                <a:r>
                  <a:rPr lang="en-GB" dirty="0" smtClean="0"/>
                  <a:t>)</a:t>
                </a:r>
                <a:br>
                  <a:rPr lang="en-GB" dirty="0" smtClean="0"/>
                </a:br>
                <a:r>
                  <a:rPr lang="en-GB" dirty="0" smtClean="0"/>
                  <a:t>(i.e. in the most simple case a monochromatic sin wave),</a:t>
                </a:r>
                <a:br>
                  <a:rPr lang="en-GB" dirty="0" smtClean="0"/>
                </a:br>
                <a:r>
                  <a:rPr lang="en-GB" dirty="0" smtClean="0"/>
                  <a:t>in general </a:t>
                </a:r>
                <a:r>
                  <a:rPr lang="en-GB" dirty="0" err="1" smtClean="0"/>
                  <a:t>sample</a:t>
                </a:r>
                <a:r>
                  <a:rPr lang="en-GB" baseline="-25000" dirty="0" err="1" smtClean="0"/>
                  <a:t>i</a:t>
                </a:r>
                <a:r>
                  <a:rPr lang="en-GB" dirty="0" smtClean="0"/>
                  <a:t> =f (</a:t>
                </a:r>
                <a:r>
                  <a:rPr lang="en-GB" dirty="0" err="1" smtClean="0"/>
                  <a:t>i</a:t>
                </a:r>
                <a:r>
                  <a:rPr lang="en-GB" dirty="0" smtClean="0"/>
                  <a:t> * </a:t>
                </a:r>
                <a:r>
                  <a:rPr lang="el-GR" dirty="0" smtClean="0"/>
                  <a:t>Δ</a:t>
                </a:r>
                <a:r>
                  <a:rPr lang="en-GB" dirty="0" smtClean="0"/>
                  <a:t>t)</a:t>
                </a:r>
              </a:p>
              <a:p>
                <a:pPr marL="457200" indent="-457200">
                  <a:buFont typeface="+mj-lt"/>
                  <a:buAutoNum type="arabicPeriod"/>
                </a:pPr>
                <a:r>
                  <a:rPr lang="en-GB" dirty="0" smtClean="0"/>
                  <a:t>Get frequency and peak (or interpolated peak) from FFT: </a:t>
                </a:r>
                <a:r>
                  <a:rPr lang="en-GB" dirty="0" err="1" smtClean="0"/>
                  <a:t>f</a:t>
                </a:r>
                <a:r>
                  <a:rPr lang="en-GB" baseline="-25000" dirty="0" err="1" smtClean="0"/>
                  <a:t>max</a:t>
                </a:r>
                <a:r>
                  <a:rPr lang="en-GB" dirty="0" smtClean="0"/>
                  <a:t> and </a:t>
                </a:r>
                <a:r>
                  <a:rPr lang="en-GB" dirty="0" err="1" smtClean="0"/>
                  <a:t>a</a:t>
                </a:r>
                <a:r>
                  <a:rPr lang="en-GB" baseline="-25000" dirty="0" err="1" smtClean="0"/>
                  <a:t>max</a:t>
                </a:r>
                <a:endParaRPr lang="en-GB" baseline="-25000" dirty="0" smtClean="0"/>
              </a:p>
              <a:p>
                <a:pPr marL="457200" indent="-457200">
                  <a:buFont typeface="+mj-lt"/>
                  <a:buAutoNum type="arabicPeriod"/>
                </a:pPr>
                <a:r>
                  <a:rPr lang="en-GB" dirty="0" smtClean="0"/>
                  <a:t>Minimize:</a:t>
                </a:r>
                <a:br>
                  <a:rPr lang="en-GB" dirty="0" smtClean="0"/>
                </a:br>
                <a14:m>
                  <m:oMath xmlns:m="http://schemas.openxmlformats.org/officeDocument/2006/math">
                    <m:r>
                      <m:rPr>
                        <m:sty m:val="p"/>
                      </m:rPr>
                      <a:rPr lang="el-GR" i="1" smtClean="0">
                        <a:latin typeface="Cambria Math" panose="02040503050406030204" pitchFamily="18" charset="0"/>
                      </a:rPr>
                      <m:t>Σ</m:t>
                    </m:r>
                    <m:r>
                      <a:rPr lang="pt-BR" i="1" smtClean="0">
                        <a:latin typeface="Cambria Math" panose="02040503050406030204" pitchFamily="18" charset="0"/>
                      </a:rPr>
                      <m:t>=</m:t>
                    </m:r>
                    <m:nary>
                      <m:naryPr>
                        <m:chr m:val="∑"/>
                        <m:ctrlPr>
                          <a:rPr lang="pt-BR" i="1" smtClean="0">
                            <a:latin typeface="Cambria Math"/>
                          </a:rPr>
                        </m:ctrlPr>
                      </m:naryPr>
                      <m:sub>
                        <m:r>
                          <m:rPr>
                            <m:brk m:alnAt="23"/>
                          </m:rPr>
                          <a:rPr lang="en-GB" b="0" i="1" smtClean="0">
                            <a:latin typeface="Cambria Math" panose="02040503050406030204" pitchFamily="18" charset="0"/>
                          </a:rPr>
                          <m:t>𝑖</m:t>
                        </m:r>
                        <m:r>
                          <a:rPr lang="pt-BR" i="1" smtClean="0">
                            <a:latin typeface="Cambria Math" panose="02040503050406030204" pitchFamily="18" charset="0"/>
                          </a:rPr>
                          <m:t>=0</m:t>
                        </m:r>
                      </m:sub>
                      <m:sup>
                        <m:r>
                          <a:rPr lang="en-GB" b="0" i="1" smtClean="0">
                            <a:latin typeface="Cambria Math" panose="02040503050406030204" pitchFamily="18" charset="0"/>
                          </a:rPr>
                          <m:t>𝑁</m:t>
                        </m:r>
                      </m:sup>
                      <m:e>
                        <m:r>
                          <a:rPr lang="en-GB" b="0" i="1" smtClean="0">
                            <a:latin typeface="Cambria Math" panose="02040503050406030204" pitchFamily="18" charset="0"/>
                          </a:rPr>
                          <m:t>(</m:t>
                        </m:r>
                        <m:r>
                          <m:rPr>
                            <m:sty m:val="p"/>
                          </m:rPr>
                          <a:rPr lang="en-GB" b="0" i="0" smtClean="0">
                            <a:latin typeface="Cambria Math" panose="02040503050406030204" pitchFamily="18" charset="0"/>
                          </a:rPr>
                          <m:t>sample</m:t>
                        </m:r>
                        <m:r>
                          <m:rPr>
                            <m:sty m:val="p"/>
                          </m:rPr>
                          <a:rPr lang="en-GB" b="0" i="0" baseline="-25000" smtClean="0">
                            <a:latin typeface="Cambria Math" panose="02040503050406030204" pitchFamily="18" charset="0"/>
                          </a:rPr>
                          <m:t>i</m:t>
                        </m:r>
                        <m:r>
                          <a:rPr lang="en-GB" b="0" i="1" smtClean="0">
                            <a:latin typeface="Cambria Math" panose="02040503050406030204" pitchFamily="18" charset="0"/>
                          </a:rPr>
                          <m:t>)</m:t>
                        </m:r>
                      </m:e>
                    </m:nary>
                  </m:oMath>
                </a14:m>
                <a:r>
                  <a:rPr lang="en-GB" baseline="30000" dirty="0" smtClean="0"/>
                  <a:t>2</a:t>
                </a:r>
                <a:r>
                  <a:rPr lang="en-GB" dirty="0" smtClean="0"/>
                  <a:t> – (</a:t>
                </a:r>
                <a:r>
                  <a:rPr lang="en-GB" dirty="0" err="1" smtClean="0"/>
                  <a:t>a</a:t>
                </a:r>
                <a:r>
                  <a:rPr lang="en-GB" baseline="-25000" dirty="0" err="1" smtClean="0"/>
                  <a:t>max</a:t>
                </a:r>
                <a:r>
                  <a:rPr lang="en-GB" baseline="-25000" dirty="0" smtClean="0"/>
                  <a:t> </a:t>
                </a:r>
                <a:r>
                  <a:rPr lang="en-GB" dirty="0" smtClean="0"/>
                  <a:t>* sin (2</a:t>
                </a:r>
                <a:r>
                  <a:rPr lang="el-GR" dirty="0" smtClean="0"/>
                  <a:t>π</a:t>
                </a:r>
                <a:r>
                  <a:rPr lang="en-GB" dirty="0" err="1" smtClean="0"/>
                  <a:t>f</a:t>
                </a:r>
                <a:r>
                  <a:rPr lang="en-GB" baseline="-25000" dirty="0" err="1" smtClean="0"/>
                  <a:t>max</a:t>
                </a:r>
                <a:r>
                  <a:rPr lang="en-GB" dirty="0" smtClean="0"/>
                  <a:t> * </a:t>
                </a:r>
                <a:r>
                  <a:rPr lang="el-GR" dirty="0" smtClean="0"/>
                  <a:t>Δ</a:t>
                </a:r>
                <a:r>
                  <a:rPr lang="en-GB" dirty="0" smtClean="0"/>
                  <a:t>t))</a:t>
                </a:r>
                <a:r>
                  <a:rPr lang="en-GB" baseline="30000" dirty="0" smtClean="0"/>
                  <a:t>2</a:t>
                </a:r>
                <a:br>
                  <a:rPr lang="en-GB" baseline="30000" dirty="0" smtClean="0"/>
                </a:br>
                <a:r>
                  <a:rPr lang="en-GB" dirty="0" smtClean="0"/>
                  <a:t>by varying </a:t>
                </a:r>
                <a:r>
                  <a:rPr lang="en-GB" dirty="0" err="1" smtClean="0"/>
                  <a:t>a</a:t>
                </a:r>
                <a:r>
                  <a:rPr lang="en-GB" baseline="-25000" dirty="0" err="1" smtClean="0"/>
                  <a:t>max</a:t>
                </a:r>
                <a:r>
                  <a:rPr lang="en-GB" baseline="-25000" dirty="0" smtClean="0"/>
                  <a:t> </a:t>
                </a:r>
                <a:r>
                  <a:rPr lang="en-GB" dirty="0" smtClean="0"/>
                  <a:t>and </a:t>
                </a:r>
                <a:r>
                  <a:rPr lang="en-GB" dirty="0" err="1" smtClean="0"/>
                  <a:t>f</a:t>
                </a:r>
                <a:r>
                  <a:rPr lang="en-GB" baseline="-25000" dirty="0" err="1" smtClean="0"/>
                  <a:t>max</a:t>
                </a:r>
                <a:r>
                  <a:rPr lang="en-GB" baseline="-25000" dirty="0" smtClean="0"/>
                  <a:t>  </a:t>
                </a:r>
                <a:br>
                  <a:rPr lang="en-GB" baseline="-25000" dirty="0" smtClean="0"/>
                </a:br>
                <a:r>
                  <a:rPr lang="en-GB" baseline="-25000" dirty="0" smtClean="0"/>
                  <a:t>      </a:t>
                </a:r>
                <a:br>
                  <a:rPr lang="en-GB" baseline="-25000" dirty="0" smtClean="0"/>
                </a:br>
                <a:r>
                  <a:rPr lang="en-GB" baseline="-25000" dirty="0" smtClean="0"/>
                  <a:t> </a:t>
                </a:r>
                <a:r>
                  <a:rPr lang="en-GB" dirty="0" smtClean="0"/>
                  <a:t>(</a:t>
                </a:r>
                <a:r>
                  <a:rPr lang="en-GB" dirty="0" smtClean="0">
                    <a:sym typeface="Wingdings" panose="05000000000000000000" pitchFamily="2" charset="2"/>
                  </a:rPr>
                  <a:t></a:t>
                </a:r>
                <a:r>
                  <a:rPr lang="en-GB" dirty="0" smtClean="0">
                    <a:solidFill>
                      <a:schemeClr val="accent6">
                        <a:lumMod val="75000"/>
                      </a:schemeClr>
                    </a:solidFill>
                  </a:rPr>
                  <a:t>NAFF algorithm:= </a:t>
                </a:r>
                <a:r>
                  <a:rPr lang="en-GB" sz="1600" dirty="0" smtClean="0">
                    <a:solidFill>
                      <a:schemeClr val="accent6">
                        <a:lumMod val="75000"/>
                      </a:schemeClr>
                    </a:solidFill>
                  </a:rPr>
                  <a:t>Numerical Analysis of Fundamental Frequencies</a:t>
                </a:r>
                <a:br>
                  <a:rPr lang="en-GB" sz="1600" dirty="0" smtClean="0">
                    <a:solidFill>
                      <a:schemeClr val="accent6">
                        <a:lumMod val="75000"/>
                      </a:schemeClr>
                    </a:solidFill>
                  </a:rPr>
                </a:br>
                <a:r>
                  <a:rPr lang="en-GB" sz="1600" dirty="0" smtClean="0">
                    <a:solidFill>
                      <a:schemeClr val="accent6">
                        <a:lumMod val="75000"/>
                      </a:schemeClr>
                    </a:solidFill>
                    <a:sym typeface="Wingdings" panose="05000000000000000000" pitchFamily="2" charset="2"/>
                  </a:rPr>
                  <a:t> NAFF algorithm can get up to </a:t>
                </a:r>
                <a:r>
                  <a:rPr lang="en-GB" sz="1600" b="1" dirty="0" smtClean="0">
                    <a:solidFill>
                      <a:schemeClr val="accent6">
                        <a:lumMod val="75000"/>
                      </a:schemeClr>
                    </a:solidFill>
                    <a:sym typeface="Wingdings" panose="05000000000000000000" pitchFamily="2" charset="2"/>
                  </a:rPr>
                  <a:t>1/N</a:t>
                </a:r>
                <a:r>
                  <a:rPr lang="en-GB" sz="1600" b="1" baseline="30000" dirty="0" smtClean="0">
                    <a:solidFill>
                      <a:schemeClr val="accent6">
                        <a:lumMod val="75000"/>
                      </a:schemeClr>
                    </a:solidFill>
                    <a:sym typeface="Wingdings" panose="05000000000000000000" pitchFamily="2" charset="2"/>
                  </a:rPr>
                  <a:t>4</a:t>
                </a:r>
                <a:r>
                  <a:rPr lang="en-GB" sz="1600" b="1" dirty="0" smtClean="0">
                    <a:solidFill>
                      <a:schemeClr val="accent6">
                        <a:lumMod val="75000"/>
                      </a:schemeClr>
                    </a:solidFill>
                    <a:sym typeface="Wingdings" panose="05000000000000000000" pitchFamily="2" charset="2"/>
                  </a:rPr>
                  <a:t> </a:t>
                </a:r>
                <a:r>
                  <a:rPr lang="en-GB" sz="1600" dirty="0" smtClean="0">
                    <a:solidFill>
                      <a:schemeClr val="accent6">
                        <a:lumMod val="75000"/>
                      </a:schemeClr>
                    </a:solidFill>
                    <a:sym typeface="Wingdings" panose="05000000000000000000" pitchFamily="2" charset="2"/>
                  </a:rPr>
                  <a:t>resolution</a:t>
                </a:r>
                <a:r>
                  <a:rPr lang="en-GB" dirty="0" smtClean="0"/>
                  <a:t>)</a:t>
                </a:r>
              </a:p>
              <a:p>
                <a:pPr marL="457200" indent="-457200">
                  <a:buFont typeface="+mj-lt"/>
                  <a:buAutoNum type="arabicPeriod"/>
                </a:pPr>
                <a:r>
                  <a:rPr lang="en-GB" dirty="0" smtClean="0"/>
                  <a:t>Very good convergence for </a:t>
                </a:r>
                <a:r>
                  <a:rPr lang="en-GB" dirty="0" smtClean="0">
                    <a:solidFill>
                      <a:srgbClr val="FF0000"/>
                    </a:solidFill>
                  </a:rPr>
                  <a:t>noise free data</a:t>
                </a:r>
                <a:r>
                  <a:rPr lang="en-GB" dirty="0" smtClean="0"/>
                  <a:t/>
                </a:r>
                <a:br>
                  <a:rPr lang="en-GB" dirty="0" smtClean="0"/>
                </a:br>
                <a:r>
                  <a:rPr lang="en-GB" dirty="0" smtClean="0"/>
                  <a:t>(i.e. predominantly in simulations)</a:t>
                </a:r>
              </a:p>
              <a:p>
                <a:pPr marL="457200" indent="-457200">
                  <a:buFont typeface="+mj-lt"/>
                  <a:buAutoNum type="arabicPeriod"/>
                </a:pPr>
                <a:endParaRPr lang="en-GB" baseline="-25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219200"/>
                <a:ext cx="8610600" cy="5211763"/>
              </a:xfrm>
              <a:blipFill>
                <a:blip r:embed="rId2"/>
                <a:stretch>
                  <a:fillRect l="-1274" t="-1871"/>
                </a:stretch>
              </a:blipFill>
            </p:spPr>
            <p:txBody>
              <a:bodyPr/>
              <a:lstStyle/>
              <a:p>
                <a:r>
                  <a:rPr lang="en-GB">
                    <a:noFill/>
                  </a:rPr>
                  <a:t> </a:t>
                </a:r>
              </a:p>
            </p:txBody>
          </p:sp>
        </mc:Fallback>
      </mc:AlternateContent>
      <p:sp>
        <p:nvSpPr>
          <p:cNvPr id="2" name="Title 1"/>
          <p:cNvSpPr>
            <a:spLocks noGrp="1"/>
          </p:cNvSpPr>
          <p:nvPr>
            <p:ph type="title"/>
          </p:nvPr>
        </p:nvSpPr>
        <p:spPr>
          <a:xfrm>
            <a:off x="1547664" y="274638"/>
            <a:ext cx="6552728" cy="411162"/>
          </a:xfrm>
        </p:spPr>
        <p:txBody>
          <a:bodyPr/>
          <a:lstStyle/>
          <a:p>
            <a:r>
              <a:rPr lang="en-GB" sz="2400" b="1" dirty="0" smtClean="0"/>
              <a:t>Even higher frequency resolution: fitting the data</a:t>
            </a:r>
            <a:endParaRPr lang="en-GB" sz="2400" b="1" dirty="0"/>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56</a:t>
            </a:fld>
            <a:endParaRPr lang="en-US"/>
          </a:p>
        </p:txBody>
      </p:sp>
    </p:spTree>
    <p:extLst>
      <p:ext uri="{BB962C8B-B14F-4D97-AF65-F5344CB8AC3E}">
        <p14:creationId xmlns:p14="http://schemas.microsoft.com/office/powerpoint/2010/main" val="1820947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990600"/>
            <a:ext cx="6109398" cy="3428999"/>
          </a:xfrm>
        </p:spPr>
      </p:pic>
      <p:sp>
        <p:nvSpPr>
          <p:cNvPr id="2" name="Title 1"/>
          <p:cNvSpPr>
            <a:spLocks noGrp="1"/>
          </p:cNvSpPr>
          <p:nvPr>
            <p:ph type="title"/>
          </p:nvPr>
        </p:nvSpPr>
        <p:spPr>
          <a:xfrm>
            <a:off x="1547664" y="274638"/>
            <a:ext cx="6552728" cy="411162"/>
          </a:xfrm>
        </p:spPr>
        <p:txBody>
          <a:bodyPr/>
          <a:lstStyle/>
          <a:p>
            <a:r>
              <a:rPr lang="en-GB" sz="2000" dirty="0" smtClean="0"/>
              <a:t>A little summary on frequency resolution</a:t>
            </a:r>
            <a:endParaRPr lang="en-GB" sz="2000" dirty="0"/>
          </a:p>
        </p:txBody>
      </p:sp>
      <p:sp>
        <p:nvSpPr>
          <p:cNvPr id="6" name="TextBox 5"/>
          <p:cNvSpPr txBox="1"/>
          <p:nvPr/>
        </p:nvSpPr>
        <p:spPr>
          <a:xfrm>
            <a:off x="684213" y="5015804"/>
            <a:ext cx="6781800"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Frequency measurement error </a:t>
            </a:r>
            <a:r>
              <a:rPr lang="el-GR" dirty="0" smtClean="0"/>
              <a:t>ε</a:t>
            </a:r>
            <a:r>
              <a:rPr lang="en-GB" dirty="0" smtClean="0"/>
              <a:t>(N) as function of log (N)</a:t>
            </a:r>
            <a:br>
              <a:rPr lang="en-GB" dirty="0" smtClean="0"/>
            </a:br>
            <a:r>
              <a:rPr lang="en-GB" dirty="0" smtClean="0"/>
              <a:t>for different S/N ratios</a:t>
            </a:r>
          </a:p>
          <a:p>
            <a:pPr marL="285750" indent="-285750">
              <a:buFont typeface="Arial" panose="020B0604020202020204" pitchFamily="34" charset="0"/>
              <a:buChar char="•"/>
            </a:pPr>
            <a:r>
              <a:rPr lang="en-GB" dirty="0" smtClean="0"/>
              <a:t>Basic FFT resolution proportional to 1/N</a:t>
            </a:r>
          </a:p>
          <a:p>
            <a:pPr marL="285750" indent="-285750">
              <a:buFont typeface="Arial" panose="020B0604020202020204" pitchFamily="34" charset="0"/>
              <a:buChar char="•"/>
            </a:pPr>
            <a:r>
              <a:rPr lang="en-GB" dirty="0" smtClean="0"/>
              <a:t>Plot </a:t>
            </a:r>
            <a:r>
              <a:rPr lang="en-GB" dirty="0"/>
              <a:t>shows result for interpolation using </a:t>
            </a:r>
            <a:r>
              <a:rPr lang="en-GB" dirty="0" err="1"/>
              <a:t>Hanning</a:t>
            </a:r>
            <a:r>
              <a:rPr lang="en-GB" dirty="0"/>
              <a:t> window.</a:t>
            </a:r>
          </a:p>
          <a:p>
            <a:pPr marL="285750" indent="-285750">
              <a:buFont typeface="Arial" panose="020B0604020202020204" pitchFamily="34" charset="0"/>
              <a:buChar char="•"/>
            </a:pPr>
            <a:r>
              <a:rPr lang="en-GB" dirty="0" smtClean="0"/>
              <a:t>With interpolation and no noise proportional to 1/N</a:t>
            </a:r>
            <a:r>
              <a:rPr lang="en-GB" baseline="30000" dirty="0" smtClean="0"/>
              <a:t>2</a:t>
            </a:r>
          </a:p>
          <a:p>
            <a:pPr marL="285750" indent="-285750">
              <a:buFont typeface="Arial" panose="020B0604020202020204" pitchFamily="34" charset="0"/>
              <a:buChar char="•"/>
            </a:pPr>
            <a:r>
              <a:rPr lang="en-GB" dirty="0" smtClean="0">
                <a:solidFill>
                  <a:srgbClr val="FF0000"/>
                </a:solidFill>
              </a:rPr>
              <a:t>Data fitting (NAFF algorithm ) also very sensitive to S/N</a:t>
            </a:r>
            <a:endParaRPr lang="en-GB" baseline="30000" dirty="0" smtClean="0">
              <a:solidFill>
                <a:srgbClr val="FF0000"/>
              </a:solidFill>
            </a:endParaRP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p:txBody>
      </p:sp>
      <p:cxnSp>
        <p:nvCxnSpPr>
          <p:cNvPr id="8" name="Straight Connector 7"/>
          <p:cNvCxnSpPr/>
          <p:nvPr/>
        </p:nvCxnSpPr>
        <p:spPr bwMode="auto">
          <a:xfrm>
            <a:off x="2057400" y="1447800"/>
            <a:ext cx="4953000" cy="1066800"/>
          </a:xfrm>
          <a:prstGeom prst="line">
            <a:avLst/>
          </a:prstGeom>
          <a:solidFill>
            <a:schemeClr val="accent1"/>
          </a:solid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2057400" y="1447800"/>
            <a:ext cx="4953000" cy="2286000"/>
          </a:xfrm>
          <a:prstGeom prst="line">
            <a:avLst/>
          </a:prstGeom>
          <a:solidFill>
            <a:schemeClr val="accent1"/>
          </a:solidFill>
          <a:ln w="38100" cap="flat" cmpd="sng" algn="ctr">
            <a:solidFill>
              <a:schemeClr val="bg2">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5257800" y="1828800"/>
            <a:ext cx="685800" cy="646331"/>
          </a:xfrm>
          <a:prstGeom prst="rect">
            <a:avLst/>
          </a:prstGeom>
          <a:noFill/>
        </p:spPr>
        <p:txBody>
          <a:bodyPr wrap="square" rtlCol="0">
            <a:spAutoFit/>
          </a:bodyPr>
          <a:lstStyle/>
          <a:p>
            <a:r>
              <a:rPr lang="en-GB" dirty="0">
                <a:solidFill>
                  <a:srgbClr val="FF0000"/>
                </a:solidFill>
              </a:rPr>
              <a:t>1/N</a:t>
            </a:r>
          </a:p>
          <a:p>
            <a:endParaRPr lang="en-GB" dirty="0"/>
          </a:p>
        </p:txBody>
      </p:sp>
      <p:sp>
        <p:nvSpPr>
          <p:cNvPr id="12" name="TextBox 11"/>
          <p:cNvSpPr txBox="1"/>
          <p:nvPr/>
        </p:nvSpPr>
        <p:spPr>
          <a:xfrm>
            <a:off x="4762500" y="2971800"/>
            <a:ext cx="990600" cy="646331"/>
          </a:xfrm>
          <a:prstGeom prst="rect">
            <a:avLst/>
          </a:prstGeom>
          <a:noFill/>
        </p:spPr>
        <p:txBody>
          <a:bodyPr wrap="square" rtlCol="0">
            <a:spAutoFit/>
          </a:bodyPr>
          <a:lstStyle/>
          <a:p>
            <a:r>
              <a:rPr lang="en-GB" dirty="0" smtClean="0">
                <a:solidFill>
                  <a:srgbClr val="0203F9"/>
                </a:solidFill>
              </a:rPr>
              <a:t>1/N</a:t>
            </a:r>
            <a:r>
              <a:rPr lang="en-GB" baseline="30000" dirty="0" smtClean="0">
                <a:solidFill>
                  <a:srgbClr val="0203F9"/>
                </a:solidFill>
              </a:rPr>
              <a:t>2</a:t>
            </a:r>
          </a:p>
          <a:p>
            <a:endParaRPr lang="en-GB" dirty="0"/>
          </a:p>
        </p:txBody>
      </p:sp>
      <p:sp>
        <p:nvSpPr>
          <p:cNvPr id="13" name="TextBox 12"/>
          <p:cNvSpPr txBox="1"/>
          <p:nvPr/>
        </p:nvSpPr>
        <p:spPr>
          <a:xfrm>
            <a:off x="2971800" y="4419599"/>
            <a:ext cx="5257800" cy="461665"/>
          </a:xfrm>
          <a:prstGeom prst="rect">
            <a:avLst/>
          </a:prstGeom>
          <a:noFill/>
        </p:spPr>
        <p:txBody>
          <a:bodyPr wrap="square" rtlCol="0">
            <a:spAutoFit/>
          </a:bodyPr>
          <a:lstStyle/>
          <a:p>
            <a:r>
              <a:rPr lang="en-GB" sz="1200" dirty="0" smtClean="0">
                <a:solidFill>
                  <a:schemeClr val="accent2">
                    <a:lumMod val="50000"/>
                  </a:schemeClr>
                </a:solidFill>
              </a:rPr>
              <a:t>Taken from: R. Bartolini et al, Precise Measurement of the </a:t>
            </a:r>
            <a:br>
              <a:rPr lang="en-GB" sz="1200" dirty="0" smtClean="0">
                <a:solidFill>
                  <a:schemeClr val="accent2">
                    <a:lumMod val="50000"/>
                  </a:schemeClr>
                </a:solidFill>
              </a:rPr>
            </a:br>
            <a:r>
              <a:rPr lang="en-GB" sz="1200" dirty="0" err="1" smtClean="0">
                <a:solidFill>
                  <a:schemeClr val="accent2">
                    <a:lumMod val="50000"/>
                  </a:schemeClr>
                </a:solidFill>
              </a:rPr>
              <a:t>Betatron</a:t>
            </a:r>
            <a:r>
              <a:rPr lang="en-GB" sz="1200" dirty="0" smtClean="0">
                <a:solidFill>
                  <a:schemeClr val="accent2">
                    <a:lumMod val="50000"/>
                  </a:schemeClr>
                </a:solidFill>
              </a:rPr>
              <a:t> tune, Proceedings of PAC 1995, Vol. 55, pp 247-256</a:t>
            </a:r>
            <a:endParaRPr lang="en-GB" sz="1200" dirty="0">
              <a:solidFill>
                <a:schemeClr val="accent2">
                  <a:lumMod val="50000"/>
                </a:schemeClr>
              </a:solidFill>
            </a:endParaRPr>
          </a:p>
        </p:txBody>
      </p:sp>
      <p:sp>
        <p:nvSpPr>
          <p:cNvPr id="3" name="Footer Placeholder 2"/>
          <p:cNvSpPr>
            <a:spLocks noGrp="1"/>
          </p:cNvSpPr>
          <p:nvPr>
            <p:ph type="ftr" sz="quarter" idx="11"/>
          </p:nvPr>
        </p:nvSpPr>
        <p:spPr>
          <a:xfrm>
            <a:off x="5915297" y="6411204"/>
            <a:ext cx="2895600" cy="365125"/>
          </a:xfrm>
        </p:spPr>
        <p:txBody>
          <a:bodyPr/>
          <a:lstStyle/>
          <a:p>
            <a:r>
              <a:rPr lang="en-US" smtClean="0"/>
              <a:t>CAS 2025 H.Schmickler</a:t>
            </a:r>
            <a:endParaRPr lang="en-US" dirty="0"/>
          </a:p>
        </p:txBody>
      </p:sp>
      <p:sp>
        <p:nvSpPr>
          <p:cNvPr id="7" name="Slide Number Placeholder 6"/>
          <p:cNvSpPr>
            <a:spLocks noGrp="1"/>
          </p:cNvSpPr>
          <p:nvPr>
            <p:ph type="sldNum" sz="quarter" idx="12"/>
          </p:nvPr>
        </p:nvSpPr>
        <p:spPr/>
        <p:txBody>
          <a:bodyPr/>
          <a:lstStyle/>
          <a:p>
            <a:fld id="{07CB4EDF-7DE6-4369-B527-B79B2EF0026D}" type="slidenum">
              <a:rPr lang="en-US" smtClean="0"/>
              <a:pPr/>
              <a:t>57</a:t>
            </a:fld>
            <a:endParaRPr lang="en-US" dirty="0"/>
          </a:p>
        </p:txBody>
      </p:sp>
    </p:spTree>
    <p:extLst>
      <p:ext uri="{BB962C8B-B14F-4D97-AF65-F5344CB8AC3E}">
        <p14:creationId xmlns:p14="http://schemas.microsoft.com/office/powerpoint/2010/main" val="240696340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152400"/>
            <a:ext cx="6552728" cy="533400"/>
          </a:xfrm>
        </p:spPr>
        <p:txBody>
          <a:bodyPr/>
          <a:lstStyle/>
          <a:p>
            <a:r>
              <a:rPr lang="en-GB" sz="2400" dirty="0"/>
              <a:t>S</a:t>
            </a:r>
            <a:r>
              <a:rPr lang="en-GB" sz="2400" dirty="0" smtClean="0"/>
              <a:t>pecial case: no spectral leakage</a:t>
            </a:r>
            <a:endParaRPr lang="en-GB"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838200"/>
            <a:ext cx="6431280" cy="26670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3388730"/>
            <a:ext cx="7543800" cy="2599209"/>
          </a:xfrm>
          <a:prstGeom prst="rect">
            <a:avLst/>
          </a:prstGeom>
        </p:spPr>
      </p:pic>
      <p:sp>
        <p:nvSpPr>
          <p:cNvPr id="7" name="TextBox 6"/>
          <p:cNvSpPr txBox="1"/>
          <p:nvPr/>
        </p:nvSpPr>
        <p:spPr>
          <a:xfrm>
            <a:off x="533400" y="6028209"/>
            <a:ext cx="7772400" cy="369332"/>
          </a:xfrm>
          <a:prstGeom prst="rect">
            <a:avLst/>
          </a:prstGeom>
          <a:noFill/>
        </p:spPr>
        <p:txBody>
          <a:bodyPr wrap="square" rtlCol="0">
            <a:spAutoFit/>
          </a:bodyPr>
          <a:lstStyle/>
          <a:p>
            <a:r>
              <a:rPr lang="en-GB" dirty="0" smtClean="0">
                <a:solidFill>
                  <a:srgbClr val="FF0000"/>
                </a:solidFill>
              </a:rPr>
              <a:t>The FFT of the so called background signal has no spectral leakage!!!!</a:t>
            </a:r>
            <a:endParaRPr lang="en-GB" dirty="0">
              <a:solidFill>
                <a:srgbClr val="FF0000"/>
              </a:solidFill>
            </a:endParaRPr>
          </a:p>
        </p:txBody>
      </p:sp>
      <p:sp>
        <p:nvSpPr>
          <p:cNvPr id="8" name="TextBox 7"/>
          <p:cNvSpPr txBox="1"/>
          <p:nvPr/>
        </p:nvSpPr>
        <p:spPr>
          <a:xfrm>
            <a:off x="5715000" y="3048000"/>
            <a:ext cx="3048000" cy="369332"/>
          </a:xfrm>
          <a:prstGeom prst="rect">
            <a:avLst/>
          </a:prstGeom>
          <a:noFill/>
        </p:spPr>
        <p:txBody>
          <a:bodyPr wrap="square" rtlCol="0">
            <a:spAutoFit/>
          </a:bodyPr>
          <a:lstStyle/>
          <a:p>
            <a:r>
              <a:rPr lang="en-GB" dirty="0" smtClean="0"/>
              <a:t>All pictures: </a:t>
            </a:r>
            <a:r>
              <a:rPr lang="en-GB" dirty="0" err="1" smtClean="0"/>
              <a:t>M.Gasior</a:t>
            </a:r>
            <a:endParaRPr lang="en-GB" dirty="0"/>
          </a:p>
        </p:txBody>
      </p:sp>
      <p:sp>
        <p:nvSpPr>
          <p:cNvPr id="9" name="Footer Placeholder 8"/>
          <p:cNvSpPr>
            <a:spLocks noGrp="1"/>
          </p:cNvSpPr>
          <p:nvPr>
            <p:ph type="ftr" sz="quarter" idx="11"/>
          </p:nvPr>
        </p:nvSpPr>
        <p:spPr/>
        <p:txBody>
          <a:bodyPr/>
          <a:lstStyle/>
          <a:p>
            <a:r>
              <a:rPr lang="en-US" smtClean="0"/>
              <a:t>CAS 2025 H.Schmickler</a:t>
            </a:r>
            <a:endParaRPr lang="en-US" dirty="0"/>
          </a:p>
        </p:txBody>
      </p:sp>
      <p:sp>
        <p:nvSpPr>
          <p:cNvPr id="10" name="Slide Number Placeholder 9"/>
          <p:cNvSpPr>
            <a:spLocks noGrp="1"/>
          </p:cNvSpPr>
          <p:nvPr>
            <p:ph type="sldNum" sz="quarter" idx="12"/>
          </p:nvPr>
        </p:nvSpPr>
        <p:spPr/>
        <p:txBody>
          <a:bodyPr/>
          <a:lstStyle/>
          <a:p>
            <a:fld id="{07CB4EDF-7DE6-4369-B527-B79B2EF0026D}" type="slidenum">
              <a:rPr lang="en-US" smtClean="0"/>
              <a:pPr/>
              <a:t>58</a:t>
            </a:fld>
            <a:endParaRPr lang="en-US"/>
          </a:p>
        </p:txBody>
      </p:sp>
    </p:spTree>
    <p:extLst>
      <p:ext uri="{BB962C8B-B14F-4D97-AF65-F5344CB8AC3E}">
        <p14:creationId xmlns:p14="http://schemas.microsoft.com/office/powerpoint/2010/main" val="17313650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66800"/>
                <a:ext cx="8229600" cy="5257800"/>
              </a:xfrm>
            </p:spPr>
            <p:txBody>
              <a:bodyPr/>
              <a:lstStyle/>
              <a:p>
                <a:pPr marL="457200" indent="-457200">
                  <a:buFont typeface="+mj-lt"/>
                  <a:buAutoNum type="arabicPeriod"/>
                </a:pPr>
                <a:r>
                  <a:rPr lang="en-GB" sz="2000" dirty="0" smtClean="0"/>
                  <a:t>In the shown example the following relation holds:</a:t>
                </a:r>
                <a:br>
                  <a:rPr lang="en-GB" sz="2000" dirty="0" smtClean="0"/>
                </a:br>
                <a:r>
                  <a:rPr lang="en-GB" sz="2000" dirty="0" smtClean="0"/>
                  <a:t/>
                </a:r>
                <a:br>
                  <a:rPr lang="en-GB" sz="2000" dirty="0" smtClean="0"/>
                </a:br>
                <a14:m>
                  <m:oMath xmlns:m="http://schemas.openxmlformats.org/officeDocument/2006/math">
                    <m:f>
                      <m:fPr>
                        <m:ctrlPr>
                          <a:rPr lang="en-GB" sz="2000" i="1" smtClean="0">
                            <a:latin typeface="Cambria Math"/>
                          </a:rPr>
                        </m:ctrlPr>
                      </m:fPr>
                      <m:num>
                        <m:r>
                          <a:rPr lang="en-GB" sz="2000" b="0" i="1" smtClean="0">
                            <a:latin typeface="Cambria Math" panose="02040503050406030204" pitchFamily="18" charset="0"/>
                          </a:rPr>
                          <m:t>𝑓</m:t>
                        </m:r>
                        <m:r>
                          <a:rPr lang="en-GB" sz="2000" b="0" i="1" baseline="-25000" smtClean="0">
                            <a:latin typeface="Cambria Math" panose="02040503050406030204" pitchFamily="18" charset="0"/>
                          </a:rPr>
                          <m:t>𝑏𝑎𝑐𝑘𝑔𝑟𝑜𝑢𝑛𝑑</m:t>
                        </m:r>
                      </m:num>
                      <m:den>
                        <m:r>
                          <a:rPr lang="en-GB" sz="2000" b="0" i="1" smtClean="0">
                            <a:latin typeface="Cambria Math" panose="02040503050406030204" pitchFamily="18" charset="0"/>
                          </a:rPr>
                          <m:t>𝑓</m:t>
                        </m:r>
                        <m:r>
                          <a:rPr lang="en-GB" sz="2000" b="0" i="1" baseline="-25000" smtClean="0">
                            <a:latin typeface="Cambria Math" panose="02040503050406030204" pitchFamily="18" charset="0"/>
                          </a:rPr>
                          <m:t>𝑠𝑎𝑚𝑝𝑙𝑖𝑛𝑔</m:t>
                        </m:r>
                      </m:den>
                    </m:f>
                    <m:r>
                      <a:rPr lang="en-GB" sz="2000" b="0" i="1" smtClean="0">
                        <a:latin typeface="Cambria Math" panose="02040503050406030204" pitchFamily="18" charset="0"/>
                      </a:rPr>
                      <m:t>= </m:t>
                    </m:r>
                    <m:f>
                      <m:fPr>
                        <m:ctrlPr>
                          <a:rPr lang="en-GB" sz="2000" b="0" i="1" smtClean="0">
                            <a:latin typeface="Cambria Math"/>
                          </a:rPr>
                        </m:ctrlPr>
                      </m:fPr>
                      <m:num>
                        <m:r>
                          <a:rPr lang="en-GB" sz="2000" b="0" i="1" smtClean="0">
                            <a:latin typeface="Cambria Math" panose="02040503050406030204" pitchFamily="18" charset="0"/>
                          </a:rPr>
                          <m:t>110</m:t>
                        </m:r>
                      </m:num>
                      <m:den>
                        <m:r>
                          <a:rPr lang="en-GB" sz="2000" b="0" i="1" smtClean="0">
                            <a:latin typeface="Cambria Math" panose="02040503050406030204" pitchFamily="18" charset="0"/>
                          </a:rPr>
                          <m:t>1024</m:t>
                        </m:r>
                      </m:den>
                    </m:f>
                  </m:oMath>
                </a14:m>
                <a:r>
                  <a:rPr lang="en-GB" sz="2000" dirty="0" smtClean="0"/>
                  <a:t> =</a:t>
                </a:r>
                <a14:m>
                  <m:oMath xmlns:m="http://schemas.openxmlformats.org/officeDocument/2006/math">
                    <m:f>
                      <m:fPr>
                        <m:ctrlPr>
                          <a:rPr lang="en-GB" sz="2000" i="1" dirty="0" smtClean="0">
                            <a:latin typeface="Cambria Math"/>
                          </a:rPr>
                        </m:ctrlPr>
                      </m:fPr>
                      <m:num>
                        <m:r>
                          <a:rPr lang="en-GB" sz="2000" b="0" i="1" dirty="0" smtClean="0">
                            <a:latin typeface="Cambria Math" panose="02040503050406030204" pitchFamily="18" charset="0"/>
                          </a:rPr>
                          <m:t>𝑀</m:t>
                        </m:r>
                      </m:num>
                      <m:den>
                        <m:r>
                          <a:rPr lang="en-GB" sz="2000" b="0" i="1" dirty="0" smtClean="0">
                            <a:latin typeface="Cambria Math" panose="02040503050406030204" pitchFamily="18" charset="0"/>
                          </a:rPr>
                          <m:t>𝑁</m:t>
                        </m:r>
                      </m:den>
                    </m:f>
                  </m:oMath>
                </a14:m>
                <a:r>
                  <a:rPr lang="en-GB" sz="2000" dirty="0" smtClean="0"/>
                  <a:t> (ratio of rational numbers)</a:t>
                </a:r>
              </a:p>
              <a:p>
                <a:pPr marL="457200" indent="-457200">
                  <a:buFont typeface="+mj-lt"/>
                  <a:buAutoNum type="arabicPeriod"/>
                </a:pPr>
                <a:r>
                  <a:rPr lang="en-GB" sz="2000" dirty="0" smtClean="0"/>
                  <a:t>This means that with the 1024 samples </a:t>
                </a:r>
                <a:r>
                  <a:rPr lang="en-GB" sz="2000" b="1" dirty="0" smtClean="0">
                    <a:solidFill>
                      <a:srgbClr val="FF0000"/>
                    </a:solidFill>
                  </a:rPr>
                  <a:t>exactly</a:t>
                </a:r>
                <a:r>
                  <a:rPr lang="en-GB" sz="2000" dirty="0" smtClean="0"/>
                  <a:t> 110 full periods of the background signals have been measured.</a:t>
                </a:r>
              </a:p>
              <a:p>
                <a:pPr marL="457200" indent="-457200">
                  <a:buFont typeface="+mj-lt"/>
                  <a:buAutoNum type="arabicPeriod"/>
                </a:pPr>
                <a:endParaRPr lang="en-GB" sz="2000" dirty="0"/>
              </a:p>
              <a:p>
                <a:pPr marL="457200" indent="-457200">
                  <a:buFont typeface="+mj-lt"/>
                  <a:buAutoNum type="arabicPeriod"/>
                </a:pPr>
                <a:r>
                  <a:rPr lang="en-GB" sz="2000" dirty="0" smtClean="0"/>
                  <a:t>The mathematical equivalent is that we have not applied a window function (no truncation), we get as result of the FFT the pure sine wave corresponding to the background frequency.</a:t>
                </a:r>
                <a:br>
                  <a:rPr lang="en-GB" sz="2000" dirty="0" smtClean="0"/>
                </a:br>
                <a:endParaRPr lang="en-GB" sz="2000" dirty="0" smtClean="0"/>
              </a:p>
              <a:p>
                <a:pPr marL="457200" indent="-457200">
                  <a:buFont typeface="+mj-lt"/>
                  <a:buAutoNum type="arabicPeriod"/>
                </a:pPr>
                <a:r>
                  <a:rPr lang="en-GB" sz="2000" dirty="0" smtClean="0"/>
                  <a:t>In accelerators we often know the frequency of a signal for which we want to measure the amplitude (=multiple of RF frequency) </a:t>
                </a:r>
                <a:r>
                  <a:rPr lang="en-GB" sz="2000" dirty="0" smtClean="0">
                    <a:sym typeface="Wingdings" panose="05000000000000000000" pitchFamily="2" charset="2"/>
                  </a:rPr>
                  <a:t> we can avoid spectral leakage.</a:t>
                </a:r>
                <a:endParaRPr lang="en-GB" sz="2000" dirty="0">
                  <a:sym typeface="Wingdings" panose="05000000000000000000" pitchFamily="2" charset="2"/>
                </a:endParaRPr>
              </a:p>
              <a:p>
                <a:pPr marL="457200" indent="-457200">
                  <a:buFont typeface="+mj-lt"/>
                  <a:buAutoNum type="arabicPeriod"/>
                </a:pPr>
                <a:r>
                  <a:rPr lang="en-GB" sz="2000" dirty="0" smtClean="0">
                    <a:sym typeface="Wingdings" panose="05000000000000000000" pitchFamily="2" charset="2"/>
                  </a:rPr>
                  <a:t>Important application of 4: IQ-sampling at 4*f (next slide)</a:t>
                </a:r>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66800"/>
                <a:ext cx="8229600" cy="5257800"/>
              </a:xfrm>
              <a:blipFill rotWithShape="1">
                <a:blip r:embed="rId2"/>
                <a:stretch>
                  <a:fillRect l="-741" t="-695"/>
                </a:stretch>
              </a:blipFill>
            </p:spPr>
            <p:txBody>
              <a:bodyPr/>
              <a:lstStyle/>
              <a:p>
                <a:r>
                  <a:rPr lang="en-GB">
                    <a:noFill/>
                  </a:rPr>
                  <a:t> </a:t>
                </a:r>
              </a:p>
            </p:txBody>
          </p:sp>
        </mc:Fallback>
      </mc:AlternateContent>
      <p:sp>
        <p:nvSpPr>
          <p:cNvPr id="2" name="Title 1"/>
          <p:cNvSpPr>
            <a:spLocks noGrp="1"/>
          </p:cNvSpPr>
          <p:nvPr>
            <p:ph type="title"/>
          </p:nvPr>
        </p:nvSpPr>
        <p:spPr>
          <a:xfrm>
            <a:off x="1547664" y="274638"/>
            <a:ext cx="6552728" cy="411162"/>
          </a:xfrm>
        </p:spPr>
        <p:txBody>
          <a:bodyPr/>
          <a:lstStyle/>
          <a:p>
            <a:r>
              <a:rPr lang="en-GB" sz="2400" dirty="0" smtClean="0"/>
              <a:t>Special case continued:</a:t>
            </a:r>
            <a:endParaRPr lang="en-GB" sz="2400" dirty="0"/>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59</a:t>
            </a:fld>
            <a:endParaRPr lang="en-US"/>
          </a:p>
        </p:txBody>
      </p:sp>
    </p:spTree>
    <p:extLst>
      <p:ext uri="{BB962C8B-B14F-4D97-AF65-F5344CB8AC3E}">
        <p14:creationId xmlns:p14="http://schemas.microsoft.com/office/powerpoint/2010/main" val="2339185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But we have another sensor: ears</a:t>
            </a:r>
          </a:p>
          <a:p>
            <a:endParaRPr lang="en-GB" dirty="0"/>
          </a:p>
          <a:p>
            <a:endParaRPr lang="en-GB" dirty="0" smtClean="0"/>
          </a:p>
          <a:p>
            <a:r>
              <a:rPr lang="en-GB" dirty="0" smtClean="0"/>
              <a:t>What is this?</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Title 4"/>
          <p:cNvSpPr>
            <a:spLocks noGrp="1"/>
          </p:cNvSpPr>
          <p:nvPr>
            <p:ph type="title"/>
          </p:nvPr>
        </p:nvSpPr>
        <p:spPr/>
        <p:txBody>
          <a:bodyPr/>
          <a:lstStyle/>
          <a:p>
            <a:r>
              <a:rPr lang="en-GB" dirty="0" smtClean="0"/>
              <a:t>Introduction 2/3</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1571" y="455952"/>
            <a:ext cx="2025534" cy="209144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3082046"/>
            <a:ext cx="6172200" cy="3513933"/>
          </a:xfrm>
          <a:prstGeom prst="rect">
            <a:avLst/>
          </a:prstGeom>
        </p:spPr>
      </p:pic>
      <p:sp>
        <p:nvSpPr>
          <p:cNvPr id="8" name="Slide Number Placeholder 7"/>
          <p:cNvSpPr>
            <a:spLocks noGrp="1"/>
          </p:cNvSpPr>
          <p:nvPr>
            <p:ph type="sldNum" sz="quarter" idx="12"/>
          </p:nvPr>
        </p:nvSpPr>
        <p:spPr/>
        <p:txBody>
          <a:bodyPr/>
          <a:lstStyle/>
          <a:p>
            <a:fld id="{07CB4EDF-7DE6-4369-B527-B79B2EF0026D}" type="slidenum">
              <a:rPr lang="en-US" smtClean="0"/>
              <a:pPr/>
              <a:t>6</a:t>
            </a:fld>
            <a:endParaRPr lang="en-US"/>
          </a:p>
        </p:txBody>
      </p:sp>
    </p:spTree>
    <p:extLst>
      <p:ext uri="{BB962C8B-B14F-4D97-AF65-F5344CB8AC3E}">
        <p14:creationId xmlns:p14="http://schemas.microsoft.com/office/powerpoint/2010/main" val="22764221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6349"/>
            <a:ext cx="9124406" cy="6663532"/>
          </a:xfrm>
        </p:spPr>
      </p:pic>
      <p:sp>
        <p:nvSpPr>
          <p:cNvPr id="2" name="Title 1"/>
          <p:cNvSpPr>
            <a:spLocks noGrp="1"/>
          </p:cNvSpPr>
          <p:nvPr>
            <p:ph type="title"/>
          </p:nvPr>
        </p:nvSpPr>
        <p:spPr/>
        <p:txBody>
          <a:bodyPr/>
          <a:lstStyle/>
          <a:p>
            <a:endParaRPr lang="en-GB"/>
          </a:p>
        </p:txBody>
      </p:sp>
      <p:sp>
        <p:nvSpPr>
          <p:cNvPr id="6" name="Footer Placeholder 5"/>
          <p:cNvSpPr>
            <a:spLocks noGrp="1"/>
          </p:cNvSpPr>
          <p:nvPr>
            <p:ph type="ftr" sz="quarter" idx="11"/>
          </p:nvPr>
        </p:nvSpPr>
        <p:spPr/>
        <p:txBody>
          <a:bodyPr/>
          <a:lstStyle/>
          <a:p>
            <a:r>
              <a:rPr lang="en-US" smtClean="0"/>
              <a:t>CAS 2025 H.Schmickler</a:t>
            </a:r>
            <a:endParaRPr lang="en-US" dirty="0"/>
          </a:p>
        </p:txBody>
      </p:sp>
      <p:sp>
        <p:nvSpPr>
          <p:cNvPr id="7" name="Slide Number Placeholder 6"/>
          <p:cNvSpPr>
            <a:spLocks noGrp="1"/>
          </p:cNvSpPr>
          <p:nvPr>
            <p:ph type="sldNum" sz="quarter" idx="12"/>
          </p:nvPr>
        </p:nvSpPr>
        <p:spPr/>
        <p:txBody>
          <a:bodyPr/>
          <a:lstStyle/>
          <a:p>
            <a:fld id="{07CB4EDF-7DE6-4369-B527-B79B2EF0026D}" type="slidenum">
              <a:rPr lang="en-US" smtClean="0"/>
              <a:pPr/>
              <a:t>60</a:t>
            </a:fld>
            <a:endParaRPr lang="en-US"/>
          </a:p>
        </p:txBody>
      </p:sp>
    </p:spTree>
    <p:extLst>
      <p:ext uri="{BB962C8B-B14F-4D97-AF65-F5344CB8AC3E}">
        <p14:creationId xmlns:p14="http://schemas.microsoft.com/office/powerpoint/2010/main" val="15379317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a:xfrm>
            <a:off x="277813" y="1128713"/>
            <a:ext cx="3892550" cy="5000625"/>
          </a:xfrm>
        </p:spPr>
        <p:txBody>
          <a:bodyPr/>
          <a:lstStyle/>
          <a:p>
            <a:pPr marL="533400" indent="-533400">
              <a:buFontTx/>
              <a:buAutoNum type="arabicPeriod"/>
            </a:pPr>
            <a:r>
              <a:rPr lang="en-US" altLang="en-US" smtClean="0">
                <a:solidFill>
                  <a:schemeClr val="tx1"/>
                </a:solidFill>
              </a:rPr>
              <a:t>Excite beams with a sinusoidal carrier</a:t>
            </a:r>
          </a:p>
          <a:p>
            <a:pPr marL="533400" indent="-533400">
              <a:buFontTx/>
              <a:buAutoNum type="arabicPeriod"/>
            </a:pPr>
            <a:endParaRPr lang="en-US" altLang="en-US" smtClean="0">
              <a:solidFill>
                <a:schemeClr val="tx1"/>
              </a:solidFill>
            </a:endParaRPr>
          </a:p>
          <a:p>
            <a:pPr marL="533400" indent="-533400">
              <a:buFontTx/>
              <a:buAutoNum type="arabicPeriod"/>
            </a:pPr>
            <a:r>
              <a:rPr lang="en-US" altLang="en-US" smtClean="0">
                <a:solidFill>
                  <a:schemeClr val="tx1"/>
                </a:solidFill>
              </a:rPr>
              <a:t>Measure beam response</a:t>
            </a:r>
          </a:p>
          <a:p>
            <a:pPr marL="533400" indent="-533400">
              <a:buFontTx/>
              <a:buAutoNum type="arabicPeriod"/>
            </a:pPr>
            <a:endParaRPr lang="en-US" altLang="en-US" smtClean="0">
              <a:solidFill>
                <a:schemeClr val="tx1"/>
              </a:solidFill>
            </a:endParaRPr>
          </a:p>
          <a:p>
            <a:pPr marL="533400" indent="-533400">
              <a:buFontTx/>
              <a:buAutoNum type="arabicPeriod"/>
            </a:pPr>
            <a:r>
              <a:rPr lang="en-US" altLang="en-US" smtClean="0">
                <a:solidFill>
                  <a:schemeClr val="tx1"/>
                </a:solidFill>
              </a:rPr>
              <a:t>Sweep excitation frequency slowly through beam response</a:t>
            </a:r>
          </a:p>
        </p:txBody>
      </p:sp>
      <p:sp>
        <p:nvSpPr>
          <p:cNvPr id="43011" name="Rectangle 2"/>
          <p:cNvSpPr>
            <a:spLocks noGrp="1" noChangeArrowheads="1"/>
          </p:cNvSpPr>
          <p:nvPr>
            <p:ph type="title"/>
          </p:nvPr>
        </p:nvSpPr>
        <p:spPr>
          <a:xfrm>
            <a:off x="1523999" y="163513"/>
            <a:ext cx="6994525" cy="676275"/>
          </a:xfrm>
        </p:spPr>
        <p:txBody>
          <a:bodyPr/>
          <a:lstStyle/>
          <a:p>
            <a:r>
              <a:rPr lang="en-US" altLang="en-US" sz="2400" dirty="0" smtClean="0"/>
              <a:t>Other method: Network analysis</a:t>
            </a:r>
          </a:p>
        </p:txBody>
      </p:sp>
      <p:pic>
        <p:nvPicPr>
          <p:cNvPr id="43013" name="Picture 4" descr="SWF_fit"/>
          <p:cNvPicPr>
            <a:picLocks noChangeAspect="1" noChangeArrowheads="1"/>
          </p:cNvPicPr>
          <p:nvPr/>
        </p:nvPicPr>
        <p:blipFill>
          <a:blip r:embed="rId2">
            <a:extLst>
              <a:ext uri="{28A0092B-C50C-407E-A947-70E740481C1C}">
                <a14:useLocalDpi xmlns:a14="http://schemas.microsoft.com/office/drawing/2010/main" val="0"/>
              </a:ext>
            </a:extLst>
          </a:blip>
          <a:srcRect t="5235" r="13045" b="3419"/>
          <a:stretch>
            <a:fillRect/>
          </a:stretch>
        </p:blipFill>
        <p:spPr bwMode="auto">
          <a:xfrm>
            <a:off x="4384675" y="839788"/>
            <a:ext cx="4475163" cy="576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61</a:t>
            </a:fld>
            <a:endParaRPr lang="en-US"/>
          </a:p>
        </p:txBody>
      </p:sp>
    </p:spTree>
    <p:extLst>
      <p:ext uri="{BB962C8B-B14F-4D97-AF65-F5344CB8AC3E}">
        <p14:creationId xmlns:p14="http://schemas.microsoft.com/office/powerpoint/2010/main" val="3448503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1066800"/>
            <a:ext cx="8229600" cy="5257800"/>
          </a:xfrm>
        </p:spPr>
        <p:txBody>
          <a:bodyPr/>
          <a:lstStyle/>
          <a:p>
            <a:pPr eaLnBrk="1" hangingPunct="1">
              <a:lnSpc>
                <a:spcPct val="90000"/>
              </a:lnSpc>
            </a:pPr>
            <a:r>
              <a:rPr lang="en-US" altLang="en-US" dirty="0" smtClean="0"/>
              <a:t>Stationary Signal</a:t>
            </a:r>
          </a:p>
          <a:p>
            <a:pPr lvl="1" eaLnBrk="1" hangingPunct="1">
              <a:lnSpc>
                <a:spcPct val="90000"/>
              </a:lnSpc>
            </a:pPr>
            <a:r>
              <a:rPr lang="en-US" altLang="en-US" dirty="0" smtClean="0"/>
              <a:t>Signals with frequency content unchanged in time</a:t>
            </a:r>
          </a:p>
          <a:p>
            <a:pPr lvl="1" eaLnBrk="1" hangingPunct="1">
              <a:lnSpc>
                <a:spcPct val="90000"/>
              </a:lnSpc>
            </a:pPr>
            <a:r>
              <a:rPr lang="en-US" altLang="en-US" dirty="0" smtClean="0"/>
              <a:t>All frequency components exist at all times</a:t>
            </a:r>
            <a:br>
              <a:rPr lang="en-US" altLang="en-US" dirty="0" smtClean="0"/>
            </a:br>
            <a:r>
              <a:rPr lang="en-US" altLang="en-US" dirty="0" smtClean="0"/>
              <a:t/>
            </a:r>
            <a:br>
              <a:rPr lang="en-US" altLang="en-US" dirty="0" smtClean="0"/>
            </a:br>
            <a:r>
              <a:rPr lang="en-US" altLang="en-US" dirty="0" smtClean="0">
                <a:sym typeface="Wingdings" panose="05000000000000000000" pitchFamily="2" charset="2"/>
              </a:rPr>
              <a:t> ideal situation for Fourier transform (FT)</a:t>
            </a:r>
            <a:br>
              <a:rPr lang="en-US" altLang="en-US" dirty="0" smtClean="0">
                <a:sym typeface="Wingdings" panose="05000000000000000000" pitchFamily="2" charset="2"/>
              </a:rPr>
            </a:br>
            <a:r>
              <a:rPr lang="en-US" altLang="en-US" sz="1800" dirty="0" smtClean="0">
                <a:solidFill>
                  <a:srgbClr val="FF0000"/>
                </a:solidFill>
                <a:sym typeface="Wingdings" panose="05000000000000000000" pitchFamily="2" charset="2"/>
              </a:rPr>
              <a:t>( orthonormal base functions of Fourier transform are infinitely long, no time information when spectral component happens)</a:t>
            </a:r>
            <a:endParaRPr lang="en-US" altLang="en-US" sz="1800" dirty="0" smtClean="0">
              <a:solidFill>
                <a:srgbClr val="FF0000"/>
              </a:solidFill>
            </a:endParaRPr>
          </a:p>
          <a:p>
            <a:pPr lvl="1" eaLnBrk="1" hangingPunct="1">
              <a:lnSpc>
                <a:spcPct val="90000"/>
              </a:lnSpc>
            </a:pPr>
            <a:endParaRPr lang="en-US" altLang="en-US" dirty="0" smtClean="0"/>
          </a:p>
          <a:p>
            <a:pPr eaLnBrk="1" hangingPunct="1">
              <a:lnSpc>
                <a:spcPct val="90000"/>
              </a:lnSpc>
            </a:pPr>
            <a:r>
              <a:rPr lang="en-US" altLang="en-US" dirty="0" smtClean="0"/>
              <a:t>Non-stationary Signal</a:t>
            </a:r>
          </a:p>
          <a:p>
            <a:pPr lvl="1" eaLnBrk="1" hangingPunct="1">
              <a:lnSpc>
                <a:spcPct val="90000"/>
              </a:lnSpc>
            </a:pPr>
            <a:r>
              <a:rPr lang="en-US" altLang="en-US" dirty="0" smtClean="0"/>
              <a:t>Frequency composition changes in time</a:t>
            </a:r>
            <a:br>
              <a:rPr lang="en-US" altLang="en-US" dirty="0" smtClean="0"/>
            </a:br>
            <a:r>
              <a:rPr lang="en-US" altLang="en-US" dirty="0" smtClean="0"/>
              <a:t/>
            </a:r>
            <a:br>
              <a:rPr lang="en-US" altLang="en-US" dirty="0" smtClean="0"/>
            </a:br>
            <a:r>
              <a:rPr lang="en-US" altLang="en-US" dirty="0" smtClean="0">
                <a:sym typeface="Wingdings" panose="05000000000000000000" pitchFamily="2" charset="2"/>
              </a:rPr>
              <a:t> need different analysis tools</a:t>
            </a:r>
            <a:br>
              <a:rPr lang="en-US" altLang="en-US" dirty="0" smtClean="0">
                <a:sym typeface="Wingdings" panose="05000000000000000000" pitchFamily="2" charset="2"/>
              </a:rPr>
            </a:br>
            <a:endParaRPr lang="en-US" altLang="en-US" dirty="0" smtClean="0"/>
          </a:p>
          <a:p>
            <a:pPr lvl="1" eaLnBrk="1" hangingPunct="1">
              <a:lnSpc>
                <a:spcPct val="90000"/>
              </a:lnSpc>
            </a:pPr>
            <a:r>
              <a:rPr lang="en-US" altLang="en-US" dirty="0" smtClean="0">
                <a:solidFill>
                  <a:schemeClr val="accent6">
                    <a:lumMod val="75000"/>
                  </a:schemeClr>
                </a:solidFill>
              </a:rPr>
              <a:t>Illustration on the 3 following slides</a:t>
            </a:r>
            <a:endParaRPr lang="en-US" altLang="en-US" dirty="0" smtClean="0"/>
          </a:p>
          <a:p>
            <a:pPr eaLnBrk="1" hangingPunct="1">
              <a:lnSpc>
                <a:spcPct val="90000"/>
              </a:lnSpc>
            </a:pPr>
            <a:endParaRPr lang="en-US" altLang="en-US" dirty="0" smtClean="0"/>
          </a:p>
        </p:txBody>
      </p:sp>
      <p:sp>
        <p:nvSpPr>
          <p:cNvPr id="9218" name="Rectangle 2"/>
          <p:cNvSpPr>
            <a:spLocks noGrp="1" noChangeArrowheads="1"/>
          </p:cNvSpPr>
          <p:nvPr>
            <p:ph type="title"/>
          </p:nvPr>
        </p:nvSpPr>
        <p:spPr>
          <a:xfrm>
            <a:off x="1547664" y="274638"/>
            <a:ext cx="6552728" cy="411162"/>
          </a:xfrm>
        </p:spPr>
        <p:txBody>
          <a:bodyPr/>
          <a:lstStyle/>
          <a:p>
            <a:pPr eaLnBrk="1" hangingPunct="1"/>
            <a:r>
              <a:rPr lang="en-US" altLang="en-US" sz="2800" b="1" i="1" dirty="0" smtClean="0"/>
              <a:t>Analysis of non-stationary spectra</a:t>
            </a:r>
          </a:p>
        </p:txBody>
      </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62</a:t>
            </a:fld>
            <a:endParaRPr lang="en-US"/>
          </a:p>
        </p:txBody>
      </p:sp>
    </p:spTree>
    <p:extLst>
      <p:ext uri="{BB962C8B-B14F-4D97-AF65-F5344CB8AC3E}">
        <p14:creationId xmlns:p14="http://schemas.microsoft.com/office/powerpoint/2010/main" val="34292793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219200" y="228600"/>
            <a:ext cx="7086600" cy="566122"/>
          </a:xfrm>
        </p:spPr>
        <p:txBody>
          <a:bodyPr/>
          <a:lstStyle/>
          <a:p>
            <a:pPr eaLnBrk="1" hangingPunct="1"/>
            <a:r>
              <a:rPr lang="en-US" altLang="en-US" sz="2000" b="1" i="1" dirty="0" smtClean="0"/>
              <a:t>Example of  non-stationary signals</a:t>
            </a:r>
          </a:p>
        </p:txBody>
      </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63</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838200"/>
            <a:ext cx="8305800" cy="4429760"/>
          </a:xfrm>
          <a:prstGeom prst="rect">
            <a:avLst/>
          </a:prstGeom>
        </p:spPr>
      </p:pic>
      <p:sp>
        <p:nvSpPr>
          <p:cNvPr id="5" name="TextBox 4"/>
          <p:cNvSpPr txBox="1"/>
          <p:nvPr/>
        </p:nvSpPr>
        <p:spPr>
          <a:xfrm>
            <a:off x="740780" y="5263137"/>
            <a:ext cx="7391400" cy="1077218"/>
          </a:xfrm>
          <a:prstGeom prst="rect">
            <a:avLst/>
          </a:prstGeom>
          <a:noFill/>
        </p:spPr>
        <p:txBody>
          <a:bodyPr wrap="square" rtlCol="0">
            <a:spAutoFit/>
          </a:bodyPr>
          <a:lstStyle/>
          <a:p>
            <a:r>
              <a:rPr lang="en-GB" sz="1600" dirty="0" smtClean="0"/>
              <a:t>Two stationary signals (single frequency) changing at one point in time.</a:t>
            </a:r>
          </a:p>
          <a:p>
            <a:r>
              <a:rPr lang="en-GB" sz="1600" dirty="0" smtClean="0"/>
              <a:t>Blue: lower </a:t>
            </a:r>
            <a:r>
              <a:rPr lang="en-GB" sz="1600" dirty="0" err="1" smtClean="0"/>
              <a:t>freqeuncy</a:t>
            </a:r>
            <a:r>
              <a:rPr lang="en-GB" sz="1600" dirty="0" smtClean="0"/>
              <a:t> first</a:t>
            </a:r>
          </a:p>
          <a:p>
            <a:r>
              <a:rPr lang="en-GB" sz="1600" dirty="0" smtClean="0"/>
              <a:t>Red: higher frequency first.</a:t>
            </a:r>
          </a:p>
          <a:p>
            <a:r>
              <a:rPr lang="en-GB" sz="1600" dirty="0" smtClean="0"/>
              <a:t>FT spectra identical; impossible to say which signal was first.</a:t>
            </a:r>
            <a:endParaRPr lang="en-GB" sz="1600" dirty="0"/>
          </a:p>
        </p:txBody>
      </p:sp>
    </p:spTree>
    <p:extLst>
      <p:ext uri="{BB962C8B-B14F-4D97-AF65-F5344CB8AC3E}">
        <p14:creationId xmlns:p14="http://schemas.microsoft.com/office/powerpoint/2010/main" val="27281064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524000"/>
            <a:ext cx="7316793" cy="3992243"/>
          </a:xfrm>
        </p:spPr>
      </p:pic>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64</a:t>
            </a:fld>
            <a:endParaRPr lang="en-US"/>
          </a:p>
        </p:txBody>
      </p:sp>
      <p:sp>
        <p:nvSpPr>
          <p:cNvPr id="5" name="Title 4"/>
          <p:cNvSpPr>
            <a:spLocks noGrp="1"/>
          </p:cNvSpPr>
          <p:nvPr>
            <p:ph type="title"/>
          </p:nvPr>
        </p:nvSpPr>
        <p:spPr>
          <a:xfrm>
            <a:off x="1905000" y="228600"/>
            <a:ext cx="5798404" cy="868362"/>
          </a:xfrm>
        </p:spPr>
        <p:txBody>
          <a:bodyPr/>
          <a:lstStyle/>
          <a:p>
            <a:r>
              <a:rPr lang="en-GB" dirty="0" smtClean="0"/>
              <a:t>Sliding time window</a:t>
            </a:r>
            <a:br>
              <a:rPr lang="en-GB" dirty="0" smtClean="0"/>
            </a:br>
            <a:r>
              <a:rPr lang="en-GB" dirty="0" smtClean="0"/>
              <a:t>(</a:t>
            </a:r>
            <a:r>
              <a:rPr lang="en-GB" sz="2400" dirty="0" smtClean="0"/>
              <a:t>and FT each time window advances)</a:t>
            </a:r>
            <a:endParaRPr lang="en-GB" sz="2400" dirty="0"/>
          </a:p>
        </p:txBody>
      </p:sp>
      <p:sp>
        <p:nvSpPr>
          <p:cNvPr id="7" name="TextBox 6"/>
          <p:cNvSpPr txBox="1"/>
          <p:nvPr/>
        </p:nvSpPr>
        <p:spPr>
          <a:xfrm>
            <a:off x="1066800" y="5486400"/>
            <a:ext cx="7010400" cy="369332"/>
          </a:xfrm>
          <a:prstGeom prst="rect">
            <a:avLst/>
          </a:prstGeom>
          <a:noFill/>
        </p:spPr>
        <p:txBody>
          <a:bodyPr wrap="square" rtlCol="0">
            <a:spAutoFit/>
          </a:bodyPr>
          <a:lstStyle/>
          <a:p>
            <a:r>
              <a:rPr lang="en-GB" dirty="0" smtClean="0"/>
              <a:t>Originally called Short Time Fourier Transform (STFT) or spectrograms</a:t>
            </a:r>
            <a:endParaRPr lang="en-GB" dirty="0"/>
          </a:p>
        </p:txBody>
      </p:sp>
    </p:spTree>
    <p:extLst>
      <p:ext uri="{BB962C8B-B14F-4D97-AF65-F5344CB8AC3E}">
        <p14:creationId xmlns:p14="http://schemas.microsoft.com/office/powerpoint/2010/main" val="5598945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65</a:t>
            </a:fld>
            <a:endParaRPr lang="en-US"/>
          </a:p>
        </p:txBody>
      </p:sp>
      <p:sp>
        <p:nvSpPr>
          <p:cNvPr id="4" name="Title 3"/>
          <p:cNvSpPr>
            <a:spLocks noGrp="1"/>
          </p:cNvSpPr>
          <p:nvPr>
            <p:ph type="title"/>
          </p:nvPr>
        </p:nvSpPr>
        <p:spPr>
          <a:xfrm>
            <a:off x="1828800" y="304800"/>
            <a:ext cx="5798404" cy="563562"/>
          </a:xfrm>
        </p:spPr>
        <p:txBody>
          <a:bodyPr/>
          <a:lstStyle/>
          <a:p>
            <a:r>
              <a:rPr lang="en-GB" sz="2400" dirty="0" smtClean="0"/>
              <a:t>Spectrogram of two consecutive signals at two distinct frequencies</a:t>
            </a:r>
            <a:endParaRPr lang="en-GB"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5400"/>
            <a:ext cx="9144000" cy="4876800"/>
          </a:xfrm>
          <a:prstGeom prst="rect">
            <a:avLst/>
          </a:prstGeom>
        </p:spPr>
      </p:pic>
    </p:spTree>
    <p:extLst>
      <p:ext uri="{BB962C8B-B14F-4D97-AF65-F5344CB8AC3E}">
        <p14:creationId xmlns:p14="http://schemas.microsoft.com/office/powerpoint/2010/main" val="226366045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841022" y="1524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dirty="0">
                <a:solidFill>
                  <a:srgbClr val="000099"/>
                </a:solidFill>
              </a:rPr>
              <a:t>Short Time Fourier Analysis</a:t>
            </a:r>
            <a:endParaRPr lang="en-US" altLang="en-US" sz="3200" dirty="0"/>
          </a:p>
        </p:txBody>
      </p:sp>
      <p:sp>
        <p:nvSpPr>
          <p:cNvPr id="22531" name="Rectangle 5"/>
          <p:cNvSpPr>
            <a:spLocks noChangeArrowheads="1"/>
          </p:cNvSpPr>
          <p:nvPr/>
        </p:nvSpPr>
        <p:spPr bwMode="auto">
          <a:xfrm>
            <a:off x="685800" y="1600200"/>
            <a:ext cx="8001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r>
              <a:rPr lang="en-US" altLang="en-US" sz="2000" b="0" dirty="0"/>
              <a:t>In order to analyze small section of a signal</a:t>
            </a:r>
            <a:r>
              <a:rPr lang="en-US" altLang="en-US" sz="2000" b="0"/>
              <a:t>, </a:t>
            </a:r>
            <a:r>
              <a:rPr lang="en-US" altLang="en-US" sz="2000" b="0" smtClean="0"/>
              <a:t>Dennis </a:t>
            </a:r>
            <a:r>
              <a:rPr lang="en-US" altLang="en-US" sz="2000" b="0" dirty="0"/>
              <a:t>Gabor (1946), developed a technique, based on the FT and using </a:t>
            </a:r>
            <a:r>
              <a:rPr lang="en-US" altLang="en-US" sz="2000" b="0" i="1" u="sng" dirty="0">
                <a:solidFill>
                  <a:srgbClr val="CC0000"/>
                </a:solidFill>
              </a:rPr>
              <a:t>windowing </a:t>
            </a:r>
            <a:r>
              <a:rPr lang="en-US" altLang="en-US" sz="2000" b="0" dirty="0"/>
              <a:t>: </a:t>
            </a:r>
            <a:r>
              <a:rPr lang="en-US" altLang="en-US" sz="2000" b="0" dirty="0" smtClean="0">
                <a:solidFill>
                  <a:srgbClr val="0070C0"/>
                </a:solidFill>
              </a:rPr>
              <a:t>Short Time Fourier Transform:= STFT</a:t>
            </a:r>
            <a:endParaRPr lang="en-US" altLang="en-US" sz="2000" b="0" dirty="0">
              <a:solidFill>
                <a:srgbClr val="0070C0"/>
              </a:solidFill>
            </a:endParaRPr>
          </a:p>
        </p:txBody>
      </p:sp>
      <p:pic>
        <p:nvPicPr>
          <p:cNvPr id="32563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9" y="2819400"/>
            <a:ext cx="3208149"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563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799" y="2667000"/>
            <a:ext cx="2759759"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14400" y="4648200"/>
            <a:ext cx="7159978" cy="2031325"/>
          </a:xfrm>
          <a:prstGeom prst="rect">
            <a:avLst/>
          </a:prstGeom>
          <a:noFill/>
        </p:spPr>
        <p:txBody>
          <a:bodyPr wrap="square" rtlCol="0">
            <a:spAutoFit/>
          </a:bodyPr>
          <a:lstStyle/>
          <a:p>
            <a:pPr marL="285750" indent="-285750">
              <a:buFont typeface="Arial" panose="020B0604020202020204" pitchFamily="34" charset="0"/>
              <a:buChar char="•"/>
            </a:pPr>
            <a:r>
              <a:rPr lang="en-US" altLang="en-US" dirty="0"/>
              <a:t>A compromise between </a:t>
            </a:r>
            <a:r>
              <a:rPr lang="en-US" altLang="en-US" dirty="0">
                <a:solidFill>
                  <a:srgbClr val="0033CC"/>
                </a:solidFill>
              </a:rPr>
              <a:t>time-based</a:t>
            </a:r>
            <a:r>
              <a:rPr lang="en-US" altLang="en-US" dirty="0"/>
              <a:t> and </a:t>
            </a:r>
            <a:r>
              <a:rPr lang="en-US" altLang="en-US" dirty="0">
                <a:solidFill>
                  <a:srgbClr val="0033CC"/>
                </a:solidFill>
              </a:rPr>
              <a:t>frequency-based</a:t>
            </a:r>
            <a:r>
              <a:rPr lang="en-US" altLang="en-US" dirty="0"/>
              <a:t> views of a signal.</a:t>
            </a:r>
          </a:p>
          <a:p>
            <a:pPr marL="285750" indent="-285750">
              <a:buFont typeface="Arial" panose="020B0604020202020204" pitchFamily="34" charset="0"/>
              <a:buChar char="•"/>
            </a:pPr>
            <a:r>
              <a:rPr lang="en-US" altLang="en-US" dirty="0"/>
              <a:t>both time and frequency are </a:t>
            </a:r>
            <a:r>
              <a:rPr lang="en-US" altLang="en-US" dirty="0" smtClean="0"/>
              <a:t>obtained in </a:t>
            </a:r>
            <a:r>
              <a:rPr lang="en-US" altLang="en-US" dirty="0">
                <a:solidFill>
                  <a:srgbClr val="0033CC"/>
                </a:solidFill>
              </a:rPr>
              <a:t>limited precision.</a:t>
            </a:r>
            <a:endParaRPr lang="en-US" altLang="en-US" dirty="0"/>
          </a:p>
          <a:p>
            <a:pPr marL="285750" indent="-285750">
              <a:buFont typeface="Arial" panose="020B0604020202020204" pitchFamily="34" charset="0"/>
              <a:buChar char="•"/>
            </a:pPr>
            <a:r>
              <a:rPr lang="en-US" altLang="en-US" dirty="0" smtClean="0"/>
              <a:t>The compromise between time and frequency resolution is given by the length of the time window.</a:t>
            </a:r>
          </a:p>
          <a:p>
            <a:pPr marL="285750" indent="-285750">
              <a:buFont typeface="Arial" panose="020B0604020202020204" pitchFamily="34" charset="0"/>
              <a:buChar char="•"/>
            </a:pPr>
            <a:r>
              <a:rPr lang="en-US" altLang="en-US" dirty="0" smtClean="0"/>
              <a:t>Usually one chooses a fixed length of the observation window during the analysis.</a:t>
            </a:r>
          </a:p>
        </p:txBody>
      </p:sp>
      <p:sp>
        <p:nvSpPr>
          <p:cNvPr id="3" name="Footer Placeholder 2"/>
          <p:cNvSpPr>
            <a:spLocks noGrp="1"/>
          </p:cNvSpPr>
          <p:nvPr>
            <p:ph type="ftr" sz="quarter" idx="11"/>
          </p:nvPr>
        </p:nvSpPr>
        <p:spPr/>
        <p:txBody>
          <a:bodyPr/>
          <a:lstStyle/>
          <a:p>
            <a:r>
              <a:rPr lang="en-US" smtClean="0"/>
              <a:t>CAS 2025 H.Schmickler</a:t>
            </a:r>
            <a:endParaRPr lang="en-US"/>
          </a:p>
        </p:txBody>
      </p:sp>
      <p:sp>
        <p:nvSpPr>
          <p:cNvPr id="4" name="Slide Number Placeholder 3"/>
          <p:cNvSpPr>
            <a:spLocks noGrp="1"/>
          </p:cNvSpPr>
          <p:nvPr>
            <p:ph type="sldNum" sz="quarter" idx="12"/>
          </p:nvPr>
        </p:nvSpPr>
        <p:spPr/>
        <p:txBody>
          <a:bodyPr/>
          <a:lstStyle/>
          <a:p>
            <a:fld id="{07CB4EDF-7DE6-4369-B527-B79B2EF0026D}" type="slidenum">
              <a:rPr lang="en-US" smtClean="0"/>
              <a:pPr/>
              <a:t>66</a:t>
            </a:fld>
            <a:endParaRPr lang="en-US"/>
          </a:p>
        </p:txBody>
      </p:sp>
    </p:spTree>
    <p:extLst>
      <p:ext uri="{BB962C8B-B14F-4D97-AF65-F5344CB8AC3E}">
        <p14:creationId xmlns:p14="http://schemas.microsoft.com/office/powerpoint/2010/main" val="18154532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25638"/>
                                        </p:tgtEl>
                                        <p:attrNameLst>
                                          <p:attrName>style.visibility</p:attrName>
                                        </p:attrNameLst>
                                      </p:cBhvr>
                                      <p:to>
                                        <p:strVal val="visible"/>
                                      </p:to>
                                    </p:set>
                                    <p:anim calcmode="lin" valueType="num">
                                      <p:cBhvr additive="base">
                                        <p:cTn id="7" dur="500" fill="hold"/>
                                        <p:tgtEl>
                                          <p:spTgt spid="325638"/>
                                        </p:tgtEl>
                                        <p:attrNameLst>
                                          <p:attrName>ppt_x</p:attrName>
                                        </p:attrNameLst>
                                      </p:cBhvr>
                                      <p:tavLst>
                                        <p:tav tm="0">
                                          <p:val>
                                            <p:strVal val="0-#ppt_w/2"/>
                                          </p:val>
                                        </p:tav>
                                        <p:tav tm="100000">
                                          <p:val>
                                            <p:strVal val="#ppt_x"/>
                                          </p:val>
                                        </p:tav>
                                      </p:tavLst>
                                    </p:anim>
                                    <p:anim calcmode="lin" valueType="num">
                                      <p:cBhvr additive="base">
                                        <p:cTn id="8" dur="500" fill="hold"/>
                                        <p:tgtEl>
                                          <p:spTgt spid="3256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25639"/>
                                        </p:tgtEl>
                                        <p:attrNameLst>
                                          <p:attrName>style.visibility</p:attrName>
                                        </p:attrNameLst>
                                      </p:cBhvr>
                                      <p:to>
                                        <p:strVal val="visible"/>
                                      </p:to>
                                    </p:set>
                                    <p:anim calcmode="lin" valueType="num">
                                      <p:cBhvr additive="base">
                                        <p:cTn id="13" dur="500" fill="hold"/>
                                        <p:tgtEl>
                                          <p:spTgt spid="325639"/>
                                        </p:tgtEl>
                                        <p:attrNameLst>
                                          <p:attrName>ppt_x</p:attrName>
                                        </p:attrNameLst>
                                      </p:cBhvr>
                                      <p:tavLst>
                                        <p:tav tm="0">
                                          <p:val>
                                            <p:strVal val="0-#ppt_w/2"/>
                                          </p:val>
                                        </p:tav>
                                        <p:tav tm="100000">
                                          <p:val>
                                            <p:strVal val="#ppt_x"/>
                                          </p:val>
                                        </p:tav>
                                      </p:tavLst>
                                    </p:anim>
                                    <p:anim calcmode="lin" valueType="num">
                                      <p:cBhvr additive="base">
                                        <p:cTn id="14" dur="500" fill="hold"/>
                                        <p:tgtEl>
                                          <p:spTgt spid="3256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CAS 2025 H.Schmickler</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67</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4273" y="0"/>
            <a:ext cx="5195454" cy="6858000"/>
          </a:xfrm>
          <a:prstGeom prst="rect">
            <a:avLst/>
          </a:prstGeom>
        </p:spPr>
      </p:pic>
      <p:sp>
        <p:nvSpPr>
          <p:cNvPr id="5" name="TextBox 4"/>
          <p:cNvSpPr txBox="1"/>
          <p:nvPr/>
        </p:nvSpPr>
        <p:spPr>
          <a:xfrm>
            <a:off x="6705600" y="4419600"/>
            <a:ext cx="2057400" cy="1569660"/>
          </a:xfrm>
          <a:prstGeom prst="rect">
            <a:avLst/>
          </a:prstGeom>
          <a:noFill/>
        </p:spPr>
        <p:txBody>
          <a:bodyPr wrap="square" rtlCol="0">
            <a:spAutoFit/>
          </a:bodyPr>
          <a:lstStyle/>
          <a:p>
            <a:pPr algn="ctr"/>
            <a:r>
              <a:rPr lang="en-GB" sz="2400" b="1" dirty="0"/>
              <a:t>3</a:t>
            </a:r>
            <a:r>
              <a:rPr lang="en-GB" sz="2400" b="1" dirty="0" smtClean="0"/>
              <a:t>D view</a:t>
            </a:r>
          </a:p>
          <a:p>
            <a:r>
              <a:rPr lang="en-GB" dirty="0" smtClean="0"/>
              <a:t>Not  much readable information, but nice for publications </a:t>
            </a:r>
            <a:endParaRPr lang="en-GB" dirty="0"/>
          </a:p>
        </p:txBody>
      </p:sp>
      <p:sp>
        <p:nvSpPr>
          <p:cNvPr id="6" name="Smiley Face 5"/>
          <p:cNvSpPr/>
          <p:nvPr/>
        </p:nvSpPr>
        <p:spPr>
          <a:xfrm>
            <a:off x="8153400" y="5410200"/>
            <a:ext cx="457200" cy="486728"/>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40391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228600"/>
            <a:ext cx="6400800" cy="523220"/>
          </a:xfrm>
          <a:prstGeom prst="rect">
            <a:avLst/>
          </a:prstGeom>
          <a:noFill/>
        </p:spPr>
        <p:txBody>
          <a:bodyPr wrap="square" rtlCol="0">
            <a:spAutoFit/>
          </a:bodyPr>
          <a:lstStyle/>
          <a:p>
            <a:pPr algn="ctr"/>
            <a:r>
              <a:rPr lang="en-GB" sz="2800" dirty="0" smtClean="0"/>
              <a:t>STFT Measurement examples I</a:t>
            </a:r>
            <a:endParaRPr lang="en-GB" sz="2800" dirty="0"/>
          </a:p>
        </p:txBody>
      </p:sp>
      <p:sp>
        <p:nvSpPr>
          <p:cNvPr id="4" name="TextBox 3"/>
          <p:cNvSpPr txBox="1"/>
          <p:nvPr/>
        </p:nvSpPr>
        <p:spPr>
          <a:xfrm>
            <a:off x="431800" y="1524000"/>
            <a:ext cx="3302000"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 trace of a transverse tune signal over several seconds during the energy ramp of the CERN SPS proton accelerator</a:t>
            </a:r>
            <a:r>
              <a:rPr lang="en-GB" dirty="0" smtClean="0">
                <a:solidFill>
                  <a:srgbClr val="FF0000"/>
                </a:solidFill>
              </a:rPr>
              <a:t>.</a:t>
            </a:r>
            <a:endParaRPr lang="en-GB" dirty="0">
              <a:solidFill>
                <a:srgbClr val="FF0000"/>
              </a:solidFill>
            </a:endParaRPr>
          </a:p>
        </p:txBody>
      </p:sp>
      <p:sp>
        <p:nvSpPr>
          <p:cNvPr id="6" name="AutoShape 8" descr="Bildergebnis fÃ¼r tune measurements SPS LH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2"/>
          <a:stretch>
            <a:fillRect/>
          </a:stretch>
        </p:blipFill>
        <p:spPr>
          <a:xfrm>
            <a:off x="4091542" y="990600"/>
            <a:ext cx="4571210" cy="5607050"/>
          </a:xfrm>
          <a:prstGeom prst="rect">
            <a:avLst/>
          </a:prstGeom>
        </p:spPr>
      </p:pic>
      <p:sp>
        <p:nvSpPr>
          <p:cNvPr id="5" name="Footer Placeholder 4"/>
          <p:cNvSpPr>
            <a:spLocks noGrp="1"/>
          </p:cNvSpPr>
          <p:nvPr>
            <p:ph type="ftr" sz="quarter" idx="11"/>
          </p:nvPr>
        </p:nvSpPr>
        <p:spPr>
          <a:xfrm>
            <a:off x="1295400" y="6294437"/>
            <a:ext cx="2895600" cy="365125"/>
          </a:xfrm>
        </p:spPr>
        <p:txBody>
          <a:bodyPr/>
          <a:lstStyle/>
          <a:p>
            <a:r>
              <a:rPr lang="en-US" smtClean="0"/>
              <a:t>CAS 2025 H.Schmickler</a:t>
            </a:r>
            <a:endParaRPr lang="en-US" dirty="0"/>
          </a:p>
        </p:txBody>
      </p:sp>
      <p:sp>
        <p:nvSpPr>
          <p:cNvPr id="7" name="Slide Number Placeholder 6"/>
          <p:cNvSpPr>
            <a:spLocks noGrp="1"/>
          </p:cNvSpPr>
          <p:nvPr>
            <p:ph type="sldNum" sz="quarter" idx="12"/>
          </p:nvPr>
        </p:nvSpPr>
        <p:spPr/>
        <p:txBody>
          <a:bodyPr/>
          <a:lstStyle/>
          <a:p>
            <a:fld id="{07CB4EDF-7DE6-4369-B527-B79B2EF0026D}" type="slidenum">
              <a:rPr lang="en-US" smtClean="0"/>
              <a:pPr/>
              <a:t>68</a:t>
            </a:fld>
            <a:endParaRPr lang="en-US"/>
          </a:p>
        </p:txBody>
      </p:sp>
    </p:spTree>
    <p:extLst>
      <p:ext uri="{BB962C8B-B14F-4D97-AF65-F5344CB8AC3E}">
        <p14:creationId xmlns:p14="http://schemas.microsoft.com/office/powerpoint/2010/main" val="10357755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idx="1"/>
          </p:nvPr>
        </p:nvSpPr>
        <p:spPr>
          <a:xfrm>
            <a:off x="180975" y="884238"/>
            <a:ext cx="8963025" cy="1619250"/>
          </a:xfrm>
        </p:spPr>
        <p:txBody>
          <a:bodyPr>
            <a:normAutofit/>
          </a:bodyPr>
          <a:lstStyle/>
          <a:p>
            <a:pPr marL="0" indent="0" algn="just">
              <a:buNone/>
              <a:tabLst>
                <a:tab pos="1139825" algn="l"/>
              </a:tabLst>
            </a:pPr>
            <a:r>
              <a:rPr lang="en-US" altLang="en-US" sz="2400" dirty="0" smtClean="0"/>
              <a:t>Even older:</a:t>
            </a:r>
          </a:p>
          <a:p>
            <a:pPr marL="0" indent="0" algn="just">
              <a:buNone/>
              <a:tabLst>
                <a:tab pos="1139825" algn="l"/>
              </a:tabLst>
            </a:pPr>
            <a:r>
              <a:rPr lang="en-US" altLang="en-US" sz="2000" dirty="0" smtClean="0"/>
              <a:t>Left: 	horizontal and vertical tunes during LEP acceleration</a:t>
            </a:r>
            <a:br>
              <a:rPr lang="en-US" altLang="en-US" sz="2000" dirty="0" smtClean="0"/>
            </a:br>
            <a:r>
              <a:rPr lang="en-US" altLang="en-US" sz="2000" dirty="0" smtClean="0"/>
              <a:t>Right: 	Machine experiment: all 3 tunes and synchro-</a:t>
            </a:r>
            <a:r>
              <a:rPr lang="en-US" altLang="en-US" sz="2000" dirty="0" err="1" smtClean="0"/>
              <a:t>betatron</a:t>
            </a:r>
            <a:r>
              <a:rPr lang="en-US" altLang="en-US" sz="2000" dirty="0" smtClean="0"/>
              <a:t> coupling</a:t>
            </a:r>
          </a:p>
        </p:txBody>
      </p:sp>
      <p:sp>
        <p:nvSpPr>
          <p:cNvPr id="44035" name="Rectangle 5"/>
          <p:cNvSpPr>
            <a:spLocks noGrp="1" noChangeArrowheads="1"/>
          </p:cNvSpPr>
          <p:nvPr>
            <p:ph type="title"/>
          </p:nvPr>
        </p:nvSpPr>
        <p:spPr>
          <a:xfrm>
            <a:off x="1331913" y="198438"/>
            <a:ext cx="6821488" cy="571500"/>
          </a:xfrm>
        </p:spPr>
        <p:txBody>
          <a:bodyPr/>
          <a:lstStyle/>
          <a:p>
            <a:r>
              <a:rPr lang="en-US" altLang="en-US" sz="2400" dirty="0" smtClean="0"/>
              <a:t>STFT Measurement Examples II</a:t>
            </a:r>
          </a:p>
        </p:txBody>
      </p:sp>
      <p:sp>
        <p:nvSpPr>
          <p:cNvPr id="44034" name="Footer Placeholder 4"/>
          <p:cNvSpPr>
            <a:spLocks noGrp="1"/>
          </p:cNvSpPr>
          <p:nvPr>
            <p:ph type="ftr" sz="quarter" idx="4294967295"/>
          </p:nvPr>
        </p:nvSpPr>
        <p:spPr>
          <a:xfrm>
            <a:off x="0" y="6597650"/>
            <a:ext cx="1295400" cy="144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a:solidFill>
                <a:schemeClr val="tx2"/>
              </a:solidFill>
            </a:endParaRPr>
          </a:p>
        </p:txBody>
      </p:sp>
      <p:pic>
        <p:nvPicPr>
          <p:cNvPr id="489475" name="Picture 3" descr="tune_history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13" y="2347913"/>
            <a:ext cx="4048125"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9474" name="Picture 2" descr="tune_history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2347913"/>
            <a:ext cx="4365625" cy="425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07CB4EDF-7DE6-4369-B527-B79B2EF0026D}" type="slidenum">
              <a:rPr lang="en-US" smtClean="0"/>
              <a:pPr/>
              <a:t>69</a:t>
            </a:fld>
            <a:endParaRPr lang="en-US"/>
          </a:p>
        </p:txBody>
      </p:sp>
    </p:spTree>
    <p:extLst>
      <p:ext uri="{BB962C8B-B14F-4D97-AF65-F5344CB8AC3E}">
        <p14:creationId xmlns:p14="http://schemas.microsoft.com/office/powerpoint/2010/main" val="866857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89475"/>
                                        </p:tgtEl>
                                        <p:attrNameLst>
                                          <p:attrName>style.visibility</p:attrName>
                                        </p:attrNameLst>
                                      </p:cBhvr>
                                      <p:to>
                                        <p:strVal val="visible"/>
                                      </p:to>
                                    </p:set>
                                    <p:animEffect transition="in" filter="wipe(up)">
                                      <p:cBhvr>
                                        <p:cTn id="7" dur="500"/>
                                        <p:tgtEl>
                                          <p:spTgt spid="489475"/>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489474"/>
                                        </p:tgtEl>
                                        <p:attrNameLst>
                                          <p:attrName>style.visibility</p:attrName>
                                        </p:attrNameLst>
                                      </p:cBhvr>
                                      <p:to>
                                        <p:strVal val="visible"/>
                                      </p:to>
                                    </p:set>
                                    <p:animEffect transition="in" filter="wipe(up)">
                                      <p:cBhvr>
                                        <p:cTn id="11" dur="500"/>
                                        <p:tgtEl>
                                          <p:spTgt spid="48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979399" y="925306"/>
            <a:ext cx="4956601" cy="2821873"/>
          </a:xfrm>
        </p:spPr>
      </p:pic>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Title 4"/>
          <p:cNvSpPr>
            <a:spLocks noGrp="1"/>
          </p:cNvSpPr>
          <p:nvPr>
            <p:ph type="title"/>
          </p:nvPr>
        </p:nvSpPr>
        <p:spPr/>
        <p:txBody>
          <a:bodyPr/>
          <a:lstStyle/>
          <a:p>
            <a:r>
              <a:rPr lang="en-GB" dirty="0" smtClean="0"/>
              <a:t>Introduction 3/3</a:t>
            </a:r>
            <a:endParaRPr lang="en-GB" dirty="0"/>
          </a:p>
        </p:txBody>
      </p:sp>
      <p:sp>
        <p:nvSpPr>
          <p:cNvPr id="8" name="TextBox 7"/>
          <p:cNvSpPr txBox="1"/>
          <p:nvPr/>
        </p:nvSpPr>
        <p:spPr>
          <a:xfrm>
            <a:off x="685800" y="4114800"/>
            <a:ext cx="7543800"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Once we perceive the material in frequency domain (our brain does this for us), we can better understand the material.</a:t>
            </a:r>
          </a:p>
        </p:txBody>
      </p:sp>
      <p:pic>
        <p:nvPicPr>
          <p:cNvPr id="2" name="ParadisebytheDashboardLigh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111199" y="2110581"/>
            <a:ext cx="609600" cy="609600"/>
          </a:xfrm>
          <a:prstGeom prst="rect">
            <a:avLst/>
          </a:prstGeom>
        </p:spPr>
      </p:pic>
      <p:sp>
        <p:nvSpPr>
          <p:cNvPr id="7" name="Slide Number Placeholder 6"/>
          <p:cNvSpPr>
            <a:spLocks noGrp="1"/>
          </p:cNvSpPr>
          <p:nvPr>
            <p:ph type="sldNum" sz="quarter" idx="12"/>
          </p:nvPr>
        </p:nvSpPr>
        <p:spPr/>
        <p:txBody>
          <a:bodyPr/>
          <a:lstStyle/>
          <a:p>
            <a:fld id="{07CB4EDF-7DE6-4369-B527-B79B2EF0026D}" type="slidenum">
              <a:rPr lang="en-US" smtClean="0"/>
              <a:pPr/>
              <a:t>7</a:t>
            </a:fld>
            <a:endParaRPr lang="en-US"/>
          </a:p>
        </p:txBody>
      </p:sp>
      <p:sp>
        <p:nvSpPr>
          <p:cNvPr id="4" name="TextBox 3"/>
          <p:cNvSpPr txBox="1"/>
          <p:nvPr/>
        </p:nvSpPr>
        <p:spPr>
          <a:xfrm>
            <a:off x="829340" y="5105400"/>
            <a:ext cx="7543800" cy="923330"/>
          </a:xfrm>
          <a:prstGeom prst="rect">
            <a:avLst/>
          </a:prstGeom>
          <a:solidFill>
            <a:schemeClr val="bg1">
              <a:lumMod val="75000"/>
            </a:schemeClr>
          </a:solidFill>
        </p:spPr>
        <p:txBody>
          <a:bodyPr wrap="square" rtlCol="0">
            <a:spAutoFit/>
          </a:bodyPr>
          <a:lstStyle/>
          <a:p>
            <a:pPr algn="ctr"/>
            <a:r>
              <a:rPr lang="en-GB" dirty="0" smtClean="0">
                <a:solidFill>
                  <a:srgbClr val="7030A0"/>
                </a:solidFill>
              </a:rPr>
              <a:t>Non </a:t>
            </a:r>
            <a:r>
              <a:rPr lang="en-GB" dirty="0">
                <a:solidFill>
                  <a:srgbClr val="7030A0"/>
                </a:solidFill>
              </a:rPr>
              <a:t>matter whether we describe a phenomenon in time domain or in frequency domain, we describe the same physical reality. But the proper choice of description improves our understanding!</a:t>
            </a:r>
          </a:p>
        </p:txBody>
      </p:sp>
    </p:spTree>
    <p:extLst>
      <p:ext uri="{BB962C8B-B14F-4D97-AF65-F5344CB8AC3E}">
        <p14:creationId xmlns:p14="http://schemas.microsoft.com/office/powerpoint/2010/main" val="24493070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900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3505200"/>
          </a:xfrm>
        </p:spPr>
        <p:txBody>
          <a:bodyPr>
            <a:normAutofit fontScale="92500" lnSpcReduction="20000"/>
          </a:bodyPr>
          <a:lstStyle/>
          <a:p>
            <a:r>
              <a:rPr lang="en-GB" dirty="0" smtClean="0"/>
              <a:t>Sampling in time and space in a circular accelerator</a:t>
            </a:r>
            <a:br>
              <a:rPr lang="en-GB" dirty="0" smtClean="0"/>
            </a:br>
            <a:r>
              <a:rPr lang="en-GB" dirty="0" smtClean="0"/>
              <a:t>+ retransform of data as new set of samples only in time, but at a higher sampling frequency.</a:t>
            </a:r>
            <a:br>
              <a:rPr lang="en-GB" dirty="0" smtClean="0"/>
            </a:br>
            <a:endParaRPr lang="en-GB" dirty="0" smtClean="0"/>
          </a:p>
          <a:p>
            <a:r>
              <a:rPr lang="en-GB" dirty="0" smtClean="0"/>
              <a:t>Phase locked loop measurements of a single frequency (this way  “in the old days” a radio receiver worked); if you still now what this is?</a:t>
            </a:r>
            <a:br>
              <a:rPr lang="en-GB" dirty="0" smtClean="0"/>
            </a:br>
            <a:endParaRPr lang="en-GB" dirty="0" smtClean="0"/>
          </a:p>
          <a:p>
            <a:r>
              <a:rPr lang="en-GB" dirty="0" smtClean="0"/>
              <a:t>Wavelet analysis; not really used in accelerators, but used for example to find oilfields!</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70</a:t>
            </a:fld>
            <a:endParaRPr lang="en-US"/>
          </a:p>
        </p:txBody>
      </p:sp>
      <p:sp>
        <p:nvSpPr>
          <p:cNvPr id="5" name="Title 4"/>
          <p:cNvSpPr>
            <a:spLocks noGrp="1"/>
          </p:cNvSpPr>
          <p:nvPr>
            <p:ph type="title"/>
          </p:nvPr>
        </p:nvSpPr>
        <p:spPr/>
        <p:txBody>
          <a:bodyPr/>
          <a:lstStyle/>
          <a:p>
            <a:r>
              <a:rPr lang="en-GB" dirty="0" smtClean="0"/>
              <a:t>Some more cool stuff:</a:t>
            </a:r>
            <a:endParaRPr lang="en-GB" dirty="0"/>
          </a:p>
        </p:txBody>
      </p:sp>
    </p:spTree>
    <p:extLst>
      <p:ext uri="{BB962C8B-B14F-4D97-AF65-F5344CB8AC3E}">
        <p14:creationId xmlns:p14="http://schemas.microsoft.com/office/powerpoint/2010/main" val="14609103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838200"/>
          </a:xfrm>
        </p:spPr>
        <p:txBody>
          <a:bodyPr>
            <a:normAutofit fontScale="77500" lnSpcReduction="20000"/>
          </a:bodyPr>
          <a:lstStyle/>
          <a:p>
            <a:r>
              <a:rPr lang="en-GB" sz="2000" dirty="0" err="1" smtClean="0"/>
              <a:t>P.Zisopoulos</a:t>
            </a:r>
            <a:r>
              <a:rPr lang="en-GB" sz="2000" dirty="0" smtClean="0"/>
              <a:t> et al, Phys. Rev. </a:t>
            </a:r>
            <a:r>
              <a:rPr lang="en-GB" sz="2000" dirty="0" err="1" smtClean="0"/>
              <a:t>Acc</a:t>
            </a:r>
            <a:r>
              <a:rPr lang="en-GB" sz="2000" dirty="0" smtClean="0"/>
              <a:t>.&amp;Beams 22, 071002 (2019)</a:t>
            </a:r>
          </a:p>
          <a:p>
            <a:pPr marL="0" indent="0" algn="ctr">
              <a:buNone/>
            </a:pPr>
            <a:r>
              <a:rPr lang="en-GB" sz="2400" b="1" dirty="0" smtClean="0"/>
              <a:t>Refined </a:t>
            </a:r>
            <a:r>
              <a:rPr lang="en-GB" sz="2400" b="1" dirty="0" err="1" smtClean="0"/>
              <a:t>betatron</a:t>
            </a:r>
            <a:r>
              <a:rPr lang="en-GB" sz="2400" b="1" dirty="0" smtClean="0"/>
              <a:t> tune measurements by mixing BPM data</a:t>
            </a:r>
            <a:br>
              <a:rPr lang="en-GB" sz="2400" b="1" dirty="0" smtClean="0"/>
            </a:br>
            <a:endParaRPr lang="en-GB" sz="2400" b="1" dirty="0" smtClean="0"/>
          </a:p>
        </p:txBody>
      </p:sp>
      <p:sp>
        <p:nvSpPr>
          <p:cNvPr id="3" name="Footer Placeholder 2"/>
          <p:cNvSpPr>
            <a:spLocks noGrp="1"/>
          </p:cNvSpPr>
          <p:nvPr>
            <p:ph type="ftr" sz="quarter" idx="11"/>
          </p:nvPr>
        </p:nvSpPr>
        <p:spPr>
          <a:xfrm>
            <a:off x="533400" y="6346099"/>
            <a:ext cx="2895600" cy="365125"/>
          </a:xfrm>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71</a:t>
            </a:fld>
            <a:endParaRPr lang="en-US"/>
          </a:p>
        </p:txBody>
      </p:sp>
      <p:sp>
        <p:nvSpPr>
          <p:cNvPr id="5" name="Title 4"/>
          <p:cNvSpPr>
            <a:spLocks noGrp="1"/>
          </p:cNvSpPr>
          <p:nvPr>
            <p:ph type="title"/>
          </p:nvPr>
        </p:nvSpPr>
        <p:spPr>
          <a:xfrm>
            <a:off x="1600200" y="152400"/>
            <a:ext cx="6476999" cy="563562"/>
          </a:xfrm>
        </p:spPr>
        <p:txBody>
          <a:bodyPr/>
          <a:lstStyle/>
          <a:p>
            <a:r>
              <a:rPr lang="en-GB" sz="2800" dirty="0" smtClean="0"/>
              <a:t>A recent development: </a:t>
            </a:r>
            <a:r>
              <a:rPr lang="en-GB" sz="2800" dirty="0" err="1" smtClean="0"/>
              <a:t>MultiBPM</a:t>
            </a:r>
            <a:r>
              <a:rPr lang="en-GB" sz="2800" dirty="0" smtClean="0"/>
              <a:t> analysis</a:t>
            </a:r>
            <a:endParaRPr lang="en-GB" sz="2800" dirty="0"/>
          </a:p>
        </p:txBody>
      </p:sp>
      <p:sp>
        <p:nvSpPr>
          <p:cNvPr id="6" name="TextBox 5"/>
          <p:cNvSpPr txBox="1"/>
          <p:nvPr/>
        </p:nvSpPr>
        <p:spPr>
          <a:xfrm>
            <a:off x="457200" y="2133600"/>
            <a:ext cx="2819400" cy="2308324"/>
          </a:xfrm>
          <a:prstGeom prst="rect">
            <a:avLst/>
          </a:prstGeom>
          <a:noFill/>
        </p:spPr>
        <p:txBody>
          <a:bodyPr wrap="square" rtlCol="0">
            <a:spAutoFit/>
          </a:bodyPr>
          <a:lstStyle/>
          <a:p>
            <a:r>
              <a:rPr lang="en-GB" dirty="0"/>
              <a:t>Basic idea: Create additional samples per turn by using data from neighbouring BPMs (up to 500 in the LHC) and transforming them from samples in space to samples in time.</a:t>
            </a:r>
          </a:p>
          <a:p>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1" y="1524000"/>
            <a:ext cx="4999806" cy="5334000"/>
          </a:xfrm>
          <a:prstGeom prst="rect">
            <a:avLst/>
          </a:prstGeom>
        </p:spPr>
      </p:pic>
    </p:spTree>
    <p:extLst>
      <p:ext uri="{BB962C8B-B14F-4D97-AF65-F5344CB8AC3E}">
        <p14:creationId xmlns:p14="http://schemas.microsoft.com/office/powerpoint/2010/main" val="4787964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3200400" cy="5181600"/>
          </a:xfrm>
        </p:spPr>
        <p:txBody>
          <a:bodyPr>
            <a:normAutofit lnSpcReduction="10000"/>
          </a:bodyPr>
          <a:lstStyle/>
          <a:p>
            <a:r>
              <a:rPr lang="en-GB" sz="2000" dirty="0" smtClean="0"/>
              <a:t>During the injection process into the CERN PS strong orbit deflectors are activated. In addition to the wanted orbit change this leads also to an unwanted tune change: Needs to be measured</a:t>
            </a:r>
          </a:p>
          <a:p>
            <a:r>
              <a:rPr lang="en-GB" sz="2000" dirty="0" smtClean="0"/>
              <a:t>Single BPM measurements do not have enough time resolution at high frequency resolution</a:t>
            </a:r>
            <a:br>
              <a:rPr lang="en-GB" sz="2000" dirty="0" smtClean="0"/>
            </a:br>
            <a:r>
              <a:rPr lang="en-GB" sz="2000" dirty="0" smtClean="0"/>
              <a:t/>
            </a:r>
            <a:br>
              <a:rPr lang="en-GB" sz="2000" dirty="0" smtClean="0"/>
            </a:br>
            <a:r>
              <a:rPr lang="en-GB" sz="2000" dirty="0" smtClean="0">
                <a:solidFill>
                  <a:srgbClr val="00B050"/>
                </a:solidFill>
                <a:sym typeface="Wingdings" panose="05000000000000000000" pitchFamily="2" charset="2"/>
              </a:rPr>
              <a:t> use several BPMs</a:t>
            </a:r>
          </a:p>
          <a:p>
            <a:pPr marL="0" indent="0">
              <a:buNone/>
            </a:pPr>
            <a:r>
              <a:rPr lang="en-GB" sz="2000" dirty="0" smtClean="0">
                <a:solidFill>
                  <a:srgbClr val="00B050"/>
                </a:solidFill>
                <a:sym typeface="Wingdings" panose="05000000000000000000" pitchFamily="2" charset="2"/>
              </a:rPr>
              <a:t>With remarkable resolution for 40 turns</a:t>
            </a:r>
            <a:endParaRPr lang="en-GB" sz="2000" dirty="0">
              <a:solidFill>
                <a:srgbClr val="00B050"/>
              </a:solidFill>
            </a:endParaRPr>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72</a:t>
            </a:fld>
            <a:endParaRPr lang="en-US"/>
          </a:p>
        </p:txBody>
      </p:sp>
      <p:sp>
        <p:nvSpPr>
          <p:cNvPr id="5" name="Title 4"/>
          <p:cNvSpPr>
            <a:spLocks noGrp="1"/>
          </p:cNvSpPr>
          <p:nvPr>
            <p:ph type="title"/>
          </p:nvPr>
        </p:nvSpPr>
        <p:spPr/>
        <p:txBody>
          <a:bodyPr/>
          <a:lstStyle/>
          <a:p>
            <a:r>
              <a:rPr lang="en-GB" dirty="0" err="1" smtClean="0"/>
              <a:t>MultiBPM</a:t>
            </a:r>
            <a:r>
              <a:rPr lang="en-GB" dirty="0" smtClean="0"/>
              <a:t>: Result for CERN-PS</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00" y="945356"/>
            <a:ext cx="5421606" cy="5181600"/>
          </a:xfrm>
          <a:prstGeom prst="rect">
            <a:avLst/>
          </a:prstGeom>
        </p:spPr>
      </p:pic>
    </p:spTree>
    <p:extLst>
      <p:ext uri="{BB962C8B-B14F-4D97-AF65-F5344CB8AC3E}">
        <p14:creationId xmlns:p14="http://schemas.microsoft.com/office/powerpoint/2010/main" val="3574532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a:xfrm>
            <a:off x="277812" y="1128713"/>
            <a:ext cx="3989387" cy="5000625"/>
          </a:xfrm>
        </p:spPr>
        <p:txBody>
          <a:bodyPr>
            <a:normAutofit/>
          </a:bodyPr>
          <a:lstStyle/>
          <a:p>
            <a:pPr marL="533400" indent="-533400">
              <a:buFontTx/>
              <a:buAutoNum type="arabicPeriod"/>
            </a:pPr>
            <a:r>
              <a:rPr lang="en-US" altLang="en-US" sz="2400" dirty="0" smtClean="0">
                <a:solidFill>
                  <a:schemeClr val="tx1"/>
                </a:solidFill>
              </a:rPr>
              <a:t>So far all methods use exclusively the amplitude information</a:t>
            </a:r>
            <a:br>
              <a:rPr lang="en-US" altLang="en-US" sz="2400" dirty="0" smtClean="0">
                <a:solidFill>
                  <a:schemeClr val="tx1"/>
                </a:solidFill>
              </a:rPr>
            </a:br>
            <a:r>
              <a:rPr lang="en-US" altLang="en-US" sz="2400" dirty="0" smtClean="0">
                <a:solidFill>
                  <a:schemeClr val="tx1"/>
                </a:solidFill>
              </a:rPr>
              <a:t>(BTW: in the case of self excited oscillations this is the only way!)</a:t>
            </a:r>
          </a:p>
          <a:p>
            <a:pPr marL="533400" indent="-533400">
              <a:buFontTx/>
              <a:buAutoNum type="arabicPeriod"/>
            </a:pPr>
            <a:r>
              <a:rPr lang="en-US" altLang="en-US" sz="2400" dirty="0" smtClean="0"/>
              <a:t>But if you drive a </a:t>
            </a:r>
            <a:r>
              <a:rPr lang="en-US" altLang="en-US" sz="2400" dirty="0" err="1" smtClean="0"/>
              <a:t>betatron</a:t>
            </a:r>
            <a:r>
              <a:rPr lang="en-US" altLang="en-US" sz="2400" dirty="0" smtClean="0"/>
              <a:t> oscillation of the beam oscillation through an external force, one can use the phase between the exciter and the beam response as observable</a:t>
            </a:r>
            <a:endParaRPr lang="en-US" altLang="en-US" sz="2400" dirty="0" smtClean="0">
              <a:solidFill>
                <a:schemeClr val="tx1"/>
              </a:solidFill>
            </a:endParaRPr>
          </a:p>
        </p:txBody>
      </p:sp>
      <p:sp>
        <p:nvSpPr>
          <p:cNvPr id="43011" name="Rectangle 2"/>
          <p:cNvSpPr>
            <a:spLocks noGrp="1" noChangeArrowheads="1"/>
          </p:cNvSpPr>
          <p:nvPr>
            <p:ph type="title"/>
          </p:nvPr>
        </p:nvSpPr>
        <p:spPr>
          <a:xfrm>
            <a:off x="1523999" y="163513"/>
            <a:ext cx="6994525" cy="676275"/>
          </a:xfrm>
        </p:spPr>
        <p:txBody>
          <a:bodyPr/>
          <a:lstStyle/>
          <a:p>
            <a:r>
              <a:rPr lang="en-US" altLang="en-US" sz="2000" dirty="0" smtClean="0"/>
              <a:t>recall: Network analysis (BTF:=Beam transfer function)</a:t>
            </a:r>
          </a:p>
        </p:txBody>
      </p:sp>
      <p:sp>
        <p:nvSpPr>
          <p:cNvPr id="43010" name="Footer Placeholder 4"/>
          <p:cNvSpPr>
            <a:spLocks noGrp="1"/>
          </p:cNvSpPr>
          <p:nvPr>
            <p:ph type="ftr" sz="quarter" idx="4294967295"/>
          </p:nvPr>
        </p:nvSpPr>
        <p:spPr>
          <a:xfrm>
            <a:off x="1676399" y="6197599"/>
            <a:ext cx="2590800" cy="3413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dirty="0">
              <a:solidFill>
                <a:schemeClr val="tx2"/>
              </a:solidFill>
            </a:endParaRPr>
          </a:p>
        </p:txBody>
      </p:sp>
      <p:pic>
        <p:nvPicPr>
          <p:cNvPr id="43013" name="Picture 4" descr="SWF_fit"/>
          <p:cNvPicPr>
            <a:picLocks noChangeAspect="1" noChangeArrowheads="1"/>
          </p:cNvPicPr>
          <p:nvPr/>
        </p:nvPicPr>
        <p:blipFill>
          <a:blip r:embed="rId2">
            <a:extLst>
              <a:ext uri="{28A0092B-C50C-407E-A947-70E740481C1C}">
                <a14:useLocalDpi xmlns:a14="http://schemas.microsoft.com/office/drawing/2010/main" val="0"/>
              </a:ext>
            </a:extLst>
          </a:blip>
          <a:srcRect t="5235" r="13045" b="3419"/>
          <a:stretch>
            <a:fillRect/>
          </a:stretch>
        </p:blipFill>
        <p:spPr bwMode="auto">
          <a:xfrm>
            <a:off x="4267199" y="769937"/>
            <a:ext cx="4475163" cy="576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07CB4EDF-7DE6-4369-B527-B79B2EF0026D}" type="slidenum">
              <a:rPr lang="en-US" smtClean="0"/>
              <a:pPr/>
              <a:t>73</a:t>
            </a:fld>
            <a:endParaRPr lang="en-US"/>
          </a:p>
        </p:txBody>
      </p:sp>
      <p:sp>
        <p:nvSpPr>
          <p:cNvPr id="3" name="TextBox 2"/>
          <p:cNvSpPr txBox="1"/>
          <p:nvPr/>
        </p:nvSpPr>
        <p:spPr>
          <a:xfrm>
            <a:off x="4584539" y="1981200"/>
            <a:ext cx="873444" cy="646331"/>
          </a:xfrm>
          <a:prstGeom prst="rect">
            <a:avLst/>
          </a:prstGeom>
          <a:noFill/>
        </p:spPr>
        <p:txBody>
          <a:bodyPr wrap="none" rtlCol="0">
            <a:spAutoFit/>
          </a:bodyPr>
          <a:lstStyle/>
          <a:p>
            <a:r>
              <a:rPr lang="en-GB" sz="3600" b="1" dirty="0" smtClean="0"/>
              <a:t>BTF</a:t>
            </a:r>
            <a:endParaRPr lang="en-GB" sz="3600" b="1" dirty="0"/>
          </a:p>
        </p:txBody>
      </p:sp>
    </p:spTree>
    <p:extLst>
      <p:ext uri="{BB962C8B-B14F-4D97-AF65-F5344CB8AC3E}">
        <p14:creationId xmlns:p14="http://schemas.microsoft.com/office/powerpoint/2010/main" val="1531362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696686" y="152400"/>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3600" dirty="0">
                <a:solidFill>
                  <a:srgbClr val="000099"/>
                </a:solidFill>
              </a:rPr>
              <a:t>What is Wavelet Analysis ?</a:t>
            </a:r>
            <a:endParaRPr lang="en-US" altLang="en-US" sz="3600" dirty="0"/>
          </a:p>
        </p:txBody>
      </p:sp>
      <p:sp>
        <p:nvSpPr>
          <p:cNvPr id="328709" name="Rectangle 5"/>
          <p:cNvSpPr>
            <a:spLocks noChangeArrowheads="1"/>
          </p:cNvSpPr>
          <p:nvPr/>
        </p:nvSpPr>
        <p:spPr bwMode="auto">
          <a:xfrm>
            <a:off x="729343" y="990600"/>
            <a:ext cx="777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r>
              <a:rPr lang="en-US" altLang="en-US" sz="2000" b="0" dirty="0"/>
              <a:t>And…what is a wavelet…?</a:t>
            </a:r>
          </a:p>
          <a:p>
            <a:pPr eaLnBrk="1" hangingPunct="1"/>
            <a:endParaRPr lang="en-US" altLang="en-US" sz="2000" b="0" dirty="0"/>
          </a:p>
        </p:txBody>
      </p:sp>
      <p:pic>
        <p:nvPicPr>
          <p:cNvPr id="3287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7225" y="990601"/>
            <a:ext cx="421005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8711" name="Rectangle 7"/>
          <p:cNvSpPr>
            <a:spLocks noChangeArrowheads="1"/>
          </p:cNvSpPr>
          <p:nvPr/>
        </p:nvSpPr>
        <p:spPr bwMode="auto">
          <a:xfrm>
            <a:off x="729343" y="1676401"/>
            <a:ext cx="8153400" cy="1676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marL="0" indent="0" eaLnBrk="1" hangingPunct="1">
              <a:buNone/>
            </a:pPr>
            <a:r>
              <a:rPr lang="en-US" altLang="en-US" sz="1800" b="0" dirty="0"/>
              <a:t>A wavelet is a waveform of effectively </a:t>
            </a:r>
            <a:r>
              <a:rPr lang="en-US" altLang="en-US" sz="1800" b="0" u="sng" dirty="0">
                <a:solidFill>
                  <a:srgbClr val="CC0000"/>
                </a:solidFill>
              </a:rPr>
              <a:t>limited</a:t>
            </a:r>
            <a:r>
              <a:rPr lang="en-US" altLang="en-US" sz="1800" b="0" dirty="0">
                <a:solidFill>
                  <a:srgbClr val="CC0000"/>
                </a:solidFill>
              </a:rPr>
              <a:t> </a:t>
            </a:r>
            <a:r>
              <a:rPr lang="en-US" altLang="en-US" sz="1800" b="0" u="sng" dirty="0">
                <a:solidFill>
                  <a:srgbClr val="CC0000"/>
                </a:solidFill>
              </a:rPr>
              <a:t>duration</a:t>
            </a:r>
            <a:r>
              <a:rPr lang="en-US" altLang="en-US" sz="1800" b="0" dirty="0"/>
              <a:t> that has an </a:t>
            </a:r>
            <a:r>
              <a:rPr lang="en-US" altLang="en-US" sz="1800" b="0" u="sng" dirty="0">
                <a:solidFill>
                  <a:srgbClr val="CC0000"/>
                </a:solidFill>
              </a:rPr>
              <a:t>average value of zero</a:t>
            </a:r>
            <a:r>
              <a:rPr lang="en-US" altLang="en-US" sz="1800" b="0" dirty="0" smtClean="0">
                <a:solidFill>
                  <a:srgbClr val="CC0000"/>
                </a:solidFill>
              </a:rPr>
              <a:t>.</a:t>
            </a:r>
          </a:p>
          <a:p>
            <a:pPr marL="0" indent="0" eaLnBrk="1" hangingPunct="1">
              <a:buNone/>
            </a:pPr>
            <a:r>
              <a:rPr lang="en-US" altLang="en-US" sz="1800" dirty="0" smtClean="0"/>
              <a:t>In a Fourier transform (FT) we represent the data by the </a:t>
            </a:r>
            <a:r>
              <a:rPr lang="en-US" altLang="en-US" sz="1800" dirty="0" smtClean="0">
                <a:solidFill>
                  <a:srgbClr val="0203F9"/>
                </a:solidFill>
              </a:rPr>
              <a:t>weighted sum </a:t>
            </a:r>
            <a:r>
              <a:rPr lang="en-US" altLang="en-US" sz="1800" dirty="0" smtClean="0"/>
              <a:t>of </a:t>
            </a:r>
            <a:r>
              <a:rPr lang="en-US" altLang="en-US" sz="1800" dirty="0" smtClean="0">
                <a:solidFill>
                  <a:srgbClr val="0203F9"/>
                </a:solidFill>
              </a:rPr>
              <a:t>infinite sine waves </a:t>
            </a:r>
            <a:r>
              <a:rPr lang="en-US" altLang="en-US" sz="1800" dirty="0" smtClean="0"/>
              <a:t>with different frequencies.</a:t>
            </a:r>
          </a:p>
          <a:p>
            <a:pPr marL="0" indent="0" eaLnBrk="1" hangingPunct="1">
              <a:buNone/>
            </a:pPr>
            <a:r>
              <a:rPr lang="en-US" altLang="en-US" sz="1800" dirty="0" smtClean="0">
                <a:solidFill>
                  <a:srgbClr val="C00000"/>
                </a:solidFill>
              </a:rPr>
              <a:t>So the “signal analyzing” functions are infinite sine waves.</a:t>
            </a:r>
          </a:p>
          <a:p>
            <a:pPr marL="0" indent="0" eaLnBrk="1" hangingPunct="1">
              <a:buNone/>
            </a:pPr>
            <a:endParaRPr lang="en-US" altLang="en-US" sz="2000" dirty="0" smtClean="0">
              <a:solidFill>
                <a:srgbClr val="C00000"/>
              </a:solidFill>
            </a:endParaRPr>
          </a:p>
          <a:p>
            <a:pPr marL="0" indent="0">
              <a:buNone/>
            </a:pPr>
            <a:r>
              <a:rPr lang="en-US" altLang="en-US" sz="1800" b="0" dirty="0" smtClean="0"/>
              <a:t>In the continuous wavelet transform (CWT)</a:t>
            </a:r>
            <a:r>
              <a:rPr lang="en-US" altLang="en-US" sz="1800" dirty="0"/>
              <a:t> </a:t>
            </a:r>
            <a:r>
              <a:rPr lang="en-US" altLang="en-US" sz="1800" dirty="0" smtClean="0"/>
              <a:t>we represent the data by the </a:t>
            </a:r>
            <a:r>
              <a:rPr lang="en-US" altLang="en-US" sz="1800" dirty="0" smtClean="0">
                <a:solidFill>
                  <a:schemeClr val="accent2">
                    <a:lumMod val="50000"/>
                  </a:schemeClr>
                </a:solidFill>
              </a:rPr>
              <a:t>weighted </a:t>
            </a:r>
            <a:r>
              <a:rPr lang="en-US" altLang="en-US" sz="1800" dirty="0" smtClean="0"/>
              <a:t>sum of </a:t>
            </a:r>
            <a:r>
              <a:rPr lang="en-US" altLang="en-US" sz="1800" dirty="0" smtClean="0">
                <a:solidFill>
                  <a:srgbClr val="0033CC"/>
                </a:solidFill>
              </a:rPr>
              <a:t>appropriately </a:t>
            </a:r>
            <a:r>
              <a:rPr lang="en-US" altLang="en-US" sz="1800" dirty="0">
                <a:solidFill>
                  <a:srgbClr val="0033CC"/>
                </a:solidFill>
              </a:rPr>
              <a:t>scaled and shifted </a:t>
            </a:r>
            <a:r>
              <a:rPr lang="en-US" altLang="en-US" sz="1800" dirty="0" smtClean="0">
                <a:solidFill>
                  <a:srgbClr val="0033CC"/>
                </a:solidFill>
              </a:rPr>
              <a:t>wavelets.</a:t>
            </a:r>
          </a:p>
          <a:p>
            <a:pPr marL="0" indent="0">
              <a:buNone/>
            </a:pPr>
            <a:r>
              <a:rPr lang="en-US" altLang="en-US" sz="1800" dirty="0" smtClean="0">
                <a:solidFill>
                  <a:srgbClr val="C00000"/>
                </a:solidFill>
              </a:rPr>
              <a:t>So instead of only infinite sine waves we take frequency dependent wavelets (by scaling) and time dependent wavelets (by shifting)</a:t>
            </a:r>
          </a:p>
          <a:p>
            <a:pPr marL="0" indent="0">
              <a:buNone/>
            </a:pPr>
            <a:r>
              <a:rPr lang="en-US" altLang="en-US" sz="1800" dirty="0">
                <a:solidFill>
                  <a:srgbClr val="C00000"/>
                </a:solidFill>
              </a:rPr>
              <a:t>a</a:t>
            </a:r>
            <a:r>
              <a:rPr lang="en-US" altLang="en-US" sz="1800" dirty="0" smtClean="0">
                <a:solidFill>
                  <a:srgbClr val="C00000"/>
                </a:solidFill>
              </a:rPr>
              <a:t>s “two dimensional set of analyzing functions” </a:t>
            </a:r>
            <a:endParaRPr lang="en-US" altLang="en-US" sz="1800" b="0" dirty="0">
              <a:solidFill>
                <a:srgbClr val="C00000"/>
              </a:solidFill>
            </a:endParaRPr>
          </a:p>
          <a:p>
            <a:pPr marL="0" indent="0">
              <a:buNone/>
            </a:pPr>
            <a:endParaRPr lang="en-US" altLang="en-US" sz="1800" b="0" dirty="0">
              <a:solidFill>
                <a:srgbClr val="C00000"/>
              </a:solidFill>
            </a:endParaRPr>
          </a:p>
        </p:txBody>
      </p:sp>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225" y="5257800"/>
            <a:ext cx="6858000" cy="1184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r>
              <a:rPr lang="en-US" smtClean="0"/>
              <a:t>CAS 2025 H.Schmickler</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74</a:t>
            </a:fld>
            <a:endParaRPr lang="en-US"/>
          </a:p>
        </p:txBody>
      </p:sp>
    </p:spTree>
    <p:extLst>
      <p:ext uri="{BB962C8B-B14F-4D97-AF65-F5344CB8AC3E}">
        <p14:creationId xmlns:p14="http://schemas.microsoft.com/office/powerpoint/2010/main" val="351262573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8709"/>
                                        </p:tgtEl>
                                        <p:attrNameLst>
                                          <p:attrName>style.visibility</p:attrName>
                                        </p:attrNameLst>
                                      </p:cBhvr>
                                      <p:to>
                                        <p:strVal val="visible"/>
                                      </p:to>
                                    </p:set>
                                    <p:animEffect transition="in" filter="blinds(horizontal)">
                                      <p:cBhvr>
                                        <p:cTn id="7" dur="500"/>
                                        <p:tgtEl>
                                          <p:spTgt spid="3287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28710"/>
                                        </p:tgtEl>
                                        <p:attrNameLst>
                                          <p:attrName>style.visibility</p:attrName>
                                        </p:attrNameLst>
                                      </p:cBhvr>
                                      <p:to>
                                        <p:strVal val="visible"/>
                                      </p:to>
                                    </p:set>
                                    <p:animEffect transition="in" filter="diamond(in)">
                                      <p:cBhvr>
                                        <p:cTn id="12" dur="2000"/>
                                        <p:tgtEl>
                                          <p:spTgt spid="3287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8711"/>
                                        </p:tgtEl>
                                        <p:attrNameLst>
                                          <p:attrName>style.visibility</p:attrName>
                                        </p:attrNameLst>
                                      </p:cBhvr>
                                      <p:to>
                                        <p:strVal val="visible"/>
                                      </p:to>
                                    </p:set>
                                    <p:animEffect transition="in" filter="blinds(horizontal)">
                                      <p:cBhvr>
                                        <p:cTn id="17" dur="500"/>
                                        <p:tgtEl>
                                          <p:spTgt spid="32871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9" grpId="0"/>
      <p:bldP spid="328711" grpId="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1981200" y="152400"/>
            <a:ext cx="4953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4400" dirty="0" smtClean="0">
                <a:solidFill>
                  <a:srgbClr val="000099"/>
                </a:solidFill>
              </a:rPr>
              <a:t>Wavelet Scaling</a:t>
            </a:r>
            <a:r>
              <a:rPr lang="en-US" altLang="en-US" sz="4400" dirty="0"/>
              <a:t>	</a:t>
            </a:r>
          </a:p>
        </p:txBody>
      </p:sp>
      <p:sp>
        <p:nvSpPr>
          <p:cNvPr id="40963" name="Rectangle 5"/>
          <p:cNvSpPr>
            <a:spLocks noChangeArrowheads="1"/>
          </p:cNvSpPr>
          <p:nvPr/>
        </p:nvSpPr>
        <p:spPr bwMode="auto">
          <a:xfrm>
            <a:off x="593685" y="957805"/>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r>
              <a:rPr lang="en-US" altLang="en-US" b="0" dirty="0" smtClean="0"/>
              <a:t>Time stretching or frequency scaling:</a:t>
            </a:r>
            <a:endParaRPr lang="en-US" altLang="en-US" b="0" dirty="0"/>
          </a:p>
        </p:txBody>
      </p:sp>
      <p:sp>
        <p:nvSpPr>
          <p:cNvPr id="3" name="Footer Placeholder 2"/>
          <p:cNvSpPr>
            <a:spLocks noGrp="1"/>
          </p:cNvSpPr>
          <p:nvPr>
            <p:ph type="ftr" sz="quarter" idx="11"/>
          </p:nvPr>
        </p:nvSpPr>
        <p:spPr/>
        <p:txBody>
          <a:bodyPr/>
          <a:lstStyle/>
          <a:p>
            <a:r>
              <a:rPr lang="en-US" smtClean="0"/>
              <a:t>CAS 2025 H.Schmickler</a:t>
            </a:r>
            <a:endParaRPr lang="en-US"/>
          </a:p>
        </p:txBody>
      </p:sp>
      <p:sp>
        <p:nvSpPr>
          <p:cNvPr id="4" name="Slide Number Placeholder 3"/>
          <p:cNvSpPr>
            <a:spLocks noGrp="1"/>
          </p:cNvSpPr>
          <p:nvPr>
            <p:ph type="sldNum" sz="quarter" idx="12"/>
          </p:nvPr>
        </p:nvSpPr>
        <p:spPr/>
        <p:txBody>
          <a:bodyPr/>
          <a:lstStyle/>
          <a:p>
            <a:fld id="{07CB4EDF-7DE6-4369-B527-B79B2EF0026D}" type="slidenum">
              <a:rPr lang="en-US" smtClean="0"/>
              <a:pPr/>
              <a:t>75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565" y="1676400"/>
            <a:ext cx="7316867" cy="4573042"/>
          </a:xfrm>
          <a:prstGeom prst="rect">
            <a:avLst/>
          </a:prstGeom>
        </p:spPr>
      </p:pic>
    </p:spTree>
    <p:extLst>
      <p:ext uri="{BB962C8B-B14F-4D97-AF65-F5344CB8AC3E}">
        <p14:creationId xmlns:p14="http://schemas.microsoft.com/office/powerpoint/2010/main" val="4173185101"/>
      </p:ext>
    </p:extLst>
  </p:cSld>
  <p:clrMapOvr>
    <a:masterClrMapping/>
  </p:clrMapOvr>
  <p:transition>
    <p:wedg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CAS 2025 H.Schmickler</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76</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742" y="1524000"/>
            <a:ext cx="7316867" cy="4573042"/>
          </a:xfrm>
          <a:prstGeom prst="rect">
            <a:avLst/>
          </a:prstGeom>
        </p:spPr>
      </p:pic>
      <p:sp>
        <p:nvSpPr>
          <p:cNvPr id="5" name="Rectangle 4"/>
          <p:cNvSpPr>
            <a:spLocks noChangeArrowheads="1"/>
          </p:cNvSpPr>
          <p:nvPr/>
        </p:nvSpPr>
        <p:spPr bwMode="auto">
          <a:xfrm>
            <a:off x="2090676" y="304800"/>
            <a:ext cx="4953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4400" dirty="0" smtClean="0">
                <a:solidFill>
                  <a:srgbClr val="000099"/>
                </a:solidFill>
              </a:rPr>
              <a:t>Wavelet Shifting</a:t>
            </a:r>
            <a:r>
              <a:rPr lang="en-US" altLang="en-US" sz="4400" dirty="0"/>
              <a:t>	</a:t>
            </a:r>
          </a:p>
        </p:txBody>
      </p:sp>
      <p:sp>
        <p:nvSpPr>
          <p:cNvPr id="6" name="Rectangle 5"/>
          <p:cNvSpPr>
            <a:spLocks noChangeArrowheads="1"/>
          </p:cNvSpPr>
          <p:nvPr/>
        </p:nvSpPr>
        <p:spPr bwMode="auto">
          <a:xfrm>
            <a:off x="593685" y="957805"/>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9pPr>
          </a:lstStyle>
          <a:p>
            <a:pPr eaLnBrk="1" hangingPunct="1"/>
            <a:r>
              <a:rPr lang="en-US" altLang="en-US" b="0" dirty="0" smtClean="0"/>
              <a:t>Time shifting:</a:t>
            </a:r>
            <a:endParaRPr lang="en-US" altLang="en-US" b="0" dirty="0"/>
          </a:p>
        </p:txBody>
      </p:sp>
    </p:spTree>
    <p:extLst>
      <p:ext uri="{BB962C8B-B14F-4D97-AF65-F5344CB8AC3E}">
        <p14:creationId xmlns:p14="http://schemas.microsoft.com/office/powerpoint/2010/main" val="404644870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1524000" y="533400"/>
            <a:ext cx="6477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600" b="1">
                <a:solidFill>
                  <a:schemeClr val="tx1"/>
                </a:solidFill>
                <a:latin typeface="Arial" panose="020B0604020202020204" pitchFamily="34" charset="0"/>
                <a:cs typeface="Arial" panose="020B0604020202020204" pitchFamily="34" charset="0"/>
              </a:defRPr>
            </a:lvl1pPr>
            <a:lvl2pPr marL="742950" indent="-285750">
              <a:defRPr sz="1600" b="1">
                <a:solidFill>
                  <a:schemeClr val="tx1"/>
                </a:solidFill>
                <a:latin typeface="Arial" panose="020B0604020202020204" pitchFamily="34" charset="0"/>
                <a:cs typeface="Arial" panose="020B0604020202020204" pitchFamily="34" charset="0"/>
              </a:defRPr>
            </a:lvl2pPr>
            <a:lvl3pPr marL="1143000" indent="-228600">
              <a:defRPr sz="1600" b="1">
                <a:solidFill>
                  <a:schemeClr val="tx1"/>
                </a:solidFill>
                <a:latin typeface="Arial" panose="020B0604020202020204" pitchFamily="34" charset="0"/>
                <a:cs typeface="Arial" panose="020B0604020202020204" pitchFamily="34" charset="0"/>
              </a:defRPr>
            </a:lvl3pPr>
            <a:lvl4pPr marL="1600200" indent="-228600">
              <a:defRPr sz="1600" b="1">
                <a:solidFill>
                  <a:schemeClr val="tx1"/>
                </a:solidFill>
                <a:latin typeface="Arial" panose="020B0604020202020204" pitchFamily="34" charset="0"/>
                <a:cs typeface="Arial" panose="020B0604020202020204" pitchFamily="34" charset="0"/>
              </a:defRPr>
            </a:lvl4pPr>
            <a:lvl5pPr marL="2057400" indent="-228600">
              <a:defRPr sz="1600"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b="1">
                <a:solidFill>
                  <a:schemeClr val="tx1"/>
                </a:solidFill>
                <a:latin typeface="Arial" panose="020B0604020202020204" pitchFamily="34" charset="0"/>
                <a:cs typeface="Arial" panose="020B0604020202020204" pitchFamily="34" charset="0"/>
              </a:defRPr>
            </a:lvl9pPr>
          </a:lstStyle>
          <a:p>
            <a:pPr eaLnBrk="1" hangingPunct="1"/>
            <a:r>
              <a:rPr lang="en-US" altLang="en-US" sz="2400" dirty="0" smtClean="0">
                <a:solidFill>
                  <a:srgbClr val="000099"/>
                </a:solidFill>
              </a:rPr>
              <a:t>Wavelet Analysis by Shifting and Scaling</a:t>
            </a:r>
            <a:endParaRPr lang="en-US" altLang="en-US" sz="2400" dirty="0"/>
          </a:p>
        </p:txBody>
      </p:sp>
      <p:sp>
        <p:nvSpPr>
          <p:cNvPr id="3" name="Footer Placeholder 2"/>
          <p:cNvSpPr>
            <a:spLocks noGrp="1"/>
          </p:cNvSpPr>
          <p:nvPr>
            <p:ph type="ftr" sz="quarter" idx="11"/>
          </p:nvPr>
        </p:nvSpPr>
        <p:spPr/>
        <p:txBody>
          <a:bodyPr/>
          <a:lstStyle/>
          <a:p>
            <a:r>
              <a:rPr lang="en-US" smtClean="0"/>
              <a:t>CAS 2025 H.Schmickler</a:t>
            </a:r>
            <a:endParaRPr lang="en-US"/>
          </a:p>
        </p:txBody>
      </p:sp>
      <p:sp>
        <p:nvSpPr>
          <p:cNvPr id="4" name="Slide Number Placeholder 3"/>
          <p:cNvSpPr>
            <a:spLocks noGrp="1"/>
          </p:cNvSpPr>
          <p:nvPr>
            <p:ph type="sldNum" sz="quarter" idx="12"/>
          </p:nvPr>
        </p:nvSpPr>
        <p:spPr/>
        <p:txBody>
          <a:bodyPr/>
          <a:lstStyle/>
          <a:p>
            <a:fld id="{07CB4EDF-7DE6-4369-B527-B79B2EF0026D}" type="slidenum">
              <a:rPr lang="en-US" smtClean="0"/>
              <a:pPr/>
              <a:t>77</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219200"/>
            <a:ext cx="7696200" cy="5053771"/>
          </a:xfrm>
          <a:prstGeom prst="rect">
            <a:avLst/>
          </a:prstGeom>
        </p:spPr>
      </p:pic>
    </p:spTree>
    <p:extLst>
      <p:ext uri="{BB962C8B-B14F-4D97-AF65-F5344CB8AC3E}">
        <p14:creationId xmlns:p14="http://schemas.microsoft.com/office/powerpoint/2010/main" val="4164263620"/>
      </p:ext>
    </p:extLst>
  </p:cSld>
  <p:clrMapOvr>
    <a:masterClrMapping/>
  </p:clrMapOvr>
  <p:transition>
    <p:wedg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81000" y="1981200"/>
            <a:ext cx="8229600" cy="3733800"/>
          </a:xfrm>
        </p:spPr>
        <p:txBody>
          <a:bodyPr/>
          <a:lstStyle/>
          <a:p>
            <a:pPr eaLnBrk="1" hangingPunct="1">
              <a:lnSpc>
                <a:spcPct val="90000"/>
              </a:lnSpc>
            </a:pPr>
            <a:r>
              <a:rPr lang="en-US" altLang="en-US" sz="2400" dirty="0" smtClean="0"/>
              <a:t>Pre-1930</a:t>
            </a:r>
          </a:p>
          <a:p>
            <a:pPr lvl="1" eaLnBrk="1" hangingPunct="1">
              <a:lnSpc>
                <a:spcPct val="90000"/>
              </a:lnSpc>
            </a:pPr>
            <a:r>
              <a:rPr lang="en-US" altLang="en-US" sz="2000" dirty="0" smtClean="0"/>
              <a:t>Joseph Fourier (1807) with his theories of frequency analysis</a:t>
            </a:r>
          </a:p>
          <a:p>
            <a:pPr eaLnBrk="1" hangingPunct="1">
              <a:lnSpc>
                <a:spcPct val="90000"/>
              </a:lnSpc>
            </a:pPr>
            <a:r>
              <a:rPr lang="en-US" altLang="en-US" sz="2400" dirty="0" smtClean="0"/>
              <a:t>The 1930</a:t>
            </a:r>
            <a:r>
              <a:rPr lang="en-US" altLang="en-US" sz="2400" baseline="30000" dirty="0" smtClean="0"/>
              <a:t>s</a:t>
            </a:r>
          </a:p>
          <a:p>
            <a:pPr lvl="1" eaLnBrk="1" hangingPunct="1">
              <a:lnSpc>
                <a:spcPct val="90000"/>
              </a:lnSpc>
            </a:pPr>
            <a:r>
              <a:rPr lang="en-US" altLang="en-US" sz="2000" dirty="0" smtClean="0"/>
              <a:t>Using scale-varying basis functions; computing the energy of a function</a:t>
            </a:r>
          </a:p>
          <a:p>
            <a:pPr eaLnBrk="1" hangingPunct="1">
              <a:lnSpc>
                <a:spcPct val="90000"/>
              </a:lnSpc>
            </a:pPr>
            <a:r>
              <a:rPr lang="en-US" altLang="en-US" sz="2400" dirty="0" smtClean="0"/>
              <a:t>1960-1980</a:t>
            </a:r>
          </a:p>
          <a:p>
            <a:pPr lvl="1" eaLnBrk="1" hangingPunct="1">
              <a:lnSpc>
                <a:spcPct val="90000"/>
              </a:lnSpc>
            </a:pPr>
            <a:r>
              <a:rPr lang="en-US" altLang="en-US" sz="2000" dirty="0" smtClean="0"/>
              <a:t>Guido Weiss and Ronald R. </a:t>
            </a:r>
            <a:r>
              <a:rPr lang="en-US" altLang="en-US" sz="2000" dirty="0" err="1" smtClean="0"/>
              <a:t>Coifman</a:t>
            </a:r>
            <a:r>
              <a:rPr lang="en-US" altLang="en-US" sz="2000" dirty="0" smtClean="0"/>
              <a:t>; Grossman and </a:t>
            </a:r>
            <a:r>
              <a:rPr lang="en-US" altLang="en-US" sz="2000" dirty="0" err="1" smtClean="0"/>
              <a:t>Morlet</a:t>
            </a:r>
            <a:endParaRPr lang="en-US" altLang="en-US" sz="2000" dirty="0" smtClean="0"/>
          </a:p>
          <a:p>
            <a:pPr eaLnBrk="1" hangingPunct="1">
              <a:lnSpc>
                <a:spcPct val="90000"/>
              </a:lnSpc>
            </a:pPr>
            <a:r>
              <a:rPr lang="en-US" altLang="en-US" sz="2400" dirty="0" smtClean="0"/>
              <a:t>Post-1980</a:t>
            </a:r>
          </a:p>
          <a:p>
            <a:pPr lvl="1" eaLnBrk="1" hangingPunct="1">
              <a:lnSpc>
                <a:spcPct val="90000"/>
              </a:lnSpc>
            </a:pPr>
            <a:r>
              <a:rPr lang="en-US" altLang="en-US" sz="2000" dirty="0" smtClean="0"/>
              <a:t>Stephane </a:t>
            </a:r>
            <a:r>
              <a:rPr lang="en-US" altLang="en-US" sz="2000" dirty="0" err="1" smtClean="0"/>
              <a:t>Mallat</a:t>
            </a:r>
            <a:r>
              <a:rPr lang="en-US" altLang="en-US" sz="2000" dirty="0" smtClean="0"/>
              <a:t>; Y. Meyer; Ingrid </a:t>
            </a:r>
            <a:r>
              <a:rPr lang="en-US" altLang="en-US" sz="2000" dirty="0" err="1" smtClean="0"/>
              <a:t>Daubechies</a:t>
            </a:r>
            <a:r>
              <a:rPr lang="en-US" altLang="en-US" sz="2000" dirty="0" smtClean="0"/>
              <a:t>; wavelet applications today</a:t>
            </a:r>
          </a:p>
          <a:p>
            <a:pPr eaLnBrk="1" hangingPunct="1">
              <a:lnSpc>
                <a:spcPct val="90000"/>
              </a:lnSpc>
            </a:pPr>
            <a:endParaRPr lang="en-US" altLang="en-US" sz="2400" dirty="0" smtClean="0"/>
          </a:p>
        </p:txBody>
      </p:sp>
      <p:sp>
        <p:nvSpPr>
          <p:cNvPr id="6146" name="Rectangle 2"/>
          <p:cNvSpPr>
            <a:spLocks noGrp="1" noChangeArrowheads="1"/>
          </p:cNvSpPr>
          <p:nvPr>
            <p:ph type="title"/>
          </p:nvPr>
        </p:nvSpPr>
        <p:spPr>
          <a:xfrm>
            <a:off x="1547664" y="274638"/>
            <a:ext cx="6552728" cy="1020762"/>
          </a:xfrm>
        </p:spPr>
        <p:txBody>
          <a:bodyPr/>
          <a:lstStyle/>
          <a:p>
            <a:pPr eaLnBrk="1" hangingPunct="1"/>
            <a:r>
              <a:rPr lang="en-US" altLang="en-US" sz="2800" b="1" i="1" dirty="0" smtClean="0"/>
              <a:t>Historical Development of wavelet transforms (main contributors)</a:t>
            </a:r>
          </a:p>
        </p:txBody>
      </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78</a:t>
            </a:fld>
            <a:endParaRPr lang="en-US"/>
          </a:p>
        </p:txBody>
      </p:sp>
    </p:spTree>
    <p:extLst>
      <p:ext uri="{BB962C8B-B14F-4D97-AF65-F5344CB8AC3E}">
        <p14:creationId xmlns:p14="http://schemas.microsoft.com/office/powerpoint/2010/main" val="4605106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79</a:t>
            </a:fld>
            <a:endParaRPr lang="en-US"/>
          </a:p>
        </p:txBody>
      </p:sp>
      <p:sp>
        <p:nvSpPr>
          <p:cNvPr id="5" name="Title 4"/>
          <p:cNvSpPr>
            <a:spLocks noGrp="1"/>
          </p:cNvSpPr>
          <p:nvPr>
            <p:ph type="title"/>
          </p:nvPr>
        </p:nvSpPr>
        <p:spPr/>
        <p:txBody>
          <a:bodyPr/>
          <a:lstStyle/>
          <a:p>
            <a:r>
              <a:rPr lang="en-GB" dirty="0" smtClean="0"/>
              <a:t>Various transforms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0600"/>
            <a:ext cx="9144000" cy="3459577"/>
          </a:xfrm>
          <a:prstGeom prst="rect">
            <a:avLst/>
          </a:prstGeom>
        </p:spPr>
      </p:pic>
      <p:sp>
        <p:nvSpPr>
          <p:cNvPr id="7" name="TextBox 6"/>
          <p:cNvSpPr txBox="1"/>
          <p:nvPr/>
        </p:nvSpPr>
        <p:spPr>
          <a:xfrm>
            <a:off x="457200" y="4572000"/>
            <a:ext cx="8305800" cy="830997"/>
          </a:xfrm>
          <a:prstGeom prst="rect">
            <a:avLst/>
          </a:prstGeom>
          <a:noFill/>
        </p:spPr>
        <p:txBody>
          <a:bodyPr wrap="square" rtlCol="0">
            <a:spAutoFit/>
          </a:bodyPr>
          <a:lstStyle/>
          <a:p>
            <a:r>
              <a:rPr lang="en-GB" sz="2400" dirty="0" smtClean="0">
                <a:solidFill>
                  <a:srgbClr val="FF0000"/>
                </a:solidFill>
              </a:rPr>
              <a:t>The variables in red are linked to frequency resolution, </a:t>
            </a:r>
          </a:p>
          <a:p>
            <a:r>
              <a:rPr lang="en-GB" sz="2400" dirty="0" smtClean="0">
                <a:solidFill>
                  <a:srgbClr val="0203F9"/>
                </a:solidFill>
              </a:rPr>
              <a:t>the variables in blue to time resolution.</a:t>
            </a:r>
            <a:endParaRPr lang="en-GB" sz="2400" dirty="0">
              <a:solidFill>
                <a:srgbClr val="0203F9"/>
              </a:solidFill>
            </a:endParaRPr>
          </a:p>
        </p:txBody>
      </p:sp>
    </p:spTree>
    <p:extLst>
      <p:ext uri="{BB962C8B-B14F-4D97-AF65-F5344CB8AC3E}">
        <p14:creationId xmlns:p14="http://schemas.microsoft.com/office/powerpoint/2010/main" val="1240058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457200" y="838200"/>
            <a:ext cx="3810000" cy="5943600"/>
          </a:xfrm>
        </p:spPr>
        <p:txBody>
          <a:bodyPr/>
          <a:lstStyle/>
          <a:p>
            <a:pPr eaLnBrk="1" hangingPunct="1"/>
            <a:r>
              <a:rPr lang="en-US" altLang="en-US" sz="2400" dirty="0" smtClean="0"/>
              <a:t>Had </a:t>
            </a:r>
            <a:r>
              <a:rPr lang="en-US" altLang="en-US" sz="2400" dirty="0" smtClean="0"/>
              <a:t>a crazy </a:t>
            </a:r>
            <a:r>
              <a:rPr lang="en-US" altLang="en-US" sz="2400" dirty="0" smtClean="0"/>
              <a:t>idea (1807):</a:t>
            </a:r>
          </a:p>
          <a:p>
            <a:pPr marL="0" indent="0" eaLnBrk="1" hangingPunct="1">
              <a:buNone/>
            </a:pPr>
            <a:r>
              <a:rPr lang="en-US" altLang="en-US" sz="2000" i="1" dirty="0" smtClean="0">
                <a:sym typeface="Wingdings" pitchFamily="2" charset="2"/>
              </a:rPr>
              <a:t></a:t>
            </a:r>
            <a:r>
              <a:rPr lang="en-US" altLang="en-US" sz="2000" i="1" dirty="0" smtClean="0"/>
              <a:t>	</a:t>
            </a:r>
            <a:r>
              <a:rPr lang="en-US" altLang="en-US" sz="2000" b="1" dirty="0" smtClean="0"/>
              <a:t>Any</a:t>
            </a:r>
            <a:r>
              <a:rPr lang="en-US" altLang="en-US" sz="2000" dirty="0" smtClean="0"/>
              <a:t> periodic function can be rewritten as a weighted sum of </a:t>
            </a:r>
            <a:r>
              <a:rPr lang="en-US" altLang="en-US" sz="2000" dirty="0" err="1" smtClean="0">
                <a:solidFill>
                  <a:srgbClr val="CC3300"/>
                </a:solidFill>
              </a:rPr>
              <a:t>Sines</a:t>
            </a:r>
            <a:r>
              <a:rPr lang="en-US" altLang="en-US" sz="2000" dirty="0" smtClean="0"/>
              <a:t> and </a:t>
            </a:r>
            <a:r>
              <a:rPr lang="en-US" altLang="en-US" sz="2000" dirty="0" smtClean="0">
                <a:solidFill>
                  <a:srgbClr val="CC3300"/>
                </a:solidFill>
              </a:rPr>
              <a:t>Cosines</a:t>
            </a:r>
            <a:r>
              <a:rPr lang="en-US" altLang="en-US" sz="2000" dirty="0" smtClean="0"/>
              <a:t> of different </a:t>
            </a:r>
            <a:r>
              <a:rPr lang="en-US" altLang="en-US" sz="2000" dirty="0" smtClean="0"/>
              <a:t>frequencies</a:t>
            </a:r>
            <a:endParaRPr lang="en-US" altLang="en-US" sz="2000" b="1" dirty="0" smtClean="0"/>
          </a:p>
          <a:p>
            <a:pPr eaLnBrk="1" hangingPunct="1"/>
            <a:r>
              <a:rPr lang="en-US" altLang="en-US" sz="2400" dirty="0" smtClean="0"/>
              <a:t>Don’t believe it?  </a:t>
            </a:r>
          </a:p>
          <a:p>
            <a:pPr lvl="1" eaLnBrk="1" hangingPunct="1"/>
            <a:r>
              <a:rPr lang="en-US" altLang="en-US" sz="2000" dirty="0" smtClean="0"/>
              <a:t>Neither did Lagrange, Laplace, Poisson and other big wigs</a:t>
            </a:r>
          </a:p>
          <a:p>
            <a:pPr lvl="1" eaLnBrk="1" hangingPunct="1"/>
            <a:r>
              <a:rPr lang="en-US" altLang="en-US" sz="2000" dirty="0" smtClean="0"/>
              <a:t>Not translated into English until 1878!</a:t>
            </a:r>
          </a:p>
          <a:p>
            <a:pPr eaLnBrk="1" hangingPunct="1"/>
            <a:r>
              <a:rPr lang="en-US" altLang="en-US" sz="2400" dirty="0" smtClean="0"/>
              <a:t> But it’s true!</a:t>
            </a:r>
          </a:p>
          <a:p>
            <a:pPr lvl="1" eaLnBrk="1" hangingPunct="1"/>
            <a:r>
              <a:rPr lang="en-US" altLang="en-US" sz="2000" dirty="0" smtClean="0"/>
              <a:t>called </a:t>
            </a:r>
            <a:r>
              <a:rPr lang="en-US" altLang="en-US" sz="2000" dirty="0" smtClean="0">
                <a:solidFill>
                  <a:srgbClr val="CC3300"/>
                </a:solidFill>
              </a:rPr>
              <a:t>Fourier Series</a:t>
            </a:r>
          </a:p>
          <a:p>
            <a:pPr lvl="1" eaLnBrk="1" hangingPunct="1"/>
            <a:r>
              <a:rPr lang="en-US" altLang="en-US" sz="2000" dirty="0" smtClean="0"/>
              <a:t>Possibly the greatest tool </a:t>
            </a:r>
          </a:p>
          <a:p>
            <a:pPr lvl="1" eaLnBrk="1" hangingPunct="1">
              <a:buFontTx/>
              <a:buNone/>
            </a:pPr>
            <a:r>
              <a:rPr lang="en-US" altLang="en-US" sz="2000" dirty="0" smtClean="0"/>
              <a:t>    used in Engineering</a:t>
            </a:r>
          </a:p>
        </p:txBody>
      </p:sp>
      <p:sp>
        <p:nvSpPr>
          <p:cNvPr id="17410" name="Rectangle 2"/>
          <p:cNvSpPr>
            <a:spLocks noGrp="1" noChangeArrowheads="1"/>
          </p:cNvSpPr>
          <p:nvPr>
            <p:ph type="title"/>
          </p:nvPr>
        </p:nvSpPr>
        <p:spPr>
          <a:xfrm>
            <a:off x="0" y="-76200"/>
            <a:ext cx="9144000" cy="838200"/>
          </a:xfrm>
        </p:spPr>
        <p:txBody>
          <a:bodyPr/>
          <a:lstStyle/>
          <a:p>
            <a:pPr eaLnBrk="1" hangingPunct="1"/>
            <a:r>
              <a:rPr lang="en-US" altLang="en-US" sz="2400" dirty="0" smtClean="0"/>
              <a:t>Jean Baptiste Joseph Fourier (1768-1830)</a:t>
            </a:r>
          </a:p>
        </p:txBody>
      </p:sp>
      <p:pic>
        <p:nvPicPr>
          <p:cNvPr id="17412" name="Picture 4" descr="J.B.J. Fourier (public domain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914400"/>
            <a:ext cx="4551363"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5"/>
          <p:cNvSpPr>
            <a:spLocks noChangeArrowheads="1"/>
          </p:cNvSpPr>
          <p:nvPr/>
        </p:nvSpPr>
        <p:spPr bwMode="auto">
          <a:xfrm flipV="1">
            <a:off x="1981200" y="761998"/>
            <a:ext cx="5410200" cy="45719"/>
          </a:xfrm>
          <a:prstGeom prst="rect">
            <a:avLst/>
          </a:prstGeom>
          <a:solidFill>
            <a:schemeClr val="tx1"/>
          </a:solidFill>
          <a:ln w="9525">
            <a:solidFill>
              <a:schemeClr val="tx1"/>
            </a:solidFill>
            <a:miter lim="800000"/>
            <a:headEnd/>
            <a:tailEnd/>
          </a:ln>
        </p:spPr>
        <p:txBody>
          <a:bodyPr wrap="none" anchor="ct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8</a:t>
            </a:fld>
            <a:endParaRPr lang="en-US"/>
          </a:p>
        </p:txBody>
      </p:sp>
    </p:spTree>
    <p:extLst>
      <p:ext uri="{BB962C8B-B14F-4D97-AF65-F5344CB8AC3E}">
        <p14:creationId xmlns:p14="http://schemas.microsoft.com/office/powerpoint/2010/main" val="161350457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74638"/>
            <a:ext cx="7086600" cy="487362"/>
          </a:xfrm>
        </p:spPr>
        <p:txBody>
          <a:bodyPr/>
          <a:lstStyle/>
          <a:p>
            <a:pPr eaLnBrk="1" hangingPunct="1"/>
            <a:r>
              <a:rPr lang="en-US" altLang="en-US" sz="2000" b="1" i="1" dirty="0" smtClean="0"/>
              <a:t>COMPARSION </a:t>
            </a:r>
            <a:r>
              <a:rPr lang="en-US" altLang="en-US" sz="2000" i="1" dirty="0" smtClean="0"/>
              <a:t>in terms of  time and frequency resolution</a:t>
            </a:r>
            <a:endParaRPr lang="en-US" altLang="en-US" sz="2000" b="1" i="1" dirty="0" smtClean="0"/>
          </a:p>
        </p:txBody>
      </p:sp>
      <p:grpSp>
        <p:nvGrpSpPr>
          <p:cNvPr id="30724" name="Group 4"/>
          <p:cNvGrpSpPr>
            <a:grpSpLocks/>
          </p:cNvGrpSpPr>
          <p:nvPr/>
        </p:nvGrpSpPr>
        <p:grpSpPr bwMode="auto">
          <a:xfrm>
            <a:off x="609600" y="914400"/>
            <a:ext cx="8001000" cy="5892800"/>
            <a:chOff x="1172" y="839"/>
            <a:chExt cx="3628" cy="3499"/>
          </a:xfrm>
        </p:grpSpPr>
        <p:sp>
          <p:nvSpPr>
            <p:cNvPr id="21508" name="Rectangle 5"/>
            <p:cNvSpPr>
              <a:spLocks noChangeArrowheads="1"/>
            </p:cNvSpPr>
            <p:nvPr/>
          </p:nvSpPr>
          <p:spPr bwMode="auto">
            <a:xfrm>
              <a:off x="1172" y="839"/>
              <a:ext cx="3628" cy="3481"/>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endParaRPr lang="en-GB" altLang="en-US"/>
            </a:p>
          </p:txBody>
        </p:sp>
        <p:grpSp>
          <p:nvGrpSpPr>
            <p:cNvPr id="21509" name="Group 6"/>
            <p:cNvGrpSpPr>
              <a:grpSpLocks/>
            </p:cNvGrpSpPr>
            <p:nvPr/>
          </p:nvGrpSpPr>
          <p:grpSpPr bwMode="auto">
            <a:xfrm>
              <a:off x="1341" y="947"/>
              <a:ext cx="3276" cy="3391"/>
              <a:chOff x="1341" y="947"/>
              <a:chExt cx="3276" cy="3391"/>
            </a:xfrm>
          </p:grpSpPr>
          <p:pic>
            <p:nvPicPr>
              <p:cNvPr id="2151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 y="947"/>
                <a:ext cx="3276" cy="319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1511" name="Rectangle 8"/>
              <p:cNvSpPr>
                <a:spLocks noChangeArrowheads="1"/>
              </p:cNvSpPr>
              <p:nvPr/>
            </p:nvSpPr>
            <p:spPr bwMode="auto">
              <a:xfrm>
                <a:off x="1748" y="4166"/>
                <a:ext cx="2791"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r>
                  <a:rPr lang="en-US" altLang="en-US" sz="1000">
                    <a:latin typeface="Arial" panose="020B0604020202020204" pitchFamily="34" charset="0"/>
                  </a:rPr>
                  <a:t>From </a:t>
                </a:r>
                <a:r>
                  <a:rPr lang="en-US" altLang="en-US" sz="1000">
                    <a:latin typeface="Arial" panose="020B0604020202020204" pitchFamily="34" charset="0"/>
                    <a:hlinkClick r:id="rId3"/>
                  </a:rPr>
                  <a:t>http://www.cerm.unifi.it/EUcourse2001/Gunther_lecturenotes.pdf</a:t>
                </a:r>
                <a:r>
                  <a:rPr lang="en-US" altLang="en-US" sz="1000">
                    <a:latin typeface="Arial" panose="020B0604020202020204" pitchFamily="34" charset="0"/>
                  </a:rPr>
                  <a:t>, p.10</a:t>
                </a:r>
              </a:p>
            </p:txBody>
          </p:sp>
        </p:grpSp>
      </p:grpSp>
      <p:sp>
        <p:nvSpPr>
          <p:cNvPr id="2" name="Footer Placeholder 1"/>
          <p:cNvSpPr>
            <a:spLocks noGrp="1"/>
          </p:cNvSpPr>
          <p:nvPr>
            <p:ph type="ftr" sz="quarter" idx="11"/>
          </p:nvPr>
        </p:nvSpPr>
        <p:spPr/>
        <p:txBody>
          <a:bodyPr/>
          <a:lstStyle/>
          <a:p>
            <a:r>
              <a:rPr lang="en-US" smtClean="0"/>
              <a:t>CAS 2025 H.Schmickler</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80</a:t>
            </a:fld>
            <a:endParaRPr lang="en-US"/>
          </a:p>
        </p:txBody>
      </p:sp>
    </p:spTree>
    <p:extLst>
      <p:ext uri="{BB962C8B-B14F-4D97-AF65-F5344CB8AC3E}">
        <p14:creationId xmlns:p14="http://schemas.microsoft.com/office/powerpoint/2010/main" val="9587259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strips(downLeft)">
                                      <p:cBhvr>
                                        <p:cTn id="7" dur="2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914400"/>
            <a:ext cx="6859563" cy="3733800"/>
          </a:xfrm>
        </p:spPr>
      </p:pic>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81</a:t>
            </a:fld>
            <a:endParaRPr lang="en-US"/>
          </a:p>
        </p:txBody>
      </p:sp>
      <p:sp>
        <p:nvSpPr>
          <p:cNvPr id="5" name="Title 4"/>
          <p:cNvSpPr>
            <a:spLocks noGrp="1"/>
          </p:cNvSpPr>
          <p:nvPr>
            <p:ph type="title"/>
          </p:nvPr>
        </p:nvSpPr>
        <p:spPr/>
        <p:txBody>
          <a:bodyPr/>
          <a:lstStyle/>
          <a:p>
            <a:r>
              <a:rPr lang="en-GB" dirty="0" smtClean="0"/>
              <a:t>Example (STFT vs WT)</a:t>
            </a:r>
            <a:endParaRPr lang="en-GB" dirty="0"/>
          </a:p>
        </p:txBody>
      </p:sp>
      <p:sp>
        <p:nvSpPr>
          <p:cNvPr id="7" name="TextBox 6"/>
          <p:cNvSpPr txBox="1"/>
          <p:nvPr/>
        </p:nvSpPr>
        <p:spPr>
          <a:xfrm>
            <a:off x="838200" y="4953000"/>
            <a:ext cx="7543800" cy="1477328"/>
          </a:xfrm>
          <a:prstGeom prst="rect">
            <a:avLst/>
          </a:prstGeom>
          <a:noFill/>
        </p:spPr>
        <p:txBody>
          <a:bodyPr wrap="square" rtlCol="0">
            <a:spAutoFit/>
          </a:bodyPr>
          <a:lstStyle/>
          <a:p>
            <a:r>
              <a:rPr lang="en-GB" dirty="0" smtClean="0"/>
              <a:t>In a continuously sampled sine wave two artefacts (values set to 0) are introduced at two different times.</a:t>
            </a:r>
          </a:p>
          <a:p>
            <a:r>
              <a:rPr lang="en-GB" dirty="0" smtClean="0"/>
              <a:t>In the result of the STFT (top trace: Spectrogram) there is no effect visible,</a:t>
            </a:r>
          </a:p>
          <a:p>
            <a:r>
              <a:rPr lang="en-GB" dirty="0" smtClean="0"/>
              <a:t>In the result of the WT (bottom trace: </a:t>
            </a:r>
            <a:r>
              <a:rPr lang="en-GB" dirty="0" err="1" smtClean="0"/>
              <a:t>Scalogram</a:t>
            </a:r>
            <a:r>
              <a:rPr lang="en-GB" dirty="0" smtClean="0"/>
              <a:t>) the location of the irregularities can be spotted.</a:t>
            </a:r>
            <a:endParaRPr lang="en-GB" dirty="0"/>
          </a:p>
        </p:txBody>
      </p:sp>
    </p:spTree>
    <p:extLst>
      <p:ext uri="{BB962C8B-B14F-4D97-AF65-F5344CB8AC3E}">
        <p14:creationId xmlns:p14="http://schemas.microsoft.com/office/powerpoint/2010/main" val="35352509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lnSpcReduction="10000"/>
          </a:bodyPr>
          <a:lstStyle/>
          <a:p>
            <a:r>
              <a:rPr lang="en-GB" sz="2400" dirty="0" smtClean="0"/>
              <a:t>(Almost) Stationary Signals:</a:t>
            </a:r>
            <a:br>
              <a:rPr lang="en-GB" sz="2400" dirty="0" smtClean="0"/>
            </a:br>
            <a:r>
              <a:rPr lang="en-GB" sz="2400" dirty="0" smtClean="0"/>
              <a:t>windowed FFT with interpolation/fitting.</a:t>
            </a:r>
          </a:p>
          <a:p>
            <a:pPr marL="0" indent="0">
              <a:buNone/>
            </a:pPr>
            <a:r>
              <a:rPr lang="en-GB" sz="2400" dirty="0" smtClean="0">
                <a:solidFill>
                  <a:srgbClr val="FF0000"/>
                </a:solidFill>
              </a:rPr>
              <a:t>!!! Depending on the S/N the gain from very sophisticated methods needs to be evaluated!!!</a:t>
            </a:r>
          </a:p>
          <a:p>
            <a:r>
              <a:rPr lang="en-GB" sz="2400" dirty="0" smtClean="0"/>
              <a:t>Non stationary Signals: </a:t>
            </a:r>
            <a:r>
              <a:rPr lang="el-GR" sz="2400" dirty="0" smtClean="0"/>
              <a:t>ω</a:t>
            </a:r>
            <a:r>
              <a:rPr lang="fr-FR" sz="2400" dirty="0" smtClean="0"/>
              <a:t> = f(t)</a:t>
            </a:r>
            <a:r>
              <a:rPr lang="en-GB" sz="2400" dirty="0" smtClean="0"/>
              <a:t/>
            </a:r>
            <a:br>
              <a:rPr lang="en-GB" sz="2400" dirty="0" smtClean="0"/>
            </a:br>
            <a:r>
              <a:rPr lang="en-GB" sz="2400" dirty="0" smtClean="0"/>
              <a:t>- Good S/N + lots of data: STFT (spectrograms)</a:t>
            </a:r>
            <a:br>
              <a:rPr lang="en-GB" sz="2400" dirty="0" smtClean="0"/>
            </a:br>
            <a:r>
              <a:rPr lang="en-GB" sz="2400" dirty="0" smtClean="0"/>
              <a:t>   i.e. most of the accelerator applications</a:t>
            </a:r>
            <a:br>
              <a:rPr lang="en-GB" sz="2400" dirty="0" smtClean="0"/>
            </a:br>
            <a:r>
              <a:rPr lang="en-GB" sz="2400" dirty="0" smtClean="0"/>
              <a:t>- Small S/N + few data: </a:t>
            </a:r>
            <a:br>
              <a:rPr lang="en-GB" sz="2400" dirty="0" smtClean="0"/>
            </a:br>
            <a:r>
              <a:rPr lang="en-GB" sz="2000" dirty="0" smtClean="0"/>
              <a:t>(typical examples:</a:t>
            </a:r>
            <a:br>
              <a:rPr lang="en-GB" sz="2000" dirty="0" smtClean="0"/>
            </a:br>
            <a:r>
              <a:rPr lang="en-GB" sz="2000" dirty="0" smtClean="0"/>
              <a:t> instabilities at threshold, effects of kickers, resonance crossing…)</a:t>
            </a:r>
          </a:p>
          <a:p>
            <a:pPr marL="0" indent="0">
              <a:buNone/>
            </a:pPr>
            <a:r>
              <a:rPr lang="en-GB" dirty="0" smtClean="0">
                <a:sym typeface="Wingdings" pitchFamily="2" charset="2"/>
              </a:rPr>
              <a:t>	</a:t>
            </a:r>
            <a:r>
              <a:rPr lang="en-GB" sz="2400" dirty="0" smtClean="0">
                <a:sym typeface="Wingdings" pitchFamily="2" charset="2"/>
              </a:rPr>
              <a:t> </a:t>
            </a:r>
            <a:r>
              <a:rPr lang="en-GB" sz="2400" dirty="0" smtClean="0"/>
              <a:t> sampling in time and space + FFT</a:t>
            </a:r>
            <a:br>
              <a:rPr lang="en-GB" sz="2400" dirty="0" smtClean="0"/>
            </a:br>
            <a:r>
              <a:rPr lang="en-GB" sz="2400" dirty="0" smtClean="0"/>
              <a:t>	</a:t>
            </a:r>
            <a:r>
              <a:rPr lang="en-GB" sz="2400" dirty="0" smtClean="0">
                <a:sym typeface="Wingdings" pitchFamily="2" charset="2"/>
              </a:rPr>
              <a:t>  tracking only the main beam resonance (tune) using</a:t>
            </a:r>
            <a:br>
              <a:rPr lang="en-GB" sz="2400" dirty="0" smtClean="0">
                <a:sym typeface="Wingdings" pitchFamily="2" charset="2"/>
              </a:rPr>
            </a:br>
            <a:r>
              <a:rPr lang="en-GB" sz="2400" dirty="0" smtClean="0">
                <a:sym typeface="Wingdings" pitchFamily="2" charset="2"/>
              </a:rPr>
              <a:t>	       phase-lock techniques)</a:t>
            </a:r>
            <a:endParaRPr lang="en-GB" dirty="0"/>
          </a:p>
        </p:txBody>
      </p:sp>
      <p:sp>
        <p:nvSpPr>
          <p:cNvPr id="2" name="Title 1"/>
          <p:cNvSpPr>
            <a:spLocks noGrp="1"/>
          </p:cNvSpPr>
          <p:nvPr>
            <p:ph type="title"/>
          </p:nvPr>
        </p:nvSpPr>
        <p:spPr>
          <a:xfrm>
            <a:off x="1547664" y="274638"/>
            <a:ext cx="6552728" cy="334962"/>
          </a:xfrm>
        </p:spPr>
        <p:txBody>
          <a:bodyPr/>
          <a:lstStyle/>
          <a:p>
            <a:r>
              <a:rPr lang="en-GB" sz="2000" dirty="0" smtClean="0"/>
              <a:t>Which tool to use?</a:t>
            </a:r>
            <a:endParaRPr lang="en-GB" sz="2000" dirty="0"/>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82</a:t>
            </a:fld>
            <a:endParaRPr lang="en-US"/>
          </a:p>
        </p:txBody>
      </p:sp>
    </p:spTree>
    <p:extLst>
      <p:ext uri="{BB962C8B-B14F-4D97-AF65-F5344CB8AC3E}">
        <p14:creationId xmlns:p14="http://schemas.microsoft.com/office/powerpoint/2010/main" val="69249355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83</a:t>
            </a:fld>
            <a:endParaRPr lang="en-US"/>
          </a:p>
        </p:txBody>
      </p:sp>
      <p:sp>
        <p:nvSpPr>
          <p:cNvPr id="5" name="TextBox 4"/>
          <p:cNvSpPr txBox="1"/>
          <p:nvPr/>
        </p:nvSpPr>
        <p:spPr>
          <a:xfrm>
            <a:off x="457200" y="838200"/>
            <a:ext cx="8229600" cy="550920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Single beam passage in a detector produces a signal with a continuous frequency spectrum. The shorter the bunch, the higher the frequency content.</a:t>
            </a:r>
          </a:p>
          <a:p>
            <a:pPr marL="285750" indent="-285750">
              <a:buFont typeface="Arial" panose="020B0604020202020204" pitchFamily="34" charset="0"/>
              <a:buChar char="•"/>
            </a:pPr>
            <a:r>
              <a:rPr lang="en-GB" sz="1600" dirty="0" smtClean="0"/>
              <a:t>Repetitive bunch passages produce a line spectrum. The individual spectral lines  are called revolution harmonics.</a:t>
            </a:r>
            <a:br>
              <a:rPr lang="en-GB" sz="1600" dirty="0" smtClean="0"/>
            </a:br>
            <a:r>
              <a:rPr lang="en-GB" sz="1600" dirty="0" smtClean="0"/>
              <a:t>Details of the bunch pattern, differences in bunch intensities etc. determine the final spectral distribution.</a:t>
            </a:r>
          </a:p>
          <a:p>
            <a:pPr marL="285750" indent="-285750">
              <a:buFont typeface="Arial" panose="020B0604020202020204" pitchFamily="34" charset="0"/>
              <a:buChar char="•"/>
            </a:pPr>
            <a:r>
              <a:rPr lang="en-GB" sz="1600" dirty="0" smtClean="0"/>
              <a:t>Transverse or longitudinal oscillations of the bunch around the equilibrium produce sidebands around all revolution harmonics.</a:t>
            </a:r>
          </a:p>
          <a:p>
            <a:pPr marL="285750" indent="-285750">
              <a:buFont typeface="Arial" panose="020B0604020202020204" pitchFamily="34" charset="0"/>
              <a:buChar char="•"/>
            </a:pPr>
            <a:r>
              <a:rPr lang="en-GB" sz="1600" dirty="0" smtClean="0"/>
              <a:t>These sidebands are used for the measurement of the </a:t>
            </a:r>
            <a:r>
              <a:rPr lang="en-GB" sz="1600" dirty="0" err="1" smtClean="0"/>
              <a:t>betatron</a:t>
            </a:r>
            <a:r>
              <a:rPr lang="en-GB" sz="1600" dirty="0" smtClean="0"/>
              <a:t> tunes and/or the synchrotron tune.</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smtClean="0"/>
              <a:t>The standard tool for obtaining spectral information is a Fourier transform (FFT) of time sampled signals.</a:t>
            </a:r>
          </a:p>
          <a:p>
            <a:pPr marL="285750" indent="-285750">
              <a:buFont typeface="Arial" panose="020B0604020202020204" pitchFamily="34" charset="0"/>
              <a:buChar char="•"/>
            </a:pPr>
            <a:r>
              <a:rPr lang="en-GB" sz="1600" dirty="0" smtClean="0"/>
              <a:t>Windowing and interpolation allow measurements with higher frequency resolution.</a:t>
            </a:r>
          </a:p>
          <a:p>
            <a:pPr marL="285750" indent="-285750">
              <a:buFont typeface="Arial" panose="020B0604020202020204" pitchFamily="34" charset="0"/>
              <a:buChar char="•"/>
            </a:pPr>
            <a:r>
              <a:rPr lang="en-GB" sz="1600" dirty="0" err="1" smtClean="0"/>
              <a:t>Spectograms</a:t>
            </a:r>
            <a:r>
              <a:rPr lang="en-GB" sz="1600" dirty="0" smtClean="0"/>
              <a:t> or STFTs are consecutive FFTs of larger datasets, which allow to follow time varying spectra. A compromise has to be found between time resolution and frequency resolution.</a:t>
            </a:r>
          </a:p>
          <a:p>
            <a:pPr marL="285750" indent="-285750">
              <a:buFont typeface="Arial" panose="020B0604020202020204" pitchFamily="34" charset="0"/>
              <a:buChar char="•"/>
            </a:pPr>
            <a:r>
              <a:rPr lang="en-GB" sz="1600" dirty="0"/>
              <a:t>Phase locked loops can be used for continuous tune </a:t>
            </a:r>
            <a:r>
              <a:rPr lang="en-GB" sz="1600" dirty="0" smtClean="0"/>
              <a:t>tracking, hence one obtains the time evolution of the main beam resonance (tune). No other spectral information!</a:t>
            </a:r>
            <a:endParaRPr lang="en-GB" sz="1600" dirty="0"/>
          </a:p>
          <a:p>
            <a:pPr marL="285750" indent="-285750">
              <a:buFont typeface="Arial" panose="020B0604020202020204" pitchFamily="34" charset="0"/>
              <a:buChar char="•"/>
            </a:pPr>
            <a:endParaRPr lang="en-GB" sz="1600" dirty="0" smtClean="0"/>
          </a:p>
          <a:p>
            <a:pPr marL="285750" indent="-285750">
              <a:buFont typeface="Arial" panose="020B0604020202020204" pitchFamily="34" charset="0"/>
              <a:buChar char="•"/>
            </a:pPr>
            <a:r>
              <a:rPr lang="en-GB" sz="1600" dirty="0" smtClean="0"/>
              <a:t>Wavelet analysis instead of </a:t>
            </a:r>
            <a:r>
              <a:rPr lang="en-GB" sz="1600" dirty="0" err="1" smtClean="0"/>
              <a:t>Spectograms</a:t>
            </a:r>
            <a:r>
              <a:rPr lang="en-GB" sz="1600" dirty="0" smtClean="0"/>
              <a:t> are an alternative analysis tool.</a:t>
            </a:r>
          </a:p>
          <a:p>
            <a:r>
              <a:rPr lang="en-GB" sz="1600" dirty="0" smtClean="0"/>
              <a:t>	This is really useful in the case of few time samples.</a:t>
            </a:r>
          </a:p>
        </p:txBody>
      </p:sp>
    </p:spTree>
    <p:extLst>
      <p:ext uri="{BB962C8B-B14F-4D97-AF65-F5344CB8AC3E}">
        <p14:creationId xmlns:p14="http://schemas.microsoft.com/office/powerpoint/2010/main" val="122781144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667000"/>
            <a:ext cx="6552728" cy="1143000"/>
          </a:xfrm>
        </p:spPr>
        <p:txBody>
          <a:bodyPr/>
          <a:lstStyle/>
          <a:p>
            <a:r>
              <a:rPr lang="en-GB" dirty="0" smtClean="0"/>
              <a:t>Appendix I: Python Code for bunch pattern display</a:t>
            </a:r>
            <a:endParaRPr lang="en-GB"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5" name="Slide Number Placeholder 4"/>
          <p:cNvSpPr>
            <a:spLocks noGrp="1"/>
          </p:cNvSpPr>
          <p:nvPr>
            <p:ph type="sldNum" sz="quarter" idx="12"/>
          </p:nvPr>
        </p:nvSpPr>
        <p:spPr/>
        <p:txBody>
          <a:bodyPr/>
          <a:lstStyle/>
          <a:p>
            <a:fld id="{07CB4EDF-7DE6-4369-B527-B79B2EF0026D}" type="slidenum">
              <a:rPr lang="en-US" smtClean="0"/>
              <a:pPr/>
              <a:t>84</a:t>
            </a:fld>
            <a:endParaRPr lang="en-US"/>
          </a:p>
        </p:txBody>
      </p:sp>
    </p:spTree>
    <p:extLst>
      <p:ext uri="{BB962C8B-B14F-4D97-AF65-F5344CB8AC3E}">
        <p14:creationId xmlns:p14="http://schemas.microsoft.com/office/powerpoint/2010/main" val="33659494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57800"/>
          </a:xfrm>
        </p:spPr>
        <p:txBody>
          <a:bodyPr/>
          <a:lstStyle/>
          <a:p>
            <a:pPr marL="0" indent="0">
              <a:buNone/>
            </a:pPr>
            <a:endParaRPr lang="en-GB" sz="800" dirty="0"/>
          </a:p>
          <a:p>
            <a:r>
              <a:rPr lang="en-GB" sz="800" dirty="0"/>
              <a:t>import </a:t>
            </a:r>
            <a:r>
              <a:rPr lang="en-GB" sz="800" dirty="0" err="1"/>
              <a:t>numpy</a:t>
            </a:r>
            <a:r>
              <a:rPr lang="en-GB" sz="800" dirty="0"/>
              <a:t> as np</a:t>
            </a:r>
          </a:p>
          <a:p>
            <a:r>
              <a:rPr lang="en-GB" sz="800" dirty="0"/>
              <a:t>from </a:t>
            </a:r>
            <a:r>
              <a:rPr lang="en-GB" sz="800" dirty="0" err="1"/>
              <a:t>numpy</a:t>
            </a:r>
            <a:r>
              <a:rPr lang="en-GB" sz="800" dirty="0"/>
              <a:t> import </a:t>
            </a:r>
            <a:r>
              <a:rPr lang="en-GB" sz="800" dirty="0" err="1"/>
              <a:t>fft</a:t>
            </a:r>
            <a:endParaRPr lang="en-GB" sz="800" dirty="0"/>
          </a:p>
          <a:p>
            <a:r>
              <a:rPr lang="en-GB" sz="800" dirty="0"/>
              <a:t>import </a:t>
            </a:r>
            <a:r>
              <a:rPr lang="en-GB" sz="800" dirty="0" err="1"/>
              <a:t>matplotlib.pyplot</a:t>
            </a:r>
            <a:r>
              <a:rPr lang="en-GB" sz="800" dirty="0"/>
              <a:t> as </a:t>
            </a:r>
            <a:r>
              <a:rPr lang="en-GB" sz="800" dirty="0" err="1"/>
              <a:t>plt</a:t>
            </a:r>
            <a:endParaRPr lang="en-GB" sz="800" dirty="0"/>
          </a:p>
          <a:p>
            <a:endParaRPr lang="en-GB" sz="800" dirty="0"/>
          </a:p>
          <a:p>
            <a:r>
              <a:rPr lang="en-GB" sz="800" dirty="0"/>
              <a:t>N=16384</a:t>
            </a:r>
          </a:p>
          <a:p>
            <a:endParaRPr lang="en-GB" sz="800" dirty="0"/>
          </a:p>
          <a:p>
            <a:r>
              <a:rPr lang="en-GB" sz="800" dirty="0"/>
              <a:t>NBUNCH=100</a:t>
            </a:r>
          </a:p>
          <a:p>
            <a:r>
              <a:rPr lang="en-GB" sz="800" dirty="0" err="1"/>
              <a:t>sigmax</a:t>
            </a:r>
            <a:r>
              <a:rPr lang="en-GB" sz="800" dirty="0"/>
              <a:t> = 0.5</a:t>
            </a:r>
          </a:p>
          <a:p>
            <a:endParaRPr lang="en-GB" sz="800" dirty="0"/>
          </a:p>
          <a:p>
            <a:endParaRPr lang="en-GB" sz="800" dirty="0"/>
          </a:p>
          <a:p>
            <a:r>
              <a:rPr lang="en-GB" sz="800" dirty="0" err="1"/>
              <a:t>deltax</a:t>
            </a:r>
            <a:r>
              <a:rPr lang="en-GB" sz="800" dirty="0"/>
              <a:t>=10</a:t>
            </a:r>
          </a:p>
          <a:p>
            <a:endParaRPr lang="en-GB" sz="800" dirty="0"/>
          </a:p>
          <a:p>
            <a:r>
              <a:rPr lang="en-GB" sz="800" dirty="0"/>
              <a:t>T=1/N</a:t>
            </a:r>
          </a:p>
          <a:p>
            <a:endParaRPr lang="en-GB" sz="800" dirty="0"/>
          </a:p>
          <a:p>
            <a:r>
              <a:rPr lang="en-GB" sz="800" dirty="0"/>
              <a:t>NLEFT=-50</a:t>
            </a:r>
          </a:p>
          <a:p>
            <a:r>
              <a:rPr lang="en-GB" sz="800" dirty="0"/>
              <a:t>NRIGHT=50</a:t>
            </a:r>
          </a:p>
          <a:p>
            <a:endParaRPr lang="en-GB" sz="800" dirty="0"/>
          </a:p>
          <a:p>
            <a:r>
              <a:rPr lang="en-GB" sz="800" dirty="0"/>
              <a:t>x1= </a:t>
            </a:r>
            <a:r>
              <a:rPr lang="en-GB" sz="800" dirty="0" err="1"/>
              <a:t>np.linspace</a:t>
            </a:r>
            <a:r>
              <a:rPr lang="en-GB" sz="800" dirty="0"/>
              <a:t>(NLEFT,N-NLEFT,N)</a:t>
            </a:r>
          </a:p>
          <a:p>
            <a:r>
              <a:rPr lang="en-GB" sz="800" dirty="0" err="1"/>
              <a:t>xtime</a:t>
            </a:r>
            <a:r>
              <a:rPr lang="en-GB" sz="800" dirty="0"/>
              <a:t>=</a:t>
            </a:r>
            <a:r>
              <a:rPr lang="en-GB" sz="800" dirty="0" err="1"/>
              <a:t>np.linspace</a:t>
            </a:r>
            <a:r>
              <a:rPr lang="en-GB" sz="800" dirty="0"/>
              <a:t>(NLEFT,NBUNCH*</a:t>
            </a:r>
            <a:r>
              <a:rPr lang="en-GB" sz="800" dirty="0" err="1"/>
              <a:t>deltax</a:t>
            </a:r>
            <a:r>
              <a:rPr lang="en-GB" sz="800" dirty="0"/>
              <a:t> + NRIGHT,N)</a:t>
            </a:r>
          </a:p>
          <a:p>
            <a:r>
              <a:rPr lang="en-GB" sz="800" dirty="0"/>
              <a:t>IB=0</a:t>
            </a:r>
          </a:p>
          <a:p>
            <a:r>
              <a:rPr lang="en-GB" sz="800" dirty="0"/>
              <a:t>y=NBUNCH*</a:t>
            </a:r>
            <a:r>
              <a:rPr lang="en-GB" sz="800" dirty="0" err="1"/>
              <a:t>np.exp</a:t>
            </a:r>
            <a:r>
              <a:rPr lang="en-GB" sz="800" dirty="0"/>
              <a:t>(-(x1*x1)/(2*</a:t>
            </a:r>
            <a:r>
              <a:rPr lang="en-GB" sz="800" dirty="0" err="1"/>
              <a:t>sigmax</a:t>
            </a:r>
            <a:r>
              <a:rPr lang="en-GB" sz="800" dirty="0"/>
              <a:t>*</a:t>
            </a:r>
            <a:r>
              <a:rPr lang="en-GB" sz="800" dirty="0" err="1"/>
              <a:t>sigmax</a:t>
            </a:r>
            <a:r>
              <a:rPr lang="en-GB" sz="800" dirty="0"/>
              <a:t>))</a:t>
            </a:r>
          </a:p>
          <a:p>
            <a:r>
              <a:rPr lang="en-GB" sz="800" dirty="0" err="1"/>
              <a:t>ytime</a:t>
            </a:r>
            <a:r>
              <a:rPr lang="en-GB" sz="800" dirty="0"/>
              <a:t>=NBUNCH*</a:t>
            </a:r>
            <a:r>
              <a:rPr lang="en-GB" sz="800" dirty="0" err="1"/>
              <a:t>np.exp</a:t>
            </a:r>
            <a:r>
              <a:rPr lang="en-GB" sz="800" dirty="0"/>
              <a:t>(-(</a:t>
            </a:r>
            <a:r>
              <a:rPr lang="en-GB" sz="800" dirty="0" err="1"/>
              <a:t>xtime</a:t>
            </a:r>
            <a:r>
              <a:rPr lang="en-GB" sz="800" dirty="0"/>
              <a:t>*</a:t>
            </a:r>
            <a:r>
              <a:rPr lang="en-GB" sz="800" dirty="0" err="1"/>
              <a:t>xtime</a:t>
            </a:r>
            <a:r>
              <a:rPr lang="en-GB" sz="800" dirty="0"/>
              <a:t>)/(2*</a:t>
            </a:r>
            <a:r>
              <a:rPr lang="en-GB" sz="800" dirty="0" err="1"/>
              <a:t>sigmax</a:t>
            </a:r>
            <a:r>
              <a:rPr lang="en-GB" sz="800" dirty="0"/>
              <a:t>*</a:t>
            </a:r>
            <a:r>
              <a:rPr lang="en-GB" sz="800" dirty="0" err="1"/>
              <a:t>sigmax</a:t>
            </a:r>
            <a:r>
              <a:rPr lang="en-GB" sz="800" dirty="0"/>
              <a:t>))</a:t>
            </a:r>
          </a:p>
          <a:p>
            <a:r>
              <a:rPr lang="en-GB" sz="800" dirty="0"/>
              <a:t>y1=0</a:t>
            </a:r>
          </a:p>
          <a:p>
            <a:r>
              <a:rPr lang="en-GB" sz="800" dirty="0"/>
              <a:t>y2=0</a:t>
            </a:r>
          </a:p>
          <a:p>
            <a:r>
              <a:rPr lang="en-GB" sz="800" dirty="0"/>
              <a:t>y3=0</a:t>
            </a:r>
          </a:p>
          <a:p>
            <a:r>
              <a:rPr lang="en-GB" sz="800" dirty="0" err="1"/>
              <a:t>ytime</a:t>
            </a:r>
            <a:r>
              <a:rPr lang="en-GB" sz="800" dirty="0"/>
              <a:t>=0</a:t>
            </a:r>
          </a:p>
          <a:p>
            <a:endParaRPr lang="en-GB" sz="800" dirty="0"/>
          </a:p>
          <a:p>
            <a:r>
              <a:rPr lang="en-GB" sz="800" dirty="0"/>
              <a:t>while True:</a:t>
            </a:r>
          </a:p>
          <a:p>
            <a:r>
              <a:rPr lang="en-GB" sz="800" dirty="0"/>
              <a:t>    </a:t>
            </a:r>
          </a:p>
          <a:p>
            <a:r>
              <a:rPr lang="en-GB" sz="800" dirty="0"/>
              <a:t>    y1=y1+np.exp(-(x1-IB*</a:t>
            </a:r>
            <a:r>
              <a:rPr lang="en-GB" sz="800" dirty="0" err="1"/>
              <a:t>deltax</a:t>
            </a:r>
            <a:r>
              <a:rPr lang="en-GB" sz="800" dirty="0"/>
              <a:t>)*(x1-IB*</a:t>
            </a:r>
            <a:r>
              <a:rPr lang="en-GB" sz="800" dirty="0" err="1"/>
              <a:t>deltax</a:t>
            </a:r>
            <a:r>
              <a:rPr lang="en-GB" sz="800" dirty="0"/>
              <a:t>)/(2*</a:t>
            </a:r>
            <a:r>
              <a:rPr lang="en-GB" sz="800" dirty="0" err="1"/>
              <a:t>sigmax</a:t>
            </a:r>
            <a:r>
              <a:rPr lang="en-GB" sz="800" dirty="0"/>
              <a:t>*</a:t>
            </a:r>
            <a:r>
              <a:rPr lang="en-GB" sz="800" dirty="0" err="1"/>
              <a:t>sigmax</a:t>
            </a:r>
            <a:r>
              <a:rPr lang="en-GB" sz="800" dirty="0"/>
              <a:t>))</a:t>
            </a:r>
          </a:p>
          <a:p>
            <a:r>
              <a:rPr lang="en-GB" sz="800" dirty="0"/>
              <a:t>    </a:t>
            </a:r>
            <a:r>
              <a:rPr lang="en-GB" sz="800" dirty="0" err="1"/>
              <a:t>ytime</a:t>
            </a:r>
            <a:r>
              <a:rPr lang="en-GB" sz="800" dirty="0"/>
              <a:t>=</a:t>
            </a:r>
            <a:r>
              <a:rPr lang="en-GB" sz="800" dirty="0" err="1"/>
              <a:t>ytime+np.exp</a:t>
            </a:r>
            <a:r>
              <a:rPr lang="en-GB" sz="800" dirty="0"/>
              <a:t>(-(</a:t>
            </a:r>
            <a:r>
              <a:rPr lang="en-GB" sz="800" dirty="0" err="1"/>
              <a:t>xtime</a:t>
            </a:r>
            <a:r>
              <a:rPr lang="en-GB" sz="800" dirty="0"/>
              <a:t>-IB*</a:t>
            </a:r>
            <a:r>
              <a:rPr lang="en-GB" sz="800" dirty="0" err="1"/>
              <a:t>deltax</a:t>
            </a:r>
            <a:r>
              <a:rPr lang="en-GB" sz="800" dirty="0"/>
              <a:t>)*(</a:t>
            </a:r>
            <a:r>
              <a:rPr lang="en-GB" sz="800" dirty="0" err="1"/>
              <a:t>xtime</a:t>
            </a:r>
            <a:r>
              <a:rPr lang="en-GB" sz="800" dirty="0"/>
              <a:t>-IB*</a:t>
            </a:r>
            <a:r>
              <a:rPr lang="en-GB" sz="800" dirty="0" err="1"/>
              <a:t>deltax</a:t>
            </a:r>
            <a:r>
              <a:rPr lang="en-GB" sz="800" dirty="0"/>
              <a:t>)/(2*</a:t>
            </a:r>
            <a:r>
              <a:rPr lang="en-GB" sz="800" dirty="0" err="1"/>
              <a:t>sigmax</a:t>
            </a:r>
            <a:r>
              <a:rPr lang="en-GB" sz="800" dirty="0"/>
              <a:t>*</a:t>
            </a:r>
            <a:r>
              <a:rPr lang="en-GB" sz="800" dirty="0" err="1"/>
              <a:t>sigmax</a:t>
            </a:r>
            <a:r>
              <a:rPr lang="en-GB" sz="800" dirty="0"/>
              <a:t>))</a:t>
            </a:r>
          </a:p>
          <a:p>
            <a:r>
              <a:rPr lang="en-GB" sz="800" dirty="0"/>
              <a:t>    IB=IB+1</a:t>
            </a:r>
          </a:p>
          <a:p>
            <a:r>
              <a:rPr lang="en-GB" sz="800" dirty="0"/>
              <a:t>    if IB==NBUNCH:</a:t>
            </a:r>
          </a:p>
          <a:p>
            <a:r>
              <a:rPr lang="en-GB" sz="800" dirty="0"/>
              <a:t>        break   </a:t>
            </a:r>
          </a:p>
          <a:p>
            <a:endParaRPr lang="en-GB" sz="800" dirty="0"/>
          </a:p>
          <a:p>
            <a:endParaRPr lang="en-GB" sz="800" dirty="0"/>
          </a:p>
        </p:txBody>
      </p:sp>
      <p:sp>
        <p:nvSpPr>
          <p:cNvPr id="2" name="Title 1"/>
          <p:cNvSpPr>
            <a:spLocks noGrp="1"/>
          </p:cNvSpPr>
          <p:nvPr>
            <p:ph type="title"/>
          </p:nvPr>
        </p:nvSpPr>
        <p:spPr>
          <a:xfrm>
            <a:off x="1547664" y="274638"/>
            <a:ext cx="6552728" cy="792162"/>
          </a:xfrm>
        </p:spPr>
        <p:txBody>
          <a:bodyPr/>
          <a:lstStyle/>
          <a:p>
            <a:r>
              <a:rPr lang="en-GB" sz="2400" dirty="0" smtClean="0"/>
              <a:t>Appendix </a:t>
            </a:r>
            <a:r>
              <a:rPr lang="en-GB" sz="2400" dirty="0" err="1" smtClean="0"/>
              <a:t>Ia</a:t>
            </a:r>
            <a:r>
              <a:rPr lang="en-GB" sz="2400" dirty="0" smtClean="0"/>
              <a:t>: Python code for bunch pattern simulation 1</a:t>
            </a:r>
            <a:r>
              <a:rPr lang="en-GB" sz="2400" baseline="30000" dirty="0" smtClean="0"/>
              <a:t>st</a:t>
            </a:r>
            <a:r>
              <a:rPr lang="en-GB" sz="2400" dirty="0" smtClean="0"/>
              <a:t> part</a:t>
            </a:r>
            <a:endParaRPr lang="en-GB" sz="2400" dirty="0"/>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85</a:t>
            </a:fld>
            <a:endParaRPr lang="en-US"/>
          </a:p>
        </p:txBody>
      </p:sp>
    </p:spTree>
    <p:extLst>
      <p:ext uri="{BB962C8B-B14F-4D97-AF65-F5344CB8AC3E}">
        <p14:creationId xmlns:p14="http://schemas.microsoft.com/office/powerpoint/2010/main" val="159182219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00600"/>
          </a:xfrm>
        </p:spPr>
        <p:txBody>
          <a:bodyPr/>
          <a:lstStyle/>
          <a:p>
            <a:r>
              <a:rPr lang="en-GB" sz="1000" dirty="0" err="1"/>
              <a:t>ffty</a:t>
            </a:r>
            <a:r>
              <a:rPr lang="en-GB" sz="1000" dirty="0"/>
              <a:t>=(</a:t>
            </a:r>
            <a:r>
              <a:rPr lang="en-GB" sz="1000" dirty="0" err="1"/>
              <a:t>fft.fft</a:t>
            </a:r>
            <a:r>
              <a:rPr lang="en-GB" sz="1000" dirty="0"/>
              <a:t>(y))</a:t>
            </a:r>
          </a:p>
          <a:p>
            <a:r>
              <a:rPr lang="en-GB" sz="1000" dirty="0"/>
              <a:t>ffty1=(</a:t>
            </a:r>
            <a:r>
              <a:rPr lang="en-GB" sz="1000" dirty="0" err="1"/>
              <a:t>fft.fft</a:t>
            </a:r>
            <a:r>
              <a:rPr lang="en-GB" sz="1000" dirty="0"/>
              <a:t>(y1))</a:t>
            </a:r>
          </a:p>
          <a:p>
            <a:r>
              <a:rPr lang="en-GB" sz="1000" dirty="0"/>
              <a:t>x2=</a:t>
            </a:r>
            <a:r>
              <a:rPr lang="en-GB" sz="1000" dirty="0" err="1"/>
              <a:t>np.linspace</a:t>
            </a:r>
            <a:r>
              <a:rPr lang="en-GB" sz="1000" dirty="0"/>
              <a:t>(0.0,500,N/2)</a:t>
            </a:r>
          </a:p>
          <a:p>
            <a:r>
              <a:rPr lang="en-GB" sz="1000" dirty="0"/>
              <a:t>y2=2.0*</a:t>
            </a:r>
            <a:r>
              <a:rPr lang="en-GB" sz="1000" dirty="0" err="1"/>
              <a:t>np.abs</a:t>
            </a:r>
            <a:r>
              <a:rPr lang="en-GB" sz="1000" dirty="0"/>
              <a:t>(ffty1[:N//2])/float(N)</a:t>
            </a:r>
          </a:p>
          <a:p>
            <a:r>
              <a:rPr lang="en-GB" sz="1000" dirty="0"/>
              <a:t>y3=2.0*</a:t>
            </a:r>
            <a:r>
              <a:rPr lang="en-GB" sz="1000" dirty="0" err="1"/>
              <a:t>np.abs</a:t>
            </a:r>
            <a:r>
              <a:rPr lang="en-GB" sz="1000" dirty="0"/>
              <a:t>(</a:t>
            </a:r>
            <a:r>
              <a:rPr lang="en-GB" sz="1000" dirty="0" err="1"/>
              <a:t>ffty</a:t>
            </a:r>
            <a:r>
              <a:rPr lang="en-GB" sz="1000" dirty="0"/>
              <a:t>[:N//2])/float(N)</a:t>
            </a:r>
          </a:p>
          <a:p>
            <a:endParaRPr lang="en-GB" sz="1000" dirty="0"/>
          </a:p>
          <a:p>
            <a:r>
              <a:rPr lang="en-GB" sz="1000" dirty="0" err="1"/>
              <a:t>plt.rcParams</a:t>
            </a:r>
            <a:r>
              <a:rPr lang="en-GB" sz="1000" dirty="0"/>
              <a:t>["</a:t>
            </a:r>
            <a:r>
              <a:rPr lang="en-GB" sz="1000" dirty="0" err="1"/>
              <a:t>figure.figsize</a:t>
            </a:r>
            <a:r>
              <a:rPr lang="en-GB" sz="1000" dirty="0"/>
              <a:t>"] = [15,4]</a:t>
            </a:r>
          </a:p>
          <a:p>
            <a:r>
              <a:rPr lang="en-GB" sz="1000" dirty="0" err="1"/>
              <a:t>plt.subplot</a:t>
            </a:r>
            <a:r>
              <a:rPr lang="en-GB" sz="1000" dirty="0"/>
              <a:t>(1,2,1)</a:t>
            </a:r>
          </a:p>
          <a:p>
            <a:endParaRPr lang="en-GB" sz="1000" dirty="0"/>
          </a:p>
          <a:p>
            <a:r>
              <a:rPr lang="en-GB" sz="1000" dirty="0" err="1"/>
              <a:t>plt.plot</a:t>
            </a:r>
            <a:r>
              <a:rPr lang="en-GB" sz="1000" dirty="0"/>
              <a:t>(xtime,</a:t>
            </a:r>
            <a:r>
              <a:rPr lang="en-GB" sz="1000" dirty="0" err="1"/>
              <a:t>ytime</a:t>
            </a:r>
            <a:r>
              <a:rPr lang="en-GB" sz="1000" dirty="0"/>
              <a:t>,'b-')</a:t>
            </a:r>
          </a:p>
          <a:p>
            <a:endParaRPr lang="en-GB" sz="1000" dirty="0"/>
          </a:p>
          <a:p>
            <a:r>
              <a:rPr lang="en-GB" sz="1000" dirty="0" err="1"/>
              <a:t>plt.ylabel</a:t>
            </a:r>
            <a:r>
              <a:rPr lang="en-GB" sz="1000" dirty="0"/>
              <a:t>('amplitude')</a:t>
            </a:r>
          </a:p>
          <a:p>
            <a:r>
              <a:rPr lang="en-GB" sz="1000" dirty="0" err="1"/>
              <a:t>plt.xlabel</a:t>
            </a:r>
            <a:r>
              <a:rPr lang="en-GB" sz="1000" dirty="0"/>
              <a:t>('time [</a:t>
            </a:r>
            <a:r>
              <a:rPr lang="en-GB" sz="1000" dirty="0" err="1"/>
              <a:t>nsec</a:t>
            </a:r>
            <a:r>
              <a:rPr lang="en-GB" sz="1000" dirty="0"/>
              <a:t>]')</a:t>
            </a:r>
          </a:p>
          <a:p>
            <a:endParaRPr lang="en-GB" sz="1000" dirty="0"/>
          </a:p>
          <a:p>
            <a:r>
              <a:rPr lang="en-GB" sz="1000" dirty="0" err="1"/>
              <a:t>plt.subplot</a:t>
            </a:r>
            <a:r>
              <a:rPr lang="en-GB" sz="1000" dirty="0"/>
              <a:t> (1,2,2)</a:t>
            </a:r>
          </a:p>
          <a:p>
            <a:endParaRPr lang="en-GB" sz="1000" dirty="0"/>
          </a:p>
          <a:p>
            <a:r>
              <a:rPr lang="en-GB" sz="1000" dirty="0" err="1"/>
              <a:t>plt.plot</a:t>
            </a:r>
            <a:r>
              <a:rPr lang="en-GB" sz="1000" dirty="0"/>
              <a:t> (x2,y3,'r-')</a:t>
            </a:r>
          </a:p>
          <a:p>
            <a:r>
              <a:rPr lang="en-GB" sz="1000" dirty="0" err="1"/>
              <a:t>plt.plot</a:t>
            </a:r>
            <a:r>
              <a:rPr lang="en-GB" sz="1000" dirty="0"/>
              <a:t> (x2,y2,'b-')</a:t>
            </a:r>
          </a:p>
          <a:p>
            <a:r>
              <a:rPr lang="en-GB" sz="1000" dirty="0" err="1"/>
              <a:t>plt.ylabel</a:t>
            </a:r>
            <a:r>
              <a:rPr lang="en-GB" sz="1000" dirty="0"/>
              <a:t>('amplitude')</a:t>
            </a:r>
          </a:p>
          <a:p>
            <a:r>
              <a:rPr lang="en-GB" sz="1000" dirty="0" err="1"/>
              <a:t>plt.xlabel</a:t>
            </a:r>
            <a:r>
              <a:rPr lang="en-GB" sz="1000" dirty="0"/>
              <a:t>('frequency [MHz]')</a:t>
            </a:r>
          </a:p>
          <a:p>
            <a:endParaRPr lang="en-GB" sz="1000" dirty="0"/>
          </a:p>
          <a:p>
            <a:r>
              <a:rPr lang="en-GB" sz="1000" dirty="0" err="1"/>
              <a:t>plt.tight_layout</a:t>
            </a:r>
            <a:r>
              <a:rPr lang="en-GB" sz="1000" dirty="0"/>
              <a:t>()</a:t>
            </a:r>
          </a:p>
          <a:p>
            <a:r>
              <a:rPr lang="en-GB" sz="1000" dirty="0" err="1"/>
              <a:t>plt.savefig</a:t>
            </a:r>
            <a:r>
              <a:rPr lang="en-GB" sz="1000" dirty="0"/>
              <a:t> </a:t>
            </a:r>
            <a:r>
              <a:rPr lang="en-GB" sz="1000" dirty="0" smtClean="0"/>
              <a:t>(‘whatever.png</a:t>
            </a:r>
            <a:r>
              <a:rPr lang="en-GB" sz="1000" dirty="0"/>
              <a:t>')</a:t>
            </a:r>
          </a:p>
          <a:p>
            <a:endParaRPr lang="en-GB" sz="1000" dirty="0"/>
          </a:p>
          <a:p>
            <a:r>
              <a:rPr lang="en-GB" sz="1000" dirty="0" err="1"/>
              <a:t>plt.show</a:t>
            </a:r>
            <a:r>
              <a:rPr lang="en-GB" sz="1000" dirty="0"/>
              <a:t>()</a:t>
            </a:r>
          </a:p>
          <a:p>
            <a:endParaRPr lang="en-GB" sz="1000" dirty="0"/>
          </a:p>
          <a:p>
            <a:endParaRPr lang="en-GB" dirty="0"/>
          </a:p>
        </p:txBody>
      </p:sp>
      <p:sp>
        <p:nvSpPr>
          <p:cNvPr id="2" name="Title 1"/>
          <p:cNvSpPr>
            <a:spLocks noGrp="1"/>
          </p:cNvSpPr>
          <p:nvPr>
            <p:ph type="title"/>
          </p:nvPr>
        </p:nvSpPr>
        <p:spPr>
          <a:xfrm>
            <a:off x="1547664" y="274638"/>
            <a:ext cx="6552728" cy="868362"/>
          </a:xfrm>
        </p:spPr>
        <p:txBody>
          <a:bodyPr/>
          <a:lstStyle/>
          <a:p>
            <a:r>
              <a:rPr lang="en-GB" sz="2400" dirty="0" smtClean="0"/>
              <a:t>Appendix </a:t>
            </a:r>
            <a:r>
              <a:rPr lang="en-GB" sz="2400" dirty="0" err="1" smtClean="0"/>
              <a:t>Ib</a:t>
            </a:r>
            <a:r>
              <a:rPr lang="en-GB" sz="2400" dirty="0" smtClean="0"/>
              <a:t>: </a:t>
            </a:r>
            <a:r>
              <a:rPr lang="en-GB" sz="2400" dirty="0"/>
              <a:t>Python code for bunch pattern simulation </a:t>
            </a:r>
            <a:r>
              <a:rPr lang="en-GB" sz="2400" dirty="0" smtClean="0"/>
              <a:t>2</a:t>
            </a:r>
            <a:r>
              <a:rPr lang="en-GB" sz="2400" baseline="30000" dirty="0" smtClean="0"/>
              <a:t>nd</a:t>
            </a:r>
            <a:r>
              <a:rPr lang="en-GB" sz="2400" dirty="0" smtClean="0"/>
              <a:t>  </a:t>
            </a:r>
            <a:r>
              <a:rPr lang="en-GB" sz="2400" dirty="0"/>
              <a:t>part</a:t>
            </a:r>
          </a:p>
        </p:txBody>
      </p:sp>
      <p:sp>
        <p:nvSpPr>
          <p:cNvPr id="5" name="Footer Placeholder 4"/>
          <p:cNvSpPr>
            <a:spLocks noGrp="1"/>
          </p:cNvSpPr>
          <p:nvPr>
            <p:ph type="ftr" sz="quarter" idx="11"/>
          </p:nvPr>
        </p:nvSpPr>
        <p:spPr/>
        <p:txBody>
          <a:bodyPr/>
          <a:lstStyle/>
          <a:p>
            <a:r>
              <a:rPr lang="en-US" smtClean="0"/>
              <a:t>CAS 2025 H.Schmickler</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86</a:t>
            </a:fld>
            <a:endParaRPr lang="en-US"/>
          </a:p>
        </p:txBody>
      </p:sp>
    </p:spTree>
    <p:extLst>
      <p:ext uri="{BB962C8B-B14F-4D97-AF65-F5344CB8AC3E}">
        <p14:creationId xmlns:p14="http://schemas.microsoft.com/office/powerpoint/2010/main" val="355303858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FR" dirty="0" smtClean="0"/>
              <a:t>Tune </a:t>
            </a:r>
            <a:r>
              <a:rPr lang="fr-FR" dirty="0" err="1" smtClean="0"/>
              <a:t>tracking</a:t>
            </a:r>
            <a:r>
              <a:rPr lang="fr-FR" dirty="0" smtClean="0"/>
              <a:t> </a:t>
            </a:r>
            <a:r>
              <a:rPr lang="fr-FR" dirty="0" err="1" smtClean="0"/>
              <a:t>with</a:t>
            </a:r>
            <a:r>
              <a:rPr lang="fr-FR" dirty="0" smtClean="0"/>
              <a:t> PLL technique</a:t>
            </a:r>
            <a:endParaRPr lang="en-US" dirty="0"/>
          </a:p>
        </p:txBody>
      </p:sp>
      <p:sp>
        <p:nvSpPr>
          <p:cNvPr id="3" name="Footer Placeholder 2"/>
          <p:cNvSpPr>
            <a:spLocks noGrp="1"/>
          </p:cNvSpPr>
          <p:nvPr>
            <p:ph type="ftr" sz="quarter" idx="11"/>
          </p:nvPr>
        </p:nvSpPr>
        <p:spPr/>
        <p:txBody>
          <a:bodyPr/>
          <a:lstStyle/>
          <a:p>
            <a:r>
              <a:rPr lang="en-US" smtClean="0"/>
              <a:t>CAS 2025 H.Schmickler</a:t>
            </a:r>
            <a:endParaRPr lang="en-US" dirty="0"/>
          </a:p>
        </p:txBody>
      </p:sp>
      <p:sp>
        <p:nvSpPr>
          <p:cNvPr id="4" name="Slide Number Placeholder 3"/>
          <p:cNvSpPr>
            <a:spLocks noGrp="1"/>
          </p:cNvSpPr>
          <p:nvPr>
            <p:ph type="sldNum" sz="quarter" idx="12"/>
          </p:nvPr>
        </p:nvSpPr>
        <p:spPr/>
        <p:txBody>
          <a:bodyPr/>
          <a:lstStyle/>
          <a:p>
            <a:fld id="{07CB4EDF-7DE6-4369-B527-B79B2EF0026D}" type="slidenum">
              <a:rPr lang="en-US" smtClean="0"/>
              <a:pPr/>
              <a:t>87</a:t>
            </a:fld>
            <a:endParaRPr lang="en-US"/>
          </a:p>
        </p:txBody>
      </p:sp>
      <p:sp>
        <p:nvSpPr>
          <p:cNvPr id="5" name="Title 4"/>
          <p:cNvSpPr>
            <a:spLocks noGrp="1"/>
          </p:cNvSpPr>
          <p:nvPr>
            <p:ph type="title"/>
          </p:nvPr>
        </p:nvSpPr>
        <p:spPr/>
        <p:txBody>
          <a:bodyPr/>
          <a:lstStyle/>
          <a:p>
            <a:r>
              <a:rPr lang="fr-FR" dirty="0" err="1" smtClean="0"/>
              <a:t>Appendix</a:t>
            </a:r>
            <a:r>
              <a:rPr lang="fr-FR" dirty="0" smtClean="0"/>
              <a:t> II</a:t>
            </a:r>
            <a:endParaRPr lang="en-US" dirty="0"/>
          </a:p>
        </p:txBody>
      </p:sp>
    </p:spTree>
    <p:extLst>
      <p:ext uri="{BB962C8B-B14F-4D97-AF65-F5344CB8AC3E}">
        <p14:creationId xmlns:p14="http://schemas.microsoft.com/office/powerpoint/2010/main" val="176559144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1"/>
          </p:nvPr>
        </p:nvSpPr>
        <p:spPr>
          <a:xfrm>
            <a:off x="277812" y="1128713"/>
            <a:ext cx="3989387" cy="5000625"/>
          </a:xfrm>
        </p:spPr>
        <p:txBody>
          <a:bodyPr>
            <a:normAutofit/>
          </a:bodyPr>
          <a:lstStyle/>
          <a:p>
            <a:pPr marL="533400" indent="-533400">
              <a:buFontTx/>
              <a:buAutoNum type="arabicPeriod"/>
            </a:pPr>
            <a:r>
              <a:rPr lang="en-US" altLang="en-US" sz="2400" dirty="0" smtClean="0">
                <a:solidFill>
                  <a:schemeClr val="tx1"/>
                </a:solidFill>
              </a:rPr>
              <a:t>So far all methods use exclusively the amplitude information</a:t>
            </a:r>
            <a:br>
              <a:rPr lang="en-US" altLang="en-US" sz="2400" dirty="0" smtClean="0">
                <a:solidFill>
                  <a:schemeClr val="tx1"/>
                </a:solidFill>
              </a:rPr>
            </a:br>
            <a:r>
              <a:rPr lang="en-US" altLang="en-US" sz="2400" dirty="0" smtClean="0">
                <a:solidFill>
                  <a:schemeClr val="tx1"/>
                </a:solidFill>
              </a:rPr>
              <a:t>(BTW: in the case of self excited oscillations this is the only way!)</a:t>
            </a:r>
          </a:p>
          <a:p>
            <a:pPr marL="533400" indent="-533400">
              <a:buFontTx/>
              <a:buAutoNum type="arabicPeriod"/>
            </a:pPr>
            <a:r>
              <a:rPr lang="en-US" altLang="en-US" sz="2400" dirty="0" smtClean="0"/>
              <a:t>But if you drive a </a:t>
            </a:r>
            <a:r>
              <a:rPr lang="en-US" altLang="en-US" sz="2400" dirty="0" err="1" smtClean="0"/>
              <a:t>betatron</a:t>
            </a:r>
            <a:r>
              <a:rPr lang="en-US" altLang="en-US" sz="2400" dirty="0" smtClean="0"/>
              <a:t> oscillation of the beam oscillation through an external force, one can use the phase between the exciter and the beam response as observable</a:t>
            </a:r>
            <a:endParaRPr lang="en-US" altLang="en-US" sz="2400" dirty="0" smtClean="0">
              <a:solidFill>
                <a:schemeClr val="tx1"/>
              </a:solidFill>
            </a:endParaRPr>
          </a:p>
        </p:txBody>
      </p:sp>
      <p:sp>
        <p:nvSpPr>
          <p:cNvPr id="43011" name="Rectangle 2"/>
          <p:cNvSpPr>
            <a:spLocks noGrp="1" noChangeArrowheads="1"/>
          </p:cNvSpPr>
          <p:nvPr>
            <p:ph type="title"/>
          </p:nvPr>
        </p:nvSpPr>
        <p:spPr>
          <a:xfrm>
            <a:off x="1523999" y="163513"/>
            <a:ext cx="6994525" cy="676275"/>
          </a:xfrm>
        </p:spPr>
        <p:txBody>
          <a:bodyPr/>
          <a:lstStyle/>
          <a:p>
            <a:r>
              <a:rPr lang="en-US" altLang="en-US" sz="2000" dirty="0" smtClean="0"/>
              <a:t>recall: Network analysis (BTF:=Beam transfer function)</a:t>
            </a:r>
          </a:p>
        </p:txBody>
      </p:sp>
      <p:sp>
        <p:nvSpPr>
          <p:cNvPr id="43010" name="Footer Placeholder 4"/>
          <p:cNvSpPr>
            <a:spLocks noGrp="1"/>
          </p:cNvSpPr>
          <p:nvPr>
            <p:ph type="ftr" sz="quarter" idx="4294967295"/>
          </p:nvPr>
        </p:nvSpPr>
        <p:spPr>
          <a:xfrm>
            <a:off x="1676399" y="6197599"/>
            <a:ext cx="2590800" cy="3413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dirty="0">
              <a:solidFill>
                <a:schemeClr val="tx2"/>
              </a:solidFill>
            </a:endParaRPr>
          </a:p>
        </p:txBody>
      </p:sp>
      <p:pic>
        <p:nvPicPr>
          <p:cNvPr id="43013" name="Picture 4" descr="SWF_fit"/>
          <p:cNvPicPr>
            <a:picLocks noChangeAspect="1" noChangeArrowheads="1"/>
          </p:cNvPicPr>
          <p:nvPr/>
        </p:nvPicPr>
        <p:blipFill>
          <a:blip r:embed="rId2">
            <a:extLst>
              <a:ext uri="{28A0092B-C50C-407E-A947-70E740481C1C}">
                <a14:useLocalDpi xmlns:a14="http://schemas.microsoft.com/office/drawing/2010/main" val="0"/>
              </a:ext>
            </a:extLst>
          </a:blip>
          <a:srcRect t="5235" r="13045" b="3419"/>
          <a:stretch>
            <a:fillRect/>
          </a:stretch>
        </p:blipFill>
        <p:spPr bwMode="auto">
          <a:xfrm>
            <a:off x="4267199" y="769937"/>
            <a:ext cx="4475163" cy="576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07CB4EDF-7DE6-4369-B527-B79B2EF0026D}" type="slidenum">
              <a:rPr lang="en-US" smtClean="0"/>
              <a:pPr/>
              <a:t>88</a:t>
            </a:fld>
            <a:endParaRPr lang="en-US"/>
          </a:p>
        </p:txBody>
      </p:sp>
      <p:sp>
        <p:nvSpPr>
          <p:cNvPr id="3" name="TextBox 2"/>
          <p:cNvSpPr txBox="1"/>
          <p:nvPr/>
        </p:nvSpPr>
        <p:spPr>
          <a:xfrm>
            <a:off x="4584539" y="1981200"/>
            <a:ext cx="873444" cy="646331"/>
          </a:xfrm>
          <a:prstGeom prst="rect">
            <a:avLst/>
          </a:prstGeom>
          <a:noFill/>
        </p:spPr>
        <p:txBody>
          <a:bodyPr wrap="none" rtlCol="0">
            <a:spAutoFit/>
          </a:bodyPr>
          <a:lstStyle/>
          <a:p>
            <a:r>
              <a:rPr lang="en-GB" sz="3600" b="1" dirty="0" smtClean="0"/>
              <a:t>BTF</a:t>
            </a:r>
            <a:endParaRPr lang="en-GB" sz="3600" b="1" dirty="0"/>
          </a:p>
        </p:txBody>
      </p:sp>
    </p:spTree>
    <p:extLst>
      <p:ext uri="{BB962C8B-B14F-4D97-AF65-F5344CB8AC3E}">
        <p14:creationId xmlns:p14="http://schemas.microsoft.com/office/powerpoint/2010/main" val="3922107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30"/>
          <p:cNvSpPr>
            <a:spLocks noGrp="1" noChangeArrowheads="1"/>
          </p:cNvSpPr>
          <p:nvPr>
            <p:ph type="title"/>
          </p:nvPr>
        </p:nvSpPr>
        <p:spPr>
          <a:xfrm>
            <a:off x="533400" y="174625"/>
            <a:ext cx="8610600" cy="838200"/>
          </a:xfrm>
        </p:spPr>
        <p:txBody>
          <a:bodyPr/>
          <a:lstStyle/>
          <a:p>
            <a:r>
              <a:rPr lang="en-US" altLang="en-US" smtClean="0"/>
              <a:t>Principle of PLL tune measurements</a:t>
            </a:r>
          </a:p>
        </p:txBody>
      </p:sp>
      <p:sp>
        <p:nvSpPr>
          <p:cNvPr id="45058" name="Footer Placeholder 3"/>
          <p:cNvSpPr>
            <a:spLocks noGrp="1"/>
          </p:cNvSpPr>
          <p:nvPr>
            <p:ph type="ftr" sz="quarter" idx="4294967295"/>
          </p:nvPr>
        </p:nvSpPr>
        <p:spPr>
          <a:xfrm>
            <a:off x="7162800" y="6646861"/>
            <a:ext cx="1981200" cy="1127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dirty="0">
              <a:solidFill>
                <a:schemeClr val="tx2"/>
              </a:solidFill>
            </a:endParaRPr>
          </a:p>
        </p:txBody>
      </p:sp>
      <p:sp>
        <p:nvSpPr>
          <p:cNvPr id="45059" name="Rectangle 31"/>
          <p:cNvSpPr>
            <a:spLocks noChangeArrowheads="1"/>
          </p:cNvSpPr>
          <p:nvPr/>
        </p:nvSpPr>
        <p:spPr bwMode="auto">
          <a:xfrm>
            <a:off x="4157663" y="5824538"/>
            <a:ext cx="1729629" cy="423862"/>
          </a:xfrm>
          <a:prstGeom prst="rect">
            <a:avLst/>
          </a:prstGeom>
          <a:solidFill>
            <a:srgbClr val="FFFF00"/>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5086" name="Text Box 29"/>
          <p:cNvSpPr txBox="1">
            <a:spLocks noChangeArrowheads="1"/>
          </p:cNvSpPr>
          <p:nvPr/>
        </p:nvSpPr>
        <p:spPr bwMode="auto">
          <a:xfrm>
            <a:off x="1344387" y="3061036"/>
            <a:ext cx="914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dirty="0">
                <a:solidFill>
                  <a:schemeClr val="tx1"/>
                </a:solidFill>
              </a:rPr>
              <a:t>Beam</a:t>
            </a:r>
          </a:p>
          <a:p>
            <a:pPr>
              <a:spcBef>
                <a:spcPct val="50000"/>
              </a:spcBef>
              <a:buFontTx/>
              <a:buNone/>
            </a:pPr>
            <a:endParaRPr kumimoji="0" lang="en-US" altLang="en-US" sz="2400" dirty="0">
              <a:solidFill>
                <a:schemeClr val="tx1"/>
              </a:solidFill>
            </a:endParaRPr>
          </a:p>
        </p:txBody>
      </p:sp>
      <p:sp>
        <p:nvSpPr>
          <p:cNvPr id="45087" name="Oval 28"/>
          <p:cNvSpPr>
            <a:spLocks noChangeArrowheads="1"/>
          </p:cNvSpPr>
          <p:nvPr/>
        </p:nvSpPr>
        <p:spPr bwMode="auto">
          <a:xfrm>
            <a:off x="1787236" y="2971800"/>
            <a:ext cx="2327564" cy="685800"/>
          </a:xfrm>
          <a:prstGeom prst="ellipse">
            <a:avLst/>
          </a:prstGeom>
          <a:solidFill>
            <a:srgbClr val="C0C0C0"/>
          </a:solidFill>
          <a:ln w="9525">
            <a:round/>
            <a:headEnd/>
            <a:tailEnd/>
          </a:ln>
          <a:scene3d>
            <a:camera prst="legacyPerspectiveTopRight">
              <a:rot lat="300000" lon="1799996" rev="0"/>
            </a:camera>
            <a:lightRig rig="legacyFlat3" dir="b"/>
          </a:scene3d>
          <a:sp3d extrusionH="15213000" prstMaterial="legacyMetal">
            <a:bevelT w="13500" h="13500" prst="angle"/>
            <a:bevelB w="13500" h="13500" prst="angle"/>
            <a:extrusionClr>
              <a:srgbClr val="C0C0C0"/>
            </a:extrusionClr>
            <a:contourClr>
              <a:srgbClr val="C0C0C0"/>
            </a:contourClr>
          </a:sp3d>
        </p:spPr>
        <p:txBody>
          <a:bodyPr wrap="none" anchor="ctr">
            <a:flatTx/>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5088" name="Line 27"/>
          <p:cNvSpPr>
            <a:spLocks noChangeShapeType="1"/>
          </p:cNvSpPr>
          <p:nvPr/>
        </p:nvSpPr>
        <p:spPr bwMode="auto">
          <a:xfrm flipV="1">
            <a:off x="1060763" y="3257729"/>
            <a:ext cx="2105891" cy="533400"/>
          </a:xfrm>
          <a:prstGeom prst="line">
            <a:avLst/>
          </a:prstGeom>
          <a:noFill/>
          <a:ln w="635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062" name="Rectangle 25"/>
          <p:cNvSpPr>
            <a:spLocks noChangeArrowheads="1"/>
          </p:cNvSpPr>
          <p:nvPr/>
        </p:nvSpPr>
        <p:spPr bwMode="auto">
          <a:xfrm>
            <a:off x="2286000" y="4572000"/>
            <a:ext cx="1828800" cy="16764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5063" name="Text Box 24"/>
          <p:cNvSpPr txBox="1">
            <a:spLocks noChangeArrowheads="1"/>
          </p:cNvSpPr>
          <p:nvPr/>
        </p:nvSpPr>
        <p:spPr bwMode="auto">
          <a:xfrm>
            <a:off x="2286000" y="4572000"/>
            <a:ext cx="1752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2400" dirty="0">
                <a:solidFill>
                  <a:srgbClr val="FFFFFF"/>
                </a:solidFill>
              </a:rPr>
              <a:t>VCO</a:t>
            </a:r>
          </a:p>
          <a:p>
            <a:pPr algn="ctr">
              <a:spcBef>
                <a:spcPct val="50000"/>
              </a:spcBef>
              <a:buFontTx/>
              <a:buNone/>
            </a:pPr>
            <a:r>
              <a:rPr kumimoji="0" lang="en-US" altLang="en-US" sz="1200" dirty="0">
                <a:solidFill>
                  <a:srgbClr val="FFFFFF"/>
                </a:solidFill>
              </a:rPr>
              <a:t>Voltage controlled oscillator</a:t>
            </a:r>
          </a:p>
          <a:p>
            <a:pPr algn="ctr">
              <a:spcBef>
                <a:spcPct val="50000"/>
              </a:spcBef>
              <a:buFontTx/>
              <a:buNone/>
            </a:pPr>
            <a:r>
              <a:rPr kumimoji="0" lang="en-US" altLang="en-US" sz="2400" dirty="0">
                <a:solidFill>
                  <a:srgbClr val="FFFFFF"/>
                </a:solidFill>
              </a:rPr>
              <a:t>A sin(</a:t>
            </a:r>
            <a:r>
              <a:rPr kumimoji="0" lang="en-US" altLang="en-US" sz="2400" dirty="0">
                <a:solidFill>
                  <a:srgbClr val="FFFFFF"/>
                </a:solidFill>
                <a:sym typeface="Symbol" panose="05050102010706020507" pitchFamily="18" charset="2"/>
              </a:rPr>
              <a:t></a:t>
            </a:r>
            <a:r>
              <a:rPr kumimoji="0" lang="en-US" altLang="en-US" sz="2400" dirty="0">
                <a:solidFill>
                  <a:srgbClr val="FFFFFF"/>
                </a:solidFill>
              </a:rPr>
              <a:t>t)</a:t>
            </a:r>
          </a:p>
        </p:txBody>
      </p:sp>
      <p:sp>
        <p:nvSpPr>
          <p:cNvPr id="45064" name="Line 23"/>
          <p:cNvSpPr>
            <a:spLocks noChangeShapeType="1"/>
          </p:cNvSpPr>
          <p:nvPr/>
        </p:nvSpPr>
        <p:spPr bwMode="auto">
          <a:xfrm flipV="1">
            <a:off x="3200400" y="3429000"/>
            <a:ext cx="0" cy="1143000"/>
          </a:xfrm>
          <a:prstGeom prst="line">
            <a:avLst/>
          </a:prstGeom>
          <a:noFill/>
          <a:ln w="4127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065" name="Rectangle 22"/>
          <p:cNvSpPr>
            <a:spLocks noChangeArrowheads="1"/>
          </p:cNvSpPr>
          <p:nvPr/>
        </p:nvSpPr>
        <p:spPr bwMode="auto">
          <a:xfrm>
            <a:off x="5410200" y="2743200"/>
            <a:ext cx="1676400" cy="1066800"/>
          </a:xfrm>
          <a:prstGeom prst="rect">
            <a:avLst/>
          </a:prstGeom>
          <a:solidFill>
            <a:srgbClr val="339966"/>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5066" name="Text Box 21"/>
          <p:cNvSpPr txBox="1">
            <a:spLocks noChangeArrowheads="1"/>
          </p:cNvSpPr>
          <p:nvPr/>
        </p:nvSpPr>
        <p:spPr bwMode="auto">
          <a:xfrm>
            <a:off x="5410200" y="2743200"/>
            <a:ext cx="1828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2400">
                <a:solidFill>
                  <a:schemeClr val="tx1"/>
                </a:solidFill>
              </a:rPr>
              <a:t>BPM</a:t>
            </a:r>
          </a:p>
          <a:p>
            <a:pPr algn="ctr">
              <a:spcBef>
                <a:spcPct val="50000"/>
              </a:spcBef>
              <a:buFontTx/>
              <a:buNone/>
            </a:pPr>
            <a:r>
              <a:rPr kumimoji="0" lang="en-US" altLang="en-US" sz="2400">
                <a:solidFill>
                  <a:schemeClr val="tx1"/>
                </a:solidFill>
              </a:rPr>
              <a:t>B sin(</a:t>
            </a:r>
            <a:r>
              <a:rPr kumimoji="0" lang="en-US" altLang="en-US" sz="2400">
                <a:solidFill>
                  <a:schemeClr val="tx1"/>
                </a:solidFill>
                <a:sym typeface="Symbol" panose="05050102010706020507" pitchFamily="18" charset="2"/>
              </a:rPr>
              <a:t></a:t>
            </a:r>
            <a:r>
              <a:rPr kumimoji="0" lang="en-US" altLang="en-US" sz="2400">
                <a:solidFill>
                  <a:schemeClr val="tx1"/>
                </a:solidFill>
              </a:rPr>
              <a:t>t+</a:t>
            </a:r>
            <a:r>
              <a:rPr kumimoji="0" lang="en-US" altLang="en-US" sz="2400">
                <a:solidFill>
                  <a:schemeClr val="tx1"/>
                </a:solidFill>
                <a:sym typeface="Symbol" panose="05050102010706020507" pitchFamily="18" charset="2"/>
              </a:rPr>
              <a:t></a:t>
            </a:r>
            <a:r>
              <a:rPr kumimoji="0" lang="en-US" altLang="en-US" sz="2400">
                <a:solidFill>
                  <a:schemeClr val="tx1"/>
                </a:solidFill>
              </a:rPr>
              <a:t>)</a:t>
            </a:r>
          </a:p>
        </p:txBody>
      </p:sp>
      <p:sp>
        <p:nvSpPr>
          <p:cNvPr id="45067" name="Line 20"/>
          <p:cNvSpPr>
            <a:spLocks noChangeShapeType="1"/>
          </p:cNvSpPr>
          <p:nvPr/>
        </p:nvSpPr>
        <p:spPr bwMode="auto">
          <a:xfrm>
            <a:off x="6248400" y="2209800"/>
            <a:ext cx="0" cy="533400"/>
          </a:xfrm>
          <a:prstGeom prst="line">
            <a:avLst/>
          </a:prstGeom>
          <a:noFill/>
          <a:ln w="38100">
            <a:solidFill>
              <a:srgbClr val="339966"/>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068" name="Rectangle 19"/>
          <p:cNvSpPr>
            <a:spLocks noChangeArrowheads="1"/>
          </p:cNvSpPr>
          <p:nvPr/>
        </p:nvSpPr>
        <p:spPr bwMode="auto">
          <a:xfrm>
            <a:off x="4495800" y="3962400"/>
            <a:ext cx="4191000" cy="1295400"/>
          </a:xfrm>
          <a:prstGeom prst="rect">
            <a:avLst/>
          </a:prstGeom>
          <a:solidFill>
            <a:srgbClr val="4D4D4D"/>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0"/>
              </a:spcBef>
              <a:buFontTx/>
              <a:buNone/>
            </a:pPr>
            <a:r>
              <a:rPr kumimoji="0" lang="en-US" altLang="en-US" sz="2400" dirty="0">
                <a:solidFill>
                  <a:srgbClr val="FFFFFF"/>
                </a:solidFill>
              </a:rPr>
              <a:t>Phase </a:t>
            </a:r>
            <a:r>
              <a:rPr kumimoji="0" lang="en-US" altLang="en-US" sz="2400" dirty="0" smtClean="0">
                <a:solidFill>
                  <a:srgbClr val="FFFFFF"/>
                </a:solidFill>
              </a:rPr>
              <a:t>detector (=product)</a:t>
            </a:r>
            <a:endParaRPr kumimoji="0" lang="en-US" altLang="en-US" sz="2400" dirty="0">
              <a:solidFill>
                <a:srgbClr val="FFFFFF"/>
              </a:solidFill>
            </a:endParaRPr>
          </a:p>
          <a:p>
            <a:pPr algn="ctr">
              <a:spcBef>
                <a:spcPct val="0"/>
              </a:spcBef>
              <a:buFontTx/>
              <a:buNone/>
            </a:pPr>
            <a:r>
              <a:rPr kumimoji="0" lang="en-US" altLang="en-US" sz="2400" dirty="0" smtClean="0">
                <a:solidFill>
                  <a:srgbClr val="FFFFFF"/>
                </a:solidFill>
              </a:rPr>
              <a:t>½*AB(cos</a:t>
            </a:r>
            <a:r>
              <a:rPr kumimoji="0" lang="en-US" altLang="en-US" sz="2400" dirty="0">
                <a:solidFill>
                  <a:srgbClr val="FFFFFF"/>
                </a:solidFill>
              </a:rPr>
              <a:t>(</a:t>
            </a:r>
            <a:r>
              <a:rPr kumimoji="0" lang="en-US" altLang="en-US" sz="2400" dirty="0">
                <a:solidFill>
                  <a:srgbClr val="FFFFFF"/>
                </a:solidFill>
                <a:sym typeface="Symbol" panose="05050102010706020507" pitchFamily="18" charset="2"/>
              </a:rPr>
              <a:t></a:t>
            </a:r>
            <a:r>
              <a:rPr kumimoji="0" lang="en-US" altLang="en-US" sz="2400" dirty="0" smtClean="0">
                <a:solidFill>
                  <a:srgbClr val="FFFFFF"/>
                </a:solidFill>
              </a:rPr>
              <a:t>)-cos(2 </a:t>
            </a:r>
            <a:r>
              <a:rPr kumimoji="0" lang="en-US" altLang="en-US" sz="2400" dirty="0">
                <a:solidFill>
                  <a:srgbClr val="FFFFFF"/>
                </a:solidFill>
                <a:sym typeface="Symbol" panose="05050102010706020507" pitchFamily="18" charset="2"/>
              </a:rPr>
              <a:t></a:t>
            </a:r>
            <a:r>
              <a:rPr kumimoji="0" lang="en-US" altLang="en-US" sz="2400" dirty="0">
                <a:solidFill>
                  <a:srgbClr val="FFFFFF"/>
                </a:solidFill>
              </a:rPr>
              <a:t>t +</a:t>
            </a:r>
            <a:r>
              <a:rPr kumimoji="0" lang="en-US" altLang="en-US" sz="2400" dirty="0">
                <a:solidFill>
                  <a:srgbClr val="FFFFFF"/>
                </a:solidFill>
                <a:sym typeface="Symbol" panose="05050102010706020507" pitchFamily="18" charset="2"/>
              </a:rPr>
              <a:t></a:t>
            </a:r>
            <a:r>
              <a:rPr kumimoji="0" lang="en-US" altLang="en-US" sz="2400" dirty="0" smtClean="0">
                <a:solidFill>
                  <a:srgbClr val="FFFFFF"/>
                </a:solidFill>
              </a:rPr>
              <a:t>))</a:t>
            </a:r>
            <a:endParaRPr kumimoji="0" lang="en-US" altLang="en-US" sz="2400" dirty="0">
              <a:solidFill>
                <a:srgbClr val="FFFFFF"/>
              </a:solidFill>
            </a:endParaRPr>
          </a:p>
        </p:txBody>
      </p:sp>
      <p:sp>
        <p:nvSpPr>
          <p:cNvPr id="45069" name="Line 18"/>
          <p:cNvSpPr>
            <a:spLocks noChangeShapeType="1"/>
          </p:cNvSpPr>
          <p:nvPr/>
        </p:nvSpPr>
        <p:spPr bwMode="auto">
          <a:xfrm>
            <a:off x="4114800" y="4876800"/>
            <a:ext cx="381000" cy="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nvGrpSpPr>
          <p:cNvPr id="45070" name="Group 14"/>
          <p:cNvGrpSpPr>
            <a:grpSpLocks/>
          </p:cNvGrpSpPr>
          <p:nvPr/>
        </p:nvGrpSpPr>
        <p:grpSpPr bwMode="auto">
          <a:xfrm>
            <a:off x="4191000" y="3352800"/>
            <a:ext cx="1219200" cy="990600"/>
            <a:chOff x="2640" y="2112"/>
            <a:chExt cx="768" cy="624"/>
          </a:xfrm>
        </p:grpSpPr>
        <p:sp>
          <p:nvSpPr>
            <p:cNvPr id="45083" name="Line 17"/>
            <p:cNvSpPr>
              <a:spLocks noChangeShapeType="1"/>
            </p:cNvSpPr>
            <p:nvPr/>
          </p:nvSpPr>
          <p:spPr bwMode="auto">
            <a:xfrm>
              <a:off x="2640" y="2112"/>
              <a:ext cx="768" cy="0"/>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084" name="Line 16"/>
            <p:cNvSpPr>
              <a:spLocks noChangeShapeType="1"/>
            </p:cNvSpPr>
            <p:nvPr/>
          </p:nvSpPr>
          <p:spPr bwMode="auto">
            <a:xfrm>
              <a:off x="2640" y="2112"/>
              <a:ext cx="0" cy="624"/>
            </a:xfrm>
            <a:prstGeom prst="line">
              <a:avLst/>
            </a:prstGeom>
            <a:noFill/>
            <a:ln w="38100">
              <a:solidFill>
                <a:srgbClr val="339966"/>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085" name="Line 15"/>
            <p:cNvSpPr>
              <a:spLocks noChangeShapeType="1"/>
            </p:cNvSpPr>
            <p:nvPr/>
          </p:nvSpPr>
          <p:spPr bwMode="auto">
            <a:xfrm>
              <a:off x="2640" y="2736"/>
              <a:ext cx="192" cy="0"/>
            </a:xfrm>
            <a:prstGeom prst="line">
              <a:avLst/>
            </a:prstGeom>
            <a:noFill/>
            <a:ln w="38100">
              <a:solidFill>
                <a:srgbClr val="339966"/>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45071" name="AutoShape 13"/>
          <p:cNvSpPr>
            <a:spLocks noChangeArrowheads="1"/>
          </p:cNvSpPr>
          <p:nvPr/>
        </p:nvSpPr>
        <p:spPr bwMode="auto">
          <a:xfrm rot="16200000">
            <a:off x="6610350" y="5010150"/>
            <a:ext cx="1219200" cy="1562100"/>
          </a:xfrm>
          <a:prstGeom prst="triangle">
            <a:avLst>
              <a:gd name="adj" fmla="val 50000"/>
            </a:avLst>
          </a:prstGeom>
          <a:solidFill>
            <a:srgbClr val="4D4D4D"/>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5072" name="Text Box 12"/>
          <p:cNvSpPr txBox="1">
            <a:spLocks noChangeArrowheads="1"/>
          </p:cNvSpPr>
          <p:nvPr/>
        </p:nvSpPr>
        <p:spPr bwMode="auto">
          <a:xfrm>
            <a:off x="6667499" y="5540375"/>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dirty="0" err="1">
                <a:solidFill>
                  <a:schemeClr val="accent3"/>
                </a:solidFill>
              </a:rPr>
              <a:t>Lowpass</a:t>
            </a:r>
            <a:endParaRPr kumimoji="0" lang="en-US" altLang="en-US" sz="2400" dirty="0">
              <a:solidFill>
                <a:schemeClr val="accent3"/>
              </a:solidFill>
            </a:endParaRPr>
          </a:p>
        </p:txBody>
      </p:sp>
      <p:grpSp>
        <p:nvGrpSpPr>
          <p:cNvPr id="45073" name="Group 8"/>
          <p:cNvGrpSpPr>
            <a:grpSpLocks/>
          </p:cNvGrpSpPr>
          <p:nvPr/>
        </p:nvGrpSpPr>
        <p:grpSpPr bwMode="auto">
          <a:xfrm>
            <a:off x="7772400" y="4572000"/>
            <a:ext cx="990600" cy="1219200"/>
            <a:chOff x="4608" y="2880"/>
            <a:chExt cx="624" cy="768"/>
          </a:xfrm>
        </p:grpSpPr>
        <p:sp>
          <p:nvSpPr>
            <p:cNvPr id="45080" name="Line 11"/>
            <p:cNvSpPr>
              <a:spLocks noChangeShapeType="1"/>
            </p:cNvSpPr>
            <p:nvPr/>
          </p:nvSpPr>
          <p:spPr bwMode="auto">
            <a:xfrm>
              <a:off x="4608" y="2880"/>
              <a:ext cx="624" cy="0"/>
            </a:xfrm>
            <a:prstGeom prst="line">
              <a:avLst/>
            </a:prstGeom>
            <a:noFill/>
            <a:ln w="38100">
              <a:solidFill>
                <a:srgbClr val="969696"/>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081" name="Line 10"/>
            <p:cNvSpPr>
              <a:spLocks noChangeShapeType="1"/>
            </p:cNvSpPr>
            <p:nvPr/>
          </p:nvSpPr>
          <p:spPr bwMode="auto">
            <a:xfrm>
              <a:off x="5232" y="2880"/>
              <a:ext cx="0" cy="768"/>
            </a:xfrm>
            <a:prstGeom prst="line">
              <a:avLst/>
            </a:prstGeom>
            <a:noFill/>
            <a:ln w="38100">
              <a:solidFill>
                <a:srgbClr val="969696"/>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082" name="Line 9"/>
            <p:cNvSpPr>
              <a:spLocks noChangeShapeType="1"/>
            </p:cNvSpPr>
            <p:nvPr/>
          </p:nvSpPr>
          <p:spPr bwMode="auto">
            <a:xfrm flipH="1">
              <a:off x="4848" y="3648"/>
              <a:ext cx="384" cy="0"/>
            </a:xfrm>
            <a:prstGeom prst="line">
              <a:avLst/>
            </a:prstGeom>
            <a:noFill/>
            <a:ln w="38100">
              <a:solidFill>
                <a:srgbClr val="969696"/>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45074" name="Line 7"/>
          <p:cNvSpPr>
            <a:spLocks noChangeShapeType="1"/>
          </p:cNvSpPr>
          <p:nvPr/>
        </p:nvSpPr>
        <p:spPr bwMode="auto">
          <a:xfrm flipH="1">
            <a:off x="4191000" y="5791200"/>
            <a:ext cx="2057400" cy="0"/>
          </a:xfrm>
          <a:prstGeom prst="line">
            <a:avLst/>
          </a:prstGeom>
          <a:noFill/>
          <a:ln w="38100">
            <a:solidFill>
              <a:srgbClr val="969696"/>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075" name="Text Box 6"/>
          <p:cNvSpPr txBox="1">
            <a:spLocks noChangeArrowheads="1"/>
          </p:cNvSpPr>
          <p:nvPr/>
        </p:nvSpPr>
        <p:spPr bwMode="auto">
          <a:xfrm>
            <a:off x="4114800" y="5329239"/>
            <a:ext cx="2743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800" dirty="0">
                <a:solidFill>
                  <a:schemeClr val="tx1"/>
                </a:solidFill>
              </a:rPr>
              <a:t>Frequency control:</a:t>
            </a:r>
          </a:p>
          <a:p>
            <a:pPr>
              <a:spcBef>
                <a:spcPct val="50000"/>
              </a:spcBef>
              <a:buFontTx/>
              <a:buNone/>
            </a:pPr>
            <a:r>
              <a:rPr kumimoji="0" lang="en-US" altLang="en-US" sz="1800" dirty="0">
                <a:solidFill>
                  <a:schemeClr val="tx1"/>
                </a:solidFill>
              </a:rPr>
              <a:t> </a:t>
            </a:r>
            <a:r>
              <a:rPr kumimoji="0" lang="en-US" altLang="en-US" sz="1800" dirty="0" smtClean="0">
                <a:solidFill>
                  <a:schemeClr val="tx1"/>
                </a:solidFill>
              </a:rPr>
              <a:t>½*</a:t>
            </a:r>
            <a:r>
              <a:rPr kumimoji="0" lang="en-US" altLang="en-US" sz="2400" dirty="0" err="1" smtClean="0">
                <a:solidFill>
                  <a:schemeClr val="tx1"/>
                </a:solidFill>
              </a:rPr>
              <a:t>ABcos</a:t>
            </a:r>
            <a:r>
              <a:rPr kumimoji="0" lang="en-US" altLang="en-US" sz="2400" dirty="0">
                <a:solidFill>
                  <a:schemeClr val="tx1"/>
                </a:solidFill>
              </a:rPr>
              <a:t>(</a:t>
            </a:r>
            <a:r>
              <a:rPr kumimoji="0" lang="en-US" altLang="en-US" sz="2400" dirty="0">
                <a:solidFill>
                  <a:schemeClr val="tx1"/>
                </a:solidFill>
                <a:sym typeface="Symbol" panose="05050102010706020507" pitchFamily="18" charset="2"/>
              </a:rPr>
              <a:t></a:t>
            </a:r>
            <a:r>
              <a:rPr kumimoji="0" lang="en-US" altLang="en-US" sz="2400" dirty="0">
                <a:solidFill>
                  <a:schemeClr val="tx1"/>
                </a:solidFill>
              </a:rPr>
              <a:t>)</a:t>
            </a:r>
          </a:p>
        </p:txBody>
      </p:sp>
      <p:sp>
        <p:nvSpPr>
          <p:cNvPr id="45077" name="Line 4"/>
          <p:cNvSpPr>
            <a:spLocks noChangeShapeType="1"/>
          </p:cNvSpPr>
          <p:nvPr/>
        </p:nvSpPr>
        <p:spPr bwMode="auto">
          <a:xfrm flipH="1">
            <a:off x="1828800" y="5410200"/>
            <a:ext cx="457200" cy="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5078" name="Text Box 3"/>
          <p:cNvSpPr txBox="1">
            <a:spLocks noChangeArrowheads="1"/>
          </p:cNvSpPr>
          <p:nvPr/>
        </p:nvSpPr>
        <p:spPr bwMode="auto">
          <a:xfrm>
            <a:off x="533400" y="1219200"/>
            <a:ext cx="2590800" cy="1323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000" dirty="0" smtClean="0">
                <a:solidFill>
                  <a:schemeClr val="tx1"/>
                </a:solidFill>
              </a:rPr>
              <a:t>Due </a:t>
            </a:r>
            <a:r>
              <a:rPr kumimoji="0" lang="en-US" altLang="en-US" sz="2000" dirty="0">
                <a:solidFill>
                  <a:schemeClr val="tx1"/>
                </a:solidFill>
              </a:rPr>
              <a:t>to cos (</a:t>
            </a:r>
            <a:r>
              <a:rPr kumimoji="0" lang="en-US" altLang="en-US" sz="2000" dirty="0">
                <a:solidFill>
                  <a:schemeClr val="tx1"/>
                </a:solidFill>
                <a:sym typeface="Symbol" panose="05050102010706020507" pitchFamily="18" charset="2"/>
              </a:rPr>
              <a:t></a:t>
            </a:r>
            <a:r>
              <a:rPr kumimoji="0" lang="en-US" altLang="en-US" sz="2000" dirty="0">
                <a:solidFill>
                  <a:schemeClr val="tx1"/>
                </a:solidFill>
              </a:rPr>
              <a:t>) </a:t>
            </a:r>
            <a:r>
              <a:rPr kumimoji="0" lang="en-US" altLang="en-US" sz="2000" dirty="0" smtClean="0">
                <a:solidFill>
                  <a:schemeClr val="tx1"/>
                </a:solidFill>
              </a:rPr>
              <a:t>=0 at resonance this system “looks” </a:t>
            </a:r>
            <a:r>
              <a:rPr kumimoji="0" lang="en-US" altLang="en-US" sz="2000" dirty="0">
                <a:solidFill>
                  <a:schemeClr val="tx1"/>
                </a:solidFill>
              </a:rPr>
              <a:t>to the 90 deg. point of the BTF</a:t>
            </a:r>
          </a:p>
        </p:txBody>
      </p:sp>
      <p:sp>
        <p:nvSpPr>
          <p:cNvPr id="45079" name="Line 2"/>
          <p:cNvSpPr>
            <a:spLocks noChangeShapeType="1"/>
          </p:cNvSpPr>
          <p:nvPr/>
        </p:nvSpPr>
        <p:spPr bwMode="auto">
          <a:xfrm>
            <a:off x="3048000" y="2362200"/>
            <a:ext cx="1905000" cy="3505200"/>
          </a:xfrm>
          <a:prstGeom prst="line">
            <a:avLst/>
          </a:prstGeom>
          <a:noFill/>
          <a:ln w="635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 name="Slide Number Placeholder 1"/>
          <p:cNvSpPr>
            <a:spLocks noGrp="1"/>
          </p:cNvSpPr>
          <p:nvPr>
            <p:ph type="sldNum" sz="quarter" idx="12"/>
          </p:nvPr>
        </p:nvSpPr>
        <p:spPr/>
        <p:txBody>
          <a:bodyPr/>
          <a:lstStyle/>
          <a:p>
            <a:fld id="{07CB4EDF-7DE6-4369-B527-B79B2EF0026D}" type="slidenum">
              <a:rPr lang="en-US" smtClean="0"/>
              <a:pPr/>
              <a:t>89</a:t>
            </a:fld>
            <a:endParaRPr lang="en-US"/>
          </a:p>
        </p:txBody>
      </p:sp>
      <p:sp>
        <p:nvSpPr>
          <p:cNvPr id="3" name="TextBox 2"/>
          <p:cNvSpPr txBox="1"/>
          <p:nvPr/>
        </p:nvSpPr>
        <p:spPr>
          <a:xfrm>
            <a:off x="3048000" y="6356350"/>
            <a:ext cx="4114800" cy="276999"/>
          </a:xfrm>
          <a:prstGeom prst="rect">
            <a:avLst/>
          </a:prstGeom>
          <a:noFill/>
        </p:spPr>
        <p:txBody>
          <a:bodyPr wrap="square" rtlCol="0">
            <a:spAutoFit/>
          </a:bodyPr>
          <a:lstStyle/>
          <a:p>
            <a:r>
              <a:rPr lang="en-GB" sz="1200" dirty="0" smtClean="0"/>
              <a:t>VCO changes </a:t>
            </a:r>
            <a:r>
              <a:rPr lang="el-GR" sz="1200" dirty="0" smtClean="0"/>
              <a:t>ω</a:t>
            </a:r>
            <a:r>
              <a:rPr lang="en-GB" sz="1200" dirty="0" smtClean="0"/>
              <a:t> until control input ==0</a:t>
            </a:r>
            <a:endParaRPr lang="en-GB" sz="1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491" y="5140551"/>
            <a:ext cx="1468360" cy="1518284"/>
          </a:xfrm>
          <a:prstGeom prst="rect">
            <a:avLst/>
          </a:prstGeom>
        </p:spPr>
      </p:pic>
      <p:sp>
        <p:nvSpPr>
          <p:cNvPr id="6" name="TextBox 5"/>
          <p:cNvSpPr txBox="1"/>
          <p:nvPr/>
        </p:nvSpPr>
        <p:spPr>
          <a:xfrm>
            <a:off x="246809" y="4299136"/>
            <a:ext cx="1866899" cy="707886"/>
          </a:xfrm>
          <a:prstGeom prst="rect">
            <a:avLst/>
          </a:prstGeom>
          <a:noFill/>
        </p:spPr>
        <p:txBody>
          <a:bodyPr wrap="square" rtlCol="0">
            <a:spAutoFit/>
          </a:bodyPr>
          <a:lstStyle/>
          <a:p>
            <a:r>
              <a:rPr lang="en-GB" sz="1000" dirty="0" smtClean="0"/>
              <a:t>Control system can read tune </a:t>
            </a:r>
            <a:r>
              <a:rPr lang="en-GB" sz="1000" dirty="0" err="1" smtClean="0"/>
              <a:t>betatron</a:t>
            </a:r>
            <a:r>
              <a:rPr lang="en-GB" sz="1000" dirty="0" smtClean="0"/>
              <a:t> tune at regular intervals by reading the VCO frequency</a:t>
            </a:r>
            <a:endParaRPr lang="en-GB" sz="1000" dirty="0"/>
          </a:p>
        </p:txBody>
      </p:sp>
      <p:sp>
        <p:nvSpPr>
          <p:cNvPr id="7" name="TextBox 6"/>
          <p:cNvSpPr txBox="1"/>
          <p:nvPr/>
        </p:nvSpPr>
        <p:spPr>
          <a:xfrm>
            <a:off x="3573779" y="989801"/>
            <a:ext cx="4495800" cy="369332"/>
          </a:xfrm>
          <a:prstGeom prst="rect">
            <a:avLst/>
          </a:prstGeom>
          <a:noFill/>
        </p:spPr>
        <p:txBody>
          <a:bodyPr wrap="square" rtlCol="0">
            <a:spAutoFit/>
          </a:bodyPr>
          <a:lstStyle/>
          <a:p>
            <a:r>
              <a:rPr lang="es-ES" dirty="0" err="1" smtClean="0"/>
              <a:t>Recall</a:t>
            </a:r>
            <a:r>
              <a:rPr lang="es-ES" dirty="0" smtClean="0"/>
              <a:t>: sin </a:t>
            </a:r>
            <a:r>
              <a:rPr lang="es-ES" dirty="0"/>
              <a:t>a sin b = </a:t>
            </a:r>
            <a:r>
              <a:rPr lang="es-ES" dirty="0" smtClean="0"/>
              <a:t>1/2 </a:t>
            </a:r>
            <a:r>
              <a:rPr lang="es-ES" dirty="0"/>
              <a:t>(</a:t>
            </a:r>
            <a:r>
              <a:rPr lang="es-ES" dirty="0" err="1"/>
              <a:t>cos</a:t>
            </a:r>
            <a:r>
              <a:rPr lang="es-ES" dirty="0"/>
              <a:t>(a − b) − </a:t>
            </a:r>
            <a:r>
              <a:rPr lang="es-ES" dirty="0" err="1"/>
              <a:t>cos</a:t>
            </a:r>
            <a:r>
              <a:rPr lang="es-ES" dirty="0"/>
              <a:t>(a + b))</a:t>
            </a:r>
            <a:endParaRPr lang="en-GB" dirty="0"/>
          </a:p>
        </p:txBody>
      </p:sp>
    </p:spTree>
    <p:extLst>
      <p:ext uri="{BB962C8B-B14F-4D97-AF65-F5344CB8AC3E}">
        <p14:creationId xmlns:p14="http://schemas.microsoft.com/office/powerpoint/2010/main" val="2836647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9EEAFC6-2C95-4D32-A004-6D7B52825E18}"/>
              </a:ext>
            </a:extLst>
          </p:cNvPr>
          <p:cNvSpPr/>
          <p:nvPr/>
        </p:nvSpPr>
        <p:spPr>
          <a:xfrm>
            <a:off x="63704" y="2298700"/>
            <a:ext cx="3189992" cy="19875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xmlns="" id="{5CC74526-D9CE-4451-AFF0-0D9C4FFEB9C4}"/>
              </a:ext>
            </a:extLst>
          </p:cNvPr>
          <p:cNvSpPr>
            <a:spLocks noGrp="1"/>
          </p:cNvSpPr>
          <p:nvPr>
            <p:ph idx="1"/>
          </p:nvPr>
        </p:nvSpPr>
        <p:spPr/>
        <p:txBody>
          <a:bodyPr/>
          <a:lstStyle/>
          <a:p>
            <a:pPr marL="0" indent="0">
              <a:buNone/>
            </a:pPr>
            <a:r>
              <a:rPr lang="en-US" sz="1800" dirty="0"/>
              <a:t>A </a:t>
            </a:r>
            <a:r>
              <a:rPr lang="en-US" sz="1800" b="1" dirty="0">
                <a:solidFill>
                  <a:srgbClr val="FF0000"/>
                </a:solidFill>
              </a:rPr>
              <a:t>periodic</a:t>
            </a:r>
            <a:r>
              <a:rPr lang="en-US" sz="1800" dirty="0"/>
              <a:t> function </a:t>
            </a:r>
            <a:r>
              <a:rPr lang="en-US" sz="1800" i="1" dirty="0"/>
              <a:t>f(x)</a:t>
            </a:r>
            <a:r>
              <a:rPr lang="en-US" sz="1800" dirty="0"/>
              <a:t> can be expressed as a series of harmonics, weighted by </a:t>
            </a:r>
            <a:r>
              <a:rPr lang="en-US" sz="1800" dirty="0" smtClean="0"/>
              <a:t/>
            </a:r>
            <a:br>
              <a:rPr lang="en-US" sz="1800" dirty="0" smtClean="0"/>
            </a:br>
            <a:r>
              <a:rPr lang="en-US" sz="1800" dirty="0" smtClean="0"/>
              <a:t>Fourier </a:t>
            </a:r>
            <a:r>
              <a:rPr lang="en-US" sz="1800" dirty="0"/>
              <a:t>coefficients </a:t>
            </a:r>
            <a:r>
              <a:rPr lang="en-US" sz="1800" i="1" dirty="0" err="1"/>
              <a:t>c</a:t>
            </a:r>
            <a:r>
              <a:rPr lang="en-US" sz="1800" i="1" baseline="-25000" dirty="0" err="1"/>
              <a:t>n</a:t>
            </a:r>
            <a:endParaRPr lang="en-US" sz="1800" i="1" baseline="-25000" dirty="0"/>
          </a:p>
        </p:txBody>
      </p:sp>
      <p:sp>
        <p:nvSpPr>
          <p:cNvPr id="3" name="Title 2">
            <a:extLst>
              <a:ext uri="{FF2B5EF4-FFF2-40B4-BE49-F238E27FC236}">
                <a16:creationId xmlns:a16="http://schemas.microsoft.com/office/drawing/2014/main" xmlns="" id="{7596C0DD-BAB6-419F-81D3-173B65945ACD}"/>
              </a:ext>
            </a:extLst>
          </p:cNvPr>
          <p:cNvSpPr>
            <a:spLocks noGrp="1"/>
          </p:cNvSpPr>
          <p:nvPr>
            <p:ph type="title"/>
          </p:nvPr>
        </p:nvSpPr>
        <p:spPr/>
        <p:txBody>
          <a:bodyPr/>
          <a:lstStyle/>
          <a:p>
            <a:r>
              <a:rPr lang="en-US" dirty="0"/>
              <a:t>Fourier </a:t>
            </a:r>
            <a:r>
              <a:rPr lang="en-US" dirty="0" smtClean="0"/>
              <a:t>Series</a:t>
            </a:r>
            <a:endParaRPr lang="en-US" dirty="0"/>
          </a:p>
        </p:txBody>
      </p:sp>
      <p:sp>
        <p:nvSpPr>
          <p:cNvPr id="7" name="Footer Placeholder 6"/>
          <p:cNvSpPr>
            <a:spLocks noGrp="1"/>
          </p:cNvSpPr>
          <p:nvPr>
            <p:ph type="ftr" sz="quarter" idx="4294967295"/>
          </p:nvPr>
        </p:nvSpPr>
        <p:spPr>
          <a:xfrm>
            <a:off x="3155950" y="6503988"/>
            <a:ext cx="5988050" cy="214312"/>
          </a:xfrm>
        </p:spPr>
        <p:txBody>
          <a:bodyPr/>
          <a:lstStyle/>
          <a:p>
            <a:pPr>
              <a:defRPr/>
            </a:pPr>
            <a:r>
              <a:rPr lang="en-US" b="1" smtClean="0"/>
              <a:t>CAS 2025 H.Schmickler</a:t>
            </a:r>
            <a:endParaRPr lang="en-US" b="1" dirty="0"/>
          </a:p>
        </p:txBody>
      </p:sp>
      <p:pic>
        <p:nvPicPr>
          <p:cNvPr id="8" name="Picture 7" descr="A close up of a map&#10;&#10;Description generated with high confidence">
            <a:extLst>
              <a:ext uri="{FF2B5EF4-FFF2-40B4-BE49-F238E27FC236}">
                <a16:creationId xmlns:a16="http://schemas.microsoft.com/office/drawing/2014/main" xmlns="" id="{123C19F5-BD41-47D3-9E5E-B3B13A10900C}"/>
              </a:ext>
            </a:extLst>
          </p:cNvPr>
          <p:cNvPicPr>
            <a:picLocks noChangeAspect="1"/>
          </p:cNvPicPr>
          <p:nvPr/>
        </p:nvPicPr>
        <p:blipFill>
          <a:blip r:embed="rId2"/>
          <a:stretch>
            <a:fillRect/>
          </a:stretch>
        </p:blipFill>
        <p:spPr>
          <a:xfrm>
            <a:off x="3418592" y="1566333"/>
            <a:ext cx="5647417" cy="4235563"/>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xmlns="" id="{FC609A54-ADEA-4695-BC47-A08ADF971F55}"/>
                  </a:ext>
                </a:extLst>
              </p:cNvPr>
              <p:cNvSpPr txBox="1"/>
              <p:nvPr/>
            </p:nvSpPr>
            <p:spPr>
              <a:xfrm>
                <a:off x="222250" y="2441787"/>
                <a:ext cx="2975686" cy="17497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FFFFFF"/>
                          </a:solidFill>
                          <a:latin typeface="Cambria Math" panose="02040503050406030204" pitchFamily="18" charset="0"/>
                        </a:rPr>
                        <m:t>𝑓</m:t>
                      </m:r>
                      <m:d>
                        <m:dPr>
                          <m:ctrlPr>
                            <a:rPr lang="en-US" sz="2000" b="0" i="1" smtClean="0">
                              <a:solidFill>
                                <a:srgbClr val="FFFFFF"/>
                              </a:solidFill>
                              <a:latin typeface="Cambria Math"/>
                            </a:rPr>
                          </m:ctrlPr>
                        </m:dPr>
                        <m:e>
                          <m:r>
                            <a:rPr lang="en-US" sz="2000" b="0" i="1" smtClean="0">
                              <a:solidFill>
                                <a:srgbClr val="FFFFFF"/>
                              </a:solidFill>
                              <a:latin typeface="Cambria Math" panose="02040503050406030204" pitchFamily="18" charset="0"/>
                            </a:rPr>
                            <m:t>𝑥</m:t>
                          </m:r>
                        </m:e>
                      </m:d>
                      <m:r>
                        <a:rPr lang="en-US" sz="2000" b="0" i="1" smtClean="0">
                          <a:solidFill>
                            <a:srgbClr val="FFFFFF"/>
                          </a:solidFill>
                          <a:latin typeface="Cambria Math" panose="02040503050406030204" pitchFamily="18" charset="0"/>
                        </a:rPr>
                        <m:t>=</m:t>
                      </m:r>
                      <m:nary>
                        <m:naryPr>
                          <m:chr m:val="∑"/>
                          <m:ctrlPr>
                            <a:rPr lang="en-US" sz="2000" b="0" i="1" smtClean="0">
                              <a:solidFill>
                                <a:srgbClr val="FFFFFF"/>
                              </a:solidFill>
                              <a:latin typeface="Cambria Math"/>
                            </a:rPr>
                          </m:ctrlPr>
                        </m:naryPr>
                        <m:sub>
                          <m:r>
                            <m:rPr>
                              <m:brk m:alnAt="23"/>
                            </m:rPr>
                            <a:rPr lang="en-US" sz="2000" b="0" i="1" smtClean="0">
                              <a:solidFill>
                                <a:srgbClr val="FFFFFF"/>
                              </a:solidFill>
                              <a:latin typeface="Cambria Math" panose="02040503050406030204" pitchFamily="18" charset="0"/>
                            </a:rPr>
                            <m:t>𝑛</m:t>
                          </m:r>
                          <m:r>
                            <a:rPr lang="en-US" sz="2000" b="0" i="1" smtClean="0">
                              <a:solidFill>
                                <a:srgbClr val="FFFFFF"/>
                              </a:solidFill>
                              <a:latin typeface="Cambria Math" panose="02040503050406030204" pitchFamily="18" charset="0"/>
                            </a:rPr>
                            <m:t>=−∞</m:t>
                          </m:r>
                        </m:sub>
                        <m:sup>
                          <m:r>
                            <m:rPr>
                              <m:brk m:alnAt="23"/>
                            </m:rPr>
                            <a:rPr lang="en-US" sz="2000" i="1">
                              <a:solidFill>
                                <a:srgbClr val="FFFFFF"/>
                              </a:solidFill>
                              <a:latin typeface="Cambria Math" panose="02040503050406030204" pitchFamily="18" charset="0"/>
                            </a:rPr>
                            <m:t>𝑛</m:t>
                          </m:r>
                          <m:r>
                            <a:rPr lang="en-US" sz="2000" i="1">
                              <a:solidFill>
                                <a:srgbClr val="FFFFFF"/>
                              </a:solidFill>
                              <a:latin typeface="Cambria Math" panose="02040503050406030204" pitchFamily="18" charset="0"/>
                            </a:rPr>
                            <m:t>=</m:t>
                          </m:r>
                          <m:r>
                            <a:rPr lang="en-US" sz="2000" b="0" i="1" smtClean="0">
                              <a:solidFill>
                                <a:srgbClr val="FFFFFF"/>
                              </a:solidFill>
                              <a:latin typeface="Cambria Math" panose="02040503050406030204" pitchFamily="18" charset="0"/>
                            </a:rPr>
                            <m:t>+</m:t>
                          </m:r>
                          <m:r>
                            <a:rPr lang="en-US" sz="2000" i="1">
                              <a:solidFill>
                                <a:srgbClr val="FFFFFF"/>
                              </a:solidFill>
                              <a:latin typeface="Cambria Math" panose="02040503050406030204" pitchFamily="18" charset="0"/>
                            </a:rPr>
                            <m:t>∞</m:t>
                          </m:r>
                        </m:sup>
                        <m:e>
                          <m:sSub>
                            <m:sSubPr>
                              <m:ctrlPr>
                                <a:rPr lang="en-US" sz="2000" b="0" i="1" smtClean="0">
                                  <a:solidFill>
                                    <a:srgbClr val="FFFFFF"/>
                                  </a:solidFill>
                                  <a:latin typeface="Cambria Math"/>
                                </a:rPr>
                              </m:ctrlPr>
                            </m:sSubPr>
                            <m:e>
                              <m:r>
                                <a:rPr lang="en-US" sz="2000" b="0" i="1" smtClean="0">
                                  <a:solidFill>
                                    <a:srgbClr val="FFFFFF"/>
                                  </a:solidFill>
                                  <a:latin typeface="Cambria Math" panose="02040503050406030204" pitchFamily="18" charset="0"/>
                                </a:rPr>
                                <m:t>𝑐</m:t>
                              </m:r>
                            </m:e>
                            <m:sub>
                              <m:r>
                                <a:rPr lang="en-US" sz="2000" b="0" i="1" smtClean="0">
                                  <a:solidFill>
                                    <a:srgbClr val="FFFFFF"/>
                                  </a:solidFill>
                                  <a:latin typeface="Cambria Math" panose="02040503050406030204" pitchFamily="18" charset="0"/>
                                </a:rPr>
                                <m:t>𝑛</m:t>
                              </m:r>
                            </m:sub>
                          </m:sSub>
                          <m:sSup>
                            <m:sSupPr>
                              <m:ctrlPr>
                                <a:rPr lang="en-US" sz="2000" b="0" i="1" smtClean="0">
                                  <a:solidFill>
                                    <a:srgbClr val="FFFFFF"/>
                                  </a:solidFill>
                                  <a:latin typeface="Cambria Math"/>
                                </a:rPr>
                              </m:ctrlPr>
                            </m:sSupPr>
                            <m:e>
                              <m:r>
                                <a:rPr lang="en-US" sz="2000" b="0" i="1" smtClean="0">
                                  <a:solidFill>
                                    <a:srgbClr val="FFFFFF"/>
                                  </a:solidFill>
                                  <a:latin typeface="Cambria Math" panose="02040503050406030204" pitchFamily="18" charset="0"/>
                                </a:rPr>
                                <m:t>𝑒</m:t>
                              </m:r>
                            </m:e>
                            <m:sup>
                              <m:r>
                                <a:rPr lang="en-US" sz="2000" b="0" i="1" smtClean="0">
                                  <a:solidFill>
                                    <a:srgbClr val="FFFFFF"/>
                                  </a:solidFill>
                                  <a:latin typeface="Cambria Math" panose="02040503050406030204" pitchFamily="18" charset="0"/>
                                </a:rPr>
                                <m:t>−2</m:t>
                              </m:r>
                              <m:r>
                                <a:rPr lang="en-US" sz="2000" b="0" i="1" smtClean="0">
                                  <a:solidFill>
                                    <a:srgbClr val="FFFFFF"/>
                                  </a:solidFill>
                                  <a:latin typeface="Cambria Math" panose="02040503050406030204" pitchFamily="18" charset="0"/>
                                </a:rPr>
                                <m:t>𝑖</m:t>
                              </m:r>
                              <m:r>
                                <a:rPr lang="en-US" sz="2000" b="0" i="1" smtClean="0">
                                  <a:solidFill>
                                    <a:srgbClr val="FFFFFF"/>
                                  </a:solidFill>
                                  <a:latin typeface="Cambria Math" panose="02040503050406030204" pitchFamily="18" charset="0"/>
                                  <a:ea typeface="Cambria Math" panose="02040503050406030204" pitchFamily="18" charset="0"/>
                                </a:rPr>
                                <m:t>𝜋</m:t>
                              </m:r>
                              <m:f>
                                <m:fPr>
                                  <m:ctrlPr>
                                    <a:rPr lang="en-US" sz="2000" b="0" i="1" smtClean="0">
                                      <a:solidFill>
                                        <a:srgbClr val="FFFFFF"/>
                                      </a:solidFill>
                                      <a:latin typeface="Cambria Math"/>
                                      <a:ea typeface="Cambria Math" panose="02040503050406030204" pitchFamily="18" charset="0"/>
                                    </a:rPr>
                                  </m:ctrlPr>
                                </m:fPr>
                                <m:num>
                                  <m:r>
                                    <a:rPr lang="en-US" sz="2000" b="0" i="1" smtClean="0">
                                      <a:solidFill>
                                        <a:srgbClr val="FFFFFF"/>
                                      </a:solidFill>
                                      <a:latin typeface="Cambria Math" panose="02040503050406030204" pitchFamily="18" charset="0"/>
                                      <a:ea typeface="Cambria Math" panose="02040503050406030204" pitchFamily="18" charset="0"/>
                                    </a:rPr>
                                    <m:t>𝑛</m:t>
                                  </m:r>
                                </m:num>
                                <m:den>
                                  <m:r>
                                    <a:rPr lang="en-US" sz="2000" b="0" i="1" smtClean="0">
                                      <a:solidFill>
                                        <a:srgbClr val="FFFFFF"/>
                                      </a:solidFill>
                                      <a:latin typeface="Cambria Math" panose="02040503050406030204" pitchFamily="18" charset="0"/>
                                      <a:ea typeface="Cambria Math" panose="02040503050406030204" pitchFamily="18" charset="0"/>
                                    </a:rPr>
                                    <m:t>𝑇</m:t>
                                  </m:r>
                                </m:den>
                              </m:f>
                              <m:r>
                                <a:rPr lang="en-US" sz="2000" b="0" i="1" smtClean="0">
                                  <a:solidFill>
                                    <a:srgbClr val="FFFFFF"/>
                                  </a:solidFill>
                                  <a:latin typeface="Cambria Math" panose="02040503050406030204" pitchFamily="18" charset="0"/>
                                  <a:ea typeface="Cambria Math" panose="02040503050406030204" pitchFamily="18" charset="0"/>
                                </a:rPr>
                                <m:t>𝑥</m:t>
                              </m:r>
                            </m:sup>
                          </m:sSup>
                        </m:e>
                      </m:nary>
                    </m:oMath>
                    <m:oMath xmlns:m="http://schemas.openxmlformats.org/officeDocument/2006/math">
                      <m:sSub>
                        <m:sSubPr>
                          <m:ctrlPr>
                            <a:rPr lang="en-US" sz="2000" b="0" i="1" smtClean="0">
                              <a:solidFill>
                                <a:srgbClr val="FFFFFF"/>
                              </a:solidFill>
                              <a:latin typeface="Cambria Math"/>
                            </a:rPr>
                          </m:ctrlPr>
                        </m:sSubPr>
                        <m:e>
                          <m:r>
                            <a:rPr lang="en-US" sz="2000" b="0" i="1" smtClean="0">
                              <a:solidFill>
                                <a:srgbClr val="FFFFFF"/>
                              </a:solidFill>
                              <a:latin typeface="Cambria Math" panose="02040503050406030204" pitchFamily="18" charset="0"/>
                            </a:rPr>
                            <m:t>𝑐</m:t>
                          </m:r>
                        </m:e>
                        <m:sub>
                          <m:r>
                            <a:rPr lang="en-US" sz="2000" b="0" i="1" smtClean="0">
                              <a:solidFill>
                                <a:srgbClr val="FFFFFF"/>
                              </a:solidFill>
                              <a:latin typeface="Cambria Math" panose="02040503050406030204" pitchFamily="18" charset="0"/>
                            </a:rPr>
                            <m:t>𝑛</m:t>
                          </m:r>
                        </m:sub>
                      </m:sSub>
                      <m:r>
                        <a:rPr lang="en-US" sz="2000" b="0" i="1" smtClean="0">
                          <a:solidFill>
                            <a:srgbClr val="FFFFFF"/>
                          </a:solidFill>
                          <a:latin typeface="Cambria Math" panose="02040503050406030204" pitchFamily="18" charset="0"/>
                        </a:rPr>
                        <m:t>=</m:t>
                      </m:r>
                      <m:f>
                        <m:fPr>
                          <m:ctrlPr>
                            <a:rPr lang="en-US" sz="2000" b="0" i="1" smtClean="0">
                              <a:solidFill>
                                <a:srgbClr val="FFFFFF"/>
                              </a:solidFill>
                              <a:latin typeface="Cambria Math"/>
                            </a:rPr>
                          </m:ctrlPr>
                        </m:fPr>
                        <m:num>
                          <m:r>
                            <a:rPr lang="en-US" sz="2000" b="0" i="1" smtClean="0">
                              <a:solidFill>
                                <a:srgbClr val="FFFFFF"/>
                              </a:solidFill>
                              <a:latin typeface="Cambria Math" panose="02040503050406030204" pitchFamily="18" charset="0"/>
                            </a:rPr>
                            <m:t>1</m:t>
                          </m:r>
                        </m:num>
                        <m:den>
                          <m:r>
                            <a:rPr lang="en-US" sz="2000" b="0" i="1" smtClean="0">
                              <a:solidFill>
                                <a:srgbClr val="FFFFFF"/>
                              </a:solidFill>
                              <a:latin typeface="Cambria Math" panose="02040503050406030204" pitchFamily="18" charset="0"/>
                            </a:rPr>
                            <m:t>𝑇</m:t>
                          </m:r>
                        </m:den>
                      </m:f>
                      <m:nary>
                        <m:naryPr>
                          <m:ctrlPr>
                            <a:rPr lang="en-US" sz="2000" b="0" i="1" smtClean="0">
                              <a:solidFill>
                                <a:srgbClr val="FFFFFF"/>
                              </a:solidFill>
                              <a:latin typeface="Cambria Math"/>
                            </a:rPr>
                          </m:ctrlPr>
                        </m:naryPr>
                        <m:sub>
                          <m:r>
                            <m:rPr>
                              <m:brk m:alnAt="23"/>
                            </m:rPr>
                            <a:rPr lang="en-US" sz="2000" b="0" i="1" smtClean="0">
                              <a:solidFill>
                                <a:srgbClr val="FFFFFF"/>
                              </a:solidFill>
                              <a:latin typeface="Cambria Math" panose="02040503050406030204" pitchFamily="18" charset="0"/>
                            </a:rPr>
                            <m:t>−</m:t>
                          </m:r>
                          <m:f>
                            <m:fPr>
                              <m:ctrlPr>
                                <a:rPr lang="en-US" sz="2000" b="0" i="1" smtClean="0">
                                  <a:solidFill>
                                    <a:srgbClr val="FFFFFF"/>
                                  </a:solidFill>
                                  <a:latin typeface="Cambria Math"/>
                                </a:rPr>
                              </m:ctrlPr>
                            </m:fPr>
                            <m:num>
                              <m:r>
                                <a:rPr lang="en-US" sz="2000" b="0" i="1" smtClean="0">
                                  <a:solidFill>
                                    <a:srgbClr val="FFFFFF"/>
                                  </a:solidFill>
                                  <a:latin typeface="Cambria Math" panose="02040503050406030204" pitchFamily="18" charset="0"/>
                                </a:rPr>
                                <m:t>𝑇</m:t>
                              </m:r>
                            </m:num>
                            <m:den>
                              <m:r>
                                <a:rPr lang="en-US" sz="2000" b="0" i="1" smtClean="0">
                                  <a:solidFill>
                                    <a:srgbClr val="FFFFFF"/>
                                  </a:solidFill>
                                  <a:latin typeface="Cambria Math" panose="02040503050406030204" pitchFamily="18" charset="0"/>
                                </a:rPr>
                                <m:t>2</m:t>
                              </m:r>
                            </m:den>
                          </m:f>
                        </m:sub>
                        <m:sup>
                          <m:r>
                            <a:rPr lang="en-US" sz="2000" b="0" i="1" smtClean="0">
                              <a:solidFill>
                                <a:srgbClr val="FFFFFF"/>
                              </a:solidFill>
                              <a:latin typeface="Cambria Math" panose="02040503050406030204" pitchFamily="18" charset="0"/>
                            </a:rPr>
                            <m:t>+</m:t>
                          </m:r>
                          <m:f>
                            <m:fPr>
                              <m:ctrlPr>
                                <a:rPr lang="en-US" sz="2000" b="0" i="1" smtClean="0">
                                  <a:solidFill>
                                    <a:srgbClr val="FFFFFF"/>
                                  </a:solidFill>
                                  <a:latin typeface="Cambria Math"/>
                                </a:rPr>
                              </m:ctrlPr>
                            </m:fPr>
                            <m:num>
                              <m:r>
                                <a:rPr lang="en-US" sz="2000" b="0" i="1" smtClean="0">
                                  <a:solidFill>
                                    <a:srgbClr val="FFFFFF"/>
                                  </a:solidFill>
                                  <a:latin typeface="Cambria Math" panose="02040503050406030204" pitchFamily="18" charset="0"/>
                                </a:rPr>
                                <m:t>𝑇</m:t>
                              </m:r>
                            </m:num>
                            <m:den>
                              <m:r>
                                <a:rPr lang="en-US" sz="2000" b="0" i="1" smtClean="0">
                                  <a:solidFill>
                                    <a:srgbClr val="FFFFFF"/>
                                  </a:solidFill>
                                  <a:latin typeface="Cambria Math" panose="02040503050406030204" pitchFamily="18" charset="0"/>
                                </a:rPr>
                                <m:t>2</m:t>
                              </m:r>
                            </m:den>
                          </m:f>
                        </m:sup>
                        <m:e>
                          <m:r>
                            <a:rPr lang="en-US" sz="2000" b="0" i="1" smtClean="0">
                              <a:solidFill>
                                <a:srgbClr val="FFFFFF"/>
                              </a:solidFill>
                              <a:latin typeface="Cambria Math" panose="02040503050406030204" pitchFamily="18" charset="0"/>
                            </a:rPr>
                            <m:t>𝑓</m:t>
                          </m:r>
                          <m:r>
                            <a:rPr lang="en-US" sz="2000" b="0" i="1" smtClean="0">
                              <a:solidFill>
                                <a:srgbClr val="FFFFFF"/>
                              </a:solidFill>
                              <a:latin typeface="Cambria Math" panose="02040503050406030204" pitchFamily="18" charset="0"/>
                            </a:rPr>
                            <m:t>(</m:t>
                          </m:r>
                          <m:r>
                            <a:rPr lang="en-US" sz="2000" b="0" i="1" smtClean="0">
                              <a:solidFill>
                                <a:srgbClr val="FFFFFF"/>
                              </a:solidFill>
                              <a:latin typeface="Cambria Math" panose="02040503050406030204" pitchFamily="18" charset="0"/>
                            </a:rPr>
                            <m:t>𝑥</m:t>
                          </m:r>
                          <m:r>
                            <a:rPr lang="en-US" sz="2000" b="0" i="1" smtClean="0">
                              <a:solidFill>
                                <a:srgbClr val="FFFFFF"/>
                              </a:solidFill>
                              <a:latin typeface="Cambria Math" panose="02040503050406030204" pitchFamily="18" charset="0"/>
                            </a:rPr>
                            <m:t>)</m:t>
                          </m:r>
                          <m:sSup>
                            <m:sSupPr>
                              <m:ctrlPr>
                                <a:rPr lang="en-US" sz="2000" b="0" i="1" smtClean="0">
                                  <a:solidFill>
                                    <a:srgbClr val="FFFFFF"/>
                                  </a:solidFill>
                                  <a:latin typeface="Cambria Math"/>
                                </a:rPr>
                              </m:ctrlPr>
                            </m:sSupPr>
                            <m:e>
                              <m:r>
                                <a:rPr lang="en-US" sz="2000" b="0" i="1" smtClean="0">
                                  <a:solidFill>
                                    <a:srgbClr val="FFFFFF"/>
                                  </a:solidFill>
                                  <a:latin typeface="Cambria Math" panose="02040503050406030204" pitchFamily="18" charset="0"/>
                                </a:rPr>
                                <m:t>𝑒</m:t>
                              </m:r>
                            </m:e>
                            <m:sup>
                              <m:r>
                                <a:rPr lang="en-US" sz="2000" b="0" i="1" smtClean="0">
                                  <a:solidFill>
                                    <a:srgbClr val="FFFFFF"/>
                                  </a:solidFill>
                                  <a:latin typeface="Cambria Math" panose="02040503050406030204" pitchFamily="18" charset="0"/>
                                </a:rPr>
                                <m:t>−2</m:t>
                              </m:r>
                              <m:r>
                                <a:rPr lang="en-US" sz="2000" b="0" i="1" smtClean="0">
                                  <a:solidFill>
                                    <a:srgbClr val="FFFFFF"/>
                                  </a:solidFill>
                                  <a:latin typeface="Cambria Math" panose="02040503050406030204" pitchFamily="18" charset="0"/>
                                </a:rPr>
                                <m:t>𝑖</m:t>
                              </m:r>
                              <m:r>
                                <a:rPr lang="en-US" sz="2000" b="0" i="1" smtClean="0">
                                  <a:solidFill>
                                    <a:srgbClr val="FFFFFF"/>
                                  </a:solidFill>
                                  <a:latin typeface="Cambria Math" panose="02040503050406030204" pitchFamily="18" charset="0"/>
                                  <a:ea typeface="Cambria Math" panose="02040503050406030204" pitchFamily="18" charset="0"/>
                                </a:rPr>
                                <m:t>𝜋</m:t>
                              </m:r>
                              <m:f>
                                <m:fPr>
                                  <m:ctrlPr>
                                    <a:rPr lang="en-US" sz="2000" b="0" i="1" smtClean="0">
                                      <a:solidFill>
                                        <a:srgbClr val="FFFFFF"/>
                                      </a:solidFill>
                                      <a:latin typeface="Cambria Math"/>
                                      <a:ea typeface="Cambria Math" panose="02040503050406030204" pitchFamily="18" charset="0"/>
                                    </a:rPr>
                                  </m:ctrlPr>
                                </m:fPr>
                                <m:num>
                                  <m:r>
                                    <a:rPr lang="en-US" sz="2000" b="0" i="1" smtClean="0">
                                      <a:solidFill>
                                        <a:srgbClr val="FFFFFF"/>
                                      </a:solidFill>
                                      <a:latin typeface="Cambria Math" panose="02040503050406030204" pitchFamily="18" charset="0"/>
                                      <a:ea typeface="Cambria Math" panose="02040503050406030204" pitchFamily="18" charset="0"/>
                                    </a:rPr>
                                    <m:t>𝑛</m:t>
                                  </m:r>
                                </m:num>
                                <m:den>
                                  <m:r>
                                    <a:rPr lang="en-US" sz="2000" b="0" i="1" smtClean="0">
                                      <a:solidFill>
                                        <a:srgbClr val="FFFFFF"/>
                                      </a:solidFill>
                                      <a:latin typeface="Cambria Math" panose="02040503050406030204" pitchFamily="18" charset="0"/>
                                      <a:ea typeface="Cambria Math" panose="02040503050406030204" pitchFamily="18" charset="0"/>
                                    </a:rPr>
                                    <m:t>𝑇</m:t>
                                  </m:r>
                                </m:den>
                              </m:f>
                              <m:r>
                                <a:rPr lang="en-US" sz="2000" b="0" i="1" smtClean="0">
                                  <a:solidFill>
                                    <a:srgbClr val="FFFFFF"/>
                                  </a:solidFill>
                                  <a:latin typeface="Cambria Math" panose="02040503050406030204" pitchFamily="18" charset="0"/>
                                  <a:ea typeface="Cambria Math" panose="02040503050406030204" pitchFamily="18" charset="0"/>
                                </a:rPr>
                                <m:t>𝑥</m:t>
                              </m:r>
                            </m:sup>
                          </m:sSup>
                          <m:r>
                            <a:rPr lang="en-US" sz="2000" b="0" i="1" smtClean="0">
                              <a:solidFill>
                                <a:srgbClr val="FFFFFF"/>
                              </a:solidFill>
                              <a:latin typeface="Cambria Math" panose="02040503050406030204" pitchFamily="18" charset="0"/>
                            </a:rPr>
                            <m:t>𝑑𝑥</m:t>
                          </m:r>
                        </m:e>
                      </m:nary>
                    </m:oMath>
                  </m:oMathPara>
                </a14:m>
                <a:endParaRPr lang="en-US" sz="2000" dirty="0"/>
              </a:p>
            </p:txBody>
          </p:sp>
        </mc:Choice>
        <mc:Fallback xmlns="">
          <p:sp>
            <p:nvSpPr>
              <p:cNvPr id="9" name="TextBox 8">
                <a:extLst>
                  <a:ext uri="{FF2B5EF4-FFF2-40B4-BE49-F238E27FC236}">
                    <a16:creationId xmlns:a16="http://schemas.microsoft.com/office/drawing/2014/main" id="{FC609A54-ADEA-4695-BC47-A08ADF971F55}"/>
                  </a:ext>
                </a:extLst>
              </p:cNvPr>
              <p:cNvSpPr txBox="1">
                <a:spLocks noRot="1" noChangeAspect="1" noMove="1" noResize="1" noEditPoints="1" noAdjustHandles="1" noChangeArrowheads="1" noChangeShapeType="1" noTextEdit="1"/>
              </p:cNvSpPr>
              <p:nvPr/>
            </p:nvSpPr>
            <p:spPr>
              <a:xfrm>
                <a:off x="222250" y="2441787"/>
                <a:ext cx="2975686" cy="1749710"/>
              </a:xfrm>
              <a:prstGeom prst="rect">
                <a:avLst/>
              </a:prstGeom>
              <a:blipFill>
                <a:blip r:embed="rId3"/>
                <a:stretch>
                  <a:fillRect/>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07CB4EDF-7DE6-4369-B527-B79B2EF0026D}" type="slidenum">
              <a:rPr lang="en-US" smtClean="0"/>
              <a:pPr/>
              <a:t>9</a:t>
            </a:fld>
            <a:endParaRPr lang="en-US"/>
          </a:p>
        </p:txBody>
      </p:sp>
    </p:spTree>
    <p:extLst>
      <p:ext uri="{BB962C8B-B14F-4D97-AF65-F5344CB8AC3E}">
        <p14:creationId xmlns:p14="http://schemas.microsoft.com/office/powerpoint/2010/main" val="343782613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1285875" y="177800"/>
            <a:ext cx="6867525" cy="541338"/>
          </a:xfrm>
        </p:spPr>
        <p:txBody>
          <a:bodyPr/>
          <a:lstStyle/>
          <a:p>
            <a:r>
              <a:rPr lang="en-US" altLang="en-US" sz="2800" dirty="0" smtClean="0"/>
              <a:t>Illustration of  PLL tune tracking</a:t>
            </a:r>
          </a:p>
        </p:txBody>
      </p:sp>
      <p:sp>
        <p:nvSpPr>
          <p:cNvPr id="46082" name="Footer Placeholder 3"/>
          <p:cNvSpPr>
            <a:spLocks noGrp="1"/>
          </p:cNvSpPr>
          <p:nvPr>
            <p:ph type="ftr" sz="quarter" idx="4294967295"/>
          </p:nvPr>
        </p:nvSpPr>
        <p:spPr>
          <a:xfrm>
            <a:off x="0" y="6597650"/>
            <a:ext cx="1295400" cy="144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a:solidFill>
                <a:schemeClr val="tx2"/>
              </a:solidFill>
            </a:endParaRPr>
          </a:p>
        </p:txBody>
      </p:sp>
      <p:grpSp>
        <p:nvGrpSpPr>
          <p:cNvPr id="46084" name="Group 3"/>
          <p:cNvGrpSpPr>
            <a:grpSpLocks/>
          </p:cNvGrpSpPr>
          <p:nvPr/>
        </p:nvGrpSpPr>
        <p:grpSpPr bwMode="auto">
          <a:xfrm>
            <a:off x="568325" y="1346200"/>
            <a:ext cx="7086600" cy="4602163"/>
            <a:chOff x="576" y="1032"/>
            <a:chExt cx="4464" cy="2899"/>
          </a:xfrm>
        </p:grpSpPr>
        <p:sp>
          <p:nvSpPr>
            <p:cNvPr id="46093" name="Line 4"/>
            <p:cNvSpPr>
              <a:spLocks noChangeShapeType="1"/>
            </p:cNvSpPr>
            <p:nvPr/>
          </p:nvSpPr>
          <p:spPr bwMode="auto">
            <a:xfrm>
              <a:off x="1028" y="1189"/>
              <a:ext cx="0" cy="109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6094" name="Line 5"/>
            <p:cNvSpPr>
              <a:spLocks noChangeShapeType="1"/>
            </p:cNvSpPr>
            <p:nvPr/>
          </p:nvSpPr>
          <p:spPr bwMode="auto">
            <a:xfrm>
              <a:off x="802" y="2288"/>
              <a:ext cx="395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6095" name="Text Box 6"/>
            <p:cNvSpPr txBox="1">
              <a:spLocks noChangeArrowheads="1"/>
            </p:cNvSpPr>
            <p:nvPr/>
          </p:nvSpPr>
          <p:spPr bwMode="auto">
            <a:xfrm>
              <a:off x="576" y="1152"/>
              <a:ext cx="33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a:solidFill>
                    <a:schemeClr val="tx1"/>
                  </a:solidFill>
                </a:rPr>
                <a:t>A</a:t>
              </a:r>
            </a:p>
          </p:txBody>
        </p:sp>
        <p:sp>
          <p:nvSpPr>
            <p:cNvPr id="46096" name="Text Box 7"/>
            <p:cNvSpPr txBox="1">
              <a:spLocks noChangeArrowheads="1"/>
            </p:cNvSpPr>
            <p:nvPr/>
          </p:nvSpPr>
          <p:spPr bwMode="auto">
            <a:xfrm>
              <a:off x="4531" y="2251"/>
              <a:ext cx="50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a:solidFill>
                    <a:schemeClr val="tx1"/>
                  </a:solidFill>
                </a:rPr>
                <a:t>q</a:t>
              </a:r>
            </a:p>
          </p:txBody>
        </p:sp>
        <p:sp>
          <p:nvSpPr>
            <p:cNvPr id="46097" name="Line 8"/>
            <p:cNvSpPr>
              <a:spLocks noChangeShapeType="1"/>
            </p:cNvSpPr>
            <p:nvPr/>
          </p:nvSpPr>
          <p:spPr bwMode="auto">
            <a:xfrm>
              <a:off x="1028" y="2581"/>
              <a:ext cx="0" cy="109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6098" name="Line 9"/>
            <p:cNvSpPr>
              <a:spLocks noChangeShapeType="1"/>
            </p:cNvSpPr>
            <p:nvPr/>
          </p:nvSpPr>
          <p:spPr bwMode="auto">
            <a:xfrm>
              <a:off x="802" y="3680"/>
              <a:ext cx="395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6099" name="Text Box 10"/>
            <p:cNvSpPr txBox="1">
              <a:spLocks noChangeArrowheads="1"/>
            </p:cNvSpPr>
            <p:nvPr/>
          </p:nvSpPr>
          <p:spPr bwMode="auto">
            <a:xfrm>
              <a:off x="576" y="2544"/>
              <a:ext cx="33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a:solidFill>
                    <a:schemeClr val="tx1"/>
                  </a:solidFill>
                  <a:sym typeface="Symbol" panose="05050102010706020507" pitchFamily="18" charset="2"/>
                </a:rPr>
                <a:t></a:t>
              </a:r>
              <a:endParaRPr kumimoji="0" lang="en-US" altLang="en-US" sz="2400">
                <a:solidFill>
                  <a:schemeClr val="tx1"/>
                </a:solidFill>
              </a:endParaRPr>
            </a:p>
          </p:txBody>
        </p:sp>
        <p:sp>
          <p:nvSpPr>
            <p:cNvPr id="46100" name="Text Box 11"/>
            <p:cNvSpPr txBox="1">
              <a:spLocks noChangeArrowheads="1"/>
            </p:cNvSpPr>
            <p:nvPr/>
          </p:nvSpPr>
          <p:spPr bwMode="auto">
            <a:xfrm>
              <a:off x="4531" y="3643"/>
              <a:ext cx="50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a:solidFill>
                    <a:schemeClr val="tx1"/>
                  </a:solidFill>
                </a:rPr>
                <a:t>q</a:t>
              </a:r>
            </a:p>
          </p:txBody>
        </p:sp>
        <p:sp>
          <p:nvSpPr>
            <p:cNvPr id="46101" name="Freeform 12"/>
            <p:cNvSpPr>
              <a:spLocks/>
            </p:cNvSpPr>
            <p:nvPr/>
          </p:nvSpPr>
          <p:spPr bwMode="auto">
            <a:xfrm>
              <a:off x="1028" y="2672"/>
              <a:ext cx="3334" cy="977"/>
            </a:xfrm>
            <a:custGeom>
              <a:avLst/>
              <a:gdLst>
                <a:gd name="T0" fmla="*/ 0 w 2832"/>
                <a:gd name="T1" fmla="*/ 11 h 1280"/>
                <a:gd name="T2" fmla="*/ 1018 w 2832"/>
                <a:gd name="T3" fmla="*/ 11 h 1280"/>
                <a:gd name="T4" fmla="*/ 1566 w 2832"/>
                <a:gd name="T5" fmla="*/ 75 h 1280"/>
                <a:gd name="T6" fmla="*/ 1958 w 2832"/>
                <a:gd name="T7" fmla="*/ 203 h 1280"/>
                <a:gd name="T8" fmla="*/ 2272 w 2832"/>
                <a:gd name="T9" fmla="*/ 373 h 1280"/>
                <a:gd name="T10" fmla="*/ 2585 w 2832"/>
                <a:gd name="T11" fmla="*/ 480 h 1280"/>
                <a:gd name="T12" fmla="*/ 3055 w 2832"/>
                <a:gd name="T13" fmla="*/ 544 h 1280"/>
                <a:gd name="T14" fmla="*/ 3602 w 2832"/>
                <a:gd name="T15" fmla="*/ 566 h 1280"/>
                <a:gd name="T16" fmla="*/ 4621 w 2832"/>
                <a:gd name="T17" fmla="*/ 566 h 12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32"/>
                <a:gd name="T28" fmla="*/ 0 h 1280"/>
                <a:gd name="T29" fmla="*/ 2832 w 2832"/>
                <a:gd name="T30" fmla="*/ 1280 h 12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32" h="1280">
                  <a:moveTo>
                    <a:pt x="0" y="24"/>
                  </a:moveTo>
                  <a:cubicBezTo>
                    <a:pt x="232" y="12"/>
                    <a:pt x="464" y="0"/>
                    <a:pt x="624" y="24"/>
                  </a:cubicBezTo>
                  <a:cubicBezTo>
                    <a:pt x="784" y="48"/>
                    <a:pt x="864" y="96"/>
                    <a:pt x="960" y="168"/>
                  </a:cubicBezTo>
                  <a:cubicBezTo>
                    <a:pt x="1056" y="240"/>
                    <a:pt x="1128" y="344"/>
                    <a:pt x="1200" y="456"/>
                  </a:cubicBezTo>
                  <a:cubicBezTo>
                    <a:pt x="1272" y="568"/>
                    <a:pt x="1328" y="736"/>
                    <a:pt x="1392" y="840"/>
                  </a:cubicBezTo>
                  <a:cubicBezTo>
                    <a:pt x="1456" y="944"/>
                    <a:pt x="1504" y="1016"/>
                    <a:pt x="1584" y="1080"/>
                  </a:cubicBezTo>
                  <a:cubicBezTo>
                    <a:pt x="1664" y="1144"/>
                    <a:pt x="1768" y="1192"/>
                    <a:pt x="1872" y="1224"/>
                  </a:cubicBezTo>
                  <a:cubicBezTo>
                    <a:pt x="1976" y="1256"/>
                    <a:pt x="2048" y="1264"/>
                    <a:pt x="2208" y="1272"/>
                  </a:cubicBezTo>
                  <a:cubicBezTo>
                    <a:pt x="2368" y="1280"/>
                    <a:pt x="2728" y="1272"/>
                    <a:pt x="2832" y="1272"/>
                  </a:cubicBezTo>
                </a:path>
              </a:pathLst>
            </a:custGeom>
            <a:noFill/>
            <a:ln w="22225">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46102" name="Freeform 13"/>
            <p:cNvSpPr>
              <a:spLocks/>
            </p:cNvSpPr>
            <p:nvPr/>
          </p:nvSpPr>
          <p:spPr bwMode="auto">
            <a:xfrm>
              <a:off x="1056" y="1032"/>
              <a:ext cx="3168" cy="1264"/>
            </a:xfrm>
            <a:custGeom>
              <a:avLst/>
              <a:gdLst>
                <a:gd name="T0" fmla="*/ 0 w 3168"/>
                <a:gd name="T1" fmla="*/ 1224 h 1264"/>
                <a:gd name="T2" fmla="*/ 768 w 3168"/>
                <a:gd name="T3" fmla="*/ 1224 h 1264"/>
                <a:gd name="T4" fmla="*/ 1104 w 3168"/>
                <a:gd name="T5" fmla="*/ 984 h 1264"/>
                <a:gd name="T6" fmla="*/ 1296 w 3168"/>
                <a:gd name="T7" fmla="*/ 456 h 1264"/>
                <a:gd name="T8" fmla="*/ 1392 w 3168"/>
                <a:gd name="T9" fmla="*/ 72 h 1264"/>
                <a:gd name="T10" fmla="*/ 1536 w 3168"/>
                <a:gd name="T11" fmla="*/ 24 h 1264"/>
                <a:gd name="T12" fmla="*/ 1632 w 3168"/>
                <a:gd name="T13" fmla="*/ 168 h 1264"/>
                <a:gd name="T14" fmla="*/ 1728 w 3168"/>
                <a:gd name="T15" fmla="*/ 648 h 1264"/>
                <a:gd name="T16" fmla="*/ 1824 w 3168"/>
                <a:gd name="T17" fmla="*/ 1032 h 1264"/>
                <a:gd name="T18" fmla="*/ 2064 w 3168"/>
                <a:gd name="T19" fmla="*/ 1224 h 1264"/>
                <a:gd name="T20" fmla="*/ 2688 w 3168"/>
                <a:gd name="T21" fmla="*/ 1224 h 1264"/>
                <a:gd name="T22" fmla="*/ 3168 w 3168"/>
                <a:gd name="T23" fmla="*/ 1224 h 126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68"/>
                <a:gd name="T37" fmla="*/ 0 h 1264"/>
                <a:gd name="T38" fmla="*/ 3168 w 3168"/>
                <a:gd name="T39" fmla="*/ 1264 h 126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68" h="1264">
                  <a:moveTo>
                    <a:pt x="0" y="1224"/>
                  </a:moveTo>
                  <a:cubicBezTo>
                    <a:pt x="292" y="1244"/>
                    <a:pt x="584" y="1264"/>
                    <a:pt x="768" y="1224"/>
                  </a:cubicBezTo>
                  <a:cubicBezTo>
                    <a:pt x="952" y="1184"/>
                    <a:pt x="1016" y="1112"/>
                    <a:pt x="1104" y="984"/>
                  </a:cubicBezTo>
                  <a:cubicBezTo>
                    <a:pt x="1192" y="856"/>
                    <a:pt x="1248" y="608"/>
                    <a:pt x="1296" y="456"/>
                  </a:cubicBezTo>
                  <a:cubicBezTo>
                    <a:pt x="1344" y="304"/>
                    <a:pt x="1352" y="144"/>
                    <a:pt x="1392" y="72"/>
                  </a:cubicBezTo>
                  <a:cubicBezTo>
                    <a:pt x="1432" y="0"/>
                    <a:pt x="1496" y="8"/>
                    <a:pt x="1536" y="24"/>
                  </a:cubicBezTo>
                  <a:cubicBezTo>
                    <a:pt x="1576" y="40"/>
                    <a:pt x="1600" y="64"/>
                    <a:pt x="1632" y="168"/>
                  </a:cubicBezTo>
                  <a:cubicBezTo>
                    <a:pt x="1664" y="272"/>
                    <a:pt x="1696" y="504"/>
                    <a:pt x="1728" y="648"/>
                  </a:cubicBezTo>
                  <a:cubicBezTo>
                    <a:pt x="1760" y="792"/>
                    <a:pt x="1768" y="936"/>
                    <a:pt x="1824" y="1032"/>
                  </a:cubicBezTo>
                  <a:cubicBezTo>
                    <a:pt x="1880" y="1128"/>
                    <a:pt x="1920" y="1192"/>
                    <a:pt x="2064" y="1224"/>
                  </a:cubicBezTo>
                  <a:cubicBezTo>
                    <a:pt x="2208" y="1256"/>
                    <a:pt x="2504" y="1224"/>
                    <a:pt x="2688" y="1224"/>
                  </a:cubicBezTo>
                  <a:cubicBezTo>
                    <a:pt x="2872" y="1224"/>
                    <a:pt x="3020" y="1224"/>
                    <a:pt x="3168" y="1224"/>
                  </a:cubicBezTo>
                </a:path>
              </a:pathLst>
            </a:custGeom>
            <a:noFill/>
            <a:ln w="254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413712" name="Oval 16"/>
          <p:cNvSpPr>
            <a:spLocks noChangeArrowheads="1"/>
          </p:cNvSpPr>
          <p:nvPr/>
        </p:nvSpPr>
        <p:spPr bwMode="auto">
          <a:xfrm>
            <a:off x="3195638" y="4248150"/>
            <a:ext cx="228600" cy="109538"/>
          </a:xfrm>
          <a:prstGeom prst="ellipse">
            <a:avLst/>
          </a:prstGeom>
          <a:solidFill>
            <a:srgbClr val="99CC00"/>
          </a:solidFill>
          <a:ln w="9525">
            <a:solidFill>
              <a:schemeClr val="tx1"/>
            </a:solidFill>
            <a:round/>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sp>
        <p:nvSpPr>
          <p:cNvPr id="413713" name="Oval 17"/>
          <p:cNvSpPr>
            <a:spLocks noChangeArrowheads="1"/>
          </p:cNvSpPr>
          <p:nvPr/>
        </p:nvSpPr>
        <p:spPr bwMode="auto">
          <a:xfrm>
            <a:off x="3238500" y="2160588"/>
            <a:ext cx="228600" cy="109537"/>
          </a:xfrm>
          <a:prstGeom prst="ellipse">
            <a:avLst/>
          </a:prstGeom>
          <a:solidFill>
            <a:srgbClr val="99CC00"/>
          </a:solidFill>
          <a:ln w="9525">
            <a:solidFill>
              <a:schemeClr val="tx1"/>
            </a:solidFill>
            <a:round/>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nSpc>
                <a:spcPct val="90000"/>
              </a:lnSpc>
            </a:pPr>
            <a:endParaRPr lang="en-US" altLang="en-US" sz="2400">
              <a:solidFill>
                <a:schemeClr val="tx1"/>
              </a:solidFill>
            </a:endParaRPr>
          </a:p>
        </p:txBody>
      </p:sp>
      <p:grpSp>
        <p:nvGrpSpPr>
          <p:cNvPr id="3" name="Group 23"/>
          <p:cNvGrpSpPr>
            <a:grpSpLocks/>
          </p:cNvGrpSpPr>
          <p:nvPr/>
        </p:nvGrpSpPr>
        <p:grpSpPr bwMode="auto">
          <a:xfrm>
            <a:off x="3703638" y="1365250"/>
            <a:ext cx="5170487" cy="3200400"/>
            <a:chOff x="2333" y="860"/>
            <a:chExt cx="3257" cy="2016"/>
          </a:xfrm>
        </p:grpSpPr>
        <p:sp>
          <p:nvSpPr>
            <p:cNvPr id="46088" name="Line 15"/>
            <p:cNvSpPr>
              <a:spLocks noChangeShapeType="1"/>
            </p:cNvSpPr>
            <p:nvPr/>
          </p:nvSpPr>
          <p:spPr bwMode="auto">
            <a:xfrm>
              <a:off x="2333" y="930"/>
              <a:ext cx="1" cy="1944"/>
            </a:xfrm>
            <a:prstGeom prst="line">
              <a:avLst/>
            </a:prstGeom>
            <a:noFill/>
            <a:ln w="25400">
              <a:solidFill>
                <a:srgbClr val="99CC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46089" name="Group 22"/>
            <p:cNvGrpSpPr>
              <a:grpSpLocks/>
            </p:cNvGrpSpPr>
            <p:nvPr/>
          </p:nvGrpSpPr>
          <p:grpSpPr bwMode="auto">
            <a:xfrm>
              <a:off x="2362" y="860"/>
              <a:ext cx="3228" cy="2016"/>
              <a:chOff x="2362" y="860"/>
              <a:chExt cx="3228" cy="2016"/>
            </a:xfrm>
          </p:grpSpPr>
          <p:sp>
            <p:nvSpPr>
              <p:cNvPr id="46090" name="Line 19"/>
              <p:cNvSpPr>
                <a:spLocks noChangeShapeType="1"/>
              </p:cNvSpPr>
              <p:nvPr/>
            </p:nvSpPr>
            <p:spPr bwMode="auto">
              <a:xfrm flipH="1">
                <a:off x="2371" y="1423"/>
                <a:ext cx="1187" cy="1453"/>
              </a:xfrm>
              <a:prstGeom prst="line">
                <a:avLst/>
              </a:prstGeom>
              <a:noFill/>
              <a:ln w="25400">
                <a:solidFill>
                  <a:srgbClr val="99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6091" name="Line 20"/>
              <p:cNvSpPr>
                <a:spLocks noChangeShapeType="1"/>
              </p:cNvSpPr>
              <p:nvPr/>
            </p:nvSpPr>
            <p:spPr bwMode="auto">
              <a:xfrm flipH="1" flipV="1">
                <a:off x="2362" y="860"/>
                <a:ext cx="1132" cy="443"/>
              </a:xfrm>
              <a:prstGeom prst="line">
                <a:avLst/>
              </a:prstGeom>
              <a:noFill/>
              <a:ln w="25400">
                <a:solidFill>
                  <a:srgbClr val="99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6092" name="Text Box 18"/>
              <p:cNvSpPr txBox="1">
                <a:spLocks noChangeArrowheads="1"/>
              </p:cNvSpPr>
              <p:nvPr/>
            </p:nvSpPr>
            <p:spPr bwMode="auto">
              <a:xfrm>
                <a:off x="3430" y="1018"/>
                <a:ext cx="2160" cy="518"/>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2400">
                    <a:solidFill>
                      <a:srgbClr val="FFFFFF"/>
                    </a:solidFill>
                  </a:rPr>
                  <a:t>Single carrier PLL locks on 90</a:t>
                </a:r>
                <a:r>
                  <a:rPr kumimoji="0" lang="en-US" altLang="en-US" sz="2400" baseline="30000">
                    <a:solidFill>
                      <a:srgbClr val="FFFFFF"/>
                    </a:solidFill>
                  </a:rPr>
                  <a:t>0 </a:t>
                </a:r>
                <a:r>
                  <a:rPr kumimoji="0" lang="en-US" altLang="en-US" sz="2400">
                    <a:solidFill>
                      <a:srgbClr val="FFFFFF"/>
                    </a:solidFill>
                  </a:rPr>
                  <a:t>point of BTF;</a:t>
                </a:r>
                <a:endParaRPr kumimoji="0" lang="en-US" altLang="en-US" sz="2400">
                  <a:solidFill>
                    <a:schemeClr val="tx1"/>
                  </a:solidFill>
                </a:endParaRPr>
              </a:p>
            </p:txBody>
          </p:sp>
        </p:grpSp>
      </p:grpSp>
      <p:sp>
        <p:nvSpPr>
          <p:cNvPr id="2" name="Slide Number Placeholder 1"/>
          <p:cNvSpPr>
            <a:spLocks noGrp="1"/>
          </p:cNvSpPr>
          <p:nvPr>
            <p:ph type="sldNum" sz="quarter" idx="12"/>
          </p:nvPr>
        </p:nvSpPr>
        <p:spPr/>
        <p:txBody>
          <a:bodyPr/>
          <a:lstStyle/>
          <a:p>
            <a:fld id="{07CB4EDF-7DE6-4369-B527-B79B2EF0026D}" type="slidenum">
              <a:rPr lang="en-US" smtClean="0"/>
              <a:pPr/>
              <a:t>90</a:t>
            </a:fld>
            <a:endParaRPr lang="en-US"/>
          </a:p>
        </p:txBody>
      </p:sp>
    </p:spTree>
    <p:extLst>
      <p:ext uri="{BB962C8B-B14F-4D97-AF65-F5344CB8AC3E}">
        <p14:creationId xmlns:p14="http://schemas.microsoft.com/office/powerpoint/2010/main" val="3144502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3.33333E-6 -3.09898E-6 L 0.08611 0.13113 L 0.01996 0.02868 L 0.06146 0.09829 L 0.02916 0.03886 L 0.05069 0.07794 L 0.04149 0.05944 " pathEditMode="fixed" rAng="0" ptsTypes="AAAAAAA">
                                      <p:cBhvr>
                                        <p:cTn id="6" dur="3000" fill="hold"/>
                                        <p:tgtEl>
                                          <p:spTgt spid="413712"/>
                                        </p:tgtEl>
                                        <p:attrNameLst>
                                          <p:attrName>ppt_x,ppt_y</p:attrName>
                                        </p:attrNameLst>
                                      </p:cBhvr>
                                      <p:rCtr x="4300" y="6500"/>
                                    </p:animMotion>
                                  </p:childTnLst>
                                </p:cTn>
                              </p:par>
                              <p:par>
                                <p:cTn id="7" presetID="0" presetClass="path" presetSubtype="0" accel="50000" decel="50000" fill="hold" grpId="0" nodeType="withEffect">
                                  <p:stCondLst>
                                    <p:cond delay="0"/>
                                  </p:stCondLst>
                                  <p:childTnLst>
                                    <p:animMotion origin="layout" path="M 3.33333E-6 3.61702E-6 C 0.00573 -0.03539 0.01163 -0.07077 0.01701 -0.09228 C 0.02239 -0.11379 0.02673 -0.1235 0.03229 -0.12905 C 0.03784 -0.1346 0.04566 -0.13298 0.05069 -0.12512 C 0.05573 -0.11726 0.05868 -0.10269 0.06302 -0.08187 C 0.06736 -0.06106 0.07569 -0.00532 0.07691 3.61702E-6 C 0.07812 0.00532 0.07343 -0.03354 0.07083 -0.04926 C 0.06823 -0.06499 0.06423 -0.0821 0.06163 -0.09436 C 0.05902 -0.10662 0.05902 -0.11656 0.05538 -0.12304 C 0.05173 -0.12951 0.04548 -0.1346 0.03993 -0.13321 C 0.03437 -0.13183 0.02639 -0.12558 0.02152 -0.11471 C 0.01666 -0.10384 0.01146 -0.06985 0.01076 -0.06753 C 0.01007 -0.06522 0.01371 -0.08974 0.01701 -0.10037 C 0.02031 -0.11101 0.02586 -0.12558 0.03073 -0.13113 C 0.03559 -0.13668 0.04149 -0.13691 0.04618 -0.13321 C 0.05086 -0.12951 0.05573 -0.11679 0.0585 -0.1087 C 0.06128 -0.1006 0.06146 -0.09112 0.06302 -0.08395 C 0.06458 -0.07678 0.06823 -0.06268 0.06771 -0.06568 C 0.06718 -0.06869 0.06319 -0.09251 0.06007 -0.10246 C 0.05694 -0.1124 0.05312 -0.12026 0.0493 -0.12512 C 0.04548 -0.12998 0.04114 -0.13206 0.03698 -0.13113 C 0.03281 -0.13021 0.02465 -0.11911 0.02465 -0.11888 C 0.02465 -0.11864 0.03264 -0.12766 0.03698 -0.12905 C 0.04132 -0.13044 0.04705 -0.13044 0.05069 -0.12697 C 0.05434 -0.1235 0.06059 -0.10847 0.0585 -0.1087 C 0.05642 -0.10893 0.04739 -0.11911 0.03854 -0.12905 " pathEditMode="relative" rAng="0" ptsTypes="aaaaaaaaaaaaaaaaaaaaaaaaaA">
                                      <p:cBhvr>
                                        <p:cTn id="8" dur="3000" fill="hold"/>
                                        <p:tgtEl>
                                          <p:spTgt spid="413713"/>
                                        </p:tgtEl>
                                        <p:attrNameLst>
                                          <p:attrName>ppt_x,ppt_y</p:attrName>
                                        </p:attrNameLst>
                                      </p:cBhvr>
                                      <p:rCtr x="3900" y="-6600"/>
                                    </p:animMotion>
                                  </p:childTnLst>
                                </p:cTn>
                              </p:par>
                            </p:childTnLst>
                          </p:cTn>
                        </p:par>
                        <p:par>
                          <p:cTn id="9" fill="hold" nodeType="afterGroup">
                            <p:stCondLst>
                              <p:cond delay="30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712" grpId="0" animBg="1"/>
      <p:bldP spid="41371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9" descr="RF_modu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12553"/>
            <a:ext cx="3505448" cy="279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8" descr="RF_modulation_2"/>
          <p:cNvPicPr>
            <a:picLocks noChangeAspect="1" noChangeArrowheads="1"/>
          </p:cNvPicPr>
          <p:nvPr/>
        </p:nvPicPr>
        <p:blipFill>
          <a:blip r:embed="rId3">
            <a:extLst>
              <a:ext uri="{28A0092B-C50C-407E-A947-70E740481C1C}">
                <a14:useLocalDpi xmlns:a14="http://schemas.microsoft.com/office/drawing/2010/main" val="0"/>
              </a:ext>
            </a:extLst>
          </a:blip>
          <a:srcRect l="2225" t="1230" r="1428" b="4306"/>
          <a:stretch>
            <a:fillRect/>
          </a:stretch>
        </p:blipFill>
        <p:spPr bwMode="auto">
          <a:xfrm>
            <a:off x="4375150" y="1262063"/>
            <a:ext cx="4605338" cy="414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 Box 7"/>
          <p:cNvSpPr txBox="1">
            <a:spLocks noChangeArrowheads="1"/>
          </p:cNvSpPr>
          <p:nvPr/>
        </p:nvSpPr>
        <p:spPr bwMode="auto">
          <a:xfrm>
            <a:off x="280988" y="5580063"/>
            <a:ext cx="34401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2400">
                <a:solidFill>
                  <a:schemeClr val="tx1"/>
                </a:solidFill>
              </a:rPr>
              <a:t>Applied Frequency Shift </a:t>
            </a:r>
            <a:r>
              <a:rPr kumimoji="0" lang="en-US" altLang="en-US" sz="2400">
                <a:solidFill>
                  <a:schemeClr val="tx1"/>
                </a:solidFill>
                <a:sym typeface="Symbol" panose="05050102010706020507" pitchFamily="18" charset="2"/>
              </a:rPr>
              <a:t></a:t>
            </a:r>
            <a:r>
              <a:rPr kumimoji="0" lang="en-US" altLang="en-US" sz="2400">
                <a:solidFill>
                  <a:schemeClr val="tx1"/>
                </a:solidFill>
              </a:rPr>
              <a:t> F (RF)</a:t>
            </a:r>
          </a:p>
        </p:txBody>
      </p:sp>
      <p:sp>
        <p:nvSpPr>
          <p:cNvPr id="58374" name="Line 6"/>
          <p:cNvSpPr>
            <a:spLocks noChangeShapeType="1"/>
          </p:cNvSpPr>
          <p:nvPr/>
        </p:nvSpPr>
        <p:spPr bwMode="auto">
          <a:xfrm flipV="1">
            <a:off x="1785938" y="4732338"/>
            <a:ext cx="269875" cy="803275"/>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58375" name="Text Box 5"/>
          <p:cNvSpPr txBox="1">
            <a:spLocks noChangeArrowheads="1"/>
          </p:cNvSpPr>
          <p:nvPr/>
        </p:nvSpPr>
        <p:spPr bwMode="auto">
          <a:xfrm>
            <a:off x="5951538" y="2830513"/>
            <a:ext cx="14716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3200" b="1">
                <a:solidFill>
                  <a:srgbClr val="009900"/>
                </a:solidFill>
                <a:sym typeface="Symbol" panose="05050102010706020507" pitchFamily="18" charset="2"/>
              </a:rPr>
              <a:t></a:t>
            </a:r>
            <a:r>
              <a:rPr kumimoji="0" lang="en-US" altLang="en-US" sz="3200" b="1">
                <a:solidFill>
                  <a:srgbClr val="009900"/>
                </a:solidFill>
              </a:rPr>
              <a:t> Q</a:t>
            </a:r>
            <a:r>
              <a:rPr kumimoji="0" lang="en-US" altLang="en-US" sz="3200" b="1" baseline="-25000">
                <a:solidFill>
                  <a:srgbClr val="009900"/>
                </a:solidFill>
              </a:rPr>
              <a:t>h</a:t>
            </a:r>
          </a:p>
        </p:txBody>
      </p:sp>
      <p:sp>
        <p:nvSpPr>
          <p:cNvPr id="58376" name="Text Box 4"/>
          <p:cNvSpPr txBox="1">
            <a:spLocks noChangeArrowheads="1"/>
          </p:cNvSpPr>
          <p:nvPr/>
        </p:nvSpPr>
        <p:spPr bwMode="auto">
          <a:xfrm>
            <a:off x="6197600" y="4876800"/>
            <a:ext cx="11191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3200" b="1">
                <a:solidFill>
                  <a:srgbClr val="FF0000"/>
                </a:solidFill>
                <a:sym typeface="Symbol" panose="05050102010706020507" pitchFamily="18" charset="2"/>
              </a:rPr>
              <a:t></a:t>
            </a:r>
            <a:r>
              <a:rPr kumimoji="0" lang="en-US" altLang="en-US" sz="3200" b="1">
                <a:solidFill>
                  <a:srgbClr val="FF0000"/>
                </a:solidFill>
              </a:rPr>
              <a:t> Q</a:t>
            </a:r>
            <a:r>
              <a:rPr kumimoji="0" lang="en-US" altLang="en-US" sz="3200" b="1" baseline="-25000">
                <a:solidFill>
                  <a:srgbClr val="FF0000"/>
                </a:solidFill>
              </a:rPr>
              <a:t>v</a:t>
            </a:r>
          </a:p>
        </p:txBody>
      </p:sp>
      <p:sp>
        <p:nvSpPr>
          <p:cNvPr id="58377" name="Rectangle 3"/>
          <p:cNvSpPr>
            <a:spLocks noGrp="1" noChangeArrowheads="1"/>
          </p:cNvSpPr>
          <p:nvPr>
            <p:ph type="title"/>
          </p:nvPr>
        </p:nvSpPr>
        <p:spPr>
          <a:xfrm>
            <a:off x="1299256" y="243200"/>
            <a:ext cx="7772400" cy="676275"/>
          </a:xfrm>
        </p:spPr>
        <p:txBody>
          <a:bodyPr/>
          <a:lstStyle/>
          <a:p>
            <a:r>
              <a:rPr lang="en-GB" altLang="en-US" sz="1600" dirty="0" smtClean="0"/>
              <a:t>Q’ Measurement via RF-frequency modulation (momentum modulation)</a:t>
            </a:r>
          </a:p>
        </p:txBody>
      </p:sp>
      <p:sp>
        <p:nvSpPr>
          <p:cNvPr id="58378" name="Text Box 2"/>
          <p:cNvSpPr txBox="1">
            <a:spLocks noChangeArrowheads="1"/>
          </p:cNvSpPr>
          <p:nvPr/>
        </p:nvSpPr>
        <p:spPr bwMode="auto">
          <a:xfrm>
            <a:off x="4338638" y="5549900"/>
            <a:ext cx="46434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0"/>
              </a:spcBef>
              <a:buFontTx/>
              <a:buNone/>
            </a:pPr>
            <a:r>
              <a:rPr kumimoji="0" lang="en-GB" altLang="en-US" sz="2400">
                <a:solidFill>
                  <a:schemeClr val="tx1"/>
                </a:solidFill>
              </a:rPr>
              <a:t>Amplitude &amp; sign of chromaticity</a:t>
            </a:r>
          </a:p>
          <a:p>
            <a:pPr algn="ctr">
              <a:spcBef>
                <a:spcPct val="0"/>
              </a:spcBef>
              <a:buFontTx/>
              <a:buNone/>
            </a:pPr>
            <a:r>
              <a:rPr kumimoji="0" lang="en-GB" altLang="en-US" sz="2400">
                <a:solidFill>
                  <a:schemeClr val="tx1"/>
                </a:solidFill>
              </a:rPr>
              <a:t>calculated from continuous tune plot</a:t>
            </a:r>
          </a:p>
        </p:txBody>
      </p:sp>
      <p:sp>
        <p:nvSpPr>
          <p:cNvPr id="2" name="Footer Placeholder 1"/>
          <p:cNvSpPr>
            <a:spLocks noGrp="1"/>
          </p:cNvSpPr>
          <p:nvPr>
            <p:ph type="ftr" sz="quarter" idx="11"/>
          </p:nvPr>
        </p:nvSpPr>
        <p:spPr/>
        <p:txBody>
          <a:bodyPr/>
          <a:lstStyle/>
          <a:p>
            <a:r>
              <a:rPr lang="en-US" smtClean="0"/>
              <a:t>CAS 2025 H.Schmickler</a:t>
            </a:r>
            <a:endParaRPr lang="en-US" dirty="0" smtClean="0"/>
          </a:p>
        </p:txBody>
      </p:sp>
      <p:sp>
        <p:nvSpPr>
          <p:cNvPr id="3" name="Slide Number Placeholder 2"/>
          <p:cNvSpPr>
            <a:spLocks noGrp="1"/>
          </p:cNvSpPr>
          <p:nvPr>
            <p:ph type="sldNum" sz="quarter" idx="12"/>
          </p:nvPr>
        </p:nvSpPr>
        <p:spPr/>
        <p:txBody>
          <a:bodyPr/>
          <a:lstStyle/>
          <a:p>
            <a:fld id="{07CB4EDF-7DE6-4369-B527-B79B2EF0026D}" type="slidenum">
              <a:rPr lang="en-US" smtClean="0"/>
              <a:pPr/>
              <a:t>91</a:t>
            </a:fld>
            <a:endParaRPr lang="en-US"/>
          </a:p>
        </p:txBody>
      </p:sp>
    </p:spTree>
    <p:extLst>
      <p:ext uri="{BB962C8B-B14F-4D97-AF65-F5344CB8AC3E}">
        <p14:creationId xmlns:p14="http://schemas.microsoft.com/office/powerpoint/2010/main" val="659531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Rectangle 2"/>
          <p:cNvSpPr>
            <a:spLocks noGrp="1" noChangeArrowheads="1"/>
          </p:cNvSpPr>
          <p:nvPr>
            <p:ph type="title"/>
          </p:nvPr>
        </p:nvSpPr>
        <p:spPr>
          <a:xfrm>
            <a:off x="1331913" y="111125"/>
            <a:ext cx="6768752" cy="650875"/>
          </a:xfrm>
        </p:spPr>
        <p:txBody>
          <a:bodyPr/>
          <a:lstStyle/>
          <a:p>
            <a:r>
              <a:rPr lang="en-GB" altLang="en-US" sz="1800" dirty="0" smtClean="0"/>
              <a:t>Measurement example during  changes on very strong quadrupoles in the insertion: LEP </a:t>
            </a:r>
            <a:r>
              <a:rPr lang="en-GB" altLang="en-US" sz="1800" dirty="0" smtClean="0">
                <a:latin typeface="Symbol" panose="05050102010706020507" pitchFamily="18" charset="2"/>
              </a:rPr>
              <a:t></a:t>
            </a:r>
            <a:r>
              <a:rPr lang="en-GB" altLang="en-US" sz="1800" dirty="0" smtClean="0"/>
              <a:t>-squeeze</a:t>
            </a:r>
          </a:p>
        </p:txBody>
      </p:sp>
      <p:sp>
        <p:nvSpPr>
          <p:cNvPr id="59394" name="Footer Placeholder 3"/>
          <p:cNvSpPr>
            <a:spLocks noGrp="1"/>
          </p:cNvSpPr>
          <p:nvPr>
            <p:ph type="ftr" sz="quarter" idx="4294967295"/>
          </p:nvPr>
        </p:nvSpPr>
        <p:spPr>
          <a:xfrm>
            <a:off x="0" y="6597650"/>
            <a:ext cx="1295400" cy="1444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spcBef>
                <a:spcPct val="50000"/>
              </a:spcBef>
              <a:buFontTx/>
              <a:buNone/>
            </a:pPr>
            <a:r>
              <a:rPr kumimoji="0" lang="en-US" altLang="en-US" sz="1400" smtClean="0">
                <a:solidFill>
                  <a:schemeClr val="tx2"/>
                </a:solidFill>
              </a:rPr>
              <a:t>CAS 2025 H.Schmickler</a:t>
            </a:r>
            <a:endParaRPr kumimoji="0" lang="en-US" altLang="en-US" sz="1400">
              <a:solidFill>
                <a:schemeClr val="tx2"/>
              </a:solidFill>
            </a:endParaRPr>
          </a:p>
        </p:txBody>
      </p:sp>
      <p:pic>
        <p:nvPicPr>
          <p:cNvPr id="59395" name="Picture 5" descr="beta_sqee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838" y="965200"/>
            <a:ext cx="6799262" cy="551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4"/>
          <p:cNvSpPr txBox="1">
            <a:spLocks noChangeArrowheads="1"/>
          </p:cNvSpPr>
          <p:nvPr/>
        </p:nvSpPr>
        <p:spPr bwMode="auto">
          <a:xfrm>
            <a:off x="2071688" y="1543050"/>
            <a:ext cx="11001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3200">
                <a:solidFill>
                  <a:srgbClr val="009900"/>
                </a:solidFill>
              </a:rPr>
              <a:t>qh</a:t>
            </a:r>
          </a:p>
        </p:txBody>
      </p:sp>
      <p:sp>
        <p:nvSpPr>
          <p:cNvPr id="59397" name="Text Box 3"/>
          <p:cNvSpPr txBox="1">
            <a:spLocks noChangeArrowheads="1"/>
          </p:cNvSpPr>
          <p:nvPr/>
        </p:nvSpPr>
        <p:spPr bwMode="auto">
          <a:xfrm>
            <a:off x="2055813" y="3992563"/>
            <a:ext cx="800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algn="ctr">
              <a:spcBef>
                <a:spcPct val="50000"/>
              </a:spcBef>
              <a:buFontTx/>
              <a:buNone/>
            </a:pPr>
            <a:r>
              <a:rPr kumimoji="0" lang="en-US" altLang="en-US" sz="3600">
                <a:solidFill>
                  <a:srgbClr val="FF0000"/>
                </a:solidFill>
              </a:rPr>
              <a:t>qv</a:t>
            </a:r>
          </a:p>
        </p:txBody>
      </p:sp>
      <p:sp>
        <p:nvSpPr>
          <p:cNvPr id="2" name="Slide Number Placeholder 1"/>
          <p:cNvSpPr>
            <a:spLocks noGrp="1"/>
          </p:cNvSpPr>
          <p:nvPr>
            <p:ph type="sldNum" sz="quarter" idx="12"/>
          </p:nvPr>
        </p:nvSpPr>
        <p:spPr/>
        <p:txBody>
          <a:bodyPr/>
          <a:lstStyle/>
          <a:p>
            <a:fld id="{07CB4EDF-7DE6-4369-B527-B79B2EF0026D}" type="slidenum">
              <a:rPr lang="en-US" smtClean="0"/>
              <a:pPr/>
              <a:t>92</a:t>
            </a:fld>
            <a:endParaRPr lang="en-US"/>
          </a:p>
        </p:txBody>
      </p:sp>
    </p:spTree>
    <p:extLst>
      <p:ext uri="{BB962C8B-B14F-4D97-AF65-F5344CB8AC3E}">
        <p14:creationId xmlns:p14="http://schemas.microsoft.com/office/powerpoint/2010/main" val="3250505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133600"/>
            <a:ext cx="5798404" cy="1981200"/>
          </a:xfrm>
        </p:spPr>
        <p:txBody>
          <a:bodyPr/>
          <a:lstStyle/>
          <a:p>
            <a:r>
              <a:rPr lang="fr-FR" dirty="0" err="1" smtClean="0"/>
              <a:t>Appendix</a:t>
            </a:r>
            <a:r>
              <a:rPr lang="fr-FR" dirty="0" smtClean="0"/>
              <a:t> III</a:t>
            </a:r>
            <a:br>
              <a:rPr lang="fr-FR" dirty="0" smtClean="0"/>
            </a:br>
            <a:r>
              <a:rPr lang="fr-FR" dirty="0"/>
              <a:t/>
            </a:r>
            <a:br>
              <a:rPr lang="fr-FR" dirty="0"/>
            </a:br>
            <a:r>
              <a:rPr lang="fr-FR" dirty="0" err="1"/>
              <a:t>m</a:t>
            </a:r>
            <a:r>
              <a:rPr lang="fr-FR" dirty="0" err="1" smtClean="0"/>
              <a:t>ultibunch</a:t>
            </a:r>
            <a:r>
              <a:rPr lang="fr-FR" dirty="0" smtClean="0"/>
              <a:t> – multi passage</a:t>
            </a:r>
            <a:endParaRPr lang="en-US" dirty="0"/>
          </a:p>
        </p:txBody>
      </p:sp>
      <p:sp>
        <p:nvSpPr>
          <p:cNvPr id="3" name="Footer Placeholder 2"/>
          <p:cNvSpPr>
            <a:spLocks noGrp="1"/>
          </p:cNvSpPr>
          <p:nvPr>
            <p:ph type="ftr" sz="quarter" idx="11"/>
          </p:nvPr>
        </p:nvSpPr>
        <p:spPr/>
        <p:txBody>
          <a:bodyPr/>
          <a:lstStyle/>
          <a:p>
            <a:r>
              <a:rPr lang="en-US" smtClean="0"/>
              <a:t>CAS 2025 H.Schmickler</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93</a:t>
            </a:fld>
            <a:endParaRPr lang="en-US"/>
          </a:p>
        </p:txBody>
      </p:sp>
    </p:spTree>
    <p:extLst>
      <p:ext uri="{BB962C8B-B14F-4D97-AF65-F5344CB8AC3E}">
        <p14:creationId xmlns:p14="http://schemas.microsoft.com/office/powerpoint/2010/main" val="351689139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889" y="1271587"/>
            <a:ext cx="8382000" cy="5211763"/>
          </a:xfrm>
        </p:spPr>
        <p:txBody>
          <a:bodyPr/>
          <a:lstStyle/>
          <a:p>
            <a:r>
              <a:rPr lang="en-GB" sz="2400" dirty="0" smtClean="0"/>
              <a:t>If one has </a:t>
            </a:r>
            <a:r>
              <a:rPr lang="en-GB" sz="2400" b="1" dirty="0" smtClean="0"/>
              <a:t>N bunches </a:t>
            </a:r>
            <a:r>
              <a:rPr lang="en-GB" sz="2400" dirty="0" smtClean="0"/>
              <a:t>of equal intensity circulating in an accelerator with </a:t>
            </a:r>
            <a:r>
              <a:rPr lang="en-GB" sz="2400" b="1" dirty="0" smtClean="0"/>
              <a:t>T</a:t>
            </a:r>
            <a:r>
              <a:rPr lang="en-GB" sz="2400" b="1" baseline="-25000" dirty="0" smtClean="0"/>
              <a:t>rev</a:t>
            </a:r>
            <a:r>
              <a:rPr lang="en-GB" sz="2400" dirty="0" smtClean="0"/>
              <a:t> and those bunches only move coherently without any phase difference, then this is undistinguishable from an accelerator with </a:t>
            </a:r>
            <a:r>
              <a:rPr lang="en-GB" sz="2400" b="1" dirty="0" smtClean="0"/>
              <a:t>T</a:t>
            </a:r>
            <a:r>
              <a:rPr lang="en-GB" sz="2400" b="1" baseline="-25000" dirty="0" smtClean="0"/>
              <a:t>rev</a:t>
            </a:r>
            <a:r>
              <a:rPr lang="en-GB" sz="2400" b="1" dirty="0" smtClean="0"/>
              <a:t>/N</a:t>
            </a:r>
            <a:r>
              <a:rPr lang="en-GB" sz="2400" dirty="0" smtClean="0"/>
              <a:t> as revolution time and </a:t>
            </a:r>
            <a:r>
              <a:rPr lang="en-GB" sz="2400" b="1" dirty="0" smtClean="0"/>
              <a:t>one bunch </a:t>
            </a:r>
            <a:r>
              <a:rPr lang="en-GB" sz="2400" dirty="0" smtClean="0"/>
              <a:t>in this accelerator</a:t>
            </a:r>
          </a:p>
          <a:p>
            <a:r>
              <a:rPr lang="en-GB" sz="2400" dirty="0" smtClean="0"/>
              <a:t>The time domain and frequency domain signals get really mind-boggling, if the bunches start to do individual uncorrelated </a:t>
            </a:r>
            <a:r>
              <a:rPr lang="en-GB" sz="2400" dirty="0" err="1" smtClean="0"/>
              <a:t>betatron</a:t>
            </a:r>
            <a:r>
              <a:rPr lang="en-GB" sz="2400" dirty="0" smtClean="0"/>
              <a:t> oscillations</a:t>
            </a:r>
          </a:p>
          <a:p>
            <a:r>
              <a:rPr lang="en-GB" sz="2400" dirty="0" smtClean="0"/>
              <a:t>The study of these oscillations is important in case of multi-bunch instabilities or in case of the design of transverse active feedback systems</a:t>
            </a:r>
            <a:endParaRPr lang="en-GB" sz="2400" dirty="0"/>
          </a:p>
        </p:txBody>
      </p:sp>
      <p:sp>
        <p:nvSpPr>
          <p:cNvPr id="4" name="Footer Placeholder 3"/>
          <p:cNvSpPr>
            <a:spLocks noGrp="1"/>
          </p:cNvSpPr>
          <p:nvPr>
            <p:ph type="ftr" sz="quarter" idx="11"/>
          </p:nvPr>
        </p:nvSpPr>
        <p:spPr/>
        <p:txBody>
          <a:bodyPr/>
          <a:lstStyle/>
          <a:p>
            <a:pPr>
              <a:defRPr/>
            </a:pPr>
            <a:r>
              <a:rPr lang="en-US" smtClean="0"/>
              <a:t>CAS 2019 H.Schmickler</a:t>
            </a:r>
            <a:endParaRPr lang="en-US"/>
          </a:p>
        </p:txBody>
      </p:sp>
      <p:sp>
        <p:nvSpPr>
          <p:cNvPr id="2" name="Title 1"/>
          <p:cNvSpPr>
            <a:spLocks noGrp="1"/>
          </p:cNvSpPr>
          <p:nvPr>
            <p:ph type="title"/>
          </p:nvPr>
        </p:nvSpPr>
        <p:spPr>
          <a:xfrm>
            <a:off x="457200" y="274638"/>
            <a:ext cx="8229600" cy="487362"/>
          </a:xfrm>
        </p:spPr>
        <p:txBody>
          <a:bodyPr/>
          <a:lstStyle/>
          <a:p>
            <a:r>
              <a:rPr lang="en-GB" dirty="0" smtClean="0"/>
              <a:t>Multi-bunch multi-pass</a:t>
            </a:r>
            <a:endParaRPr lang="en-GB"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94</a:t>
            </a:fld>
            <a:endParaRPr lang="en-US"/>
          </a:p>
        </p:txBody>
      </p:sp>
    </p:spTree>
    <p:extLst>
      <p:ext uri="{BB962C8B-B14F-4D97-AF65-F5344CB8AC3E}">
        <p14:creationId xmlns:p14="http://schemas.microsoft.com/office/powerpoint/2010/main" val="151413819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2267744" y="205169"/>
            <a:ext cx="3960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a:t>
            </a:r>
          </a:p>
        </p:txBody>
      </p:sp>
      <p:sp>
        <p:nvSpPr>
          <p:cNvPr id="40963" name="Rectangle 13"/>
          <p:cNvSpPr>
            <a:spLocks noChangeArrowheads="1"/>
          </p:cNvSpPr>
          <p:nvPr/>
        </p:nvSpPr>
        <p:spPr bwMode="auto">
          <a:xfrm>
            <a:off x="395288" y="908050"/>
            <a:ext cx="820896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Let us consider</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bunches equally spaced around the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ring</a:t>
            </a:r>
          </a:p>
          <a:p>
            <a:pPr marL="0" marR="0" lvl="0" indent="0" algn="l" defTabSz="914400" rtl="0" eaLnBrk="0" fontAlgn="base" latinLnBrk="0" hangingPunct="0">
              <a:lnSpc>
                <a:spcPct val="100000"/>
              </a:lnSpc>
              <a:spcBef>
                <a:spcPct val="50000"/>
              </a:spcBef>
              <a:spcAft>
                <a:spcPct val="0"/>
              </a:spcAft>
              <a:buClrTx/>
              <a:buSzTx/>
              <a:buFontTx/>
              <a:buNone/>
              <a:tabLst/>
              <a:defRPr/>
            </a:pPr>
            <a:r>
              <a:rPr lang="en-GB" altLang="en-US" sz="1600" dirty="0" smtClean="0"/>
              <a:t>Any oscillation pattern of these bunches can be decomposed into a set of </a:t>
            </a:r>
            <a:r>
              <a:rPr lang="en-GB" altLang="en-US" sz="1600" dirty="0" err="1" smtClean="0"/>
              <a:t>eigenmodes</a:t>
            </a:r>
            <a:r>
              <a:rPr lang="en-GB" altLang="en-US" sz="1600" dirty="0" smtClean="0"/>
              <a:t> of oscillation, the so called multi-bunch modes.</a:t>
            </a:r>
            <a:endPar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Each multi-bunch mode is characterized by a bunch-to-bunch phase difference of:</a:t>
            </a:r>
          </a:p>
        </p:txBody>
      </p:sp>
      <p:sp>
        <p:nvSpPr>
          <p:cNvPr id="40964" name="Rectangle 14"/>
          <p:cNvSpPr>
            <a:spLocks noChangeArrowheads="1"/>
          </p:cNvSpPr>
          <p:nvPr/>
        </p:nvSpPr>
        <p:spPr bwMode="auto">
          <a:xfrm>
            <a:off x="3345656" y="2446070"/>
            <a:ext cx="46815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1" u="none" strike="noStrike" kern="1200" cap="none" spc="0" normalizeH="0" baseline="0" noProof="0" dirty="0">
                <a:ln>
                  <a:noFill/>
                </a:ln>
                <a:solidFill>
                  <a:schemeClr val="tx1"/>
                </a:solidFill>
                <a:effectLst/>
                <a:uLnTx/>
                <a:uFillTx/>
                <a:latin typeface="Comic Sans MS" panose="030F0702030302020204" pitchFamily="66" charset="0"/>
                <a:ea typeface="+mn-ea"/>
                <a:cs typeface="Times New Roman" panose="02020603050405020304" pitchFamily="18" charset="0"/>
              </a:rPr>
              <a:t>m</a:t>
            </a:r>
            <a:r>
              <a:rPr kumimoji="0" lang="en-GB" altLang="en-US" sz="1600" b="0" i="0" u="none" strike="noStrike" kern="1200" cap="none" spc="0" normalizeH="0" baseline="0" noProof="0" dirty="0">
                <a:ln>
                  <a:noFill/>
                </a:ln>
                <a:solidFill>
                  <a:schemeClr val="tx1"/>
                </a:solidFill>
                <a:effectLst/>
                <a:uLnTx/>
                <a:uFillTx/>
                <a:latin typeface="Comic Sans MS" panose="030F0702030302020204" pitchFamily="66" charset="0"/>
                <a:ea typeface="+mn-ea"/>
                <a:cs typeface="Times New Roman" panose="02020603050405020304" pitchFamily="18" charset="0"/>
              </a:rPr>
              <a:t> = multi-bunch mode number (0, 1, .., </a:t>
            </a:r>
            <a:r>
              <a:rPr kumimoji="0" lang="en-GB" altLang="en-US" sz="16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a:t>
            </a:r>
            <a:r>
              <a:rPr kumimoji="0" lang="en-GB" altLang="en-US" sz="1600" b="0" i="0" u="none" strike="noStrike" kern="1200" cap="none" spc="0" normalizeH="0" baseline="0" noProof="0" dirty="0">
                <a:ln>
                  <a:noFill/>
                </a:ln>
                <a:solidFill>
                  <a:schemeClr val="tx1"/>
                </a:solidFill>
                <a:effectLst/>
                <a:uLnTx/>
                <a:uFillTx/>
                <a:latin typeface="Comic Sans MS" panose="030F0702030302020204" pitchFamily="66" charset="0"/>
                <a:ea typeface="+mn-ea"/>
                <a:cs typeface="Times New Roman" panose="02020603050405020304" pitchFamily="18" charset="0"/>
              </a:rPr>
              <a:t>-1)</a:t>
            </a:r>
          </a:p>
        </p:txBody>
      </p:sp>
      <p:graphicFrame>
        <p:nvGraphicFramePr>
          <p:cNvPr id="40965" name="Object 15"/>
          <p:cNvGraphicFramePr>
            <a:graphicFrameLocks noChangeAspect="1"/>
          </p:cNvGraphicFramePr>
          <p:nvPr>
            <p:extLst>
              <p:ext uri="{D42A27DB-BD31-4B8C-83A1-F6EECF244321}">
                <p14:modId xmlns:p14="http://schemas.microsoft.com/office/powerpoint/2010/main" val="2931673384"/>
              </p:ext>
            </p:extLst>
          </p:nvPr>
        </p:nvGraphicFramePr>
        <p:xfrm>
          <a:off x="1371600" y="2317214"/>
          <a:ext cx="1325562" cy="687387"/>
        </p:xfrm>
        <a:graphic>
          <a:graphicData uri="http://schemas.openxmlformats.org/presentationml/2006/ole">
            <mc:AlternateContent xmlns:mc="http://schemas.openxmlformats.org/markup-compatibility/2006">
              <mc:Choice xmlns:v="urn:schemas-microsoft-com:vml" Requires="v">
                <p:oleObj spid="_x0000_s5124" name="Equation" r:id="rId4" imgW="825500" imgH="393700" progId="Equation.3">
                  <p:embed/>
                </p:oleObj>
              </mc:Choice>
              <mc:Fallback>
                <p:oleObj name="Equation" r:id="rId4" imgW="8255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317214"/>
                        <a:ext cx="1325562" cy="68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66" name="Rectangle 16"/>
          <p:cNvSpPr>
            <a:spLocks noChangeArrowheads="1"/>
          </p:cNvSpPr>
          <p:nvPr/>
        </p:nvSpPr>
        <p:spPr bwMode="auto">
          <a:xfrm>
            <a:off x="557213" y="3004601"/>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Each multi-bunch </a:t>
            </a:r>
            <a:r>
              <a:rPr kumimoji="0" lang="en-GB" altLang="en-US" sz="1600" b="0" i="0" u="none" strike="noStrike" kern="1200" cap="none" spc="0" normalizeH="0" baseline="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eigenmode</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is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characterized</a:t>
            </a:r>
            <a:r>
              <a:rPr kumimoji="0" lang="en-GB" altLang="en-US" sz="1600" b="0" i="0" u="none" strike="noStrike" kern="1200" cap="none" spc="0" normalizeH="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by a</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set of frequencies:</a:t>
            </a:r>
          </a:p>
        </p:txBody>
      </p:sp>
      <p:sp>
        <p:nvSpPr>
          <p:cNvPr id="40968" name="Rectangle 18"/>
          <p:cNvSpPr>
            <a:spLocks noChangeArrowheads="1"/>
          </p:cNvSpPr>
          <p:nvPr/>
        </p:nvSpPr>
        <p:spPr bwMode="auto">
          <a:xfrm>
            <a:off x="179388" y="3860800"/>
            <a:ext cx="8820150"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Where: </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p</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is and integer number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   p=0 = baseband</a:t>
            </a:r>
            <a:endParaRPr lang="en-GB" altLang="en-US" sz="1600" dirty="0">
              <a:sym typeface="Symbol" panose="05050102010706020507" pitchFamily="18" charset="2"/>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1" u="none" strike="noStrike" kern="1200" cap="none" spc="0" normalizeH="0" baseline="0" noProof="0" dirty="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	</a:t>
            </a:r>
            <a:r>
              <a:rPr kumimoji="0" lang="en-GB" altLang="en-US" sz="2000" b="0" i="1"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800" i="1" baseline="-25000" dirty="0" smtClean="0">
                <a:sym typeface="Symbol" panose="05050102010706020507" pitchFamily="18" charset="2"/>
              </a:rPr>
              <a:t>rev</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is the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revolution frequency</a:t>
            </a:r>
            <a:endPar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1" u="none" strike="noStrike" kern="1200" cap="none" spc="0" normalizeH="0" baseline="0" noProof="0" dirty="0" smtClean="0">
                <a:ln>
                  <a:noFill/>
                </a:ln>
                <a:solidFill>
                  <a:srgbClr val="0000CC"/>
                </a:solidFill>
                <a:effectLst/>
                <a:uLnTx/>
                <a:uFillTx/>
                <a:latin typeface="Times New Roman" panose="02020603050405020304" pitchFamily="18" charset="0"/>
                <a:ea typeface="+mn-ea"/>
                <a:cs typeface="Times New Roman" panose="02020603050405020304" pitchFamily="18" charset="0"/>
              </a:rPr>
              <a:t>M</a:t>
            </a:r>
            <a:r>
              <a:rPr kumimoji="0" lang="en-GB" altLang="en-US" sz="2000" b="0" i="1"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800" i="1" baseline="-25000" dirty="0" smtClean="0">
                <a:sym typeface="Symbol" panose="05050102010706020507" pitchFamily="18" charset="2"/>
              </a:rPr>
              <a:t>rev</a:t>
            </a:r>
            <a:r>
              <a:rPr kumimoji="0" lang="en-GB" altLang="en-US" sz="1800" b="0" i="1" u="none" strike="noStrike" kern="1200" cap="none" spc="0" normalizeH="0" baseline="-2500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2000" b="0" i="1"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800" b="0" i="1"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lang="en-GB" altLang="en-US" sz="1600" dirty="0" smtClean="0">
                <a:sym typeface="Symbol" panose="05050102010706020507" pitchFamily="18" charset="2"/>
              </a:rPr>
              <a:t>is the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bunch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repetition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frequency</a:t>
            </a:r>
            <a:endPar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lang="en-GB" altLang="en-US" sz="1600" dirty="0"/>
              <a:t>ν</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is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the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tune</a:t>
            </a:r>
          </a:p>
        </p:txBody>
      </p:sp>
      <p:sp>
        <p:nvSpPr>
          <p:cNvPr id="40969" name="Rectangle 20"/>
          <p:cNvSpPr>
            <a:spLocks noChangeArrowheads="1"/>
          </p:cNvSpPr>
          <p:nvPr/>
        </p:nvSpPr>
        <p:spPr bwMode="auto">
          <a:xfrm>
            <a:off x="395288" y="5805488"/>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endParaRPr>
          </a:p>
        </p:txBody>
      </p:sp>
      <p:sp>
        <p:nvSpPr>
          <p:cNvPr id="40970" name="Rectangle 21"/>
          <p:cNvSpPr>
            <a:spLocks noChangeArrowheads="1"/>
          </p:cNvSpPr>
          <p:nvPr/>
        </p:nvSpPr>
        <p:spPr bwMode="auto">
          <a:xfrm>
            <a:off x="684212" y="6021388"/>
            <a:ext cx="76215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400" b="0" i="0" u="none" strike="noStrike" kern="1200" cap="none" spc="0" normalizeH="0" baseline="0" noProof="0" dirty="0" smtClean="0">
                <a:ln>
                  <a:noFill/>
                </a:ln>
                <a:solidFill>
                  <a:srgbClr val="000000"/>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Hard to understand like this…needs some graphics</a:t>
            </a:r>
            <a:endParaRPr kumimoji="0" lang="en-GB" altLang="en-US" sz="2400" b="0" i="0" u="none" strike="noStrike" kern="1200" cap="none" spc="0" normalizeH="0" baseline="0" noProof="0" dirty="0">
              <a:ln>
                <a:noFill/>
              </a:ln>
              <a:solidFill>
                <a:srgbClr val="000000"/>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3" name="TextBox 2"/>
              <p:cNvSpPr txBox="1"/>
              <p:nvPr/>
            </p:nvSpPr>
            <p:spPr>
              <a:xfrm>
                <a:off x="2819400" y="3549947"/>
                <a:ext cx="2768643" cy="2706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rPr>
                        <m:t>ω</m:t>
                      </m:r>
                      <m:r>
                        <a:rPr lang="en-GB" b="0" i="1" smtClean="0">
                          <a:latin typeface="Cambria Math" panose="02040503050406030204" pitchFamily="18" charset="0"/>
                        </a:rPr>
                        <m:t>=</m:t>
                      </m:r>
                      <m:r>
                        <a:rPr lang="en-GB" b="0" i="1" smtClean="0">
                          <a:latin typeface="Cambria Math" panose="02040503050406030204" pitchFamily="18" charset="0"/>
                        </a:rPr>
                        <m:t>𝑝</m:t>
                      </m:r>
                      <m:r>
                        <a:rPr lang="en-GB" b="0" i="1" smtClean="0">
                          <a:latin typeface="Cambria Math" panose="02040503050406030204" pitchFamily="18" charset="0"/>
                        </a:rPr>
                        <m:t> </m:t>
                      </m:r>
                      <m:r>
                        <a:rPr lang="en-GB" b="0" i="1" smtClean="0">
                          <a:latin typeface="Cambria Math" panose="02040503050406030204" pitchFamily="18" charset="0"/>
                        </a:rPr>
                        <m:t>𝑀</m:t>
                      </m:r>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r>
                        <a:rPr lang="en-GB" b="0" i="1" smtClean="0">
                          <a:latin typeface="Cambria Math" panose="02040503050406030204" pitchFamily="18" charset="0"/>
                        </a:rPr>
                        <m:t>±</m:t>
                      </m:r>
                      <m:d>
                        <m:dPr>
                          <m:ctrlPr>
                            <a:rPr lang="en-GB" b="0" i="1" smtClean="0">
                              <a:latin typeface="Cambria Math"/>
                            </a:rPr>
                          </m:ctrlPr>
                        </m:dPr>
                        <m:e>
                          <m:r>
                            <a:rPr lang="en-GB" b="0" i="1" smtClean="0">
                              <a:latin typeface="Cambria Math" panose="02040503050406030204" pitchFamily="18" charset="0"/>
                            </a:rPr>
                            <m:t>𝑚</m:t>
                          </m:r>
                          <m:r>
                            <a:rPr lang="en-GB" b="0" i="1" smtClean="0">
                              <a:latin typeface="Cambria Math" panose="02040503050406030204" pitchFamily="18" charset="0"/>
                            </a:rPr>
                            <m:t>+</m:t>
                          </m:r>
                          <m:r>
                            <m:rPr>
                              <m:sty m:val="p"/>
                            </m:rPr>
                            <a:rPr lang="el-GR" b="0" i="1" smtClean="0">
                              <a:latin typeface="Cambria Math" panose="02040503050406030204" pitchFamily="18" charset="0"/>
                            </a:rPr>
                            <m:t>ν</m:t>
                          </m:r>
                        </m:e>
                      </m:d>
                      <m:r>
                        <m:rPr>
                          <m:sty m:val="p"/>
                        </m:rPr>
                        <a:rPr lang="el-GR" b="0" i="1" smtClean="0">
                          <a:latin typeface="Cambria Math" panose="02040503050406030204" pitchFamily="18" charset="0"/>
                        </a:rPr>
                        <m:t>ω</m:t>
                      </m:r>
                      <m:r>
                        <a:rPr lang="en-GB" b="0" i="1" baseline="-25000" smtClean="0">
                          <a:latin typeface="Cambria Math" panose="02040503050406030204" pitchFamily="18" charset="0"/>
                        </a:rPr>
                        <m:t>𝑟𝑒𝑣</m:t>
                      </m:r>
                    </m:oMath>
                  </m:oMathPara>
                </a14:m>
                <a:endParaRPr lang="en-GB" baseline="-25000" dirty="0"/>
              </a:p>
            </p:txBody>
          </p:sp>
        </mc:Choice>
        <mc:Fallback xmlns="">
          <p:sp>
            <p:nvSpPr>
              <p:cNvPr id="3" name="TextBox 2"/>
              <p:cNvSpPr txBox="1">
                <a:spLocks noRot="1" noChangeAspect="1" noMove="1" noResize="1" noEditPoints="1" noAdjustHandles="1" noChangeArrowheads="1" noChangeShapeType="1" noTextEdit="1"/>
              </p:cNvSpPr>
              <p:nvPr/>
            </p:nvSpPr>
            <p:spPr>
              <a:xfrm>
                <a:off x="2819400" y="3549947"/>
                <a:ext cx="2768643" cy="270652"/>
              </a:xfrm>
              <a:prstGeom prst="rect">
                <a:avLst/>
              </a:prstGeom>
              <a:blipFill>
                <a:blip r:embed="rId6"/>
                <a:stretch>
                  <a:fillRect l="-1101" r="-220" b="-28889"/>
                </a:stretch>
              </a:blipFill>
            </p:spPr>
            <p:txBody>
              <a:bodyPr/>
              <a:lstStyle/>
              <a:p>
                <a:r>
                  <a:rPr lang="en-GB">
                    <a:noFill/>
                  </a:rPr>
                  <a:t> </a:t>
                </a:r>
              </a:p>
            </p:txBody>
          </p:sp>
        </mc:Fallback>
      </mc:AlternateContent>
    </p:spTree>
    <p:extLst>
      <p:ext uri="{BB962C8B-B14F-4D97-AF65-F5344CB8AC3E}">
        <p14:creationId xmlns:p14="http://schemas.microsoft.com/office/powerpoint/2010/main" val="84756182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Group 54"/>
          <p:cNvGrpSpPr>
            <a:grpSpLocks/>
          </p:cNvGrpSpPr>
          <p:nvPr/>
        </p:nvGrpSpPr>
        <p:grpSpPr bwMode="auto">
          <a:xfrm>
            <a:off x="1692275" y="1363663"/>
            <a:ext cx="5654675" cy="100012"/>
            <a:chOff x="1066" y="1714"/>
            <a:chExt cx="3562" cy="63"/>
          </a:xfrm>
        </p:grpSpPr>
        <p:sp>
          <p:nvSpPr>
            <p:cNvPr id="45085" name="AutoShape 47"/>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86" name="AutoShape 48"/>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87" name="AutoShape 49"/>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88" name="AutoShape 50"/>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89" name="AutoShape 51"/>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90" name="AutoShape 52"/>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45059" name="Rectangle 2"/>
          <p:cNvSpPr>
            <a:spLocks noChangeArrowheads="1"/>
          </p:cNvSpPr>
          <p:nvPr/>
        </p:nvSpPr>
        <p:spPr bwMode="auto">
          <a:xfrm>
            <a:off x="1524000" y="206672"/>
            <a:ext cx="708024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a:t>
            </a:r>
            <a:r>
              <a:rPr kumimoji="0" lang="en-GB" altLang="en-US" sz="2000" b="1" i="0" u="none" strike="noStrike" kern="1200" cap="none" spc="0" normalizeH="0" baseline="0" noProof="0" dirty="0" smtClean="0">
                <a:ln>
                  <a:noFill/>
                </a:ln>
                <a:solidFill>
                  <a:srgbClr val="FF0000"/>
                </a:solidFill>
                <a:effectLst/>
                <a:uLnTx/>
                <a:uFillTx/>
              </a:rPr>
              <a:t>modes:</a:t>
            </a:r>
            <a:r>
              <a:rPr lang="en-GB" altLang="en-US" sz="2000" b="1" dirty="0" smtClean="0">
                <a:solidFill>
                  <a:srgbClr val="FF0000"/>
                </a:solidFill>
              </a:rPr>
              <a:t> single </a:t>
            </a:r>
            <a:r>
              <a:rPr lang="en-GB" altLang="en-US" sz="2000" b="1" dirty="0" smtClean="0">
                <a:solidFill>
                  <a:schemeClr val="accent2">
                    <a:lumMod val="75000"/>
                  </a:schemeClr>
                </a:solidFill>
              </a:rPr>
              <a:t>stable</a:t>
            </a:r>
            <a:r>
              <a:rPr lang="en-GB" altLang="en-US" sz="2000" b="1" dirty="0" smtClean="0">
                <a:solidFill>
                  <a:srgbClr val="FF0000"/>
                </a:solidFill>
              </a:rPr>
              <a:t> bunch</a:t>
            </a:r>
            <a:endParaRPr kumimoji="0" lang="en-GB" altLang="en-US" sz="2000" b="1" i="0" u="none" strike="noStrike" kern="1200" cap="none" spc="0" normalizeH="0" baseline="0" noProof="0" dirty="0">
              <a:ln>
                <a:noFill/>
              </a:ln>
              <a:solidFill>
                <a:srgbClr val="FF0000"/>
              </a:solidFill>
              <a:effectLst/>
              <a:uLnTx/>
              <a:uFillTx/>
            </a:endParaRPr>
          </a:p>
        </p:txBody>
      </p:sp>
      <p:sp>
        <p:nvSpPr>
          <p:cNvPr id="45060" name="Rectangle 3"/>
          <p:cNvSpPr>
            <a:spLocks noChangeArrowheads="1"/>
          </p:cNvSpPr>
          <p:nvPr/>
        </p:nvSpPr>
        <p:spPr bwMode="auto">
          <a:xfrm>
            <a:off x="684213" y="908050"/>
            <a:ext cx="8066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lang="en-GB" altLang="en-US" sz="1600" dirty="0" smtClean="0"/>
              <a:t>transverse</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One single stable bunch</a:t>
            </a:r>
          </a:p>
        </p:txBody>
      </p:sp>
      <p:sp>
        <p:nvSpPr>
          <p:cNvPr id="45061" name="Rectangle 9"/>
          <p:cNvSpPr>
            <a:spLocks noChangeArrowheads="1"/>
          </p:cNvSpPr>
          <p:nvPr/>
        </p:nvSpPr>
        <p:spPr bwMode="auto">
          <a:xfrm>
            <a:off x="395288" y="5876925"/>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endParaRPr>
          </a:p>
        </p:txBody>
      </p:sp>
      <p:sp>
        <p:nvSpPr>
          <p:cNvPr id="45062" name="Rectangle 11"/>
          <p:cNvSpPr>
            <a:spLocks noChangeArrowheads="1"/>
          </p:cNvSpPr>
          <p:nvPr/>
        </p:nvSpPr>
        <p:spPr bwMode="auto">
          <a:xfrm>
            <a:off x="179388" y="4056063"/>
            <a:ext cx="8785225"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just"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Every time the bunch passes through the pickup ( ) placed at coordinate 0, a pulse with constant amplitude is generated. If we think it as a Dirac impulse, the spectrum of the pickup signal is a repetition of frequency lines at multiple of the revolution frequency:  </a:t>
            </a:r>
            <a:r>
              <a:rPr kumimoji="0" lang="en-GB" altLang="en-US" sz="1600" b="0" i="1" u="none" strike="noStrike" kern="1200" cap="none" spc="0" normalizeH="0" baseline="0" noProof="0" dirty="0" err="1" smtClean="0">
                <a:ln>
                  <a:noFill/>
                </a:ln>
                <a:solidFill>
                  <a:srgbClr val="FF0000"/>
                </a:solidFill>
                <a:effectLst/>
                <a:uLnTx/>
                <a:uFillTx/>
                <a:latin typeface="Comic Sans MS" panose="030F0702030302020204" pitchFamily="66" charset="0"/>
                <a:ea typeface="+mn-ea"/>
                <a:cs typeface="Times New Roman" panose="02020603050405020304" pitchFamily="18" charset="0"/>
              </a:rPr>
              <a:t>p</a:t>
            </a:r>
            <a:r>
              <a:rPr kumimoji="0" lang="en-GB" altLang="en-US" sz="2000" b="0" i="1" u="none" strike="noStrike" kern="1200" cap="none" spc="0" normalizeH="0" baseline="0" noProof="0" dirty="0" err="1" smtClean="0">
                <a:ln>
                  <a:noFill/>
                </a:ln>
                <a:solidFill>
                  <a:srgbClr val="FF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i="1" baseline="-25000" dirty="0" smtClean="0">
                <a:solidFill>
                  <a:srgbClr val="FF0000"/>
                </a:solidFill>
                <a:sym typeface="Symbol" panose="05050102010706020507" pitchFamily="18" charset="2"/>
              </a:rPr>
              <a:t>rev</a:t>
            </a:r>
            <a:r>
              <a:rPr kumimoji="0" lang="en-GB" altLang="en-US" sz="1600" b="0" i="1" u="none" strike="noStrike" kern="1200" cap="none" spc="0" normalizeH="0" baseline="-2500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a:t>
            </a:r>
            <a:r>
              <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for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r>
              <a:rPr kumimoji="0" lang="en-GB" altLang="en-US" sz="1600" b="0" i="1"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p</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&lt; </a:t>
            </a:r>
            <a:endParaRPr kumimoji="0" lang="en-GB" altLang="en-US" sz="18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3" name="Line 16"/>
          <p:cNvSpPr>
            <a:spLocks noChangeShapeType="1"/>
          </p:cNvSpPr>
          <p:nvPr/>
        </p:nvSpPr>
        <p:spPr bwMode="auto">
          <a:xfrm flipV="1">
            <a:off x="4500563" y="5013325"/>
            <a:ext cx="0" cy="115093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4" name="Line 17"/>
          <p:cNvSpPr>
            <a:spLocks noChangeShapeType="1"/>
          </p:cNvSpPr>
          <p:nvPr/>
        </p:nvSpPr>
        <p:spPr bwMode="auto">
          <a:xfrm>
            <a:off x="611188" y="6164263"/>
            <a:ext cx="7921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5" name="Line 18"/>
          <p:cNvSpPr>
            <a:spLocks noChangeShapeType="1"/>
          </p:cNvSpPr>
          <p:nvPr/>
        </p:nvSpPr>
        <p:spPr bwMode="auto">
          <a:xfrm flipV="1">
            <a:off x="5221288"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6" name="Line 19"/>
          <p:cNvSpPr>
            <a:spLocks noChangeShapeType="1"/>
          </p:cNvSpPr>
          <p:nvPr/>
        </p:nvSpPr>
        <p:spPr bwMode="auto">
          <a:xfrm flipV="1">
            <a:off x="5943600"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7" name="Line 20"/>
          <p:cNvSpPr>
            <a:spLocks noChangeShapeType="1"/>
          </p:cNvSpPr>
          <p:nvPr/>
        </p:nvSpPr>
        <p:spPr bwMode="auto">
          <a:xfrm flipV="1">
            <a:off x="6656388"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8" name="Line 27"/>
          <p:cNvSpPr>
            <a:spLocks noChangeShapeType="1"/>
          </p:cNvSpPr>
          <p:nvPr/>
        </p:nvSpPr>
        <p:spPr bwMode="auto">
          <a:xfrm flipV="1">
            <a:off x="2336800"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69" name="Line 28"/>
          <p:cNvSpPr>
            <a:spLocks noChangeShapeType="1"/>
          </p:cNvSpPr>
          <p:nvPr/>
        </p:nvSpPr>
        <p:spPr bwMode="auto">
          <a:xfrm flipV="1">
            <a:off x="3059113"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70" name="Line 29"/>
          <p:cNvSpPr>
            <a:spLocks noChangeShapeType="1"/>
          </p:cNvSpPr>
          <p:nvPr/>
        </p:nvSpPr>
        <p:spPr bwMode="auto">
          <a:xfrm flipV="1">
            <a:off x="3779838"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71" name="Rectangle 30"/>
          <p:cNvSpPr>
            <a:spLocks noChangeArrowheads="1"/>
          </p:cNvSpPr>
          <p:nvPr/>
        </p:nvSpPr>
        <p:spPr bwMode="auto">
          <a:xfrm>
            <a:off x="5076824" y="6092825"/>
            <a:ext cx="5746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2" name="Rectangle 31"/>
          <p:cNvSpPr>
            <a:spLocks noChangeArrowheads="1"/>
          </p:cNvSpPr>
          <p:nvPr/>
        </p:nvSpPr>
        <p:spPr bwMode="auto">
          <a:xfrm>
            <a:off x="5724524" y="6105525"/>
            <a:ext cx="63976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3" name="Rectangle 32"/>
          <p:cNvSpPr>
            <a:spLocks noChangeArrowheads="1"/>
          </p:cNvSpPr>
          <p:nvPr/>
        </p:nvSpPr>
        <p:spPr bwMode="auto">
          <a:xfrm>
            <a:off x="6445249" y="6105525"/>
            <a:ext cx="63975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4" name="Rectangle 34"/>
          <p:cNvSpPr>
            <a:spLocks noChangeArrowheads="1"/>
          </p:cNvSpPr>
          <p:nvPr/>
        </p:nvSpPr>
        <p:spPr bwMode="auto">
          <a:xfrm>
            <a:off x="755650" y="5588000"/>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5075" name="Rectangle 36"/>
          <p:cNvSpPr>
            <a:spLocks noChangeArrowheads="1"/>
          </p:cNvSpPr>
          <p:nvPr/>
        </p:nvSpPr>
        <p:spPr bwMode="auto">
          <a:xfrm>
            <a:off x="6948488" y="5588000"/>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5076" name="Rectangle 38"/>
          <p:cNvSpPr>
            <a:spLocks noChangeArrowheads="1"/>
          </p:cNvSpPr>
          <p:nvPr/>
        </p:nvSpPr>
        <p:spPr bwMode="auto">
          <a:xfrm>
            <a:off x="3492500" y="6092825"/>
            <a:ext cx="6572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7" name="Rectangle 39"/>
          <p:cNvSpPr>
            <a:spLocks noChangeArrowheads="1"/>
          </p:cNvSpPr>
          <p:nvPr/>
        </p:nvSpPr>
        <p:spPr bwMode="auto">
          <a:xfrm>
            <a:off x="2700338" y="6116638"/>
            <a:ext cx="80009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lang="en-GB" altLang="en-US" sz="1600" dirty="0">
                <a:solidFill>
                  <a:srgbClr val="000000"/>
                </a:solidFill>
                <a:latin typeface="Symbol" panose="05050102010706020507" pitchFamily="18" charset="2"/>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8" name="Rectangle 40"/>
          <p:cNvSpPr>
            <a:spLocks noChangeArrowheads="1"/>
          </p:cNvSpPr>
          <p:nvPr/>
        </p:nvSpPr>
        <p:spPr bwMode="auto">
          <a:xfrm>
            <a:off x="2051049" y="6116638"/>
            <a:ext cx="7286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79" name="Rectangle 41"/>
          <p:cNvSpPr>
            <a:spLocks noChangeArrowheads="1"/>
          </p:cNvSpPr>
          <p:nvPr/>
        </p:nvSpPr>
        <p:spPr bwMode="auto">
          <a:xfrm>
            <a:off x="4362450" y="6116638"/>
            <a:ext cx="641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5080" name="Line 42"/>
          <p:cNvSpPr>
            <a:spLocks noChangeShapeType="1"/>
          </p:cNvSpPr>
          <p:nvPr/>
        </p:nvSpPr>
        <p:spPr bwMode="auto">
          <a:xfrm flipV="1">
            <a:off x="4500563" y="5516563"/>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81" name="AutoShape 53"/>
          <p:cNvSpPr>
            <a:spLocks noChangeArrowheads="1"/>
          </p:cNvSpPr>
          <p:nvPr/>
        </p:nvSpPr>
        <p:spPr bwMode="auto">
          <a:xfrm flipV="1">
            <a:off x="5110163" y="4176713"/>
            <a:ext cx="144462" cy="144462"/>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5082" name="Line 56"/>
          <p:cNvSpPr>
            <a:spLocks noChangeShapeType="1"/>
          </p:cNvSpPr>
          <p:nvPr/>
        </p:nvSpPr>
        <p:spPr bwMode="auto">
          <a:xfrm flipV="1">
            <a:off x="7380288" y="1196975"/>
            <a:ext cx="287337" cy="144463"/>
          </a:xfrm>
          <a:prstGeom prst="line">
            <a:avLst/>
          </a:prstGeom>
          <a:noFill/>
          <a:ln w="9525">
            <a:solidFill>
              <a:schemeClr val="hlink"/>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5083" name="Rectangle 57"/>
          <p:cNvSpPr>
            <a:spLocks noChangeArrowheads="1"/>
          </p:cNvSpPr>
          <p:nvPr/>
        </p:nvSpPr>
        <p:spPr bwMode="auto">
          <a:xfrm>
            <a:off x="7596188" y="836613"/>
            <a:ext cx="10080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 position</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SB_stabl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90240" y="1484313"/>
            <a:ext cx="7144420" cy="2181225"/>
          </a:xfrm>
          <a:prstGeom prst="rect">
            <a:avLst/>
          </a:prstGeom>
        </p:spPr>
      </p:pic>
    </p:spTree>
    <p:extLst>
      <p:ext uri="{BB962C8B-B14F-4D97-AF65-F5344CB8AC3E}">
        <p14:creationId xmlns:p14="http://schemas.microsoft.com/office/powerpoint/2010/main" val="51448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475656" y="260350"/>
            <a:ext cx="66967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lvl="0" eaLnBrk="0" fontAlgn="base" hangingPunct="0">
              <a:spcBef>
                <a:spcPct val="50000"/>
              </a:spcBef>
              <a:spcAft>
                <a:spcPct val="0"/>
              </a:spcAft>
              <a:defRPr/>
            </a:pPr>
            <a:r>
              <a:rPr lang="en-GB" altLang="en-US" sz="2000" b="1" dirty="0">
                <a:solidFill>
                  <a:srgbClr val="FF0000"/>
                </a:solidFill>
              </a:rPr>
              <a:t>Multi-bunch modes: </a:t>
            </a:r>
            <a:r>
              <a:rPr lang="en-GB" altLang="en-US" sz="2000" b="1" dirty="0" smtClean="0">
                <a:solidFill>
                  <a:srgbClr val="FF0000"/>
                </a:solidFill>
              </a:rPr>
              <a:t>single </a:t>
            </a:r>
            <a:r>
              <a:rPr lang="en-GB" altLang="en-US" sz="2000" b="1" dirty="0" smtClean="0">
                <a:solidFill>
                  <a:schemeClr val="accent6">
                    <a:lumMod val="75000"/>
                  </a:schemeClr>
                </a:solidFill>
              </a:rPr>
              <a:t>oscillating</a:t>
            </a:r>
            <a:r>
              <a:rPr lang="en-GB" altLang="en-US" sz="2000" b="1" dirty="0" smtClean="0">
                <a:solidFill>
                  <a:srgbClr val="FF0000"/>
                </a:solidFill>
              </a:rPr>
              <a:t> </a:t>
            </a:r>
            <a:r>
              <a:rPr lang="en-GB" altLang="en-US" sz="2000" b="1" dirty="0">
                <a:solidFill>
                  <a:srgbClr val="FF0000"/>
                </a:solidFill>
              </a:rPr>
              <a:t>bunch</a:t>
            </a:r>
          </a:p>
        </p:txBody>
      </p:sp>
      <p:sp>
        <p:nvSpPr>
          <p:cNvPr id="47107" name="Rectangle 3"/>
          <p:cNvSpPr>
            <a:spLocks noChangeArrowheads="1"/>
          </p:cNvSpPr>
          <p:nvPr/>
        </p:nvSpPr>
        <p:spPr bwMode="auto">
          <a:xfrm>
            <a:off x="395288" y="908050"/>
            <a:ext cx="79930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One single unstable bunch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oscillating at the tune frequency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nw</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rPr>
              <a:t>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for simplicity we consider a vertical tune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&lt; 1, ex.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          </a:t>
            </a:r>
            <a:r>
              <a:rPr kumimoji="0" lang="en-GB" altLang="en-US" sz="1600" b="0" i="1" u="none" strike="noStrike" kern="1200" cap="none" spc="0" normalizeH="0" baseline="0" noProof="0">
                <a:ln>
                  <a:noFill/>
                </a:ln>
                <a:solidFill>
                  <a:srgbClr val="0000CC"/>
                </a:solidFill>
                <a:effectLst/>
                <a:uLnTx/>
                <a:uFillTx/>
                <a:latin typeface="Times New Roman" panose="02020603050405020304" pitchFamily="18" charset="0"/>
                <a:ea typeface="+mn-ea"/>
                <a:cs typeface="Times New Roman" panose="02020603050405020304" pitchFamily="18" charset="0"/>
              </a:rPr>
              <a:t>M</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1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only mode #0 exists</a:t>
            </a:r>
          </a:p>
        </p:txBody>
      </p:sp>
      <p:sp>
        <p:nvSpPr>
          <p:cNvPr id="47108" name="Rectangle 5"/>
          <p:cNvSpPr>
            <a:spLocks noChangeArrowheads="1"/>
          </p:cNvSpPr>
          <p:nvPr/>
        </p:nvSpPr>
        <p:spPr bwMode="auto">
          <a:xfrm>
            <a:off x="611188" y="4475163"/>
            <a:ext cx="8208962"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6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The pickup signal is a sequence of pulses modulated in amplitude with frequency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0</a:t>
            </a:r>
          </a:p>
          <a:p>
            <a:pPr marL="0" marR="0" lvl="0" indent="0" algn="l" defTabSz="914400" rtl="0" eaLnBrk="0" fontAlgn="base" latinLnBrk="0" hangingPunct="0">
              <a:lnSpc>
                <a:spcPct val="6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Two sidebands at </a:t>
            </a:r>
            <a:r>
              <a:rPr kumimoji="0" lang="en-US"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Arial" panose="020B0604020202020204" pitchFamily="34" charset="0"/>
                <a:sym typeface="Symbol" panose="05050102010706020507" pitchFamily="18" charset="2"/>
              </a:rPr>
              <a:t>±</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0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appear</a:t>
            </a:r>
            <a:r>
              <a:rPr kumimoji="0" lang="en-GB" altLang="en-US" sz="18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each of the revolution harmonics</a:t>
            </a:r>
            <a:endParaRPr kumimoji="0" lang="en-GB" altLang="en-US" sz="1600" b="0" i="0" u="none" strike="noStrike" kern="1200" cap="none" spc="0" normalizeH="0" baseline="-2500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endParaRPr>
          </a:p>
        </p:txBody>
      </p:sp>
      <p:sp>
        <p:nvSpPr>
          <p:cNvPr id="47109" name="Rectangle 24"/>
          <p:cNvSpPr>
            <a:spLocks noChangeArrowheads="1"/>
          </p:cNvSpPr>
          <p:nvPr/>
        </p:nvSpPr>
        <p:spPr bwMode="auto">
          <a:xfrm>
            <a:off x="395288" y="6021388"/>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endParaRPr>
          </a:p>
        </p:txBody>
      </p:sp>
      <p:sp>
        <p:nvSpPr>
          <p:cNvPr id="47110" name="Line 25"/>
          <p:cNvSpPr>
            <a:spLocks noChangeShapeType="1"/>
          </p:cNvSpPr>
          <p:nvPr/>
        </p:nvSpPr>
        <p:spPr bwMode="auto">
          <a:xfrm flipV="1">
            <a:off x="4500563" y="5157788"/>
            <a:ext cx="0" cy="1150937"/>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1" name="Line 26"/>
          <p:cNvSpPr>
            <a:spLocks noChangeShapeType="1"/>
          </p:cNvSpPr>
          <p:nvPr/>
        </p:nvSpPr>
        <p:spPr bwMode="auto">
          <a:xfrm>
            <a:off x="611188" y="6308725"/>
            <a:ext cx="7921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2" name="Line 27"/>
          <p:cNvSpPr>
            <a:spLocks noChangeShapeType="1"/>
          </p:cNvSpPr>
          <p:nvPr/>
        </p:nvSpPr>
        <p:spPr bwMode="auto">
          <a:xfrm flipV="1">
            <a:off x="5221288"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3" name="Line 28"/>
          <p:cNvSpPr>
            <a:spLocks noChangeShapeType="1"/>
          </p:cNvSpPr>
          <p:nvPr/>
        </p:nvSpPr>
        <p:spPr bwMode="auto">
          <a:xfrm flipV="1">
            <a:off x="5943600"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4" name="Line 29"/>
          <p:cNvSpPr>
            <a:spLocks noChangeShapeType="1"/>
          </p:cNvSpPr>
          <p:nvPr/>
        </p:nvSpPr>
        <p:spPr bwMode="auto">
          <a:xfrm flipV="1">
            <a:off x="6656388"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5" name="Line 30"/>
          <p:cNvSpPr>
            <a:spLocks noChangeShapeType="1"/>
          </p:cNvSpPr>
          <p:nvPr/>
        </p:nvSpPr>
        <p:spPr bwMode="auto">
          <a:xfrm flipV="1">
            <a:off x="2336800"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6" name="Line 31"/>
          <p:cNvSpPr>
            <a:spLocks noChangeShapeType="1"/>
          </p:cNvSpPr>
          <p:nvPr/>
        </p:nvSpPr>
        <p:spPr bwMode="auto">
          <a:xfrm flipV="1">
            <a:off x="3059113"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7" name="Line 32"/>
          <p:cNvSpPr>
            <a:spLocks noChangeShapeType="1"/>
          </p:cNvSpPr>
          <p:nvPr/>
        </p:nvSpPr>
        <p:spPr bwMode="auto">
          <a:xfrm flipV="1">
            <a:off x="3779838"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18" name="Rectangle 33"/>
          <p:cNvSpPr>
            <a:spLocks noChangeArrowheads="1"/>
          </p:cNvSpPr>
          <p:nvPr/>
        </p:nvSpPr>
        <p:spPr bwMode="auto">
          <a:xfrm>
            <a:off x="5076825" y="6237288"/>
            <a:ext cx="5238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19" name="Rectangle 34"/>
          <p:cNvSpPr>
            <a:spLocks noChangeArrowheads="1"/>
          </p:cNvSpPr>
          <p:nvPr/>
        </p:nvSpPr>
        <p:spPr bwMode="auto">
          <a:xfrm>
            <a:off x="5724525" y="6249988"/>
            <a:ext cx="639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0" name="Rectangle 35"/>
          <p:cNvSpPr>
            <a:spLocks noChangeArrowheads="1"/>
          </p:cNvSpPr>
          <p:nvPr/>
        </p:nvSpPr>
        <p:spPr bwMode="auto">
          <a:xfrm>
            <a:off x="6445250" y="6249988"/>
            <a:ext cx="6397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1" name="Rectangle 36"/>
          <p:cNvSpPr>
            <a:spLocks noChangeArrowheads="1"/>
          </p:cNvSpPr>
          <p:nvPr/>
        </p:nvSpPr>
        <p:spPr bwMode="auto">
          <a:xfrm>
            <a:off x="755650" y="5732463"/>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7122" name="Rectangle 37"/>
          <p:cNvSpPr>
            <a:spLocks noChangeArrowheads="1"/>
          </p:cNvSpPr>
          <p:nvPr/>
        </p:nvSpPr>
        <p:spPr bwMode="auto">
          <a:xfrm>
            <a:off x="6948488" y="5732463"/>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7123" name="Rectangle 38"/>
          <p:cNvSpPr>
            <a:spLocks noChangeArrowheads="1"/>
          </p:cNvSpPr>
          <p:nvPr/>
        </p:nvSpPr>
        <p:spPr bwMode="auto">
          <a:xfrm>
            <a:off x="3492500" y="6237288"/>
            <a:ext cx="6667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4" name="Rectangle 39"/>
          <p:cNvSpPr>
            <a:spLocks noChangeArrowheads="1"/>
          </p:cNvSpPr>
          <p:nvPr/>
        </p:nvSpPr>
        <p:spPr bwMode="auto">
          <a:xfrm>
            <a:off x="2700338" y="6261100"/>
            <a:ext cx="74612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5" name="Rectangle 40"/>
          <p:cNvSpPr>
            <a:spLocks noChangeArrowheads="1"/>
          </p:cNvSpPr>
          <p:nvPr/>
        </p:nvSpPr>
        <p:spPr bwMode="auto">
          <a:xfrm>
            <a:off x="2051049" y="6261100"/>
            <a:ext cx="8175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6" name="Rectangle 41"/>
          <p:cNvSpPr>
            <a:spLocks noChangeArrowheads="1"/>
          </p:cNvSpPr>
          <p:nvPr/>
        </p:nvSpPr>
        <p:spPr bwMode="auto">
          <a:xfrm>
            <a:off x="4362450" y="6261100"/>
            <a:ext cx="641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7127" name="Line 42"/>
          <p:cNvSpPr>
            <a:spLocks noChangeShapeType="1"/>
          </p:cNvSpPr>
          <p:nvPr/>
        </p:nvSpPr>
        <p:spPr bwMode="auto">
          <a:xfrm flipV="1">
            <a:off x="4643438"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28" name="Line 43"/>
          <p:cNvSpPr>
            <a:spLocks noChangeShapeType="1"/>
          </p:cNvSpPr>
          <p:nvPr/>
        </p:nvSpPr>
        <p:spPr bwMode="auto">
          <a:xfrm flipV="1">
            <a:off x="4356100"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29" name="Line 44"/>
          <p:cNvSpPr>
            <a:spLocks noChangeShapeType="1"/>
          </p:cNvSpPr>
          <p:nvPr/>
        </p:nvSpPr>
        <p:spPr bwMode="auto">
          <a:xfrm flipV="1">
            <a:off x="4500563" y="5661025"/>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0" name="Line 45"/>
          <p:cNvSpPr>
            <a:spLocks noChangeShapeType="1"/>
          </p:cNvSpPr>
          <p:nvPr/>
        </p:nvSpPr>
        <p:spPr bwMode="auto">
          <a:xfrm flipV="1">
            <a:off x="5364163"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1" name="Line 46"/>
          <p:cNvSpPr>
            <a:spLocks noChangeShapeType="1"/>
          </p:cNvSpPr>
          <p:nvPr/>
        </p:nvSpPr>
        <p:spPr bwMode="auto">
          <a:xfrm flipV="1">
            <a:off x="5076825"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2" name="Line 47"/>
          <p:cNvSpPr>
            <a:spLocks noChangeShapeType="1"/>
          </p:cNvSpPr>
          <p:nvPr/>
        </p:nvSpPr>
        <p:spPr bwMode="auto">
          <a:xfrm flipV="1">
            <a:off x="6084888"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3" name="Line 48"/>
          <p:cNvSpPr>
            <a:spLocks noChangeShapeType="1"/>
          </p:cNvSpPr>
          <p:nvPr/>
        </p:nvSpPr>
        <p:spPr bwMode="auto">
          <a:xfrm flipV="1">
            <a:off x="5797550"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4" name="Line 49"/>
          <p:cNvSpPr>
            <a:spLocks noChangeShapeType="1"/>
          </p:cNvSpPr>
          <p:nvPr/>
        </p:nvSpPr>
        <p:spPr bwMode="auto">
          <a:xfrm flipV="1">
            <a:off x="6804025"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5" name="Line 50"/>
          <p:cNvSpPr>
            <a:spLocks noChangeShapeType="1"/>
          </p:cNvSpPr>
          <p:nvPr/>
        </p:nvSpPr>
        <p:spPr bwMode="auto">
          <a:xfrm flipV="1">
            <a:off x="6516688"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6" name="Line 51"/>
          <p:cNvSpPr>
            <a:spLocks noChangeShapeType="1"/>
          </p:cNvSpPr>
          <p:nvPr/>
        </p:nvSpPr>
        <p:spPr bwMode="auto">
          <a:xfrm flipV="1">
            <a:off x="3922713"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7" name="Line 52"/>
          <p:cNvSpPr>
            <a:spLocks noChangeShapeType="1"/>
          </p:cNvSpPr>
          <p:nvPr/>
        </p:nvSpPr>
        <p:spPr bwMode="auto">
          <a:xfrm flipV="1">
            <a:off x="3635375"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8" name="Line 53"/>
          <p:cNvSpPr>
            <a:spLocks noChangeShapeType="1"/>
          </p:cNvSpPr>
          <p:nvPr/>
        </p:nvSpPr>
        <p:spPr bwMode="auto">
          <a:xfrm flipV="1">
            <a:off x="3203575"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39" name="Line 54"/>
          <p:cNvSpPr>
            <a:spLocks noChangeShapeType="1"/>
          </p:cNvSpPr>
          <p:nvPr/>
        </p:nvSpPr>
        <p:spPr bwMode="auto">
          <a:xfrm flipV="1">
            <a:off x="2916238"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40" name="Line 55"/>
          <p:cNvSpPr>
            <a:spLocks noChangeShapeType="1"/>
          </p:cNvSpPr>
          <p:nvPr/>
        </p:nvSpPr>
        <p:spPr bwMode="auto">
          <a:xfrm flipV="1">
            <a:off x="2484438"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7141" name="Line 56"/>
          <p:cNvSpPr>
            <a:spLocks noChangeShapeType="1"/>
          </p:cNvSpPr>
          <p:nvPr/>
        </p:nvSpPr>
        <p:spPr bwMode="auto">
          <a:xfrm flipV="1">
            <a:off x="2197100" y="5949950"/>
            <a:ext cx="0" cy="358775"/>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pSp>
        <p:nvGrpSpPr>
          <p:cNvPr id="47142" name="Group 75"/>
          <p:cNvGrpSpPr>
            <a:grpSpLocks/>
          </p:cNvGrpSpPr>
          <p:nvPr/>
        </p:nvGrpSpPr>
        <p:grpSpPr bwMode="auto">
          <a:xfrm>
            <a:off x="1776413" y="1773238"/>
            <a:ext cx="5654675" cy="100012"/>
            <a:chOff x="1066" y="1714"/>
            <a:chExt cx="3562" cy="63"/>
          </a:xfrm>
        </p:grpSpPr>
        <p:sp>
          <p:nvSpPr>
            <p:cNvPr id="47145" name="AutoShape 76"/>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7146" name="AutoShape 77"/>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7147" name="AutoShape 78"/>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7148" name="AutoShape 79"/>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7149" name="AutoShape 80"/>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7150" name="AutoShape 81"/>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47143" name="Rectangle 84"/>
          <p:cNvSpPr>
            <a:spLocks noChangeArrowheads="1"/>
          </p:cNvSpPr>
          <p:nvPr/>
        </p:nvSpPr>
        <p:spPr bwMode="auto">
          <a:xfrm>
            <a:off x="7380288" y="1658938"/>
            <a:ext cx="792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2" name="SB_unstabl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875308" y="1897062"/>
            <a:ext cx="7225084" cy="2264570"/>
          </a:xfrm>
          <a:prstGeom prst="rect">
            <a:avLst/>
          </a:prstGeom>
        </p:spPr>
      </p:pic>
    </p:spTree>
    <p:extLst>
      <p:ext uri="{BB962C8B-B14F-4D97-AF65-F5344CB8AC3E}">
        <p14:creationId xmlns:p14="http://schemas.microsoft.com/office/powerpoint/2010/main" val="358469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6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1833210" y="260350"/>
            <a:ext cx="609159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Multi-bunch modes: </a:t>
            </a:r>
            <a:r>
              <a:rPr lang="en-GB" altLang="en-US" sz="2400" b="1" dirty="0" smtClean="0">
                <a:solidFill>
                  <a:srgbClr val="FF0000"/>
                </a:solidFill>
              </a:rPr>
              <a:t>10 stable bunches</a:t>
            </a:r>
            <a:endPar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55" name="Rectangle 3"/>
          <p:cNvSpPr>
            <a:spLocks noChangeArrowheads="1"/>
          </p:cNvSpPr>
          <p:nvPr/>
        </p:nvSpPr>
        <p:spPr bwMode="auto">
          <a:xfrm>
            <a:off x="684213" y="981075"/>
            <a:ext cx="777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Times New Roman" panose="02020603050405020304" pitchFamily="18" charset="0"/>
              </a:rPr>
              <a:t>Ten identical equally-spaced stable bunches</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1600" b="0" i="1" u="none" strike="noStrike" kern="1200" cap="none" spc="0" normalizeH="0" baseline="0" noProof="0" dirty="0">
                <a:ln>
                  <a:noFill/>
                </a:ln>
                <a:solidFill>
                  <a:srgbClr val="0000CC"/>
                </a:solidFill>
                <a:effectLst/>
                <a:uLnTx/>
                <a:uFillTx/>
                <a:latin typeface="Times New Roman" panose="02020603050405020304" pitchFamily="18" charset="0"/>
                <a:ea typeface="+mn-ea"/>
                <a:cs typeface="Times New Roman" panose="02020603050405020304" pitchFamily="18" charset="0"/>
              </a:rPr>
              <a:t>M</a:t>
            </a:r>
            <a:r>
              <a:rPr kumimoji="0" lang="en-GB" altLang="en-US" sz="14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 10)</a:t>
            </a:r>
            <a:r>
              <a:rPr kumimoji="0" lang="en-GB" altLang="en-US" sz="1400" b="1"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a:t>
            </a:r>
          </a:p>
        </p:txBody>
      </p:sp>
      <p:sp>
        <p:nvSpPr>
          <p:cNvPr id="49156" name="Rectangle 39"/>
          <p:cNvSpPr>
            <a:spLocks noChangeArrowheads="1"/>
          </p:cNvSpPr>
          <p:nvPr/>
        </p:nvSpPr>
        <p:spPr bwMode="auto">
          <a:xfrm>
            <a:off x="179388" y="4437063"/>
            <a:ext cx="8785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just"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The spectrum is a repetition of frequency lines at multiples of the bunch repetition frequency: 	</a:t>
            </a:r>
            <a:r>
              <a:rPr kumimoji="0" lang="en-GB" altLang="en-US" sz="2000" b="0" i="0" u="none" strike="noStrike" kern="1200" cap="none" spc="0" normalizeH="0" baseline="0" noProof="0" dirty="0" err="1" smtClean="0">
                <a:ln>
                  <a:noFill/>
                </a:ln>
                <a:solidFill>
                  <a:srgbClr val="0000CC"/>
                </a:solidFill>
                <a:effectLst/>
                <a:uLnTx/>
                <a:uFillTx/>
                <a:latin typeface="Symbol" panose="05050102010706020507" pitchFamily="18" charset="2"/>
                <a:ea typeface="+mn-ea"/>
                <a:cs typeface="Times New Roman" panose="02020603050405020304" pitchFamily="18" charset="0"/>
              </a:rPr>
              <a:t>w</a:t>
            </a:r>
            <a:r>
              <a:rPr kumimoji="0" lang="en-GB" altLang="en-US" sz="1600" b="0" i="0" u="none" strike="noStrike" kern="1200" cap="none" spc="0" normalizeH="0" baseline="-25000" noProof="0" dirty="0" err="1" smtClean="0">
                <a:ln>
                  <a:noFill/>
                </a:ln>
                <a:solidFill>
                  <a:srgbClr val="0000CC"/>
                </a:solidFill>
                <a:effectLst/>
                <a:uLnTx/>
                <a:uFillTx/>
                <a:latin typeface="Comic Sans MS" panose="030F0702030302020204" pitchFamily="66" charset="0"/>
                <a:ea typeface="+mn-ea"/>
                <a:cs typeface="Times New Roman" panose="02020603050405020304" pitchFamily="18" charset="0"/>
              </a:rPr>
              <a:t>rep</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  </a:t>
            </a:r>
            <a:r>
              <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rPr>
              <a:t>=  10 </a:t>
            </a:r>
            <a:r>
              <a:rPr kumimoji="0" lang="en-GB" altLang="en-US" sz="2000" b="0" i="0" u="none" strike="noStrike" kern="1200" cap="none" spc="0" normalizeH="0" baseline="0" noProof="0" dirty="0" smtClean="0">
                <a:ln>
                  <a:noFill/>
                </a:ln>
                <a:solidFill>
                  <a:srgbClr val="0000CC"/>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ym typeface="Symbol" panose="05050102010706020507" pitchFamily="18" charset="2"/>
              </a:rPr>
              <a:t>rev</a:t>
            </a:r>
            <a:r>
              <a:rPr kumimoji="0" lang="en-GB" altLang="en-US" sz="1600" b="0" i="0" u="none" strike="noStrike" kern="1200" cap="none" spc="0" normalizeH="0" baseline="-2500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   </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a:t>
            </a:r>
            <a:r>
              <a:rPr lang="en-GB" altLang="en-US" sz="1600" dirty="0" smtClean="0">
                <a:sym typeface="Symbol" panose="05050102010706020507" pitchFamily="18" charset="2"/>
              </a:rPr>
              <a:t>bunch repetition frequency</a:t>
            </a:r>
            <a:r>
              <a:rPr kumimoji="0" lang="en-GB" altLang="en-US" sz="1600" b="0" i="0" u="none" strike="noStrike" kern="1200" cap="none" spc="0" normalizeH="0" baseline="0" noProof="0" dirty="0" smtClean="0">
                <a:ln>
                  <a:noFill/>
                </a:ln>
                <a:solidFill>
                  <a:srgbClr val="0000CC"/>
                </a:solidFill>
                <a:effectLst/>
                <a:uLnTx/>
                <a:uFillTx/>
                <a:latin typeface="Comic Sans MS" panose="030F0702030302020204" pitchFamily="66" charset="0"/>
                <a:ea typeface="+mn-ea"/>
                <a:cs typeface="Times New Roman" panose="02020603050405020304" pitchFamily="18" charset="0"/>
              </a:rPr>
              <a:t>)</a:t>
            </a:r>
            <a:endParaRPr kumimoji="0" lang="en-GB" altLang="en-US" sz="1600" b="0" i="0" u="none" strike="noStrike" kern="1200" cap="none" spc="0" normalizeH="0" baseline="0" noProof="0" dirty="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57" name="Rectangle 40"/>
          <p:cNvSpPr>
            <a:spLocks noChangeArrowheads="1"/>
          </p:cNvSpPr>
          <p:nvPr/>
        </p:nvSpPr>
        <p:spPr bwMode="auto">
          <a:xfrm>
            <a:off x="395288" y="6019800"/>
            <a:ext cx="8064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endParaRPr kumimoji="0" lang="en-GB" alt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endParaRPr>
          </a:p>
        </p:txBody>
      </p:sp>
      <p:sp>
        <p:nvSpPr>
          <p:cNvPr id="49158" name="Line 41"/>
          <p:cNvSpPr>
            <a:spLocks noChangeShapeType="1"/>
          </p:cNvSpPr>
          <p:nvPr/>
        </p:nvSpPr>
        <p:spPr bwMode="auto">
          <a:xfrm flipV="1">
            <a:off x="4500563" y="5156200"/>
            <a:ext cx="0" cy="1150938"/>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59" name="Line 42"/>
          <p:cNvSpPr>
            <a:spLocks noChangeShapeType="1"/>
          </p:cNvSpPr>
          <p:nvPr/>
        </p:nvSpPr>
        <p:spPr bwMode="auto">
          <a:xfrm>
            <a:off x="611188" y="6307138"/>
            <a:ext cx="7921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0" name="Line 43"/>
          <p:cNvSpPr>
            <a:spLocks noChangeShapeType="1"/>
          </p:cNvSpPr>
          <p:nvPr/>
        </p:nvSpPr>
        <p:spPr bwMode="auto">
          <a:xfrm flipV="1">
            <a:off x="522128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1" name="Line 44"/>
          <p:cNvSpPr>
            <a:spLocks noChangeShapeType="1"/>
          </p:cNvSpPr>
          <p:nvPr/>
        </p:nvSpPr>
        <p:spPr bwMode="auto">
          <a:xfrm flipV="1">
            <a:off x="5943600"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2" name="Line 45"/>
          <p:cNvSpPr>
            <a:spLocks noChangeShapeType="1"/>
          </p:cNvSpPr>
          <p:nvPr/>
        </p:nvSpPr>
        <p:spPr bwMode="auto">
          <a:xfrm flipV="1">
            <a:off x="665638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3" name="Line 46"/>
          <p:cNvSpPr>
            <a:spLocks noChangeShapeType="1"/>
          </p:cNvSpPr>
          <p:nvPr/>
        </p:nvSpPr>
        <p:spPr bwMode="auto">
          <a:xfrm flipV="1">
            <a:off x="2336800"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4" name="Line 47"/>
          <p:cNvSpPr>
            <a:spLocks noChangeShapeType="1"/>
          </p:cNvSpPr>
          <p:nvPr/>
        </p:nvSpPr>
        <p:spPr bwMode="auto">
          <a:xfrm flipV="1">
            <a:off x="3059113"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5" name="Line 48"/>
          <p:cNvSpPr>
            <a:spLocks noChangeShapeType="1"/>
          </p:cNvSpPr>
          <p:nvPr/>
        </p:nvSpPr>
        <p:spPr bwMode="auto">
          <a:xfrm flipV="1">
            <a:off x="3779838"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6" name="Rectangle 52"/>
          <p:cNvSpPr>
            <a:spLocks noChangeArrowheads="1"/>
          </p:cNvSpPr>
          <p:nvPr/>
        </p:nvSpPr>
        <p:spPr bwMode="auto">
          <a:xfrm>
            <a:off x="755650" y="5730875"/>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9167" name="Rectangle 53"/>
          <p:cNvSpPr>
            <a:spLocks noChangeArrowheads="1"/>
          </p:cNvSpPr>
          <p:nvPr/>
        </p:nvSpPr>
        <p:spPr bwMode="auto">
          <a:xfrm>
            <a:off x="6948488" y="5730875"/>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rPr>
              <a:t>.  .  .  .  .</a:t>
            </a:r>
          </a:p>
        </p:txBody>
      </p:sp>
      <p:sp>
        <p:nvSpPr>
          <p:cNvPr id="49168" name="Line 58"/>
          <p:cNvSpPr>
            <a:spLocks noChangeShapeType="1"/>
          </p:cNvSpPr>
          <p:nvPr/>
        </p:nvSpPr>
        <p:spPr bwMode="auto">
          <a:xfrm flipV="1">
            <a:off x="4500563" y="5659438"/>
            <a:ext cx="0" cy="64770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49169" name="Rectangle 59"/>
          <p:cNvSpPr>
            <a:spLocks noChangeArrowheads="1"/>
          </p:cNvSpPr>
          <p:nvPr/>
        </p:nvSpPr>
        <p:spPr bwMode="auto">
          <a:xfrm>
            <a:off x="5076824" y="6235700"/>
            <a:ext cx="64769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0" name="Rectangle 60"/>
          <p:cNvSpPr>
            <a:spLocks noChangeArrowheads="1"/>
          </p:cNvSpPr>
          <p:nvPr/>
        </p:nvSpPr>
        <p:spPr bwMode="auto">
          <a:xfrm>
            <a:off x="5724525" y="6248400"/>
            <a:ext cx="7127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1" name="Rectangle 61"/>
          <p:cNvSpPr>
            <a:spLocks noChangeArrowheads="1"/>
          </p:cNvSpPr>
          <p:nvPr/>
        </p:nvSpPr>
        <p:spPr bwMode="auto">
          <a:xfrm>
            <a:off x="6445250" y="6248400"/>
            <a:ext cx="7127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2" name="Rectangle 62"/>
          <p:cNvSpPr>
            <a:spLocks noChangeArrowheads="1"/>
          </p:cNvSpPr>
          <p:nvPr/>
        </p:nvSpPr>
        <p:spPr bwMode="auto">
          <a:xfrm>
            <a:off x="3492500" y="6235700"/>
            <a:ext cx="6762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3" name="Rectangle 63"/>
          <p:cNvSpPr>
            <a:spLocks noChangeArrowheads="1"/>
          </p:cNvSpPr>
          <p:nvPr/>
        </p:nvSpPr>
        <p:spPr bwMode="auto">
          <a:xfrm>
            <a:off x="2700338" y="6259513"/>
            <a:ext cx="7874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4" name="Rectangle 64"/>
          <p:cNvSpPr>
            <a:spLocks noChangeArrowheads="1"/>
          </p:cNvSpPr>
          <p:nvPr/>
        </p:nvSpPr>
        <p:spPr bwMode="auto">
          <a:xfrm>
            <a:off x="1979612" y="6259513"/>
            <a:ext cx="74771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kumimoji="0" lang="en-GB" altLang="en-US" sz="1600" b="0" i="0" u="none" strike="noStrike" kern="1200" cap="none" spc="0" normalizeH="0" baseline="-2500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49175" name="Rectangle 65"/>
          <p:cNvSpPr>
            <a:spLocks noChangeArrowheads="1"/>
          </p:cNvSpPr>
          <p:nvPr/>
        </p:nvSpPr>
        <p:spPr bwMode="auto">
          <a:xfrm>
            <a:off x="4362450" y="6259513"/>
            <a:ext cx="641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nvGrpSpPr>
          <p:cNvPr id="49176" name="Group 69"/>
          <p:cNvGrpSpPr>
            <a:grpSpLocks/>
          </p:cNvGrpSpPr>
          <p:nvPr/>
        </p:nvGrpSpPr>
        <p:grpSpPr bwMode="auto">
          <a:xfrm>
            <a:off x="1692275" y="1557338"/>
            <a:ext cx="6048375" cy="100012"/>
            <a:chOff x="1066" y="1714"/>
            <a:chExt cx="3562" cy="63"/>
          </a:xfrm>
        </p:grpSpPr>
        <p:sp>
          <p:nvSpPr>
            <p:cNvPr id="49179" name="AutoShape 70"/>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0" name="AutoShape 71"/>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1" name="AutoShape 72"/>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2" name="AutoShape 73"/>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3" name="AutoShape 74"/>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49184" name="AutoShape 75"/>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49177" name="Rectangle 77"/>
          <p:cNvSpPr>
            <a:spLocks noChangeArrowheads="1"/>
          </p:cNvSpPr>
          <p:nvPr/>
        </p:nvSpPr>
        <p:spPr bwMode="auto">
          <a:xfrm>
            <a:off x="7740650" y="1468438"/>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B_stabl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46857" y="1746249"/>
            <a:ext cx="7641568" cy="2283619"/>
          </a:xfrm>
          <a:prstGeom prst="rect">
            <a:avLst/>
          </a:prstGeom>
        </p:spPr>
      </p:pic>
    </p:spTree>
    <p:extLst>
      <p:ext uri="{BB962C8B-B14F-4D97-AF65-F5344CB8AC3E}">
        <p14:creationId xmlns:p14="http://schemas.microsoft.com/office/powerpoint/2010/main" val="427039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601787" y="260350"/>
            <a:ext cx="61610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0000"/>
                </a:solidFill>
                <a:effectLst/>
                <a:uLnTx/>
                <a:uFillTx/>
              </a:rPr>
              <a:t>Multi-bunch modes: </a:t>
            </a:r>
            <a:r>
              <a:rPr lang="en-GB" altLang="en-US" sz="2000" b="1" dirty="0" smtClean="0">
                <a:solidFill>
                  <a:schemeClr val="accent2">
                    <a:lumMod val="75000"/>
                  </a:schemeClr>
                </a:solidFill>
              </a:rPr>
              <a:t>10 unstable bunches </a:t>
            </a:r>
            <a:r>
              <a:rPr lang="en-GB" altLang="en-US" sz="2000" b="1" dirty="0" smtClean="0">
                <a:solidFill>
                  <a:srgbClr val="7030A0"/>
                </a:solidFill>
              </a:rPr>
              <a:t>(m=0)</a:t>
            </a:r>
            <a:endParaRPr kumimoji="0" lang="en-GB" altLang="en-US" sz="2000" b="1" i="0" u="none" strike="noStrike" kern="1200" cap="none" spc="0" normalizeH="0" baseline="0" noProof="0" dirty="0">
              <a:ln>
                <a:noFill/>
              </a:ln>
              <a:solidFill>
                <a:srgbClr val="7030A0"/>
              </a:solidFill>
              <a:effectLst/>
              <a:uLnTx/>
              <a:uFillTx/>
            </a:endParaRPr>
          </a:p>
        </p:txBody>
      </p:sp>
      <p:sp>
        <p:nvSpPr>
          <p:cNvPr id="51203" name="Rectangle 3"/>
          <p:cNvSpPr>
            <a:spLocks noChangeArrowheads="1"/>
          </p:cNvSpPr>
          <p:nvPr/>
        </p:nvSpPr>
        <p:spPr bwMode="auto">
          <a:xfrm>
            <a:off x="0" y="1268413"/>
            <a:ext cx="9144000" cy="122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Ten identical equally-spaced unstable bunches</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oscillating at the tune frequency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nw</a:t>
            </a:r>
            <a:r>
              <a:rPr kumimoji="0" lang="en-GB" altLang="en-US" sz="2000" b="0" i="0" u="none" strike="noStrike" kern="1200" cap="none" spc="0" normalizeH="0" baseline="-25000" noProof="0">
                <a:ln>
                  <a:noFill/>
                </a:ln>
                <a:solidFill>
                  <a:srgbClr val="0000CC"/>
                </a:solidFill>
                <a:effectLst/>
                <a:uLnTx/>
                <a:uFillTx/>
                <a:latin typeface="Symbol" panose="05050102010706020507" pitchFamily="18" charset="2"/>
                <a:ea typeface="+mn-ea"/>
                <a:cs typeface="Times New Roman" panose="02020603050405020304" pitchFamily="18" charset="0"/>
              </a:rPr>
              <a:t>0</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n</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0.25)</a:t>
            </a:r>
            <a:endParaRPr kumimoji="0" lang="en-GB" altLang="en-US" sz="16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1" u="none" strike="noStrike" kern="1200" cap="none" spc="0" normalizeH="0" baseline="0" noProof="0">
                <a:ln>
                  <a:noFill/>
                </a:ln>
                <a:solidFill>
                  <a:srgbClr val="0000CC"/>
                </a:solidFill>
                <a:effectLst/>
                <a:uLnTx/>
                <a:uFillTx/>
                <a:latin typeface="Times New Roman" panose="02020603050405020304" pitchFamily="18" charset="0"/>
                <a:ea typeface="+mn-ea"/>
                <a:cs typeface="Times New Roman" panose="02020603050405020304" pitchFamily="18" charset="0"/>
              </a:rPr>
              <a:t>M</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 10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  there are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rPr>
              <a:t>10 possible modes of oscillation</a:t>
            </a:r>
            <a:endPar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Ex.: </a:t>
            </a:r>
            <a:r>
              <a:rPr kumimoji="0" lang="en-GB" altLang="en-US" sz="1600" b="0"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mode #0</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  (m = 0)    </a:t>
            </a:r>
            <a:r>
              <a:rPr kumimoji="0" lang="en-GB" altLang="en-US" sz="2000" b="0" i="0" u="none" strike="noStrike" kern="1200" cap="none" spc="0" normalizeH="0" baseline="0" noProof="0">
                <a:ln>
                  <a:noFill/>
                </a:ln>
                <a:solidFill>
                  <a:srgbClr val="0000CC"/>
                </a:solidFill>
                <a:effectLst/>
                <a:uLnTx/>
                <a:uFillTx/>
                <a:latin typeface="Symbol" panose="05050102010706020507" pitchFamily="18" charset="2"/>
                <a:ea typeface="+mn-ea"/>
                <a:cs typeface="Times New Roman" panose="02020603050405020304" pitchFamily="18" charset="0"/>
              </a:rPr>
              <a:t>DF</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rPr>
              <a:t>=0      </a:t>
            </a:r>
            <a:r>
              <a:rPr kumimoji="0" lang="en-GB" altLang="en-US" sz="16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sym typeface="Symbol" panose="05050102010706020507" pitchFamily="18" charset="2"/>
              </a:rPr>
              <a:t>all bunches oscillate with the same phase </a:t>
            </a:r>
          </a:p>
        </p:txBody>
      </p:sp>
      <p:grpSp>
        <p:nvGrpSpPr>
          <p:cNvPr id="51204" name="Group 172"/>
          <p:cNvGrpSpPr>
            <a:grpSpLocks/>
          </p:cNvGrpSpPr>
          <p:nvPr/>
        </p:nvGrpSpPr>
        <p:grpSpPr bwMode="auto">
          <a:xfrm>
            <a:off x="1392238" y="2489200"/>
            <a:ext cx="6048375" cy="104775"/>
            <a:chOff x="1066" y="1714"/>
            <a:chExt cx="3562" cy="63"/>
          </a:xfrm>
        </p:grpSpPr>
        <p:sp>
          <p:nvSpPr>
            <p:cNvPr id="51211" name="AutoShape 173"/>
            <p:cNvSpPr>
              <a:spLocks noChangeArrowheads="1"/>
            </p:cNvSpPr>
            <p:nvPr/>
          </p:nvSpPr>
          <p:spPr bwMode="auto">
            <a:xfrm flipV="1">
              <a:off x="1754"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2" name="AutoShape 174"/>
            <p:cNvSpPr>
              <a:spLocks noChangeArrowheads="1"/>
            </p:cNvSpPr>
            <p:nvPr/>
          </p:nvSpPr>
          <p:spPr bwMode="auto">
            <a:xfrm flipV="1">
              <a:off x="245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3" name="AutoShape 175"/>
            <p:cNvSpPr>
              <a:spLocks noChangeArrowheads="1"/>
            </p:cNvSpPr>
            <p:nvPr/>
          </p:nvSpPr>
          <p:spPr bwMode="auto">
            <a:xfrm flipV="1">
              <a:off x="3150"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4" name="AutoShape 176"/>
            <p:cNvSpPr>
              <a:spLocks noChangeArrowheads="1"/>
            </p:cNvSpPr>
            <p:nvPr/>
          </p:nvSpPr>
          <p:spPr bwMode="auto">
            <a:xfrm flipV="1">
              <a:off x="3849"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5" name="AutoShape 177"/>
            <p:cNvSpPr>
              <a:spLocks noChangeArrowheads="1"/>
            </p:cNvSpPr>
            <p:nvPr/>
          </p:nvSpPr>
          <p:spPr bwMode="auto">
            <a:xfrm flipV="1">
              <a:off x="4545"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sp>
          <p:nvSpPr>
            <p:cNvPr id="51216" name="AutoShape 178"/>
            <p:cNvSpPr>
              <a:spLocks noChangeArrowheads="1"/>
            </p:cNvSpPr>
            <p:nvPr/>
          </p:nvSpPr>
          <p:spPr bwMode="auto">
            <a:xfrm flipV="1">
              <a:off x="1066" y="1714"/>
              <a:ext cx="83" cy="63"/>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grpSp>
      <p:sp>
        <p:nvSpPr>
          <p:cNvPr id="51205" name="Rectangle 180"/>
          <p:cNvSpPr>
            <a:spLocks noChangeArrowheads="1"/>
          </p:cNvSpPr>
          <p:nvPr/>
        </p:nvSpPr>
        <p:spPr bwMode="auto">
          <a:xfrm>
            <a:off x="5783263" y="1641475"/>
            <a:ext cx="2605087" cy="5048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altLang="en-US"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graphicFrame>
        <p:nvGraphicFramePr>
          <p:cNvPr id="51206" name="Object 179"/>
          <p:cNvGraphicFramePr>
            <a:graphicFrameLocks noChangeAspect="1"/>
          </p:cNvGraphicFramePr>
          <p:nvPr/>
        </p:nvGraphicFramePr>
        <p:xfrm>
          <a:off x="5795963" y="1619250"/>
          <a:ext cx="969962" cy="504825"/>
        </p:xfrm>
        <a:graphic>
          <a:graphicData uri="http://schemas.openxmlformats.org/presentationml/2006/ole">
            <mc:AlternateContent xmlns:mc="http://schemas.openxmlformats.org/markup-compatibility/2006">
              <mc:Choice xmlns:v="urn:schemas-microsoft-com:vml" Requires="v">
                <p:oleObj spid="_x0000_s6148" name="Equation" r:id="rId6" imgW="825500" imgH="393700" progId="Equation.3">
                  <p:embed/>
                </p:oleObj>
              </mc:Choice>
              <mc:Fallback>
                <p:oleObj name="Equation" r:id="rId6" imgW="8255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5963" y="1619250"/>
                        <a:ext cx="969962"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07" name="Rectangle 183"/>
          <p:cNvSpPr>
            <a:spLocks noChangeArrowheads="1"/>
          </p:cNvSpPr>
          <p:nvPr/>
        </p:nvSpPr>
        <p:spPr bwMode="auto">
          <a:xfrm>
            <a:off x="7762875" y="2336800"/>
            <a:ext cx="792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Pickup</a:t>
            </a:r>
            <a:endParaRPr kumimoji="0" lang="en-GB" altLang="en-US" sz="1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sp>
        <p:nvSpPr>
          <p:cNvPr id="51208" name="Rectangle 184"/>
          <p:cNvSpPr>
            <a:spLocks noChangeArrowheads="1"/>
          </p:cNvSpPr>
          <p:nvPr/>
        </p:nvSpPr>
        <p:spPr bwMode="auto">
          <a:xfrm>
            <a:off x="6948488" y="1700213"/>
            <a:ext cx="1657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400" b="0" i="1"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m</a:t>
            </a:r>
            <a:r>
              <a:rPr kumimoji="0" lang="en-GB" altLang="en-US"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 = 0, 1, .., </a:t>
            </a:r>
            <a:r>
              <a:rPr kumimoji="0" lang="en-GB" altLang="en-US" sz="1400" b="0"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M</a:t>
            </a:r>
            <a:r>
              <a:rPr kumimoji="0" lang="en-GB" altLang="en-US" sz="1400" b="0"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-1</a:t>
            </a:r>
            <a:endParaRPr kumimoji="0" lang="en-GB" altLang="en-US" sz="1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sym typeface="Wingdings" panose="05000000000000000000" pitchFamily="2" charset="2"/>
            </a:endParaRPr>
          </a:p>
        </p:txBody>
      </p:sp>
      <p:pic>
        <p:nvPicPr>
          <p:cNvPr id="3" name="Mode0_1">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467544" y="2641599"/>
            <a:ext cx="7632848" cy="2371725"/>
          </a:xfrm>
          <a:prstGeom prst="rect">
            <a:avLst/>
          </a:prstGeom>
        </p:spPr>
      </p:pic>
      <p:grpSp>
        <p:nvGrpSpPr>
          <p:cNvPr id="17" name="Group 81"/>
          <p:cNvGrpSpPr>
            <a:grpSpLocks/>
          </p:cNvGrpSpPr>
          <p:nvPr/>
        </p:nvGrpSpPr>
        <p:grpSpPr bwMode="auto">
          <a:xfrm>
            <a:off x="1692275" y="5138738"/>
            <a:ext cx="5545138" cy="1458912"/>
            <a:chOff x="1066" y="3237"/>
            <a:chExt cx="3493" cy="919"/>
          </a:xfrm>
        </p:grpSpPr>
        <p:sp>
          <p:nvSpPr>
            <p:cNvPr id="18" name="Rectangle 63"/>
            <p:cNvSpPr>
              <a:spLocks noChangeArrowheads="1"/>
            </p:cNvSpPr>
            <p:nvPr/>
          </p:nvSpPr>
          <p:spPr bwMode="auto">
            <a:xfrm>
              <a:off x="3730" y="3944"/>
              <a:ext cx="4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err="1"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kumimoji="0" lang="en-GB" altLang="en-US" sz="1600" b="0" i="0" u="none" strike="noStrike" kern="1200" cap="none" spc="0" normalizeH="0" baseline="-25000" noProof="0" dirty="0" err="1"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rep</a:t>
              </a:r>
              <a:r>
                <a:rPr kumimoji="0" lang="en-GB" alt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sym typeface="Symbol" panose="05050102010706020507" pitchFamily="18" charset="2"/>
                </a:rPr>
                <a:t>/2</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19" name="Rectangle 64"/>
            <p:cNvSpPr>
              <a:spLocks noChangeArrowheads="1"/>
            </p:cNvSpPr>
            <p:nvPr/>
          </p:nvSpPr>
          <p:spPr bwMode="auto">
            <a:xfrm>
              <a:off x="1066" y="3935"/>
              <a:ext cx="22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0</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0" name="Rectangle 65"/>
            <p:cNvSpPr>
              <a:spLocks noChangeArrowheads="1"/>
            </p:cNvSpPr>
            <p:nvPr/>
          </p:nvSpPr>
          <p:spPr bwMode="auto">
            <a:xfrm>
              <a:off x="1599" y="3933"/>
              <a:ext cx="340"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1" name="Rectangle 66"/>
            <p:cNvSpPr>
              <a:spLocks noChangeArrowheads="1"/>
            </p:cNvSpPr>
            <p:nvPr/>
          </p:nvSpPr>
          <p:spPr bwMode="auto">
            <a:xfrm>
              <a:off x="2109" y="3932"/>
              <a:ext cx="44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2w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2" name="Rectangle 67"/>
            <p:cNvSpPr>
              <a:spLocks noChangeArrowheads="1"/>
            </p:cNvSpPr>
            <p:nvPr/>
          </p:nvSpPr>
          <p:spPr bwMode="auto">
            <a:xfrm>
              <a:off x="3186" y="3936"/>
              <a:ext cx="40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4w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23" name="Line 69"/>
            <p:cNvSpPr>
              <a:spLocks noChangeShapeType="1"/>
            </p:cNvSpPr>
            <p:nvPr/>
          </p:nvSpPr>
          <p:spPr bwMode="auto">
            <a:xfrm flipV="1">
              <a:off x="1157" y="3237"/>
              <a:ext cx="0" cy="725"/>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4" name="Line 70"/>
            <p:cNvSpPr>
              <a:spLocks noChangeShapeType="1"/>
            </p:cNvSpPr>
            <p:nvPr/>
          </p:nvSpPr>
          <p:spPr bwMode="auto">
            <a:xfrm>
              <a:off x="1157" y="3962"/>
              <a:ext cx="3402" cy="1"/>
            </a:xfrm>
            <a:prstGeom prst="line">
              <a:avLst/>
            </a:prstGeom>
            <a:noFill/>
            <a:ln w="9525">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5" name="Line 71"/>
            <p:cNvSpPr>
              <a:spLocks noChangeShapeType="1"/>
            </p:cNvSpPr>
            <p:nvPr/>
          </p:nvSpPr>
          <p:spPr bwMode="auto">
            <a:xfrm flipV="1">
              <a:off x="1307" y="3736"/>
              <a:ext cx="0" cy="226"/>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6" name="Line 72"/>
            <p:cNvSpPr>
              <a:spLocks noChangeShapeType="1"/>
            </p:cNvSpPr>
            <p:nvPr/>
          </p:nvSpPr>
          <p:spPr bwMode="auto">
            <a:xfrm flipH="1">
              <a:off x="1701"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7" name="Line 73"/>
            <p:cNvSpPr>
              <a:spLocks noChangeShapeType="1"/>
            </p:cNvSpPr>
            <p:nvPr/>
          </p:nvSpPr>
          <p:spPr bwMode="auto">
            <a:xfrm flipH="1">
              <a:off x="2245"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8" name="Line 74"/>
            <p:cNvSpPr>
              <a:spLocks noChangeShapeType="1"/>
            </p:cNvSpPr>
            <p:nvPr/>
          </p:nvSpPr>
          <p:spPr bwMode="auto">
            <a:xfrm flipH="1">
              <a:off x="2789"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29" name="Line 75"/>
            <p:cNvSpPr>
              <a:spLocks noChangeShapeType="1"/>
            </p:cNvSpPr>
            <p:nvPr/>
          </p:nvSpPr>
          <p:spPr bwMode="auto">
            <a:xfrm flipH="1">
              <a:off x="3333"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0" name="Line 76"/>
            <p:cNvSpPr>
              <a:spLocks noChangeShapeType="1"/>
            </p:cNvSpPr>
            <p:nvPr/>
          </p:nvSpPr>
          <p:spPr bwMode="auto">
            <a:xfrm flipH="1">
              <a:off x="3877" y="3936"/>
              <a:ext cx="0" cy="4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1" name="Line 77"/>
            <p:cNvSpPr>
              <a:spLocks noChangeShapeType="1"/>
            </p:cNvSpPr>
            <p:nvPr/>
          </p:nvSpPr>
          <p:spPr bwMode="auto">
            <a:xfrm flipV="1">
              <a:off x="1157" y="3555"/>
              <a:ext cx="0" cy="408"/>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300" b="0" i="0" u="none" strike="noStrike" kern="1200" cap="none" spc="0" normalizeH="0" baseline="0" noProof="0">
                <a:ln>
                  <a:noFill/>
                </a:ln>
                <a:solidFill>
                  <a:srgbClr val="0000CC"/>
                </a:solidFill>
                <a:effectLst/>
                <a:uLnTx/>
                <a:uFillTx/>
                <a:latin typeface="Comic Sans MS" panose="030F0702030302020204" pitchFamily="66" charset="0"/>
                <a:ea typeface="+mn-ea"/>
                <a:cs typeface="Times New Roman" panose="02020603050405020304" pitchFamily="18" charset="0"/>
              </a:endParaRPr>
            </a:p>
          </p:txBody>
        </p:sp>
        <p:sp>
          <p:nvSpPr>
            <p:cNvPr id="32" name="Rectangle 78"/>
            <p:cNvSpPr>
              <a:spLocks noChangeArrowheads="1"/>
            </p:cNvSpPr>
            <p:nvPr/>
          </p:nvSpPr>
          <p:spPr bwMode="auto">
            <a:xfrm>
              <a:off x="1132" y="3523"/>
              <a:ext cx="54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2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Times New Roman" panose="02020603050405020304" pitchFamily="18" charset="0"/>
                </a:rPr>
                <a:t>Mode#0</a:t>
              </a:r>
              <a:endParaRPr kumimoji="0" lang="en-GB"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sp>
          <p:nvSpPr>
            <p:cNvPr id="33" name="Rectangle 80"/>
            <p:cNvSpPr>
              <a:spLocks noChangeArrowheads="1"/>
            </p:cNvSpPr>
            <p:nvPr/>
          </p:nvSpPr>
          <p:spPr bwMode="auto">
            <a:xfrm>
              <a:off x="2646" y="3937"/>
              <a:ext cx="4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300">
                  <a:solidFill>
                    <a:srgbClr val="0000CC"/>
                  </a:solidFill>
                  <a:latin typeface="Comic Sans MS" panose="030F0702030302020204" pitchFamily="66" charset="0"/>
                  <a:cs typeface="Times New Roman" panose="02020603050405020304" pitchFamily="18" charset="0"/>
                </a:defRPr>
              </a:lvl1pPr>
              <a:lvl2pPr marL="742950" indent="-285750">
                <a:defRPr sz="1300">
                  <a:solidFill>
                    <a:srgbClr val="0000CC"/>
                  </a:solidFill>
                  <a:latin typeface="Comic Sans MS" panose="030F0702030302020204" pitchFamily="66" charset="0"/>
                  <a:cs typeface="Times New Roman" panose="02020603050405020304" pitchFamily="18" charset="0"/>
                </a:defRPr>
              </a:lvl2pPr>
              <a:lvl3pPr marL="1143000" indent="-228600">
                <a:defRPr sz="1300">
                  <a:solidFill>
                    <a:srgbClr val="0000CC"/>
                  </a:solidFill>
                  <a:latin typeface="Comic Sans MS" panose="030F0702030302020204" pitchFamily="66" charset="0"/>
                  <a:cs typeface="Times New Roman" panose="02020603050405020304" pitchFamily="18" charset="0"/>
                </a:defRPr>
              </a:lvl3pPr>
              <a:lvl4pPr marL="1600200" indent="-228600">
                <a:defRPr sz="1300">
                  <a:solidFill>
                    <a:srgbClr val="0000CC"/>
                  </a:solidFill>
                  <a:latin typeface="Comic Sans MS" panose="030F0702030302020204" pitchFamily="66" charset="0"/>
                  <a:cs typeface="Times New Roman" panose="02020603050405020304" pitchFamily="18" charset="0"/>
                </a:defRPr>
              </a:lvl4pPr>
              <a:lvl5pPr marL="2057400" indent="-228600">
                <a:defRPr sz="1300">
                  <a:solidFill>
                    <a:srgbClr val="0000CC"/>
                  </a:solidFill>
                  <a:latin typeface="Comic Sans MS" panose="030F0702030302020204" pitchFamily="66" charset="0"/>
                  <a:cs typeface="Times New Roman" panose="02020603050405020304" pitchFamily="18" charset="0"/>
                </a:defRPr>
              </a:lvl5pPr>
              <a:lvl6pPr marL="25146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6pPr>
              <a:lvl7pPr marL="29718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7pPr>
              <a:lvl8pPr marL="34290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8pPr>
              <a:lvl9pPr marL="3886200" indent="-228600" eaLnBrk="0" fontAlgn="base" hangingPunct="0">
                <a:spcBef>
                  <a:spcPct val="0"/>
                </a:spcBef>
                <a:spcAft>
                  <a:spcPct val="0"/>
                </a:spcAft>
                <a:defRPr sz="1300">
                  <a:solidFill>
                    <a:srgbClr val="0000CC"/>
                  </a:solidFill>
                  <a:latin typeface="Comic Sans MS" panose="030F0702030302020204" pitchFamily="66" charset="0"/>
                  <a:cs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1600" b="0" i="0" u="none" strike="noStrike" kern="1200" cap="none" spc="0" normalizeH="0" baseline="0" noProof="0" dirty="0" smtClean="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3w</a:t>
              </a:r>
              <a:r>
                <a:rPr lang="en-GB" altLang="en-US" sz="1600" baseline="-25000" dirty="0" smtClean="0">
                  <a:solidFill>
                    <a:srgbClr val="000000"/>
                  </a:solidFill>
                  <a:latin typeface="Arial" panose="020B0604020202020204" pitchFamily="34" charset="0"/>
                  <a:sym typeface="Symbol" panose="05050102010706020507" pitchFamily="18" charset="2"/>
                </a:rPr>
                <a:t>rev</a:t>
              </a:r>
              <a:endParaRPr kumimoji="0" lang="en-GB"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endParaRPr>
            </a:p>
          </p:txBody>
        </p:sp>
      </p:grpSp>
    </p:spTree>
    <p:extLst>
      <p:ext uri="{BB962C8B-B14F-4D97-AF65-F5344CB8AC3E}">
        <p14:creationId xmlns:p14="http://schemas.microsoft.com/office/powerpoint/2010/main" val="417179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0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29303</TotalTime>
  <Words>4904</Words>
  <Application>Microsoft Office PowerPoint</Application>
  <PresentationFormat>On-screen Show (4:3)</PresentationFormat>
  <Paragraphs>990</Paragraphs>
  <Slides>107</Slides>
  <Notes>27</Notes>
  <HiddenSlides>0</HiddenSlides>
  <MMClips>14</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107</vt:i4>
      </vt:variant>
    </vt:vector>
  </HeadingPairs>
  <TitlesOfParts>
    <vt:vector size="110" baseType="lpstr">
      <vt:lpstr>Office Theme</vt:lpstr>
      <vt:lpstr>1_Office Theme</vt:lpstr>
      <vt:lpstr>Equation</vt:lpstr>
      <vt:lpstr>PowerPoint Presentation</vt:lpstr>
      <vt:lpstr>PowerPoint Presentation</vt:lpstr>
      <vt:lpstr>PowerPoint Presentation</vt:lpstr>
      <vt:lpstr>PowerPoint Presentation</vt:lpstr>
      <vt:lpstr>Introduction 1/3</vt:lpstr>
      <vt:lpstr>Introduction 2/3</vt:lpstr>
      <vt:lpstr>Introduction 3/3</vt:lpstr>
      <vt:lpstr>Jean Baptiste Joseph Fourier (1768-1830)</vt:lpstr>
      <vt:lpstr>Fourier Series</vt:lpstr>
      <vt:lpstr>What about non-periodic functions ?</vt:lpstr>
      <vt:lpstr>PowerPoint Presentation</vt:lpstr>
      <vt:lpstr>Fourier Transform Pairs </vt:lpstr>
      <vt:lpstr>Time pulse = infinite spectrum of sin-waves</vt:lpstr>
      <vt:lpstr>Now we need some definitions in order to treat particle bunches</vt:lpstr>
      <vt:lpstr>Example LHC beam</vt:lpstr>
      <vt:lpstr>Single bunch single pass</vt:lpstr>
      <vt:lpstr>Particle beam with gaussian longitudinal distribution</vt:lpstr>
      <vt:lpstr>Bunched beam longitudinal signal shape I</vt:lpstr>
      <vt:lpstr>Bunched beam longitudinal signal shape II</vt:lpstr>
      <vt:lpstr>Beam Intensity Measurement in time domain</vt:lpstr>
      <vt:lpstr>PowerPoint Presentation</vt:lpstr>
      <vt:lpstr>ADC performance chart (2015!!!)</vt:lpstr>
      <vt:lpstr>Frequency domain measurement</vt:lpstr>
      <vt:lpstr>Frequency domain measurement of single bunch</vt:lpstr>
      <vt:lpstr>CTF3 results</vt:lpstr>
      <vt:lpstr>Deeper Analysis of bunch signals</vt:lpstr>
      <vt:lpstr>Single bunch multi pass (circular accelerator)</vt:lpstr>
      <vt:lpstr>Understanding the revolution harmonics</vt:lpstr>
      <vt:lpstr>Bunch pattern simulations (1/4)</vt:lpstr>
      <vt:lpstr>Bunch pattern simulations (2/4)</vt:lpstr>
      <vt:lpstr>Bunch pattern simulations (3/4)</vt:lpstr>
      <vt:lpstr>Last bunch pattern simulation</vt:lpstr>
      <vt:lpstr>PowerPoint Presentation</vt:lpstr>
      <vt:lpstr>LHC longitudinal frequency spectrum</vt:lpstr>
      <vt:lpstr>And if this was not enough:  amplitude modulation of bunch signals</vt:lpstr>
      <vt:lpstr>Relevant example of amplitude modulation:  stimulated betatron oscillation(or: tune measurement) this means an amplitude modulation of the intensity signal by transverse excursions</vt:lpstr>
      <vt:lpstr>PowerPoint Presentation</vt:lpstr>
      <vt:lpstr>One bunch/several bunches?</vt:lpstr>
      <vt:lpstr>Multi-bunch multi-pass</vt:lpstr>
      <vt:lpstr>Why do we worry about this?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Aliasing</vt:lpstr>
      <vt:lpstr>Spectral leakage caused by windowing</vt:lpstr>
      <vt:lpstr>Windowing = Convolution of continuous signal with window function</vt:lpstr>
      <vt:lpstr>Rectangular window example</vt:lpstr>
      <vt:lpstr>Applying the Blackman-Harris window</vt:lpstr>
      <vt:lpstr>Popular window functions</vt:lpstr>
      <vt:lpstr>Improving the frequency resolution of a DFT spectrum</vt:lpstr>
      <vt:lpstr>Improving the frequency resolution of a DFT spectrum</vt:lpstr>
      <vt:lpstr>Even higher frequency resolution: fitting the data</vt:lpstr>
      <vt:lpstr>A little summary on frequency resolution</vt:lpstr>
      <vt:lpstr>Special case: no spectral leakage</vt:lpstr>
      <vt:lpstr>Special case continued:</vt:lpstr>
      <vt:lpstr>PowerPoint Presentation</vt:lpstr>
      <vt:lpstr>Other method: Network analysis</vt:lpstr>
      <vt:lpstr>Analysis of non-stationary spectra</vt:lpstr>
      <vt:lpstr>Example of  non-stationary signals</vt:lpstr>
      <vt:lpstr>Sliding time window (and FT each time window advances)</vt:lpstr>
      <vt:lpstr>Spectrogram of two consecutive signals at two distinct frequencies</vt:lpstr>
      <vt:lpstr>PowerPoint Presentation</vt:lpstr>
      <vt:lpstr>PowerPoint Presentation</vt:lpstr>
      <vt:lpstr>PowerPoint Presentation</vt:lpstr>
      <vt:lpstr>STFT Measurement Examples II</vt:lpstr>
      <vt:lpstr>Some more cool stuff:</vt:lpstr>
      <vt:lpstr>A recent development: MultiBPM analysis</vt:lpstr>
      <vt:lpstr>MultiBPM: Result for CERN-PS</vt:lpstr>
      <vt:lpstr>recall: Network analysis (BTF:=Beam transfer function)</vt:lpstr>
      <vt:lpstr>PowerPoint Presentation</vt:lpstr>
      <vt:lpstr>PowerPoint Presentation</vt:lpstr>
      <vt:lpstr>PowerPoint Presentation</vt:lpstr>
      <vt:lpstr>PowerPoint Presentation</vt:lpstr>
      <vt:lpstr>Historical Development of wavelet transforms (main contributors)</vt:lpstr>
      <vt:lpstr>Various transforms</vt:lpstr>
      <vt:lpstr>COMPARSION in terms of  time and frequency resolution</vt:lpstr>
      <vt:lpstr>Example (STFT vs WT)</vt:lpstr>
      <vt:lpstr>Which tool to use?</vt:lpstr>
      <vt:lpstr>Summary</vt:lpstr>
      <vt:lpstr>Appendix I: Python Code for bunch pattern display</vt:lpstr>
      <vt:lpstr>Appendix Ia: Python code for bunch pattern simulation 1st part</vt:lpstr>
      <vt:lpstr>Appendix Ib: Python code for bunch pattern simulation 2nd  part</vt:lpstr>
      <vt:lpstr>Appendix II</vt:lpstr>
      <vt:lpstr>recall: Network analysis (BTF:=Beam transfer function)</vt:lpstr>
      <vt:lpstr>Principle of PLL tune measurements</vt:lpstr>
      <vt:lpstr>Illustration of  PLL tune tracking</vt:lpstr>
      <vt:lpstr>Q’ Measurement via RF-frequency modulation (momentum modulation)</vt:lpstr>
      <vt:lpstr>Measurement example during  changes on very strong quadrupoles in the insertion: LEP -squeeze</vt:lpstr>
      <vt:lpstr>Appendix III  multibunch – multi passage</vt:lpstr>
      <vt:lpstr>Multi-bunch multi-pass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Hermann.Schmickler@cern.ch</dc:creator>
  <cp:lastModifiedBy>hermann.schmickler@wanadoo.fr</cp:lastModifiedBy>
  <cp:revision>1365</cp:revision>
  <cp:lastPrinted>2017-08-31T11:33:31Z</cp:lastPrinted>
  <dcterms:created xsi:type="dcterms:W3CDTF">2009-09-22T11:39:58Z</dcterms:created>
  <dcterms:modified xsi:type="dcterms:W3CDTF">2025-09-26T14:53:17Z</dcterms:modified>
</cp:coreProperties>
</file>