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8.xml" ContentType="application/vnd.openxmlformats-officedocument.presentationml.tags+xml"/>
  <Override PartName="/ppt/notesSlides/notesSlide27.xml" ContentType="application/vnd.openxmlformats-officedocument.presentationml.notesSlide+xml"/>
  <Override PartName="/ppt/tags/tag19.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1" r:id="rId1"/>
  </p:sldMasterIdLst>
  <p:notesMasterIdLst>
    <p:notesMasterId r:id="rId102"/>
  </p:notesMasterIdLst>
  <p:handoutMasterIdLst>
    <p:handoutMasterId r:id="rId103"/>
  </p:handoutMasterIdLst>
  <p:sldIdLst>
    <p:sldId id="387" r:id="rId2"/>
    <p:sldId id="689" r:id="rId3"/>
    <p:sldId id="548" r:id="rId4"/>
    <p:sldId id="552" r:id="rId5"/>
    <p:sldId id="717" r:id="rId6"/>
    <p:sldId id="718" r:id="rId7"/>
    <p:sldId id="551" r:id="rId8"/>
    <p:sldId id="813" r:id="rId9"/>
    <p:sldId id="553" r:id="rId10"/>
    <p:sldId id="814" r:id="rId11"/>
    <p:sldId id="815" r:id="rId12"/>
    <p:sldId id="782" r:id="rId13"/>
    <p:sldId id="555" r:id="rId14"/>
    <p:sldId id="554" r:id="rId15"/>
    <p:sldId id="559" r:id="rId16"/>
    <p:sldId id="558" r:id="rId17"/>
    <p:sldId id="557" r:id="rId18"/>
    <p:sldId id="560" r:id="rId19"/>
    <p:sldId id="783" r:id="rId20"/>
    <p:sldId id="796" r:id="rId21"/>
    <p:sldId id="794" r:id="rId22"/>
    <p:sldId id="795" r:id="rId23"/>
    <p:sldId id="740" r:id="rId24"/>
    <p:sldId id="578" r:id="rId25"/>
    <p:sldId id="579" r:id="rId26"/>
    <p:sldId id="748" r:id="rId27"/>
    <p:sldId id="728" r:id="rId28"/>
    <p:sldId id="670" r:id="rId29"/>
    <p:sldId id="799" r:id="rId30"/>
    <p:sldId id="643" r:id="rId31"/>
    <p:sldId id="803" r:id="rId32"/>
    <p:sldId id="800" r:id="rId33"/>
    <p:sldId id="574" r:id="rId34"/>
    <p:sldId id="804" r:id="rId35"/>
    <p:sldId id="569" r:id="rId36"/>
    <p:sldId id="770" r:id="rId37"/>
    <p:sldId id="567" r:id="rId38"/>
    <p:sldId id="571" r:id="rId39"/>
    <p:sldId id="572" r:id="rId40"/>
    <p:sldId id="805" r:id="rId41"/>
    <p:sldId id="576" r:id="rId42"/>
    <p:sldId id="810" r:id="rId43"/>
    <p:sldId id="577" r:id="rId44"/>
    <p:sldId id="583" r:id="rId45"/>
    <p:sldId id="775" r:id="rId46"/>
    <p:sldId id="776" r:id="rId47"/>
    <p:sldId id="586" r:id="rId48"/>
    <p:sldId id="582" r:id="rId49"/>
    <p:sldId id="584" r:id="rId50"/>
    <p:sldId id="777" r:id="rId51"/>
    <p:sldId id="585" r:id="rId52"/>
    <p:sldId id="667" r:id="rId53"/>
    <p:sldId id="596" r:id="rId54"/>
    <p:sldId id="645" r:id="rId55"/>
    <p:sldId id="597" r:id="rId56"/>
    <p:sldId id="599" r:id="rId57"/>
    <p:sldId id="600" r:id="rId58"/>
    <p:sldId id="818" r:id="rId59"/>
    <p:sldId id="819" r:id="rId60"/>
    <p:sldId id="603" r:id="rId61"/>
    <p:sldId id="604" r:id="rId62"/>
    <p:sldId id="605" r:id="rId63"/>
    <p:sldId id="607" r:id="rId64"/>
    <p:sldId id="608" r:id="rId65"/>
    <p:sldId id="609" r:id="rId66"/>
    <p:sldId id="606" r:id="rId67"/>
    <p:sldId id="816" r:id="rId68"/>
    <p:sldId id="611" r:id="rId69"/>
    <p:sldId id="613" r:id="rId70"/>
    <p:sldId id="715" r:id="rId71"/>
    <p:sldId id="716" r:id="rId72"/>
    <p:sldId id="781" r:id="rId73"/>
    <p:sldId id="756" r:id="rId74"/>
    <p:sldId id="757" r:id="rId75"/>
    <p:sldId id="758" r:id="rId76"/>
    <p:sldId id="759" r:id="rId77"/>
    <p:sldId id="760" r:id="rId78"/>
    <p:sldId id="761" r:id="rId79"/>
    <p:sldId id="762" r:id="rId80"/>
    <p:sldId id="763" r:id="rId81"/>
    <p:sldId id="764" r:id="rId82"/>
    <p:sldId id="767" r:id="rId83"/>
    <p:sldId id="765" r:id="rId84"/>
    <p:sldId id="766" r:id="rId85"/>
    <p:sldId id="709" r:id="rId86"/>
    <p:sldId id="714" r:id="rId87"/>
    <p:sldId id="710" r:id="rId88"/>
    <p:sldId id="726" r:id="rId89"/>
    <p:sldId id="812" r:id="rId90"/>
    <p:sldId id="737" r:id="rId91"/>
    <p:sldId id="779" r:id="rId92"/>
    <p:sldId id="549" r:id="rId93"/>
    <p:sldId id="561" r:id="rId94"/>
    <p:sldId id="648" r:id="rId95"/>
    <p:sldId id="685" r:id="rId96"/>
    <p:sldId id="735" r:id="rId97"/>
    <p:sldId id="733" r:id="rId98"/>
    <p:sldId id="734" r:id="rId99"/>
    <p:sldId id="732" r:id="rId100"/>
    <p:sldId id="817" r:id="rId101"/>
  </p:sldIdLst>
  <p:sldSz cx="12192000" cy="6858000"/>
  <p:notesSz cx="6729413" cy="9861550"/>
  <p:custDataLst>
    <p:tags r:id="rId104"/>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2C70FF"/>
    <a:srgbClr val="1200B0"/>
    <a:srgbClr val="41973C"/>
    <a:srgbClr val="B9CFFF"/>
    <a:srgbClr val="041533"/>
    <a:srgbClr val="312EFF"/>
    <a:srgbClr val="041943"/>
    <a:srgbClr val="041A43"/>
    <a:srgbClr val="739C8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93"/>
    <p:restoredTop sz="89686" autoAdjust="0"/>
  </p:normalViewPr>
  <p:slideViewPr>
    <p:cSldViewPr>
      <p:cViewPr>
        <p:scale>
          <a:sx n="93" d="100"/>
          <a:sy n="93" d="100"/>
        </p:scale>
        <p:origin x="72" y="328"/>
      </p:cViewPr>
      <p:guideLst>
        <p:guide orient="horz" pos="2160"/>
        <p:guide pos="3840"/>
      </p:guideLst>
    </p:cSldViewPr>
  </p:slideViewPr>
  <p:outlineViewPr>
    <p:cViewPr>
      <p:scale>
        <a:sx n="33" d="100"/>
        <a:sy n="33" d="100"/>
      </p:scale>
      <p:origin x="0" y="0"/>
    </p:cViewPr>
  </p:outlineViewPr>
  <p:notesTextViewPr>
    <p:cViewPr>
      <p:scale>
        <a:sx n="135" d="100"/>
        <a:sy n="135" d="100"/>
      </p:scale>
      <p:origin x="0" y="0"/>
    </p:cViewPr>
  </p:notesTextViewPr>
  <p:sorterViewPr>
    <p:cViewPr>
      <p:scale>
        <a:sx n="66" d="100"/>
        <a:sy n="66" d="100"/>
      </p:scale>
      <p:origin x="0" y="0"/>
    </p:cViewPr>
  </p:sorterViewPr>
  <p:notesViewPr>
    <p:cSldViewPr>
      <p:cViewPr varScale="1">
        <p:scale>
          <a:sx n="60" d="100"/>
          <a:sy n="60" d="100"/>
        </p:scale>
        <p:origin x="-1692" y="-66"/>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heme" Target="theme/theme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handoutMaster" Target="handoutMasters/handoutMaster1.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07B9247C-7CB1-344D-B6F0-DA3DE9EB6290}" type="slidenum">
              <a:rPr lang="en-US"/>
              <a:pPr>
                <a:defRPr/>
              </a:pPr>
              <a:t>‹#›</a:t>
            </a:fld>
            <a:endParaRPr lang="en-US"/>
          </a:p>
        </p:txBody>
      </p:sp>
    </p:spTree>
    <p:extLst>
      <p:ext uri="{BB962C8B-B14F-4D97-AF65-F5344CB8AC3E}">
        <p14:creationId xmlns:p14="http://schemas.microsoft.com/office/powerpoint/2010/main" val="3539045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63500" y="727075"/>
            <a:ext cx="6621463" cy="37258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6C260935-2945-8F4F-A8CC-C9E01F0BF40E}" type="slidenum">
              <a:rPr lang="en-US"/>
              <a:pPr>
                <a:defRPr/>
              </a:pPr>
              <a:t>‹#›</a:t>
            </a:fld>
            <a:endParaRPr lang="en-US"/>
          </a:p>
        </p:txBody>
      </p:sp>
    </p:spTree>
    <p:extLst>
      <p:ext uri="{BB962C8B-B14F-4D97-AF65-F5344CB8AC3E}">
        <p14:creationId xmlns:p14="http://schemas.microsoft.com/office/powerpoint/2010/main" val="42869006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cds.cern.ch/record/2778887/files/CERN-ACC-NOTE-2021-0022.pdf" TargetMode="External"/><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xfrm>
            <a:off x="63500" y="727075"/>
            <a:ext cx="6621463" cy="3725863"/>
          </a:xfrm>
          <a:ln/>
        </p:spPr>
      </p:sp>
      <p:sp>
        <p:nvSpPr>
          <p:cNvPr id="61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This lecture introduces the main sources and effects of linear imperfections in circular accelerators and transfer lines, with a focus on their impact on transverse beam dynamics. After recalling the basic accelerator lattice concepts, the discussion covers field and alignment errors in magnets, their consequences on closed orbit distortion, tune shifts, beta-beating and coupling, as well as the role of measurement and correction systems. Correction methods such as orbit bumps, </a:t>
            </a:r>
            <a:r>
              <a:rPr lang="en-US" dirty="0" err="1"/>
              <a:t>MICADO</a:t>
            </a:r>
            <a:r>
              <a:rPr lang="en-US" dirty="0"/>
              <a:t> and response matrix/SVD approaches are presented, along with examples from existing machines (e.g. </a:t>
            </a:r>
            <a:r>
              <a:rPr lang="en-US" dirty="0" err="1"/>
              <a:t>SNS</a:t>
            </a:r>
            <a:r>
              <a:rPr lang="en-US" dirty="0"/>
              <a:t>, </a:t>
            </a:r>
            <a:r>
              <a:rPr lang="en-US" dirty="0" err="1"/>
              <a:t>PSB</a:t>
            </a:r>
            <a:r>
              <a:rPr lang="en-US" dirty="0"/>
              <a:t>, </a:t>
            </a:r>
            <a:r>
              <a:rPr lang="en-US" dirty="0" err="1"/>
              <a:t>LHC</a:t>
            </a:r>
            <a:r>
              <a:rPr lang="en-US" dirty="0"/>
              <a:t>). The course highlights how misalignments, gradient errors and coupling sources perturb the optics, how these effects scale statistically across many elements, and how they can be mitigated through beam-based alignment and optics correction techniques. While the emphasis is on storage rings, the principles are directly relevant to linacs and transfer lines</a:t>
            </a:r>
            <a:r>
              <a:rPr lang="en-US" dirty="0">
                <a:latin typeface="Times New Roman" charset="0"/>
                <a:ea typeface="ＭＳ Ｐゴシック" charset="0"/>
              </a:rPr>
              <a:t>.</a:t>
            </a:r>
            <a:endParaRPr lang="en-US" dirty="0"/>
          </a:p>
        </p:txBody>
      </p:sp>
    </p:spTree>
    <p:extLst>
      <p:ext uri="{BB962C8B-B14F-4D97-AF65-F5344CB8AC3E}">
        <p14:creationId xmlns:p14="http://schemas.microsoft.com/office/powerpoint/2010/main" val="1736277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latin typeface="Monaco" pitchFamily="2" charset="77"/>
              </a:rPr>
              <a:t>Add explicit formula for computing u and u’… with matrix…</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\Delta u_{s} &amp;= </a:t>
            </a:r>
          </a:p>
          <a:p>
            <a:r>
              <a:rPr lang="en-US" dirty="0">
                <a:solidFill>
                  <a:srgbClr val="000000"/>
                </a:solidFill>
                <a:effectLst/>
                <a:latin typeface="Monaco" pitchFamily="2" charset="77"/>
              </a:rPr>
              <a:t>\theta_{s_0} \frac{\sqrt{\beta_{s}\beta_{s_0}}} {2\sin(\pi Q)}  \cos(\pi Q - \psi_{s_0s})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\Delta u_{s}' &amp;= \frac{\theta_{s_0}}{2\sin{\pi </a:t>
            </a:r>
            <a:r>
              <a:rPr lang="en-US" dirty="0" err="1">
                <a:solidFill>
                  <a:srgbClr val="000000"/>
                </a:solidFill>
                <a:effectLst/>
                <a:latin typeface="Monaco" pitchFamily="2" charset="77"/>
              </a:rPr>
              <a:t>Q_u</a:t>
            </a:r>
            <a:r>
              <a:rPr lang="en-US" dirty="0">
                <a:solidFill>
                  <a:srgbClr val="000000"/>
                </a:solidFill>
                <a:effectLst/>
                <a:latin typeface="Monaco" pitchFamily="2" charset="77"/>
              </a:rPr>
              <a:t>}}\sqrt{\frac{\beta_{s_0}}{\</a:t>
            </a:r>
            <a:r>
              <a:rPr lang="en-US" dirty="0" err="1">
                <a:solidFill>
                  <a:srgbClr val="000000"/>
                </a:solidFill>
                <a:effectLst/>
                <a:latin typeface="Monaco" pitchFamily="2" charset="77"/>
              </a:rPr>
              <a:t>beta_s</a:t>
            </a:r>
            <a:r>
              <a:rPr lang="en-US" dirty="0">
                <a:solidFill>
                  <a:srgbClr val="000000"/>
                </a:solidFill>
                <a:effectLst/>
                <a:latin typeface="Monaco" pitchFamily="2" charset="77"/>
              </a:rPr>
              <a:t>}}\sin(\pi </a:t>
            </a:r>
            <a:r>
              <a:rPr lang="en-US" dirty="0" err="1">
                <a:solidFill>
                  <a:srgbClr val="000000"/>
                </a:solidFill>
                <a:effectLst/>
                <a:latin typeface="Monaco" pitchFamily="2" charset="77"/>
              </a:rPr>
              <a:t>Q_u</a:t>
            </a:r>
            <a:r>
              <a:rPr lang="en-US" dirty="0">
                <a:solidFill>
                  <a:srgbClr val="000000"/>
                </a:solidFill>
                <a:effectLst/>
                <a:latin typeface="Monaco" pitchFamily="2" charset="77"/>
              </a:rPr>
              <a:t> - 2\pi\phi_{s_0s}) - \frac{\</a:t>
            </a:r>
            <a:r>
              <a:rPr lang="en-US" dirty="0" err="1">
                <a:solidFill>
                  <a:srgbClr val="000000"/>
                </a:solidFill>
                <a:effectLst/>
                <a:latin typeface="Monaco" pitchFamily="2" charset="77"/>
              </a:rPr>
              <a:t>alpha_s</a:t>
            </a:r>
            <a:r>
              <a:rPr lang="en-US" dirty="0">
                <a:solidFill>
                  <a:srgbClr val="000000"/>
                </a:solidFill>
                <a:effectLst/>
                <a:latin typeface="Monaco" pitchFamily="2" charset="77"/>
              </a:rPr>
              <a:t>}{\</a:t>
            </a:r>
            <a:r>
              <a:rPr lang="en-US" dirty="0" err="1">
                <a:solidFill>
                  <a:srgbClr val="000000"/>
                </a:solidFill>
                <a:effectLst/>
                <a:latin typeface="Monaco" pitchFamily="2" charset="77"/>
              </a:rPr>
              <a:t>beta_s</a:t>
            </a:r>
            <a:r>
              <a:rPr lang="en-US" dirty="0">
                <a:solidFill>
                  <a:srgbClr val="000000"/>
                </a:solidFill>
                <a:effectLst/>
                <a:latin typeface="Monaco" pitchFamily="2" charset="77"/>
              </a:rPr>
              <a:t>}\Delta u_{s}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\psi_{s_0s} &amp;= </a:t>
            </a:r>
          </a:p>
          <a:p>
            <a:r>
              <a:rPr lang="en-US" dirty="0">
                <a:solidFill>
                  <a:srgbClr val="000000"/>
                </a:solidFill>
                <a:effectLst/>
                <a:latin typeface="Monaco" pitchFamily="2" charset="77"/>
              </a:rPr>
              <a:t>    \begin{cases}</a:t>
            </a:r>
          </a:p>
          <a:p>
            <a:r>
              <a:rPr lang="en-US" dirty="0">
                <a:solidFill>
                  <a:srgbClr val="000000"/>
                </a:solidFill>
                <a:effectLst/>
                <a:latin typeface="Monaco" pitchFamily="2" charset="77"/>
              </a:rPr>
              <a:t>      \psi_{s} - \psi_{s_0},        &amp; \text{if}\ (\psi_{s} - \psi_{s_0}) \</a:t>
            </a:r>
            <a:r>
              <a:rPr lang="en-US" dirty="0" err="1">
                <a:solidFill>
                  <a:srgbClr val="000000"/>
                </a:solidFill>
                <a:effectLst/>
                <a:latin typeface="Monaco" pitchFamily="2" charset="77"/>
              </a:rPr>
              <a:t>ge</a:t>
            </a:r>
            <a:r>
              <a:rPr lang="en-US" dirty="0">
                <a:solidFill>
                  <a:srgbClr val="000000"/>
                </a:solidFill>
                <a:effectLst/>
                <a:latin typeface="Monaco" pitchFamily="2" charset="77"/>
              </a:rPr>
              <a:t> 0 \\</a:t>
            </a:r>
          </a:p>
          <a:p>
            <a:r>
              <a:rPr lang="en-US" dirty="0">
                <a:solidFill>
                  <a:srgbClr val="000000"/>
                </a:solidFill>
                <a:effectLst/>
                <a:latin typeface="Monaco" pitchFamily="2" charset="77"/>
              </a:rPr>
              <a:t>      \psi_{s} - \psi_{s_0} + 2\pi Q,  &amp; \text{otherwise.}</a:t>
            </a:r>
          </a:p>
          <a:p>
            <a:r>
              <a:rPr lang="en-US" dirty="0">
                <a:solidFill>
                  <a:srgbClr val="000000"/>
                </a:solidFill>
                <a:effectLst/>
                <a:latin typeface="Monaco" pitchFamily="2" charset="77"/>
              </a:rPr>
              <a:t>    \end{cases}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 Most compact form:</a:t>
            </a: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\Delta u_{s} &amp;= </a:t>
            </a:r>
          </a:p>
          <a:p>
            <a:r>
              <a:rPr lang="en-US" dirty="0">
                <a:solidFill>
                  <a:srgbClr val="000000"/>
                </a:solidFill>
                <a:effectLst/>
                <a:latin typeface="Monaco" pitchFamily="2" charset="77"/>
              </a:rPr>
              <a:t>\theta_{s_0} \frac{\sqrt{\beta_{s}\beta_{s_0}}} {2\sin(\pi Q)}  \cos(\pi Q - |\psi_{s} - \psi_{s_0}|)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CH" dirty="0"/>
          </a:p>
          <a:p>
            <a:endParaRPr lang="en-CH" dirty="0"/>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30</a:t>
            </a:fld>
            <a:endParaRPr lang="en-US"/>
          </a:p>
        </p:txBody>
      </p:sp>
    </p:spTree>
    <p:extLst>
      <p:ext uri="{BB962C8B-B14F-4D97-AF65-F5344CB8AC3E}">
        <p14:creationId xmlns:p14="http://schemas.microsoft.com/office/powerpoint/2010/main" val="2714407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FF2FF-4835-B076-6FD3-6EA1F241FD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EA4C62-68D8-6CDD-A2F6-8E754FC8CD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F9A377-CDFE-EB22-0F66-1E3E8291C2FF}"/>
              </a:ext>
            </a:extLst>
          </p:cNvPr>
          <p:cNvSpPr>
            <a:spLocks noGrp="1"/>
          </p:cNvSpPr>
          <p:nvPr>
            <p:ph type="body" idx="1"/>
          </p:nvPr>
        </p:nvSpPr>
        <p:spPr/>
        <p:txBody>
          <a:bodyPr/>
          <a:lstStyle/>
          <a:p>
            <a:r>
              <a:rPr lang="en-US" dirty="0">
                <a:solidFill>
                  <a:srgbClr val="000000"/>
                </a:solidFill>
                <a:effectLst/>
                <a:latin typeface="Monaco" pitchFamily="2" charset="77"/>
              </a:rPr>
              <a:t>Add explicit formula for computing u and u’… with matrix…</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\Delta u_{s} &amp;= </a:t>
            </a:r>
          </a:p>
          <a:p>
            <a:r>
              <a:rPr lang="en-US" dirty="0">
                <a:solidFill>
                  <a:srgbClr val="000000"/>
                </a:solidFill>
                <a:effectLst/>
                <a:latin typeface="Monaco" pitchFamily="2" charset="77"/>
              </a:rPr>
              <a:t>\theta_{s_0} \frac{\sqrt{\beta_{s}\beta_{s_0}}} {2\sin(\pi Q)}  \cos(\pi Q - \psi_{s_0s})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Det = (C – 1)^2 – </a:t>
            </a:r>
            <a:r>
              <a:rPr lang="en-US" dirty="0" err="1">
                <a:solidFill>
                  <a:srgbClr val="000000"/>
                </a:solidFill>
                <a:effectLst/>
                <a:latin typeface="Monaco" pitchFamily="2" charset="77"/>
              </a:rPr>
              <a:t>a^2</a:t>
            </a:r>
            <a:r>
              <a:rPr lang="en-US" dirty="0">
                <a:solidFill>
                  <a:srgbClr val="000000"/>
                </a:solidFill>
                <a:effectLst/>
                <a:latin typeface="Monaco" pitchFamily="2" charset="77"/>
              </a:rPr>
              <a:t> </a:t>
            </a:r>
            <a:r>
              <a:rPr lang="en-US" dirty="0" err="1">
                <a:solidFill>
                  <a:srgbClr val="000000"/>
                </a:solidFill>
                <a:effectLst/>
                <a:latin typeface="Monaco" pitchFamily="2" charset="77"/>
              </a:rPr>
              <a:t>S^2</a:t>
            </a:r>
            <a:r>
              <a:rPr lang="en-US" dirty="0">
                <a:solidFill>
                  <a:srgbClr val="000000"/>
                </a:solidFill>
                <a:effectLst/>
                <a:latin typeface="Monaco" pitchFamily="2" charset="77"/>
              </a:rPr>
              <a:t> + </a:t>
            </a:r>
            <a:r>
              <a:rPr lang="en-US" dirty="0" err="1">
                <a:solidFill>
                  <a:srgbClr val="000000"/>
                </a:solidFill>
                <a:effectLst/>
                <a:latin typeface="Monaco" pitchFamily="2" charset="77"/>
              </a:rPr>
              <a:t>S^2</a:t>
            </a:r>
            <a:r>
              <a:rPr lang="en-US" dirty="0">
                <a:solidFill>
                  <a:srgbClr val="000000"/>
                </a:solidFill>
                <a:effectLst/>
                <a:latin typeface="Monaco" pitchFamily="2" charset="77"/>
              </a:rPr>
              <a:t> (1 + </a:t>
            </a:r>
            <a:r>
              <a:rPr lang="en-US" dirty="0" err="1">
                <a:solidFill>
                  <a:srgbClr val="000000"/>
                </a:solidFill>
                <a:effectLst/>
                <a:latin typeface="Monaco" pitchFamily="2" charset="77"/>
              </a:rPr>
              <a:t>a^2</a:t>
            </a:r>
            <a:r>
              <a:rPr lang="en-US" dirty="0">
                <a:solidFill>
                  <a:srgbClr val="000000"/>
                </a:solidFill>
                <a:effectLst/>
                <a:latin typeface="Monaco" pitchFamily="2" charset="77"/>
              </a:rPr>
              <a:t>)</a:t>
            </a:r>
          </a:p>
          <a:p>
            <a:r>
              <a:rPr lang="en-US" dirty="0">
                <a:solidFill>
                  <a:srgbClr val="000000"/>
                </a:solidFill>
                <a:effectLst/>
                <a:latin typeface="Monaco" pitchFamily="2" charset="77"/>
              </a:rPr>
              <a:t>= (C-1)^2 + </a:t>
            </a:r>
            <a:r>
              <a:rPr lang="en-US" dirty="0" err="1">
                <a:solidFill>
                  <a:srgbClr val="000000"/>
                </a:solidFill>
                <a:effectLst/>
                <a:latin typeface="Monaco" pitchFamily="2" charset="77"/>
              </a:rPr>
              <a:t>S^2</a:t>
            </a:r>
            <a:r>
              <a:rPr lang="en-US" dirty="0">
                <a:solidFill>
                  <a:srgbClr val="000000"/>
                </a:solidFill>
                <a:effectLst/>
                <a:latin typeface="Monaco" pitchFamily="2" charset="77"/>
              </a:rPr>
              <a:t> = </a:t>
            </a:r>
            <a:r>
              <a:rPr lang="en-US" dirty="0" err="1">
                <a:solidFill>
                  <a:srgbClr val="000000"/>
                </a:solidFill>
                <a:effectLst/>
                <a:latin typeface="Monaco" pitchFamily="2" charset="77"/>
              </a:rPr>
              <a:t>C^2</a:t>
            </a:r>
            <a:r>
              <a:rPr lang="en-US" dirty="0">
                <a:solidFill>
                  <a:srgbClr val="000000"/>
                </a:solidFill>
                <a:effectLst/>
                <a:latin typeface="Monaco" pitchFamily="2" charset="77"/>
              </a:rPr>
              <a:t>  + 1 – </a:t>
            </a:r>
            <a:r>
              <a:rPr lang="en-US" dirty="0" err="1">
                <a:solidFill>
                  <a:srgbClr val="000000"/>
                </a:solidFill>
                <a:effectLst/>
                <a:latin typeface="Monaco" pitchFamily="2" charset="77"/>
              </a:rPr>
              <a:t>2C</a:t>
            </a:r>
            <a:r>
              <a:rPr lang="en-US" dirty="0">
                <a:solidFill>
                  <a:srgbClr val="000000"/>
                </a:solidFill>
                <a:effectLst/>
                <a:latin typeface="Monaco" pitchFamily="2" charset="77"/>
              </a:rPr>
              <a:t> + </a:t>
            </a:r>
            <a:r>
              <a:rPr lang="en-US" dirty="0" err="1">
                <a:solidFill>
                  <a:srgbClr val="000000"/>
                </a:solidFill>
                <a:effectLst/>
                <a:latin typeface="Monaco" pitchFamily="2" charset="77"/>
              </a:rPr>
              <a:t>S^2</a:t>
            </a:r>
            <a:r>
              <a:rPr lang="en-US" dirty="0">
                <a:solidFill>
                  <a:srgbClr val="000000"/>
                </a:solidFill>
                <a:effectLst/>
                <a:latin typeface="Monaco" pitchFamily="2" charset="77"/>
              </a:rPr>
              <a:t>= 2  - 2 * C = 2 (1 – C)</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\Delta u_{s}' &amp;= \frac{\theta_{s_0}}{2\sin{\pi </a:t>
            </a:r>
            <a:r>
              <a:rPr lang="en-US" dirty="0" err="1">
                <a:solidFill>
                  <a:srgbClr val="000000"/>
                </a:solidFill>
                <a:effectLst/>
                <a:latin typeface="Monaco" pitchFamily="2" charset="77"/>
              </a:rPr>
              <a:t>Q_u</a:t>
            </a:r>
            <a:r>
              <a:rPr lang="en-US" dirty="0">
                <a:solidFill>
                  <a:srgbClr val="000000"/>
                </a:solidFill>
                <a:effectLst/>
                <a:latin typeface="Monaco" pitchFamily="2" charset="77"/>
              </a:rPr>
              <a:t>}}\sqrt{\frac{\beta_{s_0}}{\</a:t>
            </a:r>
            <a:r>
              <a:rPr lang="en-US" dirty="0" err="1">
                <a:solidFill>
                  <a:srgbClr val="000000"/>
                </a:solidFill>
                <a:effectLst/>
                <a:latin typeface="Monaco" pitchFamily="2" charset="77"/>
              </a:rPr>
              <a:t>beta_s</a:t>
            </a:r>
            <a:r>
              <a:rPr lang="en-US" dirty="0">
                <a:solidFill>
                  <a:srgbClr val="000000"/>
                </a:solidFill>
                <a:effectLst/>
                <a:latin typeface="Monaco" pitchFamily="2" charset="77"/>
              </a:rPr>
              <a:t>}}\sin(\pi </a:t>
            </a:r>
            <a:r>
              <a:rPr lang="en-US" dirty="0" err="1">
                <a:solidFill>
                  <a:srgbClr val="000000"/>
                </a:solidFill>
                <a:effectLst/>
                <a:latin typeface="Monaco" pitchFamily="2" charset="77"/>
              </a:rPr>
              <a:t>Q_u</a:t>
            </a:r>
            <a:r>
              <a:rPr lang="en-US" dirty="0">
                <a:solidFill>
                  <a:srgbClr val="000000"/>
                </a:solidFill>
                <a:effectLst/>
                <a:latin typeface="Monaco" pitchFamily="2" charset="77"/>
              </a:rPr>
              <a:t> - 2\pi\phi_{s_0s}) - \frac{\</a:t>
            </a:r>
            <a:r>
              <a:rPr lang="en-US" dirty="0" err="1">
                <a:solidFill>
                  <a:srgbClr val="000000"/>
                </a:solidFill>
                <a:effectLst/>
                <a:latin typeface="Monaco" pitchFamily="2" charset="77"/>
              </a:rPr>
              <a:t>alpha_s</a:t>
            </a:r>
            <a:r>
              <a:rPr lang="en-US" dirty="0">
                <a:solidFill>
                  <a:srgbClr val="000000"/>
                </a:solidFill>
                <a:effectLst/>
                <a:latin typeface="Monaco" pitchFamily="2" charset="77"/>
              </a:rPr>
              <a:t>}{\</a:t>
            </a:r>
            <a:r>
              <a:rPr lang="en-US" dirty="0" err="1">
                <a:solidFill>
                  <a:srgbClr val="000000"/>
                </a:solidFill>
                <a:effectLst/>
                <a:latin typeface="Monaco" pitchFamily="2" charset="77"/>
              </a:rPr>
              <a:t>beta_s</a:t>
            </a:r>
            <a:r>
              <a:rPr lang="en-US" dirty="0">
                <a:solidFill>
                  <a:srgbClr val="000000"/>
                </a:solidFill>
                <a:effectLst/>
                <a:latin typeface="Monaco" pitchFamily="2" charset="77"/>
              </a:rPr>
              <a:t>}\Delta u_{s}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\psi_{s_0s} &amp;= </a:t>
            </a:r>
          </a:p>
          <a:p>
            <a:r>
              <a:rPr lang="en-US" dirty="0">
                <a:solidFill>
                  <a:srgbClr val="000000"/>
                </a:solidFill>
                <a:effectLst/>
                <a:latin typeface="Monaco" pitchFamily="2" charset="77"/>
              </a:rPr>
              <a:t>    \begin{cases}</a:t>
            </a:r>
          </a:p>
          <a:p>
            <a:r>
              <a:rPr lang="en-US" dirty="0">
                <a:solidFill>
                  <a:srgbClr val="000000"/>
                </a:solidFill>
                <a:effectLst/>
                <a:latin typeface="Monaco" pitchFamily="2" charset="77"/>
              </a:rPr>
              <a:t>      \psi_{s} - \psi_{s_0},        &amp; \text{if}\ (\psi_{s} - \psi_{s_0}) \</a:t>
            </a:r>
            <a:r>
              <a:rPr lang="en-US" dirty="0" err="1">
                <a:solidFill>
                  <a:srgbClr val="000000"/>
                </a:solidFill>
                <a:effectLst/>
                <a:latin typeface="Monaco" pitchFamily="2" charset="77"/>
              </a:rPr>
              <a:t>ge</a:t>
            </a:r>
            <a:r>
              <a:rPr lang="en-US" dirty="0">
                <a:solidFill>
                  <a:srgbClr val="000000"/>
                </a:solidFill>
                <a:effectLst/>
                <a:latin typeface="Monaco" pitchFamily="2" charset="77"/>
              </a:rPr>
              <a:t> 0 \\</a:t>
            </a:r>
          </a:p>
          <a:p>
            <a:r>
              <a:rPr lang="en-US" dirty="0">
                <a:solidFill>
                  <a:srgbClr val="000000"/>
                </a:solidFill>
                <a:effectLst/>
                <a:latin typeface="Monaco" pitchFamily="2" charset="77"/>
              </a:rPr>
              <a:t>      \psi_{s} - \psi_{s_0} + 2\pi Q,  &amp; \text{otherwise.}</a:t>
            </a:r>
          </a:p>
          <a:p>
            <a:r>
              <a:rPr lang="en-US" dirty="0">
                <a:solidFill>
                  <a:srgbClr val="000000"/>
                </a:solidFill>
                <a:effectLst/>
                <a:latin typeface="Monaco" pitchFamily="2" charset="77"/>
              </a:rPr>
              <a:t>    \end{cases}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 Most compact form:</a:t>
            </a: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\Delta u_{s} &amp;= </a:t>
            </a:r>
          </a:p>
          <a:p>
            <a:r>
              <a:rPr lang="en-US" dirty="0">
                <a:solidFill>
                  <a:srgbClr val="000000"/>
                </a:solidFill>
                <a:effectLst/>
                <a:latin typeface="Monaco" pitchFamily="2" charset="77"/>
              </a:rPr>
              <a:t>\theta_{s_0} \frac{\sqrt{\beta_{s}\beta_{s_0}}} {2\sin(\pi Q)}  \cos(\pi Q - |\psi_{s} - \psi_{s_0}|)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CH" dirty="0"/>
          </a:p>
          <a:p>
            <a:endParaRPr lang="en-CH" dirty="0"/>
          </a:p>
          <a:p>
            <a:endParaRPr lang="en-CH" dirty="0"/>
          </a:p>
        </p:txBody>
      </p:sp>
      <p:sp>
        <p:nvSpPr>
          <p:cNvPr id="4" name="Slide Number Placeholder 3">
            <a:extLst>
              <a:ext uri="{FF2B5EF4-FFF2-40B4-BE49-F238E27FC236}">
                <a16:creationId xmlns:a16="http://schemas.microsoft.com/office/drawing/2014/main" id="{5FD943E0-516F-16B7-C544-B0A583E5A4B1}"/>
              </a:ext>
            </a:extLst>
          </p:cNvPr>
          <p:cNvSpPr>
            <a:spLocks noGrp="1"/>
          </p:cNvSpPr>
          <p:nvPr>
            <p:ph type="sldNum" sz="quarter" idx="5"/>
          </p:nvPr>
        </p:nvSpPr>
        <p:spPr/>
        <p:txBody>
          <a:bodyPr/>
          <a:lstStyle/>
          <a:p>
            <a:pPr>
              <a:defRPr/>
            </a:pPr>
            <a:fld id="{6C260935-2945-8F4F-A8CC-C9E01F0BF40E}" type="slidenum">
              <a:rPr lang="en-US" smtClean="0"/>
              <a:pPr>
                <a:defRPr/>
              </a:pPr>
              <a:t>31</a:t>
            </a:fld>
            <a:endParaRPr lang="en-US"/>
          </a:p>
        </p:txBody>
      </p:sp>
    </p:spTree>
    <p:extLst>
      <p:ext uri="{BB962C8B-B14F-4D97-AF65-F5344CB8AC3E}">
        <p14:creationId xmlns:p14="http://schemas.microsoft.com/office/powerpoint/2010/main" val="554371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950AE-7A99-B0B5-1A51-CBDCF9D723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19F527-E00A-0014-6863-A06A051DEE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02607B-0F0D-035C-A9D8-413D9FCEB7FA}"/>
              </a:ext>
            </a:extLst>
          </p:cNvPr>
          <p:cNvSpPr>
            <a:spLocks noGrp="1"/>
          </p:cNvSpPr>
          <p:nvPr>
            <p:ph type="body" idx="1"/>
          </p:nvPr>
        </p:nvSpPr>
        <p:spPr/>
        <p:txBody>
          <a:bodyPr/>
          <a:lstStyle/>
          <a:p>
            <a:r>
              <a:rPr lang="en-US" dirty="0">
                <a:solidFill>
                  <a:srgbClr val="000000"/>
                </a:solidFill>
                <a:effectLst/>
                <a:latin typeface="Monaco" pitchFamily="2" charset="77"/>
              </a:rPr>
              <a:t>Add explicit formula for computing u and u’… with matrix…</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\Delta u_{s} &amp;= </a:t>
            </a:r>
          </a:p>
          <a:p>
            <a:r>
              <a:rPr lang="en-US" dirty="0">
                <a:solidFill>
                  <a:srgbClr val="000000"/>
                </a:solidFill>
                <a:effectLst/>
                <a:latin typeface="Monaco" pitchFamily="2" charset="77"/>
              </a:rPr>
              <a:t>\theta_{s_0} \frac{\sqrt{\beta_{s}\beta_{s_0}}} {2\sin(\pi Q)}  \cos(\pi Q - \psi_{s_0s})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\Delta u_{s}' &amp;= \frac{\theta_{s_0}}{2\sin{\pi </a:t>
            </a:r>
            <a:r>
              <a:rPr lang="en-US" dirty="0" err="1">
                <a:solidFill>
                  <a:srgbClr val="000000"/>
                </a:solidFill>
                <a:effectLst/>
                <a:latin typeface="Monaco" pitchFamily="2" charset="77"/>
              </a:rPr>
              <a:t>Q_u</a:t>
            </a:r>
            <a:r>
              <a:rPr lang="en-US" dirty="0">
                <a:solidFill>
                  <a:srgbClr val="000000"/>
                </a:solidFill>
                <a:effectLst/>
                <a:latin typeface="Monaco" pitchFamily="2" charset="77"/>
              </a:rPr>
              <a:t>}}\sqrt{\frac{\beta_{s_0}}{\</a:t>
            </a:r>
            <a:r>
              <a:rPr lang="en-US" dirty="0" err="1">
                <a:solidFill>
                  <a:srgbClr val="000000"/>
                </a:solidFill>
                <a:effectLst/>
                <a:latin typeface="Monaco" pitchFamily="2" charset="77"/>
              </a:rPr>
              <a:t>beta_s</a:t>
            </a:r>
            <a:r>
              <a:rPr lang="en-US" dirty="0">
                <a:solidFill>
                  <a:srgbClr val="000000"/>
                </a:solidFill>
                <a:effectLst/>
                <a:latin typeface="Monaco" pitchFamily="2" charset="77"/>
              </a:rPr>
              <a:t>}}\sin(\pi </a:t>
            </a:r>
            <a:r>
              <a:rPr lang="en-US" dirty="0" err="1">
                <a:solidFill>
                  <a:srgbClr val="000000"/>
                </a:solidFill>
                <a:effectLst/>
                <a:latin typeface="Monaco" pitchFamily="2" charset="77"/>
              </a:rPr>
              <a:t>Q_u</a:t>
            </a:r>
            <a:r>
              <a:rPr lang="en-US" dirty="0">
                <a:solidFill>
                  <a:srgbClr val="000000"/>
                </a:solidFill>
                <a:effectLst/>
                <a:latin typeface="Monaco" pitchFamily="2" charset="77"/>
              </a:rPr>
              <a:t> - 2\pi\phi_{s_0s}) - \frac{\</a:t>
            </a:r>
            <a:r>
              <a:rPr lang="en-US" dirty="0" err="1">
                <a:solidFill>
                  <a:srgbClr val="000000"/>
                </a:solidFill>
                <a:effectLst/>
                <a:latin typeface="Monaco" pitchFamily="2" charset="77"/>
              </a:rPr>
              <a:t>alpha_s</a:t>
            </a:r>
            <a:r>
              <a:rPr lang="en-US" dirty="0">
                <a:solidFill>
                  <a:srgbClr val="000000"/>
                </a:solidFill>
                <a:effectLst/>
                <a:latin typeface="Monaco" pitchFamily="2" charset="77"/>
              </a:rPr>
              <a:t>}{\</a:t>
            </a:r>
            <a:r>
              <a:rPr lang="en-US" dirty="0" err="1">
                <a:solidFill>
                  <a:srgbClr val="000000"/>
                </a:solidFill>
                <a:effectLst/>
                <a:latin typeface="Monaco" pitchFamily="2" charset="77"/>
              </a:rPr>
              <a:t>beta_s</a:t>
            </a:r>
            <a:r>
              <a:rPr lang="en-US" dirty="0">
                <a:solidFill>
                  <a:srgbClr val="000000"/>
                </a:solidFill>
                <a:effectLst/>
                <a:latin typeface="Monaco" pitchFamily="2" charset="77"/>
              </a:rPr>
              <a:t>}\Delta u_{s}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\psi_{s_0s} &amp;= </a:t>
            </a:r>
          </a:p>
          <a:p>
            <a:r>
              <a:rPr lang="en-US" dirty="0">
                <a:solidFill>
                  <a:srgbClr val="000000"/>
                </a:solidFill>
                <a:effectLst/>
                <a:latin typeface="Monaco" pitchFamily="2" charset="77"/>
              </a:rPr>
              <a:t>    \begin{cases}</a:t>
            </a:r>
          </a:p>
          <a:p>
            <a:r>
              <a:rPr lang="en-US" dirty="0">
                <a:solidFill>
                  <a:srgbClr val="000000"/>
                </a:solidFill>
                <a:effectLst/>
                <a:latin typeface="Monaco" pitchFamily="2" charset="77"/>
              </a:rPr>
              <a:t>      \psi_{s} - \psi_{s_0},        &amp; \text{if}\ (\psi_{s} - \psi_{s_0}) \</a:t>
            </a:r>
            <a:r>
              <a:rPr lang="en-US" dirty="0" err="1">
                <a:solidFill>
                  <a:srgbClr val="000000"/>
                </a:solidFill>
                <a:effectLst/>
                <a:latin typeface="Monaco" pitchFamily="2" charset="77"/>
              </a:rPr>
              <a:t>ge</a:t>
            </a:r>
            <a:r>
              <a:rPr lang="en-US" dirty="0">
                <a:solidFill>
                  <a:srgbClr val="000000"/>
                </a:solidFill>
                <a:effectLst/>
                <a:latin typeface="Monaco" pitchFamily="2" charset="77"/>
              </a:rPr>
              <a:t> 0 \\</a:t>
            </a:r>
          </a:p>
          <a:p>
            <a:r>
              <a:rPr lang="en-US" dirty="0">
                <a:solidFill>
                  <a:srgbClr val="000000"/>
                </a:solidFill>
                <a:effectLst/>
                <a:latin typeface="Monaco" pitchFamily="2" charset="77"/>
              </a:rPr>
              <a:t>      \psi_{s} - \psi_{s_0} + 2\pi Q,  &amp; \text{otherwise.}</a:t>
            </a:r>
          </a:p>
          <a:p>
            <a:r>
              <a:rPr lang="en-US" dirty="0">
                <a:solidFill>
                  <a:srgbClr val="000000"/>
                </a:solidFill>
                <a:effectLst/>
                <a:latin typeface="Monaco" pitchFamily="2" charset="77"/>
              </a:rPr>
              <a:t>    \end{cases}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 Most compact form:</a:t>
            </a:r>
          </a:p>
          <a:p>
            <a:endParaRPr lang="en-US" dirty="0">
              <a:solidFill>
                <a:srgbClr val="000000"/>
              </a:solidFill>
              <a:effectLst/>
              <a:latin typeface="Monaco" pitchFamily="2" charset="77"/>
            </a:endParaRPr>
          </a:p>
          <a:p>
            <a:r>
              <a:rPr lang="en-US" dirty="0">
                <a:solidFill>
                  <a:srgbClr val="000000"/>
                </a:solidFill>
                <a:effectLst/>
                <a:latin typeface="Monaco" pitchFamily="2" charset="77"/>
              </a:rPr>
              <a:t>\Delta u_{s} &amp;= </a:t>
            </a:r>
          </a:p>
          <a:p>
            <a:r>
              <a:rPr lang="en-US" dirty="0">
                <a:solidFill>
                  <a:srgbClr val="000000"/>
                </a:solidFill>
                <a:effectLst/>
                <a:latin typeface="Monaco" pitchFamily="2" charset="77"/>
              </a:rPr>
              <a:t>\theta_{s_0} \frac{\sqrt{\beta_{s}\beta_{s_0}}} {2\sin(\pi Q)}  \cos(\pi Q - |\psi_{s} - \psi_{s_0}|)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CH" dirty="0"/>
          </a:p>
          <a:p>
            <a:endParaRPr lang="en-CH" dirty="0"/>
          </a:p>
          <a:p>
            <a:endParaRPr lang="en-CH" dirty="0"/>
          </a:p>
        </p:txBody>
      </p:sp>
      <p:sp>
        <p:nvSpPr>
          <p:cNvPr id="4" name="Slide Number Placeholder 3">
            <a:extLst>
              <a:ext uri="{FF2B5EF4-FFF2-40B4-BE49-F238E27FC236}">
                <a16:creationId xmlns:a16="http://schemas.microsoft.com/office/drawing/2014/main" id="{B24692D6-DC29-3AED-76DC-801DB601A5D8}"/>
              </a:ext>
            </a:extLst>
          </p:cNvPr>
          <p:cNvSpPr>
            <a:spLocks noGrp="1"/>
          </p:cNvSpPr>
          <p:nvPr>
            <p:ph type="sldNum" sz="quarter" idx="5"/>
          </p:nvPr>
        </p:nvSpPr>
        <p:spPr/>
        <p:txBody>
          <a:bodyPr/>
          <a:lstStyle/>
          <a:p>
            <a:pPr>
              <a:defRPr/>
            </a:pPr>
            <a:fld id="{6C260935-2945-8F4F-A8CC-C9E01F0BF40E}" type="slidenum">
              <a:rPr lang="en-US" smtClean="0"/>
              <a:pPr>
                <a:defRPr/>
              </a:pPr>
              <a:t>32</a:t>
            </a:fld>
            <a:endParaRPr lang="en-US"/>
          </a:p>
        </p:txBody>
      </p:sp>
    </p:spTree>
    <p:extLst>
      <p:ext uri="{BB962C8B-B14F-4D97-AF65-F5344CB8AC3E}">
        <p14:creationId xmlns:p14="http://schemas.microsoft.com/office/powerpoint/2010/main" val="2685995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t>
            </a:r>
            <a:r>
              <a:rPr lang="en-CH" dirty="0"/>
              <a:t>xplain better… maybe change example…. </a:t>
            </a:r>
            <a:r>
              <a:rPr lang="en-US" dirty="0"/>
              <a:t>A</a:t>
            </a:r>
            <a:r>
              <a:rPr lang="en-CH" dirty="0"/>
              <a:t>dd explicit formula instead of calculation only…</a:t>
            </a:r>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33</a:t>
            </a:fld>
            <a:endParaRPr lang="en-US"/>
          </a:p>
        </p:txBody>
      </p:sp>
    </p:spTree>
    <p:extLst>
      <p:ext uri="{BB962C8B-B14F-4D97-AF65-F5344CB8AC3E}">
        <p14:creationId xmlns:p14="http://schemas.microsoft.com/office/powerpoint/2010/main" val="4036833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35</a:t>
            </a:fld>
            <a:endParaRPr lang="en-US"/>
          </a:p>
        </p:txBody>
      </p:sp>
    </p:spTree>
    <p:extLst>
      <p:ext uri="{BB962C8B-B14F-4D97-AF65-F5344CB8AC3E}">
        <p14:creationId xmlns:p14="http://schemas.microsoft.com/office/powerpoint/2010/main" val="3936732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D0B21-153B-787A-399D-AB95A8D7F5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368667-44ED-C11E-EB8A-47EA9DC8FC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638300-E467-CCB4-0065-FFEAF5F277E2}"/>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9CF6DD8-E539-0C1B-D206-A0AB4323B5BF}"/>
              </a:ext>
            </a:extLst>
          </p:cNvPr>
          <p:cNvSpPr>
            <a:spLocks noGrp="1"/>
          </p:cNvSpPr>
          <p:nvPr>
            <p:ph type="sldNum" sz="quarter" idx="5"/>
          </p:nvPr>
        </p:nvSpPr>
        <p:spPr/>
        <p:txBody>
          <a:bodyPr/>
          <a:lstStyle/>
          <a:p>
            <a:pPr>
              <a:defRPr/>
            </a:pPr>
            <a:fld id="{6C260935-2945-8F4F-A8CC-C9E01F0BF40E}" type="slidenum">
              <a:rPr lang="en-US" smtClean="0"/>
              <a:pPr>
                <a:defRPr/>
              </a:pPr>
              <a:t>36</a:t>
            </a:fld>
            <a:endParaRPr lang="en-US"/>
          </a:p>
        </p:txBody>
      </p:sp>
    </p:spTree>
    <p:extLst>
      <p:ext uri="{BB962C8B-B14F-4D97-AF65-F5344CB8AC3E}">
        <p14:creationId xmlns:p14="http://schemas.microsoft.com/office/powerpoint/2010/main" val="2945167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latin typeface="Monaco" pitchFamily="2" charset="77"/>
              </a:rPr>
              <a:t>\frac{\Delta u_{s}}{\sqrt{\beta_{s}}} &amp;= </a:t>
            </a:r>
          </a:p>
          <a:p>
            <a:r>
              <a:rPr lang="en-US" dirty="0">
                <a:solidFill>
                  <a:srgbClr val="000000"/>
                </a:solidFill>
                <a:effectLst/>
                <a:latin typeface="Monaco" pitchFamily="2" charset="77"/>
              </a:rPr>
              <a:t>\theta_{s_0} \frac{\sqrt{\beta_{s_0}}} {2\sin(\pi Q)}  \cos(\pi Q - |\psi_{s} - \psi_{s_0}|) </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39</a:t>
            </a:fld>
            <a:endParaRPr lang="en-US"/>
          </a:p>
        </p:txBody>
      </p:sp>
    </p:spTree>
    <p:extLst>
      <p:ext uri="{BB962C8B-B14F-4D97-AF65-F5344CB8AC3E}">
        <p14:creationId xmlns:p14="http://schemas.microsoft.com/office/powerpoint/2010/main" val="1179222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FC9DA-8DBD-2E6D-A0AC-5CFD8AC865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334A75-1E55-DA6A-F54D-0BA07F9861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BB75FA-4A05-72C3-0A77-CD620F7AACAB}"/>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511B03E-D9AC-EDF7-6CB5-84EA29DB91D2}"/>
              </a:ext>
            </a:extLst>
          </p:cNvPr>
          <p:cNvSpPr>
            <a:spLocks noGrp="1"/>
          </p:cNvSpPr>
          <p:nvPr>
            <p:ph type="sldNum" sz="quarter" idx="5"/>
          </p:nvPr>
        </p:nvSpPr>
        <p:spPr/>
        <p:txBody>
          <a:bodyPr/>
          <a:lstStyle/>
          <a:p>
            <a:pPr>
              <a:defRPr/>
            </a:pPr>
            <a:fld id="{6C260935-2945-8F4F-A8CC-C9E01F0BF40E}" type="slidenum">
              <a:rPr lang="en-US" smtClean="0"/>
              <a:pPr>
                <a:defRPr/>
              </a:pPr>
              <a:t>40</a:t>
            </a:fld>
            <a:endParaRPr lang="en-US"/>
          </a:p>
        </p:txBody>
      </p:sp>
    </p:spTree>
    <p:extLst>
      <p:ext uri="{BB962C8B-B14F-4D97-AF65-F5344CB8AC3E}">
        <p14:creationId xmlns:p14="http://schemas.microsoft.com/office/powerpoint/2010/main" val="1915199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43</a:t>
            </a:fld>
            <a:endParaRPr lang="en-US"/>
          </a:p>
        </p:txBody>
      </p:sp>
    </p:spTree>
    <p:extLst>
      <p:ext uri="{BB962C8B-B14F-4D97-AF65-F5344CB8AC3E}">
        <p14:creationId xmlns:p14="http://schemas.microsoft.com/office/powerpoint/2010/main" val="1679358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FF82B9-354B-C5EF-3603-267ED67E0F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1866CF-520F-7093-AB9D-6D37B299CE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0B4A00-E7FF-098D-A3D7-D636B1A2A82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C00F964-91D5-F161-D334-B93D29BBD5B2}"/>
              </a:ext>
            </a:extLst>
          </p:cNvPr>
          <p:cNvSpPr>
            <a:spLocks noGrp="1"/>
          </p:cNvSpPr>
          <p:nvPr>
            <p:ph type="sldNum" sz="quarter" idx="5"/>
          </p:nvPr>
        </p:nvSpPr>
        <p:spPr/>
        <p:txBody>
          <a:bodyPr/>
          <a:lstStyle/>
          <a:p>
            <a:pPr>
              <a:defRPr/>
            </a:pPr>
            <a:fld id="{6C260935-2945-8F4F-A8CC-C9E01F0BF40E}" type="slidenum">
              <a:rPr lang="en-US" smtClean="0"/>
              <a:pPr>
                <a:defRPr/>
              </a:pPr>
              <a:t>45</a:t>
            </a:fld>
            <a:endParaRPr lang="en-US"/>
          </a:p>
        </p:txBody>
      </p:sp>
    </p:spTree>
    <p:extLst>
      <p:ext uri="{BB962C8B-B14F-4D97-AF65-F5344CB8AC3E}">
        <p14:creationId xmlns:p14="http://schemas.microsoft.com/office/powerpoint/2010/main" val="2009505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2</a:t>
            </a:fld>
            <a:endParaRPr lang="en-US"/>
          </a:p>
        </p:txBody>
      </p:sp>
    </p:spTree>
    <p:extLst>
      <p:ext uri="{BB962C8B-B14F-4D97-AF65-F5344CB8AC3E}">
        <p14:creationId xmlns:p14="http://schemas.microsoft.com/office/powerpoint/2010/main" val="1020150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B548D-A114-5C5E-AB93-66925D59B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F41752-FF15-584E-CE38-DA1DD910B3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F6D8B5-8ED4-D972-29C8-A9E508C017EB}"/>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Maybe add a nice picture of a golden orbit in </a:t>
            </a:r>
            <a:r>
              <a:rPr lang="en-US" dirty="0" err="1">
                <a:solidFill>
                  <a:srgbClr val="000000"/>
                </a:solidFill>
                <a:effectLst/>
                <a:latin typeface="Monaco" pitchFamily="2" charset="77"/>
              </a:rPr>
              <a:t>LHC</a:t>
            </a:r>
            <a:r>
              <a:rPr lang="en-US" dirty="0">
                <a:solidFill>
                  <a:srgbClr val="000000"/>
                </a:solidFill>
                <a:effectLst/>
                <a:latin typeface="Monaco" pitchFamily="2" charset="77"/>
              </a:rPr>
              <a:t>?!? … to be found…</a:t>
            </a:r>
          </a:p>
          <a:p>
            <a:endParaRPr lang="en-GB" dirty="0"/>
          </a:p>
        </p:txBody>
      </p:sp>
      <p:sp>
        <p:nvSpPr>
          <p:cNvPr id="4" name="Slide Number Placeholder 3">
            <a:extLst>
              <a:ext uri="{FF2B5EF4-FFF2-40B4-BE49-F238E27FC236}">
                <a16:creationId xmlns:a16="http://schemas.microsoft.com/office/drawing/2014/main" id="{B5DB59C1-AB0C-2939-DACC-C81AC3E0E74E}"/>
              </a:ext>
            </a:extLst>
          </p:cNvPr>
          <p:cNvSpPr>
            <a:spLocks noGrp="1"/>
          </p:cNvSpPr>
          <p:nvPr>
            <p:ph type="sldNum" sz="quarter" idx="5"/>
          </p:nvPr>
        </p:nvSpPr>
        <p:spPr/>
        <p:txBody>
          <a:bodyPr/>
          <a:lstStyle/>
          <a:p>
            <a:pPr>
              <a:defRPr/>
            </a:pPr>
            <a:fld id="{6C260935-2945-8F4F-A8CC-C9E01F0BF40E}" type="slidenum">
              <a:rPr lang="en-US" smtClean="0"/>
              <a:pPr>
                <a:defRPr/>
              </a:pPr>
              <a:t>46</a:t>
            </a:fld>
            <a:endParaRPr lang="en-US"/>
          </a:p>
        </p:txBody>
      </p:sp>
    </p:spTree>
    <p:extLst>
      <p:ext uri="{BB962C8B-B14F-4D97-AF65-F5344CB8AC3E}">
        <p14:creationId xmlns:p14="http://schemas.microsoft.com/office/powerpoint/2010/main" val="3589375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47</a:t>
            </a:fld>
            <a:endParaRPr lang="en-US"/>
          </a:p>
        </p:txBody>
      </p:sp>
    </p:spTree>
    <p:extLst>
      <p:ext uri="{BB962C8B-B14F-4D97-AF65-F5344CB8AC3E}">
        <p14:creationId xmlns:p14="http://schemas.microsoft.com/office/powerpoint/2010/main" val="25225876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49</a:t>
            </a:fld>
            <a:endParaRPr lang="en-US"/>
          </a:p>
        </p:txBody>
      </p:sp>
    </p:spTree>
    <p:extLst>
      <p:ext uri="{BB962C8B-B14F-4D97-AF65-F5344CB8AC3E}">
        <p14:creationId xmlns:p14="http://schemas.microsoft.com/office/powerpoint/2010/main" val="34386663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51</a:t>
            </a:fld>
            <a:endParaRPr lang="en-US"/>
          </a:p>
        </p:txBody>
      </p:sp>
    </p:spTree>
    <p:extLst>
      <p:ext uri="{BB962C8B-B14F-4D97-AF65-F5344CB8AC3E}">
        <p14:creationId xmlns:p14="http://schemas.microsoft.com/office/powerpoint/2010/main" val="13455841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52</a:t>
            </a:fld>
            <a:endParaRPr lang="en-US"/>
          </a:p>
        </p:txBody>
      </p:sp>
    </p:spTree>
    <p:extLst>
      <p:ext uri="{BB962C8B-B14F-4D97-AF65-F5344CB8AC3E}">
        <p14:creationId xmlns:p14="http://schemas.microsoft.com/office/powerpoint/2010/main" val="2307394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
            </a:r>
            <a:r>
              <a:rPr lang="en-CH" dirty="0"/>
              <a:t>os 2piQ = sin(2piQ) * (dK ds beta - 2 pi </a:t>
            </a:r>
            <a:r>
              <a:rPr lang="en-CH"/>
              <a:t>dQ)</a:t>
            </a: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Times New Roman" pitchFamily="-112" charset="0"/>
                <a:ea typeface="ＭＳ Ｐゴシック" charset="-128"/>
                <a:cs typeface="ＭＳ Ｐゴシック" charset="-128"/>
              </a:rPr>
              <a:t>\</a:t>
            </a:r>
            <a:r>
              <a:rPr lang="en-US" sz="1200" kern="1200" dirty="0" err="1">
                <a:solidFill>
                  <a:schemeClr val="tx1"/>
                </a:solidFill>
                <a:effectLst/>
                <a:latin typeface="Times New Roman" pitchFamily="-112" charset="0"/>
                <a:ea typeface="ＭＳ Ｐゴシック" charset="-128"/>
                <a:cs typeface="ＭＳ Ｐゴシック" charset="-128"/>
              </a:rPr>
              <a:t>widetilde</a:t>
            </a:r>
            <a:r>
              <a:rPr lang="en-US" sz="1200" kern="1200" dirty="0">
                <a:solidFill>
                  <a:schemeClr val="tx1"/>
                </a:solidFill>
                <a:effectLst/>
                <a:latin typeface="Times New Roman" pitchFamily="-112" charset="0"/>
                <a:ea typeface="ＭＳ Ｐゴシック" charset="-128"/>
                <a:cs typeface="ＭＳ Ｐゴシック" charset="-128"/>
              </a:rPr>
              <a:t>{</a:t>
            </a:r>
            <a:r>
              <a:rPr lang="en-US" sz="1200" kern="1200" dirty="0" err="1">
                <a:solidFill>
                  <a:schemeClr val="tx1"/>
                </a:solidFill>
                <a:effectLst/>
                <a:latin typeface="Times New Roman" pitchFamily="-112" charset="0"/>
                <a:ea typeface="ＭＳ Ｐゴシック" charset="-128"/>
                <a:cs typeface="ＭＳ Ｐゴシック" charset="-128"/>
              </a:rPr>
              <a:t>M_0</a:t>
            </a:r>
            <a:r>
              <a:rPr lang="en-US" sz="1200" kern="1200" dirty="0">
                <a:solidFill>
                  <a:schemeClr val="tx1"/>
                </a:solidFill>
                <a:effectLst/>
                <a:latin typeface="Times New Roman" pitchFamily="-112" charset="0"/>
                <a:ea typeface="ＭＳ Ｐゴシック" charset="-128"/>
                <a:cs typeface="ＭＳ Ｐゴシック" charset="-128"/>
              </a:rPr>
              <a:t>^{\star}} =</a:t>
            </a:r>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57</a:t>
            </a:fld>
            <a:endParaRPr lang="en-US"/>
          </a:p>
        </p:txBody>
      </p:sp>
    </p:spTree>
    <p:extLst>
      <p:ext uri="{BB962C8B-B14F-4D97-AF65-F5344CB8AC3E}">
        <p14:creationId xmlns:p14="http://schemas.microsoft.com/office/powerpoint/2010/main" val="33656015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F580C-0D68-9C33-F3B8-41C76DA3AF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12D938-3441-1B9E-953A-9EE2D8CF2F28}"/>
              </a:ext>
            </a:extLst>
          </p:cNvPr>
          <p:cNvSpPr>
            <a:spLocks noGrp="1" noRot="1" noChangeAspect="1"/>
          </p:cNvSpPr>
          <p:nvPr>
            <p:ph type="sldImg"/>
          </p:nvPr>
        </p:nvSpPr>
        <p:spPr>
          <a:xfrm>
            <a:off x="63500" y="727075"/>
            <a:ext cx="6621463" cy="3725863"/>
          </a:xfrm>
        </p:spPr>
      </p:sp>
      <p:sp>
        <p:nvSpPr>
          <p:cNvPr id="3" name="Notes Placeholder 2">
            <a:extLst>
              <a:ext uri="{FF2B5EF4-FFF2-40B4-BE49-F238E27FC236}">
                <a16:creationId xmlns:a16="http://schemas.microsoft.com/office/drawing/2014/main" id="{54247079-654E-C64E-9597-4E3036326999}"/>
              </a:ext>
            </a:extLst>
          </p:cNvPr>
          <p:cNvSpPr>
            <a:spLocks noGrp="1"/>
          </p:cNvSpPr>
          <p:nvPr>
            <p:ph type="body" idx="1"/>
          </p:nvPr>
        </p:nvSpPr>
        <p:spPr/>
        <p:txBody>
          <a:bodyPr/>
          <a:lstStyle/>
          <a:p>
            <a:r>
              <a:rPr lang="en-US" dirty="0"/>
              <a:t>Add drawings!</a:t>
            </a:r>
          </a:p>
        </p:txBody>
      </p:sp>
      <p:sp>
        <p:nvSpPr>
          <p:cNvPr id="4" name="Slide Number Placeholder 3">
            <a:extLst>
              <a:ext uri="{FF2B5EF4-FFF2-40B4-BE49-F238E27FC236}">
                <a16:creationId xmlns:a16="http://schemas.microsoft.com/office/drawing/2014/main" id="{E093FFFB-90CF-FE3D-2860-6680B1CD35E8}"/>
              </a:ext>
            </a:extLst>
          </p:cNvPr>
          <p:cNvSpPr>
            <a:spLocks noGrp="1"/>
          </p:cNvSpPr>
          <p:nvPr>
            <p:ph type="sldNum" sz="quarter" idx="10"/>
          </p:nvPr>
        </p:nvSpPr>
        <p:spPr/>
        <p:txBody>
          <a:bodyPr/>
          <a:lstStyle/>
          <a:p>
            <a:pPr>
              <a:defRPr/>
            </a:pPr>
            <a:fld id="{6C260935-2945-8F4F-A8CC-C9E01F0BF40E}" type="slidenum">
              <a:rPr lang="en-US" smtClean="0"/>
              <a:pPr>
                <a:defRPr/>
              </a:pPr>
              <a:t>58</a:t>
            </a:fld>
            <a:endParaRPr lang="en-US"/>
          </a:p>
        </p:txBody>
      </p:sp>
    </p:spTree>
    <p:extLst>
      <p:ext uri="{BB962C8B-B14F-4D97-AF65-F5344CB8AC3E}">
        <p14:creationId xmlns:p14="http://schemas.microsoft.com/office/powerpoint/2010/main" val="25021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DD651-2615-C351-BCC1-C0C595A33A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9592F6-6729-0DD8-B888-101850D4F3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96BBF5-885B-0732-2895-399DB374440C}"/>
              </a:ext>
            </a:extLst>
          </p:cNvPr>
          <p:cNvSpPr>
            <a:spLocks noGrp="1"/>
          </p:cNvSpPr>
          <p:nvPr>
            <p:ph type="body" idx="1"/>
          </p:nvPr>
        </p:nvSpPr>
        <p:spPr/>
        <p:txBody>
          <a:bodyPr/>
          <a:lstStyle/>
          <a:p>
            <a:r>
              <a:rPr lang="en-CH" dirty="0"/>
              <a:t>Add drawings!</a:t>
            </a:r>
          </a:p>
        </p:txBody>
      </p:sp>
      <p:sp>
        <p:nvSpPr>
          <p:cNvPr id="4" name="Slide Number Placeholder 3">
            <a:extLst>
              <a:ext uri="{FF2B5EF4-FFF2-40B4-BE49-F238E27FC236}">
                <a16:creationId xmlns:a16="http://schemas.microsoft.com/office/drawing/2014/main" id="{308FDC7D-EC62-BC72-43E8-202F3950C3E0}"/>
              </a:ext>
            </a:extLst>
          </p:cNvPr>
          <p:cNvSpPr>
            <a:spLocks noGrp="1"/>
          </p:cNvSpPr>
          <p:nvPr>
            <p:ph type="sldNum" sz="quarter" idx="5"/>
          </p:nvPr>
        </p:nvSpPr>
        <p:spPr/>
        <p:txBody>
          <a:bodyPr/>
          <a:lstStyle/>
          <a:p>
            <a:pPr>
              <a:defRPr/>
            </a:pPr>
            <a:fld id="{6C260935-2945-8F4F-A8CC-C9E01F0BF40E}" type="slidenum">
              <a:rPr lang="en-US" smtClean="0"/>
              <a:pPr>
                <a:defRPr/>
              </a:pPr>
              <a:t>59</a:t>
            </a:fld>
            <a:endParaRPr lang="en-US"/>
          </a:p>
        </p:txBody>
      </p:sp>
    </p:spTree>
    <p:extLst>
      <p:ext uri="{BB962C8B-B14F-4D97-AF65-F5344CB8AC3E}">
        <p14:creationId xmlns:p14="http://schemas.microsoft.com/office/powerpoint/2010/main" val="35117881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latin typeface="Monaco" pitchFamily="2" charset="77"/>
              </a:rPr>
              <a:t>\delta Q =</a:t>
            </a:r>
          </a:p>
          <a:p>
            <a:r>
              <a:rPr lang="en-US" dirty="0">
                <a:solidFill>
                  <a:srgbClr val="000000"/>
                </a:solidFill>
                <a:effectLst/>
                <a:latin typeface="Monaco" pitchFamily="2" charset="77"/>
              </a:rPr>
              <a:t>\frac{1}{4 \pi} \</a:t>
            </a:r>
            <a:r>
              <a:rPr lang="en-US" dirty="0" err="1">
                <a:solidFill>
                  <a:srgbClr val="000000"/>
                </a:solidFill>
                <a:effectLst/>
                <a:latin typeface="Monaco" pitchFamily="2" charset="77"/>
              </a:rPr>
              <a:t>sum_i</a:t>
            </a:r>
            <a:r>
              <a:rPr lang="en-US" dirty="0">
                <a:solidFill>
                  <a:srgbClr val="000000"/>
                </a:solidFill>
                <a:effectLst/>
                <a:latin typeface="Monaco" pitchFamily="2" charset="77"/>
              </a:rPr>
              <a:t> \delta </a:t>
            </a:r>
            <a:r>
              <a:rPr lang="en-US" dirty="0" err="1">
                <a:solidFill>
                  <a:srgbClr val="000000"/>
                </a:solidFill>
                <a:effectLst/>
                <a:latin typeface="Monaco" pitchFamily="2" charset="77"/>
              </a:rPr>
              <a:t>k_i</a:t>
            </a:r>
            <a:r>
              <a:rPr lang="en-US" dirty="0">
                <a:solidFill>
                  <a:srgbClr val="000000"/>
                </a:solidFill>
                <a:effectLst/>
                <a:latin typeface="Monaco" pitchFamily="2" charset="77"/>
              </a:rPr>
              <a:t>(s) \</a:t>
            </a:r>
            <a:r>
              <a:rPr lang="en-US" dirty="0" err="1">
                <a:solidFill>
                  <a:srgbClr val="000000"/>
                </a:solidFill>
                <a:effectLst/>
                <a:latin typeface="Monaco" pitchFamily="2" charset="77"/>
              </a:rPr>
              <a:t>beta_i</a:t>
            </a:r>
            <a:r>
              <a:rPr lang="en-US" dirty="0">
                <a:solidFill>
                  <a:srgbClr val="000000"/>
                </a:solidFill>
                <a:effectLst/>
                <a:latin typeface="Monaco" pitchFamily="2" charset="77"/>
              </a:rPr>
              <a:t>(s) = </a:t>
            </a:r>
          </a:p>
          <a:p>
            <a:r>
              <a:rPr lang="en-US" dirty="0">
                <a:solidFill>
                  <a:srgbClr val="000000"/>
                </a:solidFill>
                <a:effectLst/>
                <a:latin typeface="Monaco" pitchFamily="2" charset="77"/>
              </a:rPr>
              <a:t>\frac{1}{4 \pi} 18 \</a:t>
            </a:r>
            <a:r>
              <a:rPr lang="en-US" dirty="0" err="1">
                <a:solidFill>
                  <a:srgbClr val="000000"/>
                </a:solidFill>
                <a:effectLst/>
                <a:latin typeface="Monaco" pitchFamily="2" charset="77"/>
              </a:rPr>
              <a:t>cdot</a:t>
            </a:r>
            <a:r>
              <a:rPr lang="en-US" dirty="0">
                <a:solidFill>
                  <a:srgbClr val="000000"/>
                </a:solidFill>
                <a:effectLst/>
                <a:latin typeface="Monaco" pitchFamily="2" charset="77"/>
              </a:rPr>
              <a:t> 12 \frac{0.01}{5.6567} 1 = 0.03</a:t>
            </a:r>
          </a:p>
          <a:p>
            <a:endParaRPr lang="en-US" dirty="0">
              <a:solidFill>
                <a:srgbClr val="000000"/>
              </a:solidFill>
              <a:effectLst/>
              <a:latin typeface="Menlo" panose="020B0609030804020204" pitchFamily="49" charset="0"/>
            </a:endParaRPr>
          </a:p>
          <a:p>
            <a:endParaRPr lang="en-US" dirty="0">
              <a:solidFill>
                <a:srgbClr val="000000"/>
              </a:solidFill>
              <a:effectLst/>
              <a:latin typeface="Menlo" panose="020B0609030804020204" pitchFamily="49" charset="0"/>
            </a:endParaRPr>
          </a:p>
          <a:p>
            <a:endParaRPr lang="en-US" dirty="0">
              <a:solidFill>
                <a:srgbClr val="000000"/>
              </a:solidFill>
              <a:effectLst/>
              <a:latin typeface="Menlo" panose="020B0609030804020204" pitchFamily="49" charset="0"/>
            </a:endParaRPr>
          </a:p>
          <a:p>
            <a:r>
              <a:rPr lang="en-US" dirty="0">
                <a:solidFill>
                  <a:srgbClr val="000000"/>
                </a:solidFill>
                <a:effectLst/>
                <a:latin typeface="Menlo" panose="020B0609030804020204" pitchFamily="49" charset="0"/>
              </a:rPr>
              <a:t>Tune-shift: 1/(4*p) * 18*12*0.01/5.6567 * 1</a:t>
            </a:r>
          </a:p>
          <a:p>
            <a:endParaRPr lang="en-US" dirty="0">
              <a:solidFill>
                <a:srgbClr val="000000"/>
              </a:solidFill>
              <a:effectLst/>
              <a:latin typeface="Menlo" panose="020B0609030804020204" pitchFamily="49" charset="0"/>
            </a:endParaRPr>
          </a:p>
          <a:p>
            <a:endParaRPr lang="en-US" dirty="0">
              <a:solidFill>
                <a:srgbClr val="000000"/>
              </a:solidFill>
              <a:effectLst/>
              <a:latin typeface="Menlo" panose="020B0609030804020204" pitchFamily="49" charset="0"/>
            </a:endParaRPr>
          </a:p>
          <a:p>
            <a:r>
              <a:rPr lang="en-US" dirty="0">
                <a:solidFill>
                  <a:srgbClr val="000000"/>
                </a:solidFill>
                <a:effectLst/>
                <a:latin typeface="Menlo" panose="020B0609030804020204" pitchFamily="49" charset="0"/>
              </a:rPr>
              <a:t>This time assume 1%</a:t>
            </a:r>
          </a:p>
          <a:p>
            <a:r>
              <a:rPr lang="en-US" dirty="0">
                <a:solidFill>
                  <a:srgbClr val="000000"/>
                </a:solidFill>
                <a:effectLst/>
                <a:latin typeface="Menlo" panose="020B0609030804020204" pitchFamily="49" charset="0"/>
              </a:rPr>
              <a:t>Beta-beating: 1/(2*sqrt(2)*s(2*p*6.2)) * sqrt(18)*0.05/5.6567*1*12</a:t>
            </a:r>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66</a:t>
            </a:fld>
            <a:endParaRPr lang="en-US"/>
          </a:p>
        </p:txBody>
      </p:sp>
    </p:spTree>
    <p:extLst>
      <p:ext uri="{BB962C8B-B14F-4D97-AF65-F5344CB8AC3E}">
        <p14:creationId xmlns:p14="http://schemas.microsoft.com/office/powerpoint/2010/main" val="7645029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2813" rtl="0" eaLnBrk="1" fontAlgn="base" latinLnBrk="0" hangingPunct="1">
              <a:lnSpc>
                <a:spcPct val="100000"/>
              </a:lnSpc>
              <a:spcBef>
                <a:spcPct val="0"/>
              </a:spcBef>
              <a:spcAft>
                <a:spcPct val="0"/>
              </a:spcAft>
              <a:buClrTx/>
              <a:buSzTx/>
              <a:buFontTx/>
              <a:buNone/>
              <a:tabLst/>
              <a:defRPr/>
            </a:pPr>
            <a:fld id="{6C260935-2945-8F4F-A8CC-C9E01F0BF40E}" type="slidenum">
              <a:rPr kumimoji="0" lang="en-US" sz="1200" b="0" i="0" u="none" strike="noStrike" kern="1200" cap="none" spc="0" normalizeH="0" baseline="0" noProof="0" smtClean="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73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05889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4</a:t>
            </a:fld>
            <a:endParaRPr lang="en-US"/>
          </a:p>
        </p:txBody>
      </p:sp>
    </p:spTree>
    <p:extLst>
      <p:ext uri="{BB962C8B-B14F-4D97-AF65-F5344CB8AC3E}">
        <p14:creationId xmlns:p14="http://schemas.microsoft.com/office/powerpoint/2010/main" val="17724513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76</a:t>
            </a:fld>
            <a:endParaRPr lang="en-US"/>
          </a:p>
        </p:txBody>
      </p:sp>
    </p:spTree>
    <p:extLst>
      <p:ext uri="{BB962C8B-B14F-4D97-AF65-F5344CB8AC3E}">
        <p14:creationId xmlns:p14="http://schemas.microsoft.com/office/powerpoint/2010/main" val="3881908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77</a:t>
            </a:fld>
            <a:endParaRPr lang="en-US"/>
          </a:p>
        </p:txBody>
      </p:sp>
    </p:spTree>
    <p:extLst>
      <p:ext uri="{BB962C8B-B14F-4D97-AF65-F5344CB8AC3E}">
        <p14:creationId xmlns:p14="http://schemas.microsoft.com/office/powerpoint/2010/main" val="41699658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\mu \in \</a:t>
            </a:r>
            <a:r>
              <a:rPr lang="en-US" dirty="0" err="1">
                <a:solidFill>
                  <a:srgbClr val="000000"/>
                </a:solidFill>
                <a:effectLst/>
                <a:latin typeface="Monaco" pitchFamily="2" charset="77"/>
              </a:rPr>
              <a:t>mathbb</a:t>
            </a:r>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Q_x</a:t>
            </a:r>
            <a:r>
              <a:rPr lang="en-US" dirty="0">
                <a:solidFill>
                  <a:srgbClr val="000000"/>
                </a:solidFill>
                <a:effectLst/>
                <a:latin typeface="Monaco" pitchFamily="2" charset="77"/>
              </a:rPr>
              <a:t> + </a:t>
            </a:r>
            <a:r>
              <a:rPr lang="en-US" dirty="0" err="1">
                <a:solidFill>
                  <a:srgbClr val="000000"/>
                </a:solidFill>
                <a:effectLst/>
                <a:latin typeface="Monaco" pitchFamily="2" charset="77"/>
              </a:rPr>
              <a:t>Q_y</a:t>
            </a:r>
            <a:r>
              <a:rPr lang="en-US" dirty="0">
                <a:solidFill>
                  <a:srgbClr val="000000"/>
                </a:solidFill>
                <a:effectLst/>
                <a:latin typeface="Monaco" pitchFamily="2" charset="77"/>
              </a:rPr>
              <a:t> = n \text{where} n \in \</a:t>
            </a:r>
            <a:r>
              <a:rPr lang="en-US" dirty="0" err="1">
                <a:solidFill>
                  <a:srgbClr val="000000"/>
                </a:solidFill>
                <a:effectLst/>
                <a:latin typeface="Monaco" pitchFamily="2" charset="77"/>
              </a:rPr>
              <a:t>mathbi</a:t>
            </a:r>
            <a:r>
              <a:rPr lang="en-US" dirty="0">
                <a:solidFill>
                  <a:srgbClr val="000000"/>
                </a:solidFill>
                <a:effectLst/>
                <a:latin typeface="Monaco" pitchFamily="2" charset="77"/>
              </a:rPr>
              <a:t>{N}</a:t>
            </a:r>
          </a:p>
          <a:p>
            <a:endParaRPr lang="en-GB" dirty="0"/>
          </a:p>
        </p:txBody>
      </p:sp>
      <p:sp>
        <p:nvSpPr>
          <p:cNvPr id="4" name="Slide Number Placeholder 3"/>
          <p:cNvSpPr>
            <a:spLocks noGrp="1"/>
          </p:cNvSpPr>
          <p:nvPr>
            <p:ph type="sldNum" sz="quarter" idx="5"/>
          </p:nvPr>
        </p:nvSpPr>
        <p:spPr/>
        <p:txBody>
          <a:bodyPr/>
          <a:lstStyle/>
          <a:p>
            <a:pPr marL="0" marR="0" lvl="0" indent="0" algn="r" defTabSz="912813" rtl="0" eaLnBrk="1" fontAlgn="base" latinLnBrk="0" hangingPunct="1">
              <a:lnSpc>
                <a:spcPct val="100000"/>
              </a:lnSpc>
              <a:spcBef>
                <a:spcPct val="0"/>
              </a:spcBef>
              <a:spcAft>
                <a:spcPct val="0"/>
              </a:spcAft>
              <a:buClrTx/>
              <a:buSzTx/>
              <a:buFontTx/>
              <a:buNone/>
              <a:tabLst/>
              <a:defRPr/>
            </a:pPr>
            <a:fld id="{6C260935-2945-8F4F-A8CC-C9E01F0BF40E}" type="slidenum">
              <a:rPr kumimoji="0" lang="en-US" sz="1200" b="0" i="0" u="none" strike="noStrike" kern="1200" cap="none" spc="0" normalizeH="0" baseline="0" noProof="0" smtClean="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79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92335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dirty="0" err="1"/>
              <a:t>E.J</a:t>
            </a:r>
            <a:r>
              <a:rPr lang="en-GB" sz="1200" b="0" dirty="0"/>
              <a:t>. </a:t>
            </a:r>
            <a:r>
              <a:rPr lang="en-GB" sz="1200" b="0" dirty="0" err="1"/>
              <a:t>Høydalsvik</a:t>
            </a:r>
            <a:r>
              <a:rPr lang="en-GB" sz="1200" b="0" dirty="0"/>
              <a:t> et al., Evaluation of the closest tune approach and its MAD-X implementation - </a:t>
            </a:r>
            <a:r>
              <a:rPr lang="en-GB" sz="1200" b="0" dirty="0">
                <a:hlinkClick r:id="rId3"/>
              </a:rPr>
              <a:t>CERN-ACC-NOTE-2021-0022</a:t>
            </a:r>
            <a:endParaRPr lang="en-GB" sz="1200" b="0"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82</a:t>
            </a:fld>
            <a:endParaRPr lang="en-US"/>
          </a:p>
        </p:txBody>
      </p:sp>
    </p:spTree>
    <p:extLst>
      <p:ext uri="{BB962C8B-B14F-4D97-AF65-F5344CB8AC3E}">
        <p14:creationId xmlns:p14="http://schemas.microsoft.com/office/powerpoint/2010/main" val="11199551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2813" rtl="0" eaLnBrk="1" fontAlgn="base" latinLnBrk="0" hangingPunct="1">
              <a:lnSpc>
                <a:spcPct val="100000"/>
              </a:lnSpc>
              <a:spcBef>
                <a:spcPct val="0"/>
              </a:spcBef>
              <a:spcAft>
                <a:spcPct val="0"/>
              </a:spcAft>
              <a:buClrTx/>
              <a:buSzTx/>
              <a:buFontTx/>
              <a:buNone/>
              <a:tabLst/>
              <a:defRPr/>
            </a:pPr>
            <a:fld id="{6C260935-2945-8F4F-A8CC-C9E01F0BF40E}" type="slidenum">
              <a:rPr kumimoji="0" lang="en-US" sz="1200" b="0" i="0" u="none" strike="noStrike" kern="1200" cap="none" spc="0" normalizeH="0" baseline="0" noProof="0" smtClean="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84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837655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latin typeface="Monaco" pitchFamily="2" charset="77"/>
              </a:rPr>
              <a:t>B \rho &amp;= 3.3356 \, p/q \\</a:t>
            </a:r>
          </a:p>
          <a:p>
            <a:r>
              <a:rPr lang="en-US" dirty="0">
                <a:solidFill>
                  <a:srgbClr val="000000"/>
                </a:solidFill>
                <a:effectLst/>
                <a:latin typeface="Monaco" pitchFamily="2" charset="77"/>
              </a:rPr>
              <a:t>&amp;= 3.3356 \, \</a:t>
            </a:r>
            <a:r>
              <a:rPr lang="en-US" dirty="0" err="1">
                <a:solidFill>
                  <a:srgbClr val="000000"/>
                </a:solidFill>
                <a:effectLst/>
                <a:latin typeface="Monaco" pitchFamily="2" charset="77"/>
              </a:rPr>
              <a:t>beta_r</a:t>
            </a:r>
            <a:r>
              <a:rPr lang="en-US" dirty="0">
                <a:solidFill>
                  <a:srgbClr val="000000"/>
                </a:solidFill>
                <a:effectLst/>
                <a:latin typeface="Monaco" pitchFamily="2" charset="77"/>
              </a:rPr>
              <a:t> E/q \\</a:t>
            </a:r>
          </a:p>
          <a:p>
            <a:endParaRPr lang="en-CH" dirty="0"/>
          </a:p>
          <a:p>
            <a:endParaRPr lang="en-CH" dirty="0"/>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88</a:t>
            </a:fld>
            <a:endParaRPr lang="en-US"/>
          </a:p>
        </p:txBody>
      </p:sp>
    </p:spTree>
    <p:extLst>
      <p:ext uri="{BB962C8B-B14F-4D97-AF65-F5344CB8AC3E}">
        <p14:creationId xmlns:p14="http://schemas.microsoft.com/office/powerpoint/2010/main" val="416012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90</a:t>
            </a:fld>
            <a:endParaRPr lang="en-US"/>
          </a:p>
        </p:txBody>
      </p:sp>
    </p:spTree>
    <p:extLst>
      <p:ext uri="{BB962C8B-B14F-4D97-AF65-F5344CB8AC3E}">
        <p14:creationId xmlns:p14="http://schemas.microsoft.com/office/powerpoint/2010/main" val="33688661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4E175-7491-A53F-AF22-35E97E7ED1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553D2B-2C44-06AD-B19B-7D295F7F25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978B08-8506-9FF9-C4EC-C36D56329715}"/>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BFB14B63-BB92-3FBC-DA2C-6D5AD38F71EE}"/>
              </a:ext>
            </a:extLst>
          </p:cNvPr>
          <p:cNvSpPr>
            <a:spLocks noGrp="1"/>
          </p:cNvSpPr>
          <p:nvPr>
            <p:ph type="sldNum" sz="quarter" idx="5"/>
          </p:nvPr>
        </p:nvSpPr>
        <p:spPr/>
        <p:txBody>
          <a:bodyPr/>
          <a:lstStyle/>
          <a:p>
            <a:pPr>
              <a:defRPr/>
            </a:pPr>
            <a:fld id="{6C260935-2945-8F4F-A8CC-C9E01F0BF40E}" type="slidenum">
              <a:rPr lang="en-US" smtClean="0"/>
              <a:pPr>
                <a:defRPr/>
              </a:pPr>
              <a:t>91</a:t>
            </a:fld>
            <a:endParaRPr lang="en-US"/>
          </a:p>
        </p:txBody>
      </p:sp>
    </p:spTree>
    <p:extLst>
      <p:ext uri="{BB962C8B-B14F-4D97-AF65-F5344CB8AC3E}">
        <p14:creationId xmlns:p14="http://schemas.microsoft.com/office/powerpoint/2010/main" val="8260785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latin typeface="Monaco" pitchFamily="2" charset="77"/>
              </a:rPr>
              <a:t>\</a:t>
            </a:r>
            <a:r>
              <a:rPr lang="en-US" dirty="0" err="1">
                <a:solidFill>
                  <a:srgbClr val="000000"/>
                </a:solidFill>
                <a:effectLst/>
                <a:latin typeface="Monaco" pitchFamily="2" charset="77"/>
              </a:rPr>
              <a:t>mathbf</a:t>
            </a:r>
            <a:r>
              <a:rPr lang="en-US" dirty="0">
                <a:solidFill>
                  <a:srgbClr val="000000"/>
                </a:solidFill>
                <a:effectLst/>
                <a:latin typeface="Monaco" pitchFamily="2" charset="77"/>
              </a:rPr>
              <a:t>{B}(x, y) &amp;= </a:t>
            </a:r>
            <a:r>
              <a:rPr lang="en-US" dirty="0" err="1">
                <a:solidFill>
                  <a:srgbClr val="000000"/>
                </a:solidFill>
                <a:effectLst/>
                <a:latin typeface="Monaco" pitchFamily="2" charset="77"/>
              </a:rPr>
              <a:t>B_y</a:t>
            </a:r>
            <a:r>
              <a:rPr lang="en-US" dirty="0">
                <a:solidFill>
                  <a:srgbClr val="000000"/>
                </a:solidFill>
                <a:effectLst/>
                <a:latin typeface="Monaco" pitchFamily="2" charset="77"/>
              </a:rPr>
              <a:t>(x, y) + </a:t>
            </a:r>
            <a:r>
              <a:rPr lang="en-US" dirty="0" err="1">
                <a:solidFill>
                  <a:srgbClr val="000000"/>
                </a:solidFill>
                <a:effectLst/>
                <a:latin typeface="Monaco" pitchFamily="2" charset="77"/>
              </a:rPr>
              <a:t>i</a:t>
            </a:r>
            <a:r>
              <a:rPr lang="en-US" dirty="0">
                <a:solidFill>
                  <a:srgbClr val="000000"/>
                </a:solidFill>
                <a:effectLst/>
                <a:latin typeface="Monaco" pitchFamily="2" charset="77"/>
              </a:rPr>
              <a:t> </a:t>
            </a:r>
            <a:r>
              <a:rPr lang="en-US" dirty="0" err="1">
                <a:solidFill>
                  <a:srgbClr val="000000"/>
                </a:solidFill>
                <a:effectLst/>
                <a:latin typeface="Monaco" pitchFamily="2" charset="77"/>
              </a:rPr>
              <a:t>B_x</a:t>
            </a:r>
            <a:r>
              <a:rPr lang="en-US" dirty="0">
                <a:solidFill>
                  <a:srgbClr val="000000"/>
                </a:solidFill>
                <a:effectLst/>
                <a:latin typeface="Monaco" pitchFamily="2" charset="77"/>
              </a:rPr>
              <a:t> (x, y) \\</a:t>
            </a:r>
          </a:p>
          <a:p>
            <a:r>
              <a:rPr lang="en-US" dirty="0">
                <a:solidFill>
                  <a:srgbClr val="000000"/>
                </a:solidFill>
                <a:effectLst/>
                <a:latin typeface="Monaco" pitchFamily="2" charset="77"/>
              </a:rPr>
              <a:t>&amp;= \sum_{n=0}^{\</a:t>
            </a:r>
            <a:r>
              <a:rPr lang="en-US" dirty="0" err="1">
                <a:solidFill>
                  <a:srgbClr val="000000"/>
                </a:solidFill>
                <a:effectLst/>
                <a:latin typeface="Monaco" pitchFamily="2" charset="77"/>
              </a:rPr>
              <a:t>infty</a:t>
            </a:r>
            <a:r>
              <a:rPr lang="en-US" dirty="0">
                <a:solidFill>
                  <a:srgbClr val="000000"/>
                </a:solidFill>
                <a:effectLst/>
                <a:latin typeface="Monaco" pitchFamily="2" charset="77"/>
              </a:rPr>
              <a:t>}(</a:t>
            </a:r>
            <a:r>
              <a:rPr lang="en-US" dirty="0" err="1">
                <a:solidFill>
                  <a:srgbClr val="000000"/>
                </a:solidFill>
                <a:effectLst/>
                <a:latin typeface="Monaco" pitchFamily="2" charset="77"/>
              </a:rPr>
              <a:t>B_n</a:t>
            </a:r>
            <a:r>
              <a:rPr lang="en-US" dirty="0">
                <a:solidFill>
                  <a:srgbClr val="000000"/>
                </a:solidFill>
                <a:effectLst/>
                <a:latin typeface="Monaco" pitchFamily="2" charset="77"/>
              </a:rPr>
              <a:t> + </a:t>
            </a:r>
            <a:r>
              <a:rPr lang="en-US" dirty="0" err="1">
                <a:solidFill>
                  <a:srgbClr val="000000"/>
                </a:solidFill>
                <a:effectLst/>
                <a:latin typeface="Monaco" pitchFamily="2" charset="77"/>
              </a:rPr>
              <a:t>i</a:t>
            </a:r>
            <a:r>
              <a:rPr lang="en-US" dirty="0">
                <a:solidFill>
                  <a:srgbClr val="000000"/>
                </a:solidFill>
                <a:effectLst/>
                <a:latin typeface="Monaco" pitchFamily="2" charset="77"/>
              </a:rPr>
              <a:t> </a:t>
            </a:r>
            <a:r>
              <a:rPr lang="en-US" dirty="0" err="1">
                <a:solidFill>
                  <a:srgbClr val="000000"/>
                </a:solidFill>
                <a:effectLst/>
                <a:latin typeface="Monaco" pitchFamily="2" charset="77"/>
              </a:rPr>
              <a:t>A_n</a:t>
            </a:r>
            <a:r>
              <a:rPr lang="en-US" dirty="0">
                <a:solidFill>
                  <a:srgbClr val="000000"/>
                </a:solidFill>
                <a:effectLst/>
                <a:latin typeface="Monaco" pitchFamily="2" charset="77"/>
              </a:rPr>
              <a:t>)(</a:t>
            </a:r>
            <a:r>
              <a:rPr lang="en-US" dirty="0" err="1">
                <a:solidFill>
                  <a:srgbClr val="000000"/>
                </a:solidFill>
                <a:effectLst/>
                <a:latin typeface="Monaco" pitchFamily="2" charset="77"/>
              </a:rPr>
              <a:t>x+i</a:t>
            </a:r>
            <a:r>
              <a:rPr lang="en-US" dirty="0">
                <a:solidFill>
                  <a:srgbClr val="000000"/>
                </a:solidFill>
                <a:effectLst/>
                <a:latin typeface="Monaco" pitchFamily="2" charset="77"/>
              </a:rPr>
              <a:t> y)^n</a:t>
            </a:r>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96</a:t>
            </a:fld>
            <a:endParaRPr lang="en-US"/>
          </a:p>
        </p:txBody>
      </p:sp>
    </p:spTree>
    <p:extLst>
      <p:ext uri="{BB962C8B-B14F-4D97-AF65-F5344CB8AC3E}">
        <p14:creationId xmlns:p14="http://schemas.microsoft.com/office/powerpoint/2010/main" val="18723298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B_y</a:t>
            </a:r>
            <a:r>
              <a:rPr lang="en-US" dirty="0">
                <a:solidFill>
                  <a:srgbClr val="000000"/>
                </a:solidFill>
                <a:effectLst/>
                <a:latin typeface="Monaco" pitchFamily="2" charset="77"/>
              </a:rPr>
              <a:t> = B_0 + B_1x - A_1y + B_2(x^2-y^2) - 2A_2 </a:t>
            </a:r>
            <a:r>
              <a:rPr lang="en-US" dirty="0" err="1">
                <a:solidFill>
                  <a:srgbClr val="000000"/>
                </a:solidFill>
                <a:effectLst/>
                <a:latin typeface="Monaco" pitchFamily="2" charset="77"/>
              </a:rPr>
              <a:t>xy</a:t>
            </a:r>
            <a:r>
              <a:rPr lang="en-US" dirty="0">
                <a:solidFill>
                  <a:srgbClr val="000000"/>
                </a:solidFill>
                <a:effectLst/>
                <a:latin typeface="Monaco" pitchFamily="2" charset="77"/>
              </a:rPr>
              <a:t> + B_3(x^3-3 xy^2) - A_3 (- y^3 + 3x^2y) + \dots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r>
              <a:rPr lang="en-US" dirty="0" err="1">
                <a:solidFill>
                  <a:srgbClr val="000000"/>
                </a:solidFill>
                <a:effectLst/>
                <a:latin typeface="Monaco" pitchFamily="2" charset="77"/>
              </a:rPr>
              <a:t>B_x</a:t>
            </a:r>
            <a:r>
              <a:rPr lang="en-US" dirty="0">
                <a:solidFill>
                  <a:srgbClr val="000000"/>
                </a:solidFill>
                <a:effectLst/>
                <a:latin typeface="Monaco" pitchFamily="2" charset="77"/>
              </a:rPr>
              <a:t> = A_0 </a:t>
            </a:r>
          </a:p>
          <a:p>
            <a:r>
              <a:rPr lang="en-US" dirty="0">
                <a:solidFill>
                  <a:srgbClr val="000000"/>
                </a:solidFill>
                <a:effectLst/>
                <a:latin typeface="Monaco" pitchFamily="2" charset="77"/>
              </a:rPr>
              <a:t>+ A_1x + B_1y </a:t>
            </a:r>
          </a:p>
          <a:p>
            <a:r>
              <a:rPr lang="en-US" dirty="0">
                <a:solidFill>
                  <a:srgbClr val="000000"/>
                </a:solidFill>
                <a:effectLst/>
                <a:latin typeface="Monaco" pitchFamily="2" charset="77"/>
              </a:rPr>
              <a:t>+ A_2(x^2-y^2) + 2B_2 </a:t>
            </a:r>
            <a:r>
              <a:rPr lang="en-US" dirty="0" err="1">
                <a:solidFill>
                  <a:srgbClr val="000000"/>
                </a:solidFill>
                <a:effectLst/>
                <a:latin typeface="Monaco" pitchFamily="2" charset="77"/>
              </a:rPr>
              <a:t>xy</a:t>
            </a:r>
            <a:r>
              <a:rPr lang="en-US" dirty="0">
                <a:solidFill>
                  <a:srgbClr val="000000"/>
                </a:solidFill>
                <a:effectLst/>
                <a:latin typeface="Monaco" pitchFamily="2" charset="77"/>
              </a:rPr>
              <a:t> </a:t>
            </a:r>
          </a:p>
          <a:p>
            <a:r>
              <a:rPr lang="en-US" dirty="0">
                <a:solidFill>
                  <a:srgbClr val="000000"/>
                </a:solidFill>
                <a:effectLst/>
                <a:latin typeface="Monaco" pitchFamily="2" charset="77"/>
              </a:rPr>
              <a:t>+ A_3(x^3-3 xy^2) + B_3 (-y^3 + 3x^2y) + \dots</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B_y</a:t>
            </a:r>
            <a:r>
              <a:rPr lang="en-US" dirty="0">
                <a:solidFill>
                  <a:srgbClr val="000000"/>
                </a:solidFill>
                <a:effectLst/>
                <a:latin typeface="Monaco" pitchFamily="2" charset="77"/>
              </a:rPr>
              <a:t>(y\!=\!0) = </a:t>
            </a:r>
            <a:r>
              <a:rPr lang="en-US" dirty="0" err="1">
                <a:solidFill>
                  <a:srgbClr val="000000"/>
                </a:solidFill>
                <a:effectLst/>
                <a:latin typeface="Monaco" pitchFamily="2" charset="77"/>
              </a:rPr>
              <a:t>B_n</a:t>
            </a:r>
            <a:r>
              <a:rPr lang="en-US" dirty="0">
                <a:solidFill>
                  <a:srgbClr val="000000"/>
                </a:solidFill>
                <a:effectLst/>
                <a:latin typeface="Monaco" pitchFamily="2" charset="77"/>
              </a:rPr>
              <a:t> \bar{x}^n = </a:t>
            </a:r>
            <a:r>
              <a:rPr lang="en-US" dirty="0" err="1">
                <a:solidFill>
                  <a:srgbClr val="000000"/>
                </a:solidFill>
                <a:effectLst/>
                <a:latin typeface="Monaco" pitchFamily="2" charset="77"/>
              </a:rPr>
              <a:t>B_n</a:t>
            </a:r>
            <a:r>
              <a:rPr lang="en-US" dirty="0">
                <a:solidFill>
                  <a:srgbClr val="000000"/>
                </a:solidFill>
                <a:effectLst/>
                <a:latin typeface="Monaco" pitchFamily="2" charset="77"/>
              </a:rPr>
              <a:t>(x+\delta x)^n = </a:t>
            </a:r>
            <a:r>
              <a:rPr lang="en-US" dirty="0" err="1">
                <a:solidFill>
                  <a:srgbClr val="000000"/>
                </a:solidFill>
                <a:effectLst/>
                <a:latin typeface="Monaco" pitchFamily="2" charset="77"/>
              </a:rPr>
              <a:t>B_n</a:t>
            </a:r>
            <a:r>
              <a:rPr lang="en-US" dirty="0">
                <a:solidFill>
                  <a:srgbClr val="000000"/>
                </a:solidFill>
                <a:effectLst/>
                <a:latin typeface="Monaco" pitchFamily="2" charset="77"/>
              </a:rPr>
              <a:t> (</a:t>
            </a:r>
            <a:r>
              <a:rPr lang="en-US" dirty="0" err="1">
                <a:solidFill>
                  <a:srgbClr val="000000"/>
                </a:solidFill>
                <a:effectLst/>
                <a:latin typeface="Monaco" pitchFamily="2" charset="77"/>
              </a:rPr>
              <a:t>x^n</a:t>
            </a:r>
            <a:r>
              <a:rPr lang="en-US" dirty="0">
                <a:solidFill>
                  <a:srgbClr val="000000"/>
                </a:solidFill>
                <a:effectLst/>
                <a:latin typeface="Monaco" pitchFamily="2" charset="77"/>
              </a:rPr>
              <a:t> +n\delta x x^{n-1} + \</a:t>
            </a:r>
            <a:r>
              <a:rPr lang="en-US" dirty="0" err="1">
                <a:solidFill>
                  <a:srgbClr val="000000"/>
                </a:solidFill>
                <a:effectLst/>
                <a:latin typeface="Monaco" pitchFamily="2" charset="77"/>
              </a:rPr>
              <a:t>tfrac</a:t>
            </a:r>
            <a:r>
              <a:rPr lang="en-US" dirty="0">
                <a:solidFill>
                  <a:srgbClr val="000000"/>
                </a:solidFill>
                <a:effectLst/>
                <a:latin typeface="Monaco" pitchFamily="2" charset="77"/>
              </a:rPr>
              <a:t>{n(n-1)}{2}\delta x^2 x^{n-2} +\dots + (\delta x)^n)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B_x</a:t>
            </a:r>
            <a:r>
              <a:rPr lang="en-US" dirty="0">
                <a:solidFill>
                  <a:srgbClr val="000000"/>
                </a:solidFill>
                <a:effectLst/>
                <a:latin typeface="Monaco" pitchFamily="2" charset="77"/>
              </a:rPr>
              <a:t>(y\!=\!0) = 0</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B_x</a:t>
            </a:r>
            <a:r>
              <a:rPr lang="en-US" dirty="0">
                <a:solidFill>
                  <a:srgbClr val="000000"/>
                </a:solidFill>
                <a:effectLst/>
                <a:latin typeface="Monaco" pitchFamily="2" charset="77"/>
              </a:rPr>
              <a:t>(y\!=\!0) = </a:t>
            </a:r>
            <a:r>
              <a:rPr lang="en-US" dirty="0" err="1">
                <a:solidFill>
                  <a:srgbClr val="000000"/>
                </a:solidFill>
                <a:effectLst/>
                <a:latin typeface="Monaco" pitchFamily="2" charset="77"/>
              </a:rPr>
              <a:t>A_n</a:t>
            </a:r>
            <a:r>
              <a:rPr lang="en-US" dirty="0">
                <a:solidFill>
                  <a:srgbClr val="000000"/>
                </a:solidFill>
                <a:effectLst/>
                <a:latin typeface="Monaco" pitchFamily="2" charset="77"/>
              </a:rPr>
              <a:t> \bar{x}^n = </a:t>
            </a:r>
            <a:r>
              <a:rPr lang="en-US" dirty="0" err="1">
                <a:solidFill>
                  <a:srgbClr val="000000"/>
                </a:solidFill>
                <a:effectLst/>
                <a:latin typeface="Monaco" pitchFamily="2" charset="77"/>
              </a:rPr>
              <a:t>A_n</a:t>
            </a:r>
            <a:r>
              <a:rPr lang="en-US" dirty="0">
                <a:solidFill>
                  <a:srgbClr val="000000"/>
                </a:solidFill>
                <a:effectLst/>
                <a:latin typeface="Monaco" pitchFamily="2" charset="77"/>
              </a:rPr>
              <a:t>(x+\delta x)^n = </a:t>
            </a:r>
            <a:r>
              <a:rPr lang="en-US" dirty="0" err="1">
                <a:solidFill>
                  <a:srgbClr val="000000"/>
                </a:solidFill>
                <a:effectLst/>
                <a:latin typeface="Monaco" pitchFamily="2" charset="77"/>
              </a:rPr>
              <a:t>A_n</a:t>
            </a:r>
            <a:r>
              <a:rPr lang="en-US" dirty="0">
                <a:solidFill>
                  <a:srgbClr val="000000"/>
                </a:solidFill>
                <a:effectLst/>
                <a:latin typeface="Monaco" pitchFamily="2" charset="77"/>
              </a:rPr>
              <a:t> (</a:t>
            </a:r>
            <a:r>
              <a:rPr lang="en-US" dirty="0" err="1">
                <a:solidFill>
                  <a:srgbClr val="000000"/>
                </a:solidFill>
                <a:effectLst/>
                <a:latin typeface="Monaco" pitchFamily="2" charset="77"/>
              </a:rPr>
              <a:t>x^n</a:t>
            </a:r>
            <a:r>
              <a:rPr lang="en-US" dirty="0">
                <a:solidFill>
                  <a:srgbClr val="000000"/>
                </a:solidFill>
                <a:effectLst/>
                <a:latin typeface="Monaco" pitchFamily="2" charset="77"/>
              </a:rPr>
              <a:t> +n\delta x x^{n-1} + \</a:t>
            </a:r>
            <a:r>
              <a:rPr lang="en-US" dirty="0" err="1">
                <a:solidFill>
                  <a:srgbClr val="000000"/>
                </a:solidFill>
                <a:effectLst/>
                <a:latin typeface="Monaco" pitchFamily="2" charset="77"/>
              </a:rPr>
              <a:t>tfrac</a:t>
            </a:r>
            <a:r>
              <a:rPr lang="en-US" dirty="0">
                <a:solidFill>
                  <a:srgbClr val="000000"/>
                </a:solidFill>
                <a:effectLst/>
                <a:latin typeface="Monaco" pitchFamily="2" charset="77"/>
              </a:rPr>
              <a:t>{n(n-1)}{2}\delta x^2 x^{n-2} +\dots + (\delta x)^n)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B_y</a:t>
            </a:r>
            <a:r>
              <a:rPr lang="en-US" dirty="0">
                <a:solidFill>
                  <a:srgbClr val="000000"/>
                </a:solidFill>
                <a:effectLst/>
                <a:latin typeface="Monaco" pitchFamily="2" charset="77"/>
              </a:rPr>
              <a:t>(y\!=\!0) = 0</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97</a:t>
            </a:fld>
            <a:endParaRPr lang="en-US"/>
          </a:p>
        </p:txBody>
      </p:sp>
    </p:spTree>
    <p:extLst>
      <p:ext uri="{BB962C8B-B14F-4D97-AF65-F5344CB8AC3E}">
        <p14:creationId xmlns:p14="http://schemas.microsoft.com/office/powerpoint/2010/main" val="2797094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5</a:t>
            </a:fld>
            <a:endParaRPr lang="en-US"/>
          </a:p>
        </p:txBody>
      </p:sp>
    </p:spTree>
    <p:extLst>
      <p:ext uri="{BB962C8B-B14F-4D97-AF65-F5344CB8AC3E}">
        <p14:creationId xmlns:p14="http://schemas.microsoft.com/office/powerpoint/2010/main" val="5651895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B_y</a:t>
            </a:r>
            <a:r>
              <a:rPr lang="en-US" dirty="0">
                <a:solidFill>
                  <a:srgbClr val="000000"/>
                </a:solidFill>
                <a:effectLst/>
                <a:latin typeface="Monaco" pitchFamily="2" charset="77"/>
              </a:rPr>
              <a:t>(y\!=\!0) = </a:t>
            </a:r>
            <a:r>
              <a:rPr lang="en-US" dirty="0" err="1">
                <a:solidFill>
                  <a:srgbClr val="000000"/>
                </a:solidFill>
                <a:effectLst/>
                <a:latin typeface="Monaco" pitchFamily="2" charset="77"/>
              </a:rPr>
              <a:t>B_n</a:t>
            </a:r>
            <a:r>
              <a:rPr lang="en-US" dirty="0">
                <a:solidFill>
                  <a:srgbClr val="000000"/>
                </a:solidFill>
                <a:effectLst/>
                <a:latin typeface="Monaco" pitchFamily="2" charset="77"/>
              </a:rPr>
              <a:t> \bar{x}^n = </a:t>
            </a:r>
            <a:r>
              <a:rPr lang="en-US" dirty="0" err="1">
                <a:solidFill>
                  <a:srgbClr val="000000"/>
                </a:solidFill>
                <a:effectLst/>
                <a:latin typeface="Monaco" pitchFamily="2" charset="77"/>
              </a:rPr>
              <a:t>B_n</a:t>
            </a:r>
            <a:r>
              <a:rPr lang="en-US" dirty="0">
                <a:solidFill>
                  <a:srgbClr val="000000"/>
                </a:solidFill>
                <a:effectLst/>
                <a:latin typeface="Monaco" pitchFamily="2" charset="77"/>
              </a:rPr>
              <a:t>(x+\delta x)^n = </a:t>
            </a:r>
            <a:r>
              <a:rPr lang="en-US" dirty="0" err="1">
                <a:solidFill>
                  <a:srgbClr val="000000"/>
                </a:solidFill>
                <a:effectLst/>
                <a:latin typeface="Monaco" pitchFamily="2" charset="77"/>
              </a:rPr>
              <a:t>B_n</a:t>
            </a:r>
            <a:r>
              <a:rPr lang="en-US" dirty="0">
                <a:solidFill>
                  <a:srgbClr val="000000"/>
                </a:solidFill>
                <a:effectLst/>
                <a:latin typeface="Monaco" pitchFamily="2" charset="77"/>
              </a:rPr>
              <a:t> (</a:t>
            </a:r>
            <a:r>
              <a:rPr lang="en-US" dirty="0" err="1">
                <a:solidFill>
                  <a:srgbClr val="000000"/>
                </a:solidFill>
                <a:effectLst/>
                <a:latin typeface="Monaco" pitchFamily="2" charset="77"/>
              </a:rPr>
              <a:t>x^n</a:t>
            </a:r>
            <a:r>
              <a:rPr lang="en-US" dirty="0">
                <a:solidFill>
                  <a:srgbClr val="000000"/>
                </a:solidFill>
                <a:effectLst/>
                <a:latin typeface="Monaco" pitchFamily="2" charset="77"/>
              </a:rPr>
              <a:t> +n\delta x x^{n-1} + \</a:t>
            </a:r>
            <a:r>
              <a:rPr lang="en-US" dirty="0" err="1">
                <a:solidFill>
                  <a:srgbClr val="000000"/>
                </a:solidFill>
                <a:effectLst/>
                <a:latin typeface="Monaco" pitchFamily="2" charset="77"/>
              </a:rPr>
              <a:t>tfrac</a:t>
            </a:r>
            <a:r>
              <a:rPr lang="en-US" dirty="0">
                <a:solidFill>
                  <a:srgbClr val="000000"/>
                </a:solidFill>
                <a:effectLst/>
                <a:latin typeface="Monaco" pitchFamily="2" charset="77"/>
              </a:rPr>
              <a:t>{n(n-1)}{2}\delta x^2 x^{n-2} +\dots + (\delta x)^n)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err="1">
                <a:solidFill>
                  <a:srgbClr val="000000"/>
                </a:solidFill>
                <a:effectLst/>
                <a:latin typeface="Monaco" pitchFamily="2" charset="77"/>
              </a:rPr>
              <a:t>B_x</a:t>
            </a:r>
            <a:r>
              <a:rPr lang="en-US" dirty="0">
                <a:solidFill>
                  <a:srgbClr val="000000"/>
                </a:solidFill>
                <a:effectLst/>
                <a:latin typeface="Monaco" pitchFamily="2" charset="77"/>
              </a:rPr>
              <a:t>(y\!=\!0) = </a:t>
            </a:r>
            <a:r>
              <a:rPr lang="en-US" dirty="0" err="1">
                <a:solidFill>
                  <a:srgbClr val="000000"/>
                </a:solidFill>
                <a:effectLst/>
                <a:latin typeface="Monaco" pitchFamily="2" charset="77"/>
              </a:rPr>
              <a:t>A_n</a:t>
            </a:r>
            <a:r>
              <a:rPr lang="en-US" dirty="0">
                <a:solidFill>
                  <a:srgbClr val="000000"/>
                </a:solidFill>
                <a:effectLst/>
                <a:latin typeface="Monaco" pitchFamily="2" charset="77"/>
              </a:rPr>
              <a:t> \bar{x}^n = </a:t>
            </a:r>
            <a:r>
              <a:rPr lang="en-US" dirty="0" err="1">
                <a:solidFill>
                  <a:srgbClr val="000000"/>
                </a:solidFill>
                <a:effectLst/>
                <a:latin typeface="Monaco" pitchFamily="2" charset="77"/>
              </a:rPr>
              <a:t>A_n</a:t>
            </a:r>
            <a:r>
              <a:rPr lang="en-US" dirty="0">
                <a:solidFill>
                  <a:srgbClr val="000000"/>
                </a:solidFill>
                <a:effectLst/>
                <a:latin typeface="Monaco" pitchFamily="2" charset="77"/>
              </a:rPr>
              <a:t>(x+\delta x)^n = </a:t>
            </a:r>
            <a:r>
              <a:rPr lang="en-US" dirty="0" err="1">
                <a:solidFill>
                  <a:srgbClr val="000000"/>
                </a:solidFill>
                <a:effectLst/>
                <a:latin typeface="Monaco" pitchFamily="2" charset="77"/>
              </a:rPr>
              <a:t>A_n</a:t>
            </a:r>
            <a:r>
              <a:rPr lang="en-US" dirty="0">
                <a:solidFill>
                  <a:srgbClr val="000000"/>
                </a:solidFill>
                <a:effectLst/>
                <a:latin typeface="Monaco" pitchFamily="2" charset="77"/>
              </a:rPr>
              <a:t> (</a:t>
            </a:r>
            <a:r>
              <a:rPr lang="en-US" dirty="0" err="1">
                <a:solidFill>
                  <a:srgbClr val="000000"/>
                </a:solidFill>
                <a:effectLst/>
                <a:latin typeface="Monaco" pitchFamily="2" charset="77"/>
              </a:rPr>
              <a:t>x^n</a:t>
            </a:r>
            <a:r>
              <a:rPr lang="en-US" dirty="0">
                <a:solidFill>
                  <a:srgbClr val="000000"/>
                </a:solidFill>
                <a:effectLst/>
                <a:latin typeface="Monaco" pitchFamily="2" charset="77"/>
              </a:rPr>
              <a:t> +n\delta x x^{n-1} + \</a:t>
            </a:r>
            <a:r>
              <a:rPr lang="en-US" dirty="0" err="1">
                <a:solidFill>
                  <a:srgbClr val="000000"/>
                </a:solidFill>
                <a:effectLst/>
                <a:latin typeface="Monaco" pitchFamily="2" charset="77"/>
              </a:rPr>
              <a:t>tfrac</a:t>
            </a:r>
            <a:r>
              <a:rPr lang="en-US" dirty="0">
                <a:solidFill>
                  <a:srgbClr val="000000"/>
                </a:solidFill>
                <a:effectLst/>
                <a:latin typeface="Monaco" pitchFamily="2" charset="77"/>
              </a:rPr>
              <a:t>{n(n-1)}{2}\delta x^2 x^{n-2} +\dots + (\delta x)^n)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r>
              <a:rPr lang="en-US" dirty="0" err="1">
                <a:solidFill>
                  <a:srgbClr val="000000"/>
                </a:solidFill>
                <a:effectLst/>
                <a:latin typeface="Monaco" pitchFamily="2" charset="77"/>
              </a:rPr>
              <a:t>B_y</a:t>
            </a:r>
            <a:r>
              <a:rPr lang="en-US" dirty="0">
                <a:solidFill>
                  <a:srgbClr val="000000"/>
                </a:solidFill>
                <a:effectLst/>
                <a:latin typeface="Monaco" pitchFamily="2" charset="77"/>
              </a:rPr>
              <a:t>(x\!=\!0) = </a:t>
            </a:r>
            <a:r>
              <a:rPr lang="en-US" dirty="0" err="1">
                <a:solidFill>
                  <a:srgbClr val="000000"/>
                </a:solidFill>
                <a:effectLst/>
                <a:latin typeface="Monaco" pitchFamily="2" charset="77"/>
              </a:rPr>
              <a:t>i^n</a:t>
            </a:r>
            <a:r>
              <a:rPr lang="en-US" dirty="0">
                <a:solidFill>
                  <a:srgbClr val="000000"/>
                </a:solidFill>
                <a:effectLst/>
                <a:latin typeface="Monaco" pitchFamily="2" charset="77"/>
              </a:rPr>
              <a:t> </a:t>
            </a:r>
            <a:r>
              <a:rPr lang="en-US" dirty="0" err="1">
                <a:solidFill>
                  <a:srgbClr val="000000"/>
                </a:solidFill>
                <a:effectLst/>
                <a:latin typeface="Monaco" pitchFamily="2" charset="77"/>
              </a:rPr>
              <a:t>B_n</a:t>
            </a:r>
            <a:r>
              <a:rPr lang="en-US" dirty="0">
                <a:solidFill>
                  <a:srgbClr val="000000"/>
                </a:solidFill>
                <a:effectLst/>
                <a:latin typeface="Monaco" pitchFamily="2" charset="77"/>
              </a:rPr>
              <a:t> (y+\delta y)^n = </a:t>
            </a:r>
          </a:p>
          <a:p>
            <a:r>
              <a:rPr lang="en-US" dirty="0" err="1">
                <a:solidFill>
                  <a:srgbClr val="000000"/>
                </a:solidFill>
                <a:effectLst/>
                <a:latin typeface="Monaco" pitchFamily="2" charset="77"/>
              </a:rPr>
              <a:t>i^n</a:t>
            </a:r>
            <a:r>
              <a:rPr lang="en-US" dirty="0">
                <a:solidFill>
                  <a:srgbClr val="000000"/>
                </a:solidFill>
                <a:effectLst/>
                <a:latin typeface="Monaco" pitchFamily="2" charset="77"/>
              </a:rPr>
              <a:t> </a:t>
            </a:r>
            <a:r>
              <a:rPr lang="en-US" dirty="0" err="1">
                <a:solidFill>
                  <a:srgbClr val="000000"/>
                </a:solidFill>
                <a:effectLst/>
                <a:latin typeface="Monaco" pitchFamily="2" charset="77"/>
              </a:rPr>
              <a:t>B_n</a:t>
            </a:r>
            <a:r>
              <a:rPr lang="en-US" dirty="0">
                <a:solidFill>
                  <a:srgbClr val="000000"/>
                </a:solidFill>
                <a:effectLst/>
                <a:latin typeface="Monaco" pitchFamily="2" charset="77"/>
              </a:rPr>
              <a:t> (</a:t>
            </a:r>
            <a:r>
              <a:rPr lang="en-US" dirty="0" err="1">
                <a:solidFill>
                  <a:srgbClr val="000000"/>
                </a:solidFill>
                <a:effectLst/>
                <a:latin typeface="Monaco" pitchFamily="2" charset="77"/>
              </a:rPr>
              <a:t>y^n</a:t>
            </a:r>
            <a:r>
              <a:rPr lang="en-US" dirty="0">
                <a:solidFill>
                  <a:srgbClr val="000000"/>
                </a:solidFill>
                <a:effectLst/>
                <a:latin typeface="Monaco" pitchFamily="2" charset="77"/>
              </a:rPr>
              <a:t> +n\delta y y^{n-1} + \</a:t>
            </a:r>
            <a:r>
              <a:rPr lang="en-US" dirty="0" err="1">
                <a:solidFill>
                  <a:srgbClr val="000000"/>
                </a:solidFill>
                <a:effectLst/>
                <a:latin typeface="Monaco" pitchFamily="2" charset="77"/>
              </a:rPr>
              <a:t>tfrac</a:t>
            </a:r>
            <a:r>
              <a:rPr lang="en-US" dirty="0">
                <a:solidFill>
                  <a:srgbClr val="000000"/>
                </a:solidFill>
                <a:effectLst/>
                <a:latin typeface="Monaco" pitchFamily="2" charset="77"/>
              </a:rPr>
              <a:t>{n(n-1)}{2}\delta y^2 y^{n-2} +\dots + (\delta y)^n)</a:t>
            </a:r>
          </a:p>
          <a:p>
            <a:br>
              <a:rPr lang="en-US" dirty="0">
                <a:solidFill>
                  <a:srgbClr val="000000"/>
                </a:solidFill>
                <a:effectLst/>
                <a:latin typeface="Monaco" pitchFamily="2" charset="77"/>
              </a:rPr>
            </a:br>
            <a:endParaRPr lang="en-US" dirty="0">
              <a:solidFill>
                <a:srgbClr val="000000"/>
              </a:solidFill>
              <a:effectLst/>
              <a:latin typeface="Monaco" pitchFamily="2" charset="77"/>
            </a:endParaRPr>
          </a:p>
          <a:p>
            <a:r>
              <a:rPr lang="en-US" dirty="0">
                <a:solidFill>
                  <a:srgbClr val="000000"/>
                </a:solidFill>
                <a:effectLst/>
                <a:latin typeface="Monaco" pitchFamily="2" charset="77"/>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solidFill>
                <a:srgbClr val="000000"/>
              </a:solidFill>
              <a:effectLst/>
              <a:latin typeface="Monaco" pitchFamily="2" charset="77"/>
            </a:endParaRPr>
          </a:p>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98</a:t>
            </a:fld>
            <a:endParaRPr lang="en-US"/>
          </a:p>
        </p:txBody>
      </p:sp>
    </p:spTree>
    <p:extLst>
      <p:ext uri="{BB962C8B-B14F-4D97-AF65-F5344CB8AC3E}">
        <p14:creationId xmlns:p14="http://schemas.microsoft.com/office/powerpoint/2010/main" val="17187308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99</a:t>
            </a:fld>
            <a:endParaRPr lang="en-US"/>
          </a:p>
        </p:txBody>
      </p:sp>
    </p:spTree>
    <p:extLst>
      <p:ext uri="{BB962C8B-B14F-4D97-AF65-F5344CB8AC3E}">
        <p14:creationId xmlns:p14="http://schemas.microsoft.com/office/powerpoint/2010/main" val="3615530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6</a:t>
            </a:fld>
            <a:endParaRPr lang="en-US"/>
          </a:p>
        </p:txBody>
      </p:sp>
    </p:spTree>
    <p:extLst>
      <p:ext uri="{BB962C8B-B14F-4D97-AF65-F5344CB8AC3E}">
        <p14:creationId xmlns:p14="http://schemas.microsoft.com/office/powerpoint/2010/main" val="3579684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a:p>
            <a:r>
              <a:rPr lang="en-US" dirty="0"/>
              <a:t>x = </a:t>
            </a:r>
            <a:r>
              <a:rPr lang="en-US" dirty="0" err="1"/>
              <a:t>K_x</a:t>
            </a:r>
            <a:r>
              <a:rPr lang="en-US" dirty="0"/>
              <a:t> \,\frac{</a:t>
            </a:r>
            <a:r>
              <a:rPr lang="en-US" dirty="0" err="1"/>
              <a:t>V_1</a:t>
            </a:r>
            <a:r>
              <a:rPr lang="en-US" dirty="0"/>
              <a:t> - </a:t>
            </a:r>
            <a:r>
              <a:rPr lang="en-US" dirty="0" err="1"/>
              <a:t>V_2</a:t>
            </a:r>
            <a:r>
              <a:rPr lang="en-US" dirty="0"/>
              <a:t>}{</a:t>
            </a:r>
            <a:r>
              <a:rPr lang="en-US" dirty="0" err="1"/>
              <a:t>V_1</a:t>
            </a:r>
            <a:r>
              <a:rPr lang="en-US" dirty="0"/>
              <a:t> + </a:t>
            </a:r>
            <a:r>
              <a:rPr lang="en-US" dirty="0" err="1"/>
              <a:t>V_2</a:t>
            </a:r>
            <a:r>
              <a:rPr lang="en-US" dirty="0"/>
              <a:t> + </a:t>
            </a:r>
            <a:r>
              <a:rPr lang="en-US" dirty="0" err="1"/>
              <a:t>V_3</a:t>
            </a:r>
            <a:r>
              <a:rPr lang="en-US" dirty="0"/>
              <a:t> + </a:t>
            </a:r>
            <a:r>
              <a:rPr lang="en-US" dirty="0" err="1"/>
              <a:t>V_4</a:t>
            </a:r>
            <a:r>
              <a:rPr lang="en-US" dirty="0"/>
              <a:t>}, </a:t>
            </a:r>
          </a:p>
          <a:p>
            <a:r>
              <a:rPr lang="en-US" dirty="0"/>
              <a:t>\</a:t>
            </a:r>
            <a:r>
              <a:rPr lang="en-US" dirty="0" err="1"/>
              <a:t>qquad</a:t>
            </a:r>
            <a:endParaRPr lang="en-US" dirty="0"/>
          </a:p>
          <a:p>
            <a:r>
              <a:rPr lang="en-US" dirty="0"/>
              <a:t>y = </a:t>
            </a:r>
            <a:r>
              <a:rPr lang="en-US" dirty="0" err="1"/>
              <a:t>K_y</a:t>
            </a:r>
            <a:r>
              <a:rPr lang="en-US" dirty="0"/>
              <a:t> \,\frac{</a:t>
            </a:r>
            <a:r>
              <a:rPr lang="en-US" dirty="0" err="1"/>
              <a:t>V_3</a:t>
            </a:r>
            <a:r>
              <a:rPr lang="en-US" dirty="0"/>
              <a:t> - </a:t>
            </a:r>
            <a:r>
              <a:rPr lang="en-US" dirty="0" err="1"/>
              <a:t>V_4</a:t>
            </a:r>
            <a:r>
              <a:rPr lang="en-US" dirty="0"/>
              <a:t>}{</a:t>
            </a:r>
            <a:r>
              <a:rPr lang="en-US" dirty="0" err="1"/>
              <a:t>V_1</a:t>
            </a:r>
            <a:r>
              <a:rPr lang="en-US" dirty="0"/>
              <a:t> + </a:t>
            </a:r>
            <a:r>
              <a:rPr lang="en-US" dirty="0" err="1"/>
              <a:t>V_2</a:t>
            </a:r>
            <a:r>
              <a:rPr lang="en-US" dirty="0"/>
              <a:t> + </a:t>
            </a:r>
            <a:r>
              <a:rPr lang="en-US" dirty="0" err="1"/>
              <a:t>V_3</a:t>
            </a:r>
            <a:r>
              <a:rPr lang="en-US" dirty="0"/>
              <a:t> + </a:t>
            </a:r>
            <a:r>
              <a:rPr lang="en-US" dirty="0" err="1"/>
              <a:t>V_4</a:t>
            </a:r>
            <a:r>
              <a:rPr lang="en-US" dirty="0"/>
              <a:t>}</a:t>
            </a:r>
          </a:p>
          <a:p>
            <a:r>
              <a:rPr lang="en-US" dirty="0"/>
              <a:t>\]</a:t>
            </a:r>
          </a:p>
          <a:p>
            <a:endParaRPr lang="en-GB" dirty="0"/>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chemeClr val="tx2"/>
                </a:solidFill>
                <a:latin typeface="Arial" panose="020B0604020202020204" pitchFamily="34" charset="0"/>
                <a:cs typeface="Arial" panose="020B0604020202020204" pitchFamily="34" charset="0"/>
              </a:rPr>
              <a:t>Difference-over-Sum (DoS) response of button BPMs: </a:t>
            </a:r>
            <a:br>
              <a:rPr lang="en-GB" sz="1200" dirty="0">
                <a:solidFill>
                  <a:schemeClr val="tx2"/>
                </a:solidFill>
                <a:latin typeface="Arial" panose="020B0604020202020204" pitchFamily="34" charset="0"/>
                <a:cs typeface="Arial" panose="020B0604020202020204" pitchFamily="34" charset="0"/>
              </a:rPr>
            </a:br>
            <a:r>
              <a:rPr lang="en-GB" sz="1200" b="1" dirty="0">
                <a:solidFill>
                  <a:schemeClr val="tx2"/>
                </a:solidFill>
                <a:latin typeface="Arial" panose="020B0604020202020204" pitchFamily="34" charset="0"/>
                <a:cs typeface="Arial" panose="020B0604020202020204" pitchFamily="34" charset="0"/>
              </a:rPr>
              <a:t>strong non-linearities at large beam offsets</a:t>
            </a:r>
            <a:r>
              <a:rPr lang="en-GB" sz="1200" dirty="0">
                <a:solidFill>
                  <a:schemeClr val="tx2"/>
                </a:solidFill>
                <a:latin typeface="Arial" panose="020B0604020202020204" pitchFamily="34" charset="0"/>
                <a:cs typeface="Arial" panose="020B0604020202020204" pitchFamily="34" charset="0"/>
              </a:rPr>
              <a:t>!</a:t>
            </a:r>
          </a:p>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12</a:t>
            </a:fld>
            <a:endParaRPr lang="en-US"/>
          </a:p>
        </p:txBody>
      </p:sp>
    </p:spTree>
    <p:extLst>
      <p:ext uri="{BB962C8B-B14F-4D97-AF65-F5344CB8AC3E}">
        <p14:creationId xmlns:p14="http://schemas.microsoft.com/office/powerpoint/2010/main" val="2271503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00E15-F77C-A16A-E456-27E4876A32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352E2B-44B0-6D82-96B9-D34BBCE39D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335E5A-EE8A-FA8B-2020-25852380605C}"/>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Times New Roman" pitchFamily="-112" charset="0"/>
                <a:ea typeface="ＭＳ Ｐゴシック" charset="-128"/>
                <a:cs typeface="ＭＳ Ｐゴシック" charset="-128"/>
              </a:rPr>
              <a:t>\</a:t>
            </a:r>
            <a:r>
              <a:rPr lang="en-US" sz="1200" kern="1200" dirty="0" err="1">
                <a:solidFill>
                  <a:schemeClr val="tx1"/>
                </a:solidFill>
                <a:effectLst/>
                <a:latin typeface="Times New Roman" pitchFamily="-112" charset="0"/>
                <a:ea typeface="ＭＳ Ｐゴシック" charset="-128"/>
                <a:cs typeface="ＭＳ Ｐゴシック" charset="-128"/>
              </a:rPr>
              <a:t>theta_0</a:t>
            </a:r>
            <a:r>
              <a:rPr lang="en-US" sz="1200" kern="1200" dirty="0">
                <a:solidFill>
                  <a:schemeClr val="tx1"/>
                </a:solidFill>
                <a:effectLst/>
                <a:latin typeface="Times New Roman" pitchFamily="-112" charset="0"/>
                <a:ea typeface="ＭＳ Ｐゴシック" charset="-128"/>
                <a:cs typeface="ＭＳ Ｐゴシック" charset="-128"/>
              </a:rPr>
              <a:t> = \delta </a:t>
            </a:r>
            <a:r>
              <a:rPr lang="en-US" sz="1200" kern="1200" dirty="0" err="1">
                <a:solidFill>
                  <a:schemeClr val="tx1"/>
                </a:solidFill>
                <a:effectLst/>
                <a:latin typeface="Times New Roman" pitchFamily="-112" charset="0"/>
                <a:ea typeface="ＭＳ Ｐゴシック" charset="-128"/>
                <a:cs typeface="ＭＳ Ｐゴシック" charset="-128"/>
              </a:rPr>
              <a:t>u'_0</a:t>
            </a:r>
            <a:r>
              <a:rPr lang="en-US" sz="1200" kern="1200" dirty="0">
                <a:solidFill>
                  <a:schemeClr val="tx1"/>
                </a:solidFill>
                <a:effectLst/>
                <a:latin typeface="Times New Roman" pitchFamily="-112" charset="0"/>
                <a:ea typeface="ＭＳ Ｐゴシック" charset="-128"/>
                <a:cs typeface="ＭＳ Ｐゴシック" charset="-128"/>
              </a:rPr>
              <a:t> = \delta u'(</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 = \frac{\delta (Bl)}{B\rho}</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sz="1200" kern="1200" dirty="0">
                <a:solidFill>
                  <a:schemeClr val="tx1"/>
                </a:solidFill>
                <a:effectLst/>
                <a:latin typeface="Times New Roman" pitchFamily="-112" charset="0"/>
                <a:ea typeface="ＭＳ Ｐゴシック" charset="-128"/>
                <a:cs typeface="ＭＳ Ｐゴシック" charset="-128"/>
              </a:rPr>
              <a:t>\</a:t>
            </a:r>
            <a:r>
              <a:rPr lang="en-US" sz="1200" kern="1200" dirty="0" err="1">
                <a:solidFill>
                  <a:schemeClr val="tx1"/>
                </a:solidFill>
                <a:effectLst/>
                <a:latin typeface="Times New Roman" pitchFamily="-112" charset="0"/>
                <a:ea typeface="ＭＳ Ｐゴシック" charset="-128"/>
                <a:cs typeface="ＭＳ Ｐゴシック" charset="-128"/>
              </a:rPr>
              <a:t>mathbf</a:t>
            </a:r>
            <a:r>
              <a:rPr lang="en-US" sz="1200" kern="1200" dirty="0">
                <a:solidFill>
                  <a:schemeClr val="tx1"/>
                </a:solidFill>
                <a:effectLst/>
                <a:latin typeface="Times New Roman" pitchFamily="-112" charset="0"/>
                <a:ea typeface="ＭＳ Ｐゴシック" charset="-128"/>
                <a:cs typeface="ＭＳ Ｐゴシック" charset="-128"/>
              </a:rPr>
              <a:t>{M_{{</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}s}} &amp;= </a:t>
            </a:r>
          </a:p>
          <a:p>
            <a:r>
              <a:rPr lang="en-US" sz="1200" kern="1200" dirty="0">
                <a:solidFill>
                  <a:schemeClr val="tx1"/>
                </a:solidFill>
                <a:effectLst/>
                <a:latin typeface="Times New Roman" pitchFamily="-112" charset="0"/>
                <a:ea typeface="ＭＳ Ｐゴシック" charset="-128"/>
                <a:cs typeface="ＭＳ Ｐゴシック" charset="-128"/>
              </a:rPr>
              <a:t>\begin{</a:t>
            </a:r>
            <a:r>
              <a:rPr lang="en-US" sz="1200" kern="1200" dirty="0" err="1">
                <a:solidFill>
                  <a:schemeClr val="tx1"/>
                </a:solidFill>
                <a:effectLst/>
                <a:latin typeface="Times New Roman" pitchFamily="-112" charset="0"/>
                <a:ea typeface="ＭＳ Ｐゴシック" charset="-128"/>
                <a:cs typeface="ＭＳ Ｐゴシック" charset="-128"/>
              </a:rPr>
              <a:t>bmatrix</a:t>
            </a:r>
            <a:r>
              <a:rPr lang="en-US" sz="1200" kern="1200" dirty="0">
                <a:solidFill>
                  <a:schemeClr val="tx1"/>
                </a:solidFill>
                <a:effectLst/>
                <a:latin typeface="Times New Roman" pitchFamily="-112" charset="0"/>
                <a:ea typeface="ＭＳ Ｐゴシック" charset="-128"/>
                <a:cs typeface="ＭＳ Ｐゴシック" charset="-128"/>
              </a:rPr>
              <a:t>}</a:t>
            </a:r>
          </a:p>
          <a:p>
            <a:r>
              <a:rPr lang="en-US" sz="1200" kern="1200" dirty="0">
                <a:solidFill>
                  <a:schemeClr val="tx1"/>
                </a:solidFill>
                <a:effectLst/>
                <a:latin typeface="Times New Roman" pitchFamily="-112" charset="0"/>
                <a:ea typeface="ＭＳ Ｐゴシック" charset="-128"/>
                <a:cs typeface="ＭＳ Ｐゴシック" charset="-128"/>
              </a:rPr>
              <a:t>  \sqrt{\</a:t>
            </a:r>
            <a:r>
              <a:rPr lang="en-US" sz="1200" kern="1200" dirty="0" err="1">
                <a:solidFill>
                  <a:schemeClr val="tx1"/>
                </a:solidFill>
                <a:effectLst/>
                <a:latin typeface="Times New Roman" pitchFamily="-112" charset="0"/>
                <a:ea typeface="ＭＳ Ｐゴシック" charset="-128"/>
                <a:cs typeface="ＭＳ Ｐゴシック" charset="-128"/>
              </a:rPr>
              <a:t>beta_s</a:t>
            </a:r>
            <a:r>
              <a:rPr lang="en-US" sz="1200" kern="1200" dirty="0">
                <a:solidFill>
                  <a:schemeClr val="tx1"/>
                </a:solidFill>
                <a:effectLst/>
                <a:latin typeface="Times New Roman" pitchFamily="-112" charset="0"/>
                <a:ea typeface="ＭＳ Ｐゴシック" charset="-128"/>
                <a:cs typeface="ＭＳ Ｐゴシック" charset="-128"/>
              </a:rPr>
              <a:t> \beta_{</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 \sin \psi_{{</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}s} \\</a:t>
            </a:r>
          </a:p>
          <a:p>
            <a:r>
              <a:rPr lang="en-US" sz="1200" kern="1200" dirty="0">
                <a:solidFill>
                  <a:schemeClr val="tx1"/>
                </a:solidFill>
                <a:effectLst/>
                <a:latin typeface="Times New Roman" pitchFamily="-112" charset="0"/>
                <a:ea typeface="ＭＳ Ｐゴシック" charset="-128"/>
                <a:cs typeface="ＭＳ Ｐゴシック" charset="-128"/>
              </a:rPr>
              <a:t>  \sqrt{\frac{\beta_{</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a:t>
            </a:r>
            <a:r>
              <a:rPr lang="en-US" sz="1200" kern="1200" dirty="0" err="1">
                <a:solidFill>
                  <a:schemeClr val="tx1"/>
                </a:solidFill>
                <a:effectLst/>
                <a:latin typeface="Times New Roman" pitchFamily="-112" charset="0"/>
                <a:ea typeface="ＭＳ Ｐゴシック" charset="-128"/>
                <a:cs typeface="ＭＳ Ｐゴシック" charset="-128"/>
              </a:rPr>
              <a:t>beta_s</a:t>
            </a:r>
            <a:r>
              <a:rPr lang="en-US" sz="1200" kern="1200" dirty="0">
                <a:solidFill>
                  <a:schemeClr val="tx1"/>
                </a:solidFill>
                <a:effectLst/>
                <a:latin typeface="Times New Roman" pitchFamily="-112" charset="0"/>
                <a:ea typeface="ＭＳ Ｐゴシック" charset="-128"/>
                <a:cs typeface="ＭＳ Ｐゴシック" charset="-128"/>
              </a:rPr>
              <a:t>}} (\cos \psi_{{</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}s} - \</a:t>
            </a:r>
            <a:r>
              <a:rPr lang="en-US" sz="1200" kern="1200" dirty="0" err="1">
                <a:solidFill>
                  <a:schemeClr val="tx1"/>
                </a:solidFill>
                <a:effectLst/>
                <a:latin typeface="Times New Roman" pitchFamily="-112" charset="0"/>
                <a:ea typeface="ＭＳ Ｐゴシック" charset="-128"/>
                <a:cs typeface="ＭＳ Ｐゴシック" charset="-128"/>
              </a:rPr>
              <a:t>alpha_s</a:t>
            </a:r>
            <a:r>
              <a:rPr lang="en-US" sz="1200" kern="1200" dirty="0">
                <a:solidFill>
                  <a:schemeClr val="tx1"/>
                </a:solidFill>
                <a:effectLst/>
                <a:latin typeface="Times New Roman" pitchFamily="-112" charset="0"/>
                <a:ea typeface="ＭＳ Ｐゴシック" charset="-128"/>
                <a:cs typeface="ＭＳ Ｐゴシック" charset="-128"/>
              </a:rPr>
              <a:t> \sin \psi_{{</a:t>
            </a:r>
            <a:r>
              <a:rPr lang="en-US" sz="1200" kern="1200" dirty="0" err="1">
                <a:solidFill>
                  <a:schemeClr val="tx1"/>
                </a:solidFill>
                <a:effectLst/>
                <a:latin typeface="Times New Roman" pitchFamily="-112" charset="0"/>
                <a:ea typeface="ＭＳ Ｐゴシック" charset="-128"/>
                <a:cs typeface="ＭＳ Ｐゴシック" charset="-128"/>
              </a:rPr>
              <a:t>s_0</a:t>
            </a:r>
            <a:r>
              <a:rPr lang="en-US" sz="1200" kern="1200" dirty="0">
                <a:solidFill>
                  <a:schemeClr val="tx1"/>
                </a:solidFill>
                <a:effectLst/>
                <a:latin typeface="Times New Roman" pitchFamily="-112" charset="0"/>
                <a:ea typeface="ＭＳ Ｐゴシック" charset="-128"/>
                <a:cs typeface="ＭＳ Ｐゴシック" charset="-128"/>
              </a:rPr>
              <a:t>}s})</a:t>
            </a:r>
          </a:p>
          <a:p>
            <a:r>
              <a:rPr lang="en-US" sz="1200" kern="1200" dirty="0">
                <a:solidFill>
                  <a:schemeClr val="tx1"/>
                </a:solidFill>
                <a:effectLst/>
                <a:latin typeface="Times New Roman" pitchFamily="-112" charset="0"/>
                <a:ea typeface="ＭＳ Ｐゴシック" charset="-128"/>
                <a:cs typeface="ＭＳ Ｐゴシック" charset="-128"/>
              </a:rPr>
              <a:t>\end{</a:t>
            </a:r>
            <a:r>
              <a:rPr lang="en-US" sz="1200" kern="1200" dirty="0" err="1">
                <a:solidFill>
                  <a:schemeClr val="tx1"/>
                </a:solidFill>
                <a:effectLst/>
                <a:latin typeface="Times New Roman" pitchFamily="-112" charset="0"/>
                <a:ea typeface="ＭＳ Ｐゴシック" charset="-128"/>
                <a:cs typeface="ＭＳ Ｐゴシック" charset="-128"/>
              </a:rPr>
              <a:t>bmatrix</a:t>
            </a:r>
            <a:r>
              <a:rPr lang="en-US" sz="1200" kern="1200" dirty="0">
                <a:solidFill>
                  <a:schemeClr val="tx1"/>
                </a:solidFill>
                <a:effectLst/>
                <a:latin typeface="Times New Roman" pitchFamily="-112" charset="0"/>
                <a:ea typeface="ＭＳ Ｐゴシック" charset="-128"/>
                <a:cs typeface="ＭＳ Ｐゴシック" charset="-128"/>
              </a:rPr>
              <a:t>} </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u_{s}  \\</a:t>
            </a:r>
          </a:p>
          <a:p>
            <a:r>
              <a:rPr lang="en-US" dirty="0">
                <a:solidFill>
                  <a:srgbClr val="000000"/>
                </a:solidFill>
                <a:effectLst/>
                <a:latin typeface="Monaco" pitchFamily="2" charset="77"/>
              </a:rPr>
              <a:t>u_{s}'</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&amp;=</a:t>
            </a:r>
          </a:p>
          <a:p>
            <a:r>
              <a:rPr lang="en-US" dirty="0">
                <a:solidFill>
                  <a:srgbClr val="000000"/>
                </a:solidFill>
                <a:effectLst/>
                <a:latin typeface="Monaco" pitchFamily="2" charset="77"/>
              </a:rPr>
              <a:t>\</a:t>
            </a:r>
            <a:r>
              <a:rPr lang="en-US" dirty="0" err="1">
                <a:solidFill>
                  <a:srgbClr val="000000"/>
                </a:solidFill>
                <a:effectLst/>
                <a:latin typeface="Monaco" pitchFamily="2" charset="77"/>
              </a:rPr>
              <a:t>mathbf</a:t>
            </a:r>
            <a:r>
              <a:rPr lang="en-US" dirty="0">
                <a:solidFill>
                  <a:srgbClr val="000000"/>
                </a:solidFill>
                <a:effectLst/>
                <a:latin typeface="Monaco" pitchFamily="2" charset="77"/>
              </a:rPr>
              <a:t>{M_{{s_0}s}} </a:t>
            </a: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0  \\</a:t>
            </a:r>
          </a:p>
          <a:p>
            <a:r>
              <a:rPr lang="en-US" dirty="0">
                <a:solidFill>
                  <a:srgbClr val="000000"/>
                </a:solidFill>
                <a:effectLst/>
                <a:latin typeface="Monaco" pitchFamily="2" charset="77"/>
              </a:rPr>
              <a:t>\theta </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a:t>
            </a:r>
            <a:r>
              <a:rPr lang="en-US" dirty="0" err="1">
                <a:solidFill>
                  <a:srgbClr val="000000"/>
                </a:solidFill>
                <a:effectLst/>
                <a:latin typeface="Monaco" pitchFamily="2" charset="77"/>
              </a:rPr>
              <a:t>mathbf</a:t>
            </a:r>
            <a:r>
              <a:rPr lang="en-US" dirty="0">
                <a:solidFill>
                  <a:srgbClr val="000000"/>
                </a:solidFill>
                <a:effectLst/>
                <a:latin typeface="Monaco" pitchFamily="2" charset="77"/>
              </a:rPr>
              <a:t>{M_{{s_0}s}} &amp;= </a:t>
            </a: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bmatrix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  \sqrt{\frac{\</a:t>
            </a:r>
            <a:r>
              <a:rPr lang="en-US" dirty="0" err="1">
                <a:solidFill>
                  <a:srgbClr val="000000"/>
                </a:solidFill>
                <a:effectLst/>
                <a:latin typeface="Monaco" pitchFamily="2" charset="77"/>
              </a:rPr>
              <a:t>beta_s</a:t>
            </a:r>
            <a:r>
              <a:rPr lang="en-US" dirty="0">
                <a:solidFill>
                  <a:srgbClr val="000000"/>
                </a:solidFill>
                <a:effectLst/>
                <a:latin typeface="Monaco" pitchFamily="2" charset="77"/>
              </a:rPr>
              <a:t>}{\beta_{s_0}}} (\cos \psi_{s_0 s} + \alpha_{s_0} \sin \psi_{{s_0}s})  &amp; \sqrt{\</a:t>
            </a:r>
            <a:r>
              <a:rPr lang="en-US" dirty="0" err="1">
                <a:solidFill>
                  <a:srgbClr val="000000"/>
                </a:solidFill>
                <a:effectLst/>
                <a:latin typeface="Monaco" pitchFamily="2" charset="77"/>
              </a:rPr>
              <a:t>beta_s</a:t>
            </a:r>
            <a:r>
              <a:rPr lang="en-US" dirty="0">
                <a:solidFill>
                  <a:srgbClr val="000000"/>
                </a:solidFill>
                <a:effectLst/>
                <a:latin typeface="Monaco" pitchFamily="2" charset="77"/>
              </a:rPr>
              <a:t> \beta_{s_0}} \sin \psi_{{s_0}s} \\</a:t>
            </a:r>
          </a:p>
          <a:p>
            <a:r>
              <a:rPr lang="en-US" dirty="0">
                <a:solidFill>
                  <a:srgbClr val="000000"/>
                </a:solidFill>
                <a:effectLst/>
                <a:latin typeface="Monaco" pitchFamily="2" charset="77"/>
              </a:rPr>
              <a:t>  \frac{\alpha_{s_0} - \</a:t>
            </a:r>
            <a:r>
              <a:rPr lang="en-US" dirty="0" err="1">
                <a:solidFill>
                  <a:srgbClr val="000000"/>
                </a:solidFill>
                <a:effectLst/>
                <a:latin typeface="Monaco" pitchFamily="2" charset="77"/>
              </a:rPr>
              <a:t>alpha_s</a:t>
            </a:r>
            <a:r>
              <a:rPr lang="en-US" dirty="0">
                <a:solidFill>
                  <a:srgbClr val="000000"/>
                </a:solidFill>
                <a:effectLst/>
                <a:latin typeface="Monaco" pitchFamily="2" charset="77"/>
              </a:rPr>
              <a:t>}{\sqrt{\</a:t>
            </a:r>
            <a:r>
              <a:rPr lang="en-US" dirty="0" err="1">
                <a:solidFill>
                  <a:srgbClr val="000000"/>
                </a:solidFill>
                <a:effectLst/>
                <a:latin typeface="Monaco" pitchFamily="2" charset="77"/>
              </a:rPr>
              <a:t>beta_s</a:t>
            </a:r>
            <a:r>
              <a:rPr lang="en-US" dirty="0">
                <a:solidFill>
                  <a:srgbClr val="000000"/>
                </a:solidFill>
                <a:effectLst/>
                <a:latin typeface="Monaco" pitchFamily="2" charset="77"/>
              </a:rPr>
              <a:t>\beta_{s_0}}}\cos \psi_{{s_0}s} - \frac{1+\</a:t>
            </a:r>
            <a:r>
              <a:rPr lang="en-US" dirty="0" err="1">
                <a:solidFill>
                  <a:srgbClr val="000000"/>
                </a:solidFill>
                <a:effectLst/>
                <a:latin typeface="Monaco" pitchFamily="2" charset="77"/>
              </a:rPr>
              <a:t>alpha_s</a:t>
            </a:r>
            <a:r>
              <a:rPr lang="en-US" dirty="0">
                <a:solidFill>
                  <a:srgbClr val="000000"/>
                </a:solidFill>
                <a:effectLst/>
                <a:latin typeface="Monaco" pitchFamily="2" charset="77"/>
              </a:rPr>
              <a:t> \alpha_{s_0}}{\sqrt{\</a:t>
            </a:r>
            <a:r>
              <a:rPr lang="en-US" dirty="0" err="1">
                <a:solidFill>
                  <a:srgbClr val="000000"/>
                </a:solidFill>
                <a:effectLst/>
                <a:latin typeface="Monaco" pitchFamily="2" charset="77"/>
              </a:rPr>
              <a:t>beta_s</a:t>
            </a:r>
            <a:r>
              <a:rPr lang="en-US" dirty="0">
                <a:solidFill>
                  <a:srgbClr val="000000"/>
                </a:solidFill>
                <a:effectLst/>
                <a:latin typeface="Monaco" pitchFamily="2" charset="77"/>
              </a:rPr>
              <a:t> \beta_{s_0}}}\sin \psi_{{s_0}s} &amp; \sqrt{\frac{\beta_{s_0}}{\</a:t>
            </a:r>
            <a:r>
              <a:rPr lang="en-US" dirty="0" err="1">
                <a:solidFill>
                  <a:srgbClr val="000000"/>
                </a:solidFill>
                <a:effectLst/>
                <a:latin typeface="Monaco" pitchFamily="2" charset="77"/>
              </a:rPr>
              <a:t>beta_s</a:t>
            </a:r>
            <a:r>
              <a:rPr lang="en-US" dirty="0">
                <a:solidFill>
                  <a:srgbClr val="000000"/>
                </a:solidFill>
                <a:effectLst/>
                <a:latin typeface="Monaco" pitchFamily="2" charset="77"/>
              </a:rPr>
              <a:t>}} (\cos \psi_{{s_0}s} - \</a:t>
            </a:r>
            <a:r>
              <a:rPr lang="en-US" dirty="0" err="1">
                <a:solidFill>
                  <a:srgbClr val="000000"/>
                </a:solidFill>
                <a:effectLst/>
                <a:latin typeface="Monaco" pitchFamily="2" charset="77"/>
              </a:rPr>
              <a:t>alpha_s</a:t>
            </a:r>
            <a:r>
              <a:rPr lang="en-US" dirty="0">
                <a:solidFill>
                  <a:srgbClr val="000000"/>
                </a:solidFill>
                <a:effectLst/>
                <a:latin typeface="Monaco" pitchFamily="2" charset="77"/>
              </a:rPr>
              <a:t> \sin \psi_{{s_0}s})</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bmatrix</a:t>
            </a:r>
            <a:r>
              <a:rPr lang="en-US" dirty="0">
                <a:solidFill>
                  <a:srgbClr val="000000"/>
                </a:solidFill>
                <a:effectLst/>
                <a:latin typeface="Monaco" pitchFamily="2" charset="77"/>
              </a:rPr>
              <a:t>} </a:t>
            </a: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endParaRPr lang="en-US" dirty="0">
              <a:solidFill>
                <a:srgbClr val="000000"/>
              </a:solidFill>
              <a:effectLst/>
              <a:latin typeface="Monaco" pitchFamily="2" charset="77"/>
            </a:endParaRP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bmatrix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  \cos{(2 \pi Q)} + \alpha_{0} \sin{(2 \pi Q)}  &amp; \beta_{0} \sin{(2 \pi Q)} \\</a:t>
            </a:r>
          </a:p>
          <a:p>
            <a:r>
              <a:rPr lang="en-US" dirty="0">
                <a:solidFill>
                  <a:srgbClr val="000000"/>
                </a:solidFill>
                <a:effectLst/>
                <a:latin typeface="Monaco" pitchFamily="2" charset="77"/>
              </a:rPr>
              <a:t>  - \frac{1+\alpha_{0}^2}{\beta_{0}}\sin{(2 \pi Q)} &amp; \cos{(2 \pi Q)} - \alpha_{0} \sin{(2 \pi Q)} </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bmatrix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u_{0}  \\</a:t>
            </a:r>
          </a:p>
          <a:p>
            <a:r>
              <a:rPr lang="en-US" dirty="0">
                <a:solidFill>
                  <a:srgbClr val="000000"/>
                </a:solidFill>
                <a:effectLst/>
                <a:latin typeface="Monaco" pitchFamily="2" charset="77"/>
              </a:rPr>
              <a:t>u_{0}'</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a:t>
            </a: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0  \\</a:t>
            </a:r>
          </a:p>
          <a:p>
            <a:r>
              <a:rPr lang="en-US" dirty="0">
                <a:solidFill>
                  <a:srgbClr val="000000"/>
                </a:solidFill>
                <a:effectLst/>
                <a:latin typeface="Monaco" pitchFamily="2" charset="77"/>
              </a:rPr>
              <a:t>\theta </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&amp;=</a:t>
            </a:r>
          </a:p>
          <a:p>
            <a:r>
              <a:rPr lang="en-US" dirty="0">
                <a:solidFill>
                  <a:srgbClr val="000000"/>
                </a:solidFill>
                <a:effectLst/>
                <a:latin typeface="Monaco" pitchFamily="2" charset="77"/>
              </a:rPr>
              <a:t>\begin{</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r>
              <a:rPr lang="en-US" dirty="0">
                <a:solidFill>
                  <a:srgbClr val="000000"/>
                </a:solidFill>
                <a:effectLst/>
                <a:latin typeface="Monaco" pitchFamily="2" charset="77"/>
              </a:rPr>
              <a:t>u_{0}  \\</a:t>
            </a:r>
          </a:p>
          <a:p>
            <a:r>
              <a:rPr lang="en-US" dirty="0">
                <a:solidFill>
                  <a:srgbClr val="000000"/>
                </a:solidFill>
                <a:effectLst/>
                <a:latin typeface="Monaco" pitchFamily="2" charset="77"/>
              </a:rPr>
              <a:t>u_{0}'</a:t>
            </a:r>
          </a:p>
          <a:p>
            <a:r>
              <a:rPr lang="en-US" dirty="0">
                <a:solidFill>
                  <a:srgbClr val="000000"/>
                </a:solidFill>
                <a:effectLst/>
                <a:latin typeface="Monaco" pitchFamily="2" charset="77"/>
              </a:rPr>
              <a:t>\end{</a:t>
            </a:r>
            <a:r>
              <a:rPr lang="en-US" dirty="0" err="1">
                <a:solidFill>
                  <a:srgbClr val="000000"/>
                </a:solidFill>
                <a:effectLst/>
                <a:latin typeface="Monaco" pitchFamily="2" charset="77"/>
              </a:rPr>
              <a:t>pmatrix</a:t>
            </a:r>
            <a:r>
              <a:rPr lang="en-US" dirty="0">
                <a:solidFill>
                  <a:srgbClr val="000000"/>
                </a:solidFill>
                <a:effectLst/>
                <a:latin typeface="Monaco" pitchFamily="2" charset="77"/>
              </a:rPr>
              <a:t>}</a:t>
            </a:r>
          </a:p>
          <a:p>
            <a:endParaRPr lang="en-US" dirty="0">
              <a:solidFill>
                <a:srgbClr val="000000"/>
              </a:solidFill>
              <a:effectLst/>
              <a:latin typeface="Monaco" pitchFamily="2" charset="77"/>
            </a:endParaRPr>
          </a:p>
          <a:p>
            <a:endParaRPr lang="en-CH" dirty="0"/>
          </a:p>
          <a:p>
            <a:endParaRPr lang="en-CH" dirty="0"/>
          </a:p>
        </p:txBody>
      </p:sp>
      <p:sp>
        <p:nvSpPr>
          <p:cNvPr id="4" name="Slide Number Placeholder 3">
            <a:extLst>
              <a:ext uri="{FF2B5EF4-FFF2-40B4-BE49-F238E27FC236}">
                <a16:creationId xmlns:a16="http://schemas.microsoft.com/office/drawing/2014/main" id="{2EE86E81-E5AC-8288-2D98-7300C2065E44}"/>
              </a:ext>
            </a:extLst>
          </p:cNvPr>
          <p:cNvSpPr>
            <a:spLocks noGrp="1"/>
          </p:cNvSpPr>
          <p:nvPr>
            <p:ph type="sldNum" sz="quarter" idx="5"/>
          </p:nvPr>
        </p:nvSpPr>
        <p:spPr/>
        <p:txBody>
          <a:bodyPr/>
          <a:lstStyle/>
          <a:p>
            <a:pPr>
              <a:defRPr/>
            </a:pPr>
            <a:fld id="{6C260935-2945-8F4F-A8CC-C9E01F0BF40E}" type="slidenum">
              <a:rPr lang="en-US" smtClean="0"/>
              <a:pPr>
                <a:defRPr/>
              </a:pPr>
              <a:t>21</a:t>
            </a:fld>
            <a:endParaRPr lang="en-US"/>
          </a:p>
        </p:txBody>
      </p:sp>
    </p:spTree>
    <p:extLst>
      <p:ext uri="{BB962C8B-B14F-4D97-AF65-F5344CB8AC3E}">
        <p14:creationId xmlns:p14="http://schemas.microsoft.com/office/powerpoint/2010/main" val="2790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24</a:t>
            </a:fld>
            <a:endParaRPr lang="en-US"/>
          </a:p>
        </p:txBody>
      </p:sp>
    </p:spTree>
    <p:extLst>
      <p:ext uri="{BB962C8B-B14F-4D97-AF65-F5344CB8AC3E}">
        <p14:creationId xmlns:p14="http://schemas.microsoft.com/office/powerpoint/2010/main" val="643142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000000"/>
                </a:solidFill>
                <a:effectLst/>
                <a:latin typeface="Monaco" pitchFamily="2" charset="77"/>
              </a:rPr>
              <a:t>T(s) \</a:t>
            </a:r>
            <a:r>
              <a:rPr lang="en-US" dirty="0" err="1">
                <a:solidFill>
                  <a:srgbClr val="000000"/>
                </a:solidFill>
                <a:effectLst/>
                <a:latin typeface="Monaco" pitchFamily="2" charset="77"/>
              </a:rPr>
              <a:t>mathbf</a:t>
            </a:r>
            <a:r>
              <a:rPr lang="en-US" dirty="0">
                <a:solidFill>
                  <a:srgbClr val="000000"/>
                </a:solidFill>
                <a:effectLst/>
                <a:latin typeface="Monaco" pitchFamily="2" charset="77"/>
              </a:rPr>
              <a:t>{M_{{</a:t>
            </a:r>
            <a:r>
              <a:rPr lang="en-US" dirty="0" err="1">
                <a:solidFill>
                  <a:srgbClr val="000000"/>
                </a:solidFill>
                <a:effectLst/>
                <a:latin typeface="Monaco" pitchFamily="2" charset="77"/>
              </a:rPr>
              <a:t>s_0</a:t>
            </a:r>
            <a:r>
              <a:rPr lang="en-US" dirty="0">
                <a:solidFill>
                  <a:srgbClr val="000000"/>
                </a:solidFill>
                <a:effectLst/>
                <a:latin typeface="Monaco" pitchFamily="2" charset="77"/>
              </a:rPr>
              <a:t>}s}}  T^{-1}(</a:t>
            </a:r>
            <a:r>
              <a:rPr lang="en-US" dirty="0" err="1">
                <a:solidFill>
                  <a:srgbClr val="000000"/>
                </a:solidFill>
                <a:effectLst/>
                <a:latin typeface="Monaco" pitchFamily="2" charset="77"/>
              </a:rPr>
              <a:t>s_0</a:t>
            </a:r>
            <a:r>
              <a:rPr lang="en-US" dirty="0">
                <a:solidFill>
                  <a:srgbClr val="000000"/>
                </a:solidFill>
                <a:effectLst/>
                <a:latin typeface="Monaco" pitchFamily="2" charset="77"/>
              </a:rPr>
              <a:t>) </a:t>
            </a:r>
          </a:p>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26</a:t>
            </a:fld>
            <a:endParaRPr lang="en-US"/>
          </a:p>
        </p:txBody>
      </p:sp>
    </p:spTree>
    <p:extLst>
      <p:ext uri="{BB962C8B-B14F-4D97-AF65-F5344CB8AC3E}">
        <p14:creationId xmlns:p14="http://schemas.microsoft.com/office/powerpoint/2010/main" val="8407422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10286608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607135"/>
          </a:xfrm>
        </p:spPr>
        <p:txBody>
          <a:bodyPr/>
          <a:lstStyle/>
          <a:p>
            <a:r>
              <a:rPr lang="en-US" dirty="0"/>
              <a:t>Click to edit Master title style</a:t>
            </a:r>
          </a:p>
        </p:txBody>
      </p:sp>
      <p:sp>
        <p:nvSpPr>
          <p:cNvPr id="3" name="Content Placeholder 2"/>
          <p:cNvSpPr>
            <a:spLocks noGrp="1"/>
          </p:cNvSpPr>
          <p:nvPr>
            <p:ph sz="half" idx="1"/>
          </p:nvPr>
        </p:nvSpPr>
        <p:spPr>
          <a:xfrm>
            <a:off x="407987" y="1124744"/>
            <a:ext cx="5616575" cy="5076031"/>
          </a:xfrm>
        </p:spPr>
        <p:txBody>
          <a:bodyPr/>
          <a:lstStyle>
            <a:lvl1pPr>
              <a:defRPr>
                <a:solidFill>
                  <a:schemeClr val="tx2">
                    <a:lumMod val="50000"/>
                  </a:schemeClr>
                </a:solidFill>
              </a:defRPr>
            </a:lvl1pPr>
            <a:lvl2pPr>
              <a:lnSpc>
                <a:spcPct val="100000"/>
              </a:lnSpc>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21.09.2025 - 04.10.2025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Linear Imperfections and Correction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79088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21.09.2025 - 04.10.2025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09045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21.09.2025 - 04.10.2025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Linear Imperfections and Correction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40890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Linear Imperfections and Correction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8822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076346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21.09.2025 - 04.10.2025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67376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33937525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21.09.2025 - 04.10.2025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Linear Imperfections and Correction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0976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21.09.2025 - 04.10.2025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Linear Imperfections and Correction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88250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21.09.2025 - 04.10.2025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Linear Imperfections and Correction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124744"/>
            <a:ext cx="11376025" cy="5076031"/>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18620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21.09.2025 - 04.10.2025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Linear Imperfections and Correction</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71299138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21.09.2025 - 04.10.2025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Linear Imperfections and Correction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92972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124744"/>
            <a:ext cx="5616575" cy="50760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172199" y="1124744"/>
            <a:ext cx="5611813" cy="50760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21.09.2025 - 04.10.2025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Linear Imperfections and Correction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6918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124743"/>
            <a:ext cx="11376024" cy="50760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en-US" noProof="0"/>
              <a:t>21.09.2025 - 04.10.2025</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Linear Imperfections and Correction</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p:nvPicPr>
        <p:blipFill>
          <a:blip r:embed="rId16"/>
          <a:stretch>
            <a:fillRect/>
          </a:stretch>
        </p:blipFill>
        <p:spPr>
          <a:xfrm>
            <a:off x="407988" y="6364599"/>
            <a:ext cx="495300" cy="393700"/>
          </a:xfrm>
          <a:prstGeom prst="rect">
            <a:avLst/>
          </a:prstGeom>
        </p:spPr>
      </p:pic>
      <p:pic>
        <p:nvPicPr>
          <p:cNvPr id="9" name="Picture 8" descr="A blue logo with text&#10;&#10;AI-generated content may be incorrect.">
            <a:extLst>
              <a:ext uri="{FF2B5EF4-FFF2-40B4-BE49-F238E27FC236}">
                <a16:creationId xmlns:a16="http://schemas.microsoft.com/office/drawing/2014/main" id="{3012D323-58AB-ACF0-5A49-6944CDF89C6D}"/>
              </a:ext>
            </a:extLst>
          </p:cNvPr>
          <p:cNvPicPr>
            <a:picLocks noChangeAspect="1"/>
          </p:cNvPicPr>
          <p:nvPr userDrawn="1"/>
        </p:nvPicPr>
        <p:blipFill>
          <a:blip r:embed="rId17"/>
          <a:stretch>
            <a:fillRect/>
          </a:stretch>
        </p:blipFill>
        <p:spPr>
          <a:xfrm>
            <a:off x="1028129" y="6324207"/>
            <a:ext cx="728071" cy="460732"/>
          </a:xfrm>
          <a:prstGeom prst="rect">
            <a:avLst/>
          </a:prstGeom>
        </p:spPr>
      </p:pic>
    </p:spTree>
    <p:extLst>
      <p:ext uri="{BB962C8B-B14F-4D97-AF65-F5344CB8AC3E}">
        <p14:creationId xmlns:p14="http://schemas.microsoft.com/office/powerpoint/2010/main" val="4226683562"/>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2" r:id="rId10"/>
    <p:sldLayoutId id="2147483810" r:id="rId11"/>
    <p:sldLayoutId id="2147483811" r:id="rId12"/>
    <p:sldLayoutId id="2147483812" r:id="rId13"/>
    <p:sldLayoutId id="2147483813" r:id="rId1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arxiv.org/pdf/2006.10661.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cds.cern.ch/record/2723969/"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38.emf"/><Relationship Id="rId4" Type="http://schemas.openxmlformats.org/officeDocument/2006/relationships/image" Target="../media/image35.emf"/></Relationships>
</file>

<file path=ppt/slides/_rels/slide100.xml.rels><?xml version="1.0" encoding="UTF-8" standalone="yes"?>
<Relationships xmlns="http://schemas.openxmlformats.org/package/2006/relationships"><Relationship Id="rId8" Type="http://schemas.openxmlformats.org/officeDocument/2006/relationships/image" Target="../media/image363.emf"/><Relationship Id="rId3" Type="http://schemas.openxmlformats.org/officeDocument/2006/relationships/image" Target="../media/image358.emf"/><Relationship Id="rId7" Type="http://schemas.openxmlformats.org/officeDocument/2006/relationships/image" Target="../media/image362.emf"/><Relationship Id="rId2" Type="http://schemas.openxmlformats.org/officeDocument/2006/relationships/image" Target="../media/image357.emf"/><Relationship Id="rId1" Type="http://schemas.openxmlformats.org/officeDocument/2006/relationships/slideLayout" Target="../slideLayouts/slideLayout4.xml"/><Relationship Id="rId6" Type="http://schemas.openxmlformats.org/officeDocument/2006/relationships/image" Target="../media/image361.emf"/><Relationship Id="rId11" Type="http://schemas.openxmlformats.org/officeDocument/2006/relationships/image" Target="../media/image365.emf"/><Relationship Id="rId5" Type="http://schemas.openxmlformats.org/officeDocument/2006/relationships/image" Target="../media/image360.emf"/><Relationship Id="rId10" Type="http://schemas.openxmlformats.org/officeDocument/2006/relationships/image" Target="../media/image364.emf"/><Relationship Id="rId4" Type="http://schemas.openxmlformats.org/officeDocument/2006/relationships/image" Target="../media/image359.emf"/><Relationship Id="rId9" Type="http://schemas.openxmlformats.org/officeDocument/2006/relationships/image" Target="../media/image228.png"/></Relationships>
</file>

<file path=ppt/slides/_rels/slide11.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3.png"/><Relationship Id="rId7" Type="http://schemas.openxmlformats.org/officeDocument/2006/relationships/image" Target="../media/image40.emf"/><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39.emf"/><Relationship Id="rId5" Type="http://schemas.openxmlformats.org/officeDocument/2006/relationships/image" Target="../media/image35.emf"/><Relationship Id="rId4" Type="http://schemas.openxmlformats.org/officeDocument/2006/relationships/image" Target="../media/image34.emf"/><Relationship Id="rId9" Type="http://schemas.openxmlformats.org/officeDocument/2006/relationships/image" Target="../media/image41.emf"/></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hyperlink" Target="https://proceedings.jacow.org/IBIC2014/papers/tupf03.pdf"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image" Target="../media/image69.emf"/><Relationship Id="rId3" Type="http://schemas.openxmlformats.org/officeDocument/2006/relationships/image" Target="../media/image64.emf"/><Relationship Id="rId7" Type="http://schemas.openxmlformats.org/officeDocument/2006/relationships/image" Target="../media/image68.emf"/><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 Id="rId9" Type="http://schemas.openxmlformats.org/officeDocument/2006/relationships/image" Target="../media/image70.emf"/></Relationships>
</file>

<file path=ppt/slides/_rels/slide22.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70.emf"/><Relationship Id="rId1" Type="http://schemas.openxmlformats.org/officeDocument/2006/relationships/slideLayout" Target="../slideLayouts/slideLayout4.xml"/><Relationship Id="rId5" Type="http://schemas.openxmlformats.org/officeDocument/2006/relationships/image" Target="../media/image69.emf"/><Relationship Id="rId4" Type="http://schemas.openxmlformats.org/officeDocument/2006/relationships/image" Target="../media/image68.emf"/></Relationships>
</file>

<file path=ppt/slides/_rels/slide2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4.emf"/></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8" Type="http://schemas.openxmlformats.org/officeDocument/2006/relationships/image" Target="../media/image80.emf"/><Relationship Id="rId3" Type="http://schemas.openxmlformats.org/officeDocument/2006/relationships/image" Target="../media/image65.emf"/><Relationship Id="rId7" Type="http://schemas.openxmlformats.org/officeDocument/2006/relationships/image" Target="../media/image79.em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78.emf"/><Relationship Id="rId5" Type="http://schemas.openxmlformats.org/officeDocument/2006/relationships/image" Target="../media/image77.emf"/><Relationship Id="rId10" Type="http://schemas.openxmlformats.org/officeDocument/2006/relationships/image" Target="../media/image82.emf"/><Relationship Id="rId4" Type="http://schemas.openxmlformats.org/officeDocument/2006/relationships/image" Target="../media/image76.emf"/><Relationship Id="rId9" Type="http://schemas.openxmlformats.org/officeDocument/2006/relationships/image" Target="../media/image81.emf"/></Relationships>
</file>

<file path=ppt/slides/_rels/slide27.xml.rels><?xml version="1.0" encoding="UTF-8" standalone="yes"?>
<Relationships xmlns="http://schemas.openxmlformats.org/package/2006/relationships"><Relationship Id="rId8" Type="http://schemas.openxmlformats.org/officeDocument/2006/relationships/image" Target="../media/image87.emf"/><Relationship Id="rId3" Type="http://schemas.openxmlformats.org/officeDocument/2006/relationships/image" Target="../media/image83.emf"/><Relationship Id="rId7" Type="http://schemas.openxmlformats.org/officeDocument/2006/relationships/image" Target="../media/image75.png"/><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86.emf"/><Relationship Id="rId5" Type="http://schemas.openxmlformats.org/officeDocument/2006/relationships/image" Target="../media/image85.emf"/><Relationship Id="rId10" Type="http://schemas.openxmlformats.org/officeDocument/2006/relationships/image" Target="../media/image89.emf"/><Relationship Id="rId4" Type="http://schemas.openxmlformats.org/officeDocument/2006/relationships/image" Target="../media/image84.emf"/><Relationship Id="rId9" Type="http://schemas.openxmlformats.org/officeDocument/2006/relationships/image" Target="../media/image88.emf"/></Relationships>
</file>

<file path=ppt/slides/_rels/slide28.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91.emf"/><Relationship Id="rId7" Type="http://schemas.openxmlformats.org/officeDocument/2006/relationships/image" Target="../media/image94.em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93.emf"/><Relationship Id="rId5" Type="http://schemas.openxmlformats.org/officeDocument/2006/relationships/image" Target="../media/image92.emf"/><Relationship Id="rId4" Type="http://schemas.openxmlformats.org/officeDocument/2006/relationships/image" Target="../media/image65.emf"/></Relationships>
</file>

<file path=ppt/slides/_rels/slide31.xml.rels><?xml version="1.0" encoding="UTF-8" standalone="yes"?>
<Relationships xmlns="http://schemas.openxmlformats.org/package/2006/relationships"><Relationship Id="rId8" Type="http://schemas.openxmlformats.org/officeDocument/2006/relationships/image" Target="../media/image99.emf"/><Relationship Id="rId3" Type="http://schemas.openxmlformats.org/officeDocument/2006/relationships/image" Target="../media/image91.emf"/><Relationship Id="rId7" Type="http://schemas.openxmlformats.org/officeDocument/2006/relationships/image" Target="../media/image98.emf"/><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97.emf"/><Relationship Id="rId5" Type="http://schemas.openxmlformats.org/officeDocument/2006/relationships/image" Target="../media/image96.emf"/><Relationship Id="rId4" Type="http://schemas.openxmlformats.org/officeDocument/2006/relationships/image" Target="../media/image95.emf"/></Relationships>
</file>

<file path=ppt/slides/_rels/slide32.xml.rels><?xml version="1.0" encoding="UTF-8" standalone="yes"?>
<Relationships xmlns="http://schemas.openxmlformats.org/package/2006/relationships"><Relationship Id="rId3" Type="http://schemas.openxmlformats.org/officeDocument/2006/relationships/image" Target="../media/image91.emf"/><Relationship Id="rId7" Type="http://schemas.openxmlformats.org/officeDocument/2006/relationships/image" Target="../media/image103.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02.emf"/><Relationship Id="rId5" Type="http://schemas.openxmlformats.org/officeDocument/2006/relationships/image" Target="../media/image101.emf"/><Relationship Id="rId4" Type="http://schemas.openxmlformats.org/officeDocument/2006/relationships/image" Target="../media/image100.emf"/></Relationships>
</file>

<file path=ppt/slides/_rels/slide3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06.emf"/><Relationship Id="rId5" Type="http://schemas.openxmlformats.org/officeDocument/2006/relationships/image" Target="../media/image105.emf"/><Relationship Id="rId4" Type="http://schemas.openxmlformats.org/officeDocument/2006/relationships/image" Target="../media/image103.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7.png"/><Relationship Id="rId7" Type="http://schemas.openxmlformats.org/officeDocument/2006/relationships/image" Target="../media/image111.png"/><Relationship Id="rId12" Type="http://schemas.openxmlformats.org/officeDocument/2006/relationships/image" Target="../media/image103.em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10.png"/><Relationship Id="rId11" Type="http://schemas.openxmlformats.org/officeDocument/2006/relationships/image" Target="../media/image115.png"/><Relationship Id="rId5" Type="http://schemas.openxmlformats.org/officeDocument/2006/relationships/image" Target="../media/image109.png"/><Relationship Id="rId10" Type="http://schemas.openxmlformats.org/officeDocument/2006/relationships/image" Target="../media/image114.png"/><Relationship Id="rId4" Type="http://schemas.openxmlformats.org/officeDocument/2006/relationships/image" Target="../media/image108.png"/><Relationship Id="rId9" Type="http://schemas.openxmlformats.org/officeDocument/2006/relationships/image" Target="../media/image113.png"/></Relationships>
</file>

<file path=ppt/slides/_rels/slide36.xml.rels><?xml version="1.0" encoding="UTF-8" standalone="yes"?>
<Relationships xmlns="http://schemas.openxmlformats.org/package/2006/relationships"><Relationship Id="rId8" Type="http://schemas.openxmlformats.org/officeDocument/2006/relationships/image" Target="../media/image103.emf"/><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37.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image" Target="../media/image121.png"/><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image" Target="../media/image128.emf"/><Relationship Id="rId3" Type="http://schemas.openxmlformats.org/officeDocument/2006/relationships/image" Target="../media/image123.png"/><Relationship Id="rId7" Type="http://schemas.openxmlformats.org/officeDocument/2006/relationships/image" Target="../media/image127.emf"/><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26.emf"/><Relationship Id="rId5" Type="http://schemas.openxmlformats.org/officeDocument/2006/relationships/image" Target="../media/image125.emf"/><Relationship Id="rId4" Type="http://schemas.openxmlformats.org/officeDocument/2006/relationships/image" Target="../media/image124.em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tags" Target="../tags/tag6.xml"/><Relationship Id="rId7" Type="http://schemas.openxmlformats.org/officeDocument/2006/relationships/notesSlide" Target="../notesSlides/notesSlide17.xml"/><Relationship Id="rId12" Type="http://schemas.openxmlformats.org/officeDocument/2006/relationships/image" Target="../media/image133.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4.xml"/><Relationship Id="rId11" Type="http://schemas.openxmlformats.org/officeDocument/2006/relationships/image" Target="../media/image132.png"/><Relationship Id="rId5" Type="http://schemas.openxmlformats.org/officeDocument/2006/relationships/tags" Target="../tags/tag8.xml"/><Relationship Id="rId10" Type="http://schemas.openxmlformats.org/officeDocument/2006/relationships/image" Target="../media/image131.png"/><Relationship Id="rId4" Type="http://schemas.openxmlformats.org/officeDocument/2006/relationships/tags" Target="../tags/tag7.xml"/><Relationship Id="rId9" Type="http://schemas.openxmlformats.org/officeDocument/2006/relationships/image" Target="../media/image130.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37.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38.png"/></Relationships>
</file>

<file path=ppt/slides/_rels/slide4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4.xml"/><Relationship Id="rId4" Type="http://schemas.openxmlformats.org/officeDocument/2006/relationships/image" Target="../media/image141.png"/></Relationships>
</file>

<file path=ppt/slides/_rels/slide45.xml.rels><?xml version="1.0" encoding="UTF-8" standalone="yes"?>
<Relationships xmlns="http://schemas.openxmlformats.org/package/2006/relationships"><Relationship Id="rId8" Type="http://schemas.openxmlformats.org/officeDocument/2006/relationships/image" Target="../media/image145.emf"/><Relationship Id="rId3" Type="http://schemas.openxmlformats.org/officeDocument/2006/relationships/image" Target="../media/image142.emf"/><Relationship Id="rId7" Type="http://schemas.openxmlformats.org/officeDocument/2006/relationships/image" Target="../media/image144.emf"/><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43.png"/><Relationship Id="rId11" Type="http://schemas.openxmlformats.org/officeDocument/2006/relationships/image" Target="../media/image148.emf"/><Relationship Id="rId5" Type="http://schemas.openxmlformats.org/officeDocument/2006/relationships/image" Target="../media/image141.png"/><Relationship Id="rId10" Type="http://schemas.openxmlformats.org/officeDocument/2006/relationships/image" Target="../media/image147.emf"/><Relationship Id="rId4" Type="http://schemas.openxmlformats.org/officeDocument/2006/relationships/image" Target="../media/image140.png"/><Relationship Id="rId9" Type="http://schemas.openxmlformats.org/officeDocument/2006/relationships/image" Target="../media/image146.emf"/></Relationships>
</file>

<file path=ppt/slides/_rels/slide46.xml.rels><?xml version="1.0" encoding="UTF-8" standalone="yes"?>
<Relationships xmlns="http://schemas.openxmlformats.org/package/2006/relationships"><Relationship Id="rId8" Type="http://schemas.openxmlformats.org/officeDocument/2006/relationships/image" Target="../media/image154.emf"/><Relationship Id="rId3" Type="http://schemas.openxmlformats.org/officeDocument/2006/relationships/image" Target="../media/image149.emf"/><Relationship Id="rId7" Type="http://schemas.openxmlformats.org/officeDocument/2006/relationships/image" Target="../media/image153.emf"/><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52.emf"/><Relationship Id="rId5" Type="http://schemas.openxmlformats.org/officeDocument/2006/relationships/image" Target="../media/image151.emf"/><Relationship Id="rId4" Type="http://schemas.openxmlformats.org/officeDocument/2006/relationships/image" Target="../media/image150.emf"/></Relationships>
</file>

<file path=ppt/slides/_rels/slide47.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157.emf"/><Relationship Id="rId4" Type="http://schemas.openxmlformats.org/officeDocument/2006/relationships/image" Target="../media/image156.emf"/></Relationships>
</file>

<file path=ppt/slides/_rels/slide48.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43.png"/><Relationship Id="rId5" Type="http://schemas.openxmlformats.org/officeDocument/2006/relationships/image" Target="../media/image141.png"/><Relationship Id="rId4" Type="http://schemas.openxmlformats.org/officeDocument/2006/relationships/image" Target="../media/image140.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163.png"/><Relationship Id="rId4" Type="http://schemas.openxmlformats.org/officeDocument/2006/relationships/image" Target="../media/image162.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4.png"/><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8.emf"/><Relationship Id="rId2" Type="http://schemas.openxmlformats.org/officeDocument/2006/relationships/image" Target="../media/image167.emf"/><Relationship Id="rId1" Type="http://schemas.openxmlformats.org/officeDocument/2006/relationships/slideLayout" Target="../slideLayouts/slideLayout4.xml"/><Relationship Id="rId4" Type="http://schemas.openxmlformats.org/officeDocument/2006/relationships/image" Target="../media/image169.emf"/></Relationships>
</file>

<file path=ppt/slides/_rels/slide57.xml.rels><?xml version="1.0" encoding="UTF-8" standalone="yes"?>
<Relationships xmlns="http://schemas.openxmlformats.org/package/2006/relationships"><Relationship Id="rId8" Type="http://schemas.openxmlformats.org/officeDocument/2006/relationships/slideLayout" Target="../slideLayouts/slideLayout4.xml"/><Relationship Id="rId13" Type="http://schemas.openxmlformats.org/officeDocument/2006/relationships/image" Target="../media/image173.png"/><Relationship Id="rId18" Type="http://schemas.openxmlformats.org/officeDocument/2006/relationships/image" Target="../media/image178.emf"/><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172.png"/><Relationship Id="rId17" Type="http://schemas.openxmlformats.org/officeDocument/2006/relationships/image" Target="../media/image177.emf"/><Relationship Id="rId2" Type="http://schemas.openxmlformats.org/officeDocument/2006/relationships/tags" Target="../tags/tag12.xml"/><Relationship Id="rId16" Type="http://schemas.openxmlformats.org/officeDocument/2006/relationships/image" Target="../media/image176.png"/><Relationship Id="rId20" Type="http://schemas.openxmlformats.org/officeDocument/2006/relationships/image" Target="../media/image180.emf"/><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171.png"/><Relationship Id="rId5" Type="http://schemas.openxmlformats.org/officeDocument/2006/relationships/tags" Target="../tags/tag15.xml"/><Relationship Id="rId15" Type="http://schemas.openxmlformats.org/officeDocument/2006/relationships/image" Target="../media/image175.png"/><Relationship Id="rId10" Type="http://schemas.openxmlformats.org/officeDocument/2006/relationships/image" Target="../media/image170.png"/><Relationship Id="rId19" Type="http://schemas.openxmlformats.org/officeDocument/2006/relationships/image" Target="../media/image179.emf"/><Relationship Id="rId4" Type="http://schemas.openxmlformats.org/officeDocument/2006/relationships/tags" Target="../tags/tag14.xml"/><Relationship Id="rId9" Type="http://schemas.openxmlformats.org/officeDocument/2006/relationships/notesSlide" Target="../notesSlides/notesSlide25.xml"/><Relationship Id="rId14" Type="http://schemas.openxmlformats.org/officeDocument/2006/relationships/image" Target="../media/image174.png"/></Relationships>
</file>

<file path=ppt/slides/_rels/slide58.xml.rels><?xml version="1.0" encoding="UTF-8" standalone="yes"?>
<Relationships xmlns="http://schemas.openxmlformats.org/package/2006/relationships"><Relationship Id="rId8" Type="http://schemas.openxmlformats.org/officeDocument/2006/relationships/image" Target="../media/image186.emf"/><Relationship Id="rId3" Type="http://schemas.openxmlformats.org/officeDocument/2006/relationships/image" Target="../media/image181.emf"/><Relationship Id="rId7" Type="http://schemas.openxmlformats.org/officeDocument/2006/relationships/image" Target="../media/image185.emf"/><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184.emf"/><Relationship Id="rId11" Type="http://schemas.openxmlformats.org/officeDocument/2006/relationships/image" Target="../media/image189.emf"/><Relationship Id="rId5" Type="http://schemas.openxmlformats.org/officeDocument/2006/relationships/image" Target="../media/image183.emf"/><Relationship Id="rId10" Type="http://schemas.openxmlformats.org/officeDocument/2006/relationships/image" Target="../media/image188.emf"/><Relationship Id="rId4" Type="http://schemas.openxmlformats.org/officeDocument/2006/relationships/image" Target="../media/image182.emf"/><Relationship Id="rId9" Type="http://schemas.openxmlformats.org/officeDocument/2006/relationships/image" Target="../media/image187.emf"/></Relationships>
</file>

<file path=ppt/slides/_rels/slide59.xml.rels><?xml version="1.0" encoding="UTF-8" standalone="yes"?>
<Relationships xmlns="http://schemas.openxmlformats.org/package/2006/relationships"><Relationship Id="rId8" Type="http://schemas.openxmlformats.org/officeDocument/2006/relationships/image" Target="../media/image194.emf"/><Relationship Id="rId3" Type="http://schemas.openxmlformats.org/officeDocument/2006/relationships/notesSlide" Target="../notesSlides/notesSlide27.xml"/><Relationship Id="rId7" Type="http://schemas.openxmlformats.org/officeDocument/2006/relationships/image" Target="../media/image193.emf"/><Relationship Id="rId12" Type="http://schemas.openxmlformats.org/officeDocument/2006/relationships/image" Target="../media/image198.emf"/><Relationship Id="rId2" Type="http://schemas.openxmlformats.org/officeDocument/2006/relationships/slideLayout" Target="../slideLayouts/slideLayout4.xml"/><Relationship Id="rId1" Type="http://schemas.openxmlformats.org/officeDocument/2006/relationships/tags" Target="../tags/tag18.xml"/><Relationship Id="rId6" Type="http://schemas.openxmlformats.org/officeDocument/2006/relationships/image" Target="../media/image192.emf"/><Relationship Id="rId11" Type="http://schemas.openxmlformats.org/officeDocument/2006/relationships/image" Target="../media/image197.emf"/><Relationship Id="rId5" Type="http://schemas.openxmlformats.org/officeDocument/2006/relationships/image" Target="../media/image191.png"/><Relationship Id="rId10" Type="http://schemas.openxmlformats.org/officeDocument/2006/relationships/image" Target="../media/image196.emf"/><Relationship Id="rId4" Type="http://schemas.openxmlformats.org/officeDocument/2006/relationships/image" Target="../media/image190.emf"/><Relationship Id="rId9" Type="http://schemas.openxmlformats.org/officeDocument/2006/relationships/image" Target="../media/image195.emf"/></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60.xml.rels><?xml version="1.0" encoding="UTF-8" standalone="yes"?>
<Relationships xmlns="http://schemas.openxmlformats.org/package/2006/relationships"><Relationship Id="rId8" Type="http://schemas.openxmlformats.org/officeDocument/2006/relationships/image" Target="../media/image197.emf"/><Relationship Id="rId3" Type="http://schemas.openxmlformats.org/officeDocument/2006/relationships/image" Target="../media/image200.png"/><Relationship Id="rId7" Type="http://schemas.openxmlformats.org/officeDocument/2006/relationships/image" Target="../media/image204.png"/><Relationship Id="rId2" Type="http://schemas.openxmlformats.org/officeDocument/2006/relationships/image" Target="../media/image199.png"/><Relationship Id="rId1" Type="http://schemas.openxmlformats.org/officeDocument/2006/relationships/slideLayout" Target="../slideLayouts/slideLayout4.xml"/><Relationship Id="rId6" Type="http://schemas.openxmlformats.org/officeDocument/2006/relationships/image" Target="../media/image203.png"/><Relationship Id="rId5" Type="http://schemas.openxmlformats.org/officeDocument/2006/relationships/image" Target="../media/image202.png"/><Relationship Id="rId4" Type="http://schemas.openxmlformats.org/officeDocument/2006/relationships/image" Target="../media/image201.png"/></Relationships>
</file>

<file path=ppt/slides/_rels/slide61.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image" Target="../media/image205.pn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62.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207.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197.emf"/><Relationship Id="rId2" Type="http://schemas.openxmlformats.org/officeDocument/2006/relationships/image" Target="../media/image210.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8" Type="http://schemas.openxmlformats.org/officeDocument/2006/relationships/image" Target="../media/image215.emf"/><Relationship Id="rId3" Type="http://schemas.openxmlformats.org/officeDocument/2006/relationships/notesSlide" Target="../notesSlides/notesSlide28.xml"/><Relationship Id="rId7" Type="http://schemas.openxmlformats.org/officeDocument/2006/relationships/image" Target="../media/image214.emf"/><Relationship Id="rId2" Type="http://schemas.openxmlformats.org/officeDocument/2006/relationships/slideLayout" Target="../slideLayouts/slideLayout4.xml"/><Relationship Id="rId1" Type="http://schemas.openxmlformats.org/officeDocument/2006/relationships/tags" Target="../tags/tag19.xml"/><Relationship Id="rId6" Type="http://schemas.openxmlformats.org/officeDocument/2006/relationships/image" Target="../media/image213.png"/><Relationship Id="rId5" Type="http://schemas.openxmlformats.org/officeDocument/2006/relationships/image" Target="../media/image212.png"/><Relationship Id="rId4" Type="http://schemas.openxmlformats.org/officeDocument/2006/relationships/image" Target="../media/image211.png"/><Relationship Id="rId9" Type="http://schemas.openxmlformats.org/officeDocument/2006/relationships/image" Target="../media/image216.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218.tmp"/><Relationship Id="rId2" Type="http://schemas.openxmlformats.org/officeDocument/2006/relationships/image" Target="../media/image2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8" Type="http://schemas.openxmlformats.org/officeDocument/2006/relationships/image" Target="../media/image177.emf"/><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image" Target="../media/image219.png"/><Relationship Id="rId1" Type="http://schemas.openxmlformats.org/officeDocument/2006/relationships/slideLayout" Target="../slideLayouts/slideLayout4.xml"/><Relationship Id="rId6" Type="http://schemas.openxmlformats.org/officeDocument/2006/relationships/image" Target="../media/image223.png"/><Relationship Id="rId5" Type="http://schemas.openxmlformats.org/officeDocument/2006/relationships/image" Target="../media/image222.png"/><Relationship Id="rId4" Type="http://schemas.openxmlformats.org/officeDocument/2006/relationships/image" Target="../media/image221.png"/><Relationship Id="rId9" Type="http://schemas.openxmlformats.org/officeDocument/2006/relationships/image" Target="../media/image193.emf"/></Relationships>
</file>

<file path=ppt/slides/_rels/slide71.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4.xml"/><Relationship Id="rId4" Type="http://schemas.openxmlformats.org/officeDocument/2006/relationships/image" Target="../media/image228.png"/></Relationships>
</file>

<file path=ppt/slides/_rels/slide73.xml.rels><?xml version="1.0" encoding="UTF-8" standalone="yes"?>
<Relationships xmlns="http://schemas.openxmlformats.org/package/2006/relationships"><Relationship Id="rId3" Type="http://schemas.openxmlformats.org/officeDocument/2006/relationships/image" Target="../media/image229.jpe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8" Type="http://schemas.openxmlformats.org/officeDocument/2006/relationships/image" Target="../media/image233.emf"/><Relationship Id="rId3" Type="http://schemas.openxmlformats.org/officeDocument/2006/relationships/image" Target="../media/image34.emf"/><Relationship Id="rId7" Type="http://schemas.openxmlformats.org/officeDocument/2006/relationships/image" Target="../media/image232.emf"/><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231.emf"/><Relationship Id="rId5" Type="http://schemas.openxmlformats.org/officeDocument/2006/relationships/image" Target="../media/image230.png"/><Relationship Id="rId4" Type="http://schemas.openxmlformats.org/officeDocument/2006/relationships/image" Target="../media/image35.emf"/></Relationships>
</file>

<file path=ppt/slides/_rels/slide75.xml.rels><?xml version="1.0" encoding="UTF-8" standalone="yes"?>
<Relationships xmlns="http://schemas.openxmlformats.org/package/2006/relationships"><Relationship Id="rId3" Type="http://schemas.openxmlformats.org/officeDocument/2006/relationships/image" Target="../media/image235.emf"/><Relationship Id="rId7" Type="http://schemas.openxmlformats.org/officeDocument/2006/relationships/image" Target="../media/image239.png"/><Relationship Id="rId2" Type="http://schemas.openxmlformats.org/officeDocument/2006/relationships/image" Target="../media/image234.emf"/><Relationship Id="rId1" Type="http://schemas.openxmlformats.org/officeDocument/2006/relationships/slideLayout" Target="../slideLayouts/slideLayout12.xml"/><Relationship Id="rId6" Type="http://schemas.openxmlformats.org/officeDocument/2006/relationships/image" Target="../media/image238.png"/><Relationship Id="rId5" Type="http://schemas.openxmlformats.org/officeDocument/2006/relationships/image" Target="../media/image237.emf"/><Relationship Id="rId4" Type="http://schemas.openxmlformats.org/officeDocument/2006/relationships/image" Target="../media/image236.emf"/></Relationships>
</file>

<file path=ppt/slides/_rels/slide76.xml.rels><?xml version="1.0" encoding="UTF-8" standalone="yes"?>
<Relationships xmlns="http://schemas.openxmlformats.org/package/2006/relationships"><Relationship Id="rId8" Type="http://schemas.openxmlformats.org/officeDocument/2006/relationships/image" Target="../media/image245.emf"/><Relationship Id="rId3" Type="http://schemas.openxmlformats.org/officeDocument/2006/relationships/image" Target="../media/image240.emf"/><Relationship Id="rId7" Type="http://schemas.openxmlformats.org/officeDocument/2006/relationships/image" Target="../media/image244.emf"/><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243.emf"/><Relationship Id="rId5" Type="http://schemas.openxmlformats.org/officeDocument/2006/relationships/image" Target="../media/image242.emf"/><Relationship Id="rId10" Type="http://schemas.openxmlformats.org/officeDocument/2006/relationships/image" Target="../media/image247.emf"/><Relationship Id="rId4" Type="http://schemas.openxmlformats.org/officeDocument/2006/relationships/image" Target="../media/image241.emf"/><Relationship Id="rId9" Type="http://schemas.openxmlformats.org/officeDocument/2006/relationships/image" Target="../media/image246.emf"/></Relationships>
</file>

<file path=ppt/slides/_rels/slide77.xml.rels><?xml version="1.0" encoding="UTF-8" standalone="yes"?>
<Relationships xmlns="http://schemas.openxmlformats.org/package/2006/relationships"><Relationship Id="rId3" Type="http://schemas.openxmlformats.org/officeDocument/2006/relationships/image" Target="../media/image248.emf"/><Relationship Id="rId7" Type="http://schemas.openxmlformats.org/officeDocument/2006/relationships/image" Target="../media/image251.emf"/><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250.emf"/><Relationship Id="rId5" Type="http://schemas.openxmlformats.org/officeDocument/2006/relationships/image" Target="../media/image249.emf"/><Relationship Id="rId4" Type="http://schemas.openxmlformats.org/officeDocument/2006/relationships/image" Target="../media/image240.emf"/></Relationships>
</file>

<file path=ppt/slides/_rels/slide78.xml.rels><?xml version="1.0" encoding="UTF-8" standalone="yes"?>
<Relationships xmlns="http://schemas.openxmlformats.org/package/2006/relationships"><Relationship Id="rId3" Type="http://schemas.openxmlformats.org/officeDocument/2006/relationships/image" Target="../media/image252.emf"/><Relationship Id="rId7" Type="http://schemas.openxmlformats.org/officeDocument/2006/relationships/image" Target="../media/image256.emf"/><Relationship Id="rId2" Type="http://schemas.openxmlformats.org/officeDocument/2006/relationships/hyperlink" Target="https://onlinelibrary.wiley.com/doi/book/10.1002/9783527617272" TargetMode="External"/><Relationship Id="rId1" Type="http://schemas.openxmlformats.org/officeDocument/2006/relationships/slideLayout" Target="../slideLayouts/slideLayout4.xml"/><Relationship Id="rId6" Type="http://schemas.openxmlformats.org/officeDocument/2006/relationships/image" Target="../media/image255.emf"/><Relationship Id="rId5" Type="http://schemas.openxmlformats.org/officeDocument/2006/relationships/image" Target="../media/image254.emf"/><Relationship Id="rId4" Type="http://schemas.openxmlformats.org/officeDocument/2006/relationships/image" Target="../media/image253.emf"/></Relationships>
</file>

<file path=ppt/slides/_rels/slide79.xml.rels><?xml version="1.0" encoding="UTF-8" standalone="yes"?>
<Relationships xmlns="http://schemas.openxmlformats.org/package/2006/relationships"><Relationship Id="rId8" Type="http://schemas.openxmlformats.org/officeDocument/2006/relationships/image" Target="../media/image259.emf"/><Relationship Id="rId13" Type="http://schemas.openxmlformats.org/officeDocument/2006/relationships/image" Target="../media/image264.emf"/><Relationship Id="rId18" Type="http://schemas.openxmlformats.org/officeDocument/2006/relationships/image" Target="../media/image269.emf"/><Relationship Id="rId3" Type="http://schemas.openxmlformats.org/officeDocument/2006/relationships/image" Target="../media/image253.emf"/><Relationship Id="rId7" Type="http://schemas.openxmlformats.org/officeDocument/2006/relationships/image" Target="../media/image258.emf"/><Relationship Id="rId12" Type="http://schemas.openxmlformats.org/officeDocument/2006/relationships/image" Target="../media/image263.emf"/><Relationship Id="rId17" Type="http://schemas.openxmlformats.org/officeDocument/2006/relationships/image" Target="../media/image268.emf"/><Relationship Id="rId2" Type="http://schemas.openxmlformats.org/officeDocument/2006/relationships/notesSlide" Target="../notesSlides/notesSlide32.xml"/><Relationship Id="rId16" Type="http://schemas.openxmlformats.org/officeDocument/2006/relationships/image" Target="../media/image267.emf"/><Relationship Id="rId20" Type="http://schemas.openxmlformats.org/officeDocument/2006/relationships/image" Target="../media/image271.emf"/><Relationship Id="rId1" Type="http://schemas.openxmlformats.org/officeDocument/2006/relationships/slideLayout" Target="../slideLayouts/slideLayout4.xml"/><Relationship Id="rId6" Type="http://schemas.openxmlformats.org/officeDocument/2006/relationships/image" Target="../media/image257.emf"/><Relationship Id="rId11" Type="http://schemas.openxmlformats.org/officeDocument/2006/relationships/image" Target="../media/image262.emf"/><Relationship Id="rId5" Type="http://schemas.openxmlformats.org/officeDocument/2006/relationships/image" Target="../media/image256.emf"/><Relationship Id="rId15" Type="http://schemas.openxmlformats.org/officeDocument/2006/relationships/image" Target="../media/image266.emf"/><Relationship Id="rId10" Type="http://schemas.openxmlformats.org/officeDocument/2006/relationships/image" Target="../media/image261.emf"/><Relationship Id="rId19" Type="http://schemas.openxmlformats.org/officeDocument/2006/relationships/image" Target="../media/image270.emf"/><Relationship Id="rId4" Type="http://schemas.openxmlformats.org/officeDocument/2006/relationships/image" Target="../media/image255.emf"/><Relationship Id="rId9" Type="http://schemas.openxmlformats.org/officeDocument/2006/relationships/image" Target="../media/image260.emf"/><Relationship Id="rId14" Type="http://schemas.openxmlformats.org/officeDocument/2006/relationships/image" Target="../media/image265.emf"/></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4.xml"/><Relationship Id="rId5" Type="http://schemas.openxmlformats.org/officeDocument/2006/relationships/image" Target="../media/image35.emf"/><Relationship Id="rId4" Type="http://schemas.openxmlformats.org/officeDocument/2006/relationships/image" Target="../media/image34.emf"/></Relationships>
</file>

<file path=ppt/slides/_rels/slide80.xml.rels><?xml version="1.0" encoding="UTF-8" standalone="yes"?>
<Relationships xmlns="http://schemas.openxmlformats.org/package/2006/relationships"><Relationship Id="rId8" Type="http://schemas.openxmlformats.org/officeDocument/2006/relationships/image" Target="../media/image277.png"/><Relationship Id="rId13" Type="http://schemas.openxmlformats.org/officeDocument/2006/relationships/image" Target="../media/image282.emf"/><Relationship Id="rId3" Type="http://schemas.openxmlformats.org/officeDocument/2006/relationships/image" Target="../media/image262.emf"/><Relationship Id="rId7" Type="http://schemas.openxmlformats.org/officeDocument/2006/relationships/image" Target="../media/image276.png"/><Relationship Id="rId12" Type="http://schemas.openxmlformats.org/officeDocument/2006/relationships/image" Target="../media/image281.emf"/><Relationship Id="rId2" Type="http://schemas.openxmlformats.org/officeDocument/2006/relationships/image" Target="../media/image272.emf"/><Relationship Id="rId1" Type="http://schemas.openxmlformats.org/officeDocument/2006/relationships/slideLayout" Target="../slideLayouts/slideLayout4.xml"/><Relationship Id="rId6" Type="http://schemas.openxmlformats.org/officeDocument/2006/relationships/image" Target="../media/image275.emf"/><Relationship Id="rId11" Type="http://schemas.openxmlformats.org/officeDocument/2006/relationships/image" Target="../media/image280.emf"/><Relationship Id="rId5" Type="http://schemas.openxmlformats.org/officeDocument/2006/relationships/image" Target="../media/image274.emf"/><Relationship Id="rId10" Type="http://schemas.openxmlformats.org/officeDocument/2006/relationships/image" Target="../media/image279.emf"/><Relationship Id="rId4" Type="http://schemas.openxmlformats.org/officeDocument/2006/relationships/image" Target="../media/image273.emf"/><Relationship Id="rId9" Type="http://schemas.openxmlformats.org/officeDocument/2006/relationships/image" Target="../media/image278.png"/><Relationship Id="rId14" Type="http://schemas.openxmlformats.org/officeDocument/2006/relationships/image" Target="../media/image283.emf"/></Relationships>
</file>

<file path=ppt/slides/_rels/slide81.xml.rels><?xml version="1.0" encoding="UTF-8" standalone="yes"?>
<Relationships xmlns="http://schemas.openxmlformats.org/package/2006/relationships"><Relationship Id="rId8" Type="http://schemas.openxmlformats.org/officeDocument/2006/relationships/image" Target="../media/image288.png"/><Relationship Id="rId3" Type="http://schemas.openxmlformats.org/officeDocument/2006/relationships/image" Target="../media/image275.emf"/><Relationship Id="rId7" Type="http://schemas.openxmlformats.org/officeDocument/2006/relationships/image" Target="../media/image287.png"/><Relationship Id="rId12" Type="http://schemas.openxmlformats.org/officeDocument/2006/relationships/image" Target="../media/image269.emf"/><Relationship Id="rId2" Type="http://schemas.openxmlformats.org/officeDocument/2006/relationships/image" Target="../media/image274.emf"/><Relationship Id="rId1" Type="http://schemas.openxmlformats.org/officeDocument/2006/relationships/slideLayout" Target="../slideLayouts/slideLayout4.xml"/><Relationship Id="rId6" Type="http://schemas.openxmlformats.org/officeDocument/2006/relationships/image" Target="../media/image286.png"/><Relationship Id="rId11" Type="http://schemas.openxmlformats.org/officeDocument/2006/relationships/image" Target="../media/image289.emf"/><Relationship Id="rId5" Type="http://schemas.openxmlformats.org/officeDocument/2006/relationships/image" Target="../media/image285.emf"/><Relationship Id="rId10" Type="http://schemas.openxmlformats.org/officeDocument/2006/relationships/image" Target="../media/image281.emf"/><Relationship Id="rId4" Type="http://schemas.openxmlformats.org/officeDocument/2006/relationships/image" Target="../media/image284.emf"/><Relationship Id="rId9" Type="http://schemas.openxmlformats.org/officeDocument/2006/relationships/image" Target="../media/image280.emf"/></Relationships>
</file>

<file path=ppt/slides/_rels/slide82.xml.rels><?xml version="1.0" encoding="UTF-8" standalone="yes"?>
<Relationships xmlns="http://schemas.openxmlformats.org/package/2006/relationships"><Relationship Id="rId8" Type="http://schemas.openxmlformats.org/officeDocument/2006/relationships/hyperlink" Target="https://www.worldscientific.com/worldscibooks/10.1142/13333#t=aboutBook" TargetMode="External"/><Relationship Id="rId13" Type="http://schemas.openxmlformats.org/officeDocument/2006/relationships/image" Target="../media/image293.png"/><Relationship Id="rId18" Type="http://schemas.openxmlformats.org/officeDocument/2006/relationships/image" Target="../media/image298.emf"/><Relationship Id="rId3" Type="http://schemas.openxmlformats.org/officeDocument/2006/relationships/hyperlink" Target="https://cds.cern.ch/record/2778887/files/CERN-ACC-NOTE-2021-0022.pdf" TargetMode="External"/><Relationship Id="rId7" Type="http://schemas.openxmlformats.org/officeDocument/2006/relationships/hyperlink" Target="https://cds.cern.ch/record/2135848/files/PhysRevSTAB.17.051004.pdf" TargetMode="External"/><Relationship Id="rId12" Type="http://schemas.openxmlformats.org/officeDocument/2006/relationships/image" Target="../media/image292.emf"/><Relationship Id="rId17" Type="http://schemas.openxmlformats.org/officeDocument/2006/relationships/image" Target="../media/image297.emf"/><Relationship Id="rId2" Type="http://schemas.openxmlformats.org/officeDocument/2006/relationships/notesSlide" Target="../notesSlides/notesSlide33.xml"/><Relationship Id="rId16" Type="http://schemas.openxmlformats.org/officeDocument/2006/relationships/image" Target="../media/image296.emf"/><Relationship Id="rId1" Type="http://schemas.openxmlformats.org/officeDocument/2006/relationships/slideLayout" Target="../slideLayouts/slideLayout4.xml"/><Relationship Id="rId6" Type="http://schemas.openxmlformats.org/officeDocument/2006/relationships/hyperlink" Target="https://journals.aps.org/prab/pdf/10.1103/PhysRevAccelBeams.23.094001" TargetMode="External"/><Relationship Id="rId11" Type="http://schemas.openxmlformats.org/officeDocument/2006/relationships/hyperlink" Target="https://ieeexplore.ieee.org/document/4327279" TargetMode="External"/><Relationship Id="rId5" Type="http://schemas.openxmlformats.org/officeDocument/2006/relationships/image" Target="../media/image291.emf"/><Relationship Id="rId15" Type="http://schemas.openxmlformats.org/officeDocument/2006/relationships/image" Target="../media/image295.emf"/><Relationship Id="rId10" Type="http://schemas.openxmlformats.org/officeDocument/2006/relationships/hyperlink" Target="https://inspirehep.net/literature/251783" TargetMode="External"/><Relationship Id="rId19" Type="http://schemas.openxmlformats.org/officeDocument/2006/relationships/image" Target="../media/image299.emf"/><Relationship Id="rId4" Type="http://schemas.openxmlformats.org/officeDocument/2006/relationships/image" Target="../media/image290.emf"/><Relationship Id="rId9" Type="http://schemas.openxmlformats.org/officeDocument/2006/relationships/hyperlink" Target="http://pcwww.liv.ac.uk/~awolski/Teaching/Cockcroft/LinearDynamics/LinearDynamics-Lecture9.pdf" TargetMode="External"/><Relationship Id="rId14" Type="http://schemas.openxmlformats.org/officeDocument/2006/relationships/image" Target="../media/image294.emf"/></Relationships>
</file>

<file path=ppt/slides/_rels/slide83.xml.rels><?xml version="1.0" encoding="UTF-8" standalone="yes"?>
<Relationships xmlns="http://schemas.openxmlformats.org/package/2006/relationships"><Relationship Id="rId2" Type="http://schemas.openxmlformats.org/officeDocument/2006/relationships/image" Target="../media/image300.tiff"/><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8" Type="http://schemas.openxmlformats.org/officeDocument/2006/relationships/image" Target="../media/image304.png"/><Relationship Id="rId3" Type="http://schemas.openxmlformats.org/officeDocument/2006/relationships/image" Target="../media/image301.emf"/><Relationship Id="rId7" Type="http://schemas.openxmlformats.org/officeDocument/2006/relationships/image" Target="../media/image303.emf"/><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177.emf"/><Relationship Id="rId5" Type="http://schemas.openxmlformats.org/officeDocument/2006/relationships/image" Target="../media/image290.emf"/><Relationship Id="rId10" Type="http://schemas.openxmlformats.org/officeDocument/2006/relationships/image" Target="../media/image306.emf"/><Relationship Id="rId4" Type="http://schemas.openxmlformats.org/officeDocument/2006/relationships/image" Target="../media/image302.png"/><Relationship Id="rId9" Type="http://schemas.openxmlformats.org/officeDocument/2006/relationships/image" Target="../media/image305.emf"/></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image" Target="../media/image307.jpeg"/><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8" Type="http://schemas.openxmlformats.org/officeDocument/2006/relationships/image" Target="../media/image131.png"/><Relationship Id="rId13" Type="http://schemas.openxmlformats.org/officeDocument/2006/relationships/image" Target="../media/image310.emf"/><Relationship Id="rId3" Type="http://schemas.openxmlformats.org/officeDocument/2006/relationships/tags" Target="../tags/tag22.xml"/><Relationship Id="rId7" Type="http://schemas.openxmlformats.org/officeDocument/2006/relationships/image" Target="../media/image103.emf"/><Relationship Id="rId12" Type="http://schemas.openxmlformats.org/officeDocument/2006/relationships/image" Target="../media/image309.png"/><Relationship Id="rId2" Type="http://schemas.openxmlformats.org/officeDocument/2006/relationships/tags" Target="../tags/tag21.xml"/><Relationship Id="rId16" Type="http://schemas.openxmlformats.org/officeDocument/2006/relationships/image" Target="../media/image311.emf"/><Relationship Id="rId1" Type="http://schemas.openxmlformats.org/officeDocument/2006/relationships/tags" Target="../tags/tag20.xml"/><Relationship Id="rId6" Type="http://schemas.openxmlformats.org/officeDocument/2006/relationships/image" Target="../media/image308.png"/><Relationship Id="rId11" Type="http://schemas.openxmlformats.org/officeDocument/2006/relationships/image" Target="../media/image75.png"/><Relationship Id="rId5" Type="http://schemas.openxmlformats.org/officeDocument/2006/relationships/notesSlide" Target="../notesSlides/notesSlide35.xml"/><Relationship Id="rId15" Type="http://schemas.openxmlformats.org/officeDocument/2006/relationships/image" Target="../media/image305.emf"/><Relationship Id="rId10" Type="http://schemas.openxmlformats.org/officeDocument/2006/relationships/image" Target="../media/image133.png"/><Relationship Id="rId4" Type="http://schemas.openxmlformats.org/officeDocument/2006/relationships/slideLayout" Target="../slideLayouts/slideLayout12.xml"/><Relationship Id="rId9" Type="http://schemas.openxmlformats.org/officeDocument/2006/relationships/image" Target="../media/image132.png"/><Relationship Id="rId14" Type="http://schemas.openxmlformats.org/officeDocument/2006/relationships/image" Target="../media/image193.emf"/></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hyperlink" Target="https://accelconf.web.cern.ch/ipac2013/papers/tupme051.pdf" TargetMode="Externa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8" Type="http://schemas.openxmlformats.org/officeDocument/2006/relationships/image" Target="../media/image317.emf"/><Relationship Id="rId3" Type="http://schemas.openxmlformats.org/officeDocument/2006/relationships/image" Target="../media/image312.emf"/><Relationship Id="rId7" Type="http://schemas.openxmlformats.org/officeDocument/2006/relationships/image" Target="../media/image316.emf"/><Relationship Id="rId12" Type="http://schemas.openxmlformats.org/officeDocument/2006/relationships/image" Target="../media/image321.emf"/><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315.emf"/><Relationship Id="rId11" Type="http://schemas.openxmlformats.org/officeDocument/2006/relationships/image" Target="../media/image320.emf"/><Relationship Id="rId5" Type="http://schemas.openxmlformats.org/officeDocument/2006/relationships/image" Target="../media/image314.emf"/><Relationship Id="rId10" Type="http://schemas.openxmlformats.org/officeDocument/2006/relationships/image" Target="../media/image319.emf"/><Relationship Id="rId4" Type="http://schemas.openxmlformats.org/officeDocument/2006/relationships/image" Target="../media/image313.emf"/><Relationship Id="rId9" Type="http://schemas.openxmlformats.org/officeDocument/2006/relationships/image" Target="../media/image318.emf"/></Relationships>
</file>

<file path=ppt/slides/_rels/slide91.xml.rels><?xml version="1.0" encoding="UTF-8" standalone="yes"?>
<Relationships xmlns="http://schemas.openxmlformats.org/package/2006/relationships"><Relationship Id="rId8" Type="http://schemas.openxmlformats.org/officeDocument/2006/relationships/image" Target="../media/image323.emf"/><Relationship Id="rId3" Type="http://schemas.openxmlformats.org/officeDocument/2006/relationships/image" Target="../media/image312.emf"/><Relationship Id="rId7" Type="http://schemas.openxmlformats.org/officeDocument/2006/relationships/image" Target="../media/image322.emf"/><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317.emf"/><Relationship Id="rId11" Type="http://schemas.openxmlformats.org/officeDocument/2006/relationships/image" Target="../media/image326.emf"/><Relationship Id="rId5" Type="http://schemas.openxmlformats.org/officeDocument/2006/relationships/image" Target="../media/image314.emf"/><Relationship Id="rId10" Type="http://schemas.openxmlformats.org/officeDocument/2006/relationships/image" Target="../media/image325.emf"/><Relationship Id="rId4" Type="http://schemas.openxmlformats.org/officeDocument/2006/relationships/image" Target="../media/image313.emf"/><Relationship Id="rId9" Type="http://schemas.openxmlformats.org/officeDocument/2006/relationships/image" Target="../media/image324.emf"/></Relationships>
</file>

<file path=ppt/slides/_rels/slide9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4.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27.emf"/></Relationships>
</file>

<file path=ppt/slides/_rels/slide9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38.emf"/><Relationship Id="rId4" Type="http://schemas.openxmlformats.org/officeDocument/2006/relationships/image" Target="../media/image35.emf"/></Relationships>
</file>

<file path=ppt/slides/_rels/slide94.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3.png"/><Relationship Id="rId7" Type="http://schemas.openxmlformats.org/officeDocument/2006/relationships/image" Target="../media/image40.emf"/><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39.emf"/><Relationship Id="rId5" Type="http://schemas.openxmlformats.org/officeDocument/2006/relationships/image" Target="../media/image35.emf"/><Relationship Id="rId4" Type="http://schemas.openxmlformats.org/officeDocument/2006/relationships/image" Target="../media/image34.emf"/><Relationship Id="rId9" Type="http://schemas.openxmlformats.org/officeDocument/2006/relationships/image" Target="../media/image41.emf"/></Relationships>
</file>

<file path=ppt/slides/_rels/slide95.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image" Target="../media/image329.emf"/><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328.emf"/><Relationship Id="rId5" Type="http://schemas.openxmlformats.org/officeDocument/2006/relationships/image" Target="../media/image33.png"/><Relationship Id="rId4" Type="http://schemas.openxmlformats.org/officeDocument/2006/relationships/image" Target="../media/image35.emf"/></Relationships>
</file>

<file path=ppt/slides/_rels/slide96.xml.rels><?xml version="1.0" encoding="UTF-8" standalone="yes"?>
<Relationships xmlns="http://schemas.openxmlformats.org/package/2006/relationships"><Relationship Id="rId8" Type="http://schemas.openxmlformats.org/officeDocument/2006/relationships/image" Target="../media/image332.emf"/><Relationship Id="rId13" Type="http://schemas.openxmlformats.org/officeDocument/2006/relationships/image" Target="../media/image337.emf"/><Relationship Id="rId3" Type="http://schemas.openxmlformats.org/officeDocument/2006/relationships/image" Target="../media/image330.png"/><Relationship Id="rId7" Type="http://schemas.openxmlformats.org/officeDocument/2006/relationships/image" Target="../media/image331.emf"/><Relationship Id="rId12" Type="http://schemas.openxmlformats.org/officeDocument/2006/relationships/image" Target="../media/image336.emf"/><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35.emf"/><Relationship Id="rId11" Type="http://schemas.openxmlformats.org/officeDocument/2006/relationships/image" Target="../media/image335.emf"/><Relationship Id="rId5" Type="http://schemas.openxmlformats.org/officeDocument/2006/relationships/image" Target="../media/image34.emf"/><Relationship Id="rId15" Type="http://schemas.openxmlformats.org/officeDocument/2006/relationships/image" Target="../media/image339.emf"/><Relationship Id="rId10" Type="http://schemas.openxmlformats.org/officeDocument/2006/relationships/image" Target="../media/image334.emf"/><Relationship Id="rId4" Type="http://schemas.openxmlformats.org/officeDocument/2006/relationships/image" Target="../media/image230.png"/><Relationship Id="rId9" Type="http://schemas.openxmlformats.org/officeDocument/2006/relationships/image" Target="../media/image333.emf"/><Relationship Id="rId14" Type="http://schemas.openxmlformats.org/officeDocument/2006/relationships/image" Target="../media/image338.emf"/></Relationships>
</file>

<file path=ppt/slides/_rels/slide97.xml.rels><?xml version="1.0" encoding="UTF-8" standalone="yes"?>
<Relationships xmlns="http://schemas.openxmlformats.org/package/2006/relationships"><Relationship Id="rId8" Type="http://schemas.openxmlformats.org/officeDocument/2006/relationships/image" Target="../media/image345.emf"/><Relationship Id="rId3" Type="http://schemas.openxmlformats.org/officeDocument/2006/relationships/image" Target="../media/image340.emf"/><Relationship Id="rId7" Type="http://schemas.openxmlformats.org/officeDocument/2006/relationships/image" Target="../media/image344.emf"/><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343.emf"/><Relationship Id="rId5" Type="http://schemas.openxmlformats.org/officeDocument/2006/relationships/image" Target="../media/image342.emf"/><Relationship Id="rId4" Type="http://schemas.openxmlformats.org/officeDocument/2006/relationships/image" Target="../media/image341.emf"/></Relationships>
</file>

<file path=ppt/slides/_rels/slide98.xml.rels><?xml version="1.0" encoding="UTF-8" standalone="yes"?>
<Relationships xmlns="http://schemas.openxmlformats.org/package/2006/relationships"><Relationship Id="rId8" Type="http://schemas.openxmlformats.org/officeDocument/2006/relationships/image" Target="../media/image344.emf"/><Relationship Id="rId3" Type="http://schemas.openxmlformats.org/officeDocument/2006/relationships/image" Target="../media/image346.emf"/><Relationship Id="rId7" Type="http://schemas.openxmlformats.org/officeDocument/2006/relationships/image" Target="../media/image350.emf"/><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349.emf"/><Relationship Id="rId5" Type="http://schemas.openxmlformats.org/officeDocument/2006/relationships/image" Target="../media/image348.emf"/><Relationship Id="rId4" Type="http://schemas.openxmlformats.org/officeDocument/2006/relationships/image" Target="../media/image347.emf"/><Relationship Id="rId9" Type="http://schemas.openxmlformats.org/officeDocument/2006/relationships/image" Target="../media/image345.emf"/></Relationships>
</file>

<file path=ppt/slides/_rels/slide99.xml.rels><?xml version="1.0" encoding="UTF-8" standalone="yes"?>
<Relationships xmlns="http://schemas.openxmlformats.org/package/2006/relationships"><Relationship Id="rId8" Type="http://schemas.openxmlformats.org/officeDocument/2006/relationships/image" Target="../media/image355.emf"/><Relationship Id="rId3" Type="http://schemas.openxmlformats.org/officeDocument/2006/relationships/image" Target="../media/image351.emf"/><Relationship Id="rId7" Type="http://schemas.openxmlformats.org/officeDocument/2006/relationships/image" Target="../media/image354.emf"/><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311.emf"/><Relationship Id="rId5" Type="http://schemas.openxmlformats.org/officeDocument/2006/relationships/image" Target="../media/image353.emf"/><Relationship Id="rId4" Type="http://schemas.openxmlformats.org/officeDocument/2006/relationships/image" Target="../media/image352.emf"/><Relationship Id="rId9" Type="http://schemas.openxmlformats.org/officeDocument/2006/relationships/image" Target="../media/image35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p:txBody>
          <a:bodyPr/>
          <a:lstStyle/>
          <a:p>
            <a:pPr algn="ctr">
              <a:lnSpc>
                <a:spcPct val="110000"/>
              </a:lnSpc>
            </a:pPr>
            <a:r>
              <a:rPr lang="en-US" dirty="0"/>
              <a:t>Linear Imperfections and Correction </a:t>
            </a:r>
          </a:p>
        </p:txBody>
      </p:sp>
      <p:sp>
        <p:nvSpPr>
          <p:cNvPr id="5122" name="Rectangle 4"/>
          <p:cNvSpPr>
            <a:spLocks noGrp="1" noChangeArrowheads="1"/>
          </p:cNvSpPr>
          <p:nvPr>
            <p:ph type="subTitle" idx="1"/>
          </p:nvPr>
        </p:nvSpPr>
        <p:spPr>
          <a:xfrm>
            <a:off x="911424" y="3602038"/>
            <a:ext cx="10369152" cy="2387600"/>
          </a:xfrm>
        </p:spPr>
        <p:txBody>
          <a:bodyPr/>
          <a:lstStyle/>
          <a:p>
            <a:pPr algn="ctr" eaLnBrk="1" hangingPunct="1">
              <a:buFont typeface="Wingdings" charset="0"/>
              <a:buNone/>
            </a:pPr>
            <a:r>
              <a:rPr lang="en-US" sz="2000" dirty="0"/>
              <a:t>Davide GAMBA</a:t>
            </a:r>
            <a:br>
              <a:rPr lang="en-US" sz="2000" dirty="0"/>
            </a:br>
            <a:br>
              <a:rPr lang="en-US" sz="2000" dirty="0"/>
            </a:br>
            <a:br>
              <a:rPr lang="en-US" sz="2000" dirty="0"/>
            </a:br>
            <a:r>
              <a:rPr lang="en-US" sz="1600" dirty="0"/>
              <a:t>Slides and material adapted from H. BARTOSIK, Y. PAPAPHILIPPOU, </a:t>
            </a:r>
            <a:r>
              <a:rPr lang="en-US" sz="1600" dirty="0">
                <a:hlinkClick r:id="rId3"/>
              </a:rPr>
              <a:t>R. TOMAS</a:t>
            </a:r>
            <a:r>
              <a:rPr lang="en-US" sz="1600" dirty="0"/>
              <a:t>, </a:t>
            </a:r>
            <a:r>
              <a:rPr lang="en-US" sz="1600" dirty="0">
                <a:hlinkClick r:id="rId4"/>
              </a:rPr>
              <a:t>J. WENNINGER</a:t>
            </a:r>
            <a:br>
              <a:rPr lang="en-US" sz="2000" dirty="0"/>
            </a:br>
            <a:r>
              <a:rPr lang="en-US" sz="1600" dirty="0"/>
              <a:t>Beams Department CERN</a:t>
            </a:r>
          </a:p>
          <a:p>
            <a:r>
              <a:rPr lang="en-US" sz="2000" dirty="0"/>
              <a:t> September 2025 - CAS - Introduction to Accelerator Physics</a:t>
            </a:r>
          </a:p>
        </p:txBody>
      </p:sp>
      <p:sp>
        <p:nvSpPr>
          <p:cNvPr id="2" name="Slide Number Placeholder 1">
            <a:extLst>
              <a:ext uri="{FF2B5EF4-FFF2-40B4-BE49-F238E27FC236}">
                <a16:creationId xmlns:a16="http://schemas.microsoft.com/office/drawing/2014/main" id="{05068C25-985D-C660-C1A9-E489B5B75A39}"/>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
        <p:nvSpPr>
          <p:cNvPr id="3" name="Date Placeholder 2">
            <a:extLst>
              <a:ext uri="{FF2B5EF4-FFF2-40B4-BE49-F238E27FC236}">
                <a16:creationId xmlns:a16="http://schemas.microsoft.com/office/drawing/2014/main" id="{C7BC9B52-D5CD-A7D2-BFEF-2BC39D8073F6}"/>
              </a:ext>
            </a:extLst>
          </p:cNvPr>
          <p:cNvSpPr>
            <a:spLocks noGrp="1"/>
          </p:cNvSpPr>
          <p:nvPr>
            <p:ph type="dt" sz="half" idx="10"/>
          </p:nvPr>
        </p:nvSpPr>
        <p:spPr/>
        <p:txBody>
          <a:bodyPr/>
          <a:lstStyle/>
          <a:p>
            <a:r>
              <a:rPr lang="en-US"/>
              <a:t>21.09.2025 - 04.10.2025</a:t>
            </a:r>
            <a:endParaRPr lang="en-US" dirty="0"/>
          </a:p>
        </p:txBody>
      </p:sp>
      <p:sp>
        <p:nvSpPr>
          <p:cNvPr id="4" name="Footer Placeholder 3">
            <a:extLst>
              <a:ext uri="{FF2B5EF4-FFF2-40B4-BE49-F238E27FC236}">
                <a16:creationId xmlns:a16="http://schemas.microsoft.com/office/drawing/2014/main" id="{406E6CE3-1718-77C1-25E0-38BBF3EA3B9E}"/>
              </a:ext>
            </a:extLst>
          </p:cNvPr>
          <p:cNvSpPr>
            <a:spLocks noGrp="1"/>
          </p:cNvSpPr>
          <p:nvPr>
            <p:ph type="ftr" sz="quarter" idx="11"/>
          </p:nvPr>
        </p:nvSpPr>
        <p:spPr/>
        <p:txBody>
          <a:bodyPr/>
          <a:lstStyle/>
          <a:p>
            <a:r>
              <a:rPr lang="en-US" dirty="0"/>
              <a:t>Linear Imperfections and Correction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23196-1EDC-0083-C932-333D078F81E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9E446B-1AB1-91BF-27B5-0AD5A25B30F7}"/>
              </a:ext>
            </a:extLst>
          </p:cNvPr>
          <p:cNvSpPr>
            <a:spLocks noGrp="1"/>
          </p:cNvSpPr>
          <p:nvPr>
            <p:ph idx="1"/>
          </p:nvPr>
        </p:nvSpPr>
        <p:spPr/>
        <p:txBody>
          <a:bodyPr/>
          <a:lstStyle/>
          <a:p>
            <a:r>
              <a:rPr lang="en-GB" dirty="0">
                <a:solidFill>
                  <a:srgbClr val="FF0000"/>
                </a:solidFill>
              </a:rPr>
              <a:t>Misalignment</a:t>
            </a:r>
            <a:r>
              <a:rPr lang="en-GB" dirty="0"/>
              <a:t> of a </a:t>
            </a:r>
            <a:r>
              <a:rPr lang="en-GB" u="sng" dirty="0"/>
              <a:t>quadrupole</a:t>
            </a:r>
            <a:r>
              <a:rPr lang="en-GB" dirty="0"/>
              <a:t> magnet</a:t>
            </a:r>
          </a:p>
          <a:p>
            <a:endParaRPr lang="en-US" dirty="0"/>
          </a:p>
        </p:txBody>
      </p:sp>
      <p:sp>
        <p:nvSpPr>
          <p:cNvPr id="2" name="Title 1">
            <a:extLst>
              <a:ext uri="{FF2B5EF4-FFF2-40B4-BE49-F238E27FC236}">
                <a16:creationId xmlns:a16="http://schemas.microsoft.com/office/drawing/2014/main" id="{FA413FC8-FF7C-ACF6-EB01-BCC9A4B125AC}"/>
              </a:ext>
            </a:extLst>
          </p:cNvPr>
          <p:cNvSpPr>
            <a:spLocks noGrp="1"/>
          </p:cNvSpPr>
          <p:nvPr>
            <p:ph type="title"/>
          </p:nvPr>
        </p:nvSpPr>
        <p:spPr/>
        <p:txBody>
          <a:bodyPr/>
          <a:lstStyle/>
          <a:p>
            <a:r>
              <a:rPr lang="en-US" dirty="0"/>
              <a:t>E.g. misalignments causing feed-down</a:t>
            </a:r>
          </a:p>
        </p:txBody>
      </p:sp>
      <p:pic>
        <p:nvPicPr>
          <p:cNvPr id="4" name="Picture 3">
            <a:extLst>
              <a:ext uri="{FF2B5EF4-FFF2-40B4-BE49-F238E27FC236}">
                <a16:creationId xmlns:a16="http://schemas.microsoft.com/office/drawing/2014/main" id="{2E7774FC-6C0E-A251-D33D-DBE37443E67C}"/>
              </a:ext>
            </a:extLst>
          </p:cNvPr>
          <p:cNvPicPr>
            <a:picLocks noChangeAspect="1"/>
          </p:cNvPicPr>
          <p:nvPr/>
        </p:nvPicPr>
        <p:blipFill rotWithShape="1">
          <a:blip r:embed="rId2"/>
          <a:srcRect l="40915" t="16621" r="38798" b="5952"/>
          <a:stretch/>
        </p:blipFill>
        <p:spPr>
          <a:xfrm>
            <a:off x="2711624" y="2372400"/>
            <a:ext cx="1648755" cy="1514615"/>
          </a:xfrm>
          <a:prstGeom prst="rect">
            <a:avLst/>
          </a:prstGeom>
        </p:spPr>
      </p:pic>
      <p:grpSp>
        <p:nvGrpSpPr>
          <p:cNvPr id="5" name="Group 4">
            <a:extLst>
              <a:ext uri="{FF2B5EF4-FFF2-40B4-BE49-F238E27FC236}">
                <a16:creationId xmlns:a16="http://schemas.microsoft.com/office/drawing/2014/main" id="{A6E3B732-4CC8-4B00-079B-6FD619A40109}"/>
              </a:ext>
            </a:extLst>
          </p:cNvPr>
          <p:cNvGrpSpPr/>
          <p:nvPr/>
        </p:nvGrpSpPr>
        <p:grpSpPr>
          <a:xfrm>
            <a:off x="3492000" y="2084400"/>
            <a:ext cx="1129448" cy="1138808"/>
            <a:chOff x="2173792" y="1700808"/>
            <a:chExt cx="1129448" cy="1138808"/>
          </a:xfrm>
        </p:grpSpPr>
        <p:grpSp>
          <p:nvGrpSpPr>
            <p:cNvPr id="6" name="Group 5">
              <a:extLst>
                <a:ext uri="{FF2B5EF4-FFF2-40B4-BE49-F238E27FC236}">
                  <a16:creationId xmlns:a16="http://schemas.microsoft.com/office/drawing/2014/main" id="{CA5E17C4-68B6-1EE8-2FD7-28EF8F5DCF75}"/>
                </a:ext>
              </a:extLst>
            </p:cNvPr>
            <p:cNvGrpSpPr/>
            <p:nvPr/>
          </p:nvGrpSpPr>
          <p:grpSpPr>
            <a:xfrm>
              <a:off x="2173792" y="1700808"/>
              <a:ext cx="1129448" cy="1138808"/>
              <a:chOff x="1426328" y="1844824"/>
              <a:chExt cx="1129448" cy="1138808"/>
            </a:xfrm>
          </p:grpSpPr>
          <p:cxnSp>
            <p:nvCxnSpPr>
              <p:cNvPr id="9" name="Straight Connector 8">
                <a:extLst>
                  <a:ext uri="{FF2B5EF4-FFF2-40B4-BE49-F238E27FC236}">
                    <a16:creationId xmlns:a16="http://schemas.microsoft.com/office/drawing/2014/main" id="{BADD8370-B8FE-705E-7BEA-B846AB16E203}"/>
                  </a:ext>
                </a:extLst>
              </p:cNvPr>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0" name="Straight Connector 9">
                <a:extLst>
                  <a:ext uri="{FF2B5EF4-FFF2-40B4-BE49-F238E27FC236}">
                    <a16:creationId xmlns:a16="http://schemas.microsoft.com/office/drawing/2014/main" id="{0A20F744-0553-13CF-D4F6-D169858B5F66}"/>
                  </a:ext>
                </a:extLst>
              </p:cNvPr>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11" name="Oval 10">
                <a:extLst>
                  <a:ext uri="{FF2B5EF4-FFF2-40B4-BE49-F238E27FC236}">
                    <a16:creationId xmlns:a16="http://schemas.microsoft.com/office/drawing/2014/main" id="{B4A4A8A6-9DD5-38F1-A9B8-E4106D93397B}"/>
                  </a:ext>
                </a:extLst>
              </p:cNvPr>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7" name="Picture 6" descr="latex-image-1.pdf">
              <a:extLst>
                <a:ext uri="{FF2B5EF4-FFF2-40B4-BE49-F238E27FC236}">
                  <a16:creationId xmlns:a16="http://schemas.microsoft.com/office/drawing/2014/main" id="{782CF866-BB8A-FE3D-1D06-3C8BFC1C83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8" name="Picture 7" descr="latex-image-1.pdf">
              <a:extLst>
                <a:ext uri="{FF2B5EF4-FFF2-40B4-BE49-F238E27FC236}">
                  <a16:creationId xmlns:a16="http://schemas.microsoft.com/office/drawing/2014/main" id="{0E98F4F7-8173-B466-035D-997F0BE249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sp>
        <p:nvSpPr>
          <p:cNvPr id="12" name="Date Placeholder 11">
            <a:extLst>
              <a:ext uri="{FF2B5EF4-FFF2-40B4-BE49-F238E27FC236}">
                <a16:creationId xmlns:a16="http://schemas.microsoft.com/office/drawing/2014/main" id="{A463189D-2132-AC70-E488-66448B3CB68A}"/>
              </a:ext>
            </a:extLst>
          </p:cNvPr>
          <p:cNvSpPr>
            <a:spLocks noGrp="1"/>
          </p:cNvSpPr>
          <p:nvPr>
            <p:ph type="dt" sz="half" idx="10"/>
          </p:nvPr>
        </p:nvSpPr>
        <p:spPr/>
        <p:txBody>
          <a:bodyPr/>
          <a:lstStyle/>
          <a:p>
            <a:r>
              <a:rPr lang="en-US"/>
              <a:t>21.09.2025 - 04.10.2025</a:t>
            </a:r>
            <a:endParaRPr lang="en-US" dirty="0"/>
          </a:p>
        </p:txBody>
      </p:sp>
      <p:sp>
        <p:nvSpPr>
          <p:cNvPr id="13" name="Footer Placeholder 12">
            <a:extLst>
              <a:ext uri="{FF2B5EF4-FFF2-40B4-BE49-F238E27FC236}">
                <a16:creationId xmlns:a16="http://schemas.microsoft.com/office/drawing/2014/main" id="{5D4D8E0D-7ECE-1B45-CD39-4E3577C901B1}"/>
              </a:ext>
            </a:extLst>
          </p:cNvPr>
          <p:cNvSpPr>
            <a:spLocks noGrp="1"/>
          </p:cNvSpPr>
          <p:nvPr>
            <p:ph type="ftr" sz="quarter" idx="11"/>
          </p:nvPr>
        </p:nvSpPr>
        <p:spPr/>
        <p:txBody>
          <a:bodyPr/>
          <a:lstStyle/>
          <a:p>
            <a:r>
              <a:rPr lang="en-US"/>
              <a:t>Linear Imperfections and Correction</a:t>
            </a:r>
            <a:endParaRPr lang="en-US" dirty="0"/>
          </a:p>
        </p:txBody>
      </p:sp>
      <p:sp>
        <p:nvSpPr>
          <p:cNvPr id="14" name="Slide Number Placeholder 13">
            <a:extLst>
              <a:ext uri="{FF2B5EF4-FFF2-40B4-BE49-F238E27FC236}">
                <a16:creationId xmlns:a16="http://schemas.microsoft.com/office/drawing/2014/main" id="{98A40506-CCFC-4DE3-873E-2FD570FB62E8}"/>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15" name="Group 14">
            <a:extLst>
              <a:ext uri="{FF2B5EF4-FFF2-40B4-BE49-F238E27FC236}">
                <a16:creationId xmlns:a16="http://schemas.microsoft.com/office/drawing/2014/main" id="{CB60C7B2-FEA3-FB6C-5D2F-B1E01A78E8D0}"/>
              </a:ext>
            </a:extLst>
          </p:cNvPr>
          <p:cNvGrpSpPr/>
          <p:nvPr/>
        </p:nvGrpSpPr>
        <p:grpSpPr>
          <a:xfrm>
            <a:off x="2931461" y="1844737"/>
            <a:ext cx="556781" cy="216111"/>
            <a:chOff x="2931461" y="1844737"/>
            <a:chExt cx="556781" cy="216111"/>
          </a:xfrm>
        </p:grpSpPr>
        <p:pic>
          <p:nvPicPr>
            <p:cNvPr id="16" name="Picture 15" descr="latex-image-1.pdf">
              <a:extLst>
                <a:ext uri="{FF2B5EF4-FFF2-40B4-BE49-F238E27FC236}">
                  <a16:creationId xmlns:a16="http://schemas.microsoft.com/office/drawing/2014/main" id="{1343CA2B-2CF7-DC78-9068-8FDCD67C23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9768" y="1844737"/>
              <a:ext cx="360168" cy="156847"/>
            </a:xfrm>
            <a:prstGeom prst="rect">
              <a:avLst/>
            </a:prstGeom>
          </p:spPr>
        </p:pic>
        <p:cxnSp>
          <p:nvCxnSpPr>
            <p:cNvPr id="17" name="Straight Arrow Connector 16">
              <a:extLst>
                <a:ext uri="{FF2B5EF4-FFF2-40B4-BE49-F238E27FC236}">
                  <a16:creationId xmlns:a16="http://schemas.microsoft.com/office/drawing/2014/main" id="{D5472F9E-94EC-FA7A-9E0E-BAA5909F8A5E}"/>
                </a:ext>
              </a:extLst>
            </p:cNvPr>
            <p:cNvCxnSpPr>
              <a:cxnSpLocks/>
            </p:cNvCxnSpPr>
            <p:nvPr/>
          </p:nvCxnSpPr>
          <p:spPr>
            <a:xfrm flipH="1">
              <a:off x="2931461" y="2060848"/>
              <a:ext cx="556781" cy="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86449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95833E-6 -5.55112E-17 L -0.05299 -5.55112E-17 " pathEditMode="relative" rAng="0" ptsTypes="AA">
                                      <p:cBhvr>
                                        <p:cTn id="6" dur="2000" fill="hold"/>
                                        <p:tgtEl>
                                          <p:spTgt spid="4"/>
                                        </p:tgtEl>
                                        <p:attrNameLst>
                                          <p:attrName>ppt_x</p:attrName>
                                          <p:attrName>ppt_y</p:attrName>
                                        </p:attrNameLst>
                                      </p:cBhvr>
                                      <p:rCtr x="-2656" y="0"/>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152261-7DD1-41A4-8467-769CA60B3ACF}"/>
              </a:ext>
            </a:extLst>
          </p:cNvPr>
          <p:cNvSpPr>
            <a:spLocks noGrp="1"/>
          </p:cNvSpPr>
          <p:nvPr>
            <p:ph type="title"/>
          </p:nvPr>
        </p:nvSpPr>
        <p:spPr/>
        <p:txBody>
          <a:bodyPr/>
          <a:lstStyle/>
          <a:p>
            <a:r>
              <a:rPr lang="en-GB" dirty="0"/>
              <a:t>Quadrupole Scan</a:t>
            </a:r>
          </a:p>
        </p:txBody>
      </p:sp>
      <p:sp>
        <p:nvSpPr>
          <p:cNvPr id="4" name="Date Placeholder 3">
            <a:extLst>
              <a:ext uri="{FF2B5EF4-FFF2-40B4-BE49-F238E27FC236}">
                <a16:creationId xmlns:a16="http://schemas.microsoft.com/office/drawing/2014/main" id="{DFA45C09-C3F9-D5ED-6357-1F46B5CB87E1}"/>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9E2C4553-E1BE-9D73-0606-D3B9DDAFDCB1}"/>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1FEC03F5-4051-FF01-25B4-77FF66EEA448}"/>
              </a:ext>
            </a:extLst>
          </p:cNvPr>
          <p:cNvSpPr>
            <a:spLocks noGrp="1"/>
          </p:cNvSpPr>
          <p:nvPr>
            <p:ph type="sldNum" sz="quarter" idx="12"/>
          </p:nvPr>
        </p:nvSpPr>
        <p:spPr/>
        <p:txBody>
          <a:bodyPr/>
          <a:lstStyle/>
          <a:p>
            <a:fld id="{36B5EA5A-BC32-A742-B11B-8E7414D5B535}" type="slidenum">
              <a:rPr lang="en-US" smtClean="0"/>
              <a:pPr/>
              <a:t>100</a:t>
            </a:fld>
            <a:endParaRPr lang="en-US" dirty="0"/>
          </a:p>
        </p:txBody>
      </p:sp>
      <p:sp>
        <p:nvSpPr>
          <p:cNvPr id="19" name="Freeform 18">
            <a:extLst>
              <a:ext uri="{FF2B5EF4-FFF2-40B4-BE49-F238E27FC236}">
                <a16:creationId xmlns:a16="http://schemas.microsoft.com/office/drawing/2014/main" id="{970AD31A-1DEC-23EF-6A4C-76E62C4C0A3D}"/>
              </a:ext>
            </a:extLst>
          </p:cNvPr>
          <p:cNvSpPr/>
          <p:nvPr/>
        </p:nvSpPr>
        <p:spPr>
          <a:xfrm>
            <a:off x="6888088" y="674600"/>
            <a:ext cx="359709" cy="910986"/>
          </a:xfrm>
          <a:custGeom>
            <a:avLst/>
            <a:gdLst>
              <a:gd name="connsiteX0" fmla="*/ 0 w 359709"/>
              <a:gd name="connsiteY0" fmla="*/ 0 h 1800200"/>
              <a:gd name="connsiteX1" fmla="*/ 359709 w 359709"/>
              <a:gd name="connsiteY1" fmla="*/ 0 h 1800200"/>
              <a:gd name="connsiteX2" fmla="*/ 350630 w 359709"/>
              <a:gd name="connsiteY2" fmla="*/ 16941 h 1800200"/>
              <a:gd name="connsiteX3" fmla="*/ 251862 w 359709"/>
              <a:gd name="connsiteY3" fmla="*/ 912656 h 1800200"/>
              <a:gd name="connsiteX4" fmla="*/ 323160 w 359709"/>
              <a:gd name="connsiteY4" fmla="*/ 1718743 h 1800200"/>
              <a:gd name="connsiteX5" fmla="*/ 348126 w 359709"/>
              <a:gd name="connsiteY5" fmla="*/ 1800200 h 1800200"/>
              <a:gd name="connsiteX6" fmla="*/ 11583 w 359709"/>
              <a:gd name="connsiteY6" fmla="*/ 1800200 h 1800200"/>
              <a:gd name="connsiteX7" fmla="*/ 36548 w 359709"/>
              <a:gd name="connsiteY7" fmla="*/ 1718743 h 1800200"/>
              <a:gd name="connsiteX8" fmla="*/ 107846 w 359709"/>
              <a:gd name="connsiteY8" fmla="*/ 912656 h 1800200"/>
              <a:gd name="connsiteX9" fmla="*/ 9079 w 359709"/>
              <a:gd name="connsiteY9" fmla="*/ 16941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709" h="1800200">
                <a:moveTo>
                  <a:pt x="0" y="0"/>
                </a:moveTo>
                <a:lnTo>
                  <a:pt x="359709" y="0"/>
                </a:lnTo>
                <a:lnTo>
                  <a:pt x="350630" y="16941"/>
                </a:lnTo>
                <a:cubicBezTo>
                  <a:pt x="292588" y="164515"/>
                  <a:pt x="251862" y="509996"/>
                  <a:pt x="251862" y="912656"/>
                </a:cubicBezTo>
                <a:cubicBezTo>
                  <a:pt x="251862" y="1248206"/>
                  <a:pt x="280144" y="1544048"/>
                  <a:pt x="323160" y="1718743"/>
                </a:cubicBezTo>
                <a:lnTo>
                  <a:pt x="348126" y="1800200"/>
                </a:lnTo>
                <a:lnTo>
                  <a:pt x="11583" y="1800200"/>
                </a:lnTo>
                <a:lnTo>
                  <a:pt x="36548" y="1718743"/>
                </a:lnTo>
                <a:cubicBezTo>
                  <a:pt x="79564" y="1544048"/>
                  <a:pt x="107846" y="1248206"/>
                  <a:pt x="107846" y="912656"/>
                </a:cubicBezTo>
                <a:cubicBezTo>
                  <a:pt x="107846" y="509996"/>
                  <a:pt x="67120" y="164515"/>
                  <a:pt x="9079" y="16941"/>
                </a:cubicBezTo>
                <a:close/>
              </a:path>
            </a:pathLst>
          </a:cu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Oval 11">
            <a:extLst>
              <a:ext uri="{FF2B5EF4-FFF2-40B4-BE49-F238E27FC236}">
                <a16:creationId xmlns:a16="http://schemas.microsoft.com/office/drawing/2014/main" id="{B4DCB500-C48A-EA4A-C593-6202A800F50D}"/>
              </a:ext>
            </a:extLst>
          </p:cNvPr>
          <p:cNvSpPr/>
          <p:nvPr/>
        </p:nvSpPr>
        <p:spPr>
          <a:xfrm>
            <a:off x="7427356" y="690514"/>
            <a:ext cx="323428" cy="910968"/>
          </a:xfrm>
          <a:prstGeom prst="ellipse">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7D20CCFC-C3D0-2C67-DCE9-31D41AFDC0AE}"/>
              </a:ext>
            </a:extLst>
          </p:cNvPr>
          <p:cNvCxnSpPr>
            <a:cxnSpLocks/>
          </p:cNvCxnSpPr>
          <p:nvPr/>
        </p:nvCxnSpPr>
        <p:spPr>
          <a:xfrm>
            <a:off x="6384032" y="1130093"/>
            <a:ext cx="3744416" cy="0"/>
          </a:xfrm>
          <a:prstGeom prst="line">
            <a:avLst/>
          </a:prstGeom>
          <a:ln w="12700">
            <a:solidFill>
              <a:schemeClr val="tx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Freeform 19">
            <a:extLst>
              <a:ext uri="{FF2B5EF4-FFF2-40B4-BE49-F238E27FC236}">
                <a16:creationId xmlns:a16="http://schemas.microsoft.com/office/drawing/2014/main" id="{D640BB26-298F-BAE1-64D7-0F3ECA2A59F2}"/>
              </a:ext>
            </a:extLst>
          </p:cNvPr>
          <p:cNvSpPr/>
          <p:nvPr/>
        </p:nvSpPr>
        <p:spPr>
          <a:xfrm>
            <a:off x="8401656" y="674600"/>
            <a:ext cx="359709" cy="910986"/>
          </a:xfrm>
          <a:custGeom>
            <a:avLst/>
            <a:gdLst>
              <a:gd name="connsiteX0" fmla="*/ 0 w 359709"/>
              <a:gd name="connsiteY0" fmla="*/ 0 h 1800200"/>
              <a:gd name="connsiteX1" fmla="*/ 359709 w 359709"/>
              <a:gd name="connsiteY1" fmla="*/ 0 h 1800200"/>
              <a:gd name="connsiteX2" fmla="*/ 350630 w 359709"/>
              <a:gd name="connsiteY2" fmla="*/ 16941 h 1800200"/>
              <a:gd name="connsiteX3" fmla="*/ 251862 w 359709"/>
              <a:gd name="connsiteY3" fmla="*/ 912656 h 1800200"/>
              <a:gd name="connsiteX4" fmla="*/ 323160 w 359709"/>
              <a:gd name="connsiteY4" fmla="*/ 1718743 h 1800200"/>
              <a:gd name="connsiteX5" fmla="*/ 348126 w 359709"/>
              <a:gd name="connsiteY5" fmla="*/ 1800200 h 1800200"/>
              <a:gd name="connsiteX6" fmla="*/ 11583 w 359709"/>
              <a:gd name="connsiteY6" fmla="*/ 1800200 h 1800200"/>
              <a:gd name="connsiteX7" fmla="*/ 36548 w 359709"/>
              <a:gd name="connsiteY7" fmla="*/ 1718743 h 1800200"/>
              <a:gd name="connsiteX8" fmla="*/ 107846 w 359709"/>
              <a:gd name="connsiteY8" fmla="*/ 912656 h 1800200"/>
              <a:gd name="connsiteX9" fmla="*/ 9079 w 359709"/>
              <a:gd name="connsiteY9" fmla="*/ 16941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9709" h="1800200">
                <a:moveTo>
                  <a:pt x="0" y="0"/>
                </a:moveTo>
                <a:lnTo>
                  <a:pt x="359709" y="0"/>
                </a:lnTo>
                <a:lnTo>
                  <a:pt x="350630" y="16941"/>
                </a:lnTo>
                <a:cubicBezTo>
                  <a:pt x="292588" y="164515"/>
                  <a:pt x="251862" y="509996"/>
                  <a:pt x="251862" y="912656"/>
                </a:cubicBezTo>
                <a:cubicBezTo>
                  <a:pt x="251862" y="1248206"/>
                  <a:pt x="280144" y="1544048"/>
                  <a:pt x="323160" y="1718743"/>
                </a:cubicBezTo>
                <a:lnTo>
                  <a:pt x="348126" y="1800200"/>
                </a:lnTo>
                <a:lnTo>
                  <a:pt x="11583" y="1800200"/>
                </a:lnTo>
                <a:lnTo>
                  <a:pt x="36548" y="1718743"/>
                </a:lnTo>
                <a:cubicBezTo>
                  <a:pt x="79564" y="1544048"/>
                  <a:pt x="107846" y="1248206"/>
                  <a:pt x="107846" y="912656"/>
                </a:cubicBezTo>
                <a:cubicBezTo>
                  <a:pt x="107846" y="509996"/>
                  <a:pt x="67120" y="164515"/>
                  <a:pt x="9079" y="16941"/>
                </a:cubicBezTo>
                <a:close/>
              </a:path>
            </a:pathLst>
          </a:cu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Oval 20">
            <a:extLst>
              <a:ext uri="{FF2B5EF4-FFF2-40B4-BE49-F238E27FC236}">
                <a16:creationId xmlns:a16="http://schemas.microsoft.com/office/drawing/2014/main" id="{EC9ADB2D-5717-B574-CFD4-CA0C04963DAF}"/>
              </a:ext>
            </a:extLst>
          </p:cNvPr>
          <p:cNvSpPr/>
          <p:nvPr/>
        </p:nvSpPr>
        <p:spPr>
          <a:xfrm>
            <a:off x="8940924" y="690514"/>
            <a:ext cx="323428" cy="910968"/>
          </a:xfrm>
          <a:prstGeom prst="ellipse">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Parallelogram 22">
            <a:extLst>
              <a:ext uri="{FF2B5EF4-FFF2-40B4-BE49-F238E27FC236}">
                <a16:creationId xmlns:a16="http://schemas.microsoft.com/office/drawing/2014/main" id="{026A27A8-D550-31F8-4AF3-F02B27BBB684}"/>
              </a:ext>
            </a:extLst>
          </p:cNvPr>
          <p:cNvSpPr/>
          <p:nvPr/>
        </p:nvSpPr>
        <p:spPr>
          <a:xfrm rot="5400000">
            <a:off x="10056440" y="770053"/>
            <a:ext cx="1080120" cy="720080"/>
          </a:xfrm>
          <a:prstGeom prst="parallelogram">
            <a:avLst>
              <a:gd name="adj" fmla="val 44289"/>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26">
            <a:extLst>
              <a:ext uri="{FF2B5EF4-FFF2-40B4-BE49-F238E27FC236}">
                <a16:creationId xmlns:a16="http://schemas.microsoft.com/office/drawing/2014/main" id="{D8FECF61-6203-3F15-302F-87EBDA058A0D}"/>
              </a:ext>
            </a:extLst>
          </p:cNvPr>
          <p:cNvSpPr>
            <a:spLocks noGrp="1"/>
          </p:cNvSpPr>
          <p:nvPr>
            <p:ph idx="1"/>
          </p:nvPr>
        </p:nvSpPr>
        <p:spPr/>
        <p:txBody>
          <a:bodyPr/>
          <a:lstStyle/>
          <a:p>
            <a:pPr marL="342900" indent="-342900">
              <a:buFont typeface="Arial" panose="020B0604020202020204" pitchFamily="34" charset="0"/>
              <a:buChar char="•"/>
            </a:pPr>
            <a:r>
              <a:rPr lang="en-GB" sz="1800" dirty="0"/>
              <a:t>Transport of Twiss parameters </a:t>
            </a:r>
            <a:r>
              <a:rPr lang="en-GB" sz="1800" b="0" dirty="0"/>
              <a:t>follows:</a:t>
            </a:r>
          </a:p>
          <a:p>
            <a:pPr marL="342900" indent="-342900">
              <a:buFont typeface="Arial" panose="020B0604020202020204" pitchFamily="34" charset="0"/>
              <a:buChar char="•"/>
            </a:pPr>
            <a:endParaRPr lang="en-GB" sz="1800" b="0" dirty="0"/>
          </a:p>
          <a:p>
            <a:pPr marL="342900" indent="-342900">
              <a:buFont typeface="Arial" panose="020B0604020202020204" pitchFamily="34" charset="0"/>
              <a:buChar char="•"/>
            </a:pPr>
            <a:r>
              <a:rPr lang="en-GB" sz="1800" b="0" dirty="0"/>
              <a:t>Which </a:t>
            </a:r>
            <a:r>
              <a:rPr lang="en-GB" sz="1800" dirty="0"/>
              <a:t>can be re-written as</a:t>
            </a:r>
            <a:r>
              <a:rPr lang="en-GB" sz="1800" b="0" dirty="0"/>
              <a:t>:</a:t>
            </a:r>
          </a:p>
          <a:p>
            <a:br>
              <a:rPr lang="en-GB" sz="1800" b="0" dirty="0"/>
            </a:br>
            <a:endParaRPr lang="en-GB" sz="1800" b="0" dirty="0"/>
          </a:p>
          <a:p>
            <a:pPr marL="342900" indent="-342900">
              <a:buFont typeface="Arial" panose="020B0604020202020204" pitchFamily="34" charset="0"/>
              <a:buChar char="•"/>
            </a:pPr>
            <a:r>
              <a:rPr lang="en-GB" sz="1800" b="0" dirty="0"/>
              <a:t>We </a:t>
            </a:r>
            <a:r>
              <a:rPr lang="en-GB" sz="1800" dirty="0"/>
              <a:t>can only measure beam size</a:t>
            </a:r>
            <a:r>
              <a:rPr lang="en-GB" sz="1800" b="0" dirty="0"/>
              <a:t>, so keeping the first “row”:</a:t>
            </a:r>
            <a:br>
              <a:rPr lang="en-GB" sz="1800" b="0" dirty="0"/>
            </a:br>
            <a:br>
              <a:rPr lang="en-GB" sz="1800" b="0" dirty="0"/>
            </a:br>
            <a:br>
              <a:rPr lang="en-GB" sz="1800" b="0" dirty="0"/>
            </a:br>
            <a:endParaRPr lang="en-GB" sz="1800" b="0" dirty="0"/>
          </a:p>
          <a:p>
            <a:pPr marL="342900" indent="-342900">
              <a:buFont typeface="Arial" panose="020B0604020202020204" pitchFamily="34" charset="0"/>
              <a:buChar char="•"/>
            </a:pPr>
            <a:r>
              <a:rPr lang="en-GB" sz="1800" dirty="0"/>
              <a:t>Repeating for many quadrupole settings</a:t>
            </a:r>
            <a:r>
              <a:rPr lang="en-GB" sz="1800" b="0" dirty="0"/>
              <a:t>, and </a:t>
            </a:r>
            <a:r>
              <a:rPr lang="en-GB" sz="1800" dirty="0"/>
              <a:t>inverting</a:t>
            </a:r>
            <a:r>
              <a:rPr lang="en-GB" sz="1800" b="0" dirty="0"/>
              <a:t>:</a:t>
            </a:r>
          </a:p>
          <a:p>
            <a:endParaRPr lang="en-GB" sz="1800" b="0" dirty="0"/>
          </a:p>
          <a:p>
            <a:pPr marL="342900" indent="-342900">
              <a:buFont typeface="Arial" panose="020B0604020202020204" pitchFamily="34" charset="0"/>
              <a:buChar char="•"/>
            </a:pPr>
            <a:endParaRPr lang="en-GB" sz="1800" b="0" dirty="0"/>
          </a:p>
        </p:txBody>
      </p:sp>
      <p:pic>
        <p:nvPicPr>
          <p:cNvPr id="28" name="Content Placeholder 24">
            <a:extLst>
              <a:ext uri="{FF2B5EF4-FFF2-40B4-BE49-F238E27FC236}">
                <a16:creationId xmlns:a16="http://schemas.microsoft.com/office/drawing/2014/main" id="{4357BB60-9852-32C8-AC3C-3060F1AFD981}"/>
              </a:ext>
            </a:extLst>
          </p:cNvPr>
          <p:cNvPicPr>
            <a:picLocks noChangeAspect="1"/>
          </p:cNvPicPr>
          <p:nvPr/>
        </p:nvPicPr>
        <p:blipFill>
          <a:blip r:embed="rId2"/>
          <a:stretch>
            <a:fillRect/>
          </a:stretch>
        </p:blipFill>
        <p:spPr>
          <a:xfrm>
            <a:off x="1415480" y="1510009"/>
            <a:ext cx="4320480" cy="478831"/>
          </a:xfrm>
          <a:prstGeom prst="rect">
            <a:avLst/>
          </a:prstGeom>
        </p:spPr>
      </p:pic>
      <p:grpSp>
        <p:nvGrpSpPr>
          <p:cNvPr id="38" name="Group 37">
            <a:extLst>
              <a:ext uri="{FF2B5EF4-FFF2-40B4-BE49-F238E27FC236}">
                <a16:creationId xmlns:a16="http://schemas.microsoft.com/office/drawing/2014/main" id="{54F79715-E0AB-0090-8D7C-DF6B77E5880F}"/>
              </a:ext>
            </a:extLst>
          </p:cNvPr>
          <p:cNvGrpSpPr/>
          <p:nvPr/>
        </p:nvGrpSpPr>
        <p:grpSpPr>
          <a:xfrm>
            <a:off x="6551200" y="733633"/>
            <a:ext cx="4240268" cy="791412"/>
            <a:chOff x="3958912" y="1856964"/>
            <a:chExt cx="4240268" cy="791412"/>
          </a:xfrm>
        </p:grpSpPr>
        <p:sp>
          <p:nvSpPr>
            <p:cNvPr id="35" name="Freeform 34">
              <a:extLst>
                <a:ext uri="{FF2B5EF4-FFF2-40B4-BE49-F238E27FC236}">
                  <a16:creationId xmlns:a16="http://schemas.microsoft.com/office/drawing/2014/main" id="{6F204209-8E40-081B-3AE2-658F07B2C283}"/>
                </a:ext>
              </a:extLst>
            </p:cNvPr>
            <p:cNvSpPr/>
            <p:nvPr/>
          </p:nvSpPr>
          <p:spPr>
            <a:xfrm>
              <a:off x="3958935" y="1856964"/>
              <a:ext cx="4025735" cy="246888"/>
            </a:xfrm>
            <a:custGeom>
              <a:avLst/>
              <a:gdLst>
                <a:gd name="connsiteX0" fmla="*/ 0 w 3918857"/>
                <a:gd name="connsiteY0" fmla="*/ 0 h 310735"/>
                <a:gd name="connsiteX1" fmla="*/ 416379 w 3918857"/>
                <a:gd name="connsiteY1" fmla="*/ 261257 h 310735"/>
                <a:gd name="connsiteX2" fmla="*/ 824593 w 3918857"/>
                <a:gd name="connsiteY2" fmla="*/ 81642 h 310735"/>
                <a:gd name="connsiteX3" fmla="*/ 1926772 w 3918857"/>
                <a:gd name="connsiteY3" fmla="*/ 310242 h 310735"/>
                <a:gd name="connsiteX4" fmla="*/ 2465615 w 3918857"/>
                <a:gd name="connsiteY4" fmla="*/ 146957 h 310735"/>
                <a:gd name="connsiteX5" fmla="*/ 3918857 w 3918857"/>
                <a:gd name="connsiteY5" fmla="*/ 302078 h 310735"/>
                <a:gd name="connsiteX0" fmla="*/ 0 w 3918857"/>
                <a:gd name="connsiteY0" fmla="*/ 0 h 316657"/>
                <a:gd name="connsiteX1" fmla="*/ 416379 w 3918857"/>
                <a:gd name="connsiteY1" fmla="*/ 261257 h 316657"/>
                <a:gd name="connsiteX2" fmla="*/ 824593 w 3918857"/>
                <a:gd name="connsiteY2" fmla="*/ 81642 h 316657"/>
                <a:gd name="connsiteX3" fmla="*/ 1891146 w 3918857"/>
                <a:gd name="connsiteY3" fmla="*/ 316180 h 316657"/>
                <a:gd name="connsiteX4" fmla="*/ 2465615 w 3918857"/>
                <a:gd name="connsiteY4" fmla="*/ 146957 h 316657"/>
                <a:gd name="connsiteX5" fmla="*/ 3918857 w 3918857"/>
                <a:gd name="connsiteY5" fmla="*/ 302078 h 316657"/>
                <a:gd name="connsiteX0" fmla="*/ 0 w 3918857"/>
                <a:gd name="connsiteY0" fmla="*/ 0 h 316761"/>
                <a:gd name="connsiteX1" fmla="*/ 416379 w 3918857"/>
                <a:gd name="connsiteY1" fmla="*/ 261257 h 316761"/>
                <a:gd name="connsiteX2" fmla="*/ 824593 w 3918857"/>
                <a:gd name="connsiteY2" fmla="*/ 81642 h 316761"/>
                <a:gd name="connsiteX3" fmla="*/ 1891146 w 3918857"/>
                <a:gd name="connsiteY3" fmla="*/ 316180 h 316761"/>
                <a:gd name="connsiteX4" fmla="*/ 2501241 w 3918857"/>
                <a:gd name="connsiteY4" fmla="*/ 152895 h 316761"/>
                <a:gd name="connsiteX5" fmla="*/ 3918857 w 3918857"/>
                <a:gd name="connsiteY5" fmla="*/ 302078 h 316761"/>
                <a:gd name="connsiteX0" fmla="*/ 0 w 3918857"/>
                <a:gd name="connsiteY0" fmla="*/ 0 h 316673"/>
                <a:gd name="connsiteX1" fmla="*/ 416379 w 3918857"/>
                <a:gd name="connsiteY1" fmla="*/ 261257 h 316673"/>
                <a:gd name="connsiteX2" fmla="*/ 925533 w 3918857"/>
                <a:gd name="connsiteY2" fmla="*/ 87580 h 316673"/>
                <a:gd name="connsiteX3" fmla="*/ 1891146 w 3918857"/>
                <a:gd name="connsiteY3" fmla="*/ 316180 h 316673"/>
                <a:gd name="connsiteX4" fmla="*/ 2501241 w 3918857"/>
                <a:gd name="connsiteY4" fmla="*/ 152895 h 316673"/>
                <a:gd name="connsiteX5" fmla="*/ 3918857 w 3918857"/>
                <a:gd name="connsiteY5" fmla="*/ 302078 h 316673"/>
                <a:gd name="connsiteX0" fmla="*/ 0 w 4025735"/>
                <a:gd name="connsiteY0" fmla="*/ 0 h 292923"/>
                <a:gd name="connsiteX1" fmla="*/ 523257 w 4025735"/>
                <a:gd name="connsiteY1" fmla="*/ 237507 h 292923"/>
                <a:gd name="connsiteX2" fmla="*/ 1032411 w 4025735"/>
                <a:gd name="connsiteY2" fmla="*/ 63830 h 292923"/>
                <a:gd name="connsiteX3" fmla="*/ 1998024 w 4025735"/>
                <a:gd name="connsiteY3" fmla="*/ 292430 h 292923"/>
                <a:gd name="connsiteX4" fmla="*/ 2608119 w 4025735"/>
                <a:gd name="connsiteY4" fmla="*/ 129145 h 292923"/>
                <a:gd name="connsiteX5" fmla="*/ 4025735 w 4025735"/>
                <a:gd name="connsiteY5" fmla="*/ 278328 h 292923"/>
                <a:gd name="connsiteX0" fmla="*/ 0 w 4025735"/>
                <a:gd name="connsiteY0" fmla="*/ 0 h 278328"/>
                <a:gd name="connsiteX1" fmla="*/ 523257 w 4025735"/>
                <a:gd name="connsiteY1" fmla="*/ 237507 h 278328"/>
                <a:gd name="connsiteX2" fmla="*/ 1032411 w 4025735"/>
                <a:gd name="connsiteY2" fmla="*/ 63830 h 278328"/>
                <a:gd name="connsiteX3" fmla="*/ 1998024 w 4025735"/>
                <a:gd name="connsiteY3" fmla="*/ 170379 h 278328"/>
                <a:gd name="connsiteX4" fmla="*/ 2608119 w 4025735"/>
                <a:gd name="connsiteY4" fmla="*/ 129145 h 278328"/>
                <a:gd name="connsiteX5" fmla="*/ 4025735 w 4025735"/>
                <a:gd name="connsiteY5" fmla="*/ 278328 h 278328"/>
                <a:gd name="connsiteX0" fmla="*/ 0 w 4025735"/>
                <a:gd name="connsiteY0" fmla="*/ 6474 h 284802"/>
                <a:gd name="connsiteX1" fmla="*/ 523257 w 4025735"/>
                <a:gd name="connsiteY1" fmla="*/ 243981 h 284802"/>
                <a:gd name="connsiteX2" fmla="*/ 1032411 w 4025735"/>
                <a:gd name="connsiteY2" fmla="*/ 70304 h 284802"/>
                <a:gd name="connsiteX3" fmla="*/ 1998024 w 4025735"/>
                <a:gd name="connsiteY3" fmla="*/ 176853 h 284802"/>
                <a:gd name="connsiteX4" fmla="*/ 2601346 w 4025735"/>
                <a:gd name="connsiteY4" fmla="*/ 6 h 284802"/>
                <a:gd name="connsiteX5" fmla="*/ 4025735 w 4025735"/>
                <a:gd name="connsiteY5" fmla="*/ 284802 h 284802"/>
                <a:gd name="connsiteX0" fmla="*/ 0 w 4025735"/>
                <a:gd name="connsiteY0" fmla="*/ 6502 h 244479"/>
                <a:gd name="connsiteX1" fmla="*/ 523257 w 4025735"/>
                <a:gd name="connsiteY1" fmla="*/ 244009 h 244479"/>
                <a:gd name="connsiteX2" fmla="*/ 1032411 w 4025735"/>
                <a:gd name="connsiteY2" fmla="*/ 70332 h 244479"/>
                <a:gd name="connsiteX3" fmla="*/ 1998024 w 4025735"/>
                <a:gd name="connsiteY3" fmla="*/ 176881 h 244479"/>
                <a:gd name="connsiteX4" fmla="*/ 2601346 w 4025735"/>
                <a:gd name="connsiteY4" fmla="*/ 34 h 244479"/>
                <a:gd name="connsiteX5" fmla="*/ 4025735 w 4025735"/>
                <a:gd name="connsiteY5" fmla="*/ 115315 h 24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25735" h="244479">
                  <a:moveTo>
                    <a:pt x="0" y="6502"/>
                  </a:moveTo>
                  <a:cubicBezTo>
                    <a:pt x="139473" y="130327"/>
                    <a:pt x="351189" y="233371"/>
                    <a:pt x="523257" y="244009"/>
                  </a:cubicBezTo>
                  <a:cubicBezTo>
                    <a:pt x="695325" y="254647"/>
                    <a:pt x="786616" y="81520"/>
                    <a:pt x="1032411" y="70332"/>
                  </a:cubicBezTo>
                  <a:cubicBezTo>
                    <a:pt x="1278206" y="59144"/>
                    <a:pt x="1736535" y="188597"/>
                    <a:pt x="1998024" y="176881"/>
                  </a:cubicBezTo>
                  <a:cubicBezTo>
                    <a:pt x="2259513" y="165165"/>
                    <a:pt x="2269332" y="1395"/>
                    <a:pt x="2601346" y="34"/>
                  </a:cubicBezTo>
                  <a:cubicBezTo>
                    <a:pt x="2933360" y="-1327"/>
                    <a:pt x="3465121" y="37074"/>
                    <a:pt x="4025735" y="11531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eform 36">
              <a:extLst>
                <a:ext uri="{FF2B5EF4-FFF2-40B4-BE49-F238E27FC236}">
                  <a16:creationId xmlns:a16="http://schemas.microsoft.com/office/drawing/2014/main" id="{700CD5C2-5199-EE51-5764-B3544F5B0D81}"/>
                </a:ext>
              </a:extLst>
            </p:cNvPr>
            <p:cNvSpPr/>
            <p:nvPr/>
          </p:nvSpPr>
          <p:spPr>
            <a:xfrm flipV="1">
              <a:off x="3958912" y="2401488"/>
              <a:ext cx="4025735" cy="246888"/>
            </a:xfrm>
            <a:custGeom>
              <a:avLst/>
              <a:gdLst>
                <a:gd name="connsiteX0" fmla="*/ 0 w 3918857"/>
                <a:gd name="connsiteY0" fmla="*/ 0 h 310735"/>
                <a:gd name="connsiteX1" fmla="*/ 416379 w 3918857"/>
                <a:gd name="connsiteY1" fmla="*/ 261257 h 310735"/>
                <a:gd name="connsiteX2" fmla="*/ 824593 w 3918857"/>
                <a:gd name="connsiteY2" fmla="*/ 81642 h 310735"/>
                <a:gd name="connsiteX3" fmla="*/ 1926772 w 3918857"/>
                <a:gd name="connsiteY3" fmla="*/ 310242 h 310735"/>
                <a:gd name="connsiteX4" fmla="*/ 2465615 w 3918857"/>
                <a:gd name="connsiteY4" fmla="*/ 146957 h 310735"/>
                <a:gd name="connsiteX5" fmla="*/ 3918857 w 3918857"/>
                <a:gd name="connsiteY5" fmla="*/ 302078 h 310735"/>
                <a:gd name="connsiteX0" fmla="*/ 0 w 3918857"/>
                <a:gd name="connsiteY0" fmla="*/ 0 h 316657"/>
                <a:gd name="connsiteX1" fmla="*/ 416379 w 3918857"/>
                <a:gd name="connsiteY1" fmla="*/ 261257 h 316657"/>
                <a:gd name="connsiteX2" fmla="*/ 824593 w 3918857"/>
                <a:gd name="connsiteY2" fmla="*/ 81642 h 316657"/>
                <a:gd name="connsiteX3" fmla="*/ 1891146 w 3918857"/>
                <a:gd name="connsiteY3" fmla="*/ 316180 h 316657"/>
                <a:gd name="connsiteX4" fmla="*/ 2465615 w 3918857"/>
                <a:gd name="connsiteY4" fmla="*/ 146957 h 316657"/>
                <a:gd name="connsiteX5" fmla="*/ 3918857 w 3918857"/>
                <a:gd name="connsiteY5" fmla="*/ 302078 h 316657"/>
                <a:gd name="connsiteX0" fmla="*/ 0 w 3918857"/>
                <a:gd name="connsiteY0" fmla="*/ 0 h 316761"/>
                <a:gd name="connsiteX1" fmla="*/ 416379 w 3918857"/>
                <a:gd name="connsiteY1" fmla="*/ 261257 h 316761"/>
                <a:gd name="connsiteX2" fmla="*/ 824593 w 3918857"/>
                <a:gd name="connsiteY2" fmla="*/ 81642 h 316761"/>
                <a:gd name="connsiteX3" fmla="*/ 1891146 w 3918857"/>
                <a:gd name="connsiteY3" fmla="*/ 316180 h 316761"/>
                <a:gd name="connsiteX4" fmla="*/ 2501241 w 3918857"/>
                <a:gd name="connsiteY4" fmla="*/ 152895 h 316761"/>
                <a:gd name="connsiteX5" fmla="*/ 3918857 w 3918857"/>
                <a:gd name="connsiteY5" fmla="*/ 302078 h 316761"/>
                <a:gd name="connsiteX0" fmla="*/ 0 w 3918857"/>
                <a:gd name="connsiteY0" fmla="*/ 0 h 316673"/>
                <a:gd name="connsiteX1" fmla="*/ 416379 w 3918857"/>
                <a:gd name="connsiteY1" fmla="*/ 261257 h 316673"/>
                <a:gd name="connsiteX2" fmla="*/ 925533 w 3918857"/>
                <a:gd name="connsiteY2" fmla="*/ 87580 h 316673"/>
                <a:gd name="connsiteX3" fmla="*/ 1891146 w 3918857"/>
                <a:gd name="connsiteY3" fmla="*/ 316180 h 316673"/>
                <a:gd name="connsiteX4" fmla="*/ 2501241 w 3918857"/>
                <a:gd name="connsiteY4" fmla="*/ 152895 h 316673"/>
                <a:gd name="connsiteX5" fmla="*/ 3918857 w 3918857"/>
                <a:gd name="connsiteY5" fmla="*/ 302078 h 316673"/>
                <a:gd name="connsiteX0" fmla="*/ 0 w 4025735"/>
                <a:gd name="connsiteY0" fmla="*/ 0 h 292923"/>
                <a:gd name="connsiteX1" fmla="*/ 523257 w 4025735"/>
                <a:gd name="connsiteY1" fmla="*/ 237507 h 292923"/>
                <a:gd name="connsiteX2" fmla="*/ 1032411 w 4025735"/>
                <a:gd name="connsiteY2" fmla="*/ 63830 h 292923"/>
                <a:gd name="connsiteX3" fmla="*/ 1998024 w 4025735"/>
                <a:gd name="connsiteY3" fmla="*/ 292430 h 292923"/>
                <a:gd name="connsiteX4" fmla="*/ 2608119 w 4025735"/>
                <a:gd name="connsiteY4" fmla="*/ 129145 h 292923"/>
                <a:gd name="connsiteX5" fmla="*/ 4025735 w 4025735"/>
                <a:gd name="connsiteY5" fmla="*/ 278328 h 292923"/>
                <a:gd name="connsiteX0" fmla="*/ 0 w 4025735"/>
                <a:gd name="connsiteY0" fmla="*/ 0 h 278328"/>
                <a:gd name="connsiteX1" fmla="*/ 523257 w 4025735"/>
                <a:gd name="connsiteY1" fmla="*/ 237507 h 278328"/>
                <a:gd name="connsiteX2" fmla="*/ 1032411 w 4025735"/>
                <a:gd name="connsiteY2" fmla="*/ 63830 h 278328"/>
                <a:gd name="connsiteX3" fmla="*/ 1998024 w 4025735"/>
                <a:gd name="connsiteY3" fmla="*/ 170379 h 278328"/>
                <a:gd name="connsiteX4" fmla="*/ 2608119 w 4025735"/>
                <a:gd name="connsiteY4" fmla="*/ 129145 h 278328"/>
                <a:gd name="connsiteX5" fmla="*/ 4025735 w 4025735"/>
                <a:gd name="connsiteY5" fmla="*/ 278328 h 278328"/>
                <a:gd name="connsiteX0" fmla="*/ 0 w 4025735"/>
                <a:gd name="connsiteY0" fmla="*/ 6474 h 284802"/>
                <a:gd name="connsiteX1" fmla="*/ 523257 w 4025735"/>
                <a:gd name="connsiteY1" fmla="*/ 243981 h 284802"/>
                <a:gd name="connsiteX2" fmla="*/ 1032411 w 4025735"/>
                <a:gd name="connsiteY2" fmla="*/ 70304 h 284802"/>
                <a:gd name="connsiteX3" fmla="*/ 1998024 w 4025735"/>
                <a:gd name="connsiteY3" fmla="*/ 176853 h 284802"/>
                <a:gd name="connsiteX4" fmla="*/ 2601346 w 4025735"/>
                <a:gd name="connsiteY4" fmla="*/ 6 h 284802"/>
                <a:gd name="connsiteX5" fmla="*/ 4025735 w 4025735"/>
                <a:gd name="connsiteY5" fmla="*/ 284802 h 284802"/>
                <a:gd name="connsiteX0" fmla="*/ 0 w 4025735"/>
                <a:gd name="connsiteY0" fmla="*/ 6502 h 244479"/>
                <a:gd name="connsiteX1" fmla="*/ 523257 w 4025735"/>
                <a:gd name="connsiteY1" fmla="*/ 244009 h 244479"/>
                <a:gd name="connsiteX2" fmla="*/ 1032411 w 4025735"/>
                <a:gd name="connsiteY2" fmla="*/ 70332 h 244479"/>
                <a:gd name="connsiteX3" fmla="*/ 1998024 w 4025735"/>
                <a:gd name="connsiteY3" fmla="*/ 176881 h 244479"/>
                <a:gd name="connsiteX4" fmla="*/ 2601346 w 4025735"/>
                <a:gd name="connsiteY4" fmla="*/ 34 h 244479"/>
                <a:gd name="connsiteX5" fmla="*/ 4025735 w 4025735"/>
                <a:gd name="connsiteY5" fmla="*/ 115315 h 24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25735" h="244479">
                  <a:moveTo>
                    <a:pt x="0" y="6502"/>
                  </a:moveTo>
                  <a:cubicBezTo>
                    <a:pt x="139473" y="130327"/>
                    <a:pt x="351189" y="233371"/>
                    <a:pt x="523257" y="244009"/>
                  </a:cubicBezTo>
                  <a:cubicBezTo>
                    <a:pt x="695325" y="254647"/>
                    <a:pt x="786616" y="81520"/>
                    <a:pt x="1032411" y="70332"/>
                  </a:cubicBezTo>
                  <a:cubicBezTo>
                    <a:pt x="1278206" y="59144"/>
                    <a:pt x="1736535" y="188597"/>
                    <a:pt x="1998024" y="176881"/>
                  </a:cubicBezTo>
                  <a:cubicBezTo>
                    <a:pt x="2259513" y="165165"/>
                    <a:pt x="2269332" y="1395"/>
                    <a:pt x="2601346" y="34"/>
                  </a:cubicBezTo>
                  <a:cubicBezTo>
                    <a:pt x="2933360" y="-1327"/>
                    <a:pt x="3465121" y="37074"/>
                    <a:pt x="4025735" y="115315"/>
                  </a:cubicBezTo>
                </a:path>
              </a:pathLst>
            </a:cu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08FF5D02-D5CF-C4CF-0C8E-9E134F564392}"/>
                </a:ext>
              </a:extLst>
            </p:cNvPr>
            <p:cNvSpPr/>
            <p:nvPr/>
          </p:nvSpPr>
          <p:spPr>
            <a:xfrm rot="1048288">
              <a:off x="7767132" y="1949207"/>
              <a:ext cx="432048" cy="614346"/>
            </a:xfrm>
            <a:prstGeom prst="ellips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Freeform 28">
            <a:extLst>
              <a:ext uri="{FF2B5EF4-FFF2-40B4-BE49-F238E27FC236}">
                <a16:creationId xmlns:a16="http://schemas.microsoft.com/office/drawing/2014/main" id="{8CB2AA79-66BA-5DDD-AC5E-B5246756A94B}"/>
              </a:ext>
            </a:extLst>
          </p:cNvPr>
          <p:cNvSpPr/>
          <p:nvPr/>
        </p:nvSpPr>
        <p:spPr>
          <a:xfrm>
            <a:off x="6551224" y="745548"/>
            <a:ext cx="4025735" cy="292608"/>
          </a:xfrm>
          <a:custGeom>
            <a:avLst/>
            <a:gdLst>
              <a:gd name="connsiteX0" fmla="*/ 0 w 3918857"/>
              <a:gd name="connsiteY0" fmla="*/ 0 h 310735"/>
              <a:gd name="connsiteX1" fmla="*/ 416379 w 3918857"/>
              <a:gd name="connsiteY1" fmla="*/ 261257 h 310735"/>
              <a:gd name="connsiteX2" fmla="*/ 824593 w 3918857"/>
              <a:gd name="connsiteY2" fmla="*/ 81642 h 310735"/>
              <a:gd name="connsiteX3" fmla="*/ 1926772 w 3918857"/>
              <a:gd name="connsiteY3" fmla="*/ 310242 h 310735"/>
              <a:gd name="connsiteX4" fmla="*/ 2465615 w 3918857"/>
              <a:gd name="connsiteY4" fmla="*/ 146957 h 310735"/>
              <a:gd name="connsiteX5" fmla="*/ 3918857 w 3918857"/>
              <a:gd name="connsiteY5" fmla="*/ 302078 h 310735"/>
              <a:gd name="connsiteX0" fmla="*/ 0 w 3918857"/>
              <a:gd name="connsiteY0" fmla="*/ 0 h 316657"/>
              <a:gd name="connsiteX1" fmla="*/ 416379 w 3918857"/>
              <a:gd name="connsiteY1" fmla="*/ 261257 h 316657"/>
              <a:gd name="connsiteX2" fmla="*/ 824593 w 3918857"/>
              <a:gd name="connsiteY2" fmla="*/ 81642 h 316657"/>
              <a:gd name="connsiteX3" fmla="*/ 1891146 w 3918857"/>
              <a:gd name="connsiteY3" fmla="*/ 316180 h 316657"/>
              <a:gd name="connsiteX4" fmla="*/ 2465615 w 3918857"/>
              <a:gd name="connsiteY4" fmla="*/ 146957 h 316657"/>
              <a:gd name="connsiteX5" fmla="*/ 3918857 w 3918857"/>
              <a:gd name="connsiteY5" fmla="*/ 302078 h 316657"/>
              <a:gd name="connsiteX0" fmla="*/ 0 w 3918857"/>
              <a:gd name="connsiteY0" fmla="*/ 0 h 316761"/>
              <a:gd name="connsiteX1" fmla="*/ 416379 w 3918857"/>
              <a:gd name="connsiteY1" fmla="*/ 261257 h 316761"/>
              <a:gd name="connsiteX2" fmla="*/ 824593 w 3918857"/>
              <a:gd name="connsiteY2" fmla="*/ 81642 h 316761"/>
              <a:gd name="connsiteX3" fmla="*/ 1891146 w 3918857"/>
              <a:gd name="connsiteY3" fmla="*/ 316180 h 316761"/>
              <a:gd name="connsiteX4" fmla="*/ 2501241 w 3918857"/>
              <a:gd name="connsiteY4" fmla="*/ 152895 h 316761"/>
              <a:gd name="connsiteX5" fmla="*/ 3918857 w 3918857"/>
              <a:gd name="connsiteY5" fmla="*/ 302078 h 316761"/>
              <a:gd name="connsiteX0" fmla="*/ 0 w 3918857"/>
              <a:gd name="connsiteY0" fmla="*/ 0 h 316673"/>
              <a:gd name="connsiteX1" fmla="*/ 416379 w 3918857"/>
              <a:gd name="connsiteY1" fmla="*/ 261257 h 316673"/>
              <a:gd name="connsiteX2" fmla="*/ 925533 w 3918857"/>
              <a:gd name="connsiteY2" fmla="*/ 87580 h 316673"/>
              <a:gd name="connsiteX3" fmla="*/ 1891146 w 3918857"/>
              <a:gd name="connsiteY3" fmla="*/ 316180 h 316673"/>
              <a:gd name="connsiteX4" fmla="*/ 2501241 w 3918857"/>
              <a:gd name="connsiteY4" fmla="*/ 152895 h 316673"/>
              <a:gd name="connsiteX5" fmla="*/ 3918857 w 3918857"/>
              <a:gd name="connsiteY5" fmla="*/ 302078 h 316673"/>
              <a:gd name="connsiteX0" fmla="*/ 0 w 4025735"/>
              <a:gd name="connsiteY0" fmla="*/ 0 h 292923"/>
              <a:gd name="connsiteX1" fmla="*/ 523257 w 4025735"/>
              <a:gd name="connsiteY1" fmla="*/ 237507 h 292923"/>
              <a:gd name="connsiteX2" fmla="*/ 1032411 w 4025735"/>
              <a:gd name="connsiteY2" fmla="*/ 63830 h 292923"/>
              <a:gd name="connsiteX3" fmla="*/ 1998024 w 4025735"/>
              <a:gd name="connsiteY3" fmla="*/ 292430 h 292923"/>
              <a:gd name="connsiteX4" fmla="*/ 2608119 w 4025735"/>
              <a:gd name="connsiteY4" fmla="*/ 129145 h 292923"/>
              <a:gd name="connsiteX5" fmla="*/ 4025735 w 4025735"/>
              <a:gd name="connsiteY5" fmla="*/ 278328 h 29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25735" h="292923">
                <a:moveTo>
                  <a:pt x="0" y="0"/>
                </a:moveTo>
                <a:cubicBezTo>
                  <a:pt x="139473" y="123825"/>
                  <a:pt x="351189" y="226869"/>
                  <a:pt x="523257" y="237507"/>
                </a:cubicBezTo>
                <a:cubicBezTo>
                  <a:pt x="695325" y="248145"/>
                  <a:pt x="786617" y="54676"/>
                  <a:pt x="1032411" y="63830"/>
                </a:cubicBezTo>
                <a:cubicBezTo>
                  <a:pt x="1278206" y="72984"/>
                  <a:pt x="1735406" y="281544"/>
                  <a:pt x="1998024" y="292430"/>
                </a:cubicBezTo>
                <a:cubicBezTo>
                  <a:pt x="2260642" y="303316"/>
                  <a:pt x="2276105" y="130506"/>
                  <a:pt x="2608119" y="129145"/>
                </a:cubicBezTo>
                <a:cubicBezTo>
                  <a:pt x="2940133" y="127784"/>
                  <a:pt x="3465121" y="200087"/>
                  <a:pt x="4025735" y="278328"/>
                </a:cubicBezTo>
              </a:path>
            </a:pathLst>
          </a:custGeom>
          <a:no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5A2288F8-E044-097F-09A4-BDF93A04EF81}"/>
              </a:ext>
            </a:extLst>
          </p:cNvPr>
          <p:cNvSpPr/>
          <p:nvPr/>
        </p:nvSpPr>
        <p:spPr>
          <a:xfrm flipV="1">
            <a:off x="6551223" y="1219991"/>
            <a:ext cx="4025735" cy="292608"/>
          </a:xfrm>
          <a:custGeom>
            <a:avLst/>
            <a:gdLst>
              <a:gd name="connsiteX0" fmla="*/ 0 w 3918857"/>
              <a:gd name="connsiteY0" fmla="*/ 0 h 310735"/>
              <a:gd name="connsiteX1" fmla="*/ 416379 w 3918857"/>
              <a:gd name="connsiteY1" fmla="*/ 261257 h 310735"/>
              <a:gd name="connsiteX2" fmla="*/ 824593 w 3918857"/>
              <a:gd name="connsiteY2" fmla="*/ 81642 h 310735"/>
              <a:gd name="connsiteX3" fmla="*/ 1926772 w 3918857"/>
              <a:gd name="connsiteY3" fmla="*/ 310242 h 310735"/>
              <a:gd name="connsiteX4" fmla="*/ 2465615 w 3918857"/>
              <a:gd name="connsiteY4" fmla="*/ 146957 h 310735"/>
              <a:gd name="connsiteX5" fmla="*/ 3918857 w 3918857"/>
              <a:gd name="connsiteY5" fmla="*/ 302078 h 310735"/>
              <a:gd name="connsiteX0" fmla="*/ 0 w 3918857"/>
              <a:gd name="connsiteY0" fmla="*/ 0 h 316657"/>
              <a:gd name="connsiteX1" fmla="*/ 416379 w 3918857"/>
              <a:gd name="connsiteY1" fmla="*/ 261257 h 316657"/>
              <a:gd name="connsiteX2" fmla="*/ 824593 w 3918857"/>
              <a:gd name="connsiteY2" fmla="*/ 81642 h 316657"/>
              <a:gd name="connsiteX3" fmla="*/ 1891146 w 3918857"/>
              <a:gd name="connsiteY3" fmla="*/ 316180 h 316657"/>
              <a:gd name="connsiteX4" fmla="*/ 2465615 w 3918857"/>
              <a:gd name="connsiteY4" fmla="*/ 146957 h 316657"/>
              <a:gd name="connsiteX5" fmla="*/ 3918857 w 3918857"/>
              <a:gd name="connsiteY5" fmla="*/ 302078 h 316657"/>
              <a:gd name="connsiteX0" fmla="*/ 0 w 3918857"/>
              <a:gd name="connsiteY0" fmla="*/ 0 h 316761"/>
              <a:gd name="connsiteX1" fmla="*/ 416379 w 3918857"/>
              <a:gd name="connsiteY1" fmla="*/ 261257 h 316761"/>
              <a:gd name="connsiteX2" fmla="*/ 824593 w 3918857"/>
              <a:gd name="connsiteY2" fmla="*/ 81642 h 316761"/>
              <a:gd name="connsiteX3" fmla="*/ 1891146 w 3918857"/>
              <a:gd name="connsiteY3" fmla="*/ 316180 h 316761"/>
              <a:gd name="connsiteX4" fmla="*/ 2501241 w 3918857"/>
              <a:gd name="connsiteY4" fmla="*/ 152895 h 316761"/>
              <a:gd name="connsiteX5" fmla="*/ 3918857 w 3918857"/>
              <a:gd name="connsiteY5" fmla="*/ 302078 h 316761"/>
              <a:gd name="connsiteX0" fmla="*/ 0 w 3918857"/>
              <a:gd name="connsiteY0" fmla="*/ 0 h 316673"/>
              <a:gd name="connsiteX1" fmla="*/ 416379 w 3918857"/>
              <a:gd name="connsiteY1" fmla="*/ 261257 h 316673"/>
              <a:gd name="connsiteX2" fmla="*/ 925533 w 3918857"/>
              <a:gd name="connsiteY2" fmla="*/ 87580 h 316673"/>
              <a:gd name="connsiteX3" fmla="*/ 1891146 w 3918857"/>
              <a:gd name="connsiteY3" fmla="*/ 316180 h 316673"/>
              <a:gd name="connsiteX4" fmla="*/ 2501241 w 3918857"/>
              <a:gd name="connsiteY4" fmla="*/ 152895 h 316673"/>
              <a:gd name="connsiteX5" fmla="*/ 3918857 w 3918857"/>
              <a:gd name="connsiteY5" fmla="*/ 302078 h 316673"/>
              <a:gd name="connsiteX0" fmla="*/ 0 w 4025735"/>
              <a:gd name="connsiteY0" fmla="*/ 0 h 292923"/>
              <a:gd name="connsiteX1" fmla="*/ 523257 w 4025735"/>
              <a:gd name="connsiteY1" fmla="*/ 237507 h 292923"/>
              <a:gd name="connsiteX2" fmla="*/ 1032411 w 4025735"/>
              <a:gd name="connsiteY2" fmla="*/ 63830 h 292923"/>
              <a:gd name="connsiteX3" fmla="*/ 1998024 w 4025735"/>
              <a:gd name="connsiteY3" fmla="*/ 292430 h 292923"/>
              <a:gd name="connsiteX4" fmla="*/ 2608119 w 4025735"/>
              <a:gd name="connsiteY4" fmla="*/ 129145 h 292923"/>
              <a:gd name="connsiteX5" fmla="*/ 4025735 w 4025735"/>
              <a:gd name="connsiteY5" fmla="*/ 278328 h 29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25735" h="292923">
                <a:moveTo>
                  <a:pt x="0" y="0"/>
                </a:moveTo>
                <a:cubicBezTo>
                  <a:pt x="139473" y="123825"/>
                  <a:pt x="351189" y="226869"/>
                  <a:pt x="523257" y="237507"/>
                </a:cubicBezTo>
                <a:cubicBezTo>
                  <a:pt x="695325" y="248145"/>
                  <a:pt x="786617" y="54676"/>
                  <a:pt x="1032411" y="63830"/>
                </a:cubicBezTo>
                <a:cubicBezTo>
                  <a:pt x="1278206" y="72984"/>
                  <a:pt x="1735406" y="281544"/>
                  <a:pt x="1998024" y="292430"/>
                </a:cubicBezTo>
                <a:cubicBezTo>
                  <a:pt x="2260642" y="303316"/>
                  <a:pt x="2276105" y="130506"/>
                  <a:pt x="2608119" y="129145"/>
                </a:cubicBezTo>
                <a:cubicBezTo>
                  <a:pt x="2940133" y="127784"/>
                  <a:pt x="3465121" y="200087"/>
                  <a:pt x="4025735" y="278328"/>
                </a:cubicBezTo>
              </a:path>
            </a:pathLst>
          </a:custGeom>
          <a:no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D2B154B3-2D57-87C6-3D4D-D74658E48ACB}"/>
              </a:ext>
            </a:extLst>
          </p:cNvPr>
          <p:cNvSpPr/>
          <p:nvPr/>
        </p:nvSpPr>
        <p:spPr>
          <a:xfrm rot="1048288">
            <a:off x="10360911" y="1024531"/>
            <a:ext cx="432048" cy="211076"/>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a:extLst>
              <a:ext uri="{FF2B5EF4-FFF2-40B4-BE49-F238E27FC236}">
                <a16:creationId xmlns:a16="http://schemas.microsoft.com/office/drawing/2014/main" id="{A32F05AB-1BEF-7A0E-11BF-3BDED057EE4E}"/>
              </a:ext>
            </a:extLst>
          </p:cNvPr>
          <p:cNvPicPr>
            <a:picLocks noChangeAspect="1"/>
          </p:cNvPicPr>
          <p:nvPr/>
        </p:nvPicPr>
        <p:blipFill>
          <a:blip r:embed="rId3"/>
          <a:stretch>
            <a:fillRect/>
          </a:stretch>
        </p:blipFill>
        <p:spPr>
          <a:xfrm>
            <a:off x="1525562" y="2541245"/>
            <a:ext cx="3971840" cy="736575"/>
          </a:xfrm>
          <a:prstGeom prst="rect">
            <a:avLst/>
          </a:prstGeom>
        </p:spPr>
      </p:pic>
      <p:pic>
        <p:nvPicPr>
          <p:cNvPr id="41" name="Picture 40">
            <a:extLst>
              <a:ext uri="{FF2B5EF4-FFF2-40B4-BE49-F238E27FC236}">
                <a16:creationId xmlns:a16="http://schemas.microsoft.com/office/drawing/2014/main" id="{6A2A5EBD-02A2-06F2-0AC1-2204A2531277}"/>
              </a:ext>
            </a:extLst>
          </p:cNvPr>
          <p:cNvPicPr>
            <a:picLocks noChangeAspect="1"/>
          </p:cNvPicPr>
          <p:nvPr/>
        </p:nvPicPr>
        <p:blipFill>
          <a:blip r:embed="rId4"/>
          <a:stretch>
            <a:fillRect/>
          </a:stretch>
        </p:blipFill>
        <p:spPr>
          <a:xfrm>
            <a:off x="1760822" y="3831730"/>
            <a:ext cx="3501320" cy="744962"/>
          </a:xfrm>
          <a:prstGeom prst="rect">
            <a:avLst/>
          </a:prstGeom>
        </p:spPr>
      </p:pic>
      <p:pic>
        <p:nvPicPr>
          <p:cNvPr id="43" name="Picture 42">
            <a:extLst>
              <a:ext uri="{FF2B5EF4-FFF2-40B4-BE49-F238E27FC236}">
                <a16:creationId xmlns:a16="http://schemas.microsoft.com/office/drawing/2014/main" id="{65DA66B5-EE7A-6F30-F779-CE34FCBBF2A2}"/>
              </a:ext>
            </a:extLst>
          </p:cNvPr>
          <p:cNvPicPr>
            <a:picLocks noChangeAspect="1"/>
          </p:cNvPicPr>
          <p:nvPr/>
        </p:nvPicPr>
        <p:blipFill>
          <a:blip r:embed="rId5"/>
          <a:stretch>
            <a:fillRect/>
          </a:stretch>
        </p:blipFill>
        <p:spPr>
          <a:xfrm>
            <a:off x="204948" y="5400701"/>
            <a:ext cx="1584176" cy="479834"/>
          </a:xfrm>
          <a:prstGeom prst="rect">
            <a:avLst/>
          </a:prstGeom>
        </p:spPr>
      </p:pic>
      <p:cxnSp>
        <p:nvCxnSpPr>
          <p:cNvPr id="48" name="Straight Connector 47">
            <a:extLst>
              <a:ext uri="{FF2B5EF4-FFF2-40B4-BE49-F238E27FC236}">
                <a16:creationId xmlns:a16="http://schemas.microsoft.com/office/drawing/2014/main" id="{2C4852E6-5EB5-C4DD-FEF5-D176D29812C2}"/>
              </a:ext>
            </a:extLst>
          </p:cNvPr>
          <p:cNvCxnSpPr>
            <a:cxnSpLocks/>
          </p:cNvCxnSpPr>
          <p:nvPr/>
        </p:nvCxnSpPr>
        <p:spPr>
          <a:xfrm>
            <a:off x="7427356" y="590033"/>
            <a:ext cx="0" cy="13094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1E21B8B-00FF-2D13-E0E2-81461272305F}"/>
              </a:ext>
            </a:extLst>
          </p:cNvPr>
          <p:cNvCxnSpPr>
            <a:cxnSpLocks/>
          </p:cNvCxnSpPr>
          <p:nvPr/>
        </p:nvCxnSpPr>
        <p:spPr>
          <a:xfrm>
            <a:off x="10584175" y="590033"/>
            <a:ext cx="0" cy="1309487"/>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F8F338CE-E4D4-5B29-57CD-6080D57D1D97}"/>
              </a:ext>
            </a:extLst>
          </p:cNvPr>
          <p:cNvSpPr txBox="1"/>
          <p:nvPr/>
        </p:nvSpPr>
        <p:spPr>
          <a:xfrm>
            <a:off x="7384876" y="1937019"/>
            <a:ext cx="84960" cy="184666"/>
          </a:xfrm>
          <a:prstGeom prst="rect">
            <a:avLst/>
          </a:prstGeom>
          <a:noFill/>
        </p:spPr>
        <p:txBody>
          <a:bodyPr wrap="none" lIns="0" tIns="0" rIns="0" bIns="0" rtlCol="0">
            <a:spAutoFit/>
          </a:bodyPr>
          <a:lstStyle/>
          <a:p>
            <a:pPr algn="l">
              <a:buNone/>
            </a:pPr>
            <a:r>
              <a:rPr lang="en-GB" sz="1200" i="1" dirty="0">
                <a:solidFill>
                  <a:schemeClr val="tx2"/>
                </a:solidFill>
                <a:latin typeface="Arial" panose="020B0604020202020204" pitchFamily="34" charset="0"/>
                <a:cs typeface="Arial" panose="020B0604020202020204" pitchFamily="34" charset="0"/>
              </a:rPr>
              <a:t>0</a:t>
            </a:r>
          </a:p>
        </p:txBody>
      </p:sp>
      <p:sp>
        <p:nvSpPr>
          <p:cNvPr id="55" name="TextBox 54">
            <a:extLst>
              <a:ext uri="{FF2B5EF4-FFF2-40B4-BE49-F238E27FC236}">
                <a16:creationId xmlns:a16="http://schemas.microsoft.com/office/drawing/2014/main" id="{A6C42FFE-29CA-0A97-6F4A-BA6A2F5D2D04}"/>
              </a:ext>
            </a:extLst>
          </p:cNvPr>
          <p:cNvSpPr txBox="1"/>
          <p:nvPr/>
        </p:nvSpPr>
        <p:spPr>
          <a:xfrm>
            <a:off x="10536972" y="1895488"/>
            <a:ext cx="76944" cy="184666"/>
          </a:xfrm>
          <a:prstGeom prst="rect">
            <a:avLst/>
          </a:prstGeom>
          <a:noFill/>
        </p:spPr>
        <p:txBody>
          <a:bodyPr wrap="none" lIns="0" tIns="0" rIns="0" bIns="0" rtlCol="0">
            <a:spAutoFit/>
          </a:bodyPr>
          <a:lstStyle/>
          <a:p>
            <a:pPr algn="l">
              <a:buNone/>
            </a:pPr>
            <a:r>
              <a:rPr lang="en-GB" sz="1200" i="1" dirty="0">
                <a:solidFill>
                  <a:schemeClr val="tx2"/>
                </a:solidFill>
                <a:latin typeface="Arial" panose="020B0604020202020204" pitchFamily="34" charset="0"/>
                <a:cs typeface="Arial" panose="020B0604020202020204" pitchFamily="34" charset="0"/>
              </a:rPr>
              <a:t>s</a:t>
            </a:r>
          </a:p>
        </p:txBody>
      </p:sp>
      <p:grpSp>
        <p:nvGrpSpPr>
          <p:cNvPr id="59" name="Group 58">
            <a:extLst>
              <a:ext uri="{FF2B5EF4-FFF2-40B4-BE49-F238E27FC236}">
                <a16:creationId xmlns:a16="http://schemas.microsoft.com/office/drawing/2014/main" id="{8EEB1986-EAE4-879A-4475-213FF7AEC7BD}"/>
              </a:ext>
            </a:extLst>
          </p:cNvPr>
          <p:cNvGrpSpPr/>
          <p:nvPr/>
        </p:nvGrpSpPr>
        <p:grpSpPr>
          <a:xfrm>
            <a:off x="7586676" y="1798041"/>
            <a:ext cx="2780948" cy="334815"/>
            <a:chOff x="8112224" y="1488383"/>
            <a:chExt cx="2780948" cy="334815"/>
          </a:xfrm>
        </p:grpSpPr>
        <p:cxnSp>
          <p:nvCxnSpPr>
            <p:cNvPr id="46" name="Straight Arrow Connector 45">
              <a:extLst>
                <a:ext uri="{FF2B5EF4-FFF2-40B4-BE49-F238E27FC236}">
                  <a16:creationId xmlns:a16="http://schemas.microsoft.com/office/drawing/2014/main" id="{C9B431B6-F0AA-0911-92FF-ABEE742BC74D}"/>
                </a:ext>
              </a:extLst>
            </p:cNvPr>
            <p:cNvCxnSpPr>
              <a:cxnSpLocks/>
            </p:cNvCxnSpPr>
            <p:nvPr/>
          </p:nvCxnSpPr>
          <p:spPr>
            <a:xfrm>
              <a:off x="8112224" y="1655791"/>
              <a:ext cx="2780948" cy="0"/>
            </a:xfrm>
            <a:prstGeom prst="straightConnector1">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06D4F6C2-EBB0-3210-0CA6-A1798F4F6A40}"/>
                </a:ext>
              </a:extLst>
            </p:cNvPr>
            <p:cNvSpPr/>
            <p:nvPr/>
          </p:nvSpPr>
          <p:spPr>
            <a:xfrm>
              <a:off x="9314277" y="1488383"/>
              <a:ext cx="529066" cy="334815"/>
            </a:xfrm>
            <a:prstGeom prst="rect">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a:extLst>
                <a:ext uri="{FF2B5EF4-FFF2-40B4-BE49-F238E27FC236}">
                  <a16:creationId xmlns:a16="http://schemas.microsoft.com/office/drawing/2014/main" id="{86175D42-D37B-BD24-87F4-4E454CB7F192}"/>
                </a:ext>
              </a:extLst>
            </p:cNvPr>
            <p:cNvPicPr>
              <a:picLocks noChangeAspect="1"/>
            </p:cNvPicPr>
            <p:nvPr/>
          </p:nvPicPr>
          <p:blipFill>
            <a:blip r:embed="rId6"/>
            <a:stretch>
              <a:fillRect/>
            </a:stretch>
          </p:blipFill>
          <p:spPr>
            <a:xfrm>
              <a:off x="9373913" y="1522760"/>
              <a:ext cx="409794" cy="266060"/>
            </a:xfrm>
            <a:prstGeom prst="rect">
              <a:avLst/>
            </a:prstGeom>
            <a:noFill/>
          </p:spPr>
        </p:pic>
      </p:grpSp>
      <p:grpSp>
        <p:nvGrpSpPr>
          <p:cNvPr id="85" name="Group 84">
            <a:extLst>
              <a:ext uri="{FF2B5EF4-FFF2-40B4-BE49-F238E27FC236}">
                <a16:creationId xmlns:a16="http://schemas.microsoft.com/office/drawing/2014/main" id="{D4379E77-3710-7D08-264B-CB4D13F402DB}"/>
              </a:ext>
            </a:extLst>
          </p:cNvPr>
          <p:cNvGrpSpPr/>
          <p:nvPr/>
        </p:nvGrpSpPr>
        <p:grpSpPr>
          <a:xfrm>
            <a:off x="10580948" y="1016555"/>
            <a:ext cx="905138" cy="230244"/>
            <a:chOff x="10724964" y="656515"/>
            <a:chExt cx="905138" cy="230244"/>
          </a:xfrm>
        </p:grpSpPr>
        <p:cxnSp>
          <p:nvCxnSpPr>
            <p:cNvPr id="64" name="Straight Connector 63">
              <a:extLst>
                <a:ext uri="{FF2B5EF4-FFF2-40B4-BE49-F238E27FC236}">
                  <a16:creationId xmlns:a16="http://schemas.microsoft.com/office/drawing/2014/main" id="{9924752D-FD88-82D5-2054-FAA4C4CBB43B}"/>
                </a:ext>
              </a:extLst>
            </p:cNvPr>
            <p:cNvCxnSpPr>
              <a:cxnSpLocks/>
            </p:cNvCxnSpPr>
            <p:nvPr/>
          </p:nvCxnSpPr>
          <p:spPr>
            <a:xfrm>
              <a:off x="10724964" y="656515"/>
              <a:ext cx="72278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CF30B4D-8B29-504E-AB66-0804E34A241E}"/>
                </a:ext>
              </a:extLst>
            </p:cNvPr>
            <p:cNvCxnSpPr>
              <a:cxnSpLocks/>
            </p:cNvCxnSpPr>
            <p:nvPr/>
          </p:nvCxnSpPr>
          <p:spPr>
            <a:xfrm>
              <a:off x="10794037" y="886759"/>
              <a:ext cx="653707"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92C51A86-7528-0C4B-2D8F-B7C1AFF830BA}"/>
                </a:ext>
              </a:extLst>
            </p:cNvPr>
            <p:cNvCxnSpPr>
              <a:cxnSpLocks/>
            </p:cNvCxnSpPr>
            <p:nvPr/>
          </p:nvCxnSpPr>
          <p:spPr>
            <a:xfrm>
              <a:off x="11375736" y="677158"/>
              <a:ext cx="0" cy="20757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80" name="Picture 79">
              <a:extLst>
                <a:ext uri="{FF2B5EF4-FFF2-40B4-BE49-F238E27FC236}">
                  <a16:creationId xmlns:a16="http://schemas.microsoft.com/office/drawing/2014/main" id="{4AB7B773-A200-E6EC-558B-3B4B8EE19664}"/>
                </a:ext>
              </a:extLst>
            </p:cNvPr>
            <p:cNvPicPr>
              <a:picLocks noChangeAspect="1"/>
            </p:cNvPicPr>
            <p:nvPr/>
          </p:nvPicPr>
          <p:blipFill>
            <a:blip r:embed="rId7"/>
            <a:stretch>
              <a:fillRect/>
            </a:stretch>
          </p:blipFill>
          <p:spPr>
            <a:xfrm>
              <a:off x="11447744" y="722136"/>
              <a:ext cx="182358" cy="121572"/>
            </a:xfrm>
            <a:prstGeom prst="rect">
              <a:avLst/>
            </a:prstGeom>
          </p:spPr>
        </p:pic>
      </p:grpSp>
      <p:grpSp>
        <p:nvGrpSpPr>
          <p:cNvPr id="86" name="Group 85">
            <a:extLst>
              <a:ext uri="{FF2B5EF4-FFF2-40B4-BE49-F238E27FC236}">
                <a16:creationId xmlns:a16="http://schemas.microsoft.com/office/drawing/2014/main" id="{2165D776-1459-F58E-5761-C6449466B99B}"/>
              </a:ext>
            </a:extLst>
          </p:cNvPr>
          <p:cNvGrpSpPr/>
          <p:nvPr/>
        </p:nvGrpSpPr>
        <p:grpSpPr>
          <a:xfrm>
            <a:off x="10518189" y="833521"/>
            <a:ext cx="1392040" cy="598636"/>
            <a:chOff x="10662205" y="473481"/>
            <a:chExt cx="1392040" cy="598636"/>
          </a:xfrm>
        </p:grpSpPr>
        <p:cxnSp>
          <p:nvCxnSpPr>
            <p:cNvPr id="61" name="Straight Arrow Connector 60">
              <a:extLst>
                <a:ext uri="{FF2B5EF4-FFF2-40B4-BE49-F238E27FC236}">
                  <a16:creationId xmlns:a16="http://schemas.microsoft.com/office/drawing/2014/main" id="{0B7204F6-B0BD-87B6-7DCF-BC6F57A76B5E}"/>
                </a:ext>
              </a:extLst>
            </p:cNvPr>
            <p:cNvCxnSpPr>
              <a:cxnSpLocks/>
            </p:cNvCxnSpPr>
            <p:nvPr/>
          </p:nvCxnSpPr>
          <p:spPr>
            <a:xfrm>
              <a:off x="11784632" y="489812"/>
              <a:ext cx="0" cy="5750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4A56DD10-8C50-6E4F-B743-7B204D35927D}"/>
                </a:ext>
              </a:extLst>
            </p:cNvPr>
            <p:cNvCxnSpPr>
              <a:cxnSpLocks/>
            </p:cNvCxnSpPr>
            <p:nvPr/>
          </p:nvCxnSpPr>
          <p:spPr>
            <a:xfrm>
              <a:off x="10662205" y="1072117"/>
              <a:ext cx="1156486"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0FD7416-839B-3E77-0F2E-164A2FBF3539}"/>
                </a:ext>
              </a:extLst>
            </p:cNvPr>
            <p:cNvCxnSpPr>
              <a:cxnSpLocks/>
            </p:cNvCxnSpPr>
            <p:nvPr/>
          </p:nvCxnSpPr>
          <p:spPr>
            <a:xfrm>
              <a:off x="10757592" y="473481"/>
              <a:ext cx="1061099"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E04964D7-0BB6-EBD1-8C1A-0F052614941E}"/>
                </a:ext>
              </a:extLst>
            </p:cNvPr>
            <p:cNvPicPr>
              <a:picLocks noChangeAspect="1"/>
            </p:cNvPicPr>
            <p:nvPr/>
          </p:nvPicPr>
          <p:blipFill>
            <a:blip r:embed="rId8"/>
            <a:stretch>
              <a:fillRect/>
            </a:stretch>
          </p:blipFill>
          <p:spPr>
            <a:xfrm>
              <a:off x="11818691" y="696653"/>
              <a:ext cx="235554" cy="140059"/>
            </a:xfrm>
            <a:prstGeom prst="rect">
              <a:avLst/>
            </a:prstGeom>
          </p:spPr>
        </p:pic>
      </p:grpSp>
      <p:pic>
        <p:nvPicPr>
          <p:cNvPr id="87" name="Picture 86" descr="A graph of a function&#10;&#10;AI-generated content may be incorrect.">
            <a:extLst>
              <a:ext uri="{FF2B5EF4-FFF2-40B4-BE49-F238E27FC236}">
                <a16:creationId xmlns:a16="http://schemas.microsoft.com/office/drawing/2014/main" id="{33531EF3-F095-662B-0ED2-5F745D31F7F1}"/>
              </a:ext>
            </a:extLst>
          </p:cNvPr>
          <p:cNvPicPr>
            <a:picLocks noChangeAspect="1"/>
          </p:cNvPicPr>
          <p:nvPr/>
        </p:nvPicPr>
        <p:blipFill>
          <a:blip r:embed="rId9"/>
          <a:srcRect t="6716"/>
          <a:stretch>
            <a:fillRect/>
          </a:stretch>
        </p:blipFill>
        <p:spPr>
          <a:xfrm>
            <a:off x="7422943" y="2703605"/>
            <a:ext cx="4485081" cy="3461699"/>
          </a:xfrm>
          <a:prstGeom prst="rect">
            <a:avLst/>
          </a:prstGeom>
        </p:spPr>
      </p:pic>
      <p:pic>
        <p:nvPicPr>
          <p:cNvPr id="89" name="Picture 88">
            <a:extLst>
              <a:ext uri="{FF2B5EF4-FFF2-40B4-BE49-F238E27FC236}">
                <a16:creationId xmlns:a16="http://schemas.microsoft.com/office/drawing/2014/main" id="{3EE51741-9C2D-4152-E025-79ACF46CD0AC}"/>
              </a:ext>
            </a:extLst>
          </p:cNvPr>
          <p:cNvPicPr>
            <a:picLocks noChangeAspect="1"/>
          </p:cNvPicPr>
          <p:nvPr/>
        </p:nvPicPr>
        <p:blipFill>
          <a:blip r:embed="rId10"/>
          <a:stretch>
            <a:fillRect/>
          </a:stretch>
        </p:blipFill>
        <p:spPr>
          <a:xfrm>
            <a:off x="2343148" y="5177063"/>
            <a:ext cx="3154254" cy="933586"/>
          </a:xfrm>
          <a:prstGeom prst="rect">
            <a:avLst/>
          </a:prstGeom>
        </p:spPr>
      </p:pic>
      <p:grpSp>
        <p:nvGrpSpPr>
          <p:cNvPr id="91" name="Group 90">
            <a:extLst>
              <a:ext uri="{FF2B5EF4-FFF2-40B4-BE49-F238E27FC236}">
                <a16:creationId xmlns:a16="http://schemas.microsoft.com/office/drawing/2014/main" id="{71C07877-F3BC-6E08-35CB-63C4AFD97096}"/>
              </a:ext>
            </a:extLst>
          </p:cNvPr>
          <p:cNvGrpSpPr/>
          <p:nvPr/>
        </p:nvGrpSpPr>
        <p:grpSpPr>
          <a:xfrm>
            <a:off x="6189323" y="5129925"/>
            <a:ext cx="723754" cy="459315"/>
            <a:chOff x="6136281" y="5172289"/>
            <a:chExt cx="723754" cy="459315"/>
          </a:xfrm>
        </p:grpSpPr>
        <p:pic>
          <p:nvPicPr>
            <p:cNvPr id="88" name="Picture 87">
              <a:extLst>
                <a:ext uri="{FF2B5EF4-FFF2-40B4-BE49-F238E27FC236}">
                  <a16:creationId xmlns:a16="http://schemas.microsoft.com/office/drawing/2014/main" id="{46DCC975-0B0E-0452-42E5-08005A1C5384}"/>
                </a:ext>
              </a:extLst>
            </p:cNvPr>
            <p:cNvPicPr>
              <a:picLocks noChangeAspect="1"/>
            </p:cNvPicPr>
            <p:nvPr/>
          </p:nvPicPr>
          <p:blipFill>
            <a:blip r:embed="rId11"/>
            <a:stretch>
              <a:fillRect/>
            </a:stretch>
          </p:blipFill>
          <p:spPr>
            <a:xfrm>
              <a:off x="6136281" y="5313645"/>
              <a:ext cx="643312" cy="317959"/>
            </a:xfrm>
            <a:prstGeom prst="rect">
              <a:avLst/>
            </a:prstGeom>
          </p:spPr>
        </p:pic>
        <p:sp>
          <p:nvSpPr>
            <p:cNvPr id="90" name="TextBox 89">
              <a:extLst>
                <a:ext uri="{FF2B5EF4-FFF2-40B4-BE49-F238E27FC236}">
                  <a16:creationId xmlns:a16="http://schemas.microsoft.com/office/drawing/2014/main" id="{FDB8C223-7AFA-E75E-FB02-C51C79D4A2B5}"/>
                </a:ext>
              </a:extLst>
            </p:cNvPr>
            <p:cNvSpPr txBox="1"/>
            <p:nvPr/>
          </p:nvSpPr>
          <p:spPr>
            <a:xfrm>
              <a:off x="6140286" y="5172289"/>
              <a:ext cx="719749" cy="123111"/>
            </a:xfrm>
            <a:prstGeom prst="rect">
              <a:avLst/>
            </a:prstGeom>
            <a:noFill/>
          </p:spPr>
          <p:txBody>
            <a:bodyPr wrap="none" lIns="0" tIns="0" rIns="0" bIns="0" rtlCol="0">
              <a:spAutoFit/>
            </a:bodyPr>
            <a:lstStyle/>
            <a:p>
              <a:pPr algn="l">
                <a:buNone/>
              </a:pPr>
              <a:r>
                <a:rPr lang="en-GB" sz="800" b="1" i="1" dirty="0">
                  <a:solidFill>
                    <a:schemeClr val="tx2"/>
                  </a:solidFill>
                  <a:latin typeface="Arial" panose="020B0604020202020204" pitchFamily="34" charset="0"/>
                  <a:cs typeface="Arial" panose="020B0604020202020204" pitchFamily="34" charset="0"/>
                </a:rPr>
                <a:t>Remembering:</a:t>
              </a:r>
            </a:p>
          </p:txBody>
        </p:sp>
      </p:grpSp>
      <p:sp>
        <p:nvSpPr>
          <p:cNvPr id="92" name="Right Arrow 91">
            <a:extLst>
              <a:ext uri="{FF2B5EF4-FFF2-40B4-BE49-F238E27FC236}">
                <a16:creationId xmlns:a16="http://schemas.microsoft.com/office/drawing/2014/main" id="{728FB981-0055-6EA9-9FAA-0ADB5B25C329}"/>
              </a:ext>
            </a:extLst>
          </p:cNvPr>
          <p:cNvSpPr/>
          <p:nvPr/>
        </p:nvSpPr>
        <p:spPr>
          <a:xfrm>
            <a:off x="1973464" y="5479446"/>
            <a:ext cx="250542" cy="382505"/>
          </a:xfrm>
          <a:prstGeom prst="rightArrow">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ight Arrow 92">
            <a:extLst>
              <a:ext uri="{FF2B5EF4-FFF2-40B4-BE49-F238E27FC236}">
                <a16:creationId xmlns:a16="http://schemas.microsoft.com/office/drawing/2014/main" id="{6B093F8D-6298-ADED-652C-E620191151BD}"/>
              </a:ext>
            </a:extLst>
          </p:cNvPr>
          <p:cNvSpPr/>
          <p:nvPr/>
        </p:nvSpPr>
        <p:spPr>
          <a:xfrm>
            <a:off x="5735960" y="5494767"/>
            <a:ext cx="1648916" cy="382505"/>
          </a:xfrm>
          <a:prstGeom prst="rightArrow">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9422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6CB18-CA95-CD36-604E-ACD2CEF3E12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E55F9A-42D4-2248-526E-EC92063E164E}"/>
              </a:ext>
            </a:extLst>
          </p:cNvPr>
          <p:cNvSpPr>
            <a:spLocks noGrp="1"/>
          </p:cNvSpPr>
          <p:nvPr>
            <p:ph idx="1"/>
          </p:nvPr>
        </p:nvSpPr>
        <p:spPr/>
        <p:txBody>
          <a:bodyPr/>
          <a:lstStyle/>
          <a:p>
            <a:r>
              <a:rPr lang="en-GB" dirty="0">
                <a:solidFill>
                  <a:srgbClr val="FF0000"/>
                </a:solidFill>
              </a:rPr>
              <a:t>Misalignment</a:t>
            </a:r>
            <a:r>
              <a:rPr lang="en-GB" dirty="0"/>
              <a:t> of a </a:t>
            </a:r>
            <a:r>
              <a:rPr lang="en-GB" u="sng" dirty="0"/>
              <a:t>quadrupole</a:t>
            </a:r>
            <a:r>
              <a:rPr lang="en-GB" dirty="0"/>
              <a:t> magnet</a:t>
            </a:r>
          </a:p>
          <a:p>
            <a:pPr lvl="1"/>
            <a:r>
              <a:rPr lang="en-GB" dirty="0"/>
              <a:t>Equivalent to </a:t>
            </a:r>
            <a:r>
              <a:rPr lang="en-GB" b="1" dirty="0"/>
              <a:t>perfectly aligned </a:t>
            </a:r>
            <a:r>
              <a:rPr lang="en-GB" b="1" dirty="0">
                <a:solidFill>
                  <a:schemeClr val="tx1"/>
                </a:solidFill>
              </a:rPr>
              <a:t>quadrupole</a:t>
            </a:r>
            <a:r>
              <a:rPr lang="en-GB" b="1" dirty="0"/>
              <a:t> plus small </a:t>
            </a:r>
            <a:r>
              <a:rPr lang="en-GB" b="1" i="1" dirty="0">
                <a:solidFill>
                  <a:schemeClr val="tx1"/>
                </a:solidFill>
              </a:rPr>
              <a:t>dipole</a:t>
            </a:r>
          </a:p>
          <a:p>
            <a:endParaRPr lang="en-US" dirty="0"/>
          </a:p>
          <a:p>
            <a:endParaRPr lang="en-US" dirty="0"/>
          </a:p>
          <a:p>
            <a:endParaRPr lang="en-US" dirty="0"/>
          </a:p>
          <a:p>
            <a:pPr lvl="1"/>
            <a:endParaRPr lang="en-US" dirty="0"/>
          </a:p>
          <a:p>
            <a:pPr lvl="1"/>
            <a:endParaRPr lang="en-US" dirty="0"/>
          </a:p>
          <a:p>
            <a:pPr lvl="1"/>
            <a:endParaRPr lang="en-US" dirty="0"/>
          </a:p>
          <a:p>
            <a:endParaRPr lang="en-US" dirty="0"/>
          </a:p>
          <a:p>
            <a:pPr marL="0" marR="0" lvl="0" indent="0" algn="l" defTabSz="914400" rtl="0" eaLnBrk="1" fontAlgn="auto" latinLnBrk="0" hangingPunct="1">
              <a:lnSpc>
                <a:spcPct val="100000"/>
              </a:lnSpc>
              <a:spcBef>
                <a:spcPts val="1800"/>
              </a:spcBef>
              <a:spcAft>
                <a:spcPts val="400"/>
              </a:spcAft>
              <a:buClrTx/>
              <a:buSzTx/>
              <a:buFont typeface="Arial"/>
              <a:buNone/>
              <a:tabLst/>
              <a:defRPr/>
            </a:pPr>
            <a:r>
              <a:rPr kumimoji="0" lang="en-GB" sz="2000" b="1" i="0" u="none" strike="noStrike" kern="1200" cap="none" spc="0" normalizeH="0" baseline="0" noProof="0" dirty="0">
                <a:ln>
                  <a:noFill/>
                </a:ln>
                <a:solidFill>
                  <a:srgbClr val="E15E32"/>
                </a:solidFill>
                <a:effectLst/>
                <a:uLnTx/>
                <a:uFillTx/>
                <a:latin typeface="Arial"/>
                <a:ea typeface="+mn-ea"/>
                <a:cs typeface="+mn-cs"/>
              </a:rPr>
              <a:t>By analogy:</a:t>
            </a:r>
            <a:r>
              <a:rPr kumimoji="0" lang="en-GB" sz="2000" b="0" i="0" u="none" strike="noStrike" kern="1200" cap="none" spc="0" normalizeH="0" baseline="0" noProof="0" dirty="0">
                <a:ln>
                  <a:noFill/>
                </a:ln>
                <a:solidFill>
                  <a:srgbClr val="2F2F2F"/>
                </a:solidFill>
                <a:effectLst/>
                <a:uLnTx/>
                <a:uFillTx/>
                <a:latin typeface="Arial"/>
                <a:ea typeface="+mn-ea"/>
                <a:cs typeface="+mn-cs"/>
              </a:rPr>
              <a:t> misalignment on </a:t>
            </a:r>
            <a:r>
              <a:rPr kumimoji="0" lang="en-GB" sz="2000" b="1" i="0" u="none" strike="noStrike" kern="1200" cap="none" spc="0" normalizeH="0" baseline="0" noProof="0" dirty="0">
                <a:ln>
                  <a:noFill/>
                </a:ln>
                <a:solidFill>
                  <a:srgbClr val="2F2F2F"/>
                </a:solidFill>
                <a:effectLst/>
                <a:uLnTx/>
                <a:uFillTx/>
                <a:latin typeface="Arial"/>
                <a:ea typeface="+mn-ea"/>
                <a:cs typeface="+mn-cs"/>
              </a:rPr>
              <a:t>higher order magnets </a:t>
            </a:r>
            <a:r>
              <a:rPr kumimoji="0" lang="en-GB" sz="2000" b="0" i="0" u="none" strike="noStrike" kern="1200" cap="none" spc="0" normalizeH="0" baseline="0" noProof="0" dirty="0">
                <a:ln>
                  <a:noFill/>
                </a:ln>
                <a:solidFill>
                  <a:srgbClr val="2F2F2F"/>
                </a:solidFill>
                <a:effectLst/>
                <a:uLnTx/>
                <a:uFillTx/>
                <a:latin typeface="Arial"/>
                <a:ea typeface="+mn-ea"/>
                <a:cs typeface="+mn-cs"/>
              </a:rPr>
              <a:t>(e.g. </a:t>
            </a:r>
            <a:r>
              <a:rPr kumimoji="0" lang="en-GB" sz="2000" b="0" i="0" u="none" strike="noStrike" kern="1200" cap="none" spc="0" normalizeH="0" baseline="0" noProof="0" dirty="0" err="1">
                <a:ln>
                  <a:noFill/>
                </a:ln>
                <a:solidFill>
                  <a:srgbClr val="2F2F2F"/>
                </a:solidFill>
                <a:effectLst/>
                <a:uLnTx/>
                <a:uFillTx/>
                <a:latin typeface="Arial"/>
                <a:ea typeface="+mn-ea"/>
                <a:cs typeface="+mn-cs"/>
              </a:rPr>
              <a:t>sextupoles</a:t>
            </a:r>
            <a:r>
              <a:rPr kumimoji="0" lang="en-GB" sz="2000" b="0" i="0" u="none" strike="noStrike" kern="1200" cap="none" spc="0" normalizeH="0" baseline="0" noProof="0" dirty="0">
                <a:ln>
                  <a:noFill/>
                </a:ln>
                <a:solidFill>
                  <a:srgbClr val="2F2F2F"/>
                </a:solidFill>
                <a:effectLst/>
                <a:uLnTx/>
                <a:uFillTx/>
                <a:latin typeface="Arial"/>
                <a:ea typeface="+mn-ea"/>
                <a:cs typeface="+mn-cs"/>
              </a:rPr>
              <a:t>…) produce </a:t>
            </a:r>
            <a:r>
              <a:rPr kumimoji="0" lang="en-GB" sz="2000" i="0" u="none" strike="noStrike" kern="1200" cap="none" spc="0" normalizeH="0" baseline="0" noProof="0" dirty="0">
                <a:ln>
                  <a:noFill/>
                </a:ln>
                <a:solidFill>
                  <a:srgbClr val="2F2F2F"/>
                </a:solidFill>
                <a:effectLst/>
                <a:uLnTx/>
                <a:uFillTx/>
                <a:latin typeface="Arial"/>
                <a:ea typeface="+mn-ea"/>
                <a:cs typeface="+mn-cs"/>
              </a:rPr>
              <a:t>perturbations of (</a:t>
            </a:r>
            <a:r>
              <a:rPr kumimoji="0" lang="en-GB" sz="2000" i="0" u="none" strike="noStrike" kern="1200" cap="none" spc="0" normalizeH="0" baseline="0" noProof="0" dirty="0">
                <a:ln>
                  <a:noFill/>
                </a:ln>
                <a:solidFill>
                  <a:srgbClr val="FF0000"/>
                </a:solidFill>
                <a:effectLst/>
                <a:uLnTx/>
                <a:uFillTx/>
                <a:latin typeface="Arial"/>
                <a:ea typeface="+mn-ea"/>
                <a:cs typeface="+mn-cs"/>
              </a:rPr>
              <a:t>all </a:t>
            </a:r>
            <a:r>
              <a:rPr kumimoji="0" lang="en-GB" sz="2000" b="0" i="0" u="none" strike="noStrike" kern="1200" cap="none" spc="0" normalizeH="0" baseline="0" noProof="0" dirty="0">
                <a:ln>
                  <a:noFill/>
                </a:ln>
                <a:effectLst/>
                <a:uLnTx/>
                <a:uFillTx/>
                <a:latin typeface="Arial"/>
                <a:ea typeface="+mn-ea"/>
                <a:cs typeface="+mn-cs"/>
              </a:rPr>
              <a:t>– see appendix!</a:t>
            </a:r>
            <a:r>
              <a:rPr kumimoji="0" lang="en-GB" sz="2000" i="0" u="none" strike="noStrike" kern="1200" cap="none" spc="0" normalizeH="0" baseline="0" noProof="0" dirty="0">
                <a:ln>
                  <a:noFill/>
                </a:ln>
                <a:solidFill>
                  <a:srgbClr val="2F2F2F"/>
                </a:solidFill>
                <a:effectLst/>
                <a:uLnTx/>
                <a:uFillTx/>
                <a:latin typeface="Arial"/>
                <a:ea typeface="+mn-ea"/>
                <a:cs typeface="+mn-cs"/>
              </a:rPr>
              <a:t>) lower orders </a:t>
            </a:r>
            <a:r>
              <a:rPr kumimoji="0" lang="en-GB" sz="2000" b="0" i="0" u="none" strike="noStrike" kern="1200" cap="none" spc="0" normalizeH="0" baseline="0" noProof="0" dirty="0">
                <a:ln>
                  <a:noFill/>
                </a:ln>
                <a:solidFill>
                  <a:srgbClr val="2F2F2F"/>
                </a:solidFill>
                <a:effectLst/>
                <a:uLnTx/>
                <a:uFillTx/>
                <a:latin typeface="Arial"/>
                <a:ea typeface="+mn-ea"/>
                <a:cs typeface="+mn-cs"/>
              </a:rPr>
              <a:t>(e.g. </a:t>
            </a:r>
            <a:r>
              <a:rPr lang="en-GB" sz="2000" b="0" dirty="0">
                <a:solidFill>
                  <a:srgbClr val="2F2F2F"/>
                </a:solidFill>
                <a:latin typeface="Arial"/>
              </a:rPr>
              <a:t>misaligned </a:t>
            </a:r>
            <a:r>
              <a:rPr lang="en-GB" sz="2000" b="0" dirty="0" err="1">
                <a:solidFill>
                  <a:srgbClr val="2F2F2F"/>
                </a:solidFill>
                <a:latin typeface="Arial"/>
              </a:rPr>
              <a:t>sextupole</a:t>
            </a:r>
            <a:r>
              <a:rPr lang="en-GB" sz="2000" b="0" dirty="0">
                <a:solidFill>
                  <a:srgbClr val="2F2F2F"/>
                </a:solidFill>
                <a:latin typeface="Arial"/>
              </a:rPr>
              <a:t> =&gt; </a:t>
            </a:r>
            <a:r>
              <a:rPr kumimoji="0" lang="en-GB" sz="2000" b="0" i="0" u="none" strike="noStrike" kern="1200" cap="none" spc="0" normalizeH="0" baseline="0" noProof="0" dirty="0">
                <a:ln>
                  <a:noFill/>
                </a:ln>
                <a:solidFill>
                  <a:srgbClr val="2F2F2F"/>
                </a:solidFill>
                <a:effectLst/>
                <a:uLnTx/>
                <a:uFillTx/>
                <a:latin typeface="Arial"/>
                <a:ea typeface="+mn-ea"/>
                <a:cs typeface="+mn-cs"/>
              </a:rPr>
              <a:t>small quadrupole + small dipole…)</a:t>
            </a:r>
            <a:endParaRPr kumimoji="0" lang="en-GB" sz="2100" b="0" i="0" u="none" strike="noStrike" kern="1200" cap="none" spc="0" normalizeH="0" baseline="0" noProof="0" dirty="0">
              <a:ln>
                <a:noFill/>
              </a:ln>
              <a:solidFill>
                <a:srgbClr val="2F2F2F"/>
              </a:solidFill>
              <a:effectLst/>
              <a:uLnTx/>
              <a:uFillTx/>
              <a:latin typeface="Arial"/>
              <a:ea typeface="+mn-ea"/>
              <a:cs typeface="+mn-cs"/>
            </a:endParaRPr>
          </a:p>
          <a:p>
            <a:endParaRPr lang="en-US" dirty="0"/>
          </a:p>
        </p:txBody>
      </p:sp>
      <p:sp>
        <p:nvSpPr>
          <p:cNvPr id="2" name="Title 1">
            <a:extLst>
              <a:ext uri="{FF2B5EF4-FFF2-40B4-BE49-F238E27FC236}">
                <a16:creationId xmlns:a16="http://schemas.microsoft.com/office/drawing/2014/main" id="{1D38AC72-76E4-8D48-38A3-B5BC5542723D}"/>
              </a:ext>
            </a:extLst>
          </p:cNvPr>
          <p:cNvSpPr>
            <a:spLocks noGrp="1"/>
          </p:cNvSpPr>
          <p:nvPr>
            <p:ph type="title"/>
          </p:nvPr>
        </p:nvSpPr>
        <p:spPr/>
        <p:txBody>
          <a:bodyPr/>
          <a:lstStyle/>
          <a:p>
            <a:r>
              <a:rPr lang="en-US" dirty="0"/>
              <a:t>E.g. misalignments causing feed-down</a:t>
            </a:r>
          </a:p>
        </p:txBody>
      </p:sp>
      <p:pic>
        <p:nvPicPr>
          <p:cNvPr id="6" name="Picture 5">
            <a:extLst>
              <a:ext uri="{FF2B5EF4-FFF2-40B4-BE49-F238E27FC236}">
                <a16:creationId xmlns:a16="http://schemas.microsoft.com/office/drawing/2014/main" id="{BADA919F-8C50-4D6C-4CF2-FFAE29F2166E}"/>
              </a:ext>
            </a:extLst>
          </p:cNvPr>
          <p:cNvPicPr>
            <a:picLocks noChangeAspect="1"/>
          </p:cNvPicPr>
          <p:nvPr/>
        </p:nvPicPr>
        <p:blipFill rotWithShape="1">
          <a:blip r:embed="rId2"/>
          <a:srcRect l="40915" t="16621" r="38798" b="5952"/>
          <a:stretch/>
        </p:blipFill>
        <p:spPr>
          <a:xfrm>
            <a:off x="2063552" y="2370937"/>
            <a:ext cx="1648755" cy="1514615"/>
          </a:xfrm>
          <a:prstGeom prst="rect">
            <a:avLst/>
          </a:prstGeom>
        </p:spPr>
      </p:pic>
      <p:grpSp>
        <p:nvGrpSpPr>
          <p:cNvPr id="7" name="Group 6">
            <a:extLst>
              <a:ext uri="{FF2B5EF4-FFF2-40B4-BE49-F238E27FC236}">
                <a16:creationId xmlns:a16="http://schemas.microsoft.com/office/drawing/2014/main" id="{DEE92A41-FF2E-ABF1-AA47-C2BB0B3997A4}"/>
              </a:ext>
            </a:extLst>
          </p:cNvPr>
          <p:cNvGrpSpPr/>
          <p:nvPr/>
        </p:nvGrpSpPr>
        <p:grpSpPr>
          <a:xfrm>
            <a:off x="4814416" y="2370937"/>
            <a:ext cx="4286328" cy="1514615"/>
            <a:chOff x="2975000" y="2132856"/>
            <a:chExt cx="4286328" cy="1514615"/>
          </a:xfrm>
        </p:grpSpPr>
        <p:pic>
          <p:nvPicPr>
            <p:cNvPr id="8" name="Picture 7">
              <a:extLst>
                <a:ext uri="{FF2B5EF4-FFF2-40B4-BE49-F238E27FC236}">
                  <a16:creationId xmlns:a16="http://schemas.microsoft.com/office/drawing/2014/main" id="{516CA3B2-3E71-4AFD-D55C-88C040AD9E33}"/>
                </a:ext>
              </a:extLst>
            </p:cNvPr>
            <p:cNvPicPr>
              <a:picLocks noChangeAspect="1"/>
            </p:cNvPicPr>
            <p:nvPr/>
          </p:nvPicPr>
          <p:blipFill rotWithShape="1">
            <a:blip r:embed="rId3"/>
            <a:srcRect t="7276"/>
            <a:stretch/>
          </p:blipFill>
          <p:spPr>
            <a:xfrm>
              <a:off x="6056784" y="2363978"/>
              <a:ext cx="1204544" cy="1116905"/>
            </a:xfrm>
            <a:prstGeom prst="rect">
              <a:avLst/>
            </a:prstGeom>
          </p:spPr>
        </p:pic>
        <p:pic>
          <p:nvPicPr>
            <p:cNvPr id="9" name="Picture 8">
              <a:extLst>
                <a:ext uri="{FF2B5EF4-FFF2-40B4-BE49-F238E27FC236}">
                  <a16:creationId xmlns:a16="http://schemas.microsoft.com/office/drawing/2014/main" id="{1D5CD9B7-FD0C-5BF6-FDEA-750DD7B4C3F7}"/>
                </a:ext>
              </a:extLst>
            </p:cNvPr>
            <p:cNvPicPr>
              <a:picLocks noChangeAspect="1"/>
            </p:cNvPicPr>
            <p:nvPr/>
          </p:nvPicPr>
          <p:blipFill rotWithShape="1">
            <a:blip r:embed="rId2"/>
            <a:srcRect l="40915" t="16621" r="38798" b="5952"/>
            <a:stretch/>
          </p:blipFill>
          <p:spPr>
            <a:xfrm>
              <a:off x="3420184" y="2132856"/>
              <a:ext cx="1648755" cy="1514615"/>
            </a:xfrm>
            <a:prstGeom prst="rect">
              <a:avLst/>
            </a:prstGeom>
          </p:spPr>
        </p:pic>
        <p:sp>
          <p:nvSpPr>
            <p:cNvPr id="10" name="TextBox 9">
              <a:extLst>
                <a:ext uri="{FF2B5EF4-FFF2-40B4-BE49-F238E27FC236}">
                  <a16:creationId xmlns:a16="http://schemas.microsoft.com/office/drawing/2014/main" id="{B9F4C827-CB12-8496-DF07-0E56BF076461}"/>
                </a:ext>
              </a:extLst>
            </p:cNvPr>
            <p:cNvSpPr txBox="1"/>
            <p:nvPr/>
          </p:nvSpPr>
          <p:spPr>
            <a:xfrm>
              <a:off x="2975000" y="2660214"/>
              <a:ext cx="389851" cy="461665"/>
            </a:xfrm>
            <a:prstGeom prst="rect">
              <a:avLst/>
            </a:prstGeom>
            <a:noFill/>
          </p:spPr>
          <p:txBody>
            <a:bodyPr wrap="none" rtlCol="0">
              <a:spAutoFit/>
            </a:bodyPr>
            <a:lstStyle/>
            <a:p>
              <a:pPr>
                <a:buNone/>
              </a:pPr>
              <a:r>
                <a:rPr lang="en-US" dirty="0"/>
                <a:t>=</a:t>
              </a:r>
            </a:p>
          </p:txBody>
        </p:sp>
        <p:sp>
          <p:nvSpPr>
            <p:cNvPr id="11" name="TextBox 10">
              <a:extLst>
                <a:ext uri="{FF2B5EF4-FFF2-40B4-BE49-F238E27FC236}">
                  <a16:creationId xmlns:a16="http://schemas.microsoft.com/office/drawing/2014/main" id="{CF83D92C-7EB1-0E62-6016-1C1053A3F284}"/>
                </a:ext>
              </a:extLst>
            </p:cNvPr>
            <p:cNvSpPr txBox="1"/>
            <p:nvPr/>
          </p:nvSpPr>
          <p:spPr>
            <a:xfrm>
              <a:off x="5351264" y="2660214"/>
              <a:ext cx="389851" cy="461665"/>
            </a:xfrm>
            <a:prstGeom prst="rect">
              <a:avLst/>
            </a:prstGeom>
            <a:noFill/>
          </p:spPr>
          <p:txBody>
            <a:bodyPr wrap="none" rtlCol="0">
              <a:spAutoFit/>
            </a:bodyPr>
            <a:lstStyle/>
            <a:p>
              <a:pPr>
                <a:buNone/>
              </a:pPr>
              <a:r>
                <a:rPr lang="en-US" dirty="0"/>
                <a:t>+</a:t>
              </a:r>
            </a:p>
          </p:txBody>
        </p:sp>
      </p:grpSp>
      <p:grpSp>
        <p:nvGrpSpPr>
          <p:cNvPr id="13" name="Group 12">
            <a:extLst>
              <a:ext uri="{FF2B5EF4-FFF2-40B4-BE49-F238E27FC236}">
                <a16:creationId xmlns:a16="http://schemas.microsoft.com/office/drawing/2014/main" id="{497D1BFC-D70F-B4FC-347C-46810A9A2B4A}"/>
              </a:ext>
            </a:extLst>
          </p:cNvPr>
          <p:cNvGrpSpPr/>
          <p:nvPr/>
        </p:nvGrpSpPr>
        <p:grpSpPr>
          <a:xfrm>
            <a:off x="3492371" y="2082904"/>
            <a:ext cx="1129448" cy="1138808"/>
            <a:chOff x="2173792" y="1700808"/>
            <a:chExt cx="1129448" cy="1138808"/>
          </a:xfrm>
        </p:grpSpPr>
        <p:grpSp>
          <p:nvGrpSpPr>
            <p:cNvPr id="14" name="Group 13">
              <a:extLst>
                <a:ext uri="{FF2B5EF4-FFF2-40B4-BE49-F238E27FC236}">
                  <a16:creationId xmlns:a16="http://schemas.microsoft.com/office/drawing/2014/main" id="{A922E584-AA6A-142F-4DE0-FDF9D86E3AF9}"/>
                </a:ext>
              </a:extLst>
            </p:cNvPr>
            <p:cNvGrpSpPr/>
            <p:nvPr/>
          </p:nvGrpSpPr>
          <p:grpSpPr>
            <a:xfrm>
              <a:off x="2173792" y="1700808"/>
              <a:ext cx="1129448" cy="1138808"/>
              <a:chOff x="1426328" y="1844824"/>
              <a:chExt cx="1129448" cy="1138808"/>
            </a:xfrm>
          </p:grpSpPr>
          <p:cxnSp>
            <p:nvCxnSpPr>
              <p:cNvPr id="17" name="Straight Connector 16">
                <a:extLst>
                  <a:ext uri="{FF2B5EF4-FFF2-40B4-BE49-F238E27FC236}">
                    <a16:creationId xmlns:a16="http://schemas.microsoft.com/office/drawing/2014/main" id="{0135DDD0-DB60-C23A-AF44-848EC09E410F}"/>
                  </a:ext>
                </a:extLst>
              </p:cNvPr>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8" name="Straight Connector 17">
                <a:extLst>
                  <a:ext uri="{FF2B5EF4-FFF2-40B4-BE49-F238E27FC236}">
                    <a16:creationId xmlns:a16="http://schemas.microsoft.com/office/drawing/2014/main" id="{485C33CE-0543-50AD-6C6D-9CB587F9BEE2}"/>
                  </a:ext>
                </a:extLst>
              </p:cNvPr>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19" name="Oval 18">
                <a:extLst>
                  <a:ext uri="{FF2B5EF4-FFF2-40B4-BE49-F238E27FC236}">
                    <a16:creationId xmlns:a16="http://schemas.microsoft.com/office/drawing/2014/main" id="{CC58EC03-2E0F-7A5F-1C70-576E433C2D6A}"/>
                  </a:ext>
                </a:extLst>
              </p:cNvPr>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15" name="Picture 14" descr="latex-image-1.pdf">
              <a:extLst>
                <a:ext uri="{FF2B5EF4-FFF2-40B4-BE49-F238E27FC236}">
                  <a16:creationId xmlns:a16="http://schemas.microsoft.com/office/drawing/2014/main" id="{2F0D4C66-8E7B-AA3D-060A-F4E8301837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16" name="Picture 15" descr="latex-image-1.pdf">
              <a:extLst>
                <a:ext uri="{FF2B5EF4-FFF2-40B4-BE49-F238E27FC236}">
                  <a16:creationId xmlns:a16="http://schemas.microsoft.com/office/drawing/2014/main" id="{89F7943B-B03E-2D28-A7B8-D26B5F95FF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nvGrpSpPr>
          <p:cNvPr id="20" name="Group 19">
            <a:extLst>
              <a:ext uri="{FF2B5EF4-FFF2-40B4-BE49-F238E27FC236}">
                <a16:creationId xmlns:a16="http://schemas.microsoft.com/office/drawing/2014/main" id="{B19FDEDC-1EFE-A478-5A1B-31355B802971}"/>
              </a:ext>
            </a:extLst>
          </p:cNvPr>
          <p:cNvGrpSpPr/>
          <p:nvPr/>
        </p:nvGrpSpPr>
        <p:grpSpPr>
          <a:xfrm>
            <a:off x="6033600" y="2082904"/>
            <a:ext cx="1129448" cy="1138808"/>
            <a:chOff x="2173056" y="1700808"/>
            <a:chExt cx="1129448" cy="1138808"/>
          </a:xfrm>
        </p:grpSpPr>
        <p:grpSp>
          <p:nvGrpSpPr>
            <p:cNvPr id="21" name="Group 20">
              <a:extLst>
                <a:ext uri="{FF2B5EF4-FFF2-40B4-BE49-F238E27FC236}">
                  <a16:creationId xmlns:a16="http://schemas.microsoft.com/office/drawing/2014/main" id="{4AD818E3-DC48-BEA4-DFF6-4F8C2AB33F7C}"/>
                </a:ext>
              </a:extLst>
            </p:cNvPr>
            <p:cNvGrpSpPr/>
            <p:nvPr/>
          </p:nvGrpSpPr>
          <p:grpSpPr>
            <a:xfrm>
              <a:off x="2173056" y="1700808"/>
              <a:ext cx="1129448" cy="1138808"/>
              <a:chOff x="1426328" y="1844824"/>
              <a:chExt cx="1129448" cy="1138808"/>
            </a:xfrm>
          </p:grpSpPr>
          <p:cxnSp>
            <p:nvCxnSpPr>
              <p:cNvPr id="24" name="Straight Connector 23">
                <a:extLst>
                  <a:ext uri="{FF2B5EF4-FFF2-40B4-BE49-F238E27FC236}">
                    <a16:creationId xmlns:a16="http://schemas.microsoft.com/office/drawing/2014/main" id="{301EA57C-C236-ED59-F8E7-8E9481E15C60}"/>
                  </a:ext>
                </a:extLst>
              </p:cNvPr>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5" name="Straight Connector 24">
                <a:extLst>
                  <a:ext uri="{FF2B5EF4-FFF2-40B4-BE49-F238E27FC236}">
                    <a16:creationId xmlns:a16="http://schemas.microsoft.com/office/drawing/2014/main" id="{F08DC413-9A42-A0E2-3CC9-3ABAA2D51404}"/>
                  </a:ext>
                </a:extLst>
              </p:cNvPr>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26" name="Oval 25">
                <a:extLst>
                  <a:ext uri="{FF2B5EF4-FFF2-40B4-BE49-F238E27FC236}">
                    <a16:creationId xmlns:a16="http://schemas.microsoft.com/office/drawing/2014/main" id="{7F3DAB43-FC99-E87C-AEDE-78562B07222E}"/>
                  </a:ext>
                </a:extLst>
              </p:cNvPr>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22" name="Picture 21" descr="latex-image-1.pdf">
              <a:extLst>
                <a:ext uri="{FF2B5EF4-FFF2-40B4-BE49-F238E27FC236}">
                  <a16:creationId xmlns:a16="http://schemas.microsoft.com/office/drawing/2014/main" id="{0B5C7BDA-70C1-BE96-2E79-E8CAA3CE73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23" name="Picture 22" descr="latex-image-1.pdf">
              <a:extLst>
                <a:ext uri="{FF2B5EF4-FFF2-40B4-BE49-F238E27FC236}">
                  <a16:creationId xmlns:a16="http://schemas.microsoft.com/office/drawing/2014/main" id="{C90FEBBF-F3C7-9A1B-DA3A-F099CB0661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nvGrpSpPr>
          <p:cNvPr id="27" name="Group 26">
            <a:extLst>
              <a:ext uri="{FF2B5EF4-FFF2-40B4-BE49-F238E27FC236}">
                <a16:creationId xmlns:a16="http://schemas.microsoft.com/office/drawing/2014/main" id="{FC52A2B1-62C7-BB61-95B7-A60D11AAB786}"/>
              </a:ext>
            </a:extLst>
          </p:cNvPr>
          <p:cNvGrpSpPr/>
          <p:nvPr/>
        </p:nvGrpSpPr>
        <p:grpSpPr>
          <a:xfrm>
            <a:off x="8427600" y="2082904"/>
            <a:ext cx="1129448" cy="1138808"/>
            <a:chOff x="2173056" y="1700808"/>
            <a:chExt cx="1129448" cy="1138808"/>
          </a:xfrm>
        </p:grpSpPr>
        <p:grpSp>
          <p:nvGrpSpPr>
            <p:cNvPr id="28" name="Group 27">
              <a:extLst>
                <a:ext uri="{FF2B5EF4-FFF2-40B4-BE49-F238E27FC236}">
                  <a16:creationId xmlns:a16="http://schemas.microsoft.com/office/drawing/2014/main" id="{D8E9A320-EE2E-3DE5-E10B-287DBB72B3C0}"/>
                </a:ext>
              </a:extLst>
            </p:cNvPr>
            <p:cNvGrpSpPr/>
            <p:nvPr/>
          </p:nvGrpSpPr>
          <p:grpSpPr>
            <a:xfrm>
              <a:off x="2173056" y="1700808"/>
              <a:ext cx="1129448" cy="1138808"/>
              <a:chOff x="1426328" y="1844824"/>
              <a:chExt cx="1129448" cy="1138808"/>
            </a:xfrm>
          </p:grpSpPr>
          <p:cxnSp>
            <p:nvCxnSpPr>
              <p:cNvPr id="31" name="Straight Connector 30">
                <a:extLst>
                  <a:ext uri="{FF2B5EF4-FFF2-40B4-BE49-F238E27FC236}">
                    <a16:creationId xmlns:a16="http://schemas.microsoft.com/office/drawing/2014/main" id="{CF1D98CB-037E-EF29-5C5A-E740F9BF56C8}"/>
                  </a:ext>
                </a:extLst>
              </p:cNvPr>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32" name="Straight Connector 31">
                <a:extLst>
                  <a:ext uri="{FF2B5EF4-FFF2-40B4-BE49-F238E27FC236}">
                    <a16:creationId xmlns:a16="http://schemas.microsoft.com/office/drawing/2014/main" id="{DD8BAC84-2C44-DAED-4869-451D018E4FBE}"/>
                  </a:ext>
                </a:extLst>
              </p:cNvPr>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33" name="Oval 32">
                <a:extLst>
                  <a:ext uri="{FF2B5EF4-FFF2-40B4-BE49-F238E27FC236}">
                    <a16:creationId xmlns:a16="http://schemas.microsoft.com/office/drawing/2014/main" id="{6448B63F-40EF-3237-7CE3-AE5678A79044}"/>
                  </a:ext>
                </a:extLst>
              </p:cNvPr>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29" name="Picture 28" descr="latex-image-1.pdf">
              <a:extLst>
                <a:ext uri="{FF2B5EF4-FFF2-40B4-BE49-F238E27FC236}">
                  <a16:creationId xmlns:a16="http://schemas.microsoft.com/office/drawing/2014/main" id="{BB66BE59-1F16-358F-5D6B-B63FFE4ADA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30" name="Picture 29" descr="latex-image-1.pdf">
              <a:extLst>
                <a:ext uri="{FF2B5EF4-FFF2-40B4-BE49-F238E27FC236}">
                  <a16:creationId xmlns:a16="http://schemas.microsoft.com/office/drawing/2014/main" id="{B5CCCA3B-00D1-9311-44FE-1D75115DC6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sp>
        <p:nvSpPr>
          <p:cNvPr id="37" name="TextBox 36">
            <a:extLst>
              <a:ext uri="{FF2B5EF4-FFF2-40B4-BE49-F238E27FC236}">
                <a16:creationId xmlns:a16="http://schemas.microsoft.com/office/drawing/2014/main" id="{E5382EF4-3C6D-0B38-E198-ACCE0CD50DD3}"/>
              </a:ext>
            </a:extLst>
          </p:cNvPr>
          <p:cNvSpPr txBox="1"/>
          <p:nvPr/>
        </p:nvSpPr>
        <p:spPr>
          <a:xfrm>
            <a:off x="7705577" y="4509121"/>
            <a:ext cx="2770523" cy="646331"/>
          </a:xfrm>
          <a:prstGeom prst="rect">
            <a:avLst/>
          </a:prstGeom>
          <a:noFill/>
        </p:spPr>
        <p:txBody>
          <a:bodyPr wrap="square" rtlCol="0">
            <a:spAutoFit/>
          </a:bodyPr>
          <a:lstStyle/>
          <a:p>
            <a:pPr>
              <a:buNone/>
            </a:pPr>
            <a:r>
              <a:rPr lang="en-US" sz="1800" i="1" dirty="0">
                <a:solidFill>
                  <a:srgbClr val="FF0000"/>
                </a:solidFill>
                <a:latin typeface="Arial"/>
                <a:cs typeface="Arial"/>
              </a:rPr>
              <a:t>horizontal offset creates horizontal (normal) dipole</a:t>
            </a:r>
          </a:p>
        </p:txBody>
      </p:sp>
      <p:grpSp>
        <p:nvGrpSpPr>
          <p:cNvPr id="77" name="Group 76">
            <a:extLst>
              <a:ext uri="{FF2B5EF4-FFF2-40B4-BE49-F238E27FC236}">
                <a16:creationId xmlns:a16="http://schemas.microsoft.com/office/drawing/2014/main" id="{F85A5CFA-5121-6C0E-E8CA-29CF16A1C1B7}"/>
              </a:ext>
            </a:extLst>
          </p:cNvPr>
          <p:cNvGrpSpPr/>
          <p:nvPr/>
        </p:nvGrpSpPr>
        <p:grpSpPr>
          <a:xfrm>
            <a:off x="5591945" y="4364501"/>
            <a:ext cx="2084187" cy="675672"/>
            <a:chOff x="4067944" y="4436509"/>
            <a:chExt cx="2084187" cy="675672"/>
          </a:xfrm>
        </p:grpSpPr>
        <p:sp>
          <p:nvSpPr>
            <p:cNvPr id="90" name="AutoShape 6">
              <a:extLst>
                <a:ext uri="{FF2B5EF4-FFF2-40B4-BE49-F238E27FC236}">
                  <a16:creationId xmlns:a16="http://schemas.microsoft.com/office/drawing/2014/main" id="{FA5CBC3F-DDE7-ED5D-CDA7-E8B9AEDE690B}"/>
                </a:ext>
              </a:extLst>
            </p:cNvPr>
            <p:cNvSpPr>
              <a:spLocks/>
            </p:cNvSpPr>
            <p:nvPr/>
          </p:nvSpPr>
          <p:spPr bwMode="auto">
            <a:xfrm rot="5419254">
              <a:off x="4787577" y="4293718"/>
              <a:ext cx="171617" cy="457200"/>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sp>
          <p:nvSpPr>
            <p:cNvPr id="91" name="AutoShape 7">
              <a:extLst>
                <a:ext uri="{FF2B5EF4-FFF2-40B4-BE49-F238E27FC236}">
                  <a16:creationId xmlns:a16="http://schemas.microsoft.com/office/drawing/2014/main" id="{58CC91DA-8AE4-82C4-D67F-C8F8E7B29213}"/>
                </a:ext>
              </a:extLst>
            </p:cNvPr>
            <p:cNvSpPr>
              <a:spLocks/>
            </p:cNvSpPr>
            <p:nvPr/>
          </p:nvSpPr>
          <p:spPr bwMode="auto">
            <a:xfrm rot="16200000">
              <a:off x="5636139" y="4747532"/>
              <a:ext cx="165003" cy="557938"/>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sp>
          <p:nvSpPr>
            <p:cNvPr id="92" name="Rectangle 14">
              <a:extLst>
                <a:ext uri="{FF2B5EF4-FFF2-40B4-BE49-F238E27FC236}">
                  <a16:creationId xmlns:a16="http://schemas.microsoft.com/office/drawing/2014/main" id="{B65C1834-693D-D28E-7E79-A2C94D3D10A1}"/>
                </a:ext>
              </a:extLst>
            </p:cNvPr>
            <p:cNvSpPr>
              <a:spLocks noChangeArrowheads="1"/>
            </p:cNvSpPr>
            <p:nvPr/>
          </p:nvSpPr>
          <p:spPr bwMode="auto">
            <a:xfrm>
              <a:off x="4067944" y="4539129"/>
              <a:ext cx="20841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a:buFont typeface="Wingdings" charset="0"/>
                <a:buNone/>
              </a:pPr>
              <a:r>
                <a:rPr lang="en-US" sz="1800" dirty="0">
                  <a:latin typeface="Arial"/>
                  <a:cs typeface="Arial"/>
                </a:rPr>
                <a:t>quadrupole  dipole</a:t>
              </a:r>
              <a:endParaRPr lang="en-GB" sz="1800" dirty="0">
                <a:latin typeface="Arial"/>
                <a:cs typeface="Arial"/>
              </a:endParaRPr>
            </a:p>
          </p:txBody>
        </p:sp>
        <p:sp>
          <p:nvSpPr>
            <p:cNvPr id="93" name="AutoShape 6">
              <a:extLst>
                <a:ext uri="{FF2B5EF4-FFF2-40B4-BE49-F238E27FC236}">
                  <a16:creationId xmlns:a16="http://schemas.microsoft.com/office/drawing/2014/main" id="{5408F83C-B53E-EE27-0B0E-4FFAE1B27AD2}"/>
                </a:ext>
              </a:extLst>
            </p:cNvPr>
            <p:cNvSpPr>
              <a:spLocks/>
            </p:cNvSpPr>
            <p:nvPr/>
          </p:nvSpPr>
          <p:spPr bwMode="auto">
            <a:xfrm rot="16200000">
              <a:off x="4786800" y="4797773"/>
              <a:ext cx="171617" cy="457200"/>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grpSp>
      <p:sp>
        <p:nvSpPr>
          <p:cNvPr id="4" name="Date Placeholder 3">
            <a:extLst>
              <a:ext uri="{FF2B5EF4-FFF2-40B4-BE49-F238E27FC236}">
                <a16:creationId xmlns:a16="http://schemas.microsoft.com/office/drawing/2014/main" id="{B8AE7FEB-572B-9596-503F-C9CA15391836}"/>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8990F7A0-0CBD-0254-C3FF-12B78FC46B15}"/>
              </a:ext>
            </a:extLst>
          </p:cNvPr>
          <p:cNvSpPr>
            <a:spLocks noGrp="1"/>
          </p:cNvSpPr>
          <p:nvPr>
            <p:ph type="ftr" sz="quarter" idx="11"/>
          </p:nvPr>
        </p:nvSpPr>
        <p:spPr/>
        <p:txBody>
          <a:bodyPr/>
          <a:lstStyle/>
          <a:p>
            <a:r>
              <a:rPr lang="en-US"/>
              <a:t>Linear Imperfections and Correction</a:t>
            </a:r>
            <a:endParaRPr lang="en-US" dirty="0"/>
          </a:p>
        </p:txBody>
      </p:sp>
      <p:sp>
        <p:nvSpPr>
          <p:cNvPr id="34" name="Slide Number Placeholder 33">
            <a:extLst>
              <a:ext uri="{FF2B5EF4-FFF2-40B4-BE49-F238E27FC236}">
                <a16:creationId xmlns:a16="http://schemas.microsoft.com/office/drawing/2014/main" id="{37A9EB8A-1E5E-2D5A-AF1C-6C00AD148C9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grpSp>
        <p:nvGrpSpPr>
          <p:cNvPr id="47" name="Group 46">
            <a:extLst>
              <a:ext uri="{FF2B5EF4-FFF2-40B4-BE49-F238E27FC236}">
                <a16:creationId xmlns:a16="http://schemas.microsoft.com/office/drawing/2014/main" id="{601D470B-FD3F-CC0E-3731-DF6122C81DFE}"/>
              </a:ext>
            </a:extLst>
          </p:cNvPr>
          <p:cNvGrpSpPr/>
          <p:nvPr/>
        </p:nvGrpSpPr>
        <p:grpSpPr>
          <a:xfrm>
            <a:off x="2827574" y="2096225"/>
            <a:ext cx="1129448" cy="1138808"/>
            <a:chOff x="827217" y="2964941"/>
            <a:chExt cx="1129448" cy="1138808"/>
          </a:xfrm>
        </p:grpSpPr>
        <p:cxnSp>
          <p:nvCxnSpPr>
            <p:cNvPr id="40" name="Straight Connector 39">
              <a:extLst>
                <a:ext uri="{FF2B5EF4-FFF2-40B4-BE49-F238E27FC236}">
                  <a16:creationId xmlns:a16="http://schemas.microsoft.com/office/drawing/2014/main" id="{D7DCCE34-7115-3244-47D4-A295532D457C}"/>
                </a:ext>
              </a:extLst>
            </p:cNvPr>
            <p:cNvCxnSpPr/>
            <p:nvPr/>
          </p:nvCxnSpPr>
          <p:spPr bwMode="auto">
            <a:xfrm flipV="1">
              <a:off x="876545" y="2964941"/>
              <a:ext cx="0" cy="1080120"/>
            </a:xfrm>
            <a:prstGeom prst="line">
              <a:avLst/>
            </a:prstGeom>
            <a:solidFill>
              <a:schemeClr val="accent1"/>
            </a:solidFill>
            <a:ln w="9525" cap="flat" cmpd="sng" algn="ctr">
              <a:solidFill>
                <a:srgbClr val="312EFF"/>
              </a:solidFill>
              <a:prstDash val="solid"/>
              <a:round/>
              <a:headEnd type="none" w="med" len="med"/>
              <a:tailEnd type="triangle" w="med" len="med"/>
            </a:ln>
            <a:effectLst/>
          </p:spPr>
        </p:cxnSp>
        <p:cxnSp>
          <p:nvCxnSpPr>
            <p:cNvPr id="41" name="Straight Connector 40">
              <a:extLst>
                <a:ext uri="{FF2B5EF4-FFF2-40B4-BE49-F238E27FC236}">
                  <a16:creationId xmlns:a16="http://schemas.microsoft.com/office/drawing/2014/main" id="{C8D40CAE-3403-F88E-5F05-850187A5A346}"/>
                </a:ext>
              </a:extLst>
            </p:cNvPr>
            <p:cNvCxnSpPr/>
            <p:nvPr/>
          </p:nvCxnSpPr>
          <p:spPr bwMode="auto">
            <a:xfrm rot="5400000" flipV="1">
              <a:off x="1416605" y="3505001"/>
              <a:ext cx="0" cy="1080120"/>
            </a:xfrm>
            <a:prstGeom prst="line">
              <a:avLst/>
            </a:prstGeom>
            <a:solidFill>
              <a:schemeClr val="accent1"/>
            </a:solidFill>
            <a:ln w="9525" cap="flat" cmpd="sng" algn="ctr">
              <a:solidFill>
                <a:srgbClr val="312EFF"/>
              </a:solidFill>
              <a:prstDash val="solid"/>
              <a:round/>
              <a:headEnd type="none" w="med" len="med"/>
              <a:tailEnd type="triangle" w="med" len="med"/>
            </a:ln>
            <a:effectLst/>
          </p:spPr>
        </p:cxnSp>
        <p:sp>
          <p:nvSpPr>
            <p:cNvPr id="42" name="Oval 41">
              <a:extLst>
                <a:ext uri="{FF2B5EF4-FFF2-40B4-BE49-F238E27FC236}">
                  <a16:creationId xmlns:a16="http://schemas.microsoft.com/office/drawing/2014/main" id="{58C4A1C2-89E7-5EF3-0CD7-6FE5CF7402A1}"/>
                </a:ext>
              </a:extLst>
            </p:cNvPr>
            <p:cNvSpPr>
              <a:spLocks noChangeAspect="1"/>
            </p:cNvSpPr>
            <p:nvPr/>
          </p:nvSpPr>
          <p:spPr bwMode="auto">
            <a:xfrm>
              <a:off x="827217" y="3995733"/>
              <a:ext cx="108016" cy="108016"/>
            </a:xfrm>
            <a:prstGeom prst="ellipse">
              <a:avLst/>
            </a:prstGeom>
            <a:solidFill>
              <a:srgbClr val="312E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pic>
          <p:nvPicPr>
            <p:cNvPr id="44" name="Picture 43">
              <a:extLst>
                <a:ext uri="{FF2B5EF4-FFF2-40B4-BE49-F238E27FC236}">
                  <a16:creationId xmlns:a16="http://schemas.microsoft.com/office/drawing/2014/main" id="{87F85984-8E65-52CD-48C2-264C7521426F}"/>
                </a:ext>
              </a:extLst>
            </p:cNvPr>
            <p:cNvPicPr>
              <a:picLocks noChangeAspect="1"/>
            </p:cNvPicPr>
            <p:nvPr/>
          </p:nvPicPr>
          <p:blipFill>
            <a:blip r:embed="rId6"/>
            <a:stretch>
              <a:fillRect/>
            </a:stretch>
          </p:blipFill>
          <p:spPr>
            <a:xfrm>
              <a:off x="1728403" y="3874857"/>
              <a:ext cx="103529" cy="125325"/>
            </a:xfrm>
            <a:prstGeom prst="rect">
              <a:avLst/>
            </a:prstGeom>
          </p:spPr>
        </p:pic>
        <p:pic>
          <p:nvPicPr>
            <p:cNvPr id="46" name="Picture 45">
              <a:extLst>
                <a:ext uri="{FF2B5EF4-FFF2-40B4-BE49-F238E27FC236}">
                  <a16:creationId xmlns:a16="http://schemas.microsoft.com/office/drawing/2014/main" id="{F1DE9650-C9D5-BDD3-790D-5A79C2C8606C}"/>
                </a:ext>
              </a:extLst>
            </p:cNvPr>
            <p:cNvPicPr>
              <a:picLocks noChangeAspect="1"/>
            </p:cNvPicPr>
            <p:nvPr/>
          </p:nvPicPr>
          <p:blipFill>
            <a:blip r:embed="rId7"/>
            <a:stretch>
              <a:fillRect/>
            </a:stretch>
          </p:blipFill>
          <p:spPr>
            <a:xfrm>
              <a:off x="939007" y="3007656"/>
              <a:ext cx="107950" cy="152400"/>
            </a:xfrm>
            <a:prstGeom prst="rect">
              <a:avLst/>
            </a:prstGeom>
          </p:spPr>
        </p:pic>
      </p:grpSp>
      <p:grpSp>
        <p:nvGrpSpPr>
          <p:cNvPr id="52" name="Group 51">
            <a:extLst>
              <a:ext uri="{FF2B5EF4-FFF2-40B4-BE49-F238E27FC236}">
                <a16:creationId xmlns:a16="http://schemas.microsoft.com/office/drawing/2014/main" id="{27968628-229A-7721-FFC1-6AE082B6F1FE}"/>
              </a:ext>
            </a:extLst>
          </p:cNvPr>
          <p:cNvGrpSpPr/>
          <p:nvPr/>
        </p:nvGrpSpPr>
        <p:grpSpPr>
          <a:xfrm>
            <a:off x="2931461" y="1844737"/>
            <a:ext cx="556781" cy="216111"/>
            <a:chOff x="2931461" y="1844737"/>
            <a:chExt cx="556781" cy="216111"/>
          </a:xfrm>
        </p:grpSpPr>
        <p:pic>
          <p:nvPicPr>
            <p:cNvPr id="12" name="Picture 11" descr="latex-image-1.pdf">
              <a:extLst>
                <a:ext uri="{FF2B5EF4-FFF2-40B4-BE49-F238E27FC236}">
                  <a16:creationId xmlns:a16="http://schemas.microsoft.com/office/drawing/2014/main" id="{6BE145DC-5E6A-2C61-9B9D-BDAB7F2C557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9768" y="1844737"/>
              <a:ext cx="360168" cy="156847"/>
            </a:xfrm>
            <a:prstGeom prst="rect">
              <a:avLst/>
            </a:prstGeom>
          </p:spPr>
        </p:pic>
        <p:cxnSp>
          <p:nvCxnSpPr>
            <p:cNvPr id="49" name="Straight Arrow Connector 48">
              <a:extLst>
                <a:ext uri="{FF2B5EF4-FFF2-40B4-BE49-F238E27FC236}">
                  <a16:creationId xmlns:a16="http://schemas.microsoft.com/office/drawing/2014/main" id="{7447C854-A959-6A8E-1C16-2DCC699D7038}"/>
                </a:ext>
              </a:extLst>
            </p:cNvPr>
            <p:cNvCxnSpPr>
              <a:cxnSpLocks/>
            </p:cNvCxnSpPr>
            <p:nvPr/>
          </p:nvCxnSpPr>
          <p:spPr>
            <a:xfrm flipH="1">
              <a:off x="2931461" y="2060848"/>
              <a:ext cx="556781" cy="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pic>
        <p:nvPicPr>
          <p:cNvPr id="54" name="Picture 53">
            <a:extLst>
              <a:ext uri="{FF2B5EF4-FFF2-40B4-BE49-F238E27FC236}">
                <a16:creationId xmlns:a16="http://schemas.microsoft.com/office/drawing/2014/main" id="{6CD7E2D1-A753-C5FF-FDBD-9B32CFC5EC69}"/>
              </a:ext>
            </a:extLst>
          </p:cNvPr>
          <p:cNvPicPr>
            <a:picLocks noChangeAspect="1"/>
          </p:cNvPicPr>
          <p:nvPr/>
        </p:nvPicPr>
        <p:blipFill>
          <a:blip r:embed="rId9"/>
          <a:stretch>
            <a:fillRect/>
          </a:stretch>
        </p:blipFill>
        <p:spPr>
          <a:xfrm>
            <a:off x="801672" y="4077072"/>
            <a:ext cx="6743700" cy="1244600"/>
          </a:xfrm>
          <a:prstGeom prst="rect">
            <a:avLst/>
          </a:prstGeom>
        </p:spPr>
      </p:pic>
    </p:spTree>
    <p:extLst>
      <p:ext uri="{BB962C8B-B14F-4D97-AF65-F5344CB8AC3E}">
        <p14:creationId xmlns:p14="http://schemas.microsoft.com/office/powerpoint/2010/main" val="161724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375516-9D57-A7CF-B25E-7D042658C87E}"/>
              </a:ext>
            </a:extLst>
          </p:cNvPr>
          <p:cNvSpPr>
            <a:spLocks noGrp="1"/>
          </p:cNvSpPr>
          <p:nvPr>
            <p:ph idx="1"/>
          </p:nvPr>
        </p:nvSpPr>
        <p:spPr>
          <a:xfrm>
            <a:off x="407989" y="1106682"/>
            <a:ext cx="11376024" cy="5176928"/>
          </a:xfrm>
        </p:spPr>
        <p:txBody>
          <a:bodyPr/>
          <a:lstStyle/>
          <a:p>
            <a:pPr marL="342900" indent="-342900">
              <a:buFont typeface="Arial" panose="020B0604020202020204" pitchFamily="34" charset="0"/>
              <a:buChar char="•"/>
            </a:pPr>
            <a:r>
              <a:rPr lang="en-GB" sz="2000" dirty="0"/>
              <a:t>Most common instrument in a ring or beamline is some kind of “beam position monitor”</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endParaRPr lang="en-GB" sz="2000" dirty="0"/>
          </a:p>
          <a:p>
            <a:pPr marL="342900" indent="-342900">
              <a:buFont typeface="Arial" panose="020B0604020202020204" pitchFamily="34" charset="0"/>
              <a:buChar char="•"/>
            </a:pPr>
            <a:endParaRPr lang="en-GB" sz="2000" dirty="0"/>
          </a:p>
          <a:p>
            <a:pPr marL="666900" lvl="1" indent="-342900">
              <a:buFont typeface="Arial" panose="020B0604020202020204" pitchFamily="34" charset="0"/>
              <a:buChar char="•"/>
            </a:pPr>
            <a:endParaRPr lang="en-GB" sz="1700" dirty="0"/>
          </a:p>
          <a:p>
            <a:pPr marL="666900" lvl="1" indent="-342900">
              <a:buFont typeface="Arial" panose="020B0604020202020204" pitchFamily="34" charset="0"/>
              <a:buChar char="•"/>
            </a:pPr>
            <a:r>
              <a:rPr lang="en-GB" sz="1700" dirty="0"/>
              <a:t>They can be </a:t>
            </a:r>
            <a:r>
              <a:rPr lang="en-GB" sz="1700" b="1" dirty="0"/>
              <a:t>misaligned</a:t>
            </a:r>
            <a:r>
              <a:rPr lang="en-GB" sz="1700" dirty="0"/>
              <a:t> or have </a:t>
            </a:r>
            <a:r>
              <a:rPr lang="en-GB" sz="1700" b="1" dirty="0"/>
              <a:t>calibration errors</a:t>
            </a:r>
            <a:r>
              <a:rPr lang="en-GB" sz="1700" dirty="0"/>
              <a:t>…</a:t>
            </a:r>
          </a:p>
          <a:p>
            <a:pPr marL="666900" lvl="1" indent="-342900">
              <a:buFont typeface="Arial" panose="020B0604020202020204" pitchFamily="34" charset="0"/>
              <a:buChar char="•"/>
            </a:pPr>
            <a:r>
              <a:rPr lang="en-GB" sz="1700" dirty="0"/>
              <a:t>Or have </a:t>
            </a:r>
            <a:r>
              <a:rPr lang="en-GB" sz="1700" b="1" dirty="0"/>
              <a:t>more severe artifacts</a:t>
            </a:r>
            <a:r>
              <a:rPr lang="en-GB" sz="1700" dirty="0"/>
              <a:t>, e.g. see strong </a:t>
            </a:r>
            <a:r>
              <a:rPr lang="en-GB" sz="1700" b="1" dirty="0"/>
              <a:t>non-linearities </a:t>
            </a:r>
            <a:br>
              <a:rPr lang="en-GB" sz="1700" dirty="0"/>
            </a:br>
            <a:r>
              <a:rPr lang="en-GB" sz="1700" dirty="0"/>
              <a:t>at large beam offsets ! (they can be at least partially compensated)</a:t>
            </a:r>
            <a:br>
              <a:rPr lang="en-GB" sz="1700" dirty="0"/>
            </a:br>
            <a:endParaRPr lang="en-GB" sz="1700" dirty="0"/>
          </a:p>
          <a:p>
            <a:pPr marL="342900" indent="-342900">
              <a:buFont typeface="Arial" panose="020B0604020202020204" pitchFamily="34" charset="0"/>
              <a:buChar char="•"/>
            </a:pPr>
            <a:r>
              <a:rPr lang="en-GB" sz="2000" dirty="0">
                <a:solidFill>
                  <a:schemeClr val="accent3"/>
                </a:solidFill>
              </a:rPr>
              <a:t>Instrumentation errors won’t be treated in this lecture ! </a:t>
            </a:r>
          </a:p>
          <a:p>
            <a:pPr marL="666900" lvl="1" indent="-342900">
              <a:buFont typeface="Arial" panose="020B0604020202020204" pitchFamily="34" charset="0"/>
              <a:buChar char="•"/>
            </a:pPr>
            <a:r>
              <a:rPr lang="en-GB" sz="1700" dirty="0"/>
              <a:t>Assuming our instrumentation colleagues have done their best job (or, </a:t>
            </a:r>
            <a:r>
              <a:rPr lang="en-GB" sz="1700" b="1" dirty="0"/>
              <a:t>see Beam Diagnostics lectures</a:t>
            </a:r>
            <a:r>
              <a:rPr lang="en-GB" sz="1700" dirty="0"/>
              <a:t>!)</a:t>
            </a:r>
          </a:p>
        </p:txBody>
      </p:sp>
      <p:sp>
        <p:nvSpPr>
          <p:cNvPr id="3" name="Title 2">
            <a:extLst>
              <a:ext uri="{FF2B5EF4-FFF2-40B4-BE49-F238E27FC236}">
                <a16:creationId xmlns:a16="http://schemas.microsoft.com/office/drawing/2014/main" id="{6D10E577-16FD-F8BA-A464-8BEE5428B2DF}"/>
              </a:ext>
            </a:extLst>
          </p:cNvPr>
          <p:cNvSpPr>
            <a:spLocks noGrp="1"/>
          </p:cNvSpPr>
          <p:nvPr>
            <p:ph type="title"/>
          </p:nvPr>
        </p:nvSpPr>
        <p:spPr/>
        <p:txBody>
          <a:bodyPr/>
          <a:lstStyle/>
          <a:p>
            <a:r>
              <a:rPr lang="en-GB" dirty="0"/>
              <a:t>From model to reality – </a:t>
            </a:r>
            <a:r>
              <a:rPr lang="en-GB" dirty="0">
                <a:solidFill>
                  <a:schemeClr val="accent3"/>
                </a:solidFill>
              </a:rPr>
              <a:t>instrumentation</a:t>
            </a:r>
            <a:endParaRPr lang="en-GB" dirty="0"/>
          </a:p>
        </p:txBody>
      </p:sp>
      <p:sp>
        <p:nvSpPr>
          <p:cNvPr id="4" name="Date Placeholder 3">
            <a:extLst>
              <a:ext uri="{FF2B5EF4-FFF2-40B4-BE49-F238E27FC236}">
                <a16:creationId xmlns:a16="http://schemas.microsoft.com/office/drawing/2014/main" id="{07B485DC-9838-0FB9-182C-D5A498687B47}"/>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FE874B59-CAE7-7E06-D302-0743359F458B}"/>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D0E89E44-C3ED-0270-527E-C44FC2F121D2}"/>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2" name="Text Box 62">
            <a:extLst>
              <a:ext uri="{FF2B5EF4-FFF2-40B4-BE49-F238E27FC236}">
                <a16:creationId xmlns:a16="http://schemas.microsoft.com/office/drawing/2014/main" id="{365D7316-89C4-524B-29BB-4D33E1C6C408}"/>
              </a:ext>
            </a:extLst>
          </p:cNvPr>
          <p:cNvSpPr txBox="1">
            <a:spLocks noChangeArrowheads="1"/>
          </p:cNvSpPr>
          <p:nvPr/>
        </p:nvSpPr>
        <p:spPr bwMode="auto">
          <a:xfrm>
            <a:off x="3653656" y="2642657"/>
            <a:ext cx="215423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dirty="0">
                <a:latin typeface="Calibri" panose="020F0502020204030204" pitchFamily="34" charset="0"/>
              </a:rPr>
              <a:t>Beam envelope</a:t>
            </a:r>
          </a:p>
        </p:txBody>
      </p:sp>
      <p:pic>
        <p:nvPicPr>
          <p:cNvPr id="20" name="Picture 19" descr="A diagram of a beam and a cylinder&#10;&#10;AI-generated content may be incorrect.">
            <a:extLst>
              <a:ext uri="{FF2B5EF4-FFF2-40B4-BE49-F238E27FC236}">
                <a16:creationId xmlns:a16="http://schemas.microsoft.com/office/drawing/2014/main" id="{E2B42895-99FD-E534-7702-38CECFEB40CA}"/>
              </a:ext>
            </a:extLst>
          </p:cNvPr>
          <p:cNvPicPr>
            <a:picLocks noChangeAspect="1"/>
          </p:cNvPicPr>
          <p:nvPr/>
        </p:nvPicPr>
        <p:blipFill>
          <a:blip r:embed="rId3"/>
          <a:stretch>
            <a:fillRect/>
          </a:stretch>
        </p:blipFill>
        <p:spPr>
          <a:xfrm>
            <a:off x="1087208" y="1468350"/>
            <a:ext cx="6153411" cy="2204284"/>
          </a:xfrm>
          <a:prstGeom prst="rect">
            <a:avLst/>
          </a:prstGeom>
        </p:spPr>
      </p:pic>
      <p:sp>
        <p:nvSpPr>
          <p:cNvPr id="21" name="TextBox 20">
            <a:extLst>
              <a:ext uri="{FF2B5EF4-FFF2-40B4-BE49-F238E27FC236}">
                <a16:creationId xmlns:a16="http://schemas.microsoft.com/office/drawing/2014/main" id="{AF21631A-7EBE-B3B4-591B-20B3A55DF831}"/>
              </a:ext>
            </a:extLst>
          </p:cNvPr>
          <p:cNvSpPr txBox="1"/>
          <p:nvPr/>
        </p:nvSpPr>
        <p:spPr>
          <a:xfrm>
            <a:off x="10099818" y="6283610"/>
            <a:ext cx="1731243" cy="153888"/>
          </a:xfrm>
          <a:prstGeom prst="rect">
            <a:avLst/>
          </a:prstGeom>
          <a:noFill/>
        </p:spPr>
        <p:txBody>
          <a:bodyPr wrap="none" lIns="0" tIns="0" rIns="0" bIns="0" rtlCol="0">
            <a:spAutoFit/>
          </a:bodyPr>
          <a:lstStyle/>
          <a:p>
            <a:pPr algn="r">
              <a:buNone/>
            </a:pPr>
            <a:r>
              <a:rPr lang="en-GB" sz="1000" i="1" dirty="0">
                <a:latin typeface="Arial" panose="020B0604020202020204" pitchFamily="34" charset="0"/>
                <a:cs typeface="Arial" panose="020B0604020202020204" pitchFamily="34" charset="0"/>
              </a:rPr>
              <a:t>Plots from </a:t>
            </a:r>
            <a:r>
              <a:rPr lang="en-GB" sz="1000" i="1" dirty="0" err="1">
                <a:latin typeface="Arial" panose="020B0604020202020204" pitchFamily="34" charset="0"/>
                <a:cs typeface="Arial" panose="020B0604020202020204" pitchFamily="34" charset="0"/>
              </a:rPr>
              <a:t>IBIC2014</a:t>
            </a:r>
            <a:r>
              <a:rPr lang="en-GB" sz="1000" i="1" dirty="0">
                <a:latin typeface="Arial" panose="020B0604020202020204" pitchFamily="34" charset="0"/>
                <a:cs typeface="Arial" panose="020B0604020202020204" pitchFamily="34" charset="0"/>
              </a:rPr>
              <a:t> - </a:t>
            </a:r>
            <a:r>
              <a:rPr lang="en-GB" sz="1000" i="1" dirty="0">
                <a:latin typeface="Arial" panose="020B0604020202020204" pitchFamily="34" charset="0"/>
                <a:cs typeface="Arial" panose="020B0604020202020204" pitchFamily="34" charset="0"/>
                <a:hlinkClick r:id="rId4"/>
              </a:rPr>
              <a:t>TUPF03</a:t>
            </a:r>
            <a:endParaRPr lang="en-GB" sz="1000" i="1" dirty="0">
              <a:latin typeface="Arial" panose="020B0604020202020204" pitchFamily="34" charset="0"/>
              <a:cs typeface="Arial" panose="020B0604020202020204" pitchFamily="34" charset="0"/>
            </a:endParaRPr>
          </a:p>
        </p:txBody>
      </p:sp>
      <p:grpSp>
        <p:nvGrpSpPr>
          <p:cNvPr id="48" name="Group 47">
            <a:extLst>
              <a:ext uri="{FF2B5EF4-FFF2-40B4-BE49-F238E27FC236}">
                <a16:creationId xmlns:a16="http://schemas.microsoft.com/office/drawing/2014/main" id="{651CC220-5257-337A-BA75-73BD049FB9CC}"/>
              </a:ext>
            </a:extLst>
          </p:cNvPr>
          <p:cNvGrpSpPr/>
          <p:nvPr/>
        </p:nvGrpSpPr>
        <p:grpSpPr>
          <a:xfrm>
            <a:off x="7467112" y="1728854"/>
            <a:ext cx="4635706" cy="3572354"/>
            <a:chOff x="7467112" y="1728854"/>
            <a:chExt cx="4635706" cy="3572354"/>
          </a:xfrm>
        </p:grpSpPr>
        <p:pic>
          <p:nvPicPr>
            <p:cNvPr id="23" name="Picture 22" descr="A red and black dotted square&#10;&#10;AI-generated content may be incorrect.">
              <a:extLst>
                <a:ext uri="{FF2B5EF4-FFF2-40B4-BE49-F238E27FC236}">
                  <a16:creationId xmlns:a16="http://schemas.microsoft.com/office/drawing/2014/main" id="{83E433BE-48F0-C644-32B2-015DEA62FA0A}"/>
                </a:ext>
              </a:extLst>
            </p:cNvPr>
            <p:cNvPicPr>
              <a:picLocks noChangeAspect="1"/>
            </p:cNvPicPr>
            <p:nvPr/>
          </p:nvPicPr>
          <p:blipFill>
            <a:blip r:embed="rId5"/>
            <a:stretch>
              <a:fillRect/>
            </a:stretch>
          </p:blipFill>
          <p:spPr>
            <a:xfrm>
              <a:off x="7467112" y="1905929"/>
              <a:ext cx="3556345" cy="3395279"/>
            </a:xfrm>
            <a:prstGeom prst="rect">
              <a:avLst/>
            </a:prstGeom>
          </p:spPr>
        </p:pic>
        <p:sp>
          <p:nvSpPr>
            <p:cNvPr id="25" name="TextBox 24">
              <a:extLst>
                <a:ext uri="{FF2B5EF4-FFF2-40B4-BE49-F238E27FC236}">
                  <a16:creationId xmlns:a16="http://schemas.microsoft.com/office/drawing/2014/main" id="{DE8AE40D-B525-CC3B-76B3-CB021C045BCD}"/>
                </a:ext>
              </a:extLst>
            </p:cNvPr>
            <p:cNvSpPr txBox="1"/>
            <p:nvPr/>
          </p:nvSpPr>
          <p:spPr>
            <a:xfrm>
              <a:off x="10494240" y="3234236"/>
              <a:ext cx="171522" cy="369332"/>
            </a:xfrm>
            <a:prstGeom prst="rect">
              <a:avLst/>
            </a:prstGeom>
            <a:noFill/>
          </p:spPr>
          <p:txBody>
            <a:bodyPr wrap="none" lIns="0" tIns="0" rIns="0" bIns="0" rtlCol="0">
              <a:spAutoFit/>
            </a:bodyPr>
            <a:lstStyle/>
            <a:p>
              <a:pPr algn="l">
                <a:buNone/>
              </a:pPr>
              <a:r>
                <a:rPr lang="en-GB" dirty="0">
                  <a:solidFill>
                    <a:schemeClr val="bg2">
                      <a:lumMod val="10000"/>
                    </a:schemeClr>
                  </a:solidFill>
                  <a:latin typeface="Arial" panose="020B0604020202020204" pitchFamily="34" charset="0"/>
                  <a:cs typeface="Arial" panose="020B0604020202020204" pitchFamily="34" charset="0"/>
                </a:rPr>
                <a:t>1</a:t>
              </a:r>
            </a:p>
          </p:txBody>
        </p:sp>
        <p:sp>
          <p:nvSpPr>
            <p:cNvPr id="26" name="TextBox 25">
              <a:extLst>
                <a:ext uri="{FF2B5EF4-FFF2-40B4-BE49-F238E27FC236}">
                  <a16:creationId xmlns:a16="http://schemas.microsoft.com/office/drawing/2014/main" id="{48215207-397B-4967-543D-AF06D7BE85C0}"/>
                </a:ext>
              </a:extLst>
            </p:cNvPr>
            <p:cNvSpPr txBox="1"/>
            <p:nvPr/>
          </p:nvSpPr>
          <p:spPr>
            <a:xfrm>
              <a:off x="8112224" y="3244334"/>
              <a:ext cx="171522" cy="369332"/>
            </a:xfrm>
            <a:prstGeom prst="rect">
              <a:avLst/>
            </a:prstGeom>
            <a:noFill/>
          </p:spPr>
          <p:txBody>
            <a:bodyPr wrap="none" lIns="0" tIns="0" rIns="0" bIns="0" rtlCol="0">
              <a:spAutoFit/>
            </a:bodyPr>
            <a:lstStyle/>
            <a:p>
              <a:pPr algn="l">
                <a:buNone/>
              </a:pPr>
              <a:r>
                <a:rPr lang="en-GB" dirty="0">
                  <a:solidFill>
                    <a:schemeClr val="bg2">
                      <a:lumMod val="10000"/>
                    </a:schemeClr>
                  </a:solidFill>
                  <a:latin typeface="Arial" panose="020B0604020202020204" pitchFamily="34" charset="0"/>
                  <a:cs typeface="Arial" panose="020B0604020202020204" pitchFamily="34" charset="0"/>
                </a:rPr>
                <a:t>2</a:t>
              </a:r>
            </a:p>
          </p:txBody>
        </p:sp>
        <p:sp>
          <p:nvSpPr>
            <p:cNvPr id="27" name="TextBox 26">
              <a:extLst>
                <a:ext uri="{FF2B5EF4-FFF2-40B4-BE49-F238E27FC236}">
                  <a16:creationId xmlns:a16="http://schemas.microsoft.com/office/drawing/2014/main" id="{C750D5F1-9A0D-2EF5-3AE7-8134AB40F2F4}"/>
                </a:ext>
              </a:extLst>
            </p:cNvPr>
            <p:cNvSpPr txBox="1"/>
            <p:nvPr/>
          </p:nvSpPr>
          <p:spPr>
            <a:xfrm>
              <a:off x="9245284" y="2132856"/>
              <a:ext cx="171522" cy="369332"/>
            </a:xfrm>
            <a:prstGeom prst="rect">
              <a:avLst/>
            </a:prstGeom>
            <a:noFill/>
          </p:spPr>
          <p:txBody>
            <a:bodyPr wrap="none" lIns="0" tIns="0" rIns="0" bIns="0" rtlCol="0">
              <a:spAutoFit/>
            </a:bodyPr>
            <a:lstStyle/>
            <a:p>
              <a:pPr algn="l">
                <a:buNone/>
              </a:pPr>
              <a:r>
                <a:rPr lang="en-GB" dirty="0">
                  <a:solidFill>
                    <a:schemeClr val="bg2">
                      <a:lumMod val="10000"/>
                    </a:schemeClr>
                  </a:solidFill>
                  <a:latin typeface="Arial" panose="020B0604020202020204" pitchFamily="34" charset="0"/>
                  <a:cs typeface="Arial" panose="020B0604020202020204" pitchFamily="34" charset="0"/>
                </a:rPr>
                <a:t>3</a:t>
              </a:r>
            </a:p>
          </p:txBody>
        </p:sp>
        <p:sp>
          <p:nvSpPr>
            <p:cNvPr id="28" name="TextBox 27">
              <a:extLst>
                <a:ext uri="{FF2B5EF4-FFF2-40B4-BE49-F238E27FC236}">
                  <a16:creationId xmlns:a16="http://schemas.microsoft.com/office/drawing/2014/main" id="{634815BF-1346-AE2F-CF9C-71E4B3C30600}"/>
                </a:ext>
              </a:extLst>
            </p:cNvPr>
            <p:cNvSpPr txBox="1"/>
            <p:nvPr/>
          </p:nvSpPr>
          <p:spPr>
            <a:xfrm>
              <a:off x="9245284" y="4506145"/>
              <a:ext cx="171522" cy="369332"/>
            </a:xfrm>
            <a:prstGeom prst="rect">
              <a:avLst/>
            </a:prstGeom>
            <a:noFill/>
          </p:spPr>
          <p:txBody>
            <a:bodyPr wrap="none" lIns="0" tIns="0" rIns="0" bIns="0" rtlCol="0">
              <a:spAutoFit/>
            </a:bodyPr>
            <a:lstStyle/>
            <a:p>
              <a:pPr algn="l">
                <a:buNone/>
              </a:pPr>
              <a:r>
                <a:rPr lang="en-GB" dirty="0">
                  <a:solidFill>
                    <a:schemeClr val="bg2">
                      <a:lumMod val="10000"/>
                    </a:schemeClr>
                  </a:solidFill>
                  <a:latin typeface="Arial" panose="020B0604020202020204" pitchFamily="34" charset="0"/>
                  <a:cs typeface="Arial" panose="020B0604020202020204" pitchFamily="34" charset="0"/>
                </a:rPr>
                <a:t>4</a:t>
              </a:r>
            </a:p>
          </p:txBody>
        </p:sp>
        <p:grpSp>
          <p:nvGrpSpPr>
            <p:cNvPr id="39" name="Group 38">
              <a:extLst>
                <a:ext uri="{FF2B5EF4-FFF2-40B4-BE49-F238E27FC236}">
                  <a16:creationId xmlns:a16="http://schemas.microsoft.com/office/drawing/2014/main" id="{E3F87F23-3BB1-55C8-760D-D429FEF2752D}"/>
                </a:ext>
              </a:extLst>
            </p:cNvPr>
            <p:cNvGrpSpPr/>
            <p:nvPr/>
          </p:nvGrpSpPr>
          <p:grpSpPr>
            <a:xfrm>
              <a:off x="9696400" y="1728854"/>
              <a:ext cx="2406418" cy="1142073"/>
              <a:chOff x="9696400" y="1728854"/>
              <a:chExt cx="2406418" cy="1142073"/>
            </a:xfrm>
          </p:grpSpPr>
          <p:grpSp>
            <p:nvGrpSpPr>
              <p:cNvPr id="33" name="Group 32">
                <a:extLst>
                  <a:ext uri="{FF2B5EF4-FFF2-40B4-BE49-F238E27FC236}">
                    <a16:creationId xmlns:a16="http://schemas.microsoft.com/office/drawing/2014/main" id="{B852ACDC-8C2C-F2B5-92E7-E224A28B996F}"/>
                  </a:ext>
                </a:extLst>
              </p:cNvPr>
              <p:cNvGrpSpPr/>
              <p:nvPr/>
            </p:nvGrpSpPr>
            <p:grpSpPr>
              <a:xfrm>
                <a:off x="10086594" y="1728854"/>
                <a:ext cx="2016224" cy="1142073"/>
                <a:chOff x="9689196" y="2712560"/>
                <a:chExt cx="2016224" cy="1142073"/>
              </a:xfrm>
            </p:grpSpPr>
            <p:sp>
              <p:nvSpPr>
                <p:cNvPr id="32" name="Rounded Rectangle 31">
                  <a:extLst>
                    <a:ext uri="{FF2B5EF4-FFF2-40B4-BE49-F238E27FC236}">
                      <a16:creationId xmlns:a16="http://schemas.microsoft.com/office/drawing/2014/main" id="{FA03701E-B30B-55B3-59ED-BCB2AAD4A33A}"/>
                    </a:ext>
                  </a:extLst>
                </p:cNvPr>
                <p:cNvSpPr/>
                <p:nvPr/>
              </p:nvSpPr>
              <p:spPr>
                <a:xfrm>
                  <a:off x="9689196" y="2712560"/>
                  <a:ext cx="2016224" cy="1142073"/>
                </a:xfrm>
                <a:prstGeom prst="roundRect">
                  <a:avLst/>
                </a:prstGeom>
                <a:solidFill>
                  <a:schemeClr val="accent3">
                    <a:lumMod val="20000"/>
                    <a:lumOff val="80000"/>
                  </a:schemeClr>
                </a:solidFill>
                <a:ln w="1905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buNone/>
                  </a:pPr>
                  <a:r>
                    <a:rPr lang="en-GB" sz="1400" dirty="0">
                      <a:solidFill>
                        <a:schemeClr val="tx2"/>
                      </a:solidFill>
                    </a:rPr>
                    <a:t>DoS response:</a:t>
                  </a:r>
                </a:p>
              </p:txBody>
            </p:sp>
            <p:pic>
              <p:nvPicPr>
                <p:cNvPr id="30" name="Picture 29">
                  <a:extLst>
                    <a:ext uri="{FF2B5EF4-FFF2-40B4-BE49-F238E27FC236}">
                      <a16:creationId xmlns:a16="http://schemas.microsoft.com/office/drawing/2014/main" id="{C59873C0-17F5-E42E-3E4F-6F63F8DB7DC6}"/>
                    </a:ext>
                  </a:extLst>
                </p:cNvPr>
                <p:cNvPicPr>
                  <a:picLocks noChangeAspect="1"/>
                </p:cNvPicPr>
                <p:nvPr/>
              </p:nvPicPr>
              <p:blipFill>
                <a:blip r:embed="rId6"/>
                <a:stretch>
                  <a:fillRect/>
                </a:stretch>
              </p:blipFill>
              <p:spPr>
                <a:xfrm>
                  <a:off x="9915689" y="3095993"/>
                  <a:ext cx="1615561" cy="668641"/>
                </a:xfrm>
                <a:prstGeom prst="rect">
                  <a:avLst/>
                </a:prstGeom>
                <a:ln w="19050">
                  <a:noFill/>
                </a:ln>
              </p:spPr>
            </p:pic>
          </p:grpSp>
          <p:cxnSp>
            <p:nvCxnSpPr>
              <p:cNvPr id="35" name="Straight Arrow Connector 34">
                <a:extLst>
                  <a:ext uri="{FF2B5EF4-FFF2-40B4-BE49-F238E27FC236}">
                    <a16:creationId xmlns:a16="http://schemas.microsoft.com/office/drawing/2014/main" id="{E8D0BC1E-2AC0-1DAB-4719-5BA4BA40CAF5}"/>
                  </a:ext>
                </a:extLst>
              </p:cNvPr>
              <p:cNvCxnSpPr>
                <a:cxnSpLocks/>
                <a:stCxn id="32" idx="1"/>
              </p:cNvCxnSpPr>
              <p:nvPr/>
            </p:nvCxnSpPr>
            <p:spPr>
              <a:xfrm flipH="1">
                <a:off x="9696400" y="2299891"/>
                <a:ext cx="390194" cy="5412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A5E24C41-4906-269F-65EE-E8CD48FF5BCB}"/>
                </a:ext>
              </a:extLst>
            </p:cNvPr>
            <p:cNvGrpSpPr/>
            <p:nvPr/>
          </p:nvGrpSpPr>
          <p:grpSpPr>
            <a:xfrm>
              <a:off x="9696400" y="4316725"/>
              <a:ext cx="2232247" cy="430887"/>
              <a:chOff x="9696400" y="4316725"/>
              <a:chExt cx="2232247" cy="430887"/>
            </a:xfrm>
          </p:grpSpPr>
          <p:cxnSp>
            <p:nvCxnSpPr>
              <p:cNvPr id="36" name="Straight Arrow Connector 35">
                <a:extLst>
                  <a:ext uri="{FF2B5EF4-FFF2-40B4-BE49-F238E27FC236}">
                    <a16:creationId xmlns:a16="http://schemas.microsoft.com/office/drawing/2014/main" id="{781E32ED-5513-B661-EBAA-974FD589A020}"/>
                  </a:ext>
                </a:extLst>
              </p:cNvPr>
              <p:cNvCxnSpPr>
                <a:cxnSpLocks/>
              </p:cNvCxnSpPr>
              <p:nvPr/>
            </p:nvCxnSpPr>
            <p:spPr>
              <a:xfrm flipH="1" flipV="1">
                <a:off x="9696400" y="4316725"/>
                <a:ext cx="390194" cy="173807"/>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F51B9BB-5489-BB0C-24C7-E80BF50A13E9}"/>
                  </a:ext>
                </a:extLst>
              </p:cNvPr>
              <p:cNvSpPr txBox="1"/>
              <p:nvPr/>
            </p:nvSpPr>
            <p:spPr>
              <a:xfrm>
                <a:off x="10093038" y="4316725"/>
                <a:ext cx="1835609" cy="430887"/>
              </a:xfrm>
              <a:prstGeom prst="rect">
                <a:avLst/>
              </a:prstGeom>
              <a:solidFill>
                <a:schemeClr val="bg2">
                  <a:lumMod val="90000"/>
                </a:schemeClr>
              </a:solidFill>
              <a:ln>
                <a:solidFill>
                  <a:schemeClr val="tx2"/>
                </a:solidFill>
              </a:ln>
            </p:spPr>
            <p:txBody>
              <a:bodyPr wrap="square" lIns="0" tIns="0" rIns="0" bIns="0" rtlCol="0" anchor="ctr">
                <a:spAutoFit/>
              </a:bodyPr>
              <a:lstStyle/>
              <a:p>
                <a:pPr>
                  <a:buNone/>
                </a:pPr>
                <a:r>
                  <a:rPr lang="en-GB" sz="1400" dirty="0">
                    <a:solidFill>
                      <a:schemeClr val="tx2"/>
                    </a:solidFill>
                    <a:latin typeface="Arial" panose="020B0604020202020204" pitchFamily="34" charset="0"/>
                    <a:cs typeface="Arial" panose="020B0604020202020204" pitchFamily="34" charset="0"/>
                  </a:rPr>
                  <a:t>grid of “simulated” beam position points</a:t>
                </a:r>
              </a:p>
            </p:txBody>
          </p:sp>
        </p:grpSp>
        <p:grpSp>
          <p:nvGrpSpPr>
            <p:cNvPr id="42" name="Group 41">
              <a:extLst>
                <a:ext uri="{FF2B5EF4-FFF2-40B4-BE49-F238E27FC236}">
                  <a16:creationId xmlns:a16="http://schemas.microsoft.com/office/drawing/2014/main" id="{076A4F4F-3971-87A9-51D0-B1FD5182C3D5}"/>
                </a:ext>
              </a:extLst>
            </p:cNvPr>
            <p:cNvGrpSpPr/>
            <p:nvPr/>
          </p:nvGrpSpPr>
          <p:grpSpPr>
            <a:xfrm>
              <a:off x="10704512" y="3849259"/>
              <a:ext cx="1259584" cy="228624"/>
              <a:chOff x="10552112" y="3696859"/>
              <a:chExt cx="1259584" cy="228624"/>
            </a:xfrm>
          </p:grpSpPr>
          <p:cxnSp>
            <p:nvCxnSpPr>
              <p:cNvPr id="43" name="Straight Arrow Connector 42">
                <a:extLst>
                  <a:ext uri="{FF2B5EF4-FFF2-40B4-BE49-F238E27FC236}">
                    <a16:creationId xmlns:a16="http://schemas.microsoft.com/office/drawing/2014/main" id="{797FAF92-7BDE-8963-9108-FB1EA11616FC}"/>
                  </a:ext>
                </a:extLst>
              </p:cNvPr>
              <p:cNvCxnSpPr>
                <a:cxnSpLocks/>
                <a:stCxn id="44" idx="1"/>
              </p:cNvCxnSpPr>
              <p:nvPr/>
            </p:nvCxnSpPr>
            <p:spPr>
              <a:xfrm flipH="1" flipV="1">
                <a:off x="10552112" y="3696859"/>
                <a:ext cx="237327" cy="120902"/>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A682068-8505-9643-78C8-070307CD81AF}"/>
                  </a:ext>
                </a:extLst>
              </p:cNvPr>
              <p:cNvSpPr txBox="1"/>
              <p:nvPr/>
            </p:nvSpPr>
            <p:spPr>
              <a:xfrm>
                <a:off x="10789439" y="3710039"/>
                <a:ext cx="1022257" cy="215444"/>
              </a:xfrm>
              <a:prstGeom prst="rect">
                <a:avLst/>
              </a:prstGeom>
              <a:solidFill>
                <a:schemeClr val="bg2">
                  <a:lumMod val="90000"/>
                </a:schemeClr>
              </a:solidFill>
              <a:ln>
                <a:solidFill>
                  <a:schemeClr val="tx2"/>
                </a:solidFill>
              </a:ln>
            </p:spPr>
            <p:txBody>
              <a:bodyPr wrap="square" lIns="0" tIns="0" rIns="0" bIns="0" rtlCol="0" anchor="ctr">
                <a:spAutoFit/>
              </a:bodyPr>
              <a:lstStyle/>
              <a:p>
                <a:pPr>
                  <a:buNone/>
                </a:pPr>
                <a:r>
                  <a:rPr lang="en-GB" sz="1400" dirty="0">
                    <a:solidFill>
                      <a:schemeClr val="tx2"/>
                    </a:solidFill>
                    <a:latin typeface="Arial" panose="020B0604020202020204" pitchFamily="34" charset="0"/>
                    <a:cs typeface="Arial" panose="020B0604020202020204" pitchFamily="34" charset="0"/>
                  </a:rPr>
                  <a:t>Electrodes</a:t>
                </a:r>
              </a:p>
            </p:txBody>
          </p:sp>
        </p:grpSp>
      </p:grpSp>
    </p:spTree>
    <p:extLst>
      <p:ext uri="{BB962C8B-B14F-4D97-AF65-F5344CB8AC3E}">
        <p14:creationId xmlns:p14="http://schemas.microsoft.com/office/powerpoint/2010/main" val="360908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half" idx="1"/>
          </p:nvPr>
        </p:nvSpPr>
        <p:spPr/>
        <p:txBody>
          <a:bodyPr>
            <a:normAutofit fontScale="92500" lnSpcReduction="20000"/>
          </a:bodyPr>
          <a:lstStyle/>
          <a:p>
            <a:pPr>
              <a:buClrTx/>
            </a:pPr>
            <a:r>
              <a:rPr lang="en-US" dirty="0">
                <a:solidFill>
                  <a:srgbClr val="A6A6A6"/>
                </a:solidFill>
              </a:rPr>
              <a:t>Introduction</a:t>
            </a:r>
          </a:p>
          <a:p>
            <a:r>
              <a:rPr lang="en-US" dirty="0"/>
              <a:t>Closed orbit distortion (steering error)</a:t>
            </a:r>
          </a:p>
          <a:p>
            <a:pPr lvl="1">
              <a:buFont typeface="Wingdings" charset="0"/>
              <a:buChar char="q"/>
            </a:pPr>
            <a:r>
              <a:rPr lang="en-US" dirty="0"/>
              <a:t>Beam orbit stability</a:t>
            </a:r>
          </a:p>
          <a:p>
            <a:pPr lvl="1">
              <a:buFont typeface="Wingdings" charset="0"/>
              <a:buChar char="q"/>
            </a:pPr>
            <a:r>
              <a:rPr lang="en-US" dirty="0"/>
              <a:t>Imperfections leading to closed orbit distortion</a:t>
            </a:r>
          </a:p>
          <a:p>
            <a:pPr lvl="1">
              <a:buFont typeface="Wingdings" charset="0"/>
              <a:buChar char="q"/>
            </a:pPr>
            <a:r>
              <a:rPr lang="en-US" dirty="0"/>
              <a:t>Effect of single and multiple dipole kicks</a:t>
            </a:r>
          </a:p>
          <a:p>
            <a:pPr lvl="1">
              <a:buFont typeface="Wingdings" charset="0"/>
              <a:buChar char="q"/>
            </a:pPr>
            <a:r>
              <a:rPr lang="en-US" dirty="0"/>
              <a:t>Closed orbit correction methods</a:t>
            </a:r>
          </a:p>
          <a:p>
            <a:pPr>
              <a:buClrTx/>
            </a:pPr>
            <a:r>
              <a:rPr lang="en-US" dirty="0">
                <a:solidFill>
                  <a:srgbClr val="A6A6A6"/>
                </a:solidFill>
              </a:rPr>
              <a:t>Optics function distortion (gradient error)</a:t>
            </a:r>
          </a:p>
          <a:p>
            <a:pPr lvl="1">
              <a:buClrTx/>
              <a:buFont typeface="Wingdings" charset="0"/>
              <a:buChar char="q"/>
            </a:pPr>
            <a:r>
              <a:rPr lang="en-US" dirty="0">
                <a:solidFill>
                  <a:srgbClr val="A6A6A6"/>
                </a:solidFill>
              </a:rPr>
              <a:t>Imperfections leading to optics distortion</a:t>
            </a:r>
          </a:p>
          <a:p>
            <a:pPr lvl="1">
              <a:buClrTx/>
              <a:buFont typeface="Wingdings" charset="0"/>
              <a:buChar char="q"/>
            </a:pPr>
            <a:r>
              <a:rPr lang="en-US" dirty="0">
                <a:solidFill>
                  <a:srgbClr val="A6A6A6"/>
                </a:solidFill>
              </a:rPr>
              <a:t>Tune-shift and beta distortion due to gradient errors</a:t>
            </a:r>
          </a:p>
          <a:p>
            <a:pPr lvl="1">
              <a:buClrTx/>
              <a:buFont typeface="Wingdings" charset="0"/>
              <a:buChar char="q"/>
            </a:pPr>
            <a:r>
              <a:rPr lang="en-US" dirty="0">
                <a:solidFill>
                  <a:srgbClr val="A6A6A6"/>
                </a:solidFill>
              </a:rPr>
              <a:t>Gradient error correction</a:t>
            </a:r>
          </a:p>
          <a:p>
            <a:pPr>
              <a:buClrTx/>
            </a:pPr>
            <a:r>
              <a:rPr lang="en-US" dirty="0">
                <a:solidFill>
                  <a:srgbClr val="A6A6A6"/>
                </a:solidFill>
              </a:rPr>
              <a:t>Coupling error</a:t>
            </a:r>
          </a:p>
          <a:p>
            <a:pPr lvl="1">
              <a:buClrTx/>
              <a:buFont typeface="Wingdings" charset="0"/>
              <a:buChar char="q"/>
            </a:pPr>
            <a:r>
              <a:rPr lang="en-US" dirty="0">
                <a:solidFill>
                  <a:srgbClr val="A6A6A6"/>
                </a:solidFill>
              </a:rPr>
              <a:t>Coupling errors and their effect</a:t>
            </a:r>
          </a:p>
          <a:p>
            <a:pPr lvl="1">
              <a:buClrTx/>
              <a:buFont typeface="Wingdings" charset="0"/>
              <a:buChar char="q"/>
            </a:pPr>
            <a:r>
              <a:rPr lang="en-US" dirty="0">
                <a:solidFill>
                  <a:srgbClr val="A6A6A6"/>
                </a:solidFill>
              </a:rPr>
              <a:t>Coupling correction</a:t>
            </a:r>
          </a:p>
          <a:p>
            <a:pPr>
              <a:buClrTx/>
            </a:pPr>
            <a:r>
              <a:rPr lang="en-US" dirty="0">
                <a:solidFill>
                  <a:srgbClr val="A6A6A6"/>
                </a:solidFill>
              </a:rPr>
              <a:t>Summary</a:t>
            </a:r>
          </a:p>
        </p:txBody>
      </p:sp>
      <p:pic>
        <p:nvPicPr>
          <p:cNvPr id="9" name="Picture Placeholder 8" descr="A picture containing indoor, several&#10;&#10;Description automatically generated">
            <a:extLst>
              <a:ext uri="{FF2B5EF4-FFF2-40B4-BE49-F238E27FC236}">
                <a16:creationId xmlns:a16="http://schemas.microsoft.com/office/drawing/2014/main" id="{D9475E36-70EC-332F-120D-26AEADC8F94F}"/>
              </a:ext>
            </a:extLst>
          </p:cNvPr>
          <p:cNvPicPr>
            <a:picLocks noGrp="1" noChangeAspect="1"/>
          </p:cNvPicPr>
          <p:nvPr>
            <p:ph type="pic" sz="quarter" idx="13"/>
          </p:nvPr>
        </p:nvPicPr>
        <p:blipFill rotWithShape="1">
          <a:blip r:embed="rId2"/>
          <a:srcRect t="8872" r="10990" b="3896"/>
          <a:stretch/>
        </p:blipFill>
        <p:spPr>
          <a:xfrm>
            <a:off x="6167438" y="0"/>
            <a:ext cx="6024562" cy="6207170"/>
          </a:xfrm>
        </p:spPr>
      </p:pic>
      <p:sp>
        <p:nvSpPr>
          <p:cNvPr id="5" name="Date Placeholder 4">
            <a:extLst>
              <a:ext uri="{FF2B5EF4-FFF2-40B4-BE49-F238E27FC236}">
                <a16:creationId xmlns:a16="http://schemas.microsoft.com/office/drawing/2014/main" id="{10FB7309-A063-34A5-C9B0-959C206A974F}"/>
              </a:ext>
            </a:extLst>
          </p:cNvPr>
          <p:cNvSpPr>
            <a:spLocks noGrp="1"/>
          </p:cNvSpPr>
          <p:nvPr>
            <p:ph type="dt" sz="half" idx="14"/>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798F8661-F351-8362-0BD6-30252A297ED6}"/>
              </a:ext>
            </a:extLst>
          </p:cNvPr>
          <p:cNvSpPr>
            <a:spLocks noGrp="1"/>
          </p:cNvSpPr>
          <p:nvPr>
            <p:ph type="ftr" sz="quarter" idx="15"/>
          </p:nvPr>
        </p:nvSpPr>
        <p:spPr/>
        <p:txBody>
          <a:bodyPr/>
          <a:lstStyle/>
          <a:p>
            <a:r>
              <a:rPr lang="en-US"/>
              <a:t>Linear Imperfections and Correction</a:t>
            </a:r>
            <a:endParaRPr lang="en-US" dirty="0"/>
          </a:p>
        </p:txBody>
      </p:sp>
      <p:sp>
        <p:nvSpPr>
          <p:cNvPr id="7" name="Slide Number Placeholder 6">
            <a:extLst>
              <a:ext uri="{FF2B5EF4-FFF2-40B4-BE49-F238E27FC236}">
                <a16:creationId xmlns:a16="http://schemas.microsoft.com/office/drawing/2014/main" id="{13D3A053-FA4E-2550-E4FD-496901132E35}"/>
              </a:ext>
            </a:extLst>
          </p:cNvPr>
          <p:cNvSpPr>
            <a:spLocks noGrp="1"/>
          </p:cNvSpPr>
          <p:nvPr>
            <p:ph type="sldNum" sz="quarter" idx="16"/>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4006090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SzPct val="100000"/>
              <a:buFont typeface="+mj-lt"/>
              <a:buAutoNum type="arabicPeriod"/>
            </a:pPr>
            <a:r>
              <a:rPr lang="en-US" dirty="0"/>
              <a:t>Ideal machine toy model (no errors)</a:t>
            </a:r>
          </a:p>
          <a:p>
            <a:pPr marL="914400" lvl="1" indent="-457200">
              <a:buSzPct val="100000"/>
              <a:buFont typeface="+mj-lt"/>
              <a:buAutoNum type="alphaLcParenR"/>
            </a:pPr>
            <a:r>
              <a:rPr lang="en-US" dirty="0"/>
              <a:t>Particle </a:t>
            </a:r>
            <a:r>
              <a:rPr lang="en-US" b="1" dirty="0"/>
              <a:t>injected on the design (or reference) orbit </a:t>
            </a:r>
            <a:r>
              <a:rPr lang="is-IS" dirty="0"/>
              <a:t>… </a:t>
            </a:r>
            <a:r>
              <a:rPr lang="en-US" dirty="0"/>
              <a:t>remains on the design orbit turn after turn</a:t>
            </a:r>
          </a:p>
        </p:txBody>
      </p:sp>
      <p:sp>
        <p:nvSpPr>
          <p:cNvPr id="2" name="Title 1"/>
          <p:cNvSpPr>
            <a:spLocks noGrp="1"/>
          </p:cNvSpPr>
          <p:nvPr>
            <p:ph type="title"/>
          </p:nvPr>
        </p:nvSpPr>
        <p:spPr/>
        <p:txBody>
          <a:bodyPr/>
          <a:lstStyle/>
          <a:p>
            <a:r>
              <a:rPr lang="en-US" dirty="0"/>
              <a:t>Illustration of closed orbit distortion</a:t>
            </a:r>
          </a:p>
        </p:txBody>
      </p:sp>
      <p:sp>
        <p:nvSpPr>
          <p:cNvPr id="4" name="Date Placeholder 3">
            <a:extLst>
              <a:ext uri="{FF2B5EF4-FFF2-40B4-BE49-F238E27FC236}">
                <a16:creationId xmlns:a16="http://schemas.microsoft.com/office/drawing/2014/main" id="{538330EF-A13F-AE61-783E-B6F0080E5897}"/>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783D26DA-D9D6-01B9-75EA-A70E1A2E5F0E}"/>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0CC4B349-E2BC-FE9B-E910-1A38AAAFA4D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4" name="Picture 13" descr="Q4.270_turns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4800" y="2707200"/>
            <a:ext cx="8784000" cy="3513601"/>
          </a:xfrm>
          <a:prstGeom prst="rect">
            <a:avLst/>
          </a:prstGeom>
        </p:spPr>
      </p:pic>
      <p:sp>
        <p:nvSpPr>
          <p:cNvPr id="18" name="TextBox 17">
            <a:extLst>
              <a:ext uri="{FF2B5EF4-FFF2-40B4-BE49-F238E27FC236}">
                <a16:creationId xmlns:a16="http://schemas.microsoft.com/office/drawing/2014/main" id="{140464DB-B0C5-8530-EC11-5B0DC48C6213}"/>
              </a:ext>
            </a:extLst>
          </p:cNvPr>
          <p:cNvSpPr txBox="1"/>
          <p:nvPr/>
        </p:nvSpPr>
        <p:spPr>
          <a:xfrm>
            <a:off x="2700270" y="4131046"/>
            <a:ext cx="2182845" cy="25884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Starting point with (x=0, x’=0)</a:t>
            </a:r>
          </a:p>
        </p:txBody>
      </p:sp>
      <p:cxnSp>
        <p:nvCxnSpPr>
          <p:cNvPr id="19" name="Straight Arrow Connector 18">
            <a:extLst>
              <a:ext uri="{FF2B5EF4-FFF2-40B4-BE49-F238E27FC236}">
                <a16:creationId xmlns:a16="http://schemas.microsoft.com/office/drawing/2014/main" id="{9C39839F-0DDA-0A09-F867-D8ADFF905278}"/>
              </a:ext>
            </a:extLst>
          </p:cNvPr>
          <p:cNvCxnSpPr>
            <a:cxnSpLocks/>
          </p:cNvCxnSpPr>
          <p:nvPr/>
        </p:nvCxnSpPr>
        <p:spPr>
          <a:xfrm flipH="1">
            <a:off x="2399783" y="4295876"/>
            <a:ext cx="269160" cy="20187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Oval 19">
            <a:extLst>
              <a:ext uri="{FF2B5EF4-FFF2-40B4-BE49-F238E27FC236}">
                <a16:creationId xmlns:a16="http://schemas.microsoft.com/office/drawing/2014/main" id="{8C673B89-3D91-D12D-6741-A830E7B7B088}"/>
              </a:ext>
            </a:extLst>
          </p:cNvPr>
          <p:cNvSpPr/>
          <p:nvPr/>
        </p:nvSpPr>
        <p:spPr>
          <a:xfrm>
            <a:off x="2332493" y="4534735"/>
            <a:ext cx="67290" cy="672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p:cNvSpPr/>
          <p:nvPr/>
        </p:nvSpPr>
        <p:spPr bwMode="auto">
          <a:xfrm>
            <a:off x="6600056" y="5157192"/>
            <a:ext cx="1008112" cy="576064"/>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spTree>
    <p:extLst>
      <p:ext uri="{BB962C8B-B14F-4D97-AF65-F5344CB8AC3E}">
        <p14:creationId xmlns:p14="http://schemas.microsoft.com/office/powerpoint/2010/main" val="139261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SzPct val="100000"/>
              <a:buFont typeface="+mj-lt"/>
              <a:buAutoNum type="arabicPeriod"/>
            </a:pPr>
            <a:r>
              <a:rPr lang="en-US" dirty="0"/>
              <a:t>Ideal machine toy model (no errors)</a:t>
            </a:r>
          </a:p>
          <a:p>
            <a:pPr marL="914400" lvl="1" indent="-457200">
              <a:buSzPct val="100000"/>
              <a:buFont typeface="+mj-lt"/>
              <a:buAutoNum type="alphaLcParenR"/>
            </a:pPr>
            <a:r>
              <a:rPr lang="en-US" dirty="0"/>
              <a:t>Particle </a:t>
            </a:r>
            <a:r>
              <a:rPr lang="en-US" b="1" dirty="0"/>
              <a:t>injected on the design (or reference) orbit </a:t>
            </a:r>
            <a:r>
              <a:rPr lang="is-IS" dirty="0"/>
              <a:t>… </a:t>
            </a:r>
            <a:r>
              <a:rPr lang="en-US" dirty="0"/>
              <a:t>remains on the design orbit turn after turn</a:t>
            </a:r>
          </a:p>
          <a:p>
            <a:pPr marL="914400" lvl="1" indent="-457200">
              <a:buSzPct val="100000"/>
              <a:buFont typeface="+mj-lt"/>
              <a:buAutoNum type="alphaLcParenR"/>
            </a:pPr>
            <a:r>
              <a:rPr lang="en-US" dirty="0"/>
              <a:t>Particle </a:t>
            </a:r>
            <a:r>
              <a:rPr lang="en-US" b="1" dirty="0"/>
              <a:t>injected with offset </a:t>
            </a:r>
            <a:r>
              <a:rPr lang="en-US" dirty="0"/>
              <a:t>…</a:t>
            </a:r>
          </a:p>
        </p:txBody>
      </p:sp>
      <p:sp>
        <p:nvSpPr>
          <p:cNvPr id="2" name="Title 1"/>
          <p:cNvSpPr>
            <a:spLocks noGrp="1"/>
          </p:cNvSpPr>
          <p:nvPr>
            <p:ph type="title"/>
          </p:nvPr>
        </p:nvSpPr>
        <p:spPr/>
        <p:txBody>
          <a:bodyPr/>
          <a:lstStyle/>
          <a:p>
            <a:r>
              <a:rPr lang="en-US" dirty="0"/>
              <a:t>Illustration of closed orbit distortion</a:t>
            </a:r>
          </a:p>
        </p:txBody>
      </p:sp>
      <p:pic>
        <p:nvPicPr>
          <p:cNvPr id="38" name="Picture 37" descr="Q4.270_turns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39" name="Picture 38" descr="Q4.270_turn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40" name="Picture 39" descr="Q4.270_turns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41" name="Picture 40" descr="Q4.270_turns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42" name="Picture 41" descr="Q4.270_turns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43" name="Picture 42" descr="Q4.270_turns1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4800" y="2708920"/>
            <a:ext cx="8784000" cy="3513600"/>
          </a:xfrm>
          <a:prstGeom prst="rect">
            <a:avLst/>
          </a:prstGeom>
        </p:spPr>
      </p:pic>
      <p:sp>
        <p:nvSpPr>
          <p:cNvPr id="4" name="Date Placeholder 3">
            <a:extLst>
              <a:ext uri="{FF2B5EF4-FFF2-40B4-BE49-F238E27FC236}">
                <a16:creationId xmlns:a16="http://schemas.microsoft.com/office/drawing/2014/main" id="{57F66D19-CD9C-21D1-6EF7-6AA1B8C89A51}"/>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87D3219B-951B-BDBF-3082-D3B59B0B22F3}"/>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939AA49F-F26F-8A38-A4B9-B6A0F926731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4121998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SzPct val="100000"/>
              <a:buFont typeface="+mj-lt"/>
              <a:buAutoNum type="arabicPeriod"/>
            </a:pPr>
            <a:r>
              <a:rPr lang="en-US" dirty="0"/>
              <a:t>Ideal machine toy model (no errors)</a:t>
            </a:r>
          </a:p>
          <a:p>
            <a:pPr marL="914400" lvl="1" indent="-457200">
              <a:buSzPct val="100000"/>
              <a:buFont typeface="+mj-lt"/>
              <a:buAutoNum type="alphaLcParenR"/>
            </a:pPr>
            <a:r>
              <a:rPr lang="en-US" dirty="0"/>
              <a:t>Particle </a:t>
            </a:r>
            <a:r>
              <a:rPr lang="en-US" b="1" dirty="0"/>
              <a:t>injected on the design (or reference) orbit </a:t>
            </a:r>
            <a:r>
              <a:rPr lang="is-IS" dirty="0"/>
              <a:t>… </a:t>
            </a:r>
            <a:r>
              <a:rPr lang="en-US" dirty="0"/>
              <a:t>remains on the design orbit turn after turn</a:t>
            </a:r>
          </a:p>
          <a:p>
            <a:pPr marL="914400" lvl="1" indent="-457200">
              <a:buSzPct val="100000"/>
              <a:buFont typeface="+mj-lt"/>
              <a:buAutoNum type="alphaLcParenR"/>
            </a:pPr>
            <a:r>
              <a:rPr lang="en-US" dirty="0"/>
              <a:t>Particle </a:t>
            </a:r>
            <a:r>
              <a:rPr lang="en-US" b="1" dirty="0"/>
              <a:t>injected with offset </a:t>
            </a:r>
            <a:r>
              <a:rPr lang="is-IS" dirty="0"/>
              <a:t>… </a:t>
            </a:r>
            <a:r>
              <a:rPr lang="en-US" dirty="0"/>
              <a:t>performs betatron oscillations around the </a:t>
            </a:r>
            <a:r>
              <a:rPr lang="en-US" b="1" dirty="0"/>
              <a:t>closed orbit </a:t>
            </a:r>
            <a:r>
              <a:rPr lang="en-US" dirty="0"/>
              <a:t>which is the same as the design orbit as long as there are no imperfections</a:t>
            </a:r>
          </a:p>
          <a:p>
            <a:endParaRPr lang="en-US" dirty="0"/>
          </a:p>
        </p:txBody>
      </p:sp>
      <p:sp>
        <p:nvSpPr>
          <p:cNvPr id="2" name="Title 1"/>
          <p:cNvSpPr>
            <a:spLocks noGrp="1"/>
          </p:cNvSpPr>
          <p:nvPr>
            <p:ph type="title"/>
          </p:nvPr>
        </p:nvSpPr>
        <p:spPr/>
        <p:txBody>
          <a:bodyPr/>
          <a:lstStyle/>
          <a:p>
            <a:r>
              <a:rPr lang="en-US" dirty="0"/>
              <a:t>Illustration of closed orbit distortion</a:t>
            </a:r>
          </a:p>
        </p:txBody>
      </p:sp>
      <p:pic>
        <p:nvPicPr>
          <p:cNvPr id="10" name="Picture 9" descr="Q4.270_turns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sp>
        <p:nvSpPr>
          <p:cNvPr id="4" name="Date Placeholder 3">
            <a:extLst>
              <a:ext uri="{FF2B5EF4-FFF2-40B4-BE49-F238E27FC236}">
                <a16:creationId xmlns:a16="http://schemas.microsoft.com/office/drawing/2014/main" id="{94AD0062-973D-2964-538A-F0AD57EF492C}"/>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593873FF-C518-3C81-6849-AB5CB3665799}"/>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A5FCE75B-28D6-6D01-C79A-F72B2E0F4EB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3619996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SzPct val="100000"/>
              <a:buFont typeface="+mj-lt"/>
              <a:buAutoNum type="arabicPeriod" startAt="2"/>
            </a:pPr>
            <a:r>
              <a:rPr lang="en-US" dirty="0"/>
              <a:t>Ideal machine toy model with </a:t>
            </a:r>
            <a:r>
              <a:rPr lang="en-US" dirty="0">
                <a:solidFill>
                  <a:srgbClr val="BE1787"/>
                </a:solidFill>
              </a:rPr>
              <a:t>dipole error </a:t>
            </a:r>
            <a:r>
              <a:rPr lang="en-US" dirty="0"/>
              <a:t>(unintended deflection) somewhere </a:t>
            </a:r>
          </a:p>
          <a:p>
            <a:pPr marL="914400" lvl="1" indent="-457200">
              <a:buSzPct val="100000"/>
              <a:buFont typeface="+mj-lt"/>
              <a:buAutoNum type="alphaLcParenR"/>
            </a:pPr>
            <a:r>
              <a:rPr lang="en-US" dirty="0"/>
              <a:t>Particle injected on the </a:t>
            </a:r>
            <a:r>
              <a:rPr lang="en-US" b="1" dirty="0">
                <a:solidFill>
                  <a:srgbClr val="41973C"/>
                </a:solidFill>
              </a:rPr>
              <a:t>design orbit </a:t>
            </a:r>
            <a:r>
              <a:rPr lang="is-IS" dirty="0"/>
              <a:t>… </a:t>
            </a:r>
            <a:r>
              <a:rPr lang="en-US" dirty="0"/>
              <a:t>receives dipole kick every turn </a:t>
            </a:r>
            <a:r>
              <a:rPr lang="is-IS" dirty="0"/>
              <a:t>… </a:t>
            </a:r>
            <a:endParaRPr lang="en-US" dirty="0"/>
          </a:p>
          <a:p>
            <a:endParaRPr lang="en-US" dirty="0"/>
          </a:p>
        </p:txBody>
      </p:sp>
      <p:sp>
        <p:nvSpPr>
          <p:cNvPr id="2" name="Title 1"/>
          <p:cNvSpPr>
            <a:spLocks noGrp="1"/>
          </p:cNvSpPr>
          <p:nvPr>
            <p:ph type="title"/>
          </p:nvPr>
        </p:nvSpPr>
        <p:spPr/>
        <p:txBody>
          <a:bodyPr/>
          <a:lstStyle/>
          <a:p>
            <a:r>
              <a:rPr lang="en-US" dirty="0"/>
              <a:t>Illustration of closed orbit distortion</a:t>
            </a:r>
          </a:p>
        </p:txBody>
      </p:sp>
      <p:pic>
        <p:nvPicPr>
          <p:cNvPr id="13" name="Picture 12" descr="Q4.270_turns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4" name="Picture 13" descr="Q4.270_turn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5" name="Picture 14" descr="Q4.270_turns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6" name="Picture 15" descr="Q4.270_turns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7" name="Picture 16" descr="Q4.270_turns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8" name="Picture 17" descr="Q4.270_turns1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sp>
        <p:nvSpPr>
          <p:cNvPr id="4" name="Date Placeholder 3">
            <a:extLst>
              <a:ext uri="{FF2B5EF4-FFF2-40B4-BE49-F238E27FC236}">
                <a16:creationId xmlns:a16="http://schemas.microsoft.com/office/drawing/2014/main" id="{6191397D-C8FB-1F89-075B-A9E03D9E63DE}"/>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86AC9F95-7525-4A95-7521-F0BF9668B246}"/>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3C5CB099-3AE1-B62F-97AC-97B4DBD8D9C5}"/>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TextBox 6">
            <a:extLst>
              <a:ext uri="{FF2B5EF4-FFF2-40B4-BE49-F238E27FC236}">
                <a16:creationId xmlns:a16="http://schemas.microsoft.com/office/drawing/2014/main" id="{B80A46B9-21E3-1B78-D12D-84B5F3DFB7CA}"/>
              </a:ext>
            </a:extLst>
          </p:cNvPr>
          <p:cNvSpPr txBox="1"/>
          <p:nvPr/>
        </p:nvSpPr>
        <p:spPr>
          <a:xfrm>
            <a:off x="4369491" y="2664424"/>
            <a:ext cx="169149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Dipole error location</a:t>
            </a:r>
          </a:p>
        </p:txBody>
      </p:sp>
      <p:cxnSp>
        <p:nvCxnSpPr>
          <p:cNvPr id="8" name="Straight Arrow Connector 7">
            <a:extLst>
              <a:ext uri="{FF2B5EF4-FFF2-40B4-BE49-F238E27FC236}">
                <a16:creationId xmlns:a16="http://schemas.microsoft.com/office/drawing/2014/main" id="{8088B26E-528C-719D-A621-6B7903787E63}"/>
              </a:ext>
            </a:extLst>
          </p:cNvPr>
          <p:cNvCxnSpPr>
            <a:cxnSpLocks/>
          </p:cNvCxnSpPr>
          <p:nvPr/>
        </p:nvCxnSpPr>
        <p:spPr>
          <a:xfrm flipH="1">
            <a:off x="4151784" y="2873750"/>
            <a:ext cx="269160" cy="20187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89779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SzPct val="100000"/>
              <a:buFont typeface="+mj-lt"/>
              <a:buAutoNum type="arabicPeriod" startAt="2"/>
            </a:pPr>
            <a:r>
              <a:rPr lang="en-US" dirty="0"/>
              <a:t>Ideal machine toy model with </a:t>
            </a:r>
            <a:r>
              <a:rPr lang="en-US" dirty="0">
                <a:solidFill>
                  <a:srgbClr val="BE1787"/>
                </a:solidFill>
              </a:rPr>
              <a:t>dipole error </a:t>
            </a:r>
            <a:r>
              <a:rPr lang="en-US" dirty="0"/>
              <a:t>(unintended deflection) somewhere</a:t>
            </a:r>
          </a:p>
          <a:p>
            <a:pPr marL="914400" lvl="1" indent="-457200">
              <a:buSzPct val="100000"/>
              <a:buFont typeface="+mj-lt"/>
              <a:buAutoNum type="alphaLcParenR"/>
            </a:pPr>
            <a:r>
              <a:rPr lang="en-US" dirty="0"/>
              <a:t>Particle injected on the </a:t>
            </a:r>
            <a:r>
              <a:rPr lang="en-US" b="1" dirty="0">
                <a:solidFill>
                  <a:srgbClr val="41973C"/>
                </a:solidFill>
              </a:rPr>
              <a:t>design orbit </a:t>
            </a:r>
            <a:r>
              <a:rPr lang="is-IS" dirty="0"/>
              <a:t>… </a:t>
            </a:r>
            <a:r>
              <a:rPr lang="en-US" dirty="0"/>
              <a:t>receives dipole kick every turn </a:t>
            </a:r>
            <a:r>
              <a:rPr lang="is-IS" dirty="0"/>
              <a:t>… and consequently </a:t>
            </a:r>
            <a:r>
              <a:rPr lang="en-US" dirty="0"/>
              <a:t>performs betatron oscillation around a “distorted</a:t>
            </a:r>
            <a:r>
              <a:rPr lang="en-US" b="1" dirty="0"/>
              <a:t>” </a:t>
            </a:r>
            <a:r>
              <a:rPr lang="en-US" b="1" dirty="0">
                <a:solidFill>
                  <a:srgbClr val="FF0000"/>
                </a:solidFill>
              </a:rPr>
              <a:t>closed orbit</a:t>
            </a:r>
          </a:p>
          <a:p>
            <a:pPr marL="914400" lvl="1" indent="-457200">
              <a:buSzPct val="100000"/>
              <a:buFont typeface="+mj-lt"/>
              <a:buAutoNum type="alphaLcParenR"/>
            </a:pPr>
            <a:r>
              <a:rPr lang="en-US" dirty="0"/>
              <a:t>The </a:t>
            </a:r>
            <a:r>
              <a:rPr lang="en-US" b="1" dirty="0">
                <a:solidFill>
                  <a:srgbClr val="FF0000"/>
                </a:solidFill>
              </a:rPr>
              <a:t>closed orbit </a:t>
            </a:r>
            <a:r>
              <a:rPr lang="en-US" dirty="0"/>
              <a:t>is </a:t>
            </a:r>
            <a:r>
              <a:rPr lang="en-US" b="1" dirty="0"/>
              <a:t>NOT</a:t>
            </a:r>
            <a:r>
              <a:rPr lang="en-US" dirty="0"/>
              <a:t> the “</a:t>
            </a:r>
            <a:r>
              <a:rPr lang="en-US" b="1" dirty="0">
                <a:solidFill>
                  <a:schemeClr val="tx1"/>
                </a:solidFill>
              </a:rPr>
              <a:t>one passage</a:t>
            </a:r>
            <a:r>
              <a:rPr lang="en-US" dirty="0"/>
              <a:t>” orbit generated during the “</a:t>
            </a:r>
            <a:r>
              <a:rPr lang="en-US" b="1" dirty="0">
                <a:solidFill>
                  <a:schemeClr val="accent1"/>
                </a:solidFill>
              </a:rPr>
              <a:t>first turn</a:t>
            </a:r>
            <a:r>
              <a:rPr lang="en-US" dirty="0"/>
              <a:t>”  </a:t>
            </a:r>
            <a:endParaRPr lang="en-US" b="1" dirty="0"/>
          </a:p>
          <a:p>
            <a:endParaRPr lang="en-US" dirty="0"/>
          </a:p>
        </p:txBody>
      </p:sp>
      <p:sp>
        <p:nvSpPr>
          <p:cNvPr id="2" name="Title 1"/>
          <p:cNvSpPr>
            <a:spLocks noGrp="1"/>
          </p:cNvSpPr>
          <p:nvPr>
            <p:ph type="title"/>
          </p:nvPr>
        </p:nvSpPr>
        <p:spPr/>
        <p:txBody>
          <a:bodyPr/>
          <a:lstStyle/>
          <a:p>
            <a:r>
              <a:rPr lang="en-US" dirty="0"/>
              <a:t>Illustration of closed orbit distortion</a:t>
            </a:r>
          </a:p>
        </p:txBody>
      </p:sp>
      <p:pic>
        <p:nvPicPr>
          <p:cNvPr id="10" name="Picture 9" descr="Q4.270_turns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sp>
        <p:nvSpPr>
          <p:cNvPr id="4" name="Date Placeholder 3">
            <a:extLst>
              <a:ext uri="{FF2B5EF4-FFF2-40B4-BE49-F238E27FC236}">
                <a16:creationId xmlns:a16="http://schemas.microsoft.com/office/drawing/2014/main" id="{0C9BF3EA-1FEF-DDB1-9827-8E61D858E242}"/>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2CB7A362-5AC7-DE19-2615-99F94C76B850}"/>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158D7DCB-20A4-09B1-AA83-5C392613B6B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grpSp>
        <p:nvGrpSpPr>
          <p:cNvPr id="26" name="Group 25">
            <a:extLst>
              <a:ext uri="{FF2B5EF4-FFF2-40B4-BE49-F238E27FC236}">
                <a16:creationId xmlns:a16="http://schemas.microsoft.com/office/drawing/2014/main" id="{18A3E818-28F6-7FA6-19FE-EF04F59C2EDC}"/>
              </a:ext>
            </a:extLst>
          </p:cNvPr>
          <p:cNvGrpSpPr/>
          <p:nvPr/>
        </p:nvGrpSpPr>
        <p:grpSpPr>
          <a:xfrm>
            <a:off x="2351584" y="4213225"/>
            <a:ext cx="5138241" cy="736844"/>
            <a:chOff x="2351584" y="4213225"/>
            <a:chExt cx="5138241" cy="736844"/>
          </a:xfrm>
        </p:grpSpPr>
        <p:cxnSp>
          <p:nvCxnSpPr>
            <p:cNvPr id="27" name="Straight Connector 26">
              <a:extLst>
                <a:ext uri="{FF2B5EF4-FFF2-40B4-BE49-F238E27FC236}">
                  <a16:creationId xmlns:a16="http://schemas.microsoft.com/office/drawing/2014/main" id="{C0D33B0B-F5E8-0A51-BE1A-4C8E402346E5}"/>
                </a:ext>
              </a:extLst>
            </p:cNvPr>
            <p:cNvCxnSpPr>
              <a:cxnSpLocks/>
            </p:cNvCxnSpPr>
            <p:nvPr/>
          </p:nvCxnSpPr>
          <p:spPr>
            <a:xfrm>
              <a:off x="4127500" y="4588547"/>
              <a:ext cx="158750" cy="279031"/>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89D1986-2A50-EBD1-BAB6-42395F1CA601}"/>
                </a:ext>
              </a:extLst>
            </p:cNvPr>
            <p:cNvCxnSpPr>
              <a:cxnSpLocks/>
            </p:cNvCxnSpPr>
            <p:nvPr/>
          </p:nvCxnSpPr>
          <p:spPr>
            <a:xfrm flipV="1">
              <a:off x="4286250" y="4732662"/>
              <a:ext cx="158750" cy="134916"/>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755BBE2-23BA-E091-37CC-32E49762EA46}"/>
                </a:ext>
              </a:extLst>
            </p:cNvPr>
            <p:cNvCxnSpPr>
              <a:cxnSpLocks/>
            </p:cNvCxnSpPr>
            <p:nvPr/>
          </p:nvCxnSpPr>
          <p:spPr>
            <a:xfrm flipV="1">
              <a:off x="4619625" y="4560950"/>
              <a:ext cx="149225" cy="251434"/>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F63A430-9BB9-49D9-C29E-C21D60EDE9B4}"/>
                </a:ext>
              </a:extLst>
            </p:cNvPr>
            <p:cNvCxnSpPr>
              <a:cxnSpLocks/>
            </p:cNvCxnSpPr>
            <p:nvPr/>
          </p:nvCxnSpPr>
          <p:spPr>
            <a:xfrm>
              <a:off x="4448175" y="4732662"/>
              <a:ext cx="165100" cy="79723"/>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DA3614F-8189-1F43-BEE9-1CE2762BB386}"/>
                </a:ext>
              </a:extLst>
            </p:cNvPr>
            <p:cNvCxnSpPr>
              <a:cxnSpLocks/>
            </p:cNvCxnSpPr>
            <p:nvPr/>
          </p:nvCxnSpPr>
          <p:spPr>
            <a:xfrm flipV="1">
              <a:off x="4772251" y="4252441"/>
              <a:ext cx="152400" cy="294362"/>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5349B8-DA09-669D-DCF2-0C90A5AC3607}"/>
                </a:ext>
              </a:extLst>
            </p:cNvPr>
            <p:cNvCxnSpPr>
              <a:cxnSpLocks/>
            </p:cNvCxnSpPr>
            <p:nvPr/>
          </p:nvCxnSpPr>
          <p:spPr>
            <a:xfrm>
              <a:off x="4927830" y="4257546"/>
              <a:ext cx="158520" cy="196085"/>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C4AFC1A-679C-F60D-5BCA-1A11B589ED0B}"/>
                </a:ext>
              </a:extLst>
            </p:cNvPr>
            <p:cNvCxnSpPr>
              <a:cxnSpLocks/>
            </p:cNvCxnSpPr>
            <p:nvPr/>
          </p:nvCxnSpPr>
          <p:spPr>
            <a:xfrm flipV="1">
              <a:off x="5089525" y="4424289"/>
              <a:ext cx="161241" cy="29342"/>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9575674-CD2F-F49E-84A1-985F72B36957}"/>
                </a:ext>
              </a:extLst>
            </p:cNvPr>
            <p:cNvCxnSpPr>
              <a:cxnSpLocks/>
            </p:cNvCxnSpPr>
            <p:nvPr/>
          </p:nvCxnSpPr>
          <p:spPr>
            <a:xfrm>
              <a:off x="5250766" y="4424289"/>
              <a:ext cx="156259" cy="222517"/>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453C2CD-CCAF-40B6-8317-565949009093}"/>
                </a:ext>
              </a:extLst>
            </p:cNvPr>
            <p:cNvCxnSpPr>
              <a:cxnSpLocks/>
            </p:cNvCxnSpPr>
            <p:nvPr/>
          </p:nvCxnSpPr>
          <p:spPr>
            <a:xfrm>
              <a:off x="5403850" y="4640674"/>
              <a:ext cx="161925" cy="300494"/>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F4C0A7C-9830-720D-FEB0-CA9A0071E1B1}"/>
                </a:ext>
              </a:extLst>
            </p:cNvPr>
            <p:cNvCxnSpPr>
              <a:cxnSpLocks/>
            </p:cNvCxnSpPr>
            <p:nvPr/>
          </p:nvCxnSpPr>
          <p:spPr>
            <a:xfrm flipV="1">
              <a:off x="5568950" y="4714264"/>
              <a:ext cx="152400" cy="223838"/>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316A416-C8A7-60E4-9979-1C1D0EFBE25E}"/>
                </a:ext>
              </a:extLst>
            </p:cNvPr>
            <p:cNvCxnSpPr>
              <a:cxnSpLocks/>
            </p:cNvCxnSpPr>
            <p:nvPr/>
          </p:nvCxnSpPr>
          <p:spPr>
            <a:xfrm flipV="1">
              <a:off x="5721350" y="4665204"/>
              <a:ext cx="161925" cy="52127"/>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B4C7637-2689-52A1-A897-8C55F33E62E5}"/>
                </a:ext>
              </a:extLst>
            </p:cNvPr>
            <p:cNvCxnSpPr>
              <a:cxnSpLocks/>
            </p:cNvCxnSpPr>
            <p:nvPr/>
          </p:nvCxnSpPr>
          <p:spPr>
            <a:xfrm flipV="1">
              <a:off x="5883275" y="4505758"/>
              <a:ext cx="168275" cy="159446"/>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941EA62-6B11-6598-A4B8-425B81BCDB80}"/>
                </a:ext>
              </a:extLst>
            </p:cNvPr>
            <p:cNvCxnSpPr>
              <a:cxnSpLocks/>
            </p:cNvCxnSpPr>
            <p:nvPr/>
          </p:nvCxnSpPr>
          <p:spPr>
            <a:xfrm flipV="1">
              <a:off x="6048375" y="4223661"/>
              <a:ext cx="155575" cy="285163"/>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948DB10-6EF8-6EF9-12AD-1A12D61D8CA7}"/>
                </a:ext>
              </a:extLst>
            </p:cNvPr>
            <p:cNvCxnSpPr>
              <a:cxnSpLocks/>
            </p:cNvCxnSpPr>
            <p:nvPr/>
          </p:nvCxnSpPr>
          <p:spPr>
            <a:xfrm>
              <a:off x="6205771" y="4221088"/>
              <a:ext cx="163057" cy="268630"/>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FF6D36F-726B-345B-5C10-DCC3444EB0FA}"/>
                </a:ext>
              </a:extLst>
            </p:cNvPr>
            <p:cNvCxnSpPr>
              <a:cxnSpLocks/>
            </p:cNvCxnSpPr>
            <p:nvPr/>
          </p:nvCxnSpPr>
          <p:spPr>
            <a:xfrm>
              <a:off x="6365631" y="4483544"/>
              <a:ext cx="329312" cy="219226"/>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C50ED74-EEA8-A925-4016-0665C24ED102}"/>
                </a:ext>
              </a:extLst>
            </p:cNvPr>
            <p:cNvCxnSpPr>
              <a:cxnSpLocks/>
            </p:cNvCxnSpPr>
            <p:nvPr/>
          </p:nvCxnSpPr>
          <p:spPr>
            <a:xfrm flipH="1">
              <a:off x="2351584" y="4568798"/>
              <a:ext cx="1764804" cy="0"/>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3B5E4D6-3142-6BFE-A01A-840AE3AF76EF}"/>
                </a:ext>
              </a:extLst>
            </p:cNvPr>
            <p:cNvCxnSpPr>
              <a:cxnSpLocks/>
            </p:cNvCxnSpPr>
            <p:nvPr/>
          </p:nvCxnSpPr>
          <p:spPr>
            <a:xfrm>
              <a:off x="6693967" y="4702771"/>
              <a:ext cx="150845" cy="247298"/>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0E42746-CC8D-EE49-3BE4-84F71CC0CF31}"/>
                </a:ext>
              </a:extLst>
            </p:cNvPr>
            <p:cNvCxnSpPr>
              <a:cxnSpLocks/>
            </p:cNvCxnSpPr>
            <p:nvPr/>
          </p:nvCxnSpPr>
          <p:spPr>
            <a:xfrm flipV="1">
              <a:off x="6844812" y="4642338"/>
              <a:ext cx="172802" cy="307731"/>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9A588EB-F847-F2C1-FE1F-35027604195C}"/>
                </a:ext>
              </a:extLst>
            </p:cNvPr>
            <p:cNvCxnSpPr>
              <a:cxnSpLocks/>
            </p:cNvCxnSpPr>
            <p:nvPr/>
          </p:nvCxnSpPr>
          <p:spPr>
            <a:xfrm flipV="1">
              <a:off x="7017817" y="4483544"/>
              <a:ext cx="148158" cy="157130"/>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5EC24D9-1A77-4AC6-3F8A-88D65BFD744C}"/>
                </a:ext>
              </a:extLst>
            </p:cNvPr>
            <p:cNvCxnSpPr>
              <a:cxnSpLocks/>
            </p:cNvCxnSpPr>
            <p:nvPr/>
          </p:nvCxnSpPr>
          <p:spPr>
            <a:xfrm flipV="1">
              <a:off x="7169112" y="4441825"/>
              <a:ext cx="161963" cy="32783"/>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D2CE291-886D-EB53-EB06-7899141FABB5}"/>
                </a:ext>
              </a:extLst>
            </p:cNvPr>
            <p:cNvCxnSpPr>
              <a:cxnSpLocks/>
            </p:cNvCxnSpPr>
            <p:nvPr/>
          </p:nvCxnSpPr>
          <p:spPr>
            <a:xfrm flipV="1">
              <a:off x="7344842" y="4213225"/>
              <a:ext cx="144983" cy="224249"/>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985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D3AAB-11AB-A6E7-42AB-92BD256EBC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9D1CE8-728C-9753-6F12-86AA40CCBF15}"/>
              </a:ext>
            </a:extLst>
          </p:cNvPr>
          <p:cNvSpPr>
            <a:spLocks noGrp="1"/>
          </p:cNvSpPr>
          <p:nvPr>
            <p:ph type="title"/>
          </p:nvPr>
        </p:nvSpPr>
        <p:spPr/>
        <p:txBody>
          <a:bodyPr/>
          <a:lstStyle/>
          <a:p>
            <a:r>
              <a:rPr lang="en-US" dirty="0"/>
              <a:t>Illustration of closed orbit distortion</a:t>
            </a:r>
          </a:p>
        </p:txBody>
      </p:sp>
      <p:pic>
        <p:nvPicPr>
          <p:cNvPr id="5" name="Picture 4" descr="Q4.270_turns1.png">
            <a:extLst>
              <a:ext uri="{FF2B5EF4-FFF2-40B4-BE49-F238E27FC236}">
                <a16:creationId xmlns:a16="http://schemas.microsoft.com/office/drawing/2014/main" id="{3DA85A34-20E1-0D92-0FC3-6751A3ADBC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grpSp>
        <p:nvGrpSpPr>
          <p:cNvPr id="17" name="Group 16">
            <a:extLst>
              <a:ext uri="{FF2B5EF4-FFF2-40B4-BE49-F238E27FC236}">
                <a16:creationId xmlns:a16="http://schemas.microsoft.com/office/drawing/2014/main" id="{44422E8A-DA00-75E6-FF81-40D1D0F223C4}"/>
              </a:ext>
            </a:extLst>
          </p:cNvPr>
          <p:cNvGrpSpPr/>
          <p:nvPr/>
        </p:nvGrpSpPr>
        <p:grpSpPr>
          <a:xfrm>
            <a:off x="2332493" y="3936898"/>
            <a:ext cx="3553176" cy="539145"/>
            <a:chOff x="2332493" y="3936898"/>
            <a:chExt cx="3553176" cy="539145"/>
          </a:xfrm>
        </p:grpSpPr>
        <p:sp>
          <p:nvSpPr>
            <p:cNvPr id="10" name="TextBox 9">
              <a:extLst>
                <a:ext uri="{FF2B5EF4-FFF2-40B4-BE49-F238E27FC236}">
                  <a16:creationId xmlns:a16="http://schemas.microsoft.com/office/drawing/2014/main" id="{9123CD36-B8D1-A9A8-0CC5-7F762F93EFE5}"/>
                </a:ext>
              </a:extLst>
            </p:cNvPr>
            <p:cNvSpPr txBox="1"/>
            <p:nvPr/>
          </p:nvSpPr>
          <p:spPr>
            <a:xfrm>
              <a:off x="2632854" y="3936898"/>
              <a:ext cx="3252815" cy="276999"/>
            </a:xfrm>
            <a:prstGeom prst="rect">
              <a:avLst/>
            </a:prstGeom>
            <a:noFill/>
            <a:ln w="28575">
              <a:noFill/>
            </a:ln>
          </p:spPr>
          <p:txBody>
            <a:bodyPr wrap="none" rtlCol="0">
              <a:spAutoFit/>
            </a:bodyPr>
            <a:lstStyle/>
            <a:p>
              <a:pPr>
                <a:buNone/>
              </a:pPr>
              <a:r>
                <a:rPr lang="en-US" sz="1200" b="1" dirty="0">
                  <a:solidFill>
                    <a:schemeClr val="accent6"/>
                  </a:solidFill>
                  <a:latin typeface="Arial"/>
                  <a:cs typeface="Arial"/>
                </a:rPr>
                <a:t>Starting point on closed orbit coordinates</a:t>
              </a:r>
            </a:p>
          </p:txBody>
        </p:sp>
        <p:cxnSp>
          <p:nvCxnSpPr>
            <p:cNvPr id="12" name="Straight Arrow Connector 11">
              <a:extLst>
                <a:ext uri="{FF2B5EF4-FFF2-40B4-BE49-F238E27FC236}">
                  <a16:creationId xmlns:a16="http://schemas.microsoft.com/office/drawing/2014/main" id="{413483BF-029C-862D-4D09-A31A8348B3D1}"/>
                </a:ext>
              </a:extLst>
            </p:cNvPr>
            <p:cNvCxnSpPr>
              <a:cxnSpLocks/>
            </p:cNvCxnSpPr>
            <p:nvPr/>
          </p:nvCxnSpPr>
          <p:spPr>
            <a:xfrm flipH="1">
              <a:off x="2399783" y="4169894"/>
              <a:ext cx="269160" cy="201870"/>
            </a:xfrm>
            <a:prstGeom prst="straightConnector1">
              <a:avLst/>
            </a:prstGeom>
            <a:ln w="28575">
              <a:solidFill>
                <a:schemeClr val="accent6"/>
              </a:solidFill>
              <a:tailEnd type="arrow"/>
            </a:ln>
          </p:spPr>
          <p:style>
            <a:lnRef idx="2">
              <a:schemeClr val="accent1"/>
            </a:lnRef>
            <a:fillRef idx="0">
              <a:schemeClr val="accent1"/>
            </a:fillRef>
            <a:effectRef idx="1">
              <a:schemeClr val="accent1"/>
            </a:effectRef>
            <a:fontRef idx="minor">
              <a:schemeClr val="tx1"/>
            </a:fontRef>
          </p:style>
        </p:cxnSp>
        <p:sp>
          <p:nvSpPr>
            <p:cNvPr id="13" name="Oval 12">
              <a:extLst>
                <a:ext uri="{FF2B5EF4-FFF2-40B4-BE49-F238E27FC236}">
                  <a16:creationId xmlns:a16="http://schemas.microsoft.com/office/drawing/2014/main" id="{793DDBE2-4FAC-079C-7BC3-4B077144D75E}"/>
                </a:ext>
              </a:extLst>
            </p:cNvPr>
            <p:cNvSpPr/>
            <p:nvPr/>
          </p:nvSpPr>
          <p:spPr>
            <a:xfrm>
              <a:off x="2332493" y="4408753"/>
              <a:ext cx="67290" cy="672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8" name="Picture 7" descr="Q4.270_turns100_.png">
            <a:extLst>
              <a:ext uri="{FF2B5EF4-FFF2-40B4-BE49-F238E27FC236}">
                <a16:creationId xmlns:a16="http://schemas.microsoft.com/office/drawing/2014/main" id="{5E47546B-636C-8825-F32D-59DA04621A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grpSp>
        <p:nvGrpSpPr>
          <p:cNvPr id="16" name="Group 15">
            <a:extLst>
              <a:ext uri="{FF2B5EF4-FFF2-40B4-BE49-F238E27FC236}">
                <a16:creationId xmlns:a16="http://schemas.microsoft.com/office/drawing/2014/main" id="{5AED88DA-3777-09CA-B785-C17893423306}"/>
              </a:ext>
            </a:extLst>
          </p:cNvPr>
          <p:cNvGrpSpPr/>
          <p:nvPr/>
        </p:nvGrpSpPr>
        <p:grpSpPr>
          <a:xfrm>
            <a:off x="2422566" y="4550551"/>
            <a:ext cx="5011387" cy="894673"/>
            <a:chOff x="2422566" y="4550551"/>
            <a:chExt cx="5011387" cy="894673"/>
          </a:xfrm>
        </p:grpSpPr>
        <p:sp>
          <p:nvSpPr>
            <p:cNvPr id="14" name="TextBox 13">
              <a:extLst>
                <a:ext uri="{FF2B5EF4-FFF2-40B4-BE49-F238E27FC236}">
                  <a16:creationId xmlns:a16="http://schemas.microsoft.com/office/drawing/2014/main" id="{DF88B2F2-B00A-E7BC-AA06-8FFA4DF0AF72}"/>
                </a:ext>
              </a:extLst>
            </p:cNvPr>
            <p:cNvSpPr txBox="1"/>
            <p:nvPr/>
          </p:nvSpPr>
          <p:spPr>
            <a:xfrm>
              <a:off x="3011135" y="5168225"/>
              <a:ext cx="3595857" cy="276999"/>
            </a:xfrm>
            <a:prstGeom prst="rect">
              <a:avLst/>
            </a:prstGeom>
            <a:noFill/>
            <a:ln w="28575">
              <a:noFill/>
            </a:ln>
          </p:spPr>
          <p:txBody>
            <a:bodyPr wrap="none" rtlCol="0">
              <a:spAutoFit/>
            </a:bodyPr>
            <a:lstStyle/>
            <a:p>
              <a:pPr>
                <a:buNone/>
              </a:pPr>
              <a:r>
                <a:rPr lang="en-US" sz="1200" b="1" dirty="0">
                  <a:solidFill>
                    <a:schemeClr val="accent6"/>
                  </a:solidFill>
                  <a:latin typeface="Arial"/>
                  <a:cs typeface="Arial"/>
                </a:rPr>
                <a:t>Same particle coordinates after one(all) turn(s)</a:t>
              </a:r>
            </a:p>
          </p:txBody>
        </p:sp>
        <p:sp>
          <p:nvSpPr>
            <p:cNvPr id="15" name="Freeform 14">
              <a:extLst>
                <a:ext uri="{FF2B5EF4-FFF2-40B4-BE49-F238E27FC236}">
                  <a16:creationId xmlns:a16="http://schemas.microsoft.com/office/drawing/2014/main" id="{4558DC8F-80AC-87F9-9805-46F712445CBD}"/>
                </a:ext>
              </a:extLst>
            </p:cNvPr>
            <p:cNvSpPr/>
            <p:nvPr/>
          </p:nvSpPr>
          <p:spPr>
            <a:xfrm>
              <a:off x="2422566" y="4550551"/>
              <a:ext cx="5011387" cy="607905"/>
            </a:xfrm>
            <a:custGeom>
              <a:avLst/>
              <a:gdLst>
                <a:gd name="connsiteX0" fmla="*/ 5011387 w 5011387"/>
                <a:gd name="connsiteY0" fmla="*/ 0 h 439748"/>
                <a:gd name="connsiteX1" fmla="*/ 2565070 w 5011387"/>
                <a:gd name="connsiteY1" fmla="*/ 439387 h 439748"/>
                <a:gd name="connsiteX2" fmla="*/ 0 w 5011387"/>
                <a:gd name="connsiteY2" fmla="*/ 59377 h 439748"/>
                <a:gd name="connsiteX0" fmla="*/ 5011387 w 5011387"/>
                <a:gd name="connsiteY0" fmla="*/ 0 h 439748"/>
                <a:gd name="connsiteX1" fmla="*/ 2565070 w 5011387"/>
                <a:gd name="connsiteY1" fmla="*/ 439387 h 439748"/>
                <a:gd name="connsiteX2" fmla="*/ 0 w 5011387"/>
                <a:gd name="connsiteY2" fmla="*/ 59377 h 439748"/>
                <a:gd name="connsiteX0" fmla="*/ 5011387 w 5011387"/>
                <a:gd name="connsiteY0" fmla="*/ 0 h 391646"/>
                <a:gd name="connsiteX1" fmla="*/ 2565070 w 5011387"/>
                <a:gd name="connsiteY1" fmla="*/ 391285 h 391646"/>
                <a:gd name="connsiteX2" fmla="*/ 0 w 5011387"/>
                <a:gd name="connsiteY2" fmla="*/ 11275 h 391646"/>
                <a:gd name="connsiteX0" fmla="*/ 5011387 w 5011387"/>
                <a:gd name="connsiteY0" fmla="*/ 0 h 392462"/>
                <a:gd name="connsiteX1" fmla="*/ 2565070 w 5011387"/>
                <a:gd name="connsiteY1" fmla="*/ 391285 h 392462"/>
                <a:gd name="connsiteX2" fmla="*/ 0 w 5011387"/>
                <a:gd name="connsiteY2" fmla="*/ 11275 h 392462"/>
              </a:gdLst>
              <a:ahLst/>
              <a:cxnLst>
                <a:cxn ang="0">
                  <a:pos x="connsiteX0" y="connsiteY0"/>
                </a:cxn>
                <a:cxn ang="0">
                  <a:pos x="connsiteX1" y="connsiteY1"/>
                </a:cxn>
                <a:cxn ang="0">
                  <a:pos x="connsiteX2" y="connsiteY2"/>
                </a:cxn>
              </a:cxnLst>
              <a:rect l="l" t="t" r="r" b="b"/>
              <a:pathLst>
                <a:path w="5011387" h="392462">
                  <a:moveTo>
                    <a:pt x="5011387" y="0"/>
                  </a:moveTo>
                  <a:cubicBezTo>
                    <a:pt x="4673204" y="306575"/>
                    <a:pt x="3400301" y="381389"/>
                    <a:pt x="2565070" y="391285"/>
                  </a:cubicBezTo>
                  <a:cubicBezTo>
                    <a:pt x="1729839" y="401181"/>
                    <a:pt x="451745" y="354904"/>
                    <a:pt x="0" y="11275"/>
                  </a:cubicBezTo>
                </a:path>
              </a:pathLst>
            </a:custGeom>
            <a:noFill/>
            <a:ln w="28575">
              <a:solidFill>
                <a:schemeClr val="accent6"/>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1" name="Oval 10">
            <a:extLst>
              <a:ext uri="{FF2B5EF4-FFF2-40B4-BE49-F238E27FC236}">
                <a16:creationId xmlns:a16="http://schemas.microsoft.com/office/drawing/2014/main" id="{80F0F796-F5F3-B081-8223-15DA221C85DB}"/>
              </a:ext>
            </a:extLst>
          </p:cNvPr>
          <p:cNvSpPr/>
          <p:nvPr/>
        </p:nvSpPr>
        <p:spPr bwMode="auto">
          <a:xfrm>
            <a:off x="6600056" y="5157192"/>
            <a:ext cx="1008112" cy="576064"/>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pic>
        <p:nvPicPr>
          <p:cNvPr id="7" name="Picture 6" descr="Q4.270_turns100_CO.png">
            <a:extLst>
              <a:ext uri="{FF2B5EF4-FFF2-40B4-BE49-F238E27FC236}">
                <a16:creationId xmlns:a16="http://schemas.microsoft.com/office/drawing/2014/main" id="{86F43450-23E3-9702-35E2-81511BC1AD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sp>
        <p:nvSpPr>
          <p:cNvPr id="4" name="Date Placeholder 3">
            <a:extLst>
              <a:ext uri="{FF2B5EF4-FFF2-40B4-BE49-F238E27FC236}">
                <a16:creationId xmlns:a16="http://schemas.microsoft.com/office/drawing/2014/main" id="{5ACA86D7-33EB-91D6-E827-D9DADD77153E}"/>
              </a:ext>
            </a:extLst>
          </p:cNvPr>
          <p:cNvSpPr>
            <a:spLocks noGrp="1"/>
          </p:cNvSpPr>
          <p:nvPr>
            <p:ph type="dt" sz="half" idx="10"/>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644B3EDA-88DB-03CF-E9B7-D157838DE955}"/>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C9969C98-13EC-D7C2-D1F6-C96EC9D65BC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3" name="Content Placeholder 2">
            <a:extLst>
              <a:ext uri="{FF2B5EF4-FFF2-40B4-BE49-F238E27FC236}">
                <a16:creationId xmlns:a16="http://schemas.microsoft.com/office/drawing/2014/main" id="{2D00ADB2-5FD4-F910-84E9-B8667F6E50F0}"/>
              </a:ext>
            </a:extLst>
          </p:cNvPr>
          <p:cNvSpPr>
            <a:spLocks noGrp="1"/>
          </p:cNvSpPr>
          <p:nvPr>
            <p:ph idx="1"/>
          </p:nvPr>
        </p:nvSpPr>
        <p:spPr/>
        <p:txBody>
          <a:bodyPr/>
          <a:lstStyle/>
          <a:p>
            <a:pPr marL="457200" indent="-457200">
              <a:buSzPct val="100000"/>
              <a:buFont typeface="+mj-lt"/>
              <a:buAutoNum type="arabicPeriod" startAt="2"/>
            </a:pPr>
            <a:r>
              <a:rPr lang="en-US" dirty="0"/>
              <a:t>Ideal machine toy model with </a:t>
            </a:r>
            <a:r>
              <a:rPr lang="en-US" dirty="0">
                <a:solidFill>
                  <a:srgbClr val="BE1787"/>
                </a:solidFill>
              </a:rPr>
              <a:t>dipole error </a:t>
            </a:r>
            <a:r>
              <a:rPr lang="en-US" dirty="0"/>
              <a:t>(unintended deflection) somewhere</a:t>
            </a:r>
          </a:p>
          <a:p>
            <a:pPr marL="914400" lvl="1" indent="-457200">
              <a:buSzPct val="100000"/>
              <a:buFont typeface="+mj-lt"/>
              <a:buAutoNum type="alphaLcParenR"/>
            </a:pPr>
            <a:r>
              <a:rPr lang="en-US" dirty="0"/>
              <a:t>Particle injected on the design orbit </a:t>
            </a:r>
            <a:r>
              <a:rPr lang="is-IS" dirty="0"/>
              <a:t>… </a:t>
            </a:r>
            <a:r>
              <a:rPr lang="en-US" dirty="0"/>
              <a:t>receives dipole kick every turn </a:t>
            </a:r>
            <a:r>
              <a:rPr lang="is-IS" dirty="0"/>
              <a:t>… and consequently </a:t>
            </a:r>
            <a:r>
              <a:rPr lang="en-US" dirty="0"/>
              <a:t>performs </a:t>
            </a:r>
            <a:r>
              <a:rPr lang="en-US" dirty="0" err="1"/>
              <a:t>betatron</a:t>
            </a:r>
            <a:r>
              <a:rPr lang="en-US" dirty="0"/>
              <a:t> oscillation around a “distorted</a:t>
            </a:r>
            <a:r>
              <a:rPr lang="en-US" b="1" dirty="0"/>
              <a:t>” </a:t>
            </a:r>
            <a:r>
              <a:rPr lang="en-US" b="1" dirty="0">
                <a:solidFill>
                  <a:srgbClr val="FF0000"/>
                </a:solidFill>
              </a:rPr>
              <a:t>closed orbit</a:t>
            </a:r>
          </a:p>
          <a:p>
            <a:pPr marL="914400" lvl="1" indent="-457200">
              <a:buSzPct val="100000"/>
              <a:buFont typeface="+mj-lt"/>
              <a:buAutoNum type="alphaLcParenR"/>
            </a:pPr>
            <a:r>
              <a:rPr lang="en-US" dirty="0"/>
              <a:t>The </a:t>
            </a:r>
            <a:r>
              <a:rPr lang="en-US" b="1" dirty="0">
                <a:solidFill>
                  <a:srgbClr val="FF0000"/>
                </a:solidFill>
              </a:rPr>
              <a:t>closed orbit </a:t>
            </a:r>
            <a:r>
              <a:rPr lang="en-US" dirty="0"/>
              <a:t>is </a:t>
            </a:r>
            <a:r>
              <a:rPr lang="en-US" b="1" dirty="0"/>
              <a:t>NOT</a:t>
            </a:r>
            <a:r>
              <a:rPr lang="en-US" dirty="0"/>
              <a:t> the “</a:t>
            </a:r>
            <a:r>
              <a:rPr lang="en-US" b="1" dirty="0">
                <a:solidFill>
                  <a:schemeClr val="tx1"/>
                </a:solidFill>
              </a:rPr>
              <a:t>one passage</a:t>
            </a:r>
            <a:r>
              <a:rPr lang="en-US" dirty="0"/>
              <a:t>” orbit generated during the “</a:t>
            </a:r>
            <a:r>
              <a:rPr lang="en-US" b="1" dirty="0">
                <a:solidFill>
                  <a:schemeClr val="accent1"/>
                </a:solidFill>
              </a:rPr>
              <a:t>first turn</a:t>
            </a:r>
            <a:r>
              <a:rPr lang="en-US" dirty="0"/>
              <a:t>”  </a:t>
            </a:r>
            <a:endParaRPr lang="en-US" b="1" dirty="0"/>
          </a:p>
          <a:p>
            <a:pPr marL="914400" lvl="1" indent="-457200">
              <a:buSzPct val="100000"/>
              <a:buFont typeface="+mj-lt"/>
              <a:buAutoNum type="alphaLcParenR"/>
            </a:pPr>
            <a:r>
              <a:rPr lang="en-US" dirty="0"/>
              <a:t>Particle </a:t>
            </a:r>
            <a:r>
              <a:rPr lang="en-US" b="1" dirty="0"/>
              <a:t>injected onto closed orbit remains on closed orbit</a:t>
            </a:r>
          </a:p>
          <a:p>
            <a:endParaRPr lang="en-US" dirty="0"/>
          </a:p>
        </p:txBody>
      </p:sp>
    </p:spTree>
    <p:extLst>
      <p:ext uri="{BB962C8B-B14F-4D97-AF65-F5344CB8AC3E}">
        <p14:creationId xmlns:p14="http://schemas.microsoft.com/office/powerpoint/2010/main" val="253965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24744"/>
            <a:ext cx="11376024" cy="5112568"/>
          </a:xfrm>
        </p:spPr>
        <p:txBody>
          <a:bodyPr>
            <a:normAutofit/>
          </a:bodyPr>
          <a:lstStyle/>
          <a:p>
            <a:pPr marL="285750" indent="-285750">
              <a:buFont typeface="Arial" panose="020B0604020202020204" pitchFamily="34" charset="0"/>
              <a:buChar char="•"/>
            </a:pPr>
            <a:r>
              <a:rPr lang="en-US" dirty="0"/>
              <a:t>We will be discussing </a:t>
            </a:r>
            <a:r>
              <a:rPr lang="en-US" i="1" u="sng" dirty="0"/>
              <a:t>linear imperfections</a:t>
            </a:r>
            <a:r>
              <a:rPr lang="en-US" dirty="0"/>
              <a:t> and their impact mainly on </a:t>
            </a:r>
            <a:r>
              <a:rPr lang="en-US" i="1" u="sng" dirty="0"/>
              <a:t>storage rings</a:t>
            </a:r>
            <a:r>
              <a:rPr lang="en-US" dirty="0"/>
              <a:t> which can be easily transposed to </a:t>
            </a:r>
            <a:r>
              <a:rPr lang="en-US" i="1" u="sng" dirty="0"/>
              <a:t>transfer lines</a:t>
            </a:r>
          </a:p>
          <a:p>
            <a:pPr marL="285750" indent="-285750">
              <a:buFont typeface="Arial" panose="020B0604020202020204" pitchFamily="34" charset="0"/>
              <a:buChar char="•"/>
            </a:pPr>
            <a:r>
              <a:rPr lang="en-US" dirty="0"/>
              <a:t>These imperfections affect most importantly the </a:t>
            </a:r>
            <a:r>
              <a:rPr lang="en-US" i="1" u="sng" dirty="0"/>
              <a:t>transverse dynamics</a:t>
            </a:r>
            <a:r>
              <a:rPr lang="en-US" dirty="0"/>
              <a:t> </a:t>
            </a:r>
          </a:p>
          <a:p>
            <a:pPr marL="609750" lvl="1" indent="-285750">
              <a:buFont typeface="Arial" panose="020B0604020202020204" pitchFamily="34" charset="0"/>
              <a:buChar char="•"/>
            </a:pPr>
            <a:r>
              <a:rPr lang="en-US" dirty="0"/>
              <a:t>i.e. we won’t treat errors or coupling to longitudinal plane</a:t>
            </a:r>
          </a:p>
          <a:p>
            <a:pPr marL="285750" indent="-285750">
              <a:buFont typeface="Arial" panose="020B0604020202020204" pitchFamily="34" charset="0"/>
              <a:buChar char="•"/>
            </a:pPr>
            <a:r>
              <a:rPr lang="en-US" dirty="0">
                <a:cs typeface="Symbol" charset="2"/>
              </a:rPr>
              <a:t>We will also assume </a:t>
            </a:r>
            <a:r>
              <a:rPr lang="en-US" i="1" u="sng" dirty="0">
                <a:cs typeface="Symbol" charset="2"/>
              </a:rPr>
              <a:t>fixed (and unique) beam energy</a:t>
            </a:r>
          </a:p>
          <a:p>
            <a:pPr marL="609750" lvl="1" indent="-285750">
              <a:buFont typeface="Arial" panose="020B0604020202020204" pitchFamily="34" charset="0"/>
              <a:buChar char="•"/>
            </a:pPr>
            <a:r>
              <a:rPr lang="en-US" dirty="0">
                <a:cs typeface="Symbol" charset="2"/>
              </a:rPr>
              <a:t>i.e. we won’t treat “chromatic” effects, treated in the Transverse Linear Beam Dynamics course</a:t>
            </a:r>
          </a:p>
          <a:p>
            <a:pPr marL="285750" indent="-285750">
              <a:buFont typeface="Arial" panose="020B0604020202020204" pitchFamily="34" charset="0"/>
              <a:buChar char="•"/>
            </a:pPr>
            <a:r>
              <a:rPr lang="en-US" dirty="0"/>
              <a:t>Selection of symbols used in this course:</a:t>
            </a:r>
          </a:p>
          <a:p>
            <a:pPr marL="345600" lvl="1" indent="0">
              <a:buNone/>
            </a:pPr>
            <a:r>
              <a:rPr lang="en-US" dirty="0"/>
              <a:t>            </a:t>
            </a:r>
            <a:r>
              <a:rPr lang="is-IS" dirty="0"/>
              <a:t>… denoting the horizontal and vertical plane, respectively</a:t>
            </a:r>
          </a:p>
          <a:p>
            <a:pPr marL="345600" lvl="1" indent="0">
              <a:buNone/>
            </a:pPr>
            <a:r>
              <a:rPr lang="is-IS" dirty="0"/>
              <a:t>            … </a:t>
            </a:r>
            <a:r>
              <a:rPr lang="en-US" dirty="0"/>
              <a:t>d</a:t>
            </a:r>
            <a:r>
              <a:rPr lang="is-IS" dirty="0"/>
              <a:t>enoting either horizontal or vertical plane</a:t>
            </a:r>
          </a:p>
          <a:p>
            <a:pPr marL="345600" lvl="1" indent="0">
              <a:buNone/>
            </a:pPr>
            <a:r>
              <a:rPr lang="en-US" dirty="0"/>
              <a:t>            </a:t>
            </a:r>
            <a:r>
              <a:rPr lang="is-IS" dirty="0"/>
              <a:t>… </a:t>
            </a:r>
            <a:r>
              <a:rPr lang="en-US" dirty="0"/>
              <a:t>d</a:t>
            </a:r>
            <a:r>
              <a:rPr lang="is-IS" dirty="0"/>
              <a:t>enoting the betatron phase advance in rad</a:t>
            </a:r>
            <a:endParaRPr lang="en-US" dirty="0"/>
          </a:p>
          <a:p>
            <a:pPr marL="345600" lvl="1" indent="0">
              <a:buNone/>
            </a:pPr>
            <a:r>
              <a:rPr lang="is-IS" dirty="0"/>
              <a:t>            … </a:t>
            </a:r>
            <a:r>
              <a:rPr lang="en-US" dirty="0"/>
              <a:t>tune in 2𝝅 units</a:t>
            </a:r>
          </a:p>
          <a:p>
            <a:pPr marL="345600" lvl="1" indent="0">
              <a:buNone/>
            </a:pPr>
            <a:r>
              <a:rPr lang="en-US" dirty="0"/>
              <a:t>            </a:t>
            </a:r>
            <a:r>
              <a:rPr lang="is-IS" dirty="0"/>
              <a:t>… circumference</a:t>
            </a:r>
          </a:p>
          <a:p>
            <a:pPr marL="345600" lvl="1" indent="0">
              <a:buNone/>
            </a:pPr>
            <a:endParaRPr lang="en-US" dirty="0"/>
          </a:p>
        </p:txBody>
      </p:sp>
      <p:sp>
        <p:nvSpPr>
          <p:cNvPr id="2" name="Title 1"/>
          <p:cNvSpPr>
            <a:spLocks noGrp="1"/>
          </p:cNvSpPr>
          <p:nvPr>
            <p:ph type="title"/>
          </p:nvPr>
        </p:nvSpPr>
        <p:spPr/>
        <p:txBody>
          <a:bodyPr/>
          <a:lstStyle/>
          <a:p>
            <a:r>
              <a:rPr lang="en-US" dirty="0"/>
              <a:t>Pre-words</a:t>
            </a:r>
          </a:p>
        </p:txBody>
      </p:sp>
      <p:pic>
        <p:nvPicPr>
          <p:cNvPr id="5" name="Picture 4" descr="x,_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525" y="4221088"/>
            <a:ext cx="495300" cy="228600"/>
          </a:xfrm>
          <a:prstGeom prst="rect">
            <a:avLst/>
          </a:prstGeom>
        </p:spPr>
      </p:pic>
      <p:pic>
        <p:nvPicPr>
          <p:cNvPr id="6" name="Picture 5" descr="u.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4410" y="4656467"/>
            <a:ext cx="177800" cy="165100"/>
          </a:xfrm>
          <a:prstGeom prst="rect">
            <a:avLst/>
          </a:prstGeom>
        </p:spPr>
      </p:pic>
      <p:pic>
        <p:nvPicPr>
          <p:cNvPr id="7" name="Picture 6" descr="Q.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6186" y="5335976"/>
            <a:ext cx="241300" cy="304800"/>
          </a:xfrm>
          <a:prstGeom prst="rect">
            <a:avLst/>
          </a:prstGeom>
        </p:spPr>
      </p:pic>
      <p:pic>
        <p:nvPicPr>
          <p:cNvPr id="8" name="Picture 7" descr="C.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6188" y="5712784"/>
            <a:ext cx="241300" cy="254000"/>
          </a:xfrm>
          <a:prstGeom prst="rect">
            <a:avLst/>
          </a:prstGeom>
        </p:spPr>
      </p:pic>
      <p:pic>
        <p:nvPicPr>
          <p:cNvPr id="9" name="Picture 8" descr="psi.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6186" y="4941168"/>
            <a:ext cx="203200" cy="317500"/>
          </a:xfrm>
          <a:prstGeom prst="rect">
            <a:avLst/>
          </a:prstGeom>
        </p:spPr>
      </p:pic>
      <p:sp>
        <p:nvSpPr>
          <p:cNvPr id="4" name="Date Placeholder 3">
            <a:extLst>
              <a:ext uri="{FF2B5EF4-FFF2-40B4-BE49-F238E27FC236}">
                <a16:creationId xmlns:a16="http://schemas.microsoft.com/office/drawing/2014/main" id="{A450D66A-CADD-C5F1-4D10-EDE5C62287F6}"/>
              </a:ext>
            </a:extLst>
          </p:cNvPr>
          <p:cNvSpPr>
            <a:spLocks noGrp="1"/>
          </p:cNvSpPr>
          <p:nvPr>
            <p:ph type="dt" sz="half" idx="10"/>
          </p:nvPr>
        </p:nvSpPr>
        <p:spPr/>
        <p:txBody>
          <a:bodyPr/>
          <a:lstStyle/>
          <a:p>
            <a:r>
              <a:rPr lang="en-US"/>
              <a:t>21.09.2025 - 04.10.2025</a:t>
            </a:r>
            <a:endParaRPr lang="en-US" dirty="0"/>
          </a:p>
        </p:txBody>
      </p:sp>
      <p:sp>
        <p:nvSpPr>
          <p:cNvPr id="10" name="Footer Placeholder 9">
            <a:extLst>
              <a:ext uri="{FF2B5EF4-FFF2-40B4-BE49-F238E27FC236}">
                <a16:creationId xmlns:a16="http://schemas.microsoft.com/office/drawing/2014/main" id="{CAF3FAFD-96AA-2282-A777-FA0EF2412421}"/>
              </a:ext>
            </a:extLst>
          </p:cNvPr>
          <p:cNvSpPr>
            <a:spLocks noGrp="1"/>
          </p:cNvSpPr>
          <p:nvPr>
            <p:ph type="ftr" sz="quarter" idx="11"/>
          </p:nvPr>
        </p:nvSpPr>
        <p:spPr/>
        <p:txBody>
          <a:bodyPr/>
          <a:lstStyle/>
          <a:p>
            <a:r>
              <a:rPr lang="en-US" dirty="0"/>
              <a:t>Linear Imperfections and Correction</a:t>
            </a:r>
          </a:p>
        </p:txBody>
      </p:sp>
      <p:sp>
        <p:nvSpPr>
          <p:cNvPr id="11" name="Slide Number Placeholder 10">
            <a:extLst>
              <a:ext uri="{FF2B5EF4-FFF2-40B4-BE49-F238E27FC236}">
                <a16:creationId xmlns:a16="http://schemas.microsoft.com/office/drawing/2014/main" id="{E004E1D8-A261-2A17-7A1D-805728F25168}"/>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322757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1DE48-AD5F-EE3D-B2C3-C29204555221}"/>
              </a:ext>
            </a:extLst>
          </p:cNvPr>
          <p:cNvSpPr>
            <a:spLocks noGrp="1"/>
          </p:cNvSpPr>
          <p:nvPr>
            <p:ph type="title"/>
          </p:nvPr>
        </p:nvSpPr>
        <p:spPr>
          <a:xfrm>
            <a:off x="412775" y="826850"/>
            <a:ext cx="11376025" cy="607130"/>
          </a:xfrm>
        </p:spPr>
        <p:txBody>
          <a:bodyPr/>
          <a:lstStyle/>
          <a:p>
            <a:r>
              <a:rPr lang="en-GB" dirty="0"/>
              <a:t>Let’s start simple… single passage!</a:t>
            </a:r>
          </a:p>
        </p:txBody>
      </p:sp>
      <p:sp>
        <p:nvSpPr>
          <p:cNvPr id="3" name="Date Placeholder 2">
            <a:extLst>
              <a:ext uri="{FF2B5EF4-FFF2-40B4-BE49-F238E27FC236}">
                <a16:creationId xmlns:a16="http://schemas.microsoft.com/office/drawing/2014/main" id="{72F30901-099E-FB07-D871-EC5BA0B07F27}"/>
              </a:ext>
            </a:extLst>
          </p:cNvPr>
          <p:cNvSpPr>
            <a:spLocks noGrp="1"/>
          </p:cNvSpPr>
          <p:nvPr>
            <p:ph type="dt" sz="half" idx="10"/>
          </p:nvPr>
        </p:nvSpPr>
        <p:spPr/>
        <p:txBody>
          <a:bodyPr/>
          <a:lstStyle/>
          <a:p>
            <a:r>
              <a:rPr lang="en-US"/>
              <a:t>21.09.2025 - 04.10.2025</a:t>
            </a:r>
            <a:endParaRPr lang="en-US" dirty="0"/>
          </a:p>
        </p:txBody>
      </p:sp>
      <p:sp>
        <p:nvSpPr>
          <p:cNvPr id="4" name="Footer Placeholder 3">
            <a:extLst>
              <a:ext uri="{FF2B5EF4-FFF2-40B4-BE49-F238E27FC236}">
                <a16:creationId xmlns:a16="http://schemas.microsoft.com/office/drawing/2014/main" id="{66E135F9-8792-A563-7549-D4ADA6FE9179}"/>
              </a:ext>
            </a:extLst>
          </p:cNvPr>
          <p:cNvSpPr>
            <a:spLocks noGrp="1"/>
          </p:cNvSpPr>
          <p:nvPr>
            <p:ph type="ftr" sz="quarter" idx="11"/>
          </p:nvPr>
        </p:nvSpPr>
        <p:spPr/>
        <p:txBody>
          <a:bodyPr/>
          <a:lstStyle/>
          <a:p>
            <a:r>
              <a:rPr lang="en-US"/>
              <a:t>Linear Imperfections and Correction</a:t>
            </a:r>
            <a:endParaRPr lang="en-US" dirty="0"/>
          </a:p>
        </p:txBody>
      </p:sp>
      <p:sp>
        <p:nvSpPr>
          <p:cNvPr id="5" name="Slide Number Placeholder 4">
            <a:extLst>
              <a:ext uri="{FF2B5EF4-FFF2-40B4-BE49-F238E27FC236}">
                <a16:creationId xmlns:a16="http://schemas.microsoft.com/office/drawing/2014/main" id="{61DD5ECF-8007-AC89-CFAA-15496C36F033}"/>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30" name="Picture 29" descr="Q4.270_turns100.png">
            <a:extLst>
              <a:ext uri="{FF2B5EF4-FFF2-40B4-BE49-F238E27FC236}">
                <a16:creationId xmlns:a16="http://schemas.microsoft.com/office/drawing/2014/main" id="{A602D2A7-E91B-F347-09D7-7B0C391FDD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1787608"/>
            <a:ext cx="8784000" cy="3513600"/>
          </a:xfrm>
          <a:prstGeom prst="rect">
            <a:avLst/>
          </a:prstGeom>
        </p:spPr>
      </p:pic>
      <p:grpSp>
        <p:nvGrpSpPr>
          <p:cNvPr id="31" name="Group 30">
            <a:extLst>
              <a:ext uri="{FF2B5EF4-FFF2-40B4-BE49-F238E27FC236}">
                <a16:creationId xmlns:a16="http://schemas.microsoft.com/office/drawing/2014/main" id="{5450FFC5-10DE-3FB3-7C52-B6874E35092B}"/>
              </a:ext>
            </a:extLst>
          </p:cNvPr>
          <p:cNvGrpSpPr/>
          <p:nvPr/>
        </p:nvGrpSpPr>
        <p:grpSpPr>
          <a:xfrm>
            <a:off x="2351584" y="3291913"/>
            <a:ext cx="5138241" cy="736844"/>
            <a:chOff x="2351584" y="4213225"/>
            <a:chExt cx="5138241" cy="736844"/>
          </a:xfrm>
        </p:grpSpPr>
        <p:cxnSp>
          <p:nvCxnSpPr>
            <p:cNvPr id="32" name="Straight Connector 31">
              <a:extLst>
                <a:ext uri="{FF2B5EF4-FFF2-40B4-BE49-F238E27FC236}">
                  <a16:creationId xmlns:a16="http://schemas.microsoft.com/office/drawing/2014/main" id="{1C18046C-AE7D-A0A0-208A-C15CA7F1B124}"/>
                </a:ext>
              </a:extLst>
            </p:cNvPr>
            <p:cNvCxnSpPr>
              <a:cxnSpLocks/>
            </p:cNvCxnSpPr>
            <p:nvPr/>
          </p:nvCxnSpPr>
          <p:spPr>
            <a:xfrm>
              <a:off x="4127500" y="4588547"/>
              <a:ext cx="158750" cy="279031"/>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43B10ED-BCF1-C3BE-A723-9CF1CA6AF60F}"/>
                </a:ext>
              </a:extLst>
            </p:cNvPr>
            <p:cNvCxnSpPr>
              <a:cxnSpLocks/>
            </p:cNvCxnSpPr>
            <p:nvPr/>
          </p:nvCxnSpPr>
          <p:spPr>
            <a:xfrm flipV="1">
              <a:off x="4286250" y="4732662"/>
              <a:ext cx="158750" cy="134916"/>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D36632F-DB54-E17B-5E88-9ECFED2D1432}"/>
                </a:ext>
              </a:extLst>
            </p:cNvPr>
            <p:cNvCxnSpPr>
              <a:cxnSpLocks/>
            </p:cNvCxnSpPr>
            <p:nvPr/>
          </p:nvCxnSpPr>
          <p:spPr>
            <a:xfrm flipV="1">
              <a:off x="4619625" y="4560950"/>
              <a:ext cx="149225" cy="251434"/>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B2DD445-3ADD-D8F9-7F93-D6E393517A74}"/>
                </a:ext>
              </a:extLst>
            </p:cNvPr>
            <p:cNvCxnSpPr>
              <a:cxnSpLocks/>
            </p:cNvCxnSpPr>
            <p:nvPr/>
          </p:nvCxnSpPr>
          <p:spPr>
            <a:xfrm>
              <a:off x="4448175" y="4732662"/>
              <a:ext cx="165100" cy="79723"/>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3C73A34-66CB-309E-0991-B057562F096A}"/>
                </a:ext>
              </a:extLst>
            </p:cNvPr>
            <p:cNvCxnSpPr>
              <a:cxnSpLocks/>
            </p:cNvCxnSpPr>
            <p:nvPr/>
          </p:nvCxnSpPr>
          <p:spPr>
            <a:xfrm flipV="1">
              <a:off x="4772251" y="4252441"/>
              <a:ext cx="152400" cy="294362"/>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587EE80-0564-0538-928C-3B0099E2C5A3}"/>
                </a:ext>
              </a:extLst>
            </p:cNvPr>
            <p:cNvCxnSpPr>
              <a:cxnSpLocks/>
            </p:cNvCxnSpPr>
            <p:nvPr/>
          </p:nvCxnSpPr>
          <p:spPr>
            <a:xfrm>
              <a:off x="4927830" y="4257546"/>
              <a:ext cx="158520" cy="196085"/>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56FB12F-7FAF-2D58-98A5-A9E9CBAEDB78}"/>
                </a:ext>
              </a:extLst>
            </p:cNvPr>
            <p:cNvCxnSpPr>
              <a:cxnSpLocks/>
            </p:cNvCxnSpPr>
            <p:nvPr/>
          </p:nvCxnSpPr>
          <p:spPr>
            <a:xfrm flipV="1">
              <a:off x="5089525" y="4424289"/>
              <a:ext cx="161241" cy="29342"/>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343B395-F896-89D5-0D75-57EDF7C483CA}"/>
                </a:ext>
              </a:extLst>
            </p:cNvPr>
            <p:cNvCxnSpPr>
              <a:cxnSpLocks/>
            </p:cNvCxnSpPr>
            <p:nvPr/>
          </p:nvCxnSpPr>
          <p:spPr>
            <a:xfrm>
              <a:off x="5250766" y="4424289"/>
              <a:ext cx="156259" cy="222517"/>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BFDFCC7-4028-F151-3389-41BF1D20A196}"/>
                </a:ext>
              </a:extLst>
            </p:cNvPr>
            <p:cNvCxnSpPr>
              <a:cxnSpLocks/>
            </p:cNvCxnSpPr>
            <p:nvPr/>
          </p:nvCxnSpPr>
          <p:spPr>
            <a:xfrm>
              <a:off x="5403850" y="4640674"/>
              <a:ext cx="161925" cy="300494"/>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4AE70AA-EBBD-F66B-D05F-F2E36DA64F1B}"/>
                </a:ext>
              </a:extLst>
            </p:cNvPr>
            <p:cNvCxnSpPr>
              <a:cxnSpLocks/>
            </p:cNvCxnSpPr>
            <p:nvPr/>
          </p:nvCxnSpPr>
          <p:spPr>
            <a:xfrm flipV="1">
              <a:off x="5568950" y="4714264"/>
              <a:ext cx="152400" cy="223838"/>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E1A76D-FF7A-4A57-924F-78767A934007}"/>
                </a:ext>
              </a:extLst>
            </p:cNvPr>
            <p:cNvCxnSpPr>
              <a:cxnSpLocks/>
            </p:cNvCxnSpPr>
            <p:nvPr/>
          </p:nvCxnSpPr>
          <p:spPr>
            <a:xfrm flipV="1">
              <a:off x="5721350" y="4665204"/>
              <a:ext cx="161925" cy="52127"/>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BACDDB7-D41F-0109-D249-B32F25F12456}"/>
                </a:ext>
              </a:extLst>
            </p:cNvPr>
            <p:cNvCxnSpPr>
              <a:cxnSpLocks/>
            </p:cNvCxnSpPr>
            <p:nvPr/>
          </p:nvCxnSpPr>
          <p:spPr>
            <a:xfrm flipV="1">
              <a:off x="5883275" y="4505758"/>
              <a:ext cx="168275" cy="159446"/>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EC8D232-6CBE-3470-983F-4D09DB138289}"/>
                </a:ext>
              </a:extLst>
            </p:cNvPr>
            <p:cNvCxnSpPr>
              <a:cxnSpLocks/>
            </p:cNvCxnSpPr>
            <p:nvPr/>
          </p:nvCxnSpPr>
          <p:spPr>
            <a:xfrm flipV="1">
              <a:off x="6048375" y="4223661"/>
              <a:ext cx="155575" cy="285163"/>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4A55D3E-BBC7-279A-F42D-D1120B488DB7}"/>
                </a:ext>
              </a:extLst>
            </p:cNvPr>
            <p:cNvCxnSpPr>
              <a:cxnSpLocks/>
            </p:cNvCxnSpPr>
            <p:nvPr/>
          </p:nvCxnSpPr>
          <p:spPr>
            <a:xfrm>
              <a:off x="6205771" y="4221088"/>
              <a:ext cx="163057" cy="268630"/>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8F2B067-8C0E-1755-C513-6C404F8E6F0D}"/>
                </a:ext>
              </a:extLst>
            </p:cNvPr>
            <p:cNvCxnSpPr>
              <a:cxnSpLocks/>
            </p:cNvCxnSpPr>
            <p:nvPr/>
          </p:nvCxnSpPr>
          <p:spPr>
            <a:xfrm>
              <a:off x="6365631" y="4483544"/>
              <a:ext cx="329312" cy="219226"/>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43C9731-9073-46C9-8BF5-9862BB7443FF}"/>
                </a:ext>
              </a:extLst>
            </p:cNvPr>
            <p:cNvCxnSpPr>
              <a:cxnSpLocks/>
            </p:cNvCxnSpPr>
            <p:nvPr/>
          </p:nvCxnSpPr>
          <p:spPr>
            <a:xfrm flipH="1">
              <a:off x="2351584" y="4568798"/>
              <a:ext cx="1764804" cy="0"/>
            </a:xfrm>
            <a:prstGeom prst="line">
              <a:avLst/>
            </a:prstGeom>
            <a:ln w="38100" cap="rnd">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AC1BF1C-35E7-9676-B2B1-A958B75C22A0}"/>
                </a:ext>
              </a:extLst>
            </p:cNvPr>
            <p:cNvCxnSpPr>
              <a:cxnSpLocks/>
            </p:cNvCxnSpPr>
            <p:nvPr/>
          </p:nvCxnSpPr>
          <p:spPr>
            <a:xfrm>
              <a:off x="6693967" y="4702771"/>
              <a:ext cx="150845" cy="247298"/>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744CD92-E576-10EC-6941-07615741B36B}"/>
                </a:ext>
              </a:extLst>
            </p:cNvPr>
            <p:cNvCxnSpPr>
              <a:cxnSpLocks/>
            </p:cNvCxnSpPr>
            <p:nvPr/>
          </p:nvCxnSpPr>
          <p:spPr>
            <a:xfrm flipV="1">
              <a:off x="6844812" y="4642338"/>
              <a:ext cx="172802" cy="307731"/>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95B1A99-CD08-B4F8-75BA-BA7A66B57941}"/>
                </a:ext>
              </a:extLst>
            </p:cNvPr>
            <p:cNvCxnSpPr>
              <a:cxnSpLocks/>
            </p:cNvCxnSpPr>
            <p:nvPr/>
          </p:nvCxnSpPr>
          <p:spPr>
            <a:xfrm flipV="1">
              <a:off x="7017817" y="4483544"/>
              <a:ext cx="148158" cy="157130"/>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215F4B7-45DE-C223-1A43-021235812734}"/>
                </a:ext>
              </a:extLst>
            </p:cNvPr>
            <p:cNvCxnSpPr>
              <a:cxnSpLocks/>
            </p:cNvCxnSpPr>
            <p:nvPr/>
          </p:nvCxnSpPr>
          <p:spPr>
            <a:xfrm flipV="1">
              <a:off x="7169112" y="4441825"/>
              <a:ext cx="161963" cy="32783"/>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9203763-C0EE-8E2C-F307-E154710AA67A}"/>
                </a:ext>
              </a:extLst>
            </p:cNvPr>
            <p:cNvCxnSpPr>
              <a:cxnSpLocks/>
            </p:cNvCxnSpPr>
            <p:nvPr/>
          </p:nvCxnSpPr>
          <p:spPr>
            <a:xfrm flipV="1">
              <a:off x="7344842" y="4213225"/>
              <a:ext cx="144983" cy="224249"/>
            </a:xfrm>
            <a:prstGeom prst="line">
              <a:avLst/>
            </a:prstGeom>
            <a:ln w="38100" cap="rnd">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grpSp>
      <p:cxnSp>
        <p:nvCxnSpPr>
          <p:cNvPr id="54" name="Straight Arrow Connector 53">
            <a:extLst>
              <a:ext uri="{FF2B5EF4-FFF2-40B4-BE49-F238E27FC236}">
                <a16:creationId xmlns:a16="http://schemas.microsoft.com/office/drawing/2014/main" id="{E7966675-5124-4F73-6CFD-D7AA717F7F77}"/>
              </a:ext>
            </a:extLst>
          </p:cNvPr>
          <p:cNvCxnSpPr>
            <a:cxnSpLocks/>
            <a:stCxn id="2" idx="2"/>
          </p:cNvCxnSpPr>
          <p:nvPr/>
        </p:nvCxnSpPr>
        <p:spPr>
          <a:xfrm flipH="1">
            <a:off x="5328895" y="1433980"/>
            <a:ext cx="771893" cy="2010950"/>
          </a:xfrm>
          <a:prstGeom prst="straightConnector1">
            <a:avLst/>
          </a:prstGeom>
          <a:ln w="28575">
            <a:solidFill>
              <a:srgbClr val="2C7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833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769715-8FF0-1700-4FD2-4D0B013D7B2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58DFF3-0187-3F67-A860-FD0E96823A89}"/>
              </a:ext>
            </a:extLst>
          </p:cNvPr>
          <p:cNvSpPr>
            <a:spLocks noGrp="1"/>
          </p:cNvSpPr>
          <p:nvPr>
            <p:ph idx="1"/>
          </p:nvPr>
        </p:nvSpPr>
        <p:spPr/>
        <p:txBody>
          <a:bodyPr/>
          <a:lstStyle/>
          <a:p>
            <a:pPr lvl="1"/>
            <a:r>
              <a:rPr lang="en-US" dirty="0"/>
              <a:t>Consider a </a:t>
            </a:r>
            <a:r>
              <a:rPr lang="en-US" b="1" dirty="0"/>
              <a:t>single dipole kick</a:t>
            </a:r>
            <a:r>
              <a:rPr lang="en-US" dirty="0"/>
              <a:t>				  at  </a:t>
            </a:r>
            <a:r>
              <a:rPr lang="en-US" i="1" dirty="0">
                <a:latin typeface="Century Schoolbook"/>
                <a:cs typeface="Century Schoolbook"/>
              </a:rPr>
              <a:t>s=s</a:t>
            </a:r>
            <a:r>
              <a:rPr lang="en-US" baseline="-25000" dirty="0">
                <a:latin typeface="Century Schoolbook"/>
                <a:cs typeface="Century Schoolbook"/>
              </a:rPr>
              <a:t>0</a:t>
            </a:r>
            <a:r>
              <a:rPr lang="en-US" i="1" dirty="0">
                <a:latin typeface="Century Schoolbook"/>
                <a:cs typeface="Century Schoolbook"/>
              </a:rPr>
              <a:t> </a:t>
            </a:r>
          </a:p>
          <a:p>
            <a:pPr lvl="1"/>
            <a:endParaRPr lang="en-US" i="1" baseline="-25000" dirty="0">
              <a:latin typeface="Century Schoolbook"/>
              <a:cs typeface="Century Schoolbook"/>
            </a:endParaRPr>
          </a:p>
          <a:p>
            <a:pPr lvl="1"/>
            <a:endParaRPr lang="en-US" i="1" baseline="-25000" dirty="0">
              <a:latin typeface="Century Schoolbook"/>
              <a:cs typeface="Century Schoolbook"/>
            </a:endParaRPr>
          </a:p>
          <a:p>
            <a:pPr lvl="1"/>
            <a:endParaRPr lang="en-US" i="1" baseline="-25000" dirty="0">
              <a:latin typeface="Century Schoolbook"/>
              <a:cs typeface="Century Schoolbook"/>
            </a:endParaRPr>
          </a:p>
          <a:p>
            <a:pPr lvl="1"/>
            <a:endParaRPr lang="en-US" i="1" baseline="-25000" dirty="0">
              <a:latin typeface="Century Schoolbook"/>
              <a:cs typeface="Century Schoolbook"/>
            </a:endParaRPr>
          </a:p>
          <a:p>
            <a:pPr lvl="1"/>
            <a:endParaRPr lang="en-US" i="1" baseline="-25000" dirty="0">
              <a:latin typeface="Century Schoolbook"/>
              <a:cs typeface="Century Schoolbook"/>
            </a:endParaRPr>
          </a:p>
          <a:p>
            <a:pPr lvl="1"/>
            <a:r>
              <a:rPr lang="en-US" dirty="0"/>
              <a:t>The </a:t>
            </a:r>
            <a:r>
              <a:rPr lang="en-US" b="1" dirty="0"/>
              <a:t>coordinates</a:t>
            </a:r>
            <a:r>
              <a:rPr lang="en-US" dirty="0"/>
              <a:t> of a single particle (or centroid of a distribution!) at a </a:t>
            </a:r>
            <a:r>
              <a:rPr lang="en-US" b="1" dirty="0"/>
              <a:t>downstream location </a:t>
            </a:r>
            <a:r>
              <a:rPr lang="en-US" b="1" i="1" dirty="0"/>
              <a:t>s</a:t>
            </a:r>
            <a:r>
              <a:rPr lang="en-US" b="1" dirty="0"/>
              <a:t> </a:t>
            </a:r>
            <a:r>
              <a:rPr lang="en-US" dirty="0"/>
              <a:t>can be computed using the lattice Twiss parameters (</a:t>
            </a:r>
            <a:r>
              <a:rPr lang="en-US" b="1" i="1" dirty="0">
                <a:solidFill>
                  <a:schemeClr val="tx1"/>
                </a:solidFill>
              </a:rPr>
              <a:t>see transverse dynamics course</a:t>
            </a:r>
            <a:r>
              <a:rPr lang="en-US" dirty="0"/>
              <a:t>):</a:t>
            </a:r>
          </a:p>
          <a:p>
            <a:pPr lvl="2"/>
            <a:endParaRPr lang="en-US" dirty="0"/>
          </a:p>
          <a:p>
            <a:pPr lvl="1"/>
            <a:endParaRPr lang="en-US" dirty="0"/>
          </a:p>
          <a:p>
            <a:pPr marL="324000" lvl="2" indent="0">
              <a:buNone/>
            </a:pPr>
            <a:endParaRPr lang="en-US" dirty="0"/>
          </a:p>
          <a:p>
            <a:pPr lvl="1"/>
            <a:r>
              <a:rPr lang="en-US" b="1" dirty="0"/>
              <a:t>Solving the equation, one gets:</a:t>
            </a:r>
          </a:p>
        </p:txBody>
      </p:sp>
      <p:sp>
        <p:nvSpPr>
          <p:cNvPr id="2" name="Title 1">
            <a:extLst>
              <a:ext uri="{FF2B5EF4-FFF2-40B4-BE49-F238E27FC236}">
                <a16:creationId xmlns:a16="http://schemas.microsoft.com/office/drawing/2014/main" id="{FDED6601-D5B9-C6FF-9669-D0D2FA2CE559}"/>
              </a:ext>
            </a:extLst>
          </p:cNvPr>
          <p:cNvSpPr>
            <a:spLocks noGrp="1"/>
          </p:cNvSpPr>
          <p:nvPr>
            <p:ph type="title"/>
          </p:nvPr>
        </p:nvSpPr>
        <p:spPr/>
        <p:txBody>
          <a:bodyPr/>
          <a:lstStyle/>
          <a:p>
            <a:r>
              <a:rPr lang="en-US" dirty="0"/>
              <a:t>Effect of single dipole kick </a:t>
            </a:r>
          </a:p>
        </p:txBody>
      </p:sp>
      <p:sp>
        <p:nvSpPr>
          <p:cNvPr id="7" name="Date Placeholder 6">
            <a:extLst>
              <a:ext uri="{FF2B5EF4-FFF2-40B4-BE49-F238E27FC236}">
                <a16:creationId xmlns:a16="http://schemas.microsoft.com/office/drawing/2014/main" id="{68315B95-38EA-E447-345B-AC23E106C08E}"/>
              </a:ext>
            </a:extLst>
          </p:cNvPr>
          <p:cNvSpPr>
            <a:spLocks noGrp="1"/>
          </p:cNvSpPr>
          <p:nvPr>
            <p:ph type="dt" sz="half" idx="10"/>
          </p:nvPr>
        </p:nvSpPr>
        <p:spPr/>
        <p:txBody>
          <a:bodyPr/>
          <a:lstStyle/>
          <a:p>
            <a:r>
              <a:rPr lang="en-US"/>
              <a:t>21.09.2025 - 04.10.2025</a:t>
            </a:r>
            <a:endParaRPr lang="en-US" dirty="0"/>
          </a:p>
        </p:txBody>
      </p:sp>
      <p:sp>
        <p:nvSpPr>
          <p:cNvPr id="8" name="Footer Placeholder 7">
            <a:extLst>
              <a:ext uri="{FF2B5EF4-FFF2-40B4-BE49-F238E27FC236}">
                <a16:creationId xmlns:a16="http://schemas.microsoft.com/office/drawing/2014/main" id="{72244FD9-1CDF-D5A4-286C-B57A70B7AC2A}"/>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18656B9B-14EB-90F1-A5C9-CA617B45090F}"/>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6" name="Picture 5">
            <a:extLst>
              <a:ext uri="{FF2B5EF4-FFF2-40B4-BE49-F238E27FC236}">
                <a16:creationId xmlns:a16="http://schemas.microsoft.com/office/drawing/2014/main" id="{4C34AF6E-940A-DCB5-24BF-3B4D6461AE4B}"/>
              </a:ext>
            </a:extLst>
          </p:cNvPr>
          <p:cNvPicPr>
            <a:picLocks noChangeAspect="1"/>
          </p:cNvPicPr>
          <p:nvPr/>
        </p:nvPicPr>
        <p:blipFill>
          <a:blip r:embed="rId3"/>
          <a:stretch>
            <a:fillRect/>
          </a:stretch>
        </p:blipFill>
        <p:spPr>
          <a:xfrm>
            <a:off x="4259262" y="1128949"/>
            <a:ext cx="2235200" cy="304800"/>
          </a:xfrm>
          <a:prstGeom prst="rect">
            <a:avLst/>
          </a:prstGeom>
        </p:spPr>
      </p:pic>
      <p:grpSp>
        <p:nvGrpSpPr>
          <p:cNvPr id="4" name="Group 3">
            <a:extLst>
              <a:ext uri="{FF2B5EF4-FFF2-40B4-BE49-F238E27FC236}">
                <a16:creationId xmlns:a16="http://schemas.microsoft.com/office/drawing/2014/main" id="{47588E5D-5C5F-7B4E-49A4-E02AB9A9B0CF}"/>
              </a:ext>
            </a:extLst>
          </p:cNvPr>
          <p:cNvGrpSpPr/>
          <p:nvPr/>
        </p:nvGrpSpPr>
        <p:grpSpPr>
          <a:xfrm>
            <a:off x="1043946" y="3603504"/>
            <a:ext cx="10268539" cy="838002"/>
            <a:chOff x="1043946" y="3603504"/>
            <a:chExt cx="10268539" cy="838002"/>
          </a:xfrm>
        </p:grpSpPr>
        <p:sp>
          <p:nvSpPr>
            <p:cNvPr id="48" name="TextBox 47">
              <a:extLst>
                <a:ext uri="{FF2B5EF4-FFF2-40B4-BE49-F238E27FC236}">
                  <a16:creationId xmlns:a16="http://schemas.microsoft.com/office/drawing/2014/main" id="{9FA3DACC-E8E8-C19D-2D41-900D5C9C6EB2}"/>
                </a:ext>
              </a:extLst>
            </p:cNvPr>
            <p:cNvSpPr txBox="1"/>
            <p:nvPr/>
          </p:nvSpPr>
          <p:spPr>
            <a:xfrm>
              <a:off x="3382602" y="3807796"/>
              <a:ext cx="628377" cy="276999"/>
            </a:xfrm>
            <a:prstGeom prst="rect">
              <a:avLst/>
            </a:prstGeom>
            <a:noFill/>
          </p:spPr>
          <p:txBody>
            <a:bodyPr wrap="none" lIns="0" tIns="0" rIns="0" bIns="0" rtlCol="0">
              <a:spAutoFit/>
            </a:bodyPr>
            <a:lstStyle/>
            <a:p>
              <a:pPr algn="l">
                <a:buNone/>
              </a:pPr>
              <a:r>
                <a:rPr kumimoji="0" lang="en-US" sz="1800" i="1" u="none" strike="noStrike" kern="1200" cap="none" spc="0" normalizeH="0" baseline="0" noProof="0" dirty="0">
                  <a:ln>
                    <a:noFill/>
                  </a:ln>
                  <a:solidFill>
                    <a:srgbClr val="2F2F2F"/>
                  </a:solidFill>
                  <a:effectLst/>
                  <a:uLnTx/>
                  <a:uFillTx/>
                  <a:latin typeface="Arial"/>
                  <a:ea typeface="+mn-ea"/>
                  <a:cs typeface="+mn-cs"/>
                </a:rPr>
                <a:t>where</a:t>
              </a:r>
              <a:endParaRPr lang="en-CH" sz="1800" i="1" dirty="0"/>
            </a:p>
          </p:txBody>
        </p:sp>
        <p:pic>
          <p:nvPicPr>
            <p:cNvPr id="50" name="Picture 49">
              <a:extLst>
                <a:ext uri="{FF2B5EF4-FFF2-40B4-BE49-F238E27FC236}">
                  <a16:creationId xmlns:a16="http://schemas.microsoft.com/office/drawing/2014/main" id="{D13AA8D2-174F-448F-2E9D-4A9F1EC49189}"/>
                </a:ext>
              </a:extLst>
            </p:cNvPr>
            <p:cNvPicPr>
              <a:picLocks noChangeAspect="1"/>
            </p:cNvPicPr>
            <p:nvPr/>
          </p:nvPicPr>
          <p:blipFill>
            <a:blip r:embed="rId4"/>
            <a:stretch>
              <a:fillRect/>
            </a:stretch>
          </p:blipFill>
          <p:spPr>
            <a:xfrm>
              <a:off x="4406911" y="3603504"/>
              <a:ext cx="6905574" cy="838002"/>
            </a:xfrm>
            <a:prstGeom prst="rect">
              <a:avLst/>
            </a:prstGeom>
          </p:spPr>
        </p:pic>
        <p:pic>
          <p:nvPicPr>
            <p:cNvPr id="11" name="Picture 10">
              <a:extLst>
                <a:ext uri="{FF2B5EF4-FFF2-40B4-BE49-F238E27FC236}">
                  <a16:creationId xmlns:a16="http://schemas.microsoft.com/office/drawing/2014/main" id="{CCA6FF6B-3C36-4785-25F0-53BC54A3723D}"/>
                </a:ext>
              </a:extLst>
            </p:cNvPr>
            <p:cNvPicPr>
              <a:picLocks noChangeAspect="1"/>
            </p:cNvPicPr>
            <p:nvPr/>
          </p:nvPicPr>
          <p:blipFill>
            <a:blip r:embed="rId5"/>
            <a:stretch>
              <a:fillRect/>
            </a:stretch>
          </p:blipFill>
          <p:spPr>
            <a:xfrm>
              <a:off x="1043946" y="3773655"/>
              <a:ext cx="1991614" cy="591449"/>
            </a:xfrm>
            <a:prstGeom prst="rect">
              <a:avLst/>
            </a:prstGeom>
          </p:spPr>
        </p:pic>
      </p:grpSp>
      <p:grpSp>
        <p:nvGrpSpPr>
          <p:cNvPr id="25" name="Group 24">
            <a:extLst>
              <a:ext uri="{FF2B5EF4-FFF2-40B4-BE49-F238E27FC236}">
                <a16:creationId xmlns:a16="http://schemas.microsoft.com/office/drawing/2014/main" id="{00114F3E-8E25-F314-8659-014AD7CC0DDD}"/>
              </a:ext>
            </a:extLst>
          </p:cNvPr>
          <p:cNvGrpSpPr/>
          <p:nvPr/>
        </p:nvGrpSpPr>
        <p:grpSpPr>
          <a:xfrm>
            <a:off x="2353323" y="1475422"/>
            <a:ext cx="7488815" cy="1360074"/>
            <a:chOff x="2353323" y="1475422"/>
            <a:chExt cx="7488815" cy="1360074"/>
          </a:xfrm>
        </p:grpSpPr>
        <p:grpSp>
          <p:nvGrpSpPr>
            <p:cNvPr id="34" name="Group 33">
              <a:extLst>
                <a:ext uri="{FF2B5EF4-FFF2-40B4-BE49-F238E27FC236}">
                  <a16:creationId xmlns:a16="http://schemas.microsoft.com/office/drawing/2014/main" id="{3FC06147-6FC9-F696-A064-CFD358A4C979}"/>
                </a:ext>
              </a:extLst>
            </p:cNvPr>
            <p:cNvGrpSpPr/>
            <p:nvPr/>
          </p:nvGrpSpPr>
          <p:grpSpPr>
            <a:xfrm>
              <a:off x="2353323" y="1475422"/>
              <a:ext cx="7488815" cy="1360074"/>
              <a:chOff x="2351584" y="3027149"/>
              <a:chExt cx="7488815" cy="1360074"/>
            </a:xfrm>
          </p:grpSpPr>
          <p:cxnSp>
            <p:nvCxnSpPr>
              <p:cNvPr id="22" name="Straight Arrow Connector 21">
                <a:extLst>
                  <a:ext uri="{FF2B5EF4-FFF2-40B4-BE49-F238E27FC236}">
                    <a16:creationId xmlns:a16="http://schemas.microsoft.com/office/drawing/2014/main" id="{96602733-8B61-B75E-6F95-D1B09B52BB17}"/>
                  </a:ext>
                </a:extLst>
              </p:cNvPr>
              <p:cNvCxnSpPr/>
              <p:nvPr/>
            </p:nvCxnSpPr>
            <p:spPr>
              <a:xfrm>
                <a:off x="2351584" y="3933056"/>
                <a:ext cx="7128792"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E46F107-8E7E-EFE0-2993-7FDC0690B6B0}"/>
                  </a:ext>
                </a:extLst>
              </p:cNvPr>
              <p:cNvSpPr txBox="1"/>
              <p:nvPr/>
            </p:nvSpPr>
            <p:spPr>
              <a:xfrm>
                <a:off x="9485840" y="3867914"/>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s</a:t>
                </a:r>
              </a:p>
            </p:txBody>
          </p:sp>
          <p:cxnSp>
            <p:nvCxnSpPr>
              <p:cNvPr id="24" name="Straight Arrow Connector 23">
                <a:extLst>
                  <a:ext uri="{FF2B5EF4-FFF2-40B4-BE49-F238E27FC236}">
                    <a16:creationId xmlns:a16="http://schemas.microsoft.com/office/drawing/2014/main" id="{CC0470E5-189F-F893-26F6-0F857711C72E}"/>
                  </a:ext>
                </a:extLst>
              </p:cNvPr>
              <p:cNvCxnSpPr>
                <a:cxnSpLocks/>
              </p:cNvCxnSpPr>
              <p:nvPr/>
            </p:nvCxnSpPr>
            <p:spPr>
              <a:xfrm flipV="1">
                <a:off x="5879976" y="3139501"/>
                <a:ext cx="0" cy="1070577"/>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4960EDD-8808-0F28-D078-E7E020F706E5}"/>
                  </a:ext>
                </a:extLst>
              </p:cNvPr>
              <p:cNvSpPr txBox="1"/>
              <p:nvPr/>
            </p:nvSpPr>
            <p:spPr>
              <a:xfrm>
                <a:off x="5630688" y="3027149"/>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u</a:t>
                </a:r>
              </a:p>
            </p:txBody>
          </p:sp>
          <p:sp>
            <p:nvSpPr>
              <p:cNvPr id="30" name="Freeform 29">
                <a:extLst>
                  <a:ext uri="{FF2B5EF4-FFF2-40B4-BE49-F238E27FC236}">
                    <a16:creationId xmlns:a16="http://schemas.microsoft.com/office/drawing/2014/main" id="{6FB0B6EA-1645-AEF1-8E82-B46173350CE9}"/>
                  </a:ext>
                </a:extLst>
              </p:cNvPr>
              <p:cNvSpPr/>
              <p:nvPr/>
            </p:nvSpPr>
            <p:spPr>
              <a:xfrm>
                <a:off x="2941929" y="3474000"/>
                <a:ext cx="6322423" cy="767437"/>
              </a:xfrm>
              <a:custGeom>
                <a:avLst/>
                <a:gdLst>
                  <a:gd name="connsiteX0" fmla="*/ 0 w 3448595"/>
                  <a:gd name="connsiteY0" fmla="*/ 445712 h 759388"/>
                  <a:gd name="connsiteX1" fmla="*/ 548640 w 3448595"/>
                  <a:gd name="connsiteY1" fmla="*/ 1574 h 759388"/>
                  <a:gd name="connsiteX2" fmla="*/ 1349829 w 3448595"/>
                  <a:gd name="connsiteY2" fmla="*/ 315083 h 759388"/>
                  <a:gd name="connsiteX3" fmla="*/ 2124892 w 3448595"/>
                  <a:gd name="connsiteY3" fmla="*/ 759220 h 759388"/>
                  <a:gd name="connsiteX4" fmla="*/ 3056709 w 3448595"/>
                  <a:gd name="connsiteY4" fmla="*/ 367334 h 759388"/>
                  <a:gd name="connsiteX5" fmla="*/ 3448595 w 3448595"/>
                  <a:gd name="connsiteY5" fmla="*/ 349917 h 759388"/>
                  <a:gd name="connsiteX0" fmla="*/ 0 w 3448595"/>
                  <a:gd name="connsiteY0" fmla="*/ 445712 h 759390"/>
                  <a:gd name="connsiteX1" fmla="*/ 548640 w 3448595"/>
                  <a:gd name="connsiteY1" fmla="*/ 1574 h 759390"/>
                  <a:gd name="connsiteX2" fmla="*/ 1349829 w 3448595"/>
                  <a:gd name="connsiteY2" fmla="*/ 315083 h 759390"/>
                  <a:gd name="connsiteX3" fmla="*/ 2124892 w 3448595"/>
                  <a:gd name="connsiteY3" fmla="*/ 759220 h 759390"/>
                  <a:gd name="connsiteX4" fmla="*/ 2987040 w 3448595"/>
                  <a:gd name="connsiteY4" fmla="*/ 262831 h 759390"/>
                  <a:gd name="connsiteX5" fmla="*/ 3448595 w 3448595"/>
                  <a:gd name="connsiteY5" fmla="*/ 349917 h 759390"/>
                  <a:gd name="connsiteX0" fmla="*/ 0 w 3448595"/>
                  <a:gd name="connsiteY0" fmla="*/ 445712 h 760349"/>
                  <a:gd name="connsiteX1" fmla="*/ 548640 w 3448595"/>
                  <a:gd name="connsiteY1" fmla="*/ 1574 h 760349"/>
                  <a:gd name="connsiteX2" fmla="*/ 1349829 w 3448595"/>
                  <a:gd name="connsiteY2" fmla="*/ 315083 h 760349"/>
                  <a:gd name="connsiteX3" fmla="*/ 2124892 w 3448595"/>
                  <a:gd name="connsiteY3" fmla="*/ 759220 h 760349"/>
                  <a:gd name="connsiteX4" fmla="*/ 3021875 w 3448595"/>
                  <a:gd name="connsiteY4" fmla="*/ 175745 h 760349"/>
                  <a:gd name="connsiteX5" fmla="*/ 3448595 w 3448595"/>
                  <a:gd name="connsiteY5" fmla="*/ 349917 h 760349"/>
                  <a:gd name="connsiteX0" fmla="*/ 0 w 3500846"/>
                  <a:gd name="connsiteY0" fmla="*/ 445712 h 760349"/>
                  <a:gd name="connsiteX1" fmla="*/ 548640 w 3500846"/>
                  <a:gd name="connsiteY1" fmla="*/ 1574 h 760349"/>
                  <a:gd name="connsiteX2" fmla="*/ 1349829 w 3500846"/>
                  <a:gd name="connsiteY2" fmla="*/ 315083 h 760349"/>
                  <a:gd name="connsiteX3" fmla="*/ 2124892 w 3500846"/>
                  <a:gd name="connsiteY3" fmla="*/ 759220 h 760349"/>
                  <a:gd name="connsiteX4" fmla="*/ 3021875 w 3500846"/>
                  <a:gd name="connsiteY4" fmla="*/ 175745 h 760349"/>
                  <a:gd name="connsiteX5" fmla="*/ 3500846 w 3500846"/>
                  <a:gd name="connsiteY5" fmla="*/ 315082 h 760349"/>
                  <a:gd name="connsiteX0" fmla="*/ 0 w 3500846"/>
                  <a:gd name="connsiteY0" fmla="*/ 446635 h 761626"/>
                  <a:gd name="connsiteX1" fmla="*/ 548640 w 3500846"/>
                  <a:gd name="connsiteY1" fmla="*/ 2497 h 761626"/>
                  <a:gd name="connsiteX2" fmla="*/ 1349829 w 3500846"/>
                  <a:gd name="connsiteY2" fmla="*/ 316006 h 761626"/>
                  <a:gd name="connsiteX3" fmla="*/ 2124892 w 3500846"/>
                  <a:gd name="connsiteY3" fmla="*/ 760143 h 761626"/>
                  <a:gd name="connsiteX4" fmla="*/ 3021875 w 3500846"/>
                  <a:gd name="connsiteY4" fmla="*/ 176668 h 761626"/>
                  <a:gd name="connsiteX5" fmla="*/ 3500846 w 3500846"/>
                  <a:gd name="connsiteY5" fmla="*/ 316005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7914 h 767437"/>
                  <a:gd name="connsiteX1" fmla="*/ 548640 w 3344092"/>
                  <a:gd name="connsiteY1" fmla="*/ 3776 h 767437"/>
                  <a:gd name="connsiteX2" fmla="*/ 1349829 w 3344092"/>
                  <a:gd name="connsiteY2" fmla="*/ 317285 h 767437"/>
                  <a:gd name="connsiteX3" fmla="*/ 2124892 w 3344092"/>
                  <a:gd name="connsiteY3" fmla="*/ 761422 h 767437"/>
                  <a:gd name="connsiteX4" fmla="*/ 2830287 w 3344092"/>
                  <a:gd name="connsiteY4" fmla="*/ 12484 h 767437"/>
                  <a:gd name="connsiteX5" fmla="*/ 3344092 w 3344092"/>
                  <a:gd name="connsiteY5" fmla="*/ 325992 h 767437"/>
                  <a:gd name="connsiteX0" fmla="*/ 0 w 3344092"/>
                  <a:gd name="connsiteY0" fmla="*/ 447914 h 767437"/>
                  <a:gd name="connsiteX1" fmla="*/ 209005 w 3344092"/>
                  <a:gd name="connsiteY1" fmla="*/ 369537 h 767437"/>
                  <a:gd name="connsiteX2" fmla="*/ 548640 w 3344092"/>
                  <a:gd name="connsiteY2" fmla="*/ 3776 h 767437"/>
                  <a:gd name="connsiteX3" fmla="*/ 1349829 w 3344092"/>
                  <a:gd name="connsiteY3" fmla="*/ 317285 h 767437"/>
                  <a:gd name="connsiteX4" fmla="*/ 2124892 w 3344092"/>
                  <a:gd name="connsiteY4" fmla="*/ 761422 h 767437"/>
                  <a:gd name="connsiteX5" fmla="*/ 2830287 w 3344092"/>
                  <a:gd name="connsiteY5" fmla="*/ 12484 h 767437"/>
                  <a:gd name="connsiteX6" fmla="*/ 3344092 w 3344092"/>
                  <a:gd name="connsiteY6" fmla="*/ 325992 h 767437"/>
                  <a:gd name="connsiteX0" fmla="*/ 0 w 6322423"/>
                  <a:gd name="connsiteY0" fmla="*/ 465332 h 767437"/>
                  <a:gd name="connsiteX1" fmla="*/ 3187336 w 6322423"/>
                  <a:gd name="connsiteY1" fmla="*/ 369537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2423" h="767437">
                    <a:moveTo>
                      <a:pt x="0" y="437110"/>
                    </a:moveTo>
                    <a:lnTo>
                      <a:pt x="2960913" y="439205"/>
                    </a:lnTo>
                    <a:cubicBezTo>
                      <a:pt x="3052353" y="365182"/>
                      <a:pt x="3299097" y="24096"/>
                      <a:pt x="3526971" y="3776"/>
                    </a:cubicBezTo>
                    <a:cubicBezTo>
                      <a:pt x="3754846" y="-16544"/>
                      <a:pt x="4065451" y="103926"/>
                      <a:pt x="4328160" y="317285"/>
                    </a:cubicBezTo>
                    <a:cubicBezTo>
                      <a:pt x="4590869" y="530644"/>
                      <a:pt x="4856480" y="812222"/>
                      <a:pt x="5103223" y="761422"/>
                    </a:cubicBezTo>
                    <a:cubicBezTo>
                      <a:pt x="5349966" y="710622"/>
                      <a:pt x="5588001" y="80701"/>
                      <a:pt x="5808618" y="12484"/>
                    </a:cubicBezTo>
                    <a:cubicBezTo>
                      <a:pt x="6029235" y="-55733"/>
                      <a:pt x="6217920" y="170690"/>
                      <a:pt x="6322423" y="325992"/>
                    </a:cubicBezTo>
                  </a:path>
                </a:pathLst>
              </a:custGeom>
              <a:noFill/>
              <a:ln w="28575">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Arc 30">
                <a:extLst>
                  <a:ext uri="{FF2B5EF4-FFF2-40B4-BE49-F238E27FC236}">
                    <a16:creationId xmlns:a16="http://schemas.microsoft.com/office/drawing/2014/main" id="{F1AF521E-842C-8409-DAC1-9AD2DE25A09D}"/>
                  </a:ext>
                </a:extLst>
              </p:cNvPr>
              <p:cNvSpPr/>
              <p:nvPr/>
            </p:nvSpPr>
            <p:spPr>
              <a:xfrm>
                <a:off x="5424894" y="3487223"/>
                <a:ext cx="900000" cy="900000"/>
              </a:xfrm>
              <a:prstGeom prst="arc">
                <a:avLst>
                  <a:gd name="adj1" fmla="val 19094482"/>
                  <a:gd name="adj2" fmla="val 0"/>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3" name="TextBox 32">
                <a:extLst>
                  <a:ext uri="{FF2B5EF4-FFF2-40B4-BE49-F238E27FC236}">
                    <a16:creationId xmlns:a16="http://schemas.microsoft.com/office/drawing/2014/main" id="{D014DB3D-1344-4608-0831-E52C373A2D6C}"/>
                  </a:ext>
                </a:extLst>
              </p:cNvPr>
              <p:cNvSpPr txBox="1"/>
              <p:nvPr/>
            </p:nvSpPr>
            <p:spPr>
              <a:xfrm>
                <a:off x="5630688" y="3912468"/>
                <a:ext cx="609328" cy="276999"/>
              </a:xfrm>
              <a:prstGeom prst="rect">
                <a:avLst/>
              </a:prstGeom>
              <a:noFill/>
            </p:spPr>
            <p:txBody>
              <a:bodyPr wrap="square" lIns="0" tIns="0" rIns="0" bIns="0" rtlCol="0">
                <a:spAutoFit/>
              </a:bodyPr>
              <a:lstStyle/>
              <a:p>
                <a:pPr algn="l">
                  <a:buNone/>
                </a:pPr>
                <a:r>
                  <a:rPr lang="en-US" sz="1800" i="1" dirty="0">
                    <a:solidFill>
                      <a:schemeClr val="bg2">
                        <a:lumMod val="10000"/>
                      </a:schemeClr>
                    </a:solidFill>
                    <a:latin typeface="Times New Roman" panose="02020603050405020304" pitchFamily="18" charset="0"/>
                    <a:cs typeface="Times New Roman" panose="02020603050405020304" pitchFamily="18" charset="0"/>
                  </a:rPr>
                  <a:t>s</a:t>
                </a:r>
                <a:r>
                  <a:rPr lang="en-CH" sz="1800" i="1" baseline="-25000" dirty="0">
                    <a:solidFill>
                      <a:schemeClr val="bg2">
                        <a:lumMod val="10000"/>
                      </a:schemeClr>
                    </a:solidFill>
                    <a:latin typeface="Times New Roman" panose="02020603050405020304" pitchFamily="18" charset="0"/>
                    <a:cs typeface="Times New Roman" panose="02020603050405020304" pitchFamily="18" charset="0"/>
                  </a:rPr>
                  <a:t>0</a:t>
                </a:r>
                <a:endParaRPr lang="en-CH" sz="1800" dirty="0">
                  <a:solidFill>
                    <a:schemeClr val="bg2">
                      <a:lumMod val="10000"/>
                    </a:schemeClr>
                  </a:solidFill>
                  <a:latin typeface="Times New Roman" panose="02020603050405020304" pitchFamily="18" charset="0"/>
                  <a:cs typeface="Times New Roman" panose="02020603050405020304" pitchFamily="18" charset="0"/>
                </a:endParaRPr>
              </a:p>
            </p:txBody>
          </p:sp>
        </p:grpSp>
        <p:pic>
          <p:nvPicPr>
            <p:cNvPr id="10" name="Picture 9">
              <a:extLst>
                <a:ext uri="{FF2B5EF4-FFF2-40B4-BE49-F238E27FC236}">
                  <a16:creationId xmlns:a16="http://schemas.microsoft.com/office/drawing/2014/main" id="{2645522E-9B0E-6244-1A2E-A1277C989E3D}"/>
                </a:ext>
              </a:extLst>
            </p:cNvPr>
            <p:cNvPicPr>
              <a:picLocks noChangeAspect="1"/>
            </p:cNvPicPr>
            <p:nvPr/>
          </p:nvPicPr>
          <p:blipFill>
            <a:blip r:embed="rId6"/>
            <a:stretch>
              <a:fillRect/>
            </a:stretch>
          </p:blipFill>
          <p:spPr>
            <a:xfrm>
              <a:off x="6348076" y="2072949"/>
              <a:ext cx="179972" cy="189444"/>
            </a:xfrm>
            <a:prstGeom prst="rect">
              <a:avLst/>
            </a:prstGeom>
          </p:spPr>
        </p:pic>
        <p:cxnSp>
          <p:nvCxnSpPr>
            <p:cNvPr id="13" name="Straight Connector 12">
              <a:extLst>
                <a:ext uri="{FF2B5EF4-FFF2-40B4-BE49-F238E27FC236}">
                  <a16:creationId xmlns:a16="http://schemas.microsoft.com/office/drawing/2014/main" id="{35F38265-D7A9-66D3-8B63-194C31A3CACA}"/>
                </a:ext>
              </a:extLst>
            </p:cNvPr>
            <p:cNvCxnSpPr>
              <a:cxnSpLocks/>
            </p:cNvCxnSpPr>
            <p:nvPr/>
          </p:nvCxnSpPr>
          <p:spPr>
            <a:xfrm flipV="1">
              <a:off x="8677052" y="1988840"/>
              <a:ext cx="0" cy="392489"/>
            </a:xfrm>
            <a:prstGeom prst="line">
              <a:avLst/>
            </a:prstGeom>
            <a:ln w="19050">
              <a:solidFill>
                <a:srgbClr val="41973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CEB07CB-4549-36D7-42C3-2FABEC980B38}"/>
                </a:ext>
              </a:extLst>
            </p:cNvPr>
            <p:cNvCxnSpPr>
              <a:cxnSpLocks/>
            </p:cNvCxnSpPr>
            <p:nvPr/>
          </p:nvCxnSpPr>
          <p:spPr>
            <a:xfrm flipV="1">
              <a:off x="8677052" y="1724422"/>
              <a:ext cx="370520" cy="253873"/>
            </a:xfrm>
            <a:prstGeom prst="line">
              <a:avLst/>
            </a:prstGeom>
            <a:ln w="19050">
              <a:solidFill>
                <a:srgbClr val="41973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8895EA7C-1698-1EE7-628D-2FB6617059EF}"/>
                </a:ext>
              </a:extLst>
            </p:cNvPr>
            <p:cNvPicPr>
              <a:picLocks noChangeAspect="1"/>
            </p:cNvPicPr>
            <p:nvPr/>
          </p:nvPicPr>
          <p:blipFill>
            <a:blip r:embed="rId7"/>
            <a:stretch>
              <a:fillRect/>
            </a:stretch>
          </p:blipFill>
          <p:spPr>
            <a:xfrm>
              <a:off x="8712769" y="2129491"/>
              <a:ext cx="191543" cy="131056"/>
            </a:xfrm>
            <a:prstGeom prst="rect">
              <a:avLst/>
            </a:prstGeom>
          </p:spPr>
        </p:pic>
        <p:pic>
          <p:nvPicPr>
            <p:cNvPr id="21" name="Picture 20">
              <a:extLst>
                <a:ext uri="{FF2B5EF4-FFF2-40B4-BE49-F238E27FC236}">
                  <a16:creationId xmlns:a16="http://schemas.microsoft.com/office/drawing/2014/main" id="{885AC20D-E353-C768-7D9F-86BFFA51B1AA}"/>
                </a:ext>
              </a:extLst>
            </p:cNvPr>
            <p:cNvPicPr>
              <a:picLocks noChangeAspect="1"/>
            </p:cNvPicPr>
            <p:nvPr/>
          </p:nvPicPr>
          <p:blipFill>
            <a:blip r:embed="rId8"/>
            <a:stretch>
              <a:fillRect/>
            </a:stretch>
          </p:blipFill>
          <p:spPr>
            <a:xfrm>
              <a:off x="8663519" y="1649389"/>
              <a:ext cx="168785" cy="195435"/>
            </a:xfrm>
            <a:prstGeom prst="rect">
              <a:avLst/>
            </a:prstGeom>
          </p:spPr>
        </p:pic>
      </p:grpSp>
      <p:pic>
        <p:nvPicPr>
          <p:cNvPr id="27" name="Picture 26">
            <a:extLst>
              <a:ext uri="{FF2B5EF4-FFF2-40B4-BE49-F238E27FC236}">
                <a16:creationId xmlns:a16="http://schemas.microsoft.com/office/drawing/2014/main" id="{26469DA3-E1D6-E881-BB1B-BA4C750DD63A}"/>
              </a:ext>
            </a:extLst>
          </p:cNvPr>
          <p:cNvPicPr>
            <a:picLocks noChangeAspect="1"/>
          </p:cNvPicPr>
          <p:nvPr/>
        </p:nvPicPr>
        <p:blipFill>
          <a:blip r:embed="rId9"/>
          <a:stretch>
            <a:fillRect/>
          </a:stretch>
        </p:blipFill>
        <p:spPr>
          <a:xfrm>
            <a:off x="4333988" y="5063597"/>
            <a:ext cx="3524024" cy="1076470"/>
          </a:xfrm>
          <a:prstGeom prst="rect">
            <a:avLst/>
          </a:prstGeom>
          <a:ln w="28575">
            <a:solidFill>
              <a:srgbClr val="41973C"/>
            </a:solidFill>
          </a:ln>
        </p:spPr>
      </p:pic>
    </p:spTree>
    <p:extLst>
      <p:ext uri="{BB962C8B-B14F-4D97-AF65-F5344CB8AC3E}">
        <p14:creationId xmlns:p14="http://schemas.microsoft.com/office/powerpoint/2010/main" val="347295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A1B603-28F7-8A27-3A79-23A1168CC3DA}"/>
              </a:ext>
            </a:extLst>
          </p:cNvPr>
          <p:cNvSpPr>
            <a:spLocks noGrp="1"/>
          </p:cNvSpPr>
          <p:nvPr>
            <p:ph type="title"/>
          </p:nvPr>
        </p:nvSpPr>
        <p:spPr/>
        <p:txBody>
          <a:bodyPr/>
          <a:lstStyle/>
          <a:p>
            <a:r>
              <a:rPr lang="en-US" dirty="0"/>
              <a:t>Effect of single dipole kick: observations</a:t>
            </a:r>
            <a:endParaRPr lang="en-GB" dirty="0"/>
          </a:p>
        </p:txBody>
      </p:sp>
      <p:sp>
        <p:nvSpPr>
          <p:cNvPr id="4" name="Date Placeholder 3">
            <a:extLst>
              <a:ext uri="{FF2B5EF4-FFF2-40B4-BE49-F238E27FC236}">
                <a16:creationId xmlns:a16="http://schemas.microsoft.com/office/drawing/2014/main" id="{FC0809E6-BB3B-363E-FAE1-615CCFB4C0B9}"/>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9097959A-FCE8-1AEE-26A3-49C3B07A154E}"/>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B552AA21-3F5C-762B-C000-0C62B2745B55}"/>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2EDBC546-7EC0-DFC1-91D0-E31295E6CF75}"/>
              </a:ext>
            </a:extLst>
          </p:cNvPr>
          <p:cNvPicPr>
            <a:picLocks noChangeAspect="1"/>
          </p:cNvPicPr>
          <p:nvPr/>
        </p:nvPicPr>
        <p:blipFill>
          <a:blip r:embed="rId2"/>
          <a:stretch>
            <a:fillRect/>
          </a:stretch>
        </p:blipFill>
        <p:spPr>
          <a:xfrm>
            <a:off x="3273537" y="3550215"/>
            <a:ext cx="5630775" cy="1720011"/>
          </a:xfrm>
          <a:prstGeom prst="rect">
            <a:avLst/>
          </a:prstGeom>
          <a:ln w="28575">
            <a:solidFill>
              <a:srgbClr val="41973C"/>
            </a:solidFill>
          </a:ln>
        </p:spPr>
      </p:pic>
      <p:grpSp>
        <p:nvGrpSpPr>
          <p:cNvPr id="8" name="Group 7">
            <a:extLst>
              <a:ext uri="{FF2B5EF4-FFF2-40B4-BE49-F238E27FC236}">
                <a16:creationId xmlns:a16="http://schemas.microsoft.com/office/drawing/2014/main" id="{520A9526-7605-CF53-EE65-79F2B2A251EA}"/>
              </a:ext>
            </a:extLst>
          </p:cNvPr>
          <p:cNvGrpSpPr/>
          <p:nvPr/>
        </p:nvGrpSpPr>
        <p:grpSpPr>
          <a:xfrm>
            <a:off x="2353323" y="1475422"/>
            <a:ext cx="7488815" cy="1360074"/>
            <a:chOff x="2353323" y="1475422"/>
            <a:chExt cx="7488815" cy="1360074"/>
          </a:xfrm>
        </p:grpSpPr>
        <p:grpSp>
          <p:nvGrpSpPr>
            <p:cNvPr id="9" name="Group 8">
              <a:extLst>
                <a:ext uri="{FF2B5EF4-FFF2-40B4-BE49-F238E27FC236}">
                  <a16:creationId xmlns:a16="http://schemas.microsoft.com/office/drawing/2014/main" id="{D8391A18-BCEB-7312-F618-4820B8E17CF0}"/>
                </a:ext>
              </a:extLst>
            </p:cNvPr>
            <p:cNvGrpSpPr/>
            <p:nvPr/>
          </p:nvGrpSpPr>
          <p:grpSpPr>
            <a:xfrm>
              <a:off x="2353323" y="1475422"/>
              <a:ext cx="7488815" cy="1360074"/>
              <a:chOff x="2351584" y="3027149"/>
              <a:chExt cx="7488815" cy="1360074"/>
            </a:xfrm>
          </p:grpSpPr>
          <p:cxnSp>
            <p:nvCxnSpPr>
              <p:cNvPr id="15" name="Straight Arrow Connector 14">
                <a:extLst>
                  <a:ext uri="{FF2B5EF4-FFF2-40B4-BE49-F238E27FC236}">
                    <a16:creationId xmlns:a16="http://schemas.microsoft.com/office/drawing/2014/main" id="{40DEEE64-CFC6-EEF6-B294-CAF5FB99BB7A}"/>
                  </a:ext>
                </a:extLst>
              </p:cNvPr>
              <p:cNvCxnSpPr/>
              <p:nvPr/>
            </p:nvCxnSpPr>
            <p:spPr>
              <a:xfrm>
                <a:off x="2351584" y="3933056"/>
                <a:ext cx="7128792"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0DBE7D7-8F1D-3293-C502-E188DF05367C}"/>
                  </a:ext>
                </a:extLst>
              </p:cNvPr>
              <p:cNvSpPr txBox="1"/>
              <p:nvPr/>
            </p:nvSpPr>
            <p:spPr>
              <a:xfrm>
                <a:off x="9485840" y="3867914"/>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s</a:t>
                </a:r>
              </a:p>
            </p:txBody>
          </p:sp>
          <p:cxnSp>
            <p:nvCxnSpPr>
              <p:cNvPr id="17" name="Straight Arrow Connector 16">
                <a:extLst>
                  <a:ext uri="{FF2B5EF4-FFF2-40B4-BE49-F238E27FC236}">
                    <a16:creationId xmlns:a16="http://schemas.microsoft.com/office/drawing/2014/main" id="{59497E92-7548-E60E-4146-4799F40DA124}"/>
                  </a:ext>
                </a:extLst>
              </p:cNvPr>
              <p:cNvCxnSpPr>
                <a:cxnSpLocks/>
              </p:cNvCxnSpPr>
              <p:nvPr/>
            </p:nvCxnSpPr>
            <p:spPr>
              <a:xfrm flipV="1">
                <a:off x="5879976" y="3139501"/>
                <a:ext cx="0" cy="1070577"/>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10B8796-10B5-BEE3-6B57-18D0634CC2A6}"/>
                  </a:ext>
                </a:extLst>
              </p:cNvPr>
              <p:cNvSpPr txBox="1"/>
              <p:nvPr/>
            </p:nvSpPr>
            <p:spPr>
              <a:xfrm>
                <a:off x="5630688" y="3027149"/>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u</a:t>
                </a:r>
              </a:p>
            </p:txBody>
          </p:sp>
          <p:sp>
            <p:nvSpPr>
              <p:cNvPr id="19" name="Freeform 18">
                <a:extLst>
                  <a:ext uri="{FF2B5EF4-FFF2-40B4-BE49-F238E27FC236}">
                    <a16:creationId xmlns:a16="http://schemas.microsoft.com/office/drawing/2014/main" id="{12DDE23D-14C5-72BA-720E-85D601BF5B69}"/>
                  </a:ext>
                </a:extLst>
              </p:cNvPr>
              <p:cNvSpPr/>
              <p:nvPr/>
            </p:nvSpPr>
            <p:spPr>
              <a:xfrm>
                <a:off x="2941929" y="3474000"/>
                <a:ext cx="6322423" cy="767437"/>
              </a:xfrm>
              <a:custGeom>
                <a:avLst/>
                <a:gdLst>
                  <a:gd name="connsiteX0" fmla="*/ 0 w 3448595"/>
                  <a:gd name="connsiteY0" fmla="*/ 445712 h 759388"/>
                  <a:gd name="connsiteX1" fmla="*/ 548640 w 3448595"/>
                  <a:gd name="connsiteY1" fmla="*/ 1574 h 759388"/>
                  <a:gd name="connsiteX2" fmla="*/ 1349829 w 3448595"/>
                  <a:gd name="connsiteY2" fmla="*/ 315083 h 759388"/>
                  <a:gd name="connsiteX3" fmla="*/ 2124892 w 3448595"/>
                  <a:gd name="connsiteY3" fmla="*/ 759220 h 759388"/>
                  <a:gd name="connsiteX4" fmla="*/ 3056709 w 3448595"/>
                  <a:gd name="connsiteY4" fmla="*/ 367334 h 759388"/>
                  <a:gd name="connsiteX5" fmla="*/ 3448595 w 3448595"/>
                  <a:gd name="connsiteY5" fmla="*/ 349917 h 759388"/>
                  <a:gd name="connsiteX0" fmla="*/ 0 w 3448595"/>
                  <a:gd name="connsiteY0" fmla="*/ 445712 h 759390"/>
                  <a:gd name="connsiteX1" fmla="*/ 548640 w 3448595"/>
                  <a:gd name="connsiteY1" fmla="*/ 1574 h 759390"/>
                  <a:gd name="connsiteX2" fmla="*/ 1349829 w 3448595"/>
                  <a:gd name="connsiteY2" fmla="*/ 315083 h 759390"/>
                  <a:gd name="connsiteX3" fmla="*/ 2124892 w 3448595"/>
                  <a:gd name="connsiteY3" fmla="*/ 759220 h 759390"/>
                  <a:gd name="connsiteX4" fmla="*/ 2987040 w 3448595"/>
                  <a:gd name="connsiteY4" fmla="*/ 262831 h 759390"/>
                  <a:gd name="connsiteX5" fmla="*/ 3448595 w 3448595"/>
                  <a:gd name="connsiteY5" fmla="*/ 349917 h 759390"/>
                  <a:gd name="connsiteX0" fmla="*/ 0 w 3448595"/>
                  <a:gd name="connsiteY0" fmla="*/ 445712 h 760349"/>
                  <a:gd name="connsiteX1" fmla="*/ 548640 w 3448595"/>
                  <a:gd name="connsiteY1" fmla="*/ 1574 h 760349"/>
                  <a:gd name="connsiteX2" fmla="*/ 1349829 w 3448595"/>
                  <a:gd name="connsiteY2" fmla="*/ 315083 h 760349"/>
                  <a:gd name="connsiteX3" fmla="*/ 2124892 w 3448595"/>
                  <a:gd name="connsiteY3" fmla="*/ 759220 h 760349"/>
                  <a:gd name="connsiteX4" fmla="*/ 3021875 w 3448595"/>
                  <a:gd name="connsiteY4" fmla="*/ 175745 h 760349"/>
                  <a:gd name="connsiteX5" fmla="*/ 3448595 w 3448595"/>
                  <a:gd name="connsiteY5" fmla="*/ 349917 h 760349"/>
                  <a:gd name="connsiteX0" fmla="*/ 0 w 3500846"/>
                  <a:gd name="connsiteY0" fmla="*/ 445712 h 760349"/>
                  <a:gd name="connsiteX1" fmla="*/ 548640 w 3500846"/>
                  <a:gd name="connsiteY1" fmla="*/ 1574 h 760349"/>
                  <a:gd name="connsiteX2" fmla="*/ 1349829 w 3500846"/>
                  <a:gd name="connsiteY2" fmla="*/ 315083 h 760349"/>
                  <a:gd name="connsiteX3" fmla="*/ 2124892 w 3500846"/>
                  <a:gd name="connsiteY3" fmla="*/ 759220 h 760349"/>
                  <a:gd name="connsiteX4" fmla="*/ 3021875 w 3500846"/>
                  <a:gd name="connsiteY4" fmla="*/ 175745 h 760349"/>
                  <a:gd name="connsiteX5" fmla="*/ 3500846 w 3500846"/>
                  <a:gd name="connsiteY5" fmla="*/ 315082 h 760349"/>
                  <a:gd name="connsiteX0" fmla="*/ 0 w 3500846"/>
                  <a:gd name="connsiteY0" fmla="*/ 446635 h 761626"/>
                  <a:gd name="connsiteX1" fmla="*/ 548640 w 3500846"/>
                  <a:gd name="connsiteY1" fmla="*/ 2497 h 761626"/>
                  <a:gd name="connsiteX2" fmla="*/ 1349829 w 3500846"/>
                  <a:gd name="connsiteY2" fmla="*/ 316006 h 761626"/>
                  <a:gd name="connsiteX3" fmla="*/ 2124892 w 3500846"/>
                  <a:gd name="connsiteY3" fmla="*/ 760143 h 761626"/>
                  <a:gd name="connsiteX4" fmla="*/ 3021875 w 3500846"/>
                  <a:gd name="connsiteY4" fmla="*/ 176668 h 761626"/>
                  <a:gd name="connsiteX5" fmla="*/ 3500846 w 3500846"/>
                  <a:gd name="connsiteY5" fmla="*/ 316005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7914 h 767437"/>
                  <a:gd name="connsiteX1" fmla="*/ 548640 w 3344092"/>
                  <a:gd name="connsiteY1" fmla="*/ 3776 h 767437"/>
                  <a:gd name="connsiteX2" fmla="*/ 1349829 w 3344092"/>
                  <a:gd name="connsiteY2" fmla="*/ 317285 h 767437"/>
                  <a:gd name="connsiteX3" fmla="*/ 2124892 w 3344092"/>
                  <a:gd name="connsiteY3" fmla="*/ 761422 h 767437"/>
                  <a:gd name="connsiteX4" fmla="*/ 2830287 w 3344092"/>
                  <a:gd name="connsiteY4" fmla="*/ 12484 h 767437"/>
                  <a:gd name="connsiteX5" fmla="*/ 3344092 w 3344092"/>
                  <a:gd name="connsiteY5" fmla="*/ 325992 h 767437"/>
                  <a:gd name="connsiteX0" fmla="*/ 0 w 3344092"/>
                  <a:gd name="connsiteY0" fmla="*/ 447914 h 767437"/>
                  <a:gd name="connsiteX1" fmla="*/ 209005 w 3344092"/>
                  <a:gd name="connsiteY1" fmla="*/ 369537 h 767437"/>
                  <a:gd name="connsiteX2" fmla="*/ 548640 w 3344092"/>
                  <a:gd name="connsiteY2" fmla="*/ 3776 h 767437"/>
                  <a:gd name="connsiteX3" fmla="*/ 1349829 w 3344092"/>
                  <a:gd name="connsiteY3" fmla="*/ 317285 h 767437"/>
                  <a:gd name="connsiteX4" fmla="*/ 2124892 w 3344092"/>
                  <a:gd name="connsiteY4" fmla="*/ 761422 h 767437"/>
                  <a:gd name="connsiteX5" fmla="*/ 2830287 w 3344092"/>
                  <a:gd name="connsiteY5" fmla="*/ 12484 h 767437"/>
                  <a:gd name="connsiteX6" fmla="*/ 3344092 w 3344092"/>
                  <a:gd name="connsiteY6" fmla="*/ 325992 h 767437"/>
                  <a:gd name="connsiteX0" fmla="*/ 0 w 6322423"/>
                  <a:gd name="connsiteY0" fmla="*/ 465332 h 767437"/>
                  <a:gd name="connsiteX1" fmla="*/ 3187336 w 6322423"/>
                  <a:gd name="connsiteY1" fmla="*/ 369537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2423" h="767437">
                    <a:moveTo>
                      <a:pt x="0" y="437110"/>
                    </a:moveTo>
                    <a:lnTo>
                      <a:pt x="2960913" y="439205"/>
                    </a:lnTo>
                    <a:cubicBezTo>
                      <a:pt x="3052353" y="365182"/>
                      <a:pt x="3299097" y="24096"/>
                      <a:pt x="3526971" y="3776"/>
                    </a:cubicBezTo>
                    <a:cubicBezTo>
                      <a:pt x="3754846" y="-16544"/>
                      <a:pt x="4065451" y="103926"/>
                      <a:pt x="4328160" y="317285"/>
                    </a:cubicBezTo>
                    <a:cubicBezTo>
                      <a:pt x="4590869" y="530644"/>
                      <a:pt x="4856480" y="812222"/>
                      <a:pt x="5103223" y="761422"/>
                    </a:cubicBezTo>
                    <a:cubicBezTo>
                      <a:pt x="5349966" y="710622"/>
                      <a:pt x="5588001" y="80701"/>
                      <a:pt x="5808618" y="12484"/>
                    </a:cubicBezTo>
                    <a:cubicBezTo>
                      <a:pt x="6029235" y="-55733"/>
                      <a:pt x="6217920" y="170690"/>
                      <a:pt x="6322423" y="325992"/>
                    </a:cubicBezTo>
                  </a:path>
                </a:pathLst>
              </a:custGeom>
              <a:noFill/>
              <a:ln w="28575">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Arc 19">
                <a:extLst>
                  <a:ext uri="{FF2B5EF4-FFF2-40B4-BE49-F238E27FC236}">
                    <a16:creationId xmlns:a16="http://schemas.microsoft.com/office/drawing/2014/main" id="{0DC1CFAE-136F-70DB-F6CF-6457B77240BB}"/>
                  </a:ext>
                </a:extLst>
              </p:cNvPr>
              <p:cNvSpPr/>
              <p:nvPr/>
            </p:nvSpPr>
            <p:spPr>
              <a:xfrm>
                <a:off x="5424894" y="3487223"/>
                <a:ext cx="900000" cy="900000"/>
              </a:xfrm>
              <a:prstGeom prst="arc">
                <a:avLst>
                  <a:gd name="adj1" fmla="val 19094482"/>
                  <a:gd name="adj2" fmla="val 0"/>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21" name="TextBox 20">
                <a:extLst>
                  <a:ext uri="{FF2B5EF4-FFF2-40B4-BE49-F238E27FC236}">
                    <a16:creationId xmlns:a16="http://schemas.microsoft.com/office/drawing/2014/main" id="{375BDADF-FA8C-64ED-F1C2-454F6D9FCD6E}"/>
                  </a:ext>
                </a:extLst>
              </p:cNvPr>
              <p:cNvSpPr txBox="1"/>
              <p:nvPr/>
            </p:nvSpPr>
            <p:spPr>
              <a:xfrm>
                <a:off x="5630688" y="3912468"/>
                <a:ext cx="609328" cy="276999"/>
              </a:xfrm>
              <a:prstGeom prst="rect">
                <a:avLst/>
              </a:prstGeom>
              <a:noFill/>
            </p:spPr>
            <p:txBody>
              <a:bodyPr wrap="square" lIns="0" tIns="0" rIns="0" bIns="0" rtlCol="0">
                <a:spAutoFit/>
              </a:bodyPr>
              <a:lstStyle/>
              <a:p>
                <a:pPr algn="l">
                  <a:buNone/>
                </a:pPr>
                <a:r>
                  <a:rPr lang="en-US" sz="1800" i="1" dirty="0">
                    <a:solidFill>
                      <a:schemeClr val="bg2">
                        <a:lumMod val="10000"/>
                      </a:schemeClr>
                    </a:solidFill>
                    <a:latin typeface="Times New Roman" panose="02020603050405020304" pitchFamily="18" charset="0"/>
                    <a:cs typeface="Times New Roman" panose="02020603050405020304" pitchFamily="18" charset="0"/>
                  </a:rPr>
                  <a:t>s</a:t>
                </a:r>
                <a:r>
                  <a:rPr lang="en-CH" sz="1800" i="1" baseline="-25000" dirty="0">
                    <a:solidFill>
                      <a:schemeClr val="bg2">
                        <a:lumMod val="10000"/>
                      </a:schemeClr>
                    </a:solidFill>
                    <a:latin typeface="Times New Roman" panose="02020603050405020304" pitchFamily="18" charset="0"/>
                    <a:cs typeface="Times New Roman" panose="02020603050405020304" pitchFamily="18" charset="0"/>
                  </a:rPr>
                  <a:t>0</a:t>
                </a:r>
                <a:endParaRPr lang="en-CH" sz="1800" dirty="0">
                  <a:solidFill>
                    <a:schemeClr val="bg2">
                      <a:lumMod val="10000"/>
                    </a:schemeClr>
                  </a:solidFill>
                  <a:latin typeface="Times New Roman" panose="02020603050405020304" pitchFamily="18" charset="0"/>
                  <a:cs typeface="Times New Roman" panose="02020603050405020304" pitchFamily="18" charset="0"/>
                </a:endParaRPr>
              </a:p>
            </p:txBody>
          </p:sp>
        </p:grpSp>
        <p:pic>
          <p:nvPicPr>
            <p:cNvPr id="10" name="Picture 9">
              <a:extLst>
                <a:ext uri="{FF2B5EF4-FFF2-40B4-BE49-F238E27FC236}">
                  <a16:creationId xmlns:a16="http://schemas.microsoft.com/office/drawing/2014/main" id="{8E808BAF-33D3-F963-DC53-0C024EE5C1B1}"/>
                </a:ext>
              </a:extLst>
            </p:cNvPr>
            <p:cNvPicPr>
              <a:picLocks noChangeAspect="1"/>
            </p:cNvPicPr>
            <p:nvPr/>
          </p:nvPicPr>
          <p:blipFill>
            <a:blip r:embed="rId3"/>
            <a:stretch>
              <a:fillRect/>
            </a:stretch>
          </p:blipFill>
          <p:spPr>
            <a:xfrm>
              <a:off x="6348076" y="2072949"/>
              <a:ext cx="179972" cy="189444"/>
            </a:xfrm>
            <a:prstGeom prst="rect">
              <a:avLst/>
            </a:prstGeom>
          </p:spPr>
        </p:pic>
        <p:cxnSp>
          <p:nvCxnSpPr>
            <p:cNvPr id="11" name="Straight Connector 10">
              <a:extLst>
                <a:ext uri="{FF2B5EF4-FFF2-40B4-BE49-F238E27FC236}">
                  <a16:creationId xmlns:a16="http://schemas.microsoft.com/office/drawing/2014/main" id="{126F2471-239F-7124-681E-DB7AE902A84E}"/>
                </a:ext>
              </a:extLst>
            </p:cNvPr>
            <p:cNvCxnSpPr>
              <a:cxnSpLocks/>
            </p:cNvCxnSpPr>
            <p:nvPr/>
          </p:nvCxnSpPr>
          <p:spPr>
            <a:xfrm flipV="1">
              <a:off x="8677052" y="1988840"/>
              <a:ext cx="0" cy="392489"/>
            </a:xfrm>
            <a:prstGeom prst="line">
              <a:avLst/>
            </a:prstGeom>
            <a:ln w="19050">
              <a:solidFill>
                <a:srgbClr val="41973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38E6214-BC4C-F0EE-5913-FADC76CB3979}"/>
                </a:ext>
              </a:extLst>
            </p:cNvPr>
            <p:cNvCxnSpPr>
              <a:cxnSpLocks/>
            </p:cNvCxnSpPr>
            <p:nvPr/>
          </p:nvCxnSpPr>
          <p:spPr>
            <a:xfrm flipV="1">
              <a:off x="8677052" y="1724422"/>
              <a:ext cx="370520" cy="253873"/>
            </a:xfrm>
            <a:prstGeom prst="line">
              <a:avLst/>
            </a:prstGeom>
            <a:ln w="19050">
              <a:solidFill>
                <a:srgbClr val="41973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B30E2DC2-A19B-26D1-B455-9A58B0A1E735}"/>
                </a:ext>
              </a:extLst>
            </p:cNvPr>
            <p:cNvPicPr>
              <a:picLocks noChangeAspect="1"/>
            </p:cNvPicPr>
            <p:nvPr/>
          </p:nvPicPr>
          <p:blipFill>
            <a:blip r:embed="rId4"/>
            <a:stretch>
              <a:fillRect/>
            </a:stretch>
          </p:blipFill>
          <p:spPr>
            <a:xfrm>
              <a:off x="8712769" y="2129491"/>
              <a:ext cx="191543" cy="131056"/>
            </a:xfrm>
            <a:prstGeom prst="rect">
              <a:avLst/>
            </a:prstGeom>
          </p:spPr>
        </p:pic>
        <p:pic>
          <p:nvPicPr>
            <p:cNvPr id="14" name="Picture 13">
              <a:extLst>
                <a:ext uri="{FF2B5EF4-FFF2-40B4-BE49-F238E27FC236}">
                  <a16:creationId xmlns:a16="http://schemas.microsoft.com/office/drawing/2014/main" id="{516617F8-C05C-F8B5-B799-3CD90696FBAB}"/>
                </a:ext>
              </a:extLst>
            </p:cNvPr>
            <p:cNvPicPr>
              <a:picLocks noChangeAspect="1"/>
            </p:cNvPicPr>
            <p:nvPr/>
          </p:nvPicPr>
          <p:blipFill>
            <a:blip r:embed="rId5"/>
            <a:stretch>
              <a:fillRect/>
            </a:stretch>
          </p:blipFill>
          <p:spPr>
            <a:xfrm>
              <a:off x="8663519" y="1649389"/>
              <a:ext cx="168785" cy="195435"/>
            </a:xfrm>
            <a:prstGeom prst="rect">
              <a:avLst/>
            </a:prstGeom>
          </p:spPr>
        </p:pic>
      </p:grpSp>
      <p:grpSp>
        <p:nvGrpSpPr>
          <p:cNvPr id="32" name="Group 31">
            <a:extLst>
              <a:ext uri="{FF2B5EF4-FFF2-40B4-BE49-F238E27FC236}">
                <a16:creationId xmlns:a16="http://schemas.microsoft.com/office/drawing/2014/main" id="{68D07A97-B54C-69D7-F7E2-04B6E1626FA0}"/>
              </a:ext>
            </a:extLst>
          </p:cNvPr>
          <p:cNvGrpSpPr/>
          <p:nvPr/>
        </p:nvGrpSpPr>
        <p:grpSpPr>
          <a:xfrm>
            <a:off x="6528048" y="3376015"/>
            <a:ext cx="2435887" cy="1726276"/>
            <a:chOff x="6528048" y="3376015"/>
            <a:chExt cx="2435887" cy="1726276"/>
          </a:xfrm>
        </p:grpSpPr>
        <p:sp>
          <p:nvSpPr>
            <p:cNvPr id="26" name="Oval 25">
              <a:extLst>
                <a:ext uri="{FF2B5EF4-FFF2-40B4-BE49-F238E27FC236}">
                  <a16:creationId xmlns:a16="http://schemas.microsoft.com/office/drawing/2014/main" id="{2EDB26FB-56D1-5B73-7B58-29522D16C888}"/>
                </a:ext>
              </a:extLst>
            </p:cNvPr>
            <p:cNvSpPr/>
            <p:nvPr/>
          </p:nvSpPr>
          <p:spPr>
            <a:xfrm>
              <a:off x="6528048" y="3376015"/>
              <a:ext cx="432048" cy="792088"/>
            </a:xfrm>
            <a:prstGeom prst="ellipse">
              <a:avLst/>
            </a:prstGeom>
            <a:noFill/>
            <a:ln w="38100">
              <a:solidFill>
                <a:srgbClr val="1200B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52C9A7F4-4CB0-F11F-AD93-3FB475E3FB3E}"/>
                </a:ext>
              </a:extLst>
            </p:cNvPr>
            <p:cNvSpPr/>
            <p:nvPr/>
          </p:nvSpPr>
          <p:spPr>
            <a:xfrm>
              <a:off x="8531887" y="4310203"/>
              <a:ext cx="432048" cy="792088"/>
            </a:xfrm>
            <a:prstGeom prst="ellipse">
              <a:avLst/>
            </a:prstGeom>
            <a:noFill/>
            <a:ln w="38100">
              <a:solidFill>
                <a:srgbClr val="1200B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AF5A0DF7-0D95-169C-D126-AE83269EE58A}"/>
              </a:ext>
            </a:extLst>
          </p:cNvPr>
          <p:cNvGrpSpPr/>
          <p:nvPr/>
        </p:nvGrpSpPr>
        <p:grpSpPr>
          <a:xfrm>
            <a:off x="4486467" y="3442877"/>
            <a:ext cx="940166" cy="1403581"/>
            <a:chOff x="4486467" y="3442877"/>
            <a:chExt cx="940166" cy="1403581"/>
          </a:xfrm>
        </p:grpSpPr>
        <p:sp>
          <p:nvSpPr>
            <p:cNvPr id="28" name="Oval 27">
              <a:extLst>
                <a:ext uri="{FF2B5EF4-FFF2-40B4-BE49-F238E27FC236}">
                  <a16:creationId xmlns:a16="http://schemas.microsoft.com/office/drawing/2014/main" id="{7E2C24AD-A7A0-AB64-D8F8-AB4B6E03F078}"/>
                </a:ext>
              </a:extLst>
            </p:cNvPr>
            <p:cNvSpPr/>
            <p:nvPr/>
          </p:nvSpPr>
          <p:spPr>
            <a:xfrm>
              <a:off x="4799856" y="3442877"/>
              <a:ext cx="626777" cy="62537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4C22B93E-A410-7D22-A0E5-B8338A683FAF}"/>
                </a:ext>
              </a:extLst>
            </p:cNvPr>
            <p:cNvSpPr/>
            <p:nvPr/>
          </p:nvSpPr>
          <p:spPr>
            <a:xfrm>
              <a:off x="4486467" y="4221088"/>
              <a:ext cx="626777" cy="62537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2AC5DC44-1419-B0ED-3506-DCFA0ACF6A96}"/>
              </a:ext>
            </a:extLst>
          </p:cNvPr>
          <p:cNvGrpSpPr/>
          <p:nvPr/>
        </p:nvGrpSpPr>
        <p:grpSpPr>
          <a:xfrm>
            <a:off x="5128425" y="3478107"/>
            <a:ext cx="3368228" cy="1603670"/>
            <a:chOff x="4582864" y="3442877"/>
            <a:chExt cx="3368228" cy="1603670"/>
          </a:xfrm>
        </p:grpSpPr>
        <p:sp>
          <p:nvSpPr>
            <p:cNvPr id="34" name="Oval 33">
              <a:extLst>
                <a:ext uri="{FF2B5EF4-FFF2-40B4-BE49-F238E27FC236}">
                  <a16:creationId xmlns:a16="http://schemas.microsoft.com/office/drawing/2014/main" id="{9FCDAB49-EBC6-1364-FD4C-91185426955F}"/>
                </a:ext>
              </a:extLst>
            </p:cNvPr>
            <p:cNvSpPr/>
            <p:nvPr/>
          </p:nvSpPr>
          <p:spPr>
            <a:xfrm>
              <a:off x="4799856" y="3442877"/>
              <a:ext cx="1182631" cy="625370"/>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A0177354-1F09-F6B5-F285-2B257860D076}"/>
                </a:ext>
              </a:extLst>
            </p:cNvPr>
            <p:cNvSpPr/>
            <p:nvPr/>
          </p:nvSpPr>
          <p:spPr>
            <a:xfrm>
              <a:off x="4582864" y="4421177"/>
              <a:ext cx="3368228" cy="625370"/>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2394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(Closed) orbit bumps</a:t>
            </a:r>
          </a:p>
        </p:txBody>
      </p:sp>
      <p:sp>
        <p:nvSpPr>
          <p:cNvPr id="8" name="Oval 7"/>
          <p:cNvSpPr>
            <a:spLocks noChangeAspect="1"/>
          </p:cNvSpPr>
          <p:nvPr/>
        </p:nvSpPr>
        <p:spPr>
          <a:xfrm>
            <a:off x="1361468" y="3506336"/>
            <a:ext cx="2268264" cy="2268256"/>
          </a:xfrm>
          <a:prstGeom prst="ellipse">
            <a:avLst/>
          </a:prstGeom>
          <a:ln>
            <a:solidFill>
              <a:srgbClr val="FF0000"/>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 name="Group 4"/>
          <p:cNvGrpSpPr/>
          <p:nvPr/>
        </p:nvGrpSpPr>
        <p:grpSpPr>
          <a:xfrm>
            <a:off x="2319451" y="3578345"/>
            <a:ext cx="1562298" cy="1394673"/>
            <a:chOff x="6682110" y="4221088"/>
            <a:chExt cx="1562298" cy="1394673"/>
          </a:xfrm>
        </p:grpSpPr>
        <p:sp>
          <p:nvSpPr>
            <p:cNvPr id="11" name="Rectangle 10"/>
            <p:cNvSpPr/>
            <p:nvPr/>
          </p:nvSpPr>
          <p:spPr>
            <a:xfrm>
              <a:off x="7236296" y="4221088"/>
              <a:ext cx="1008112" cy="1296144"/>
            </a:xfrm>
            <a:prstGeom prst="rect">
              <a:avLst/>
            </a:prstGeom>
            <a:solidFill>
              <a:schemeClr val="bg1"/>
            </a:solidFill>
            <a:ln>
              <a:no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Arc 13"/>
            <p:cNvSpPr>
              <a:spLocks noChangeAspect="1"/>
            </p:cNvSpPr>
            <p:nvPr/>
          </p:nvSpPr>
          <p:spPr>
            <a:xfrm rot="21402645">
              <a:off x="6766119" y="4247532"/>
              <a:ext cx="1368155" cy="1368229"/>
            </a:xfrm>
            <a:prstGeom prst="arc">
              <a:avLst>
                <a:gd name="adj1" fmla="val 16197180"/>
                <a:gd name="adj2" fmla="val 2097327"/>
              </a:avLst>
            </a:prstGeom>
            <a:ln>
              <a:solidFill>
                <a:srgbClr val="FF0000"/>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p:cNvSpPr txBox="1"/>
            <p:nvPr/>
          </p:nvSpPr>
          <p:spPr>
            <a:xfrm>
              <a:off x="6682110" y="4651209"/>
              <a:ext cx="1368152" cy="276999"/>
            </a:xfrm>
            <a:prstGeom prst="rect">
              <a:avLst/>
            </a:prstGeom>
            <a:noFill/>
          </p:spPr>
          <p:txBody>
            <a:bodyPr wrap="square" rtlCol="0">
              <a:spAutoFit/>
            </a:bodyPr>
            <a:lstStyle/>
            <a:p>
              <a:pPr>
                <a:buNone/>
              </a:pPr>
              <a:r>
                <a:rPr lang="en-US" sz="1200" dirty="0">
                  <a:latin typeface="Arial"/>
                  <a:cs typeface="Arial"/>
                </a:rPr>
                <a:t>local orbit bump</a:t>
              </a:r>
            </a:p>
          </p:txBody>
        </p:sp>
      </p:grpSp>
      <p:grpSp>
        <p:nvGrpSpPr>
          <p:cNvPr id="6" name="Group 5">
            <a:extLst>
              <a:ext uri="{FF2B5EF4-FFF2-40B4-BE49-F238E27FC236}">
                <a16:creationId xmlns:a16="http://schemas.microsoft.com/office/drawing/2014/main" id="{60BDE461-E370-518D-6A77-B38651B746AE}"/>
              </a:ext>
            </a:extLst>
          </p:cNvPr>
          <p:cNvGrpSpPr/>
          <p:nvPr/>
        </p:nvGrpSpPr>
        <p:grpSpPr>
          <a:xfrm>
            <a:off x="1354585" y="2739320"/>
            <a:ext cx="3438225" cy="2995965"/>
            <a:chOff x="1354585" y="2739320"/>
            <a:chExt cx="3438225" cy="2995965"/>
          </a:xfrm>
        </p:grpSpPr>
        <p:sp>
          <p:nvSpPr>
            <p:cNvPr id="9" name="TextBox 8"/>
            <p:cNvSpPr txBox="1"/>
            <p:nvPr/>
          </p:nvSpPr>
          <p:spPr>
            <a:xfrm>
              <a:off x="1805168" y="5273620"/>
              <a:ext cx="1368152" cy="461665"/>
            </a:xfrm>
            <a:prstGeom prst="rect">
              <a:avLst/>
            </a:prstGeom>
            <a:noFill/>
          </p:spPr>
          <p:txBody>
            <a:bodyPr wrap="square" rtlCol="0">
              <a:spAutoFit/>
            </a:bodyPr>
            <a:lstStyle/>
            <a:p>
              <a:pPr>
                <a:buNone/>
              </a:pPr>
              <a:r>
                <a:rPr lang="en-US" sz="1200" dirty="0">
                  <a:latin typeface="Arial"/>
                  <a:cs typeface="Arial"/>
                </a:rPr>
                <a:t>unperturbed closed orbit</a:t>
              </a:r>
            </a:p>
          </p:txBody>
        </p:sp>
        <p:sp>
          <p:nvSpPr>
            <p:cNvPr id="23" name="TextBox 22"/>
            <p:cNvSpPr txBox="1"/>
            <p:nvPr/>
          </p:nvSpPr>
          <p:spPr>
            <a:xfrm>
              <a:off x="2225564" y="3146297"/>
              <a:ext cx="1368152" cy="276999"/>
            </a:xfrm>
            <a:prstGeom prst="rect">
              <a:avLst/>
            </a:prstGeom>
            <a:noFill/>
          </p:spPr>
          <p:txBody>
            <a:bodyPr wrap="square" rtlCol="0">
              <a:spAutoFit/>
            </a:bodyPr>
            <a:lstStyle/>
            <a:p>
              <a:pPr>
                <a:buNone/>
              </a:pPr>
              <a:r>
                <a:rPr lang="en-US" sz="1200" dirty="0">
                  <a:latin typeface="Arial"/>
                  <a:cs typeface="Arial"/>
                </a:rPr>
                <a:t>dipole</a:t>
              </a:r>
            </a:p>
          </p:txBody>
        </p:sp>
        <p:sp>
          <p:nvSpPr>
            <p:cNvPr id="24" name="TextBox 23"/>
            <p:cNvSpPr txBox="1"/>
            <p:nvPr/>
          </p:nvSpPr>
          <p:spPr>
            <a:xfrm>
              <a:off x="3317336" y="4635163"/>
              <a:ext cx="1368152" cy="276999"/>
            </a:xfrm>
            <a:prstGeom prst="rect">
              <a:avLst/>
            </a:prstGeom>
            <a:noFill/>
          </p:spPr>
          <p:txBody>
            <a:bodyPr wrap="square" rtlCol="0">
              <a:spAutoFit/>
            </a:bodyPr>
            <a:lstStyle/>
            <a:p>
              <a:pPr>
                <a:buNone/>
              </a:pPr>
              <a:r>
                <a:rPr lang="en-US" sz="1200" dirty="0">
                  <a:latin typeface="Arial"/>
                  <a:cs typeface="Arial"/>
                </a:rPr>
                <a:t>dipole</a:t>
              </a:r>
            </a:p>
          </p:txBody>
        </p:sp>
        <p:sp>
          <p:nvSpPr>
            <p:cNvPr id="26" name="TextBox 25"/>
            <p:cNvSpPr txBox="1"/>
            <p:nvPr/>
          </p:nvSpPr>
          <p:spPr>
            <a:xfrm>
              <a:off x="3424658" y="3146297"/>
              <a:ext cx="1368152" cy="276999"/>
            </a:xfrm>
            <a:prstGeom prst="rect">
              <a:avLst/>
            </a:prstGeom>
            <a:noFill/>
          </p:spPr>
          <p:txBody>
            <a:bodyPr wrap="square" rtlCol="0">
              <a:spAutoFit/>
            </a:bodyPr>
            <a:lstStyle/>
            <a:p>
              <a:pPr>
                <a:buNone/>
              </a:pPr>
              <a:r>
                <a:rPr lang="en-US" sz="1200" dirty="0">
                  <a:latin typeface="Arial"/>
                  <a:cs typeface="Arial"/>
                </a:rPr>
                <a:t>septum</a:t>
              </a:r>
            </a:p>
          </p:txBody>
        </p:sp>
        <p:sp>
          <p:nvSpPr>
            <p:cNvPr id="12" name="Rectangle 11"/>
            <p:cNvSpPr/>
            <p:nvPr/>
          </p:nvSpPr>
          <p:spPr>
            <a:xfrm rot="1586668">
              <a:off x="2762653" y="3480860"/>
              <a:ext cx="288032" cy="216024"/>
            </a:xfrm>
            <a:prstGeom prst="rect">
              <a:avLst/>
            </a:prstGeom>
            <a:solidFill>
              <a:srgbClr val="BE1787"/>
            </a:solidFill>
            <a:ln w="12700">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Rectangle 12"/>
            <p:cNvSpPr/>
            <p:nvPr/>
          </p:nvSpPr>
          <p:spPr>
            <a:xfrm rot="5400000">
              <a:off x="3460304" y="4682817"/>
              <a:ext cx="288032" cy="216024"/>
            </a:xfrm>
            <a:prstGeom prst="rect">
              <a:avLst/>
            </a:prstGeom>
            <a:solidFill>
              <a:srgbClr val="BE1787"/>
            </a:solidFill>
            <a:ln w="12700">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p:cNvSpPr txBox="1"/>
            <p:nvPr/>
          </p:nvSpPr>
          <p:spPr>
            <a:xfrm>
              <a:off x="1354585" y="2739320"/>
              <a:ext cx="2651688" cy="307777"/>
            </a:xfrm>
            <a:prstGeom prst="rect">
              <a:avLst/>
            </a:prstGeom>
            <a:noFill/>
          </p:spPr>
          <p:txBody>
            <a:bodyPr wrap="none" rtlCol="0">
              <a:spAutoFit/>
            </a:bodyPr>
            <a:lstStyle/>
            <a:p>
              <a:pPr>
                <a:buNone/>
              </a:pPr>
              <a:r>
                <a:rPr lang="en-US" sz="1400" b="1" dirty="0">
                  <a:latin typeface="Arial"/>
                  <a:cs typeface="Arial"/>
                </a:rPr>
                <a:t>example of 2-corrector bump</a:t>
              </a:r>
            </a:p>
          </p:txBody>
        </p:sp>
      </p:grpSp>
      <p:sp>
        <p:nvSpPr>
          <p:cNvPr id="42" name="Date Placeholder 41">
            <a:extLst>
              <a:ext uri="{FF2B5EF4-FFF2-40B4-BE49-F238E27FC236}">
                <a16:creationId xmlns:a16="http://schemas.microsoft.com/office/drawing/2014/main" id="{048C15A5-920D-009E-B5D7-912D22450B34}"/>
              </a:ext>
            </a:extLst>
          </p:cNvPr>
          <p:cNvSpPr>
            <a:spLocks noGrp="1"/>
          </p:cNvSpPr>
          <p:nvPr>
            <p:ph type="dt" sz="half" idx="10"/>
          </p:nvPr>
        </p:nvSpPr>
        <p:spPr/>
        <p:txBody>
          <a:bodyPr/>
          <a:lstStyle/>
          <a:p>
            <a:r>
              <a:rPr lang="en-US"/>
              <a:t>21.09.2025 - 04.10.2025</a:t>
            </a:r>
            <a:endParaRPr lang="en-US" dirty="0"/>
          </a:p>
        </p:txBody>
      </p:sp>
      <p:sp>
        <p:nvSpPr>
          <p:cNvPr id="43" name="Footer Placeholder 42">
            <a:extLst>
              <a:ext uri="{FF2B5EF4-FFF2-40B4-BE49-F238E27FC236}">
                <a16:creationId xmlns:a16="http://schemas.microsoft.com/office/drawing/2014/main" id="{E474FD18-6327-0477-4373-4998FB96B661}"/>
              </a:ext>
            </a:extLst>
          </p:cNvPr>
          <p:cNvSpPr>
            <a:spLocks noGrp="1"/>
          </p:cNvSpPr>
          <p:nvPr>
            <p:ph type="ftr" sz="quarter" idx="11"/>
          </p:nvPr>
        </p:nvSpPr>
        <p:spPr/>
        <p:txBody>
          <a:bodyPr/>
          <a:lstStyle/>
          <a:p>
            <a:r>
              <a:rPr lang="en-US"/>
              <a:t>Linear Imperfections and Correction</a:t>
            </a:r>
            <a:endParaRPr lang="en-US" dirty="0"/>
          </a:p>
        </p:txBody>
      </p:sp>
      <p:sp>
        <p:nvSpPr>
          <p:cNvPr id="44" name="Slide Number Placeholder 43">
            <a:extLst>
              <a:ext uri="{FF2B5EF4-FFF2-40B4-BE49-F238E27FC236}">
                <a16:creationId xmlns:a16="http://schemas.microsoft.com/office/drawing/2014/main" id="{9979BA8F-310B-A429-FA4F-CECA3F4E4743}"/>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Content Placeholder 2">
            <a:extLst>
              <a:ext uri="{FF2B5EF4-FFF2-40B4-BE49-F238E27FC236}">
                <a16:creationId xmlns:a16="http://schemas.microsoft.com/office/drawing/2014/main" id="{6E32214F-6163-E936-F50F-5A853ECA02D8}"/>
              </a:ext>
            </a:extLst>
          </p:cNvPr>
          <p:cNvSpPr txBox="1">
            <a:spLocks/>
          </p:cNvSpPr>
          <p:nvPr/>
        </p:nvSpPr>
        <p:spPr>
          <a:xfrm>
            <a:off x="407989" y="1124745"/>
            <a:ext cx="11376024" cy="1470830"/>
          </a:xfrm>
          <a:prstGeom prst="rect">
            <a:avLst/>
          </a:prstGeom>
        </p:spPr>
        <p:txBody>
          <a:bodyPr vert="horz" lIns="0" tIns="0" rIns="0" bIns="0" rtlCol="0">
            <a:normAutofit fontScale="92500" lnSpcReduction="1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auto">
              <a:buClrTx/>
              <a:buSzTx/>
            </a:pPr>
            <a:r>
              <a:rPr lang="en-US" dirty="0"/>
              <a:t>Often it is needed to steer the closed-orbit in a localized section of a line/synchrotron, e.g. for:</a:t>
            </a:r>
          </a:p>
          <a:p>
            <a:pPr lvl="1" fontAlgn="auto">
              <a:buClrTx/>
              <a:buSzTx/>
            </a:pPr>
            <a:r>
              <a:rPr lang="en-US" dirty="0"/>
              <a:t>Injection / extraction</a:t>
            </a:r>
          </a:p>
          <a:p>
            <a:pPr lvl="1" fontAlgn="auto">
              <a:buClrTx/>
              <a:buSzTx/>
            </a:pPr>
            <a:r>
              <a:rPr lang="en-US" dirty="0"/>
              <a:t>Local orbit correction (or steering around local aperture restrictions)</a:t>
            </a:r>
          </a:p>
          <a:p>
            <a:pPr fontAlgn="auto">
              <a:buClrTx/>
              <a:buSzTx/>
            </a:pPr>
            <a:r>
              <a:rPr lang="en-US" dirty="0"/>
              <a:t>Standard “bump” configurations exist, using a limited number of correctors:</a:t>
            </a:r>
          </a:p>
        </p:txBody>
      </p:sp>
      <p:grpSp>
        <p:nvGrpSpPr>
          <p:cNvPr id="19" name="Group 18"/>
          <p:cNvGrpSpPr/>
          <p:nvPr/>
        </p:nvGrpSpPr>
        <p:grpSpPr>
          <a:xfrm rot="19478899">
            <a:off x="3766955" y="3596411"/>
            <a:ext cx="642563" cy="258256"/>
            <a:chOff x="8028384" y="4365104"/>
            <a:chExt cx="642563" cy="288032"/>
          </a:xfrm>
        </p:grpSpPr>
        <p:sp>
          <p:nvSpPr>
            <p:cNvPr id="17" name="Rectangle 16"/>
            <p:cNvSpPr/>
            <p:nvPr/>
          </p:nvSpPr>
          <p:spPr>
            <a:xfrm>
              <a:off x="8028384" y="4365104"/>
              <a:ext cx="72008" cy="288032"/>
            </a:xfrm>
            <a:prstGeom prst="rect">
              <a:avLst/>
            </a:prstGeom>
            <a:ln w="12700">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Rectangle 17"/>
            <p:cNvSpPr/>
            <p:nvPr/>
          </p:nvSpPr>
          <p:spPr>
            <a:xfrm>
              <a:off x="8285798" y="4365104"/>
              <a:ext cx="385149" cy="288032"/>
            </a:xfrm>
            <a:prstGeom prst="rect">
              <a:avLst/>
            </a:prstGeom>
            <a:ln w="12700">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0" name="Group 9">
            <a:extLst>
              <a:ext uri="{FF2B5EF4-FFF2-40B4-BE49-F238E27FC236}">
                <a16:creationId xmlns:a16="http://schemas.microsoft.com/office/drawing/2014/main" id="{C50B1462-4AB1-7D85-DDE2-F395048AA992}"/>
              </a:ext>
            </a:extLst>
          </p:cNvPr>
          <p:cNvGrpSpPr/>
          <p:nvPr/>
        </p:nvGrpSpPr>
        <p:grpSpPr>
          <a:xfrm>
            <a:off x="2227586" y="3480860"/>
            <a:ext cx="2786400" cy="1453985"/>
            <a:chOff x="8112224" y="4123604"/>
            <a:chExt cx="2786400" cy="1453985"/>
          </a:xfrm>
        </p:grpSpPr>
        <p:sp>
          <p:nvSpPr>
            <p:cNvPr id="22" name="Rectangle 21">
              <a:extLst>
                <a:ext uri="{FF2B5EF4-FFF2-40B4-BE49-F238E27FC236}">
                  <a16:creationId xmlns:a16="http://schemas.microsoft.com/office/drawing/2014/main" id="{6D673753-F364-EAE9-9766-78F0B1E40A57}"/>
                </a:ext>
              </a:extLst>
            </p:cNvPr>
            <p:cNvSpPr/>
            <p:nvPr/>
          </p:nvSpPr>
          <p:spPr>
            <a:xfrm rot="20170357">
              <a:off x="8250808" y="4252123"/>
              <a:ext cx="1501330" cy="1296144"/>
            </a:xfrm>
            <a:prstGeom prst="rect">
              <a:avLst/>
            </a:prstGeom>
            <a:solidFill>
              <a:schemeClr val="bg1"/>
            </a:solidFill>
            <a:ln>
              <a:no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Rectangle 24">
              <a:extLst>
                <a:ext uri="{FF2B5EF4-FFF2-40B4-BE49-F238E27FC236}">
                  <a16:creationId xmlns:a16="http://schemas.microsoft.com/office/drawing/2014/main" id="{3E05C077-FFE5-EF02-4F5D-0F2D8D34B75D}"/>
                </a:ext>
              </a:extLst>
            </p:cNvPr>
            <p:cNvSpPr/>
            <p:nvPr/>
          </p:nvSpPr>
          <p:spPr>
            <a:xfrm rot="1586668">
              <a:off x="8649313" y="4123604"/>
              <a:ext cx="288032" cy="216024"/>
            </a:xfrm>
            <a:prstGeom prst="rect">
              <a:avLst/>
            </a:prstGeom>
            <a:solidFill>
              <a:srgbClr val="BE1787"/>
            </a:solidFill>
            <a:ln w="12700">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None/>
              </a:pPr>
              <a:endParaRPr lang="en-US" dirty="0"/>
            </a:p>
          </p:txBody>
        </p:sp>
        <p:sp>
          <p:nvSpPr>
            <p:cNvPr id="27" name="Rectangle 26">
              <a:extLst>
                <a:ext uri="{FF2B5EF4-FFF2-40B4-BE49-F238E27FC236}">
                  <a16:creationId xmlns:a16="http://schemas.microsoft.com/office/drawing/2014/main" id="{A2FEA3E4-9D51-6659-5F0F-F961EC9942D1}"/>
                </a:ext>
              </a:extLst>
            </p:cNvPr>
            <p:cNvSpPr/>
            <p:nvPr/>
          </p:nvSpPr>
          <p:spPr>
            <a:xfrm rot="5400000">
              <a:off x="9346964" y="5325561"/>
              <a:ext cx="288032" cy="216024"/>
            </a:xfrm>
            <a:prstGeom prst="rect">
              <a:avLst/>
            </a:prstGeom>
            <a:solidFill>
              <a:srgbClr val="BE1787"/>
            </a:solidFill>
            <a:ln w="12700">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TextBox 30">
              <a:extLst>
                <a:ext uri="{FF2B5EF4-FFF2-40B4-BE49-F238E27FC236}">
                  <a16:creationId xmlns:a16="http://schemas.microsoft.com/office/drawing/2014/main" id="{B8602576-0C59-47DB-FBE3-C9B53C762194}"/>
                </a:ext>
              </a:extLst>
            </p:cNvPr>
            <p:cNvSpPr txBox="1"/>
            <p:nvPr/>
          </p:nvSpPr>
          <p:spPr>
            <a:xfrm>
              <a:off x="8112224" y="4343287"/>
              <a:ext cx="1368152" cy="276999"/>
            </a:xfrm>
            <a:prstGeom prst="rect">
              <a:avLst/>
            </a:prstGeom>
            <a:noFill/>
          </p:spPr>
          <p:txBody>
            <a:bodyPr wrap="square" rtlCol="0">
              <a:spAutoFit/>
            </a:bodyPr>
            <a:lstStyle/>
            <a:p>
              <a:pPr>
                <a:buNone/>
              </a:pPr>
              <a:r>
                <a:rPr lang="en-US" sz="1200" dirty="0">
                  <a:latin typeface="Arial"/>
                  <a:cs typeface="Arial"/>
                </a:rPr>
                <a:t>fast kick</a:t>
              </a:r>
            </a:p>
          </p:txBody>
        </p:sp>
        <p:sp>
          <p:nvSpPr>
            <p:cNvPr id="36" name="Arc 35">
              <a:extLst>
                <a:ext uri="{FF2B5EF4-FFF2-40B4-BE49-F238E27FC236}">
                  <a16:creationId xmlns:a16="http://schemas.microsoft.com/office/drawing/2014/main" id="{16E8D106-1E4F-9E58-C9B9-7C899D996732}"/>
                </a:ext>
              </a:extLst>
            </p:cNvPr>
            <p:cNvSpPr>
              <a:spLocks noChangeAspect="1"/>
            </p:cNvSpPr>
            <p:nvPr/>
          </p:nvSpPr>
          <p:spPr>
            <a:xfrm rot="19651719">
              <a:off x="8600238" y="4153422"/>
              <a:ext cx="1368155" cy="1368229"/>
            </a:xfrm>
            <a:prstGeom prst="arc">
              <a:avLst>
                <a:gd name="adj1" fmla="val 16197180"/>
                <a:gd name="adj2" fmla="val 21558282"/>
              </a:avLst>
            </a:prstGeom>
            <a:ln>
              <a:solidFill>
                <a:srgbClr val="FF0000"/>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 name="Straight Arrow Connector 36">
              <a:extLst>
                <a:ext uri="{FF2B5EF4-FFF2-40B4-BE49-F238E27FC236}">
                  <a16:creationId xmlns:a16="http://schemas.microsoft.com/office/drawing/2014/main" id="{E78A0F61-B9C0-803C-C1BE-C5EA446965A3}"/>
                </a:ext>
              </a:extLst>
            </p:cNvPr>
            <p:cNvCxnSpPr>
              <a:cxnSpLocks/>
              <a:stCxn id="36" idx="2"/>
            </p:cNvCxnSpPr>
            <p:nvPr/>
          </p:nvCxnSpPr>
          <p:spPr>
            <a:xfrm>
              <a:off x="9856944" y="4463294"/>
              <a:ext cx="487528" cy="47787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89125E80-F86F-8AF2-EC26-9AB7DD8DA110}"/>
                </a:ext>
              </a:extLst>
            </p:cNvPr>
            <p:cNvSpPr txBox="1"/>
            <p:nvPr/>
          </p:nvSpPr>
          <p:spPr>
            <a:xfrm rot="2622877">
              <a:off x="9530472" y="4871462"/>
              <a:ext cx="1368152" cy="276999"/>
            </a:xfrm>
            <a:prstGeom prst="rect">
              <a:avLst/>
            </a:prstGeom>
            <a:noFill/>
          </p:spPr>
          <p:txBody>
            <a:bodyPr wrap="square" rtlCol="0">
              <a:spAutoFit/>
            </a:bodyPr>
            <a:lstStyle/>
            <a:p>
              <a:pPr>
                <a:buNone/>
              </a:pPr>
              <a:r>
                <a:rPr lang="en-US" sz="1200" dirty="0">
                  <a:latin typeface="Arial"/>
                  <a:cs typeface="Arial"/>
                </a:rPr>
                <a:t>extraction</a:t>
              </a:r>
            </a:p>
          </p:txBody>
        </p:sp>
      </p:grpSp>
      <p:pic>
        <p:nvPicPr>
          <p:cNvPr id="16" name="Picture 15" descr="Q4.310_kL0.000_turns100_nobump.png"/>
          <p:cNvPicPr>
            <a:picLocks noChangeAspect="1"/>
          </p:cNvPicPr>
          <p:nvPr/>
        </p:nvPicPr>
        <p:blipFill rotWithShape="1">
          <a:blip r:embed="rId2">
            <a:extLst>
              <a:ext uri="{28A0092B-C50C-407E-A947-70E740481C1C}">
                <a14:useLocalDpi xmlns:a14="http://schemas.microsoft.com/office/drawing/2010/main" val="0"/>
              </a:ext>
            </a:extLst>
          </a:blip>
          <a:srcRect l="6490" r="35784"/>
          <a:stretch/>
        </p:blipFill>
        <p:spPr>
          <a:xfrm>
            <a:off x="5935662" y="2708920"/>
            <a:ext cx="4919935" cy="3409200"/>
          </a:xfrm>
          <a:prstGeom prst="rect">
            <a:avLst/>
          </a:prstGeom>
        </p:spPr>
      </p:pic>
      <p:pic>
        <p:nvPicPr>
          <p:cNvPr id="41" name="Picture 40" descr="Q4.310_kL0.000_turns100.png">
            <a:extLst>
              <a:ext uri="{FF2B5EF4-FFF2-40B4-BE49-F238E27FC236}">
                <a16:creationId xmlns:a16="http://schemas.microsoft.com/office/drawing/2014/main" id="{C2296104-02CE-40C7-D757-DF4B1DAB4FE5}"/>
              </a:ext>
            </a:extLst>
          </p:cNvPr>
          <p:cNvPicPr>
            <a:picLocks noChangeAspect="1"/>
          </p:cNvPicPr>
          <p:nvPr/>
        </p:nvPicPr>
        <p:blipFill rotWithShape="1">
          <a:blip r:embed="rId3">
            <a:extLst>
              <a:ext uri="{28A0092B-C50C-407E-A947-70E740481C1C}">
                <a14:useLocalDpi xmlns:a14="http://schemas.microsoft.com/office/drawing/2010/main" val="0"/>
              </a:ext>
            </a:extLst>
          </a:blip>
          <a:srcRect l="6618" r="36039"/>
          <a:stretch/>
        </p:blipFill>
        <p:spPr>
          <a:xfrm>
            <a:off x="5950062" y="2708920"/>
            <a:ext cx="4887353" cy="3409200"/>
          </a:xfrm>
          <a:prstGeom prst="rect">
            <a:avLst/>
          </a:prstGeom>
        </p:spPr>
      </p:pic>
      <p:sp>
        <p:nvSpPr>
          <p:cNvPr id="30" name="TextBox 29"/>
          <p:cNvSpPr txBox="1"/>
          <p:nvPr/>
        </p:nvSpPr>
        <p:spPr>
          <a:xfrm>
            <a:off x="7104112" y="2707414"/>
            <a:ext cx="3043009" cy="307777"/>
          </a:xfrm>
          <a:prstGeom prst="rect">
            <a:avLst/>
          </a:prstGeom>
          <a:noFill/>
        </p:spPr>
        <p:txBody>
          <a:bodyPr wrap="square" rtlCol="0">
            <a:spAutoFit/>
          </a:bodyPr>
          <a:lstStyle/>
          <a:p>
            <a:pPr>
              <a:buNone/>
            </a:pPr>
            <a:r>
              <a:rPr lang="en-US" sz="1400" b="1" dirty="0">
                <a:latin typeface="Arial"/>
                <a:cs typeface="Arial"/>
              </a:rPr>
              <a:t>example of 3-corrector bump</a:t>
            </a:r>
          </a:p>
        </p:txBody>
      </p:sp>
    </p:spTree>
    <p:extLst>
      <p:ext uri="{BB962C8B-B14F-4D97-AF65-F5344CB8AC3E}">
        <p14:creationId xmlns:p14="http://schemas.microsoft.com/office/powerpoint/2010/main" val="128152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3064709"/>
            <a:ext cx="11376024" cy="3136065"/>
          </a:xfrm>
        </p:spPr>
        <p:txBody>
          <a:bodyPr/>
          <a:lstStyle/>
          <a:p>
            <a:pPr lvl="1"/>
            <a:r>
              <a:rPr lang="en-US" dirty="0"/>
              <a:t>Consider a cell in which correctors are placed close to the focusing quads</a:t>
            </a:r>
          </a:p>
          <a:p>
            <a:pPr lvl="1"/>
            <a:r>
              <a:rPr lang="en-US" dirty="0"/>
              <a:t>The orbit shift at the 2</a:t>
            </a:r>
            <a:r>
              <a:rPr lang="en-US" baseline="30000" dirty="0"/>
              <a:t>nd</a:t>
            </a:r>
            <a:r>
              <a:rPr lang="en-US" dirty="0"/>
              <a:t> corrector is</a:t>
            </a:r>
          </a:p>
          <a:p>
            <a:pPr lvl="1"/>
            <a:r>
              <a:rPr lang="en-US" dirty="0"/>
              <a:t>This orbit bump can be </a:t>
            </a:r>
            <a:r>
              <a:rPr lang="en-US" b="1" dirty="0"/>
              <a:t>closed</a:t>
            </a:r>
            <a:r>
              <a:rPr lang="en-US" dirty="0"/>
              <a:t> by choosing a </a:t>
            </a:r>
            <a:r>
              <a:rPr lang="en-US" b="1" dirty="0">
                <a:solidFill>
                  <a:schemeClr val="tx1"/>
                </a:solidFill>
              </a:rPr>
              <a:t>phase advance equal to 𝜋 </a:t>
            </a:r>
            <a:r>
              <a:rPr lang="en-US" dirty="0"/>
              <a:t>between correctors </a:t>
            </a:r>
          </a:p>
          <a:p>
            <a:pPr lvl="2"/>
            <a:r>
              <a:rPr lang="en-US" dirty="0"/>
              <a:t>=&gt; this is often called a “𝜋-bump”</a:t>
            </a:r>
          </a:p>
          <a:p>
            <a:pPr lvl="1"/>
            <a:r>
              <a:rPr lang="en-US" dirty="0"/>
              <a:t>The second kick should satisfy the following equation:</a:t>
            </a:r>
          </a:p>
          <a:p>
            <a:pPr lvl="1"/>
            <a:endParaRPr lang="en-US" dirty="0"/>
          </a:p>
          <a:p>
            <a:endParaRPr lang="en-US" dirty="0"/>
          </a:p>
        </p:txBody>
      </p:sp>
      <p:sp>
        <p:nvSpPr>
          <p:cNvPr id="2" name="Title 1"/>
          <p:cNvSpPr>
            <a:spLocks noGrp="1"/>
          </p:cNvSpPr>
          <p:nvPr>
            <p:ph type="title"/>
          </p:nvPr>
        </p:nvSpPr>
        <p:spPr/>
        <p:txBody>
          <a:bodyPr/>
          <a:lstStyle/>
          <a:p>
            <a:r>
              <a:rPr lang="en-US" dirty="0"/>
              <a:t>Orbit bumps: 2-corrector bump</a:t>
            </a:r>
          </a:p>
        </p:txBody>
      </p:sp>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6827" y="3386507"/>
            <a:ext cx="3120115" cy="367553"/>
          </a:xfrm>
          <a:prstGeom prst="rect">
            <a:avLst/>
          </a:prstGeom>
        </p:spPr>
      </p:pic>
      <p:grpSp>
        <p:nvGrpSpPr>
          <p:cNvPr id="8" name="Group 7"/>
          <p:cNvGrpSpPr/>
          <p:nvPr/>
        </p:nvGrpSpPr>
        <p:grpSpPr>
          <a:xfrm>
            <a:off x="2063552" y="908720"/>
            <a:ext cx="8208912" cy="1800200"/>
            <a:chOff x="251520" y="3284984"/>
            <a:chExt cx="8208912" cy="1800200"/>
          </a:xfrm>
        </p:grpSpPr>
        <p:cxnSp>
          <p:nvCxnSpPr>
            <p:cNvPr id="9" name="Straight Arrow Connector 8"/>
            <p:cNvCxnSpPr/>
            <p:nvPr/>
          </p:nvCxnSpPr>
          <p:spPr>
            <a:xfrm flipV="1">
              <a:off x="755576" y="4316398"/>
              <a:ext cx="7704856" cy="0"/>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867015"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1" name="Rectangle 10"/>
            <p:cNvSpPr/>
            <p:nvPr/>
          </p:nvSpPr>
          <p:spPr>
            <a:xfrm>
              <a:off x="1691680"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2" name="Rectangle 11"/>
            <p:cNvSpPr/>
            <p:nvPr/>
          </p:nvSpPr>
          <p:spPr>
            <a:xfrm>
              <a:off x="2483768"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3" name="Rectangle 12"/>
            <p:cNvSpPr/>
            <p:nvPr/>
          </p:nvSpPr>
          <p:spPr>
            <a:xfrm>
              <a:off x="3312246" y="434314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4" name="Rectangle 13"/>
            <p:cNvSpPr/>
            <p:nvPr/>
          </p:nvSpPr>
          <p:spPr>
            <a:xfrm>
              <a:off x="4084071"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5" name="Rectangle 14"/>
            <p:cNvSpPr/>
            <p:nvPr/>
          </p:nvSpPr>
          <p:spPr>
            <a:xfrm>
              <a:off x="4940707"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6" name="Rectangle 15"/>
            <p:cNvSpPr/>
            <p:nvPr/>
          </p:nvSpPr>
          <p:spPr>
            <a:xfrm>
              <a:off x="5732512"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7" name="Rectangle 16"/>
            <p:cNvSpPr/>
            <p:nvPr/>
          </p:nvSpPr>
          <p:spPr>
            <a:xfrm>
              <a:off x="6575400"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8" name="Rectangle 17"/>
            <p:cNvSpPr/>
            <p:nvPr/>
          </p:nvSpPr>
          <p:spPr>
            <a:xfrm>
              <a:off x="7366564"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9" name="TextBox 18"/>
            <p:cNvSpPr txBox="1"/>
            <p:nvPr/>
          </p:nvSpPr>
          <p:spPr>
            <a:xfrm>
              <a:off x="706872"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0" name="TextBox 19"/>
            <p:cNvSpPr txBox="1"/>
            <p:nvPr/>
          </p:nvSpPr>
          <p:spPr>
            <a:xfrm>
              <a:off x="2302200"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1" name="TextBox 20"/>
            <p:cNvSpPr txBox="1"/>
            <p:nvPr/>
          </p:nvSpPr>
          <p:spPr>
            <a:xfrm>
              <a:off x="3900624"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2" name="TextBox 21"/>
            <p:cNvSpPr txBox="1"/>
            <p:nvPr/>
          </p:nvSpPr>
          <p:spPr>
            <a:xfrm>
              <a:off x="5551444"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3" name="TextBox 22"/>
            <p:cNvSpPr txBox="1"/>
            <p:nvPr/>
          </p:nvSpPr>
          <p:spPr>
            <a:xfrm>
              <a:off x="7187592"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4" name="TextBox 23"/>
            <p:cNvSpPr txBox="1"/>
            <p:nvPr/>
          </p:nvSpPr>
          <p:spPr>
            <a:xfrm>
              <a:off x="1499191"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5" name="TextBox 24"/>
            <p:cNvSpPr txBox="1"/>
            <p:nvPr/>
          </p:nvSpPr>
          <p:spPr>
            <a:xfrm>
              <a:off x="3131840"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6" name="TextBox 25"/>
            <p:cNvSpPr txBox="1"/>
            <p:nvPr/>
          </p:nvSpPr>
          <p:spPr>
            <a:xfrm>
              <a:off x="4755164"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7" name="TextBox 26"/>
            <p:cNvSpPr txBox="1"/>
            <p:nvPr/>
          </p:nvSpPr>
          <p:spPr>
            <a:xfrm>
              <a:off x="6394332"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8" name="TextBox 27"/>
            <p:cNvSpPr txBox="1"/>
            <p:nvPr/>
          </p:nvSpPr>
          <p:spPr>
            <a:xfrm>
              <a:off x="8100392" y="4246492"/>
              <a:ext cx="300082" cy="369332"/>
            </a:xfrm>
            <a:prstGeom prst="rect">
              <a:avLst/>
            </a:prstGeom>
            <a:noFill/>
          </p:spPr>
          <p:txBody>
            <a:bodyPr wrap="none" rtlCol="0">
              <a:spAutoFit/>
            </a:bodyPr>
            <a:lstStyle/>
            <a:p>
              <a:pPr>
                <a:buNone/>
              </a:pPr>
              <a:r>
                <a:rPr lang="en-US" sz="1800" dirty="0">
                  <a:latin typeface="Arial"/>
                  <a:cs typeface="Arial"/>
                </a:rPr>
                <a:t>s</a:t>
              </a:r>
            </a:p>
          </p:txBody>
        </p:sp>
        <p:cxnSp>
          <p:nvCxnSpPr>
            <p:cNvPr id="29" name="Straight Arrow Connector 28"/>
            <p:cNvCxnSpPr/>
            <p:nvPr/>
          </p:nvCxnSpPr>
          <p:spPr>
            <a:xfrm flipV="1">
              <a:off x="539552" y="3573016"/>
              <a:ext cx="0" cy="72008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51520" y="3284984"/>
              <a:ext cx="300082" cy="369332"/>
            </a:xfrm>
            <a:prstGeom prst="rect">
              <a:avLst/>
            </a:prstGeom>
            <a:noFill/>
          </p:spPr>
          <p:txBody>
            <a:bodyPr wrap="none" rtlCol="0">
              <a:spAutoFit/>
            </a:bodyPr>
            <a:lstStyle/>
            <a:p>
              <a:pPr>
                <a:buNone/>
              </a:pPr>
              <a:r>
                <a:rPr lang="en-US" sz="1800" dirty="0">
                  <a:latin typeface="Arial"/>
                  <a:cs typeface="Arial"/>
                </a:rPr>
                <a:t>x</a:t>
              </a:r>
            </a:p>
          </p:txBody>
        </p:sp>
      </p:grpSp>
      <p:sp>
        <p:nvSpPr>
          <p:cNvPr id="31" name="Rectangle 30"/>
          <p:cNvSpPr/>
          <p:nvPr/>
        </p:nvSpPr>
        <p:spPr>
          <a:xfrm>
            <a:off x="2795285" y="1741130"/>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32" name="Rectangle 31"/>
          <p:cNvSpPr/>
          <p:nvPr/>
        </p:nvSpPr>
        <p:spPr>
          <a:xfrm>
            <a:off x="6012341" y="1752781"/>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34" name="Freeform 33"/>
          <p:cNvSpPr/>
          <p:nvPr/>
        </p:nvSpPr>
        <p:spPr>
          <a:xfrm>
            <a:off x="2825767" y="1049018"/>
            <a:ext cx="3181029" cy="885545"/>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Lst>
            <a:ahLst/>
            <a:cxnLst>
              <a:cxn ang="0">
                <a:pos x="connsiteX0" y="connsiteY0"/>
              </a:cxn>
              <a:cxn ang="0">
                <a:pos x="connsiteX1" y="connsiteY1"/>
              </a:cxn>
              <a:cxn ang="0">
                <a:pos x="connsiteX2" y="connsiteY2"/>
              </a:cxn>
            </a:cxnLst>
            <a:rect l="l" t="t" r="r" b="b"/>
            <a:pathLst>
              <a:path w="3181029" h="885545">
                <a:moveTo>
                  <a:pt x="0" y="873894"/>
                </a:moveTo>
                <a:cubicBezTo>
                  <a:pt x="451520" y="401062"/>
                  <a:pt x="658345" y="9787"/>
                  <a:pt x="1573036" y="78"/>
                </a:cubicBezTo>
                <a:cubicBezTo>
                  <a:pt x="2487727" y="-9631"/>
                  <a:pt x="3181029" y="885545"/>
                  <a:pt x="3181029" y="885545"/>
                </a:cubicBezTo>
              </a:path>
            </a:pathLst>
          </a:custGeom>
          <a:ln w="508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Freeform 35"/>
          <p:cNvSpPr/>
          <p:nvPr/>
        </p:nvSpPr>
        <p:spPr>
          <a:xfrm rot="10800000">
            <a:off x="6002785" y="1963437"/>
            <a:ext cx="3181029" cy="885545"/>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Lst>
            <a:ahLst/>
            <a:cxnLst>
              <a:cxn ang="0">
                <a:pos x="connsiteX0" y="connsiteY0"/>
              </a:cxn>
              <a:cxn ang="0">
                <a:pos x="connsiteX1" y="connsiteY1"/>
              </a:cxn>
              <a:cxn ang="0">
                <a:pos x="connsiteX2" y="connsiteY2"/>
              </a:cxn>
            </a:cxnLst>
            <a:rect l="l" t="t" r="r" b="b"/>
            <a:pathLst>
              <a:path w="3181029" h="885545">
                <a:moveTo>
                  <a:pt x="0" y="873894"/>
                </a:moveTo>
                <a:cubicBezTo>
                  <a:pt x="451520" y="401062"/>
                  <a:pt x="658345" y="9787"/>
                  <a:pt x="1573036" y="78"/>
                </a:cubicBezTo>
                <a:cubicBezTo>
                  <a:pt x="2487727" y="-9631"/>
                  <a:pt x="3181029" y="885545"/>
                  <a:pt x="3181029" y="885545"/>
                </a:cubicBezTo>
              </a:path>
            </a:pathLst>
          </a:custGeom>
          <a:ln w="50800">
            <a:solidFill>
              <a:srgbClr val="7F7F7F">
                <a:alpha val="20000"/>
              </a:srgbClr>
            </a:solidFill>
            <a:prstDash val="dash"/>
            <a:headEnd type="none"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 name="Straight Arrow Connector 36"/>
          <p:cNvCxnSpPr/>
          <p:nvPr/>
        </p:nvCxnSpPr>
        <p:spPr>
          <a:xfrm>
            <a:off x="6035645" y="1938282"/>
            <a:ext cx="3181029" cy="11651"/>
          </a:xfrm>
          <a:prstGeom prst="straightConnector1">
            <a:avLst/>
          </a:prstGeom>
          <a:ln w="50800">
            <a:solidFill>
              <a:srgbClr val="FF0000"/>
            </a:solidFill>
            <a:tailEnd type="stealth" w="lg" len="lg"/>
          </a:ln>
          <a:effectLst>
            <a:outerShdw blurRad="50800" dist="381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2659012" y="2051300"/>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1</a:t>
            </a:r>
          </a:p>
        </p:txBody>
      </p:sp>
      <p:sp>
        <p:nvSpPr>
          <p:cNvPr id="39" name="TextBox 38"/>
          <p:cNvSpPr txBox="1"/>
          <p:nvPr/>
        </p:nvSpPr>
        <p:spPr>
          <a:xfrm>
            <a:off x="5879977" y="2060849"/>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2</a:t>
            </a:r>
          </a:p>
        </p:txBody>
      </p:sp>
      <p:cxnSp>
        <p:nvCxnSpPr>
          <p:cNvPr id="41" name="Straight Arrow Connector 40"/>
          <p:cNvCxnSpPr/>
          <p:nvPr/>
        </p:nvCxnSpPr>
        <p:spPr>
          <a:xfrm>
            <a:off x="2426790" y="1940133"/>
            <a:ext cx="431983" cy="0"/>
          </a:xfrm>
          <a:prstGeom prst="straightConnector1">
            <a:avLst/>
          </a:prstGeom>
          <a:ln w="50800">
            <a:solidFill>
              <a:srgbClr val="FF0000"/>
            </a:solidFill>
            <a:tailEnd type="stealth" w="lg" len="lg"/>
          </a:ln>
          <a:effectLst>
            <a:outerShdw blurRad="50800" dist="381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335740" y="2425929"/>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43" name="TextBox 42"/>
          <p:cNvSpPr txBox="1"/>
          <p:nvPr/>
        </p:nvSpPr>
        <p:spPr>
          <a:xfrm>
            <a:off x="5550446" y="2425137"/>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pic>
        <p:nvPicPr>
          <p:cNvPr id="45" name="Picture 44" descr="theta_2_=_delta_.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960" y="5072023"/>
            <a:ext cx="7268591" cy="937387"/>
          </a:xfrm>
          <a:prstGeom prst="rect">
            <a:avLst/>
          </a:prstGeom>
          <a:ln w="19050">
            <a:solidFill>
              <a:schemeClr val="accent3"/>
            </a:solidFill>
          </a:ln>
        </p:spPr>
      </p:pic>
      <p:sp>
        <p:nvSpPr>
          <p:cNvPr id="6" name="Date Placeholder 5">
            <a:extLst>
              <a:ext uri="{FF2B5EF4-FFF2-40B4-BE49-F238E27FC236}">
                <a16:creationId xmlns:a16="http://schemas.microsoft.com/office/drawing/2014/main" id="{79619880-EF0A-8610-26E8-6CDD0402134F}"/>
              </a:ext>
            </a:extLst>
          </p:cNvPr>
          <p:cNvSpPr>
            <a:spLocks noGrp="1"/>
          </p:cNvSpPr>
          <p:nvPr>
            <p:ph type="dt" sz="half" idx="10"/>
          </p:nvPr>
        </p:nvSpPr>
        <p:spPr/>
        <p:txBody>
          <a:bodyPr/>
          <a:lstStyle/>
          <a:p>
            <a:r>
              <a:rPr lang="en-US"/>
              <a:t>21.09.2025 - 04.10.2025</a:t>
            </a:r>
            <a:endParaRPr lang="en-US" dirty="0"/>
          </a:p>
        </p:txBody>
      </p:sp>
      <p:sp>
        <p:nvSpPr>
          <p:cNvPr id="7" name="Footer Placeholder 6">
            <a:extLst>
              <a:ext uri="{FF2B5EF4-FFF2-40B4-BE49-F238E27FC236}">
                <a16:creationId xmlns:a16="http://schemas.microsoft.com/office/drawing/2014/main" id="{C81A13AD-6825-5EF6-72A2-7C46EF860FDB}"/>
              </a:ext>
            </a:extLst>
          </p:cNvPr>
          <p:cNvSpPr>
            <a:spLocks noGrp="1"/>
          </p:cNvSpPr>
          <p:nvPr>
            <p:ph type="ftr" sz="quarter" idx="11"/>
          </p:nvPr>
        </p:nvSpPr>
        <p:spPr/>
        <p:txBody>
          <a:bodyPr/>
          <a:lstStyle/>
          <a:p>
            <a:r>
              <a:rPr lang="en-US"/>
              <a:t>Linear Imperfections and Correction</a:t>
            </a:r>
            <a:endParaRPr lang="en-US" dirty="0"/>
          </a:p>
        </p:txBody>
      </p:sp>
      <p:sp>
        <p:nvSpPr>
          <p:cNvPr id="33" name="Slide Number Placeholder 32">
            <a:extLst>
              <a:ext uri="{FF2B5EF4-FFF2-40B4-BE49-F238E27FC236}">
                <a16:creationId xmlns:a16="http://schemas.microsoft.com/office/drawing/2014/main" id="{D99017AD-8C26-E0B7-BDD4-C3B13CD6D7DA}"/>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4" name="Oval 3">
            <a:extLst>
              <a:ext uri="{FF2B5EF4-FFF2-40B4-BE49-F238E27FC236}">
                <a16:creationId xmlns:a16="http://schemas.microsoft.com/office/drawing/2014/main" id="{D3F139F1-5810-7676-9CDF-B3224DDC2C9C}"/>
              </a:ext>
            </a:extLst>
          </p:cNvPr>
          <p:cNvSpPr/>
          <p:nvPr/>
        </p:nvSpPr>
        <p:spPr>
          <a:xfrm>
            <a:off x="6202378" y="3347663"/>
            <a:ext cx="1216958" cy="474541"/>
          </a:xfrm>
          <a:prstGeom prst="ellipse">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6703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3573020"/>
            <a:ext cx="11376024" cy="2627754"/>
          </a:xfrm>
        </p:spPr>
        <p:txBody>
          <a:bodyPr/>
          <a:lstStyle/>
          <a:p>
            <a:pPr lvl="1"/>
            <a:r>
              <a:rPr lang="en-US" dirty="0"/>
              <a:t>Works for any phase advance if the </a:t>
            </a:r>
            <a:r>
              <a:rPr lang="en-US" b="1" dirty="0"/>
              <a:t>three correctors satisfy</a:t>
            </a:r>
          </a:p>
          <a:p>
            <a:endParaRPr lang="en-US" dirty="0"/>
          </a:p>
          <a:p>
            <a:endParaRPr lang="en-US" dirty="0"/>
          </a:p>
          <a:p>
            <a:pPr lvl="1"/>
            <a:r>
              <a:rPr lang="en-US" b="1" i="1" dirty="0">
                <a:solidFill>
                  <a:schemeClr val="tx1"/>
                </a:solidFill>
              </a:rPr>
              <a:t>Note: </a:t>
            </a:r>
            <a:r>
              <a:rPr lang="en-US" dirty="0"/>
              <a:t>The </a:t>
            </a:r>
            <a:r>
              <a:rPr lang="en-US" b="1" dirty="0"/>
              <a:t>angle</a:t>
            </a:r>
            <a:r>
              <a:rPr lang="en-US" dirty="0"/>
              <a:t> of the closed orbit </a:t>
            </a:r>
            <a:r>
              <a:rPr lang="en-US" b="1" dirty="0"/>
              <a:t>in the center </a:t>
            </a:r>
            <a:r>
              <a:rPr lang="en-US" dirty="0"/>
              <a:t>of the bump is defined by the above condition, i.e. it cannot be adjusted independently of bump amplitude</a:t>
            </a:r>
          </a:p>
          <a:p>
            <a:pPr lvl="1"/>
            <a:endParaRPr lang="en-US" dirty="0"/>
          </a:p>
          <a:p>
            <a:endParaRPr lang="en-US" dirty="0"/>
          </a:p>
        </p:txBody>
      </p:sp>
      <p:sp>
        <p:nvSpPr>
          <p:cNvPr id="2" name="Title 1"/>
          <p:cNvSpPr>
            <a:spLocks noGrp="1"/>
          </p:cNvSpPr>
          <p:nvPr>
            <p:ph type="title"/>
          </p:nvPr>
        </p:nvSpPr>
        <p:spPr/>
        <p:txBody>
          <a:bodyPr/>
          <a:lstStyle/>
          <a:p>
            <a:r>
              <a:rPr lang="en-US" dirty="0"/>
              <a:t>Orbit bumps: 3-corrector bump</a:t>
            </a:r>
          </a:p>
        </p:txBody>
      </p:sp>
      <p:pic>
        <p:nvPicPr>
          <p:cNvPr id="5" name="Picture 18" descr="txp_fig"/>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3546004" y="4077072"/>
            <a:ext cx="4518497" cy="737714"/>
          </a:xfrm>
          <a:prstGeom prst="rect">
            <a:avLst/>
          </a:prstGeom>
          <a:noFill/>
          <a:ln w="19050">
            <a:solidFill>
              <a:schemeClr val="accent3"/>
            </a:solidFill>
            <a:miter lim="800000"/>
            <a:headEnd/>
            <a:tailEnd/>
          </a:ln>
          <a:extLst>
            <a:ext uri="{909E8E84-426E-40dd-AFC4-6F175D3DCCD1}">
              <a14:hiddenFill xmlns:a14="http://schemas.microsoft.com/office/drawing/2010/main" xmlns="">
                <a:solidFill>
                  <a:srgbClr val="FFFFFF"/>
                </a:solidFill>
              </a14:hiddenFill>
            </a:ext>
          </a:extLst>
        </p:spPr>
      </p:pic>
      <p:grpSp>
        <p:nvGrpSpPr>
          <p:cNvPr id="6" name="Group 5"/>
          <p:cNvGrpSpPr/>
          <p:nvPr/>
        </p:nvGrpSpPr>
        <p:grpSpPr>
          <a:xfrm>
            <a:off x="2063552" y="908720"/>
            <a:ext cx="8208912" cy="1800200"/>
            <a:chOff x="251520" y="3284984"/>
            <a:chExt cx="8208912" cy="1800200"/>
          </a:xfrm>
        </p:grpSpPr>
        <p:cxnSp>
          <p:nvCxnSpPr>
            <p:cNvPr id="7" name="Straight Arrow Connector 6"/>
            <p:cNvCxnSpPr/>
            <p:nvPr/>
          </p:nvCxnSpPr>
          <p:spPr>
            <a:xfrm flipV="1">
              <a:off x="755576" y="4316398"/>
              <a:ext cx="7704856" cy="0"/>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867015"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9" name="Rectangle 8"/>
            <p:cNvSpPr/>
            <p:nvPr/>
          </p:nvSpPr>
          <p:spPr>
            <a:xfrm>
              <a:off x="1691680"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0" name="Rectangle 9"/>
            <p:cNvSpPr/>
            <p:nvPr/>
          </p:nvSpPr>
          <p:spPr>
            <a:xfrm>
              <a:off x="2483768"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1" name="Rectangle 10"/>
            <p:cNvSpPr/>
            <p:nvPr/>
          </p:nvSpPr>
          <p:spPr>
            <a:xfrm>
              <a:off x="3312246" y="434314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2" name="Rectangle 11"/>
            <p:cNvSpPr/>
            <p:nvPr/>
          </p:nvSpPr>
          <p:spPr>
            <a:xfrm>
              <a:off x="4084071"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3" name="Rectangle 12"/>
            <p:cNvSpPr/>
            <p:nvPr/>
          </p:nvSpPr>
          <p:spPr>
            <a:xfrm>
              <a:off x="4940707"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4" name="Rectangle 13"/>
            <p:cNvSpPr/>
            <p:nvPr/>
          </p:nvSpPr>
          <p:spPr>
            <a:xfrm>
              <a:off x="5732512"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5" name="Rectangle 14"/>
            <p:cNvSpPr/>
            <p:nvPr/>
          </p:nvSpPr>
          <p:spPr>
            <a:xfrm>
              <a:off x="6575400"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6" name="Rectangle 15"/>
            <p:cNvSpPr/>
            <p:nvPr/>
          </p:nvSpPr>
          <p:spPr>
            <a:xfrm>
              <a:off x="7366564"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17" name="TextBox 16"/>
            <p:cNvSpPr txBox="1"/>
            <p:nvPr/>
          </p:nvSpPr>
          <p:spPr>
            <a:xfrm>
              <a:off x="706872"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18" name="TextBox 17"/>
            <p:cNvSpPr txBox="1"/>
            <p:nvPr/>
          </p:nvSpPr>
          <p:spPr>
            <a:xfrm>
              <a:off x="2302200"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19" name="TextBox 18"/>
            <p:cNvSpPr txBox="1"/>
            <p:nvPr/>
          </p:nvSpPr>
          <p:spPr>
            <a:xfrm>
              <a:off x="3900624"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0" name="TextBox 19"/>
            <p:cNvSpPr txBox="1"/>
            <p:nvPr/>
          </p:nvSpPr>
          <p:spPr>
            <a:xfrm>
              <a:off x="5551444"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1" name="TextBox 20"/>
            <p:cNvSpPr txBox="1"/>
            <p:nvPr/>
          </p:nvSpPr>
          <p:spPr>
            <a:xfrm>
              <a:off x="7187592"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22" name="TextBox 21"/>
            <p:cNvSpPr txBox="1"/>
            <p:nvPr/>
          </p:nvSpPr>
          <p:spPr>
            <a:xfrm>
              <a:off x="1499191"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3" name="TextBox 22"/>
            <p:cNvSpPr txBox="1"/>
            <p:nvPr/>
          </p:nvSpPr>
          <p:spPr>
            <a:xfrm>
              <a:off x="3131840"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4" name="TextBox 23"/>
            <p:cNvSpPr txBox="1"/>
            <p:nvPr/>
          </p:nvSpPr>
          <p:spPr>
            <a:xfrm>
              <a:off x="4755164"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5" name="TextBox 24"/>
            <p:cNvSpPr txBox="1"/>
            <p:nvPr/>
          </p:nvSpPr>
          <p:spPr>
            <a:xfrm>
              <a:off x="6394332"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26" name="TextBox 25"/>
            <p:cNvSpPr txBox="1"/>
            <p:nvPr/>
          </p:nvSpPr>
          <p:spPr>
            <a:xfrm>
              <a:off x="8100392" y="4246492"/>
              <a:ext cx="300082" cy="369332"/>
            </a:xfrm>
            <a:prstGeom prst="rect">
              <a:avLst/>
            </a:prstGeom>
            <a:noFill/>
          </p:spPr>
          <p:txBody>
            <a:bodyPr wrap="none" rtlCol="0">
              <a:spAutoFit/>
            </a:bodyPr>
            <a:lstStyle/>
            <a:p>
              <a:pPr>
                <a:buNone/>
              </a:pPr>
              <a:r>
                <a:rPr lang="en-US" sz="1800" dirty="0">
                  <a:latin typeface="Arial"/>
                  <a:cs typeface="Arial"/>
                </a:rPr>
                <a:t>s</a:t>
              </a:r>
            </a:p>
          </p:txBody>
        </p:sp>
        <p:cxnSp>
          <p:nvCxnSpPr>
            <p:cNvPr id="27" name="Straight Arrow Connector 26"/>
            <p:cNvCxnSpPr/>
            <p:nvPr/>
          </p:nvCxnSpPr>
          <p:spPr>
            <a:xfrm flipV="1">
              <a:off x="539552" y="3573016"/>
              <a:ext cx="0" cy="72008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251520" y="3284984"/>
              <a:ext cx="300082" cy="369332"/>
            </a:xfrm>
            <a:prstGeom prst="rect">
              <a:avLst/>
            </a:prstGeom>
            <a:noFill/>
          </p:spPr>
          <p:txBody>
            <a:bodyPr wrap="none" rtlCol="0">
              <a:spAutoFit/>
            </a:bodyPr>
            <a:lstStyle/>
            <a:p>
              <a:pPr>
                <a:buNone/>
              </a:pPr>
              <a:r>
                <a:rPr lang="en-US" sz="1800" dirty="0">
                  <a:latin typeface="Arial"/>
                  <a:cs typeface="Arial"/>
                </a:rPr>
                <a:t>x</a:t>
              </a:r>
            </a:p>
          </p:txBody>
        </p:sp>
      </p:grpSp>
      <p:sp>
        <p:nvSpPr>
          <p:cNvPr id="29" name="Rectangle 28"/>
          <p:cNvSpPr/>
          <p:nvPr/>
        </p:nvSpPr>
        <p:spPr>
          <a:xfrm>
            <a:off x="7651790" y="1741130"/>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30" name="Rectangle 29"/>
          <p:cNvSpPr/>
          <p:nvPr/>
        </p:nvSpPr>
        <p:spPr>
          <a:xfrm>
            <a:off x="4404861" y="1752781"/>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31" name="Rectangle 30"/>
          <p:cNvSpPr/>
          <p:nvPr/>
        </p:nvSpPr>
        <p:spPr>
          <a:xfrm>
            <a:off x="6012341" y="1752781"/>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32" name="Freeform 31"/>
          <p:cNvSpPr/>
          <p:nvPr/>
        </p:nvSpPr>
        <p:spPr>
          <a:xfrm>
            <a:off x="4419219" y="1052737"/>
            <a:ext cx="1645735" cy="901325"/>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88585 h 900236"/>
              <a:gd name="connsiteX1" fmla="*/ 1573036 w 3181029"/>
              <a:gd name="connsiteY1" fmla="*/ 14769 h 900236"/>
              <a:gd name="connsiteX2" fmla="*/ 3181029 w 3181029"/>
              <a:gd name="connsiteY2" fmla="*/ 900236 h 900236"/>
              <a:gd name="connsiteX0" fmla="*/ 0 w 3122769"/>
              <a:gd name="connsiteY0" fmla="*/ 901325 h 901325"/>
              <a:gd name="connsiteX1" fmla="*/ 1573036 w 3122769"/>
              <a:gd name="connsiteY1" fmla="*/ 27509 h 901325"/>
              <a:gd name="connsiteX2" fmla="*/ 3122769 w 3122769"/>
              <a:gd name="connsiteY2" fmla="*/ 202272 h 901325"/>
            </a:gdLst>
            <a:ahLst/>
            <a:cxnLst>
              <a:cxn ang="0">
                <a:pos x="connsiteX0" y="connsiteY0"/>
              </a:cxn>
              <a:cxn ang="0">
                <a:pos x="connsiteX1" y="connsiteY1"/>
              </a:cxn>
              <a:cxn ang="0">
                <a:pos x="connsiteX2" y="connsiteY2"/>
              </a:cxn>
            </a:cxnLst>
            <a:rect l="l" t="t" r="r" b="b"/>
            <a:pathLst>
              <a:path w="3122769" h="901325">
                <a:moveTo>
                  <a:pt x="0" y="901325"/>
                </a:moveTo>
                <a:cubicBezTo>
                  <a:pt x="451520" y="428493"/>
                  <a:pt x="1052575" y="144018"/>
                  <a:pt x="1573036" y="27509"/>
                </a:cubicBezTo>
                <a:cubicBezTo>
                  <a:pt x="2093498" y="-89000"/>
                  <a:pt x="3122769" y="202272"/>
                  <a:pt x="3122769" y="202272"/>
                </a:cubicBezTo>
              </a:path>
            </a:pathLst>
          </a:custGeom>
          <a:ln w="508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Freeform 33"/>
          <p:cNvSpPr/>
          <p:nvPr/>
        </p:nvSpPr>
        <p:spPr>
          <a:xfrm rot="10800000">
            <a:off x="6014436" y="1208403"/>
            <a:ext cx="1728192" cy="1316549"/>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 name="connsiteX0" fmla="*/ 0 w 3344158"/>
              <a:gd name="connsiteY0" fmla="*/ 162995 h 1479544"/>
              <a:gd name="connsiteX1" fmla="*/ 1736165 w 3344158"/>
              <a:gd name="connsiteY1" fmla="*/ 594077 h 1479544"/>
              <a:gd name="connsiteX2" fmla="*/ 3344158 w 3344158"/>
              <a:gd name="connsiteY2" fmla="*/ 1479544 h 1479544"/>
              <a:gd name="connsiteX0" fmla="*/ 0 w 3344158"/>
              <a:gd name="connsiteY0" fmla="*/ 0 h 1316549"/>
              <a:gd name="connsiteX1" fmla="*/ 1736165 w 3344158"/>
              <a:gd name="connsiteY1" fmla="*/ 431082 h 1316549"/>
              <a:gd name="connsiteX2" fmla="*/ 3344158 w 3344158"/>
              <a:gd name="connsiteY2" fmla="*/ 1316549 h 1316549"/>
            </a:gdLst>
            <a:ahLst/>
            <a:cxnLst>
              <a:cxn ang="0">
                <a:pos x="connsiteX0" y="connsiteY0"/>
              </a:cxn>
              <a:cxn ang="0">
                <a:pos x="connsiteX1" y="connsiteY1"/>
              </a:cxn>
              <a:cxn ang="0">
                <a:pos x="connsiteX2" y="connsiteY2"/>
              </a:cxn>
            </a:cxnLst>
            <a:rect l="l" t="t" r="r" b="b"/>
            <a:pathLst>
              <a:path w="3344158" h="1316549">
                <a:moveTo>
                  <a:pt x="0" y="0"/>
                </a:moveTo>
                <a:cubicBezTo>
                  <a:pt x="731170" y="51457"/>
                  <a:pt x="1178805" y="211657"/>
                  <a:pt x="1736165" y="431082"/>
                </a:cubicBezTo>
                <a:cubicBezTo>
                  <a:pt x="2293525" y="650507"/>
                  <a:pt x="3344158" y="1316549"/>
                  <a:pt x="3344158" y="1316549"/>
                </a:cubicBezTo>
              </a:path>
            </a:pathLst>
          </a:custGeom>
          <a:ln w="50800">
            <a:solidFill>
              <a:srgbClr val="7F7F7F">
                <a:alpha val="20000"/>
              </a:srgbClr>
            </a:solidFill>
            <a:prstDash val="dash"/>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 name="Straight Arrow Connector 34"/>
          <p:cNvCxnSpPr/>
          <p:nvPr/>
        </p:nvCxnSpPr>
        <p:spPr>
          <a:xfrm>
            <a:off x="7676625" y="1928483"/>
            <a:ext cx="1844712" cy="0"/>
          </a:xfrm>
          <a:prstGeom prst="straightConnector1">
            <a:avLst/>
          </a:prstGeom>
          <a:ln w="50800">
            <a:solidFill>
              <a:srgbClr val="FF0000"/>
            </a:solidFill>
            <a:tailEnd type="stealth" w="lg" len="lg"/>
          </a:ln>
          <a:effectLst>
            <a:outerShdw blurRad="50800" dist="381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4284149" y="2051300"/>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1</a:t>
            </a:r>
          </a:p>
        </p:txBody>
      </p:sp>
      <p:sp>
        <p:nvSpPr>
          <p:cNvPr id="37" name="TextBox 36"/>
          <p:cNvSpPr txBox="1"/>
          <p:nvPr/>
        </p:nvSpPr>
        <p:spPr>
          <a:xfrm>
            <a:off x="5885982" y="2060849"/>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2</a:t>
            </a:r>
          </a:p>
        </p:txBody>
      </p:sp>
      <p:sp>
        <p:nvSpPr>
          <p:cNvPr id="38" name="TextBox 37"/>
          <p:cNvSpPr txBox="1"/>
          <p:nvPr/>
        </p:nvSpPr>
        <p:spPr>
          <a:xfrm>
            <a:off x="7505114" y="2060849"/>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3</a:t>
            </a:r>
          </a:p>
        </p:txBody>
      </p:sp>
      <p:sp>
        <p:nvSpPr>
          <p:cNvPr id="39" name="Freeform 38"/>
          <p:cNvSpPr/>
          <p:nvPr/>
        </p:nvSpPr>
        <p:spPr>
          <a:xfrm>
            <a:off x="6064954" y="1074588"/>
            <a:ext cx="1623017" cy="870098"/>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88585 h 900236"/>
              <a:gd name="connsiteX1" fmla="*/ 1573036 w 3181029"/>
              <a:gd name="connsiteY1" fmla="*/ 14769 h 900236"/>
              <a:gd name="connsiteX2" fmla="*/ 3181029 w 3181029"/>
              <a:gd name="connsiteY2" fmla="*/ 900236 h 900236"/>
              <a:gd name="connsiteX0" fmla="*/ 0 w 3122769"/>
              <a:gd name="connsiteY0" fmla="*/ 901325 h 901325"/>
              <a:gd name="connsiteX1" fmla="*/ 1573036 w 3122769"/>
              <a:gd name="connsiteY1" fmla="*/ 27509 h 901325"/>
              <a:gd name="connsiteX2" fmla="*/ 3122769 w 3122769"/>
              <a:gd name="connsiteY2" fmla="*/ 202272 h 901325"/>
              <a:gd name="connsiteX0" fmla="*/ 0 w 3309203"/>
              <a:gd name="connsiteY0" fmla="*/ 890907 h 1601611"/>
              <a:gd name="connsiteX1" fmla="*/ 1573036 w 3309203"/>
              <a:gd name="connsiteY1" fmla="*/ 17091 h 1601611"/>
              <a:gd name="connsiteX2" fmla="*/ 3309203 w 3309203"/>
              <a:gd name="connsiteY2" fmla="*/ 1601611 h 1601611"/>
              <a:gd name="connsiteX0" fmla="*/ 0 w 3309203"/>
              <a:gd name="connsiteY0" fmla="*/ 425284 h 1135988"/>
              <a:gd name="connsiteX1" fmla="*/ 1922600 w 3309203"/>
              <a:gd name="connsiteY1" fmla="*/ 64107 h 1135988"/>
              <a:gd name="connsiteX2" fmla="*/ 3309203 w 3309203"/>
              <a:gd name="connsiteY2" fmla="*/ 1135988 h 1135988"/>
              <a:gd name="connsiteX0" fmla="*/ 0 w 3426963"/>
              <a:gd name="connsiteY0" fmla="*/ 425284 h 1135988"/>
              <a:gd name="connsiteX1" fmla="*/ 1922600 w 3426963"/>
              <a:gd name="connsiteY1" fmla="*/ 64107 h 1135988"/>
              <a:gd name="connsiteX2" fmla="*/ 3426963 w 3426963"/>
              <a:gd name="connsiteY2" fmla="*/ 1135988 h 1135988"/>
              <a:gd name="connsiteX0" fmla="*/ 0 w 3426963"/>
              <a:gd name="connsiteY0" fmla="*/ 341933 h 1194790"/>
              <a:gd name="connsiteX1" fmla="*/ 1922600 w 3426963"/>
              <a:gd name="connsiteY1" fmla="*/ 122909 h 1194790"/>
              <a:gd name="connsiteX2" fmla="*/ 3426963 w 3426963"/>
              <a:gd name="connsiteY2" fmla="*/ 1194790 h 1194790"/>
              <a:gd name="connsiteX0" fmla="*/ 0 w 3426963"/>
              <a:gd name="connsiteY0" fmla="*/ 299475 h 1152332"/>
              <a:gd name="connsiteX1" fmla="*/ 1922600 w 3426963"/>
              <a:gd name="connsiteY1" fmla="*/ 80451 h 1152332"/>
              <a:gd name="connsiteX2" fmla="*/ 3426963 w 3426963"/>
              <a:gd name="connsiteY2" fmla="*/ 1152332 h 1152332"/>
              <a:gd name="connsiteX0" fmla="*/ 0 w 3426963"/>
              <a:gd name="connsiteY0" fmla="*/ 262140 h 1114997"/>
              <a:gd name="connsiteX1" fmla="*/ 2149458 w 3426963"/>
              <a:gd name="connsiteY1" fmla="*/ 99978 h 1114997"/>
              <a:gd name="connsiteX2" fmla="*/ 3426963 w 3426963"/>
              <a:gd name="connsiteY2" fmla="*/ 1114997 h 1114997"/>
              <a:gd name="connsiteX0" fmla="*/ 0 w 3426963"/>
              <a:gd name="connsiteY0" fmla="*/ 292443 h 1145300"/>
              <a:gd name="connsiteX1" fmla="*/ 2149458 w 3426963"/>
              <a:gd name="connsiteY1" fmla="*/ 130281 h 1145300"/>
              <a:gd name="connsiteX2" fmla="*/ 3426963 w 3426963"/>
              <a:gd name="connsiteY2" fmla="*/ 1145300 h 1145300"/>
              <a:gd name="connsiteX0" fmla="*/ 0 w 3426963"/>
              <a:gd name="connsiteY0" fmla="*/ 208754 h 1061611"/>
              <a:gd name="connsiteX1" fmla="*/ 2149458 w 3426963"/>
              <a:gd name="connsiteY1" fmla="*/ 202961 h 1061611"/>
              <a:gd name="connsiteX2" fmla="*/ 3426963 w 3426963"/>
              <a:gd name="connsiteY2" fmla="*/ 1061611 h 1061611"/>
            </a:gdLst>
            <a:ahLst/>
            <a:cxnLst>
              <a:cxn ang="0">
                <a:pos x="connsiteX0" y="connsiteY0"/>
              </a:cxn>
              <a:cxn ang="0">
                <a:pos x="connsiteX1" y="connsiteY1"/>
              </a:cxn>
              <a:cxn ang="0">
                <a:pos x="connsiteX2" y="connsiteY2"/>
              </a:cxn>
            </a:cxnLst>
            <a:rect l="l" t="t" r="r" b="b"/>
            <a:pathLst>
              <a:path w="3426963" h="1061611">
                <a:moveTo>
                  <a:pt x="0" y="208754"/>
                </a:moveTo>
                <a:cubicBezTo>
                  <a:pt x="955647" y="-121925"/>
                  <a:pt x="1578296" y="-10258"/>
                  <a:pt x="2149458" y="202961"/>
                </a:cubicBezTo>
                <a:cubicBezTo>
                  <a:pt x="2720620" y="416180"/>
                  <a:pt x="3426963" y="1061611"/>
                  <a:pt x="3426963" y="1061611"/>
                </a:cubicBezTo>
              </a:path>
            </a:pathLst>
          </a:custGeom>
          <a:ln w="508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5" name="Straight Arrow Connector 44"/>
          <p:cNvCxnSpPr/>
          <p:nvPr/>
        </p:nvCxnSpPr>
        <p:spPr>
          <a:xfrm>
            <a:off x="2595104" y="1928483"/>
            <a:ext cx="1844712" cy="0"/>
          </a:xfrm>
          <a:prstGeom prst="straightConnector1">
            <a:avLst/>
          </a:prstGeom>
          <a:ln w="50800">
            <a:solidFill>
              <a:srgbClr val="FF0000"/>
            </a:solidFill>
            <a:tailEnd type="stealth" w="lg" len="lg"/>
          </a:ln>
          <a:effectLst>
            <a:outerShdw blurRad="50800" dist="381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3961414" y="2435433"/>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47" name="TextBox 46"/>
          <p:cNvSpPr txBox="1"/>
          <p:nvPr/>
        </p:nvSpPr>
        <p:spPr>
          <a:xfrm>
            <a:off x="7176120" y="2422990"/>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48" name="TextBox 47"/>
          <p:cNvSpPr txBox="1"/>
          <p:nvPr/>
        </p:nvSpPr>
        <p:spPr>
          <a:xfrm>
            <a:off x="5580701" y="2435579"/>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4" name="Date Placeholder 3">
            <a:extLst>
              <a:ext uri="{FF2B5EF4-FFF2-40B4-BE49-F238E27FC236}">
                <a16:creationId xmlns:a16="http://schemas.microsoft.com/office/drawing/2014/main" id="{0A7A4C6D-FD46-50EA-16AC-1BD5FA9F3844}"/>
              </a:ext>
            </a:extLst>
          </p:cNvPr>
          <p:cNvSpPr>
            <a:spLocks noGrp="1"/>
          </p:cNvSpPr>
          <p:nvPr>
            <p:ph type="dt" sz="half" idx="10"/>
          </p:nvPr>
        </p:nvSpPr>
        <p:spPr/>
        <p:txBody>
          <a:bodyPr/>
          <a:lstStyle/>
          <a:p>
            <a:r>
              <a:rPr lang="en-US"/>
              <a:t>21.09.2025 - 04.10.2025</a:t>
            </a:r>
            <a:endParaRPr lang="en-US" dirty="0"/>
          </a:p>
        </p:txBody>
      </p:sp>
      <p:sp>
        <p:nvSpPr>
          <p:cNvPr id="33" name="Footer Placeholder 32">
            <a:extLst>
              <a:ext uri="{FF2B5EF4-FFF2-40B4-BE49-F238E27FC236}">
                <a16:creationId xmlns:a16="http://schemas.microsoft.com/office/drawing/2014/main" id="{435850AC-5F25-F32A-1100-E3FFB4766EC3}"/>
              </a:ext>
            </a:extLst>
          </p:cNvPr>
          <p:cNvSpPr>
            <a:spLocks noGrp="1"/>
          </p:cNvSpPr>
          <p:nvPr>
            <p:ph type="ftr" sz="quarter" idx="11"/>
          </p:nvPr>
        </p:nvSpPr>
        <p:spPr/>
        <p:txBody>
          <a:bodyPr/>
          <a:lstStyle/>
          <a:p>
            <a:r>
              <a:rPr lang="en-US"/>
              <a:t>Linear Imperfections and Correction</a:t>
            </a:r>
            <a:endParaRPr lang="en-US" dirty="0"/>
          </a:p>
        </p:txBody>
      </p:sp>
      <p:sp>
        <p:nvSpPr>
          <p:cNvPr id="40" name="Slide Number Placeholder 39">
            <a:extLst>
              <a:ext uri="{FF2B5EF4-FFF2-40B4-BE49-F238E27FC236}">
                <a16:creationId xmlns:a16="http://schemas.microsoft.com/office/drawing/2014/main" id="{DF5846F2-A91D-5FF3-5385-D900EAAE431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3655330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1A85F5-7E7E-35CF-3D3A-6FC0A0043B21}"/>
              </a:ext>
            </a:extLst>
          </p:cNvPr>
          <p:cNvSpPr>
            <a:spLocks noGrp="1"/>
          </p:cNvSpPr>
          <p:nvPr>
            <p:ph type="title"/>
          </p:nvPr>
        </p:nvSpPr>
        <p:spPr/>
        <p:txBody>
          <a:bodyPr/>
          <a:lstStyle/>
          <a:p>
            <a:r>
              <a:rPr lang="en-US" dirty="0"/>
              <a:t>Digression</a:t>
            </a:r>
            <a:r>
              <a:rPr lang="en-CH"/>
              <a:t>: </a:t>
            </a:r>
            <a:r>
              <a:rPr lang="en-CH" dirty="0"/>
              <a:t>normalised phase space</a:t>
            </a:r>
          </a:p>
        </p:txBody>
      </p:sp>
      <p:sp>
        <p:nvSpPr>
          <p:cNvPr id="4" name="Date Placeholder 3">
            <a:extLst>
              <a:ext uri="{FF2B5EF4-FFF2-40B4-BE49-F238E27FC236}">
                <a16:creationId xmlns:a16="http://schemas.microsoft.com/office/drawing/2014/main" id="{78FF815E-58FB-B36A-0735-7522E7578A9E}"/>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90942186-F86F-8D06-5686-EE1649FDF81E}"/>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E6BEBDA6-82CF-D162-2F17-9A5094D5568A}"/>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9" name="Content Placeholder 2">
            <a:extLst>
              <a:ext uri="{FF2B5EF4-FFF2-40B4-BE49-F238E27FC236}">
                <a16:creationId xmlns:a16="http://schemas.microsoft.com/office/drawing/2014/main" id="{AB9B86D8-9323-7796-DD21-5213AB162D42}"/>
              </a:ext>
            </a:extLst>
          </p:cNvPr>
          <p:cNvSpPr>
            <a:spLocks noGrp="1"/>
          </p:cNvSpPr>
          <p:nvPr>
            <p:ph idx="1"/>
          </p:nvPr>
        </p:nvSpPr>
        <p:spPr>
          <a:xfrm>
            <a:off x="407989" y="1124743"/>
            <a:ext cx="11376024" cy="5112569"/>
          </a:xfrm>
        </p:spPr>
        <p:txBody>
          <a:bodyPr/>
          <a:lstStyle/>
          <a:p>
            <a:pPr lvl="1"/>
            <a:r>
              <a:rPr lang="en-US" dirty="0"/>
              <a:t>The </a:t>
            </a:r>
            <a:r>
              <a:rPr lang="en-US" b="1" dirty="0"/>
              <a:t>coordinates</a:t>
            </a:r>
            <a:r>
              <a:rPr lang="en-US" dirty="0"/>
              <a:t> of a single particle at a </a:t>
            </a:r>
            <a:r>
              <a:rPr lang="en-US" b="1" dirty="0"/>
              <a:t>downstream location </a:t>
            </a:r>
            <a:r>
              <a:rPr lang="en-US" b="1" i="1" dirty="0"/>
              <a:t>s</a:t>
            </a:r>
            <a:r>
              <a:rPr lang="en-US" b="1" dirty="0"/>
              <a:t> </a:t>
            </a:r>
            <a:r>
              <a:rPr lang="en-US" dirty="0"/>
              <a:t>can be computed from its coordinates at the </a:t>
            </a:r>
            <a:r>
              <a:rPr lang="en-US" b="1" dirty="0"/>
              <a:t>initial location </a:t>
            </a:r>
            <a:r>
              <a:rPr lang="en-US" b="1" i="1" dirty="0" err="1"/>
              <a:t>s</a:t>
            </a:r>
            <a:r>
              <a:rPr lang="en-US" b="1" i="1" baseline="-25000" dirty="0" err="1"/>
              <a:t>0</a:t>
            </a:r>
            <a:r>
              <a:rPr lang="en-US" dirty="0"/>
              <a:t> using the lattice Twiss parameters (</a:t>
            </a:r>
            <a:r>
              <a:rPr lang="en-US" b="1" i="1" dirty="0">
                <a:solidFill>
                  <a:schemeClr val="tx1"/>
                </a:solidFill>
              </a:rPr>
              <a:t>see transverse dynamics course</a:t>
            </a:r>
            <a:r>
              <a:rPr lang="en-US" dirty="0"/>
              <a:t>):</a:t>
            </a:r>
          </a:p>
          <a:p>
            <a:pPr lvl="1"/>
            <a:endParaRPr lang="en-US" dirty="0"/>
          </a:p>
          <a:p>
            <a:pPr marL="0" lvl="1" indent="0">
              <a:buNone/>
            </a:pPr>
            <a:br>
              <a:rPr lang="en-US" dirty="0"/>
            </a:br>
            <a:endParaRPr lang="en-US" dirty="0"/>
          </a:p>
          <a:p>
            <a:pPr lvl="1"/>
            <a:r>
              <a:rPr lang="en-US" dirty="0"/>
              <a:t>One can observe that by applying the </a:t>
            </a:r>
            <a:r>
              <a:rPr lang="en-US" b="1" dirty="0"/>
              <a:t>transformation</a:t>
            </a:r>
            <a:r>
              <a:rPr lang="en-US" dirty="0"/>
              <a:t>       to            one obtains a </a:t>
            </a:r>
            <a:r>
              <a:rPr lang="en-US" b="1" dirty="0"/>
              <a:t>simple rotation             </a:t>
            </a:r>
            <a:r>
              <a:rPr lang="en-US" dirty="0"/>
              <a:t>:</a:t>
            </a:r>
          </a:p>
          <a:p>
            <a:pPr lvl="1"/>
            <a:endParaRPr lang="en-US" dirty="0"/>
          </a:p>
          <a:p>
            <a:pPr marL="0" lvl="1" indent="0">
              <a:buNone/>
            </a:pPr>
            <a:endParaRPr lang="en-US" sz="1400" dirty="0"/>
          </a:p>
          <a:p>
            <a:pPr lvl="1"/>
            <a:endParaRPr lang="en-US" dirty="0"/>
          </a:p>
          <a:p>
            <a:pPr lvl="1"/>
            <a:r>
              <a:rPr lang="en-US" dirty="0"/>
              <a:t>Hence, one can rewrite the initial equation as:</a:t>
            </a:r>
          </a:p>
          <a:p>
            <a:pPr lvl="1"/>
            <a:endParaRPr lang="en-US" sz="2400" dirty="0"/>
          </a:p>
          <a:p>
            <a:pPr lvl="1"/>
            <a:endParaRPr lang="en-US" dirty="0"/>
          </a:p>
          <a:p>
            <a:pPr lvl="1"/>
            <a:r>
              <a:rPr lang="en-US" dirty="0">
                <a:solidFill>
                  <a:schemeClr val="accent3"/>
                </a:solidFill>
              </a:rPr>
              <a:t>Where                 are </a:t>
            </a:r>
            <a:r>
              <a:rPr lang="en-US" b="1" dirty="0">
                <a:solidFill>
                  <a:schemeClr val="accent3"/>
                </a:solidFill>
              </a:rPr>
              <a:t>normalized coordinate </a:t>
            </a:r>
            <a:r>
              <a:rPr lang="en-US" dirty="0">
                <a:solidFill>
                  <a:schemeClr val="accent3"/>
                </a:solidFill>
              </a:rPr>
              <a:t>in a space in which a beamline acts as a simple </a:t>
            </a:r>
            <a:r>
              <a:rPr lang="en-US" b="1" dirty="0">
                <a:solidFill>
                  <a:schemeClr val="accent3"/>
                </a:solidFill>
              </a:rPr>
              <a:t>clockwise rotation</a:t>
            </a:r>
            <a:r>
              <a:rPr lang="en-US" dirty="0">
                <a:solidFill>
                  <a:schemeClr val="accent3"/>
                </a:solidFill>
              </a:rPr>
              <a:t> by an angle equal to the </a:t>
            </a:r>
            <a:r>
              <a:rPr lang="en-US" b="1" dirty="0">
                <a:solidFill>
                  <a:schemeClr val="accent3"/>
                </a:solidFill>
              </a:rPr>
              <a:t>phase advance</a:t>
            </a:r>
            <a:r>
              <a:rPr lang="en-US" dirty="0">
                <a:solidFill>
                  <a:schemeClr val="accent3"/>
                </a:solidFill>
              </a:rPr>
              <a:t>!</a:t>
            </a:r>
          </a:p>
        </p:txBody>
      </p:sp>
      <p:sp>
        <p:nvSpPr>
          <p:cNvPr id="21" name="TextBox 20">
            <a:extLst>
              <a:ext uri="{FF2B5EF4-FFF2-40B4-BE49-F238E27FC236}">
                <a16:creationId xmlns:a16="http://schemas.microsoft.com/office/drawing/2014/main" id="{35D5C074-4BF1-F9BC-8F09-6F2AA46BA944}"/>
              </a:ext>
            </a:extLst>
          </p:cNvPr>
          <p:cNvSpPr txBox="1"/>
          <p:nvPr/>
        </p:nvSpPr>
        <p:spPr>
          <a:xfrm>
            <a:off x="3309213" y="2132091"/>
            <a:ext cx="628377" cy="276999"/>
          </a:xfrm>
          <a:prstGeom prst="rect">
            <a:avLst/>
          </a:prstGeom>
          <a:noFill/>
        </p:spPr>
        <p:txBody>
          <a:bodyPr wrap="none" lIns="0" tIns="0" rIns="0" bIns="0" rtlCol="0">
            <a:spAutoFit/>
          </a:bodyPr>
          <a:lstStyle/>
          <a:p>
            <a:pPr algn="l">
              <a:buNone/>
            </a:pPr>
            <a:r>
              <a:rPr kumimoji="0" lang="en-US" sz="1800" i="1" u="none" strike="noStrike" kern="1200" cap="none" spc="0" normalizeH="0" baseline="0" noProof="0" dirty="0">
                <a:ln>
                  <a:noFill/>
                </a:ln>
                <a:solidFill>
                  <a:srgbClr val="2F2F2F"/>
                </a:solidFill>
                <a:effectLst/>
                <a:uLnTx/>
                <a:uFillTx/>
                <a:latin typeface="Arial"/>
                <a:ea typeface="+mn-ea"/>
                <a:cs typeface="+mn-cs"/>
              </a:rPr>
              <a:t>where</a:t>
            </a:r>
            <a:endParaRPr lang="en-CH" sz="1800" i="1" dirty="0"/>
          </a:p>
        </p:txBody>
      </p:sp>
      <p:pic>
        <p:nvPicPr>
          <p:cNvPr id="22" name="Picture 21">
            <a:extLst>
              <a:ext uri="{FF2B5EF4-FFF2-40B4-BE49-F238E27FC236}">
                <a16:creationId xmlns:a16="http://schemas.microsoft.com/office/drawing/2014/main" id="{6FA7A4AF-0D71-75D1-9132-3E7910DC8F46}"/>
              </a:ext>
            </a:extLst>
          </p:cNvPr>
          <p:cNvPicPr>
            <a:picLocks noChangeAspect="1"/>
          </p:cNvPicPr>
          <p:nvPr/>
        </p:nvPicPr>
        <p:blipFill>
          <a:blip r:embed="rId3"/>
          <a:stretch>
            <a:fillRect/>
          </a:stretch>
        </p:blipFill>
        <p:spPr>
          <a:xfrm>
            <a:off x="4458564" y="1844824"/>
            <a:ext cx="6624736" cy="803922"/>
          </a:xfrm>
          <a:prstGeom prst="rect">
            <a:avLst/>
          </a:prstGeom>
        </p:spPr>
      </p:pic>
      <p:pic>
        <p:nvPicPr>
          <p:cNvPr id="26" name="Picture 25">
            <a:extLst>
              <a:ext uri="{FF2B5EF4-FFF2-40B4-BE49-F238E27FC236}">
                <a16:creationId xmlns:a16="http://schemas.microsoft.com/office/drawing/2014/main" id="{A55B4178-AD53-3B04-8068-1DA9C528683F}"/>
              </a:ext>
            </a:extLst>
          </p:cNvPr>
          <p:cNvPicPr>
            <a:picLocks noChangeAspect="1"/>
          </p:cNvPicPr>
          <p:nvPr/>
        </p:nvPicPr>
        <p:blipFill>
          <a:blip r:embed="rId4"/>
          <a:stretch>
            <a:fillRect/>
          </a:stretch>
        </p:blipFill>
        <p:spPr>
          <a:xfrm>
            <a:off x="1559496" y="5436662"/>
            <a:ext cx="825500" cy="317500"/>
          </a:xfrm>
          <a:prstGeom prst="rect">
            <a:avLst/>
          </a:prstGeom>
        </p:spPr>
      </p:pic>
      <p:pic>
        <p:nvPicPr>
          <p:cNvPr id="30" name="Picture 29">
            <a:extLst>
              <a:ext uri="{FF2B5EF4-FFF2-40B4-BE49-F238E27FC236}">
                <a16:creationId xmlns:a16="http://schemas.microsoft.com/office/drawing/2014/main" id="{855877B1-A446-6DEF-EF56-F4E568EA5762}"/>
              </a:ext>
            </a:extLst>
          </p:cNvPr>
          <p:cNvPicPr>
            <a:picLocks noChangeAspect="1"/>
          </p:cNvPicPr>
          <p:nvPr/>
        </p:nvPicPr>
        <p:blipFill>
          <a:blip r:embed="rId5"/>
          <a:stretch>
            <a:fillRect/>
          </a:stretch>
        </p:blipFill>
        <p:spPr>
          <a:xfrm>
            <a:off x="868566" y="1985132"/>
            <a:ext cx="2047740" cy="576662"/>
          </a:xfrm>
          <a:prstGeom prst="rect">
            <a:avLst/>
          </a:prstGeom>
        </p:spPr>
      </p:pic>
      <p:pic>
        <p:nvPicPr>
          <p:cNvPr id="31" name="Picture 30">
            <a:extLst>
              <a:ext uri="{FF2B5EF4-FFF2-40B4-BE49-F238E27FC236}">
                <a16:creationId xmlns:a16="http://schemas.microsoft.com/office/drawing/2014/main" id="{855E3332-731C-DAE0-C518-3E77421CEB2D}"/>
              </a:ext>
            </a:extLst>
          </p:cNvPr>
          <p:cNvPicPr>
            <a:picLocks noChangeAspect="1"/>
          </p:cNvPicPr>
          <p:nvPr/>
        </p:nvPicPr>
        <p:blipFill>
          <a:blip r:embed="rId6"/>
          <a:stretch>
            <a:fillRect/>
          </a:stretch>
        </p:blipFill>
        <p:spPr>
          <a:xfrm>
            <a:off x="2284040" y="4696880"/>
            <a:ext cx="7772400" cy="560070"/>
          </a:xfrm>
          <a:prstGeom prst="rect">
            <a:avLst/>
          </a:prstGeom>
        </p:spPr>
      </p:pic>
      <p:pic>
        <p:nvPicPr>
          <p:cNvPr id="32" name="Picture 31">
            <a:extLst>
              <a:ext uri="{FF2B5EF4-FFF2-40B4-BE49-F238E27FC236}">
                <a16:creationId xmlns:a16="http://schemas.microsoft.com/office/drawing/2014/main" id="{62903981-5D96-C710-A08E-BC9D4BEA37F2}"/>
              </a:ext>
            </a:extLst>
          </p:cNvPr>
          <p:cNvPicPr>
            <a:picLocks noChangeAspect="1"/>
          </p:cNvPicPr>
          <p:nvPr/>
        </p:nvPicPr>
        <p:blipFill>
          <a:blip r:embed="rId7"/>
          <a:stretch>
            <a:fillRect/>
          </a:stretch>
        </p:blipFill>
        <p:spPr>
          <a:xfrm>
            <a:off x="1364838" y="3400992"/>
            <a:ext cx="9610803" cy="560070"/>
          </a:xfrm>
          <a:prstGeom prst="rect">
            <a:avLst/>
          </a:prstGeom>
        </p:spPr>
      </p:pic>
      <p:grpSp>
        <p:nvGrpSpPr>
          <p:cNvPr id="2" name="Group 1">
            <a:extLst>
              <a:ext uri="{FF2B5EF4-FFF2-40B4-BE49-F238E27FC236}">
                <a16:creationId xmlns:a16="http://schemas.microsoft.com/office/drawing/2014/main" id="{84F67F66-407E-2E54-4B40-E724AE31154E}"/>
              </a:ext>
            </a:extLst>
          </p:cNvPr>
          <p:cNvGrpSpPr/>
          <p:nvPr/>
        </p:nvGrpSpPr>
        <p:grpSpPr>
          <a:xfrm>
            <a:off x="6307956" y="2825984"/>
            <a:ext cx="5104390" cy="292100"/>
            <a:chOff x="6307956" y="2825984"/>
            <a:chExt cx="5104390" cy="292100"/>
          </a:xfrm>
        </p:grpSpPr>
        <p:pic>
          <p:nvPicPr>
            <p:cNvPr id="23" name="Picture 22">
              <a:extLst>
                <a:ext uri="{FF2B5EF4-FFF2-40B4-BE49-F238E27FC236}">
                  <a16:creationId xmlns:a16="http://schemas.microsoft.com/office/drawing/2014/main" id="{9369639D-3732-7AA3-7FB0-BC2479CCB62E}"/>
                </a:ext>
              </a:extLst>
            </p:cNvPr>
            <p:cNvPicPr>
              <a:picLocks noChangeAspect="1"/>
            </p:cNvPicPr>
            <p:nvPr/>
          </p:nvPicPr>
          <p:blipFill>
            <a:blip r:embed="rId8"/>
            <a:stretch>
              <a:fillRect/>
            </a:stretch>
          </p:blipFill>
          <p:spPr>
            <a:xfrm>
              <a:off x="6960096" y="2848588"/>
              <a:ext cx="504056" cy="229116"/>
            </a:xfrm>
            <a:prstGeom prst="rect">
              <a:avLst/>
            </a:prstGeom>
          </p:spPr>
        </p:pic>
        <p:pic>
          <p:nvPicPr>
            <p:cNvPr id="33" name="Picture 32">
              <a:extLst>
                <a:ext uri="{FF2B5EF4-FFF2-40B4-BE49-F238E27FC236}">
                  <a16:creationId xmlns:a16="http://schemas.microsoft.com/office/drawing/2014/main" id="{7919FE37-C0B9-AA13-84A6-7D9E69B12FFA}"/>
                </a:ext>
              </a:extLst>
            </p:cNvPr>
            <p:cNvPicPr>
              <a:picLocks noChangeAspect="1"/>
            </p:cNvPicPr>
            <p:nvPr/>
          </p:nvPicPr>
          <p:blipFill>
            <a:blip r:embed="rId9"/>
            <a:stretch>
              <a:fillRect/>
            </a:stretch>
          </p:blipFill>
          <p:spPr>
            <a:xfrm>
              <a:off x="6307956" y="2848588"/>
              <a:ext cx="292100" cy="228600"/>
            </a:xfrm>
            <a:prstGeom prst="rect">
              <a:avLst/>
            </a:prstGeom>
          </p:spPr>
        </p:pic>
        <p:pic>
          <p:nvPicPr>
            <p:cNvPr id="34" name="Picture 33">
              <a:extLst>
                <a:ext uri="{FF2B5EF4-FFF2-40B4-BE49-F238E27FC236}">
                  <a16:creationId xmlns:a16="http://schemas.microsoft.com/office/drawing/2014/main" id="{BE2205DC-1313-4B87-DF81-1791F9358A91}"/>
                </a:ext>
              </a:extLst>
            </p:cNvPr>
            <p:cNvPicPr>
              <a:picLocks noChangeAspect="1"/>
            </p:cNvPicPr>
            <p:nvPr/>
          </p:nvPicPr>
          <p:blipFill>
            <a:blip r:embed="rId10"/>
            <a:stretch>
              <a:fillRect/>
            </a:stretch>
          </p:blipFill>
          <p:spPr>
            <a:xfrm>
              <a:off x="10802746" y="2825984"/>
              <a:ext cx="609600" cy="292100"/>
            </a:xfrm>
            <a:prstGeom prst="rect">
              <a:avLst/>
            </a:prstGeom>
          </p:spPr>
        </p:pic>
      </p:grpSp>
    </p:spTree>
    <p:extLst>
      <p:ext uri="{BB962C8B-B14F-4D97-AF65-F5344CB8AC3E}">
        <p14:creationId xmlns:p14="http://schemas.microsoft.com/office/powerpoint/2010/main" val="414265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FEDA19-B922-AA89-7903-CED8C89F4515}"/>
              </a:ext>
            </a:extLst>
          </p:cNvPr>
          <p:cNvSpPr>
            <a:spLocks noGrp="1"/>
          </p:cNvSpPr>
          <p:nvPr>
            <p:ph idx="1"/>
          </p:nvPr>
        </p:nvSpPr>
        <p:spPr>
          <a:xfrm>
            <a:off x="407989" y="1052736"/>
            <a:ext cx="11376024" cy="5076031"/>
          </a:xfrm>
        </p:spPr>
        <p:txBody>
          <a:bodyPr/>
          <a:lstStyle/>
          <a:p>
            <a:pPr marL="342900" indent="-342900">
              <a:buFont typeface="Arial" panose="020B0604020202020204" pitchFamily="34" charset="0"/>
              <a:buChar char="•"/>
            </a:pPr>
            <a:r>
              <a:rPr lang="en-CH" dirty="0"/>
              <a:t>Let’s consider normalised phase-space where phase spaces are simple </a:t>
            </a:r>
            <a:r>
              <a:rPr lang="en-CH"/>
              <a:t>circles:</a:t>
            </a:r>
            <a:br>
              <a:rPr lang="en-US" dirty="0"/>
            </a:b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solidFill>
                  <a:schemeClr val="accent3"/>
                </a:solidFill>
              </a:rPr>
              <a:t>This representation can be used to build up all sort of bumps !</a:t>
            </a:r>
            <a:endParaRPr lang="en-CH" dirty="0">
              <a:solidFill>
                <a:schemeClr val="accent3"/>
              </a:solidFill>
            </a:endParaRPr>
          </a:p>
        </p:txBody>
      </p:sp>
      <p:sp>
        <p:nvSpPr>
          <p:cNvPr id="3" name="Title 2">
            <a:extLst>
              <a:ext uri="{FF2B5EF4-FFF2-40B4-BE49-F238E27FC236}">
                <a16:creationId xmlns:a16="http://schemas.microsoft.com/office/drawing/2014/main" id="{F93BF099-153B-C37E-113A-08678ED01E4A}"/>
              </a:ext>
            </a:extLst>
          </p:cNvPr>
          <p:cNvSpPr>
            <a:spLocks noGrp="1"/>
          </p:cNvSpPr>
          <p:nvPr>
            <p:ph type="title"/>
          </p:nvPr>
        </p:nvSpPr>
        <p:spPr/>
        <p:txBody>
          <a:bodyPr/>
          <a:lstStyle/>
          <a:p>
            <a:r>
              <a:rPr lang="en-CH" dirty="0"/>
              <a:t>Visualisation of simplest orbit bumps</a:t>
            </a:r>
          </a:p>
        </p:txBody>
      </p:sp>
      <p:sp>
        <p:nvSpPr>
          <p:cNvPr id="4" name="Date Placeholder 3">
            <a:extLst>
              <a:ext uri="{FF2B5EF4-FFF2-40B4-BE49-F238E27FC236}">
                <a16:creationId xmlns:a16="http://schemas.microsoft.com/office/drawing/2014/main" id="{2E7008ED-B53A-DCA9-13C0-A1BA528223C9}"/>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2F079F80-87C8-AA63-6055-7BF172450D6C}"/>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80C98998-5B29-C363-3FF4-ADA1DBBFEB92}"/>
              </a:ext>
            </a:extLst>
          </p:cNvPr>
          <p:cNvSpPr>
            <a:spLocks noGrp="1"/>
          </p:cNvSpPr>
          <p:nvPr>
            <p:ph type="sldNum" sz="quarter" idx="12"/>
          </p:nvPr>
        </p:nvSpPr>
        <p:spPr/>
        <p:txBody>
          <a:bodyPr/>
          <a:lstStyle/>
          <a:p>
            <a:fld id="{36B5EA5A-BC32-A742-B11B-8E7414D5B535}" type="slidenum">
              <a:rPr lang="en-US" smtClean="0"/>
              <a:pPr/>
              <a:t>27</a:t>
            </a:fld>
            <a:endParaRPr lang="en-US" dirty="0"/>
          </a:p>
        </p:txBody>
      </p:sp>
      <p:cxnSp>
        <p:nvCxnSpPr>
          <p:cNvPr id="8" name="Straight Arrow Connector 7">
            <a:extLst>
              <a:ext uri="{FF2B5EF4-FFF2-40B4-BE49-F238E27FC236}">
                <a16:creationId xmlns:a16="http://schemas.microsoft.com/office/drawing/2014/main" id="{2EA6D2B8-64CF-7447-AC89-83F9EC4E2E43}"/>
              </a:ext>
            </a:extLst>
          </p:cNvPr>
          <p:cNvCxnSpPr/>
          <p:nvPr/>
        </p:nvCxnSpPr>
        <p:spPr>
          <a:xfrm flipV="1">
            <a:off x="2711624" y="1924847"/>
            <a:ext cx="0" cy="3024336"/>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AE5E06D-126A-EF97-5E38-64A29D03DB6E}"/>
              </a:ext>
            </a:extLst>
          </p:cNvPr>
          <p:cNvCxnSpPr>
            <a:cxnSpLocks/>
          </p:cNvCxnSpPr>
          <p:nvPr/>
        </p:nvCxnSpPr>
        <p:spPr>
          <a:xfrm>
            <a:off x="1123733" y="3450468"/>
            <a:ext cx="3240360"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223D3521-A4EE-1315-3B46-A681FB1C81E9}"/>
              </a:ext>
            </a:extLst>
          </p:cNvPr>
          <p:cNvSpPr/>
          <p:nvPr/>
        </p:nvSpPr>
        <p:spPr>
          <a:xfrm>
            <a:off x="1505757" y="2256158"/>
            <a:ext cx="2411734" cy="2411734"/>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9CAAB18A-77F2-BDE0-5538-7CDF2FF5DED7}"/>
              </a:ext>
            </a:extLst>
          </p:cNvPr>
          <p:cNvSpPr txBox="1"/>
          <p:nvPr/>
        </p:nvSpPr>
        <p:spPr>
          <a:xfrm>
            <a:off x="4258645" y="3427488"/>
            <a:ext cx="171522" cy="369332"/>
          </a:xfrm>
          <a:prstGeom prst="rect">
            <a:avLst/>
          </a:prstGeom>
          <a:noFill/>
        </p:spPr>
        <p:txBody>
          <a:bodyPr wrap="none" lIns="0" tIns="0" rIns="0" bIns="0" rtlCol="0">
            <a:spAutoFit/>
          </a:bodyPr>
          <a:lstStyle/>
          <a:p>
            <a:pPr algn="l">
              <a:buNone/>
            </a:pPr>
            <a:r>
              <a:rPr lang="en-CH" i="1" dirty="0">
                <a:solidFill>
                  <a:srgbClr val="041533"/>
                </a:solidFill>
                <a:latin typeface="+mn-lt"/>
              </a:rPr>
              <a:t>u</a:t>
            </a:r>
          </a:p>
        </p:txBody>
      </p:sp>
      <p:sp>
        <p:nvSpPr>
          <p:cNvPr id="14" name="TextBox 13">
            <a:extLst>
              <a:ext uri="{FF2B5EF4-FFF2-40B4-BE49-F238E27FC236}">
                <a16:creationId xmlns:a16="http://schemas.microsoft.com/office/drawing/2014/main" id="{AE17B6DB-0D59-ED15-EBF1-006DC09D5728}"/>
              </a:ext>
            </a:extLst>
          </p:cNvPr>
          <p:cNvSpPr txBox="1"/>
          <p:nvPr/>
        </p:nvSpPr>
        <p:spPr>
          <a:xfrm>
            <a:off x="2375375" y="1803242"/>
            <a:ext cx="240450" cy="369332"/>
          </a:xfrm>
          <a:prstGeom prst="rect">
            <a:avLst/>
          </a:prstGeom>
          <a:noFill/>
        </p:spPr>
        <p:txBody>
          <a:bodyPr wrap="none" lIns="0" tIns="0" rIns="0" bIns="0" rtlCol="0">
            <a:spAutoFit/>
          </a:bodyPr>
          <a:lstStyle/>
          <a:p>
            <a:pPr algn="l">
              <a:buNone/>
            </a:pPr>
            <a:r>
              <a:rPr lang="en-CH" i="1" dirty="0">
                <a:solidFill>
                  <a:srgbClr val="041533"/>
                </a:solidFill>
                <a:latin typeface="+mn-lt"/>
              </a:rPr>
              <a:t>u’</a:t>
            </a:r>
          </a:p>
        </p:txBody>
      </p:sp>
      <p:cxnSp>
        <p:nvCxnSpPr>
          <p:cNvPr id="16" name="Straight Arrow Connector 15">
            <a:extLst>
              <a:ext uri="{FF2B5EF4-FFF2-40B4-BE49-F238E27FC236}">
                <a16:creationId xmlns:a16="http://schemas.microsoft.com/office/drawing/2014/main" id="{AC75D4BE-BD2E-31EF-CB2F-769914D4CA43}"/>
              </a:ext>
            </a:extLst>
          </p:cNvPr>
          <p:cNvCxnSpPr>
            <a:cxnSpLocks/>
          </p:cNvCxnSpPr>
          <p:nvPr/>
        </p:nvCxnSpPr>
        <p:spPr>
          <a:xfrm flipV="1">
            <a:off x="2711624" y="2671972"/>
            <a:ext cx="0" cy="755516"/>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7" name="Arc 16">
            <a:extLst>
              <a:ext uri="{FF2B5EF4-FFF2-40B4-BE49-F238E27FC236}">
                <a16:creationId xmlns:a16="http://schemas.microsoft.com/office/drawing/2014/main" id="{6388E36C-CCC3-7598-3325-1A5CE08ED2D8}"/>
              </a:ext>
            </a:extLst>
          </p:cNvPr>
          <p:cNvSpPr/>
          <p:nvPr/>
        </p:nvSpPr>
        <p:spPr>
          <a:xfrm>
            <a:off x="1894955" y="2645356"/>
            <a:ext cx="1633338" cy="1633338"/>
          </a:xfrm>
          <a:prstGeom prst="arc">
            <a:avLst>
              <a:gd name="adj1" fmla="val 16416535"/>
              <a:gd name="adj2" fmla="val 5194940"/>
            </a:avLst>
          </a:prstGeom>
          <a:ln w="28575">
            <a:solidFill>
              <a:schemeClr val="accent5"/>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19" name="Straight Arrow Connector 18">
            <a:extLst>
              <a:ext uri="{FF2B5EF4-FFF2-40B4-BE49-F238E27FC236}">
                <a16:creationId xmlns:a16="http://schemas.microsoft.com/office/drawing/2014/main" id="{7029A625-B19A-0A22-3027-B59E05A73894}"/>
              </a:ext>
            </a:extLst>
          </p:cNvPr>
          <p:cNvCxnSpPr>
            <a:cxnSpLocks/>
          </p:cNvCxnSpPr>
          <p:nvPr/>
        </p:nvCxnSpPr>
        <p:spPr>
          <a:xfrm flipV="1">
            <a:off x="2711624" y="3480281"/>
            <a:ext cx="0" cy="755516"/>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86F97D47-47A6-5AA7-4DF5-299BB08B14CC}"/>
              </a:ext>
            </a:extLst>
          </p:cNvPr>
          <p:cNvPicPr>
            <a:picLocks noChangeAspect="1"/>
          </p:cNvPicPr>
          <p:nvPr/>
        </p:nvPicPr>
        <p:blipFill>
          <a:blip r:embed="rId3"/>
          <a:stretch>
            <a:fillRect/>
          </a:stretch>
        </p:blipFill>
        <p:spPr>
          <a:xfrm>
            <a:off x="2069319" y="3785556"/>
            <a:ext cx="546506" cy="234217"/>
          </a:xfrm>
          <a:prstGeom prst="rect">
            <a:avLst/>
          </a:prstGeom>
        </p:spPr>
      </p:pic>
      <p:pic>
        <p:nvPicPr>
          <p:cNvPr id="22" name="Picture 21">
            <a:extLst>
              <a:ext uri="{FF2B5EF4-FFF2-40B4-BE49-F238E27FC236}">
                <a16:creationId xmlns:a16="http://schemas.microsoft.com/office/drawing/2014/main" id="{F133DCAA-52AD-B8E6-795B-4869BBD59D13}"/>
              </a:ext>
            </a:extLst>
          </p:cNvPr>
          <p:cNvPicPr>
            <a:picLocks noChangeAspect="1"/>
          </p:cNvPicPr>
          <p:nvPr/>
        </p:nvPicPr>
        <p:blipFill>
          <a:blip r:embed="rId4"/>
          <a:stretch>
            <a:fillRect/>
          </a:stretch>
        </p:blipFill>
        <p:spPr>
          <a:xfrm>
            <a:off x="2063552" y="2992205"/>
            <a:ext cx="549453" cy="235480"/>
          </a:xfrm>
          <a:prstGeom prst="rect">
            <a:avLst/>
          </a:prstGeom>
        </p:spPr>
      </p:pic>
      <p:sp>
        <p:nvSpPr>
          <p:cNvPr id="23" name="TextBox 22">
            <a:extLst>
              <a:ext uri="{FF2B5EF4-FFF2-40B4-BE49-F238E27FC236}">
                <a16:creationId xmlns:a16="http://schemas.microsoft.com/office/drawing/2014/main" id="{669E7443-5E11-B39C-8410-643B45974AA7}"/>
              </a:ext>
            </a:extLst>
          </p:cNvPr>
          <p:cNvSpPr txBox="1"/>
          <p:nvPr/>
        </p:nvSpPr>
        <p:spPr>
          <a:xfrm>
            <a:off x="2154580" y="1419004"/>
            <a:ext cx="1211870" cy="369332"/>
          </a:xfrm>
          <a:prstGeom prst="rect">
            <a:avLst/>
          </a:prstGeom>
          <a:noFill/>
        </p:spPr>
        <p:txBody>
          <a:bodyPr wrap="none" lIns="0" tIns="0" rIns="0" bIns="0" rtlCol="0">
            <a:spAutoFit/>
          </a:bodyPr>
          <a:lstStyle/>
          <a:p>
            <a:pPr algn="l">
              <a:buNone/>
            </a:pPr>
            <a:r>
              <a:rPr lang="en-US" b="1" dirty="0">
                <a:latin typeface="+mn-lt"/>
              </a:rPr>
              <a:t>p</a:t>
            </a:r>
            <a:r>
              <a:rPr lang="en-CH" b="1" dirty="0">
                <a:latin typeface="+mn-lt"/>
              </a:rPr>
              <a:t>i-bump</a:t>
            </a:r>
          </a:p>
        </p:txBody>
      </p:sp>
      <p:sp>
        <p:nvSpPr>
          <p:cNvPr id="44" name="Arc 43">
            <a:extLst>
              <a:ext uri="{FF2B5EF4-FFF2-40B4-BE49-F238E27FC236}">
                <a16:creationId xmlns:a16="http://schemas.microsoft.com/office/drawing/2014/main" id="{D7E38C5E-EAD2-5FF4-535C-48BDB8BF9DDE}"/>
              </a:ext>
            </a:extLst>
          </p:cNvPr>
          <p:cNvSpPr/>
          <p:nvPr/>
        </p:nvSpPr>
        <p:spPr>
          <a:xfrm>
            <a:off x="2530709" y="3281110"/>
            <a:ext cx="361830" cy="361830"/>
          </a:xfrm>
          <a:prstGeom prst="arc">
            <a:avLst>
              <a:gd name="adj1" fmla="val 16013347"/>
              <a:gd name="adj2" fmla="val 5661118"/>
            </a:avLst>
          </a:prstGeom>
          <a:ln w="12700">
            <a:solidFill>
              <a:schemeClr val="tx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45" name="Picture 44">
            <a:extLst>
              <a:ext uri="{FF2B5EF4-FFF2-40B4-BE49-F238E27FC236}">
                <a16:creationId xmlns:a16="http://schemas.microsoft.com/office/drawing/2014/main" id="{77BFFBD9-4716-95C5-0023-A5A98DFBEDD7}"/>
              </a:ext>
            </a:extLst>
          </p:cNvPr>
          <p:cNvPicPr>
            <a:picLocks noChangeAspect="1"/>
          </p:cNvPicPr>
          <p:nvPr/>
        </p:nvPicPr>
        <p:blipFill>
          <a:blip r:embed="rId5"/>
          <a:stretch>
            <a:fillRect/>
          </a:stretch>
        </p:blipFill>
        <p:spPr>
          <a:xfrm>
            <a:off x="2843713" y="3154664"/>
            <a:ext cx="316980" cy="209207"/>
          </a:xfrm>
          <a:prstGeom prst="rect">
            <a:avLst/>
          </a:prstGeom>
        </p:spPr>
      </p:pic>
      <p:pic>
        <p:nvPicPr>
          <p:cNvPr id="64" name="Picture 63">
            <a:extLst>
              <a:ext uri="{FF2B5EF4-FFF2-40B4-BE49-F238E27FC236}">
                <a16:creationId xmlns:a16="http://schemas.microsoft.com/office/drawing/2014/main" id="{96233552-013B-69F3-6770-DED8AC71CA3F}"/>
              </a:ext>
            </a:extLst>
          </p:cNvPr>
          <p:cNvPicPr>
            <a:picLocks noChangeAspect="1"/>
          </p:cNvPicPr>
          <p:nvPr/>
        </p:nvPicPr>
        <p:blipFill>
          <a:blip r:embed="rId6"/>
          <a:stretch>
            <a:fillRect/>
          </a:stretch>
        </p:blipFill>
        <p:spPr>
          <a:xfrm>
            <a:off x="1808458" y="5145542"/>
            <a:ext cx="1794241" cy="312949"/>
          </a:xfrm>
          <a:prstGeom prst="rect">
            <a:avLst/>
          </a:prstGeom>
          <a:ln w="19050">
            <a:solidFill>
              <a:schemeClr val="accent3"/>
            </a:solidFill>
          </a:ln>
        </p:spPr>
      </p:pic>
      <p:grpSp>
        <p:nvGrpSpPr>
          <p:cNvPr id="10" name="Group 9">
            <a:extLst>
              <a:ext uri="{FF2B5EF4-FFF2-40B4-BE49-F238E27FC236}">
                <a16:creationId xmlns:a16="http://schemas.microsoft.com/office/drawing/2014/main" id="{9E24B791-4806-62FA-CFDB-348C27090F32}"/>
              </a:ext>
            </a:extLst>
          </p:cNvPr>
          <p:cNvGrpSpPr/>
          <p:nvPr/>
        </p:nvGrpSpPr>
        <p:grpSpPr>
          <a:xfrm>
            <a:off x="4699401" y="1412776"/>
            <a:ext cx="6790096" cy="4272825"/>
            <a:chOff x="4699401" y="1412776"/>
            <a:chExt cx="6790096" cy="4272825"/>
          </a:xfrm>
        </p:grpSpPr>
        <p:cxnSp>
          <p:nvCxnSpPr>
            <p:cNvPr id="26" name="Straight Arrow Connector 25">
              <a:extLst>
                <a:ext uri="{FF2B5EF4-FFF2-40B4-BE49-F238E27FC236}">
                  <a16:creationId xmlns:a16="http://schemas.microsoft.com/office/drawing/2014/main" id="{C4A4D40A-7C63-756C-4C85-F4034D4BB243}"/>
                </a:ext>
              </a:extLst>
            </p:cNvPr>
            <p:cNvCxnSpPr>
              <a:cxnSpLocks/>
            </p:cNvCxnSpPr>
            <p:nvPr/>
          </p:nvCxnSpPr>
          <p:spPr>
            <a:xfrm>
              <a:off x="4699401" y="3415931"/>
              <a:ext cx="3240360"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EB3D7462-67A7-2BF4-FC79-1464E20E0468}"/>
                </a:ext>
              </a:extLst>
            </p:cNvPr>
            <p:cNvGrpSpPr/>
            <p:nvPr/>
          </p:nvGrpSpPr>
          <p:grpSpPr>
            <a:xfrm>
              <a:off x="5081425" y="1412776"/>
              <a:ext cx="6408072" cy="4272825"/>
              <a:chOff x="5081425" y="1412776"/>
              <a:chExt cx="6408072" cy="4272825"/>
            </a:xfrm>
          </p:grpSpPr>
          <p:sp>
            <p:nvSpPr>
              <p:cNvPr id="109" name="Freeform 108">
                <a:extLst>
                  <a:ext uri="{FF2B5EF4-FFF2-40B4-BE49-F238E27FC236}">
                    <a16:creationId xmlns:a16="http://schemas.microsoft.com/office/drawing/2014/main" id="{7E9B8A11-DF7F-4DE4-E4A0-90880EED1513}"/>
                  </a:ext>
                </a:extLst>
              </p:cNvPr>
              <p:cNvSpPr/>
              <p:nvPr/>
            </p:nvSpPr>
            <p:spPr>
              <a:xfrm>
                <a:off x="6302960" y="2747280"/>
                <a:ext cx="547454" cy="859220"/>
              </a:xfrm>
              <a:custGeom>
                <a:avLst/>
                <a:gdLst>
                  <a:gd name="connsiteX0" fmla="*/ 0 w 558800"/>
                  <a:gd name="connsiteY0" fmla="*/ 668867 h 859367"/>
                  <a:gd name="connsiteX1" fmla="*/ 546100 w 558800"/>
                  <a:gd name="connsiteY1" fmla="*/ 0 h 859367"/>
                  <a:gd name="connsiteX2" fmla="*/ 558800 w 558800"/>
                  <a:gd name="connsiteY2" fmla="*/ 859367 h 859367"/>
                  <a:gd name="connsiteX3" fmla="*/ 0 w 558800"/>
                  <a:gd name="connsiteY3" fmla="*/ 668867 h 859367"/>
                  <a:gd name="connsiteX0" fmla="*/ 0 w 558800"/>
                  <a:gd name="connsiteY0" fmla="*/ 633698 h 824198"/>
                  <a:gd name="connsiteX1" fmla="*/ 532033 w 558800"/>
                  <a:gd name="connsiteY1" fmla="*/ 0 h 824198"/>
                  <a:gd name="connsiteX2" fmla="*/ 558800 w 558800"/>
                  <a:gd name="connsiteY2" fmla="*/ 824198 h 824198"/>
                  <a:gd name="connsiteX3" fmla="*/ 0 w 558800"/>
                  <a:gd name="connsiteY3" fmla="*/ 633698 h 824198"/>
                  <a:gd name="connsiteX0" fmla="*/ 0 w 534182"/>
                  <a:gd name="connsiteY0" fmla="*/ 633698 h 792545"/>
                  <a:gd name="connsiteX1" fmla="*/ 532033 w 534182"/>
                  <a:gd name="connsiteY1" fmla="*/ 0 h 792545"/>
                  <a:gd name="connsiteX2" fmla="*/ 534182 w 534182"/>
                  <a:gd name="connsiteY2" fmla="*/ 792545 h 792545"/>
                  <a:gd name="connsiteX3" fmla="*/ 0 w 534182"/>
                  <a:gd name="connsiteY3" fmla="*/ 633698 h 792545"/>
                  <a:gd name="connsiteX0" fmla="*/ 0 w 495496"/>
                  <a:gd name="connsiteY0" fmla="*/ 612597 h 792545"/>
                  <a:gd name="connsiteX1" fmla="*/ 493347 w 495496"/>
                  <a:gd name="connsiteY1" fmla="*/ 0 h 792545"/>
                  <a:gd name="connsiteX2" fmla="*/ 495496 w 495496"/>
                  <a:gd name="connsiteY2" fmla="*/ 792545 h 792545"/>
                  <a:gd name="connsiteX3" fmla="*/ 0 w 495496"/>
                  <a:gd name="connsiteY3" fmla="*/ 612597 h 792545"/>
                  <a:gd name="connsiteX0" fmla="*/ 0 w 530421"/>
                  <a:gd name="connsiteY0" fmla="*/ 625297 h 792545"/>
                  <a:gd name="connsiteX1" fmla="*/ 528272 w 530421"/>
                  <a:gd name="connsiteY1" fmla="*/ 0 h 792545"/>
                  <a:gd name="connsiteX2" fmla="*/ 530421 w 530421"/>
                  <a:gd name="connsiteY2" fmla="*/ 792545 h 792545"/>
                  <a:gd name="connsiteX3" fmla="*/ 0 w 530421"/>
                  <a:gd name="connsiteY3" fmla="*/ 625297 h 792545"/>
                  <a:gd name="connsiteX0" fmla="*/ 0 w 562171"/>
                  <a:gd name="connsiteY0" fmla="*/ 625297 h 821120"/>
                  <a:gd name="connsiteX1" fmla="*/ 528272 w 562171"/>
                  <a:gd name="connsiteY1" fmla="*/ 0 h 821120"/>
                  <a:gd name="connsiteX2" fmla="*/ 562171 w 562171"/>
                  <a:gd name="connsiteY2" fmla="*/ 821120 h 821120"/>
                  <a:gd name="connsiteX3" fmla="*/ 0 w 562171"/>
                  <a:gd name="connsiteY3" fmla="*/ 625297 h 821120"/>
                  <a:gd name="connsiteX0" fmla="*/ 0 w 562171"/>
                  <a:gd name="connsiteY0" fmla="*/ 666572 h 862395"/>
                  <a:gd name="connsiteX1" fmla="*/ 547322 w 562171"/>
                  <a:gd name="connsiteY1" fmla="*/ 0 h 862395"/>
                  <a:gd name="connsiteX2" fmla="*/ 562171 w 562171"/>
                  <a:gd name="connsiteY2" fmla="*/ 862395 h 862395"/>
                  <a:gd name="connsiteX3" fmla="*/ 0 w 562171"/>
                  <a:gd name="connsiteY3" fmla="*/ 666572 h 862395"/>
                  <a:gd name="connsiteX0" fmla="*/ 0 w 547454"/>
                  <a:gd name="connsiteY0" fmla="*/ 666572 h 846520"/>
                  <a:gd name="connsiteX1" fmla="*/ 547322 w 547454"/>
                  <a:gd name="connsiteY1" fmla="*/ 0 h 846520"/>
                  <a:gd name="connsiteX2" fmla="*/ 546296 w 547454"/>
                  <a:gd name="connsiteY2" fmla="*/ 846520 h 846520"/>
                  <a:gd name="connsiteX3" fmla="*/ 0 w 547454"/>
                  <a:gd name="connsiteY3" fmla="*/ 666572 h 846520"/>
                  <a:gd name="connsiteX0" fmla="*/ 0 w 547454"/>
                  <a:gd name="connsiteY0" fmla="*/ 666572 h 859220"/>
                  <a:gd name="connsiteX1" fmla="*/ 547322 w 547454"/>
                  <a:gd name="connsiteY1" fmla="*/ 0 h 859220"/>
                  <a:gd name="connsiteX2" fmla="*/ 546296 w 547454"/>
                  <a:gd name="connsiteY2" fmla="*/ 859220 h 859220"/>
                  <a:gd name="connsiteX3" fmla="*/ 0 w 547454"/>
                  <a:gd name="connsiteY3" fmla="*/ 666572 h 859220"/>
                </a:gdLst>
                <a:ahLst/>
                <a:cxnLst>
                  <a:cxn ang="0">
                    <a:pos x="connsiteX0" y="connsiteY0"/>
                  </a:cxn>
                  <a:cxn ang="0">
                    <a:pos x="connsiteX1" y="connsiteY1"/>
                  </a:cxn>
                  <a:cxn ang="0">
                    <a:pos x="connsiteX2" y="connsiteY2"/>
                  </a:cxn>
                  <a:cxn ang="0">
                    <a:pos x="connsiteX3" y="connsiteY3"/>
                  </a:cxn>
                </a:cxnLst>
                <a:rect l="l" t="t" r="r" b="b"/>
                <a:pathLst>
                  <a:path w="547454" h="859220">
                    <a:moveTo>
                      <a:pt x="0" y="666572"/>
                    </a:moveTo>
                    <a:lnTo>
                      <a:pt x="547322" y="0"/>
                    </a:lnTo>
                    <a:cubicBezTo>
                      <a:pt x="548038" y="264182"/>
                      <a:pt x="545580" y="595038"/>
                      <a:pt x="546296" y="859220"/>
                    </a:cubicBezTo>
                    <a:lnTo>
                      <a:pt x="0" y="666572"/>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4" name="Picture 18" descr="txp_fig">
                <a:extLst>
                  <a:ext uri="{FF2B5EF4-FFF2-40B4-BE49-F238E27FC236}">
                    <a16:creationId xmlns:a16="http://schemas.microsoft.com/office/drawing/2014/main" id="{CC1DC823-1FB4-49B2-D846-1094FFB696C9}"/>
                  </a:ext>
                </a:extLst>
              </p:cNvPr>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6464896" y="5074658"/>
                <a:ext cx="3742024" cy="610943"/>
              </a:xfrm>
              <a:prstGeom prst="rect">
                <a:avLst/>
              </a:prstGeom>
              <a:noFill/>
              <a:ln w="19050">
                <a:solidFill>
                  <a:schemeClr val="accent3"/>
                </a:solidFill>
                <a:miter lim="800000"/>
                <a:headEnd/>
                <a:tailEnd/>
              </a:ln>
              <a:extLst>
                <a:ext uri="{909E8E84-426E-40dd-AFC4-6F175D3DCCD1}">
                  <a14:hiddenFill xmlns:a14="http://schemas.microsoft.com/office/drawing/2010/main" xmlns="">
                    <a:solidFill>
                      <a:srgbClr val="FFFFFF"/>
                    </a:solidFill>
                  </a14:hiddenFill>
                </a:ext>
              </a:extLst>
            </p:spPr>
          </p:pic>
          <p:cxnSp>
            <p:nvCxnSpPr>
              <p:cNvPr id="25" name="Straight Arrow Connector 24">
                <a:extLst>
                  <a:ext uri="{FF2B5EF4-FFF2-40B4-BE49-F238E27FC236}">
                    <a16:creationId xmlns:a16="http://schemas.microsoft.com/office/drawing/2014/main" id="{E7450DC3-CF33-61A7-28D0-7EACEA54498C}"/>
                  </a:ext>
                </a:extLst>
              </p:cNvPr>
              <p:cNvCxnSpPr/>
              <p:nvPr/>
            </p:nvCxnSpPr>
            <p:spPr>
              <a:xfrm flipV="1">
                <a:off x="6287292" y="1890310"/>
                <a:ext cx="0" cy="3024336"/>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7DE68144-A983-6DC1-475A-EC5F9F448019}"/>
                  </a:ext>
                </a:extLst>
              </p:cNvPr>
              <p:cNvSpPr/>
              <p:nvPr/>
            </p:nvSpPr>
            <p:spPr>
              <a:xfrm>
                <a:off x="5081425" y="2221621"/>
                <a:ext cx="2411734" cy="2411734"/>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TextBox 27">
                <a:extLst>
                  <a:ext uri="{FF2B5EF4-FFF2-40B4-BE49-F238E27FC236}">
                    <a16:creationId xmlns:a16="http://schemas.microsoft.com/office/drawing/2014/main" id="{D575CD3E-7593-C740-1010-A30FCB13CC5E}"/>
                  </a:ext>
                </a:extLst>
              </p:cNvPr>
              <p:cNvSpPr txBox="1"/>
              <p:nvPr/>
            </p:nvSpPr>
            <p:spPr>
              <a:xfrm>
                <a:off x="7834313" y="3392951"/>
                <a:ext cx="171522" cy="369332"/>
              </a:xfrm>
              <a:prstGeom prst="rect">
                <a:avLst/>
              </a:prstGeom>
              <a:noFill/>
            </p:spPr>
            <p:txBody>
              <a:bodyPr wrap="none" lIns="0" tIns="0" rIns="0" bIns="0" rtlCol="0">
                <a:spAutoFit/>
              </a:bodyPr>
              <a:lstStyle/>
              <a:p>
                <a:pPr algn="l">
                  <a:buNone/>
                </a:pPr>
                <a:r>
                  <a:rPr lang="en-CH" i="1" dirty="0">
                    <a:solidFill>
                      <a:srgbClr val="041533"/>
                    </a:solidFill>
                    <a:latin typeface="+mn-lt"/>
                  </a:rPr>
                  <a:t>u</a:t>
                </a:r>
              </a:p>
            </p:txBody>
          </p:sp>
          <p:sp>
            <p:nvSpPr>
              <p:cNvPr id="29" name="TextBox 28">
                <a:extLst>
                  <a:ext uri="{FF2B5EF4-FFF2-40B4-BE49-F238E27FC236}">
                    <a16:creationId xmlns:a16="http://schemas.microsoft.com/office/drawing/2014/main" id="{3CF7D045-9328-A508-A843-32460ACC66CC}"/>
                  </a:ext>
                </a:extLst>
              </p:cNvPr>
              <p:cNvSpPr txBox="1"/>
              <p:nvPr/>
            </p:nvSpPr>
            <p:spPr>
              <a:xfrm>
                <a:off x="5951043" y="1768705"/>
                <a:ext cx="240450" cy="369332"/>
              </a:xfrm>
              <a:prstGeom prst="rect">
                <a:avLst/>
              </a:prstGeom>
              <a:noFill/>
            </p:spPr>
            <p:txBody>
              <a:bodyPr wrap="none" lIns="0" tIns="0" rIns="0" bIns="0" rtlCol="0">
                <a:spAutoFit/>
              </a:bodyPr>
              <a:lstStyle/>
              <a:p>
                <a:pPr algn="l">
                  <a:buNone/>
                </a:pPr>
                <a:r>
                  <a:rPr lang="en-CH" i="1" dirty="0">
                    <a:solidFill>
                      <a:srgbClr val="041533"/>
                    </a:solidFill>
                    <a:latin typeface="+mn-lt"/>
                  </a:rPr>
                  <a:t>u’</a:t>
                </a:r>
              </a:p>
            </p:txBody>
          </p:sp>
          <p:cxnSp>
            <p:nvCxnSpPr>
              <p:cNvPr id="30" name="Straight Arrow Connector 29">
                <a:extLst>
                  <a:ext uri="{FF2B5EF4-FFF2-40B4-BE49-F238E27FC236}">
                    <a16:creationId xmlns:a16="http://schemas.microsoft.com/office/drawing/2014/main" id="{847D850A-83C5-CB5A-8447-07CFCC261F84}"/>
                  </a:ext>
                </a:extLst>
              </p:cNvPr>
              <p:cNvCxnSpPr>
                <a:cxnSpLocks/>
                <a:endCxn id="31" idx="0"/>
              </p:cNvCxnSpPr>
              <p:nvPr/>
            </p:nvCxnSpPr>
            <p:spPr>
              <a:xfrm flipV="1">
                <a:off x="6287292" y="2466657"/>
                <a:ext cx="1635" cy="926294"/>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1" name="Arc 30">
                <a:extLst>
                  <a:ext uri="{FF2B5EF4-FFF2-40B4-BE49-F238E27FC236}">
                    <a16:creationId xmlns:a16="http://schemas.microsoft.com/office/drawing/2014/main" id="{364E1973-1EB9-1362-84BB-61A393597A89}"/>
                  </a:ext>
                </a:extLst>
              </p:cNvPr>
              <p:cNvSpPr/>
              <p:nvPr/>
            </p:nvSpPr>
            <p:spPr>
              <a:xfrm>
                <a:off x="5326460" y="2466656"/>
                <a:ext cx="1921664" cy="1921664"/>
              </a:xfrm>
              <a:prstGeom prst="arc">
                <a:avLst>
                  <a:gd name="adj1" fmla="val 16205851"/>
                  <a:gd name="adj2" fmla="val 18494434"/>
                </a:avLst>
              </a:prstGeom>
              <a:ln w="28575">
                <a:solidFill>
                  <a:schemeClr val="accent5"/>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32" name="Straight Arrow Connector 31">
                <a:extLst>
                  <a:ext uri="{FF2B5EF4-FFF2-40B4-BE49-F238E27FC236}">
                    <a16:creationId xmlns:a16="http://schemas.microsoft.com/office/drawing/2014/main" id="{CC13AFDD-D55B-50D0-8F23-0AC219BC743F}"/>
                  </a:ext>
                </a:extLst>
              </p:cNvPr>
              <p:cNvCxnSpPr>
                <a:cxnSpLocks/>
              </p:cNvCxnSpPr>
              <p:nvPr/>
            </p:nvCxnSpPr>
            <p:spPr>
              <a:xfrm flipV="1">
                <a:off x="6287292" y="3445744"/>
                <a:ext cx="0" cy="574029"/>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07BDAA35-1D28-2511-96ED-54A0B5313BE7}"/>
                  </a:ext>
                </a:extLst>
              </p:cNvPr>
              <p:cNvPicPr>
                <a:picLocks noChangeAspect="1"/>
              </p:cNvPicPr>
              <p:nvPr/>
            </p:nvPicPr>
            <p:blipFill>
              <a:blip r:embed="rId3"/>
              <a:stretch>
                <a:fillRect/>
              </a:stretch>
            </p:blipFill>
            <p:spPr>
              <a:xfrm>
                <a:off x="6965322" y="2958931"/>
                <a:ext cx="546506" cy="234217"/>
              </a:xfrm>
              <a:prstGeom prst="rect">
                <a:avLst/>
              </a:prstGeom>
            </p:spPr>
          </p:pic>
          <p:pic>
            <p:nvPicPr>
              <p:cNvPr id="34" name="Picture 33">
                <a:extLst>
                  <a:ext uri="{FF2B5EF4-FFF2-40B4-BE49-F238E27FC236}">
                    <a16:creationId xmlns:a16="http://schemas.microsoft.com/office/drawing/2014/main" id="{85C38A9B-A0B4-5D63-C542-489434D6948A}"/>
                  </a:ext>
                </a:extLst>
              </p:cNvPr>
              <p:cNvPicPr>
                <a:picLocks noChangeAspect="1"/>
              </p:cNvPicPr>
              <p:nvPr/>
            </p:nvPicPr>
            <p:blipFill>
              <a:blip r:embed="rId4"/>
              <a:stretch>
                <a:fillRect/>
              </a:stretch>
            </p:blipFill>
            <p:spPr>
              <a:xfrm>
                <a:off x="5639220" y="2957668"/>
                <a:ext cx="549453" cy="235480"/>
              </a:xfrm>
              <a:prstGeom prst="rect">
                <a:avLst/>
              </a:prstGeom>
            </p:spPr>
          </p:pic>
          <p:sp>
            <p:nvSpPr>
              <p:cNvPr id="35" name="TextBox 34">
                <a:extLst>
                  <a:ext uri="{FF2B5EF4-FFF2-40B4-BE49-F238E27FC236}">
                    <a16:creationId xmlns:a16="http://schemas.microsoft.com/office/drawing/2014/main" id="{03449B8C-CCC7-FFCD-9879-850CC1EBA667}"/>
                  </a:ext>
                </a:extLst>
              </p:cNvPr>
              <p:cNvSpPr txBox="1"/>
              <p:nvPr/>
            </p:nvSpPr>
            <p:spPr>
              <a:xfrm>
                <a:off x="7036200" y="1412776"/>
                <a:ext cx="2548775" cy="369332"/>
              </a:xfrm>
              <a:prstGeom prst="rect">
                <a:avLst/>
              </a:prstGeom>
              <a:noFill/>
            </p:spPr>
            <p:txBody>
              <a:bodyPr wrap="none" lIns="0" tIns="0" rIns="0" bIns="0" rtlCol="0">
                <a:spAutoFit/>
              </a:bodyPr>
              <a:lstStyle/>
              <a:p>
                <a:pPr algn="l">
                  <a:buNone/>
                </a:pPr>
                <a:r>
                  <a:rPr lang="en-US" b="1" dirty="0">
                    <a:latin typeface="+mn-lt"/>
                  </a:rPr>
                  <a:t>3 corrector</a:t>
                </a:r>
                <a:r>
                  <a:rPr lang="en-CH" b="1" dirty="0">
                    <a:latin typeface="+mn-lt"/>
                  </a:rPr>
                  <a:t>-bump</a:t>
                </a:r>
              </a:p>
            </p:txBody>
          </p:sp>
          <p:sp>
            <p:nvSpPr>
              <p:cNvPr id="43" name="Arc 42">
                <a:extLst>
                  <a:ext uri="{FF2B5EF4-FFF2-40B4-BE49-F238E27FC236}">
                    <a16:creationId xmlns:a16="http://schemas.microsoft.com/office/drawing/2014/main" id="{979A9B02-7C8C-B3D9-48E4-6986F4B2CE82}"/>
                  </a:ext>
                </a:extLst>
              </p:cNvPr>
              <p:cNvSpPr/>
              <p:nvPr/>
            </p:nvSpPr>
            <p:spPr>
              <a:xfrm>
                <a:off x="5680982" y="2804032"/>
                <a:ext cx="1236753" cy="1236753"/>
              </a:xfrm>
              <a:prstGeom prst="arc">
                <a:avLst>
                  <a:gd name="adj1" fmla="val 1216470"/>
                  <a:gd name="adj2" fmla="val 5406881"/>
                </a:avLst>
              </a:prstGeom>
              <a:ln w="28575">
                <a:solidFill>
                  <a:schemeClr val="accent5"/>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46" name="Arc 45">
                <a:extLst>
                  <a:ext uri="{FF2B5EF4-FFF2-40B4-BE49-F238E27FC236}">
                    <a16:creationId xmlns:a16="http://schemas.microsoft.com/office/drawing/2014/main" id="{E5A31D95-D230-8200-21F4-614DC23FC8D8}"/>
                  </a:ext>
                </a:extLst>
              </p:cNvPr>
              <p:cNvSpPr/>
              <p:nvPr/>
            </p:nvSpPr>
            <p:spPr>
              <a:xfrm>
                <a:off x="5975023" y="3105364"/>
                <a:ext cx="618898" cy="618898"/>
              </a:xfrm>
              <a:prstGeom prst="arc">
                <a:avLst>
                  <a:gd name="adj1" fmla="val 16133415"/>
                  <a:gd name="adj2" fmla="val 18543435"/>
                </a:avLst>
              </a:prstGeom>
              <a:ln w="12700">
                <a:solidFill>
                  <a:schemeClr val="tx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47" name="Picture 46">
                <a:extLst>
                  <a:ext uri="{FF2B5EF4-FFF2-40B4-BE49-F238E27FC236}">
                    <a16:creationId xmlns:a16="http://schemas.microsoft.com/office/drawing/2014/main" id="{AE0EF353-D9CA-1F06-70D1-6D30FAA75465}"/>
                  </a:ext>
                </a:extLst>
              </p:cNvPr>
              <p:cNvPicPr>
                <a:picLocks noChangeAspect="1"/>
              </p:cNvPicPr>
              <p:nvPr/>
            </p:nvPicPr>
            <p:blipFill>
              <a:blip r:embed="rId5"/>
              <a:stretch>
                <a:fillRect/>
              </a:stretch>
            </p:blipFill>
            <p:spPr>
              <a:xfrm>
                <a:off x="6334616" y="2919993"/>
                <a:ext cx="220823" cy="145743"/>
              </a:xfrm>
              <a:prstGeom prst="rect">
                <a:avLst/>
              </a:prstGeom>
            </p:spPr>
          </p:pic>
          <p:cxnSp>
            <p:nvCxnSpPr>
              <p:cNvPr id="49" name="Straight Connector 48">
                <a:extLst>
                  <a:ext uri="{FF2B5EF4-FFF2-40B4-BE49-F238E27FC236}">
                    <a16:creationId xmlns:a16="http://schemas.microsoft.com/office/drawing/2014/main" id="{0E200ACB-ABAD-C233-E740-99EF0F15E2F5}"/>
                  </a:ext>
                </a:extLst>
              </p:cNvPr>
              <p:cNvCxnSpPr>
                <a:cxnSpLocks/>
              </p:cNvCxnSpPr>
              <p:nvPr/>
            </p:nvCxnSpPr>
            <p:spPr>
              <a:xfrm flipV="1">
                <a:off x="6284472" y="2422573"/>
                <a:ext cx="808511" cy="993358"/>
              </a:xfrm>
              <a:prstGeom prst="line">
                <a:avLst/>
              </a:prstGeom>
              <a:ln>
                <a:solidFill>
                  <a:srgbClr val="041533"/>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1E4F6AA-F4D5-39EB-5D33-A00614AE04F1}"/>
                  </a:ext>
                </a:extLst>
              </p:cNvPr>
              <p:cNvCxnSpPr>
                <a:cxnSpLocks/>
              </p:cNvCxnSpPr>
              <p:nvPr/>
            </p:nvCxnSpPr>
            <p:spPr>
              <a:xfrm>
                <a:off x="6284472" y="3414813"/>
                <a:ext cx="1208687" cy="441509"/>
              </a:xfrm>
              <a:prstGeom prst="line">
                <a:avLst/>
              </a:prstGeom>
              <a:ln>
                <a:solidFill>
                  <a:srgbClr val="041533"/>
                </a:solidFill>
              </a:ln>
            </p:spPr>
            <p:style>
              <a:lnRef idx="1">
                <a:schemeClr val="accent1"/>
              </a:lnRef>
              <a:fillRef idx="0">
                <a:schemeClr val="accent1"/>
              </a:fillRef>
              <a:effectRef idx="0">
                <a:schemeClr val="accent1"/>
              </a:effectRef>
              <a:fontRef idx="minor">
                <a:schemeClr val="tx1"/>
              </a:fontRef>
            </p:style>
          </p:cxnSp>
          <p:sp>
            <p:nvSpPr>
              <p:cNvPr id="55" name="Arc 54">
                <a:extLst>
                  <a:ext uri="{FF2B5EF4-FFF2-40B4-BE49-F238E27FC236}">
                    <a16:creationId xmlns:a16="http://schemas.microsoft.com/office/drawing/2014/main" id="{4057BB06-3EAF-2907-38D0-FBA2A6A534D2}"/>
                  </a:ext>
                </a:extLst>
              </p:cNvPr>
              <p:cNvSpPr/>
              <p:nvPr/>
            </p:nvSpPr>
            <p:spPr>
              <a:xfrm>
                <a:off x="5975023" y="3108723"/>
                <a:ext cx="618898" cy="618898"/>
              </a:xfrm>
              <a:prstGeom prst="arc">
                <a:avLst>
                  <a:gd name="adj1" fmla="val 1273594"/>
                  <a:gd name="adj2" fmla="val 5349079"/>
                </a:avLst>
              </a:prstGeom>
              <a:ln w="12700">
                <a:solidFill>
                  <a:schemeClr val="tx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57" name="Picture 56">
                <a:extLst>
                  <a:ext uri="{FF2B5EF4-FFF2-40B4-BE49-F238E27FC236}">
                    <a16:creationId xmlns:a16="http://schemas.microsoft.com/office/drawing/2014/main" id="{F81667DD-25A4-D01D-7C7B-6C919079CE11}"/>
                  </a:ext>
                </a:extLst>
              </p:cNvPr>
              <p:cNvPicPr>
                <a:picLocks noChangeAspect="1"/>
              </p:cNvPicPr>
              <p:nvPr/>
            </p:nvPicPr>
            <p:blipFill>
              <a:blip r:embed="rId8"/>
              <a:stretch>
                <a:fillRect/>
              </a:stretch>
            </p:blipFill>
            <p:spPr>
              <a:xfrm>
                <a:off x="6448555" y="3647355"/>
                <a:ext cx="230233" cy="148974"/>
              </a:xfrm>
              <a:prstGeom prst="rect">
                <a:avLst/>
              </a:prstGeom>
            </p:spPr>
          </p:pic>
          <p:pic>
            <p:nvPicPr>
              <p:cNvPr id="65" name="Picture 64">
                <a:extLst>
                  <a:ext uri="{FF2B5EF4-FFF2-40B4-BE49-F238E27FC236}">
                    <a16:creationId xmlns:a16="http://schemas.microsoft.com/office/drawing/2014/main" id="{11B2643E-7341-83A5-5F52-04C8308F427D}"/>
                  </a:ext>
                </a:extLst>
              </p:cNvPr>
              <p:cNvPicPr>
                <a:picLocks noChangeAspect="1"/>
              </p:cNvPicPr>
              <p:nvPr/>
            </p:nvPicPr>
            <p:blipFill>
              <a:blip r:embed="rId9"/>
              <a:stretch>
                <a:fillRect/>
              </a:stretch>
            </p:blipFill>
            <p:spPr>
              <a:xfrm>
                <a:off x="5644634" y="3642806"/>
                <a:ext cx="542506" cy="232502"/>
              </a:xfrm>
              <a:prstGeom prst="rect">
                <a:avLst/>
              </a:prstGeom>
            </p:spPr>
          </p:pic>
          <p:grpSp>
            <p:nvGrpSpPr>
              <p:cNvPr id="112" name="Group 111">
                <a:extLst>
                  <a:ext uri="{FF2B5EF4-FFF2-40B4-BE49-F238E27FC236}">
                    <a16:creationId xmlns:a16="http://schemas.microsoft.com/office/drawing/2014/main" id="{2BC724FD-5326-6A5D-877E-8E3786D6013D}"/>
                  </a:ext>
                </a:extLst>
              </p:cNvPr>
              <p:cNvGrpSpPr/>
              <p:nvPr/>
            </p:nvGrpSpPr>
            <p:grpSpPr>
              <a:xfrm>
                <a:off x="8227386" y="1786495"/>
                <a:ext cx="3262111" cy="3169382"/>
                <a:chOff x="8227386" y="2275842"/>
                <a:chExt cx="3262111" cy="3169382"/>
              </a:xfrm>
            </p:grpSpPr>
            <p:sp>
              <p:nvSpPr>
                <p:cNvPr id="110" name="Freeform 109">
                  <a:extLst>
                    <a:ext uri="{FF2B5EF4-FFF2-40B4-BE49-F238E27FC236}">
                      <a16:creationId xmlns:a16="http://schemas.microsoft.com/office/drawing/2014/main" id="{DDEA5B78-B01B-DCB2-B6B7-0618B81B5C99}"/>
                    </a:ext>
                  </a:extLst>
                </p:cNvPr>
                <p:cNvSpPr/>
                <p:nvPr/>
              </p:nvSpPr>
              <p:spPr>
                <a:xfrm>
                  <a:off x="9354330" y="3205044"/>
                  <a:ext cx="820351" cy="1287528"/>
                </a:xfrm>
                <a:custGeom>
                  <a:avLst/>
                  <a:gdLst>
                    <a:gd name="connsiteX0" fmla="*/ 0 w 558800"/>
                    <a:gd name="connsiteY0" fmla="*/ 668867 h 859367"/>
                    <a:gd name="connsiteX1" fmla="*/ 546100 w 558800"/>
                    <a:gd name="connsiteY1" fmla="*/ 0 h 859367"/>
                    <a:gd name="connsiteX2" fmla="*/ 558800 w 558800"/>
                    <a:gd name="connsiteY2" fmla="*/ 859367 h 859367"/>
                    <a:gd name="connsiteX3" fmla="*/ 0 w 558800"/>
                    <a:gd name="connsiteY3" fmla="*/ 668867 h 859367"/>
                    <a:gd name="connsiteX0" fmla="*/ 0 w 558800"/>
                    <a:gd name="connsiteY0" fmla="*/ 633698 h 824198"/>
                    <a:gd name="connsiteX1" fmla="*/ 532033 w 558800"/>
                    <a:gd name="connsiteY1" fmla="*/ 0 h 824198"/>
                    <a:gd name="connsiteX2" fmla="*/ 558800 w 558800"/>
                    <a:gd name="connsiteY2" fmla="*/ 824198 h 824198"/>
                    <a:gd name="connsiteX3" fmla="*/ 0 w 558800"/>
                    <a:gd name="connsiteY3" fmla="*/ 633698 h 824198"/>
                    <a:gd name="connsiteX0" fmla="*/ 0 w 534182"/>
                    <a:gd name="connsiteY0" fmla="*/ 633698 h 792545"/>
                    <a:gd name="connsiteX1" fmla="*/ 532033 w 534182"/>
                    <a:gd name="connsiteY1" fmla="*/ 0 h 792545"/>
                    <a:gd name="connsiteX2" fmla="*/ 534182 w 534182"/>
                    <a:gd name="connsiteY2" fmla="*/ 792545 h 792545"/>
                    <a:gd name="connsiteX3" fmla="*/ 0 w 534182"/>
                    <a:gd name="connsiteY3" fmla="*/ 633698 h 792545"/>
                    <a:gd name="connsiteX0" fmla="*/ 0 w 495496"/>
                    <a:gd name="connsiteY0" fmla="*/ 612597 h 792545"/>
                    <a:gd name="connsiteX1" fmla="*/ 493347 w 495496"/>
                    <a:gd name="connsiteY1" fmla="*/ 0 h 792545"/>
                    <a:gd name="connsiteX2" fmla="*/ 495496 w 495496"/>
                    <a:gd name="connsiteY2" fmla="*/ 792545 h 792545"/>
                    <a:gd name="connsiteX3" fmla="*/ 0 w 495496"/>
                    <a:gd name="connsiteY3" fmla="*/ 612597 h 792545"/>
                    <a:gd name="connsiteX0" fmla="*/ 0 w 530421"/>
                    <a:gd name="connsiteY0" fmla="*/ 625297 h 792545"/>
                    <a:gd name="connsiteX1" fmla="*/ 528272 w 530421"/>
                    <a:gd name="connsiteY1" fmla="*/ 0 h 792545"/>
                    <a:gd name="connsiteX2" fmla="*/ 530421 w 530421"/>
                    <a:gd name="connsiteY2" fmla="*/ 792545 h 792545"/>
                    <a:gd name="connsiteX3" fmla="*/ 0 w 530421"/>
                    <a:gd name="connsiteY3" fmla="*/ 625297 h 792545"/>
                    <a:gd name="connsiteX0" fmla="*/ 0 w 562171"/>
                    <a:gd name="connsiteY0" fmla="*/ 625297 h 821120"/>
                    <a:gd name="connsiteX1" fmla="*/ 528272 w 562171"/>
                    <a:gd name="connsiteY1" fmla="*/ 0 h 821120"/>
                    <a:gd name="connsiteX2" fmla="*/ 562171 w 562171"/>
                    <a:gd name="connsiteY2" fmla="*/ 821120 h 821120"/>
                    <a:gd name="connsiteX3" fmla="*/ 0 w 562171"/>
                    <a:gd name="connsiteY3" fmla="*/ 625297 h 821120"/>
                    <a:gd name="connsiteX0" fmla="*/ 0 w 562171"/>
                    <a:gd name="connsiteY0" fmla="*/ 666572 h 862395"/>
                    <a:gd name="connsiteX1" fmla="*/ 547322 w 562171"/>
                    <a:gd name="connsiteY1" fmla="*/ 0 h 862395"/>
                    <a:gd name="connsiteX2" fmla="*/ 562171 w 562171"/>
                    <a:gd name="connsiteY2" fmla="*/ 862395 h 862395"/>
                    <a:gd name="connsiteX3" fmla="*/ 0 w 562171"/>
                    <a:gd name="connsiteY3" fmla="*/ 666572 h 862395"/>
                    <a:gd name="connsiteX0" fmla="*/ 0 w 547454"/>
                    <a:gd name="connsiteY0" fmla="*/ 666572 h 846520"/>
                    <a:gd name="connsiteX1" fmla="*/ 547322 w 547454"/>
                    <a:gd name="connsiteY1" fmla="*/ 0 h 846520"/>
                    <a:gd name="connsiteX2" fmla="*/ 546296 w 547454"/>
                    <a:gd name="connsiteY2" fmla="*/ 846520 h 846520"/>
                    <a:gd name="connsiteX3" fmla="*/ 0 w 547454"/>
                    <a:gd name="connsiteY3" fmla="*/ 666572 h 846520"/>
                    <a:gd name="connsiteX0" fmla="*/ 0 w 547454"/>
                    <a:gd name="connsiteY0" fmla="*/ 666572 h 859220"/>
                    <a:gd name="connsiteX1" fmla="*/ 547322 w 547454"/>
                    <a:gd name="connsiteY1" fmla="*/ 0 h 859220"/>
                    <a:gd name="connsiteX2" fmla="*/ 546296 w 547454"/>
                    <a:gd name="connsiteY2" fmla="*/ 859220 h 859220"/>
                    <a:gd name="connsiteX3" fmla="*/ 0 w 547454"/>
                    <a:gd name="connsiteY3" fmla="*/ 666572 h 859220"/>
                  </a:gdLst>
                  <a:ahLst/>
                  <a:cxnLst>
                    <a:cxn ang="0">
                      <a:pos x="connsiteX0" y="connsiteY0"/>
                    </a:cxn>
                    <a:cxn ang="0">
                      <a:pos x="connsiteX1" y="connsiteY1"/>
                    </a:cxn>
                    <a:cxn ang="0">
                      <a:pos x="connsiteX2" y="connsiteY2"/>
                    </a:cxn>
                    <a:cxn ang="0">
                      <a:pos x="connsiteX3" y="connsiteY3"/>
                    </a:cxn>
                  </a:cxnLst>
                  <a:rect l="l" t="t" r="r" b="b"/>
                  <a:pathLst>
                    <a:path w="547454" h="859220">
                      <a:moveTo>
                        <a:pt x="0" y="666572"/>
                      </a:moveTo>
                      <a:lnTo>
                        <a:pt x="547322" y="0"/>
                      </a:lnTo>
                      <a:cubicBezTo>
                        <a:pt x="548038" y="264182"/>
                        <a:pt x="545580" y="595038"/>
                        <a:pt x="546296" y="859220"/>
                      </a:cubicBezTo>
                      <a:lnTo>
                        <a:pt x="0" y="666572"/>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6" name="Straight Arrow Connector 65">
                  <a:extLst>
                    <a:ext uri="{FF2B5EF4-FFF2-40B4-BE49-F238E27FC236}">
                      <a16:creationId xmlns:a16="http://schemas.microsoft.com/office/drawing/2014/main" id="{6A66598A-624F-A4E4-7C8E-4C6D3D44721B}"/>
                    </a:ext>
                  </a:extLst>
                </p:cNvPr>
                <p:cNvCxnSpPr>
                  <a:cxnSpLocks/>
                </p:cNvCxnSpPr>
                <p:nvPr/>
              </p:nvCxnSpPr>
              <p:spPr>
                <a:xfrm flipV="1">
                  <a:off x="9287915" y="3073593"/>
                  <a:ext cx="921232" cy="1143913"/>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A29BC4D6-815C-1147-A8B7-CF5854701F43}"/>
                    </a:ext>
                  </a:extLst>
                </p:cNvPr>
                <p:cNvCxnSpPr>
                  <a:cxnSpLocks/>
                </p:cNvCxnSpPr>
                <p:nvPr/>
              </p:nvCxnSpPr>
              <p:spPr>
                <a:xfrm flipH="1" flipV="1">
                  <a:off x="9296770" y="4226549"/>
                  <a:ext cx="908383" cy="333022"/>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69" name="Picture 68">
                  <a:extLst>
                    <a:ext uri="{FF2B5EF4-FFF2-40B4-BE49-F238E27FC236}">
                      <a16:creationId xmlns:a16="http://schemas.microsoft.com/office/drawing/2014/main" id="{701B3AAD-3776-0A7B-FE03-A24153A10A61}"/>
                    </a:ext>
                  </a:extLst>
                </p:cNvPr>
                <p:cNvPicPr>
                  <a:picLocks noChangeAspect="1"/>
                </p:cNvPicPr>
                <p:nvPr/>
              </p:nvPicPr>
              <p:blipFill>
                <a:blip r:embed="rId3"/>
                <a:stretch>
                  <a:fillRect/>
                </a:stretch>
              </p:blipFill>
              <p:spPr>
                <a:xfrm>
                  <a:off x="10309205" y="3626775"/>
                  <a:ext cx="719058" cy="308168"/>
                </a:xfrm>
                <a:prstGeom prst="rect">
                  <a:avLst/>
                </a:prstGeom>
              </p:spPr>
            </p:pic>
            <p:pic>
              <p:nvPicPr>
                <p:cNvPr id="70" name="Picture 69">
                  <a:extLst>
                    <a:ext uri="{FF2B5EF4-FFF2-40B4-BE49-F238E27FC236}">
                      <a16:creationId xmlns:a16="http://schemas.microsoft.com/office/drawing/2014/main" id="{602111F8-853D-36C0-C5BB-7DA63C71D0CC}"/>
                    </a:ext>
                  </a:extLst>
                </p:cNvPr>
                <p:cNvPicPr>
                  <a:picLocks noChangeAspect="1"/>
                </p:cNvPicPr>
                <p:nvPr/>
              </p:nvPicPr>
              <p:blipFill>
                <a:blip r:embed="rId4"/>
                <a:stretch>
                  <a:fillRect/>
                </a:stretch>
              </p:blipFill>
              <p:spPr>
                <a:xfrm>
                  <a:off x="8985941" y="3352145"/>
                  <a:ext cx="739905" cy="317102"/>
                </a:xfrm>
                <a:prstGeom prst="rect">
                  <a:avLst/>
                </a:prstGeom>
              </p:spPr>
            </p:pic>
            <p:cxnSp>
              <p:nvCxnSpPr>
                <p:cNvPr id="71" name="Straight Arrow Connector 70">
                  <a:extLst>
                    <a:ext uri="{FF2B5EF4-FFF2-40B4-BE49-F238E27FC236}">
                      <a16:creationId xmlns:a16="http://schemas.microsoft.com/office/drawing/2014/main" id="{C7F0D077-E2E5-204F-FB5D-2641869A97A2}"/>
                    </a:ext>
                  </a:extLst>
                </p:cNvPr>
                <p:cNvCxnSpPr>
                  <a:cxnSpLocks/>
                </p:cNvCxnSpPr>
                <p:nvPr/>
              </p:nvCxnSpPr>
              <p:spPr>
                <a:xfrm>
                  <a:off x="10218513" y="3072266"/>
                  <a:ext cx="0" cy="1455980"/>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73" name="Arc 72">
                  <a:extLst>
                    <a:ext uri="{FF2B5EF4-FFF2-40B4-BE49-F238E27FC236}">
                      <a16:creationId xmlns:a16="http://schemas.microsoft.com/office/drawing/2014/main" id="{4FE756EE-0688-DCB1-655B-58D3F8578963}"/>
                    </a:ext>
                  </a:extLst>
                </p:cNvPr>
                <p:cNvSpPr/>
                <p:nvPr/>
              </p:nvSpPr>
              <p:spPr>
                <a:xfrm>
                  <a:off x="9766815" y="2561629"/>
                  <a:ext cx="954157" cy="954157"/>
                </a:xfrm>
                <a:prstGeom prst="arc">
                  <a:avLst>
                    <a:gd name="adj1" fmla="val 16133415"/>
                    <a:gd name="adj2" fmla="val 18543435"/>
                  </a:avLst>
                </a:prstGeom>
                <a:ln w="12700">
                  <a:solidFill>
                    <a:schemeClr val="tx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74" name="Picture 73">
                  <a:extLst>
                    <a:ext uri="{FF2B5EF4-FFF2-40B4-BE49-F238E27FC236}">
                      <a16:creationId xmlns:a16="http://schemas.microsoft.com/office/drawing/2014/main" id="{D9BC8D84-6719-DB71-C871-31D4ACB97BD9}"/>
                    </a:ext>
                  </a:extLst>
                </p:cNvPr>
                <p:cNvPicPr>
                  <a:picLocks noChangeAspect="1"/>
                </p:cNvPicPr>
                <p:nvPr/>
              </p:nvPicPr>
              <p:blipFill>
                <a:blip r:embed="rId5"/>
                <a:stretch>
                  <a:fillRect/>
                </a:stretch>
              </p:blipFill>
              <p:spPr>
                <a:xfrm>
                  <a:off x="10321201" y="2275842"/>
                  <a:ext cx="340444" cy="224692"/>
                </a:xfrm>
                <a:prstGeom prst="rect">
                  <a:avLst/>
                </a:prstGeom>
              </p:spPr>
            </p:pic>
            <p:cxnSp>
              <p:nvCxnSpPr>
                <p:cNvPr id="75" name="Straight Connector 74">
                  <a:extLst>
                    <a:ext uri="{FF2B5EF4-FFF2-40B4-BE49-F238E27FC236}">
                      <a16:creationId xmlns:a16="http://schemas.microsoft.com/office/drawing/2014/main" id="{E2F3B1C6-F3F9-C037-9815-44610A687A02}"/>
                    </a:ext>
                  </a:extLst>
                </p:cNvPr>
                <p:cNvCxnSpPr>
                  <a:cxnSpLocks/>
                </p:cNvCxnSpPr>
                <p:nvPr/>
              </p:nvCxnSpPr>
              <p:spPr>
                <a:xfrm flipV="1">
                  <a:off x="8907728" y="2572656"/>
                  <a:ext cx="1720363" cy="2113683"/>
                </a:xfrm>
                <a:prstGeom prst="line">
                  <a:avLst/>
                </a:prstGeom>
                <a:ln>
                  <a:solidFill>
                    <a:srgbClr val="041533"/>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554A920D-540E-B0B3-B197-9BAC7E1974A8}"/>
                    </a:ext>
                  </a:extLst>
                </p:cNvPr>
                <p:cNvCxnSpPr>
                  <a:cxnSpLocks/>
                </p:cNvCxnSpPr>
                <p:nvPr/>
              </p:nvCxnSpPr>
              <p:spPr>
                <a:xfrm>
                  <a:off x="8773659" y="4029659"/>
                  <a:ext cx="2037129" cy="744122"/>
                </a:xfrm>
                <a:prstGeom prst="line">
                  <a:avLst/>
                </a:prstGeom>
                <a:ln>
                  <a:solidFill>
                    <a:srgbClr val="041533"/>
                  </a:solidFill>
                </a:ln>
              </p:spPr>
              <p:style>
                <a:lnRef idx="1">
                  <a:schemeClr val="accent1"/>
                </a:lnRef>
                <a:fillRef idx="0">
                  <a:schemeClr val="accent1"/>
                </a:fillRef>
                <a:effectRef idx="0">
                  <a:schemeClr val="accent1"/>
                </a:effectRef>
                <a:fontRef idx="minor">
                  <a:schemeClr val="tx1"/>
                </a:fontRef>
              </p:style>
            </p:cxnSp>
            <p:sp>
              <p:nvSpPr>
                <p:cNvPr id="77" name="Arc 76">
                  <a:extLst>
                    <a:ext uri="{FF2B5EF4-FFF2-40B4-BE49-F238E27FC236}">
                      <a16:creationId xmlns:a16="http://schemas.microsoft.com/office/drawing/2014/main" id="{13791476-9720-AD2D-1D5E-101A135227DC}"/>
                    </a:ext>
                  </a:extLst>
                </p:cNvPr>
                <p:cNvSpPr/>
                <p:nvPr/>
              </p:nvSpPr>
              <p:spPr>
                <a:xfrm>
                  <a:off x="9744623" y="4094374"/>
                  <a:ext cx="954157" cy="954157"/>
                </a:xfrm>
                <a:prstGeom prst="arc">
                  <a:avLst>
                    <a:gd name="adj1" fmla="val 1273594"/>
                    <a:gd name="adj2" fmla="val 5349079"/>
                  </a:avLst>
                </a:prstGeom>
                <a:ln w="12700">
                  <a:solidFill>
                    <a:schemeClr val="tx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78" name="Picture 77">
                  <a:extLst>
                    <a:ext uri="{FF2B5EF4-FFF2-40B4-BE49-F238E27FC236}">
                      <a16:creationId xmlns:a16="http://schemas.microsoft.com/office/drawing/2014/main" id="{69EEC7DF-2E6B-1FDB-DB98-7623C20B316E}"/>
                    </a:ext>
                  </a:extLst>
                </p:cNvPr>
                <p:cNvPicPr>
                  <a:picLocks noChangeAspect="1"/>
                </p:cNvPicPr>
                <p:nvPr/>
              </p:nvPicPr>
              <p:blipFill>
                <a:blip r:embed="rId8"/>
                <a:stretch>
                  <a:fillRect/>
                </a:stretch>
              </p:blipFill>
              <p:spPr>
                <a:xfrm>
                  <a:off x="10474669" y="4924785"/>
                  <a:ext cx="354951" cy="229674"/>
                </a:xfrm>
                <a:prstGeom prst="rect">
                  <a:avLst/>
                </a:prstGeom>
              </p:spPr>
            </p:pic>
            <p:pic>
              <p:nvPicPr>
                <p:cNvPr id="79" name="Picture 78">
                  <a:extLst>
                    <a:ext uri="{FF2B5EF4-FFF2-40B4-BE49-F238E27FC236}">
                      <a16:creationId xmlns:a16="http://schemas.microsoft.com/office/drawing/2014/main" id="{88AE5487-D911-9E51-DA50-97E0FD83B584}"/>
                    </a:ext>
                  </a:extLst>
                </p:cNvPr>
                <p:cNvPicPr>
                  <a:picLocks noChangeAspect="1"/>
                </p:cNvPicPr>
                <p:nvPr/>
              </p:nvPicPr>
              <p:blipFill>
                <a:blip r:embed="rId9"/>
                <a:stretch>
                  <a:fillRect/>
                </a:stretch>
              </p:blipFill>
              <p:spPr>
                <a:xfrm>
                  <a:off x="9347296" y="4559571"/>
                  <a:ext cx="591586" cy="253536"/>
                </a:xfrm>
                <a:prstGeom prst="rect">
                  <a:avLst/>
                </a:prstGeom>
              </p:spPr>
            </p:pic>
            <p:cxnSp>
              <p:nvCxnSpPr>
                <p:cNvPr id="89" name="Straight Connector 88">
                  <a:extLst>
                    <a:ext uri="{FF2B5EF4-FFF2-40B4-BE49-F238E27FC236}">
                      <a16:creationId xmlns:a16="http://schemas.microsoft.com/office/drawing/2014/main" id="{453E9AA0-C569-EEBE-D8D9-31F8ADEF43A0}"/>
                    </a:ext>
                  </a:extLst>
                </p:cNvPr>
                <p:cNvCxnSpPr>
                  <a:cxnSpLocks/>
                </p:cNvCxnSpPr>
                <p:nvPr/>
              </p:nvCxnSpPr>
              <p:spPr>
                <a:xfrm flipV="1">
                  <a:off x="10218513" y="2414194"/>
                  <a:ext cx="0" cy="2768376"/>
                </a:xfrm>
                <a:prstGeom prst="line">
                  <a:avLst/>
                </a:prstGeom>
                <a:ln>
                  <a:solidFill>
                    <a:srgbClr val="041533"/>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94DC7FF2-C543-7040-9BE8-DCBB83FADCD6}"/>
                    </a:ext>
                  </a:extLst>
                </p:cNvPr>
                <p:cNvSpPr txBox="1"/>
                <p:nvPr/>
              </p:nvSpPr>
              <p:spPr>
                <a:xfrm>
                  <a:off x="8227386" y="5199003"/>
                  <a:ext cx="3262111" cy="246221"/>
                </a:xfrm>
                <a:prstGeom prst="rect">
                  <a:avLst/>
                </a:prstGeom>
                <a:noFill/>
              </p:spPr>
              <p:txBody>
                <a:bodyPr wrap="none" lIns="0" tIns="0" rIns="0" bIns="0" rtlCol="0">
                  <a:spAutoFit/>
                </a:bodyPr>
                <a:lstStyle/>
                <a:p>
                  <a:pPr>
                    <a:buNone/>
                  </a:pPr>
                  <a:r>
                    <a:rPr lang="en-US" sz="1600" i="1" dirty="0">
                      <a:solidFill>
                        <a:schemeClr val="tx2"/>
                      </a:solidFill>
                      <a:latin typeface="+mn-lt"/>
                    </a:rPr>
                    <a:t>e.g., using “law of sines” in triangles</a:t>
                  </a:r>
                  <a:endParaRPr lang="en-CH" sz="1600" i="1" dirty="0">
                    <a:solidFill>
                      <a:schemeClr val="tx2"/>
                    </a:solidFill>
                    <a:latin typeface="+mn-lt"/>
                  </a:endParaRPr>
                </a:p>
              </p:txBody>
            </p:sp>
            <p:sp>
              <p:nvSpPr>
                <p:cNvPr id="98" name="Arc 97">
                  <a:extLst>
                    <a:ext uri="{FF2B5EF4-FFF2-40B4-BE49-F238E27FC236}">
                      <a16:creationId xmlns:a16="http://schemas.microsoft.com/office/drawing/2014/main" id="{EDB52712-208C-58C3-FC6F-55DE57E1A8EC}"/>
                    </a:ext>
                  </a:extLst>
                </p:cNvPr>
                <p:cNvSpPr/>
                <p:nvPr/>
              </p:nvSpPr>
              <p:spPr>
                <a:xfrm>
                  <a:off x="8845390" y="3773093"/>
                  <a:ext cx="883004" cy="883004"/>
                </a:xfrm>
                <a:prstGeom prst="arc">
                  <a:avLst>
                    <a:gd name="adj1" fmla="val 7816764"/>
                    <a:gd name="adj2" fmla="val 11961512"/>
                  </a:avLst>
                </a:prstGeom>
                <a:ln w="12700">
                  <a:solidFill>
                    <a:schemeClr val="tx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102" name="Picture 101">
                  <a:extLst>
                    <a:ext uri="{FF2B5EF4-FFF2-40B4-BE49-F238E27FC236}">
                      <a16:creationId xmlns:a16="http://schemas.microsoft.com/office/drawing/2014/main" id="{B6542A56-BA82-DB24-F792-9D43FFD17C13}"/>
                    </a:ext>
                  </a:extLst>
                </p:cNvPr>
                <p:cNvPicPr>
                  <a:picLocks noChangeAspect="1"/>
                </p:cNvPicPr>
                <p:nvPr/>
              </p:nvPicPr>
              <p:blipFill>
                <a:blip r:embed="rId10"/>
                <a:stretch>
                  <a:fillRect/>
                </a:stretch>
              </p:blipFill>
              <p:spPr>
                <a:xfrm>
                  <a:off x="8531779" y="4282777"/>
                  <a:ext cx="306276" cy="202142"/>
                </a:xfrm>
                <a:prstGeom prst="rect">
                  <a:avLst/>
                </a:prstGeom>
              </p:spPr>
            </p:pic>
          </p:grpSp>
          <p:cxnSp>
            <p:nvCxnSpPr>
              <p:cNvPr id="37" name="Straight Arrow Connector 36">
                <a:extLst>
                  <a:ext uri="{FF2B5EF4-FFF2-40B4-BE49-F238E27FC236}">
                    <a16:creationId xmlns:a16="http://schemas.microsoft.com/office/drawing/2014/main" id="{F02ECB67-E4D5-5598-DF6E-785BF956C865}"/>
                  </a:ext>
                </a:extLst>
              </p:cNvPr>
              <p:cNvCxnSpPr>
                <a:cxnSpLocks/>
              </p:cNvCxnSpPr>
              <p:nvPr/>
            </p:nvCxnSpPr>
            <p:spPr>
              <a:xfrm>
                <a:off x="6888088" y="2671972"/>
                <a:ext cx="0" cy="944397"/>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04566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0135" y="3490621"/>
            <a:ext cx="4463877" cy="2710153"/>
          </a:xfrm>
        </p:spPr>
        <p:txBody>
          <a:bodyPr>
            <a:normAutofit/>
          </a:bodyPr>
          <a:lstStyle/>
          <a:p>
            <a:pPr lvl="2"/>
            <a:r>
              <a:rPr lang="en-US" sz="1900" dirty="0"/>
              <a:t>Works for any phase advance</a:t>
            </a:r>
          </a:p>
          <a:p>
            <a:pPr lvl="2"/>
            <a:r>
              <a:rPr lang="en-US" sz="1900" dirty="0"/>
              <a:t>Position </a:t>
            </a:r>
            <a:r>
              <a:rPr lang="en-US" sz="1900" dirty="0" err="1">
                <a:solidFill>
                  <a:srgbClr val="008000"/>
                </a:solidFill>
              </a:rPr>
              <a:t>x</a:t>
            </a:r>
            <a:r>
              <a:rPr lang="en-US" sz="1900" baseline="-25000" dirty="0" err="1">
                <a:solidFill>
                  <a:srgbClr val="008000"/>
                </a:solidFill>
              </a:rPr>
              <a:t>b</a:t>
            </a:r>
            <a:r>
              <a:rPr lang="en-US" sz="1900" dirty="0"/>
              <a:t> and angle </a:t>
            </a:r>
            <a:r>
              <a:rPr lang="en-US" sz="1900" dirty="0" err="1">
                <a:solidFill>
                  <a:srgbClr val="008000"/>
                </a:solidFill>
              </a:rPr>
              <a:t>x’</a:t>
            </a:r>
            <a:r>
              <a:rPr lang="en-US" sz="1900" baseline="-25000" dirty="0" err="1">
                <a:solidFill>
                  <a:srgbClr val="008000"/>
                </a:solidFill>
              </a:rPr>
              <a:t>b</a:t>
            </a:r>
            <a:r>
              <a:rPr lang="en-US" sz="1900" baseline="-25000" dirty="0">
                <a:solidFill>
                  <a:srgbClr val="008000"/>
                </a:solidFill>
              </a:rPr>
              <a:t> </a:t>
            </a:r>
            <a:r>
              <a:rPr lang="en-US" sz="1900" dirty="0"/>
              <a:t>of the bump at location </a:t>
            </a:r>
            <a:r>
              <a:rPr lang="en-US" sz="1900" dirty="0" err="1">
                <a:solidFill>
                  <a:srgbClr val="008000"/>
                </a:solidFill>
              </a:rPr>
              <a:t>s</a:t>
            </a:r>
            <a:r>
              <a:rPr lang="en-US" sz="1900" baseline="-25000" dirty="0" err="1">
                <a:solidFill>
                  <a:srgbClr val="008000"/>
                </a:solidFill>
              </a:rPr>
              <a:t>b</a:t>
            </a:r>
            <a:r>
              <a:rPr lang="en-US" sz="1900" baseline="-25000" dirty="0">
                <a:solidFill>
                  <a:srgbClr val="008000"/>
                </a:solidFill>
              </a:rPr>
              <a:t> </a:t>
            </a:r>
            <a:r>
              <a:rPr lang="en-US" sz="1900" dirty="0"/>
              <a:t>can be adjusted independently</a:t>
            </a:r>
          </a:p>
          <a:p>
            <a:pPr lvl="2"/>
            <a:r>
              <a:rPr lang="en-US" sz="1900" dirty="0"/>
              <a:t>Can be used for aperture </a:t>
            </a:r>
            <a:br>
              <a:rPr lang="en-US" sz="1900" dirty="0"/>
            </a:br>
            <a:r>
              <a:rPr lang="en-US" sz="1900" dirty="0"/>
              <a:t>scanning, extraction bumps, </a:t>
            </a:r>
            <a:r>
              <a:rPr lang="is-IS" sz="1900" dirty="0"/>
              <a:t>…</a:t>
            </a:r>
            <a:endParaRPr lang="en-US" sz="1900" dirty="0"/>
          </a:p>
        </p:txBody>
      </p:sp>
      <p:sp>
        <p:nvSpPr>
          <p:cNvPr id="2" name="Title 1"/>
          <p:cNvSpPr>
            <a:spLocks noGrp="1"/>
          </p:cNvSpPr>
          <p:nvPr>
            <p:ph type="title"/>
          </p:nvPr>
        </p:nvSpPr>
        <p:spPr/>
        <p:txBody>
          <a:bodyPr/>
          <a:lstStyle/>
          <a:p>
            <a:r>
              <a:rPr lang="en-US" dirty="0"/>
              <a:t>Orbit bumps: 4-corrector bump</a:t>
            </a:r>
          </a:p>
        </p:txBody>
      </p:sp>
      <p:grpSp>
        <p:nvGrpSpPr>
          <p:cNvPr id="44" name="Group 43"/>
          <p:cNvGrpSpPr/>
          <p:nvPr/>
        </p:nvGrpSpPr>
        <p:grpSpPr>
          <a:xfrm>
            <a:off x="2063552" y="908720"/>
            <a:ext cx="8208912" cy="1800200"/>
            <a:chOff x="251520" y="3284984"/>
            <a:chExt cx="8208912" cy="1800200"/>
          </a:xfrm>
        </p:grpSpPr>
        <p:cxnSp>
          <p:nvCxnSpPr>
            <p:cNvPr id="45" name="Straight Arrow Connector 44"/>
            <p:cNvCxnSpPr/>
            <p:nvPr/>
          </p:nvCxnSpPr>
          <p:spPr>
            <a:xfrm flipV="1">
              <a:off x="755576" y="4316398"/>
              <a:ext cx="7704856" cy="0"/>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6" name="Rectangle 45"/>
            <p:cNvSpPr/>
            <p:nvPr/>
          </p:nvSpPr>
          <p:spPr>
            <a:xfrm>
              <a:off x="867015"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47" name="Rectangle 46"/>
            <p:cNvSpPr/>
            <p:nvPr/>
          </p:nvSpPr>
          <p:spPr>
            <a:xfrm>
              <a:off x="1691680"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48" name="Rectangle 47"/>
            <p:cNvSpPr/>
            <p:nvPr/>
          </p:nvSpPr>
          <p:spPr>
            <a:xfrm>
              <a:off x="2483768"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49" name="Rectangle 48"/>
            <p:cNvSpPr/>
            <p:nvPr/>
          </p:nvSpPr>
          <p:spPr>
            <a:xfrm>
              <a:off x="3312246" y="434314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50" name="Rectangle 49"/>
            <p:cNvSpPr/>
            <p:nvPr/>
          </p:nvSpPr>
          <p:spPr>
            <a:xfrm>
              <a:off x="4084071"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51" name="Rectangle 50"/>
            <p:cNvSpPr/>
            <p:nvPr/>
          </p:nvSpPr>
          <p:spPr>
            <a:xfrm>
              <a:off x="4940707"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52" name="Rectangle 51"/>
            <p:cNvSpPr/>
            <p:nvPr/>
          </p:nvSpPr>
          <p:spPr>
            <a:xfrm>
              <a:off x="5732512"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53" name="Rectangle 52"/>
            <p:cNvSpPr/>
            <p:nvPr/>
          </p:nvSpPr>
          <p:spPr>
            <a:xfrm>
              <a:off x="6575400" y="4330551"/>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54" name="Rectangle 53"/>
            <p:cNvSpPr/>
            <p:nvPr/>
          </p:nvSpPr>
          <p:spPr>
            <a:xfrm>
              <a:off x="7366564" y="3898503"/>
              <a:ext cx="116237" cy="400110"/>
            </a:xfrm>
            <a:prstGeom prst="rect">
              <a:avLst/>
            </a:prstGeom>
            <a:solidFill>
              <a:schemeClr val="tx1"/>
            </a:solidFill>
          </p:spPr>
          <p:txBody>
            <a:bodyPr wrap="square" rtlCol="0" anchor="ctr">
              <a:spAutoFit/>
            </a:bodyPr>
            <a:lstStyle/>
            <a:p>
              <a:pPr algn="ctr">
                <a:buNone/>
              </a:pPr>
              <a:endParaRPr lang="en-US" sz="2000" dirty="0" err="1">
                <a:latin typeface="Arial"/>
                <a:cs typeface="Arial"/>
              </a:endParaRPr>
            </a:p>
          </p:txBody>
        </p:sp>
        <p:sp>
          <p:nvSpPr>
            <p:cNvPr id="55" name="TextBox 54"/>
            <p:cNvSpPr txBox="1"/>
            <p:nvPr/>
          </p:nvSpPr>
          <p:spPr>
            <a:xfrm>
              <a:off x="706872"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56" name="TextBox 55"/>
            <p:cNvSpPr txBox="1"/>
            <p:nvPr/>
          </p:nvSpPr>
          <p:spPr>
            <a:xfrm>
              <a:off x="2302200"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57" name="TextBox 56"/>
            <p:cNvSpPr txBox="1"/>
            <p:nvPr/>
          </p:nvSpPr>
          <p:spPr>
            <a:xfrm>
              <a:off x="3900624"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58" name="TextBox 57"/>
            <p:cNvSpPr txBox="1"/>
            <p:nvPr/>
          </p:nvSpPr>
          <p:spPr>
            <a:xfrm>
              <a:off x="5551444"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59" name="TextBox 58"/>
            <p:cNvSpPr txBox="1"/>
            <p:nvPr/>
          </p:nvSpPr>
          <p:spPr>
            <a:xfrm>
              <a:off x="7187592" y="3582851"/>
              <a:ext cx="469600" cy="338554"/>
            </a:xfrm>
            <a:prstGeom prst="rect">
              <a:avLst/>
            </a:prstGeom>
            <a:noFill/>
          </p:spPr>
          <p:txBody>
            <a:bodyPr wrap="none" rtlCol="0">
              <a:spAutoFit/>
            </a:bodyPr>
            <a:lstStyle/>
            <a:p>
              <a:pPr>
                <a:buNone/>
              </a:pPr>
              <a:r>
                <a:rPr lang="en-US" sz="1600" dirty="0">
                  <a:latin typeface="Arial"/>
                  <a:cs typeface="Arial"/>
                </a:rPr>
                <a:t>QF</a:t>
              </a:r>
            </a:p>
          </p:txBody>
        </p:sp>
        <p:sp>
          <p:nvSpPr>
            <p:cNvPr id="60" name="TextBox 59"/>
            <p:cNvSpPr txBox="1"/>
            <p:nvPr/>
          </p:nvSpPr>
          <p:spPr>
            <a:xfrm>
              <a:off x="1499191"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61" name="TextBox 60"/>
            <p:cNvSpPr txBox="1"/>
            <p:nvPr/>
          </p:nvSpPr>
          <p:spPr>
            <a:xfrm>
              <a:off x="3131840"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62" name="TextBox 61"/>
            <p:cNvSpPr txBox="1"/>
            <p:nvPr/>
          </p:nvSpPr>
          <p:spPr>
            <a:xfrm>
              <a:off x="4755164"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63" name="TextBox 62"/>
            <p:cNvSpPr txBox="1"/>
            <p:nvPr/>
          </p:nvSpPr>
          <p:spPr>
            <a:xfrm>
              <a:off x="6394332" y="4746630"/>
              <a:ext cx="492443" cy="338554"/>
            </a:xfrm>
            <a:prstGeom prst="rect">
              <a:avLst/>
            </a:prstGeom>
            <a:noFill/>
          </p:spPr>
          <p:txBody>
            <a:bodyPr wrap="none" rtlCol="0">
              <a:spAutoFit/>
            </a:bodyPr>
            <a:lstStyle/>
            <a:p>
              <a:pPr>
                <a:buNone/>
              </a:pPr>
              <a:r>
                <a:rPr lang="en-US" sz="1600" dirty="0">
                  <a:latin typeface="Arial"/>
                  <a:cs typeface="Arial"/>
                </a:rPr>
                <a:t>QD</a:t>
              </a:r>
            </a:p>
          </p:txBody>
        </p:sp>
        <p:sp>
          <p:nvSpPr>
            <p:cNvPr id="64" name="TextBox 63"/>
            <p:cNvSpPr txBox="1"/>
            <p:nvPr/>
          </p:nvSpPr>
          <p:spPr>
            <a:xfrm>
              <a:off x="8100392" y="4246492"/>
              <a:ext cx="300082" cy="369332"/>
            </a:xfrm>
            <a:prstGeom prst="rect">
              <a:avLst/>
            </a:prstGeom>
            <a:noFill/>
          </p:spPr>
          <p:txBody>
            <a:bodyPr wrap="none" rtlCol="0">
              <a:spAutoFit/>
            </a:bodyPr>
            <a:lstStyle/>
            <a:p>
              <a:pPr>
                <a:buNone/>
              </a:pPr>
              <a:r>
                <a:rPr lang="en-US" sz="1800" dirty="0">
                  <a:latin typeface="Arial"/>
                  <a:cs typeface="Arial"/>
                </a:rPr>
                <a:t>s</a:t>
              </a:r>
            </a:p>
          </p:txBody>
        </p:sp>
        <p:cxnSp>
          <p:nvCxnSpPr>
            <p:cNvPr id="65" name="Straight Arrow Connector 64"/>
            <p:cNvCxnSpPr/>
            <p:nvPr/>
          </p:nvCxnSpPr>
          <p:spPr>
            <a:xfrm flipV="1">
              <a:off x="539552" y="3573016"/>
              <a:ext cx="0" cy="72008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251520" y="3284984"/>
              <a:ext cx="300082" cy="369332"/>
            </a:xfrm>
            <a:prstGeom prst="rect">
              <a:avLst/>
            </a:prstGeom>
            <a:noFill/>
          </p:spPr>
          <p:txBody>
            <a:bodyPr wrap="none" rtlCol="0">
              <a:spAutoFit/>
            </a:bodyPr>
            <a:lstStyle/>
            <a:p>
              <a:pPr>
                <a:buNone/>
              </a:pPr>
              <a:r>
                <a:rPr lang="en-US" sz="1800" dirty="0">
                  <a:latin typeface="Arial"/>
                  <a:cs typeface="Arial"/>
                </a:rPr>
                <a:t>x</a:t>
              </a:r>
            </a:p>
          </p:txBody>
        </p:sp>
      </p:grpSp>
      <p:sp>
        <p:nvSpPr>
          <p:cNvPr id="67" name="Rectangle 66"/>
          <p:cNvSpPr/>
          <p:nvPr/>
        </p:nvSpPr>
        <p:spPr>
          <a:xfrm>
            <a:off x="2795285" y="1741130"/>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68" name="Rectangle 67"/>
          <p:cNvSpPr/>
          <p:nvPr/>
        </p:nvSpPr>
        <p:spPr>
          <a:xfrm>
            <a:off x="4404861" y="1752781"/>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69" name="Rectangle 68"/>
          <p:cNvSpPr/>
          <p:nvPr/>
        </p:nvSpPr>
        <p:spPr>
          <a:xfrm>
            <a:off x="6012341" y="1752781"/>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70" name="Freeform 69"/>
          <p:cNvSpPr/>
          <p:nvPr/>
        </p:nvSpPr>
        <p:spPr>
          <a:xfrm>
            <a:off x="2794082" y="1052737"/>
            <a:ext cx="1645735" cy="901325"/>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88585 h 900236"/>
              <a:gd name="connsiteX1" fmla="*/ 1573036 w 3181029"/>
              <a:gd name="connsiteY1" fmla="*/ 14769 h 900236"/>
              <a:gd name="connsiteX2" fmla="*/ 3181029 w 3181029"/>
              <a:gd name="connsiteY2" fmla="*/ 900236 h 900236"/>
              <a:gd name="connsiteX0" fmla="*/ 0 w 3122769"/>
              <a:gd name="connsiteY0" fmla="*/ 901325 h 901325"/>
              <a:gd name="connsiteX1" fmla="*/ 1573036 w 3122769"/>
              <a:gd name="connsiteY1" fmla="*/ 27509 h 901325"/>
              <a:gd name="connsiteX2" fmla="*/ 3122769 w 3122769"/>
              <a:gd name="connsiteY2" fmla="*/ 202272 h 901325"/>
            </a:gdLst>
            <a:ahLst/>
            <a:cxnLst>
              <a:cxn ang="0">
                <a:pos x="connsiteX0" y="connsiteY0"/>
              </a:cxn>
              <a:cxn ang="0">
                <a:pos x="connsiteX1" y="connsiteY1"/>
              </a:cxn>
              <a:cxn ang="0">
                <a:pos x="connsiteX2" y="connsiteY2"/>
              </a:cxn>
            </a:cxnLst>
            <a:rect l="l" t="t" r="r" b="b"/>
            <a:pathLst>
              <a:path w="3122769" h="901325">
                <a:moveTo>
                  <a:pt x="0" y="901325"/>
                </a:moveTo>
                <a:cubicBezTo>
                  <a:pt x="451520" y="428493"/>
                  <a:pt x="1052575" y="144018"/>
                  <a:pt x="1573036" y="27509"/>
                </a:cubicBezTo>
                <a:cubicBezTo>
                  <a:pt x="2093498" y="-89000"/>
                  <a:pt x="3122769" y="202272"/>
                  <a:pt x="3122769" y="202272"/>
                </a:cubicBezTo>
              </a:path>
            </a:pathLst>
          </a:custGeom>
          <a:ln w="508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72" name="Straight Arrow Connector 71"/>
          <p:cNvCxnSpPr/>
          <p:nvPr/>
        </p:nvCxnSpPr>
        <p:spPr>
          <a:xfrm>
            <a:off x="7680176" y="1928483"/>
            <a:ext cx="1844712" cy="0"/>
          </a:xfrm>
          <a:prstGeom prst="straightConnector1">
            <a:avLst/>
          </a:prstGeom>
          <a:ln w="50800">
            <a:solidFill>
              <a:srgbClr val="FF0000"/>
            </a:solidFill>
            <a:tailEnd type="stealth" w="lg" len="lg"/>
          </a:ln>
          <a:effectLst>
            <a:outerShdw blurRad="50800" dist="381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2659012" y="2051300"/>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1</a:t>
            </a:r>
          </a:p>
        </p:txBody>
      </p:sp>
      <p:sp>
        <p:nvSpPr>
          <p:cNvPr id="74" name="TextBox 73"/>
          <p:cNvSpPr txBox="1"/>
          <p:nvPr/>
        </p:nvSpPr>
        <p:spPr>
          <a:xfrm>
            <a:off x="4284149" y="2060849"/>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2</a:t>
            </a:r>
          </a:p>
        </p:txBody>
      </p:sp>
      <p:sp>
        <p:nvSpPr>
          <p:cNvPr id="75" name="TextBox 74"/>
          <p:cNvSpPr txBox="1"/>
          <p:nvPr/>
        </p:nvSpPr>
        <p:spPr>
          <a:xfrm>
            <a:off x="5879977" y="2060849"/>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3</a:t>
            </a:r>
          </a:p>
        </p:txBody>
      </p:sp>
      <p:sp>
        <p:nvSpPr>
          <p:cNvPr id="76" name="Freeform 75"/>
          <p:cNvSpPr/>
          <p:nvPr/>
        </p:nvSpPr>
        <p:spPr>
          <a:xfrm>
            <a:off x="4416513" y="1077400"/>
            <a:ext cx="1630784" cy="203187"/>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88585 h 900236"/>
              <a:gd name="connsiteX1" fmla="*/ 1573036 w 3181029"/>
              <a:gd name="connsiteY1" fmla="*/ 14769 h 900236"/>
              <a:gd name="connsiteX2" fmla="*/ 3181029 w 3181029"/>
              <a:gd name="connsiteY2" fmla="*/ 900236 h 900236"/>
              <a:gd name="connsiteX0" fmla="*/ 0 w 3122769"/>
              <a:gd name="connsiteY0" fmla="*/ 901325 h 901325"/>
              <a:gd name="connsiteX1" fmla="*/ 1573036 w 3122769"/>
              <a:gd name="connsiteY1" fmla="*/ 27509 h 901325"/>
              <a:gd name="connsiteX2" fmla="*/ 3122769 w 3122769"/>
              <a:gd name="connsiteY2" fmla="*/ 202272 h 901325"/>
              <a:gd name="connsiteX0" fmla="*/ 0 w 3309203"/>
              <a:gd name="connsiteY0" fmla="*/ 890907 h 1601611"/>
              <a:gd name="connsiteX1" fmla="*/ 1573036 w 3309203"/>
              <a:gd name="connsiteY1" fmla="*/ 17091 h 1601611"/>
              <a:gd name="connsiteX2" fmla="*/ 3309203 w 3309203"/>
              <a:gd name="connsiteY2" fmla="*/ 1601611 h 1601611"/>
              <a:gd name="connsiteX0" fmla="*/ 0 w 3309203"/>
              <a:gd name="connsiteY0" fmla="*/ 425284 h 1135988"/>
              <a:gd name="connsiteX1" fmla="*/ 1922600 w 3309203"/>
              <a:gd name="connsiteY1" fmla="*/ 64107 h 1135988"/>
              <a:gd name="connsiteX2" fmla="*/ 3309203 w 3309203"/>
              <a:gd name="connsiteY2" fmla="*/ 1135988 h 1135988"/>
              <a:gd name="connsiteX0" fmla="*/ 0 w 3426963"/>
              <a:gd name="connsiteY0" fmla="*/ 425284 h 1135988"/>
              <a:gd name="connsiteX1" fmla="*/ 1922600 w 3426963"/>
              <a:gd name="connsiteY1" fmla="*/ 64107 h 1135988"/>
              <a:gd name="connsiteX2" fmla="*/ 3426963 w 3426963"/>
              <a:gd name="connsiteY2" fmla="*/ 1135988 h 1135988"/>
              <a:gd name="connsiteX0" fmla="*/ 0 w 3426963"/>
              <a:gd name="connsiteY0" fmla="*/ 341933 h 1194790"/>
              <a:gd name="connsiteX1" fmla="*/ 1922600 w 3426963"/>
              <a:gd name="connsiteY1" fmla="*/ 122909 h 1194790"/>
              <a:gd name="connsiteX2" fmla="*/ 3426963 w 3426963"/>
              <a:gd name="connsiteY2" fmla="*/ 1194790 h 1194790"/>
              <a:gd name="connsiteX0" fmla="*/ 0 w 3426963"/>
              <a:gd name="connsiteY0" fmla="*/ 299475 h 1152332"/>
              <a:gd name="connsiteX1" fmla="*/ 1922600 w 3426963"/>
              <a:gd name="connsiteY1" fmla="*/ 80451 h 1152332"/>
              <a:gd name="connsiteX2" fmla="*/ 3426963 w 3426963"/>
              <a:gd name="connsiteY2" fmla="*/ 1152332 h 1152332"/>
              <a:gd name="connsiteX0" fmla="*/ 0 w 3426963"/>
              <a:gd name="connsiteY0" fmla="*/ 262140 h 1114997"/>
              <a:gd name="connsiteX1" fmla="*/ 2149458 w 3426963"/>
              <a:gd name="connsiteY1" fmla="*/ 99978 h 1114997"/>
              <a:gd name="connsiteX2" fmla="*/ 3426963 w 3426963"/>
              <a:gd name="connsiteY2" fmla="*/ 1114997 h 1114997"/>
              <a:gd name="connsiteX0" fmla="*/ 0 w 3426963"/>
              <a:gd name="connsiteY0" fmla="*/ 292443 h 1145300"/>
              <a:gd name="connsiteX1" fmla="*/ 2149458 w 3426963"/>
              <a:gd name="connsiteY1" fmla="*/ 130281 h 1145300"/>
              <a:gd name="connsiteX2" fmla="*/ 3426963 w 3426963"/>
              <a:gd name="connsiteY2" fmla="*/ 1145300 h 1145300"/>
              <a:gd name="connsiteX0" fmla="*/ 0 w 3426963"/>
              <a:gd name="connsiteY0" fmla="*/ 208754 h 1061611"/>
              <a:gd name="connsiteX1" fmla="*/ 2149458 w 3426963"/>
              <a:gd name="connsiteY1" fmla="*/ 202961 h 1061611"/>
              <a:gd name="connsiteX2" fmla="*/ 3426963 w 3426963"/>
              <a:gd name="connsiteY2" fmla="*/ 1061611 h 1061611"/>
              <a:gd name="connsiteX0" fmla="*/ 0 w 3452169"/>
              <a:gd name="connsiteY0" fmla="*/ 227506 h 227506"/>
              <a:gd name="connsiteX1" fmla="*/ 2149458 w 3452169"/>
              <a:gd name="connsiteY1" fmla="*/ 221713 h 227506"/>
              <a:gd name="connsiteX2" fmla="*/ 3452169 w 3452169"/>
              <a:gd name="connsiteY2" fmla="*/ 0 h 227506"/>
              <a:gd name="connsiteX0" fmla="*/ 0 w 3452169"/>
              <a:gd name="connsiteY0" fmla="*/ 394389 h 394389"/>
              <a:gd name="connsiteX1" fmla="*/ 1670537 w 3452169"/>
              <a:gd name="connsiteY1" fmla="*/ 4783 h 394389"/>
              <a:gd name="connsiteX2" fmla="*/ 3452169 w 3452169"/>
              <a:gd name="connsiteY2" fmla="*/ 166883 h 394389"/>
              <a:gd name="connsiteX0" fmla="*/ 0 w 3452169"/>
              <a:gd name="connsiteY0" fmla="*/ 230524 h 230524"/>
              <a:gd name="connsiteX1" fmla="*/ 1670537 w 3452169"/>
              <a:gd name="connsiteY1" fmla="*/ 25717 h 230524"/>
              <a:gd name="connsiteX2" fmla="*/ 3452169 w 3452169"/>
              <a:gd name="connsiteY2" fmla="*/ 3018 h 230524"/>
              <a:gd name="connsiteX0" fmla="*/ 0 w 3527787"/>
              <a:gd name="connsiteY0" fmla="*/ 223392 h 223392"/>
              <a:gd name="connsiteX1" fmla="*/ 1670537 w 3527787"/>
              <a:gd name="connsiteY1" fmla="*/ 18585 h 223392"/>
              <a:gd name="connsiteX2" fmla="*/ 3527787 w 3527787"/>
              <a:gd name="connsiteY2" fmla="*/ 152256 h 223392"/>
              <a:gd name="connsiteX0" fmla="*/ 0 w 3527787"/>
              <a:gd name="connsiteY0" fmla="*/ 241332 h 241332"/>
              <a:gd name="connsiteX1" fmla="*/ 1670537 w 3527787"/>
              <a:gd name="connsiteY1" fmla="*/ 36525 h 241332"/>
              <a:gd name="connsiteX2" fmla="*/ 3527787 w 3527787"/>
              <a:gd name="connsiteY2" fmla="*/ 170196 h 241332"/>
              <a:gd name="connsiteX0" fmla="*/ 0 w 3527787"/>
              <a:gd name="connsiteY0" fmla="*/ 235295 h 235295"/>
              <a:gd name="connsiteX1" fmla="*/ 1670537 w 3527787"/>
              <a:gd name="connsiteY1" fmla="*/ 30488 h 235295"/>
              <a:gd name="connsiteX2" fmla="*/ 3527787 w 3527787"/>
              <a:gd name="connsiteY2" fmla="*/ 164159 h 235295"/>
              <a:gd name="connsiteX0" fmla="*/ 0 w 3527787"/>
              <a:gd name="connsiteY0" fmla="*/ 212333 h 212333"/>
              <a:gd name="connsiteX1" fmla="*/ 1670537 w 3527787"/>
              <a:gd name="connsiteY1" fmla="*/ 7526 h 212333"/>
              <a:gd name="connsiteX2" fmla="*/ 3527787 w 3527787"/>
              <a:gd name="connsiteY2" fmla="*/ 141197 h 212333"/>
              <a:gd name="connsiteX0" fmla="*/ 0 w 3527787"/>
              <a:gd name="connsiteY0" fmla="*/ 207061 h 207061"/>
              <a:gd name="connsiteX1" fmla="*/ 1670537 w 3527787"/>
              <a:gd name="connsiteY1" fmla="*/ 2254 h 207061"/>
              <a:gd name="connsiteX2" fmla="*/ 3527787 w 3527787"/>
              <a:gd name="connsiteY2" fmla="*/ 135925 h 207061"/>
              <a:gd name="connsiteX0" fmla="*/ 0 w 3527787"/>
              <a:gd name="connsiteY0" fmla="*/ 205324 h 247910"/>
              <a:gd name="connsiteX1" fmla="*/ 1670537 w 3527787"/>
              <a:gd name="connsiteY1" fmla="*/ 517 h 247910"/>
              <a:gd name="connsiteX2" fmla="*/ 3527787 w 3527787"/>
              <a:gd name="connsiteY2" fmla="*/ 247911 h 247910"/>
            </a:gdLst>
            <a:ahLst/>
            <a:cxnLst>
              <a:cxn ang="0">
                <a:pos x="connsiteX0" y="connsiteY0"/>
              </a:cxn>
              <a:cxn ang="0">
                <a:pos x="connsiteX1" y="connsiteY1"/>
              </a:cxn>
              <a:cxn ang="0">
                <a:pos x="connsiteX2" y="connsiteY2"/>
              </a:cxn>
            </a:cxnLst>
            <a:rect l="l" t="t" r="r" b="b"/>
            <a:pathLst>
              <a:path w="3527787" h="247910">
                <a:moveTo>
                  <a:pt x="0" y="205324"/>
                </a:moveTo>
                <a:cubicBezTo>
                  <a:pt x="653171" y="59445"/>
                  <a:pt x="1082573" y="-6581"/>
                  <a:pt x="1670537" y="517"/>
                </a:cubicBezTo>
                <a:cubicBezTo>
                  <a:pt x="2258501" y="7615"/>
                  <a:pt x="3527787" y="247911"/>
                  <a:pt x="3527787" y="247911"/>
                </a:cubicBezTo>
              </a:path>
            </a:pathLst>
          </a:custGeom>
          <a:ln w="508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7" name="Rectangle 76"/>
          <p:cNvSpPr/>
          <p:nvPr/>
        </p:nvSpPr>
        <p:spPr>
          <a:xfrm>
            <a:off x="7654777" y="1752781"/>
            <a:ext cx="65439" cy="400110"/>
          </a:xfrm>
          <a:prstGeom prst="rect">
            <a:avLst/>
          </a:prstGeom>
          <a:solidFill>
            <a:srgbClr val="BE1787"/>
          </a:solidFill>
        </p:spPr>
        <p:txBody>
          <a:bodyPr wrap="square" rtlCol="0" anchor="ctr">
            <a:spAutoFit/>
          </a:bodyPr>
          <a:lstStyle/>
          <a:p>
            <a:pPr algn="ctr">
              <a:buNone/>
            </a:pPr>
            <a:endParaRPr lang="en-US" sz="2000" dirty="0" err="1">
              <a:latin typeface="Arial"/>
              <a:cs typeface="Arial"/>
            </a:endParaRPr>
          </a:p>
        </p:txBody>
      </p:sp>
      <p:sp>
        <p:nvSpPr>
          <p:cNvPr id="78" name="TextBox 77"/>
          <p:cNvSpPr txBox="1"/>
          <p:nvPr/>
        </p:nvSpPr>
        <p:spPr>
          <a:xfrm>
            <a:off x="7524509" y="2060849"/>
            <a:ext cx="447609" cy="461665"/>
          </a:xfrm>
          <a:prstGeom prst="rect">
            <a:avLst/>
          </a:prstGeom>
          <a:noFill/>
        </p:spPr>
        <p:txBody>
          <a:bodyPr wrap="none" rtlCol="0">
            <a:spAutoFit/>
          </a:bodyPr>
          <a:lstStyle/>
          <a:p>
            <a:pPr>
              <a:buNone/>
            </a:pPr>
            <a:r>
              <a:rPr lang="en-US" dirty="0">
                <a:solidFill>
                  <a:srgbClr val="BE1787"/>
                </a:solidFill>
                <a:latin typeface="Symbol" charset="2"/>
                <a:cs typeface="Symbol" charset="2"/>
              </a:rPr>
              <a:t>q</a:t>
            </a:r>
            <a:r>
              <a:rPr lang="en-US" baseline="-25000" dirty="0">
                <a:solidFill>
                  <a:srgbClr val="BE1787"/>
                </a:solidFill>
                <a:latin typeface="Symbol" charset="2"/>
                <a:cs typeface="Symbol" charset="2"/>
              </a:rPr>
              <a:t>4</a:t>
            </a:r>
          </a:p>
        </p:txBody>
      </p:sp>
      <p:sp>
        <p:nvSpPr>
          <p:cNvPr id="80" name="Freeform 79"/>
          <p:cNvSpPr/>
          <p:nvPr/>
        </p:nvSpPr>
        <p:spPr>
          <a:xfrm>
            <a:off x="6023993" y="1237117"/>
            <a:ext cx="1680691" cy="698021"/>
          </a:xfrm>
          <a:custGeom>
            <a:avLst/>
            <a:gdLst>
              <a:gd name="connsiteX0" fmla="*/ 0 w 3181029"/>
              <a:gd name="connsiteY0" fmla="*/ 873822 h 885473"/>
              <a:gd name="connsiteX1" fmla="*/ 1573036 w 3181029"/>
              <a:gd name="connsiteY1" fmla="*/ 6 h 885473"/>
              <a:gd name="connsiteX2" fmla="*/ 3181029 w 3181029"/>
              <a:gd name="connsiteY2" fmla="*/ 885473 h 885473"/>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73894 h 885545"/>
              <a:gd name="connsiteX1" fmla="*/ 1573036 w 3181029"/>
              <a:gd name="connsiteY1" fmla="*/ 78 h 885545"/>
              <a:gd name="connsiteX2" fmla="*/ 3181029 w 3181029"/>
              <a:gd name="connsiteY2" fmla="*/ 885545 h 885545"/>
              <a:gd name="connsiteX0" fmla="*/ 0 w 3181029"/>
              <a:gd name="connsiteY0" fmla="*/ 888585 h 900236"/>
              <a:gd name="connsiteX1" fmla="*/ 1573036 w 3181029"/>
              <a:gd name="connsiteY1" fmla="*/ 14769 h 900236"/>
              <a:gd name="connsiteX2" fmla="*/ 3181029 w 3181029"/>
              <a:gd name="connsiteY2" fmla="*/ 900236 h 900236"/>
              <a:gd name="connsiteX0" fmla="*/ 0 w 3122769"/>
              <a:gd name="connsiteY0" fmla="*/ 901325 h 901325"/>
              <a:gd name="connsiteX1" fmla="*/ 1573036 w 3122769"/>
              <a:gd name="connsiteY1" fmla="*/ 27509 h 901325"/>
              <a:gd name="connsiteX2" fmla="*/ 3122769 w 3122769"/>
              <a:gd name="connsiteY2" fmla="*/ 202272 h 901325"/>
              <a:gd name="connsiteX0" fmla="*/ 0 w 3189098"/>
              <a:gd name="connsiteY0" fmla="*/ 887757 h 1516905"/>
              <a:gd name="connsiteX1" fmla="*/ 1573036 w 3189098"/>
              <a:gd name="connsiteY1" fmla="*/ 13941 h 1516905"/>
              <a:gd name="connsiteX2" fmla="*/ 3189098 w 3189098"/>
              <a:gd name="connsiteY2" fmla="*/ 1516905 h 1516905"/>
              <a:gd name="connsiteX0" fmla="*/ 0 w 3189098"/>
              <a:gd name="connsiteY0" fmla="*/ 218473 h 847621"/>
              <a:gd name="connsiteX1" fmla="*/ 1838355 w 3189098"/>
              <a:gd name="connsiteY1" fmla="*/ 276727 h 847621"/>
              <a:gd name="connsiteX2" fmla="*/ 3189098 w 3189098"/>
              <a:gd name="connsiteY2" fmla="*/ 847621 h 847621"/>
              <a:gd name="connsiteX0" fmla="*/ 0 w 3189098"/>
              <a:gd name="connsiteY0" fmla="*/ 99527 h 728675"/>
              <a:gd name="connsiteX1" fmla="*/ 1838355 w 3189098"/>
              <a:gd name="connsiteY1" fmla="*/ 157781 h 728675"/>
              <a:gd name="connsiteX2" fmla="*/ 3189098 w 3189098"/>
              <a:gd name="connsiteY2" fmla="*/ 728675 h 728675"/>
              <a:gd name="connsiteX0" fmla="*/ 0 w 3189098"/>
              <a:gd name="connsiteY0" fmla="*/ 89145 h 764897"/>
              <a:gd name="connsiteX1" fmla="*/ 1838355 w 3189098"/>
              <a:gd name="connsiteY1" fmla="*/ 194003 h 764897"/>
              <a:gd name="connsiteX2" fmla="*/ 3189098 w 3189098"/>
              <a:gd name="connsiteY2" fmla="*/ 764897 h 764897"/>
              <a:gd name="connsiteX0" fmla="*/ 0 w 3189098"/>
              <a:gd name="connsiteY0" fmla="*/ 22269 h 698021"/>
              <a:gd name="connsiteX1" fmla="*/ 1838355 w 3189098"/>
              <a:gd name="connsiteY1" fmla="*/ 127127 h 698021"/>
              <a:gd name="connsiteX2" fmla="*/ 3189098 w 3189098"/>
              <a:gd name="connsiteY2" fmla="*/ 698021 h 698021"/>
            </a:gdLst>
            <a:ahLst/>
            <a:cxnLst>
              <a:cxn ang="0">
                <a:pos x="connsiteX0" y="connsiteY0"/>
              </a:cxn>
              <a:cxn ang="0">
                <a:pos x="connsiteX1" y="connsiteY1"/>
              </a:cxn>
              <a:cxn ang="0">
                <a:pos x="connsiteX2" y="connsiteY2"/>
              </a:cxn>
            </a:cxnLst>
            <a:rect l="l" t="t" r="r" b="b"/>
            <a:pathLst>
              <a:path w="3189098" h="698021">
                <a:moveTo>
                  <a:pt x="0" y="22269"/>
                </a:moveTo>
                <a:cubicBezTo>
                  <a:pt x="1114813" y="-31132"/>
                  <a:pt x="1306839" y="14502"/>
                  <a:pt x="1838355" y="127127"/>
                </a:cubicBezTo>
                <a:cubicBezTo>
                  <a:pt x="2369871" y="239752"/>
                  <a:pt x="3189098" y="698021"/>
                  <a:pt x="3189098" y="698021"/>
                </a:cubicBezTo>
              </a:path>
            </a:pathLst>
          </a:custGeom>
          <a:ln w="50800">
            <a:solidFill>
              <a:srgbClr val="FF0000"/>
            </a:solidFill>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82" name="Straight Arrow Connector 81"/>
          <p:cNvCxnSpPr/>
          <p:nvPr/>
        </p:nvCxnSpPr>
        <p:spPr>
          <a:xfrm flipV="1">
            <a:off x="5015880" y="1076038"/>
            <a:ext cx="0" cy="864096"/>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flipV="1">
            <a:off x="5015880" y="980728"/>
            <a:ext cx="720080" cy="72008"/>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85" name="TextBox 84"/>
          <p:cNvSpPr txBox="1"/>
          <p:nvPr/>
        </p:nvSpPr>
        <p:spPr>
          <a:xfrm>
            <a:off x="4987357" y="1103544"/>
            <a:ext cx="385667" cy="369332"/>
          </a:xfrm>
          <a:prstGeom prst="rect">
            <a:avLst/>
          </a:prstGeom>
          <a:noFill/>
        </p:spPr>
        <p:txBody>
          <a:bodyPr wrap="none" rtlCol="0">
            <a:spAutoFit/>
          </a:bodyPr>
          <a:lstStyle/>
          <a:p>
            <a:pPr>
              <a:buNone/>
            </a:pPr>
            <a:r>
              <a:rPr lang="en-US" sz="1800" dirty="0" err="1">
                <a:solidFill>
                  <a:srgbClr val="008000"/>
                </a:solidFill>
                <a:latin typeface="Arial"/>
                <a:cs typeface="Arial"/>
              </a:rPr>
              <a:t>x</a:t>
            </a:r>
            <a:r>
              <a:rPr lang="en-US" sz="1800" baseline="-25000" dirty="0" err="1">
                <a:solidFill>
                  <a:srgbClr val="008000"/>
                </a:solidFill>
                <a:latin typeface="Arial"/>
                <a:cs typeface="Arial"/>
              </a:rPr>
              <a:t>b</a:t>
            </a:r>
            <a:endParaRPr lang="en-US" sz="1800" baseline="-25000" dirty="0">
              <a:solidFill>
                <a:srgbClr val="008000"/>
              </a:solidFill>
              <a:latin typeface="Arial"/>
              <a:cs typeface="Arial"/>
            </a:endParaRPr>
          </a:p>
        </p:txBody>
      </p:sp>
      <p:sp>
        <p:nvSpPr>
          <p:cNvPr id="86" name="TextBox 85"/>
          <p:cNvSpPr txBox="1"/>
          <p:nvPr/>
        </p:nvSpPr>
        <p:spPr>
          <a:xfrm>
            <a:off x="5674813" y="722678"/>
            <a:ext cx="436338" cy="369332"/>
          </a:xfrm>
          <a:prstGeom prst="rect">
            <a:avLst/>
          </a:prstGeom>
          <a:noFill/>
        </p:spPr>
        <p:txBody>
          <a:bodyPr wrap="none" rtlCol="0">
            <a:spAutoFit/>
          </a:bodyPr>
          <a:lstStyle/>
          <a:p>
            <a:pPr>
              <a:buNone/>
            </a:pPr>
            <a:r>
              <a:rPr lang="en-US" sz="1800" dirty="0" err="1">
                <a:solidFill>
                  <a:srgbClr val="008000"/>
                </a:solidFill>
                <a:latin typeface="Arial"/>
                <a:cs typeface="Arial"/>
              </a:rPr>
              <a:t>x’</a:t>
            </a:r>
            <a:r>
              <a:rPr lang="en-US" sz="1800" baseline="-25000" dirty="0" err="1">
                <a:solidFill>
                  <a:srgbClr val="008000"/>
                </a:solidFill>
                <a:latin typeface="Arial"/>
                <a:cs typeface="Arial"/>
              </a:rPr>
              <a:t>b</a:t>
            </a:r>
            <a:endParaRPr lang="en-US" sz="1800" baseline="-25000" dirty="0">
              <a:solidFill>
                <a:srgbClr val="008000"/>
              </a:solidFill>
              <a:latin typeface="Arial"/>
              <a:cs typeface="Arial"/>
            </a:endParaRPr>
          </a:p>
        </p:txBody>
      </p:sp>
      <p:cxnSp>
        <p:nvCxnSpPr>
          <p:cNvPr id="87" name="Straight Arrow Connector 86"/>
          <p:cNvCxnSpPr/>
          <p:nvPr/>
        </p:nvCxnSpPr>
        <p:spPr>
          <a:xfrm>
            <a:off x="2426790" y="1940133"/>
            <a:ext cx="431983" cy="0"/>
          </a:xfrm>
          <a:prstGeom prst="straightConnector1">
            <a:avLst/>
          </a:prstGeom>
          <a:ln w="50800">
            <a:solidFill>
              <a:srgbClr val="FF0000"/>
            </a:solidFill>
            <a:tailEnd type="stealth" w="lg" len="lg"/>
          </a:ln>
          <a:effectLst>
            <a:outerShdw blurRad="50800" dist="381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sp>
        <p:nvSpPr>
          <p:cNvPr id="88" name="TextBox 87"/>
          <p:cNvSpPr txBox="1"/>
          <p:nvPr/>
        </p:nvSpPr>
        <p:spPr>
          <a:xfrm>
            <a:off x="3961414" y="2435433"/>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89" name="TextBox 88"/>
          <p:cNvSpPr txBox="1"/>
          <p:nvPr/>
        </p:nvSpPr>
        <p:spPr>
          <a:xfrm>
            <a:off x="7187772" y="2422990"/>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90" name="TextBox 89"/>
          <p:cNvSpPr txBox="1"/>
          <p:nvPr/>
        </p:nvSpPr>
        <p:spPr>
          <a:xfrm>
            <a:off x="5580701" y="2435579"/>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91" name="TextBox 90"/>
          <p:cNvSpPr txBox="1"/>
          <p:nvPr/>
        </p:nvSpPr>
        <p:spPr>
          <a:xfrm>
            <a:off x="2329761" y="2435579"/>
            <a:ext cx="994182" cy="584776"/>
          </a:xfrm>
          <a:prstGeom prst="rect">
            <a:avLst/>
          </a:prstGeom>
          <a:noFill/>
        </p:spPr>
        <p:txBody>
          <a:bodyPr wrap="none" rtlCol="0">
            <a:spAutoFit/>
          </a:bodyPr>
          <a:lstStyle/>
          <a:p>
            <a:pPr>
              <a:buNone/>
            </a:pPr>
            <a:r>
              <a:rPr lang="en-US" sz="1600" dirty="0">
                <a:solidFill>
                  <a:srgbClr val="BE1787"/>
                </a:solidFill>
                <a:latin typeface="Arial"/>
                <a:cs typeface="Arial"/>
              </a:rPr>
              <a:t>dipole </a:t>
            </a:r>
            <a:br>
              <a:rPr lang="en-US" sz="1600" dirty="0">
                <a:solidFill>
                  <a:srgbClr val="BE1787"/>
                </a:solidFill>
                <a:latin typeface="Arial"/>
                <a:cs typeface="Arial"/>
              </a:rPr>
            </a:br>
            <a:r>
              <a:rPr lang="en-US" sz="1600" dirty="0">
                <a:solidFill>
                  <a:srgbClr val="BE1787"/>
                </a:solidFill>
                <a:latin typeface="Arial"/>
                <a:cs typeface="Arial"/>
              </a:rPr>
              <a:t>corrector</a:t>
            </a:r>
          </a:p>
        </p:txBody>
      </p:sp>
      <p:sp>
        <p:nvSpPr>
          <p:cNvPr id="92" name="TextBox 91"/>
          <p:cNvSpPr txBox="1"/>
          <p:nvPr/>
        </p:nvSpPr>
        <p:spPr>
          <a:xfrm>
            <a:off x="4808385" y="1883981"/>
            <a:ext cx="385667" cy="369332"/>
          </a:xfrm>
          <a:prstGeom prst="rect">
            <a:avLst/>
          </a:prstGeom>
          <a:noFill/>
        </p:spPr>
        <p:txBody>
          <a:bodyPr wrap="none" rtlCol="0">
            <a:spAutoFit/>
          </a:bodyPr>
          <a:lstStyle/>
          <a:p>
            <a:pPr>
              <a:buNone/>
            </a:pPr>
            <a:r>
              <a:rPr lang="en-US" sz="1800" dirty="0" err="1">
                <a:solidFill>
                  <a:srgbClr val="008000"/>
                </a:solidFill>
                <a:latin typeface="Arial"/>
                <a:cs typeface="Arial"/>
              </a:rPr>
              <a:t>s</a:t>
            </a:r>
            <a:r>
              <a:rPr lang="en-US" sz="1800" baseline="-25000" dirty="0" err="1">
                <a:solidFill>
                  <a:srgbClr val="008000"/>
                </a:solidFill>
                <a:latin typeface="Arial"/>
                <a:cs typeface="Arial"/>
              </a:rPr>
              <a:t>b</a:t>
            </a:r>
            <a:endParaRPr lang="en-US" sz="1800" baseline="-25000" dirty="0">
              <a:solidFill>
                <a:srgbClr val="008000"/>
              </a:solidFill>
              <a:latin typeface="Arial"/>
              <a:cs typeface="Arial"/>
            </a:endParaRPr>
          </a:p>
        </p:txBody>
      </p:sp>
      <p:pic>
        <p:nvPicPr>
          <p:cNvPr id="10" name="Picture 9" descr="theta_1_=_+_frac.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8804" y="3202329"/>
            <a:ext cx="5230055" cy="3024336"/>
          </a:xfrm>
          <a:prstGeom prst="rect">
            <a:avLst/>
          </a:prstGeom>
        </p:spPr>
      </p:pic>
      <p:sp>
        <p:nvSpPr>
          <p:cNvPr id="4" name="Date Placeholder 3">
            <a:extLst>
              <a:ext uri="{FF2B5EF4-FFF2-40B4-BE49-F238E27FC236}">
                <a16:creationId xmlns:a16="http://schemas.microsoft.com/office/drawing/2014/main" id="{A3375655-3F61-8C4B-C257-A1009D437F72}"/>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DFF5D621-A939-7F0A-BDE1-12156D2C2E4E}"/>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E81E8BC6-6DA8-1500-B86A-7ABA4459112A}"/>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33026647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15AF0-090B-3641-3E99-0687BFE71B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367C8B-13D5-60C2-3862-F24F44A7C1E4}"/>
              </a:ext>
            </a:extLst>
          </p:cNvPr>
          <p:cNvSpPr>
            <a:spLocks noGrp="1"/>
          </p:cNvSpPr>
          <p:nvPr>
            <p:ph type="title"/>
          </p:nvPr>
        </p:nvSpPr>
        <p:spPr>
          <a:xfrm>
            <a:off x="412775" y="826850"/>
            <a:ext cx="11376025" cy="607130"/>
          </a:xfrm>
        </p:spPr>
        <p:txBody>
          <a:bodyPr/>
          <a:lstStyle/>
          <a:p>
            <a:r>
              <a:rPr lang="en-GB" dirty="0"/>
              <a:t>What about the ring closed orbit?</a:t>
            </a:r>
          </a:p>
        </p:txBody>
      </p:sp>
      <p:sp>
        <p:nvSpPr>
          <p:cNvPr id="3" name="Date Placeholder 2">
            <a:extLst>
              <a:ext uri="{FF2B5EF4-FFF2-40B4-BE49-F238E27FC236}">
                <a16:creationId xmlns:a16="http://schemas.microsoft.com/office/drawing/2014/main" id="{E26B7301-4790-346C-B95D-D970105906CE}"/>
              </a:ext>
            </a:extLst>
          </p:cNvPr>
          <p:cNvSpPr>
            <a:spLocks noGrp="1"/>
          </p:cNvSpPr>
          <p:nvPr>
            <p:ph type="dt" sz="half" idx="10"/>
          </p:nvPr>
        </p:nvSpPr>
        <p:spPr/>
        <p:txBody>
          <a:bodyPr/>
          <a:lstStyle/>
          <a:p>
            <a:r>
              <a:rPr lang="en-US"/>
              <a:t>21.09.2025 - 04.10.2025</a:t>
            </a:r>
            <a:endParaRPr lang="en-US" dirty="0"/>
          </a:p>
        </p:txBody>
      </p:sp>
      <p:sp>
        <p:nvSpPr>
          <p:cNvPr id="4" name="Footer Placeholder 3">
            <a:extLst>
              <a:ext uri="{FF2B5EF4-FFF2-40B4-BE49-F238E27FC236}">
                <a16:creationId xmlns:a16="http://schemas.microsoft.com/office/drawing/2014/main" id="{7576B630-4B28-EEB3-2989-431B552F2E10}"/>
              </a:ext>
            </a:extLst>
          </p:cNvPr>
          <p:cNvSpPr>
            <a:spLocks noGrp="1"/>
          </p:cNvSpPr>
          <p:nvPr>
            <p:ph type="ftr" sz="quarter" idx="11"/>
          </p:nvPr>
        </p:nvSpPr>
        <p:spPr/>
        <p:txBody>
          <a:bodyPr/>
          <a:lstStyle/>
          <a:p>
            <a:r>
              <a:rPr lang="en-US"/>
              <a:t>Linear Imperfections and Correction</a:t>
            </a:r>
            <a:endParaRPr lang="en-US" dirty="0"/>
          </a:p>
        </p:txBody>
      </p:sp>
      <p:sp>
        <p:nvSpPr>
          <p:cNvPr id="5" name="Slide Number Placeholder 4">
            <a:extLst>
              <a:ext uri="{FF2B5EF4-FFF2-40B4-BE49-F238E27FC236}">
                <a16:creationId xmlns:a16="http://schemas.microsoft.com/office/drawing/2014/main" id="{AA4126F6-A08D-A61F-E590-1211AA013349}"/>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6" name="Picture 5" descr="Q4.270_turns100.png">
            <a:extLst>
              <a:ext uri="{FF2B5EF4-FFF2-40B4-BE49-F238E27FC236}">
                <a16:creationId xmlns:a16="http://schemas.microsoft.com/office/drawing/2014/main" id="{D202EF4C-B049-8743-2D0D-23EAE51B64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4000" y="1772816"/>
            <a:ext cx="8784000" cy="3513600"/>
          </a:xfrm>
          <a:prstGeom prst="rect">
            <a:avLst/>
          </a:prstGeom>
        </p:spPr>
      </p:pic>
      <p:cxnSp>
        <p:nvCxnSpPr>
          <p:cNvPr id="54" name="Straight Arrow Connector 53">
            <a:extLst>
              <a:ext uri="{FF2B5EF4-FFF2-40B4-BE49-F238E27FC236}">
                <a16:creationId xmlns:a16="http://schemas.microsoft.com/office/drawing/2014/main" id="{6000AC29-7448-8CA0-2567-690BC4840DBA}"/>
              </a:ext>
            </a:extLst>
          </p:cNvPr>
          <p:cNvCxnSpPr>
            <a:cxnSpLocks/>
            <a:stCxn id="2" idx="2"/>
          </p:cNvCxnSpPr>
          <p:nvPr/>
        </p:nvCxnSpPr>
        <p:spPr>
          <a:xfrm flipH="1">
            <a:off x="5328895" y="1433980"/>
            <a:ext cx="771893" cy="20109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3566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half" idx="1"/>
          </p:nvPr>
        </p:nvSpPr>
        <p:spPr/>
        <p:txBody>
          <a:bodyPr>
            <a:normAutofit fontScale="92500" lnSpcReduction="20000"/>
          </a:bodyPr>
          <a:lstStyle/>
          <a:p>
            <a:r>
              <a:rPr lang="en-US" dirty="0"/>
              <a:t>Introduction</a:t>
            </a:r>
          </a:p>
          <a:p>
            <a:r>
              <a:rPr lang="en-US" dirty="0"/>
              <a:t>Closed orbit distortion (steering error)</a:t>
            </a:r>
          </a:p>
          <a:p>
            <a:pPr lvl="1">
              <a:buFont typeface="Wingdings" charset="0"/>
              <a:buChar char="q"/>
            </a:pPr>
            <a:r>
              <a:rPr lang="en-US" dirty="0"/>
              <a:t>Beam orbit stability</a:t>
            </a:r>
          </a:p>
          <a:p>
            <a:pPr lvl="1">
              <a:buFont typeface="Wingdings" charset="0"/>
              <a:buChar char="q"/>
            </a:pPr>
            <a:r>
              <a:rPr lang="en-US" dirty="0"/>
              <a:t>Imperfections leading to closed orbit distortion</a:t>
            </a:r>
          </a:p>
          <a:p>
            <a:pPr lvl="1">
              <a:buFont typeface="Wingdings" charset="0"/>
              <a:buChar char="q"/>
            </a:pPr>
            <a:r>
              <a:rPr lang="en-US" dirty="0"/>
              <a:t>Effect of single and multiple dipole kicks</a:t>
            </a:r>
          </a:p>
          <a:p>
            <a:pPr lvl="1">
              <a:buFont typeface="Wingdings" charset="0"/>
              <a:buChar char="q"/>
            </a:pPr>
            <a:r>
              <a:rPr lang="en-US" dirty="0"/>
              <a:t>Closed orbit correction methods</a:t>
            </a:r>
          </a:p>
          <a:p>
            <a:r>
              <a:rPr lang="en-US" dirty="0"/>
              <a:t>Optics function distortion (gradient error)</a:t>
            </a:r>
          </a:p>
          <a:p>
            <a:pPr lvl="1">
              <a:buFont typeface="Wingdings" charset="0"/>
              <a:buChar char="q"/>
            </a:pPr>
            <a:r>
              <a:rPr lang="en-US" dirty="0"/>
              <a:t>Imperfections leading to optics distortion</a:t>
            </a:r>
          </a:p>
          <a:p>
            <a:pPr lvl="1">
              <a:buFont typeface="Wingdings" charset="0"/>
              <a:buChar char="q"/>
            </a:pPr>
            <a:r>
              <a:rPr lang="en-US" dirty="0"/>
              <a:t>Tune-shift and beta distortion due to gradient errors</a:t>
            </a:r>
          </a:p>
          <a:p>
            <a:pPr lvl="1">
              <a:buFont typeface="Wingdings" charset="0"/>
              <a:buChar char="q"/>
            </a:pPr>
            <a:r>
              <a:rPr lang="en-US" dirty="0"/>
              <a:t>Gradient error correction</a:t>
            </a:r>
          </a:p>
          <a:p>
            <a:r>
              <a:rPr lang="en-US" dirty="0"/>
              <a:t>Coupling error</a:t>
            </a:r>
          </a:p>
          <a:p>
            <a:pPr lvl="1">
              <a:buFont typeface="Wingdings" charset="0"/>
              <a:buChar char="q"/>
            </a:pPr>
            <a:r>
              <a:rPr lang="en-US" dirty="0"/>
              <a:t>Coupling errors and their effect</a:t>
            </a:r>
          </a:p>
          <a:p>
            <a:pPr lvl="1">
              <a:buFont typeface="Wingdings" charset="0"/>
              <a:buChar char="q"/>
            </a:pPr>
            <a:r>
              <a:rPr lang="en-US" dirty="0"/>
              <a:t>Coupling correction</a:t>
            </a:r>
          </a:p>
          <a:p>
            <a:r>
              <a:rPr lang="en-US" dirty="0"/>
              <a:t>Summary</a:t>
            </a:r>
          </a:p>
        </p:txBody>
      </p:sp>
      <p:sp>
        <p:nvSpPr>
          <p:cNvPr id="5" name="Date Placeholder 4">
            <a:extLst>
              <a:ext uri="{FF2B5EF4-FFF2-40B4-BE49-F238E27FC236}">
                <a16:creationId xmlns:a16="http://schemas.microsoft.com/office/drawing/2014/main" id="{68796FEA-6CCB-9C74-936A-DBC819E92CA8}"/>
              </a:ext>
            </a:extLst>
          </p:cNvPr>
          <p:cNvSpPr>
            <a:spLocks noGrp="1"/>
          </p:cNvSpPr>
          <p:nvPr>
            <p:ph type="dt" sz="half" idx="14"/>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B1F19B92-2FFC-D420-7A67-40F95F7B6071}"/>
              </a:ext>
            </a:extLst>
          </p:cNvPr>
          <p:cNvSpPr>
            <a:spLocks noGrp="1"/>
          </p:cNvSpPr>
          <p:nvPr>
            <p:ph type="ftr" sz="quarter" idx="15"/>
          </p:nvPr>
        </p:nvSpPr>
        <p:spPr/>
        <p:txBody>
          <a:bodyPr/>
          <a:lstStyle/>
          <a:p>
            <a:r>
              <a:rPr lang="en-US" dirty="0"/>
              <a:t>Linear Imperfections and Correction</a:t>
            </a:r>
          </a:p>
        </p:txBody>
      </p:sp>
      <p:sp>
        <p:nvSpPr>
          <p:cNvPr id="4" name="Slide Number Placeholder 3">
            <a:extLst>
              <a:ext uri="{FF2B5EF4-FFF2-40B4-BE49-F238E27FC236}">
                <a16:creationId xmlns:a16="http://schemas.microsoft.com/office/drawing/2014/main" id="{8C8F9EE8-B3C3-2948-F230-441011D64995}"/>
              </a:ext>
            </a:extLst>
          </p:cNvPr>
          <p:cNvSpPr>
            <a:spLocks noGrp="1"/>
          </p:cNvSpPr>
          <p:nvPr>
            <p:ph type="sldNum" sz="quarter" idx="16"/>
          </p:nvPr>
        </p:nvSpPr>
        <p:spPr/>
        <p:txBody>
          <a:bodyPr/>
          <a:lstStyle/>
          <a:p>
            <a:fld id="{36B5EA5A-BC32-A742-B11B-8E7414D5B535}" type="slidenum">
              <a:rPr lang="en-US" smtClean="0"/>
              <a:pPr/>
              <a:t>3</a:t>
            </a:fld>
            <a:endParaRPr lang="en-US" dirty="0"/>
          </a:p>
        </p:txBody>
      </p:sp>
      <p:pic>
        <p:nvPicPr>
          <p:cNvPr id="9" name="Picture Placeholder 8" descr="A close-up of a machine&#10;&#10;Description automatically generated with low confidence">
            <a:extLst>
              <a:ext uri="{FF2B5EF4-FFF2-40B4-BE49-F238E27FC236}">
                <a16:creationId xmlns:a16="http://schemas.microsoft.com/office/drawing/2014/main" id="{88C4D5CB-7F40-09D4-F634-9D0366E3E084}"/>
              </a:ext>
              <a:ext uri="{C183D7F6-B498-43B3-948B-1728B52AA6E4}">
                <adec:decorative xmlns:adec="http://schemas.microsoft.com/office/drawing/2017/decorative" val="0"/>
              </a:ext>
            </a:extLst>
          </p:cNvPr>
          <p:cNvPicPr>
            <a:picLocks noGrp="1" noChangeAspect="1"/>
          </p:cNvPicPr>
          <p:nvPr>
            <p:ph type="pic" sz="quarter" idx="13"/>
          </p:nvPr>
        </p:nvPicPr>
        <p:blipFill>
          <a:blip r:embed="rId2">
            <a:extLst>
              <a:ext uri="{BEBA8EAE-BF5A-486C-A8C5-ECC9F3942E4B}">
                <a14:imgProps xmlns:a14="http://schemas.microsoft.com/office/drawing/2010/main">
                  <a14:imgLayer r:embed="rId3">
                    <a14:imgEffect>
                      <a14:brightnessContrast bright="40000"/>
                    </a14:imgEffect>
                  </a14:imgLayer>
                </a14:imgProps>
              </a:ext>
            </a:extLst>
          </a:blip>
          <a:srcRect t="11364" b="11364"/>
          <a:stretch>
            <a:fillRect/>
          </a:stretch>
        </p:blipFill>
        <p:spPr>
          <a:prstGeom prst="rect">
            <a:avLst/>
          </a:prstGeom>
        </p:spPr>
      </p:pic>
    </p:spTree>
    <p:extLst>
      <p:ext uri="{BB962C8B-B14F-4D97-AF65-F5344CB8AC3E}">
        <p14:creationId xmlns:p14="http://schemas.microsoft.com/office/powerpoint/2010/main" val="2947506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endParaRPr lang="en-US" dirty="0"/>
          </a:p>
          <a:p>
            <a:pPr lvl="2"/>
            <a:endParaRPr lang="en-US" dirty="0"/>
          </a:p>
          <a:p>
            <a:pPr lvl="2"/>
            <a:endParaRPr lang="en-US" dirty="0"/>
          </a:p>
          <a:p>
            <a:pPr lvl="2"/>
            <a:endParaRPr lang="en-US" dirty="0"/>
          </a:p>
          <a:p>
            <a:pPr lvl="1"/>
            <a:r>
              <a:rPr lang="en-US" dirty="0"/>
              <a:t>We </a:t>
            </a:r>
            <a:r>
              <a:rPr lang="en-US" b="1" dirty="0"/>
              <a:t>start again from the general equation </a:t>
            </a:r>
            <a:r>
              <a:rPr lang="en-US" dirty="0"/>
              <a:t>to transport particle coordinates along a lattice:</a:t>
            </a:r>
          </a:p>
          <a:p>
            <a:pPr lvl="1"/>
            <a:endParaRPr lang="en-US" dirty="0"/>
          </a:p>
          <a:p>
            <a:pPr lvl="1"/>
            <a:endParaRPr lang="en-US" dirty="0"/>
          </a:p>
          <a:p>
            <a:pPr lvl="1"/>
            <a:endParaRPr lang="en-US" dirty="0"/>
          </a:p>
          <a:p>
            <a:pPr lvl="1"/>
            <a:r>
              <a:rPr lang="en-US" b="1" dirty="0"/>
              <a:t>But now computing the coordinates after having done a full one turn in the machine</a:t>
            </a:r>
          </a:p>
          <a:p>
            <a:pPr lvl="1"/>
            <a:endParaRPr lang="en-US" b="1" dirty="0"/>
          </a:p>
          <a:p>
            <a:pPr lvl="1"/>
            <a:endParaRPr lang="en-US" b="1" dirty="0"/>
          </a:p>
          <a:p>
            <a:pPr lvl="1"/>
            <a:endParaRPr lang="en-US" b="1" dirty="0"/>
          </a:p>
          <a:p>
            <a:pPr lvl="2"/>
            <a:r>
              <a:rPr lang="en-US" dirty="0"/>
              <a:t>Where</a:t>
            </a:r>
            <a:r>
              <a:rPr lang="en-US" b="1" dirty="0"/>
              <a:t> Q is the “tune” </a:t>
            </a:r>
            <a:r>
              <a:rPr lang="en-US" dirty="0"/>
              <a:t>or “one-turn-phase advance” of the synchrotron under consideration (in units of 2𝜋)</a:t>
            </a:r>
          </a:p>
          <a:p>
            <a:endParaRPr lang="en-US" dirty="0"/>
          </a:p>
          <a:p>
            <a:endParaRPr lang="en-US" dirty="0"/>
          </a:p>
        </p:txBody>
      </p:sp>
      <p:sp>
        <p:nvSpPr>
          <p:cNvPr id="2" name="Title 1"/>
          <p:cNvSpPr>
            <a:spLocks noGrp="1"/>
          </p:cNvSpPr>
          <p:nvPr>
            <p:ph type="title"/>
          </p:nvPr>
        </p:nvSpPr>
        <p:spPr/>
        <p:txBody>
          <a:bodyPr/>
          <a:lstStyle/>
          <a:p>
            <a:r>
              <a:rPr lang="en-US" u="sng" dirty="0"/>
              <a:t>Closed orbit</a:t>
            </a:r>
            <a:r>
              <a:rPr lang="en-US" dirty="0"/>
              <a:t> from single dipole kick (1/3) </a:t>
            </a:r>
          </a:p>
        </p:txBody>
      </p:sp>
      <p:sp>
        <p:nvSpPr>
          <p:cNvPr id="4" name="Date Placeholder 3">
            <a:extLst>
              <a:ext uri="{FF2B5EF4-FFF2-40B4-BE49-F238E27FC236}">
                <a16:creationId xmlns:a16="http://schemas.microsoft.com/office/drawing/2014/main" id="{BEC41D7F-9F73-3EFE-C91A-BEF31D59BED2}"/>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35A7E6B4-3B22-FF56-D4D5-6103528B1085}"/>
              </a:ext>
            </a:extLst>
          </p:cNvPr>
          <p:cNvSpPr>
            <a:spLocks noGrp="1"/>
          </p:cNvSpPr>
          <p:nvPr>
            <p:ph type="ftr" sz="quarter" idx="11"/>
          </p:nvPr>
        </p:nvSpPr>
        <p:spPr/>
        <p:txBody>
          <a:bodyPr/>
          <a:lstStyle/>
          <a:p>
            <a:r>
              <a:rPr lang="en-US"/>
              <a:t>Linear Imperfections and Correction</a:t>
            </a:r>
            <a:endParaRPr lang="en-US" dirty="0"/>
          </a:p>
        </p:txBody>
      </p:sp>
      <p:sp>
        <p:nvSpPr>
          <p:cNvPr id="12" name="Slide Number Placeholder 11">
            <a:extLst>
              <a:ext uri="{FF2B5EF4-FFF2-40B4-BE49-F238E27FC236}">
                <a16:creationId xmlns:a16="http://schemas.microsoft.com/office/drawing/2014/main" id="{781971FB-AB86-F922-749E-B7D37724F6DD}"/>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20" name="Picture 19">
            <a:extLst>
              <a:ext uri="{FF2B5EF4-FFF2-40B4-BE49-F238E27FC236}">
                <a16:creationId xmlns:a16="http://schemas.microsoft.com/office/drawing/2014/main" id="{0FCE61D3-2B2A-07C0-E63A-D3D5EA6E2BCD}"/>
              </a:ext>
            </a:extLst>
          </p:cNvPr>
          <p:cNvPicPr>
            <a:picLocks noChangeAspect="1"/>
          </p:cNvPicPr>
          <p:nvPr/>
        </p:nvPicPr>
        <p:blipFill>
          <a:blip r:embed="rId3"/>
          <a:stretch>
            <a:fillRect/>
          </a:stretch>
        </p:blipFill>
        <p:spPr>
          <a:xfrm>
            <a:off x="1557151" y="7385423"/>
            <a:ext cx="5118100" cy="685800"/>
          </a:xfrm>
          <a:prstGeom prst="rect">
            <a:avLst/>
          </a:prstGeom>
        </p:spPr>
      </p:pic>
      <p:grpSp>
        <p:nvGrpSpPr>
          <p:cNvPr id="24" name="Group 23">
            <a:extLst>
              <a:ext uri="{FF2B5EF4-FFF2-40B4-BE49-F238E27FC236}">
                <a16:creationId xmlns:a16="http://schemas.microsoft.com/office/drawing/2014/main" id="{5E9B3AC5-8FC9-0CAE-3522-71180E6BF745}"/>
              </a:ext>
            </a:extLst>
          </p:cNvPr>
          <p:cNvGrpSpPr/>
          <p:nvPr/>
        </p:nvGrpSpPr>
        <p:grpSpPr>
          <a:xfrm>
            <a:off x="2351592" y="1012078"/>
            <a:ext cx="7488815" cy="1208873"/>
            <a:chOff x="2384552" y="2937374"/>
            <a:chExt cx="7488815" cy="1208873"/>
          </a:xfrm>
        </p:grpSpPr>
        <p:cxnSp>
          <p:nvCxnSpPr>
            <p:cNvPr id="25" name="Straight Arrow Connector 24">
              <a:extLst>
                <a:ext uri="{FF2B5EF4-FFF2-40B4-BE49-F238E27FC236}">
                  <a16:creationId xmlns:a16="http://schemas.microsoft.com/office/drawing/2014/main" id="{C0DD59E6-7D93-A3BF-09B9-18C3F4C04212}"/>
                </a:ext>
              </a:extLst>
            </p:cNvPr>
            <p:cNvCxnSpPr/>
            <p:nvPr/>
          </p:nvCxnSpPr>
          <p:spPr>
            <a:xfrm>
              <a:off x="2384552" y="3843281"/>
              <a:ext cx="7128792"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40BA172-EFD6-5C82-3745-9D4DC81BCC31}"/>
                </a:ext>
              </a:extLst>
            </p:cNvPr>
            <p:cNvSpPr txBox="1"/>
            <p:nvPr/>
          </p:nvSpPr>
          <p:spPr>
            <a:xfrm>
              <a:off x="9518808" y="3778139"/>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s</a:t>
              </a:r>
            </a:p>
          </p:txBody>
        </p:sp>
        <p:cxnSp>
          <p:nvCxnSpPr>
            <p:cNvPr id="27" name="Straight Arrow Connector 26">
              <a:extLst>
                <a:ext uri="{FF2B5EF4-FFF2-40B4-BE49-F238E27FC236}">
                  <a16:creationId xmlns:a16="http://schemas.microsoft.com/office/drawing/2014/main" id="{10E8E134-0B20-E8E1-6041-04BA36E80E07}"/>
                </a:ext>
              </a:extLst>
            </p:cNvPr>
            <p:cNvCxnSpPr>
              <a:cxnSpLocks/>
            </p:cNvCxnSpPr>
            <p:nvPr/>
          </p:nvCxnSpPr>
          <p:spPr>
            <a:xfrm flipV="1">
              <a:off x="5912944" y="3049726"/>
              <a:ext cx="0" cy="1070577"/>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1E0A59D-F810-76D3-3054-37C119F7BD5F}"/>
                </a:ext>
              </a:extLst>
            </p:cNvPr>
            <p:cNvSpPr txBox="1"/>
            <p:nvPr/>
          </p:nvSpPr>
          <p:spPr>
            <a:xfrm>
              <a:off x="5663656" y="2937374"/>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u</a:t>
              </a:r>
            </a:p>
          </p:txBody>
        </p:sp>
        <p:sp>
          <p:nvSpPr>
            <p:cNvPr id="29" name="Freeform 28">
              <a:extLst>
                <a:ext uri="{FF2B5EF4-FFF2-40B4-BE49-F238E27FC236}">
                  <a16:creationId xmlns:a16="http://schemas.microsoft.com/office/drawing/2014/main" id="{301824E5-4EF1-79E5-2E3E-6640C2A3A61F}"/>
                </a:ext>
              </a:extLst>
            </p:cNvPr>
            <p:cNvSpPr/>
            <p:nvPr/>
          </p:nvSpPr>
          <p:spPr>
            <a:xfrm>
              <a:off x="2680680" y="3381416"/>
              <a:ext cx="6641399" cy="764831"/>
            </a:xfrm>
            <a:custGeom>
              <a:avLst/>
              <a:gdLst>
                <a:gd name="connsiteX0" fmla="*/ 0 w 3448595"/>
                <a:gd name="connsiteY0" fmla="*/ 445712 h 759388"/>
                <a:gd name="connsiteX1" fmla="*/ 548640 w 3448595"/>
                <a:gd name="connsiteY1" fmla="*/ 1574 h 759388"/>
                <a:gd name="connsiteX2" fmla="*/ 1349829 w 3448595"/>
                <a:gd name="connsiteY2" fmla="*/ 315083 h 759388"/>
                <a:gd name="connsiteX3" fmla="*/ 2124892 w 3448595"/>
                <a:gd name="connsiteY3" fmla="*/ 759220 h 759388"/>
                <a:gd name="connsiteX4" fmla="*/ 3056709 w 3448595"/>
                <a:gd name="connsiteY4" fmla="*/ 367334 h 759388"/>
                <a:gd name="connsiteX5" fmla="*/ 3448595 w 3448595"/>
                <a:gd name="connsiteY5" fmla="*/ 349917 h 759388"/>
                <a:gd name="connsiteX0" fmla="*/ 0 w 3448595"/>
                <a:gd name="connsiteY0" fmla="*/ 445712 h 759390"/>
                <a:gd name="connsiteX1" fmla="*/ 548640 w 3448595"/>
                <a:gd name="connsiteY1" fmla="*/ 1574 h 759390"/>
                <a:gd name="connsiteX2" fmla="*/ 1349829 w 3448595"/>
                <a:gd name="connsiteY2" fmla="*/ 315083 h 759390"/>
                <a:gd name="connsiteX3" fmla="*/ 2124892 w 3448595"/>
                <a:gd name="connsiteY3" fmla="*/ 759220 h 759390"/>
                <a:gd name="connsiteX4" fmla="*/ 2987040 w 3448595"/>
                <a:gd name="connsiteY4" fmla="*/ 262831 h 759390"/>
                <a:gd name="connsiteX5" fmla="*/ 3448595 w 3448595"/>
                <a:gd name="connsiteY5" fmla="*/ 349917 h 759390"/>
                <a:gd name="connsiteX0" fmla="*/ 0 w 3448595"/>
                <a:gd name="connsiteY0" fmla="*/ 445712 h 760349"/>
                <a:gd name="connsiteX1" fmla="*/ 548640 w 3448595"/>
                <a:gd name="connsiteY1" fmla="*/ 1574 h 760349"/>
                <a:gd name="connsiteX2" fmla="*/ 1349829 w 3448595"/>
                <a:gd name="connsiteY2" fmla="*/ 315083 h 760349"/>
                <a:gd name="connsiteX3" fmla="*/ 2124892 w 3448595"/>
                <a:gd name="connsiteY3" fmla="*/ 759220 h 760349"/>
                <a:gd name="connsiteX4" fmla="*/ 3021875 w 3448595"/>
                <a:gd name="connsiteY4" fmla="*/ 175745 h 760349"/>
                <a:gd name="connsiteX5" fmla="*/ 3448595 w 3448595"/>
                <a:gd name="connsiteY5" fmla="*/ 349917 h 760349"/>
                <a:gd name="connsiteX0" fmla="*/ 0 w 3500846"/>
                <a:gd name="connsiteY0" fmla="*/ 445712 h 760349"/>
                <a:gd name="connsiteX1" fmla="*/ 548640 w 3500846"/>
                <a:gd name="connsiteY1" fmla="*/ 1574 h 760349"/>
                <a:gd name="connsiteX2" fmla="*/ 1349829 w 3500846"/>
                <a:gd name="connsiteY2" fmla="*/ 315083 h 760349"/>
                <a:gd name="connsiteX3" fmla="*/ 2124892 w 3500846"/>
                <a:gd name="connsiteY3" fmla="*/ 759220 h 760349"/>
                <a:gd name="connsiteX4" fmla="*/ 3021875 w 3500846"/>
                <a:gd name="connsiteY4" fmla="*/ 175745 h 760349"/>
                <a:gd name="connsiteX5" fmla="*/ 3500846 w 3500846"/>
                <a:gd name="connsiteY5" fmla="*/ 315082 h 760349"/>
                <a:gd name="connsiteX0" fmla="*/ 0 w 3500846"/>
                <a:gd name="connsiteY0" fmla="*/ 446635 h 761626"/>
                <a:gd name="connsiteX1" fmla="*/ 548640 w 3500846"/>
                <a:gd name="connsiteY1" fmla="*/ 2497 h 761626"/>
                <a:gd name="connsiteX2" fmla="*/ 1349829 w 3500846"/>
                <a:gd name="connsiteY2" fmla="*/ 316006 h 761626"/>
                <a:gd name="connsiteX3" fmla="*/ 2124892 w 3500846"/>
                <a:gd name="connsiteY3" fmla="*/ 760143 h 761626"/>
                <a:gd name="connsiteX4" fmla="*/ 3021875 w 3500846"/>
                <a:gd name="connsiteY4" fmla="*/ 176668 h 761626"/>
                <a:gd name="connsiteX5" fmla="*/ 3500846 w 3500846"/>
                <a:gd name="connsiteY5" fmla="*/ 316005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7914 h 767437"/>
                <a:gd name="connsiteX1" fmla="*/ 548640 w 3344092"/>
                <a:gd name="connsiteY1" fmla="*/ 3776 h 767437"/>
                <a:gd name="connsiteX2" fmla="*/ 1349829 w 3344092"/>
                <a:gd name="connsiteY2" fmla="*/ 317285 h 767437"/>
                <a:gd name="connsiteX3" fmla="*/ 2124892 w 3344092"/>
                <a:gd name="connsiteY3" fmla="*/ 761422 h 767437"/>
                <a:gd name="connsiteX4" fmla="*/ 2830287 w 3344092"/>
                <a:gd name="connsiteY4" fmla="*/ 12484 h 767437"/>
                <a:gd name="connsiteX5" fmla="*/ 3344092 w 3344092"/>
                <a:gd name="connsiteY5" fmla="*/ 325992 h 767437"/>
                <a:gd name="connsiteX0" fmla="*/ 0 w 3344092"/>
                <a:gd name="connsiteY0" fmla="*/ 447914 h 767437"/>
                <a:gd name="connsiteX1" fmla="*/ 209005 w 3344092"/>
                <a:gd name="connsiteY1" fmla="*/ 369537 h 767437"/>
                <a:gd name="connsiteX2" fmla="*/ 548640 w 3344092"/>
                <a:gd name="connsiteY2" fmla="*/ 3776 h 767437"/>
                <a:gd name="connsiteX3" fmla="*/ 1349829 w 3344092"/>
                <a:gd name="connsiteY3" fmla="*/ 317285 h 767437"/>
                <a:gd name="connsiteX4" fmla="*/ 2124892 w 3344092"/>
                <a:gd name="connsiteY4" fmla="*/ 761422 h 767437"/>
                <a:gd name="connsiteX5" fmla="*/ 2830287 w 3344092"/>
                <a:gd name="connsiteY5" fmla="*/ 12484 h 767437"/>
                <a:gd name="connsiteX6" fmla="*/ 3344092 w 3344092"/>
                <a:gd name="connsiteY6" fmla="*/ 325992 h 767437"/>
                <a:gd name="connsiteX0" fmla="*/ 0 w 6322423"/>
                <a:gd name="connsiteY0" fmla="*/ 465332 h 767437"/>
                <a:gd name="connsiteX1" fmla="*/ 3187336 w 6322423"/>
                <a:gd name="connsiteY1" fmla="*/ 369537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6019"/>
                <a:gd name="connsiteX1" fmla="*/ 2918382 w 6322423"/>
                <a:gd name="connsiteY1" fmla="*/ 258452 h 766019"/>
                <a:gd name="connsiteX2" fmla="*/ 3707724 w 6322423"/>
                <a:gd name="connsiteY2" fmla="*/ 99469 h 766019"/>
                <a:gd name="connsiteX3" fmla="*/ 4328160 w 6322423"/>
                <a:gd name="connsiteY3" fmla="*/ 317285 h 766019"/>
                <a:gd name="connsiteX4" fmla="*/ 5103223 w 6322423"/>
                <a:gd name="connsiteY4" fmla="*/ 761422 h 766019"/>
                <a:gd name="connsiteX5" fmla="*/ 5808618 w 6322423"/>
                <a:gd name="connsiteY5" fmla="*/ 12484 h 766019"/>
                <a:gd name="connsiteX6" fmla="*/ 6322423 w 6322423"/>
                <a:gd name="connsiteY6" fmla="*/ 325992 h 766019"/>
                <a:gd name="connsiteX0" fmla="*/ 0 w 6322423"/>
                <a:gd name="connsiteY0" fmla="*/ 437110 h 766019"/>
                <a:gd name="connsiteX1" fmla="*/ 1476651 w 6322423"/>
                <a:gd name="connsiteY1" fmla="*/ 61888 h 766019"/>
                <a:gd name="connsiteX2" fmla="*/ 2918382 w 6322423"/>
                <a:gd name="connsiteY2" fmla="*/ 258452 h 766019"/>
                <a:gd name="connsiteX3" fmla="*/ 3707724 w 6322423"/>
                <a:gd name="connsiteY3" fmla="*/ 99469 h 766019"/>
                <a:gd name="connsiteX4" fmla="*/ 4328160 w 6322423"/>
                <a:gd name="connsiteY4" fmla="*/ 317285 h 766019"/>
                <a:gd name="connsiteX5" fmla="*/ 5103223 w 6322423"/>
                <a:gd name="connsiteY5" fmla="*/ 761422 h 766019"/>
                <a:gd name="connsiteX6" fmla="*/ 5808618 w 6322423"/>
                <a:gd name="connsiteY6" fmla="*/ 12484 h 766019"/>
                <a:gd name="connsiteX7" fmla="*/ 6322423 w 6322423"/>
                <a:gd name="connsiteY7" fmla="*/ 325992 h 766019"/>
                <a:gd name="connsiteX0" fmla="*/ 0 w 6641399"/>
                <a:gd name="connsiteY0" fmla="*/ 437110 h 766019"/>
                <a:gd name="connsiteX1" fmla="*/ 1795627 w 6641399"/>
                <a:gd name="connsiteY1" fmla="*/ 61888 h 766019"/>
                <a:gd name="connsiteX2" fmla="*/ 3237358 w 6641399"/>
                <a:gd name="connsiteY2" fmla="*/ 258452 h 766019"/>
                <a:gd name="connsiteX3" fmla="*/ 4026700 w 6641399"/>
                <a:gd name="connsiteY3" fmla="*/ 99469 h 766019"/>
                <a:gd name="connsiteX4" fmla="*/ 4647136 w 6641399"/>
                <a:gd name="connsiteY4" fmla="*/ 317285 h 766019"/>
                <a:gd name="connsiteX5" fmla="*/ 5422199 w 6641399"/>
                <a:gd name="connsiteY5" fmla="*/ 761422 h 766019"/>
                <a:gd name="connsiteX6" fmla="*/ 6127594 w 6641399"/>
                <a:gd name="connsiteY6" fmla="*/ 12484 h 766019"/>
                <a:gd name="connsiteX7" fmla="*/ 6641399 w 6641399"/>
                <a:gd name="connsiteY7" fmla="*/ 325992 h 766019"/>
                <a:gd name="connsiteX0" fmla="*/ 0 w 6641399"/>
                <a:gd name="connsiteY0" fmla="*/ 437110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322247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322247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174"/>
                <a:gd name="connsiteX1" fmla="*/ 647311 w 6641399"/>
                <a:gd name="connsiteY1" fmla="*/ 742372 h 766174"/>
                <a:gd name="connsiteX2" fmla="*/ 1795627 w 6641399"/>
                <a:gd name="connsiteY2" fmla="*/ 51255 h 766174"/>
                <a:gd name="connsiteX3" fmla="*/ 3237358 w 6641399"/>
                <a:gd name="connsiteY3" fmla="*/ 322247 h 766174"/>
                <a:gd name="connsiteX4" fmla="*/ 4026700 w 6641399"/>
                <a:gd name="connsiteY4" fmla="*/ 14409 h 766174"/>
                <a:gd name="connsiteX5" fmla="*/ 4647136 w 6641399"/>
                <a:gd name="connsiteY5" fmla="*/ 317285 h 766174"/>
                <a:gd name="connsiteX6" fmla="*/ 5422199 w 6641399"/>
                <a:gd name="connsiteY6" fmla="*/ 761422 h 766174"/>
                <a:gd name="connsiteX7" fmla="*/ 6127594 w 6641399"/>
                <a:gd name="connsiteY7" fmla="*/ 12484 h 766174"/>
                <a:gd name="connsiteX8" fmla="*/ 6641399 w 6641399"/>
                <a:gd name="connsiteY8" fmla="*/ 325992 h 766174"/>
                <a:gd name="connsiteX0" fmla="*/ 0 w 6641399"/>
                <a:gd name="connsiteY0" fmla="*/ 298887 h 771247"/>
                <a:gd name="connsiteX1" fmla="*/ 647311 w 6641399"/>
                <a:gd name="connsiteY1" fmla="*/ 742372 h 771247"/>
                <a:gd name="connsiteX2" fmla="*/ 1795627 w 6641399"/>
                <a:gd name="connsiteY2" fmla="*/ 51255 h 771247"/>
                <a:gd name="connsiteX3" fmla="*/ 3237358 w 6641399"/>
                <a:gd name="connsiteY3" fmla="*/ 322247 h 771247"/>
                <a:gd name="connsiteX4" fmla="*/ 4026700 w 6641399"/>
                <a:gd name="connsiteY4" fmla="*/ 14409 h 771247"/>
                <a:gd name="connsiteX5" fmla="*/ 4593974 w 6641399"/>
                <a:gd name="connsiteY5" fmla="*/ 412978 h 771247"/>
                <a:gd name="connsiteX6" fmla="*/ 5422199 w 6641399"/>
                <a:gd name="connsiteY6" fmla="*/ 761422 h 771247"/>
                <a:gd name="connsiteX7" fmla="*/ 6127594 w 6641399"/>
                <a:gd name="connsiteY7" fmla="*/ 12484 h 771247"/>
                <a:gd name="connsiteX8" fmla="*/ 6641399 w 6641399"/>
                <a:gd name="connsiteY8" fmla="*/ 325992 h 771247"/>
                <a:gd name="connsiteX0" fmla="*/ 0 w 6641399"/>
                <a:gd name="connsiteY0" fmla="*/ 298887 h 776422"/>
                <a:gd name="connsiteX1" fmla="*/ 647311 w 6641399"/>
                <a:gd name="connsiteY1" fmla="*/ 742372 h 776422"/>
                <a:gd name="connsiteX2" fmla="*/ 1795627 w 6641399"/>
                <a:gd name="connsiteY2" fmla="*/ 51255 h 776422"/>
                <a:gd name="connsiteX3" fmla="*/ 3237358 w 6641399"/>
                <a:gd name="connsiteY3" fmla="*/ 322247 h 776422"/>
                <a:gd name="connsiteX4" fmla="*/ 4026700 w 6641399"/>
                <a:gd name="connsiteY4" fmla="*/ 14409 h 776422"/>
                <a:gd name="connsiteX5" fmla="*/ 4593974 w 6641399"/>
                <a:gd name="connsiteY5" fmla="*/ 412978 h 776422"/>
                <a:gd name="connsiteX6" fmla="*/ 5422199 w 6641399"/>
                <a:gd name="connsiteY6" fmla="*/ 761422 h 776422"/>
                <a:gd name="connsiteX7" fmla="*/ 6127594 w 6641399"/>
                <a:gd name="connsiteY7" fmla="*/ 12484 h 776422"/>
                <a:gd name="connsiteX8" fmla="*/ 6641399 w 6641399"/>
                <a:gd name="connsiteY8" fmla="*/ 325992 h 776422"/>
                <a:gd name="connsiteX0" fmla="*/ 0 w 6641399"/>
                <a:gd name="connsiteY0" fmla="*/ 298887 h 771247"/>
                <a:gd name="connsiteX1" fmla="*/ 647311 w 6641399"/>
                <a:gd name="connsiteY1" fmla="*/ 742372 h 771247"/>
                <a:gd name="connsiteX2" fmla="*/ 1795627 w 6641399"/>
                <a:gd name="connsiteY2" fmla="*/ 51255 h 771247"/>
                <a:gd name="connsiteX3" fmla="*/ 3237358 w 6641399"/>
                <a:gd name="connsiteY3" fmla="*/ 322247 h 771247"/>
                <a:gd name="connsiteX4" fmla="*/ 4026700 w 6641399"/>
                <a:gd name="connsiteY4" fmla="*/ 14409 h 771247"/>
                <a:gd name="connsiteX5" fmla="*/ 4593974 w 6641399"/>
                <a:gd name="connsiteY5" fmla="*/ 412978 h 771247"/>
                <a:gd name="connsiteX6" fmla="*/ 5283975 w 6641399"/>
                <a:gd name="connsiteY6" fmla="*/ 761422 h 771247"/>
                <a:gd name="connsiteX7" fmla="*/ 6127594 w 6641399"/>
                <a:gd name="connsiteY7" fmla="*/ 12484 h 771247"/>
                <a:gd name="connsiteX8" fmla="*/ 6641399 w 6641399"/>
                <a:gd name="connsiteY8" fmla="*/ 325992 h 771247"/>
                <a:gd name="connsiteX0" fmla="*/ 0 w 6641399"/>
                <a:gd name="connsiteY0" fmla="*/ 285657 h 750313"/>
                <a:gd name="connsiteX1" fmla="*/ 647311 w 6641399"/>
                <a:gd name="connsiteY1" fmla="*/ 729142 h 750313"/>
                <a:gd name="connsiteX2" fmla="*/ 1795627 w 6641399"/>
                <a:gd name="connsiteY2" fmla="*/ 38025 h 750313"/>
                <a:gd name="connsiteX3" fmla="*/ 3237358 w 6641399"/>
                <a:gd name="connsiteY3" fmla="*/ 309017 h 750313"/>
                <a:gd name="connsiteX4" fmla="*/ 4026700 w 6641399"/>
                <a:gd name="connsiteY4" fmla="*/ 1179 h 750313"/>
                <a:gd name="connsiteX5" fmla="*/ 4593974 w 6641399"/>
                <a:gd name="connsiteY5" fmla="*/ 399748 h 750313"/>
                <a:gd name="connsiteX6" fmla="*/ 5283975 w 6641399"/>
                <a:gd name="connsiteY6" fmla="*/ 748192 h 750313"/>
                <a:gd name="connsiteX7" fmla="*/ 6127594 w 6641399"/>
                <a:gd name="connsiteY7" fmla="*/ 233170 h 750313"/>
                <a:gd name="connsiteX8" fmla="*/ 6641399 w 6641399"/>
                <a:gd name="connsiteY8" fmla="*/ 312762 h 750313"/>
                <a:gd name="connsiteX0" fmla="*/ 0 w 6641399"/>
                <a:gd name="connsiteY0" fmla="*/ 285657 h 749058"/>
                <a:gd name="connsiteX1" fmla="*/ 647311 w 6641399"/>
                <a:gd name="connsiteY1" fmla="*/ 729142 h 749058"/>
                <a:gd name="connsiteX2" fmla="*/ 1795627 w 6641399"/>
                <a:gd name="connsiteY2" fmla="*/ 38025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647311 w 6641399"/>
                <a:gd name="connsiteY1" fmla="*/ 729142 h 749058"/>
                <a:gd name="connsiteX2" fmla="*/ 1795627 w 6641399"/>
                <a:gd name="connsiteY2" fmla="*/ 38025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647311 w 6641399"/>
                <a:gd name="connsiteY1" fmla="*/ 729142 h 749058"/>
                <a:gd name="connsiteX2" fmla="*/ 2233616 w 6641399"/>
                <a:gd name="connsiteY2" fmla="*/ 30341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793307 w 6641399"/>
                <a:gd name="connsiteY1" fmla="*/ 729142 h 749058"/>
                <a:gd name="connsiteX2" fmla="*/ 2233616 w 6641399"/>
                <a:gd name="connsiteY2" fmla="*/ 30341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300532 h 763067"/>
                <a:gd name="connsiteX1" fmla="*/ 793307 w 6641399"/>
                <a:gd name="connsiteY1" fmla="*/ 744017 h 763067"/>
                <a:gd name="connsiteX2" fmla="*/ 2233616 w 6641399"/>
                <a:gd name="connsiteY2" fmla="*/ 45216 h 763067"/>
                <a:gd name="connsiteX3" fmla="*/ 3237358 w 6641399"/>
                <a:gd name="connsiteY3" fmla="*/ 323892 h 763067"/>
                <a:gd name="connsiteX4" fmla="*/ 4026700 w 6641399"/>
                <a:gd name="connsiteY4" fmla="*/ 16054 h 763067"/>
                <a:gd name="connsiteX5" fmla="*/ 5283975 w 6641399"/>
                <a:gd name="connsiteY5" fmla="*/ 763067 h 763067"/>
                <a:gd name="connsiteX6" fmla="*/ 6085064 w 6641399"/>
                <a:gd name="connsiteY6" fmla="*/ 311840 h 763067"/>
                <a:gd name="connsiteX7" fmla="*/ 6641399 w 6641399"/>
                <a:gd name="connsiteY7" fmla="*/ 327637 h 763067"/>
                <a:gd name="connsiteX0" fmla="*/ 0 w 6641399"/>
                <a:gd name="connsiteY0" fmla="*/ 300532 h 764831"/>
                <a:gd name="connsiteX1" fmla="*/ 793307 w 6641399"/>
                <a:gd name="connsiteY1" fmla="*/ 744017 h 764831"/>
                <a:gd name="connsiteX2" fmla="*/ 2233616 w 6641399"/>
                <a:gd name="connsiteY2" fmla="*/ 45216 h 764831"/>
                <a:gd name="connsiteX3" fmla="*/ 3237358 w 6641399"/>
                <a:gd name="connsiteY3" fmla="*/ 323892 h 764831"/>
                <a:gd name="connsiteX4" fmla="*/ 4026700 w 6641399"/>
                <a:gd name="connsiteY4" fmla="*/ 16054 h 764831"/>
                <a:gd name="connsiteX5" fmla="*/ 5283975 w 6641399"/>
                <a:gd name="connsiteY5" fmla="*/ 763067 h 764831"/>
                <a:gd name="connsiteX6" fmla="*/ 6085064 w 6641399"/>
                <a:gd name="connsiteY6" fmla="*/ 227316 h 764831"/>
                <a:gd name="connsiteX7" fmla="*/ 6641399 w 6641399"/>
                <a:gd name="connsiteY7" fmla="*/ 327637 h 76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41399" h="764831">
                  <a:moveTo>
                    <a:pt x="0" y="300532"/>
                  </a:moveTo>
                  <a:cubicBezTo>
                    <a:pt x="107885" y="454190"/>
                    <a:pt x="494036" y="806554"/>
                    <a:pt x="793307" y="744017"/>
                  </a:cubicBezTo>
                  <a:cubicBezTo>
                    <a:pt x="1092578" y="681480"/>
                    <a:pt x="1801942" y="47897"/>
                    <a:pt x="2233616" y="45216"/>
                  </a:cubicBezTo>
                  <a:cubicBezTo>
                    <a:pt x="2665290" y="42535"/>
                    <a:pt x="2779320" y="142772"/>
                    <a:pt x="3237358" y="323892"/>
                  </a:cubicBezTo>
                  <a:cubicBezTo>
                    <a:pt x="3594613" y="132911"/>
                    <a:pt x="3685597" y="-57142"/>
                    <a:pt x="4026700" y="16054"/>
                  </a:cubicBezTo>
                  <a:cubicBezTo>
                    <a:pt x="4367803" y="89250"/>
                    <a:pt x="4940914" y="727857"/>
                    <a:pt x="5283975" y="763067"/>
                  </a:cubicBezTo>
                  <a:cubicBezTo>
                    <a:pt x="5627036" y="798277"/>
                    <a:pt x="5864447" y="295533"/>
                    <a:pt x="6085064" y="227316"/>
                  </a:cubicBezTo>
                  <a:cubicBezTo>
                    <a:pt x="6305681" y="159099"/>
                    <a:pt x="6536896" y="172335"/>
                    <a:pt x="6641399" y="327637"/>
                  </a:cubicBezTo>
                </a:path>
              </a:pathLst>
            </a:custGeom>
            <a:noFill/>
            <a:ln w="28575">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Arc 29">
              <a:extLst>
                <a:ext uri="{FF2B5EF4-FFF2-40B4-BE49-F238E27FC236}">
                  <a16:creationId xmlns:a16="http://schemas.microsoft.com/office/drawing/2014/main" id="{77960A21-D143-73B5-293D-39DAAA449F59}"/>
                </a:ext>
              </a:extLst>
            </p:cNvPr>
            <p:cNvSpPr/>
            <p:nvPr/>
          </p:nvSpPr>
          <p:spPr>
            <a:xfrm rot="1689037">
              <a:off x="5451999" y="3159189"/>
              <a:ext cx="900000" cy="900000"/>
            </a:xfrm>
            <a:prstGeom prst="arc">
              <a:avLst>
                <a:gd name="adj1" fmla="val 19094482"/>
                <a:gd name="adj2" fmla="val 0"/>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1" name="TextBox 30">
              <a:extLst>
                <a:ext uri="{FF2B5EF4-FFF2-40B4-BE49-F238E27FC236}">
                  <a16:creationId xmlns:a16="http://schemas.microsoft.com/office/drawing/2014/main" id="{1C497DDA-7986-625F-0BAE-A785FDF0B57E}"/>
                </a:ext>
              </a:extLst>
            </p:cNvPr>
            <p:cNvSpPr txBox="1"/>
            <p:nvPr/>
          </p:nvSpPr>
          <p:spPr>
            <a:xfrm>
              <a:off x="6423406" y="3521630"/>
              <a:ext cx="354559" cy="276999"/>
            </a:xfrm>
            <a:prstGeom prst="rect">
              <a:avLst/>
            </a:prstGeom>
            <a:noFill/>
          </p:spPr>
          <p:txBody>
            <a:bodyPr wrap="square" lIns="0" tIns="0" rIns="0" bIns="0" rtlCol="0">
              <a:spAutoFit/>
            </a:bodyPr>
            <a:lstStyle/>
            <a:p>
              <a:pPr algn="l">
                <a:buNone/>
              </a:pPr>
              <a:r>
                <a:rPr lang="en-CH" sz="1800" dirty="0">
                  <a:solidFill>
                    <a:schemeClr val="bg2">
                      <a:lumMod val="10000"/>
                    </a:schemeClr>
                  </a:solidFill>
                  <a:latin typeface="Times New Roman" panose="02020603050405020304" pitchFamily="18" charset="0"/>
                  <a:cs typeface="Times New Roman" panose="02020603050405020304" pitchFamily="18" charset="0"/>
                </a:rPr>
                <a:t>𝜃</a:t>
              </a:r>
            </a:p>
          </p:txBody>
        </p:sp>
        <p:sp>
          <p:nvSpPr>
            <p:cNvPr id="32" name="TextBox 31">
              <a:extLst>
                <a:ext uri="{FF2B5EF4-FFF2-40B4-BE49-F238E27FC236}">
                  <a16:creationId xmlns:a16="http://schemas.microsoft.com/office/drawing/2014/main" id="{CA1A0317-398B-F757-152C-921771851DC1}"/>
                </a:ext>
              </a:extLst>
            </p:cNvPr>
            <p:cNvSpPr txBox="1"/>
            <p:nvPr/>
          </p:nvSpPr>
          <p:spPr>
            <a:xfrm>
              <a:off x="5603198" y="3856505"/>
              <a:ext cx="609328" cy="276999"/>
            </a:xfrm>
            <a:prstGeom prst="rect">
              <a:avLst/>
            </a:prstGeom>
            <a:noFill/>
          </p:spPr>
          <p:txBody>
            <a:bodyPr wrap="square" lIns="0" tIns="0" rIns="0" bIns="0" rtlCol="0">
              <a:spAutoFit/>
            </a:bodyPr>
            <a:lstStyle/>
            <a:p>
              <a:pPr algn="l">
                <a:buNone/>
              </a:pPr>
              <a:r>
                <a:rPr lang="en-US" sz="1800" i="1" dirty="0">
                  <a:solidFill>
                    <a:schemeClr val="bg2">
                      <a:lumMod val="10000"/>
                    </a:schemeClr>
                  </a:solidFill>
                  <a:latin typeface="Times New Roman" panose="02020603050405020304" pitchFamily="18" charset="0"/>
                  <a:cs typeface="Times New Roman" panose="02020603050405020304" pitchFamily="18" charset="0"/>
                </a:rPr>
                <a:t>s</a:t>
              </a:r>
              <a:r>
                <a:rPr lang="en-CH" sz="1800" i="1" baseline="-25000" dirty="0">
                  <a:solidFill>
                    <a:schemeClr val="bg2">
                      <a:lumMod val="10000"/>
                    </a:schemeClr>
                  </a:solidFill>
                  <a:latin typeface="Times New Roman" panose="02020603050405020304" pitchFamily="18" charset="0"/>
                  <a:cs typeface="Times New Roman" panose="02020603050405020304" pitchFamily="18" charset="0"/>
                </a:rPr>
                <a:t>0</a:t>
              </a:r>
              <a:endParaRPr lang="en-CH" sz="18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33" name="Straight Connector 32">
              <a:extLst>
                <a:ext uri="{FF2B5EF4-FFF2-40B4-BE49-F238E27FC236}">
                  <a16:creationId xmlns:a16="http://schemas.microsoft.com/office/drawing/2014/main" id="{5449FE1F-8FF3-4A81-B513-F104E6536C50}"/>
                </a:ext>
              </a:extLst>
            </p:cNvPr>
            <p:cNvCxnSpPr>
              <a:cxnSpLocks/>
              <a:stCxn id="29" idx="3"/>
            </p:cNvCxnSpPr>
            <p:nvPr/>
          </p:nvCxnSpPr>
          <p:spPr>
            <a:xfrm>
              <a:off x="5918038" y="3705308"/>
              <a:ext cx="1186074" cy="440042"/>
            </a:xfrm>
            <a:prstGeom prst="line">
              <a:avLst/>
            </a:prstGeom>
            <a:ln w="28575">
              <a:solidFill>
                <a:srgbClr val="C0000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06917C0A-97B5-CECD-3E5E-83D0AC61C244}"/>
              </a:ext>
            </a:extLst>
          </p:cNvPr>
          <p:cNvGrpSpPr/>
          <p:nvPr/>
        </p:nvGrpSpPr>
        <p:grpSpPr>
          <a:xfrm>
            <a:off x="1055440" y="3048670"/>
            <a:ext cx="10257045" cy="838002"/>
            <a:chOff x="1055440" y="3048670"/>
            <a:chExt cx="10257045" cy="838002"/>
          </a:xfrm>
        </p:grpSpPr>
        <p:sp>
          <p:nvSpPr>
            <p:cNvPr id="9" name="TextBox 8">
              <a:extLst>
                <a:ext uri="{FF2B5EF4-FFF2-40B4-BE49-F238E27FC236}">
                  <a16:creationId xmlns:a16="http://schemas.microsoft.com/office/drawing/2014/main" id="{A191C1B2-C561-6E38-18F1-DABBB675C9A1}"/>
                </a:ext>
              </a:extLst>
            </p:cNvPr>
            <p:cNvSpPr txBox="1"/>
            <p:nvPr/>
          </p:nvSpPr>
          <p:spPr>
            <a:xfrm>
              <a:off x="3382602" y="3252962"/>
              <a:ext cx="628377" cy="276999"/>
            </a:xfrm>
            <a:prstGeom prst="rect">
              <a:avLst/>
            </a:prstGeom>
            <a:noFill/>
          </p:spPr>
          <p:txBody>
            <a:bodyPr wrap="none" lIns="0" tIns="0" rIns="0" bIns="0" rtlCol="0">
              <a:spAutoFit/>
            </a:bodyPr>
            <a:lstStyle/>
            <a:p>
              <a:pPr algn="l">
                <a:buNone/>
              </a:pPr>
              <a:r>
                <a:rPr kumimoji="0" lang="en-US" sz="1800" i="1" u="none" strike="noStrike" kern="1200" cap="none" spc="0" normalizeH="0" baseline="0" noProof="0" dirty="0">
                  <a:ln>
                    <a:noFill/>
                  </a:ln>
                  <a:solidFill>
                    <a:srgbClr val="2F2F2F"/>
                  </a:solidFill>
                  <a:effectLst/>
                  <a:uLnTx/>
                  <a:uFillTx/>
                  <a:latin typeface="Arial"/>
                  <a:ea typeface="+mn-ea"/>
                  <a:cs typeface="+mn-cs"/>
                </a:rPr>
                <a:t>where</a:t>
              </a:r>
              <a:endParaRPr lang="en-CH" sz="1800" i="1" dirty="0"/>
            </a:p>
          </p:txBody>
        </p:sp>
        <p:pic>
          <p:nvPicPr>
            <p:cNvPr id="10" name="Picture 9">
              <a:extLst>
                <a:ext uri="{FF2B5EF4-FFF2-40B4-BE49-F238E27FC236}">
                  <a16:creationId xmlns:a16="http://schemas.microsoft.com/office/drawing/2014/main" id="{A843B8AD-F036-9150-7201-C997BAF415EE}"/>
                </a:ext>
              </a:extLst>
            </p:cNvPr>
            <p:cNvPicPr>
              <a:picLocks noChangeAspect="1"/>
            </p:cNvPicPr>
            <p:nvPr/>
          </p:nvPicPr>
          <p:blipFill>
            <a:blip r:embed="rId4"/>
            <a:stretch>
              <a:fillRect/>
            </a:stretch>
          </p:blipFill>
          <p:spPr>
            <a:xfrm>
              <a:off x="4406911" y="3048670"/>
              <a:ext cx="6905574" cy="838002"/>
            </a:xfrm>
            <a:prstGeom prst="rect">
              <a:avLst/>
            </a:prstGeom>
          </p:spPr>
        </p:pic>
        <p:pic>
          <p:nvPicPr>
            <p:cNvPr id="14" name="Picture 13">
              <a:extLst>
                <a:ext uri="{FF2B5EF4-FFF2-40B4-BE49-F238E27FC236}">
                  <a16:creationId xmlns:a16="http://schemas.microsoft.com/office/drawing/2014/main" id="{855C74E9-25CC-446D-B283-4A776714F25A}"/>
                </a:ext>
              </a:extLst>
            </p:cNvPr>
            <p:cNvPicPr>
              <a:picLocks noChangeAspect="1"/>
            </p:cNvPicPr>
            <p:nvPr/>
          </p:nvPicPr>
          <p:blipFill>
            <a:blip r:embed="rId5"/>
            <a:stretch>
              <a:fillRect/>
            </a:stretch>
          </p:blipFill>
          <p:spPr>
            <a:xfrm>
              <a:off x="1055440" y="3148571"/>
              <a:ext cx="1991614" cy="560857"/>
            </a:xfrm>
            <a:prstGeom prst="rect">
              <a:avLst/>
            </a:prstGeom>
          </p:spPr>
        </p:pic>
      </p:grpSp>
      <p:grpSp>
        <p:nvGrpSpPr>
          <p:cNvPr id="18" name="Group 17">
            <a:extLst>
              <a:ext uri="{FF2B5EF4-FFF2-40B4-BE49-F238E27FC236}">
                <a16:creationId xmlns:a16="http://schemas.microsoft.com/office/drawing/2014/main" id="{73172429-7290-8C8D-58C7-320CC10EB1D7}"/>
              </a:ext>
            </a:extLst>
          </p:cNvPr>
          <p:cNvGrpSpPr/>
          <p:nvPr/>
        </p:nvGrpSpPr>
        <p:grpSpPr>
          <a:xfrm>
            <a:off x="1055440" y="4659584"/>
            <a:ext cx="10801200" cy="641624"/>
            <a:chOff x="1055440" y="4659584"/>
            <a:chExt cx="10801200" cy="641624"/>
          </a:xfrm>
        </p:grpSpPr>
        <p:pic>
          <p:nvPicPr>
            <p:cNvPr id="15" name="Picture 14">
              <a:extLst>
                <a:ext uri="{FF2B5EF4-FFF2-40B4-BE49-F238E27FC236}">
                  <a16:creationId xmlns:a16="http://schemas.microsoft.com/office/drawing/2014/main" id="{2AE0BB4A-6632-4CF7-22D7-806C3AAB32CA}"/>
                </a:ext>
              </a:extLst>
            </p:cNvPr>
            <p:cNvPicPr>
              <a:picLocks noChangeAspect="1"/>
            </p:cNvPicPr>
            <p:nvPr/>
          </p:nvPicPr>
          <p:blipFill>
            <a:blip r:embed="rId6"/>
            <a:stretch>
              <a:fillRect/>
            </a:stretch>
          </p:blipFill>
          <p:spPr>
            <a:xfrm>
              <a:off x="1055440" y="4659584"/>
              <a:ext cx="3640072" cy="560857"/>
            </a:xfrm>
            <a:prstGeom prst="rect">
              <a:avLst/>
            </a:prstGeom>
          </p:spPr>
        </p:pic>
        <p:sp>
          <p:nvSpPr>
            <p:cNvPr id="16" name="TextBox 15">
              <a:extLst>
                <a:ext uri="{FF2B5EF4-FFF2-40B4-BE49-F238E27FC236}">
                  <a16:creationId xmlns:a16="http://schemas.microsoft.com/office/drawing/2014/main" id="{EA8F6ADF-5CEE-D33E-4522-E64CD4148E8D}"/>
                </a:ext>
              </a:extLst>
            </p:cNvPr>
            <p:cNvSpPr txBox="1"/>
            <p:nvPr/>
          </p:nvSpPr>
          <p:spPr>
            <a:xfrm>
              <a:off x="4943872" y="4789489"/>
              <a:ext cx="628377" cy="276999"/>
            </a:xfrm>
            <a:prstGeom prst="rect">
              <a:avLst/>
            </a:prstGeom>
            <a:noFill/>
          </p:spPr>
          <p:txBody>
            <a:bodyPr wrap="none" lIns="0" tIns="0" rIns="0" bIns="0" rtlCol="0">
              <a:spAutoFit/>
            </a:bodyPr>
            <a:lstStyle/>
            <a:p>
              <a:pPr algn="l">
                <a:buNone/>
              </a:pPr>
              <a:r>
                <a:rPr kumimoji="0" lang="en-US" sz="1800" i="1" u="none" strike="noStrike" kern="1200" cap="none" spc="0" normalizeH="0" baseline="0" noProof="0" dirty="0">
                  <a:ln>
                    <a:noFill/>
                  </a:ln>
                  <a:solidFill>
                    <a:srgbClr val="2F2F2F"/>
                  </a:solidFill>
                  <a:effectLst/>
                  <a:uLnTx/>
                  <a:uFillTx/>
                  <a:latin typeface="Arial"/>
                  <a:ea typeface="+mn-ea"/>
                  <a:cs typeface="+mn-cs"/>
                </a:rPr>
                <a:t>where</a:t>
              </a:r>
              <a:endParaRPr lang="en-CH" sz="1800" i="1" dirty="0"/>
            </a:p>
          </p:txBody>
        </p:sp>
        <p:pic>
          <p:nvPicPr>
            <p:cNvPr id="17" name="Picture 16">
              <a:extLst>
                <a:ext uri="{FF2B5EF4-FFF2-40B4-BE49-F238E27FC236}">
                  <a16:creationId xmlns:a16="http://schemas.microsoft.com/office/drawing/2014/main" id="{32460A68-2FB8-0FAB-3287-0ED53C077C03}"/>
                </a:ext>
              </a:extLst>
            </p:cNvPr>
            <p:cNvPicPr>
              <a:picLocks noChangeAspect="1"/>
            </p:cNvPicPr>
            <p:nvPr/>
          </p:nvPicPr>
          <p:blipFill>
            <a:blip r:embed="rId7"/>
            <a:stretch>
              <a:fillRect/>
            </a:stretch>
          </p:blipFill>
          <p:spPr>
            <a:xfrm>
              <a:off x="5840806" y="4661895"/>
              <a:ext cx="6015834" cy="639313"/>
            </a:xfrm>
            <a:prstGeom prst="rect">
              <a:avLst/>
            </a:prstGeom>
          </p:spPr>
        </p:pic>
      </p:grpSp>
    </p:spTree>
    <p:extLst>
      <p:ext uri="{BB962C8B-B14F-4D97-AF65-F5344CB8AC3E}">
        <p14:creationId xmlns:p14="http://schemas.microsoft.com/office/powerpoint/2010/main" val="15163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0BF4A-CAF2-DC69-D23A-4C5D63109CE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AB880B-7058-B6A6-CEAC-147FB3906A05}"/>
              </a:ext>
            </a:extLst>
          </p:cNvPr>
          <p:cNvSpPr>
            <a:spLocks noGrp="1"/>
          </p:cNvSpPr>
          <p:nvPr>
            <p:ph idx="1"/>
          </p:nvPr>
        </p:nvSpPr>
        <p:spPr/>
        <p:txBody>
          <a:bodyPr/>
          <a:lstStyle/>
          <a:p>
            <a:pPr lvl="1"/>
            <a:endParaRPr lang="en-US" dirty="0"/>
          </a:p>
          <a:p>
            <a:pPr lvl="2"/>
            <a:endParaRPr lang="en-US" dirty="0"/>
          </a:p>
          <a:p>
            <a:pPr lvl="2"/>
            <a:endParaRPr lang="en-US" dirty="0"/>
          </a:p>
          <a:p>
            <a:pPr lvl="2"/>
            <a:endParaRPr lang="en-US" dirty="0"/>
          </a:p>
          <a:p>
            <a:pPr lvl="1"/>
            <a:r>
              <a:rPr lang="en-US" b="1" dirty="0"/>
              <a:t>If we want that the orbit closes on itself after one turn, then we must solve to find </a:t>
            </a:r>
            <a:r>
              <a:rPr lang="en-US" b="1" i="1" dirty="0"/>
              <a:t> 	   </a:t>
            </a:r>
            <a:r>
              <a:rPr lang="en-US" b="1" dirty="0"/>
              <a:t>such that</a:t>
            </a:r>
          </a:p>
          <a:p>
            <a:pPr lvl="1"/>
            <a:endParaRPr lang="en-US" dirty="0"/>
          </a:p>
          <a:p>
            <a:pPr lvl="1"/>
            <a:endParaRPr lang="en-US" dirty="0"/>
          </a:p>
          <a:p>
            <a:pPr lvl="1"/>
            <a:endParaRPr lang="en-US" dirty="0"/>
          </a:p>
          <a:p>
            <a:pPr lvl="1"/>
            <a:r>
              <a:rPr lang="en-US" dirty="0"/>
              <a:t>… which one can solve </a:t>
            </a:r>
            <a:r>
              <a:rPr lang="en-US" b="1" dirty="0"/>
              <a:t>inverting</a:t>
            </a:r>
            <a:r>
              <a:rPr lang="en-US" dirty="0"/>
              <a:t>:</a:t>
            </a:r>
          </a:p>
          <a:p>
            <a:pPr lvl="1"/>
            <a:endParaRPr lang="en-US" dirty="0"/>
          </a:p>
          <a:p>
            <a:pPr lvl="1"/>
            <a:endParaRPr lang="en-US" dirty="0"/>
          </a:p>
          <a:p>
            <a:pPr lvl="1"/>
            <a:endParaRPr lang="en-US" dirty="0"/>
          </a:p>
          <a:p>
            <a:pPr marL="324000" lvl="2" indent="0">
              <a:buNone/>
            </a:pPr>
            <a:r>
              <a:rPr lang="en-US" sz="1400" i="1" dirty="0"/>
              <a:t>	</a:t>
            </a:r>
            <a:r>
              <a:rPr lang="en-US" sz="1400" i="1" dirty="0">
                <a:solidFill>
                  <a:schemeClr val="accent3"/>
                </a:solidFill>
              </a:rPr>
              <a:t>… For </a:t>
            </a:r>
            <a:r>
              <a:rPr lang="en-US" sz="1400" b="1" i="1" dirty="0">
                <a:solidFill>
                  <a:schemeClr val="accent3"/>
                </a:solidFill>
              </a:rPr>
              <a:t>you to compute tonight</a:t>
            </a:r>
            <a:r>
              <a:rPr lang="en-US" sz="1400" i="1" dirty="0"/>
              <a:t>, remembering that for                                                                        and                                        …</a:t>
            </a:r>
          </a:p>
          <a:p>
            <a:endParaRPr lang="en-US" dirty="0"/>
          </a:p>
          <a:p>
            <a:endParaRPr lang="en-US" dirty="0"/>
          </a:p>
        </p:txBody>
      </p:sp>
      <p:sp>
        <p:nvSpPr>
          <p:cNvPr id="2" name="Title 1">
            <a:extLst>
              <a:ext uri="{FF2B5EF4-FFF2-40B4-BE49-F238E27FC236}">
                <a16:creationId xmlns:a16="http://schemas.microsoft.com/office/drawing/2014/main" id="{8CB81FD9-510D-5813-5591-5AFDC4DF31C7}"/>
              </a:ext>
            </a:extLst>
          </p:cNvPr>
          <p:cNvSpPr>
            <a:spLocks noGrp="1"/>
          </p:cNvSpPr>
          <p:nvPr>
            <p:ph type="title"/>
          </p:nvPr>
        </p:nvSpPr>
        <p:spPr/>
        <p:txBody>
          <a:bodyPr/>
          <a:lstStyle/>
          <a:p>
            <a:r>
              <a:rPr lang="en-US" u="sng" dirty="0"/>
              <a:t>Closed orbit</a:t>
            </a:r>
            <a:r>
              <a:rPr lang="en-US" dirty="0"/>
              <a:t> from single dipole kick (2/3) </a:t>
            </a:r>
          </a:p>
        </p:txBody>
      </p:sp>
      <p:sp>
        <p:nvSpPr>
          <p:cNvPr id="4" name="Date Placeholder 3">
            <a:extLst>
              <a:ext uri="{FF2B5EF4-FFF2-40B4-BE49-F238E27FC236}">
                <a16:creationId xmlns:a16="http://schemas.microsoft.com/office/drawing/2014/main" id="{E18CECF9-116D-1043-0D54-ABECCB7B6B6F}"/>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EDD94211-1B1A-09ED-EB60-0DC78DB4EDCC}"/>
              </a:ext>
            </a:extLst>
          </p:cNvPr>
          <p:cNvSpPr>
            <a:spLocks noGrp="1"/>
          </p:cNvSpPr>
          <p:nvPr>
            <p:ph type="ftr" sz="quarter" idx="11"/>
          </p:nvPr>
        </p:nvSpPr>
        <p:spPr/>
        <p:txBody>
          <a:bodyPr/>
          <a:lstStyle/>
          <a:p>
            <a:r>
              <a:rPr lang="en-US"/>
              <a:t>Linear Imperfections and Correction</a:t>
            </a:r>
            <a:endParaRPr lang="en-US" dirty="0"/>
          </a:p>
        </p:txBody>
      </p:sp>
      <p:sp>
        <p:nvSpPr>
          <p:cNvPr id="12" name="Slide Number Placeholder 11">
            <a:extLst>
              <a:ext uri="{FF2B5EF4-FFF2-40B4-BE49-F238E27FC236}">
                <a16:creationId xmlns:a16="http://schemas.microsoft.com/office/drawing/2014/main" id="{594EAFDF-A6DB-E212-924F-3E678841AB21}"/>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20" name="Picture 19">
            <a:extLst>
              <a:ext uri="{FF2B5EF4-FFF2-40B4-BE49-F238E27FC236}">
                <a16:creationId xmlns:a16="http://schemas.microsoft.com/office/drawing/2014/main" id="{D0847EFF-8CC2-4F4C-7BE5-DE13CE8D3D8B}"/>
              </a:ext>
            </a:extLst>
          </p:cNvPr>
          <p:cNvPicPr>
            <a:picLocks noChangeAspect="1"/>
          </p:cNvPicPr>
          <p:nvPr/>
        </p:nvPicPr>
        <p:blipFill>
          <a:blip r:embed="rId3"/>
          <a:stretch>
            <a:fillRect/>
          </a:stretch>
        </p:blipFill>
        <p:spPr>
          <a:xfrm>
            <a:off x="1557151" y="7385423"/>
            <a:ext cx="5118100" cy="685800"/>
          </a:xfrm>
          <a:prstGeom prst="rect">
            <a:avLst/>
          </a:prstGeom>
        </p:spPr>
      </p:pic>
      <p:grpSp>
        <p:nvGrpSpPr>
          <p:cNvPr id="24" name="Group 23">
            <a:extLst>
              <a:ext uri="{FF2B5EF4-FFF2-40B4-BE49-F238E27FC236}">
                <a16:creationId xmlns:a16="http://schemas.microsoft.com/office/drawing/2014/main" id="{F62C2B87-8507-854F-A19F-BFE46F5C258A}"/>
              </a:ext>
            </a:extLst>
          </p:cNvPr>
          <p:cNvGrpSpPr/>
          <p:nvPr/>
        </p:nvGrpSpPr>
        <p:grpSpPr>
          <a:xfrm>
            <a:off x="2351592" y="1012078"/>
            <a:ext cx="7488815" cy="1208873"/>
            <a:chOff x="2384552" y="2937374"/>
            <a:chExt cx="7488815" cy="1208873"/>
          </a:xfrm>
        </p:grpSpPr>
        <p:cxnSp>
          <p:nvCxnSpPr>
            <p:cNvPr id="25" name="Straight Arrow Connector 24">
              <a:extLst>
                <a:ext uri="{FF2B5EF4-FFF2-40B4-BE49-F238E27FC236}">
                  <a16:creationId xmlns:a16="http://schemas.microsoft.com/office/drawing/2014/main" id="{EEE4F7E4-57EB-EA2D-231D-935EA7691BE4}"/>
                </a:ext>
              </a:extLst>
            </p:cNvPr>
            <p:cNvCxnSpPr/>
            <p:nvPr/>
          </p:nvCxnSpPr>
          <p:spPr>
            <a:xfrm>
              <a:off x="2384552" y="3843281"/>
              <a:ext cx="7128792"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3A6F2F9-1D43-A733-1836-ECAB813A9397}"/>
                </a:ext>
              </a:extLst>
            </p:cNvPr>
            <p:cNvSpPr txBox="1"/>
            <p:nvPr/>
          </p:nvSpPr>
          <p:spPr>
            <a:xfrm>
              <a:off x="9518808" y="3778139"/>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s</a:t>
              </a:r>
            </a:p>
          </p:txBody>
        </p:sp>
        <p:cxnSp>
          <p:nvCxnSpPr>
            <p:cNvPr id="27" name="Straight Arrow Connector 26">
              <a:extLst>
                <a:ext uri="{FF2B5EF4-FFF2-40B4-BE49-F238E27FC236}">
                  <a16:creationId xmlns:a16="http://schemas.microsoft.com/office/drawing/2014/main" id="{A3702957-C549-E3AE-60E9-9D3E592A513C}"/>
                </a:ext>
              </a:extLst>
            </p:cNvPr>
            <p:cNvCxnSpPr>
              <a:cxnSpLocks/>
            </p:cNvCxnSpPr>
            <p:nvPr/>
          </p:nvCxnSpPr>
          <p:spPr>
            <a:xfrm flipV="1">
              <a:off x="5912944" y="3049726"/>
              <a:ext cx="0" cy="1070577"/>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C98DEBF-5D5F-08EC-A52B-C0916C11626B}"/>
                </a:ext>
              </a:extLst>
            </p:cNvPr>
            <p:cNvSpPr txBox="1"/>
            <p:nvPr/>
          </p:nvSpPr>
          <p:spPr>
            <a:xfrm>
              <a:off x="5663656" y="2937374"/>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u</a:t>
              </a:r>
            </a:p>
          </p:txBody>
        </p:sp>
        <p:sp>
          <p:nvSpPr>
            <p:cNvPr id="29" name="Freeform 28">
              <a:extLst>
                <a:ext uri="{FF2B5EF4-FFF2-40B4-BE49-F238E27FC236}">
                  <a16:creationId xmlns:a16="http://schemas.microsoft.com/office/drawing/2014/main" id="{0FCD4A80-20CD-7A47-0523-DD4503E15DDB}"/>
                </a:ext>
              </a:extLst>
            </p:cNvPr>
            <p:cNvSpPr/>
            <p:nvPr/>
          </p:nvSpPr>
          <p:spPr>
            <a:xfrm>
              <a:off x="2680680" y="3381416"/>
              <a:ext cx="6641399" cy="764831"/>
            </a:xfrm>
            <a:custGeom>
              <a:avLst/>
              <a:gdLst>
                <a:gd name="connsiteX0" fmla="*/ 0 w 3448595"/>
                <a:gd name="connsiteY0" fmla="*/ 445712 h 759388"/>
                <a:gd name="connsiteX1" fmla="*/ 548640 w 3448595"/>
                <a:gd name="connsiteY1" fmla="*/ 1574 h 759388"/>
                <a:gd name="connsiteX2" fmla="*/ 1349829 w 3448595"/>
                <a:gd name="connsiteY2" fmla="*/ 315083 h 759388"/>
                <a:gd name="connsiteX3" fmla="*/ 2124892 w 3448595"/>
                <a:gd name="connsiteY3" fmla="*/ 759220 h 759388"/>
                <a:gd name="connsiteX4" fmla="*/ 3056709 w 3448595"/>
                <a:gd name="connsiteY4" fmla="*/ 367334 h 759388"/>
                <a:gd name="connsiteX5" fmla="*/ 3448595 w 3448595"/>
                <a:gd name="connsiteY5" fmla="*/ 349917 h 759388"/>
                <a:gd name="connsiteX0" fmla="*/ 0 w 3448595"/>
                <a:gd name="connsiteY0" fmla="*/ 445712 h 759390"/>
                <a:gd name="connsiteX1" fmla="*/ 548640 w 3448595"/>
                <a:gd name="connsiteY1" fmla="*/ 1574 h 759390"/>
                <a:gd name="connsiteX2" fmla="*/ 1349829 w 3448595"/>
                <a:gd name="connsiteY2" fmla="*/ 315083 h 759390"/>
                <a:gd name="connsiteX3" fmla="*/ 2124892 w 3448595"/>
                <a:gd name="connsiteY3" fmla="*/ 759220 h 759390"/>
                <a:gd name="connsiteX4" fmla="*/ 2987040 w 3448595"/>
                <a:gd name="connsiteY4" fmla="*/ 262831 h 759390"/>
                <a:gd name="connsiteX5" fmla="*/ 3448595 w 3448595"/>
                <a:gd name="connsiteY5" fmla="*/ 349917 h 759390"/>
                <a:gd name="connsiteX0" fmla="*/ 0 w 3448595"/>
                <a:gd name="connsiteY0" fmla="*/ 445712 h 760349"/>
                <a:gd name="connsiteX1" fmla="*/ 548640 w 3448595"/>
                <a:gd name="connsiteY1" fmla="*/ 1574 h 760349"/>
                <a:gd name="connsiteX2" fmla="*/ 1349829 w 3448595"/>
                <a:gd name="connsiteY2" fmla="*/ 315083 h 760349"/>
                <a:gd name="connsiteX3" fmla="*/ 2124892 w 3448595"/>
                <a:gd name="connsiteY3" fmla="*/ 759220 h 760349"/>
                <a:gd name="connsiteX4" fmla="*/ 3021875 w 3448595"/>
                <a:gd name="connsiteY4" fmla="*/ 175745 h 760349"/>
                <a:gd name="connsiteX5" fmla="*/ 3448595 w 3448595"/>
                <a:gd name="connsiteY5" fmla="*/ 349917 h 760349"/>
                <a:gd name="connsiteX0" fmla="*/ 0 w 3500846"/>
                <a:gd name="connsiteY0" fmla="*/ 445712 h 760349"/>
                <a:gd name="connsiteX1" fmla="*/ 548640 w 3500846"/>
                <a:gd name="connsiteY1" fmla="*/ 1574 h 760349"/>
                <a:gd name="connsiteX2" fmla="*/ 1349829 w 3500846"/>
                <a:gd name="connsiteY2" fmla="*/ 315083 h 760349"/>
                <a:gd name="connsiteX3" fmla="*/ 2124892 w 3500846"/>
                <a:gd name="connsiteY3" fmla="*/ 759220 h 760349"/>
                <a:gd name="connsiteX4" fmla="*/ 3021875 w 3500846"/>
                <a:gd name="connsiteY4" fmla="*/ 175745 h 760349"/>
                <a:gd name="connsiteX5" fmla="*/ 3500846 w 3500846"/>
                <a:gd name="connsiteY5" fmla="*/ 315082 h 760349"/>
                <a:gd name="connsiteX0" fmla="*/ 0 w 3500846"/>
                <a:gd name="connsiteY0" fmla="*/ 446635 h 761626"/>
                <a:gd name="connsiteX1" fmla="*/ 548640 w 3500846"/>
                <a:gd name="connsiteY1" fmla="*/ 2497 h 761626"/>
                <a:gd name="connsiteX2" fmla="*/ 1349829 w 3500846"/>
                <a:gd name="connsiteY2" fmla="*/ 316006 h 761626"/>
                <a:gd name="connsiteX3" fmla="*/ 2124892 w 3500846"/>
                <a:gd name="connsiteY3" fmla="*/ 760143 h 761626"/>
                <a:gd name="connsiteX4" fmla="*/ 3021875 w 3500846"/>
                <a:gd name="connsiteY4" fmla="*/ 176668 h 761626"/>
                <a:gd name="connsiteX5" fmla="*/ 3500846 w 3500846"/>
                <a:gd name="connsiteY5" fmla="*/ 316005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7914 h 767437"/>
                <a:gd name="connsiteX1" fmla="*/ 548640 w 3344092"/>
                <a:gd name="connsiteY1" fmla="*/ 3776 h 767437"/>
                <a:gd name="connsiteX2" fmla="*/ 1349829 w 3344092"/>
                <a:gd name="connsiteY2" fmla="*/ 317285 h 767437"/>
                <a:gd name="connsiteX3" fmla="*/ 2124892 w 3344092"/>
                <a:gd name="connsiteY3" fmla="*/ 761422 h 767437"/>
                <a:gd name="connsiteX4" fmla="*/ 2830287 w 3344092"/>
                <a:gd name="connsiteY4" fmla="*/ 12484 h 767437"/>
                <a:gd name="connsiteX5" fmla="*/ 3344092 w 3344092"/>
                <a:gd name="connsiteY5" fmla="*/ 325992 h 767437"/>
                <a:gd name="connsiteX0" fmla="*/ 0 w 3344092"/>
                <a:gd name="connsiteY0" fmla="*/ 447914 h 767437"/>
                <a:gd name="connsiteX1" fmla="*/ 209005 w 3344092"/>
                <a:gd name="connsiteY1" fmla="*/ 369537 h 767437"/>
                <a:gd name="connsiteX2" fmla="*/ 548640 w 3344092"/>
                <a:gd name="connsiteY2" fmla="*/ 3776 h 767437"/>
                <a:gd name="connsiteX3" fmla="*/ 1349829 w 3344092"/>
                <a:gd name="connsiteY3" fmla="*/ 317285 h 767437"/>
                <a:gd name="connsiteX4" fmla="*/ 2124892 w 3344092"/>
                <a:gd name="connsiteY4" fmla="*/ 761422 h 767437"/>
                <a:gd name="connsiteX5" fmla="*/ 2830287 w 3344092"/>
                <a:gd name="connsiteY5" fmla="*/ 12484 h 767437"/>
                <a:gd name="connsiteX6" fmla="*/ 3344092 w 3344092"/>
                <a:gd name="connsiteY6" fmla="*/ 325992 h 767437"/>
                <a:gd name="connsiteX0" fmla="*/ 0 w 6322423"/>
                <a:gd name="connsiteY0" fmla="*/ 465332 h 767437"/>
                <a:gd name="connsiteX1" fmla="*/ 3187336 w 6322423"/>
                <a:gd name="connsiteY1" fmla="*/ 369537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6019"/>
                <a:gd name="connsiteX1" fmla="*/ 2918382 w 6322423"/>
                <a:gd name="connsiteY1" fmla="*/ 258452 h 766019"/>
                <a:gd name="connsiteX2" fmla="*/ 3707724 w 6322423"/>
                <a:gd name="connsiteY2" fmla="*/ 99469 h 766019"/>
                <a:gd name="connsiteX3" fmla="*/ 4328160 w 6322423"/>
                <a:gd name="connsiteY3" fmla="*/ 317285 h 766019"/>
                <a:gd name="connsiteX4" fmla="*/ 5103223 w 6322423"/>
                <a:gd name="connsiteY4" fmla="*/ 761422 h 766019"/>
                <a:gd name="connsiteX5" fmla="*/ 5808618 w 6322423"/>
                <a:gd name="connsiteY5" fmla="*/ 12484 h 766019"/>
                <a:gd name="connsiteX6" fmla="*/ 6322423 w 6322423"/>
                <a:gd name="connsiteY6" fmla="*/ 325992 h 766019"/>
                <a:gd name="connsiteX0" fmla="*/ 0 w 6322423"/>
                <a:gd name="connsiteY0" fmla="*/ 437110 h 766019"/>
                <a:gd name="connsiteX1" fmla="*/ 1476651 w 6322423"/>
                <a:gd name="connsiteY1" fmla="*/ 61888 h 766019"/>
                <a:gd name="connsiteX2" fmla="*/ 2918382 w 6322423"/>
                <a:gd name="connsiteY2" fmla="*/ 258452 h 766019"/>
                <a:gd name="connsiteX3" fmla="*/ 3707724 w 6322423"/>
                <a:gd name="connsiteY3" fmla="*/ 99469 h 766019"/>
                <a:gd name="connsiteX4" fmla="*/ 4328160 w 6322423"/>
                <a:gd name="connsiteY4" fmla="*/ 317285 h 766019"/>
                <a:gd name="connsiteX5" fmla="*/ 5103223 w 6322423"/>
                <a:gd name="connsiteY5" fmla="*/ 761422 h 766019"/>
                <a:gd name="connsiteX6" fmla="*/ 5808618 w 6322423"/>
                <a:gd name="connsiteY6" fmla="*/ 12484 h 766019"/>
                <a:gd name="connsiteX7" fmla="*/ 6322423 w 6322423"/>
                <a:gd name="connsiteY7" fmla="*/ 325992 h 766019"/>
                <a:gd name="connsiteX0" fmla="*/ 0 w 6641399"/>
                <a:gd name="connsiteY0" fmla="*/ 437110 h 766019"/>
                <a:gd name="connsiteX1" fmla="*/ 1795627 w 6641399"/>
                <a:gd name="connsiteY1" fmla="*/ 61888 h 766019"/>
                <a:gd name="connsiteX2" fmla="*/ 3237358 w 6641399"/>
                <a:gd name="connsiteY2" fmla="*/ 258452 h 766019"/>
                <a:gd name="connsiteX3" fmla="*/ 4026700 w 6641399"/>
                <a:gd name="connsiteY3" fmla="*/ 99469 h 766019"/>
                <a:gd name="connsiteX4" fmla="*/ 4647136 w 6641399"/>
                <a:gd name="connsiteY4" fmla="*/ 317285 h 766019"/>
                <a:gd name="connsiteX5" fmla="*/ 5422199 w 6641399"/>
                <a:gd name="connsiteY5" fmla="*/ 761422 h 766019"/>
                <a:gd name="connsiteX6" fmla="*/ 6127594 w 6641399"/>
                <a:gd name="connsiteY6" fmla="*/ 12484 h 766019"/>
                <a:gd name="connsiteX7" fmla="*/ 6641399 w 6641399"/>
                <a:gd name="connsiteY7" fmla="*/ 325992 h 766019"/>
                <a:gd name="connsiteX0" fmla="*/ 0 w 6641399"/>
                <a:gd name="connsiteY0" fmla="*/ 437110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322247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322247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174"/>
                <a:gd name="connsiteX1" fmla="*/ 647311 w 6641399"/>
                <a:gd name="connsiteY1" fmla="*/ 742372 h 766174"/>
                <a:gd name="connsiteX2" fmla="*/ 1795627 w 6641399"/>
                <a:gd name="connsiteY2" fmla="*/ 51255 h 766174"/>
                <a:gd name="connsiteX3" fmla="*/ 3237358 w 6641399"/>
                <a:gd name="connsiteY3" fmla="*/ 322247 h 766174"/>
                <a:gd name="connsiteX4" fmla="*/ 4026700 w 6641399"/>
                <a:gd name="connsiteY4" fmla="*/ 14409 h 766174"/>
                <a:gd name="connsiteX5" fmla="*/ 4647136 w 6641399"/>
                <a:gd name="connsiteY5" fmla="*/ 317285 h 766174"/>
                <a:gd name="connsiteX6" fmla="*/ 5422199 w 6641399"/>
                <a:gd name="connsiteY6" fmla="*/ 761422 h 766174"/>
                <a:gd name="connsiteX7" fmla="*/ 6127594 w 6641399"/>
                <a:gd name="connsiteY7" fmla="*/ 12484 h 766174"/>
                <a:gd name="connsiteX8" fmla="*/ 6641399 w 6641399"/>
                <a:gd name="connsiteY8" fmla="*/ 325992 h 766174"/>
                <a:gd name="connsiteX0" fmla="*/ 0 w 6641399"/>
                <a:gd name="connsiteY0" fmla="*/ 298887 h 771247"/>
                <a:gd name="connsiteX1" fmla="*/ 647311 w 6641399"/>
                <a:gd name="connsiteY1" fmla="*/ 742372 h 771247"/>
                <a:gd name="connsiteX2" fmla="*/ 1795627 w 6641399"/>
                <a:gd name="connsiteY2" fmla="*/ 51255 h 771247"/>
                <a:gd name="connsiteX3" fmla="*/ 3237358 w 6641399"/>
                <a:gd name="connsiteY3" fmla="*/ 322247 h 771247"/>
                <a:gd name="connsiteX4" fmla="*/ 4026700 w 6641399"/>
                <a:gd name="connsiteY4" fmla="*/ 14409 h 771247"/>
                <a:gd name="connsiteX5" fmla="*/ 4593974 w 6641399"/>
                <a:gd name="connsiteY5" fmla="*/ 412978 h 771247"/>
                <a:gd name="connsiteX6" fmla="*/ 5422199 w 6641399"/>
                <a:gd name="connsiteY6" fmla="*/ 761422 h 771247"/>
                <a:gd name="connsiteX7" fmla="*/ 6127594 w 6641399"/>
                <a:gd name="connsiteY7" fmla="*/ 12484 h 771247"/>
                <a:gd name="connsiteX8" fmla="*/ 6641399 w 6641399"/>
                <a:gd name="connsiteY8" fmla="*/ 325992 h 771247"/>
                <a:gd name="connsiteX0" fmla="*/ 0 w 6641399"/>
                <a:gd name="connsiteY0" fmla="*/ 298887 h 776422"/>
                <a:gd name="connsiteX1" fmla="*/ 647311 w 6641399"/>
                <a:gd name="connsiteY1" fmla="*/ 742372 h 776422"/>
                <a:gd name="connsiteX2" fmla="*/ 1795627 w 6641399"/>
                <a:gd name="connsiteY2" fmla="*/ 51255 h 776422"/>
                <a:gd name="connsiteX3" fmla="*/ 3237358 w 6641399"/>
                <a:gd name="connsiteY3" fmla="*/ 322247 h 776422"/>
                <a:gd name="connsiteX4" fmla="*/ 4026700 w 6641399"/>
                <a:gd name="connsiteY4" fmla="*/ 14409 h 776422"/>
                <a:gd name="connsiteX5" fmla="*/ 4593974 w 6641399"/>
                <a:gd name="connsiteY5" fmla="*/ 412978 h 776422"/>
                <a:gd name="connsiteX6" fmla="*/ 5422199 w 6641399"/>
                <a:gd name="connsiteY6" fmla="*/ 761422 h 776422"/>
                <a:gd name="connsiteX7" fmla="*/ 6127594 w 6641399"/>
                <a:gd name="connsiteY7" fmla="*/ 12484 h 776422"/>
                <a:gd name="connsiteX8" fmla="*/ 6641399 w 6641399"/>
                <a:gd name="connsiteY8" fmla="*/ 325992 h 776422"/>
                <a:gd name="connsiteX0" fmla="*/ 0 w 6641399"/>
                <a:gd name="connsiteY0" fmla="*/ 298887 h 771247"/>
                <a:gd name="connsiteX1" fmla="*/ 647311 w 6641399"/>
                <a:gd name="connsiteY1" fmla="*/ 742372 h 771247"/>
                <a:gd name="connsiteX2" fmla="*/ 1795627 w 6641399"/>
                <a:gd name="connsiteY2" fmla="*/ 51255 h 771247"/>
                <a:gd name="connsiteX3" fmla="*/ 3237358 w 6641399"/>
                <a:gd name="connsiteY3" fmla="*/ 322247 h 771247"/>
                <a:gd name="connsiteX4" fmla="*/ 4026700 w 6641399"/>
                <a:gd name="connsiteY4" fmla="*/ 14409 h 771247"/>
                <a:gd name="connsiteX5" fmla="*/ 4593974 w 6641399"/>
                <a:gd name="connsiteY5" fmla="*/ 412978 h 771247"/>
                <a:gd name="connsiteX6" fmla="*/ 5283975 w 6641399"/>
                <a:gd name="connsiteY6" fmla="*/ 761422 h 771247"/>
                <a:gd name="connsiteX7" fmla="*/ 6127594 w 6641399"/>
                <a:gd name="connsiteY7" fmla="*/ 12484 h 771247"/>
                <a:gd name="connsiteX8" fmla="*/ 6641399 w 6641399"/>
                <a:gd name="connsiteY8" fmla="*/ 325992 h 771247"/>
                <a:gd name="connsiteX0" fmla="*/ 0 w 6641399"/>
                <a:gd name="connsiteY0" fmla="*/ 285657 h 750313"/>
                <a:gd name="connsiteX1" fmla="*/ 647311 w 6641399"/>
                <a:gd name="connsiteY1" fmla="*/ 729142 h 750313"/>
                <a:gd name="connsiteX2" fmla="*/ 1795627 w 6641399"/>
                <a:gd name="connsiteY2" fmla="*/ 38025 h 750313"/>
                <a:gd name="connsiteX3" fmla="*/ 3237358 w 6641399"/>
                <a:gd name="connsiteY3" fmla="*/ 309017 h 750313"/>
                <a:gd name="connsiteX4" fmla="*/ 4026700 w 6641399"/>
                <a:gd name="connsiteY4" fmla="*/ 1179 h 750313"/>
                <a:gd name="connsiteX5" fmla="*/ 4593974 w 6641399"/>
                <a:gd name="connsiteY5" fmla="*/ 399748 h 750313"/>
                <a:gd name="connsiteX6" fmla="*/ 5283975 w 6641399"/>
                <a:gd name="connsiteY6" fmla="*/ 748192 h 750313"/>
                <a:gd name="connsiteX7" fmla="*/ 6127594 w 6641399"/>
                <a:gd name="connsiteY7" fmla="*/ 233170 h 750313"/>
                <a:gd name="connsiteX8" fmla="*/ 6641399 w 6641399"/>
                <a:gd name="connsiteY8" fmla="*/ 312762 h 750313"/>
                <a:gd name="connsiteX0" fmla="*/ 0 w 6641399"/>
                <a:gd name="connsiteY0" fmla="*/ 285657 h 749058"/>
                <a:gd name="connsiteX1" fmla="*/ 647311 w 6641399"/>
                <a:gd name="connsiteY1" fmla="*/ 729142 h 749058"/>
                <a:gd name="connsiteX2" fmla="*/ 1795627 w 6641399"/>
                <a:gd name="connsiteY2" fmla="*/ 38025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647311 w 6641399"/>
                <a:gd name="connsiteY1" fmla="*/ 729142 h 749058"/>
                <a:gd name="connsiteX2" fmla="*/ 1795627 w 6641399"/>
                <a:gd name="connsiteY2" fmla="*/ 38025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647311 w 6641399"/>
                <a:gd name="connsiteY1" fmla="*/ 729142 h 749058"/>
                <a:gd name="connsiteX2" fmla="*/ 2233616 w 6641399"/>
                <a:gd name="connsiteY2" fmla="*/ 30341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793307 w 6641399"/>
                <a:gd name="connsiteY1" fmla="*/ 729142 h 749058"/>
                <a:gd name="connsiteX2" fmla="*/ 2233616 w 6641399"/>
                <a:gd name="connsiteY2" fmla="*/ 30341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300532 h 763067"/>
                <a:gd name="connsiteX1" fmla="*/ 793307 w 6641399"/>
                <a:gd name="connsiteY1" fmla="*/ 744017 h 763067"/>
                <a:gd name="connsiteX2" fmla="*/ 2233616 w 6641399"/>
                <a:gd name="connsiteY2" fmla="*/ 45216 h 763067"/>
                <a:gd name="connsiteX3" fmla="*/ 3237358 w 6641399"/>
                <a:gd name="connsiteY3" fmla="*/ 323892 h 763067"/>
                <a:gd name="connsiteX4" fmla="*/ 4026700 w 6641399"/>
                <a:gd name="connsiteY4" fmla="*/ 16054 h 763067"/>
                <a:gd name="connsiteX5" fmla="*/ 5283975 w 6641399"/>
                <a:gd name="connsiteY5" fmla="*/ 763067 h 763067"/>
                <a:gd name="connsiteX6" fmla="*/ 6085064 w 6641399"/>
                <a:gd name="connsiteY6" fmla="*/ 311840 h 763067"/>
                <a:gd name="connsiteX7" fmla="*/ 6641399 w 6641399"/>
                <a:gd name="connsiteY7" fmla="*/ 327637 h 763067"/>
                <a:gd name="connsiteX0" fmla="*/ 0 w 6641399"/>
                <a:gd name="connsiteY0" fmla="*/ 300532 h 764831"/>
                <a:gd name="connsiteX1" fmla="*/ 793307 w 6641399"/>
                <a:gd name="connsiteY1" fmla="*/ 744017 h 764831"/>
                <a:gd name="connsiteX2" fmla="*/ 2233616 w 6641399"/>
                <a:gd name="connsiteY2" fmla="*/ 45216 h 764831"/>
                <a:gd name="connsiteX3" fmla="*/ 3237358 w 6641399"/>
                <a:gd name="connsiteY3" fmla="*/ 323892 h 764831"/>
                <a:gd name="connsiteX4" fmla="*/ 4026700 w 6641399"/>
                <a:gd name="connsiteY4" fmla="*/ 16054 h 764831"/>
                <a:gd name="connsiteX5" fmla="*/ 5283975 w 6641399"/>
                <a:gd name="connsiteY5" fmla="*/ 763067 h 764831"/>
                <a:gd name="connsiteX6" fmla="*/ 6085064 w 6641399"/>
                <a:gd name="connsiteY6" fmla="*/ 227316 h 764831"/>
                <a:gd name="connsiteX7" fmla="*/ 6641399 w 6641399"/>
                <a:gd name="connsiteY7" fmla="*/ 327637 h 76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41399" h="764831">
                  <a:moveTo>
                    <a:pt x="0" y="300532"/>
                  </a:moveTo>
                  <a:cubicBezTo>
                    <a:pt x="107885" y="454190"/>
                    <a:pt x="494036" y="806554"/>
                    <a:pt x="793307" y="744017"/>
                  </a:cubicBezTo>
                  <a:cubicBezTo>
                    <a:pt x="1092578" y="681480"/>
                    <a:pt x="1801942" y="47897"/>
                    <a:pt x="2233616" y="45216"/>
                  </a:cubicBezTo>
                  <a:cubicBezTo>
                    <a:pt x="2665290" y="42535"/>
                    <a:pt x="2779320" y="142772"/>
                    <a:pt x="3237358" y="323892"/>
                  </a:cubicBezTo>
                  <a:cubicBezTo>
                    <a:pt x="3594613" y="132911"/>
                    <a:pt x="3685597" y="-57142"/>
                    <a:pt x="4026700" y="16054"/>
                  </a:cubicBezTo>
                  <a:cubicBezTo>
                    <a:pt x="4367803" y="89250"/>
                    <a:pt x="4940914" y="727857"/>
                    <a:pt x="5283975" y="763067"/>
                  </a:cubicBezTo>
                  <a:cubicBezTo>
                    <a:pt x="5627036" y="798277"/>
                    <a:pt x="5864447" y="295533"/>
                    <a:pt x="6085064" y="227316"/>
                  </a:cubicBezTo>
                  <a:cubicBezTo>
                    <a:pt x="6305681" y="159099"/>
                    <a:pt x="6536896" y="172335"/>
                    <a:pt x="6641399" y="327637"/>
                  </a:cubicBezTo>
                </a:path>
              </a:pathLst>
            </a:custGeom>
            <a:noFill/>
            <a:ln w="28575">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Arc 29">
              <a:extLst>
                <a:ext uri="{FF2B5EF4-FFF2-40B4-BE49-F238E27FC236}">
                  <a16:creationId xmlns:a16="http://schemas.microsoft.com/office/drawing/2014/main" id="{A7511F57-F295-A87F-61BD-0FD21F5B14F6}"/>
                </a:ext>
              </a:extLst>
            </p:cNvPr>
            <p:cNvSpPr/>
            <p:nvPr/>
          </p:nvSpPr>
          <p:spPr>
            <a:xfrm rot="1689037">
              <a:off x="5451999" y="3159189"/>
              <a:ext cx="900000" cy="900000"/>
            </a:xfrm>
            <a:prstGeom prst="arc">
              <a:avLst>
                <a:gd name="adj1" fmla="val 19094482"/>
                <a:gd name="adj2" fmla="val 0"/>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1" name="TextBox 30">
              <a:extLst>
                <a:ext uri="{FF2B5EF4-FFF2-40B4-BE49-F238E27FC236}">
                  <a16:creationId xmlns:a16="http://schemas.microsoft.com/office/drawing/2014/main" id="{81BD98AA-1FC7-9087-C19A-9772002DC38C}"/>
                </a:ext>
              </a:extLst>
            </p:cNvPr>
            <p:cNvSpPr txBox="1"/>
            <p:nvPr/>
          </p:nvSpPr>
          <p:spPr>
            <a:xfrm>
              <a:off x="6423406" y="3521630"/>
              <a:ext cx="354559" cy="276999"/>
            </a:xfrm>
            <a:prstGeom prst="rect">
              <a:avLst/>
            </a:prstGeom>
            <a:noFill/>
          </p:spPr>
          <p:txBody>
            <a:bodyPr wrap="square" lIns="0" tIns="0" rIns="0" bIns="0" rtlCol="0">
              <a:spAutoFit/>
            </a:bodyPr>
            <a:lstStyle/>
            <a:p>
              <a:pPr algn="l">
                <a:buNone/>
              </a:pPr>
              <a:r>
                <a:rPr lang="en-CH" sz="1800" dirty="0">
                  <a:solidFill>
                    <a:schemeClr val="bg2">
                      <a:lumMod val="10000"/>
                    </a:schemeClr>
                  </a:solidFill>
                  <a:latin typeface="Times New Roman" panose="02020603050405020304" pitchFamily="18" charset="0"/>
                  <a:cs typeface="Times New Roman" panose="02020603050405020304" pitchFamily="18" charset="0"/>
                </a:rPr>
                <a:t>𝜃</a:t>
              </a:r>
            </a:p>
          </p:txBody>
        </p:sp>
        <p:sp>
          <p:nvSpPr>
            <p:cNvPr id="32" name="TextBox 31">
              <a:extLst>
                <a:ext uri="{FF2B5EF4-FFF2-40B4-BE49-F238E27FC236}">
                  <a16:creationId xmlns:a16="http://schemas.microsoft.com/office/drawing/2014/main" id="{7F630E84-7639-18CB-917B-CE0E96ED3B68}"/>
                </a:ext>
              </a:extLst>
            </p:cNvPr>
            <p:cNvSpPr txBox="1"/>
            <p:nvPr/>
          </p:nvSpPr>
          <p:spPr>
            <a:xfrm>
              <a:off x="5603198" y="3856505"/>
              <a:ext cx="609328" cy="276999"/>
            </a:xfrm>
            <a:prstGeom prst="rect">
              <a:avLst/>
            </a:prstGeom>
            <a:noFill/>
          </p:spPr>
          <p:txBody>
            <a:bodyPr wrap="square" lIns="0" tIns="0" rIns="0" bIns="0" rtlCol="0">
              <a:spAutoFit/>
            </a:bodyPr>
            <a:lstStyle/>
            <a:p>
              <a:pPr algn="l">
                <a:buNone/>
              </a:pPr>
              <a:r>
                <a:rPr lang="en-US" sz="1800" i="1" dirty="0">
                  <a:solidFill>
                    <a:schemeClr val="bg2">
                      <a:lumMod val="10000"/>
                    </a:schemeClr>
                  </a:solidFill>
                  <a:latin typeface="Times New Roman" panose="02020603050405020304" pitchFamily="18" charset="0"/>
                  <a:cs typeface="Times New Roman" panose="02020603050405020304" pitchFamily="18" charset="0"/>
                </a:rPr>
                <a:t>s</a:t>
              </a:r>
              <a:r>
                <a:rPr lang="en-CH" sz="1800" i="1" baseline="-25000" dirty="0">
                  <a:solidFill>
                    <a:schemeClr val="bg2">
                      <a:lumMod val="10000"/>
                    </a:schemeClr>
                  </a:solidFill>
                  <a:latin typeface="Times New Roman" panose="02020603050405020304" pitchFamily="18" charset="0"/>
                  <a:cs typeface="Times New Roman" panose="02020603050405020304" pitchFamily="18" charset="0"/>
                </a:rPr>
                <a:t>0</a:t>
              </a:r>
              <a:endParaRPr lang="en-CH" sz="18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33" name="Straight Connector 32">
              <a:extLst>
                <a:ext uri="{FF2B5EF4-FFF2-40B4-BE49-F238E27FC236}">
                  <a16:creationId xmlns:a16="http://schemas.microsoft.com/office/drawing/2014/main" id="{DAC6E8CD-9D36-D8B5-B0FE-94D2591CB1AC}"/>
                </a:ext>
              </a:extLst>
            </p:cNvPr>
            <p:cNvCxnSpPr>
              <a:cxnSpLocks/>
              <a:stCxn id="29" idx="3"/>
            </p:cNvCxnSpPr>
            <p:nvPr/>
          </p:nvCxnSpPr>
          <p:spPr>
            <a:xfrm>
              <a:off x="5918038" y="3705308"/>
              <a:ext cx="1186074" cy="440042"/>
            </a:xfrm>
            <a:prstGeom prst="line">
              <a:avLst/>
            </a:prstGeom>
            <a:ln w="28575">
              <a:solidFill>
                <a:srgbClr val="C0000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FC01FFBF-5BB5-1E52-9157-F13B302128F6}"/>
              </a:ext>
            </a:extLst>
          </p:cNvPr>
          <p:cNvPicPr>
            <a:picLocks noChangeAspect="1"/>
          </p:cNvPicPr>
          <p:nvPr/>
        </p:nvPicPr>
        <p:blipFill>
          <a:blip r:embed="rId4"/>
          <a:stretch>
            <a:fillRect/>
          </a:stretch>
        </p:blipFill>
        <p:spPr>
          <a:xfrm>
            <a:off x="2615170" y="3125138"/>
            <a:ext cx="7128791" cy="663902"/>
          </a:xfrm>
          <a:prstGeom prst="rect">
            <a:avLst/>
          </a:prstGeom>
        </p:spPr>
      </p:pic>
      <p:pic>
        <p:nvPicPr>
          <p:cNvPr id="7" name="Picture 6">
            <a:extLst>
              <a:ext uri="{FF2B5EF4-FFF2-40B4-BE49-F238E27FC236}">
                <a16:creationId xmlns:a16="http://schemas.microsoft.com/office/drawing/2014/main" id="{EA7CBCED-8C4D-B878-BAAB-EC015E447FDC}"/>
              </a:ext>
            </a:extLst>
          </p:cNvPr>
          <p:cNvPicPr>
            <a:picLocks noChangeAspect="1"/>
          </p:cNvPicPr>
          <p:nvPr/>
        </p:nvPicPr>
        <p:blipFill>
          <a:blip r:embed="rId5"/>
          <a:stretch>
            <a:fillRect/>
          </a:stretch>
        </p:blipFill>
        <p:spPr>
          <a:xfrm>
            <a:off x="1993784" y="4581128"/>
            <a:ext cx="7772400" cy="729409"/>
          </a:xfrm>
          <a:prstGeom prst="rect">
            <a:avLst/>
          </a:prstGeom>
        </p:spPr>
      </p:pic>
      <p:pic>
        <p:nvPicPr>
          <p:cNvPr id="8" name="Picture 7">
            <a:extLst>
              <a:ext uri="{FF2B5EF4-FFF2-40B4-BE49-F238E27FC236}">
                <a16:creationId xmlns:a16="http://schemas.microsoft.com/office/drawing/2014/main" id="{D2EFA58F-1154-8B8D-EFF6-8C3B65C0AE14}"/>
              </a:ext>
            </a:extLst>
          </p:cNvPr>
          <p:cNvPicPr>
            <a:picLocks noChangeAspect="1"/>
          </p:cNvPicPr>
          <p:nvPr/>
        </p:nvPicPr>
        <p:blipFill>
          <a:blip r:embed="rId6"/>
          <a:stretch>
            <a:fillRect/>
          </a:stretch>
        </p:blipFill>
        <p:spPr>
          <a:xfrm>
            <a:off x="9686670" y="2583667"/>
            <a:ext cx="875317" cy="276999"/>
          </a:xfrm>
          <a:prstGeom prst="rect">
            <a:avLst/>
          </a:prstGeom>
        </p:spPr>
      </p:pic>
      <p:pic>
        <p:nvPicPr>
          <p:cNvPr id="9" name="Picture 8">
            <a:extLst>
              <a:ext uri="{FF2B5EF4-FFF2-40B4-BE49-F238E27FC236}">
                <a16:creationId xmlns:a16="http://schemas.microsoft.com/office/drawing/2014/main" id="{A0EE805D-A877-FC34-2F3D-BC53A77206C9}"/>
              </a:ext>
            </a:extLst>
          </p:cNvPr>
          <p:cNvPicPr>
            <a:picLocks noChangeAspect="1"/>
          </p:cNvPicPr>
          <p:nvPr/>
        </p:nvPicPr>
        <p:blipFill>
          <a:blip r:embed="rId7"/>
          <a:stretch>
            <a:fillRect/>
          </a:stretch>
        </p:blipFill>
        <p:spPr>
          <a:xfrm>
            <a:off x="9624392" y="5512865"/>
            <a:ext cx="1559071" cy="394464"/>
          </a:xfrm>
          <a:prstGeom prst="rect">
            <a:avLst/>
          </a:prstGeom>
        </p:spPr>
      </p:pic>
      <p:pic>
        <p:nvPicPr>
          <p:cNvPr id="10" name="Picture 9">
            <a:extLst>
              <a:ext uri="{FF2B5EF4-FFF2-40B4-BE49-F238E27FC236}">
                <a16:creationId xmlns:a16="http://schemas.microsoft.com/office/drawing/2014/main" id="{5A207E56-730E-E7F1-C575-2C6B25BD361B}"/>
              </a:ext>
            </a:extLst>
          </p:cNvPr>
          <p:cNvPicPr>
            <a:picLocks noChangeAspect="1"/>
          </p:cNvPicPr>
          <p:nvPr/>
        </p:nvPicPr>
        <p:blipFill>
          <a:blip r:embed="rId8"/>
          <a:stretch>
            <a:fillRect/>
          </a:stretch>
        </p:blipFill>
        <p:spPr>
          <a:xfrm>
            <a:off x="5810200" y="5517232"/>
            <a:ext cx="3166120" cy="364355"/>
          </a:xfrm>
          <a:prstGeom prst="rect">
            <a:avLst/>
          </a:prstGeom>
        </p:spPr>
      </p:pic>
    </p:spTree>
    <p:extLst>
      <p:ext uri="{BB962C8B-B14F-4D97-AF65-F5344CB8AC3E}">
        <p14:creationId xmlns:p14="http://schemas.microsoft.com/office/powerpoint/2010/main" val="78482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2" end="1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50676-139D-1F51-11E5-597782DBC9C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EE6BCF-77AE-5954-DDCB-1C001A2454FB}"/>
              </a:ext>
            </a:extLst>
          </p:cNvPr>
          <p:cNvSpPr>
            <a:spLocks noGrp="1"/>
          </p:cNvSpPr>
          <p:nvPr>
            <p:ph idx="1"/>
          </p:nvPr>
        </p:nvSpPr>
        <p:spPr/>
        <p:txBody>
          <a:bodyPr/>
          <a:lstStyle/>
          <a:p>
            <a:pPr lvl="1"/>
            <a:endParaRPr lang="en-US" dirty="0"/>
          </a:p>
          <a:p>
            <a:pPr lvl="2"/>
            <a:endParaRPr lang="en-US" dirty="0"/>
          </a:p>
          <a:p>
            <a:pPr lvl="2"/>
            <a:endParaRPr lang="en-US" dirty="0"/>
          </a:p>
          <a:p>
            <a:pPr lvl="2"/>
            <a:endParaRPr lang="en-US" dirty="0"/>
          </a:p>
          <a:p>
            <a:pPr lvl="1"/>
            <a:r>
              <a:rPr lang="en-US" dirty="0"/>
              <a:t>… and find the </a:t>
            </a:r>
            <a:r>
              <a:rPr lang="en-US" b="1" dirty="0"/>
              <a:t>initial conditions </a:t>
            </a:r>
            <a:r>
              <a:rPr lang="en-US" dirty="0"/>
              <a:t>of the </a:t>
            </a:r>
            <a:r>
              <a:rPr lang="en-US" b="1" dirty="0"/>
              <a:t>closed orbit at the location of the kick </a:t>
            </a:r>
            <a:r>
              <a:rPr lang="en-US" dirty="0"/>
              <a:t>are obtained as </a:t>
            </a:r>
            <a:br>
              <a:rPr lang="en-US" b="1" dirty="0"/>
            </a:br>
            <a:br>
              <a:rPr lang="en-US" b="1" dirty="0"/>
            </a:br>
            <a:r>
              <a:rPr lang="en-US" b="1" dirty="0"/>
              <a:t>                                             		</a:t>
            </a:r>
          </a:p>
          <a:p>
            <a:pPr lvl="1"/>
            <a:endParaRPr lang="en-US" dirty="0"/>
          </a:p>
          <a:p>
            <a:pPr lvl="1"/>
            <a:r>
              <a:rPr lang="en-US" dirty="0"/>
              <a:t>... and at any </a:t>
            </a:r>
            <a:r>
              <a:rPr lang="en-US" b="1" dirty="0"/>
              <a:t>location </a:t>
            </a:r>
            <a:r>
              <a:rPr lang="en-US" b="1" i="1" dirty="0"/>
              <a:t>s</a:t>
            </a:r>
            <a:r>
              <a:rPr lang="en-US" b="1" dirty="0"/>
              <a:t> around the ring, </a:t>
            </a:r>
            <a:r>
              <a:rPr lang="en-US" dirty="0"/>
              <a:t>the closed orbit distortion </a:t>
            </a:r>
            <a:r>
              <a:rPr lang="en-US" b="1" dirty="0"/>
              <a:t>𝛥</a:t>
            </a:r>
            <a:r>
              <a:rPr lang="en-US" b="1" i="1" dirty="0"/>
              <a:t>u</a:t>
            </a:r>
            <a:r>
              <a:rPr lang="en-US" b="1" dirty="0"/>
              <a:t> generated by a kick 𝛳 in </a:t>
            </a:r>
            <a:r>
              <a:rPr lang="en-US" b="1" i="1" dirty="0"/>
              <a:t>s</a:t>
            </a:r>
            <a:r>
              <a:rPr lang="en-US" b="1" i="1" baseline="-25000" dirty="0"/>
              <a:t>0</a:t>
            </a:r>
            <a:r>
              <a:rPr lang="en-US" b="1" dirty="0"/>
              <a:t> </a:t>
            </a:r>
            <a:r>
              <a:rPr lang="en-US" dirty="0"/>
              <a:t>is</a:t>
            </a:r>
          </a:p>
          <a:p>
            <a:endParaRPr lang="en-US" dirty="0"/>
          </a:p>
          <a:p>
            <a:endParaRPr lang="en-US" dirty="0"/>
          </a:p>
          <a:p>
            <a:pPr marL="342900" indent="-342900">
              <a:buFont typeface="Arial" panose="020B0604020202020204" pitchFamily="34" charset="0"/>
              <a:buChar char="•"/>
            </a:pPr>
            <a:r>
              <a:rPr lang="en-US" sz="1800" dirty="0">
                <a:solidFill>
                  <a:schemeClr val="accent1"/>
                </a:solidFill>
              </a:rPr>
              <a:t>Note: </a:t>
            </a:r>
            <a:r>
              <a:rPr lang="en-US" sz="1800" b="0" dirty="0">
                <a:solidFill>
                  <a:schemeClr val="accent1"/>
                </a:solidFill>
              </a:rPr>
              <a:t>this</a:t>
            </a:r>
            <a:r>
              <a:rPr lang="en-US" sz="1800" dirty="0">
                <a:solidFill>
                  <a:schemeClr val="accent1"/>
                </a:solidFill>
              </a:rPr>
              <a:t> derivation is fully linear, </a:t>
            </a:r>
            <a:r>
              <a:rPr lang="en-US" sz="1800" b="0" dirty="0">
                <a:solidFill>
                  <a:schemeClr val="accent1"/>
                </a:solidFill>
              </a:rPr>
              <a:t>i.e.</a:t>
            </a:r>
            <a:r>
              <a:rPr lang="en-US" sz="1800" dirty="0">
                <a:solidFill>
                  <a:schemeClr val="accent1"/>
                </a:solidFill>
              </a:rPr>
              <a:t> allow me to add a ∆ to indicate </a:t>
            </a:r>
            <a:r>
              <a:rPr lang="en-US" sz="1800" b="0" dirty="0">
                <a:solidFill>
                  <a:schemeClr val="accent1"/>
                </a:solidFill>
              </a:rPr>
              <a:t>this is a </a:t>
            </a:r>
            <a:r>
              <a:rPr lang="en-US" sz="1800" dirty="0">
                <a:solidFill>
                  <a:schemeClr val="accent1"/>
                </a:solidFill>
              </a:rPr>
              <a:t>closed orbit </a:t>
            </a:r>
            <a:r>
              <a:rPr lang="en-US" sz="1800" i="1" dirty="0">
                <a:solidFill>
                  <a:schemeClr val="accent1"/>
                </a:solidFill>
              </a:rPr>
              <a:t>variation</a:t>
            </a:r>
            <a:r>
              <a:rPr lang="en-US" sz="1800" dirty="0">
                <a:solidFill>
                  <a:schemeClr val="accent1"/>
                </a:solidFill>
              </a:rPr>
              <a:t>, with respect to a potentially already non-zero closed orbit…</a:t>
            </a:r>
          </a:p>
        </p:txBody>
      </p:sp>
      <p:sp>
        <p:nvSpPr>
          <p:cNvPr id="2" name="Title 1">
            <a:extLst>
              <a:ext uri="{FF2B5EF4-FFF2-40B4-BE49-F238E27FC236}">
                <a16:creationId xmlns:a16="http://schemas.microsoft.com/office/drawing/2014/main" id="{36469B1D-E950-1791-F747-E7EE98BA94CD}"/>
              </a:ext>
            </a:extLst>
          </p:cNvPr>
          <p:cNvSpPr>
            <a:spLocks noGrp="1"/>
          </p:cNvSpPr>
          <p:nvPr>
            <p:ph type="title"/>
          </p:nvPr>
        </p:nvSpPr>
        <p:spPr/>
        <p:txBody>
          <a:bodyPr/>
          <a:lstStyle/>
          <a:p>
            <a:r>
              <a:rPr lang="en-US" u="sng" dirty="0"/>
              <a:t>Closed orbit</a:t>
            </a:r>
            <a:r>
              <a:rPr lang="en-US" dirty="0"/>
              <a:t> from single dipole kick (3/3) </a:t>
            </a:r>
          </a:p>
        </p:txBody>
      </p:sp>
      <p:sp>
        <p:nvSpPr>
          <p:cNvPr id="4" name="Date Placeholder 3">
            <a:extLst>
              <a:ext uri="{FF2B5EF4-FFF2-40B4-BE49-F238E27FC236}">
                <a16:creationId xmlns:a16="http://schemas.microsoft.com/office/drawing/2014/main" id="{5165F3CC-4E36-12A0-E111-AC75D6E6A88F}"/>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B2FCEF50-AEFE-A230-21BA-1752BEB740D3}"/>
              </a:ext>
            </a:extLst>
          </p:cNvPr>
          <p:cNvSpPr>
            <a:spLocks noGrp="1"/>
          </p:cNvSpPr>
          <p:nvPr>
            <p:ph type="ftr" sz="quarter" idx="11"/>
          </p:nvPr>
        </p:nvSpPr>
        <p:spPr/>
        <p:txBody>
          <a:bodyPr/>
          <a:lstStyle/>
          <a:p>
            <a:r>
              <a:rPr lang="en-US"/>
              <a:t>Linear Imperfections and Correction</a:t>
            </a:r>
            <a:endParaRPr lang="en-US" dirty="0"/>
          </a:p>
        </p:txBody>
      </p:sp>
      <p:sp>
        <p:nvSpPr>
          <p:cNvPr id="12" name="Slide Number Placeholder 11">
            <a:extLst>
              <a:ext uri="{FF2B5EF4-FFF2-40B4-BE49-F238E27FC236}">
                <a16:creationId xmlns:a16="http://schemas.microsoft.com/office/drawing/2014/main" id="{5D2D5441-7960-0923-6940-550AA8EDB051}"/>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20" name="Picture 19">
            <a:extLst>
              <a:ext uri="{FF2B5EF4-FFF2-40B4-BE49-F238E27FC236}">
                <a16:creationId xmlns:a16="http://schemas.microsoft.com/office/drawing/2014/main" id="{DD93E8DF-99D0-4049-F556-93286DC3C460}"/>
              </a:ext>
            </a:extLst>
          </p:cNvPr>
          <p:cNvPicPr>
            <a:picLocks noChangeAspect="1"/>
          </p:cNvPicPr>
          <p:nvPr/>
        </p:nvPicPr>
        <p:blipFill>
          <a:blip r:embed="rId3"/>
          <a:stretch>
            <a:fillRect/>
          </a:stretch>
        </p:blipFill>
        <p:spPr>
          <a:xfrm>
            <a:off x="1557151" y="7385423"/>
            <a:ext cx="5118100" cy="685800"/>
          </a:xfrm>
          <a:prstGeom prst="rect">
            <a:avLst/>
          </a:prstGeom>
        </p:spPr>
      </p:pic>
      <p:grpSp>
        <p:nvGrpSpPr>
          <p:cNvPr id="24" name="Group 23">
            <a:extLst>
              <a:ext uri="{FF2B5EF4-FFF2-40B4-BE49-F238E27FC236}">
                <a16:creationId xmlns:a16="http://schemas.microsoft.com/office/drawing/2014/main" id="{DDC1B842-F784-1692-C0E4-51662DF60515}"/>
              </a:ext>
            </a:extLst>
          </p:cNvPr>
          <p:cNvGrpSpPr/>
          <p:nvPr/>
        </p:nvGrpSpPr>
        <p:grpSpPr>
          <a:xfrm>
            <a:off x="2351592" y="1012078"/>
            <a:ext cx="7488815" cy="1208873"/>
            <a:chOff x="2384552" y="2937374"/>
            <a:chExt cx="7488815" cy="1208873"/>
          </a:xfrm>
        </p:grpSpPr>
        <p:cxnSp>
          <p:nvCxnSpPr>
            <p:cNvPr id="25" name="Straight Arrow Connector 24">
              <a:extLst>
                <a:ext uri="{FF2B5EF4-FFF2-40B4-BE49-F238E27FC236}">
                  <a16:creationId xmlns:a16="http://schemas.microsoft.com/office/drawing/2014/main" id="{88C692D4-ADBC-4A45-0839-F1ED1BE7074D}"/>
                </a:ext>
              </a:extLst>
            </p:cNvPr>
            <p:cNvCxnSpPr/>
            <p:nvPr/>
          </p:nvCxnSpPr>
          <p:spPr>
            <a:xfrm>
              <a:off x="2384552" y="3843281"/>
              <a:ext cx="7128792"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31B922C-036A-59E2-F1BC-11325EC0FCF9}"/>
                </a:ext>
              </a:extLst>
            </p:cNvPr>
            <p:cNvSpPr txBox="1"/>
            <p:nvPr/>
          </p:nvSpPr>
          <p:spPr>
            <a:xfrm>
              <a:off x="9518808" y="3778139"/>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s</a:t>
              </a:r>
            </a:p>
          </p:txBody>
        </p:sp>
        <p:cxnSp>
          <p:nvCxnSpPr>
            <p:cNvPr id="27" name="Straight Arrow Connector 26">
              <a:extLst>
                <a:ext uri="{FF2B5EF4-FFF2-40B4-BE49-F238E27FC236}">
                  <a16:creationId xmlns:a16="http://schemas.microsoft.com/office/drawing/2014/main" id="{00F6224D-CE92-276A-DC65-83F322912B8C}"/>
                </a:ext>
              </a:extLst>
            </p:cNvPr>
            <p:cNvCxnSpPr>
              <a:cxnSpLocks/>
            </p:cNvCxnSpPr>
            <p:nvPr/>
          </p:nvCxnSpPr>
          <p:spPr>
            <a:xfrm flipV="1">
              <a:off x="5912944" y="3049726"/>
              <a:ext cx="0" cy="1070577"/>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A9BC679-595C-FE42-36A1-58CFD3F5E8C4}"/>
                </a:ext>
              </a:extLst>
            </p:cNvPr>
            <p:cNvSpPr txBox="1"/>
            <p:nvPr/>
          </p:nvSpPr>
          <p:spPr>
            <a:xfrm>
              <a:off x="5663656" y="2937374"/>
              <a:ext cx="354559" cy="276999"/>
            </a:xfrm>
            <a:prstGeom prst="rect">
              <a:avLst/>
            </a:prstGeom>
            <a:noFill/>
          </p:spPr>
          <p:txBody>
            <a:bodyPr wrap="square" lIns="0" tIns="0" rIns="0" bIns="0" rtlCol="0">
              <a:spAutoFit/>
            </a:bodyPr>
            <a:lstStyle/>
            <a:p>
              <a:pPr algn="l">
                <a:buNone/>
              </a:pPr>
              <a:r>
                <a:rPr lang="en-CH" sz="1800" i="1" dirty="0">
                  <a:solidFill>
                    <a:schemeClr val="bg2">
                      <a:lumMod val="10000"/>
                    </a:schemeClr>
                  </a:solidFill>
                  <a:latin typeface="Times New Roman" panose="02020603050405020304" pitchFamily="18" charset="0"/>
                  <a:cs typeface="Times New Roman" panose="02020603050405020304" pitchFamily="18" charset="0"/>
                </a:rPr>
                <a:t>u</a:t>
              </a:r>
            </a:p>
          </p:txBody>
        </p:sp>
        <p:sp>
          <p:nvSpPr>
            <p:cNvPr id="29" name="Freeform 28">
              <a:extLst>
                <a:ext uri="{FF2B5EF4-FFF2-40B4-BE49-F238E27FC236}">
                  <a16:creationId xmlns:a16="http://schemas.microsoft.com/office/drawing/2014/main" id="{8CD2C7FA-3526-A411-0F5C-703AD9B5C392}"/>
                </a:ext>
              </a:extLst>
            </p:cNvPr>
            <p:cNvSpPr/>
            <p:nvPr/>
          </p:nvSpPr>
          <p:spPr>
            <a:xfrm>
              <a:off x="2680680" y="3381416"/>
              <a:ext cx="6641399" cy="764831"/>
            </a:xfrm>
            <a:custGeom>
              <a:avLst/>
              <a:gdLst>
                <a:gd name="connsiteX0" fmla="*/ 0 w 3448595"/>
                <a:gd name="connsiteY0" fmla="*/ 445712 h 759388"/>
                <a:gd name="connsiteX1" fmla="*/ 548640 w 3448595"/>
                <a:gd name="connsiteY1" fmla="*/ 1574 h 759388"/>
                <a:gd name="connsiteX2" fmla="*/ 1349829 w 3448595"/>
                <a:gd name="connsiteY2" fmla="*/ 315083 h 759388"/>
                <a:gd name="connsiteX3" fmla="*/ 2124892 w 3448595"/>
                <a:gd name="connsiteY3" fmla="*/ 759220 h 759388"/>
                <a:gd name="connsiteX4" fmla="*/ 3056709 w 3448595"/>
                <a:gd name="connsiteY4" fmla="*/ 367334 h 759388"/>
                <a:gd name="connsiteX5" fmla="*/ 3448595 w 3448595"/>
                <a:gd name="connsiteY5" fmla="*/ 349917 h 759388"/>
                <a:gd name="connsiteX0" fmla="*/ 0 w 3448595"/>
                <a:gd name="connsiteY0" fmla="*/ 445712 h 759390"/>
                <a:gd name="connsiteX1" fmla="*/ 548640 w 3448595"/>
                <a:gd name="connsiteY1" fmla="*/ 1574 h 759390"/>
                <a:gd name="connsiteX2" fmla="*/ 1349829 w 3448595"/>
                <a:gd name="connsiteY2" fmla="*/ 315083 h 759390"/>
                <a:gd name="connsiteX3" fmla="*/ 2124892 w 3448595"/>
                <a:gd name="connsiteY3" fmla="*/ 759220 h 759390"/>
                <a:gd name="connsiteX4" fmla="*/ 2987040 w 3448595"/>
                <a:gd name="connsiteY4" fmla="*/ 262831 h 759390"/>
                <a:gd name="connsiteX5" fmla="*/ 3448595 w 3448595"/>
                <a:gd name="connsiteY5" fmla="*/ 349917 h 759390"/>
                <a:gd name="connsiteX0" fmla="*/ 0 w 3448595"/>
                <a:gd name="connsiteY0" fmla="*/ 445712 h 760349"/>
                <a:gd name="connsiteX1" fmla="*/ 548640 w 3448595"/>
                <a:gd name="connsiteY1" fmla="*/ 1574 h 760349"/>
                <a:gd name="connsiteX2" fmla="*/ 1349829 w 3448595"/>
                <a:gd name="connsiteY2" fmla="*/ 315083 h 760349"/>
                <a:gd name="connsiteX3" fmla="*/ 2124892 w 3448595"/>
                <a:gd name="connsiteY3" fmla="*/ 759220 h 760349"/>
                <a:gd name="connsiteX4" fmla="*/ 3021875 w 3448595"/>
                <a:gd name="connsiteY4" fmla="*/ 175745 h 760349"/>
                <a:gd name="connsiteX5" fmla="*/ 3448595 w 3448595"/>
                <a:gd name="connsiteY5" fmla="*/ 349917 h 760349"/>
                <a:gd name="connsiteX0" fmla="*/ 0 w 3500846"/>
                <a:gd name="connsiteY0" fmla="*/ 445712 h 760349"/>
                <a:gd name="connsiteX1" fmla="*/ 548640 w 3500846"/>
                <a:gd name="connsiteY1" fmla="*/ 1574 h 760349"/>
                <a:gd name="connsiteX2" fmla="*/ 1349829 w 3500846"/>
                <a:gd name="connsiteY2" fmla="*/ 315083 h 760349"/>
                <a:gd name="connsiteX3" fmla="*/ 2124892 w 3500846"/>
                <a:gd name="connsiteY3" fmla="*/ 759220 h 760349"/>
                <a:gd name="connsiteX4" fmla="*/ 3021875 w 3500846"/>
                <a:gd name="connsiteY4" fmla="*/ 175745 h 760349"/>
                <a:gd name="connsiteX5" fmla="*/ 3500846 w 3500846"/>
                <a:gd name="connsiteY5" fmla="*/ 315082 h 760349"/>
                <a:gd name="connsiteX0" fmla="*/ 0 w 3500846"/>
                <a:gd name="connsiteY0" fmla="*/ 446635 h 761626"/>
                <a:gd name="connsiteX1" fmla="*/ 548640 w 3500846"/>
                <a:gd name="connsiteY1" fmla="*/ 2497 h 761626"/>
                <a:gd name="connsiteX2" fmla="*/ 1349829 w 3500846"/>
                <a:gd name="connsiteY2" fmla="*/ 316006 h 761626"/>
                <a:gd name="connsiteX3" fmla="*/ 2124892 w 3500846"/>
                <a:gd name="connsiteY3" fmla="*/ 760143 h 761626"/>
                <a:gd name="connsiteX4" fmla="*/ 3021875 w 3500846"/>
                <a:gd name="connsiteY4" fmla="*/ 176668 h 761626"/>
                <a:gd name="connsiteX5" fmla="*/ 3500846 w 3500846"/>
                <a:gd name="connsiteY5" fmla="*/ 316005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6635 h 761626"/>
                <a:gd name="connsiteX1" fmla="*/ 548640 w 3344092"/>
                <a:gd name="connsiteY1" fmla="*/ 2497 h 761626"/>
                <a:gd name="connsiteX2" fmla="*/ 1349829 w 3344092"/>
                <a:gd name="connsiteY2" fmla="*/ 316006 h 761626"/>
                <a:gd name="connsiteX3" fmla="*/ 2124892 w 3344092"/>
                <a:gd name="connsiteY3" fmla="*/ 760143 h 761626"/>
                <a:gd name="connsiteX4" fmla="*/ 3021875 w 3344092"/>
                <a:gd name="connsiteY4" fmla="*/ 176668 h 761626"/>
                <a:gd name="connsiteX5" fmla="*/ 3344092 w 3344092"/>
                <a:gd name="connsiteY5" fmla="*/ 324713 h 761626"/>
                <a:gd name="connsiteX0" fmla="*/ 0 w 3344092"/>
                <a:gd name="connsiteY0" fmla="*/ 447914 h 767437"/>
                <a:gd name="connsiteX1" fmla="*/ 548640 w 3344092"/>
                <a:gd name="connsiteY1" fmla="*/ 3776 h 767437"/>
                <a:gd name="connsiteX2" fmla="*/ 1349829 w 3344092"/>
                <a:gd name="connsiteY2" fmla="*/ 317285 h 767437"/>
                <a:gd name="connsiteX3" fmla="*/ 2124892 w 3344092"/>
                <a:gd name="connsiteY3" fmla="*/ 761422 h 767437"/>
                <a:gd name="connsiteX4" fmla="*/ 2830287 w 3344092"/>
                <a:gd name="connsiteY4" fmla="*/ 12484 h 767437"/>
                <a:gd name="connsiteX5" fmla="*/ 3344092 w 3344092"/>
                <a:gd name="connsiteY5" fmla="*/ 325992 h 767437"/>
                <a:gd name="connsiteX0" fmla="*/ 0 w 3344092"/>
                <a:gd name="connsiteY0" fmla="*/ 447914 h 767437"/>
                <a:gd name="connsiteX1" fmla="*/ 209005 w 3344092"/>
                <a:gd name="connsiteY1" fmla="*/ 369537 h 767437"/>
                <a:gd name="connsiteX2" fmla="*/ 548640 w 3344092"/>
                <a:gd name="connsiteY2" fmla="*/ 3776 h 767437"/>
                <a:gd name="connsiteX3" fmla="*/ 1349829 w 3344092"/>
                <a:gd name="connsiteY3" fmla="*/ 317285 h 767437"/>
                <a:gd name="connsiteX4" fmla="*/ 2124892 w 3344092"/>
                <a:gd name="connsiteY4" fmla="*/ 761422 h 767437"/>
                <a:gd name="connsiteX5" fmla="*/ 2830287 w 3344092"/>
                <a:gd name="connsiteY5" fmla="*/ 12484 h 767437"/>
                <a:gd name="connsiteX6" fmla="*/ 3344092 w 3344092"/>
                <a:gd name="connsiteY6" fmla="*/ 325992 h 767437"/>
                <a:gd name="connsiteX0" fmla="*/ 0 w 6322423"/>
                <a:gd name="connsiteY0" fmla="*/ 465332 h 767437"/>
                <a:gd name="connsiteX1" fmla="*/ 3187336 w 6322423"/>
                <a:gd name="connsiteY1" fmla="*/ 369537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65332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60913 w 6322423"/>
                <a:gd name="connsiteY1" fmla="*/ 439205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7437"/>
                <a:gd name="connsiteX1" fmla="*/ 2918382 w 6322423"/>
                <a:gd name="connsiteY1" fmla="*/ 258452 h 767437"/>
                <a:gd name="connsiteX2" fmla="*/ 3526971 w 6322423"/>
                <a:gd name="connsiteY2" fmla="*/ 3776 h 767437"/>
                <a:gd name="connsiteX3" fmla="*/ 4328160 w 6322423"/>
                <a:gd name="connsiteY3" fmla="*/ 317285 h 767437"/>
                <a:gd name="connsiteX4" fmla="*/ 5103223 w 6322423"/>
                <a:gd name="connsiteY4" fmla="*/ 761422 h 767437"/>
                <a:gd name="connsiteX5" fmla="*/ 5808618 w 6322423"/>
                <a:gd name="connsiteY5" fmla="*/ 12484 h 767437"/>
                <a:gd name="connsiteX6" fmla="*/ 6322423 w 6322423"/>
                <a:gd name="connsiteY6" fmla="*/ 325992 h 767437"/>
                <a:gd name="connsiteX0" fmla="*/ 0 w 6322423"/>
                <a:gd name="connsiteY0" fmla="*/ 437110 h 766019"/>
                <a:gd name="connsiteX1" fmla="*/ 2918382 w 6322423"/>
                <a:gd name="connsiteY1" fmla="*/ 258452 h 766019"/>
                <a:gd name="connsiteX2" fmla="*/ 3707724 w 6322423"/>
                <a:gd name="connsiteY2" fmla="*/ 99469 h 766019"/>
                <a:gd name="connsiteX3" fmla="*/ 4328160 w 6322423"/>
                <a:gd name="connsiteY3" fmla="*/ 317285 h 766019"/>
                <a:gd name="connsiteX4" fmla="*/ 5103223 w 6322423"/>
                <a:gd name="connsiteY4" fmla="*/ 761422 h 766019"/>
                <a:gd name="connsiteX5" fmla="*/ 5808618 w 6322423"/>
                <a:gd name="connsiteY5" fmla="*/ 12484 h 766019"/>
                <a:gd name="connsiteX6" fmla="*/ 6322423 w 6322423"/>
                <a:gd name="connsiteY6" fmla="*/ 325992 h 766019"/>
                <a:gd name="connsiteX0" fmla="*/ 0 w 6322423"/>
                <a:gd name="connsiteY0" fmla="*/ 437110 h 766019"/>
                <a:gd name="connsiteX1" fmla="*/ 1476651 w 6322423"/>
                <a:gd name="connsiteY1" fmla="*/ 61888 h 766019"/>
                <a:gd name="connsiteX2" fmla="*/ 2918382 w 6322423"/>
                <a:gd name="connsiteY2" fmla="*/ 258452 h 766019"/>
                <a:gd name="connsiteX3" fmla="*/ 3707724 w 6322423"/>
                <a:gd name="connsiteY3" fmla="*/ 99469 h 766019"/>
                <a:gd name="connsiteX4" fmla="*/ 4328160 w 6322423"/>
                <a:gd name="connsiteY4" fmla="*/ 317285 h 766019"/>
                <a:gd name="connsiteX5" fmla="*/ 5103223 w 6322423"/>
                <a:gd name="connsiteY5" fmla="*/ 761422 h 766019"/>
                <a:gd name="connsiteX6" fmla="*/ 5808618 w 6322423"/>
                <a:gd name="connsiteY6" fmla="*/ 12484 h 766019"/>
                <a:gd name="connsiteX7" fmla="*/ 6322423 w 6322423"/>
                <a:gd name="connsiteY7" fmla="*/ 325992 h 766019"/>
                <a:gd name="connsiteX0" fmla="*/ 0 w 6641399"/>
                <a:gd name="connsiteY0" fmla="*/ 437110 h 766019"/>
                <a:gd name="connsiteX1" fmla="*/ 1795627 w 6641399"/>
                <a:gd name="connsiteY1" fmla="*/ 61888 h 766019"/>
                <a:gd name="connsiteX2" fmla="*/ 3237358 w 6641399"/>
                <a:gd name="connsiteY2" fmla="*/ 258452 h 766019"/>
                <a:gd name="connsiteX3" fmla="*/ 4026700 w 6641399"/>
                <a:gd name="connsiteY3" fmla="*/ 99469 h 766019"/>
                <a:gd name="connsiteX4" fmla="*/ 4647136 w 6641399"/>
                <a:gd name="connsiteY4" fmla="*/ 317285 h 766019"/>
                <a:gd name="connsiteX5" fmla="*/ 5422199 w 6641399"/>
                <a:gd name="connsiteY5" fmla="*/ 761422 h 766019"/>
                <a:gd name="connsiteX6" fmla="*/ 6127594 w 6641399"/>
                <a:gd name="connsiteY6" fmla="*/ 12484 h 766019"/>
                <a:gd name="connsiteX7" fmla="*/ 6641399 w 6641399"/>
                <a:gd name="connsiteY7" fmla="*/ 325992 h 766019"/>
                <a:gd name="connsiteX0" fmla="*/ 0 w 6641399"/>
                <a:gd name="connsiteY0" fmla="*/ 437110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61888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258452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322247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019"/>
                <a:gd name="connsiteX1" fmla="*/ 647311 w 6641399"/>
                <a:gd name="connsiteY1" fmla="*/ 742372 h 766019"/>
                <a:gd name="connsiteX2" fmla="*/ 1795627 w 6641399"/>
                <a:gd name="connsiteY2" fmla="*/ 51255 h 766019"/>
                <a:gd name="connsiteX3" fmla="*/ 3237358 w 6641399"/>
                <a:gd name="connsiteY3" fmla="*/ 322247 h 766019"/>
                <a:gd name="connsiteX4" fmla="*/ 4026700 w 6641399"/>
                <a:gd name="connsiteY4" fmla="*/ 99469 h 766019"/>
                <a:gd name="connsiteX5" fmla="*/ 4647136 w 6641399"/>
                <a:gd name="connsiteY5" fmla="*/ 317285 h 766019"/>
                <a:gd name="connsiteX6" fmla="*/ 5422199 w 6641399"/>
                <a:gd name="connsiteY6" fmla="*/ 761422 h 766019"/>
                <a:gd name="connsiteX7" fmla="*/ 6127594 w 6641399"/>
                <a:gd name="connsiteY7" fmla="*/ 12484 h 766019"/>
                <a:gd name="connsiteX8" fmla="*/ 6641399 w 6641399"/>
                <a:gd name="connsiteY8" fmla="*/ 325992 h 766019"/>
                <a:gd name="connsiteX0" fmla="*/ 0 w 6641399"/>
                <a:gd name="connsiteY0" fmla="*/ 298887 h 766174"/>
                <a:gd name="connsiteX1" fmla="*/ 647311 w 6641399"/>
                <a:gd name="connsiteY1" fmla="*/ 742372 h 766174"/>
                <a:gd name="connsiteX2" fmla="*/ 1795627 w 6641399"/>
                <a:gd name="connsiteY2" fmla="*/ 51255 h 766174"/>
                <a:gd name="connsiteX3" fmla="*/ 3237358 w 6641399"/>
                <a:gd name="connsiteY3" fmla="*/ 322247 h 766174"/>
                <a:gd name="connsiteX4" fmla="*/ 4026700 w 6641399"/>
                <a:gd name="connsiteY4" fmla="*/ 14409 h 766174"/>
                <a:gd name="connsiteX5" fmla="*/ 4647136 w 6641399"/>
                <a:gd name="connsiteY5" fmla="*/ 317285 h 766174"/>
                <a:gd name="connsiteX6" fmla="*/ 5422199 w 6641399"/>
                <a:gd name="connsiteY6" fmla="*/ 761422 h 766174"/>
                <a:gd name="connsiteX7" fmla="*/ 6127594 w 6641399"/>
                <a:gd name="connsiteY7" fmla="*/ 12484 h 766174"/>
                <a:gd name="connsiteX8" fmla="*/ 6641399 w 6641399"/>
                <a:gd name="connsiteY8" fmla="*/ 325992 h 766174"/>
                <a:gd name="connsiteX0" fmla="*/ 0 w 6641399"/>
                <a:gd name="connsiteY0" fmla="*/ 298887 h 771247"/>
                <a:gd name="connsiteX1" fmla="*/ 647311 w 6641399"/>
                <a:gd name="connsiteY1" fmla="*/ 742372 h 771247"/>
                <a:gd name="connsiteX2" fmla="*/ 1795627 w 6641399"/>
                <a:gd name="connsiteY2" fmla="*/ 51255 h 771247"/>
                <a:gd name="connsiteX3" fmla="*/ 3237358 w 6641399"/>
                <a:gd name="connsiteY3" fmla="*/ 322247 h 771247"/>
                <a:gd name="connsiteX4" fmla="*/ 4026700 w 6641399"/>
                <a:gd name="connsiteY4" fmla="*/ 14409 h 771247"/>
                <a:gd name="connsiteX5" fmla="*/ 4593974 w 6641399"/>
                <a:gd name="connsiteY5" fmla="*/ 412978 h 771247"/>
                <a:gd name="connsiteX6" fmla="*/ 5422199 w 6641399"/>
                <a:gd name="connsiteY6" fmla="*/ 761422 h 771247"/>
                <a:gd name="connsiteX7" fmla="*/ 6127594 w 6641399"/>
                <a:gd name="connsiteY7" fmla="*/ 12484 h 771247"/>
                <a:gd name="connsiteX8" fmla="*/ 6641399 w 6641399"/>
                <a:gd name="connsiteY8" fmla="*/ 325992 h 771247"/>
                <a:gd name="connsiteX0" fmla="*/ 0 w 6641399"/>
                <a:gd name="connsiteY0" fmla="*/ 298887 h 776422"/>
                <a:gd name="connsiteX1" fmla="*/ 647311 w 6641399"/>
                <a:gd name="connsiteY1" fmla="*/ 742372 h 776422"/>
                <a:gd name="connsiteX2" fmla="*/ 1795627 w 6641399"/>
                <a:gd name="connsiteY2" fmla="*/ 51255 h 776422"/>
                <a:gd name="connsiteX3" fmla="*/ 3237358 w 6641399"/>
                <a:gd name="connsiteY3" fmla="*/ 322247 h 776422"/>
                <a:gd name="connsiteX4" fmla="*/ 4026700 w 6641399"/>
                <a:gd name="connsiteY4" fmla="*/ 14409 h 776422"/>
                <a:gd name="connsiteX5" fmla="*/ 4593974 w 6641399"/>
                <a:gd name="connsiteY5" fmla="*/ 412978 h 776422"/>
                <a:gd name="connsiteX6" fmla="*/ 5422199 w 6641399"/>
                <a:gd name="connsiteY6" fmla="*/ 761422 h 776422"/>
                <a:gd name="connsiteX7" fmla="*/ 6127594 w 6641399"/>
                <a:gd name="connsiteY7" fmla="*/ 12484 h 776422"/>
                <a:gd name="connsiteX8" fmla="*/ 6641399 w 6641399"/>
                <a:gd name="connsiteY8" fmla="*/ 325992 h 776422"/>
                <a:gd name="connsiteX0" fmla="*/ 0 w 6641399"/>
                <a:gd name="connsiteY0" fmla="*/ 298887 h 771247"/>
                <a:gd name="connsiteX1" fmla="*/ 647311 w 6641399"/>
                <a:gd name="connsiteY1" fmla="*/ 742372 h 771247"/>
                <a:gd name="connsiteX2" fmla="*/ 1795627 w 6641399"/>
                <a:gd name="connsiteY2" fmla="*/ 51255 h 771247"/>
                <a:gd name="connsiteX3" fmla="*/ 3237358 w 6641399"/>
                <a:gd name="connsiteY3" fmla="*/ 322247 h 771247"/>
                <a:gd name="connsiteX4" fmla="*/ 4026700 w 6641399"/>
                <a:gd name="connsiteY4" fmla="*/ 14409 h 771247"/>
                <a:gd name="connsiteX5" fmla="*/ 4593974 w 6641399"/>
                <a:gd name="connsiteY5" fmla="*/ 412978 h 771247"/>
                <a:gd name="connsiteX6" fmla="*/ 5283975 w 6641399"/>
                <a:gd name="connsiteY6" fmla="*/ 761422 h 771247"/>
                <a:gd name="connsiteX7" fmla="*/ 6127594 w 6641399"/>
                <a:gd name="connsiteY7" fmla="*/ 12484 h 771247"/>
                <a:gd name="connsiteX8" fmla="*/ 6641399 w 6641399"/>
                <a:gd name="connsiteY8" fmla="*/ 325992 h 771247"/>
                <a:gd name="connsiteX0" fmla="*/ 0 w 6641399"/>
                <a:gd name="connsiteY0" fmla="*/ 285657 h 750313"/>
                <a:gd name="connsiteX1" fmla="*/ 647311 w 6641399"/>
                <a:gd name="connsiteY1" fmla="*/ 729142 h 750313"/>
                <a:gd name="connsiteX2" fmla="*/ 1795627 w 6641399"/>
                <a:gd name="connsiteY2" fmla="*/ 38025 h 750313"/>
                <a:gd name="connsiteX3" fmla="*/ 3237358 w 6641399"/>
                <a:gd name="connsiteY3" fmla="*/ 309017 h 750313"/>
                <a:gd name="connsiteX4" fmla="*/ 4026700 w 6641399"/>
                <a:gd name="connsiteY4" fmla="*/ 1179 h 750313"/>
                <a:gd name="connsiteX5" fmla="*/ 4593974 w 6641399"/>
                <a:gd name="connsiteY5" fmla="*/ 399748 h 750313"/>
                <a:gd name="connsiteX6" fmla="*/ 5283975 w 6641399"/>
                <a:gd name="connsiteY6" fmla="*/ 748192 h 750313"/>
                <a:gd name="connsiteX7" fmla="*/ 6127594 w 6641399"/>
                <a:gd name="connsiteY7" fmla="*/ 233170 h 750313"/>
                <a:gd name="connsiteX8" fmla="*/ 6641399 w 6641399"/>
                <a:gd name="connsiteY8" fmla="*/ 312762 h 750313"/>
                <a:gd name="connsiteX0" fmla="*/ 0 w 6641399"/>
                <a:gd name="connsiteY0" fmla="*/ 285657 h 749058"/>
                <a:gd name="connsiteX1" fmla="*/ 647311 w 6641399"/>
                <a:gd name="connsiteY1" fmla="*/ 729142 h 749058"/>
                <a:gd name="connsiteX2" fmla="*/ 1795627 w 6641399"/>
                <a:gd name="connsiteY2" fmla="*/ 38025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647311 w 6641399"/>
                <a:gd name="connsiteY1" fmla="*/ 729142 h 749058"/>
                <a:gd name="connsiteX2" fmla="*/ 1795627 w 6641399"/>
                <a:gd name="connsiteY2" fmla="*/ 38025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647311 w 6641399"/>
                <a:gd name="connsiteY1" fmla="*/ 729142 h 749058"/>
                <a:gd name="connsiteX2" fmla="*/ 2233616 w 6641399"/>
                <a:gd name="connsiteY2" fmla="*/ 30341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285657 h 749058"/>
                <a:gd name="connsiteX1" fmla="*/ 793307 w 6641399"/>
                <a:gd name="connsiteY1" fmla="*/ 729142 h 749058"/>
                <a:gd name="connsiteX2" fmla="*/ 2233616 w 6641399"/>
                <a:gd name="connsiteY2" fmla="*/ 30341 h 749058"/>
                <a:gd name="connsiteX3" fmla="*/ 3237358 w 6641399"/>
                <a:gd name="connsiteY3" fmla="*/ 309017 h 749058"/>
                <a:gd name="connsiteX4" fmla="*/ 4026700 w 6641399"/>
                <a:gd name="connsiteY4" fmla="*/ 1179 h 749058"/>
                <a:gd name="connsiteX5" fmla="*/ 4593974 w 6641399"/>
                <a:gd name="connsiteY5" fmla="*/ 399748 h 749058"/>
                <a:gd name="connsiteX6" fmla="*/ 5283975 w 6641399"/>
                <a:gd name="connsiteY6" fmla="*/ 748192 h 749058"/>
                <a:gd name="connsiteX7" fmla="*/ 6085064 w 6641399"/>
                <a:gd name="connsiteY7" fmla="*/ 296965 h 749058"/>
                <a:gd name="connsiteX8" fmla="*/ 6641399 w 6641399"/>
                <a:gd name="connsiteY8" fmla="*/ 312762 h 749058"/>
                <a:gd name="connsiteX0" fmla="*/ 0 w 6641399"/>
                <a:gd name="connsiteY0" fmla="*/ 300532 h 763067"/>
                <a:gd name="connsiteX1" fmla="*/ 793307 w 6641399"/>
                <a:gd name="connsiteY1" fmla="*/ 744017 h 763067"/>
                <a:gd name="connsiteX2" fmla="*/ 2233616 w 6641399"/>
                <a:gd name="connsiteY2" fmla="*/ 45216 h 763067"/>
                <a:gd name="connsiteX3" fmla="*/ 3237358 w 6641399"/>
                <a:gd name="connsiteY3" fmla="*/ 323892 h 763067"/>
                <a:gd name="connsiteX4" fmla="*/ 4026700 w 6641399"/>
                <a:gd name="connsiteY4" fmla="*/ 16054 h 763067"/>
                <a:gd name="connsiteX5" fmla="*/ 5283975 w 6641399"/>
                <a:gd name="connsiteY5" fmla="*/ 763067 h 763067"/>
                <a:gd name="connsiteX6" fmla="*/ 6085064 w 6641399"/>
                <a:gd name="connsiteY6" fmla="*/ 311840 h 763067"/>
                <a:gd name="connsiteX7" fmla="*/ 6641399 w 6641399"/>
                <a:gd name="connsiteY7" fmla="*/ 327637 h 763067"/>
                <a:gd name="connsiteX0" fmla="*/ 0 w 6641399"/>
                <a:gd name="connsiteY0" fmla="*/ 300532 h 764831"/>
                <a:gd name="connsiteX1" fmla="*/ 793307 w 6641399"/>
                <a:gd name="connsiteY1" fmla="*/ 744017 h 764831"/>
                <a:gd name="connsiteX2" fmla="*/ 2233616 w 6641399"/>
                <a:gd name="connsiteY2" fmla="*/ 45216 h 764831"/>
                <a:gd name="connsiteX3" fmla="*/ 3237358 w 6641399"/>
                <a:gd name="connsiteY3" fmla="*/ 323892 h 764831"/>
                <a:gd name="connsiteX4" fmla="*/ 4026700 w 6641399"/>
                <a:gd name="connsiteY4" fmla="*/ 16054 h 764831"/>
                <a:gd name="connsiteX5" fmla="*/ 5283975 w 6641399"/>
                <a:gd name="connsiteY5" fmla="*/ 763067 h 764831"/>
                <a:gd name="connsiteX6" fmla="*/ 6085064 w 6641399"/>
                <a:gd name="connsiteY6" fmla="*/ 227316 h 764831"/>
                <a:gd name="connsiteX7" fmla="*/ 6641399 w 6641399"/>
                <a:gd name="connsiteY7" fmla="*/ 327637 h 764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41399" h="764831">
                  <a:moveTo>
                    <a:pt x="0" y="300532"/>
                  </a:moveTo>
                  <a:cubicBezTo>
                    <a:pt x="107885" y="454190"/>
                    <a:pt x="494036" y="806554"/>
                    <a:pt x="793307" y="744017"/>
                  </a:cubicBezTo>
                  <a:cubicBezTo>
                    <a:pt x="1092578" y="681480"/>
                    <a:pt x="1801942" y="47897"/>
                    <a:pt x="2233616" y="45216"/>
                  </a:cubicBezTo>
                  <a:cubicBezTo>
                    <a:pt x="2665290" y="42535"/>
                    <a:pt x="2779320" y="142772"/>
                    <a:pt x="3237358" y="323892"/>
                  </a:cubicBezTo>
                  <a:cubicBezTo>
                    <a:pt x="3594613" y="132911"/>
                    <a:pt x="3685597" y="-57142"/>
                    <a:pt x="4026700" y="16054"/>
                  </a:cubicBezTo>
                  <a:cubicBezTo>
                    <a:pt x="4367803" y="89250"/>
                    <a:pt x="4940914" y="727857"/>
                    <a:pt x="5283975" y="763067"/>
                  </a:cubicBezTo>
                  <a:cubicBezTo>
                    <a:pt x="5627036" y="798277"/>
                    <a:pt x="5864447" y="295533"/>
                    <a:pt x="6085064" y="227316"/>
                  </a:cubicBezTo>
                  <a:cubicBezTo>
                    <a:pt x="6305681" y="159099"/>
                    <a:pt x="6536896" y="172335"/>
                    <a:pt x="6641399" y="327637"/>
                  </a:cubicBezTo>
                </a:path>
              </a:pathLst>
            </a:custGeom>
            <a:noFill/>
            <a:ln w="28575">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Arc 29">
              <a:extLst>
                <a:ext uri="{FF2B5EF4-FFF2-40B4-BE49-F238E27FC236}">
                  <a16:creationId xmlns:a16="http://schemas.microsoft.com/office/drawing/2014/main" id="{74812D1F-9174-0141-2019-B3B776260387}"/>
                </a:ext>
              </a:extLst>
            </p:cNvPr>
            <p:cNvSpPr/>
            <p:nvPr/>
          </p:nvSpPr>
          <p:spPr>
            <a:xfrm rot="1689037">
              <a:off x="5451999" y="3159189"/>
              <a:ext cx="900000" cy="900000"/>
            </a:xfrm>
            <a:prstGeom prst="arc">
              <a:avLst>
                <a:gd name="adj1" fmla="val 19094482"/>
                <a:gd name="adj2" fmla="val 0"/>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1" name="TextBox 30">
              <a:extLst>
                <a:ext uri="{FF2B5EF4-FFF2-40B4-BE49-F238E27FC236}">
                  <a16:creationId xmlns:a16="http://schemas.microsoft.com/office/drawing/2014/main" id="{D9CCED30-F8DB-770A-2517-AB5731101320}"/>
                </a:ext>
              </a:extLst>
            </p:cNvPr>
            <p:cNvSpPr txBox="1"/>
            <p:nvPr/>
          </p:nvSpPr>
          <p:spPr>
            <a:xfrm>
              <a:off x="6423406" y="3521630"/>
              <a:ext cx="354559" cy="276999"/>
            </a:xfrm>
            <a:prstGeom prst="rect">
              <a:avLst/>
            </a:prstGeom>
            <a:noFill/>
          </p:spPr>
          <p:txBody>
            <a:bodyPr wrap="square" lIns="0" tIns="0" rIns="0" bIns="0" rtlCol="0">
              <a:spAutoFit/>
            </a:bodyPr>
            <a:lstStyle/>
            <a:p>
              <a:pPr algn="l">
                <a:buNone/>
              </a:pPr>
              <a:r>
                <a:rPr lang="en-CH" sz="1800" dirty="0">
                  <a:solidFill>
                    <a:schemeClr val="bg2">
                      <a:lumMod val="10000"/>
                    </a:schemeClr>
                  </a:solidFill>
                  <a:latin typeface="Times New Roman" panose="02020603050405020304" pitchFamily="18" charset="0"/>
                  <a:cs typeface="Times New Roman" panose="02020603050405020304" pitchFamily="18" charset="0"/>
                </a:rPr>
                <a:t>𝜃</a:t>
              </a:r>
            </a:p>
          </p:txBody>
        </p:sp>
        <p:sp>
          <p:nvSpPr>
            <p:cNvPr id="32" name="TextBox 31">
              <a:extLst>
                <a:ext uri="{FF2B5EF4-FFF2-40B4-BE49-F238E27FC236}">
                  <a16:creationId xmlns:a16="http://schemas.microsoft.com/office/drawing/2014/main" id="{7D59D52A-097E-D028-8CD9-9344B709C0CD}"/>
                </a:ext>
              </a:extLst>
            </p:cNvPr>
            <p:cNvSpPr txBox="1"/>
            <p:nvPr/>
          </p:nvSpPr>
          <p:spPr>
            <a:xfrm>
              <a:off x="5603198" y="3856505"/>
              <a:ext cx="609328" cy="276999"/>
            </a:xfrm>
            <a:prstGeom prst="rect">
              <a:avLst/>
            </a:prstGeom>
            <a:noFill/>
          </p:spPr>
          <p:txBody>
            <a:bodyPr wrap="square" lIns="0" tIns="0" rIns="0" bIns="0" rtlCol="0">
              <a:spAutoFit/>
            </a:bodyPr>
            <a:lstStyle/>
            <a:p>
              <a:pPr algn="l">
                <a:buNone/>
              </a:pPr>
              <a:r>
                <a:rPr lang="en-US" sz="1800" i="1" dirty="0">
                  <a:solidFill>
                    <a:schemeClr val="bg2">
                      <a:lumMod val="10000"/>
                    </a:schemeClr>
                  </a:solidFill>
                  <a:latin typeface="Times New Roman" panose="02020603050405020304" pitchFamily="18" charset="0"/>
                  <a:cs typeface="Times New Roman" panose="02020603050405020304" pitchFamily="18" charset="0"/>
                </a:rPr>
                <a:t>s</a:t>
              </a:r>
              <a:r>
                <a:rPr lang="en-CH" sz="1800" i="1" baseline="-25000" dirty="0">
                  <a:solidFill>
                    <a:schemeClr val="bg2">
                      <a:lumMod val="10000"/>
                    </a:schemeClr>
                  </a:solidFill>
                  <a:latin typeface="Times New Roman" panose="02020603050405020304" pitchFamily="18" charset="0"/>
                  <a:cs typeface="Times New Roman" panose="02020603050405020304" pitchFamily="18" charset="0"/>
                </a:rPr>
                <a:t>0</a:t>
              </a:r>
              <a:endParaRPr lang="en-CH" sz="18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33" name="Straight Connector 32">
              <a:extLst>
                <a:ext uri="{FF2B5EF4-FFF2-40B4-BE49-F238E27FC236}">
                  <a16:creationId xmlns:a16="http://schemas.microsoft.com/office/drawing/2014/main" id="{7ABA7630-6680-0E10-23E9-7FC76EA5F099}"/>
                </a:ext>
              </a:extLst>
            </p:cNvPr>
            <p:cNvCxnSpPr>
              <a:cxnSpLocks/>
              <a:stCxn id="29" idx="3"/>
            </p:cNvCxnSpPr>
            <p:nvPr/>
          </p:nvCxnSpPr>
          <p:spPr>
            <a:xfrm>
              <a:off x="5918038" y="3705308"/>
              <a:ext cx="1186074" cy="440042"/>
            </a:xfrm>
            <a:prstGeom prst="line">
              <a:avLst/>
            </a:prstGeom>
            <a:ln w="28575">
              <a:solidFill>
                <a:srgbClr val="C0000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BAC3B8C7-A3B5-7C96-2C82-3CDBB31C1FB0}"/>
              </a:ext>
            </a:extLst>
          </p:cNvPr>
          <p:cNvPicPr>
            <a:picLocks noChangeAspect="1"/>
          </p:cNvPicPr>
          <p:nvPr/>
        </p:nvPicPr>
        <p:blipFill>
          <a:blip r:embed="rId4"/>
          <a:stretch>
            <a:fillRect/>
          </a:stretch>
        </p:blipFill>
        <p:spPr>
          <a:xfrm>
            <a:off x="2954297" y="3043089"/>
            <a:ext cx="5829483" cy="614745"/>
          </a:xfrm>
          <a:prstGeom prst="rect">
            <a:avLst/>
          </a:prstGeom>
        </p:spPr>
      </p:pic>
      <p:pic>
        <p:nvPicPr>
          <p:cNvPr id="17" name="Picture 16">
            <a:extLst>
              <a:ext uri="{FF2B5EF4-FFF2-40B4-BE49-F238E27FC236}">
                <a16:creationId xmlns:a16="http://schemas.microsoft.com/office/drawing/2014/main" id="{DD2B5EF6-C071-0849-F232-884C5965DB90}"/>
              </a:ext>
            </a:extLst>
          </p:cNvPr>
          <p:cNvPicPr>
            <a:picLocks noChangeAspect="1"/>
          </p:cNvPicPr>
          <p:nvPr/>
        </p:nvPicPr>
        <p:blipFill>
          <a:blip r:embed="rId5"/>
          <a:stretch>
            <a:fillRect/>
          </a:stretch>
        </p:blipFill>
        <p:spPr>
          <a:xfrm>
            <a:off x="2245544" y="4575804"/>
            <a:ext cx="2120900" cy="622300"/>
          </a:xfrm>
          <a:prstGeom prst="rect">
            <a:avLst/>
          </a:prstGeom>
        </p:spPr>
      </p:pic>
      <p:grpSp>
        <p:nvGrpSpPr>
          <p:cNvPr id="35" name="Group 34">
            <a:extLst>
              <a:ext uri="{FF2B5EF4-FFF2-40B4-BE49-F238E27FC236}">
                <a16:creationId xmlns:a16="http://schemas.microsoft.com/office/drawing/2014/main" id="{A253F0E3-79A5-852A-9166-80E748E36D3A}"/>
              </a:ext>
            </a:extLst>
          </p:cNvPr>
          <p:cNvGrpSpPr/>
          <p:nvPr/>
        </p:nvGrpSpPr>
        <p:grpSpPr>
          <a:xfrm>
            <a:off x="5025996" y="4579168"/>
            <a:ext cx="5512111" cy="647700"/>
            <a:chOff x="5025996" y="4579168"/>
            <a:chExt cx="5512111" cy="647700"/>
          </a:xfrm>
        </p:grpSpPr>
        <p:sp>
          <p:nvSpPr>
            <p:cNvPr id="13" name="Right Arrow 12">
              <a:extLst>
                <a:ext uri="{FF2B5EF4-FFF2-40B4-BE49-F238E27FC236}">
                  <a16:creationId xmlns:a16="http://schemas.microsoft.com/office/drawing/2014/main" id="{DFD3059A-0B4D-35C0-350D-D3F1FEAE3046}"/>
                </a:ext>
              </a:extLst>
            </p:cNvPr>
            <p:cNvSpPr/>
            <p:nvPr/>
          </p:nvSpPr>
          <p:spPr>
            <a:xfrm>
              <a:off x="5025996" y="4607933"/>
              <a:ext cx="720080" cy="590171"/>
            </a:xfrm>
            <a:prstGeom prst="rightArrow">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buNone/>
              </a:pPr>
              <a:r>
                <a:rPr lang="en-GB" dirty="0">
                  <a:solidFill>
                    <a:schemeClr val="tx2"/>
                  </a:solidFill>
                </a:rPr>
                <a:t>…</a:t>
              </a:r>
            </a:p>
          </p:txBody>
        </p:sp>
        <p:pic>
          <p:nvPicPr>
            <p:cNvPr id="18" name="Picture 17">
              <a:extLst>
                <a:ext uri="{FF2B5EF4-FFF2-40B4-BE49-F238E27FC236}">
                  <a16:creationId xmlns:a16="http://schemas.microsoft.com/office/drawing/2014/main" id="{C24988D1-7FA4-C226-71B8-7C507755C2A2}"/>
                </a:ext>
              </a:extLst>
            </p:cNvPr>
            <p:cNvPicPr>
              <a:picLocks noChangeAspect="1"/>
            </p:cNvPicPr>
            <p:nvPr/>
          </p:nvPicPr>
          <p:blipFill>
            <a:blip r:embed="rId6"/>
            <a:stretch>
              <a:fillRect/>
            </a:stretch>
          </p:blipFill>
          <p:spPr>
            <a:xfrm>
              <a:off x="6207407" y="4579168"/>
              <a:ext cx="4330700" cy="647700"/>
            </a:xfrm>
            <a:prstGeom prst="rect">
              <a:avLst/>
            </a:prstGeom>
            <a:ln>
              <a:noFill/>
            </a:ln>
          </p:spPr>
        </p:pic>
      </p:grpSp>
      <p:grpSp>
        <p:nvGrpSpPr>
          <p:cNvPr id="34" name="Group 33">
            <a:extLst>
              <a:ext uri="{FF2B5EF4-FFF2-40B4-BE49-F238E27FC236}">
                <a16:creationId xmlns:a16="http://schemas.microsoft.com/office/drawing/2014/main" id="{86EC74A9-2669-DB41-9D6A-CD382FB2027C}"/>
              </a:ext>
            </a:extLst>
          </p:cNvPr>
          <p:cNvGrpSpPr/>
          <p:nvPr/>
        </p:nvGrpSpPr>
        <p:grpSpPr>
          <a:xfrm>
            <a:off x="5915987" y="4479972"/>
            <a:ext cx="4618538" cy="921908"/>
            <a:chOff x="5915987" y="4479972"/>
            <a:chExt cx="4618538" cy="921908"/>
          </a:xfrm>
        </p:grpSpPr>
        <p:pic>
          <p:nvPicPr>
            <p:cNvPr id="22" name="Picture 21">
              <a:extLst>
                <a:ext uri="{FF2B5EF4-FFF2-40B4-BE49-F238E27FC236}">
                  <a16:creationId xmlns:a16="http://schemas.microsoft.com/office/drawing/2014/main" id="{248781D7-1463-0EFF-896E-DB2F152B0EBF}"/>
                </a:ext>
              </a:extLst>
            </p:cNvPr>
            <p:cNvPicPr>
              <a:picLocks noChangeAspect="1"/>
            </p:cNvPicPr>
            <p:nvPr/>
          </p:nvPicPr>
          <p:blipFill>
            <a:blip r:embed="rId7"/>
            <a:stretch>
              <a:fillRect/>
            </a:stretch>
          </p:blipFill>
          <p:spPr>
            <a:xfrm>
              <a:off x="6000625" y="4579168"/>
              <a:ext cx="4533900" cy="647700"/>
            </a:xfrm>
            <a:prstGeom prst="rect">
              <a:avLst/>
            </a:prstGeom>
            <a:solidFill>
              <a:schemeClr val="bg2"/>
            </a:solidFill>
            <a:ln w="19050">
              <a:solidFill>
                <a:schemeClr val="accent3"/>
              </a:solidFill>
            </a:ln>
          </p:spPr>
        </p:pic>
        <p:sp>
          <p:nvSpPr>
            <p:cNvPr id="23" name="Oval 22">
              <a:extLst>
                <a:ext uri="{FF2B5EF4-FFF2-40B4-BE49-F238E27FC236}">
                  <a16:creationId xmlns:a16="http://schemas.microsoft.com/office/drawing/2014/main" id="{1FA3EFD7-8D11-D490-BA57-A14A51CBCCA9}"/>
                </a:ext>
              </a:extLst>
            </p:cNvPr>
            <p:cNvSpPr/>
            <p:nvPr/>
          </p:nvSpPr>
          <p:spPr>
            <a:xfrm>
              <a:off x="5915987" y="4479972"/>
              <a:ext cx="562127" cy="921908"/>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72244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980723"/>
            <a:ext cx="11376024" cy="5220051"/>
          </a:xfrm>
        </p:spPr>
        <p:txBody>
          <a:bodyPr>
            <a:normAutofit/>
          </a:bodyPr>
          <a:lstStyle/>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In the SNS accumulator ring, the </a:t>
            </a:r>
            <a:r>
              <a:rPr lang="en-US" b="1" dirty="0"/>
              <a:t>beta function </a:t>
            </a:r>
            <a:r>
              <a:rPr lang="en-US" dirty="0"/>
              <a:t>is about </a:t>
            </a:r>
            <a:r>
              <a:rPr lang="en-US" b="1" dirty="0"/>
              <a:t>6 m in the dipoles </a:t>
            </a:r>
            <a:r>
              <a:rPr lang="en-US" dirty="0"/>
              <a:t>and the </a:t>
            </a:r>
            <a:r>
              <a:rPr lang="en-US" b="1" dirty="0"/>
              <a:t>tune is 6.2</a:t>
            </a:r>
          </a:p>
          <a:p>
            <a:pPr lvl="1"/>
            <a:r>
              <a:rPr lang="en-US" dirty="0"/>
              <a:t>Consider a </a:t>
            </a:r>
            <a:r>
              <a:rPr lang="en-US" b="1" dirty="0"/>
              <a:t>kick </a:t>
            </a:r>
            <a:r>
              <a:rPr lang="en-US" dirty="0"/>
              <a:t>of </a:t>
            </a:r>
            <a:r>
              <a:rPr lang="en-US" b="1" dirty="0"/>
              <a:t>1 </a:t>
            </a:r>
            <a:r>
              <a:rPr lang="en-US" b="1" dirty="0" err="1"/>
              <a:t>mrad</a:t>
            </a:r>
            <a:r>
              <a:rPr lang="en-US" b="1" dirty="0"/>
              <a:t> in a single dipole</a:t>
            </a:r>
          </a:p>
          <a:p>
            <a:pPr lvl="1"/>
            <a:r>
              <a:rPr lang="en-US" dirty="0">
                <a:solidFill>
                  <a:schemeClr val="accent1"/>
                </a:solidFill>
              </a:rPr>
              <a:t>What is </a:t>
            </a:r>
            <a:r>
              <a:rPr lang="en-US" b="1" u="sng" dirty="0">
                <a:solidFill>
                  <a:schemeClr val="accent1"/>
                </a:solidFill>
              </a:rPr>
              <a:t>maximum</a:t>
            </a:r>
            <a:r>
              <a:rPr lang="en-US" b="1" dirty="0">
                <a:solidFill>
                  <a:schemeClr val="accent1"/>
                </a:solidFill>
              </a:rPr>
              <a:t> orbit distortion </a:t>
            </a:r>
            <a:r>
              <a:rPr lang="en-US" b="1" u="sng" dirty="0">
                <a:solidFill>
                  <a:schemeClr val="accent1"/>
                </a:solidFill>
              </a:rPr>
              <a:t>at dipoles?</a:t>
            </a:r>
            <a:r>
              <a:rPr lang="en-US" dirty="0">
                <a:solidFill>
                  <a:schemeClr val="accent1"/>
                </a:solidFill>
              </a:rPr>
              <a:t> :</a:t>
            </a:r>
            <a:br>
              <a:rPr lang="en-US" dirty="0">
                <a:solidFill>
                  <a:schemeClr val="accent1"/>
                </a:solidFill>
              </a:rPr>
            </a:br>
            <a:endParaRPr lang="en-US" dirty="0">
              <a:solidFill>
                <a:schemeClr val="accent1"/>
              </a:solidFill>
            </a:endParaRPr>
          </a:p>
          <a:p>
            <a:pPr lvl="1"/>
            <a:r>
              <a:rPr lang="en-US" dirty="0"/>
              <a:t>In </a:t>
            </a:r>
            <a:r>
              <a:rPr lang="en-US" b="1" dirty="0"/>
              <a:t>quadrupoles</a:t>
            </a:r>
            <a:r>
              <a:rPr lang="en-US" dirty="0"/>
              <a:t>, </a:t>
            </a:r>
            <a:r>
              <a:rPr lang="en-US" b="1" dirty="0"/>
              <a:t>beta ~30 m:</a:t>
            </a:r>
            <a:r>
              <a:rPr lang="en-US" dirty="0"/>
              <a:t> </a:t>
            </a:r>
            <a:r>
              <a:rPr lang="en-US" b="1" dirty="0">
                <a:solidFill>
                  <a:schemeClr val="accent1"/>
                </a:solidFill>
              </a:rPr>
              <a:t>what is the </a:t>
            </a:r>
            <a:br>
              <a:rPr lang="en-US" b="1" dirty="0">
                <a:solidFill>
                  <a:schemeClr val="accent1"/>
                </a:solidFill>
              </a:rPr>
            </a:br>
            <a:r>
              <a:rPr lang="en-US" b="1" u="sng" dirty="0">
                <a:solidFill>
                  <a:schemeClr val="accent1"/>
                </a:solidFill>
              </a:rPr>
              <a:t>maximum</a:t>
            </a:r>
            <a:r>
              <a:rPr lang="en-US" b="1" dirty="0">
                <a:solidFill>
                  <a:schemeClr val="accent1"/>
                </a:solidFill>
              </a:rPr>
              <a:t> orbit distortion </a:t>
            </a:r>
            <a:r>
              <a:rPr lang="en-US" b="1" u="sng" dirty="0">
                <a:solidFill>
                  <a:schemeClr val="accent1"/>
                </a:solidFill>
              </a:rPr>
              <a:t>at quadrupoles</a:t>
            </a:r>
            <a:r>
              <a:rPr lang="en-US" b="1" dirty="0">
                <a:solidFill>
                  <a:schemeClr val="accent1"/>
                </a:solidFill>
              </a:rPr>
              <a:t>?</a:t>
            </a:r>
          </a:p>
        </p:txBody>
      </p:sp>
      <p:sp>
        <p:nvSpPr>
          <p:cNvPr id="2" name="Title 1"/>
          <p:cNvSpPr>
            <a:spLocks noGrp="1"/>
          </p:cNvSpPr>
          <p:nvPr>
            <p:ph type="title"/>
          </p:nvPr>
        </p:nvSpPr>
        <p:spPr/>
        <p:txBody>
          <a:bodyPr/>
          <a:lstStyle/>
          <a:p>
            <a:r>
              <a:rPr lang="en-US" dirty="0"/>
              <a:t>Example: Max orbit distortion in </a:t>
            </a:r>
            <a:r>
              <a:rPr lang="en-US" dirty="0" err="1"/>
              <a:t>SNS</a:t>
            </a:r>
            <a:r>
              <a:rPr lang="en-US" dirty="0"/>
              <a:t>?</a:t>
            </a:r>
          </a:p>
        </p:txBody>
      </p:sp>
      <p:grpSp>
        <p:nvGrpSpPr>
          <p:cNvPr id="15" name="Group 14">
            <a:extLst>
              <a:ext uri="{FF2B5EF4-FFF2-40B4-BE49-F238E27FC236}">
                <a16:creationId xmlns:a16="http://schemas.microsoft.com/office/drawing/2014/main" id="{C46D5762-6139-DAF1-BD9B-EEB1CBC5B760}"/>
              </a:ext>
            </a:extLst>
          </p:cNvPr>
          <p:cNvGrpSpPr/>
          <p:nvPr/>
        </p:nvGrpSpPr>
        <p:grpSpPr>
          <a:xfrm>
            <a:off x="1044309" y="1039023"/>
            <a:ext cx="4320480" cy="2958227"/>
            <a:chOff x="1271464" y="1046837"/>
            <a:chExt cx="4320480" cy="2958227"/>
          </a:xfrm>
        </p:grpSpPr>
        <p:pic>
          <p:nvPicPr>
            <p:cNvPr id="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1464" y="1046837"/>
              <a:ext cx="4320480" cy="2958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p:nvPr/>
          </p:nvSpPr>
          <p:spPr>
            <a:xfrm>
              <a:off x="4920539" y="1181980"/>
              <a:ext cx="455381" cy="1015663"/>
            </a:xfrm>
            <a:prstGeom prst="rect">
              <a:avLst/>
            </a:prstGeom>
            <a:noFill/>
          </p:spPr>
          <p:txBody>
            <a:bodyPr wrap="none">
              <a:spAutoFit/>
            </a:bodyPr>
            <a:lstStyle/>
            <a:p>
              <a:pPr algn="l" fontAlgn="auto">
                <a:spcBef>
                  <a:spcPts val="0"/>
                </a:spcBef>
                <a:spcAft>
                  <a:spcPts val="0"/>
                </a:spcAft>
                <a:buClrTx/>
                <a:buSzTx/>
                <a:buNone/>
                <a:defRPr/>
              </a:pPr>
              <a:r>
                <a:rPr lang="el-GR" sz="2000" kern="0" dirty="0">
                  <a:solidFill>
                    <a:srgbClr val="FF0000"/>
                  </a:solidFill>
                  <a:latin typeface="Arial"/>
                  <a:cs typeface="Arial"/>
                </a:rPr>
                <a:t>β</a:t>
              </a:r>
              <a:r>
                <a:rPr lang="en-US" sz="2000" kern="0" baseline="-25000" dirty="0">
                  <a:solidFill>
                    <a:srgbClr val="FF0000"/>
                  </a:solidFill>
                  <a:latin typeface="Arial"/>
                  <a:cs typeface="Arial"/>
                </a:rPr>
                <a:t>x</a:t>
              </a:r>
            </a:p>
            <a:p>
              <a:pPr algn="l" fontAlgn="auto">
                <a:spcBef>
                  <a:spcPts val="0"/>
                </a:spcBef>
                <a:spcAft>
                  <a:spcPts val="0"/>
                </a:spcAft>
                <a:buClrTx/>
                <a:buSzTx/>
                <a:buNone/>
                <a:defRPr/>
              </a:pPr>
              <a:r>
                <a:rPr lang="el-GR" sz="2000" kern="0" dirty="0">
                  <a:solidFill>
                    <a:srgbClr val="00007D">
                      <a:lumMod val="60000"/>
                      <a:lumOff val="40000"/>
                    </a:srgbClr>
                  </a:solidFill>
                  <a:latin typeface="Arial"/>
                  <a:cs typeface="Arial"/>
                </a:rPr>
                <a:t>β</a:t>
              </a:r>
              <a:r>
                <a:rPr lang="en-US" sz="2000" kern="0" baseline="-25000" dirty="0">
                  <a:solidFill>
                    <a:srgbClr val="00007D">
                      <a:lumMod val="60000"/>
                      <a:lumOff val="40000"/>
                    </a:srgbClr>
                  </a:solidFill>
                  <a:latin typeface="Arial"/>
                  <a:cs typeface="Arial"/>
                </a:rPr>
                <a:t>y</a:t>
              </a:r>
              <a:endParaRPr lang="el-GR" sz="2000" kern="0" baseline="-25000" dirty="0">
                <a:solidFill>
                  <a:srgbClr val="00007D">
                    <a:lumMod val="60000"/>
                    <a:lumOff val="40000"/>
                  </a:srgbClr>
                </a:solidFill>
                <a:latin typeface="Arial"/>
                <a:cs typeface="Arial"/>
              </a:endParaRPr>
            </a:p>
            <a:p>
              <a:pPr algn="l" fontAlgn="auto">
                <a:spcBef>
                  <a:spcPts val="0"/>
                </a:spcBef>
                <a:spcAft>
                  <a:spcPts val="0"/>
                </a:spcAft>
                <a:buClrTx/>
                <a:buSzTx/>
                <a:buNone/>
                <a:defRPr/>
              </a:pPr>
              <a:r>
                <a:rPr lang="en-US" sz="2000" kern="0" dirty="0" err="1">
                  <a:solidFill>
                    <a:sysClr val="windowText" lastClr="000000"/>
                  </a:solidFill>
                  <a:latin typeface="Arial"/>
                  <a:cs typeface="Arial"/>
                </a:rPr>
                <a:t>D</a:t>
              </a:r>
              <a:r>
                <a:rPr lang="en-US" sz="2000" kern="0" baseline="-25000" dirty="0" err="1">
                  <a:solidFill>
                    <a:sysClr val="windowText" lastClr="000000"/>
                  </a:solidFill>
                  <a:latin typeface="Arial"/>
                  <a:cs typeface="Arial"/>
                </a:rPr>
                <a:t>x</a:t>
              </a:r>
              <a:endParaRPr lang="en-US" sz="2000" kern="0" baseline="-25000" dirty="0">
                <a:solidFill>
                  <a:sysClr val="windowText" lastClr="000000"/>
                </a:solidFill>
                <a:latin typeface="Arial"/>
                <a:cs typeface="Arial"/>
              </a:endParaRPr>
            </a:p>
          </p:txBody>
        </p:sp>
      </p:grpSp>
      <p:sp>
        <p:nvSpPr>
          <p:cNvPr id="4" name="Date Placeholder 3">
            <a:extLst>
              <a:ext uri="{FF2B5EF4-FFF2-40B4-BE49-F238E27FC236}">
                <a16:creationId xmlns:a16="http://schemas.microsoft.com/office/drawing/2014/main" id="{03F8902F-794A-D253-CE3A-35932825CEC4}"/>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1B6090E1-0225-FE75-C006-BBCC8A1A9A1A}"/>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1566FF9B-1A3C-1548-38E0-7A49A692CF34}"/>
              </a:ext>
            </a:extLst>
          </p:cNvPr>
          <p:cNvSpPr>
            <a:spLocks noGrp="1"/>
          </p:cNvSpPr>
          <p:nvPr>
            <p:ph type="sldNum" sz="quarter" idx="12"/>
          </p:nvPr>
        </p:nvSpPr>
        <p:spPr/>
        <p:txBody>
          <a:bodyPr/>
          <a:lstStyle/>
          <a:p>
            <a:fld id="{36B5EA5A-BC32-A742-B11B-8E7414D5B535}" type="slidenum">
              <a:rPr lang="en-US" smtClean="0"/>
              <a:pPr/>
              <a:t>33</a:t>
            </a:fld>
            <a:endParaRPr lang="en-US" dirty="0"/>
          </a:p>
        </p:txBody>
      </p:sp>
      <p:grpSp>
        <p:nvGrpSpPr>
          <p:cNvPr id="11" name="Group 10">
            <a:extLst>
              <a:ext uri="{FF2B5EF4-FFF2-40B4-BE49-F238E27FC236}">
                <a16:creationId xmlns:a16="http://schemas.microsoft.com/office/drawing/2014/main" id="{6B87D281-E5C9-A6E2-F4ED-FE31FDFCE51E}"/>
              </a:ext>
            </a:extLst>
          </p:cNvPr>
          <p:cNvGrpSpPr/>
          <p:nvPr/>
        </p:nvGrpSpPr>
        <p:grpSpPr>
          <a:xfrm>
            <a:off x="6015639" y="2537527"/>
            <a:ext cx="4552849" cy="629375"/>
            <a:chOff x="6015639" y="2664811"/>
            <a:chExt cx="4552849" cy="629375"/>
          </a:xfrm>
        </p:grpSpPr>
        <p:sp>
          <p:nvSpPr>
            <p:cNvPr id="7" name="AutoShape 9">
              <a:extLst>
                <a:ext uri="{FF2B5EF4-FFF2-40B4-BE49-F238E27FC236}">
                  <a16:creationId xmlns:a16="http://schemas.microsoft.com/office/drawing/2014/main" id="{A1E2F64A-C259-DC2F-8080-99C8175CAD27}"/>
                </a:ext>
              </a:extLst>
            </p:cNvPr>
            <p:cNvSpPr>
              <a:spLocks/>
            </p:cNvSpPr>
            <p:nvPr/>
          </p:nvSpPr>
          <p:spPr bwMode="auto">
            <a:xfrm rot="5419254">
              <a:off x="8073007" y="2091724"/>
              <a:ext cx="225425" cy="1371600"/>
            </a:xfrm>
            <a:prstGeom prst="rightBrace">
              <a:avLst>
                <a:gd name="adj1" fmla="val 50704"/>
                <a:gd name="adj2" fmla="val 49435"/>
              </a:avLst>
            </a:prstGeom>
            <a:noFill/>
            <a:ln w="25400">
              <a:solidFill>
                <a:schemeClr val="accent5"/>
              </a:solidFill>
              <a:round/>
              <a:headEnd/>
              <a:tailEnd/>
            </a:ln>
            <a:extLst>
              <a:ext uri="{909E8E84-426E-40dd-AFC4-6F175D3DCCD1}">
                <a14:hiddenFill xmlns:a14="http://schemas.microsoft.com/office/drawing/2010/main" xmlns="">
                  <a:solidFill>
                    <a:srgbClr val="FFFFFF"/>
                  </a:solidFill>
                </a14:hiddenFill>
              </a:ext>
            </a:extLst>
          </p:spPr>
          <p:txBody>
            <a:bodyPr rot="10800000" vert="eaVert" wrap="none" anchor="ctr"/>
            <a:lstStyle/>
            <a:p>
              <a:endParaRPr lang="en-US"/>
            </a:p>
          </p:txBody>
        </p:sp>
        <p:sp>
          <p:nvSpPr>
            <p:cNvPr id="13" name="Rectangle 10">
              <a:extLst>
                <a:ext uri="{FF2B5EF4-FFF2-40B4-BE49-F238E27FC236}">
                  <a16:creationId xmlns:a16="http://schemas.microsoft.com/office/drawing/2014/main" id="{84794146-1845-0B81-52F7-6AD18EE3481F}"/>
                </a:ext>
              </a:extLst>
            </p:cNvPr>
            <p:cNvSpPr>
              <a:spLocks noChangeArrowheads="1"/>
            </p:cNvSpPr>
            <p:nvPr/>
          </p:nvSpPr>
          <p:spPr bwMode="auto">
            <a:xfrm>
              <a:off x="6015639" y="2894076"/>
              <a:ext cx="455284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a:buFont typeface="Wingdings" charset="0"/>
                <a:buNone/>
              </a:pPr>
              <a:r>
                <a:rPr lang="en-US" sz="2000" b="1" dirty="0">
                  <a:solidFill>
                    <a:schemeClr val="accent5"/>
                  </a:solidFill>
                  <a:latin typeface="Arial"/>
                  <a:cs typeface="Arial"/>
                </a:rPr>
                <a:t>maximum orbit distortion amplitude</a:t>
              </a:r>
              <a:endParaRPr lang="en-GB" sz="2000" b="1" dirty="0">
                <a:solidFill>
                  <a:schemeClr val="accent5"/>
                </a:solidFill>
                <a:latin typeface="Arial"/>
                <a:cs typeface="Arial"/>
              </a:endParaRPr>
            </a:p>
          </p:txBody>
        </p:sp>
      </p:grpSp>
      <p:pic>
        <p:nvPicPr>
          <p:cNvPr id="14" name="Picture 13">
            <a:extLst>
              <a:ext uri="{FF2B5EF4-FFF2-40B4-BE49-F238E27FC236}">
                <a16:creationId xmlns:a16="http://schemas.microsoft.com/office/drawing/2014/main" id="{6549BAB0-1635-42E2-83DD-2E092A8F71B1}"/>
              </a:ext>
            </a:extLst>
          </p:cNvPr>
          <p:cNvPicPr>
            <a:picLocks noChangeAspect="1"/>
          </p:cNvPicPr>
          <p:nvPr/>
        </p:nvPicPr>
        <p:blipFill>
          <a:blip r:embed="rId4"/>
          <a:stretch>
            <a:fillRect/>
          </a:stretch>
        </p:blipFill>
        <p:spPr>
          <a:xfrm>
            <a:off x="6605191" y="1829529"/>
            <a:ext cx="4533900" cy="647700"/>
          </a:xfrm>
          <a:prstGeom prst="rect">
            <a:avLst/>
          </a:prstGeom>
          <a:ln w="19050">
            <a:solidFill>
              <a:schemeClr val="accent3"/>
            </a:solidFill>
          </a:ln>
        </p:spPr>
      </p:pic>
      <p:pic>
        <p:nvPicPr>
          <p:cNvPr id="12" name="Picture 11">
            <a:extLst>
              <a:ext uri="{FF2B5EF4-FFF2-40B4-BE49-F238E27FC236}">
                <a16:creationId xmlns:a16="http://schemas.microsoft.com/office/drawing/2014/main" id="{9284698D-A18A-25F9-630D-6C5B207AAF9D}"/>
              </a:ext>
            </a:extLst>
          </p:cNvPr>
          <p:cNvPicPr>
            <a:picLocks noChangeAspect="1"/>
          </p:cNvPicPr>
          <p:nvPr/>
        </p:nvPicPr>
        <p:blipFill>
          <a:blip r:embed="rId5"/>
          <a:stretch>
            <a:fillRect/>
          </a:stretch>
        </p:blipFill>
        <p:spPr>
          <a:xfrm>
            <a:off x="5916171" y="5391126"/>
            <a:ext cx="4751783" cy="617385"/>
          </a:xfrm>
          <a:prstGeom prst="rect">
            <a:avLst/>
          </a:prstGeom>
        </p:spPr>
      </p:pic>
      <p:pic>
        <p:nvPicPr>
          <p:cNvPr id="16" name="Picture 15">
            <a:extLst>
              <a:ext uri="{FF2B5EF4-FFF2-40B4-BE49-F238E27FC236}">
                <a16:creationId xmlns:a16="http://schemas.microsoft.com/office/drawing/2014/main" id="{A73B187D-714E-AC0F-F6CD-5B5446C499C7}"/>
              </a:ext>
            </a:extLst>
          </p:cNvPr>
          <p:cNvPicPr>
            <a:picLocks noChangeAspect="1"/>
          </p:cNvPicPr>
          <p:nvPr/>
        </p:nvPicPr>
        <p:blipFill>
          <a:blip r:embed="rId6"/>
          <a:stretch>
            <a:fillRect/>
          </a:stretch>
        </p:blipFill>
        <p:spPr>
          <a:xfrm>
            <a:off x="6015639" y="4570448"/>
            <a:ext cx="4426441" cy="609835"/>
          </a:xfrm>
          <a:prstGeom prst="rect">
            <a:avLst/>
          </a:prstGeom>
        </p:spPr>
      </p:pic>
    </p:spTree>
    <p:extLst>
      <p:ext uri="{BB962C8B-B14F-4D97-AF65-F5344CB8AC3E}">
        <p14:creationId xmlns:p14="http://schemas.microsoft.com/office/powerpoint/2010/main" val="1277180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AA0F67-5602-ABA6-1856-C5CD9FD02820}"/>
              </a:ext>
            </a:extLst>
          </p:cNvPr>
          <p:cNvSpPr>
            <a:spLocks noGrp="1"/>
          </p:cNvSpPr>
          <p:nvPr>
            <p:ph type="title"/>
          </p:nvPr>
        </p:nvSpPr>
        <p:spPr>
          <a:xfrm>
            <a:off x="772195" y="2996952"/>
            <a:ext cx="11016605" cy="607130"/>
          </a:xfrm>
        </p:spPr>
        <p:txBody>
          <a:bodyPr/>
          <a:lstStyle/>
          <a:p>
            <a:r>
              <a:rPr lang="en-GB" dirty="0">
                <a:solidFill>
                  <a:schemeClr val="tx1"/>
                </a:solidFill>
              </a:rPr>
              <a:t>All clear so far?</a:t>
            </a:r>
          </a:p>
        </p:txBody>
      </p:sp>
      <p:sp>
        <p:nvSpPr>
          <p:cNvPr id="4" name="Date Placeholder 3">
            <a:extLst>
              <a:ext uri="{FF2B5EF4-FFF2-40B4-BE49-F238E27FC236}">
                <a16:creationId xmlns:a16="http://schemas.microsoft.com/office/drawing/2014/main" id="{F2608C97-3905-DE18-69F8-1AA80338F105}"/>
              </a:ext>
            </a:extLst>
          </p:cNvPr>
          <p:cNvSpPr>
            <a:spLocks noGrp="1"/>
          </p:cNvSpPr>
          <p:nvPr>
            <p:ph type="dt" sz="half" idx="10"/>
          </p:nvPr>
        </p:nvSpPr>
        <p:spPr/>
        <p:txBody>
          <a:bodyPr/>
          <a:lstStyle/>
          <a:p>
            <a:r>
              <a:rPr lang="en-US"/>
              <a:t>21.09.2025 - 04.10.2025</a:t>
            </a:r>
            <a:endParaRPr lang="en-US" dirty="0"/>
          </a:p>
        </p:txBody>
      </p:sp>
      <p:sp>
        <p:nvSpPr>
          <p:cNvPr id="6" name="Slide Number Placeholder 5">
            <a:extLst>
              <a:ext uri="{FF2B5EF4-FFF2-40B4-BE49-F238E27FC236}">
                <a16:creationId xmlns:a16="http://schemas.microsoft.com/office/drawing/2014/main" id="{46AAC23D-025D-DBB6-CA10-714D11228202}"/>
              </a:ext>
            </a:extLst>
          </p:cNvPr>
          <p:cNvSpPr>
            <a:spLocks noGrp="1"/>
          </p:cNvSpPr>
          <p:nvPr>
            <p:ph type="sldNum" sz="quarter" idx="11"/>
          </p:nvPr>
        </p:nvSpPr>
        <p:spPr/>
        <p:txBody>
          <a:bodyPr/>
          <a:lstStyle/>
          <a:p>
            <a:fld id="{36B5EA5A-BC32-A742-B11B-8E7414D5B535}" type="slidenum">
              <a:rPr lang="en-US" smtClean="0"/>
              <a:pPr/>
              <a:t>34</a:t>
            </a:fld>
            <a:endParaRPr lang="en-US" dirty="0"/>
          </a:p>
        </p:txBody>
      </p:sp>
      <p:sp>
        <p:nvSpPr>
          <p:cNvPr id="5" name="Footer Placeholder 4">
            <a:extLst>
              <a:ext uri="{FF2B5EF4-FFF2-40B4-BE49-F238E27FC236}">
                <a16:creationId xmlns:a16="http://schemas.microsoft.com/office/drawing/2014/main" id="{731819EB-8BE8-2F9F-6D56-E0A2050028D1}"/>
              </a:ext>
            </a:extLst>
          </p:cNvPr>
          <p:cNvSpPr>
            <a:spLocks noGrp="1"/>
          </p:cNvSpPr>
          <p:nvPr>
            <p:ph type="ftr" sz="quarter" idx="12"/>
          </p:nvPr>
        </p:nvSpPr>
        <p:spPr/>
        <p:txBody>
          <a:bodyPr/>
          <a:lstStyle/>
          <a:p>
            <a:r>
              <a:rPr lang="en-US"/>
              <a:t>Linear Imperfections and Correction</a:t>
            </a:r>
            <a:endParaRPr lang="en-US" dirty="0"/>
          </a:p>
        </p:txBody>
      </p:sp>
    </p:spTree>
    <p:extLst>
      <p:ext uri="{BB962C8B-B14F-4D97-AF65-F5344CB8AC3E}">
        <p14:creationId xmlns:p14="http://schemas.microsoft.com/office/powerpoint/2010/main" val="11324669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b="1" i="1" dirty="0"/>
              <a:t>Note:</a:t>
            </a:r>
            <a:r>
              <a:rPr lang="en-US" b="1" dirty="0"/>
              <a:t> </a:t>
            </a:r>
            <a:r>
              <a:rPr lang="en-US" dirty="0"/>
              <a:t>the closed orbit distortion propagates with the </a:t>
            </a:r>
            <a:r>
              <a:rPr lang="en-US" dirty="0" err="1"/>
              <a:t>betatron</a:t>
            </a:r>
            <a:r>
              <a:rPr lang="en-US" dirty="0"/>
              <a:t> phase advance (e.g. </a:t>
            </a:r>
            <a:r>
              <a:rPr lang="en-US" b="1" dirty="0"/>
              <a:t>single kick induces 4 oscillations for a tune of Q=4.x</a:t>
            </a:r>
            <a:r>
              <a:rPr lang="en-US" dirty="0"/>
              <a:t>)</a:t>
            </a:r>
          </a:p>
          <a:p>
            <a:pPr lvl="1"/>
            <a:r>
              <a:rPr lang="en-US" dirty="0"/>
              <a:t>Closed orbit distortion is most critical for </a:t>
            </a:r>
            <a:r>
              <a:rPr lang="en-US" b="1" dirty="0">
                <a:solidFill>
                  <a:srgbClr val="FF0000"/>
                </a:solidFill>
              </a:rPr>
              <a:t>tunes close to integer </a:t>
            </a:r>
            <a:r>
              <a:rPr lang="en-US" b="1" dirty="0">
                <a:solidFill>
                  <a:srgbClr val="FF0000"/>
                </a:solidFill>
                <a:sym typeface="Wingdings"/>
              </a:rPr>
              <a:t> closed orbit becomes unstable (but beam size not affected)</a:t>
            </a:r>
            <a:endParaRPr lang="en-US" b="1" dirty="0">
              <a:solidFill>
                <a:srgbClr val="FF0000"/>
              </a:solidFill>
            </a:endParaRPr>
          </a:p>
          <a:p>
            <a:endParaRPr lang="en-US" dirty="0"/>
          </a:p>
        </p:txBody>
      </p:sp>
      <p:sp>
        <p:nvSpPr>
          <p:cNvPr id="2" name="Title 1"/>
          <p:cNvSpPr>
            <a:spLocks noGrp="1"/>
          </p:cNvSpPr>
          <p:nvPr>
            <p:ph type="title"/>
          </p:nvPr>
        </p:nvSpPr>
        <p:spPr/>
        <p:txBody>
          <a:bodyPr/>
          <a:lstStyle/>
          <a:p>
            <a:r>
              <a:rPr lang="en-US" dirty="0"/>
              <a:t>Single dipole kick vs. tune</a:t>
            </a:r>
          </a:p>
        </p:txBody>
      </p:sp>
      <p:pic>
        <p:nvPicPr>
          <p:cNvPr id="13" name="Picture 12" descr="Q4.420_turns1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4800" y="2708920"/>
            <a:ext cx="8784000" cy="3513600"/>
          </a:xfrm>
          <a:prstGeom prst="rect">
            <a:avLst/>
          </a:prstGeom>
        </p:spPr>
      </p:pic>
      <p:pic>
        <p:nvPicPr>
          <p:cNvPr id="14" name="Picture 13" descr="Q4.370_turns1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5" name="Picture 14" descr="Q4.320_turns1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6" name="Picture 15" descr="Q4.270_turns10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7" name="Picture 16" descr="Q4.220_turns1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8" name="Picture 17" descr="Q4.170_turns100.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19" name="Picture 18" descr="Q4.120_turns100.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0" name="Picture 19" descr="Q4.070_turns100.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3" name="Picture 22" descr="Q4.020_turns100.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74800" y="2708920"/>
            <a:ext cx="8784000" cy="3513600"/>
          </a:xfrm>
          <a:prstGeom prst="rect">
            <a:avLst/>
          </a:prstGeom>
        </p:spPr>
      </p:pic>
      <p:sp>
        <p:nvSpPr>
          <p:cNvPr id="27" name="Oval 26"/>
          <p:cNvSpPr/>
          <p:nvPr/>
        </p:nvSpPr>
        <p:spPr bwMode="auto">
          <a:xfrm>
            <a:off x="6600056" y="5157192"/>
            <a:ext cx="1008112" cy="576064"/>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sp>
        <p:nvSpPr>
          <p:cNvPr id="4" name="Date Placeholder 3">
            <a:extLst>
              <a:ext uri="{FF2B5EF4-FFF2-40B4-BE49-F238E27FC236}">
                <a16:creationId xmlns:a16="http://schemas.microsoft.com/office/drawing/2014/main" id="{878CB17C-0EE5-6109-F265-7762147C0632}"/>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E4BEAC58-3364-B383-40A8-63D50CB8FAED}"/>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E962C21B-D433-680F-8896-6E0E305ADF44}"/>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7" name="Picture 6">
            <a:extLst>
              <a:ext uri="{FF2B5EF4-FFF2-40B4-BE49-F238E27FC236}">
                <a16:creationId xmlns:a16="http://schemas.microsoft.com/office/drawing/2014/main" id="{5C5DFE49-9205-9914-71C3-5D77BBFB8B4D}"/>
              </a:ext>
            </a:extLst>
          </p:cNvPr>
          <p:cNvPicPr>
            <a:picLocks noChangeAspect="1"/>
          </p:cNvPicPr>
          <p:nvPr/>
        </p:nvPicPr>
        <p:blipFill>
          <a:blip r:embed="rId12"/>
          <a:stretch>
            <a:fillRect/>
          </a:stretch>
        </p:blipFill>
        <p:spPr>
          <a:xfrm>
            <a:off x="4333106" y="2205236"/>
            <a:ext cx="4533900" cy="647700"/>
          </a:xfrm>
          <a:prstGeom prst="rect">
            <a:avLst/>
          </a:prstGeom>
          <a:ln w="19050">
            <a:noFill/>
          </a:ln>
        </p:spPr>
      </p:pic>
    </p:spTree>
    <p:extLst>
      <p:ext uri="{BB962C8B-B14F-4D97-AF65-F5344CB8AC3E}">
        <p14:creationId xmlns:p14="http://schemas.microsoft.com/office/powerpoint/2010/main" val="3382862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E6E69-E77D-9F44-C1CE-37EF3D2F3982}"/>
            </a:ext>
          </a:extLst>
        </p:cNvPr>
        <p:cNvGrpSpPr/>
        <p:nvPr/>
      </p:nvGrpSpPr>
      <p:grpSpPr>
        <a:xfrm>
          <a:off x="0" y="0"/>
          <a:ext cx="0" cy="0"/>
          <a:chOff x="0" y="0"/>
          <a:chExt cx="0" cy="0"/>
        </a:xfrm>
      </p:grpSpPr>
      <p:pic>
        <p:nvPicPr>
          <p:cNvPr id="9" name="Starting_state_Q=4.47" descr="A graph with a red line&#10;&#10;Description automatically generated">
            <a:extLst>
              <a:ext uri="{FF2B5EF4-FFF2-40B4-BE49-F238E27FC236}">
                <a16:creationId xmlns:a16="http://schemas.microsoft.com/office/drawing/2014/main" id="{0E598ED0-3419-F76B-CE90-5DE45E442092}"/>
              </a:ext>
            </a:extLst>
          </p:cNvPr>
          <p:cNvPicPr>
            <a:picLocks noChangeAspect="1"/>
          </p:cNvPicPr>
          <p:nvPr/>
        </p:nvPicPr>
        <p:blipFill>
          <a:blip r:embed="rId3"/>
          <a:stretch>
            <a:fillRect/>
          </a:stretch>
        </p:blipFill>
        <p:spPr>
          <a:xfrm>
            <a:off x="1581912" y="2622811"/>
            <a:ext cx="9029700" cy="3611880"/>
          </a:xfrm>
          <a:prstGeom prst="rect">
            <a:avLst/>
          </a:prstGeom>
        </p:spPr>
      </p:pic>
      <p:pic>
        <p:nvPicPr>
          <p:cNvPr id="11" name="Picture 10" descr="A graph with a red line&#10;&#10;Description automatically generated">
            <a:extLst>
              <a:ext uri="{FF2B5EF4-FFF2-40B4-BE49-F238E27FC236}">
                <a16:creationId xmlns:a16="http://schemas.microsoft.com/office/drawing/2014/main" id="{4B8952F3-C26A-8496-0472-E677F9306AED}"/>
              </a:ext>
            </a:extLst>
          </p:cNvPr>
          <p:cNvPicPr>
            <a:picLocks noChangeAspect="1"/>
          </p:cNvPicPr>
          <p:nvPr/>
        </p:nvPicPr>
        <p:blipFill>
          <a:blip r:embed="rId4"/>
          <a:stretch>
            <a:fillRect/>
          </a:stretch>
        </p:blipFill>
        <p:spPr>
          <a:xfrm>
            <a:off x="1581912" y="2624328"/>
            <a:ext cx="9034272" cy="3613709"/>
          </a:xfrm>
          <a:prstGeom prst="rect">
            <a:avLst/>
          </a:prstGeom>
        </p:spPr>
      </p:pic>
      <p:pic>
        <p:nvPicPr>
          <p:cNvPr id="21" name="Picture 20" descr="A graph with a red line&#10;&#10;Description automatically generated">
            <a:extLst>
              <a:ext uri="{FF2B5EF4-FFF2-40B4-BE49-F238E27FC236}">
                <a16:creationId xmlns:a16="http://schemas.microsoft.com/office/drawing/2014/main" id="{30D23975-0020-39FA-C323-A5BA7AE030BE}"/>
              </a:ext>
            </a:extLst>
          </p:cNvPr>
          <p:cNvPicPr>
            <a:picLocks noChangeAspect="1"/>
          </p:cNvPicPr>
          <p:nvPr/>
        </p:nvPicPr>
        <p:blipFill>
          <a:blip r:embed="rId5"/>
          <a:stretch>
            <a:fillRect/>
          </a:stretch>
        </p:blipFill>
        <p:spPr>
          <a:xfrm>
            <a:off x="1581912" y="2624328"/>
            <a:ext cx="9034272" cy="3613709"/>
          </a:xfrm>
          <a:prstGeom prst="rect">
            <a:avLst/>
          </a:prstGeom>
        </p:spPr>
      </p:pic>
      <p:pic>
        <p:nvPicPr>
          <p:cNvPr id="24" name="Picture 23" descr="A graph with a red line&#10;&#10;Description automatically generated">
            <a:extLst>
              <a:ext uri="{FF2B5EF4-FFF2-40B4-BE49-F238E27FC236}">
                <a16:creationId xmlns:a16="http://schemas.microsoft.com/office/drawing/2014/main" id="{30E00C28-BC7F-5707-53A6-CADAF271C9F7}"/>
              </a:ext>
            </a:extLst>
          </p:cNvPr>
          <p:cNvPicPr>
            <a:picLocks noChangeAspect="1"/>
          </p:cNvPicPr>
          <p:nvPr/>
        </p:nvPicPr>
        <p:blipFill>
          <a:blip r:embed="rId6"/>
          <a:stretch>
            <a:fillRect/>
          </a:stretch>
        </p:blipFill>
        <p:spPr>
          <a:xfrm>
            <a:off x="1581912" y="2624328"/>
            <a:ext cx="9034272" cy="3613709"/>
          </a:xfrm>
          <a:prstGeom prst="rect">
            <a:avLst/>
          </a:prstGeom>
        </p:spPr>
      </p:pic>
      <p:pic>
        <p:nvPicPr>
          <p:cNvPr id="26" name="Picture 25" descr="A graph with a red line&#10;&#10;Description automatically generated">
            <a:extLst>
              <a:ext uri="{FF2B5EF4-FFF2-40B4-BE49-F238E27FC236}">
                <a16:creationId xmlns:a16="http://schemas.microsoft.com/office/drawing/2014/main" id="{9C0B5CC2-0AEF-2F91-43E3-3881EBBEE2E8}"/>
              </a:ext>
            </a:extLst>
          </p:cNvPr>
          <p:cNvPicPr>
            <a:picLocks noChangeAspect="1"/>
          </p:cNvPicPr>
          <p:nvPr/>
        </p:nvPicPr>
        <p:blipFill>
          <a:blip r:embed="rId7"/>
          <a:stretch>
            <a:fillRect/>
          </a:stretch>
        </p:blipFill>
        <p:spPr>
          <a:xfrm>
            <a:off x="1581912" y="2624328"/>
            <a:ext cx="9034272" cy="3613709"/>
          </a:xfrm>
          <a:prstGeom prst="rect">
            <a:avLst/>
          </a:prstGeom>
        </p:spPr>
      </p:pic>
      <p:pic>
        <p:nvPicPr>
          <p:cNvPr id="28" name="Picture 27" descr="A graph with a red line&#10;&#10;Description automatically generated">
            <a:extLst>
              <a:ext uri="{FF2B5EF4-FFF2-40B4-BE49-F238E27FC236}">
                <a16:creationId xmlns:a16="http://schemas.microsoft.com/office/drawing/2014/main" id="{F4936596-FE77-7145-82E4-13AB737015FF}"/>
              </a:ext>
            </a:extLst>
          </p:cNvPr>
          <p:cNvPicPr>
            <a:picLocks noChangeAspect="1"/>
          </p:cNvPicPr>
          <p:nvPr/>
        </p:nvPicPr>
        <p:blipFill>
          <a:blip r:embed="rId6"/>
          <a:stretch>
            <a:fillRect/>
          </a:stretch>
        </p:blipFill>
        <p:spPr>
          <a:xfrm>
            <a:off x="1581912" y="2624328"/>
            <a:ext cx="9034272" cy="3613709"/>
          </a:xfrm>
          <a:prstGeom prst="rect">
            <a:avLst/>
          </a:prstGeom>
        </p:spPr>
      </p:pic>
      <p:sp>
        <p:nvSpPr>
          <p:cNvPr id="3" name="Content Placeholder 2">
            <a:extLst>
              <a:ext uri="{FF2B5EF4-FFF2-40B4-BE49-F238E27FC236}">
                <a16:creationId xmlns:a16="http://schemas.microsoft.com/office/drawing/2014/main" id="{D7701640-0B93-306B-AA7E-A275CCBFBA7B}"/>
              </a:ext>
            </a:extLst>
          </p:cNvPr>
          <p:cNvSpPr>
            <a:spLocks noGrp="1"/>
          </p:cNvSpPr>
          <p:nvPr>
            <p:ph idx="1"/>
          </p:nvPr>
        </p:nvSpPr>
        <p:spPr/>
        <p:txBody>
          <a:bodyPr/>
          <a:lstStyle/>
          <a:p>
            <a:pPr lvl="1"/>
            <a:r>
              <a:rPr lang="en-US" b="1" dirty="0"/>
              <a:t>Closed orbit </a:t>
            </a:r>
            <a:r>
              <a:rPr lang="en-US" dirty="0"/>
              <a:t>is still </a:t>
            </a:r>
            <a:r>
              <a:rPr lang="en-US" b="1" dirty="0"/>
              <a:t>“well” defined for half-integer tunes</a:t>
            </a:r>
            <a:r>
              <a:rPr lang="en-US" dirty="0"/>
              <a:t>, but each </a:t>
            </a:r>
            <a:r>
              <a:rPr lang="en-US" b="1" dirty="0">
                <a:solidFill>
                  <a:srgbClr val="FF0000"/>
                </a:solidFill>
              </a:rPr>
              <a:t>single particle keeps “jumping” in phase space</a:t>
            </a:r>
            <a:r>
              <a:rPr lang="en-US" dirty="0"/>
              <a:t> between two “meta-stable” points</a:t>
            </a:r>
          </a:p>
        </p:txBody>
      </p:sp>
      <p:sp>
        <p:nvSpPr>
          <p:cNvPr id="2" name="Title 1">
            <a:extLst>
              <a:ext uri="{FF2B5EF4-FFF2-40B4-BE49-F238E27FC236}">
                <a16:creationId xmlns:a16="http://schemas.microsoft.com/office/drawing/2014/main" id="{D4CCF556-D909-09CD-E301-5C7FF12B0232}"/>
              </a:ext>
            </a:extLst>
          </p:cNvPr>
          <p:cNvSpPr>
            <a:spLocks noGrp="1"/>
          </p:cNvSpPr>
          <p:nvPr>
            <p:ph type="title"/>
          </p:nvPr>
        </p:nvSpPr>
        <p:spPr/>
        <p:txBody>
          <a:bodyPr/>
          <a:lstStyle/>
          <a:p>
            <a:r>
              <a:rPr lang="en-US" dirty="0"/>
              <a:t>Single dipole kick vs. tune</a:t>
            </a:r>
          </a:p>
        </p:txBody>
      </p:sp>
      <p:sp>
        <p:nvSpPr>
          <p:cNvPr id="27" name="Oval 26">
            <a:extLst>
              <a:ext uri="{FF2B5EF4-FFF2-40B4-BE49-F238E27FC236}">
                <a16:creationId xmlns:a16="http://schemas.microsoft.com/office/drawing/2014/main" id="{9ABCC0F9-F080-565C-D619-2749B2F3B07C}"/>
              </a:ext>
            </a:extLst>
          </p:cNvPr>
          <p:cNvSpPr/>
          <p:nvPr/>
        </p:nvSpPr>
        <p:spPr bwMode="auto">
          <a:xfrm>
            <a:off x="6600056" y="5085184"/>
            <a:ext cx="1008112" cy="576064"/>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sp>
        <p:nvSpPr>
          <p:cNvPr id="4" name="Date Placeholder 3">
            <a:extLst>
              <a:ext uri="{FF2B5EF4-FFF2-40B4-BE49-F238E27FC236}">
                <a16:creationId xmlns:a16="http://schemas.microsoft.com/office/drawing/2014/main" id="{1E8BC850-6116-5280-B246-887EA3642935}"/>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C0A11390-9DA9-ED43-BCF5-81402E970FB3}"/>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B8A3130C-EE34-0113-E0D7-564E8D2DA287}"/>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Formula">
            <a:extLst>
              <a:ext uri="{FF2B5EF4-FFF2-40B4-BE49-F238E27FC236}">
                <a16:creationId xmlns:a16="http://schemas.microsoft.com/office/drawing/2014/main" id="{E5F7357F-01B2-2077-F10D-4FA0D763AA93}"/>
              </a:ext>
            </a:extLst>
          </p:cNvPr>
          <p:cNvPicPr>
            <a:picLocks noChangeAspect="1"/>
          </p:cNvPicPr>
          <p:nvPr/>
        </p:nvPicPr>
        <p:blipFill>
          <a:blip r:embed="rId8"/>
          <a:stretch>
            <a:fillRect/>
          </a:stretch>
        </p:blipFill>
        <p:spPr>
          <a:xfrm>
            <a:off x="4333106" y="1819282"/>
            <a:ext cx="4533900" cy="647700"/>
          </a:xfrm>
          <a:prstGeom prst="rect">
            <a:avLst/>
          </a:prstGeom>
          <a:ln w="19050">
            <a:noFill/>
          </a:ln>
        </p:spPr>
      </p:pic>
    </p:spTree>
    <p:extLst>
      <p:ext uri="{BB962C8B-B14F-4D97-AF65-F5344CB8AC3E}">
        <p14:creationId xmlns:p14="http://schemas.microsoft.com/office/powerpoint/2010/main" val="2914067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Integer and half-integer resonance</a:t>
            </a:r>
          </a:p>
        </p:txBody>
      </p:sp>
      <p:sp>
        <p:nvSpPr>
          <p:cNvPr id="5" name="Date Placeholder 4">
            <a:extLst>
              <a:ext uri="{FF2B5EF4-FFF2-40B4-BE49-F238E27FC236}">
                <a16:creationId xmlns:a16="http://schemas.microsoft.com/office/drawing/2014/main" id="{20738993-BE89-4821-2A69-1F9DC23C0D5C}"/>
              </a:ext>
            </a:extLst>
          </p:cNvPr>
          <p:cNvSpPr>
            <a:spLocks noGrp="1"/>
          </p:cNvSpPr>
          <p:nvPr>
            <p:ph type="dt" sz="half" idx="10"/>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D6DD3C1C-CFFE-778A-F202-98FA15A87181}"/>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21212C22-646C-D555-DCFB-F2CA920AAA05}"/>
              </a:ext>
            </a:extLst>
          </p:cNvPr>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12" name="Picture 11" descr="Lee-Accelerator_Physics.pdf"/>
          <p:cNvPicPr>
            <a:picLocks noChangeAspect="1"/>
          </p:cNvPicPr>
          <p:nvPr/>
        </p:nvPicPr>
        <p:blipFill rotWithShape="1">
          <a:blip r:embed="rId2">
            <a:extLst>
              <a:ext uri="{28A0092B-C50C-407E-A947-70E740481C1C}">
                <a14:useLocalDpi xmlns:a14="http://schemas.microsoft.com/office/drawing/2010/main" val="0"/>
              </a:ext>
            </a:extLst>
          </a:blip>
          <a:srcRect l="10238" t="38859" r="50812" b="39975"/>
          <a:stretch/>
        </p:blipFill>
        <p:spPr>
          <a:xfrm>
            <a:off x="2279576" y="2982637"/>
            <a:ext cx="3961394" cy="3251749"/>
          </a:xfrm>
          <a:prstGeom prst="rect">
            <a:avLst/>
          </a:prstGeom>
        </p:spPr>
      </p:pic>
      <p:sp>
        <p:nvSpPr>
          <p:cNvPr id="13" name="TextBox 12">
            <a:extLst>
              <a:ext uri="{FF2B5EF4-FFF2-40B4-BE49-F238E27FC236}">
                <a16:creationId xmlns:a16="http://schemas.microsoft.com/office/drawing/2014/main" id="{0603D56A-69FA-FC76-82E5-6A4EC8EE2D4A}"/>
              </a:ext>
            </a:extLst>
          </p:cNvPr>
          <p:cNvSpPr txBox="1"/>
          <p:nvPr/>
        </p:nvSpPr>
        <p:spPr>
          <a:xfrm>
            <a:off x="239743" y="2038085"/>
            <a:ext cx="4140806" cy="1590179"/>
          </a:xfrm>
          <a:prstGeom prst="rect">
            <a:avLst/>
          </a:prstGeom>
          <a:noFill/>
        </p:spPr>
        <p:txBody>
          <a:bodyPr wrap="square" lIns="0" tIns="0" rIns="0" bIns="0" rtlCol="0">
            <a:spAutoFit/>
          </a:bodyPr>
          <a:lstStyle/>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Dipole kicks add-up in </a:t>
            </a:r>
            <a:br>
              <a:rPr kumimoji="0" lang="en-US" sz="1800" b="0" i="0" u="none" strike="noStrike" kern="1200" cap="none" spc="0" normalizeH="0" baseline="0" noProof="0" dirty="0">
                <a:ln>
                  <a:noFill/>
                </a:ln>
                <a:solidFill>
                  <a:srgbClr val="0033A0"/>
                </a:solidFill>
                <a:effectLst/>
                <a:uLnTx/>
                <a:uFillTx/>
                <a:latin typeface="Arial"/>
                <a:ea typeface="+mn-ea"/>
                <a:cs typeface="+mn-cs"/>
              </a:rPr>
            </a:br>
            <a:r>
              <a:rPr kumimoji="0" lang="en-US" sz="1800" b="0" i="0" u="none" strike="noStrike" kern="1200" cap="none" spc="0" normalizeH="0" baseline="0" noProof="0" dirty="0">
                <a:ln>
                  <a:noFill/>
                </a:ln>
                <a:solidFill>
                  <a:srgbClr val="0033A0"/>
                </a:solidFill>
                <a:effectLst/>
                <a:uLnTx/>
                <a:uFillTx/>
                <a:latin typeface="Arial"/>
                <a:ea typeface="+mn-ea"/>
                <a:cs typeface="+mn-cs"/>
              </a:rPr>
              <a:t>consecutive turns for </a:t>
            </a:r>
            <a:r>
              <a:rPr kumimoji="0" lang="en-US" sz="1800" b="1" i="0" u="none" strike="noStrike" kern="1200" cap="none" spc="0" normalizeH="0" baseline="0" noProof="0" dirty="0">
                <a:ln>
                  <a:noFill/>
                </a:ln>
                <a:solidFill>
                  <a:srgbClr val="0033A0"/>
                </a:solidFill>
                <a:effectLst/>
                <a:uLnTx/>
                <a:uFillTx/>
                <a:latin typeface="Arial"/>
                <a:ea typeface="+mn-ea"/>
                <a:cs typeface="+mn-cs"/>
              </a:rPr>
              <a:t>Q = n  </a:t>
            </a: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1800" b="1" i="0" u="none" strike="noStrike" kern="1200" cap="none" spc="0" normalizeH="0" baseline="0" noProof="0" dirty="0">
                <a:ln>
                  <a:noFill/>
                </a:ln>
                <a:solidFill>
                  <a:srgbClr val="0033A0"/>
                </a:solidFill>
                <a:effectLst/>
                <a:uLnTx/>
                <a:uFillTx/>
                <a:latin typeface="Arial"/>
                <a:ea typeface="+mn-ea"/>
                <a:cs typeface="+mn-cs"/>
              </a:rPr>
              <a:t>Integer tune </a:t>
            </a:r>
            <a:r>
              <a:rPr kumimoji="0" lang="en-US" sz="1800" b="0" i="0" u="none" strike="noStrike" kern="1200" cap="none" spc="0" normalizeH="0" baseline="0" noProof="0" dirty="0">
                <a:ln>
                  <a:noFill/>
                </a:ln>
                <a:solidFill>
                  <a:srgbClr val="0033A0"/>
                </a:solidFill>
                <a:effectLst/>
                <a:uLnTx/>
                <a:uFillTx/>
                <a:latin typeface="Arial"/>
                <a:ea typeface="+mn-ea"/>
                <a:cs typeface="+mn-cs"/>
              </a:rPr>
              <a:t>excites orbit </a:t>
            </a:r>
            <a:br>
              <a:rPr kumimoji="0" lang="en-US" sz="1800" b="0" i="0" u="none" strike="noStrike" kern="1200" cap="none" spc="0" normalizeH="0" baseline="0" noProof="0" dirty="0">
                <a:ln>
                  <a:noFill/>
                </a:ln>
                <a:solidFill>
                  <a:srgbClr val="0033A0"/>
                </a:solidFill>
                <a:effectLst/>
                <a:uLnTx/>
                <a:uFillTx/>
                <a:latin typeface="Arial"/>
                <a:ea typeface="+mn-ea"/>
                <a:cs typeface="+mn-cs"/>
              </a:rPr>
            </a:br>
            <a:r>
              <a:rPr kumimoji="0" lang="en-US" sz="1800" b="0" i="0" u="none" strike="noStrike" kern="1200" cap="none" spc="0" normalizeH="0" baseline="0" noProof="0" dirty="0">
                <a:ln>
                  <a:noFill/>
                </a:ln>
                <a:solidFill>
                  <a:srgbClr val="0033A0"/>
                </a:solidFill>
                <a:effectLst/>
                <a:uLnTx/>
                <a:uFillTx/>
                <a:latin typeface="Arial"/>
                <a:ea typeface="+mn-ea"/>
                <a:cs typeface="+mn-cs"/>
              </a:rPr>
              <a:t>oscillations (</a:t>
            </a:r>
            <a:r>
              <a:rPr kumimoji="0" lang="en-US" sz="1800" b="1" i="0" u="none" strike="noStrike" kern="1200" cap="none" spc="0" normalizeH="0" baseline="0" noProof="0" dirty="0">
                <a:ln>
                  <a:noFill/>
                </a:ln>
                <a:solidFill>
                  <a:srgbClr val="0033A0"/>
                </a:solidFill>
                <a:effectLst/>
                <a:uLnTx/>
                <a:uFillTx/>
                <a:latin typeface="Arial"/>
                <a:ea typeface="+mn-ea"/>
                <a:cs typeface="+mn-cs"/>
              </a:rPr>
              <a:t>resonance</a:t>
            </a:r>
            <a:r>
              <a:rPr kumimoji="0" lang="en-US" sz="1800" b="0" i="0" u="none" strike="noStrike" kern="1200" cap="none" spc="0" normalizeH="0" baseline="0" noProof="0" dirty="0">
                <a:ln>
                  <a:noFill/>
                </a:ln>
                <a:solidFill>
                  <a:srgbClr val="0033A0"/>
                </a:solidFill>
                <a:effectLst/>
                <a:uLnTx/>
                <a:uFillTx/>
                <a:latin typeface="Arial"/>
                <a:ea typeface="+mn-ea"/>
                <a:cs typeface="+mn-cs"/>
              </a:rPr>
              <a:t>) </a:t>
            </a:r>
            <a:endParaRPr lang="en-US" sz="1800" dirty="0">
              <a:solidFill>
                <a:srgbClr val="0033A0"/>
              </a:solidFill>
              <a:latin typeface="Arial"/>
              <a:ea typeface="+mn-ea"/>
              <a:cs typeface="+mn-cs"/>
            </a:endParaRPr>
          </a:p>
          <a:p>
            <a:pPr marL="781200" lvl="2" indent="-324000" algn="l" fontAlgn="auto">
              <a:spcBef>
                <a:spcPts val="500"/>
              </a:spcBef>
              <a:spcAft>
                <a:spcPts val="300"/>
              </a:spcAft>
              <a:buClrTx/>
              <a:buSzTx/>
              <a:buFont typeface="Arial" charset="0"/>
              <a:buChar char="•"/>
              <a:defRPr/>
            </a:pPr>
            <a:r>
              <a:rPr kumimoji="0" lang="en-US" sz="1800" b="1" i="0" u="none" strike="noStrike" kern="1200" cap="none" spc="0" normalizeH="0" baseline="0" noProof="0" dirty="0">
                <a:ln>
                  <a:noFill/>
                </a:ln>
                <a:solidFill>
                  <a:srgbClr val="FF0000"/>
                </a:solidFill>
                <a:effectLst/>
                <a:uLnTx/>
                <a:uFillTx/>
                <a:latin typeface="Arial"/>
                <a:ea typeface="+mn-ea"/>
                <a:cs typeface="+mn-cs"/>
              </a:rPr>
              <a:t>orbit becomes unstable!</a:t>
            </a:r>
          </a:p>
        </p:txBody>
      </p:sp>
      <p:pic>
        <p:nvPicPr>
          <p:cNvPr id="3" name="Picture 2">
            <a:extLst>
              <a:ext uri="{FF2B5EF4-FFF2-40B4-BE49-F238E27FC236}">
                <a16:creationId xmlns:a16="http://schemas.microsoft.com/office/drawing/2014/main" id="{37D3B055-3B67-1CD9-6571-7055B8D42326}"/>
              </a:ext>
            </a:extLst>
          </p:cNvPr>
          <p:cNvPicPr>
            <a:picLocks noChangeAspect="1"/>
          </p:cNvPicPr>
          <p:nvPr/>
        </p:nvPicPr>
        <p:blipFill>
          <a:blip r:embed="rId3"/>
          <a:stretch>
            <a:fillRect/>
          </a:stretch>
        </p:blipFill>
        <p:spPr>
          <a:xfrm>
            <a:off x="3911981" y="1203583"/>
            <a:ext cx="4533900" cy="647700"/>
          </a:xfrm>
          <a:prstGeom prst="rect">
            <a:avLst/>
          </a:prstGeom>
          <a:ln w="19050">
            <a:solidFill>
              <a:schemeClr val="accent3"/>
            </a:solidFill>
          </a:ln>
        </p:spPr>
      </p:pic>
      <p:sp>
        <p:nvSpPr>
          <p:cNvPr id="4" name="TextBox 3">
            <a:extLst>
              <a:ext uri="{FF2B5EF4-FFF2-40B4-BE49-F238E27FC236}">
                <a16:creationId xmlns:a16="http://schemas.microsoft.com/office/drawing/2014/main" id="{5F24D8A5-9A32-25C9-64D5-4C12F57E2404}"/>
              </a:ext>
            </a:extLst>
          </p:cNvPr>
          <p:cNvSpPr txBox="1"/>
          <p:nvPr/>
        </p:nvSpPr>
        <p:spPr>
          <a:xfrm>
            <a:off x="3871915" y="3068960"/>
            <a:ext cx="324644" cy="369332"/>
          </a:xfrm>
          <a:prstGeom prst="rect">
            <a:avLst/>
          </a:prstGeom>
          <a:solidFill>
            <a:schemeClr val="bg1"/>
          </a:solidFill>
        </p:spPr>
        <p:txBody>
          <a:bodyPr wrap="square" lIns="0" tIns="0" rIns="0" bIns="0" rtlCol="0">
            <a:spAutoFit/>
          </a:bodyPr>
          <a:lstStyle/>
          <a:p>
            <a:pPr algn="l">
              <a:buNone/>
            </a:pPr>
            <a:r>
              <a:rPr lang="en-CH" i="1" dirty="0">
                <a:solidFill>
                  <a:srgbClr val="041533"/>
                </a:solidFill>
              </a:rPr>
              <a:t>u'</a:t>
            </a:r>
          </a:p>
        </p:txBody>
      </p:sp>
      <p:sp>
        <p:nvSpPr>
          <p:cNvPr id="14" name="TextBox 13">
            <a:extLst>
              <a:ext uri="{FF2B5EF4-FFF2-40B4-BE49-F238E27FC236}">
                <a16:creationId xmlns:a16="http://schemas.microsoft.com/office/drawing/2014/main" id="{0F80BC38-7069-725D-2F1A-DB6375099078}"/>
              </a:ext>
            </a:extLst>
          </p:cNvPr>
          <p:cNvSpPr txBox="1"/>
          <p:nvPr/>
        </p:nvSpPr>
        <p:spPr>
          <a:xfrm>
            <a:off x="5933678" y="4593351"/>
            <a:ext cx="324644" cy="369332"/>
          </a:xfrm>
          <a:prstGeom prst="rect">
            <a:avLst/>
          </a:prstGeom>
          <a:solidFill>
            <a:schemeClr val="bg1"/>
          </a:solidFill>
        </p:spPr>
        <p:txBody>
          <a:bodyPr wrap="square" lIns="0" tIns="0" rIns="0" bIns="0" rtlCol="0">
            <a:spAutoFit/>
          </a:bodyPr>
          <a:lstStyle/>
          <a:p>
            <a:pPr algn="l">
              <a:buNone/>
            </a:pPr>
            <a:r>
              <a:rPr lang="en-CH" i="1" dirty="0">
                <a:solidFill>
                  <a:srgbClr val="041533"/>
                </a:solidFill>
              </a:rPr>
              <a:t>u</a:t>
            </a:r>
          </a:p>
        </p:txBody>
      </p:sp>
      <p:grpSp>
        <p:nvGrpSpPr>
          <p:cNvPr id="16" name="Group 15">
            <a:extLst>
              <a:ext uri="{FF2B5EF4-FFF2-40B4-BE49-F238E27FC236}">
                <a16:creationId xmlns:a16="http://schemas.microsoft.com/office/drawing/2014/main" id="{29767510-9907-30C5-FFD5-022888D7203F}"/>
              </a:ext>
            </a:extLst>
          </p:cNvPr>
          <p:cNvGrpSpPr/>
          <p:nvPr/>
        </p:nvGrpSpPr>
        <p:grpSpPr>
          <a:xfrm>
            <a:off x="6312024" y="2985563"/>
            <a:ext cx="3810304" cy="3251749"/>
            <a:chOff x="6312024" y="2985563"/>
            <a:chExt cx="3810304" cy="3251749"/>
          </a:xfrm>
        </p:grpSpPr>
        <p:pic>
          <p:nvPicPr>
            <p:cNvPr id="15" name="Picture 14" descr="Lee-Accelerator_Physics.pdf">
              <a:extLst>
                <a:ext uri="{FF2B5EF4-FFF2-40B4-BE49-F238E27FC236}">
                  <a16:creationId xmlns:a16="http://schemas.microsoft.com/office/drawing/2014/main" id="{F5880EFD-158F-ACD0-CDF4-8A563663BA4C}"/>
                </a:ext>
              </a:extLst>
            </p:cNvPr>
            <p:cNvPicPr>
              <a:picLocks noChangeAspect="1"/>
            </p:cNvPicPr>
            <p:nvPr/>
          </p:nvPicPr>
          <p:blipFill rotWithShape="1">
            <a:blip r:embed="rId2">
              <a:extLst>
                <a:ext uri="{28A0092B-C50C-407E-A947-70E740481C1C}">
                  <a14:useLocalDpi xmlns:a14="http://schemas.microsoft.com/office/drawing/2010/main" val="0"/>
                </a:ext>
              </a:extLst>
            </a:blip>
            <a:srcRect l="49454" t="38859" r="13082" b="39975"/>
            <a:stretch/>
          </p:blipFill>
          <p:spPr>
            <a:xfrm>
              <a:off x="6312024" y="2985563"/>
              <a:ext cx="3810304" cy="3251749"/>
            </a:xfrm>
            <a:prstGeom prst="rect">
              <a:avLst/>
            </a:prstGeom>
          </p:spPr>
        </p:pic>
        <p:sp>
          <p:nvSpPr>
            <p:cNvPr id="7" name="TextBox 6">
              <a:extLst>
                <a:ext uri="{FF2B5EF4-FFF2-40B4-BE49-F238E27FC236}">
                  <a16:creationId xmlns:a16="http://schemas.microsoft.com/office/drawing/2014/main" id="{1D8FAF1E-D733-E91E-81DB-0C6ACCEB407D}"/>
                </a:ext>
              </a:extLst>
            </p:cNvPr>
            <p:cNvSpPr txBox="1"/>
            <p:nvPr/>
          </p:nvSpPr>
          <p:spPr>
            <a:xfrm>
              <a:off x="7680176" y="3059668"/>
              <a:ext cx="324644" cy="369332"/>
            </a:xfrm>
            <a:prstGeom prst="rect">
              <a:avLst/>
            </a:prstGeom>
            <a:solidFill>
              <a:schemeClr val="bg1"/>
            </a:solidFill>
          </p:spPr>
          <p:txBody>
            <a:bodyPr wrap="square" lIns="0" tIns="0" rIns="0" bIns="0" rtlCol="0">
              <a:spAutoFit/>
            </a:bodyPr>
            <a:lstStyle/>
            <a:p>
              <a:pPr algn="l">
                <a:buNone/>
              </a:pPr>
              <a:r>
                <a:rPr lang="en-CH" i="1" dirty="0">
                  <a:solidFill>
                    <a:srgbClr val="041533"/>
                  </a:solidFill>
                </a:rPr>
                <a:t>u'</a:t>
              </a:r>
            </a:p>
          </p:txBody>
        </p:sp>
        <p:sp>
          <p:nvSpPr>
            <p:cNvPr id="11" name="TextBox 10">
              <a:extLst>
                <a:ext uri="{FF2B5EF4-FFF2-40B4-BE49-F238E27FC236}">
                  <a16:creationId xmlns:a16="http://schemas.microsoft.com/office/drawing/2014/main" id="{3C2EA246-AC91-B2D6-4E6C-8C25A73FB550}"/>
                </a:ext>
              </a:extLst>
            </p:cNvPr>
            <p:cNvSpPr txBox="1"/>
            <p:nvPr/>
          </p:nvSpPr>
          <p:spPr>
            <a:xfrm>
              <a:off x="9750102" y="4608511"/>
              <a:ext cx="324644" cy="369332"/>
            </a:xfrm>
            <a:prstGeom prst="rect">
              <a:avLst/>
            </a:prstGeom>
            <a:solidFill>
              <a:schemeClr val="bg1"/>
            </a:solidFill>
          </p:spPr>
          <p:txBody>
            <a:bodyPr wrap="square" lIns="0" tIns="0" rIns="0" bIns="0" rtlCol="0">
              <a:spAutoFit/>
            </a:bodyPr>
            <a:lstStyle/>
            <a:p>
              <a:pPr algn="l">
                <a:buNone/>
              </a:pPr>
              <a:r>
                <a:rPr lang="en-CH" i="1" dirty="0">
                  <a:solidFill>
                    <a:srgbClr val="041533"/>
                  </a:solidFill>
                </a:rPr>
                <a:t>u</a:t>
              </a:r>
            </a:p>
          </p:txBody>
        </p:sp>
      </p:grpSp>
      <p:sp>
        <p:nvSpPr>
          <p:cNvPr id="10" name="TextBox 9">
            <a:extLst>
              <a:ext uri="{FF2B5EF4-FFF2-40B4-BE49-F238E27FC236}">
                <a16:creationId xmlns:a16="http://schemas.microsoft.com/office/drawing/2014/main" id="{CC162F07-751B-086A-3E4E-73EE8E8491D2}"/>
              </a:ext>
            </a:extLst>
          </p:cNvPr>
          <p:cNvSpPr txBox="1"/>
          <p:nvPr/>
        </p:nvSpPr>
        <p:spPr>
          <a:xfrm>
            <a:off x="8184232" y="2180340"/>
            <a:ext cx="4140806" cy="1210588"/>
          </a:xfrm>
          <a:prstGeom prst="rect">
            <a:avLst/>
          </a:prstGeom>
          <a:noFill/>
        </p:spPr>
        <p:txBody>
          <a:bodyPr wrap="square" lIns="0" tIns="0" rIns="0" bIns="0" rtlCol="0">
            <a:spAutoFit/>
          </a:bodyPr>
          <a:lstStyle/>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Dipole kicks get cancelled in consecutive turns for </a:t>
            </a:r>
            <a:r>
              <a:rPr kumimoji="0" lang="en-US" sz="1800" b="1" i="0" u="none" strike="noStrike" kern="1200" cap="none" spc="0" normalizeH="0" baseline="0" noProof="0" dirty="0">
                <a:ln>
                  <a:noFill/>
                </a:ln>
                <a:solidFill>
                  <a:srgbClr val="0033A0"/>
                </a:solidFill>
                <a:effectLst/>
                <a:uLnTx/>
                <a:uFillTx/>
                <a:latin typeface="Arial"/>
                <a:ea typeface="+mn-ea"/>
                <a:cs typeface="+mn-cs"/>
              </a:rPr>
              <a:t>Q = n+1/2 </a:t>
            </a: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1800" b="1" i="0" u="none" strike="noStrike" kern="1200" cap="none" spc="0" normalizeH="0" baseline="0" noProof="0" dirty="0">
                <a:ln>
                  <a:noFill/>
                </a:ln>
                <a:solidFill>
                  <a:srgbClr val="0033A0"/>
                </a:solidFill>
                <a:effectLst/>
                <a:uLnTx/>
                <a:uFillTx/>
                <a:latin typeface="Arial"/>
                <a:ea typeface="+mn-ea"/>
                <a:cs typeface="+mn-cs"/>
              </a:rPr>
              <a:t>Half-integer tune cancels orbit </a:t>
            </a:r>
            <a:br>
              <a:rPr kumimoji="0" lang="en-US" sz="1800" b="1" i="0" u="none" strike="noStrike" kern="1200" cap="none" spc="0" normalizeH="0" baseline="0" noProof="0" dirty="0">
                <a:ln>
                  <a:noFill/>
                </a:ln>
                <a:solidFill>
                  <a:srgbClr val="0033A0"/>
                </a:solidFill>
                <a:effectLst/>
                <a:uLnTx/>
                <a:uFillTx/>
                <a:latin typeface="Arial"/>
                <a:ea typeface="+mn-ea"/>
                <a:cs typeface="+mn-cs"/>
              </a:rPr>
            </a:br>
            <a:r>
              <a:rPr kumimoji="0" lang="en-US" sz="1800" b="1" i="0" u="none" strike="noStrike" kern="1200" cap="none" spc="0" normalizeH="0" baseline="0" noProof="0" dirty="0">
                <a:ln>
                  <a:noFill/>
                </a:ln>
                <a:solidFill>
                  <a:srgbClr val="0033A0"/>
                </a:solidFill>
                <a:effectLst/>
                <a:uLnTx/>
                <a:uFillTx/>
                <a:latin typeface="Arial"/>
                <a:ea typeface="+mn-ea"/>
                <a:cs typeface="+mn-cs"/>
              </a:rPr>
              <a:t>oscillations</a:t>
            </a:r>
            <a:endParaRPr lang="en-US" b="1" dirty="0">
              <a:latin typeface="+mn-lt"/>
            </a:endParaRPr>
          </a:p>
        </p:txBody>
      </p:sp>
      <p:pic>
        <p:nvPicPr>
          <p:cNvPr id="8" name="Picture 7"/>
          <p:cNvPicPr>
            <a:picLocks noChangeAspect="1"/>
          </p:cNvPicPr>
          <p:nvPr/>
        </p:nvPicPr>
        <p:blipFill rotWithShape="1">
          <a:blip r:embed="rId4"/>
          <a:srcRect t="7276"/>
          <a:stretch/>
        </p:blipFill>
        <p:spPr>
          <a:xfrm>
            <a:off x="5591944" y="3032175"/>
            <a:ext cx="1204544" cy="1116905"/>
          </a:xfrm>
          <a:prstGeom prst="rect">
            <a:avLst/>
          </a:prstGeom>
        </p:spPr>
      </p:pic>
    </p:spTree>
    <p:extLst>
      <p:ext uri="{BB962C8B-B14F-4D97-AF65-F5344CB8AC3E}">
        <p14:creationId xmlns:p14="http://schemas.microsoft.com/office/powerpoint/2010/main" val="186326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In the example below for the 26.7km long LHC, there is </a:t>
            </a:r>
            <a:r>
              <a:rPr lang="en-US" b="1" dirty="0">
                <a:solidFill>
                  <a:srgbClr val="FF0000"/>
                </a:solidFill>
              </a:rPr>
              <a:t>one undesired deflection</a:t>
            </a:r>
            <a:r>
              <a:rPr lang="en-US" dirty="0"/>
              <a:t>, leading to a perturbed closed orbit. </a:t>
            </a:r>
          </a:p>
          <a:p>
            <a:endParaRPr lang="en-US" dirty="0"/>
          </a:p>
        </p:txBody>
      </p:sp>
      <p:sp>
        <p:nvSpPr>
          <p:cNvPr id="2" name="Title 1"/>
          <p:cNvSpPr>
            <a:spLocks noGrp="1"/>
          </p:cNvSpPr>
          <p:nvPr>
            <p:ph type="title"/>
          </p:nvPr>
        </p:nvSpPr>
        <p:spPr/>
        <p:txBody>
          <a:bodyPr/>
          <a:lstStyle/>
          <a:p>
            <a:r>
              <a:rPr lang="en-GB" dirty="0"/>
              <a:t>Example: a deflection at the LHC</a:t>
            </a:r>
            <a:endParaRPr lang="en-US" dirty="0"/>
          </a:p>
        </p:txBody>
      </p:sp>
      <p:pic>
        <p:nvPicPr>
          <p:cNvPr id="4" name="Picture 3"/>
          <p:cNvPicPr>
            <a:picLocks noChangeAspect="1"/>
          </p:cNvPicPr>
          <p:nvPr/>
        </p:nvPicPr>
        <p:blipFill>
          <a:blip r:embed="rId2"/>
          <a:stretch>
            <a:fillRect/>
          </a:stretch>
        </p:blipFill>
        <p:spPr>
          <a:xfrm>
            <a:off x="2288594" y="1930668"/>
            <a:ext cx="8036507" cy="2866484"/>
          </a:xfrm>
          <a:prstGeom prst="rect">
            <a:avLst/>
          </a:prstGeom>
        </p:spPr>
      </p:pic>
      <p:sp>
        <p:nvSpPr>
          <p:cNvPr id="5" name="TextBox 4"/>
          <p:cNvSpPr txBox="1"/>
          <p:nvPr/>
        </p:nvSpPr>
        <p:spPr>
          <a:xfrm>
            <a:off x="5263561" y="4826337"/>
            <a:ext cx="5186035" cy="307777"/>
          </a:xfrm>
          <a:prstGeom prst="rect">
            <a:avLst/>
          </a:prstGeom>
          <a:solidFill>
            <a:schemeClr val="bg1"/>
          </a:solidFill>
        </p:spPr>
        <p:txBody>
          <a:bodyPr wrap="none" rtlCol="0">
            <a:spAutoFit/>
          </a:bodyPr>
          <a:lstStyle/>
          <a:p>
            <a:pPr>
              <a:spcAft>
                <a:spcPts val="400"/>
              </a:spcAft>
              <a:buClr>
                <a:srgbClr val="0000FF"/>
              </a:buClr>
              <a:buSzPct val="80000"/>
              <a:buNone/>
            </a:pPr>
            <a:r>
              <a:rPr lang="en-GB" sz="1400" b="1" kern="0" dirty="0">
                <a:latin typeface="+mn-lt"/>
              </a:rPr>
              <a:t>Beam Position Monitor index along the LHC circumference</a:t>
            </a:r>
          </a:p>
        </p:txBody>
      </p:sp>
      <p:cxnSp>
        <p:nvCxnSpPr>
          <p:cNvPr id="6" name="Straight Arrow Connector 5"/>
          <p:cNvCxnSpPr>
            <a:cxnSpLocks/>
          </p:cNvCxnSpPr>
          <p:nvPr/>
        </p:nvCxnSpPr>
        <p:spPr bwMode="auto">
          <a:xfrm>
            <a:off x="2586979" y="4869160"/>
            <a:ext cx="7685485" cy="0"/>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7" name="Straight Arrow Connector 6"/>
          <p:cNvCxnSpPr/>
          <p:nvPr/>
        </p:nvCxnSpPr>
        <p:spPr bwMode="auto">
          <a:xfrm flipV="1">
            <a:off x="1919537" y="2204864"/>
            <a:ext cx="1601" cy="21539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8" name="TextBox 7"/>
          <p:cNvSpPr txBox="1"/>
          <p:nvPr/>
        </p:nvSpPr>
        <p:spPr>
          <a:xfrm rot="16200000">
            <a:off x="1074699" y="3132584"/>
            <a:ext cx="2055371" cy="307777"/>
          </a:xfrm>
          <a:prstGeom prst="rect">
            <a:avLst/>
          </a:prstGeom>
          <a:solidFill>
            <a:schemeClr val="bg1"/>
          </a:solidFill>
        </p:spPr>
        <p:txBody>
          <a:bodyPr wrap="none" rtlCol="0">
            <a:spAutoFit/>
          </a:bodyPr>
          <a:lstStyle/>
          <a:p>
            <a:pPr>
              <a:spcAft>
                <a:spcPts val="400"/>
              </a:spcAft>
              <a:buClr>
                <a:srgbClr val="0000FF"/>
              </a:buClr>
              <a:buSzPct val="80000"/>
              <a:buNone/>
            </a:pPr>
            <a:r>
              <a:rPr lang="en-GB" sz="1400" b="1" kern="0" dirty="0">
                <a:latin typeface="+mn-lt"/>
              </a:rPr>
              <a:t>Beam position x (mm)</a:t>
            </a:r>
          </a:p>
        </p:txBody>
      </p:sp>
      <p:sp>
        <p:nvSpPr>
          <p:cNvPr id="9" name="TextBox 8"/>
          <p:cNvSpPr txBox="1"/>
          <p:nvPr/>
        </p:nvSpPr>
        <p:spPr>
          <a:xfrm>
            <a:off x="3177224" y="5445224"/>
            <a:ext cx="5650078" cy="461665"/>
          </a:xfrm>
          <a:prstGeom prst="rect">
            <a:avLst/>
          </a:prstGeom>
        </p:spPr>
        <p:txBody>
          <a:bodyPr wrap="none" rtlCol="0">
            <a:spAutoFit/>
          </a:bodyPr>
          <a:lstStyle/>
          <a:p>
            <a:pPr>
              <a:spcAft>
                <a:spcPts val="400"/>
              </a:spcAft>
              <a:buClr>
                <a:srgbClr val="0000FF"/>
              </a:buClr>
              <a:buSzPct val="80000"/>
              <a:buNone/>
            </a:pPr>
            <a:r>
              <a:rPr lang="en-GB" i="1" kern="0" dirty="0">
                <a:latin typeface="Arial"/>
                <a:cs typeface="Arial"/>
              </a:rPr>
              <a:t> Where is the location of the deflection?</a:t>
            </a:r>
          </a:p>
        </p:txBody>
      </p:sp>
      <p:sp>
        <p:nvSpPr>
          <p:cNvPr id="10" name="Date Placeholder 9">
            <a:extLst>
              <a:ext uri="{FF2B5EF4-FFF2-40B4-BE49-F238E27FC236}">
                <a16:creationId xmlns:a16="http://schemas.microsoft.com/office/drawing/2014/main" id="{D44CEA07-6E81-4002-20FB-6F04C711AF07}"/>
              </a:ext>
            </a:extLst>
          </p:cNvPr>
          <p:cNvSpPr>
            <a:spLocks noGrp="1"/>
          </p:cNvSpPr>
          <p:nvPr>
            <p:ph type="dt" sz="half" idx="10"/>
          </p:nvPr>
        </p:nvSpPr>
        <p:spPr/>
        <p:txBody>
          <a:bodyPr/>
          <a:lstStyle/>
          <a:p>
            <a:r>
              <a:rPr lang="en-US"/>
              <a:t>21.09.2025 - 04.10.2025</a:t>
            </a:r>
            <a:endParaRPr lang="en-US" dirty="0"/>
          </a:p>
        </p:txBody>
      </p:sp>
      <p:sp>
        <p:nvSpPr>
          <p:cNvPr id="11" name="Footer Placeholder 10">
            <a:extLst>
              <a:ext uri="{FF2B5EF4-FFF2-40B4-BE49-F238E27FC236}">
                <a16:creationId xmlns:a16="http://schemas.microsoft.com/office/drawing/2014/main" id="{9928C85F-8925-0AD8-2BCF-7E757C1E5990}"/>
              </a:ext>
            </a:extLst>
          </p:cNvPr>
          <p:cNvSpPr>
            <a:spLocks noGrp="1"/>
          </p:cNvSpPr>
          <p:nvPr>
            <p:ph type="ftr" sz="quarter" idx="11"/>
          </p:nvPr>
        </p:nvSpPr>
        <p:spPr/>
        <p:txBody>
          <a:bodyPr/>
          <a:lstStyle/>
          <a:p>
            <a:r>
              <a:rPr lang="en-US"/>
              <a:t>Linear Imperfections and Correction</a:t>
            </a:r>
            <a:endParaRPr lang="en-US" dirty="0"/>
          </a:p>
        </p:txBody>
      </p:sp>
      <p:sp>
        <p:nvSpPr>
          <p:cNvPr id="12" name="Slide Number Placeholder 11">
            <a:extLst>
              <a:ext uri="{FF2B5EF4-FFF2-40B4-BE49-F238E27FC236}">
                <a16:creationId xmlns:a16="http://schemas.microsoft.com/office/drawing/2014/main" id="{AC0A418E-87DA-7207-E883-FA79D242DC5E}"/>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886023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To make our life easier we divide the position by </a:t>
            </a:r>
            <a:r>
              <a:rPr lang="en-GB" dirty="0">
                <a:latin typeface="Symbol" charset="2"/>
                <a:cs typeface="Symbol" charset="2"/>
                <a:sym typeface="Symbol" panose="05050102010706020507" pitchFamily="18" charset="2"/>
              </a:rPr>
              <a:t>     </a:t>
            </a:r>
            <a:r>
              <a:rPr lang="en-US" dirty="0">
                <a:latin typeface="Symbol" charset="2"/>
                <a:cs typeface="Symbol" charset="2"/>
              </a:rPr>
              <a:t>       </a:t>
            </a:r>
            <a:r>
              <a:rPr lang="en-US" dirty="0"/>
              <a:t>and replace the BPM index by its phase </a:t>
            </a:r>
            <a:r>
              <a:rPr lang="en-US" dirty="0">
                <a:latin typeface="Symbol" charset="2"/>
                <a:cs typeface="Symbol" charset="2"/>
              </a:rPr>
              <a:t>        </a:t>
            </a:r>
          </a:p>
          <a:p>
            <a:pPr lvl="2"/>
            <a:r>
              <a:rPr lang="en-US" dirty="0">
                <a:sym typeface="Wingdings"/>
              </a:rPr>
              <a:t> </a:t>
            </a:r>
            <a:r>
              <a:rPr lang="en-US" dirty="0"/>
              <a:t>transform into </a:t>
            </a:r>
            <a:r>
              <a:rPr lang="en-US" b="1" dirty="0"/>
              <a:t>pure sinusoidal oscillation</a:t>
            </a:r>
            <a:r>
              <a:rPr lang="en-US" dirty="0"/>
              <a:t>… </a:t>
            </a:r>
            <a:r>
              <a:rPr lang="en-US" b="1" dirty="0">
                <a:solidFill>
                  <a:srgbClr val="FF0000"/>
                </a:solidFill>
              </a:rPr>
              <a:t>with a kink!</a:t>
            </a:r>
          </a:p>
          <a:p>
            <a:endParaRPr lang="en-US" dirty="0"/>
          </a:p>
        </p:txBody>
      </p:sp>
      <p:sp>
        <p:nvSpPr>
          <p:cNvPr id="2" name="Title 1"/>
          <p:cNvSpPr>
            <a:spLocks noGrp="1"/>
          </p:cNvSpPr>
          <p:nvPr>
            <p:ph type="title"/>
          </p:nvPr>
        </p:nvSpPr>
        <p:spPr/>
        <p:txBody>
          <a:bodyPr/>
          <a:lstStyle/>
          <a:p>
            <a:r>
              <a:rPr lang="en-GB" dirty="0"/>
              <a:t>Example: a deflection at the LHC</a:t>
            </a:r>
            <a:endParaRPr lang="en-US" dirty="0"/>
          </a:p>
        </p:txBody>
      </p:sp>
      <p:grpSp>
        <p:nvGrpSpPr>
          <p:cNvPr id="4" name="Group 3"/>
          <p:cNvGrpSpPr/>
          <p:nvPr/>
        </p:nvGrpSpPr>
        <p:grpSpPr>
          <a:xfrm>
            <a:off x="1919536" y="2780928"/>
            <a:ext cx="8221354" cy="2789621"/>
            <a:chOff x="241588" y="2702461"/>
            <a:chExt cx="8221354" cy="2789621"/>
          </a:xfrm>
        </p:grpSpPr>
        <p:pic>
          <p:nvPicPr>
            <p:cNvPr id="5" name="Picture 4"/>
            <p:cNvPicPr>
              <a:picLocks noChangeAspect="1"/>
            </p:cNvPicPr>
            <p:nvPr/>
          </p:nvPicPr>
          <p:blipFill>
            <a:blip r:embed="rId3"/>
            <a:stretch>
              <a:fillRect/>
            </a:stretch>
          </p:blipFill>
          <p:spPr>
            <a:xfrm>
              <a:off x="660818" y="2702461"/>
              <a:ext cx="7802124" cy="2789621"/>
            </a:xfrm>
            <a:prstGeom prst="rect">
              <a:avLst/>
            </a:prstGeom>
          </p:spPr>
        </p:pic>
        <p:cxnSp>
          <p:nvCxnSpPr>
            <p:cNvPr id="6" name="Straight Arrow Connector 5"/>
            <p:cNvCxnSpPr/>
            <p:nvPr/>
          </p:nvCxnSpPr>
          <p:spPr bwMode="auto">
            <a:xfrm flipV="1">
              <a:off x="241588" y="2938819"/>
              <a:ext cx="1601" cy="21539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7" name="TextBox 6"/>
            <p:cNvSpPr txBox="1"/>
            <p:nvPr/>
          </p:nvSpPr>
          <p:spPr>
            <a:xfrm rot="16200000">
              <a:off x="-277600" y="4071799"/>
              <a:ext cx="1421608" cy="307777"/>
            </a:xfrm>
            <a:prstGeom prst="rect">
              <a:avLst/>
            </a:prstGeom>
            <a:solidFill>
              <a:schemeClr val="bg1"/>
            </a:solidFill>
          </p:spPr>
          <p:txBody>
            <a:bodyPr wrap="none" rtlCol="0">
              <a:spAutoFit/>
            </a:bodyPr>
            <a:lstStyle/>
            <a:p>
              <a:pPr>
                <a:spcAft>
                  <a:spcPts val="400"/>
                </a:spcAft>
                <a:buClr>
                  <a:srgbClr val="0000FF"/>
                </a:buClr>
                <a:buSzPct val="80000"/>
                <a:buNone/>
              </a:pPr>
              <a:r>
                <a:rPr lang="en-GB" sz="1400" b="1" kern="0" dirty="0">
                  <a:latin typeface="+mn-lt"/>
                </a:rPr>
                <a:t>Beam position</a:t>
              </a:r>
              <a:endParaRPr lang="en-GB" sz="1400" b="1" kern="0" dirty="0">
                <a:latin typeface="Arial"/>
                <a:cs typeface="Arial"/>
              </a:endParaRPr>
            </a:p>
          </p:txBody>
        </p:sp>
      </p:grpSp>
      <p:sp>
        <p:nvSpPr>
          <p:cNvPr id="8" name="TextBox 7"/>
          <p:cNvSpPr txBox="1"/>
          <p:nvPr/>
        </p:nvSpPr>
        <p:spPr>
          <a:xfrm>
            <a:off x="3026470" y="5877272"/>
            <a:ext cx="5564344" cy="461665"/>
          </a:xfrm>
          <a:prstGeom prst="rect">
            <a:avLst/>
          </a:prstGeom>
        </p:spPr>
        <p:txBody>
          <a:bodyPr wrap="none" rtlCol="0">
            <a:spAutoFit/>
          </a:bodyPr>
          <a:lstStyle/>
          <a:p>
            <a:pPr>
              <a:spcAft>
                <a:spcPts val="400"/>
              </a:spcAft>
              <a:buClr>
                <a:srgbClr val="0000FF"/>
              </a:buClr>
              <a:buSzPct val="80000"/>
              <a:buNone/>
            </a:pPr>
            <a:r>
              <a:rPr lang="en-GB" b="1" i="1" kern="0" dirty="0">
                <a:latin typeface="+mn-lt"/>
              </a:rPr>
              <a:t>Can you localize the deflection now?</a:t>
            </a:r>
          </a:p>
        </p:txBody>
      </p:sp>
      <p:cxnSp>
        <p:nvCxnSpPr>
          <p:cNvPr id="9" name="Straight Arrow Connector 8"/>
          <p:cNvCxnSpPr>
            <a:cxnSpLocks/>
          </p:cNvCxnSpPr>
          <p:nvPr/>
        </p:nvCxnSpPr>
        <p:spPr bwMode="auto">
          <a:xfrm flipV="1">
            <a:off x="6341097" y="3664244"/>
            <a:ext cx="0" cy="2213028"/>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10" name="TextBox 9"/>
          <p:cNvSpPr txBox="1"/>
          <p:nvPr/>
        </p:nvSpPr>
        <p:spPr>
          <a:xfrm>
            <a:off x="8374720" y="5589240"/>
            <a:ext cx="1580882" cy="307777"/>
          </a:xfrm>
          <a:prstGeom prst="rect">
            <a:avLst/>
          </a:prstGeom>
          <a:solidFill>
            <a:schemeClr val="bg1"/>
          </a:solidFill>
        </p:spPr>
        <p:txBody>
          <a:bodyPr wrap="none" rtlCol="0">
            <a:spAutoFit/>
          </a:bodyPr>
          <a:lstStyle/>
          <a:p>
            <a:pPr>
              <a:spcAft>
                <a:spcPts val="400"/>
              </a:spcAft>
              <a:buClr>
                <a:srgbClr val="0000FF"/>
              </a:buClr>
              <a:buSzPct val="80000"/>
              <a:buNone/>
            </a:pPr>
            <a:r>
              <a:rPr lang="en-GB" sz="1400" b="1" kern="0" dirty="0">
                <a:latin typeface="+mn-lt"/>
              </a:rPr>
              <a:t>Betatron phase </a:t>
            </a:r>
            <a:r>
              <a:rPr lang="en-GB" sz="1400" b="1" kern="0" dirty="0">
                <a:latin typeface="Symbol" panose="05050102010706020507" pitchFamily="18" charset="2"/>
              </a:rPr>
              <a:t> </a:t>
            </a:r>
          </a:p>
        </p:txBody>
      </p:sp>
      <p:cxnSp>
        <p:nvCxnSpPr>
          <p:cNvPr id="11" name="Straight Arrow Connector 10"/>
          <p:cNvCxnSpPr/>
          <p:nvPr/>
        </p:nvCxnSpPr>
        <p:spPr bwMode="auto">
          <a:xfrm>
            <a:off x="7319409" y="5897016"/>
            <a:ext cx="28849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5" name="Picture 14" descr="x∕_sqrt_beta.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799684" y="3150366"/>
            <a:ext cx="577800" cy="267499"/>
          </a:xfrm>
          <a:prstGeom prst="rect">
            <a:avLst/>
          </a:prstGeom>
        </p:spPr>
      </p:pic>
      <p:sp>
        <p:nvSpPr>
          <p:cNvPr id="17" name="Date Placeholder 16">
            <a:extLst>
              <a:ext uri="{FF2B5EF4-FFF2-40B4-BE49-F238E27FC236}">
                <a16:creationId xmlns:a16="http://schemas.microsoft.com/office/drawing/2014/main" id="{033D012F-BCC9-0700-1E8D-6ECE8D01540D}"/>
              </a:ext>
            </a:extLst>
          </p:cNvPr>
          <p:cNvSpPr>
            <a:spLocks noGrp="1"/>
          </p:cNvSpPr>
          <p:nvPr>
            <p:ph type="dt" sz="half" idx="10"/>
          </p:nvPr>
        </p:nvSpPr>
        <p:spPr/>
        <p:txBody>
          <a:bodyPr/>
          <a:lstStyle/>
          <a:p>
            <a:r>
              <a:rPr lang="en-US"/>
              <a:t>21.09.2025 - 04.10.2025</a:t>
            </a:r>
            <a:endParaRPr lang="en-US" dirty="0"/>
          </a:p>
        </p:txBody>
      </p:sp>
      <p:sp>
        <p:nvSpPr>
          <p:cNvPr id="18" name="Footer Placeholder 17">
            <a:extLst>
              <a:ext uri="{FF2B5EF4-FFF2-40B4-BE49-F238E27FC236}">
                <a16:creationId xmlns:a16="http://schemas.microsoft.com/office/drawing/2014/main" id="{0FCC93CF-DFBC-417F-9EF4-B1672EA278CF}"/>
              </a:ext>
            </a:extLst>
          </p:cNvPr>
          <p:cNvSpPr>
            <a:spLocks noGrp="1"/>
          </p:cNvSpPr>
          <p:nvPr>
            <p:ph type="ftr" sz="quarter" idx="11"/>
          </p:nvPr>
        </p:nvSpPr>
        <p:spPr/>
        <p:txBody>
          <a:bodyPr/>
          <a:lstStyle/>
          <a:p>
            <a:r>
              <a:rPr lang="en-US"/>
              <a:t>Linear Imperfections and Correction</a:t>
            </a:r>
            <a:endParaRPr lang="en-US" dirty="0"/>
          </a:p>
        </p:txBody>
      </p:sp>
      <p:sp>
        <p:nvSpPr>
          <p:cNvPr id="19" name="Slide Number Placeholder 18">
            <a:extLst>
              <a:ext uri="{FF2B5EF4-FFF2-40B4-BE49-F238E27FC236}">
                <a16:creationId xmlns:a16="http://schemas.microsoft.com/office/drawing/2014/main" id="{BD404035-DFFE-C26D-8C28-901BD3E8FA85}"/>
              </a:ext>
            </a:extLst>
          </p:cNvPr>
          <p:cNvSpPr>
            <a:spLocks noGrp="1"/>
          </p:cNvSpPr>
          <p:nvPr>
            <p:ph type="sldNum" sz="quarter" idx="12"/>
          </p:nvPr>
        </p:nvSpPr>
        <p:spPr/>
        <p:txBody>
          <a:bodyPr/>
          <a:lstStyle/>
          <a:p>
            <a:fld id="{36B5EA5A-BC32-A742-B11B-8E7414D5B535}" type="slidenum">
              <a:rPr lang="en-US" smtClean="0"/>
              <a:pPr/>
              <a:t>39</a:t>
            </a:fld>
            <a:endParaRPr lang="en-US" dirty="0"/>
          </a:p>
        </p:txBody>
      </p:sp>
      <p:pic>
        <p:nvPicPr>
          <p:cNvPr id="26" name="Picture 25">
            <a:extLst>
              <a:ext uri="{FF2B5EF4-FFF2-40B4-BE49-F238E27FC236}">
                <a16:creationId xmlns:a16="http://schemas.microsoft.com/office/drawing/2014/main" id="{DA2E01B8-986A-76EE-702E-A115EB91F92A}"/>
              </a:ext>
            </a:extLst>
          </p:cNvPr>
          <p:cNvPicPr>
            <a:picLocks noChangeAspect="1"/>
          </p:cNvPicPr>
          <p:nvPr/>
        </p:nvPicPr>
        <p:blipFill>
          <a:blip r:embed="rId5"/>
          <a:stretch>
            <a:fillRect/>
          </a:stretch>
        </p:blipFill>
        <p:spPr>
          <a:xfrm>
            <a:off x="10488488" y="1124744"/>
            <a:ext cx="241300" cy="241300"/>
          </a:xfrm>
          <a:prstGeom prst="rect">
            <a:avLst/>
          </a:prstGeom>
        </p:spPr>
      </p:pic>
      <p:pic>
        <p:nvPicPr>
          <p:cNvPr id="27" name="Picture 26">
            <a:extLst>
              <a:ext uri="{FF2B5EF4-FFF2-40B4-BE49-F238E27FC236}">
                <a16:creationId xmlns:a16="http://schemas.microsoft.com/office/drawing/2014/main" id="{157D61FD-B1F9-96B2-5A41-749ECD9E2D03}"/>
              </a:ext>
            </a:extLst>
          </p:cNvPr>
          <p:cNvPicPr>
            <a:picLocks noChangeAspect="1"/>
          </p:cNvPicPr>
          <p:nvPr/>
        </p:nvPicPr>
        <p:blipFill>
          <a:blip r:embed="rId6"/>
          <a:stretch>
            <a:fillRect/>
          </a:stretch>
        </p:blipFill>
        <p:spPr>
          <a:xfrm>
            <a:off x="5744528" y="1085288"/>
            <a:ext cx="495300" cy="317500"/>
          </a:xfrm>
          <a:prstGeom prst="rect">
            <a:avLst/>
          </a:prstGeom>
        </p:spPr>
      </p:pic>
      <p:pic>
        <p:nvPicPr>
          <p:cNvPr id="12" name="Picture 11">
            <a:extLst>
              <a:ext uri="{FF2B5EF4-FFF2-40B4-BE49-F238E27FC236}">
                <a16:creationId xmlns:a16="http://schemas.microsoft.com/office/drawing/2014/main" id="{775A8ACE-516E-F78F-6048-E35086AE9A4C}"/>
              </a:ext>
            </a:extLst>
          </p:cNvPr>
          <p:cNvPicPr>
            <a:picLocks noChangeAspect="1"/>
          </p:cNvPicPr>
          <p:nvPr/>
        </p:nvPicPr>
        <p:blipFill>
          <a:blip r:embed="rId7"/>
          <a:stretch>
            <a:fillRect/>
          </a:stretch>
        </p:blipFill>
        <p:spPr>
          <a:xfrm>
            <a:off x="9866702" y="5635972"/>
            <a:ext cx="177800" cy="241300"/>
          </a:xfrm>
          <a:prstGeom prst="rect">
            <a:avLst/>
          </a:prstGeom>
        </p:spPr>
      </p:pic>
      <p:pic>
        <p:nvPicPr>
          <p:cNvPr id="20" name="Picture 19">
            <a:extLst>
              <a:ext uri="{FF2B5EF4-FFF2-40B4-BE49-F238E27FC236}">
                <a16:creationId xmlns:a16="http://schemas.microsoft.com/office/drawing/2014/main" id="{7841E178-18AF-1119-A728-ADD82AD705B3}"/>
              </a:ext>
            </a:extLst>
          </p:cNvPr>
          <p:cNvPicPr>
            <a:picLocks noChangeAspect="1"/>
          </p:cNvPicPr>
          <p:nvPr/>
        </p:nvPicPr>
        <p:blipFill>
          <a:blip r:embed="rId8"/>
          <a:stretch>
            <a:fillRect/>
          </a:stretch>
        </p:blipFill>
        <p:spPr>
          <a:xfrm>
            <a:off x="4286434" y="2041691"/>
            <a:ext cx="4572000" cy="647700"/>
          </a:xfrm>
          <a:prstGeom prst="rect">
            <a:avLst/>
          </a:prstGeom>
        </p:spPr>
      </p:pic>
    </p:spTree>
    <p:extLst>
      <p:ext uri="{BB962C8B-B14F-4D97-AF65-F5344CB8AC3E}">
        <p14:creationId xmlns:p14="http://schemas.microsoft.com/office/powerpoint/2010/main" val="3052720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half" idx="1"/>
          </p:nvPr>
        </p:nvSpPr>
        <p:spPr/>
        <p:txBody>
          <a:bodyPr>
            <a:normAutofit fontScale="92500" lnSpcReduction="20000"/>
          </a:bodyPr>
          <a:lstStyle/>
          <a:p>
            <a:r>
              <a:rPr lang="en-US" dirty="0"/>
              <a:t>Introduction</a:t>
            </a:r>
          </a:p>
          <a:p>
            <a:pPr>
              <a:buClrTx/>
            </a:pPr>
            <a:r>
              <a:rPr lang="en-US" dirty="0">
                <a:solidFill>
                  <a:srgbClr val="A6A6A6"/>
                </a:solidFill>
              </a:rPr>
              <a:t>Closed orbit distortion (steering error)</a:t>
            </a:r>
          </a:p>
          <a:p>
            <a:pPr lvl="1">
              <a:buClrTx/>
              <a:buFont typeface="Wingdings" charset="0"/>
              <a:buChar char="q"/>
            </a:pPr>
            <a:r>
              <a:rPr lang="en-US" dirty="0">
                <a:solidFill>
                  <a:srgbClr val="A6A6A6"/>
                </a:solidFill>
              </a:rPr>
              <a:t>Beam orbit stability</a:t>
            </a:r>
          </a:p>
          <a:p>
            <a:pPr lvl="1">
              <a:buClrTx/>
              <a:buFont typeface="Wingdings" charset="0"/>
              <a:buChar char="q"/>
            </a:pPr>
            <a:r>
              <a:rPr lang="en-US" dirty="0">
                <a:solidFill>
                  <a:srgbClr val="A6A6A6"/>
                </a:solidFill>
              </a:rPr>
              <a:t>Imperfections leading to closed orbit distortion</a:t>
            </a:r>
          </a:p>
          <a:p>
            <a:pPr lvl="1">
              <a:buClrTx/>
              <a:buFont typeface="Wingdings" charset="0"/>
              <a:buChar char="q"/>
            </a:pPr>
            <a:r>
              <a:rPr lang="en-US" dirty="0">
                <a:solidFill>
                  <a:srgbClr val="A6A6A6"/>
                </a:solidFill>
              </a:rPr>
              <a:t>Effect of single and multiple dipole kicks</a:t>
            </a:r>
          </a:p>
          <a:p>
            <a:pPr lvl="1">
              <a:buClrTx/>
              <a:buFont typeface="Wingdings" charset="0"/>
              <a:buChar char="q"/>
            </a:pPr>
            <a:r>
              <a:rPr lang="en-US" dirty="0">
                <a:solidFill>
                  <a:srgbClr val="A6A6A6"/>
                </a:solidFill>
              </a:rPr>
              <a:t>Closed orbit correction methods</a:t>
            </a:r>
          </a:p>
          <a:p>
            <a:pPr>
              <a:buClrTx/>
            </a:pPr>
            <a:r>
              <a:rPr lang="en-US" dirty="0">
                <a:solidFill>
                  <a:srgbClr val="A6A6A6"/>
                </a:solidFill>
              </a:rPr>
              <a:t>Optics function distortion (gradient error)</a:t>
            </a:r>
          </a:p>
          <a:p>
            <a:pPr lvl="1">
              <a:buClrTx/>
              <a:buFont typeface="Wingdings" charset="0"/>
              <a:buChar char="q"/>
            </a:pPr>
            <a:r>
              <a:rPr lang="en-US" dirty="0">
                <a:solidFill>
                  <a:srgbClr val="A6A6A6"/>
                </a:solidFill>
              </a:rPr>
              <a:t>Imperfections leading to optics distortion</a:t>
            </a:r>
          </a:p>
          <a:p>
            <a:pPr lvl="1">
              <a:buClrTx/>
              <a:buFont typeface="Wingdings" charset="0"/>
              <a:buChar char="q"/>
            </a:pPr>
            <a:r>
              <a:rPr lang="en-US" dirty="0">
                <a:solidFill>
                  <a:srgbClr val="A6A6A6"/>
                </a:solidFill>
              </a:rPr>
              <a:t>Tune-shift and beta distortion due to gradient errors</a:t>
            </a:r>
          </a:p>
          <a:p>
            <a:pPr lvl="1">
              <a:buClrTx/>
              <a:buFont typeface="Wingdings" charset="0"/>
              <a:buChar char="q"/>
            </a:pPr>
            <a:r>
              <a:rPr lang="en-US" dirty="0">
                <a:solidFill>
                  <a:srgbClr val="A6A6A6"/>
                </a:solidFill>
              </a:rPr>
              <a:t>Gradient error correction</a:t>
            </a:r>
          </a:p>
          <a:p>
            <a:pPr>
              <a:buClrTx/>
            </a:pPr>
            <a:r>
              <a:rPr lang="en-US" dirty="0">
                <a:solidFill>
                  <a:srgbClr val="A6A6A6"/>
                </a:solidFill>
              </a:rPr>
              <a:t>Coupling error</a:t>
            </a:r>
          </a:p>
          <a:p>
            <a:pPr lvl="1">
              <a:buClrTx/>
              <a:buFont typeface="Wingdings" charset="0"/>
              <a:buChar char="q"/>
            </a:pPr>
            <a:r>
              <a:rPr lang="en-US" dirty="0">
                <a:solidFill>
                  <a:srgbClr val="A6A6A6"/>
                </a:solidFill>
              </a:rPr>
              <a:t>Coupling errors and their effect</a:t>
            </a:r>
          </a:p>
          <a:p>
            <a:pPr lvl="1">
              <a:buClrTx/>
              <a:buFont typeface="Wingdings" charset="0"/>
              <a:buChar char="q"/>
            </a:pPr>
            <a:r>
              <a:rPr lang="en-US" dirty="0">
                <a:solidFill>
                  <a:srgbClr val="A6A6A6"/>
                </a:solidFill>
              </a:rPr>
              <a:t>Coupling correction</a:t>
            </a:r>
          </a:p>
          <a:p>
            <a:pPr>
              <a:buClrTx/>
            </a:pPr>
            <a:r>
              <a:rPr lang="en-US" dirty="0">
                <a:solidFill>
                  <a:srgbClr val="A6A6A6"/>
                </a:solidFill>
              </a:rPr>
              <a:t>Summary</a:t>
            </a:r>
          </a:p>
        </p:txBody>
      </p:sp>
      <p:sp>
        <p:nvSpPr>
          <p:cNvPr id="5" name="Date Placeholder 4">
            <a:extLst>
              <a:ext uri="{FF2B5EF4-FFF2-40B4-BE49-F238E27FC236}">
                <a16:creationId xmlns:a16="http://schemas.microsoft.com/office/drawing/2014/main" id="{7406B32A-2BD2-A4A2-7D39-5A3ADDCCD7B7}"/>
              </a:ext>
            </a:extLst>
          </p:cNvPr>
          <p:cNvSpPr>
            <a:spLocks noGrp="1"/>
          </p:cNvSpPr>
          <p:nvPr>
            <p:ph type="dt" sz="half" idx="14"/>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44D21263-711F-25BD-5DF0-C62477028A09}"/>
              </a:ext>
            </a:extLst>
          </p:cNvPr>
          <p:cNvSpPr>
            <a:spLocks noGrp="1"/>
          </p:cNvSpPr>
          <p:nvPr>
            <p:ph type="ftr" sz="quarter" idx="15"/>
          </p:nvPr>
        </p:nvSpPr>
        <p:spPr/>
        <p:txBody>
          <a:bodyPr/>
          <a:lstStyle/>
          <a:p>
            <a:r>
              <a:rPr lang="en-US"/>
              <a:t>Linear Imperfections and Correction</a:t>
            </a:r>
            <a:endParaRPr lang="en-US" dirty="0"/>
          </a:p>
        </p:txBody>
      </p:sp>
      <p:sp>
        <p:nvSpPr>
          <p:cNvPr id="4" name="Slide Number Placeholder 3">
            <a:extLst>
              <a:ext uri="{FF2B5EF4-FFF2-40B4-BE49-F238E27FC236}">
                <a16:creationId xmlns:a16="http://schemas.microsoft.com/office/drawing/2014/main" id="{CD3729DE-0521-99A6-644F-22E2B9F62CB2}"/>
              </a:ext>
            </a:extLst>
          </p:cNvPr>
          <p:cNvSpPr>
            <a:spLocks noGrp="1"/>
          </p:cNvSpPr>
          <p:nvPr>
            <p:ph type="sldNum" sz="quarter" idx="16"/>
          </p:nvPr>
        </p:nvSpPr>
        <p:spPr/>
        <p:txBody>
          <a:bodyPr/>
          <a:lstStyle/>
          <a:p>
            <a:fld id="{36B5EA5A-BC32-A742-B11B-8E7414D5B535}" type="slidenum">
              <a:rPr lang="en-US" smtClean="0"/>
              <a:pPr/>
              <a:t>4</a:t>
            </a:fld>
            <a:endParaRPr lang="en-US" dirty="0"/>
          </a:p>
        </p:txBody>
      </p:sp>
      <p:pic>
        <p:nvPicPr>
          <p:cNvPr id="8" name="Picture Placeholder 8" descr="A close-up of a machine&#10;&#10;Description automatically generated with low confidence">
            <a:extLst>
              <a:ext uri="{FF2B5EF4-FFF2-40B4-BE49-F238E27FC236}">
                <a16:creationId xmlns:a16="http://schemas.microsoft.com/office/drawing/2014/main" id="{7B113890-0F68-0CB3-6216-B9D649DDD48C}"/>
              </a:ext>
              <a:ext uri="{C183D7F6-B498-43B3-948B-1728B52AA6E4}">
                <adec:decorative xmlns:adec="http://schemas.microsoft.com/office/drawing/2017/decorative" val="0"/>
              </a:ext>
            </a:extLst>
          </p:cNvPr>
          <p:cNvPicPr>
            <a:picLocks noGrp="1" noChangeAspect="1"/>
          </p:cNvPicPr>
          <p:nvPr>
            <p:ph type="pic" sz="quarter" idx="13"/>
          </p:nvPr>
        </p:nvPicPr>
        <p:blipFill>
          <a:blip r:embed="rId3">
            <a:extLst>
              <a:ext uri="{BEBA8EAE-BF5A-486C-A8C5-ECC9F3942E4B}">
                <a14:imgProps xmlns:a14="http://schemas.microsoft.com/office/drawing/2010/main">
                  <a14:imgLayer r:embed="rId4">
                    <a14:imgEffect>
                      <a14:brightnessContrast bright="40000"/>
                    </a14:imgEffect>
                  </a14:imgLayer>
                </a14:imgProps>
              </a:ext>
            </a:extLst>
          </a:blip>
          <a:srcRect t="11364" b="11364"/>
          <a:stretch>
            <a:fillRect/>
          </a:stretch>
        </p:blipFill>
        <p:spPr>
          <a:prstGeom prst="rect">
            <a:avLst/>
          </a:prstGeom>
        </p:spPr>
      </p:pic>
    </p:spTree>
    <p:extLst>
      <p:ext uri="{BB962C8B-B14F-4D97-AF65-F5344CB8AC3E}">
        <p14:creationId xmlns:p14="http://schemas.microsoft.com/office/powerpoint/2010/main" val="1452993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A87F7-3047-1DFE-2E1A-1546C727E82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9A7606-89D7-EDEB-C864-A485F3EDE4CB}"/>
              </a:ext>
            </a:extLst>
          </p:cNvPr>
          <p:cNvSpPr>
            <a:spLocks noGrp="1"/>
          </p:cNvSpPr>
          <p:nvPr>
            <p:ph idx="1"/>
          </p:nvPr>
        </p:nvSpPr>
        <p:spPr>
          <a:xfrm>
            <a:off x="407989" y="1124744"/>
            <a:ext cx="11376024" cy="3170872"/>
          </a:xfrm>
        </p:spPr>
        <p:txBody>
          <a:bodyPr>
            <a:normAutofit/>
          </a:bodyPr>
          <a:lstStyle/>
          <a:p>
            <a:r>
              <a:rPr lang="en-US" dirty="0"/>
              <a:t>Orbit distortion due to many errors:</a:t>
            </a:r>
          </a:p>
          <a:p>
            <a:pPr marL="0" lvl="1" indent="0">
              <a:buNone/>
            </a:pPr>
            <a:br>
              <a:rPr lang="en-US" dirty="0"/>
            </a:br>
            <a:endParaRPr lang="en-US" dirty="0"/>
          </a:p>
          <a:p>
            <a:r>
              <a:rPr lang="en-US" b="0" dirty="0"/>
              <a:t>By approximating the </a:t>
            </a:r>
            <a:r>
              <a:rPr lang="en-US" dirty="0"/>
              <a:t>errors as delta functions </a:t>
            </a:r>
            <a:r>
              <a:rPr lang="en-US" b="0" dirty="0"/>
              <a:t>in</a:t>
            </a:r>
            <a:r>
              <a:rPr lang="en-US" dirty="0"/>
              <a:t> </a:t>
            </a:r>
            <a:r>
              <a:rPr lang="en-US" i="1" dirty="0"/>
              <a:t>n</a:t>
            </a:r>
            <a:r>
              <a:rPr lang="en-US" dirty="0"/>
              <a:t> locations, </a:t>
            </a:r>
            <a:r>
              <a:rPr lang="en-US" b="0" dirty="0"/>
              <a:t>the</a:t>
            </a:r>
            <a:r>
              <a:rPr lang="en-US" dirty="0"/>
              <a:t> orbit distortion at the </a:t>
            </a:r>
            <a:br>
              <a:rPr lang="en-US" dirty="0"/>
            </a:br>
            <a:r>
              <a:rPr lang="en-US" i="1" dirty="0" err="1"/>
              <a:t>i</a:t>
            </a:r>
            <a:r>
              <a:rPr lang="en-US" i="1" baseline="30000" dirty="0" err="1"/>
              <a:t>th</a:t>
            </a:r>
            <a:r>
              <a:rPr lang="en-US" dirty="0"/>
              <a:t> observation points </a:t>
            </a:r>
            <a:r>
              <a:rPr lang="en-US" b="0" dirty="0"/>
              <a:t>(Beam Position Monitors) is</a:t>
            </a:r>
          </a:p>
          <a:p>
            <a:endParaRPr lang="en-US" dirty="0"/>
          </a:p>
          <a:p>
            <a:pPr>
              <a:buNone/>
            </a:pPr>
            <a:r>
              <a:rPr lang="en-US" b="0" dirty="0"/>
              <a:t>	     with the </a:t>
            </a:r>
            <a:r>
              <a:rPr lang="en-US" dirty="0"/>
              <a:t>kicks produced by the </a:t>
            </a:r>
            <a:r>
              <a:rPr lang="en-US" dirty="0" err="1"/>
              <a:t>j</a:t>
            </a:r>
            <a:r>
              <a:rPr lang="en-US" baseline="30000" dirty="0" err="1"/>
              <a:t>th</a:t>
            </a:r>
            <a:r>
              <a:rPr lang="en-US" dirty="0"/>
              <a:t> error</a:t>
            </a:r>
            <a:r>
              <a:rPr lang="en-US" b="0" dirty="0"/>
              <a:t>, e.g.:</a:t>
            </a:r>
          </a:p>
          <a:p>
            <a:endParaRPr lang="en-US" dirty="0"/>
          </a:p>
        </p:txBody>
      </p:sp>
      <p:sp>
        <p:nvSpPr>
          <p:cNvPr id="2" name="Title 1">
            <a:extLst>
              <a:ext uri="{FF2B5EF4-FFF2-40B4-BE49-F238E27FC236}">
                <a16:creationId xmlns:a16="http://schemas.microsoft.com/office/drawing/2014/main" id="{5C14A0BB-D75E-CCE2-FBBF-EBB169DA660D}"/>
              </a:ext>
            </a:extLst>
          </p:cNvPr>
          <p:cNvSpPr>
            <a:spLocks noGrp="1"/>
          </p:cNvSpPr>
          <p:nvPr>
            <p:ph type="title"/>
          </p:nvPr>
        </p:nvSpPr>
        <p:spPr/>
        <p:txBody>
          <a:bodyPr/>
          <a:lstStyle/>
          <a:p>
            <a:r>
              <a:rPr lang="en-US" dirty="0"/>
              <a:t>Global orbit distortion</a:t>
            </a:r>
          </a:p>
        </p:txBody>
      </p:sp>
      <p:pic>
        <p:nvPicPr>
          <p:cNvPr id="4" name="Picture 12" descr="TP_tmp">
            <a:extLst>
              <a:ext uri="{FF2B5EF4-FFF2-40B4-BE49-F238E27FC236}">
                <a16:creationId xmlns:a16="http://schemas.microsoft.com/office/drawing/2014/main" id="{FDD92252-D1ED-B2AC-ADC7-F8F8429D233E}"/>
              </a:ext>
            </a:extLst>
          </p:cNvPr>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3194999" y="1522177"/>
            <a:ext cx="5761671" cy="578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6">
            <a:extLst>
              <a:ext uri="{FF2B5EF4-FFF2-40B4-BE49-F238E27FC236}">
                <a16:creationId xmlns:a16="http://schemas.microsoft.com/office/drawing/2014/main" id="{D636B78A-4FDE-BCD6-9605-47FA866C10B4}"/>
              </a:ext>
            </a:extLst>
          </p:cNvPr>
          <p:cNvSpPr>
            <a:spLocks noChangeArrowheads="1"/>
          </p:cNvSpPr>
          <p:nvPr/>
        </p:nvSpPr>
        <p:spPr bwMode="auto">
          <a:xfrm>
            <a:off x="9187747" y="1794302"/>
            <a:ext cx="282734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l">
              <a:buFont typeface="Wingdings" charset="0"/>
              <a:buNone/>
            </a:pPr>
            <a:r>
              <a:rPr lang="en-US" sz="1600" b="1" i="1" dirty="0">
                <a:solidFill>
                  <a:srgbClr val="008000"/>
                </a:solidFill>
                <a:latin typeface="Arial"/>
                <a:cs typeface="Arial"/>
              </a:rPr>
              <a:t>Courant and Snyder, 1957</a:t>
            </a:r>
          </a:p>
        </p:txBody>
      </p:sp>
      <p:pic>
        <p:nvPicPr>
          <p:cNvPr id="6" name="Picture 16" descr="TP_tmp">
            <a:extLst>
              <a:ext uri="{FF2B5EF4-FFF2-40B4-BE49-F238E27FC236}">
                <a16:creationId xmlns:a16="http://schemas.microsoft.com/office/drawing/2014/main" id="{389E705D-FA2E-4488-91C8-E6F7DF4237CB}"/>
              </a:ext>
            </a:extLst>
          </p:cNvPr>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3555554" y="2924944"/>
            <a:ext cx="5040560" cy="779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Date Placeholder 17">
            <a:extLst>
              <a:ext uri="{FF2B5EF4-FFF2-40B4-BE49-F238E27FC236}">
                <a16:creationId xmlns:a16="http://schemas.microsoft.com/office/drawing/2014/main" id="{9CB878C2-F1A8-6E9D-9351-B044AD398292}"/>
              </a:ext>
            </a:extLst>
          </p:cNvPr>
          <p:cNvSpPr>
            <a:spLocks noGrp="1"/>
          </p:cNvSpPr>
          <p:nvPr>
            <p:ph type="dt" sz="half" idx="10"/>
          </p:nvPr>
        </p:nvSpPr>
        <p:spPr/>
        <p:txBody>
          <a:bodyPr/>
          <a:lstStyle/>
          <a:p>
            <a:r>
              <a:rPr lang="en-US"/>
              <a:t>21.09.2025 - 04.10.2025</a:t>
            </a:r>
            <a:endParaRPr lang="en-US" dirty="0"/>
          </a:p>
        </p:txBody>
      </p:sp>
      <p:sp>
        <p:nvSpPr>
          <p:cNvPr id="19" name="Footer Placeholder 18">
            <a:extLst>
              <a:ext uri="{FF2B5EF4-FFF2-40B4-BE49-F238E27FC236}">
                <a16:creationId xmlns:a16="http://schemas.microsoft.com/office/drawing/2014/main" id="{415365ED-80F5-31CE-BB57-729C92E0EAE0}"/>
              </a:ext>
            </a:extLst>
          </p:cNvPr>
          <p:cNvSpPr>
            <a:spLocks noGrp="1"/>
          </p:cNvSpPr>
          <p:nvPr>
            <p:ph type="ftr" sz="quarter" idx="11"/>
          </p:nvPr>
        </p:nvSpPr>
        <p:spPr/>
        <p:txBody>
          <a:bodyPr/>
          <a:lstStyle/>
          <a:p>
            <a:r>
              <a:rPr lang="en-US"/>
              <a:t>Linear Imperfections and Correction</a:t>
            </a:r>
            <a:endParaRPr lang="en-US" dirty="0"/>
          </a:p>
        </p:txBody>
      </p:sp>
      <p:sp>
        <p:nvSpPr>
          <p:cNvPr id="20" name="Slide Number Placeholder 19">
            <a:extLst>
              <a:ext uri="{FF2B5EF4-FFF2-40B4-BE49-F238E27FC236}">
                <a16:creationId xmlns:a16="http://schemas.microsoft.com/office/drawing/2014/main" id="{21B8ADE1-1D63-BD8A-6FD4-876A0F77AF4C}"/>
              </a:ext>
            </a:extLst>
          </p:cNvPr>
          <p:cNvSpPr>
            <a:spLocks noGrp="1"/>
          </p:cNvSpPr>
          <p:nvPr>
            <p:ph type="sldNum" sz="quarter" idx="12"/>
          </p:nvPr>
        </p:nvSpPr>
        <p:spPr/>
        <p:txBody>
          <a:bodyPr/>
          <a:lstStyle/>
          <a:p>
            <a:fld id="{36B5EA5A-BC32-A742-B11B-8E7414D5B535}" type="slidenum">
              <a:rPr lang="en-US" smtClean="0"/>
              <a:pPr/>
              <a:t>40</a:t>
            </a:fld>
            <a:endParaRPr lang="en-US" dirty="0"/>
          </a:p>
        </p:txBody>
      </p:sp>
      <p:grpSp>
        <p:nvGrpSpPr>
          <p:cNvPr id="22" name="Group 21">
            <a:extLst>
              <a:ext uri="{FF2B5EF4-FFF2-40B4-BE49-F238E27FC236}">
                <a16:creationId xmlns:a16="http://schemas.microsoft.com/office/drawing/2014/main" id="{70980F9E-B757-4EF7-81FA-9D99D2498C03}"/>
              </a:ext>
            </a:extLst>
          </p:cNvPr>
          <p:cNvGrpSpPr/>
          <p:nvPr/>
        </p:nvGrpSpPr>
        <p:grpSpPr>
          <a:xfrm>
            <a:off x="1631505" y="4251688"/>
            <a:ext cx="8663902" cy="1944216"/>
            <a:chOff x="1631505" y="4251688"/>
            <a:chExt cx="8663902" cy="1944216"/>
          </a:xfrm>
        </p:grpSpPr>
        <p:pic>
          <p:nvPicPr>
            <p:cNvPr id="7" name="Picture 20" descr="TP_tmp">
              <a:extLst>
                <a:ext uri="{FF2B5EF4-FFF2-40B4-BE49-F238E27FC236}">
                  <a16:creationId xmlns:a16="http://schemas.microsoft.com/office/drawing/2014/main" id="{F729F5A8-42A1-B090-D898-7AC50507EA4C}"/>
                </a:ext>
              </a:extLst>
            </p:cNvPr>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5471963" y="4428089"/>
              <a:ext cx="1270000" cy="554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24" descr="TP_tmp">
              <a:extLst>
                <a:ext uri="{FF2B5EF4-FFF2-40B4-BE49-F238E27FC236}">
                  <a16:creationId xmlns:a16="http://schemas.microsoft.com/office/drawing/2014/main" id="{C149A2E6-2F1D-945E-54DD-561D93EED348}"/>
                </a:ext>
              </a:extLst>
            </p:cNvPr>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5462728" y="5020522"/>
              <a:ext cx="1593273" cy="554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26" descr="TP_tmp">
              <a:extLst>
                <a:ext uri="{FF2B5EF4-FFF2-40B4-BE49-F238E27FC236}">
                  <a16:creationId xmlns:a16="http://schemas.microsoft.com/office/drawing/2014/main" id="{83A62748-FDEA-AC9D-3DE1-8F20A53F7485}"/>
                </a:ext>
              </a:extLst>
            </p:cNvPr>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5437328" y="5614237"/>
              <a:ext cx="1339273" cy="554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0" name="Group 9">
              <a:extLst>
                <a:ext uri="{FF2B5EF4-FFF2-40B4-BE49-F238E27FC236}">
                  <a16:creationId xmlns:a16="http://schemas.microsoft.com/office/drawing/2014/main" id="{05E6C1CF-959D-9582-DA14-CABAEEF302BB}"/>
                </a:ext>
              </a:extLst>
            </p:cNvPr>
            <p:cNvGrpSpPr/>
            <p:nvPr/>
          </p:nvGrpSpPr>
          <p:grpSpPr>
            <a:xfrm>
              <a:off x="7970423" y="4417668"/>
              <a:ext cx="2048430" cy="1656184"/>
              <a:chOff x="7020272" y="4437112"/>
              <a:chExt cx="2048430" cy="1656184"/>
            </a:xfrm>
          </p:grpSpPr>
          <p:sp>
            <p:nvSpPr>
              <p:cNvPr id="11" name="TextBox 10">
                <a:extLst>
                  <a:ext uri="{FF2B5EF4-FFF2-40B4-BE49-F238E27FC236}">
                    <a16:creationId xmlns:a16="http://schemas.microsoft.com/office/drawing/2014/main" id="{64F19EBB-8063-FCD0-3BA6-4DE90AD00329}"/>
                  </a:ext>
                </a:extLst>
              </p:cNvPr>
              <p:cNvSpPr txBox="1"/>
              <p:nvPr/>
            </p:nvSpPr>
            <p:spPr>
              <a:xfrm>
                <a:off x="8564646" y="5174421"/>
                <a:ext cx="504056" cy="400110"/>
              </a:xfrm>
              <a:prstGeom prst="rect">
                <a:avLst/>
              </a:prstGeom>
              <a:solidFill>
                <a:schemeClr val="bg1"/>
              </a:solidFill>
            </p:spPr>
            <p:txBody>
              <a:bodyPr wrap="square" rtlCol="0">
                <a:spAutoFit/>
              </a:bodyPr>
              <a:lstStyle/>
              <a:p>
                <a:pPr>
                  <a:buNone/>
                </a:pPr>
                <a:r>
                  <a:rPr lang="en-US" sz="2000" b="1" dirty="0">
                    <a:latin typeface="Century Schoolbook"/>
                    <a:cs typeface="Century Schoolbook"/>
                  </a:rPr>
                  <a:t>𝜙</a:t>
                </a:r>
                <a:r>
                  <a:rPr lang="en-US" sz="2000" b="1" baseline="-25000" dirty="0">
                    <a:latin typeface="Century Schoolbook"/>
                    <a:cs typeface="Century Schoolbook"/>
                  </a:rPr>
                  <a:t>j</a:t>
                </a:r>
                <a:endParaRPr lang="en-US" sz="1800" b="1" baseline="-25000" dirty="0">
                  <a:latin typeface="Century Schoolbook"/>
                  <a:cs typeface="Century Schoolbook"/>
                </a:endParaRPr>
              </a:p>
            </p:txBody>
          </p:sp>
          <p:cxnSp>
            <p:nvCxnSpPr>
              <p:cNvPr id="12" name="Straight Connector 11">
                <a:extLst>
                  <a:ext uri="{FF2B5EF4-FFF2-40B4-BE49-F238E27FC236}">
                    <a16:creationId xmlns:a16="http://schemas.microsoft.com/office/drawing/2014/main" id="{5E0E9BD4-BBCD-12D0-F1DA-321B4AE25E05}"/>
                  </a:ext>
                </a:extLst>
              </p:cNvPr>
              <p:cNvCxnSpPr/>
              <p:nvPr/>
            </p:nvCxnSpPr>
            <p:spPr bwMode="auto">
              <a:xfrm>
                <a:off x="7020272" y="5229200"/>
                <a:ext cx="1872208" cy="0"/>
              </a:xfrm>
              <a:prstGeom prst="line">
                <a:avLst/>
              </a:prstGeom>
              <a:solidFill>
                <a:schemeClr val="accent1"/>
              </a:solidFill>
              <a:ln w="28575" cap="flat" cmpd="sng" algn="ctr">
                <a:solidFill>
                  <a:schemeClr val="tx1"/>
                </a:solidFill>
                <a:prstDash val="dash"/>
                <a:round/>
                <a:headEnd type="triangle" w="med" len="med"/>
                <a:tailEnd type="none" w="med" len="med"/>
              </a:ln>
              <a:effectLst/>
            </p:spPr>
          </p:cxnSp>
          <p:cxnSp>
            <p:nvCxnSpPr>
              <p:cNvPr id="13" name="Straight Connector 12">
                <a:extLst>
                  <a:ext uri="{FF2B5EF4-FFF2-40B4-BE49-F238E27FC236}">
                    <a16:creationId xmlns:a16="http://schemas.microsoft.com/office/drawing/2014/main" id="{74368E66-7AAB-2716-0D58-267839AF0F24}"/>
                  </a:ext>
                </a:extLst>
              </p:cNvPr>
              <p:cNvCxnSpPr/>
              <p:nvPr/>
            </p:nvCxnSpPr>
            <p:spPr bwMode="auto">
              <a:xfrm>
                <a:off x="8028384" y="4437112"/>
                <a:ext cx="0" cy="1656184"/>
              </a:xfrm>
              <a:prstGeom prst="line">
                <a:avLst/>
              </a:prstGeom>
              <a:solidFill>
                <a:schemeClr val="accent1"/>
              </a:solidFill>
              <a:ln w="28575" cap="flat" cmpd="sng" algn="ctr">
                <a:solidFill>
                  <a:schemeClr val="tx1"/>
                </a:solidFill>
                <a:prstDash val="dash"/>
                <a:round/>
                <a:headEnd type="triangle" w="med" len="med"/>
                <a:tailEnd type="none" w="med" len="med"/>
              </a:ln>
              <a:effectLst/>
            </p:spPr>
          </p:cxnSp>
          <p:sp>
            <p:nvSpPr>
              <p:cNvPr id="14" name="Rectangle 13">
                <a:extLst>
                  <a:ext uri="{FF2B5EF4-FFF2-40B4-BE49-F238E27FC236}">
                    <a16:creationId xmlns:a16="http://schemas.microsoft.com/office/drawing/2014/main" id="{5DDBF8B9-E7DE-A30C-FE3C-C5F1675333B5}"/>
                  </a:ext>
                </a:extLst>
              </p:cNvPr>
              <p:cNvSpPr/>
              <p:nvPr/>
            </p:nvSpPr>
            <p:spPr bwMode="auto">
              <a:xfrm rot="1458402">
                <a:off x="7612439" y="4813255"/>
                <a:ext cx="792088" cy="792088"/>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cxnSp>
            <p:nvCxnSpPr>
              <p:cNvPr id="15" name="Straight Connector 14">
                <a:extLst>
                  <a:ext uri="{FF2B5EF4-FFF2-40B4-BE49-F238E27FC236}">
                    <a16:creationId xmlns:a16="http://schemas.microsoft.com/office/drawing/2014/main" id="{C2404AEE-AB06-E9FE-411A-14D9640CCF55}"/>
                  </a:ext>
                </a:extLst>
              </p:cNvPr>
              <p:cNvCxnSpPr/>
              <p:nvPr/>
            </p:nvCxnSpPr>
            <p:spPr bwMode="auto">
              <a:xfrm flipH="1">
                <a:off x="7740352" y="4509120"/>
                <a:ext cx="576064" cy="1440160"/>
              </a:xfrm>
              <a:prstGeom prst="line">
                <a:avLst/>
              </a:prstGeom>
              <a:solidFill>
                <a:schemeClr val="accent1"/>
              </a:solidFill>
              <a:ln w="28575" cap="flat" cmpd="sng" algn="ctr">
                <a:solidFill>
                  <a:schemeClr val="tx1"/>
                </a:solidFill>
                <a:prstDash val="solid"/>
                <a:round/>
                <a:headEnd type="triangle" w="med" len="med"/>
                <a:tailEnd type="none" w="med" len="med"/>
              </a:ln>
              <a:effectLst/>
            </p:spPr>
          </p:cxnSp>
          <p:cxnSp>
            <p:nvCxnSpPr>
              <p:cNvPr id="16" name="Straight Connector 15">
                <a:extLst>
                  <a:ext uri="{FF2B5EF4-FFF2-40B4-BE49-F238E27FC236}">
                    <a16:creationId xmlns:a16="http://schemas.microsoft.com/office/drawing/2014/main" id="{B0CBDA0D-5E72-F9E3-5ED5-307B07822F34}"/>
                  </a:ext>
                </a:extLst>
              </p:cNvPr>
              <p:cNvCxnSpPr/>
              <p:nvPr/>
            </p:nvCxnSpPr>
            <p:spPr bwMode="auto">
              <a:xfrm>
                <a:off x="7236296" y="4869160"/>
                <a:ext cx="1584176" cy="720080"/>
              </a:xfrm>
              <a:prstGeom prst="line">
                <a:avLst/>
              </a:prstGeom>
              <a:solidFill>
                <a:schemeClr val="accent1"/>
              </a:solidFill>
              <a:ln w="28575" cap="flat" cmpd="sng" algn="ctr">
                <a:solidFill>
                  <a:schemeClr val="tx1"/>
                </a:solidFill>
                <a:prstDash val="solid"/>
                <a:round/>
                <a:headEnd type="triangle" w="med" len="med"/>
                <a:tailEnd type="none" w="med" len="med"/>
              </a:ln>
              <a:effectLst/>
            </p:spPr>
          </p:cxnSp>
        </p:grpSp>
        <p:sp>
          <p:nvSpPr>
            <p:cNvPr id="17" name="Rectangle 16">
              <a:extLst>
                <a:ext uri="{FF2B5EF4-FFF2-40B4-BE49-F238E27FC236}">
                  <a16:creationId xmlns:a16="http://schemas.microsoft.com/office/drawing/2014/main" id="{9151C0D0-B942-33DC-DC8E-5BACCA40390B}"/>
                </a:ext>
              </a:extLst>
            </p:cNvPr>
            <p:cNvSpPr/>
            <p:nvPr/>
          </p:nvSpPr>
          <p:spPr bwMode="auto">
            <a:xfrm>
              <a:off x="1631505" y="4251688"/>
              <a:ext cx="8663902" cy="1944216"/>
            </a:xfrm>
            <a:prstGeom prst="rect">
              <a:avLst/>
            </a:prstGeom>
            <a:noFill/>
            <a:ln w="2857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solidFill>
                  <a:schemeClr val="accent5"/>
                </a:solidFill>
                <a:latin typeface="Times New Roman" pitchFamily="48" charset="0"/>
              </a:endParaRPr>
            </a:p>
          </p:txBody>
        </p:sp>
        <p:sp>
          <p:nvSpPr>
            <p:cNvPr id="21" name="TextBox 20">
              <a:extLst>
                <a:ext uri="{FF2B5EF4-FFF2-40B4-BE49-F238E27FC236}">
                  <a16:creationId xmlns:a16="http://schemas.microsoft.com/office/drawing/2014/main" id="{C976A0D6-24A4-95CA-2933-3267F988212C}"/>
                </a:ext>
              </a:extLst>
            </p:cNvPr>
            <p:cNvSpPr txBox="1"/>
            <p:nvPr/>
          </p:nvSpPr>
          <p:spPr>
            <a:xfrm>
              <a:off x="1896594" y="4520044"/>
              <a:ext cx="4140806" cy="1400320"/>
            </a:xfrm>
            <a:prstGeom prst="rect">
              <a:avLst/>
            </a:prstGeom>
            <a:noFill/>
          </p:spPr>
          <p:txBody>
            <a:bodyPr wrap="square" lIns="0" tIns="0" rIns="0" bIns="0" rtlCol="0">
              <a:spAutoFit/>
            </a:bodyPr>
            <a:lstStyle/>
            <a:p>
              <a:pPr marL="324000" marR="0" lvl="1" indent="-324000" algn="l" defTabSz="914400" rtl="0" eaLnBrk="1" fontAlgn="auto" latinLnBrk="0" hangingPunct="1">
                <a:lnSpc>
                  <a:spcPct val="150000"/>
                </a:lnSpc>
                <a:spcBef>
                  <a:spcPts val="500"/>
                </a:spcBef>
                <a:spcAft>
                  <a:spcPts val="300"/>
                </a:spcAft>
                <a:buClrTx/>
                <a:buSzTx/>
                <a:buFont typeface="Arial" charset="0"/>
                <a:buChar char="•"/>
                <a:tabLst/>
                <a:defRPr/>
              </a:pPr>
              <a:r>
                <a:rPr kumimoji="0" lang="en-US" sz="1800" b="1" i="0" u="none" strike="noStrike" kern="1200" cap="none" spc="0" normalizeH="0" baseline="0" noProof="0" dirty="0">
                  <a:ln>
                    <a:noFill/>
                  </a:ln>
                  <a:effectLst/>
                  <a:uLnTx/>
                  <a:uFillTx/>
                  <a:latin typeface="Arial"/>
                  <a:ea typeface="+mn-ea"/>
                  <a:cs typeface="+mn-cs"/>
                </a:rPr>
                <a:t>Integrated dipole field error</a:t>
              </a:r>
            </a:p>
            <a:p>
              <a:pPr marL="324000" marR="0" lvl="1" indent="-324000" algn="l" defTabSz="914400" rtl="0" eaLnBrk="1" fontAlgn="auto" latinLnBrk="0" hangingPunct="1">
                <a:lnSpc>
                  <a:spcPct val="150000"/>
                </a:lnSpc>
                <a:spcBef>
                  <a:spcPts val="500"/>
                </a:spcBef>
                <a:spcAft>
                  <a:spcPts val="300"/>
                </a:spcAft>
                <a:buClrTx/>
                <a:buSzTx/>
                <a:buFont typeface="Arial" charset="0"/>
                <a:buChar char="•"/>
                <a:tabLst/>
                <a:defRPr/>
              </a:pPr>
              <a:r>
                <a:rPr lang="en-US" sz="1800" b="1" dirty="0">
                  <a:latin typeface="Arial"/>
                  <a:ea typeface="+mn-ea"/>
                  <a:cs typeface="+mn-cs"/>
                </a:rPr>
                <a:t>Dipole roll</a:t>
              </a:r>
            </a:p>
            <a:p>
              <a:pPr marL="324000" marR="0" lvl="1" indent="-324000" algn="l" defTabSz="914400" rtl="0" eaLnBrk="1" fontAlgn="auto" latinLnBrk="0" hangingPunct="1">
                <a:lnSpc>
                  <a:spcPct val="150000"/>
                </a:lnSpc>
                <a:spcBef>
                  <a:spcPts val="500"/>
                </a:spcBef>
                <a:spcAft>
                  <a:spcPts val="300"/>
                </a:spcAft>
                <a:buClrTx/>
                <a:buSzTx/>
                <a:buFont typeface="Arial" charset="0"/>
                <a:buChar char="•"/>
                <a:tabLst/>
                <a:defRPr/>
              </a:pPr>
              <a:r>
                <a:rPr lang="en-US" sz="1800" b="1" dirty="0">
                  <a:latin typeface="Arial"/>
                  <a:ea typeface="+mn-ea"/>
                  <a:cs typeface="+mn-cs"/>
                </a:rPr>
                <a:t>Quadrupole displacement</a:t>
              </a:r>
              <a:endParaRPr lang="en-US" b="1" dirty="0">
                <a:latin typeface="+mn-lt"/>
              </a:endParaRPr>
            </a:p>
          </p:txBody>
        </p:sp>
      </p:grpSp>
    </p:spTree>
    <p:extLst>
      <p:ext uri="{BB962C8B-B14F-4D97-AF65-F5344CB8AC3E}">
        <p14:creationId xmlns:p14="http://schemas.microsoft.com/office/powerpoint/2010/main" val="186942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Consider random distribution of errors in </a:t>
            </a:r>
            <a:r>
              <a:rPr lang="en-US" i="1" dirty="0"/>
              <a:t>N</a:t>
            </a:r>
            <a:r>
              <a:rPr lang="en-US" dirty="0"/>
              <a:t> magnets</a:t>
            </a:r>
          </a:p>
          <a:p>
            <a:pPr lvl="1"/>
            <a:r>
              <a:rPr lang="en-US" dirty="0"/>
              <a:t>By squaring the orbit distortion expression and averaging over the angles (considering uncorrelated errors), the expectation (</a:t>
            </a:r>
            <a:r>
              <a:rPr lang="en-US" dirty="0" err="1"/>
              <a:t>rms</a:t>
            </a:r>
            <a:r>
              <a:rPr lang="en-US" dirty="0"/>
              <a:t>) value is given by</a:t>
            </a:r>
          </a:p>
          <a:p>
            <a:endParaRPr lang="en-US" dirty="0"/>
          </a:p>
          <a:p>
            <a:endParaRPr lang="en-US" dirty="0"/>
          </a:p>
          <a:p>
            <a:r>
              <a:rPr lang="en-US" dirty="0"/>
              <a:t>Example:</a:t>
            </a:r>
          </a:p>
          <a:p>
            <a:pPr lvl="1"/>
            <a:r>
              <a:rPr lang="en-US" dirty="0"/>
              <a:t>In the </a:t>
            </a:r>
            <a:r>
              <a:rPr lang="en-US" b="1" dirty="0"/>
              <a:t>SNS</a:t>
            </a:r>
            <a:r>
              <a:rPr lang="en-US" dirty="0"/>
              <a:t> (Q=6.2), there are </a:t>
            </a:r>
            <a:r>
              <a:rPr lang="en-US" b="1" dirty="0"/>
              <a:t>32</a:t>
            </a:r>
            <a:r>
              <a:rPr lang="en-US" dirty="0"/>
              <a:t> dipoles (</a:t>
            </a:r>
            <a:r>
              <a:rPr lang="en-US" dirty="0">
                <a:latin typeface="Symbol" pitchFamily="2" charset="2"/>
              </a:rPr>
              <a:t>b</a:t>
            </a:r>
            <a:r>
              <a:rPr lang="en-US" dirty="0"/>
              <a:t>=6m) and </a:t>
            </a:r>
            <a:r>
              <a:rPr lang="en-US" b="1" dirty="0"/>
              <a:t>54</a:t>
            </a:r>
            <a:r>
              <a:rPr lang="en-US" dirty="0"/>
              <a:t> quadrupoles (</a:t>
            </a:r>
            <a:r>
              <a:rPr lang="en-US" dirty="0">
                <a:latin typeface="Symbol" pitchFamily="2" charset="2"/>
              </a:rPr>
              <a:t>b</a:t>
            </a:r>
            <a:r>
              <a:rPr lang="en-US" dirty="0"/>
              <a:t>=</a:t>
            </a:r>
            <a:r>
              <a:rPr lang="en-US" dirty="0" err="1"/>
              <a:t>30m</a:t>
            </a:r>
            <a:r>
              <a:rPr lang="en-US" dirty="0"/>
              <a:t>). </a:t>
            </a:r>
            <a:br>
              <a:rPr lang="en-US" dirty="0"/>
            </a:br>
            <a:r>
              <a:rPr lang="en-US" dirty="0"/>
              <a:t>Assuming </a:t>
            </a:r>
            <a:r>
              <a:rPr lang="en-US" b="1" dirty="0"/>
              <a:t>1 </a:t>
            </a:r>
            <a:r>
              <a:rPr lang="en-US" b="1" dirty="0" err="1"/>
              <a:t>mrad</a:t>
            </a:r>
            <a:r>
              <a:rPr lang="en-US" b="1" dirty="0"/>
              <a:t> rms </a:t>
            </a:r>
            <a:r>
              <a:rPr lang="en-US" dirty="0"/>
              <a:t>kicks either at dipoles or at quadrupoles, one obtains:</a:t>
            </a:r>
          </a:p>
          <a:p>
            <a:pPr lvl="1"/>
            <a:endParaRPr lang="en-US" dirty="0"/>
          </a:p>
          <a:p>
            <a:pPr lvl="2"/>
            <a:r>
              <a:rPr lang="en-US" dirty="0"/>
              <a:t>The rms orbit distortion in the </a:t>
            </a:r>
            <a:r>
              <a:rPr lang="en-US" b="1" dirty="0"/>
              <a:t>dipoles</a:t>
            </a:r>
          </a:p>
          <a:p>
            <a:pPr marL="324000" lvl="2" indent="0">
              <a:buNone/>
            </a:pPr>
            <a:endParaRPr lang="en-US" dirty="0"/>
          </a:p>
          <a:p>
            <a:pPr lvl="2"/>
            <a:r>
              <a:rPr lang="en-US" dirty="0"/>
              <a:t>In the </a:t>
            </a:r>
            <a:r>
              <a:rPr lang="en-US" b="1" dirty="0" err="1"/>
              <a:t>quadrupoles</a:t>
            </a:r>
            <a:r>
              <a:rPr lang="en-US" dirty="0"/>
              <a:t>, for equivalent kick</a:t>
            </a:r>
          </a:p>
          <a:p>
            <a:endParaRPr lang="en-US" dirty="0"/>
          </a:p>
          <a:p>
            <a:endParaRPr lang="en-US" dirty="0"/>
          </a:p>
        </p:txBody>
      </p:sp>
      <p:sp>
        <p:nvSpPr>
          <p:cNvPr id="2" name="Title 1"/>
          <p:cNvSpPr>
            <a:spLocks noGrp="1"/>
          </p:cNvSpPr>
          <p:nvPr>
            <p:ph type="title"/>
          </p:nvPr>
        </p:nvSpPr>
        <p:spPr/>
        <p:txBody>
          <a:bodyPr/>
          <a:lstStyle/>
          <a:p>
            <a:r>
              <a:rPr lang="en-US" dirty="0"/>
              <a:t>Statistical estimation of orbit errors</a:t>
            </a:r>
          </a:p>
        </p:txBody>
      </p:sp>
      <p:pic>
        <p:nvPicPr>
          <p:cNvPr id="4"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55640" y="2416968"/>
            <a:ext cx="6786720" cy="724000"/>
          </a:xfrm>
          <a:prstGeom prst="rect">
            <a:avLst/>
          </a:prstGeom>
          <a:noFill/>
          <a:ln>
            <a:solidFill>
              <a:schemeClr val="accent3"/>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descr="txp_fig"/>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4871864" y="4725144"/>
            <a:ext cx="3888432" cy="6605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0" descr="txp_fig"/>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4932526" y="5498457"/>
            <a:ext cx="3971786" cy="637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155A22FC-E7E4-6DF1-DBEB-047027D1055E}"/>
              </a:ext>
            </a:extLst>
          </p:cNvPr>
          <p:cNvSpPr>
            <a:spLocks noGrp="1"/>
          </p:cNvSpPr>
          <p:nvPr>
            <p:ph type="dt" sz="half" idx="10"/>
          </p:nvPr>
        </p:nvSpPr>
        <p:spPr/>
        <p:txBody>
          <a:bodyPr/>
          <a:lstStyle/>
          <a:p>
            <a:r>
              <a:rPr lang="en-US"/>
              <a:t>21.09.2025 - 04.10.2025</a:t>
            </a:r>
            <a:endParaRPr lang="en-US" dirty="0"/>
          </a:p>
        </p:txBody>
      </p:sp>
      <p:sp>
        <p:nvSpPr>
          <p:cNvPr id="8" name="Footer Placeholder 7">
            <a:extLst>
              <a:ext uri="{FF2B5EF4-FFF2-40B4-BE49-F238E27FC236}">
                <a16:creationId xmlns:a16="http://schemas.microsoft.com/office/drawing/2014/main" id="{99C9D3DA-F30F-73CD-4BA1-0B14CDF0E806}"/>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E480F684-2371-4C8F-A3A6-1447BD84D4C5}"/>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10" name="Picture 3">
            <a:extLst>
              <a:ext uri="{FF2B5EF4-FFF2-40B4-BE49-F238E27FC236}">
                <a16:creationId xmlns:a16="http://schemas.microsoft.com/office/drawing/2014/main" id="{C6F718F9-36F5-3EE7-FB60-E560D4F5695C}"/>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983469" y="3717032"/>
            <a:ext cx="3161203" cy="25202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10">
            <a:extLst>
              <a:ext uri="{FF2B5EF4-FFF2-40B4-BE49-F238E27FC236}">
                <a16:creationId xmlns:a16="http://schemas.microsoft.com/office/drawing/2014/main" id="{EA4807E1-972E-78A2-7FDD-FB2DD9801285}"/>
              </a:ext>
            </a:extLst>
          </p:cNvPr>
          <p:cNvSpPr txBox="1"/>
          <p:nvPr/>
        </p:nvSpPr>
        <p:spPr>
          <a:xfrm>
            <a:off x="10373287" y="5445224"/>
            <a:ext cx="1627369" cy="523220"/>
          </a:xfrm>
          <a:prstGeom prst="rect">
            <a:avLst/>
          </a:prstGeom>
          <a:noFill/>
        </p:spPr>
        <p:txBody>
          <a:bodyPr wrap="none">
            <a:spAutoFit/>
          </a:bodyPr>
          <a:lstStyle/>
          <a:p>
            <a:pPr algn="r" fontAlgn="auto">
              <a:spcBef>
                <a:spcPts val="0"/>
              </a:spcBef>
              <a:spcAft>
                <a:spcPts val="0"/>
              </a:spcAft>
              <a:buClrTx/>
              <a:buSzTx/>
              <a:buNone/>
              <a:defRPr/>
            </a:pPr>
            <a:r>
              <a:rPr lang="en-US" sz="1400" kern="0" dirty="0">
                <a:solidFill>
                  <a:srgbClr val="FF0000"/>
                </a:solidFill>
                <a:latin typeface="Arial"/>
                <a:cs typeface="Arial"/>
              </a:rPr>
              <a:t>horizontal rms CO</a:t>
            </a:r>
          </a:p>
          <a:p>
            <a:pPr algn="r" fontAlgn="auto">
              <a:spcBef>
                <a:spcPts val="0"/>
              </a:spcBef>
              <a:spcAft>
                <a:spcPts val="0"/>
              </a:spcAft>
              <a:buClrTx/>
              <a:buSzTx/>
              <a:buNone/>
              <a:defRPr/>
            </a:pPr>
            <a:r>
              <a:rPr lang="en-US" sz="1400" kern="0" dirty="0">
                <a:solidFill>
                  <a:srgbClr val="00007D">
                    <a:lumMod val="60000"/>
                    <a:lumOff val="40000"/>
                  </a:srgbClr>
                </a:solidFill>
                <a:latin typeface="Arial"/>
                <a:cs typeface="Arial"/>
              </a:rPr>
              <a:t>vertical rms CO</a:t>
            </a:r>
          </a:p>
        </p:txBody>
      </p:sp>
    </p:spTree>
    <p:extLst>
      <p:ext uri="{BB962C8B-B14F-4D97-AF65-F5344CB8AC3E}">
        <p14:creationId xmlns:p14="http://schemas.microsoft.com/office/powerpoint/2010/main" val="328892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428C5-1F86-309F-2322-0E2DDEE0DF6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0F4EDF3-1E33-CB2E-3977-69C49D83B554}"/>
              </a:ext>
            </a:extLst>
          </p:cNvPr>
          <p:cNvSpPr>
            <a:spLocks noGrp="1"/>
          </p:cNvSpPr>
          <p:nvPr>
            <p:ph type="title"/>
          </p:nvPr>
        </p:nvSpPr>
        <p:spPr>
          <a:xfrm>
            <a:off x="772195" y="2996952"/>
            <a:ext cx="11016605" cy="607130"/>
          </a:xfrm>
        </p:spPr>
        <p:txBody>
          <a:bodyPr/>
          <a:lstStyle/>
          <a:p>
            <a:r>
              <a:rPr lang="en-GB" dirty="0">
                <a:solidFill>
                  <a:schemeClr val="tx1"/>
                </a:solidFill>
              </a:rPr>
              <a:t>All clear so far?</a:t>
            </a:r>
          </a:p>
        </p:txBody>
      </p:sp>
      <p:sp>
        <p:nvSpPr>
          <p:cNvPr id="4" name="Date Placeholder 3">
            <a:extLst>
              <a:ext uri="{FF2B5EF4-FFF2-40B4-BE49-F238E27FC236}">
                <a16:creationId xmlns:a16="http://schemas.microsoft.com/office/drawing/2014/main" id="{2E447AF9-7A3C-AA06-3B0C-F13185DB1EB4}"/>
              </a:ext>
            </a:extLst>
          </p:cNvPr>
          <p:cNvSpPr>
            <a:spLocks noGrp="1"/>
          </p:cNvSpPr>
          <p:nvPr>
            <p:ph type="dt" sz="half" idx="10"/>
          </p:nvPr>
        </p:nvSpPr>
        <p:spPr/>
        <p:txBody>
          <a:bodyPr/>
          <a:lstStyle/>
          <a:p>
            <a:r>
              <a:rPr lang="en-US"/>
              <a:t>21.09.2025 - 04.10.2025</a:t>
            </a:r>
            <a:endParaRPr lang="en-US" dirty="0"/>
          </a:p>
        </p:txBody>
      </p:sp>
      <p:sp>
        <p:nvSpPr>
          <p:cNvPr id="6" name="Slide Number Placeholder 5">
            <a:extLst>
              <a:ext uri="{FF2B5EF4-FFF2-40B4-BE49-F238E27FC236}">
                <a16:creationId xmlns:a16="http://schemas.microsoft.com/office/drawing/2014/main" id="{E51383B9-8706-027F-2512-A30221D59B92}"/>
              </a:ext>
            </a:extLst>
          </p:cNvPr>
          <p:cNvSpPr>
            <a:spLocks noGrp="1"/>
          </p:cNvSpPr>
          <p:nvPr>
            <p:ph type="sldNum" sz="quarter" idx="11"/>
          </p:nvPr>
        </p:nvSpPr>
        <p:spPr/>
        <p:txBody>
          <a:bodyPr/>
          <a:lstStyle/>
          <a:p>
            <a:fld id="{36B5EA5A-BC32-A742-B11B-8E7414D5B535}" type="slidenum">
              <a:rPr lang="en-US" smtClean="0"/>
              <a:pPr/>
              <a:t>42</a:t>
            </a:fld>
            <a:endParaRPr lang="en-US" dirty="0"/>
          </a:p>
        </p:txBody>
      </p:sp>
      <p:sp>
        <p:nvSpPr>
          <p:cNvPr id="5" name="Footer Placeholder 4">
            <a:extLst>
              <a:ext uri="{FF2B5EF4-FFF2-40B4-BE49-F238E27FC236}">
                <a16:creationId xmlns:a16="http://schemas.microsoft.com/office/drawing/2014/main" id="{C6943817-D494-7031-249C-4FA8B082C188}"/>
              </a:ext>
            </a:extLst>
          </p:cNvPr>
          <p:cNvSpPr>
            <a:spLocks noGrp="1"/>
          </p:cNvSpPr>
          <p:nvPr>
            <p:ph type="ftr" sz="quarter" idx="12"/>
          </p:nvPr>
        </p:nvSpPr>
        <p:spPr/>
        <p:txBody>
          <a:bodyPr/>
          <a:lstStyle/>
          <a:p>
            <a:r>
              <a:rPr lang="en-US"/>
              <a:t>Linear Imperfections and Correction</a:t>
            </a:r>
            <a:endParaRPr lang="en-US" dirty="0"/>
          </a:p>
        </p:txBody>
      </p:sp>
    </p:spTree>
    <p:extLst>
      <p:ext uri="{BB962C8B-B14F-4D97-AF65-F5344CB8AC3E}">
        <p14:creationId xmlns:p14="http://schemas.microsoft.com/office/powerpoint/2010/main" val="29084242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24743"/>
            <a:ext cx="11376024" cy="5112569"/>
          </a:xfrm>
        </p:spPr>
        <p:txBody>
          <a:bodyPr>
            <a:normAutofit fontScale="92500" lnSpcReduction="20000"/>
          </a:bodyPr>
          <a:lstStyle/>
          <a:p>
            <a:pPr marL="342900" indent="-342900">
              <a:buFont typeface="Arial" panose="020B0604020202020204" pitchFamily="34" charset="0"/>
              <a:buChar char="•"/>
              <a:defRPr/>
            </a:pPr>
            <a:r>
              <a:rPr lang="en-US" dirty="0"/>
              <a:t>Horizontal/Vertical dipole correctors and BPMs close to focusing/defocusing quads</a:t>
            </a:r>
          </a:p>
          <a:p>
            <a:pPr lvl="2">
              <a:defRPr/>
            </a:pPr>
            <a:r>
              <a:rPr lang="en-US" dirty="0"/>
              <a:t>Highest sensitivity / effect on closed orbit due to beta-function maxima </a:t>
            </a:r>
          </a:p>
          <a:p>
            <a:pPr marL="342900" indent="-342900">
              <a:buFont typeface="Arial" panose="020B0604020202020204" pitchFamily="34" charset="0"/>
              <a:buChar char="•"/>
              <a:defRPr/>
            </a:pPr>
            <a:endParaRPr lang="en-US" dirty="0"/>
          </a:p>
          <a:p>
            <a:pPr marL="342900" indent="-342900">
              <a:buFont typeface="Arial" panose="020B0604020202020204" pitchFamily="34" charset="0"/>
              <a:buChar char="•"/>
              <a:defRPr/>
            </a:pPr>
            <a:endParaRPr lang="en-US" dirty="0"/>
          </a:p>
          <a:p>
            <a:pPr marL="342900" indent="-342900">
              <a:buFont typeface="Arial" panose="020B0604020202020204" pitchFamily="34" charset="0"/>
              <a:buChar char="•"/>
              <a:defRPr/>
            </a:pPr>
            <a:endParaRPr lang="en-US" dirty="0"/>
          </a:p>
          <a:p>
            <a:pPr marL="342900" indent="-342900">
              <a:buFont typeface="Arial" panose="020B0604020202020204" pitchFamily="34" charset="0"/>
              <a:buChar char="•"/>
              <a:defRPr/>
            </a:pPr>
            <a:endParaRPr lang="en-US" dirty="0"/>
          </a:p>
          <a:p>
            <a:pPr lvl="1">
              <a:defRPr/>
            </a:pPr>
            <a:endParaRPr lang="en-US" dirty="0"/>
          </a:p>
          <a:p>
            <a:pPr marL="342900" indent="-342900">
              <a:buFont typeface="Arial" panose="020B0604020202020204" pitchFamily="34" charset="0"/>
              <a:buChar char="•"/>
              <a:defRPr/>
            </a:pPr>
            <a:r>
              <a:rPr lang="en-US" dirty="0"/>
              <a:t>Measure orbit in BPMs and minimize orbit distortion</a:t>
            </a:r>
          </a:p>
          <a:p>
            <a:pPr lvl="2">
              <a:defRPr/>
            </a:pPr>
            <a:r>
              <a:rPr lang="en-US" b="1" dirty="0"/>
              <a:t>Locally</a:t>
            </a:r>
          </a:p>
          <a:p>
            <a:pPr lvl="3">
              <a:defRPr/>
            </a:pPr>
            <a:r>
              <a:rPr lang="en-US" dirty="0"/>
              <a:t>Using </a:t>
            </a:r>
            <a:r>
              <a:rPr lang="en-US" b="1" dirty="0"/>
              <a:t>closed orbit bumps</a:t>
            </a:r>
          </a:p>
          <a:p>
            <a:pPr lvl="2">
              <a:defRPr/>
            </a:pPr>
            <a:r>
              <a:rPr lang="en-US" b="1" dirty="0"/>
              <a:t>Globally</a:t>
            </a:r>
          </a:p>
          <a:p>
            <a:pPr lvl="3">
              <a:defRPr/>
            </a:pPr>
            <a:r>
              <a:rPr lang="en-US" b="1" dirty="0" err="1"/>
              <a:t>MICADO</a:t>
            </a:r>
            <a:r>
              <a:rPr lang="en-US" dirty="0"/>
              <a:t>: finding the most efficient corrector for minimizing the rms orbit </a:t>
            </a:r>
          </a:p>
          <a:p>
            <a:pPr lvl="3">
              <a:defRPr/>
            </a:pPr>
            <a:r>
              <a:rPr lang="en-US" b="1" dirty="0"/>
              <a:t>Least square minimization </a:t>
            </a:r>
            <a:r>
              <a:rPr lang="en-US" dirty="0"/>
              <a:t>using orbit response matrix of correctors (typically using Singular Value Decomposition (SVD))</a:t>
            </a:r>
          </a:p>
          <a:p>
            <a:pPr lvl="3">
              <a:defRPr/>
            </a:pPr>
            <a:r>
              <a:rPr lang="en-US" i="1" dirty="0"/>
              <a:t>(other, e.g.: Harmonic analysis: minimizing components of orbit frequency response from Fourier analysis)</a:t>
            </a:r>
          </a:p>
        </p:txBody>
      </p:sp>
      <p:sp>
        <p:nvSpPr>
          <p:cNvPr id="2" name="Title 1"/>
          <p:cNvSpPr>
            <a:spLocks noGrp="1"/>
          </p:cNvSpPr>
          <p:nvPr>
            <p:ph type="title"/>
          </p:nvPr>
        </p:nvSpPr>
        <p:spPr/>
        <p:txBody>
          <a:bodyPr/>
          <a:lstStyle/>
          <a:p>
            <a:r>
              <a:rPr lang="en-US" dirty="0"/>
              <a:t>Correcting closed orbit distortion</a:t>
            </a:r>
          </a:p>
        </p:txBody>
      </p:sp>
      <p:grpSp>
        <p:nvGrpSpPr>
          <p:cNvPr id="9" name="Group 8"/>
          <p:cNvGrpSpPr>
            <a:grpSpLocks noChangeAspect="1"/>
          </p:cNvGrpSpPr>
          <p:nvPr/>
        </p:nvGrpSpPr>
        <p:grpSpPr>
          <a:xfrm>
            <a:off x="6335682" y="2033343"/>
            <a:ext cx="4224815" cy="1634797"/>
            <a:chOff x="1547664" y="1627021"/>
            <a:chExt cx="5184576" cy="2006178"/>
          </a:xfrm>
        </p:grpSpPr>
        <p:pic>
          <p:nvPicPr>
            <p:cNvPr id="5" name="Picture 4" descr="TS3-33010-straight-section-MDH-BPH-QF.JPG"/>
            <p:cNvPicPr>
              <a:picLocks noChangeAspect="1"/>
            </p:cNvPicPr>
            <p:nvPr/>
          </p:nvPicPr>
          <p:blipFill rotWithShape="1">
            <a:blip r:embed="rId3">
              <a:extLst>
                <a:ext uri="{28A0092B-C50C-407E-A947-70E740481C1C}">
                  <a14:useLocalDpi xmlns:a14="http://schemas.microsoft.com/office/drawing/2010/main" val="0"/>
                </a:ext>
              </a:extLst>
            </a:blip>
            <a:srcRect t="20691" b="27715"/>
            <a:stretch/>
          </p:blipFill>
          <p:spPr>
            <a:xfrm>
              <a:off x="1547664" y="1627021"/>
              <a:ext cx="5184576" cy="2006178"/>
            </a:xfrm>
            <a:prstGeom prst="rect">
              <a:avLst/>
            </a:prstGeom>
          </p:spPr>
        </p:pic>
        <p:sp>
          <p:nvSpPr>
            <p:cNvPr id="6" name="TextBox 5"/>
            <p:cNvSpPr txBox="1"/>
            <p:nvPr/>
          </p:nvSpPr>
          <p:spPr>
            <a:xfrm>
              <a:off x="2869947" y="3068960"/>
              <a:ext cx="1222001" cy="415464"/>
            </a:xfrm>
            <a:prstGeom prst="rect">
              <a:avLst/>
            </a:prstGeom>
            <a:noFill/>
          </p:spPr>
          <p:txBody>
            <a:bodyPr wrap="none" rtlCol="0">
              <a:spAutoFit/>
            </a:bodyPr>
            <a:lstStyle/>
            <a:p>
              <a:pPr>
                <a:buNone/>
              </a:pPr>
              <a:r>
                <a:rPr lang="en-US" sz="1600" dirty="0">
                  <a:solidFill>
                    <a:schemeClr val="bg1"/>
                  </a:solidFill>
                  <a:latin typeface="Arial"/>
                  <a:cs typeface="Arial"/>
                </a:rPr>
                <a:t>corrector</a:t>
              </a:r>
            </a:p>
          </p:txBody>
        </p:sp>
        <p:sp>
          <p:nvSpPr>
            <p:cNvPr id="7" name="TextBox 6"/>
            <p:cNvSpPr txBox="1"/>
            <p:nvPr/>
          </p:nvSpPr>
          <p:spPr>
            <a:xfrm>
              <a:off x="3704833" y="2879584"/>
              <a:ext cx="771521" cy="415464"/>
            </a:xfrm>
            <a:prstGeom prst="rect">
              <a:avLst/>
            </a:prstGeom>
            <a:noFill/>
          </p:spPr>
          <p:txBody>
            <a:bodyPr wrap="none" rtlCol="0">
              <a:spAutoFit/>
            </a:bodyPr>
            <a:lstStyle/>
            <a:p>
              <a:pPr>
                <a:buNone/>
              </a:pPr>
              <a:r>
                <a:rPr lang="en-US" sz="1600" dirty="0">
                  <a:solidFill>
                    <a:schemeClr val="bg1"/>
                  </a:solidFill>
                  <a:latin typeface="Arial"/>
                  <a:cs typeface="Arial"/>
                </a:rPr>
                <a:t>BPM</a:t>
              </a:r>
            </a:p>
          </p:txBody>
        </p:sp>
        <p:sp>
          <p:nvSpPr>
            <p:cNvPr id="8" name="TextBox 7"/>
            <p:cNvSpPr txBox="1"/>
            <p:nvPr/>
          </p:nvSpPr>
          <p:spPr>
            <a:xfrm>
              <a:off x="4363920" y="2708920"/>
              <a:ext cx="1483633" cy="415464"/>
            </a:xfrm>
            <a:prstGeom prst="rect">
              <a:avLst/>
            </a:prstGeom>
            <a:noFill/>
          </p:spPr>
          <p:txBody>
            <a:bodyPr wrap="none" rtlCol="0">
              <a:spAutoFit/>
            </a:bodyPr>
            <a:lstStyle/>
            <a:p>
              <a:pPr>
                <a:buNone/>
              </a:pPr>
              <a:r>
                <a:rPr lang="en-US" sz="1600" dirty="0">
                  <a:solidFill>
                    <a:schemeClr val="bg1"/>
                  </a:solidFill>
                  <a:latin typeface="Arial"/>
                  <a:cs typeface="Arial"/>
                </a:rPr>
                <a:t>quadrupole</a:t>
              </a:r>
            </a:p>
          </p:txBody>
        </p:sp>
      </p:grpSp>
      <p:sp>
        <p:nvSpPr>
          <p:cNvPr id="11" name="TextBox 10"/>
          <p:cNvSpPr txBox="1"/>
          <p:nvPr/>
        </p:nvSpPr>
        <p:spPr>
          <a:xfrm>
            <a:off x="2279576" y="1848666"/>
            <a:ext cx="3392019" cy="566309"/>
          </a:xfrm>
          <a:prstGeom prst="rect">
            <a:avLst/>
          </a:prstGeom>
          <a:noFill/>
        </p:spPr>
        <p:txBody>
          <a:bodyPr wrap="none" rtlCol="0">
            <a:spAutoFit/>
          </a:bodyPr>
          <a:lstStyle/>
          <a:p>
            <a:pPr algn="l">
              <a:buNone/>
            </a:pPr>
            <a:r>
              <a:rPr lang="en-US" sz="1400" b="1" dirty="0">
                <a:latin typeface="Arial"/>
                <a:cs typeface="Arial"/>
              </a:rPr>
              <a:t>H/V-BPM</a:t>
            </a:r>
            <a:r>
              <a:rPr lang="en-US" sz="1400" dirty="0">
                <a:latin typeface="Arial"/>
                <a:cs typeface="Arial"/>
              </a:rPr>
              <a:t>: H or V Beam Position Monitor</a:t>
            </a:r>
          </a:p>
          <a:p>
            <a:pPr algn="l">
              <a:buNone/>
            </a:pPr>
            <a:r>
              <a:rPr lang="en-US" sz="1400" b="1" dirty="0">
                <a:latin typeface="Arial"/>
                <a:cs typeface="Arial"/>
              </a:rPr>
              <a:t>DH</a:t>
            </a:r>
            <a:r>
              <a:rPr lang="en-US" sz="1400" dirty="0">
                <a:latin typeface="Arial"/>
                <a:cs typeface="Arial"/>
              </a:rPr>
              <a:t>, </a:t>
            </a:r>
            <a:r>
              <a:rPr lang="en-US" sz="1400" b="1" dirty="0">
                <a:latin typeface="Arial"/>
                <a:cs typeface="Arial"/>
              </a:rPr>
              <a:t>DV</a:t>
            </a:r>
            <a:r>
              <a:rPr lang="en-US" sz="1400" dirty="0">
                <a:latin typeface="Arial"/>
                <a:cs typeface="Arial"/>
              </a:rPr>
              <a:t>: H or V orbit correctors</a:t>
            </a:r>
          </a:p>
        </p:txBody>
      </p:sp>
      <p:sp>
        <p:nvSpPr>
          <p:cNvPr id="12" name="TextBox 11"/>
          <p:cNvSpPr txBox="1"/>
          <p:nvPr/>
        </p:nvSpPr>
        <p:spPr>
          <a:xfrm>
            <a:off x="9965262" y="3329486"/>
            <a:ext cx="595235" cy="338554"/>
          </a:xfrm>
          <a:prstGeom prst="rect">
            <a:avLst/>
          </a:prstGeom>
          <a:noFill/>
        </p:spPr>
        <p:txBody>
          <a:bodyPr wrap="none" rtlCol="0">
            <a:spAutoFit/>
          </a:bodyPr>
          <a:lstStyle/>
          <a:p>
            <a:pPr>
              <a:buNone/>
            </a:pPr>
            <a:r>
              <a:rPr lang="en-US" sz="1600" b="1" dirty="0">
                <a:solidFill>
                  <a:schemeClr val="bg1"/>
                </a:solidFill>
                <a:latin typeface="Arial"/>
                <a:cs typeface="Arial"/>
              </a:rPr>
              <a:t>SPS</a:t>
            </a:r>
          </a:p>
        </p:txBody>
      </p:sp>
      <p:grpSp>
        <p:nvGrpSpPr>
          <p:cNvPr id="13" name="Group 12"/>
          <p:cNvGrpSpPr/>
          <p:nvPr/>
        </p:nvGrpSpPr>
        <p:grpSpPr>
          <a:xfrm>
            <a:off x="1991545" y="2506512"/>
            <a:ext cx="4230221" cy="1261042"/>
            <a:chOff x="467544" y="2506511"/>
            <a:chExt cx="4230221" cy="1261042"/>
          </a:xfrm>
        </p:grpSpPr>
        <p:pic>
          <p:nvPicPr>
            <p:cNvPr id="10" name="Picture 1"/>
            <p:cNvPicPr>
              <a:picLocks noChangeAspect="1"/>
            </p:cNvPicPr>
            <p:nvPr/>
          </p:nvPicPr>
          <p:blipFill>
            <a:blip r:embed="rId4">
              <a:extLst>
                <a:ext uri="{28A0092B-C50C-407E-A947-70E740481C1C}">
                  <a14:useLocalDpi xmlns:a14="http://schemas.microsoft.com/office/drawing/2010/main" val="0"/>
                </a:ext>
              </a:extLst>
            </a:blip>
            <a:srcRect l="6149" t="5772" b="4002"/>
            <a:stretch>
              <a:fillRect/>
            </a:stretch>
          </p:blipFill>
          <p:spPr bwMode="auto">
            <a:xfrm>
              <a:off x="467544" y="2506511"/>
              <a:ext cx="4230221" cy="11830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1547663" y="3428999"/>
              <a:ext cx="492443" cy="338554"/>
            </a:xfrm>
            <a:prstGeom prst="rect">
              <a:avLst/>
            </a:prstGeom>
            <a:solidFill>
              <a:srgbClr val="FFFFFF"/>
            </a:solidFill>
          </p:spPr>
          <p:txBody>
            <a:bodyPr wrap="none" rtlCol="0">
              <a:spAutoFit/>
            </a:bodyPr>
            <a:lstStyle/>
            <a:p>
              <a:pPr>
                <a:buNone/>
              </a:pPr>
              <a:r>
                <a:rPr lang="en-US" sz="1600" b="1" dirty="0">
                  <a:solidFill>
                    <a:schemeClr val="bg2">
                      <a:lumMod val="10000"/>
                    </a:schemeClr>
                  </a:solidFill>
                  <a:latin typeface="Times"/>
                  <a:cs typeface="Times"/>
                </a:rPr>
                <a:t>DH</a:t>
              </a:r>
            </a:p>
          </p:txBody>
        </p:sp>
      </p:grpSp>
      <p:sp>
        <p:nvSpPr>
          <p:cNvPr id="14" name="Date Placeholder 13">
            <a:extLst>
              <a:ext uri="{FF2B5EF4-FFF2-40B4-BE49-F238E27FC236}">
                <a16:creationId xmlns:a16="http://schemas.microsoft.com/office/drawing/2014/main" id="{31247574-9BA5-E199-CE80-45A0F5FE17F0}"/>
              </a:ext>
            </a:extLst>
          </p:cNvPr>
          <p:cNvSpPr>
            <a:spLocks noGrp="1"/>
          </p:cNvSpPr>
          <p:nvPr>
            <p:ph type="dt" sz="half" idx="10"/>
          </p:nvPr>
        </p:nvSpPr>
        <p:spPr/>
        <p:txBody>
          <a:bodyPr/>
          <a:lstStyle/>
          <a:p>
            <a:r>
              <a:rPr lang="en-US"/>
              <a:t>21.09.2025 - 04.10.2025</a:t>
            </a:r>
            <a:endParaRPr lang="en-US" dirty="0"/>
          </a:p>
        </p:txBody>
      </p:sp>
      <p:sp>
        <p:nvSpPr>
          <p:cNvPr id="15" name="Footer Placeholder 14">
            <a:extLst>
              <a:ext uri="{FF2B5EF4-FFF2-40B4-BE49-F238E27FC236}">
                <a16:creationId xmlns:a16="http://schemas.microsoft.com/office/drawing/2014/main" id="{9E108C26-0922-8DAC-B798-409BA00113B4}"/>
              </a:ext>
            </a:extLst>
          </p:cNvPr>
          <p:cNvSpPr>
            <a:spLocks noGrp="1"/>
          </p:cNvSpPr>
          <p:nvPr>
            <p:ph type="ftr" sz="quarter" idx="11"/>
          </p:nvPr>
        </p:nvSpPr>
        <p:spPr/>
        <p:txBody>
          <a:bodyPr/>
          <a:lstStyle/>
          <a:p>
            <a:r>
              <a:rPr lang="en-US"/>
              <a:t>Linear Imperfections and Correction</a:t>
            </a:r>
            <a:endParaRPr lang="en-US" dirty="0"/>
          </a:p>
        </p:txBody>
      </p:sp>
      <p:sp>
        <p:nvSpPr>
          <p:cNvPr id="16" name="Slide Number Placeholder 15">
            <a:extLst>
              <a:ext uri="{FF2B5EF4-FFF2-40B4-BE49-F238E27FC236}">
                <a16:creationId xmlns:a16="http://schemas.microsoft.com/office/drawing/2014/main" id="{1CA89E60-EB36-842B-5BA2-E79539D91448}"/>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Tree>
    <p:extLst>
      <p:ext uri="{BB962C8B-B14F-4D97-AF65-F5344CB8AC3E}">
        <p14:creationId xmlns:p14="http://schemas.microsoft.com/office/powerpoint/2010/main" val="243314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24744"/>
            <a:ext cx="11376024" cy="782270"/>
          </a:xfrm>
        </p:spPr>
        <p:txBody>
          <a:bodyPr/>
          <a:lstStyle/>
          <a:p>
            <a:pPr lvl="1">
              <a:buFont typeface="Wingdings" pitchFamily="2" charset="2"/>
              <a:buChar char="§"/>
            </a:pPr>
            <a:r>
              <a:rPr lang="en-US" sz="2000" dirty="0"/>
              <a:t>Each dipole corrector has its own </a:t>
            </a:r>
            <a:r>
              <a:rPr lang="en-US" sz="2000" b="1" dirty="0"/>
              <a:t>effect on closed orbit</a:t>
            </a:r>
            <a:r>
              <a:rPr lang="en-US" sz="2000" dirty="0"/>
              <a:t>, which can be </a:t>
            </a:r>
            <a:r>
              <a:rPr lang="en-US" sz="2000" b="1" dirty="0"/>
              <a:t>computed</a:t>
            </a:r>
            <a:r>
              <a:rPr lang="en-US" sz="2000" dirty="0"/>
              <a:t> or </a:t>
            </a:r>
            <a:r>
              <a:rPr lang="en-US" sz="2000" b="1" dirty="0"/>
              <a:t>measured</a:t>
            </a:r>
          </a:p>
        </p:txBody>
      </p:sp>
      <p:sp>
        <p:nvSpPr>
          <p:cNvPr id="2" name="Title 1"/>
          <p:cNvSpPr>
            <a:spLocks noGrp="1"/>
          </p:cNvSpPr>
          <p:nvPr>
            <p:ph type="title"/>
          </p:nvPr>
        </p:nvSpPr>
        <p:spPr/>
        <p:txBody>
          <a:bodyPr/>
          <a:lstStyle/>
          <a:p>
            <a:r>
              <a:rPr lang="en-GB" dirty="0"/>
              <a:t>Response from dipole correctors</a:t>
            </a:r>
            <a:endParaRPr lang="en-US" dirty="0"/>
          </a:p>
        </p:txBody>
      </p:sp>
      <p:sp>
        <p:nvSpPr>
          <p:cNvPr id="7" name="Date Placeholder 6">
            <a:extLst>
              <a:ext uri="{FF2B5EF4-FFF2-40B4-BE49-F238E27FC236}">
                <a16:creationId xmlns:a16="http://schemas.microsoft.com/office/drawing/2014/main" id="{972B8A2B-F359-1F54-E27E-C02D8C16A11A}"/>
              </a:ext>
            </a:extLst>
          </p:cNvPr>
          <p:cNvSpPr>
            <a:spLocks noGrp="1"/>
          </p:cNvSpPr>
          <p:nvPr>
            <p:ph type="dt" sz="half" idx="10"/>
          </p:nvPr>
        </p:nvSpPr>
        <p:spPr/>
        <p:txBody>
          <a:bodyPr/>
          <a:lstStyle/>
          <a:p>
            <a:r>
              <a:rPr lang="en-US"/>
              <a:t>21.09.2025 - 04.10.2025</a:t>
            </a:r>
            <a:endParaRPr lang="en-US" dirty="0"/>
          </a:p>
        </p:txBody>
      </p:sp>
      <p:sp>
        <p:nvSpPr>
          <p:cNvPr id="8" name="Footer Placeholder 7">
            <a:extLst>
              <a:ext uri="{FF2B5EF4-FFF2-40B4-BE49-F238E27FC236}">
                <a16:creationId xmlns:a16="http://schemas.microsoft.com/office/drawing/2014/main" id="{E25974C1-46F0-7452-9C0F-BBA2131F6805}"/>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A1A3E407-E845-CF0A-CC13-FF99D6DAD2B5}"/>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10" name="TextBox 9">
            <a:extLst>
              <a:ext uri="{FF2B5EF4-FFF2-40B4-BE49-F238E27FC236}">
                <a16:creationId xmlns:a16="http://schemas.microsoft.com/office/drawing/2014/main" id="{15B2127E-42D9-4653-F7E0-9E4F34713097}"/>
              </a:ext>
            </a:extLst>
          </p:cNvPr>
          <p:cNvSpPr txBox="1"/>
          <p:nvPr/>
        </p:nvSpPr>
        <p:spPr>
          <a:xfrm>
            <a:off x="9840416" y="5743382"/>
            <a:ext cx="461665" cy="553998"/>
          </a:xfrm>
          <a:prstGeom prst="rect">
            <a:avLst/>
          </a:prstGeom>
          <a:noFill/>
        </p:spPr>
        <p:txBody>
          <a:bodyPr wrap="square" lIns="0" tIns="0" rIns="0" bIns="0" rtlCol="0">
            <a:spAutoFit/>
          </a:bodyPr>
          <a:lstStyle/>
          <a:p>
            <a:pPr algn="l">
              <a:buNone/>
            </a:pPr>
            <a:r>
              <a:rPr lang="en-CH" sz="3600" b="1" dirty="0">
                <a:solidFill>
                  <a:srgbClr val="41973C"/>
                </a:solidFill>
                <a:latin typeface="+mn-lt"/>
              </a:rPr>
              <a:t>…</a:t>
            </a:r>
          </a:p>
        </p:txBody>
      </p:sp>
      <p:grpSp>
        <p:nvGrpSpPr>
          <p:cNvPr id="12" name="Group 11">
            <a:extLst>
              <a:ext uri="{FF2B5EF4-FFF2-40B4-BE49-F238E27FC236}">
                <a16:creationId xmlns:a16="http://schemas.microsoft.com/office/drawing/2014/main" id="{49747BD3-2444-0FB7-F6FC-AD3FB3EBAB0F}"/>
              </a:ext>
            </a:extLst>
          </p:cNvPr>
          <p:cNvGrpSpPr/>
          <p:nvPr/>
        </p:nvGrpSpPr>
        <p:grpSpPr>
          <a:xfrm>
            <a:off x="839416" y="1700808"/>
            <a:ext cx="6137127" cy="2063856"/>
            <a:chOff x="1055440" y="2459899"/>
            <a:chExt cx="4921320" cy="1654992"/>
          </a:xfrm>
        </p:grpSpPr>
        <p:pic>
          <p:nvPicPr>
            <p:cNvPr id="4" name="Picture 3"/>
            <p:cNvPicPr>
              <a:picLocks noChangeAspect="1"/>
            </p:cNvPicPr>
            <p:nvPr/>
          </p:nvPicPr>
          <p:blipFill>
            <a:blip r:embed="rId2"/>
            <a:stretch>
              <a:fillRect/>
            </a:stretch>
          </p:blipFill>
          <p:spPr>
            <a:xfrm>
              <a:off x="1055440" y="2459899"/>
              <a:ext cx="4921320" cy="1654992"/>
            </a:xfrm>
            <a:prstGeom prst="rect">
              <a:avLst/>
            </a:prstGeom>
          </p:spPr>
        </p:pic>
        <p:sp>
          <p:nvSpPr>
            <p:cNvPr id="11" name="TextBox 10">
              <a:extLst>
                <a:ext uri="{FF2B5EF4-FFF2-40B4-BE49-F238E27FC236}">
                  <a16:creationId xmlns:a16="http://schemas.microsoft.com/office/drawing/2014/main" id="{0D43AFDD-3609-4AAB-1CB3-4C50D9E760E0}"/>
                </a:ext>
              </a:extLst>
            </p:cNvPr>
            <p:cNvSpPr txBox="1"/>
            <p:nvPr/>
          </p:nvSpPr>
          <p:spPr>
            <a:xfrm>
              <a:off x="3575720" y="2471223"/>
              <a:ext cx="2324354" cy="153888"/>
            </a:xfrm>
            <a:prstGeom prst="rect">
              <a:avLst/>
            </a:prstGeom>
            <a:noFill/>
          </p:spPr>
          <p:txBody>
            <a:bodyPr wrap="none" lIns="0" tIns="0" rIns="0" bIns="0" rtlCol="0">
              <a:spAutoFit/>
            </a:bodyPr>
            <a:lstStyle/>
            <a:p>
              <a:pPr algn="l"/>
              <a:r>
                <a:rPr lang="en-GB" sz="1200" b="1" dirty="0">
                  <a:solidFill>
                    <a:schemeClr val="tx2"/>
                  </a:solidFill>
                </a:rPr>
                <a:t>Orbit induced by </a:t>
              </a:r>
              <a:r>
                <a:rPr lang="en-GB" sz="1200" b="1" dirty="0"/>
                <a:t>first</a:t>
              </a:r>
              <a:r>
                <a:rPr lang="en-GB" sz="1200" b="1" dirty="0">
                  <a:solidFill>
                    <a:schemeClr val="tx2"/>
                  </a:solidFill>
                </a:rPr>
                <a:t> orbit corrector</a:t>
              </a:r>
            </a:p>
          </p:txBody>
        </p:sp>
      </p:grpSp>
      <p:grpSp>
        <p:nvGrpSpPr>
          <p:cNvPr id="16" name="Group 15">
            <a:extLst>
              <a:ext uri="{FF2B5EF4-FFF2-40B4-BE49-F238E27FC236}">
                <a16:creationId xmlns:a16="http://schemas.microsoft.com/office/drawing/2014/main" id="{6D109CB3-F160-03FC-B648-3A9036A59918}"/>
              </a:ext>
            </a:extLst>
          </p:cNvPr>
          <p:cNvGrpSpPr/>
          <p:nvPr/>
        </p:nvGrpSpPr>
        <p:grpSpPr>
          <a:xfrm>
            <a:off x="2612225" y="2733296"/>
            <a:ext cx="6151876" cy="2063856"/>
            <a:chOff x="2612225" y="3361307"/>
            <a:chExt cx="4933147" cy="1654992"/>
          </a:xfrm>
        </p:grpSpPr>
        <p:pic>
          <p:nvPicPr>
            <p:cNvPr id="5" name="Picture 4"/>
            <p:cNvPicPr>
              <a:picLocks noChangeAspect="1"/>
            </p:cNvPicPr>
            <p:nvPr/>
          </p:nvPicPr>
          <p:blipFill>
            <a:blip r:embed="rId3"/>
            <a:stretch>
              <a:fillRect/>
            </a:stretch>
          </p:blipFill>
          <p:spPr>
            <a:xfrm>
              <a:off x="2612225" y="3361307"/>
              <a:ext cx="4933147" cy="1654992"/>
            </a:xfrm>
            <a:prstGeom prst="rect">
              <a:avLst/>
            </a:prstGeom>
          </p:spPr>
        </p:pic>
        <p:sp>
          <p:nvSpPr>
            <p:cNvPr id="14" name="TextBox 13">
              <a:extLst>
                <a:ext uri="{FF2B5EF4-FFF2-40B4-BE49-F238E27FC236}">
                  <a16:creationId xmlns:a16="http://schemas.microsoft.com/office/drawing/2014/main" id="{7FAFC00E-436E-9292-9310-D40098EBD5B8}"/>
                </a:ext>
              </a:extLst>
            </p:cNvPr>
            <p:cNvSpPr txBox="1"/>
            <p:nvPr/>
          </p:nvSpPr>
          <p:spPr>
            <a:xfrm>
              <a:off x="4972113" y="3376188"/>
              <a:ext cx="2392508" cy="148082"/>
            </a:xfrm>
            <a:prstGeom prst="rect">
              <a:avLst/>
            </a:prstGeom>
            <a:noFill/>
          </p:spPr>
          <p:txBody>
            <a:bodyPr wrap="none" lIns="0" tIns="0" rIns="0" bIns="0" rtlCol="0">
              <a:spAutoFit/>
            </a:bodyPr>
            <a:lstStyle/>
            <a:p>
              <a:pPr algn="l"/>
              <a:r>
                <a:rPr lang="en-GB" sz="1200" b="1" dirty="0">
                  <a:solidFill>
                    <a:schemeClr val="tx2"/>
                  </a:solidFill>
                </a:rPr>
                <a:t>Orbit induced by </a:t>
              </a:r>
              <a:r>
                <a:rPr lang="en-GB" sz="1200" b="1" dirty="0"/>
                <a:t>second</a:t>
              </a:r>
              <a:r>
                <a:rPr lang="en-GB" sz="1200" b="1" dirty="0">
                  <a:solidFill>
                    <a:schemeClr val="tx2"/>
                  </a:solidFill>
                </a:rPr>
                <a:t> orbit corrector</a:t>
              </a:r>
            </a:p>
          </p:txBody>
        </p:sp>
      </p:grpSp>
      <p:grpSp>
        <p:nvGrpSpPr>
          <p:cNvPr id="17" name="Group 16">
            <a:extLst>
              <a:ext uri="{FF2B5EF4-FFF2-40B4-BE49-F238E27FC236}">
                <a16:creationId xmlns:a16="http://schemas.microsoft.com/office/drawing/2014/main" id="{DD16117A-7C79-A6DF-06F8-3949EDB9460B}"/>
              </a:ext>
            </a:extLst>
          </p:cNvPr>
          <p:cNvGrpSpPr/>
          <p:nvPr/>
        </p:nvGrpSpPr>
        <p:grpSpPr>
          <a:xfrm>
            <a:off x="4788363" y="3933056"/>
            <a:ext cx="6132173" cy="2063856"/>
            <a:chOff x="4511824" y="4279366"/>
            <a:chExt cx="4921320" cy="1656329"/>
          </a:xfrm>
        </p:grpSpPr>
        <p:pic>
          <p:nvPicPr>
            <p:cNvPr id="6" name="Picture 5"/>
            <p:cNvPicPr>
              <a:picLocks noChangeAspect="1"/>
            </p:cNvPicPr>
            <p:nvPr/>
          </p:nvPicPr>
          <p:blipFill>
            <a:blip r:embed="rId4"/>
            <a:stretch>
              <a:fillRect/>
            </a:stretch>
          </p:blipFill>
          <p:spPr>
            <a:xfrm>
              <a:off x="4511824" y="4279366"/>
              <a:ext cx="4921320" cy="1656329"/>
            </a:xfrm>
            <a:prstGeom prst="rect">
              <a:avLst/>
            </a:prstGeom>
          </p:spPr>
        </p:pic>
        <p:sp>
          <p:nvSpPr>
            <p:cNvPr id="15" name="TextBox 14">
              <a:extLst>
                <a:ext uri="{FF2B5EF4-FFF2-40B4-BE49-F238E27FC236}">
                  <a16:creationId xmlns:a16="http://schemas.microsoft.com/office/drawing/2014/main" id="{99D5B1D9-6083-8AA3-E7F5-7879E8509FB9}"/>
                </a:ext>
              </a:extLst>
            </p:cNvPr>
            <p:cNvSpPr txBox="1"/>
            <p:nvPr/>
          </p:nvSpPr>
          <p:spPr>
            <a:xfrm>
              <a:off x="6972484" y="4298201"/>
              <a:ext cx="2374048" cy="153888"/>
            </a:xfrm>
            <a:prstGeom prst="rect">
              <a:avLst/>
            </a:prstGeom>
            <a:noFill/>
          </p:spPr>
          <p:txBody>
            <a:bodyPr wrap="none" lIns="0" tIns="0" rIns="0" bIns="0" rtlCol="0">
              <a:spAutoFit/>
            </a:bodyPr>
            <a:lstStyle/>
            <a:p>
              <a:pPr algn="l"/>
              <a:r>
                <a:rPr lang="en-GB" sz="1200" b="1" dirty="0">
                  <a:solidFill>
                    <a:schemeClr val="tx2"/>
                  </a:solidFill>
                </a:rPr>
                <a:t>Orbit induced by </a:t>
              </a:r>
              <a:r>
                <a:rPr lang="en-GB" sz="1200" b="1" dirty="0"/>
                <a:t>third</a:t>
              </a:r>
              <a:r>
                <a:rPr lang="en-GB" sz="1200" b="1" dirty="0">
                  <a:solidFill>
                    <a:schemeClr val="tx2"/>
                  </a:solidFill>
                </a:rPr>
                <a:t> orbit corrector</a:t>
              </a:r>
            </a:p>
          </p:txBody>
        </p:sp>
      </p:grpSp>
    </p:spTree>
    <p:extLst>
      <p:ext uri="{BB962C8B-B14F-4D97-AF65-F5344CB8AC3E}">
        <p14:creationId xmlns:p14="http://schemas.microsoft.com/office/powerpoint/2010/main" val="308840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100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4698C-928E-054C-A21A-CC860623309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571631-3C7F-916E-5871-53BBC1EFA6B2}"/>
              </a:ext>
            </a:extLst>
          </p:cNvPr>
          <p:cNvSpPr>
            <a:spLocks noGrp="1"/>
          </p:cNvSpPr>
          <p:nvPr>
            <p:ph idx="1"/>
          </p:nvPr>
        </p:nvSpPr>
        <p:spPr/>
        <p:txBody>
          <a:bodyPr>
            <a:normAutofit/>
          </a:bodyPr>
          <a:lstStyle/>
          <a:p>
            <a:pPr marL="457200" indent="-457200">
              <a:buFont typeface="+mj-lt"/>
              <a:buAutoNum type="arabicPeriod"/>
            </a:pPr>
            <a:r>
              <a:rPr lang="en-US" dirty="0"/>
              <a:t>Computes</a:t>
            </a:r>
            <a:r>
              <a:rPr lang="en-US" b="0" dirty="0"/>
              <a:t> (or </a:t>
            </a:r>
            <a:r>
              <a:rPr lang="en-US" dirty="0"/>
              <a:t>measures</a:t>
            </a:r>
            <a:r>
              <a:rPr lang="en-US" b="0" dirty="0"/>
              <a:t>) the </a:t>
            </a:r>
            <a:r>
              <a:rPr lang="en-US" dirty="0"/>
              <a:t>orbit response for each orbit corrector</a:t>
            </a:r>
            <a:r>
              <a:rPr lang="en-US" b="0" dirty="0"/>
              <a:t>, and stores them as columns of a matrix </a:t>
            </a:r>
            <a:r>
              <a:rPr lang="en-US" dirty="0"/>
              <a:t>A</a:t>
            </a:r>
            <a:br>
              <a:rPr lang="en-US" dirty="0"/>
            </a:br>
            <a:br>
              <a:rPr lang="en-US" dirty="0"/>
            </a:br>
            <a:br>
              <a:rPr lang="en-US" dirty="0"/>
            </a:br>
            <a:r>
              <a:rPr lang="en-US" dirty="0"/>
              <a:t>					</a:t>
            </a:r>
            <a:r>
              <a:rPr lang="en-US" b="0" dirty="0"/>
              <a:t>such that the </a:t>
            </a:r>
            <a:r>
              <a:rPr lang="en-US" dirty="0"/>
              <a:t>closed</a:t>
            </a:r>
            <a:r>
              <a:rPr lang="en-US" b="0" dirty="0"/>
              <a:t> </a:t>
            </a:r>
            <a:r>
              <a:rPr lang="en-US" dirty="0"/>
              <a:t>orbit variation</a:t>
            </a:r>
            <a:r>
              <a:rPr lang="en-US" b="0" dirty="0"/>
              <a:t>         induced by a</a:t>
            </a:r>
            <a:br>
              <a:rPr lang="en-US" dirty="0"/>
            </a:br>
            <a:r>
              <a:rPr lang="en-US" dirty="0"/>
              <a:t>					</a:t>
            </a:r>
            <a:r>
              <a:rPr lang="en-US" b="0" dirty="0"/>
              <a:t>linear combination of </a:t>
            </a:r>
            <a:r>
              <a:rPr lang="en-US" dirty="0"/>
              <a:t>corrector strength variations </a:t>
            </a:r>
            <a:br>
              <a:rPr lang="en-US" b="0" dirty="0"/>
            </a:br>
            <a:r>
              <a:rPr lang="en-US" b="0" dirty="0"/>
              <a:t>					can be computed as:</a:t>
            </a:r>
            <a:br>
              <a:rPr lang="en-US" b="0" dirty="0"/>
            </a:br>
            <a:br>
              <a:rPr lang="en-US" b="0" dirty="0"/>
            </a:br>
            <a:br>
              <a:rPr lang="en-US" b="0" dirty="0"/>
            </a:br>
            <a:endParaRPr lang="en-US" b="0" dirty="0"/>
          </a:p>
          <a:p>
            <a:pPr marL="471488"/>
            <a:r>
              <a:rPr lang="en-US" b="0" dirty="0"/>
              <a:t>i.e. the matrix element </a:t>
            </a:r>
            <a:r>
              <a:rPr lang="en-US" b="0" i="1" dirty="0" err="1"/>
              <a:t>A</a:t>
            </a:r>
            <a:r>
              <a:rPr lang="en-US" b="0" i="1" baseline="-25000" dirty="0" err="1"/>
              <a:t>i,j</a:t>
            </a:r>
            <a:r>
              <a:rPr lang="en-US" b="0" i="1" dirty="0"/>
              <a:t> </a:t>
            </a:r>
            <a:r>
              <a:rPr lang="en-US" b="0" dirty="0"/>
              <a:t>of the matrix </a:t>
            </a:r>
            <a:r>
              <a:rPr lang="en-US" dirty="0"/>
              <a:t>A</a:t>
            </a:r>
            <a:r>
              <a:rPr lang="en-US" b="0" dirty="0"/>
              <a:t> is the </a:t>
            </a:r>
            <a:r>
              <a:rPr lang="en-US" dirty="0"/>
              <a:t>closed orbit variation </a:t>
            </a:r>
            <a:r>
              <a:rPr lang="en-US" b="0" dirty="0"/>
              <a:t>in the </a:t>
            </a:r>
            <a:r>
              <a:rPr lang="en-US" i="1" dirty="0" err="1"/>
              <a:t>i</a:t>
            </a:r>
            <a:r>
              <a:rPr lang="en-US" dirty="0" err="1"/>
              <a:t>-th</a:t>
            </a:r>
            <a:r>
              <a:rPr lang="en-US" dirty="0"/>
              <a:t> monitor</a:t>
            </a:r>
            <a:r>
              <a:rPr lang="en-US" b="0" dirty="0"/>
              <a:t> due to a </a:t>
            </a:r>
            <a:r>
              <a:rPr lang="en-US" dirty="0"/>
              <a:t>unit kick </a:t>
            </a:r>
            <a:r>
              <a:rPr lang="en-US" b="0" dirty="0"/>
              <a:t>from the </a:t>
            </a:r>
            <a:r>
              <a:rPr lang="en-US" i="1" dirty="0"/>
              <a:t>j</a:t>
            </a:r>
            <a:r>
              <a:rPr lang="en-US" dirty="0"/>
              <a:t>-</a:t>
            </a:r>
            <a:r>
              <a:rPr lang="en-US" dirty="0" err="1"/>
              <a:t>th</a:t>
            </a:r>
            <a:r>
              <a:rPr lang="en-US" dirty="0"/>
              <a:t> corrector, </a:t>
            </a:r>
            <a:r>
              <a:rPr lang="en-US" b="0" dirty="0"/>
              <a:t>and can be </a:t>
            </a:r>
            <a:r>
              <a:rPr lang="en-US" dirty="0"/>
              <a:t>computed from the optics </a:t>
            </a:r>
            <a:r>
              <a:rPr lang="en-US" b="0" dirty="0"/>
              <a:t>as: </a:t>
            </a:r>
            <a:br>
              <a:rPr lang="en-US" b="0" dirty="0"/>
            </a:br>
            <a:endParaRPr lang="en-US" b="0" dirty="0"/>
          </a:p>
          <a:p>
            <a:r>
              <a:rPr lang="en-US" b="0" i="1" dirty="0"/>
              <a:t>							or </a:t>
            </a:r>
          </a:p>
          <a:p>
            <a:endParaRPr lang="en-US" dirty="0"/>
          </a:p>
        </p:txBody>
      </p:sp>
      <p:sp>
        <p:nvSpPr>
          <p:cNvPr id="2" name="Title 1">
            <a:extLst>
              <a:ext uri="{FF2B5EF4-FFF2-40B4-BE49-F238E27FC236}">
                <a16:creationId xmlns:a16="http://schemas.microsoft.com/office/drawing/2014/main" id="{3A4C571E-D7F0-BCC6-D3AF-598C2E6B5DC7}"/>
              </a:ext>
            </a:extLst>
          </p:cNvPr>
          <p:cNvSpPr>
            <a:spLocks noGrp="1"/>
          </p:cNvSpPr>
          <p:nvPr>
            <p:ph type="title"/>
          </p:nvPr>
        </p:nvSpPr>
        <p:spPr/>
        <p:txBody>
          <a:bodyPr/>
          <a:lstStyle/>
          <a:p>
            <a:r>
              <a:rPr lang="en-US" dirty="0"/>
              <a:t>Response Matrix approach – how does it work?</a:t>
            </a:r>
          </a:p>
        </p:txBody>
      </p:sp>
      <p:sp>
        <p:nvSpPr>
          <p:cNvPr id="4" name="Date Placeholder 3">
            <a:extLst>
              <a:ext uri="{FF2B5EF4-FFF2-40B4-BE49-F238E27FC236}">
                <a16:creationId xmlns:a16="http://schemas.microsoft.com/office/drawing/2014/main" id="{D411B7D6-0727-057A-EC2E-587DB78E132C}"/>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0806B520-A6CD-A2E8-2A16-281E34D9D430}"/>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3F53F601-B564-45C5-8D5E-6F656E57236A}"/>
              </a:ext>
            </a:extLst>
          </p:cNvPr>
          <p:cNvSpPr>
            <a:spLocks noGrp="1"/>
          </p:cNvSpPr>
          <p:nvPr>
            <p:ph type="sldNum" sz="quarter" idx="12"/>
          </p:nvPr>
        </p:nvSpPr>
        <p:spPr/>
        <p:txBody>
          <a:bodyPr/>
          <a:lstStyle/>
          <a:p>
            <a:fld id="{36B5EA5A-BC32-A742-B11B-8E7414D5B535}" type="slidenum">
              <a:rPr lang="en-US" smtClean="0"/>
              <a:pPr/>
              <a:t>45</a:t>
            </a:fld>
            <a:endParaRPr lang="en-US" dirty="0"/>
          </a:p>
        </p:txBody>
      </p:sp>
      <p:pic>
        <p:nvPicPr>
          <p:cNvPr id="15" name="Picture 14">
            <a:extLst>
              <a:ext uri="{FF2B5EF4-FFF2-40B4-BE49-F238E27FC236}">
                <a16:creationId xmlns:a16="http://schemas.microsoft.com/office/drawing/2014/main" id="{BF8E8244-64D9-73BC-C6B8-65B215E48A1C}"/>
              </a:ext>
            </a:extLst>
          </p:cNvPr>
          <p:cNvPicPr>
            <a:picLocks noChangeAspect="1"/>
          </p:cNvPicPr>
          <p:nvPr/>
        </p:nvPicPr>
        <p:blipFill>
          <a:blip r:embed="rId3"/>
          <a:stretch>
            <a:fillRect/>
          </a:stretch>
        </p:blipFill>
        <p:spPr>
          <a:xfrm>
            <a:off x="7320137" y="3268434"/>
            <a:ext cx="1779420" cy="431898"/>
          </a:xfrm>
          <a:prstGeom prst="rect">
            <a:avLst/>
          </a:prstGeom>
        </p:spPr>
      </p:pic>
      <p:grpSp>
        <p:nvGrpSpPr>
          <p:cNvPr id="32" name="Group 31">
            <a:extLst>
              <a:ext uri="{FF2B5EF4-FFF2-40B4-BE49-F238E27FC236}">
                <a16:creationId xmlns:a16="http://schemas.microsoft.com/office/drawing/2014/main" id="{1A408478-BB0B-BE87-8DCF-FDC38F0441EE}"/>
              </a:ext>
            </a:extLst>
          </p:cNvPr>
          <p:cNvGrpSpPr/>
          <p:nvPr/>
        </p:nvGrpSpPr>
        <p:grpSpPr>
          <a:xfrm>
            <a:off x="1088740" y="1900922"/>
            <a:ext cx="3516354" cy="2033442"/>
            <a:chOff x="275389" y="1971622"/>
            <a:chExt cx="3516354" cy="2033442"/>
          </a:xfrm>
        </p:grpSpPr>
        <p:grpSp>
          <p:nvGrpSpPr>
            <p:cNvPr id="19" name="Group 18">
              <a:extLst>
                <a:ext uri="{FF2B5EF4-FFF2-40B4-BE49-F238E27FC236}">
                  <a16:creationId xmlns:a16="http://schemas.microsoft.com/office/drawing/2014/main" id="{BCAE0735-1976-E426-75B3-65020C48DCEF}"/>
                </a:ext>
              </a:extLst>
            </p:cNvPr>
            <p:cNvGrpSpPr/>
            <p:nvPr/>
          </p:nvGrpSpPr>
          <p:grpSpPr>
            <a:xfrm rot="-5400000">
              <a:off x="461818" y="2682562"/>
              <a:ext cx="1872720" cy="628268"/>
              <a:chOff x="1213032" y="1781072"/>
              <a:chExt cx="1872720" cy="628268"/>
            </a:xfrm>
          </p:grpSpPr>
          <p:pic>
            <p:nvPicPr>
              <p:cNvPr id="20" name="Picture 19">
                <a:extLst>
                  <a:ext uri="{FF2B5EF4-FFF2-40B4-BE49-F238E27FC236}">
                    <a16:creationId xmlns:a16="http://schemas.microsoft.com/office/drawing/2014/main" id="{CB0B016C-D7E3-7063-5895-01A42EF095A3}"/>
                  </a:ext>
                </a:extLst>
              </p:cNvPr>
              <p:cNvPicPr>
                <a:picLocks noChangeAspect="1"/>
              </p:cNvPicPr>
              <p:nvPr/>
            </p:nvPicPr>
            <p:blipFill>
              <a:blip r:embed="rId4"/>
              <a:stretch>
                <a:fillRect/>
              </a:stretch>
            </p:blipFill>
            <p:spPr>
              <a:xfrm>
                <a:off x="1213032" y="1781072"/>
                <a:ext cx="1872720" cy="628268"/>
              </a:xfrm>
              <a:prstGeom prst="rect">
                <a:avLst/>
              </a:prstGeom>
            </p:spPr>
          </p:pic>
          <p:sp>
            <p:nvSpPr>
              <p:cNvPr id="21" name="TextBox 20">
                <a:extLst>
                  <a:ext uri="{FF2B5EF4-FFF2-40B4-BE49-F238E27FC236}">
                    <a16:creationId xmlns:a16="http://schemas.microsoft.com/office/drawing/2014/main" id="{60BA510E-C1EF-02F5-3FF3-ACB2D6C810A8}"/>
                  </a:ext>
                </a:extLst>
              </p:cNvPr>
              <p:cNvSpPr txBox="1"/>
              <p:nvPr/>
            </p:nvSpPr>
            <p:spPr>
              <a:xfrm>
                <a:off x="1631504" y="1843085"/>
                <a:ext cx="1407437" cy="92333"/>
              </a:xfrm>
              <a:prstGeom prst="rect">
                <a:avLst/>
              </a:prstGeom>
              <a:noFill/>
            </p:spPr>
            <p:txBody>
              <a:bodyPr wrap="none" lIns="0" tIns="0" rIns="0" bIns="0" rtlCol="0">
                <a:spAutoFit/>
              </a:bodyPr>
              <a:lstStyle/>
              <a:p>
                <a:pPr algn="r"/>
                <a:r>
                  <a:rPr lang="en-GB" sz="600" b="1" dirty="0">
                    <a:solidFill>
                      <a:schemeClr val="tx2"/>
                    </a:solidFill>
                  </a:rPr>
                  <a:t>Orbit induced by </a:t>
                </a:r>
                <a:r>
                  <a:rPr lang="en-GB" sz="600" b="1" dirty="0"/>
                  <a:t>first</a:t>
                </a:r>
                <a:r>
                  <a:rPr lang="en-GB" sz="600" b="1" dirty="0">
                    <a:solidFill>
                      <a:schemeClr val="tx2"/>
                    </a:solidFill>
                  </a:rPr>
                  <a:t> orbit corrector</a:t>
                </a:r>
              </a:p>
            </p:txBody>
          </p:sp>
        </p:grpSp>
        <p:grpSp>
          <p:nvGrpSpPr>
            <p:cNvPr id="22" name="Group 21">
              <a:extLst>
                <a:ext uri="{FF2B5EF4-FFF2-40B4-BE49-F238E27FC236}">
                  <a16:creationId xmlns:a16="http://schemas.microsoft.com/office/drawing/2014/main" id="{6CCAC02F-2A74-F25A-179A-69C2185F0A7F}"/>
                </a:ext>
              </a:extLst>
            </p:cNvPr>
            <p:cNvGrpSpPr/>
            <p:nvPr/>
          </p:nvGrpSpPr>
          <p:grpSpPr>
            <a:xfrm rot="-5400000">
              <a:off x="1223094" y="2688256"/>
              <a:ext cx="1862659" cy="626900"/>
              <a:chOff x="1223094" y="2653760"/>
              <a:chExt cx="1862659" cy="626900"/>
            </a:xfrm>
          </p:grpSpPr>
          <p:pic>
            <p:nvPicPr>
              <p:cNvPr id="23" name="Picture 22">
                <a:extLst>
                  <a:ext uri="{FF2B5EF4-FFF2-40B4-BE49-F238E27FC236}">
                    <a16:creationId xmlns:a16="http://schemas.microsoft.com/office/drawing/2014/main" id="{39FD007F-8338-C345-FBF2-95C056CADD35}"/>
                  </a:ext>
                </a:extLst>
              </p:cNvPr>
              <p:cNvPicPr>
                <a:picLocks noChangeAspect="1"/>
              </p:cNvPicPr>
              <p:nvPr/>
            </p:nvPicPr>
            <p:blipFill>
              <a:blip r:embed="rId5"/>
              <a:stretch>
                <a:fillRect/>
              </a:stretch>
            </p:blipFill>
            <p:spPr>
              <a:xfrm>
                <a:off x="1223094" y="2653760"/>
                <a:ext cx="1862659" cy="626900"/>
              </a:xfrm>
              <a:prstGeom prst="rect">
                <a:avLst/>
              </a:prstGeom>
            </p:spPr>
          </p:pic>
          <p:sp>
            <p:nvSpPr>
              <p:cNvPr id="24" name="TextBox 23">
                <a:extLst>
                  <a:ext uri="{FF2B5EF4-FFF2-40B4-BE49-F238E27FC236}">
                    <a16:creationId xmlns:a16="http://schemas.microsoft.com/office/drawing/2014/main" id="{399A6ADE-C517-1B50-E32B-9EFB2DAD875A}"/>
                  </a:ext>
                </a:extLst>
              </p:cNvPr>
              <p:cNvSpPr txBox="1"/>
              <p:nvPr/>
            </p:nvSpPr>
            <p:spPr>
              <a:xfrm>
                <a:off x="1533721" y="2699646"/>
                <a:ext cx="1505220" cy="92333"/>
              </a:xfrm>
              <a:prstGeom prst="rect">
                <a:avLst/>
              </a:prstGeom>
              <a:noFill/>
            </p:spPr>
            <p:txBody>
              <a:bodyPr wrap="none" lIns="0" tIns="0" rIns="0" bIns="0" rtlCol="0">
                <a:spAutoFit/>
              </a:bodyPr>
              <a:lstStyle/>
              <a:p>
                <a:pPr algn="r"/>
                <a:r>
                  <a:rPr lang="en-GB" sz="600" b="1" dirty="0">
                    <a:solidFill>
                      <a:schemeClr val="tx2"/>
                    </a:solidFill>
                  </a:rPr>
                  <a:t>Orbit induced by </a:t>
                </a:r>
                <a:r>
                  <a:rPr lang="en-GB" sz="600" b="1" dirty="0"/>
                  <a:t>second</a:t>
                </a:r>
                <a:r>
                  <a:rPr lang="en-GB" sz="600" b="1" dirty="0">
                    <a:solidFill>
                      <a:schemeClr val="tx2"/>
                    </a:solidFill>
                  </a:rPr>
                  <a:t> orbit corrector</a:t>
                </a:r>
              </a:p>
            </p:txBody>
          </p:sp>
        </p:grpSp>
        <p:grpSp>
          <p:nvGrpSpPr>
            <p:cNvPr id="25" name="Group 24">
              <a:extLst>
                <a:ext uri="{FF2B5EF4-FFF2-40B4-BE49-F238E27FC236}">
                  <a16:creationId xmlns:a16="http://schemas.microsoft.com/office/drawing/2014/main" id="{24D3EB4C-91C5-AEEC-FEBA-B210E745C63F}"/>
                </a:ext>
              </a:extLst>
            </p:cNvPr>
            <p:cNvGrpSpPr/>
            <p:nvPr/>
          </p:nvGrpSpPr>
          <p:grpSpPr>
            <a:xfrm rot="-5400000">
              <a:off x="1976857" y="2687007"/>
              <a:ext cx="1862659" cy="629398"/>
              <a:chOff x="1223094" y="3532019"/>
              <a:chExt cx="1862659" cy="629398"/>
            </a:xfrm>
          </p:grpSpPr>
          <p:pic>
            <p:nvPicPr>
              <p:cNvPr id="26" name="Picture 25">
                <a:extLst>
                  <a:ext uri="{FF2B5EF4-FFF2-40B4-BE49-F238E27FC236}">
                    <a16:creationId xmlns:a16="http://schemas.microsoft.com/office/drawing/2014/main" id="{53B4C24B-5E66-0554-6E8F-5B17D677B89F}"/>
                  </a:ext>
                </a:extLst>
              </p:cNvPr>
              <p:cNvPicPr>
                <a:picLocks noChangeAspect="1"/>
              </p:cNvPicPr>
              <p:nvPr/>
            </p:nvPicPr>
            <p:blipFill>
              <a:blip r:embed="rId6"/>
              <a:stretch>
                <a:fillRect/>
              </a:stretch>
            </p:blipFill>
            <p:spPr>
              <a:xfrm>
                <a:off x="1223094" y="3532019"/>
                <a:ext cx="1862659" cy="629398"/>
              </a:xfrm>
              <a:prstGeom prst="rect">
                <a:avLst/>
              </a:prstGeom>
            </p:spPr>
          </p:pic>
          <p:sp>
            <p:nvSpPr>
              <p:cNvPr id="27" name="TextBox 26">
                <a:extLst>
                  <a:ext uri="{FF2B5EF4-FFF2-40B4-BE49-F238E27FC236}">
                    <a16:creationId xmlns:a16="http://schemas.microsoft.com/office/drawing/2014/main" id="{3480F46D-8EB9-BFB4-F7F9-D9CFC11F3B11}"/>
                  </a:ext>
                </a:extLst>
              </p:cNvPr>
              <p:cNvSpPr txBox="1"/>
              <p:nvPr/>
            </p:nvSpPr>
            <p:spPr>
              <a:xfrm>
                <a:off x="1601047" y="3558687"/>
                <a:ext cx="1437894" cy="92333"/>
              </a:xfrm>
              <a:prstGeom prst="rect">
                <a:avLst/>
              </a:prstGeom>
              <a:noFill/>
            </p:spPr>
            <p:txBody>
              <a:bodyPr wrap="none" lIns="0" tIns="0" rIns="0" bIns="0" rtlCol="0">
                <a:spAutoFit/>
              </a:bodyPr>
              <a:lstStyle/>
              <a:p>
                <a:pPr algn="r"/>
                <a:r>
                  <a:rPr lang="en-GB" sz="600" b="1" dirty="0">
                    <a:solidFill>
                      <a:schemeClr val="tx2"/>
                    </a:solidFill>
                  </a:rPr>
                  <a:t>Orbit induced by </a:t>
                </a:r>
                <a:r>
                  <a:rPr lang="en-GB" sz="600" b="1" dirty="0"/>
                  <a:t>third</a:t>
                </a:r>
                <a:r>
                  <a:rPr lang="en-GB" sz="600" b="1" dirty="0">
                    <a:solidFill>
                      <a:schemeClr val="tx2"/>
                    </a:solidFill>
                  </a:rPr>
                  <a:t> orbit corrector</a:t>
                </a:r>
              </a:p>
            </p:txBody>
          </p:sp>
        </p:grpSp>
        <p:sp>
          <p:nvSpPr>
            <p:cNvPr id="28" name="Left Bracket 27">
              <a:extLst>
                <a:ext uri="{FF2B5EF4-FFF2-40B4-BE49-F238E27FC236}">
                  <a16:creationId xmlns:a16="http://schemas.microsoft.com/office/drawing/2014/main" id="{B616EF3D-8F5F-9480-8E91-E7C83E8E8ED4}"/>
                </a:ext>
              </a:extLst>
            </p:cNvPr>
            <p:cNvSpPr/>
            <p:nvPr/>
          </p:nvSpPr>
          <p:spPr>
            <a:xfrm>
              <a:off x="956354" y="1971622"/>
              <a:ext cx="144016" cy="2033442"/>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TextBox 28">
              <a:extLst>
                <a:ext uri="{FF2B5EF4-FFF2-40B4-BE49-F238E27FC236}">
                  <a16:creationId xmlns:a16="http://schemas.microsoft.com/office/drawing/2014/main" id="{B3D40B61-89B9-5358-AC32-B80E0DD66764}"/>
                </a:ext>
              </a:extLst>
            </p:cNvPr>
            <p:cNvSpPr txBox="1"/>
            <p:nvPr/>
          </p:nvSpPr>
          <p:spPr>
            <a:xfrm>
              <a:off x="275389" y="2783952"/>
              <a:ext cx="554639" cy="369332"/>
            </a:xfrm>
            <a:prstGeom prst="rect">
              <a:avLst/>
            </a:prstGeom>
            <a:noFill/>
          </p:spPr>
          <p:txBody>
            <a:bodyPr wrap="none" lIns="0" tIns="0" rIns="0" bIns="0" rtlCol="0">
              <a:spAutoFit/>
            </a:bodyPr>
            <a:lstStyle/>
            <a:p>
              <a:pPr algn="l">
                <a:buNone/>
              </a:pPr>
              <a:r>
                <a:rPr lang="en-GB" b="1" dirty="0">
                  <a:solidFill>
                    <a:schemeClr val="tx2"/>
                  </a:solidFill>
                </a:rPr>
                <a:t>A </a:t>
              </a:r>
              <a:r>
                <a:rPr lang="en-GB" dirty="0">
                  <a:solidFill>
                    <a:schemeClr val="tx2"/>
                  </a:solidFill>
                </a:rPr>
                <a:t>=</a:t>
              </a:r>
              <a:r>
                <a:rPr lang="en-GB" b="1" dirty="0">
                  <a:solidFill>
                    <a:schemeClr val="tx2"/>
                  </a:solidFill>
                </a:rPr>
                <a:t> </a:t>
              </a:r>
            </a:p>
          </p:txBody>
        </p:sp>
        <p:sp>
          <p:nvSpPr>
            <p:cNvPr id="30" name="TextBox 29">
              <a:extLst>
                <a:ext uri="{FF2B5EF4-FFF2-40B4-BE49-F238E27FC236}">
                  <a16:creationId xmlns:a16="http://schemas.microsoft.com/office/drawing/2014/main" id="{9534E66B-7170-F28D-41D7-E57BA800FCFB}"/>
                </a:ext>
              </a:extLst>
            </p:cNvPr>
            <p:cNvSpPr txBox="1"/>
            <p:nvPr/>
          </p:nvSpPr>
          <p:spPr>
            <a:xfrm rot="-5400000">
              <a:off x="3128283" y="2799342"/>
              <a:ext cx="492443" cy="461665"/>
            </a:xfrm>
            <a:prstGeom prst="rect">
              <a:avLst/>
            </a:prstGeom>
            <a:noFill/>
          </p:spPr>
          <p:txBody>
            <a:bodyPr wrap="none" rtlCol="0">
              <a:spAutoFit/>
            </a:bodyPr>
            <a:lstStyle/>
            <a:p>
              <a:pPr>
                <a:buNone/>
              </a:pPr>
              <a:r>
                <a:rPr lang="is-IS" dirty="0">
                  <a:solidFill>
                    <a:srgbClr val="41973C"/>
                  </a:solidFill>
                </a:rPr>
                <a:t>…</a:t>
              </a:r>
              <a:endParaRPr lang="en-US" dirty="0">
                <a:solidFill>
                  <a:srgbClr val="41973C"/>
                </a:solidFill>
              </a:endParaRPr>
            </a:p>
          </p:txBody>
        </p:sp>
        <p:sp>
          <p:nvSpPr>
            <p:cNvPr id="31" name="Left Bracket 30">
              <a:extLst>
                <a:ext uri="{FF2B5EF4-FFF2-40B4-BE49-F238E27FC236}">
                  <a16:creationId xmlns:a16="http://schemas.microsoft.com/office/drawing/2014/main" id="{A686A3FF-3837-B7E4-DF02-72BF98D4CA73}"/>
                </a:ext>
              </a:extLst>
            </p:cNvPr>
            <p:cNvSpPr/>
            <p:nvPr/>
          </p:nvSpPr>
          <p:spPr>
            <a:xfrm flipH="1">
              <a:off x="3647728" y="1971622"/>
              <a:ext cx="144015" cy="2033442"/>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pic>
        <p:nvPicPr>
          <p:cNvPr id="34" name="Picture 33">
            <a:extLst>
              <a:ext uri="{FF2B5EF4-FFF2-40B4-BE49-F238E27FC236}">
                <a16:creationId xmlns:a16="http://schemas.microsoft.com/office/drawing/2014/main" id="{F4201E4D-438E-F6E0-91D0-893785C8B6B1}"/>
              </a:ext>
            </a:extLst>
          </p:cNvPr>
          <p:cNvPicPr>
            <a:picLocks noChangeAspect="1"/>
          </p:cNvPicPr>
          <p:nvPr/>
        </p:nvPicPr>
        <p:blipFill>
          <a:blip r:embed="rId7"/>
          <a:stretch>
            <a:fillRect/>
          </a:stretch>
        </p:blipFill>
        <p:spPr>
          <a:xfrm>
            <a:off x="9408368" y="2198133"/>
            <a:ext cx="419100" cy="317500"/>
          </a:xfrm>
          <a:prstGeom prst="rect">
            <a:avLst/>
          </a:prstGeom>
        </p:spPr>
      </p:pic>
      <p:pic>
        <p:nvPicPr>
          <p:cNvPr id="35" name="Picture 34">
            <a:extLst>
              <a:ext uri="{FF2B5EF4-FFF2-40B4-BE49-F238E27FC236}">
                <a16:creationId xmlns:a16="http://schemas.microsoft.com/office/drawing/2014/main" id="{DC38751C-F297-96CB-3D94-3CB564DB7492}"/>
              </a:ext>
            </a:extLst>
          </p:cNvPr>
          <p:cNvPicPr>
            <a:picLocks noChangeAspect="1"/>
          </p:cNvPicPr>
          <p:nvPr/>
        </p:nvPicPr>
        <p:blipFill>
          <a:blip r:embed="rId8"/>
          <a:stretch>
            <a:fillRect/>
          </a:stretch>
        </p:blipFill>
        <p:spPr>
          <a:xfrm>
            <a:off x="11293641" y="2515633"/>
            <a:ext cx="317500" cy="317500"/>
          </a:xfrm>
          <a:prstGeom prst="rect">
            <a:avLst/>
          </a:prstGeom>
        </p:spPr>
      </p:pic>
      <p:grpSp>
        <p:nvGrpSpPr>
          <p:cNvPr id="11" name="Group 10">
            <a:extLst>
              <a:ext uri="{FF2B5EF4-FFF2-40B4-BE49-F238E27FC236}">
                <a16:creationId xmlns:a16="http://schemas.microsoft.com/office/drawing/2014/main" id="{D48A72A6-9068-8303-3986-394F26452EF6}"/>
              </a:ext>
            </a:extLst>
          </p:cNvPr>
          <p:cNvGrpSpPr/>
          <p:nvPr/>
        </p:nvGrpSpPr>
        <p:grpSpPr>
          <a:xfrm>
            <a:off x="1191817" y="5040415"/>
            <a:ext cx="5223284" cy="1132295"/>
            <a:chOff x="2050434" y="4826961"/>
            <a:chExt cx="5223284" cy="1132295"/>
          </a:xfrm>
        </p:grpSpPr>
        <p:grpSp>
          <p:nvGrpSpPr>
            <p:cNvPr id="10" name="Group 9">
              <a:extLst>
                <a:ext uri="{FF2B5EF4-FFF2-40B4-BE49-F238E27FC236}">
                  <a16:creationId xmlns:a16="http://schemas.microsoft.com/office/drawing/2014/main" id="{C23D09B7-7F74-D0A3-FDF1-34AF6D55D0AB}"/>
                </a:ext>
              </a:extLst>
            </p:cNvPr>
            <p:cNvGrpSpPr/>
            <p:nvPr/>
          </p:nvGrpSpPr>
          <p:grpSpPr>
            <a:xfrm>
              <a:off x="2050434" y="4826961"/>
              <a:ext cx="5223284" cy="1132295"/>
              <a:chOff x="1088740" y="5018472"/>
              <a:chExt cx="5223284" cy="1132295"/>
            </a:xfrm>
          </p:grpSpPr>
          <p:sp>
            <p:nvSpPr>
              <p:cNvPr id="7" name="Rounded Rectangle 6">
                <a:extLst>
                  <a:ext uri="{FF2B5EF4-FFF2-40B4-BE49-F238E27FC236}">
                    <a16:creationId xmlns:a16="http://schemas.microsoft.com/office/drawing/2014/main" id="{B2CE788F-CF34-19E4-5691-5A7BE051F33C}"/>
                  </a:ext>
                </a:extLst>
              </p:cNvPr>
              <p:cNvSpPr/>
              <p:nvPr/>
            </p:nvSpPr>
            <p:spPr>
              <a:xfrm>
                <a:off x="1088740" y="5018472"/>
                <a:ext cx="5223284" cy="1132295"/>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BCBB3421-F4F5-29B8-15EC-988F7CFD15AE}"/>
                  </a:ext>
                </a:extLst>
              </p:cNvPr>
              <p:cNvSpPr txBox="1"/>
              <p:nvPr/>
            </p:nvSpPr>
            <p:spPr>
              <a:xfrm>
                <a:off x="2495600" y="5904546"/>
                <a:ext cx="2327560" cy="246221"/>
              </a:xfrm>
              <a:prstGeom prst="rect">
                <a:avLst/>
              </a:prstGeom>
              <a:noFill/>
            </p:spPr>
            <p:txBody>
              <a:bodyPr wrap="none" lIns="0" tIns="0" rIns="0" bIns="0" rtlCol="0">
                <a:spAutoFit/>
              </a:bodyPr>
              <a:lstStyle/>
              <a:p>
                <a:pPr algn="l">
                  <a:buNone/>
                </a:pPr>
                <a:r>
                  <a:rPr lang="en-GB" sz="1600" b="1" dirty="0">
                    <a:latin typeface="Arial" panose="020B0604020202020204" pitchFamily="34" charset="0"/>
                    <a:cs typeface="Arial" panose="020B0604020202020204" pitchFamily="34" charset="0"/>
                  </a:rPr>
                  <a:t>Ring (closed orbit) case</a:t>
                </a:r>
              </a:p>
            </p:txBody>
          </p:sp>
        </p:grpSp>
        <p:pic>
          <p:nvPicPr>
            <p:cNvPr id="16" name="Picture 15" descr="A_i,j_=_frac_sqr.pdf">
              <a:extLst>
                <a:ext uri="{FF2B5EF4-FFF2-40B4-BE49-F238E27FC236}">
                  <a16:creationId xmlns:a16="http://schemas.microsoft.com/office/drawing/2014/main" id="{B7FB6ECB-454F-D41E-37B9-760A671C91B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45843" y="4920504"/>
              <a:ext cx="4232465" cy="731714"/>
            </a:xfrm>
            <a:prstGeom prst="rect">
              <a:avLst/>
            </a:prstGeom>
          </p:spPr>
        </p:pic>
      </p:grpSp>
      <p:grpSp>
        <p:nvGrpSpPr>
          <p:cNvPr id="37" name="Group 36">
            <a:extLst>
              <a:ext uri="{FF2B5EF4-FFF2-40B4-BE49-F238E27FC236}">
                <a16:creationId xmlns:a16="http://schemas.microsoft.com/office/drawing/2014/main" id="{024EA06B-6764-7395-CA3E-2CEC98C8F21A}"/>
              </a:ext>
            </a:extLst>
          </p:cNvPr>
          <p:cNvGrpSpPr/>
          <p:nvPr/>
        </p:nvGrpSpPr>
        <p:grpSpPr>
          <a:xfrm>
            <a:off x="7464250" y="5040414"/>
            <a:ext cx="4258146" cy="1132295"/>
            <a:chOff x="7382470" y="5001497"/>
            <a:chExt cx="4258146" cy="1132295"/>
          </a:xfrm>
        </p:grpSpPr>
        <p:sp>
          <p:nvSpPr>
            <p:cNvPr id="13" name="Rounded Rectangle 12">
              <a:extLst>
                <a:ext uri="{FF2B5EF4-FFF2-40B4-BE49-F238E27FC236}">
                  <a16:creationId xmlns:a16="http://schemas.microsoft.com/office/drawing/2014/main" id="{E6C4E09D-6C17-55DF-DB10-314AB799922F}"/>
                </a:ext>
              </a:extLst>
            </p:cNvPr>
            <p:cNvSpPr/>
            <p:nvPr/>
          </p:nvSpPr>
          <p:spPr>
            <a:xfrm>
              <a:off x="7382470" y="5001497"/>
              <a:ext cx="4258146" cy="1132295"/>
            </a:xfrm>
            <a:prstGeom prst="roundRec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8CC8DE70-5BD7-908B-532A-671284EA76BD}"/>
                </a:ext>
              </a:extLst>
            </p:cNvPr>
            <p:cNvSpPr txBox="1"/>
            <p:nvPr/>
          </p:nvSpPr>
          <p:spPr>
            <a:xfrm>
              <a:off x="7847374" y="5653661"/>
              <a:ext cx="3377528" cy="480131"/>
            </a:xfrm>
            <a:prstGeom prst="rect">
              <a:avLst/>
            </a:prstGeom>
            <a:noFill/>
          </p:spPr>
          <p:txBody>
            <a:bodyPr wrap="none" lIns="0" tIns="0" rIns="0" bIns="0" rtlCol="0">
              <a:spAutoFit/>
            </a:bodyPr>
            <a:lstStyle/>
            <a:p>
              <a:pPr>
                <a:buNone/>
              </a:pPr>
              <a:r>
                <a:rPr lang="en-GB" sz="1200" dirty="0">
                  <a:solidFill>
                    <a:schemeClr val="tx2"/>
                  </a:solidFill>
                  <a:latin typeface="Arial" panose="020B0604020202020204" pitchFamily="34" charset="0"/>
                  <a:cs typeface="Arial" panose="020B0604020202020204" pitchFamily="34" charset="0"/>
                </a:rPr>
                <a:t>( in this case	                by construction )</a:t>
              </a:r>
              <a:endParaRPr lang="en-GB" sz="1200" b="1" dirty="0">
                <a:latin typeface="Arial" panose="020B0604020202020204" pitchFamily="34" charset="0"/>
                <a:cs typeface="Arial" panose="020B0604020202020204" pitchFamily="34" charset="0"/>
              </a:endParaRPr>
            </a:p>
            <a:p>
              <a:pPr>
                <a:buNone/>
              </a:pPr>
              <a:r>
                <a:rPr lang="en-GB" sz="1600" b="1" dirty="0">
                  <a:latin typeface="Arial" panose="020B0604020202020204" pitchFamily="34" charset="0"/>
                  <a:cs typeface="Arial" panose="020B0604020202020204" pitchFamily="34" charset="0"/>
                </a:rPr>
                <a:t>Single passage (transfer line) case</a:t>
              </a:r>
              <a:endParaRPr lang="en-GB" sz="1200" dirty="0">
                <a:solidFill>
                  <a:schemeClr val="tx2"/>
                </a:solidFill>
                <a:latin typeface="Arial" panose="020B0604020202020204" pitchFamily="34" charset="0"/>
                <a:cs typeface="Arial" panose="020B0604020202020204" pitchFamily="34" charset="0"/>
              </a:endParaRPr>
            </a:p>
          </p:txBody>
        </p:sp>
        <p:pic>
          <p:nvPicPr>
            <p:cNvPr id="33" name="Picture 32">
              <a:extLst>
                <a:ext uri="{FF2B5EF4-FFF2-40B4-BE49-F238E27FC236}">
                  <a16:creationId xmlns:a16="http://schemas.microsoft.com/office/drawing/2014/main" id="{0B8C1795-683F-F8E3-203F-EFE8F9434FCA}"/>
                </a:ext>
              </a:extLst>
            </p:cNvPr>
            <p:cNvPicPr>
              <a:picLocks noChangeAspect="1"/>
            </p:cNvPicPr>
            <p:nvPr/>
          </p:nvPicPr>
          <p:blipFill>
            <a:blip r:embed="rId10"/>
            <a:stretch>
              <a:fillRect/>
            </a:stretch>
          </p:blipFill>
          <p:spPr>
            <a:xfrm>
              <a:off x="7862783" y="5161987"/>
              <a:ext cx="3376273" cy="359178"/>
            </a:xfrm>
            <a:prstGeom prst="rect">
              <a:avLst/>
            </a:prstGeom>
          </p:spPr>
        </p:pic>
        <p:pic>
          <p:nvPicPr>
            <p:cNvPr id="36" name="Picture 35">
              <a:extLst>
                <a:ext uri="{FF2B5EF4-FFF2-40B4-BE49-F238E27FC236}">
                  <a16:creationId xmlns:a16="http://schemas.microsoft.com/office/drawing/2014/main" id="{765E13C7-064F-6C52-5CAF-3EA305D25BCD}"/>
                </a:ext>
              </a:extLst>
            </p:cNvPr>
            <p:cNvPicPr>
              <a:picLocks noChangeAspect="1"/>
            </p:cNvPicPr>
            <p:nvPr/>
          </p:nvPicPr>
          <p:blipFill>
            <a:blip r:embed="rId11"/>
            <a:stretch>
              <a:fillRect/>
            </a:stretch>
          </p:blipFill>
          <p:spPr>
            <a:xfrm>
              <a:off x="9110564" y="5665185"/>
              <a:ext cx="593161" cy="188733"/>
            </a:xfrm>
            <a:prstGeom prst="rect">
              <a:avLst/>
            </a:prstGeom>
          </p:spPr>
        </p:pic>
      </p:grpSp>
    </p:spTree>
    <p:extLst>
      <p:ext uri="{BB962C8B-B14F-4D97-AF65-F5344CB8AC3E}">
        <p14:creationId xmlns:p14="http://schemas.microsoft.com/office/powerpoint/2010/main" val="398244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DA537-554D-6931-D447-78AF7819B75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176AAB-8D93-B041-7674-698F71D377E6}"/>
              </a:ext>
            </a:extLst>
          </p:cNvPr>
          <p:cNvSpPr>
            <a:spLocks noGrp="1"/>
          </p:cNvSpPr>
          <p:nvPr>
            <p:ph idx="1"/>
          </p:nvPr>
        </p:nvSpPr>
        <p:spPr/>
        <p:txBody>
          <a:bodyPr>
            <a:normAutofit/>
          </a:bodyPr>
          <a:lstStyle/>
          <a:p>
            <a:pPr marL="457200" indent="-457200">
              <a:buFont typeface="+mj-lt"/>
              <a:buAutoNum type="arabicPeriod" startAt="2"/>
            </a:pPr>
            <a:r>
              <a:rPr lang="en-US" b="0" dirty="0"/>
              <a:t>One can then </a:t>
            </a:r>
            <a:r>
              <a:rPr lang="en-US" dirty="0"/>
              <a:t>invert the problem </a:t>
            </a:r>
            <a:r>
              <a:rPr lang="en-US" b="0" dirty="0"/>
              <a:t>and find the </a:t>
            </a:r>
            <a:r>
              <a:rPr lang="en-US" dirty="0"/>
              <a:t>orbit corrector </a:t>
            </a:r>
            <a:r>
              <a:rPr lang="en-US" i="1" dirty="0"/>
              <a:t>variation</a:t>
            </a:r>
            <a:r>
              <a:rPr lang="en-US" dirty="0"/>
              <a:t> </a:t>
            </a:r>
            <a:r>
              <a:rPr lang="en-US" b="0" dirty="0"/>
              <a:t>needed to implemented a </a:t>
            </a:r>
            <a:r>
              <a:rPr lang="en-US" dirty="0"/>
              <a:t>desired orbit </a:t>
            </a:r>
            <a:r>
              <a:rPr lang="en-US" i="1" dirty="0"/>
              <a:t>variation</a:t>
            </a:r>
            <a:r>
              <a:rPr lang="en-US" b="0" dirty="0"/>
              <a:t>:</a:t>
            </a:r>
          </a:p>
          <a:p>
            <a:pPr marL="457200"/>
            <a:endParaRPr lang="en-US" b="0" dirty="0"/>
          </a:p>
          <a:p>
            <a:pPr marL="457200"/>
            <a:r>
              <a:rPr lang="en-US" b="0" dirty="0"/>
              <a:t>Typically, the desired orbit variation is                    where       is the </a:t>
            </a:r>
            <a:r>
              <a:rPr lang="en-US" dirty="0"/>
              <a:t>measured closed orbit deviation </a:t>
            </a:r>
            <a:r>
              <a:rPr lang="en-US" b="0" dirty="0"/>
              <a:t>with respect to an </a:t>
            </a:r>
            <a:r>
              <a:rPr lang="en-US" dirty="0"/>
              <a:t>ideal reference</a:t>
            </a:r>
            <a:r>
              <a:rPr lang="en-US" b="0" dirty="0"/>
              <a:t>, i.e. such that:</a:t>
            </a:r>
            <a:br>
              <a:rPr lang="en-US" b="0" dirty="0"/>
            </a:br>
            <a:br>
              <a:rPr lang="en-US" dirty="0"/>
            </a:br>
            <a:endParaRPr lang="en-US" dirty="0"/>
          </a:p>
          <a:p>
            <a:pPr marL="457200"/>
            <a:r>
              <a:rPr lang="en-US" dirty="0"/>
              <a:t>or with respect to a “golden orbit”      : an orbit that “works” well</a:t>
            </a:r>
            <a:r>
              <a:rPr lang="en-US" b="0" dirty="0"/>
              <a:t>, or has some specific features one needs (e.g. an injection bump…), i.e. such that:</a:t>
            </a:r>
          </a:p>
          <a:p>
            <a:endParaRPr lang="en-US" dirty="0"/>
          </a:p>
          <a:p>
            <a:pPr marL="457200" indent="-457200">
              <a:buFont typeface="Arial" panose="020B0604020202020204" pitchFamily="34" charset="0"/>
              <a:buChar char="•"/>
            </a:pPr>
            <a:r>
              <a:rPr lang="en-US" dirty="0">
                <a:solidFill>
                  <a:srgbClr val="FF0000"/>
                </a:solidFill>
              </a:rPr>
              <a:t>Warning</a:t>
            </a:r>
            <a:r>
              <a:rPr lang="en-US" b="0" dirty="0"/>
              <a:t>: the </a:t>
            </a:r>
            <a:r>
              <a:rPr lang="en-US" dirty="0">
                <a:solidFill>
                  <a:srgbClr val="FF0000"/>
                </a:solidFill>
              </a:rPr>
              <a:t>matrix inversion is not always possible </a:t>
            </a:r>
            <a:r>
              <a:rPr lang="en-US" b="0" dirty="0"/>
              <a:t>(e.g. not-square matrix) ! </a:t>
            </a:r>
            <a:r>
              <a:rPr lang="en-US" dirty="0">
                <a:solidFill>
                  <a:srgbClr val="FF0000"/>
                </a:solidFill>
              </a:rPr>
              <a:t>So?</a:t>
            </a:r>
          </a:p>
        </p:txBody>
      </p:sp>
      <p:sp>
        <p:nvSpPr>
          <p:cNvPr id="2" name="Title 1">
            <a:extLst>
              <a:ext uri="{FF2B5EF4-FFF2-40B4-BE49-F238E27FC236}">
                <a16:creationId xmlns:a16="http://schemas.microsoft.com/office/drawing/2014/main" id="{05362B7D-3922-2563-9393-41BD815C2596}"/>
              </a:ext>
            </a:extLst>
          </p:cNvPr>
          <p:cNvSpPr>
            <a:spLocks noGrp="1"/>
          </p:cNvSpPr>
          <p:nvPr>
            <p:ph type="title"/>
          </p:nvPr>
        </p:nvSpPr>
        <p:spPr/>
        <p:txBody>
          <a:bodyPr/>
          <a:lstStyle/>
          <a:p>
            <a:r>
              <a:rPr lang="en-US" dirty="0"/>
              <a:t>Response Matrix approach – how does it work?</a:t>
            </a:r>
          </a:p>
        </p:txBody>
      </p:sp>
      <p:sp>
        <p:nvSpPr>
          <p:cNvPr id="4" name="Date Placeholder 3">
            <a:extLst>
              <a:ext uri="{FF2B5EF4-FFF2-40B4-BE49-F238E27FC236}">
                <a16:creationId xmlns:a16="http://schemas.microsoft.com/office/drawing/2014/main" id="{1CB66E57-3DE9-3B94-6D9B-C63109F7DBBD}"/>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FEB1A3E4-E796-69D2-48D7-9C16A0544C66}"/>
              </a:ext>
            </a:extLst>
          </p:cNvPr>
          <p:cNvSpPr>
            <a:spLocks noGrp="1"/>
          </p:cNvSpPr>
          <p:nvPr>
            <p:ph type="ftr" sz="quarter" idx="11"/>
          </p:nvPr>
        </p:nvSpPr>
        <p:spPr/>
        <p:txBody>
          <a:bodyPr/>
          <a:lstStyle/>
          <a:p>
            <a:r>
              <a:rPr lang="en-US"/>
              <a:t>Linear Imperfections and Correction</a:t>
            </a:r>
            <a:endParaRPr lang="en-US" dirty="0"/>
          </a:p>
        </p:txBody>
      </p:sp>
      <p:sp>
        <p:nvSpPr>
          <p:cNvPr id="9" name="Slide Number Placeholder 8">
            <a:extLst>
              <a:ext uri="{FF2B5EF4-FFF2-40B4-BE49-F238E27FC236}">
                <a16:creationId xmlns:a16="http://schemas.microsoft.com/office/drawing/2014/main" id="{9530FFA8-B4F6-DF2A-88BF-D79464235EE6}"/>
              </a:ext>
            </a:extLst>
          </p:cNvPr>
          <p:cNvSpPr>
            <a:spLocks noGrp="1"/>
          </p:cNvSpPr>
          <p:nvPr>
            <p:ph type="sldNum" sz="quarter" idx="12"/>
          </p:nvPr>
        </p:nvSpPr>
        <p:spPr/>
        <p:txBody>
          <a:bodyPr/>
          <a:lstStyle/>
          <a:p>
            <a:fld id="{36B5EA5A-BC32-A742-B11B-8E7414D5B535}" type="slidenum">
              <a:rPr lang="en-US" smtClean="0"/>
              <a:pPr/>
              <a:t>46</a:t>
            </a:fld>
            <a:endParaRPr lang="en-US" dirty="0"/>
          </a:p>
        </p:txBody>
      </p:sp>
      <p:pic>
        <p:nvPicPr>
          <p:cNvPr id="8" name="Picture 7">
            <a:extLst>
              <a:ext uri="{FF2B5EF4-FFF2-40B4-BE49-F238E27FC236}">
                <a16:creationId xmlns:a16="http://schemas.microsoft.com/office/drawing/2014/main" id="{0D8D4512-BF77-117B-C671-832922925B31}"/>
              </a:ext>
            </a:extLst>
          </p:cNvPr>
          <p:cNvPicPr>
            <a:picLocks noChangeAspect="1"/>
          </p:cNvPicPr>
          <p:nvPr/>
        </p:nvPicPr>
        <p:blipFill>
          <a:blip r:embed="rId3"/>
          <a:stretch>
            <a:fillRect/>
          </a:stretch>
        </p:blipFill>
        <p:spPr>
          <a:xfrm>
            <a:off x="4655839" y="1820095"/>
            <a:ext cx="2048351" cy="412974"/>
          </a:xfrm>
          <a:prstGeom prst="rect">
            <a:avLst/>
          </a:prstGeom>
        </p:spPr>
      </p:pic>
      <p:grpSp>
        <p:nvGrpSpPr>
          <p:cNvPr id="6" name="Group 5">
            <a:extLst>
              <a:ext uri="{FF2B5EF4-FFF2-40B4-BE49-F238E27FC236}">
                <a16:creationId xmlns:a16="http://schemas.microsoft.com/office/drawing/2014/main" id="{8028D0B0-0F12-C5E2-CFF6-75CB9B62BE75}"/>
              </a:ext>
            </a:extLst>
          </p:cNvPr>
          <p:cNvGrpSpPr/>
          <p:nvPr/>
        </p:nvGrpSpPr>
        <p:grpSpPr>
          <a:xfrm>
            <a:off x="4655840" y="2492896"/>
            <a:ext cx="3193628" cy="1159110"/>
            <a:chOff x="4655840" y="2492896"/>
            <a:chExt cx="3193628" cy="1159110"/>
          </a:xfrm>
        </p:grpSpPr>
        <p:pic>
          <p:nvPicPr>
            <p:cNvPr id="10" name="Picture 9">
              <a:extLst>
                <a:ext uri="{FF2B5EF4-FFF2-40B4-BE49-F238E27FC236}">
                  <a16:creationId xmlns:a16="http://schemas.microsoft.com/office/drawing/2014/main" id="{51CD092D-3BED-5BF0-B439-05471D797855}"/>
                </a:ext>
              </a:extLst>
            </p:cNvPr>
            <p:cNvPicPr>
              <a:picLocks noChangeAspect="1"/>
            </p:cNvPicPr>
            <p:nvPr/>
          </p:nvPicPr>
          <p:blipFill>
            <a:blip r:embed="rId4"/>
            <a:stretch>
              <a:fillRect/>
            </a:stretch>
          </p:blipFill>
          <p:spPr>
            <a:xfrm>
              <a:off x="5375920" y="2492896"/>
              <a:ext cx="1206500" cy="317500"/>
            </a:xfrm>
            <a:prstGeom prst="rect">
              <a:avLst/>
            </a:prstGeom>
          </p:spPr>
        </p:pic>
        <p:pic>
          <p:nvPicPr>
            <p:cNvPr id="11" name="Picture 10">
              <a:extLst>
                <a:ext uri="{FF2B5EF4-FFF2-40B4-BE49-F238E27FC236}">
                  <a16:creationId xmlns:a16="http://schemas.microsoft.com/office/drawing/2014/main" id="{DA27EEBB-6327-4EAE-493D-86CB17E96871}"/>
                </a:ext>
              </a:extLst>
            </p:cNvPr>
            <p:cNvPicPr>
              <a:picLocks noChangeAspect="1"/>
            </p:cNvPicPr>
            <p:nvPr/>
          </p:nvPicPr>
          <p:blipFill>
            <a:blip r:embed="rId5"/>
            <a:stretch>
              <a:fillRect/>
            </a:stretch>
          </p:blipFill>
          <p:spPr>
            <a:xfrm>
              <a:off x="7608168" y="2524646"/>
              <a:ext cx="241300" cy="254000"/>
            </a:xfrm>
            <a:prstGeom prst="rect">
              <a:avLst/>
            </a:prstGeom>
          </p:spPr>
        </p:pic>
        <p:pic>
          <p:nvPicPr>
            <p:cNvPr id="14" name="Picture 13">
              <a:extLst>
                <a:ext uri="{FF2B5EF4-FFF2-40B4-BE49-F238E27FC236}">
                  <a16:creationId xmlns:a16="http://schemas.microsoft.com/office/drawing/2014/main" id="{0C05B28F-0597-DD22-F89E-B87099EC0921}"/>
                </a:ext>
              </a:extLst>
            </p:cNvPr>
            <p:cNvPicPr>
              <a:picLocks noChangeAspect="1"/>
            </p:cNvPicPr>
            <p:nvPr/>
          </p:nvPicPr>
          <p:blipFill>
            <a:blip r:embed="rId6"/>
            <a:stretch>
              <a:fillRect/>
            </a:stretch>
          </p:blipFill>
          <p:spPr>
            <a:xfrm>
              <a:off x="4655840" y="3205994"/>
              <a:ext cx="2048351" cy="446012"/>
            </a:xfrm>
            <a:prstGeom prst="rect">
              <a:avLst/>
            </a:prstGeom>
          </p:spPr>
        </p:pic>
      </p:grpSp>
      <p:pic>
        <p:nvPicPr>
          <p:cNvPr id="19" name="Picture 18">
            <a:extLst>
              <a:ext uri="{FF2B5EF4-FFF2-40B4-BE49-F238E27FC236}">
                <a16:creationId xmlns:a16="http://schemas.microsoft.com/office/drawing/2014/main" id="{D4DCBC64-1162-E9B0-8750-48CF2F1616D9}"/>
              </a:ext>
            </a:extLst>
          </p:cNvPr>
          <p:cNvPicPr>
            <a:picLocks noChangeAspect="1"/>
          </p:cNvPicPr>
          <p:nvPr/>
        </p:nvPicPr>
        <p:blipFill>
          <a:blip r:embed="rId7"/>
          <a:stretch>
            <a:fillRect/>
          </a:stretch>
        </p:blipFill>
        <p:spPr>
          <a:xfrm>
            <a:off x="4655839" y="4606134"/>
            <a:ext cx="2048351" cy="479050"/>
          </a:xfrm>
          <a:prstGeom prst="rect">
            <a:avLst/>
          </a:prstGeom>
        </p:spPr>
      </p:pic>
      <p:pic>
        <p:nvPicPr>
          <p:cNvPr id="20" name="Picture 19">
            <a:extLst>
              <a:ext uri="{FF2B5EF4-FFF2-40B4-BE49-F238E27FC236}">
                <a16:creationId xmlns:a16="http://schemas.microsoft.com/office/drawing/2014/main" id="{CE620C2A-7975-6AC0-76B7-3E3EB0362761}"/>
              </a:ext>
            </a:extLst>
          </p:cNvPr>
          <p:cNvPicPr>
            <a:picLocks noChangeAspect="1"/>
          </p:cNvPicPr>
          <p:nvPr/>
        </p:nvPicPr>
        <p:blipFill>
          <a:blip r:embed="rId8"/>
          <a:stretch>
            <a:fillRect/>
          </a:stretch>
        </p:blipFill>
        <p:spPr>
          <a:xfrm>
            <a:off x="5303912" y="3940310"/>
            <a:ext cx="241300" cy="304800"/>
          </a:xfrm>
          <a:prstGeom prst="rect">
            <a:avLst/>
          </a:prstGeom>
        </p:spPr>
      </p:pic>
    </p:spTree>
    <p:extLst>
      <p:ext uri="{BB962C8B-B14F-4D97-AF65-F5344CB8AC3E}">
        <p14:creationId xmlns:p14="http://schemas.microsoft.com/office/powerpoint/2010/main" val="2609445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8640B30A-0741-416E-F2A4-191E6B497061}"/>
              </a:ext>
            </a:extLst>
          </p:cNvPr>
          <p:cNvGrpSpPr/>
          <p:nvPr/>
        </p:nvGrpSpPr>
        <p:grpSpPr>
          <a:xfrm>
            <a:off x="4285884" y="921282"/>
            <a:ext cx="7848872" cy="5316030"/>
            <a:chOff x="2279577" y="921282"/>
            <a:chExt cx="7848872" cy="5316030"/>
          </a:xfrm>
        </p:grpSpPr>
        <p:grpSp>
          <p:nvGrpSpPr>
            <p:cNvPr id="8" name="Group 7"/>
            <p:cNvGrpSpPr/>
            <p:nvPr/>
          </p:nvGrpSpPr>
          <p:grpSpPr>
            <a:xfrm>
              <a:off x="2279577" y="921282"/>
              <a:ext cx="7848872" cy="5316030"/>
              <a:chOff x="395858" y="740560"/>
              <a:chExt cx="8575062" cy="5807878"/>
            </a:xfrm>
          </p:grpSpPr>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l="2753" t="2237" r="-917"/>
              <a:stretch>
                <a:fillRect/>
              </a:stretch>
            </p:blipFill>
            <p:spPr bwMode="auto">
              <a:xfrm>
                <a:off x="395858" y="740560"/>
                <a:ext cx="8424614" cy="58078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8147000" y="994481"/>
                <a:ext cx="823920" cy="292388"/>
              </a:xfrm>
              <a:prstGeom prst="rect">
                <a:avLst/>
              </a:prstGeom>
              <a:solidFill>
                <a:srgbClr val="FFFFFF"/>
              </a:solidFill>
            </p:spPr>
            <p:txBody>
              <a:bodyPr wrap="none" rtlCol="0">
                <a:spAutoFit/>
              </a:bodyPr>
              <a:lstStyle/>
              <a:p>
                <a:pPr>
                  <a:buNone/>
                </a:pPr>
                <a:r>
                  <a:rPr lang="en-US" sz="1300" dirty="0">
                    <a:latin typeface="Arial"/>
                    <a:cs typeface="Arial"/>
                  </a:rPr>
                  <a:t>Monitors</a:t>
                </a:r>
              </a:p>
            </p:txBody>
          </p:sp>
        </p:grpSp>
        <p:sp>
          <p:nvSpPr>
            <p:cNvPr id="3" name="Rectangle 2">
              <a:extLst>
                <a:ext uri="{FF2B5EF4-FFF2-40B4-BE49-F238E27FC236}">
                  <a16:creationId xmlns:a16="http://schemas.microsoft.com/office/drawing/2014/main" id="{ED5D8206-51CB-4BE0-90FC-01B6AA4C5D4E}"/>
                </a:ext>
              </a:extLst>
            </p:cNvPr>
            <p:cNvSpPr/>
            <p:nvPr/>
          </p:nvSpPr>
          <p:spPr>
            <a:xfrm>
              <a:off x="5087888" y="3874387"/>
              <a:ext cx="1944216" cy="1306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Content Placeholder 12">
            <a:extLst>
              <a:ext uri="{FF2B5EF4-FFF2-40B4-BE49-F238E27FC236}">
                <a16:creationId xmlns:a16="http://schemas.microsoft.com/office/drawing/2014/main" id="{59346FAE-0225-6309-FD04-B8898A926D80}"/>
              </a:ext>
            </a:extLst>
          </p:cNvPr>
          <p:cNvSpPr>
            <a:spLocks noGrp="1"/>
          </p:cNvSpPr>
          <p:nvPr>
            <p:ph idx="1"/>
          </p:nvPr>
        </p:nvSpPr>
        <p:spPr>
          <a:xfrm>
            <a:off x="407988" y="1124743"/>
            <a:ext cx="3851274" cy="5076031"/>
          </a:xfrm>
        </p:spPr>
        <p:txBody>
          <a:bodyPr/>
          <a:lstStyle/>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kumimoji="0" lang="en-US" sz="1800" i="0" u="none" strike="noStrike" kern="1200" cap="none" spc="0" normalizeH="0" baseline="0" noProof="0" dirty="0">
                <a:ln>
                  <a:noFill/>
                </a:ln>
                <a:solidFill>
                  <a:srgbClr val="2F2F2F"/>
                </a:solidFill>
                <a:effectLst/>
                <a:uLnTx/>
                <a:uFillTx/>
                <a:latin typeface="Arial"/>
                <a:ea typeface="+mn-ea"/>
                <a:cs typeface="+mn-cs"/>
              </a:rPr>
              <a:t>In most cases the one </a:t>
            </a:r>
            <a:r>
              <a:rPr kumimoji="0" lang="en-US" sz="1800" b="0" i="0" u="none" strike="noStrike" kern="1200" cap="none" spc="0" normalizeH="0" baseline="0" noProof="0" dirty="0">
                <a:ln>
                  <a:noFill/>
                </a:ln>
                <a:solidFill>
                  <a:srgbClr val="2F2F2F"/>
                </a:solidFill>
                <a:effectLst/>
                <a:uLnTx/>
                <a:uFillTx/>
                <a:latin typeface="Arial"/>
                <a:ea typeface="+mn-ea"/>
                <a:cs typeface="+mn-cs"/>
              </a:rPr>
              <a:t>must perform a </a:t>
            </a:r>
            <a:r>
              <a:rPr kumimoji="0" lang="en-US" sz="1800" b="1" i="0" u="none" strike="noStrike" kern="1200" cap="none" spc="0" normalizeH="0" baseline="0" noProof="0" dirty="0">
                <a:ln>
                  <a:noFill/>
                </a:ln>
                <a:solidFill>
                  <a:srgbClr val="2F2F2F"/>
                </a:solidFill>
                <a:effectLst/>
                <a:uLnTx/>
                <a:uFillTx/>
                <a:latin typeface="Arial"/>
                <a:ea typeface="+mn-ea"/>
                <a:cs typeface="+mn-cs"/>
              </a:rPr>
              <a:t>matrix pseudo-inversion</a:t>
            </a:r>
            <a:r>
              <a:rPr kumimoji="0" lang="en-US" sz="1800" b="0" i="0" u="none" strike="noStrike" kern="1200" cap="none" spc="0" normalizeH="0" baseline="0" noProof="0" dirty="0">
                <a:ln>
                  <a:noFill/>
                </a:ln>
                <a:solidFill>
                  <a:srgbClr val="2F2F2F"/>
                </a:solidFill>
                <a:effectLst/>
                <a:uLnTx/>
                <a:uFillTx/>
                <a:latin typeface="Arial"/>
                <a:ea typeface="+mn-ea"/>
                <a:cs typeface="+mn-cs"/>
              </a:rPr>
              <a:t>, for example using the “</a:t>
            </a:r>
            <a:r>
              <a:rPr kumimoji="0" lang="en-US" sz="1800" b="1" i="0" u="none" strike="noStrike" kern="1200" cap="none" spc="0" normalizeH="0" baseline="0" noProof="0" dirty="0">
                <a:ln>
                  <a:noFill/>
                </a:ln>
                <a:solidFill>
                  <a:srgbClr val="2F2F2F"/>
                </a:solidFill>
                <a:effectLst/>
                <a:uLnTx/>
                <a:uFillTx/>
                <a:latin typeface="Arial"/>
                <a:ea typeface="+mn-ea"/>
                <a:cs typeface="+mn-cs"/>
              </a:rPr>
              <a:t>Singular Value Decomposition (SVD)</a:t>
            </a:r>
            <a:r>
              <a:rPr kumimoji="0" lang="en-US" sz="1800" b="0" i="0" u="none" strike="noStrike" kern="1200" cap="none" spc="0" normalizeH="0" baseline="0" noProof="0" dirty="0">
                <a:ln>
                  <a:noFill/>
                </a:ln>
                <a:solidFill>
                  <a:srgbClr val="2F2F2F"/>
                </a:solidFill>
                <a:effectLst/>
                <a:uLnTx/>
                <a:uFillTx/>
                <a:latin typeface="Arial"/>
                <a:ea typeface="+mn-ea"/>
                <a:cs typeface="+mn-cs"/>
              </a:rPr>
              <a:t>”, and use </a:t>
            </a:r>
            <a:br>
              <a:rPr kumimoji="0" lang="en-US" sz="1800" b="0" i="0" u="none" strike="noStrike" kern="1200" cap="none" spc="0" normalizeH="0" baseline="0" noProof="0" dirty="0">
                <a:ln>
                  <a:noFill/>
                </a:ln>
                <a:solidFill>
                  <a:srgbClr val="2F2F2F"/>
                </a:solidFill>
                <a:effectLst/>
                <a:uLnTx/>
                <a:uFillTx/>
                <a:latin typeface="Arial"/>
                <a:ea typeface="+mn-ea"/>
                <a:cs typeface="+mn-cs"/>
              </a:rPr>
            </a:br>
            <a:br>
              <a:rPr kumimoji="0" lang="en-US" sz="1800" b="0" i="0" u="none" strike="noStrike" kern="1200" cap="none" spc="0" normalizeH="0" baseline="0" noProof="0" dirty="0">
                <a:ln>
                  <a:noFill/>
                </a:ln>
                <a:solidFill>
                  <a:srgbClr val="2F2F2F"/>
                </a:solidFill>
                <a:effectLst/>
                <a:uLnTx/>
                <a:uFillTx/>
                <a:latin typeface="Arial"/>
                <a:ea typeface="+mn-ea"/>
                <a:cs typeface="+mn-cs"/>
              </a:rPr>
            </a:br>
            <a:br>
              <a:rPr kumimoji="0" lang="en-US" sz="1800" b="0" i="0" u="none" strike="noStrike" kern="1200" cap="none" spc="0" normalizeH="0" baseline="0" noProof="0" dirty="0">
                <a:ln>
                  <a:noFill/>
                </a:ln>
                <a:solidFill>
                  <a:srgbClr val="2F2F2F"/>
                </a:solidFill>
                <a:effectLst/>
                <a:uLnTx/>
                <a:uFillTx/>
                <a:latin typeface="Arial"/>
                <a:ea typeface="+mn-ea"/>
                <a:cs typeface="+mn-cs"/>
              </a:rPr>
            </a:br>
            <a:br>
              <a:rPr kumimoji="0" lang="en-US" sz="1800" b="0" i="0" u="none" strike="noStrike" kern="1200" cap="none" spc="0" normalizeH="0" baseline="0" noProof="0" dirty="0">
                <a:ln>
                  <a:noFill/>
                </a:ln>
                <a:solidFill>
                  <a:srgbClr val="2F2F2F"/>
                </a:solidFill>
                <a:effectLst/>
                <a:uLnTx/>
                <a:uFillTx/>
                <a:latin typeface="Arial"/>
                <a:ea typeface="+mn-ea"/>
                <a:cs typeface="+mn-cs"/>
              </a:rPr>
            </a:br>
            <a:r>
              <a:rPr kumimoji="0" lang="en-US" sz="1800" b="0" i="0" u="none" strike="noStrike" kern="1200" cap="none" spc="0" normalizeH="0" baseline="0" noProof="0" dirty="0">
                <a:ln>
                  <a:noFill/>
                </a:ln>
                <a:solidFill>
                  <a:srgbClr val="2F2F2F"/>
                </a:solidFill>
                <a:effectLst/>
                <a:uLnTx/>
                <a:uFillTx/>
                <a:latin typeface="Arial"/>
                <a:ea typeface="+mn-ea"/>
                <a:cs typeface="+mn-cs"/>
              </a:rPr>
              <a:t>which find solution that minimize </a:t>
            </a: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endParaRPr lang="en-US" dirty="0">
              <a:solidFill>
                <a:srgbClr val="2F2F2F"/>
              </a:solidFill>
              <a:latin typeface="Arial"/>
            </a:endParaRPr>
          </a:p>
          <a:p>
            <a:pPr marL="0" marR="0" lvl="1" indent="0" algn="l" defTabSz="914400" rtl="0" eaLnBrk="1" fontAlgn="auto" latinLnBrk="0" hangingPunct="1">
              <a:lnSpc>
                <a:spcPct val="100000"/>
              </a:lnSpc>
              <a:spcBef>
                <a:spcPts val="500"/>
              </a:spcBef>
              <a:spcAft>
                <a:spcPts val="300"/>
              </a:spcAft>
              <a:buClrTx/>
              <a:buSzTx/>
              <a:buNone/>
              <a:tabLst/>
              <a:defRPr/>
            </a:pPr>
            <a:br>
              <a:rPr kumimoji="0" lang="en-US" sz="1800" b="0" i="0" u="none" strike="noStrike" kern="1200" cap="none" spc="0" normalizeH="0" baseline="0" noProof="0" dirty="0">
                <a:ln>
                  <a:noFill/>
                </a:ln>
                <a:solidFill>
                  <a:srgbClr val="2F2F2F"/>
                </a:solidFill>
                <a:effectLst/>
                <a:uLnTx/>
                <a:uFillTx/>
                <a:latin typeface="Arial"/>
                <a:ea typeface="+mn-ea"/>
                <a:cs typeface="+mn-cs"/>
              </a:rPr>
            </a:br>
            <a:endParaRPr kumimoji="0" lang="en-US" sz="1800" b="0" i="0" u="none" strike="noStrike" kern="1200" cap="none" spc="0" normalizeH="0" baseline="0" noProof="0" dirty="0">
              <a:ln>
                <a:noFill/>
              </a:ln>
              <a:solidFill>
                <a:srgbClr val="2F2F2F"/>
              </a:solidFill>
              <a:effectLst/>
              <a:uLnTx/>
              <a:uFillTx/>
              <a:latin typeface="Arial"/>
              <a:ea typeface="+mn-ea"/>
              <a:cs typeface="+mn-cs"/>
            </a:endParaRP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r>
              <a:rPr lang="en-US" b="1" dirty="0">
                <a:solidFill>
                  <a:schemeClr val="tx1"/>
                </a:solidFill>
                <a:latin typeface="Arial"/>
              </a:rPr>
              <a:t>Note: </a:t>
            </a:r>
            <a:r>
              <a:rPr lang="en-US" dirty="0">
                <a:solidFill>
                  <a:srgbClr val="2F2F2F"/>
                </a:solidFill>
                <a:latin typeface="Arial"/>
              </a:rPr>
              <a:t>during inversion, </a:t>
            </a:r>
            <a:r>
              <a:rPr lang="en-US" b="1" dirty="0">
                <a:solidFill>
                  <a:schemeClr val="tx1"/>
                </a:solidFill>
                <a:latin typeface="Arial"/>
              </a:rPr>
              <a:t>one can also “filter out” the number of singular values</a:t>
            </a:r>
            <a:r>
              <a:rPr lang="en-US" dirty="0">
                <a:solidFill>
                  <a:srgbClr val="2F2F2F"/>
                </a:solidFill>
                <a:latin typeface="Arial"/>
              </a:rPr>
              <a:t>, which </a:t>
            </a:r>
            <a:r>
              <a:rPr kumimoji="0" lang="en-US" b="0" i="0" u="none" strike="noStrike" kern="1200" cap="none" spc="0" normalizeH="0" baseline="0" noProof="0" dirty="0">
                <a:ln>
                  <a:noFill/>
                </a:ln>
                <a:solidFill>
                  <a:srgbClr val="2F2F2F"/>
                </a:solidFill>
                <a:effectLst/>
                <a:uLnTx/>
                <a:uFillTx/>
                <a:latin typeface="Arial"/>
                <a:ea typeface="+mn-ea"/>
                <a:cs typeface="+mn-cs"/>
              </a:rPr>
              <a:t>effectively </a:t>
            </a:r>
            <a:r>
              <a:rPr kumimoji="0" lang="en-US" b="1" i="0" u="none" strike="noStrike" kern="1200" cap="none" spc="0" normalizeH="0" baseline="0" noProof="0" dirty="0">
                <a:ln>
                  <a:noFill/>
                </a:ln>
                <a:solidFill>
                  <a:schemeClr val="tx1"/>
                </a:solidFill>
                <a:effectLst/>
                <a:uLnTx/>
                <a:uFillTx/>
                <a:latin typeface="Arial"/>
                <a:ea typeface="+mn-ea"/>
                <a:cs typeface="+mn-cs"/>
              </a:rPr>
              <a:t>reduces the corrector strength “inefficiently used”</a:t>
            </a:r>
            <a:r>
              <a:rPr kumimoji="0" lang="en-US" b="0" i="0" u="none" strike="noStrike" kern="1200" cap="none" spc="0" normalizeH="0" baseline="0" noProof="0" dirty="0">
                <a:ln>
                  <a:noFill/>
                </a:ln>
                <a:solidFill>
                  <a:schemeClr val="tx1"/>
                </a:solidFill>
                <a:effectLst/>
                <a:uLnTx/>
                <a:uFillTx/>
                <a:latin typeface="Arial"/>
                <a:ea typeface="+mn-ea"/>
                <a:cs typeface="+mn-cs"/>
              </a:rPr>
              <a:t>.</a:t>
            </a:r>
          </a:p>
          <a:p>
            <a:pPr marL="324000" marR="0" lvl="1" indent="-324000" algn="l" defTabSz="914400" rtl="0" eaLnBrk="1" fontAlgn="auto" latinLnBrk="0" hangingPunct="1">
              <a:lnSpc>
                <a:spcPct val="100000"/>
              </a:lnSpc>
              <a:spcBef>
                <a:spcPts val="500"/>
              </a:spcBef>
              <a:spcAft>
                <a:spcPts val="300"/>
              </a:spcAft>
              <a:buClrTx/>
              <a:buSzTx/>
              <a:buFont typeface="Arial" charset="0"/>
              <a:buChar char="•"/>
              <a:tabLst/>
              <a:defRPr/>
            </a:pPr>
            <a:endParaRPr lang="en-GB" dirty="0"/>
          </a:p>
        </p:txBody>
      </p:sp>
      <p:sp>
        <p:nvSpPr>
          <p:cNvPr id="2" name="Title 1"/>
          <p:cNvSpPr>
            <a:spLocks noGrp="1"/>
          </p:cNvSpPr>
          <p:nvPr>
            <p:ph type="title"/>
          </p:nvPr>
        </p:nvSpPr>
        <p:spPr/>
        <p:txBody>
          <a:bodyPr/>
          <a:lstStyle/>
          <a:p>
            <a:r>
              <a:rPr lang="en-US" sz="3200" dirty="0"/>
              <a:t>Matrix inversion using Singular Value Decomposition</a:t>
            </a:r>
          </a:p>
        </p:txBody>
      </p:sp>
      <p:sp>
        <p:nvSpPr>
          <p:cNvPr id="9" name="Date Placeholder 8">
            <a:extLst>
              <a:ext uri="{FF2B5EF4-FFF2-40B4-BE49-F238E27FC236}">
                <a16:creationId xmlns:a16="http://schemas.microsoft.com/office/drawing/2014/main" id="{EB482B24-AE6F-D71A-C6C7-16C46808AB9B}"/>
              </a:ext>
            </a:extLst>
          </p:cNvPr>
          <p:cNvSpPr>
            <a:spLocks noGrp="1"/>
          </p:cNvSpPr>
          <p:nvPr>
            <p:ph type="dt" sz="half" idx="10"/>
          </p:nvPr>
        </p:nvSpPr>
        <p:spPr/>
        <p:txBody>
          <a:bodyPr/>
          <a:lstStyle/>
          <a:p>
            <a:r>
              <a:rPr lang="en-US"/>
              <a:t>21.09.2025 - 04.10.2025</a:t>
            </a:r>
            <a:endParaRPr lang="en-US" dirty="0"/>
          </a:p>
        </p:txBody>
      </p:sp>
      <p:sp>
        <p:nvSpPr>
          <p:cNvPr id="10" name="Footer Placeholder 9">
            <a:extLst>
              <a:ext uri="{FF2B5EF4-FFF2-40B4-BE49-F238E27FC236}">
                <a16:creationId xmlns:a16="http://schemas.microsoft.com/office/drawing/2014/main" id="{E45AD3A4-ABB8-4351-F885-694E57D6890A}"/>
              </a:ext>
            </a:extLst>
          </p:cNvPr>
          <p:cNvSpPr>
            <a:spLocks noGrp="1"/>
          </p:cNvSpPr>
          <p:nvPr>
            <p:ph type="ftr" sz="quarter" idx="11"/>
          </p:nvPr>
        </p:nvSpPr>
        <p:spPr/>
        <p:txBody>
          <a:bodyPr/>
          <a:lstStyle/>
          <a:p>
            <a:r>
              <a:rPr lang="en-US"/>
              <a:t>Linear Imperfections and Correction</a:t>
            </a:r>
            <a:endParaRPr lang="en-US" dirty="0"/>
          </a:p>
        </p:txBody>
      </p:sp>
      <p:sp>
        <p:nvSpPr>
          <p:cNvPr id="11" name="Slide Number Placeholder 10">
            <a:extLst>
              <a:ext uri="{FF2B5EF4-FFF2-40B4-BE49-F238E27FC236}">
                <a16:creationId xmlns:a16="http://schemas.microsoft.com/office/drawing/2014/main" id="{D6E52711-AB68-C62C-0136-D0843DB4B617}"/>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
        <p:nvSpPr>
          <p:cNvPr id="5" name="TextBox 1"/>
          <p:cNvSpPr txBox="1">
            <a:spLocks noChangeArrowheads="1"/>
          </p:cNvSpPr>
          <p:nvPr/>
        </p:nvSpPr>
        <p:spPr bwMode="auto">
          <a:xfrm>
            <a:off x="5733594" y="836712"/>
            <a:ext cx="4815741" cy="40011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9pPr>
          </a:lstStyle>
          <a:p>
            <a:pPr eaLnBrk="1" hangingPunct="1">
              <a:buFont typeface="Wingdings" charset="0"/>
              <a:buNone/>
            </a:pPr>
            <a:r>
              <a:rPr lang="en-US" sz="2000" dirty="0">
                <a:solidFill>
                  <a:srgbClr val="0000FF"/>
                </a:solidFill>
                <a:latin typeface="Arial"/>
                <a:cs typeface="Arial"/>
              </a:rPr>
              <a:t>N monitors and N correctors (e.g. N=72) </a:t>
            </a:r>
          </a:p>
        </p:txBody>
      </p:sp>
      <p:sp>
        <p:nvSpPr>
          <p:cNvPr id="6" name="TextBox 7"/>
          <p:cNvSpPr txBox="1">
            <a:spLocks noChangeArrowheads="1"/>
          </p:cNvSpPr>
          <p:nvPr/>
        </p:nvSpPr>
        <p:spPr bwMode="auto">
          <a:xfrm>
            <a:off x="5617869" y="3712422"/>
            <a:ext cx="5047193" cy="369332"/>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9pPr>
          </a:lstStyle>
          <a:p>
            <a:pPr eaLnBrk="1" hangingPunct="1">
              <a:buFont typeface="Wingdings" charset="0"/>
              <a:buNone/>
            </a:pPr>
            <a:r>
              <a:rPr lang="en-US" sz="1800" dirty="0">
                <a:solidFill>
                  <a:srgbClr val="0000FF"/>
                </a:solidFill>
                <a:latin typeface="Arial"/>
                <a:cs typeface="Arial"/>
              </a:rPr>
              <a:t>N monitors and M correctors (e.g. N=72; M=36) </a:t>
            </a:r>
          </a:p>
        </p:txBody>
      </p:sp>
      <p:pic>
        <p:nvPicPr>
          <p:cNvPr id="14" name="Picture 13">
            <a:extLst>
              <a:ext uri="{FF2B5EF4-FFF2-40B4-BE49-F238E27FC236}">
                <a16:creationId xmlns:a16="http://schemas.microsoft.com/office/drawing/2014/main" id="{3C52222A-F3BB-B14E-57D6-17E1C090087C}"/>
              </a:ext>
            </a:extLst>
          </p:cNvPr>
          <p:cNvPicPr>
            <a:picLocks noChangeAspect="1"/>
          </p:cNvPicPr>
          <p:nvPr/>
        </p:nvPicPr>
        <p:blipFill>
          <a:blip r:embed="rId4"/>
          <a:stretch>
            <a:fillRect/>
          </a:stretch>
        </p:blipFill>
        <p:spPr>
          <a:xfrm>
            <a:off x="1369993" y="3768081"/>
            <a:ext cx="2120900" cy="546100"/>
          </a:xfrm>
          <a:prstGeom prst="rect">
            <a:avLst/>
          </a:prstGeom>
        </p:spPr>
      </p:pic>
      <p:pic>
        <p:nvPicPr>
          <p:cNvPr id="15" name="Picture 14">
            <a:extLst>
              <a:ext uri="{FF2B5EF4-FFF2-40B4-BE49-F238E27FC236}">
                <a16:creationId xmlns:a16="http://schemas.microsoft.com/office/drawing/2014/main" id="{95704197-D84A-C8DD-DFBF-906EC60D0ADC}"/>
              </a:ext>
            </a:extLst>
          </p:cNvPr>
          <p:cNvPicPr>
            <a:picLocks noChangeAspect="1"/>
          </p:cNvPicPr>
          <p:nvPr/>
        </p:nvPicPr>
        <p:blipFill>
          <a:blip r:embed="rId5"/>
          <a:stretch>
            <a:fillRect/>
          </a:stretch>
        </p:blipFill>
        <p:spPr>
          <a:xfrm>
            <a:off x="1439843" y="2708920"/>
            <a:ext cx="1981200" cy="381000"/>
          </a:xfrm>
          <a:prstGeom prst="rect">
            <a:avLst/>
          </a:prstGeom>
        </p:spPr>
      </p:pic>
    </p:spTree>
    <p:extLst>
      <p:ext uri="{BB962C8B-B14F-4D97-AF65-F5344CB8AC3E}">
        <p14:creationId xmlns:p14="http://schemas.microsoft.com/office/powerpoint/2010/main" val="93107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The problem of </a:t>
            </a:r>
            <a:r>
              <a:rPr lang="en-US" b="1" dirty="0"/>
              <a:t>correcting the orbit deterministically </a:t>
            </a:r>
            <a:r>
              <a:rPr lang="en-US" dirty="0"/>
              <a:t>came up a long time ago in the first CERN machines.</a:t>
            </a:r>
          </a:p>
          <a:p>
            <a:pPr lvl="1"/>
            <a:r>
              <a:rPr lang="en-US" dirty="0"/>
              <a:t>B. </a:t>
            </a:r>
            <a:r>
              <a:rPr lang="en-US" dirty="0" err="1"/>
              <a:t>Autin</a:t>
            </a:r>
            <a:r>
              <a:rPr lang="en-US" dirty="0"/>
              <a:t> and Y. Marti published a note in 1973 describing an algorithm that is </a:t>
            </a:r>
            <a:r>
              <a:rPr lang="en-US" b="1" dirty="0"/>
              <a:t>still in use today </a:t>
            </a:r>
            <a:r>
              <a:rPr lang="en-US" dirty="0"/>
              <a:t>(but in JAVA/C/C++ instead of FORTRAN) at ALL CERN machines: </a:t>
            </a:r>
            <a:r>
              <a:rPr lang="en-US" b="1" dirty="0"/>
              <a:t>MICADO*</a:t>
            </a:r>
          </a:p>
          <a:p>
            <a:pPr lvl="1"/>
            <a:endParaRPr lang="en-US" dirty="0"/>
          </a:p>
        </p:txBody>
      </p:sp>
      <p:sp>
        <p:nvSpPr>
          <p:cNvPr id="2" name="Title 1"/>
          <p:cNvSpPr>
            <a:spLocks noGrp="1"/>
          </p:cNvSpPr>
          <p:nvPr>
            <p:ph type="title"/>
          </p:nvPr>
        </p:nvSpPr>
        <p:spPr/>
        <p:txBody>
          <a:bodyPr/>
          <a:lstStyle/>
          <a:p>
            <a:r>
              <a:rPr lang="en-US" dirty="0"/>
              <a:t>Closed orbit correction: MICADO</a:t>
            </a:r>
          </a:p>
        </p:txBody>
      </p:sp>
      <p:pic>
        <p:nvPicPr>
          <p:cNvPr id="4" name="Picture 3"/>
          <p:cNvPicPr>
            <a:picLocks noChangeAspect="1"/>
          </p:cNvPicPr>
          <p:nvPr/>
        </p:nvPicPr>
        <p:blipFill>
          <a:blip r:embed="rId2"/>
          <a:stretch>
            <a:fillRect/>
          </a:stretch>
        </p:blipFill>
        <p:spPr>
          <a:xfrm>
            <a:off x="2313961" y="2204864"/>
            <a:ext cx="6673632" cy="477610"/>
          </a:xfrm>
          <a:prstGeom prst="rect">
            <a:avLst/>
          </a:prstGeom>
        </p:spPr>
      </p:pic>
      <p:sp>
        <p:nvSpPr>
          <p:cNvPr id="5" name="Rectangle 4"/>
          <p:cNvSpPr/>
          <p:nvPr/>
        </p:nvSpPr>
        <p:spPr bwMode="auto">
          <a:xfrm>
            <a:off x="4019041" y="3140968"/>
            <a:ext cx="4104456" cy="2808312"/>
          </a:xfrm>
          <a:prstGeom prst="rect">
            <a:avLst/>
          </a:prstGeom>
          <a:solidFill>
            <a:srgbClr val="FFFFFF"/>
          </a:solidFill>
          <a:ln w="9525" cap="flat" cmpd="sng" algn="ctr">
            <a:solidFill>
              <a:schemeClr val="tx1"/>
            </a:solidFill>
            <a:prstDash val="solid"/>
            <a:round/>
            <a:headEnd type="none" w="med" len="med"/>
            <a:tailEnd type="none" w="med" len="med"/>
          </a:ln>
          <a:effectLst>
            <a:outerShdw blurRad="50800" dist="635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pic>
        <p:nvPicPr>
          <p:cNvPr id="6" name="Picture 5"/>
          <p:cNvPicPr>
            <a:picLocks noChangeAspect="1"/>
          </p:cNvPicPr>
          <p:nvPr/>
        </p:nvPicPr>
        <p:blipFill>
          <a:blip r:embed="rId3"/>
          <a:stretch>
            <a:fillRect/>
          </a:stretch>
        </p:blipFill>
        <p:spPr>
          <a:xfrm>
            <a:off x="4287089" y="3429000"/>
            <a:ext cx="3617822" cy="2520280"/>
          </a:xfrm>
          <a:prstGeom prst="rect">
            <a:avLst/>
          </a:prstGeom>
        </p:spPr>
      </p:pic>
      <p:sp>
        <p:nvSpPr>
          <p:cNvPr id="7" name="Rectangle 6"/>
          <p:cNvSpPr/>
          <p:nvPr/>
        </p:nvSpPr>
        <p:spPr>
          <a:xfrm>
            <a:off x="2794905" y="2527617"/>
            <a:ext cx="5688632" cy="369332"/>
          </a:xfrm>
          <a:prstGeom prst="rect">
            <a:avLst/>
          </a:prstGeom>
        </p:spPr>
        <p:txBody>
          <a:bodyPr wrap="square">
            <a:spAutoFit/>
          </a:bodyPr>
          <a:lstStyle/>
          <a:p>
            <a:pPr>
              <a:spcAft>
                <a:spcPts val="400"/>
              </a:spcAft>
              <a:buClr>
                <a:srgbClr val="0000FF"/>
              </a:buClr>
              <a:buSzPct val="80000"/>
              <a:buNone/>
            </a:pPr>
            <a:r>
              <a:rPr lang="en-GB" sz="1800" kern="0" dirty="0">
                <a:latin typeface="Arial"/>
                <a:cs typeface="Arial"/>
              </a:rPr>
              <a:t>(Minimization of the quadratic orbit distortions)</a:t>
            </a:r>
          </a:p>
        </p:txBody>
      </p:sp>
      <p:sp>
        <p:nvSpPr>
          <p:cNvPr id="8" name="Date Placeholder 7">
            <a:extLst>
              <a:ext uri="{FF2B5EF4-FFF2-40B4-BE49-F238E27FC236}">
                <a16:creationId xmlns:a16="http://schemas.microsoft.com/office/drawing/2014/main" id="{B4388C9D-D6AC-0FB2-5BAD-D9A9E97E2673}"/>
              </a:ext>
            </a:extLst>
          </p:cNvPr>
          <p:cNvSpPr>
            <a:spLocks noGrp="1"/>
          </p:cNvSpPr>
          <p:nvPr>
            <p:ph type="dt" sz="half" idx="10"/>
          </p:nvPr>
        </p:nvSpPr>
        <p:spPr/>
        <p:txBody>
          <a:bodyPr/>
          <a:lstStyle/>
          <a:p>
            <a:r>
              <a:rPr lang="en-US"/>
              <a:t>21.09.2025 - 04.10.2025</a:t>
            </a:r>
            <a:endParaRPr lang="en-US" dirty="0"/>
          </a:p>
        </p:txBody>
      </p:sp>
      <p:sp>
        <p:nvSpPr>
          <p:cNvPr id="9" name="Footer Placeholder 8">
            <a:extLst>
              <a:ext uri="{FF2B5EF4-FFF2-40B4-BE49-F238E27FC236}">
                <a16:creationId xmlns:a16="http://schemas.microsoft.com/office/drawing/2014/main" id="{BC2D9806-DC68-CB69-07F0-541A7508B6BD}"/>
              </a:ext>
            </a:extLst>
          </p:cNvPr>
          <p:cNvSpPr>
            <a:spLocks noGrp="1"/>
          </p:cNvSpPr>
          <p:nvPr>
            <p:ph type="ftr" sz="quarter" idx="11"/>
          </p:nvPr>
        </p:nvSpPr>
        <p:spPr/>
        <p:txBody>
          <a:bodyPr/>
          <a:lstStyle/>
          <a:p>
            <a:r>
              <a:rPr lang="en-US"/>
              <a:t>Linear Imperfections and Correction</a:t>
            </a:r>
            <a:endParaRPr lang="en-US" dirty="0"/>
          </a:p>
        </p:txBody>
      </p:sp>
      <p:sp>
        <p:nvSpPr>
          <p:cNvPr id="10" name="Slide Number Placeholder 9">
            <a:extLst>
              <a:ext uri="{FF2B5EF4-FFF2-40B4-BE49-F238E27FC236}">
                <a16:creationId xmlns:a16="http://schemas.microsoft.com/office/drawing/2014/main" id="{521E4559-33AC-DA7F-C6F3-E16AD702F482}"/>
              </a:ext>
            </a:extLst>
          </p:cNvPr>
          <p:cNvSpPr>
            <a:spLocks noGrp="1"/>
          </p:cNvSpPr>
          <p:nvPr>
            <p:ph type="sldNum" sz="quarter" idx="12"/>
          </p:nvPr>
        </p:nvSpPr>
        <p:spPr/>
        <p:txBody>
          <a:bodyPr/>
          <a:lstStyle/>
          <a:p>
            <a:fld id="{36B5EA5A-BC32-A742-B11B-8E7414D5B535}" type="slidenum">
              <a:rPr lang="en-US" smtClean="0"/>
              <a:pPr/>
              <a:t>48</a:t>
            </a:fld>
            <a:endParaRPr lang="en-US" dirty="0"/>
          </a:p>
        </p:txBody>
      </p:sp>
    </p:spTree>
    <p:extLst>
      <p:ext uri="{BB962C8B-B14F-4D97-AF65-F5344CB8AC3E}">
        <p14:creationId xmlns:p14="http://schemas.microsoft.com/office/powerpoint/2010/main" val="37568469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42900" lvl="1" indent="-342900">
              <a:buFont typeface="+mj-lt"/>
              <a:buAutoNum type="arabicPeriod"/>
            </a:pPr>
            <a:r>
              <a:rPr lang="en-GB" dirty="0"/>
              <a:t>MICADO </a:t>
            </a:r>
            <a:r>
              <a:rPr lang="en-GB" b="1" dirty="0"/>
              <a:t>compares</a:t>
            </a:r>
            <a:r>
              <a:rPr lang="en-GB" dirty="0"/>
              <a:t> the </a:t>
            </a:r>
            <a:r>
              <a:rPr lang="en-GB" b="1" dirty="0"/>
              <a:t>response</a:t>
            </a:r>
            <a:r>
              <a:rPr lang="en-GB" dirty="0"/>
              <a:t> of every corrector with the </a:t>
            </a:r>
            <a:r>
              <a:rPr lang="en-GB" b="1" dirty="0"/>
              <a:t>raw orbit in the machine</a:t>
            </a:r>
            <a:br>
              <a:rPr lang="en-GB" dirty="0"/>
            </a:br>
            <a:br>
              <a:rPr lang="en-GB" dirty="0"/>
            </a:br>
            <a:br>
              <a:rPr lang="en-GB" dirty="0"/>
            </a:br>
            <a:br>
              <a:rPr lang="en-GB" dirty="0"/>
            </a:br>
            <a:br>
              <a:rPr lang="en-GB" dirty="0"/>
            </a:br>
            <a:br>
              <a:rPr lang="en-GB" dirty="0"/>
            </a:br>
            <a:br>
              <a:rPr lang="en-GB" dirty="0"/>
            </a:br>
            <a:br>
              <a:rPr lang="en-GB" dirty="0"/>
            </a:br>
            <a:br>
              <a:rPr lang="en-GB" dirty="0"/>
            </a:br>
            <a:br>
              <a:rPr lang="en-GB" dirty="0"/>
            </a:br>
            <a:br>
              <a:rPr lang="en-GB" dirty="0"/>
            </a:br>
            <a:br>
              <a:rPr lang="en-GB" dirty="0"/>
            </a:br>
            <a:endParaRPr lang="en-US" dirty="0"/>
          </a:p>
          <a:p>
            <a:pPr marL="342900" lvl="1" indent="-342900">
              <a:buFont typeface="+mj-lt"/>
              <a:buAutoNum type="arabicPeriod"/>
            </a:pPr>
            <a:r>
              <a:rPr lang="en-GB" dirty="0"/>
              <a:t>MICADO </a:t>
            </a:r>
            <a:r>
              <a:rPr lang="en-GB" b="1" dirty="0"/>
              <a:t>picks the corrector that has the best match with the raw orbit</a:t>
            </a:r>
            <a:r>
              <a:rPr lang="en-GB" dirty="0"/>
              <a:t>, i.e. that will give the </a:t>
            </a:r>
            <a:r>
              <a:rPr lang="en-GB" b="1" dirty="0"/>
              <a:t>largest improvement to the rms orbit deviation</a:t>
            </a:r>
          </a:p>
          <a:p>
            <a:pPr marL="342900" lvl="1" indent="-342900">
              <a:buFont typeface="+mj-lt"/>
              <a:buAutoNum type="arabicPeriod"/>
            </a:pPr>
            <a:r>
              <a:rPr lang="en-GB" dirty="0"/>
              <a:t>The procedure can be </a:t>
            </a:r>
            <a:r>
              <a:rPr lang="en-GB" b="1" dirty="0"/>
              <a:t>iterated</a:t>
            </a:r>
            <a:r>
              <a:rPr lang="en-GB" dirty="0"/>
              <a:t> to the second-best corrector and so on, until the </a:t>
            </a:r>
            <a:r>
              <a:rPr lang="en-GB" b="1" dirty="0"/>
              <a:t>orbit is good enough </a:t>
            </a:r>
            <a:r>
              <a:rPr lang="en-GB" dirty="0"/>
              <a:t>(or as good as it can be)</a:t>
            </a:r>
          </a:p>
          <a:p>
            <a:endParaRPr lang="en-US" dirty="0"/>
          </a:p>
        </p:txBody>
      </p:sp>
      <p:sp>
        <p:nvSpPr>
          <p:cNvPr id="2" name="Title 1"/>
          <p:cNvSpPr>
            <a:spLocks noGrp="1"/>
          </p:cNvSpPr>
          <p:nvPr>
            <p:ph type="title"/>
          </p:nvPr>
        </p:nvSpPr>
        <p:spPr/>
        <p:txBody>
          <a:bodyPr/>
          <a:lstStyle/>
          <a:p>
            <a:r>
              <a:rPr lang="en-GB" dirty="0"/>
              <a:t>MICADO – how does it work?</a:t>
            </a:r>
            <a:endParaRPr lang="en-US" dirty="0"/>
          </a:p>
        </p:txBody>
      </p:sp>
      <p:pic>
        <p:nvPicPr>
          <p:cNvPr id="4" name="Picture 3"/>
          <p:cNvPicPr>
            <a:picLocks noChangeAspect="1"/>
          </p:cNvPicPr>
          <p:nvPr/>
        </p:nvPicPr>
        <p:blipFill>
          <a:blip r:embed="rId3"/>
          <a:stretch>
            <a:fillRect/>
          </a:stretch>
        </p:blipFill>
        <p:spPr>
          <a:xfrm>
            <a:off x="4116388" y="1778065"/>
            <a:ext cx="7218776" cy="2573145"/>
          </a:xfrm>
          <a:prstGeom prst="rect">
            <a:avLst/>
          </a:prstGeom>
        </p:spPr>
      </p:pic>
      <p:sp>
        <p:nvSpPr>
          <p:cNvPr id="8" name="Left-Right Arrow 7"/>
          <p:cNvSpPr/>
          <p:nvPr/>
        </p:nvSpPr>
        <p:spPr bwMode="auto">
          <a:xfrm>
            <a:off x="3264784" y="2852936"/>
            <a:ext cx="683308" cy="272165"/>
          </a:xfrm>
          <a:prstGeom prst="lef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pPr>
            <a:endParaRPr lang="en-GB" sz="1800">
              <a:latin typeface="Comic Sans MS" pitchFamily="66" charset="0"/>
            </a:endParaRPr>
          </a:p>
        </p:txBody>
      </p:sp>
      <p:sp>
        <p:nvSpPr>
          <p:cNvPr id="9" name="TextBox 8"/>
          <p:cNvSpPr txBox="1"/>
          <p:nvPr/>
        </p:nvSpPr>
        <p:spPr>
          <a:xfrm>
            <a:off x="1918502" y="4191471"/>
            <a:ext cx="492443" cy="461665"/>
          </a:xfrm>
          <a:prstGeom prst="rect">
            <a:avLst/>
          </a:prstGeom>
          <a:noFill/>
        </p:spPr>
        <p:txBody>
          <a:bodyPr wrap="none" rtlCol="0">
            <a:spAutoFit/>
          </a:bodyPr>
          <a:lstStyle/>
          <a:p>
            <a:pPr>
              <a:buNone/>
            </a:pPr>
            <a:r>
              <a:rPr lang="is-IS" dirty="0">
                <a:solidFill>
                  <a:srgbClr val="41973C"/>
                </a:solidFill>
              </a:rPr>
              <a:t>…</a:t>
            </a:r>
            <a:endParaRPr lang="en-US" dirty="0">
              <a:solidFill>
                <a:srgbClr val="41973C"/>
              </a:solidFill>
            </a:endParaRPr>
          </a:p>
        </p:txBody>
      </p:sp>
      <p:sp>
        <p:nvSpPr>
          <p:cNvPr id="10" name="Date Placeholder 9">
            <a:extLst>
              <a:ext uri="{FF2B5EF4-FFF2-40B4-BE49-F238E27FC236}">
                <a16:creationId xmlns:a16="http://schemas.microsoft.com/office/drawing/2014/main" id="{1B1CF3B6-7E1F-9C1B-1892-B32A3FE04D13}"/>
              </a:ext>
            </a:extLst>
          </p:cNvPr>
          <p:cNvSpPr>
            <a:spLocks noGrp="1"/>
          </p:cNvSpPr>
          <p:nvPr>
            <p:ph type="dt" sz="half" idx="10"/>
          </p:nvPr>
        </p:nvSpPr>
        <p:spPr/>
        <p:txBody>
          <a:bodyPr/>
          <a:lstStyle/>
          <a:p>
            <a:r>
              <a:rPr lang="en-US"/>
              <a:t>21.09.2025 - 04.10.2025</a:t>
            </a:r>
            <a:endParaRPr lang="en-US" dirty="0"/>
          </a:p>
        </p:txBody>
      </p:sp>
      <p:sp>
        <p:nvSpPr>
          <p:cNvPr id="11" name="Footer Placeholder 10">
            <a:extLst>
              <a:ext uri="{FF2B5EF4-FFF2-40B4-BE49-F238E27FC236}">
                <a16:creationId xmlns:a16="http://schemas.microsoft.com/office/drawing/2014/main" id="{04880473-3A3C-3CB8-33A6-B33DD1463D96}"/>
              </a:ext>
            </a:extLst>
          </p:cNvPr>
          <p:cNvSpPr>
            <a:spLocks noGrp="1"/>
          </p:cNvSpPr>
          <p:nvPr>
            <p:ph type="ftr" sz="quarter" idx="11"/>
          </p:nvPr>
        </p:nvSpPr>
        <p:spPr/>
        <p:txBody>
          <a:bodyPr/>
          <a:lstStyle/>
          <a:p>
            <a:r>
              <a:rPr lang="en-US"/>
              <a:t>Linear Imperfections and Correction</a:t>
            </a:r>
            <a:endParaRPr lang="en-US" dirty="0"/>
          </a:p>
        </p:txBody>
      </p:sp>
      <p:sp>
        <p:nvSpPr>
          <p:cNvPr id="12" name="Slide Number Placeholder 11">
            <a:extLst>
              <a:ext uri="{FF2B5EF4-FFF2-40B4-BE49-F238E27FC236}">
                <a16:creationId xmlns:a16="http://schemas.microsoft.com/office/drawing/2014/main" id="{99561877-A899-0DB7-2866-0ACA1C3A3567}"/>
              </a:ext>
            </a:extLst>
          </p:cNvPr>
          <p:cNvSpPr>
            <a:spLocks noGrp="1"/>
          </p:cNvSpPr>
          <p:nvPr>
            <p:ph type="sldNum" sz="quarter" idx="12"/>
          </p:nvPr>
        </p:nvSpPr>
        <p:spPr/>
        <p:txBody>
          <a:bodyPr/>
          <a:lstStyle/>
          <a:p>
            <a:fld id="{36B5EA5A-BC32-A742-B11B-8E7414D5B535}" type="slidenum">
              <a:rPr lang="en-US" smtClean="0"/>
              <a:pPr/>
              <a:t>49</a:t>
            </a:fld>
            <a:endParaRPr lang="en-US" dirty="0"/>
          </a:p>
        </p:txBody>
      </p:sp>
      <p:grpSp>
        <p:nvGrpSpPr>
          <p:cNvPr id="16" name="Group 15">
            <a:extLst>
              <a:ext uri="{FF2B5EF4-FFF2-40B4-BE49-F238E27FC236}">
                <a16:creationId xmlns:a16="http://schemas.microsoft.com/office/drawing/2014/main" id="{E04B2F89-E5E2-4B97-0328-76B1D0E71EA0}"/>
              </a:ext>
            </a:extLst>
          </p:cNvPr>
          <p:cNvGrpSpPr/>
          <p:nvPr/>
        </p:nvGrpSpPr>
        <p:grpSpPr>
          <a:xfrm>
            <a:off x="1213032" y="1781072"/>
            <a:ext cx="1872720" cy="628268"/>
            <a:chOff x="1213032" y="1781072"/>
            <a:chExt cx="1872720" cy="628268"/>
          </a:xfrm>
        </p:grpSpPr>
        <p:pic>
          <p:nvPicPr>
            <p:cNvPr id="5" name="Picture 4"/>
            <p:cNvPicPr>
              <a:picLocks noChangeAspect="1"/>
            </p:cNvPicPr>
            <p:nvPr/>
          </p:nvPicPr>
          <p:blipFill>
            <a:blip r:embed="rId4"/>
            <a:stretch>
              <a:fillRect/>
            </a:stretch>
          </p:blipFill>
          <p:spPr>
            <a:xfrm>
              <a:off x="1213032" y="1781072"/>
              <a:ext cx="1872720" cy="628268"/>
            </a:xfrm>
            <a:prstGeom prst="rect">
              <a:avLst/>
            </a:prstGeom>
          </p:spPr>
        </p:pic>
        <p:sp>
          <p:nvSpPr>
            <p:cNvPr id="13" name="TextBox 12">
              <a:extLst>
                <a:ext uri="{FF2B5EF4-FFF2-40B4-BE49-F238E27FC236}">
                  <a16:creationId xmlns:a16="http://schemas.microsoft.com/office/drawing/2014/main" id="{B9275C31-332F-A5CB-2EDF-A30FE80776D6}"/>
                </a:ext>
              </a:extLst>
            </p:cNvPr>
            <p:cNvSpPr txBox="1"/>
            <p:nvPr/>
          </p:nvSpPr>
          <p:spPr>
            <a:xfrm>
              <a:off x="1631504" y="1843085"/>
              <a:ext cx="1407437" cy="92333"/>
            </a:xfrm>
            <a:prstGeom prst="rect">
              <a:avLst/>
            </a:prstGeom>
            <a:noFill/>
          </p:spPr>
          <p:txBody>
            <a:bodyPr wrap="none" lIns="0" tIns="0" rIns="0" bIns="0" rtlCol="0">
              <a:spAutoFit/>
            </a:bodyPr>
            <a:lstStyle/>
            <a:p>
              <a:pPr algn="r"/>
              <a:r>
                <a:rPr lang="en-GB" sz="600" b="1" dirty="0">
                  <a:solidFill>
                    <a:schemeClr val="tx2"/>
                  </a:solidFill>
                </a:rPr>
                <a:t>Orbit induced by </a:t>
              </a:r>
              <a:r>
                <a:rPr lang="en-GB" sz="600" b="1" dirty="0"/>
                <a:t>first</a:t>
              </a:r>
              <a:r>
                <a:rPr lang="en-GB" sz="600" b="1" dirty="0">
                  <a:solidFill>
                    <a:schemeClr val="tx2"/>
                  </a:solidFill>
                </a:rPr>
                <a:t> orbit corrector</a:t>
              </a:r>
            </a:p>
          </p:txBody>
        </p:sp>
      </p:grpSp>
      <p:grpSp>
        <p:nvGrpSpPr>
          <p:cNvPr id="17" name="Group 16">
            <a:extLst>
              <a:ext uri="{FF2B5EF4-FFF2-40B4-BE49-F238E27FC236}">
                <a16:creationId xmlns:a16="http://schemas.microsoft.com/office/drawing/2014/main" id="{0632F1E5-871A-5316-613E-152876EE0F79}"/>
              </a:ext>
            </a:extLst>
          </p:cNvPr>
          <p:cNvGrpSpPr/>
          <p:nvPr/>
        </p:nvGrpSpPr>
        <p:grpSpPr>
          <a:xfrm>
            <a:off x="1223094" y="2653760"/>
            <a:ext cx="1862659" cy="626900"/>
            <a:chOff x="1223094" y="2653760"/>
            <a:chExt cx="1862659" cy="626900"/>
          </a:xfrm>
        </p:grpSpPr>
        <p:pic>
          <p:nvPicPr>
            <p:cNvPr id="6" name="Picture 5"/>
            <p:cNvPicPr>
              <a:picLocks noChangeAspect="1"/>
            </p:cNvPicPr>
            <p:nvPr/>
          </p:nvPicPr>
          <p:blipFill>
            <a:blip r:embed="rId5"/>
            <a:stretch>
              <a:fillRect/>
            </a:stretch>
          </p:blipFill>
          <p:spPr>
            <a:xfrm>
              <a:off x="1223094" y="2653760"/>
              <a:ext cx="1862659" cy="626900"/>
            </a:xfrm>
            <a:prstGeom prst="rect">
              <a:avLst/>
            </a:prstGeom>
          </p:spPr>
        </p:pic>
        <p:sp>
          <p:nvSpPr>
            <p:cNvPr id="14" name="TextBox 13">
              <a:extLst>
                <a:ext uri="{FF2B5EF4-FFF2-40B4-BE49-F238E27FC236}">
                  <a16:creationId xmlns:a16="http://schemas.microsoft.com/office/drawing/2014/main" id="{1D8AF9C8-22BA-0995-2ED6-7F3E866DCCE8}"/>
                </a:ext>
              </a:extLst>
            </p:cNvPr>
            <p:cNvSpPr txBox="1"/>
            <p:nvPr/>
          </p:nvSpPr>
          <p:spPr>
            <a:xfrm>
              <a:off x="1533721" y="2699646"/>
              <a:ext cx="1505220" cy="92333"/>
            </a:xfrm>
            <a:prstGeom prst="rect">
              <a:avLst/>
            </a:prstGeom>
            <a:noFill/>
          </p:spPr>
          <p:txBody>
            <a:bodyPr wrap="none" lIns="0" tIns="0" rIns="0" bIns="0" rtlCol="0">
              <a:spAutoFit/>
            </a:bodyPr>
            <a:lstStyle/>
            <a:p>
              <a:pPr algn="r"/>
              <a:r>
                <a:rPr lang="en-GB" sz="600" b="1" dirty="0">
                  <a:solidFill>
                    <a:schemeClr val="tx2"/>
                  </a:solidFill>
                </a:rPr>
                <a:t>Orbit induced by </a:t>
              </a:r>
              <a:r>
                <a:rPr lang="en-GB" sz="600" b="1" dirty="0"/>
                <a:t>second</a:t>
              </a:r>
              <a:r>
                <a:rPr lang="en-GB" sz="600" b="1" dirty="0">
                  <a:solidFill>
                    <a:schemeClr val="tx2"/>
                  </a:solidFill>
                </a:rPr>
                <a:t> orbit corrector</a:t>
              </a:r>
            </a:p>
          </p:txBody>
        </p:sp>
      </p:grpSp>
      <p:grpSp>
        <p:nvGrpSpPr>
          <p:cNvPr id="18" name="Group 17">
            <a:extLst>
              <a:ext uri="{FF2B5EF4-FFF2-40B4-BE49-F238E27FC236}">
                <a16:creationId xmlns:a16="http://schemas.microsoft.com/office/drawing/2014/main" id="{17F2D118-B330-0AB0-9465-935A97B7A7BC}"/>
              </a:ext>
            </a:extLst>
          </p:cNvPr>
          <p:cNvGrpSpPr/>
          <p:nvPr/>
        </p:nvGrpSpPr>
        <p:grpSpPr>
          <a:xfrm>
            <a:off x="1223094" y="3532019"/>
            <a:ext cx="1862659" cy="629398"/>
            <a:chOff x="1223094" y="3532019"/>
            <a:chExt cx="1862659" cy="629398"/>
          </a:xfrm>
        </p:grpSpPr>
        <p:pic>
          <p:nvPicPr>
            <p:cNvPr id="7" name="Picture 6"/>
            <p:cNvPicPr>
              <a:picLocks noChangeAspect="1"/>
            </p:cNvPicPr>
            <p:nvPr/>
          </p:nvPicPr>
          <p:blipFill>
            <a:blip r:embed="rId6"/>
            <a:stretch>
              <a:fillRect/>
            </a:stretch>
          </p:blipFill>
          <p:spPr>
            <a:xfrm>
              <a:off x="1223094" y="3532019"/>
              <a:ext cx="1862659" cy="629398"/>
            </a:xfrm>
            <a:prstGeom prst="rect">
              <a:avLst/>
            </a:prstGeom>
          </p:spPr>
        </p:pic>
        <p:sp>
          <p:nvSpPr>
            <p:cNvPr id="15" name="TextBox 14">
              <a:extLst>
                <a:ext uri="{FF2B5EF4-FFF2-40B4-BE49-F238E27FC236}">
                  <a16:creationId xmlns:a16="http://schemas.microsoft.com/office/drawing/2014/main" id="{C23549A5-4C4E-75DE-9438-A0F6A4654B47}"/>
                </a:ext>
              </a:extLst>
            </p:cNvPr>
            <p:cNvSpPr txBox="1"/>
            <p:nvPr/>
          </p:nvSpPr>
          <p:spPr>
            <a:xfrm>
              <a:off x="1601047" y="3558687"/>
              <a:ext cx="1437894" cy="92333"/>
            </a:xfrm>
            <a:prstGeom prst="rect">
              <a:avLst/>
            </a:prstGeom>
            <a:noFill/>
          </p:spPr>
          <p:txBody>
            <a:bodyPr wrap="none" lIns="0" tIns="0" rIns="0" bIns="0" rtlCol="0">
              <a:spAutoFit/>
            </a:bodyPr>
            <a:lstStyle/>
            <a:p>
              <a:pPr algn="r"/>
              <a:r>
                <a:rPr lang="en-GB" sz="600" b="1" dirty="0">
                  <a:solidFill>
                    <a:schemeClr val="tx2"/>
                  </a:solidFill>
                </a:rPr>
                <a:t>Orbit induced by </a:t>
              </a:r>
              <a:r>
                <a:rPr lang="en-GB" sz="600" b="1" dirty="0"/>
                <a:t>third</a:t>
              </a:r>
              <a:r>
                <a:rPr lang="en-GB" sz="600" b="1" dirty="0">
                  <a:solidFill>
                    <a:schemeClr val="tx2"/>
                  </a:solidFill>
                </a:rPr>
                <a:t> orbit corrector</a:t>
              </a:r>
            </a:p>
          </p:txBody>
        </p:sp>
      </p:grpSp>
    </p:spTree>
    <p:extLst>
      <p:ext uri="{BB962C8B-B14F-4D97-AF65-F5344CB8AC3E}">
        <p14:creationId xmlns:p14="http://schemas.microsoft.com/office/powerpoint/2010/main" val="3770116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01DFCB-02AB-EDD3-A79D-2084295DDE18}"/>
              </a:ext>
            </a:extLst>
          </p:cNvPr>
          <p:cNvSpPr>
            <a:spLocks noGrp="1"/>
          </p:cNvSpPr>
          <p:nvPr>
            <p:ph idx="1"/>
          </p:nvPr>
        </p:nvSpPr>
        <p:spPr/>
        <p:txBody>
          <a:bodyPr/>
          <a:lstStyle/>
          <a:p>
            <a:pPr marL="342900" indent="-342900">
              <a:buFont typeface="Arial" panose="020B0604020202020204" pitchFamily="34" charset="0"/>
              <a:buChar char="•"/>
            </a:pPr>
            <a:r>
              <a:rPr lang="en-US" dirty="0"/>
              <a:t>An accelerator is usually build using a repetition of basic ‘cells’ </a:t>
            </a:r>
          </a:p>
          <a:p>
            <a:pPr marL="342900" indent="-342900">
              <a:buFont typeface="Arial" panose="020B0604020202020204" pitchFamily="34" charset="0"/>
              <a:buChar char="•"/>
            </a:pPr>
            <a:r>
              <a:rPr lang="en-US" dirty="0"/>
              <a:t>A simple </a:t>
            </a:r>
            <a:r>
              <a:rPr lang="en-US" u="sng" dirty="0"/>
              <a:t>FODO cell</a:t>
            </a:r>
            <a:r>
              <a:rPr lang="en-US" dirty="0"/>
              <a:t> usually contains: </a:t>
            </a:r>
          </a:p>
          <a:p>
            <a:pPr marL="666900" lvl="1" indent="-342900">
              <a:buFont typeface="Arial" panose="020B0604020202020204" pitchFamily="34" charset="0"/>
              <a:buChar char="•"/>
            </a:pPr>
            <a:r>
              <a:rPr lang="en-US" b="1" dirty="0"/>
              <a:t>Dipole</a:t>
            </a:r>
            <a:r>
              <a:rPr lang="en-US" dirty="0"/>
              <a:t> magnets to bend the beams</a:t>
            </a:r>
          </a:p>
          <a:p>
            <a:pPr marL="666900" lvl="1" indent="-342900">
              <a:buFont typeface="Arial" panose="020B0604020202020204" pitchFamily="34" charset="0"/>
              <a:buChar char="•"/>
            </a:pPr>
            <a:r>
              <a:rPr lang="en-US" b="1" dirty="0"/>
              <a:t>Quadrupole</a:t>
            </a:r>
            <a:r>
              <a:rPr lang="en-US" dirty="0"/>
              <a:t> magnets to focus the beams</a:t>
            </a:r>
          </a:p>
          <a:p>
            <a:pPr marL="666900" lvl="1" indent="-342900">
              <a:buFont typeface="Arial" panose="020B0604020202020204" pitchFamily="34" charset="0"/>
              <a:buChar char="•"/>
            </a:pPr>
            <a:r>
              <a:rPr lang="en-US" dirty="0"/>
              <a:t>Beam position monitors (</a:t>
            </a:r>
            <a:r>
              <a:rPr lang="en-US" b="1" dirty="0"/>
              <a:t>BPM</a:t>
            </a:r>
            <a:r>
              <a:rPr lang="en-US" dirty="0"/>
              <a:t>) to measure the beam position</a:t>
            </a:r>
          </a:p>
          <a:p>
            <a:pPr marL="666900" lvl="1" indent="-342900">
              <a:buFont typeface="Arial" panose="020B0604020202020204" pitchFamily="34" charset="0"/>
              <a:buChar char="•"/>
            </a:pPr>
            <a:r>
              <a:rPr lang="en-US" dirty="0"/>
              <a:t>Small dipole </a:t>
            </a:r>
            <a:r>
              <a:rPr lang="en-US" b="1" dirty="0"/>
              <a:t>corrector</a:t>
            </a:r>
            <a:r>
              <a:rPr lang="en-US" dirty="0"/>
              <a:t> magnets for beam steering</a:t>
            </a:r>
          </a:p>
          <a:p>
            <a:pPr marL="666900" lvl="1" indent="-342900">
              <a:buFont typeface="Arial" panose="020B0604020202020204" pitchFamily="34" charset="0"/>
              <a:buChar char="•"/>
            </a:pPr>
            <a:r>
              <a:rPr lang="en-US" dirty="0"/>
              <a:t>(</a:t>
            </a:r>
            <a:r>
              <a:rPr lang="en-US" b="1" dirty="0" err="1"/>
              <a:t>Sextupole</a:t>
            </a:r>
            <a:r>
              <a:rPr lang="en-US" dirty="0"/>
              <a:t> magnets to control off-energy focusing)</a:t>
            </a:r>
          </a:p>
          <a:p>
            <a:pPr marL="342900" indent="-342900">
              <a:buFont typeface="Arial" panose="020B0604020202020204" pitchFamily="34" charset="0"/>
              <a:buChar char="•"/>
            </a:pPr>
            <a:endParaRPr lang="en-US" dirty="0"/>
          </a:p>
          <a:p>
            <a:endParaRPr lang="en-CH" dirty="0"/>
          </a:p>
        </p:txBody>
      </p:sp>
      <p:sp>
        <p:nvSpPr>
          <p:cNvPr id="3" name="Title 2">
            <a:extLst>
              <a:ext uri="{FF2B5EF4-FFF2-40B4-BE49-F238E27FC236}">
                <a16:creationId xmlns:a16="http://schemas.microsoft.com/office/drawing/2014/main" id="{A00A06E7-FADC-F75E-E9B1-D2CF4EC86784}"/>
              </a:ext>
            </a:extLst>
          </p:cNvPr>
          <p:cNvSpPr>
            <a:spLocks noGrp="1"/>
          </p:cNvSpPr>
          <p:nvPr>
            <p:ph type="title"/>
          </p:nvPr>
        </p:nvSpPr>
        <p:spPr/>
        <p:txBody>
          <a:bodyPr/>
          <a:lstStyle/>
          <a:p>
            <a:r>
              <a:rPr lang="en-US" dirty="0"/>
              <a:t>Basics: accelerator lattice</a:t>
            </a:r>
            <a:endParaRPr lang="en-CH" dirty="0"/>
          </a:p>
        </p:txBody>
      </p:sp>
      <p:sp>
        <p:nvSpPr>
          <p:cNvPr id="4" name="Date Placeholder 3">
            <a:extLst>
              <a:ext uri="{FF2B5EF4-FFF2-40B4-BE49-F238E27FC236}">
                <a16:creationId xmlns:a16="http://schemas.microsoft.com/office/drawing/2014/main" id="{11187145-47DB-837B-34BB-B3153A36A0D8}"/>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7D37E25A-8AEA-0CF5-E2D7-D588D5ADDF06}"/>
              </a:ext>
            </a:extLst>
          </p:cNvPr>
          <p:cNvSpPr>
            <a:spLocks noGrp="1"/>
          </p:cNvSpPr>
          <p:nvPr>
            <p:ph type="ftr" sz="quarter" idx="11"/>
          </p:nvPr>
        </p:nvSpPr>
        <p:spPr/>
        <p:txBody>
          <a:bodyPr/>
          <a:lstStyle/>
          <a:p>
            <a:r>
              <a:rPr lang="en-US" dirty="0"/>
              <a:t>Linear Imperfections and Correction</a:t>
            </a:r>
          </a:p>
        </p:txBody>
      </p:sp>
      <p:sp>
        <p:nvSpPr>
          <p:cNvPr id="6" name="Slide Number Placeholder 5">
            <a:extLst>
              <a:ext uri="{FF2B5EF4-FFF2-40B4-BE49-F238E27FC236}">
                <a16:creationId xmlns:a16="http://schemas.microsoft.com/office/drawing/2014/main" id="{39E3AE4C-EA8B-0DF7-DED4-29ACA0CF3A6A}"/>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4" name="Picture 13" descr="A picture containing outdoor&#10;&#10;Description automatically generated">
            <a:extLst>
              <a:ext uri="{FF2B5EF4-FFF2-40B4-BE49-F238E27FC236}">
                <a16:creationId xmlns:a16="http://schemas.microsoft.com/office/drawing/2014/main" id="{FC289EEA-3C71-4332-53D1-9C441915FA0A}"/>
              </a:ext>
            </a:extLst>
          </p:cNvPr>
          <p:cNvPicPr>
            <a:picLocks noChangeAspect="1"/>
          </p:cNvPicPr>
          <p:nvPr/>
        </p:nvPicPr>
        <p:blipFill>
          <a:blip r:embed="rId3"/>
          <a:stretch>
            <a:fillRect/>
          </a:stretch>
        </p:blipFill>
        <p:spPr>
          <a:xfrm>
            <a:off x="9907201" y="2573237"/>
            <a:ext cx="1862274" cy="1831005"/>
          </a:xfrm>
          <a:prstGeom prst="rect">
            <a:avLst/>
          </a:prstGeom>
        </p:spPr>
      </p:pic>
      <p:pic>
        <p:nvPicPr>
          <p:cNvPr id="18" name="Picture 17" descr="A picture containing yellow, indoor, working, device&#10;&#10;Description automatically generated">
            <a:extLst>
              <a:ext uri="{FF2B5EF4-FFF2-40B4-BE49-F238E27FC236}">
                <a16:creationId xmlns:a16="http://schemas.microsoft.com/office/drawing/2014/main" id="{D5B977D8-714C-D9DF-D4E5-1D27A97D06A1}"/>
              </a:ext>
            </a:extLst>
          </p:cNvPr>
          <p:cNvPicPr>
            <a:picLocks noChangeAspect="1"/>
          </p:cNvPicPr>
          <p:nvPr/>
        </p:nvPicPr>
        <p:blipFill rotWithShape="1">
          <a:blip r:embed="rId4"/>
          <a:srcRect r="1300"/>
          <a:stretch/>
        </p:blipFill>
        <p:spPr>
          <a:xfrm>
            <a:off x="9907201" y="1412776"/>
            <a:ext cx="1862274" cy="1119710"/>
          </a:xfrm>
          <a:prstGeom prst="rect">
            <a:avLst/>
          </a:prstGeom>
        </p:spPr>
      </p:pic>
      <p:pic>
        <p:nvPicPr>
          <p:cNvPr id="21" name="Picture 20">
            <a:extLst>
              <a:ext uri="{FF2B5EF4-FFF2-40B4-BE49-F238E27FC236}">
                <a16:creationId xmlns:a16="http://schemas.microsoft.com/office/drawing/2014/main" id="{C2550120-1975-D200-B8D5-8D8CFA6DA412}"/>
              </a:ext>
            </a:extLst>
          </p:cNvPr>
          <p:cNvPicPr>
            <a:picLocks noChangeAspect="1"/>
          </p:cNvPicPr>
          <p:nvPr/>
        </p:nvPicPr>
        <p:blipFill>
          <a:blip r:embed="rId5"/>
          <a:stretch>
            <a:fillRect/>
          </a:stretch>
        </p:blipFill>
        <p:spPr>
          <a:xfrm>
            <a:off x="7897688" y="4368774"/>
            <a:ext cx="1741131" cy="1897264"/>
          </a:xfrm>
          <a:prstGeom prst="rect">
            <a:avLst/>
          </a:prstGeom>
        </p:spPr>
      </p:pic>
      <p:pic>
        <p:nvPicPr>
          <p:cNvPr id="23" name="Picture 22" descr="Chart&#10;&#10;Description automatically generated">
            <a:extLst>
              <a:ext uri="{FF2B5EF4-FFF2-40B4-BE49-F238E27FC236}">
                <a16:creationId xmlns:a16="http://schemas.microsoft.com/office/drawing/2014/main" id="{4669E89F-9504-0805-8163-A9044DB3B7D3}"/>
              </a:ext>
            </a:extLst>
          </p:cNvPr>
          <p:cNvPicPr>
            <a:picLocks noChangeAspect="1"/>
          </p:cNvPicPr>
          <p:nvPr/>
        </p:nvPicPr>
        <p:blipFill rotWithShape="1">
          <a:blip r:embed="rId6"/>
          <a:srcRect t="4753"/>
          <a:stretch/>
        </p:blipFill>
        <p:spPr>
          <a:xfrm>
            <a:off x="7896200" y="1520754"/>
            <a:ext cx="1868630" cy="900134"/>
          </a:xfrm>
          <a:prstGeom prst="rect">
            <a:avLst/>
          </a:prstGeom>
        </p:spPr>
      </p:pic>
      <p:pic>
        <p:nvPicPr>
          <p:cNvPr id="25" name="Picture 24" descr="Diagram&#10;&#10;Description automatically generated">
            <a:extLst>
              <a:ext uri="{FF2B5EF4-FFF2-40B4-BE49-F238E27FC236}">
                <a16:creationId xmlns:a16="http://schemas.microsoft.com/office/drawing/2014/main" id="{E49E611B-7E5B-9C39-45E8-CEE52DFEB81A}"/>
              </a:ext>
            </a:extLst>
          </p:cNvPr>
          <p:cNvPicPr>
            <a:picLocks noChangeAspect="1"/>
          </p:cNvPicPr>
          <p:nvPr/>
        </p:nvPicPr>
        <p:blipFill>
          <a:blip r:embed="rId7"/>
          <a:stretch>
            <a:fillRect/>
          </a:stretch>
        </p:blipFill>
        <p:spPr>
          <a:xfrm>
            <a:off x="7896200" y="2563747"/>
            <a:ext cx="1742619" cy="1717217"/>
          </a:xfrm>
          <a:prstGeom prst="rect">
            <a:avLst/>
          </a:prstGeom>
        </p:spPr>
      </p:pic>
      <p:pic>
        <p:nvPicPr>
          <p:cNvPr id="26" name="Picture 25">
            <a:extLst>
              <a:ext uri="{FF2B5EF4-FFF2-40B4-BE49-F238E27FC236}">
                <a16:creationId xmlns:a16="http://schemas.microsoft.com/office/drawing/2014/main" id="{62FF5EB8-308E-93E6-6F9D-011CEC258E83}"/>
              </a:ext>
            </a:extLst>
          </p:cNvPr>
          <p:cNvPicPr>
            <a:picLocks noChangeAspect="1"/>
          </p:cNvPicPr>
          <p:nvPr/>
        </p:nvPicPr>
        <p:blipFill rotWithShape="1">
          <a:blip r:embed="rId8"/>
          <a:srcRect l="1829" t="1084" r="19518" b="16704"/>
          <a:stretch/>
        </p:blipFill>
        <p:spPr>
          <a:xfrm>
            <a:off x="9907201" y="4445354"/>
            <a:ext cx="1862274" cy="1894850"/>
          </a:xfrm>
          <a:prstGeom prst="rect">
            <a:avLst/>
          </a:prstGeom>
        </p:spPr>
      </p:pic>
      <p:grpSp>
        <p:nvGrpSpPr>
          <p:cNvPr id="77" name="Group 76">
            <a:extLst>
              <a:ext uri="{FF2B5EF4-FFF2-40B4-BE49-F238E27FC236}">
                <a16:creationId xmlns:a16="http://schemas.microsoft.com/office/drawing/2014/main" id="{AE7670BD-21C6-CA11-C760-7D20448FDC36}"/>
              </a:ext>
            </a:extLst>
          </p:cNvPr>
          <p:cNvGrpSpPr/>
          <p:nvPr/>
        </p:nvGrpSpPr>
        <p:grpSpPr>
          <a:xfrm>
            <a:off x="623392" y="4116577"/>
            <a:ext cx="6501662" cy="2077402"/>
            <a:chOff x="715610" y="4085137"/>
            <a:chExt cx="6501662" cy="2077402"/>
          </a:xfrm>
        </p:grpSpPr>
        <p:sp>
          <p:nvSpPr>
            <p:cNvPr id="35" name="Rectangle 34">
              <a:extLst>
                <a:ext uri="{FF2B5EF4-FFF2-40B4-BE49-F238E27FC236}">
                  <a16:creationId xmlns:a16="http://schemas.microsoft.com/office/drawing/2014/main" id="{9C50A647-AFAB-B470-B843-9C522A4E6E3E}"/>
                </a:ext>
              </a:extLst>
            </p:cNvPr>
            <p:cNvSpPr/>
            <p:nvPr/>
          </p:nvSpPr>
          <p:spPr bwMode="auto">
            <a:xfrm>
              <a:off x="4496114" y="4727666"/>
              <a:ext cx="1439049" cy="690744"/>
            </a:xfrm>
            <a:prstGeom prst="rect">
              <a:avLst/>
            </a:prstGeom>
            <a:solidFill>
              <a:schemeClr val="accent3">
                <a:lumMod val="40000"/>
                <a:lumOff val="6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36" name="Rectangle 35">
              <a:extLst>
                <a:ext uri="{FF2B5EF4-FFF2-40B4-BE49-F238E27FC236}">
                  <a16:creationId xmlns:a16="http://schemas.microsoft.com/office/drawing/2014/main" id="{13F42C99-5780-AD55-AC9D-FD1CBC23188D}"/>
                </a:ext>
              </a:extLst>
            </p:cNvPr>
            <p:cNvSpPr/>
            <p:nvPr/>
          </p:nvSpPr>
          <p:spPr bwMode="auto">
            <a:xfrm>
              <a:off x="2784312" y="4727666"/>
              <a:ext cx="1439049" cy="690744"/>
            </a:xfrm>
            <a:prstGeom prst="rect">
              <a:avLst/>
            </a:prstGeom>
            <a:solidFill>
              <a:schemeClr val="accent3">
                <a:lumMod val="40000"/>
                <a:lumOff val="6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37" name="TextBox 36">
              <a:extLst>
                <a:ext uri="{FF2B5EF4-FFF2-40B4-BE49-F238E27FC236}">
                  <a16:creationId xmlns:a16="http://schemas.microsoft.com/office/drawing/2014/main" id="{B66F584D-1431-2F1D-63AE-4376D4511EA5}"/>
                </a:ext>
              </a:extLst>
            </p:cNvPr>
            <p:cNvSpPr txBox="1"/>
            <p:nvPr/>
          </p:nvSpPr>
          <p:spPr>
            <a:xfrm>
              <a:off x="715610" y="4102566"/>
              <a:ext cx="974946" cy="415498"/>
            </a:xfrm>
            <a:prstGeom prst="rect">
              <a:avLst/>
            </a:prstGeom>
          </p:spPr>
          <p:txBody>
            <a:bodyPr wrap="none" rtlCol="0">
              <a:spAutoFit/>
            </a:bodyPr>
            <a:lstStyle/>
            <a:p>
              <a:pPr algn="ctr">
                <a:spcBef>
                  <a:spcPct val="20000"/>
                </a:spcBef>
                <a:spcAft>
                  <a:spcPts val="400"/>
                </a:spcAft>
                <a:buClr>
                  <a:srgbClr val="0000FF"/>
                </a:buClr>
                <a:buSzPct val="80000"/>
                <a:buNone/>
              </a:pPr>
              <a:r>
                <a:rPr lang="en-GB" sz="1050" b="1" kern="0" dirty="0">
                  <a:solidFill>
                    <a:schemeClr val="accent1"/>
                  </a:solidFill>
                  <a:latin typeface="+mn-lt"/>
                </a:rPr>
                <a:t>Quadrupole </a:t>
              </a:r>
              <a:br>
                <a:rPr lang="en-GB" sz="1050" b="1" kern="0" dirty="0">
                  <a:solidFill>
                    <a:schemeClr val="accent1"/>
                  </a:solidFill>
                  <a:latin typeface="+mn-lt"/>
                </a:rPr>
              </a:br>
              <a:r>
                <a:rPr lang="en-GB" sz="1050" b="1" kern="0" dirty="0">
                  <a:solidFill>
                    <a:schemeClr val="accent1"/>
                  </a:solidFill>
                  <a:latin typeface="+mn-lt"/>
                </a:rPr>
                <a:t>(focussing)</a:t>
              </a:r>
            </a:p>
          </p:txBody>
        </p:sp>
        <p:sp>
          <p:nvSpPr>
            <p:cNvPr id="38" name="TextBox 37">
              <a:extLst>
                <a:ext uri="{FF2B5EF4-FFF2-40B4-BE49-F238E27FC236}">
                  <a16:creationId xmlns:a16="http://schemas.microsoft.com/office/drawing/2014/main" id="{91C6565A-0A08-EB5C-7875-E5DDFEEF5673}"/>
                </a:ext>
              </a:extLst>
            </p:cNvPr>
            <p:cNvSpPr txBox="1"/>
            <p:nvPr/>
          </p:nvSpPr>
          <p:spPr>
            <a:xfrm>
              <a:off x="5705038" y="4085137"/>
              <a:ext cx="1496223" cy="415498"/>
            </a:xfrm>
            <a:prstGeom prst="rect">
              <a:avLst/>
            </a:prstGeom>
          </p:spPr>
          <p:txBody>
            <a:bodyPr wrap="square" rtlCol="0">
              <a:spAutoFit/>
            </a:bodyPr>
            <a:lstStyle/>
            <a:p>
              <a:pPr algn="ctr">
                <a:spcBef>
                  <a:spcPct val="20000"/>
                </a:spcBef>
                <a:spcAft>
                  <a:spcPts val="400"/>
                </a:spcAft>
                <a:buClr>
                  <a:srgbClr val="0000FF"/>
                </a:buClr>
                <a:buSzPct val="80000"/>
                <a:buNone/>
              </a:pPr>
              <a:r>
                <a:rPr lang="en-GB" sz="1050" b="1" kern="0" dirty="0">
                  <a:solidFill>
                    <a:schemeClr val="accent1"/>
                  </a:solidFill>
                  <a:latin typeface="+mn-lt"/>
                </a:rPr>
                <a:t>Quadrupole </a:t>
              </a:r>
              <a:br>
                <a:rPr lang="en-GB" sz="1050" b="1" kern="0" dirty="0">
                  <a:solidFill>
                    <a:schemeClr val="accent1"/>
                  </a:solidFill>
                  <a:latin typeface="+mn-lt"/>
                </a:rPr>
              </a:br>
              <a:r>
                <a:rPr lang="en-GB" sz="1050" b="1" kern="0" dirty="0">
                  <a:solidFill>
                    <a:schemeClr val="accent1"/>
                  </a:solidFill>
                  <a:latin typeface="+mn-lt"/>
                </a:rPr>
                <a:t>(de-focussing)</a:t>
              </a:r>
            </a:p>
          </p:txBody>
        </p:sp>
        <p:sp>
          <p:nvSpPr>
            <p:cNvPr id="39" name="TextBox 38">
              <a:extLst>
                <a:ext uri="{FF2B5EF4-FFF2-40B4-BE49-F238E27FC236}">
                  <a16:creationId xmlns:a16="http://schemas.microsoft.com/office/drawing/2014/main" id="{24E1932B-E385-FCB7-7013-7F1B93BD770D}"/>
                </a:ext>
              </a:extLst>
            </p:cNvPr>
            <p:cNvSpPr txBox="1"/>
            <p:nvPr/>
          </p:nvSpPr>
          <p:spPr>
            <a:xfrm>
              <a:off x="3196430" y="4497016"/>
              <a:ext cx="575799" cy="246221"/>
            </a:xfrm>
            <a:prstGeom prst="rect">
              <a:avLst/>
            </a:prstGeom>
          </p:spPr>
          <p:txBody>
            <a:bodyPr wrap="none" rtlCol="0">
              <a:spAutoFit/>
            </a:bodyPr>
            <a:lstStyle/>
            <a:p>
              <a:pPr algn="ctr">
                <a:spcBef>
                  <a:spcPct val="20000"/>
                </a:spcBef>
                <a:spcAft>
                  <a:spcPts val="400"/>
                </a:spcAft>
                <a:buClr>
                  <a:srgbClr val="0000FF"/>
                </a:buClr>
                <a:buSzPct val="80000"/>
                <a:buNone/>
              </a:pPr>
              <a:r>
                <a:rPr lang="en-GB" sz="1000" b="1" kern="0" dirty="0">
                  <a:solidFill>
                    <a:schemeClr val="accent3"/>
                  </a:solidFill>
                  <a:latin typeface="+mn-lt"/>
                </a:rPr>
                <a:t>Dipole</a:t>
              </a:r>
            </a:p>
          </p:txBody>
        </p:sp>
        <p:sp>
          <p:nvSpPr>
            <p:cNvPr id="40" name="TextBox 39">
              <a:extLst>
                <a:ext uri="{FF2B5EF4-FFF2-40B4-BE49-F238E27FC236}">
                  <a16:creationId xmlns:a16="http://schemas.microsoft.com/office/drawing/2014/main" id="{BE170B65-EF86-A52B-DB2D-FCE648110B98}"/>
                </a:ext>
              </a:extLst>
            </p:cNvPr>
            <p:cNvSpPr txBox="1"/>
            <p:nvPr/>
          </p:nvSpPr>
          <p:spPr>
            <a:xfrm>
              <a:off x="4951745" y="4502000"/>
              <a:ext cx="575799" cy="246221"/>
            </a:xfrm>
            <a:prstGeom prst="rect">
              <a:avLst/>
            </a:prstGeom>
          </p:spPr>
          <p:txBody>
            <a:bodyPr wrap="none" rtlCol="0">
              <a:spAutoFit/>
            </a:bodyPr>
            <a:lstStyle/>
            <a:p>
              <a:pPr algn="ctr">
                <a:spcBef>
                  <a:spcPct val="20000"/>
                </a:spcBef>
                <a:spcAft>
                  <a:spcPts val="400"/>
                </a:spcAft>
                <a:buClr>
                  <a:srgbClr val="0000FF"/>
                </a:buClr>
                <a:buSzPct val="80000"/>
                <a:buNone/>
              </a:pPr>
              <a:r>
                <a:rPr lang="en-GB" sz="1000" b="1" kern="0" dirty="0">
                  <a:solidFill>
                    <a:schemeClr val="accent3"/>
                  </a:solidFill>
                  <a:latin typeface="+mn-lt"/>
                </a:rPr>
                <a:t>Dipole</a:t>
              </a:r>
            </a:p>
          </p:txBody>
        </p:sp>
        <p:grpSp>
          <p:nvGrpSpPr>
            <p:cNvPr id="42" name="Group 41">
              <a:extLst>
                <a:ext uri="{FF2B5EF4-FFF2-40B4-BE49-F238E27FC236}">
                  <a16:creationId xmlns:a16="http://schemas.microsoft.com/office/drawing/2014/main" id="{C9157A78-441F-C2CD-FEEE-604A95A79276}"/>
                </a:ext>
              </a:extLst>
            </p:cNvPr>
            <p:cNvGrpSpPr/>
            <p:nvPr/>
          </p:nvGrpSpPr>
          <p:grpSpPr>
            <a:xfrm>
              <a:off x="2342018" y="4737110"/>
              <a:ext cx="259029" cy="685132"/>
              <a:chOff x="6837895" y="4666668"/>
              <a:chExt cx="345645" cy="914232"/>
            </a:xfrm>
          </p:grpSpPr>
          <p:cxnSp>
            <p:nvCxnSpPr>
              <p:cNvPr id="45" name="Straight Connector 44">
                <a:extLst>
                  <a:ext uri="{FF2B5EF4-FFF2-40B4-BE49-F238E27FC236}">
                    <a16:creationId xmlns:a16="http://schemas.microsoft.com/office/drawing/2014/main" id="{A8F53B4F-099D-0587-B3CE-68FCC68E00C5}"/>
                  </a:ext>
                </a:extLst>
              </p:cNvPr>
              <p:cNvCxnSpPr/>
              <p:nvPr/>
            </p:nvCxnSpPr>
            <p:spPr bwMode="auto">
              <a:xfrm>
                <a:off x="6837895" y="4989211"/>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E1D71CA6-972D-9C8C-FE3C-36C555C230C3}"/>
                  </a:ext>
                </a:extLst>
              </p:cNvPr>
              <p:cNvCxnSpPr/>
              <p:nvPr/>
            </p:nvCxnSpPr>
            <p:spPr bwMode="auto">
              <a:xfrm>
                <a:off x="6837895" y="5272440"/>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47" name="Straight Connector 46">
                <a:extLst>
                  <a:ext uri="{FF2B5EF4-FFF2-40B4-BE49-F238E27FC236}">
                    <a16:creationId xmlns:a16="http://schemas.microsoft.com/office/drawing/2014/main" id="{75283801-BDE2-20C2-D12F-A1FF2AE116E3}"/>
                  </a:ext>
                </a:extLst>
              </p:cNvPr>
              <p:cNvCxnSpPr/>
              <p:nvPr/>
            </p:nvCxnSpPr>
            <p:spPr bwMode="auto">
              <a:xfrm>
                <a:off x="7009497" y="5272440"/>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64F9AD6F-ACF2-5EC6-967B-83295EAECC3C}"/>
                  </a:ext>
                </a:extLst>
              </p:cNvPr>
              <p:cNvCxnSpPr/>
              <p:nvPr/>
            </p:nvCxnSpPr>
            <p:spPr bwMode="auto">
              <a:xfrm>
                <a:off x="7008277" y="4666668"/>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grpSp>
        <p:sp>
          <p:nvSpPr>
            <p:cNvPr id="43" name="TextBox 42">
              <a:extLst>
                <a:ext uri="{FF2B5EF4-FFF2-40B4-BE49-F238E27FC236}">
                  <a16:creationId xmlns:a16="http://schemas.microsoft.com/office/drawing/2014/main" id="{D1716D69-E7BF-A268-A7B3-F40D8CDA828B}"/>
                </a:ext>
              </a:extLst>
            </p:cNvPr>
            <p:cNvSpPr txBox="1"/>
            <p:nvPr/>
          </p:nvSpPr>
          <p:spPr>
            <a:xfrm>
              <a:off x="2063552" y="5455768"/>
              <a:ext cx="820136" cy="553998"/>
            </a:xfrm>
            <a:prstGeom prst="rect">
              <a:avLst/>
            </a:prstGeom>
          </p:spPr>
          <p:txBody>
            <a:bodyPr wrap="square" rtlCol="0">
              <a:spAutoFit/>
            </a:bodyPr>
            <a:lstStyle/>
            <a:p>
              <a:pPr algn="ctr">
                <a:spcBef>
                  <a:spcPct val="20000"/>
                </a:spcBef>
                <a:spcAft>
                  <a:spcPts val="400"/>
                </a:spcAft>
                <a:buClr>
                  <a:srgbClr val="0000FF"/>
                </a:buClr>
                <a:buSzPct val="80000"/>
                <a:buNone/>
              </a:pPr>
              <a:r>
                <a:rPr lang="en-GB" sz="1000" b="1" kern="0" dirty="0">
                  <a:solidFill>
                    <a:srgbClr val="00B050"/>
                  </a:solidFill>
                  <a:latin typeface="+mn-lt"/>
                </a:rPr>
                <a:t>Beam position monitor</a:t>
              </a:r>
            </a:p>
          </p:txBody>
        </p:sp>
        <p:sp>
          <p:nvSpPr>
            <p:cNvPr id="30" name="Rectangle 29">
              <a:extLst>
                <a:ext uri="{FF2B5EF4-FFF2-40B4-BE49-F238E27FC236}">
                  <a16:creationId xmlns:a16="http://schemas.microsoft.com/office/drawing/2014/main" id="{FBBA669A-57CF-4174-3834-365D28885EFE}"/>
                </a:ext>
              </a:extLst>
            </p:cNvPr>
            <p:cNvSpPr/>
            <p:nvPr/>
          </p:nvSpPr>
          <p:spPr bwMode="auto">
            <a:xfrm>
              <a:off x="1561133" y="4935068"/>
              <a:ext cx="183699" cy="271985"/>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31" name="TextBox 30">
              <a:extLst>
                <a:ext uri="{FF2B5EF4-FFF2-40B4-BE49-F238E27FC236}">
                  <a16:creationId xmlns:a16="http://schemas.microsoft.com/office/drawing/2014/main" id="{1AEB5178-3D50-AAED-042B-D2AB9353CCFF}"/>
                </a:ext>
              </a:extLst>
            </p:cNvPr>
            <p:cNvSpPr txBox="1"/>
            <p:nvPr/>
          </p:nvSpPr>
          <p:spPr>
            <a:xfrm>
              <a:off x="1211980" y="4520303"/>
              <a:ext cx="908391" cy="400110"/>
            </a:xfrm>
            <a:prstGeom prst="rect">
              <a:avLst/>
            </a:prstGeom>
          </p:spPr>
          <p:txBody>
            <a:bodyPr wrap="square" rtlCol="0">
              <a:spAutoFit/>
            </a:bodyPr>
            <a:lstStyle/>
            <a:p>
              <a:pPr algn="ctr">
                <a:spcBef>
                  <a:spcPct val="20000"/>
                </a:spcBef>
                <a:spcAft>
                  <a:spcPts val="400"/>
                </a:spcAft>
                <a:buClr>
                  <a:srgbClr val="0000FF"/>
                </a:buClr>
                <a:buSzPct val="80000"/>
                <a:buNone/>
              </a:pPr>
              <a:r>
                <a:rPr lang="en-GB" sz="1000" b="1" kern="0" dirty="0">
                  <a:solidFill>
                    <a:schemeClr val="accent5"/>
                  </a:solidFill>
                  <a:latin typeface="+mn-lt"/>
                </a:rPr>
                <a:t>Dipole corrector</a:t>
              </a:r>
            </a:p>
          </p:txBody>
        </p:sp>
        <p:sp>
          <p:nvSpPr>
            <p:cNvPr id="54" name="TextBox 53">
              <a:extLst>
                <a:ext uri="{FF2B5EF4-FFF2-40B4-BE49-F238E27FC236}">
                  <a16:creationId xmlns:a16="http://schemas.microsoft.com/office/drawing/2014/main" id="{C13EC962-9997-BF9A-6B1D-5888F2FD2D57}"/>
                </a:ext>
              </a:extLst>
            </p:cNvPr>
            <p:cNvSpPr txBox="1"/>
            <p:nvPr/>
          </p:nvSpPr>
          <p:spPr>
            <a:xfrm>
              <a:off x="6631855" y="4814083"/>
              <a:ext cx="585417" cy="276999"/>
            </a:xfrm>
            <a:prstGeom prst="rect">
              <a:avLst/>
            </a:prstGeom>
          </p:spPr>
          <p:txBody>
            <a:bodyPr wrap="none" rtlCol="0">
              <a:spAutoFit/>
            </a:bodyPr>
            <a:lstStyle/>
            <a:p>
              <a:pPr>
                <a:spcBef>
                  <a:spcPct val="20000"/>
                </a:spcBef>
                <a:spcAft>
                  <a:spcPts val="400"/>
                </a:spcAft>
                <a:buClr>
                  <a:srgbClr val="0000FF"/>
                </a:buClr>
                <a:buSzPct val="80000"/>
                <a:buNone/>
              </a:pPr>
              <a:r>
                <a:rPr lang="en-GB" sz="1200" b="1" i="1" kern="0" dirty="0">
                  <a:latin typeface="+mn-lt"/>
                </a:rPr>
                <a:t>beam</a:t>
              </a:r>
            </a:p>
          </p:txBody>
        </p:sp>
        <p:sp>
          <p:nvSpPr>
            <p:cNvPr id="55" name="TextBox 54">
              <a:extLst>
                <a:ext uri="{FF2B5EF4-FFF2-40B4-BE49-F238E27FC236}">
                  <a16:creationId xmlns:a16="http://schemas.microsoft.com/office/drawing/2014/main" id="{5B1B17C5-8B85-94F0-147A-E52A4FA6AFF6}"/>
                </a:ext>
              </a:extLst>
            </p:cNvPr>
            <p:cNvSpPr txBox="1"/>
            <p:nvPr/>
          </p:nvSpPr>
          <p:spPr>
            <a:xfrm>
              <a:off x="2729637" y="5900929"/>
              <a:ext cx="2374369" cy="261610"/>
            </a:xfrm>
            <a:prstGeom prst="rect">
              <a:avLst/>
            </a:prstGeom>
          </p:spPr>
          <p:txBody>
            <a:bodyPr wrap="none" rtlCol="0">
              <a:spAutoFit/>
            </a:bodyPr>
            <a:lstStyle/>
            <a:p>
              <a:pPr>
                <a:spcBef>
                  <a:spcPct val="20000"/>
                </a:spcBef>
                <a:spcAft>
                  <a:spcPts val="400"/>
                </a:spcAft>
                <a:buClr>
                  <a:srgbClr val="0000FF"/>
                </a:buClr>
                <a:buSzPct val="80000"/>
                <a:buNone/>
              </a:pPr>
              <a:r>
                <a:rPr lang="en-GB" sz="1100" i="1" kern="0" dirty="0">
                  <a:latin typeface="+mn-lt"/>
                </a:rPr>
                <a:t>Schematic of a ½ cell (not to scale)</a:t>
              </a:r>
            </a:p>
          </p:txBody>
        </p:sp>
        <p:sp>
          <p:nvSpPr>
            <p:cNvPr id="63" name="Freeform 62">
              <a:extLst>
                <a:ext uri="{FF2B5EF4-FFF2-40B4-BE49-F238E27FC236}">
                  <a16:creationId xmlns:a16="http://schemas.microsoft.com/office/drawing/2014/main" id="{BA322E8C-11E1-ED4D-0163-5295AD33310E}"/>
                </a:ext>
              </a:extLst>
            </p:cNvPr>
            <p:cNvSpPr/>
            <p:nvPr/>
          </p:nvSpPr>
          <p:spPr>
            <a:xfrm>
              <a:off x="988119" y="4464502"/>
              <a:ext cx="375106" cy="1163563"/>
            </a:xfrm>
            <a:custGeom>
              <a:avLst/>
              <a:gdLst>
                <a:gd name="connsiteX0" fmla="*/ 179492 w 363491"/>
                <a:gd name="connsiteY0" fmla="*/ 0 h 831418"/>
                <a:gd name="connsiteX1" fmla="*/ 212596 w 363491"/>
                <a:gd name="connsiteY1" fmla="*/ 29133 h 831418"/>
                <a:gd name="connsiteX2" fmla="*/ 363491 w 363491"/>
                <a:gd name="connsiteY2" fmla="*/ 417692 h 831418"/>
                <a:gd name="connsiteX3" fmla="*/ 212596 w 363491"/>
                <a:gd name="connsiteY3" fmla="*/ 806252 h 831418"/>
                <a:gd name="connsiteX4" fmla="*/ 183999 w 363491"/>
                <a:gd name="connsiteY4" fmla="*/ 831418 h 831418"/>
                <a:gd name="connsiteX5" fmla="*/ 150895 w 363491"/>
                <a:gd name="connsiteY5" fmla="*/ 802286 h 831418"/>
                <a:gd name="connsiteX6" fmla="*/ 0 w 363491"/>
                <a:gd name="connsiteY6" fmla="*/ 413726 h 831418"/>
                <a:gd name="connsiteX7" fmla="*/ 150895 w 363491"/>
                <a:gd name="connsiteY7" fmla="*/ 25167 h 8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491" h="831418">
                  <a:moveTo>
                    <a:pt x="179492" y="0"/>
                  </a:moveTo>
                  <a:lnTo>
                    <a:pt x="212596" y="29133"/>
                  </a:lnTo>
                  <a:cubicBezTo>
                    <a:pt x="305827" y="128574"/>
                    <a:pt x="363491" y="265950"/>
                    <a:pt x="363491" y="417692"/>
                  </a:cubicBezTo>
                  <a:cubicBezTo>
                    <a:pt x="363491" y="569434"/>
                    <a:pt x="305827" y="706811"/>
                    <a:pt x="212596" y="806252"/>
                  </a:cubicBezTo>
                  <a:lnTo>
                    <a:pt x="183999" y="831418"/>
                  </a:lnTo>
                  <a:lnTo>
                    <a:pt x="150895" y="802286"/>
                  </a:lnTo>
                  <a:cubicBezTo>
                    <a:pt x="57665" y="702845"/>
                    <a:pt x="0" y="565468"/>
                    <a:pt x="0" y="413726"/>
                  </a:cubicBezTo>
                  <a:cubicBezTo>
                    <a:pt x="0" y="261984"/>
                    <a:pt x="57665" y="124608"/>
                    <a:pt x="150895" y="25167"/>
                  </a:cubicBezTo>
                  <a:close/>
                </a:path>
              </a:pathLst>
            </a:cu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67" name="Freeform 66">
              <a:extLst>
                <a:ext uri="{FF2B5EF4-FFF2-40B4-BE49-F238E27FC236}">
                  <a16:creationId xmlns:a16="http://schemas.microsoft.com/office/drawing/2014/main" id="{3B33C0BB-B87D-A44D-56B3-497E307E2510}"/>
                </a:ext>
              </a:extLst>
            </p:cNvPr>
            <p:cNvSpPr/>
            <p:nvPr/>
          </p:nvSpPr>
          <p:spPr>
            <a:xfrm>
              <a:off x="6196257" y="4544279"/>
              <a:ext cx="549824" cy="1075324"/>
            </a:xfrm>
            <a:custGeom>
              <a:avLst/>
              <a:gdLst>
                <a:gd name="connsiteX0" fmla="*/ 0 w 549824"/>
                <a:gd name="connsiteY0" fmla="*/ 0 h 1075324"/>
                <a:gd name="connsiteX1" fmla="*/ 549824 w 549824"/>
                <a:gd name="connsiteY1" fmla="*/ 0 h 1075324"/>
                <a:gd name="connsiteX2" fmla="*/ 519483 w 549824"/>
                <a:gd name="connsiteY2" fmla="*/ 36773 h 1075324"/>
                <a:gd name="connsiteX3" fmla="*/ 365777 w 549824"/>
                <a:gd name="connsiteY3" fmla="*/ 539971 h 1075324"/>
                <a:gd name="connsiteX4" fmla="*/ 519483 w 549824"/>
                <a:gd name="connsiteY4" fmla="*/ 1043169 h 1075324"/>
                <a:gd name="connsiteX5" fmla="*/ 546013 w 549824"/>
                <a:gd name="connsiteY5" fmla="*/ 1075324 h 1075324"/>
                <a:gd name="connsiteX6" fmla="*/ 0 w 549824"/>
                <a:gd name="connsiteY6" fmla="*/ 1075324 h 1075324"/>
                <a:gd name="connsiteX7" fmla="*/ 28435 w 549824"/>
                <a:gd name="connsiteY7" fmla="*/ 1040860 h 1075324"/>
                <a:gd name="connsiteX8" fmla="*/ 182141 w 549824"/>
                <a:gd name="connsiteY8" fmla="*/ 537662 h 1075324"/>
                <a:gd name="connsiteX9" fmla="*/ 28435 w 549824"/>
                <a:gd name="connsiteY9" fmla="*/ 34464 h 1075324"/>
                <a:gd name="connsiteX10" fmla="*/ 0 w 549824"/>
                <a:gd name="connsiteY10" fmla="*/ 0 h 107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824" h="1075324">
                  <a:moveTo>
                    <a:pt x="0" y="0"/>
                  </a:moveTo>
                  <a:lnTo>
                    <a:pt x="549824" y="0"/>
                  </a:lnTo>
                  <a:lnTo>
                    <a:pt x="519483" y="36773"/>
                  </a:lnTo>
                  <a:cubicBezTo>
                    <a:pt x="422441" y="180414"/>
                    <a:pt x="365777" y="353575"/>
                    <a:pt x="365777" y="539971"/>
                  </a:cubicBezTo>
                  <a:cubicBezTo>
                    <a:pt x="365777" y="726367"/>
                    <a:pt x="422441" y="899529"/>
                    <a:pt x="519483" y="1043169"/>
                  </a:cubicBezTo>
                  <a:lnTo>
                    <a:pt x="546013" y="1075324"/>
                  </a:lnTo>
                  <a:lnTo>
                    <a:pt x="0" y="1075324"/>
                  </a:lnTo>
                  <a:lnTo>
                    <a:pt x="28435" y="1040860"/>
                  </a:lnTo>
                  <a:cubicBezTo>
                    <a:pt x="125477" y="897220"/>
                    <a:pt x="182141" y="724058"/>
                    <a:pt x="182141" y="537662"/>
                  </a:cubicBezTo>
                  <a:cubicBezTo>
                    <a:pt x="182141" y="351266"/>
                    <a:pt x="125477" y="178105"/>
                    <a:pt x="28435" y="34464"/>
                  </a:cubicBezTo>
                  <a:lnTo>
                    <a:pt x="0" y="0"/>
                  </a:lnTo>
                  <a:close/>
                </a:path>
              </a:pathLst>
            </a:cu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73" name="Freeform 72">
              <a:extLst>
                <a:ext uri="{FF2B5EF4-FFF2-40B4-BE49-F238E27FC236}">
                  <a16:creationId xmlns:a16="http://schemas.microsoft.com/office/drawing/2014/main" id="{7373CCF5-6CB7-C5B1-F939-C0918A41131E}"/>
                </a:ext>
              </a:extLst>
            </p:cNvPr>
            <p:cNvSpPr/>
            <p:nvPr/>
          </p:nvSpPr>
          <p:spPr>
            <a:xfrm>
              <a:off x="2006079" y="4614524"/>
              <a:ext cx="139373" cy="392852"/>
            </a:xfrm>
            <a:custGeom>
              <a:avLst/>
              <a:gdLst>
                <a:gd name="connsiteX0" fmla="*/ 0 w 549824"/>
                <a:gd name="connsiteY0" fmla="*/ 0 h 1075324"/>
                <a:gd name="connsiteX1" fmla="*/ 549824 w 549824"/>
                <a:gd name="connsiteY1" fmla="*/ 0 h 1075324"/>
                <a:gd name="connsiteX2" fmla="*/ 519483 w 549824"/>
                <a:gd name="connsiteY2" fmla="*/ 36773 h 1075324"/>
                <a:gd name="connsiteX3" fmla="*/ 365777 w 549824"/>
                <a:gd name="connsiteY3" fmla="*/ 539971 h 1075324"/>
                <a:gd name="connsiteX4" fmla="*/ 519483 w 549824"/>
                <a:gd name="connsiteY4" fmla="*/ 1043169 h 1075324"/>
                <a:gd name="connsiteX5" fmla="*/ 546013 w 549824"/>
                <a:gd name="connsiteY5" fmla="*/ 1075324 h 1075324"/>
                <a:gd name="connsiteX6" fmla="*/ 0 w 549824"/>
                <a:gd name="connsiteY6" fmla="*/ 1075324 h 1075324"/>
                <a:gd name="connsiteX7" fmla="*/ 28435 w 549824"/>
                <a:gd name="connsiteY7" fmla="*/ 1040860 h 1075324"/>
                <a:gd name="connsiteX8" fmla="*/ 182141 w 549824"/>
                <a:gd name="connsiteY8" fmla="*/ 537662 h 1075324"/>
                <a:gd name="connsiteX9" fmla="*/ 28435 w 549824"/>
                <a:gd name="connsiteY9" fmla="*/ 34464 h 1075324"/>
                <a:gd name="connsiteX10" fmla="*/ 0 w 549824"/>
                <a:gd name="connsiteY10" fmla="*/ 0 h 107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824" h="1075324">
                  <a:moveTo>
                    <a:pt x="0" y="0"/>
                  </a:moveTo>
                  <a:lnTo>
                    <a:pt x="549824" y="0"/>
                  </a:lnTo>
                  <a:lnTo>
                    <a:pt x="519483" y="36773"/>
                  </a:lnTo>
                  <a:cubicBezTo>
                    <a:pt x="422441" y="180414"/>
                    <a:pt x="365777" y="353575"/>
                    <a:pt x="365777" y="539971"/>
                  </a:cubicBezTo>
                  <a:cubicBezTo>
                    <a:pt x="365777" y="726367"/>
                    <a:pt x="422441" y="899529"/>
                    <a:pt x="519483" y="1043169"/>
                  </a:cubicBezTo>
                  <a:lnTo>
                    <a:pt x="546013" y="1075324"/>
                  </a:lnTo>
                  <a:lnTo>
                    <a:pt x="0" y="1075324"/>
                  </a:lnTo>
                  <a:lnTo>
                    <a:pt x="28435" y="1040860"/>
                  </a:lnTo>
                  <a:cubicBezTo>
                    <a:pt x="125477" y="897220"/>
                    <a:pt x="182141" y="724058"/>
                    <a:pt x="182141" y="537662"/>
                  </a:cubicBezTo>
                  <a:cubicBezTo>
                    <a:pt x="182141" y="351266"/>
                    <a:pt x="125477" y="178105"/>
                    <a:pt x="28435" y="34464"/>
                  </a:cubicBezTo>
                  <a:lnTo>
                    <a:pt x="0" y="0"/>
                  </a:lnTo>
                  <a:close/>
                </a:path>
              </a:pathLst>
            </a:cu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74" name="Freeform 73">
              <a:extLst>
                <a:ext uri="{FF2B5EF4-FFF2-40B4-BE49-F238E27FC236}">
                  <a16:creationId xmlns:a16="http://schemas.microsoft.com/office/drawing/2014/main" id="{E3DB7396-44D2-5BCC-1396-1895C5809928}"/>
                </a:ext>
              </a:extLst>
            </p:cNvPr>
            <p:cNvSpPr/>
            <p:nvPr/>
          </p:nvSpPr>
          <p:spPr>
            <a:xfrm>
              <a:off x="2012770" y="5196390"/>
              <a:ext cx="125343" cy="392850"/>
            </a:xfrm>
            <a:custGeom>
              <a:avLst/>
              <a:gdLst>
                <a:gd name="connsiteX0" fmla="*/ 179492 w 363491"/>
                <a:gd name="connsiteY0" fmla="*/ 0 h 831418"/>
                <a:gd name="connsiteX1" fmla="*/ 212596 w 363491"/>
                <a:gd name="connsiteY1" fmla="*/ 29133 h 831418"/>
                <a:gd name="connsiteX2" fmla="*/ 363491 w 363491"/>
                <a:gd name="connsiteY2" fmla="*/ 417692 h 831418"/>
                <a:gd name="connsiteX3" fmla="*/ 212596 w 363491"/>
                <a:gd name="connsiteY3" fmla="*/ 806252 h 831418"/>
                <a:gd name="connsiteX4" fmla="*/ 183999 w 363491"/>
                <a:gd name="connsiteY4" fmla="*/ 831418 h 831418"/>
                <a:gd name="connsiteX5" fmla="*/ 150895 w 363491"/>
                <a:gd name="connsiteY5" fmla="*/ 802286 h 831418"/>
                <a:gd name="connsiteX6" fmla="*/ 0 w 363491"/>
                <a:gd name="connsiteY6" fmla="*/ 413726 h 831418"/>
                <a:gd name="connsiteX7" fmla="*/ 150895 w 363491"/>
                <a:gd name="connsiteY7" fmla="*/ 25167 h 8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491" h="831418">
                  <a:moveTo>
                    <a:pt x="179492" y="0"/>
                  </a:moveTo>
                  <a:lnTo>
                    <a:pt x="212596" y="29133"/>
                  </a:lnTo>
                  <a:cubicBezTo>
                    <a:pt x="305827" y="128574"/>
                    <a:pt x="363491" y="265950"/>
                    <a:pt x="363491" y="417692"/>
                  </a:cubicBezTo>
                  <a:cubicBezTo>
                    <a:pt x="363491" y="569434"/>
                    <a:pt x="305827" y="706811"/>
                    <a:pt x="212596" y="806252"/>
                  </a:cubicBezTo>
                  <a:lnTo>
                    <a:pt x="183999" y="831418"/>
                  </a:lnTo>
                  <a:lnTo>
                    <a:pt x="150895" y="802286"/>
                  </a:lnTo>
                  <a:cubicBezTo>
                    <a:pt x="57665" y="702845"/>
                    <a:pt x="0" y="565468"/>
                    <a:pt x="0" y="413726"/>
                  </a:cubicBezTo>
                  <a:cubicBezTo>
                    <a:pt x="0" y="261984"/>
                    <a:pt x="57665" y="124608"/>
                    <a:pt x="150895" y="25167"/>
                  </a:cubicBezTo>
                  <a:close/>
                </a:path>
              </a:pathLst>
            </a:cu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75" name="TextBox 74">
              <a:extLst>
                <a:ext uri="{FF2B5EF4-FFF2-40B4-BE49-F238E27FC236}">
                  <a16:creationId xmlns:a16="http://schemas.microsoft.com/office/drawing/2014/main" id="{7DF65167-C9BB-77B0-F4BD-39D10CE9B774}"/>
                </a:ext>
              </a:extLst>
            </p:cNvPr>
            <p:cNvSpPr txBox="1"/>
            <p:nvPr/>
          </p:nvSpPr>
          <p:spPr>
            <a:xfrm>
              <a:off x="1675485" y="4282964"/>
              <a:ext cx="827471" cy="253916"/>
            </a:xfrm>
            <a:prstGeom prst="rect">
              <a:avLst/>
            </a:prstGeom>
          </p:spPr>
          <p:txBody>
            <a:bodyPr wrap="none" rtlCol="0">
              <a:spAutoFit/>
            </a:bodyPr>
            <a:lstStyle/>
            <a:p>
              <a:pPr algn="ctr">
                <a:spcBef>
                  <a:spcPct val="20000"/>
                </a:spcBef>
                <a:spcAft>
                  <a:spcPts val="400"/>
                </a:spcAft>
                <a:buClr>
                  <a:srgbClr val="0000FF"/>
                </a:buClr>
                <a:buSzPct val="80000"/>
                <a:buNone/>
              </a:pPr>
              <a:r>
                <a:rPr lang="en-GB" sz="1050" b="1" kern="0" dirty="0" err="1">
                  <a:solidFill>
                    <a:schemeClr val="accent6"/>
                  </a:solidFill>
                  <a:latin typeface="+mn-lt"/>
                </a:rPr>
                <a:t>Sextupole</a:t>
              </a:r>
              <a:endParaRPr lang="en-GB" sz="1050" b="1" kern="0" dirty="0">
                <a:solidFill>
                  <a:schemeClr val="accent6"/>
                </a:solidFill>
                <a:latin typeface="+mn-lt"/>
              </a:endParaRPr>
            </a:p>
          </p:txBody>
        </p:sp>
        <p:cxnSp>
          <p:nvCxnSpPr>
            <p:cNvPr id="53" name="Straight Arrow Connector 52">
              <a:extLst>
                <a:ext uri="{FF2B5EF4-FFF2-40B4-BE49-F238E27FC236}">
                  <a16:creationId xmlns:a16="http://schemas.microsoft.com/office/drawing/2014/main" id="{0849503E-0F4F-E9A4-40A4-1E59E232C556}"/>
                </a:ext>
              </a:extLst>
            </p:cNvPr>
            <p:cNvCxnSpPr>
              <a:cxnSpLocks/>
            </p:cNvCxnSpPr>
            <p:nvPr/>
          </p:nvCxnSpPr>
          <p:spPr bwMode="auto">
            <a:xfrm>
              <a:off x="767408" y="5066957"/>
              <a:ext cx="6230216"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2242634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63CD18-9938-5A44-4B4F-725358F19BE0}"/>
              </a:ext>
            </a:extLst>
          </p:cNvPr>
          <p:cNvSpPr>
            <a:spLocks noGrp="1"/>
          </p:cNvSpPr>
          <p:nvPr>
            <p:ph idx="1"/>
          </p:nvPr>
        </p:nvSpPr>
        <p:spPr/>
        <p:txBody>
          <a:bodyPr/>
          <a:lstStyle/>
          <a:p>
            <a:pPr marL="457200" indent="-457200">
              <a:buFont typeface="Arial" panose="020B0604020202020204" pitchFamily="34" charset="0"/>
              <a:buChar char="•"/>
            </a:pPr>
            <a:r>
              <a:rPr lang="en-US" dirty="0"/>
              <a:t>Remark 1: </a:t>
            </a:r>
            <a:r>
              <a:rPr lang="en-US" b="0" dirty="0"/>
              <a:t>the main difference between </a:t>
            </a:r>
            <a:r>
              <a:rPr lang="en-US" dirty="0" err="1"/>
              <a:t>MICADO</a:t>
            </a:r>
            <a:r>
              <a:rPr lang="en-US" b="0" dirty="0"/>
              <a:t> and </a:t>
            </a:r>
            <a:r>
              <a:rPr lang="en-US" dirty="0"/>
              <a:t>Response Matrix </a:t>
            </a:r>
            <a:r>
              <a:rPr lang="en-US" b="0" dirty="0"/>
              <a:t>is that the first uses the </a:t>
            </a:r>
            <a:r>
              <a:rPr lang="en-US" dirty="0"/>
              <a:t>minimum number of correctors</a:t>
            </a:r>
            <a:r>
              <a:rPr lang="en-US" b="0" dirty="0"/>
              <a:t>, while the second “tries” to </a:t>
            </a:r>
            <a:r>
              <a:rPr lang="en-US" dirty="0"/>
              <a:t>use all correctors “less”.</a:t>
            </a:r>
          </a:p>
          <a:p>
            <a:pPr marL="457200" indent="-457200">
              <a:buFont typeface="Arial" panose="020B0604020202020204" pitchFamily="34" charset="0"/>
              <a:buChar char="•"/>
            </a:pPr>
            <a:r>
              <a:rPr lang="en-US" dirty="0"/>
              <a:t>Remark 2: </a:t>
            </a:r>
            <a:r>
              <a:rPr lang="en-US" b="0" dirty="0"/>
              <a:t>the </a:t>
            </a:r>
            <a:r>
              <a:rPr lang="en-US" dirty="0"/>
              <a:t>correction strategy </a:t>
            </a:r>
            <a:r>
              <a:rPr lang="en-US" b="0" dirty="0"/>
              <a:t>to adopt (e.g. local bumps, then </a:t>
            </a:r>
            <a:r>
              <a:rPr lang="en-US" b="0" dirty="0" err="1"/>
              <a:t>MICADO</a:t>
            </a:r>
            <a:r>
              <a:rPr lang="en-US" b="0" dirty="0"/>
              <a:t> with very few correctors, then Response Matrix retaining only few singular values, </a:t>
            </a:r>
            <a:r>
              <a:rPr lang="en-US" dirty="0"/>
              <a:t>…) strongly depend on the specific case </a:t>
            </a:r>
            <a:r>
              <a:rPr lang="en-US" b="0" dirty="0"/>
              <a:t>and</a:t>
            </a:r>
            <a:r>
              <a:rPr lang="en-US" dirty="0"/>
              <a:t> operation needs</a:t>
            </a:r>
            <a:r>
              <a:rPr lang="en-US" b="0" dirty="0"/>
              <a:t>.</a:t>
            </a:r>
            <a:br>
              <a:rPr lang="en-US" b="0" dirty="0"/>
            </a:br>
            <a:endParaRPr lang="en-US" dirty="0"/>
          </a:p>
          <a:p>
            <a:pPr marL="457200" indent="-457200">
              <a:buFont typeface="Arial" panose="020B0604020202020204" pitchFamily="34" charset="0"/>
              <a:buChar char="•"/>
            </a:pPr>
            <a:r>
              <a:rPr lang="en-US" dirty="0"/>
              <a:t>Remark 3: </a:t>
            </a:r>
            <a:r>
              <a:rPr lang="en-US" dirty="0">
                <a:solidFill>
                  <a:schemeClr val="accent1"/>
                </a:solidFill>
              </a:rPr>
              <a:t>Both correction methods can be used for any (quasi-)linear problems, </a:t>
            </a:r>
            <a:br>
              <a:rPr lang="en-US" b="0" dirty="0"/>
            </a:br>
            <a:r>
              <a:rPr lang="en-US" b="0" dirty="0"/>
              <a:t>e.g. for beta-beating correction when using ∆</a:t>
            </a:r>
            <a:r>
              <a:rPr lang="el-GR" b="0" dirty="0"/>
              <a:t>β/β</a:t>
            </a:r>
            <a:r>
              <a:rPr lang="en-US" b="0" dirty="0"/>
              <a:t> as “observable” and quadrupole strengths as “correctors”…</a:t>
            </a:r>
          </a:p>
          <a:p>
            <a:endParaRPr lang="en-GB" dirty="0"/>
          </a:p>
        </p:txBody>
      </p:sp>
      <p:sp>
        <p:nvSpPr>
          <p:cNvPr id="3" name="Title 2">
            <a:extLst>
              <a:ext uri="{FF2B5EF4-FFF2-40B4-BE49-F238E27FC236}">
                <a16:creationId xmlns:a16="http://schemas.microsoft.com/office/drawing/2014/main" id="{6E497424-21E7-574E-6BED-4E293EE595ED}"/>
              </a:ext>
            </a:extLst>
          </p:cNvPr>
          <p:cNvSpPr>
            <a:spLocks noGrp="1"/>
          </p:cNvSpPr>
          <p:nvPr>
            <p:ph type="title"/>
          </p:nvPr>
        </p:nvSpPr>
        <p:spPr/>
        <p:txBody>
          <a:bodyPr/>
          <a:lstStyle/>
          <a:p>
            <a:r>
              <a:rPr lang="en-GB" dirty="0"/>
              <a:t>Some remarks about orbit correction</a:t>
            </a:r>
          </a:p>
        </p:txBody>
      </p:sp>
      <p:sp>
        <p:nvSpPr>
          <p:cNvPr id="4" name="Date Placeholder 3">
            <a:extLst>
              <a:ext uri="{FF2B5EF4-FFF2-40B4-BE49-F238E27FC236}">
                <a16:creationId xmlns:a16="http://schemas.microsoft.com/office/drawing/2014/main" id="{B23EDD0C-3A29-7658-A2F8-6EAEE89D1B7E}"/>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78A2623C-74A6-B604-39B0-11F434A5F4E3}"/>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07F7C108-F96E-AC0C-F077-416964996DBE}"/>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Tree>
    <p:extLst>
      <p:ext uri="{BB962C8B-B14F-4D97-AF65-F5344CB8AC3E}">
        <p14:creationId xmlns:p14="http://schemas.microsoft.com/office/powerpoint/2010/main" val="119878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017265"/>
            <a:ext cx="11376024" cy="632289"/>
          </a:xfrm>
        </p:spPr>
        <p:txBody>
          <a:bodyPr/>
          <a:lstStyle/>
          <a:p>
            <a:pPr lvl="1"/>
            <a:r>
              <a:rPr lang="en-GB" dirty="0"/>
              <a:t>The raw orbit at the LHC can have huge errors, but the correction (based partly on MICADO) brings the deviations down by a factor 20</a:t>
            </a:r>
          </a:p>
          <a:p>
            <a:endParaRPr lang="en-US" dirty="0"/>
          </a:p>
          <a:p>
            <a:endParaRPr lang="en-US" dirty="0"/>
          </a:p>
        </p:txBody>
      </p:sp>
      <p:sp>
        <p:nvSpPr>
          <p:cNvPr id="2" name="Title 1"/>
          <p:cNvSpPr>
            <a:spLocks noGrp="1"/>
          </p:cNvSpPr>
          <p:nvPr>
            <p:ph type="title"/>
          </p:nvPr>
        </p:nvSpPr>
        <p:spPr/>
        <p:txBody>
          <a:bodyPr/>
          <a:lstStyle/>
          <a:p>
            <a:r>
              <a:rPr lang="en-US" dirty="0" err="1"/>
              <a:t>LHC</a:t>
            </a:r>
            <a:r>
              <a:rPr lang="en-US" dirty="0"/>
              <a:t> Orbit Correction Example</a:t>
            </a:r>
          </a:p>
        </p:txBody>
      </p:sp>
      <p:sp>
        <p:nvSpPr>
          <p:cNvPr id="4" name="Bent Arrow 3"/>
          <p:cNvSpPr/>
          <p:nvPr/>
        </p:nvSpPr>
        <p:spPr bwMode="auto">
          <a:xfrm rot="5400000">
            <a:off x="6504350" y="2983435"/>
            <a:ext cx="638002" cy="771524"/>
          </a:xfrm>
          <a:prstGeom prst="bentArrow">
            <a:avLst>
              <a:gd name="adj1" fmla="val 25000"/>
              <a:gd name="adj2" fmla="val 28703"/>
              <a:gd name="adj3" fmla="val 25000"/>
              <a:gd name="adj4" fmla="val 43750"/>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pPr>
            <a:endParaRPr lang="en-GB" sz="1800">
              <a:latin typeface="Comic Sans MS" pitchFamily="66" charset="0"/>
            </a:endParaRPr>
          </a:p>
        </p:txBody>
      </p:sp>
      <p:sp>
        <p:nvSpPr>
          <p:cNvPr id="5" name="TextBox 4"/>
          <p:cNvSpPr txBox="1"/>
          <p:nvPr/>
        </p:nvSpPr>
        <p:spPr>
          <a:xfrm>
            <a:off x="6357146" y="3662758"/>
            <a:ext cx="1295547" cy="707886"/>
          </a:xfrm>
          <a:prstGeom prst="rect">
            <a:avLst/>
          </a:prstGeom>
        </p:spPr>
        <p:txBody>
          <a:bodyPr wrap="none" rtlCol="0">
            <a:spAutoFit/>
          </a:bodyPr>
          <a:lstStyle/>
          <a:p>
            <a:pPr>
              <a:spcAft>
                <a:spcPts val="400"/>
              </a:spcAft>
              <a:buClr>
                <a:srgbClr val="0000FF"/>
              </a:buClr>
              <a:buSzPct val="80000"/>
              <a:buNone/>
            </a:pPr>
            <a:r>
              <a:rPr lang="en-GB" sz="2000" b="1" kern="0" dirty="0">
                <a:solidFill>
                  <a:srgbClr val="0000FF"/>
                </a:solidFill>
                <a:latin typeface="Arial"/>
                <a:cs typeface="Arial"/>
              </a:rPr>
              <a:t>MICADO </a:t>
            </a:r>
            <a:br>
              <a:rPr lang="en-GB" sz="2000" b="1" kern="0" dirty="0">
                <a:solidFill>
                  <a:srgbClr val="0000FF"/>
                </a:solidFill>
                <a:latin typeface="Arial"/>
                <a:cs typeface="Arial"/>
              </a:rPr>
            </a:br>
            <a:r>
              <a:rPr lang="en-GB" sz="2000" b="1" kern="0" dirty="0">
                <a:solidFill>
                  <a:srgbClr val="0000FF"/>
                </a:solidFill>
                <a:latin typeface="Arial"/>
                <a:cs typeface="Arial"/>
              </a:rPr>
              <a:t>&amp; Co</a:t>
            </a:r>
          </a:p>
        </p:txBody>
      </p:sp>
      <p:grpSp>
        <p:nvGrpSpPr>
          <p:cNvPr id="6" name="Group 5"/>
          <p:cNvGrpSpPr/>
          <p:nvPr/>
        </p:nvGrpSpPr>
        <p:grpSpPr>
          <a:xfrm>
            <a:off x="7968208" y="1800975"/>
            <a:ext cx="3361926" cy="3229134"/>
            <a:chOff x="633213" y="4078599"/>
            <a:chExt cx="2517402" cy="2417968"/>
          </a:xfrm>
        </p:grpSpPr>
        <p:pic>
          <p:nvPicPr>
            <p:cNvPr id="7"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213" y="4438434"/>
              <a:ext cx="2517402" cy="2058133"/>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989495" y="4078599"/>
              <a:ext cx="1962771" cy="276555"/>
            </a:xfrm>
            <a:prstGeom prst="rect">
              <a:avLst/>
            </a:prstGeom>
          </p:spPr>
          <p:txBody>
            <a:bodyPr wrap="none" rtlCol="0">
              <a:spAutoFit/>
            </a:bodyPr>
            <a:lstStyle/>
            <a:p>
              <a:pPr>
                <a:spcAft>
                  <a:spcPts val="400"/>
                </a:spcAft>
                <a:buClr>
                  <a:srgbClr val="0000FF"/>
                </a:buClr>
                <a:buSzPct val="80000"/>
                <a:buNone/>
              </a:pPr>
              <a:r>
                <a:rPr lang="en-GB" sz="1800" b="1" kern="0" dirty="0">
                  <a:latin typeface="Arial"/>
                  <a:cs typeface="Arial"/>
                </a:rPr>
                <a:t>LHC vacuum chamber</a:t>
              </a:r>
            </a:p>
          </p:txBody>
        </p:sp>
        <p:cxnSp>
          <p:nvCxnSpPr>
            <p:cNvPr id="9" name="Straight Arrow Connector 8"/>
            <p:cNvCxnSpPr/>
            <p:nvPr/>
          </p:nvCxnSpPr>
          <p:spPr bwMode="auto">
            <a:xfrm flipH="1" flipV="1">
              <a:off x="1185333" y="5554133"/>
              <a:ext cx="1514272" cy="140761"/>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cxnSp>
          <p:nvCxnSpPr>
            <p:cNvPr id="10" name="Straight Arrow Connector 9"/>
            <p:cNvCxnSpPr/>
            <p:nvPr/>
          </p:nvCxnSpPr>
          <p:spPr bwMode="auto">
            <a:xfrm flipH="1">
              <a:off x="1896533" y="4990981"/>
              <a:ext cx="153936" cy="1172752"/>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sp>
          <p:nvSpPr>
            <p:cNvPr id="11" name="TextBox 10"/>
            <p:cNvSpPr txBox="1"/>
            <p:nvPr/>
          </p:nvSpPr>
          <p:spPr>
            <a:xfrm>
              <a:off x="2091293" y="5652314"/>
              <a:ext cx="670376" cy="276999"/>
            </a:xfrm>
            <a:prstGeom prst="rect">
              <a:avLst/>
            </a:prstGeom>
          </p:spPr>
          <p:txBody>
            <a:bodyPr wrap="none" rtlCol="0">
              <a:spAutoFit/>
            </a:bodyPr>
            <a:lstStyle/>
            <a:p>
              <a:pPr>
                <a:spcAft>
                  <a:spcPts val="400"/>
                </a:spcAft>
                <a:buClr>
                  <a:srgbClr val="0000FF"/>
                </a:buClr>
                <a:buSzPct val="80000"/>
                <a:buNone/>
              </a:pPr>
              <a:r>
                <a:rPr lang="en-GB" sz="1200" b="1" kern="0" dirty="0">
                  <a:solidFill>
                    <a:srgbClr val="FFFFCC"/>
                  </a:solidFill>
                  <a:latin typeface="+mn-lt"/>
                </a:rPr>
                <a:t>44 mm</a:t>
              </a:r>
            </a:p>
          </p:txBody>
        </p:sp>
        <p:sp>
          <p:nvSpPr>
            <p:cNvPr id="12" name="TextBox 11"/>
            <p:cNvSpPr txBox="1"/>
            <p:nvPr/>
          </p:nvSpPr>
          <p:spPr>
            <a:xfrm>
              <a:off x="1988764" y="5056102"/>
              <a:ext cx="670376" cy="276999"/>
            </a:xfrm>
            <a:prstGeom prst="rect">
              <a:avLst/>
            </a:prstGeom>
          </p:spPr>
          <p:txBody>
            <a:bodyPr wrap="none" rtlCol="0">
              <a:spAutoFit/>
            </a:bodyPr>
            <a:lstStyle/>
            <a:p>
              <a:pPr>
                <a:spcAft>
                  <a:spcPts val="400"/>
                </a:spcAft>
                <a:buClr>
                  <a:srgbClr val="0000FF"/>
                </a:buClr>
                <a:buSzPct val="80000"/>
                <a:buNone/>
              </a:pPr>
              <a:r>
                <a:rPr lang="en-GB" sz="1200" b="1" kern="0" dirty="0">
                  <a:solidFill>
                    <a:srgbClr val="FFFFCC"/>
                  </a:solidFill>
                  <a:latin typeface="+mn-lt"/>
                </a:rPr>
                <a:t>34 mm</a:t>
              </a:r>
            </a:p>
          </p:txBody>
        </p:sp>
      </p:grpSp>
      <p:grpSp>
        <p:nvGrpSpPr>
          <p:cNvPr id="13" name="Group 12"/>
          <p:cNvGrpSpPr/>
          <p:nvPr/>
        </p:nvGrpSpPr>
        <p:grpSpPr>
          <a:xfrm>
            <a:off x="781269" y="4005064"/>
            <a:ext cx="5491915" cy="2248519"/>
            <a:chOff x="3598861" y="3915214"/>
            <a:chExt cx="5491915" cy="2248519"/>
          </a:xfrm>
        </p:grpSpPr>
        <p:grpSp>
          <p:nvGrpSpPr>
            <p:cNvPr id="14" name="Group 13"/>
            <p:cNvGrpSpPr/>
            <p:nvPr/>
          </p:nvGrpSpPr>
          <p:grpSpPr>
            <a:xfrm>
              <a:off x="3598861" y="3966967"/>
              <a:ext cx="5491915" cy="2196766"/>
              <a:chOff x="3596918" y="3987731"/>
              <a:chExt cx="5491915" cy="2196766"/>
            </a:xfrm>
          </p:grpSpPr>
          <p:pic>
            <p:nvPicPr>
              <p:cNvPr id="16" name="Picture 15"/>
              <p:cNvPicPr>
                <a:picLocks noChangeAspect="1"/>
              </p:cNvPicPr>
              <p:nvPr/>
            </p:nvPicPr>
            <p:blipFill>
              <a:blip r:embed="rId4"/>
              <a:stretch>
                <a:fillRect/>
              </a:stretch>
            </p:blipFill>
            <p:spPr>
              <a:xfrm>
                <a:off x="3596918" y="3987731"/>
                <a:ext cx="5491915" cy="2196766"/>
              </a:xfrm>
              <a:prstGeom prst="rect">
                <a:avLst/>
              </a:prstGeom>
            </p:spPr>
          </p:pic>
          <p:cxnSp>
            <p:nvCxnSpPr>
              <p:cNvPr id="17" name="Straight Arrow Connector 16"/>
              <p:cNvCxnSpPr/>
              <p:nvPr/>
            </p:nvCxnSpPr>
            <p:spPr bwMode="auto">
              <a:xfrm>
                <a:off x="5304487" y="4390815"/>
                <a:ext cx="0" cy="1552214"/>
              </a:xfrm>
              <a:prstGeom prst="straightConnector1">
                <a:avLst/>
              </a:prstGeom>
              <a:solidFill>
                <a:schemeClr val="accent1"/>
              </a:solidFill>
              <a:ln w="19050" cap="flat" cmpd="sng" algn="ctr">
                <a:solidFill>
                  <a:srgbClr val="CC3399"/>
                </a:solidFill>
                <a:prstDash val="solid"/>
                <a:round/>
                <a:headEnd type="triangle" w="med" len="med"/>
                <a:tailEnd type="triangle" w="med" len="med"/>
              </a:ln>
              <a:effectLst/>
            </p:spPr>
          </p:cxnSp>
          <p:sp>
            <p:nvSpPr>
              <p:cNvPr id="18" name="TextBox 17"/>
              <p:cNvSpPr txBox="1"/>
              <p:nvPr/>
            </p:nvSpPr>
            <p:spPr>
              <a:xfrm>
                <a:off x="5309635" y="4452913"/>
                <a:ext cx="753519" cy="307777"/>
              </a:xfrm>
              <a:prstGeom prst="rect">
                <a:avLst/>
              </a:prstGeom>
            </p:spPr>
            <p:txBody>
              <a:bodyPr wrap="none" rtlCol="0">
                <a:spAutoFit/>
              </a:bodyPr>
              <a:lstStyle/>
              <a:p>
                <a:pPr>
                  <a:spcAft>
                    <a:spcPts val="400"/>
                  </a:spcAft>
                  <a:buClr>
                    <a:srgbClr val="0000FF"/>
                  </a:buClr>
                  <a:buSzPct val="80000"/>
                  <a:buNone/>
                </a:pPr>
                <a:r>
                  <a:rPr lang="en-GB" sz="1400" b="1" kern="0" dirty="0">
                    <a:solidFill>
                      <a:srgbClr val="CC3399"/>
                    </a:solidFill>
                    <a:latin typeface="Arial"/>
                    <a:cs typeface="Arial"/>
                  </a:rPr>
                  <a:t>50 mm</a:t>
                </a:r>
              </a:p>
            </p:txBody>
          </p:sp>
        </p:grpSp>
        <p:sp>
          <p:nvSpPr>
            <p:cNvPr id="15" name="TextBox 14"/>
            <p:cNvSpPr txBox="1"/>
            <p:nvPr/>
          </p:nvSpPr>
          <p:spPr>
            <a:xfrm>
              <a:off x="5677511" y="3915214"/>
              <a:ext cx="2879784" cy="307777"/>
            </a:xfrm>
            <a:prstGeom prst="rect">
              <a:avLst/>
            </a:prstGeom>
            <a:solidFill>
              <a:schemeClr val="bg1">
                <a:lumMod val="95000"/>
              </a:schemeClr>
            </a:solidFill>
            <a:ln>
              <a:solidFill>
                <a:schemeClr val="tx1"/>
              </a:solidFill>
            </a:ln>
          </p:spPr>
          <p:txBody>
            <a:bodyPr wrap="square" rtlCol="0">
              <a:spAutoFit/>
            </a:bodyPr>
            <a:lstStyle/>
            <a:p>
              <a:pPr>
                <a:spcAft>
                  <a:spcPts val="400"/>
                </a:spcAft>
                <a:buClr>
                  <a:srgbClr val="0000FF"/>
                </a:buClr>
                <a:buSzPct val="80000"/>
                <a:buNone/>
              </a:pPr>
              <a:r>
                <a:rPr lang="en-GB" sz="1400" i="1" kern="0" dirty="0">
                  <a:latin typeface="Arial"/>
                  <a:cs typeface="Arial"/>
                </a:rPr>
                <a:t>Corrected horizontal orbit of ring 1</a:t>
              </a:r>
            </a:p>
          </p:txBody>
        </p:sp>
      </p:grpSp>
      <p:sp>
        <p:nvSpPr>
          <p:cNvPr id="19" name="TextBox 18"/>
          <p:cNvSpPr txBox="1"/>
          <p:nvPr/>
        </p:nvSpPr>
        <p:spPr>
          <a:xfrm>
            <a:off x="8040150" y="5223253"/>
            <a:ext cx="3132588" cy="707886"/>
          </a:xfrm>
          <a:prstGeom prst="rect">
            <a:avLst/>
          </a:prstGeom>
        </p:spPr>
        <p:txBody>
          <a:bodyPr wrap="none" rtlCol="0">
            <a:spAutoFit/>
          </a:bodyPr>
          <a:lstStyle/>
          <a:p>
            <a:pPr>
              <a:spcAft>
                <a:spcPts val="400"/>
              </a:spcAft>
              <a:buClr>
                <a:srgbClr val="0000FF"/>
              </a:buClr>
              <a:buSzPct val="80000"/>
              <a:buNone/>
            </a:pPr>
            <a:r>
              <a:rPr lang="en-GB" sz="2000" b="1" kern="0" dirty="0">
                <a:latin typeface="Arial"/>
                <a:cs typeface="Arial"/>
              </a:rPr>
              <a:t>At the LHC a good orbit </a:t>
            </a:r>
            <a:br>
              <a:rPr lang="en-GB" sz="2000" b="1" kern="0" dirty="0">
                <a:latin typeface="Arial"/>
                <a:cs typeface="Arial"/>
              </a:rPr>
            </a:br>
            <a:r>
              <a:rPr lang="en-GB" sz="2000" b="1" kern="0" dirty="0">
                <a:latin typeface="Arial"/>
                <a:cs typeface="Arial"/>
              </a:rPr>
              <a:t>correction is vital !</a:t>
            </a:r>
          </a:p>
        </p:txBody>
      </p:sp>
      <p:grpSp>
        <p:nvGrpSpPr>
          <p:cNvPr id="20" name="Group 19"/>
          <p:cNvGrpSpPr/>
          <p:nvPr/>
        </p:nvGrpSpPr>
        <p:grpSpPr>
          <a:xfrm>
            <a:off x="767408" y="1674862"/>
            <a:ext cx="5491915" cy="2244094"/>
            <a:chOff x="591166" y="1516486"/>
            <a:chExt cx="5491915" cy="2244094"/>
          </a:xfrm>
        </p:grpSpPr>
        <p:grpSp>
          <p:nvGrpSpPr>
            <p:cNvPr id="21" name="Group 20"/>
            <p:cNvGrpSpPr/>
            <p:nvPr/>
          </p:nvGrpSpPr>
          <p:grpSpPr>
            <a:xfrm>
              <a:off x="591166" y="1516486"/>
              <a:ext cx="5491915" cy="2244094"/>
              <a:chOff x="633213" y="1696309"/>
              <a:chExt cx="5491915" cy="2244094"/>
            </a:xfrm>
          </p:grpSpPr>
          <p:pic>
            <p:nvPicPr>
              <p:cNvPr id="24" name="Picture 23"/>
              <p:cNvPicPr>
                <a:picLocks noChangeAspect="1"/>
              </p:cNvPicPr>
              <p:nvPr/>
            </p:nvPicPr>
            <p:blipFill>
              <a:blip r:embed="rId5"/>
              <a:stretch>
                <a:fillRect/>
              </a:stretch>
            </p:blipFill>
            <p:spPr>
              <a:xfrm>
                <a:off x="633213" y="1743637"/>
                <a:ext cx="5491915" cy="2196766"/>
              </a:xfrm>
              <a:prstGeom prst="rect">
                <a:avLst/>
              </a:prstGeom>
            </p:spPr>
          </p:pic>
          <p:sp>
            <p:nvSpPr>
              <p:cNvPr id="25" name="TextBox 24"/>
              <p:cNvSpPr txBox="1"/>
              <p:nvPr/>
            </p:nvSpPr>
            <p:spPr>
              <a:xfrm>
                <a:off x="2741839" y="1696309"/>
                <a:ext cx="3096344" cy="307777"/>
              </a:xfrm>
              <a:prstGeom prst="rect">
                <a:avLst/>
              </a:prstGeom>
              <a:solidFill>
                <a:schemeClr val="bg1">
                  <a:lumMod val="95000"/>
                </a:schemeClr>
              </a:solidFill>
              <a:ln>
                <a:solidFill>
                  <a:schemeClr val="tx1"/>
                </a:solidFill>
              </a:ln>
            </p:spPr>
            <p:txBody>
              <a:bodyPr wrap="square" rtlCol="0">
                <a:spAutoFit/>
              </a:bodyPr>
              <a:lstStyle/>
              <a:p>
                <a:pPr>
                  <a:spcAft>
                    <a:spcPts val="400"/>
                  </a:spcAft>
                  <a:buClr>
                    <a:srgbClr val="0000FF"/>
                  </a:buClr>
                  <a:buSzPct val="80000"/>
                  <a:buNone/>
                </a:pPr>
                <a:r>
                  <a:rPr lang="en-GB" sz="1400" i="1" kern="0" dirty="0">
                    <a:latin typeface="Arial"/>
                    <a:cs typeface="Arial"/>
                  </a:rPr>
                  <a:t>Uncorrected horizontal orbit of ring 1</a:t>
                </a:r>
              </a:p>
            </p:txBody>
          </p:sp>
        </p:grpSp>
        <p:cxnSp>
          <p:nvCxnSpPr>
            <p:cNvPr id="22" name="Straight Arrow Connector 21"/>
            <p:cNvCxnSpPr/>
            <p:nvPr/>
          </p:nvCxnSpPr>
          <p:spPr bwMode="auto">
            <a:xfrm>
              <a:off x="1941675" y="1977608"/>
              <a:ext cx="0" cy="1552214"/>
            </a:xfrm>
            <a:prstGeom prst="straightConnector1">
              <a:avLst/>
            </a:prstGeom>
            <a:solidFill>
              <a:schemeClr val="accent1"/>
            </a:solidFill>
            <a:ln w="19050" cap="flat" cmpd="sng" algn="ctr">
              <a:solidFill>
                <a:srgbClr val="CC3399"/>
              </a:solidFill>
              <a:prstDash val="solid"/>
              <a:round/>
              <a:headEnd type="triangle" w="med" len="med"/>
              <a:tailEnd type="triangle" w="med" len="med"/>
            </a:ln>
            <a:effectLst/>
          </p:spPr>
        </p:cxnSp>
        <p:sp>
          <p:nvSpPr>
            <p:cNvPr id="23" name="TextBox 22"/>
            <p:cNvSpPr txBox="1"/>
            <p:nvPr/>
          </p:nvSpPr>
          <p:spPr>
            <a:xfrm>
              <a:off x="1946823" y="2039706"/>
              <a:ext cx="753519" cy="307777"/>
            </a:xfrm>
            <a:prstGeom prst="rect">
              <a:avLst/>
            </a:prstGeom>
          </p:spPr>
          <p:txBody>
            <a:bodyPr wrap="none" rtlCol="0">
              <a:spAutoFit/>
            </a:bodyPr>
            <a:lstStyle/>
            <a:p>
              <a:pPr>
                <a:spcAft>
                  <a:spcPts val="400"/>
                </a:spcAft>
                <a:buClr>
                  <a:srgbClr val="0000FF"/>
                </a:buClr>
                <a:buSzPct val="80000"/>
                <a:buNone/>
              </a:pPr>
              <a:r>
                <a:rPr lang="en-GB" sz="1400" b="1" kern="0" dirty="0">
                  <a:solidFill>
                    <a:srgbClr val="CC3399"/>
                  </a:solidFill>
                  <a:latin typeface="Arial"/>
                  <a:cs typeface="Arial"/>
                </a:rPr>
                <a:t>50 mm</a:t>
              </a:r>
            </a:p>
          </p:txBody>
        </p:sp>
      </p:grpSp>
      <p:sp>
        <p:nvSpPr>
          <p:cNvPr id="26" name="Date Placeholder 25">
            <a:extLst>
              <a:ext uri="{FF2B5EF4-FFF2-40B4-BE49-F238E27FC236}">
                <a16:creationId xmlns:a16="http://schemas.microsoft.com/office/drawing/2014/main" id="{5562E841-18AD-67B3-F005-7AD4D5D55552}"/>
              </a:ext>
            </a:extLst>
          </p:cNvPr>
          <p:cNvSpPr>
            <a:spLocks noGrp="1"/>
          </p:cNvSpPr>
          <p:nvPr>
            <p:ph type="dt" sz="half" idx="10"/>
          </p:nvPr>
        </p:nvSpPr>
        <p:spPr/>
        <p:txBody>
          <a:bodyPr/>
          <a:lstStyle/>
          <a:p>
            <a:r>
              <a:rPr lang="en-US"/>
              <a:t>21.09.2025 - 04.10.2025</a:t>
            </a:r>
            <a:endParaRPr lang="en-US" dirty="0"/>
          </a:p>
        </p:txBody>
      </p:sp>
      <p:sp>
        <p:nvSpPr>
          <p:cNvPr id="27" name="Footer Placeholder 26">
            <a:extLst>
              <a:ext uri="{FF2B5EF4-FFF2-40B4-BE49-F238E27FC236}">
                <a16:creationId xmlns:a16="http://schemas.microsoft.com/office/drawing/2014/main" id="{A9FCBE62-2CBA-A3C0-62C8-DDF65393DDBE}"/>
              </a:ext>
            </a:extLst>
          </p:cNvPr>
          <p:cNvSpPr>
            <a:spLocks noGrp="1"/>
          </p:cNvSpPr>
          <p:nvPr>
            <p:ph type="ftr" sz="quarter" idx="11"/>
          </p:nvPr>
        </p:nvSpPr>
        <p:spPr/>
        <p:txBody>
          <a:bodyPr/>
          <a:lstStyle/>
          <a:p>
            <a:r>
              <a:rPr lang="en-US" dirty="0"/>
              <a:t>Linear Imperfections and Correction</a:t>
            </a:r>
          </a:p>
        </p:txBody>
      </p:sp>
      <p:sp>
        <p:nvSpPr>
          <p:cNvPr id="28" name="Slide Number Placeholder 27">
            <a:extLst>
              <a:ext uri="{FF2B5EF4-FFF2-40B4-BE49-F238E27FC236}">
                <a16:creationId xmlns:a16="http://schemas.microsoft.com/office/drawing/2014/main" id="{48E83B94-136E-5D84-7B4B-CE19A72286D0}"/>
              </a:ext>
            </a:extLst>
          </p:cNvPr>
          <p:cNvSpPr>
            <a:spLocks noGrp="1"/>
          </p:cNvSpPr>
          <p:nvPr>
            <p:ph type="sldNum" sz="quarter" idx="12"/>
          </p:nvPr>
        </p:nvSpPr>
        <p:spPr/>
        <p:txBody>
          <a:bodyPr/>
          <a:lstStyle/>
          <a:p>
            <a:fld id="{36B5EA5A-BC32-A742-B11B-8E7414D5B535}" type="slidenum">
              <a:rPr lang="en-US" smtClean="0"/>
              <a:pPr/>
              <a:t>51</a:t>
            </a:fld>
            <a:endParaRPr lang="en-US" dirty="0"/>
          </a:p>
        </p:txBody>
      </p:sp>
      <p:sp>
        <p:nvSpPr>
          <p:cNvPr id="30" name="Bent Arrow 29">
            <a:extLst>
              <a:ext uri="{FF2B5EF4-FFF2-40B4-BE49-F238E27FC236}">
                <a16:creationId xmlns:a16="http://schemas.microsoft.com/office/drawing/2014/main" id="{60203870-EC65-DCD8-E113-15560F893FBE}"/>
              </a:ext>
            </a:extLst>
          </p:cNvPr>
          <p:cNvSpPr/>
          <p:nvPr/>
        </p:nvSpPr>
        <p:spPr bwMode="auto">
          <a:xfrm rot="10800000">
            <a:off x="6360763" y="4521999"/>
            <a:ext cx="743348" cy="707886"/>
          </a:xfrm>
          <a:prstGeom prst="bentArrow">
            <a:avLst>
              <a:gd name="adj1" fmla="val 25000"/>
              <a:gd name="adj2" fmla="val 28703"/>
              <a:gd name="adj3" fmla="val 25000"/>
              <a:gd name="adj4" fmla="val 43750"/>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pPr>
            <a:endParaRPr lang="en-GB" sz="1800">
              <a:latin typeface="Comic Sans MS" pitchFamily="66" charset="0"/>
            </a:endParaRPr>
          </a:p>
        </p:txBody>
      </p:sp>
    </p:spTree>
    <p:extLst>
      <p:ext uri="{BB962C8B-B14F-4D97-AF65-F5344CB8AC3E}">
        <p14:creationId xmlns:p14="http://schemas.microsoft.com/office/powerpoint/2010/main" val="318229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Beam orbit stability is very critical </a:t>
            </a:r>
          </a:p>
          <a:p>
            <a:pPr lvl="1"/>
            <a:r>
              <a:rPr lang="en-US" b="1" dirty="0"/>
              <a:t>Injection</a:t>
            </a:r>
            <a:r>
              <a:rPr lang="en-US" dirty="0"/>
              <a:t> and </a:t>
            </a:r>
            <a:r>
              <a:rPr lang="en-US" b="1" dirty="0"/>
              <a:t>extraction</a:t>
            </a:r>
            <a:r>
              <a:rPr lang="en-US" dirty="0"/>
              <a:t> </a:t>
            </a:r>
            <a:r>
              <a:rPr lang="en-US" b="1" dirty="0"/>
              <a:t>efficiency</a:t>
            </a:r>
            <a:r>
              <a:rPr lang="en-US" dirty="0"/>
              <a:t> of synchrotrons</a:t>
            </a:r>
          </a:p>
          <a:p>
            <a:pPr lvl="1"/>
            <a:r>
              <a:rPr lang="en-US" dirty="0"/>
              <a:t>Stability of </a:t>
            </a:r>
            <a:r>
              <a:rPr lang="en-US" b="1" dirty="0"/>
              <a:t>collision</a:t>
            </a:r>
            <a:r>
              <a:rPr lang="en-US" dirty="0"/>
              <a:t> point in colliders</a:t>
            </a:r>
          </a:p>
          <a:p>
            <a:pPr lvl="1"/>
            <a:r>
              <a:rPr lang="en-US" dirty="0"/>
              <a:t>Stability of the </a:t>
            </a:r>
            <a:r>
              <a:rPr lang="en-US" b="1" dirty="0"/>
              <a:t>synchrotron light spot </a:t>
            </a:r>
            <a:r>
              <a:rPr lang="en-US" dirty="0"/>
              <a:t>in the beam lines of light sources</a:t>
            </a:r>
          </a:p>
          <a:p>
            <a:r>
              <a:rPr lang="en-US" dirty="0"/>
              <a:t>Consequences of orbit distortion</a:t>
            </a:r>
          </a:p>
          <a:p>
            <a:pPr lvl="1"/>
            <a:r>
              <a:rPr lang="en-US" dirty="0"/>
              <a:t>Modification of </a:t>
            </a:r>
            <a:r>
              <a:rPr lang="en-US" b="1" dirty="0"/>
              <a:t>optics</a:t>
            </a:r>
            <a:r>
              <a:rPr lang="en-US" dirty="0"/>
              <a:t> functions, </a:t>
            </a:r>
            <a:r>
              <a:rPr lang="en-US" b="1" dirty="0"/>
              <a:t>resonance</a:t>
            </a:r>
            <a:r>
              <a:rPr lang="en-US" dirty="0"/>
              <a:t> excitation, </a:t>
            </a:r>
            <a:r>
              <a:rPr lang="en-US" b="1" dirty="0"/>
              <a:t>aperture</a:t>
            </a:r>
            <a:r>
              <a:rPr lang="en-US" dirty="0"/>
              <a:t> limitations, </a:t>
            </a:r>
            <a:r>
              <a:rPr lang="en-US" b="1" dirty="0"/>
              <a:t>lifetime</a:t>
            </a:r>
            <a:r>
              <a:rPr lang="en-US" dirty="0"/>
              <a:t> reduction, </a:t>
            </a:r>
            <a:r>
              <a:rPr lang="en-US" b="1" dirty="0"/>
              <a:t>coupling</a:t>
            </a:r>
            <a:r>
              <a:rPr lang="en-US" dirty="0"/>
              <a:t>, poor injection/extraction </a:t>
            </a:r>
            <a:r>
              <a:rPr lang="en-US" b="1" dirty="0"/>
              <a:t>efficiency</a:t>
            </a:r>
          </a:p>
          <a:p>
            <a:r>
              <a:rPr lang="en-US" dirty="0"/>
              <a:t>Sources for closed orbit drifts</a:t>
            </a:r>
          </a:p>
          <a:p>
            <a:pPr lvl="1"/>
            <a:r>
              <a:rPr lang="en-US" b="1" dirty="0"/>
              <a:t>Long term (years - months)</a:t>
            </a:r>
            <a:r>
              <a:rPr lang="en-US" dirty="0"/>
              <a:t>: ground settling, </a:t>
            </a:r>
            <a:r>
              <a:rPr lang="en-US" b="1" dirty="0"/>
              <a:t>season</a:t>
            </a:r>
            <a:r>
              <a:rPr lang="en-US" dirty="0"/>
              <a:t> changes, …</a:t>
            </a:r>
          </a:p>
          <a:p>
            <a:pPr lvl="1"/>
            <a:r>
              <a:rPr lang="en-US" b="1" dirty="0"/>
              <a:t>Medium term (days - hours)</a:t>
            </a:r>
            <a:r>
              <a:rPr lang="en-US" dirty="0"/>
              <a:t>: sun and moon, </a:t>
            </a:r>
            <a:r>
              <a:rPr lang="en-US" b="1" dirty="0"/>
              <a:t>day-night</a:t>
            </a:r>
            <a:r>
              <a:rPr lang="en-US" dirty="0"/>
              <a:t> variations (thermal), rivers, rain, wind, refills and start-up, instrumentation errors, drift of </a:t>
            </a:r>
            <a:r>
              <a:rPr lang="en-US" b="1" dirty="0"/>
              <a:t>electronics</a:t>
            </a:r>
            <a:r>
              <a:rPr lang="en-US" dirty="0"/>
              <a:t>, local machinery, filling patterns, …</a:t>
            </a:r>
          </a:p>
          <a:p>
            <a:pPr lvl="1"/>
            <a:r>
              <a:rPr lang="en-US" b="1" dirty="0"/>
              <a:t>Short term (minutes - seconds)</a:t>
            </a:r>
            <a:r>
              <a:rPr lang="en-US" dirty="0"/>
              <a:t>: ground </a:t>
            </a:r>
            <a:r>
              <a:rPr lang="en-US" b="1" dirty="0"/>
              <a:t>vibrations</a:t>
            </a:r>
            <a:r>
              <a:rPr lang="en-US" dirty="0"/>
              <a:t>, power supply </a:t>
            </a:r>
            <a:r>
              <a:rPr lang="en-US" b="1" dirty="0"/>
              <a:t>ripples</a:t>
            </a:r>
            <a:r>
              <a:rPr lang="en-US" dirty="0"/>
              <a:t>, </a:t>
            </a:r>
            <a:r>
              <a:rPr lang="en-US" b="1" dirty="0"/>
              <a:t>air conditioning</a:t>
            </a:r>
            <a:r>
              <a:rPr lang="en-US" dirty="0"/>
              <a:t>, refrigerators/</a:t>
            </a:r>
            <a:r>
              <a:rPr lang="en-US" b="1" dirty="0"/>
              <a:t>compressors</a:t>
            </a:r>
            <a:r>
              <a:rPr lang="en-US" dirty="0"/>
              <a:t>, …</a:t>
            </a:r>
          </a:p>
          <a:p>
            <a:endParaRPr lang="en-US" dirty="0"/>
          </a:p>
        </p:txBody>
      </p:sp>
      <p:sp>
        <p:nvSpPr>
          <p:cNvPr id="2" name="Title 1"/>
          <p:cNvSpPr>
            <a:spLocks noGrp="1"/>
          </p:cNvSpPr>
          <p:nvPr>
            <p:ph type="title"/>
          </p:nvPr>
        </p:nvSpPr>
        <p:spPr/>
        <p:txBody>
          <a:bodyPr/>
          <a:lstStyle/>
          <a:p>
            <a:r>
              <a:rPr lang="en-US" dirty="0"/>
              <a:t>Final words on beam orbit stability</a:t>
            </a:r>
          </a:p>
        </p:txBody>
      </p:sp>
      <p:sp>
        <p:nvSpPr>
          <p:cNvPr id="4" name="Date Placeholder 3">
            <a:extLst>
              <a:ext uri="{FF2B5EF4-FFF2-40B4-BE49-F238E27FC236}">
                <a16:creationId xmlns:a16="http://schemas.microsoft.com/office/drawing/2014/main" id="{30395E83-43C2-C8D5-3FC4-33852CFF3C2D}"/>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526A2B77-41D9-E507-3698-520A27D22640}"/>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46271F04-2516-EEB8-E07F-F72D495CBE08}"/>
              </a:ext>
            </a:extLst>
          </p:cNvPr>
          <p:cNvSpPr>
            <a:spLocks noGrp="1"/>
          </p:cNvSpPr>
          <p:nvPr>
            <p:ph type="sldNum" sz="quarter" idx="12"/>
          </p:nvPr>
        </p:nvSpPr>
        <p:spPr/>
        <p:txBody>
          <a:bodyPr/>
          <a:lstStyle/>
          <a:p>
            <a:fld id="{36B5EA5A-BC32-A742-B11B-8E7414D5B535}" type="slidenum">
              <a:rPr lang="en-US" smtClean="0"/>
              <a:pPr/>
              <a:t>52</a:t>
            </a:fld>
            <a:endParaRPr lang="en-US" dirty="0"/>
          </a:p>
        </p:txBody>
      </p:sp>
    </p:spTree>
    <p:extLst>
      <p:ext uri="{BB962C8B-B14F-4D97-AF65-F5344CB8AC3E}">
        <p14:creationId xmlns:p14="http://schemas.microsoft.com/office/powerpoint/2010/main" val="391309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half" idx="1"/>
          </p:nvPr>
        </p:nvSpPr>
        <p:spPr/>
        <p:txBody>
          <a:bodyPr>
            <a:normAutofit fontScale="92500" lnSpcReduction="20000"/>
          </a:bodyPr>
          <a:lstStyle/>
          <a:p>
            <a:pPr>
              <a:buClrTx/>
            </a:pPr>
            <a:r>
              <a:rPr lang="en-US" dirty="0">
                <a:solidFill>
                  <a:srgbClr val="A6A6A6"/>
                </a:solidFill>
              </a:rPr>
              <a:t>Introduction</a:t>
            </a:r>
          </a:p>
          <a:p>
            <a:pPr>
              <a:buClrTx/>
            </a:pPr>
            <a:r>
              <a:rPr lang="en-US" dirty="0">
                <a:solidFill>
                  <a:srgbClr val="A6A6A6"/>
                </a:solidFill>
              </a:rPr>
              <a:t>Closed orbit distortion (steering error)</a:t>
            </a:r>
          </a:p>
          <a:p>
            <a:pPr lvl="1">
              <a:buClrTx/>
              <a:buFont typeface="Wingdings" charset="0"/>
              <a:buChar char="q"/>
            </a:pPr>
            <a:r>
              <a:rPr lang="en-US" dirty="0">
                <a:solidFill>
                  <a:srgbClr val="A6A6A6"/>
                </a:solidFill>
              </a:rPr>
              <a:t>Beam orbit stability</a:t>
            </a:r>
          </a:p>
          <a:p>
            <a:pPr lvl="1">
              <a:buClrTx/>
              <a:buFont typeface="Wingdings" charset="0"/>
              <a:buChar char="q"/>
            </a:pPr>
            <a:r>
              <a:rPr lang="en-US" dirty="0">
                <a:solidFill>
                  <a:srgbClr val="A6A6A6"/>
                </a:solidFill>
              </a:rPr>
              <a:t>Imperfections leading to closed orbit distortion</a:t>
            </a:r>
          </a:p>
          <a:p>
            <a:pPr lvl="1">
              <a:buClrTx/>
              <a:buFont typeface="Wingdings" charset="0"/>
              <a:buChar char="q"/>
            </a:pPr>
            <a:r>
              <a:rPr lang="en-US" dirty="0">
                <a:solidFill>
                  <a:srgbClr val="A6A6A6"/>
                </a:solidFill>
              </a:rPr>
              <a:t>Effect of single and multiple dipole kicks</a:t>
            </a:r>
          </a:p>
          <a:p>
            <a:pPr lvl="1">
              <a:buClrTx/>
              <a:buFont typeface="Wingdings" charset="0"/>
              <a:buChar char="q"/>
            </a:pPr>
            <a:r>
              <a:rPr lang="en-US" dirty="0">
                <a:solidFill>
                  <a:srgbClr val="A6A6A6"/>
                </a:solidFill>
              </a:rPr>
              <a:t>Closed orbit correction methods</a:t>
            </a:r>
          </a:p>
          <a:p>
            <a:r>
              <a:rPr lang="en-US" dirty="0"/>
              <a:t>Optics function distortion (gradient error)</a:t>
            </a:r>
          </a:p>
          <a:p>
            <a:pPr lvl="1">
              <a:buFont typeface="Wingdings" charset="0"/>
              <a:buChar char="q"/>
            </a:pPr>
            <a:r>
              <a:rPr lang="en-US" dirty="0"/>
              <a:t>Imperfections leading to optics distortion</a:t>
            </a:r>
          </a:p>
          <a:p>
            <a:pPr lvl="1">
              <a:buFont typeface="Wingdings" charset="0"/>
              <a:buChar char="q"/>
            </a:pPr>
            <a:r>
              <a:rPr lang="en-US" dirty="0"/>
              <a:t>Tune-shift and beta distortion due to gradient errors</a:t>
            </a:r>
          </a:p>
          <a:p>
            <a:pPr lvl="1">
              <a:buFont typeface="Wingdings" charset="0"/>
              <a:buChar char="q"/>
            </a:pPr>
            <a:r>
              <a:rPr lang="en-US" dirty="0"/>
              <a:t>Gradient error correction</a:t>
            </a:r>
          </a:p>
          <a:p>
            <a:pPr>
              <a:buClrTx/>
            </a:pPr>
            <a:r>
              <a:rPr lang="en-US" dirty="0">
                <a:solidFill>
                  <a:schemeClr val="bg1">
                    <a:lumMod val="65000"/>
                  </a:schemeClr>
                </a:solidFill>
              </a:rPr>
              <a:t>Coupling error</a:t>
            </a:r>
          </a:p>
          <a:p>
            <a:pPr lvl="1">
              <a:buClrTx/>
              <a:buFont typeface="Wingdings" charset="0"/>
              <a:buChar char="q"/>
            </a:pPr>
            <a:r>
              <a:rPr lang="en-US" dirty="0">
                <a:solidFill>
                  <a:schemeClr val="bg1">
                    <a:lumMod val="65000"/>
                  </a:schemeClr>
                </a:solidFill>
              </a:rPr>
              <a:t>Coupling errors and their effect</a:t>
            </a:r>
          </a:p>
          <a:p>
            <a:pPr lvl="1">
              <a:buClrTx/>
              <a:buFont typeface="Wingdings" charset="0"/>
              <a:buChar char="q"/>
            </a:pPr>
            <a:r>
              <a:rPr lang="en-US" dirty="0">
                <a:solidFill>
                  <a:schemeClr val="bg1">
                    <a:lumMod val="65000"/>
                  </a:schemeClr>
                </a:solidFill>
              </a:rPr>
              <a:t>Coupling correction</a:t>
            </a:r>
          </a:p>
          <a:p>
            <a:pPr>
              <a:buClrTx/>
            </a:pPr>
            <a:r>
              <a:rPr lang="en-US" dirty="0">
                <a:solidFill>
                  <a:schemeClr val="bg1">
                    <a:lumMod val="65000"/>
                  </a:schemeClr>
                </a:solidFill>
              </a:rPr>
              <a:t>Summary</a:t>
            </a:r>
          </a:p>
        </p:txBody>
      </p:sp>
      <p:sp>
        <p:nvSpPr>
          <p:cNvPr id="5" name="Date Placeholder 4">
            <a:extLst>
              <a:ext uri="{FF2B5EF4-FFF2-40B4-BE49-F238E27FC236}">
                <a16:creationId xmlns:a16="http://schemas.microsoft.com/office/drawing/2014/main" id="{2375BD4A-10CD-BC33-FE67-568F101DED7D}"/>
              </a:ext>
            </a:extLst>
          </p:cNvPr>
          <p:cNvSpPr>
            <a:spLocks noGrp="1"/>
          </p:cNvSpPr>
          <p:nvPr>
            <p:ph type="dt" sz="half" idx="14"/>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C139C82E-B4A3-2B96-3DCB-B134E18D629F}"/>
              </a:ext>
            </a:extLst>
          </p:cNvPr>
          <p:cNvSpPr>
            <a:spLocks noGrp="1"/>
          </p:cNvSpPr>
          <p:nvPr>
            <p:ph type="ftr" sz="quarter" idx="15"/>
          </p:nvPr>
        </p:nvSpPr>
        <p:spPr/>
        <p:txBody>
          <a:bodyPr/>
          <a:lstStyle/>
          <a:p>
            <a:r>
              <a:rPr lang="en-US"/>
              <a:t>Linear Imperfections and Correction</a:t>
            </a:r>
            <a:endParaRPr lang="en-US" dirty="0"/>
          </a:p>
        </p:txBody>
      </p:sp>
      <p:sp>
        <p:nvSpPr>
          <p:cNvPr id="7" name="Slide Number Placeholder 6">
            <a:extLst>
              <a:ext uri="{FF2B5EF4-FFF2-40B4-BE49-F238E27FC236}">
                <a16:creationId xmlns:a16="http://schemas.microsoft.com/office/drawing/2014/main" id="{623D3157-6655-1BB8-21AC-D5ADED6D85D2}"/>
              </a:ext>
            </a:extLst>
          </p:cNvPr>
          <p:cNvSpPr>
            <a:spLocks noGrp="1"/>
          </p:cNvSpPr>
          <p:nvPr>
            <p:ph type="sldNum" sz="quarter" idx="16"/>
          </p:nvPr>
        </p:nvSpPr>
        <p:spPr/>
        <p:txBody>
          <a:bodyPr/>
          <a:lstStyle/>
          <a:p>
            <a:fld id="{36B5EA5A-BC32-A742-B11B-8E7414D5B535}" type="slidenum">
              <a:rPr lang="en-US" smtClean="0"/>
              <a:pPr/>
              <a:t>53</a:t>
            </a:fld>
            <a:endParaRPr lang="en-US" dirty="0"/>
          </a:p>
        </p:txBody>
      </p:sp>
      <p:pic>
        <p:nvPicPr>
          <p:cNvPr id="14" name="Image 7" descr="Une image contenant intérieur&#10;&#10;Description générée automatiquement">
            <a:extLst>
              <a:ext uri="{FF2B5EF4-FFF2-40B4-BE49-F238E27FC236}">
                <a16:creationId xmlns:a16="http://schemas.microsoft.com/office/drawing/2014/main" id="{0A5AFDFC-1882-413C-5091-D1910B55331B}"/>
              </a:ext>
            </a:extLst>
          </p:cNvPr>
          <p:cNvPicPr>
            <a:picLocks noGrp="1" noChangeAspect="1"/>
          </p:cNvPicPr>
          <p:nvPr>
            <p:ph type="pic" sz="quarter" idx="13"/>
          </p:nvPr>
        </p:nvPicPr>
        <p:blipFill rotWithShape="1">
          <a:blip r:embed="rId2" cstate="hq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l="13603" r="13603"/>
          <a:stretch/>
        </p:blipFill>
        <p:spPr>
          <a:prstGeom prst="rect">
            <a:avLst/>
          </a:prstGeom>
          <a:pattFill prst="lgCheck">
            <a:fgClr>
              <a:schemeClr val="accent4"/>
            </a:fgClr>
            <a:bgClr>
              <a:schemeClr val="bg1"/>
            </a:bgClr>
          </a:pattFill>
          <a:ln>
            <a:noFill/>
          </a:ln>
          <a:effectLst/>
        </p:spPr>
      </p:pic>
    </p:spTree>
    <p:extLst>
      <p:ext uri="{BB962C8B-B14F-4D97-AF65-F5344CB8AC3E}">
        <p14:creationId xmlns:p14="http://schemas.microsoft.com/office/powerpoint/2010/main" val="8298310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Illustration of optics distortion</a:t>
            </a:r>
          </a:p>
        </p:txBody>
      </p:sp>
      <p:pic>
        <p:nvPicPr>
          <p:cNvPr id="7" name="Picture 6" descr="Q4.310_kL0.000_turns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80928"/>
            <a:ext cx="8784000" cy="3513600"/>
          </a:xfrm>
          <a:prstGeom prst="rect">
            <a:avLst/>
          </a:prstGeom>
        </p:spPr>
      </p:pic>
      <p:pic>
        <p:nvPicPr>
          <p:cNvPr id="8" name="Picture 7" descr="Q4.310_kL25.000_turns1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80928"/>
            <a:ext cx="8784000" cy="3513600"/>
          </a:xfrm>
          <a:prstGeom prst="rect">
            <a:avLst/>
          </a:prstGeom>
        </p:spPr>
      </p:pic>
      <p:sp>
        <p:nvSpPr>
          <p:cNvPr id="10" name="Oval 9"/>
          <p:cNvSpPr/>
          <p:nvPr/>
        </p:nvSpPr>
        <p:spPr bwMode="auto">
          <a:xfrm>
            <a:off x="6600056" y="5229200"/>
            <a:ext cx="1008112" cy="72008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sp>
        <p:nvSpPr>
          <p:cNvPr id="4" name="Date Placeholder 3">
            <a:extLst>
              <a:ext uri="{FF2B5EF4-FFF2-40B4-BE49-F238E27FC236}">
                <a16:creationId xmlns:a16="http://schemas.microsoft.com/office/drawing/2014/main" id="{F461B7E7-6720-CCB3-CE75-C74C1FAD2790}"/>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61C546AB-D208-5C96-6433-27445DEEE814}"/>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21EA7D88-86F5-3EAF-3F1E-6901EA171FE9}"/>
              </a:ext>
            </a:extLst>
          </p:cNvPr>
          <p:cNvSpPr>
            <a:spLocks noGrp="1"/>
          </p:cNvSpPr>
          <p:nvPr>
            <p:ph type="sldNum" sz="quarter" idx="12"/>
          </p:nvPr>
        </p:nvSpPr>
        <p:spPr/>
        <p:txBody>
          <a:bodyPr/>
          <a:lstStyle/>
          <a:p>
            <a:fld id="{36B5EA5A-BC32-A742-B11B-8E7414D5B535}" type="slidenum">
              <a:rPr lang="en-US" smtClean="0"/>
              <a:pPr/>
              <a:t>54</a:t>
            </a:fld>
            <a:endParaRPr lang="en-US" dirty="0"/>
          </a:p>
        </p:txBody>
      </p:sp>
      <p:sp>
        <p:nvSpPr>
          <p:cNvPr id="3" name="Content Placeholder 2"/>
          <p:cNvSpPr>
            <a:spLocks noGrp="1"/>
          </p:cNvSpPr>
          <p:nvPr>
            <p:ph idx="1"/>
          </p:nvPr>
        </p:nvSpPr>
        <p:spPr/>
        <p:txBody>
          <a:bodyPr>
            <a:normAutofit/>
          </a:bodyPr>
          <a:lstStyle/>
          <a:p>
            <a:r>
              <a:rPr lang="en-US" dirty="0"/>
              <a:t>Ideal machine toy model with regular FODO lattice and </a:t>
            </a:r>
            <a:r>
              <a:rPr lang="en-US" dirty="0">
                <a:solidFill>
                  <a:srgbClr val="BE1787"/>
                </a:solidFill>
              </a:rPr>
              <a:t>quadrupole error</a:t>
            </a:r>
            <a:r>
              <a:rPr lang="en-US" dirty="0">
                <a:solidFill>
                  <a:srgbClr val="FF00FF"/>
                </a:solidFill>
              </a:rPr>
              <a:t> </a:t>
            </a:r>
            <a:r>
              <a:rPr lang="en-US" dirty="0"/>
              <a:t>at the end of circumference </a:t>
            </a:r>
          </a:p>
          <a:p>
            <a:pPr lvl="1"/>
            <a:r>
              <a:rPr lang="en-US" dirty="0"/>
              <a:t>Particle injected with offset performs betatron oscillations but gets additional focusing from quadrupole error</a:t>
            </a:r>
          </a:p>
          <a:p>
            <a:pPr lvl="2"/>
            <a:r>
              <a:rPr lang="is-IS" dirty="0"/>
              <a:t>There is a </a:t>
            </a:r>
            <a:r>
              <a:rPr lang="is-IS" b="1" dirty="0"/>
              <a:t>tune-shift </a:t>
            </a:r>
            <a:r>
              <a:rPr lang="is-IS" dirty="0"/>
              <a:t>(additional de-/focusing)</a:t>
            </a:r>
            <a:endParaRPr lang="en-US" dirty="0"/>
          </a:p>
          <a:p>
            <a:pPr lvl="2"/>
            <a:r>
              <a:rPr lang="en-US" dirty="0"/>
              <a:t>Beam envelope is distorted around the machine </a:t>
            </a:r>
            <a:r>
              <a:rPr lang="is-IS" dirty="0"/>
              <a:t>… “</a:t>
            </a:r>
            <a:r>
              <a:rPr lang="is-IS" b="1" dirty="0"/>
              <a:t>beta-beating</a:t>
            </a:r>
            <a:r>
              <a:rPr lang="is-IS" dirty="0"/>
              <a:t>”</a:t>
            </a:r>
          </a:p>
          <a:p>
            <a:endParaRPr lang="en-US" dirty="0"/>
          </a:p>
        </p:txBody>
      </p:sp>
      <p:sp>
        <p:nvSpPr>
          <p:cNvPr id="9" name="TextBox 8">
            <a:extLst>
              <a:ext uri="{FF2B5EF4-FFF2-40B4-BE49-F238E27FC236}">
                <a16:creationId xmlns:a16="http://schemas.microsoft.com/office/drawing/2014/main" id="{37568FBE-18F1-ACD4-1D62-FFFE1369D84E}"/>
              </a:ext>
            </a:extLst>
          </p:cNvPr>
          <p:cNvSpPr txBox="1"/>
          <p:nvPr/>
        </p:nvSpPr>
        <p:spPr>
          <a:xfrm>
            <a:off x="7682581" y="2708627"/>
            <a:ext cx="2085827"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Quadrupole error location</a:t>
            </a:r>
          </a:p>
        </p:txBody>
      </p:sp>
      <p:cxnSp>
        <p:nvCxnSpPr>
          <p:cNvPr id="11" name="Straight Arrow Connector 10">
            <a:extLst>
              <a:ext uri="{FF2B5EF4-FFF2-40B4-BE49-F238E27FC236}">
                <a16:creationId xmlns:a16="http://schemas.microsoft.com/office/drawing/2014/main" id="{FB7A7903-44C7-1507-B03C-24794D351E05}"/>
              </a:ext>
            </a:extLst>
          </p:cNvPr>
          <p:cNvCxnSpPr>
            <a:cxnSpLocks/>
          </p:cNvCxnSpPr>
          <p:nvPr/>
        </p:nvCxnSpPr>
        <p:spPr>
          <a:xfrm flipH="1">
            <a:off x="7462469" y="2900934"/>
            <a:ext cx="269160" cy="20187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5DEAD77C-50A0-7CA0-2AC9-0C5081004661}"/>
              </a:ext>
            </a:extLst>
          </p:cNvPr>
          <p:cNvSpPr txBox="1"/>
          <p:nvPr/>
        </p:nvSpPr>
        <p:spPr>
          <a:xfrm>
            <a:off x="8184103" y="5319940"/>
            <a:ext cx="2085827" cy="461665"/>
          </a:xfrm>
          <a:prstGeom prst="rect">
            <a:avLst/>
          </a:prstGeom>
          <a:noFill/>
          <a:ln w="28575">
            <a:noFill/>
          </a:ln>
        </p:spPr>
        <p:txBody>
          <a:bodyPr wrap="square" rtlCol="0">
            <a:spAutoFit/>
          </a:bodyPr>
          <a:lstStyle/>
          <a:p>
            <a:pPr>
              <a:buNone/>
            </a:pPr>
            <a:r>
              <a:rPr lang="en-US" sz="1200" b="1" dirty="0">
                <a:solidFill>
                  <a:srgbClr val="FF0000"/>
                </a:solidFill>
                <a:latin typeface="Arial"/>
                <a:cs typeface="Arial"/>
              </a:rPr>
              <a:t>Note the change of the actual machine tune!</a:t>
            </a:r>
          </a:p>
        </p:txBody>
      </p:sp>
      <p:cxnSp>
        <p:nvCxnSpPr>
          <p:cNvPr id="13" name="Straight Arrow Connector 12">
            <a:extLst>
              <a:ext uri="{FF2B5EF4-FFF2-40B4-BE49-F238E27FC236}">
                <a16:creationId xmlns:a16="http://schemas.microsoft.com/office/drawing/2014/main" id="{F62682D7-7D9D-0FB6-46D7-56481E0284BE}"/>
              </a:ext>
            </a:extLst>
          </p:cNvPr>
          <p:cNvCxnSpPr>
            <a:cxnSpLocks/>
          </p:cNvCxnSpPr>
          <p:nvPr/>
        </p:nvCxnSpPr>
        <p:spPr>
          <a:xfrm flipH="1" flipV="1">
            <a:off x="7462469" y="5457019"/>
            <a:ext cx="793771" cy="93754"/>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C28F92A-E336-B527-2E57-1EE41132C7FF}"/>
              </a:ext>
            </a:extLst>
          </p:cNvPr>
          <p:cNvSpPr txBox="1"/>
          <p:nvPr/>
        </p:nvSpPr>
        <p:spPr>
          <a:xfrm>
            <a:off x="10274576" y="4675201"/>
            <a:ext cx="1820878" cy="461665"/>
          </a:xfrm>
          <a:prstGeom prst="rect">
            <a:avLst/>
          </a:prstGeom>
          <a:noFill/>
          <a:ln w="28575">
            <a:noFill/>
          </a:ln>
        </p:spPr>
        <p:txBody>
          <a:bodyPr wrap="square" rtlCol="0">
            <a:spAutoFit/>
          </a:bodyPr>
          <a:lstStyle/>
          <a:p>
            <a:pPr>
              <a:buNone/>
            </a:pPr>
            <a:r>
              <a:rPr lang="en-US" sz="1200" b="1" dirty="0">
                <a:solidFill>
                  <a:srgbClr val="FF0000"/>
                </a:solidFill>
                <a:latin typeface="Arial"/>
                <a:cs typeface="Arial"/>
              </a:rPr>
              <a:t>Note the change of the ellipse shape!</a:t>
            </a:r>
          </a:p>
        </p:txBody>
      </p:sp>
      <p:cxnSp>
        <p:nvCxnSpPr>
          <p:cNvPr id="15" name="Straight Arrow Connector 14">
            <a:extLst>
              <a:ext uri="{FF2B5EF4-FFF2-40B4-BE49-F238E27FC236}">
                <a16:creationId xmlns:a16="http://schemas.microsoft.com/office/drawing/2014/main" id="{C8E68015-AFEF-2B45-3377-C56F127983C2}"/>
              </a:ext>
            </a:extLst>
          </p:cNvPr>
          <p:cNvCxnSpPr>
            <a:cxnSpLocks/>
            <a:stCxn id="14" idx="1"/>
          </p:cNvCxnSpPr>
          <p:nvPr/>
        </p:nvCxnSpPr>
        <p:spPr>
          <a:xfrm flipH="1" flipV="1">
            <a:off x="9384539" y="4812280"/>
            <a:ext cx="890037" cy="93754"/>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665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a:t>Optics functions perturbation can induce aperture restrictions</a:t>
            </a:r>
          </a:p>
          <a:p>
            <a:r>
              <a:rPr lang="en-US" dirty="0"/>
              <a:t>Tune perturbation can lead to reduced beam stability (dynamic aperture)</a:t>
            </a:r>
          </a:p>
          <a:p>
            <a:r>
              <a:rPr lang="en-US" dirty="0"/>
              <a:t>Broken super-periodicity </a:t>
            </a:r>
            <a:r>
              <a:rPr lang="en-US" dirty="0">
                <a:sym typeface="Wingdings"/>
              </a:rPr>
              <a:t></a:t>
            </a:r>
            <a:r>
              <a:rPr lang="en-US" dirty="0"/>
              <a:t> excitation of all resonances (</a:t>
            </a:r>
            <a:r>
              <a:rPr lang="en-US" i="1" dirty="0"/>
              <a:t>see </a:t>
            </a:r>
            <a:r>
              <a:rPr lang="en-US" i="1" dirty="0">
                <a:solidFill>
                  <a:schemeClr val="tx1"/>
                </a:solidFill>
              </a:rPr>
              <a:t>non-linear dynamics lecture</a:t>
            </a:r>
            <a:r>
              <a:rPr lang="en-US" dirty="0"/>
              <a:t>)</a:t>
            </a:r>
          </a:p>
          <a:p>
            <a:pPr lvl="1"/>
            <a:r>
              <a:rPr lang="en-US" dirty="0"/>
              <a:t>In a ring made of </a:t>
            </a:r>
            <a:r>
              <a:rPr lang="en-US" i="1" dirty="0"/>
              <a:t>N</a:t>
            </a:r>
            <a:r>
              <a:rPr lang="en-US" dirty="0"/>
              <a:t> identical cells, only resonances with harmonics being integer multiples of </a:t>
            </a:r>
            <a:r>
              <a:rPr lang="en-US" i="1" dirty="0"/>
              <a:t>N </a:t>
            </a:r>
            <a:r>
              <a:rPr lang="en-US" dirty="0"/>
              <a:t>can be excited</a:t>
            </a:r>
          </a:p>
          <a:p>
            <a:r>
              <a:rPr lang="en-US" dirty="0"/>
              <a:t>Sometimes control of optics is critical for machine performance</a:t>
            </a:r>
          </a:p>
          <a:p>
            <a:pPr lvl="1"/>
            <a:r>
              <a:rPr lang="en-US" dirty="0"/>
              <a:t>Beta functions at collision points or at collimators (e.g. LHC)</a:t>
            </a:r>
          </a:p>
          <a:p>
            <a:r>
              <a:rPr lang="en-US" dirty="0">
                <a:solidFill>
                  <a:schemeClr val="tx1"/>
                </a:solidFill>
              </a:rPr>
              <a:t>Sources</a:t>
            </a:r>
          </a:p>
          <a:p>
            <a:pPr lvl="1"/>
            <a:r>
              <a:rPr lang="en-US" dirty="0"/>
              <a:t>Errors in quadrupole </a:t>
            </a:r>
            <a:r>
              <a:rPr lang="en-US" b="1" dirty="0"/>
              <a:t>strengths</a:t>
            </a:r>
            <a:r>
              <a:rPr lang="en-US" dirty="0"/>
              <a:t> (random and systematic)</a:t>
            </a:r>
          </a:p>
          <a:p>
            <a:pPr lvl="1"/>
            <a:r>
              <a:rPr lang="en-US" b="1" dirty="0"/>
              <a:t>Injection elements</a:t>
            </a:r>
          </a:p>
          <a:p>
            <a:pPr lvl="1"/>
            <a:r>
              <a:rPr lang="en-US" b="1" dirty="0"/>
              <a:t>Feed-down effects </a:t>
            </a:r>
            <a:r>
              <a:rPr lang="en-US" dirty="0"/>
              <a:t>from higher-order multi-pole magnets and errors</a:t>
            </a:r>
          </a:p>
          <a:p>
            <a:r>
              <a:rPr lang="en-US" dirty="0">
                <a:solidFill>
                  <a:schemeClr val="tx1"/>
                </a:solidFill>
              </a:rPr>
              <a:t>Observables</a:t>
            </a:r>
          </a:p>
          <a:p>
            <a:pPr lvl="1"/>
            <a:r>
              <a:rPr lang="en-US" b="1" dirty="0"/>
              <a:t>Tune-shift</a:t>
            </a:r>
          </a:p>
          <a:p>
            <a:pPr lvl="1"/>
            <a:r>
              <a:rPr lang="en-US" b="1" dirty="0"/>
              <a:t>Beta-beating</a:t>
            </a:r>
          </a:p>
          <a:p>
            <a:pPr lvl="1"/>
            <a:r>
              <a:rPr lang="en-US" dirty="0"/>
              <a:t>Excitation of integer and half-integer resonances, beam </a:t>
            </a:r>
            <a:r>
              <a:rPr lang="en-US" b="1" dirty="0"/>
              <a:t>losses</a:t>
            </a:r>
          </a:p>
          <a:p>
            <a:endParaRPr lang="en-US" dirty="0"/>
          </a:p>
          <a:p>
            <a:endParaRPr lang="en-US" dirty="0"/>
          </a:p>
        </p:txBody>
      </p:sp>
      <p:sp>
        <p:nvSpPr>
          <p:cNvPr id="2" name="Title 1"/>
          <p:cNvSpPr>
            <a:spLocks noGrp="1"/>
          </p:cNvSpPr>
          <p:nvPr>
            <p:ph type="title"/>
          </p:nvPr>
        </p:nvSpPr>
        <p:spPr/>
        <p:txBody>
          <a:bodyPr/>
          <a:lstStyle/>
          <a:p>
            <a:r>
              <a:rPr lang="en-US" dirty="0"/>
              <a:t>Gradient error and optics distortion in </a:t>
            </a:r>
            <a:r>
              <a:rPr lang="en-US" u="sng" dirty="0"/>
              <a:t>Rings</a:t>
            </a:r>
          </a:p>
        </p:txBody>
      </p:sp>
      <p:sp>
        <p:nvSpPr>
          <p:cNvPr id="4" name="Date Placeholder 3">
            <a:extLst>
              <a:ext uri="{FF2B5EF4-FFF2-40B4-BE49-F238E27FC236}">
                <a16:creationId xmlns:a16="http://schemas.microsoft.com/office/drawing/2014/main" id="{B8912D0E-335A-B568-07B3-092715A03C76}"/>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212EE835-06C1-E374-DBB7-2103D5EFF727}"/>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EDE5AEF4-2377-0B7D-7634-FB35B67FA06F}"/>
              </a:ext>
            </a:extLst>
          </p:cNvPr>
          <p:cNvSpPr>
            <a:spLocks noGrp="1"/>
          </p:cNvSpPr>
          <p:nvPr>
            <p:ph type="sldNum" sz="quarter" idx="12"/>
          </p:nvPr>
        </p:nvSpPr>
        <p:spPr/>
        <p:txBody>
          <a:bodyPr/>
          <a:lstStyle/>
          <a:p>
            <a:fld id="{36B5EA5A-BC32-A742-B11B-8E7414D5B535}" type="slidenum">
              <a:rPr lang="en-US" smtClean="0"/>
              <a:pPr/>
              <a:t>55</a:t>
            </a:fld>
            <a:endParaRPr lang="en-US" dirty="0"/>
          </a:p>
        </p:txBody>
      </p:sp>
    </p:spTree>
    <p:extLst>
      <p:ext uri="{BB962C8B-B14F-4D97-AF65-F5344CB8AC3E}">
        <p14:creationId xmlns:p14="http://schemas.microsoft.com/office/powerpoint/2010/main" val="408848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Consider the </a:t>
            </a:r>
            <a:r>
              <a:rPr lang="en-US" b="1" dirty="0"/>
              <a:t>1-turn </a:t>
            </a:r>
            <a:r>
              <a:rPr lang="en-US" dirty="0"/>
              <a:t>transfer matrix </a:t>
            </a:r>
            <a:r>
              <a:rPr lang="en-US" b="1" dirty="0"/>
              <a:t>from a reference position </a:t>
            </a:r>
            <a:r>
              <a:rPr lang="en-US" b="1" i="1" dirty="0"/>
              <a:t>0</a:t>
            </a:r>
            <a:r>
              <a:rPr lang="en-US" b="1" dirty="0"/>
              <a:t> </a:t>
            </a:r>
            <a:r>
              <a:rPr lang="en-US" dirty="0"/>
              <a:t>(</a:t>
            </a:r>
            <a:r>
              <a:rPr lang="en-US" b="1" dirty="0"/>
              <a:t>where the error will be placed</a:t>
            </a:r>
            <a:r>
              <a:rPr lang="en-US" dirty="0"/>
              <a:t>):</a:t>
            </a:r>
          </a:p>
          <a:p>
            <a:pPr lvl="1"/>
            <a:endParaRPr lang="en-US" dirty="0"/>
          </a:p>
          <a:p>
            <a:pPr lvl="1"/>
            <a:endParaRPr lang="en-US" dirty="0"/>
          </a:p>
          <a:p>
            <a:pPr lvl="1"/>
            <a:endParaRPr lang="en-US" dirty="0"/>
          </a:p>
          <a:p>
            <a:pPr lvl="1"/>
            <a:r>
              <a:rPr lang="en-US" dirty="0"/>
              <a:t>Consider a </a:t>
            </a:r>
            <a:r>
              <a:rPr lang="en-US" b="1" dirty="0"/>
              <a:t>gradient error in a quad, located at position </a:t>
            </a:r>
            <a:r>
              <a:rPr lang="en-US" b="1" i="1" dirty="0"/>
              <a:t>0</a:t>
            </a:r>
            <a:r>
              <a:rPr lang="en-US" dirty="0"/>
              <a:t>. We can take the error into account by adding a thin lens quadrupole to the one turn matrix. The new 1-turn matrix is</a:t>
            </a:r>
          </a:p>
          <a:p>
            <a:pPr lvl="1">
              <a:buNone/>
            </a:pPr>
            <a:endParaRPr lang="en-US" dirty="0"/>
          </a:p>
          <a:p>
            <a:pPr lvl="1">
              <a:buNone/>
            </a:pPr>
            <a:endParaRPr lang="en-US" dirty="0"/>
          </a:p>
          <a:p>
            <a:pPr lvl="1">
              <a:buNone/>
            </a:pPr>
            <a:r>
              <a:rPr lang="en-US" dirty="0"/>
              <a:t>	</a:t>
            </a:r>
            <a:br>
              <a:rPr lang="en-US" dirty="0"/>
            </a:br>
            <a:r>
              <a:rPr lang="en-US" dirty="0"/>
              <a:t>which yields:</a:t>
            </a:r>
          </a:p>
          <a:p>
            <a:endParaRPr lang="en-US" dirty="0"/>
          </a:p>
          <a:p>
            <a:endParaRPr lang="en-US" dirty="0"/>
          </a:p>
        </p:txBody>
      </p:sp>
      <p:sp>
        <p:nvSpPr>
          <p:cNvPr id="2" name="Title 1"/>
          <p:cNvSpPr>
            <a:spLocks noGrp="1"/>
          </p:cNvSpPr>
          <p:nvPr>
            <p:ph type="title"/>
          </p:nvPr>
        </p:nvSpPr>
        <p:spPr/>
        <p:txBody>
          <a:bodyPr/>
          <a:lstStyle/>
          <a:p>
            <a:r>
              <a:rPr lang="en-US" dirty="0"/>
              <a:t>Gradient error: some math…</a:t>
            </a:r>
          </a:p>
        </p:txBody>
      </p:sp>
      <p:sp>
        <p:nvSpPr>
          <p:cNvPr id="4" name="Date Placeholder 3">
            <a:extLst>
              <a:ext uri="{FF2B5EF4-FFF2-40B4-BE49-F238E27FC236}">
                <a16:creationId xmlns:a16="http://schemas.microsoft.com/office/drawing/2014/main" id="{3319B161-5D88-7E2E-6B93-07BB2AD8D1E5}"/>
              </a:ext>
            </a:extLst>
          </p:cNvPr>
          <p:cNvSpPr>
            <a:spLocks noGrp="1"/>
          </p:cNvSpPr>
          <p:nvPr>
            <p:ph type="dt" sz="half" idx="10"/>
          </p:nvPr>
        </p:nvSpPr>
        <p:spPr/>
        <p:txBody>
          <a:bodyPr/>
          <a:lstStyle/>
          <a:p>
            <a:r>
              <a:rPr lang="en-US"/>
              <a:t>21.09.2025 - 04.10.2025</a:t>
            </a:r>
            <a:endParaRPr lang="en-US" dirty="0"/>
          </a:p>
        </p:txBody>
      </p:sp>
      <p:sp>
        <p:nvSpPr>
          <p:cNvPr id="7" name="Footer Placeholder 6">
            <a:extLst>
              <a:ext uri="{FF2B5EF4-FFF2-40B4-BE49-F238E27FC236}">
                <a16:creationId xmlns:a16="http://schemas.microsoft.com/office/drawing/2014/main" id="{77BC7A38-0E89-83D8-06DB-E14FF0E5AB8A}"/>
              </a:ext>
            </a:extLst>
          </p:cNvPr>
          <p:cNvSpPr>
            <a:spLocks noGrp="1"/>
          </p:cNvSpPr>
          <p:nvPr>
            <p:ph type="ftr" sz="quarter" idx="11"/>
          </p:nvPr>
        </p:nvSpPr>
        <p:spPr/>
        <p:txBody>
          <a:bodyPr/>
          <a:lstStyle/>
          <a:p>
            <a:r>
              <a:rPr lang="en-US"/>
              <a:t>Linear Imperfections and Correction</a:t>
            </a:r>
            <a:endParaRPr lang="en-US" dirty="0"/>
          </a:p>
        </p:txBody>
      </p:sp>
      <p:sp>
        <p:nvSpPr>
          <p:cNvPr id="8" name="Slide Number Placeholder 7">
            <a:extLst>
              <a:ext uri="{FF2B5EF4-FFF2-40B4-BE49-F238E27FC236}">
                <a16:creationId xmlns:a16="http://schemas.microsoft.com/office/drawing/2014/main" id="{18173214-04F0-6A4F-47E0-578B47B703AF}"/>
              </a:ext>
            </a:extLst>
          </p:cNvPr>
          <p:cNvSpPr>
            <a:spLocks noGrp="1"/>
          </p:cNvSpPr>
          <p:nvPr>
            <p:ph type="sldNum" sz="quarter" idx="12"/>
          </p:nvPr>
        </p:nvSpPr>
        <p:spPr/>
        <p:txBody>
          <a:bodyPr/>
          <a:lstStyle/>
          <a:p>
            <a:fld id="{36B5EA5A-BC32-A742-B11B-8E7414D5B535}" type="slidenum">
              <a:rPr lang="en-US" smtClean="0"/>
              <a:pPr/>
              <a:t>56</a:t>
            </a:fld>
            <a:endParaRPr lang="en-US" dirty="0"/>
          </a:p>
        </p:txBody>
      </p:sp>
      <p:pic>
        <p:nvPicPr>
          <p:cNvPr id="10" name="Picture 9">
            <a:extLst>
              <a:ext uri="{FF2B5EF4-FFF2-40B4-BE49-F238E27FC236}">
                <a16:creationId xmlns:a16="http://schemas.microsoft.com/office/drawing/2014/main" id="{CB68E778-1221-AAB8-40DD-43C2D6D415FE}"/>
              </a:ext>
            </a:extLst>
          </p:cNvPr>
          <p:cNvPicPr>
            <a:picLocks noChangeAspect="1"/>
          </p:cNvPicPr>
          <p:nvPr/>
        </p:nvPicPr>
        <p:blipFill>
          <a:blip r:embed="rId2"/>
          <a:stretch>
            <a:fillRect/>
          </a:stretch>
        </p:blipFill>
        <p:spPr>
          <a:xfrm>
            <a:off x="2545993" y="1624666"/>
            <a:ext cx="6934383" cy="652206"/>
          </a:xfrm>
          <a:prstGeom prst="rect">
            <a:avLst/>
          </a:prstGeom>
        </p:spPr>
      </p:pic>
      <p:pic>
        <p:nvPicPr>
          <p:cNvPr id="5" name="Picture 4">
            <a:extLst>
              <a:ext uri="{FF2B5EF4-FFF2-40B4-BE49-F238E27FC236}">
                <a16:creationId xmlns:a16="http://schemas.microsoft.com/office/drawing/2014/main" id="{D4ED23FE-E911-FFCC-95EC-28537B0FDC4C}"/>
              </a:ext>
            </a:extLst>
          </p:cNvPr>
          <p:cNvPicPr>
            <a:picLocks noChangeAspect="1"/>
          </p:cNvPicPr>
          <p:nvPr/>
        </p:nvPicPr>
        <p:blipFill>
          <a:blip r:embed="rId3"/>
          <a:stretch>
            <a:fillRect/>
          </a:stretch>
        </p:blipFill>
        <p:spPr>
          <a:xfrm>
            <a:off x="4558443" y="3464496"/>
            <a:ext cx="2909482" cy="684584"/>
          </a:xfrm>
          <a:prstGeom prst="rect">
            <a:avLst/>
          </a:prstGeom>
        </p:spPr>
      </p:pic>
      <p:pic>
        <p:nvPicPr>
          <p:cNvPr id="11" name="Picture 10">
            <a:extLst>
              <a:ext uri="{FF2B5EF4-FFF2-40B4-BE49-F238E27FC236}">
                <a16:creationId xmlns:a16="http://schemas.microsoft.com/office/drawing/2014/main" id="{1D62860F-0661-4ED1-FB6B-D0E66C7F15B1}"/>
              </a:ext>
            </a:extLst>
          </p:cNvPr>
          <p:cNvPicPr>
            <a:picLocks noChangeAspect="1"/>
          </p:cNvPicPr>
          <p:nvPr/>
        </p:nvPicPr>
        <p:blipFill>
          <a:blip r:embed="rId4"/>
          <a:stretch>
            <a:fillRect/>
          </a:stretch>
        </p:blipFill>
        <p:spPr>
          <a:xfrm>
            <a:off x="763057" y="5010601"/>
            <a:ext cx="11020954" cy="652205"/>
          </a:xfrm>
          <a:prstGeom prst="rect">
            <a:avLst/>
          </a:prstGeom>
        </p:spPr>
      </p:pic>
    </p:spTree>
    <p:extLst>
      <p:ext uri="{BB962C8B-B14F-4D97-AF65-F5344CB8AC3E}">
        <p14:creationId xmlns:p14="http://schemas.microsoft.com/office/powerpoint/2010/main" val="136513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t>Can also be written as a new matrix with a </a:t>
            </a:r>
            <a:r>
              <a:rPr lang="en-US" b="1" dirty="0"/>
              <a:t>new tune </a:t>
            </a:r>
          </a:p>
          <a:p>
            <a:pPr lvl="1"/>
            <a:endParaRPr lang="en-US" dirty="0"/>
          </a:p>
          <a:p>
            <a:pPr lvl="1"/>
            <a:endParaRPr lang="en-US" dirty="0"/>
          </a:p>
          <a:p>
            <a:pPr lvl="1"/>
            <a:r>
              <a:rPr lang="en-US" dirty="0"/>
              <a:t>The </a:t>
            </a:r>
            <a:r>
              <a:rPr lang="en-US" b="1" dirty="0"/>
              <a:t>traces</a:t>
            </a:r>
            <a:r>
              <a:rPr lang="en-US" dirty="0"/>
              <a:t> of the two matrices describing the 1-turn should be equal, i.e.</a:t>
            </a:r>
            <a:br>
              <a:rPr lang="en-US" dirty="0"/>
            </a:br>
            <a:r>
              <a:rPr lang="en-US" dirty="0"/>
              <a:t>which gives:</a:t>
            </a:r>
            <a:br>
              <a:rPr lang="en-US" dirty="0"/>
            </a:br>
            <a:endParaRPr lang="en-US" dirty="0"/>
          </a:p>
          <a:p>
            <a:pPr lvl="1"/>
            <a:r>
              <a:rPr lang="en-US" b="1" dirty="0"/>
              <a:t>Developing</a:t>
            </a:r>
            <a:r>
              <a:rPr lang="en-US" dirty="0"/>
              <a:t> the right-hand side: 		</a:t>
            </a:r>
          </a:p>
          <a:p>
            <a:pPr marL="0" lvl="1" indent="0">
              <a:buNone/>
            </a:pPr>
            <a:endParaRPr lang="en-US" dirty="0"/>
          </a:p>
          <a:p>
            <a:pPr lvl="1"/>
            <a:r>
              <a:rPr lang="en-US" dirty="0"/>
              <a:t>Which finally gives: </a:t>
            </a:r>
            <a:br>
              <a:rPr lang="en-US" dirty="0"/>
            </a:br>
            <a:endParaRPr lang="en-US" dirty="0"/>
          </a:p>
          <a:p>
            <a:pPr lvl="2"/>
            <a:r>
              <a:rPr lang="en-US" dirty="0"/>
              <a:t>I.e., </a:t>
            </a:r>
            <a:r>
              <a:rPr lang="en-US" b="1" dirty="0"/>
              <a:t>for one quadrupole </a:t>
            </a:r>
            <a:r>
              <a:rPr lang="en-US" dirty="0"/>
              <a:t>of length </a:t>
            </a:r>
            <a:r>
              <a:rPr lang="en-US" i="1" dirty="0"/>
              <a:t>L</a:t>
            </a:r>
            <a:r>
              <a:rPr lang="en-US" dirty="0"/>
              <a:t> the tune shift is:</a:t>
            </a:r>
            <a:br>
              <a:rPr lang="en-US" dirty="0"/>
            </a:br>
            <a:br>
              <a:rPr lang="en-US" dirty="0"/>
            </a:br>
            <a:endParaRPr lang="en-US" dirty="0"/>
          </a:p>
          <a:p>
            <a:pPr lvl="2"/>
            <a:r>
              <a:rPr lang="en-US" dirty="0"/>
              <a:t>For </a:t>
            </a:r>
            <a:r>
              <a:rPr lang="en-US" b="1" dirty="0"/>
              <a:t>distributed quadrupole errors</a:t>
            </a:r>
            <a:r>
              <a:rPr lang="en-US" dirty="0"/>
              <a:t>, the tune shift is: </a:t>
            </a:r>
          </a:p>
          <a:p>
            <a:pPr lvl="1"/>
            <a:endParaRPr lang="en-US" dirty="0"/>
          </a:p>
          <a:p>
            <a:endParaRPr lang="en-US" dirty="0"/>
          </a:p>
        </p:txBody>
      </p:sp>
      <p:sp>
        <p:nvSpPr>
          <p:cNvPr id="2" name="Title 1"/>
          <p:cNvSpPr>
            <a:spLocks noGrp="1"/>
          </p:cNvSpPr>
          <p:nvPr>
            <p:ph type="title"/>
          </p:nvPr>
        </p:nvSpPr>
        <p:spPr/>
        <p:txBody>
          <a:bodyPr/>
          <a:lstStyle/>
          <a:p>
            <a:r>
              <a:rPr lang="en-US" dirty="0"/>
              <a:t>Gradient error and </a:t>
            </a:r>
            <a:r>
              <a:rPr lang="en-US" u="sng" dirty="0">
                <a:solidFill>
                  <a:schemeClr val="accent3"/>
                </a:solidFill>
              </a:rPr>
              <a:t>tune-shift</a:t>
            </a:r>
          </a:p>
        </p:txBody>
      </p:sp>
      <p:pic>
        <p:nvPicPr>
          <p:cNvPr id="4" name="Picture 4" descr="txp_fig"/>
          <p:cNvPicPr>
            <a:picLocks noChangeAspect="1" noChangeArrowheads="1"/>
          </p:cNvPicPr>
          <p:nvPr>
            <p:custDataLst>
              <p:tags r:id="rId1"/>
            </p:custDataLst>
          </p:nvPr>
        </p:nvPicPr>
        <p:blipFill>
          <a:blip r:embed="rId10">
            <a:extLst>
              <a:ext uri="{28A0092B-C50C-407E-A947-70E740481C1C}">
                <a14:useLocalDpi xmlns:a14="http://schemas.microsoft.com/office/drawing/2010/main" val="0"/>
              </a:ext>
            </a:extLst>
          </a:blip>
          <a:srcRect/>
          <a:stretch>
            <a:fillRect/>
          </a:stretch>
        </p:blipFill>
        <p:spPr bwMode="auto">
          <a:xfrm>
            <a:off x="6419388" y="1125676"/>
            <a:ext cx="1732031" cy="2682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7" descr="txp_fig"/>
          <p:cNvPicPr>
            <a:picLocks noChangeAspect="1" noChangeArrowheads="1"/>
          </p:cNvPicPr>
          <p:nvPr>
            <p:custDataLst>
              <p:tags r:id="rId2"/>
            </p:custDataLst>
          </p:nvPr>
        </p:nvPicPr>
        <p:blipFill>
          <a:blip r:embed="rId11">
            <a:extLst>
              <a:ext uri="{28A0092B-C50C-407E-A947-70E740481C1C}">
                <a14:useLocalDpi xmlns:a14="http://schemas.microsoft.com/office/drawing/2010/main" val="0"/>
              </a:ext>
            </a:extLst>
          </a:blip>
          <a:srcRect/>
          <a:stretch>
            <a:fillRect/>
          </a:stretch>
        </p:blipFill>
        <p:spPr bwMode="auto">
          <a:xfrm>
            <a:off x="3029788" y="2732064"/>
            <a:ext cx="5680364" cy="2770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3" descr="txp_fig"/>
          <p:cNvPicPr>
            <a:picLocks noChangeAspect="1" noChangeArrowheads="1"/>
          </p:cNvPicPr>
          <p:nvPr>
            <p:custDataLst>
              <p:tags r:id="rId3"/>
            </p:custDataLst>
          </p:nvPr>
        </p:nvPicPr>
        <p:blipFill>
          <a:blip r:embed="rId12">
            <a:extLst>
              <a:ext uri="{28A0092B-C50C-407E-A947-70E740481C1C}">
                <a14:useLocalDpi xmlns:a14="http://schemas.microsoft.com/office/drawing/2010/main" val="0"/>
              </a:ext>
            </a:extLst>
          </a:blip>
          <a:srcRect/>
          <a:stretch>
            <a:fillRect/>
          </a:stretch>
        </p:blipFill>
        <p:spPr bwMode="auto">
          <a:xfrm>
            <a:off x="2821993" y="3935094"/>
            <a:ext cx="2029429" cy="2859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4" descr="txp_fig"/>
          <p:cNvPicPr>
            <a:picLocks noChangeAspect="1" noChangeArrowheads="1"/>
          </p:cNvPicPr>
          <p:nvPr>
            <p:custDataLst>
              <p:tags r:id="rId4"/>
            </p:custDataLst>
          </p:nvPr>
        </p:nvPicPr>
        <p:blipFill>
          <a:blip r:embed="rId13">
            <a:extLst>
              <a:ext uri="{28A0092B-C50C-407E-A947-70E740481C1C}">
                <a14:useLocalDpi xmlns:a14="http://schemas.microsoft.com/office/drawing/2010/main" val="0"/>
              </a:ext>
            </a:extLst>
          </a:blip>
          <a:srcRect/>
          <a:stretch>
            <a:fillRect/>
          </a:stretch>
        </p:blipFill>
        <p:spPr bwMode="auto">
          <a:xfrm>
            <a:off x="13224792" y="2695635"/>
            <a:ext cx="2787704" cy="729925"/>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pic>
      <p:grpSp>
        <p:nvGrpSpPr>
          <p:cNvPr id="22" name="Group 21">
            <a:extLst>
              <a:ext uri="{FF2B5EF4-FFF2-40B4-BE49-F238E27FC236}">
                <a16:creationId xmlns:a16="http://schemas.microsoft.com/office/drawing/2014/main" id="{C814742A-A21E-7A27-AC07-8D79E5D9E50B}"/>
              </a:ext>
            </a:extLst>
          </p:cNvPr>
          <p:cNvGrpSpPr/>
          <p:nvPr/>
        </p:nvGrpSpPr>
        <p:grpSpPr>
          <a:xfrm>
            <a:off x="4279715" y="3241857"/>
            <a:ext cx="6791614" cy="809074"/>
            <a:chOff x="4171721" y="3663492"/>
            <a:chExt cx="6791614" cy="809074"/>
          </a:xfrm>
        </p:grpSpPr>
        <p:grpSp>
          <p:nvGrpSpPr>
            <p:cNvPr id="8" name="Group 7"/>
            <p:cNvGrpSpPr/>
            <p:nvPr/>
          </p:nvGrpSpPr>
          <p:grpSpPr>
            <a:xfrm>
              <a:off x="4171721" y="3663492"/>
              <a:ext cx="6791614" cy="750455"/>
              <a:chOff x="609600" y="4343400"/>
              <a:chExt cx="7470775" cy="825500"/>
            </a:xfrm>
          </p:grpSpPr>
          <p:pic>
            <p:nvPicPr>
              <p:cNvPr id="9" name="Picture 8" descr="txp_fig"/>
              <p:cNvPicPr>
                <a:picLocks noChangeAspect="1" noChangeArrowheads="1"/>
              </p:cNvPicPr>
              <p:nvPr>
                <p:custDataLst>
                  <p:tags r:id="rId5"/>
                </p:custDataLst>
              </p:nvPr>
            </p:nvPicPr>
            <p:blipFill>
              <a:blip r:embed="rId14">
                <a:extLst>
                  <a:ext uri="{28A0092B-C50C-407E-A947-70E740481C1C}">
                    <a14:useLocalDpi xmlns:a14="http://schemas.microsoft.com/office/drawing/2010/main" val="0"/>
                  </a:ext>
                </a:extLst>
              </a:blip>
              <a:srcRect/>
              <a:stretch>
                <a:fillRect/>
              </a:stretch>
            </p:blipFill>
            <p:spPr bwMode="auto">
              <a:xfrm>
                <a:off x="609600" y="4343400"/>
                <a:ext cx="747077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descr="txp_fig"/>
              <p:cNvPicPr>
                <a:picLocks noChangeAspect="1" noChangeArrowheads="1"/>
              </p:cNvPicPr>
              <p:nvPr>
                <p:custDataLst>
                  <p:tags r:id="rId6"/>
                </p:custDataLst>
              </p:nvPr>
            </p:nvPicPr>
            <p:blipFill>
              <a:blip r:embed="rId15">
                <a:extLst>
                  <a:ext uri="{28A0092B-C50C-407E-A947-70E740481C1C}">
                    <a14:useLocalDpi xmlns:a14="http://schemas.microsoft.com/office/drawing/2010/main" val="0"/>
                  </a:ext>
                </a:extLst>
              </a:blip>
              <a:srcRect/>
              <a:stretch>
                <a:fillRect/>
              </a:stretch>
            </p:blipFill>
            <p:spPr bwMode="auto">
              <a:xfrm>
                <a:off x="4648200" y="4953000"/>
                <a:ext cx="138113" cy="193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AutoShape 10"/>
              <p:cNvSpPr>
                <a:spLocks/>
              </p:cNvSpPr>
              <p:nvPr/>
            </p:nvSpPr>
            <p:spPr bwMode="auto">
              <a:xfrm rot="5419254">
                <a:off x="4611687" y="4149726"/>
                <a:ext cx="225425" cy="1219200"/>
              </a:xfrm>
              <a:prstGeom prst="rightBrace">
                <a:avLst>
                  <a:gd name="adj1" fmla="val 45070"/>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12" name="AutoShape 11"/>
              <p:cNvSpPr>
                <a:spLocks/>
              </p:cNvSpPr>
              <p:nvPr/>
            </p:nvSpPr>
            <p:spPr bwMode="auto">
              <a:xfrm rot="5419254">
                <a:off x="7351256" y="4151313"/>
                <a:ext cx="225425" cy="1219200"/>
              </a:xfrm>
              <a:prstGeom prst="rightBrace">
                <a:avLst>
                  <a:gd name="adj1" fmla="val 45070"/>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pic>
            <p:nvPicPr>
              <p:cNvPr id="13" name="Picture 12" descr="txp_fig"/>
              <p:cNvPicPr>
                <a:picLocks noChangeAspect="1" noChangeArrowheads="1"/>
              </p:cNvPicPr>
              <p:nvPr>
                <p:custDataLst>
                  <p:tags r:id="rId7"/>
                </p:custDataLst>
              </p:nvPr>
            </p:nvPicPr>
            <p:blipFill>
              <a:blip r:embed="rId16">
                <a:extLst>
                  <a:ext uri="{28A0092B-C50C-407E-A947-70E740481C1C}">
                    <a14:useLocalDpi xmlns:a14="http://schemas.microsoft.com/office/drawing/2010/main" val="0"/>
                  </a:ext>
                </a:extLst>
              </a:blip>
              <a:srcRect/>
              <a:stretch>
                <a:fillRect/>
              </a:stretch>
            </p:blipFill>
            <p:spPr bwMode="auto">
              <a:xfrm>
                <a:off x="7206796" y="4891087"/>
                <a:ext cx="638175"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7" name="TextBox 16"/>
            <p:cNvSpPr txBox="1"/>
            <p:nvPr/>
          </p:nvSpPr>
          <p:spPr>
            <a:xfrm>
              <a:off x="7546690" y="4103234"/>
              <a:ext cx="311353" cy="369332"/>
            </a:xfrm>
            <a:prstGeom prst="rect">
              <a:avLst/>
            </a:prstGeom>
            <a:noFill/>
          </p:spPr>
          <p:txBody>
            <a:bodyPr wrap="none" rtlCol="0">
              <a:spAutoFit/>
            </a:bodyPr>
            <a:lstStyle/>
            <a:p>
              <a:pPr>
                <a:buNone/>
              </a:pPr>
              <a:r>
                <a:rPr lang="en-US" sz="1800" dirty="0">
                  <a:latin typeface="Arial"/>
                  <a:cs typeface="Arial"/>
                </a:rPr>
                <a:t>≈</a:t>
              </a:r>
            </a:p>
          </p:txBody>
        </p:sp>
        <p:sp>
          <p:nvSpPr>
            <p:cNvPr id="18" name="TextBox 17"/>
            <p:cNvSpPr txBox="1"/>
            <p:nvPr/>
          </p:nvSpPr>
          <p:spPr>
            <a:xfrm>
              <a:off x="9877594" y="4087926"/>
              <a:ext cx="311353" cy="369332"/>
            </a:xfrm>
            <a:prstGeom prst="rect">
              <a:avLst/>
            </a:prstGeom>
            <a:noFill/>
          </p:spPr>
          <p:txBody>
            <a:bodyPr wrap="none" rtlCol="0">
              <a:spAutoFit/>
            </a:bodyPr>
            <a:lstStyle/>
            <a:p>
              <a:pPr>
                <a:buNone/>
              </a:pPr>
              <a:r>
                <a:rPr lang="en-US" sz="1800" dirty="0">
                  <a:latin typeface="Arial"/>
                  <a:cs typeface="Arial"/>
                </a:rPr>
                <a:t>≈</a:t>
              </a:r>
            </a:p>
          </p:txBody>
        </p:sp>
      </p:grpSp>
      <p:pic>
        <p:nvPicPr>
          <p:cNvPr id="20" name="Picture 19" descr="delta_Q_=_frac_1.pdf"/>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312024" y="5266798"/>
            <a:ext cx="3288538" cy="691515"/>
          </a:xfrm>
          <a:prstGeom prst="rect">
            <a:avLst/>
          </a:prstGeom>
          <a:ln w="19050">
            <a:solidFill>
              <a:schemeClr val="accent3"/>
            </a:solidFill>
          </a:ln>
        </p:spPr>
      </p:pic>
      <p:sp>
        <p:nvSpPr>
          <p:cNvPr id="6" name="Date Placeholder 5">
            <a:extLst>
              <a:ext uri="{FF2B5EF4-FFF2-40B4-BE49-F238E27FC236}">
                <a16:creationId xmlns:a16="http://schemas.microsoft.com/office/drawing/2014/main" id="{EFB2E3A6-7372-85C3-6DCC-2964FBE7C57E}"/>
              </a:ext>
            </a:extLst>
          </p:cNvPr>
          <p:cNvSpPr>
            <a:spLocks noGrp="1"/>
          </p:cNvSpPr>
          <p:nvPr>
            <p:ph type="dt" sz="half" idx="10"/>
          </p:nvPr>
        </p:nvSpPr>
        <p:spPr/>
        <p:txBody>
          <a:bodyPr/>
          <a:lstStyle/>
          <a:p>
            <a:r>
              <a:rPr lang="en-US"/>
              <a:t>21.09.2025 - 04.10.2025</a:t>
            </a:r>
            <a:endParaRPr lang="en-US" dirty="0"/>
          </a:p>
        </p:txBody>
      </p:sp>
      <p:sp>
        <p:nvSpPr>
          <p:cNvPr id="16" name="Footer Placeholder 15">
            <a:extLst>
              <a:ext uri="{FF2B5EF4-FFF2-40B4-BE49-F238E27FC236}">
                <a16:creationId xmlns:a16="http://schemas.microsoft.com/office/drawing/2014/main" id="{6EA28DC7-FB38-225C-715F-A92F8F9DD691}"/>
              </a:ext>
            </a:extLst>
          </p:cNvPr>
          <p:cNvSpPr>
            <a:spLocks noGrp="1"/>
          </p:cNvSpPr>
          <p:nvPr>
            <p:ph type="ftr" sz="quarter" idx="11"/>
          </p:nvPr>
        </p:nvSpPr>
        <p:spPr/>
        <p:txBody>
          <a:bodyPr/>
          <a:lstStyle/>
          <a:p>
            <a:r>
              <a:rPr lang="en-US"/>
              <a:t>Linear Imperfections and Correction</a:t>
            </a:r>
            <a:endParaRPr lang="en-US" dirty="0"/>
          </a:p>
        </p:txBody>
      </p:sp>
      <p:sp>
        <p:nvSpPr>
          <p:cNvPr id="21" name="Slide Number Placeholder 20">
            <a:extLst>
              <a:ext uri="{FF2B5EF4-FFF2-40B4-BE49-F238E27FC236}">
                <a16:creationId xmlns:a16="http://schemas.microsoft.com/office/drawing/2014/main" id="{61505679-1245-BF10-6DA5-9DBDC3BC3198}"/>
              </a:ext>
            </a:extLst>
          </p:cNvPr>
          <p:cNvSpPr>
            <a:spLocks noGrp="1"/>
          </p:cNvSpPr>
          <p:nvPr>
            <p:ph type="sldNum" sz="quarter" idx="12"/>
          </p:nvPr>
        </p:nvSpPr>
        <p:spPr/>
        <p:txBody>
          <a:bodyPr/>
          <a:lstStyle/>
          <a:p>
            <a:fld id="{36B5EA5A-BC32-A742-B11B-8E7414D5B535}" type="slidenum">
              <a:rPr lang="en-US" smtClean="0"/>
              <a:pPr/>
              <a:t>57</a:t>
            </a:fld>
            <a:endParaRPr lang="en-US" dirty="0"/>
          </a:p>
        </p:txBody>
      </p:sp>
      <p:pic>
        <p:nvPicPr>
          <p:cNvPr id="23" name="Picture 22">
            <a:extLst>
              <a:ext uri="{FF2B5EF4-FFF2-40B4-BE49-F238E27FC236}">
                <a16:creationId xmlns:a16="http://schemas.microsoft.com/office/drawing/2014/main" id="{A5A506A6-C2B5-7975-E63F-3599F27099E6}"/>
              </a:ext>
            </a:extLst>
          </p:cNvPr>
          <p:cNvPicPr>
            <a:picLocks noChangeAspect="1"/>
          </p:cNvPicPr>
          <p:nvPr/>
        </p:nvPicPr>
        <p:blipFill>
          <a:blip r:embed="rId18"/>
          <a:stretch>
            <a:fillRect/>
          </a:stretch>
        </p:blipFill>
        <p:spPr>
          <a:xfrm>
            <a:off x="6212015" y="4368690"/>
            <a:ext cx="5068561" cy="699625"/>
          </a:xfrm>
          <a:prstGeom prst="rect">
            <a:avLst/>
          </a:prstGeom>
        </p:spPr>
      </p:pic>
      <p:sp>
        <p:nvSpPr>
          <p:cNvPr id="24" name="Oval 23">
            <a:extLst>
              <a:ext uri="{FF2B5EF4-FFF2-40B4-BE49-F238E27FC236}">
                <a16:creationId xmlns:a16="http://schemas.microsoft.com/office/drawing/2014/main" id="{DC194D01-C693-91EB-0E15-4902CCCFB916}"/>
              </a:ext>
            </a:extLst>
          </p:cNvPr>
          <p:cNvSpPr/>
          <p:nvPr/>
        </p:nvSpPr>
        <p:spPr>
          <a:xfrm>
            <a:off x="7654684" y="980723"/>
            <a:ext cx="601556" cy="512814"/>
          </a:xfrm>
          <a:prstGeom prst="ellipse">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a:extLst>
              <a:ext uri="{FF2B5EF4-FFF2-40B4-BE49-F238E27FC236}">
                <a16:creationId xmlns:a16="http://schemas.microsoft.com/office/drawing/2014/main" id="{602467B8-C9D9-97EA-E6B6-7E0CF45DC721}"/>
              </a:ext>
            </a:extLst>
          </p:cNvPr>
          <p:cNvPicPr>
            <a:picLocks noChangeAspect="1"/>
          </p:cNvPicPr>
          <p:nvPr/>
        </p:nvPicPr>
        <p:blipFill>
          <a:blip r:embed="rId19"/>
          <a:stretch>
            <a:fillRect/>
          </a:stretch>
        </p:blipFill>
        <p:spPr>
          <a:xfrm>
            <a:off x="3228774" y="1538450"/>
            <a:ext cx="4722396" cy="557584"/>
          </a:xfrm>
          <a:prstGeom prst="rect">
            <a:avLst/>
          </a:prstGeom>
        </p:spPr>
      </p:pic>
      <p:pic>
        <p:nvPicPr>
          <p:cNvPr id="27" name="Picture 26">
            <a:extLst>
              <a:ext uri="{FF2B5EF4-FFF2-40B4-BE49-F238E27FC236}">
                <a16:creationId xmlns:a16="http://schemas.microsoft.com/office/drawing/2014/main" id="{36194FB1-10F7-FAE1-CA81-903180B811FE}"/>
              </a:ext>
            </a:extLst>
          </p:cNvPr>
          <p:cNvPicPr>
            <a:picLocks noChangeAspect="1"/>
          </p:cNvPicPr>
          <p:nvPr/>
        </p:nvPicPr>
        <p:blipFill>
          <a:blip r:embed="rId20"/>
          <a:stretch>
            <a:fillRect/>
          </a:stretch>
        </p:blipFill>
        <p:spPr>
          <a:xfrm>
            <a:off x="8241542" y="2202364"/>
            <a:ext cx="2511235" cy="424273"/>
          </a:xfrm>
          <a:prstGeom prst="rect">
            <a:avLst/>
          </a:prstGeom>
        </p:spPr>
      </p:pic>
    </p:spTree>
    <p:extLst>
      <p:ext uri="{BB962C8B-B14F-4D97-AF65-F5344CB8AC3E}">
        <p14:creationId xmlns:p14="http://schemas.microsoft.com/office/powerpoint/2010/main" val="370322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A213A7-B675-0027-FAD8-210BA295B73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AEABC9-40BB-8302-B3C3-FA1AC0807C73}"/>
              </a:ext>
            </a:extLst>
          </p:cNvPr>
          <p:cNvSpPr>
            <a:spLocks noGrp="1"/>
          </p:cNvSpPr>
          <p:nvPr>
            <p:ph idx="1"/>
          </p:nvPr>
        </p:nvSpPr>
        <p:spPr/>
        <p:txBody>
          <a:bodyPr/>
          <a:lstStyle/>
          <a:p>
            <a:pPr lvl="1"/>
            <a:r>
              <a:rPr lang="en-US" b="1" dirty="0"/>
              <a:t>Split the unperturbed one-turn transfer matrix in two </a:t>
            </a:r>
            <a:r>
              <a:rPr lang="en-US" dirty="0"/>
              <a:t>(from </a:t>
            </a:r>
            <a:r>
              <a:rPr lang="en-US" b="1" dirty="0"/>
              <a:t>observation point </a:t>
            </a:r>
            <a:r>
              <a:rPr lang="en-US" b="1" i="1" dirty="0"/>
              <a:t>(s)</a:t>
            </a:r>
            <a:r>
              <a:rPr lang="en-US" b="1" dirty="0"/>
              <a:t> </a:t>
            </a:r>
            <a:r>
              <a:rPr lang="en-US" dirty="0"/>
              <a:t>to </a:t>
            </a:r>
            <a:r>
              <a:rPr lang="en-US" b="1" dirty="0"/>
              <a:t>error location (</a:t>
            </a:r>
            <a:r>
              <a:rPr lang="en-US" b="1" i="1" dirty="0"/>
              <a:t>0)</a:t>
            </a:r>
            <a:r>
              <a:rPr lang="en-US" dirty="0"/>
              <a:t> </a:t>
            </a:r>
            <a:r>
              <a:rPr lang="en-US" b="1" dirty="0"/>
              <a:t>and back </a:t>
            </a:r>
            <a:r>
              <a:rPr lang="en-US" dirty="0"/>
              <a:t>from </a:t>
            </a:r>
            <a:r>
              <a:rPr lang="en-US" i="1" dirty="0"/>
              <a:t>0</a:t>
            </a:r>
            <a:r>
              <a:rPr lang="en-US" dirty="0"/>
              <a:t> to </a:t>
            </a:r>
            <a:r>
              <a:rPr lang="en-US" i="1" dirty="0"/>
              <a:t>s</a:t>
            </a:r>
            <a:r>
              <a:rPr lang="en-US" dirty="0"/>
              <a:t>:</a:t>
            </a:r>
            <a:br>
              <a:rPr lang="en-US" dirty="0"/>
            </a:br>
            <a:br>
              <a:rPr lang="en-US" dirty="0"/>
            </a:br>
            <a:r>
              <a:rPr lang="en-US" dirty="0"/>
              <a:t>				                              with</a:t>
            </a:r>
          </a:p>
          <a:p>
            <a:pPr marL="0" lvl="1" indent="0">
              <a:buNone/>
            </a:pPr>
            <a:endParaRPr lang="en-US" dirty="0"/>
          </a:p>
          <a:p>
            <a:pPr lvl="1"/>
            <a:r>
              <a:rPr lang="en-US" b="1" dirty="0"/>
              <a:t>Introduce a gradient perturbation at the location </a:t>
            </a:r>
            <a:r>
              <a:rPr lang="en-US" b="1" i="1" dirty="0"/>
              <a:t>(0)</a:t>
            </a:r>
            <a:r>
              <a:rPr lang="en-US" b="1" dirty="0"/>
              <a:t>,</a:t>
            </a:r>
            <a:r>
              <a:rPr lang="en-US" dirty="0"/>
              <a:t> i.e. between the two matrices:</a:t>
            </a:r>
          </a:p>
          <a:p>
            <a:pPr lvl="1"/>
            <a:endParaRPr lang="en-US" dirty="0"/>
          </a:p>
          <a:p>
            <a:pPr lvl="1"/>
            <a:endParaRPr lang="en-US" dirty="0"/>
          </a:p>
          <a:p>
            <a:pPr lvl="1"/>
            <a:r>
              <a:rPr lang="en-US" dirty="0"/>
              <a:t>Recall that			 and </a:t>
            </a:r>
            <a:r>
              <a:rPr lang="en-US" b="1" dirty="0"/>
              <a:t>write the perturbed term as</a:t>
            </a:r>
            <a:r>
              <a:rPr lang="en-US" dirty="0"/>
              <a:t>:</a:t>
            </a:r>
            <a:br>
              <a:rPr lang="en-US" dirty="0"/>
            </a:br>
            <a:endParaRPr lang="en-US" dirty="0"/>
          </a:p>
          <a:p>
            <a:pPr marL="0" lvl="1" indent="0">
              <a:buNone/>
            </a:pPr>
            <a:endParaRPr lang="en-US" dirty="0"/>
          </a:p>
          <a:p>
            <a:pPr lvl="1"/>
            <a:endParaRPr lang="en-US" dirty="0"/>
          </a:p>
          <a:p>
            <a:pPr marL="346075" lvl="1" indent="0">
              <a:buNone/>
            </a:pPr>
            <a:r>
              <a:rPr lang="en-US" i="1" dirty="0"/>
              <a:t>where we used	                             and                                 and</a:t>
            </a:r>
          </a:p>
          <a:p>
            <a:pPr lvl="1"/>
            <a:endParaRPr lang="en-US" dirty="0"/>
          </a:p>
          <a:p>
            <a:pPr lvl="1"/>
            <a:endParaRPr lang="en-US" dirty="0"/>
          </a:p>
        </p:txBody>
      </p:sp>
      <p:sp>
        <p:nvSpPr>
          <p:cNvPr id="2" name="Title 1">
            <a:extLst>
              <a:ext uri="{FF2B5EF4-FFF2-40B4-BE49-F238E27FC236}">
                <a16:creationId xmlns:a16="http://schemas.microsoft.com/office/drawing/2014/main" id="{105EE645-A5EA-DDD1-EDBB-3DECD7994DF8}"/>
              </a:ext>
            </a:extLst>
          </p:cNvPr>
          <p:cNvSpPr>
            <a:spLocks noGrp="1"/>
          </p:cNvSpPr>
          <p:nvPr>
            <p:ph type="title"/>
          </p:nvPr>
        </p:nvSpPr>
        <p:spPr/>
        <p:txBody>
          <a:bodyPr/>
          <a:lstStyle/>
          <a:p>
            <a:r>
              <a:rPr lang="en-US" dirty="0"/>
              <a:t>Gradient error and </a:t>
            </a:r>
            <a:r>
              <a:rPr lang="en-US" u="sng" dirty="0">
                <a:solidFill>
                  <a:schemeClr val="accent3"/>
                </a:solidFill>
              </a:rPr>
              <a:t>beta distortion</a:t>
            </a:r>
            <a:r>
              <a:rPr lang="en-US" dirty="0"/>
              <a:t> </a:t>
            </a:r>
            <a:r>
              <a:rPr lang="en-US" sz="2800" dirty="0"/>
              <a:t>(or beta-beating) 1/2</a:t>
            </a:r>
            <a:endParaRPr lang="en-US" dirty="0"/>
          </a:p>
        </p:txBody>
      </p:sp>
      <p:pic>
        <p:nvPicPr>
          <p:cNvPr id="5" name="Picture 1" descr="latex-image-1.pdf">
            <a:extLst>
              <a:ext uri="{FF2B5EF4-FFF2-40B4-BE49-F238E27FC236}">
                <a16:creationId xmlns:a16="http://schemas.microsoft.com/office/drawing/2014/main" id="{00D2A2D5-9EC0-B180-CE32-7C161B32847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2526" y="1768606"/>
            <a:ext cx="1854445" cy="648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latex-image-1.pdf">
            <a:extLst>
              <a:ext uri="{FF2B5EF4-FFF2-40B4-BE49-F238E27FC236}">
                <a16:creationId xmlns:a16="http://schemas.microsoft.com/office/drawing/2014/main" id="{0CC4B0E2-58A2-B974-76EE-DE1C68CF1A5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16080" y="1768606"/>
            <a:ext cx="1854446" cy="6333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descr="latex-image-1.pdf">
            <a:extLst>
              <a:ext uri="{FF2B5EF4-FFF2-40B4-BE49-F238E27FC236}">
                <a16:creationId xmlns:a16="http://schemas.microsoft.com/office/drawing/2014/main" id="{64D218F1-6ABA-FE55-6DBA-88ECBD958B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4899" y="5243161"/>
            <a:ext cx="2198216" cy="282410"/>
          </a:xfrm>
          <a:prstGeom prst="rect">
            <a:avLst/>
          </a:prstGeom>
        </p:spPr>
      </p:pic>
      <p:pic>
        <p:nvPicPr>
          <p:cNvPr id="11" name="Picture 10" descr="latex-image-1.pdf">
            <a:extLst>
              <a:ext uri="{FF2B5EF4-FFF2-40B4-BE49-F238E27FC236}">
                <a16:creationId xmlns:a16="http://schemas.microsoft.com/office/drawing/2014/main" id="{15A11A44-DAAB-4A63-8591-8EF1D1715D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8968" y="5243161"/>
            <a:ext cx="1656184" cy="273566"/>
          </a:xfrm>
          <a:prstGeom prst="rect">
            <a:avLst/>
          </a:prstGeom>
        </p:spPr>
      </p:pic>
      <p:sp>
        <p:nvSpPr>
          <p:cNvPr id="12" name="TextBox 11">
            <a:extLst>
              <a:ext uri="{FF2B5EF4-FFF2-40B4-BE49-F238E27FC236}">
                <a16:creationId xmlns:a16="http://schemas.microsoft.com/office/drawing/2014/main" id="{74D9FDDB-BB23-70A3-5753-75984BC0EF23}"/>
              </a:ext>
            </a:extLst>
          </p:cNvPr>
          <p:cNvSpPr txBox="1"/>
          <p:nvPr/>
        </p:nvSpPr>
        <p:spPr>
          <a:xfrm>
            <a:off x="1923575" y="4435616"/>
            <a:ext cx="389913" cy="369332"/>
          </a:xfrm>
          <a:prstGeom prst="rect">
            <a:avLst/>
          </a:prstGeom>
          <a:noFill/>
        </p:spPr>
        <p:txBody>
          <a:bodyPr wrap="none" rtlCol="0">
            <a:spAutoFit/>
          </a:bodyPr>
          <a:lstStyle/>
          <a:p>
            <a:pPr>
              <a:buNone/>
            </a:pPr>
            <a:r>
              <a:rPr lang="en-US" sz="1800" b="1" dirty="0">
                <a:solidFill>
                  <a:srgbClr val="008000"/>
                </a:solidFill>
                <a:latin typeface="Arial"/>
                <a:cs typeface="Arial"/>
              </a:rPr>
              <a:t>a)</a:t>
            </a:r>
          </a:p>
        </p:txBody>
      </p:sp>
      <p:pic>
        <p:nvPicPr>
          <p:cNvPr id="13" name="Picture 12" descr="sin(2_pi(Q+_delt.pdf">
            <a:extLst>
              <a:ext uri="{FF2B5EF4-FFF2-40B4-BE49-F238E27FC236}">
                <a16:creationId xmlns:a16="http://schemas.microsoft.com/office/drawing/2014/main" id="{27CD241B-A148-1B90-7C3C-B78EC014688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2936" y="5759850"/>
            <a:ext cx="6913116" cy="272374"/>
          </a:xfrm>
          <a:prstGeom prst="rect">
            <a:avLst/>
          </a:prstGeom>
        </p:spPr>
      </p:pic>
      <p:sp>
        <p:nvSpPr>
          <p:cNvPr id="14" name="Date Placeholder 13">
            <a:extLst>
              <a:ext uri="{FF2B5EF4-FFF2-40B4-BE49-F238E27FC236}">
                <a16:creationId xmlns:a16="http://schemas.microsoft.com/office/drawing/2014/main" id="{8C2446AA-9CD6-BA76-BED0-3A21D905EC52}"/>
              </a:ext>
            </a:extLst>
          </p:cNvPr>
          <p:cNvSpPr>
            <a:spLocks noGrp="1"/>
          </p:cNvSpPr>
          <p:nvPr>
            <p:ph type="dt" sz="half" idx="10"/>
          </p:nvPr>
        </p:nvSpPr>
        <p:spPr/>
        <p:txBody>
          <a:bodyPr/>
          <a:lstStyle/>
          <a:p>
            <a:r>
              <a:rPr lang="en-US"/>
              <a:t>21.09.2025 - 04.10.2025</a:t>
            </a:r>
            <a:endParaRPr lang="en-US" dirty="0"/>
          </a:p>
        </p:txBody>
      </p:sp>
      <p:sp>
        <p:nvSpPr>
          <p:cNvPr id="15" name="Footer Placeholder 14">
            <a:extLst>
              <a:ext uri="{FF2B5EF4-FFF2-40B4-BE49-F238E27FC236}">
                <a16:creationId xmlns:a16="http://schemas.microsoft.com/office/drawing/2014/main" id="{1BBF0ADB-010F-37FE-97A4-3766D7473F5A}"/>
              </a:ext>
            </a:extLst>
          </p:cNvPr>
          <p:cNvSpPr>
            <a:spLocks noGrp="1"/>
          </p:cNvSpPr>
          <p:nvPr>
            <p:ph type="ftr" sz="quarter" idx="11"/>
          </p:nvPr>
        </p:nvSpPr>
        <p:spPr/>
        <p:txBody>
          <a:bodyPr/>
          <a:lstStyle/>
          <a:p>
            <a:r>
              <a:rPr lang="en-US"/>
              <a:t>Linear Imperfections and Correction</a:t>
            </a:r>
            <a:endParaRPr lang="en-US" dirty="0"/>
          </a:p>
        </p:txBody>
      </p:sp>
      <p:sp>
        <p:nvSpPr>
          <p:cNvPr id="16" name="Slide Number Placeholder 15">
            <a:extLst>
              <a:ext uri="{FF2B5EF4-FFF2-40B4-BE49-F238E27FC236}">
                <a16:creationId xmlns:a16="http://schemas.microsoft.com/office/drawing/2014/main" id="{9904E019-6E04-AE4E-525A-AF5D383DD7F7}"/>
              </a:ext>
            </a:extLst>
          </p:cNvPr>
          <p:cNvSpPr>
            <a:spLocks noGrp="1"/>
          </p:cNvSpPr>
          <p:nvPr>
            <p:ph type="sldNum" sz="quarter" idx="12"/>
          </p:nvPr>
        </p:nvSpPr>
        <p:spPr/>
        <p:txBody>
          <a:bodyPr/>
          <a:lstStyle/>
          <a:p>
            <a:fld id="{36B5EA5A-BC32-A742-B11B-8E7414D5B535}" type="slidenum">
              <a:rPr lang="en-US" smtClean="0"/>
              <a:pPr/>
              <a:t>58</a:t>
            </a:fld>
            <a:endParaRPr lang="en-US" dirty="0"/>
          </a:p>
        </p:txBody>
      </p:sp>
      <p:pic>
        <p:nvPicPr>
          <p:cNvPr id="9" name="Picture 8">
            <a:extLst>
              <a:ext uri="{FF2B5EF4-FFF2-40B4-BE49-F238E27FC236}">
                <a16:creationId xmlns:a16="http://schemas.microsoft.com/office/drawing/2014/main" id="{93B7E60F-9C73-C518-6017-461008E94611}"/>
              </a:ext>
            </a:extLst>
          </p:cNvPr>
          <p:cNvPicPr>
            <a:picLocks noChangeAspect="1"/>
          </p:cNvPicPr>
          <p:nvPr/>
        </p:nvPicPr>
        <p:blipFill>
          <a:blip r:embed="rId8"/>
          <a:stretch>
            <a:fillRect/>
          </a:stretch>
        </p:blipFill>
        <p:spPr>
          <a:xfrm>
            <a:off x="1935178" y="1768606"/>
            <a:ext cx="3353713" cy="666149"/>
          </a:xfrm>
          <a:prstGeom prst="rect">
            <a:avLst/>
          </a:prstGeom>
        </p:spPr>
      </p:pic>
      <p:pic>
        <p:nvPicPr>
          <p:cNvPr id="19" name="Picture 18">
            <a:extLst>
              <a:ext uri="{FF2B5EF4-FFF2-40B4-BE49-F238E27FC236}">
                <a16:creationId xmlns:a16="http://schemas.microsoft.com/office/drawing/2014/main" id="{2B22F75E-EDC8-EB57-47EE-6F4BDF6FB9BB}"/>
              </a:ext>
            </a:extLst>
          </p:cNvPr>
          <p:cNvPicPr>
            <a:picLocks noChangeAspect="1"/>
          </p:cNvPicPr>
          <p:nvPr/>
        </p:nvPicPr>
        <p:blipFill>
          <a:blip r:embed="rId9"/>
          <a:stretch>
            <a:fillRect/>
          </a:stretch>
        </p:blipFill>
        <p:spPr>
          <a:xfrm>
            <a:off x="3664369" y="3083397"/>
            <a:ext cx="4464496" cy="592089"/>
          </a:xfrm>
          <a:prstGeom prst="rect">
            <a:avLst/>
          </a:prstGeom>
        </p:spPr>
      </p:pic>
      <p:grpSp>
        <p:nvGrpSpPr>
          <p:cNvPr id="22" name="Group 21">
            <a:extLst>
              <a:ext uri="{FF2B5EF4-FFF2-40B4-BE49-F238E27FC236}">
                <a16:creationId xmlns:a16="http://schemas.microsoft.com/office/drawing/2014/main" id="{5902A929-C441-A39A-CAF8-EFA044DACEB9}"/>
              </a:ext>
            </a:extLst>
          </p:cNvPr>
          <p:cNvGrpSpPr/>
          <p:nvPr/>
        </p:nvGrpSpPr>
        <p:grpSpPr>
          <a:xfrm>
            <a:off x="1953107" y="3846223"/>
            <a:ext cx="9191644" cy="938406"/>
            <a:chOff x="1953107" y="3846223"/>
            <a:chExt cx="9191644" cy="938406"/>
          </a:xfrm>
        </p:grpSpPr>
        <p:pic>
          <p:nvPicPr>
            <p:cNvPr id="20" name="Picture 19">
              <a:extLst>
                <a:ext uri="{FF2B5EF4-FFF2-40B4-BE49-F238E27FC236}">
                  <a16:creationId xmlns:a16="http://schemas.microsoft.com/office/drawing/2014/main" id="{A181DB7D-9D35-4957-9B96-3611D1817C07}"/>
                </a:ext>
              </a:extLst>
            </p:cNvPr>
            <p:cNvPicPr>
              <a:picLocks noChangeAspect="1"/>
            </p:cNvPicPr>
            <p:nvPr/>
          </p:nvPicPr>
          <p:blipFill>
            <a:blip r:embed="rId10"/>
            <a:stretch>
              <a:fillRect/>
            </a:stretch>
          </p:blipFill>
          <p:spPr>
            <a:xfrm>
              <a:off x="1953107" y="3846223"/>
              <a:ext cx="2044700" cy="266700"/>
            </a:xfrm>
            <a:prstGeom prst="rect">
              <a:avLst/>
            </a:prstGeom>
          </p:spPr>
        </p:pic>
        <p:pic>
          <p:nvPicPr>
            <p:cNvPr id="21" name="Picture 20">
              <a:extLst>
                <a:ext uri="{FF2B5EF4-FFF2-40B4-BE49-F238E27FC236}">
                  <a16:creationId xmlns:a16="http://schemas.microsoft.com/office/drawing/2014/main" id="{43E686F4-9FB1-B102-8B93-ADFC3B797ABD}"/>
                </a:ext>
              </a:extLst>
            </p:cNvPr>
            <p:cNvPicPr>
              <a:picLocks noChangeAspect="1"/>
            </p:cNvPicPr>
            <p:nvPr/>
          </p:nvPicPr>
          <p:blipFill>
            <a:blip r:embed="rId11"/>
            <a:stretch>
              <a:fillRect/>
            </a:stretch>
          </p:blipFill>
          <p:spPr>
            <a:xfrm>
              <a:off x="2313488" y="4505747"/>
              <a:ext cx="8831263" cy="278882"/>
            </a:xfrm>
            <a:prstGeom prst="rect">
              <a:avLst/>
            </a:prstGeom>
            <a:ln>
              <a:solidFill>
                <a:srgbClr val="00B050"/>
              </a:solidFill>
            </a:ln>
          </p:spPr>
        </p:pic>
      </p:grpSp>
      <p:sp>
        <p:nvSpPr>
          <p:cNvPr id="8" name="Oval 7">
            <a:extLst>
              <a:ext uri="{FF2B5EF4-FFF2-40B4-BE49-F238E27FC236}">
                <a16:creationId xmlns:a16="http://schemas.microsoft.com/office/drawing/2014/main" id="{E91411D5-72FA-A411-0639-F82D9E1178AE}"/>
              </a:ext>
            </a:extLst>
          </p:cNvPr>
          <p:cNvSpPr/>
          <p:nvPr/>
        </p:nvSpPr>
        <p:spPr>
          <a:xfrm>
            <a:off x="3758640" y="4365104"/>
            <a:ext cx="465152" cy="512814"/>
          </a:xfrm>
          <a:prstGeom prst="ellipse">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1724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A70F2-7BA7-D4ED-931F-93FF319AEA34}"/>
            </a:ext>
          </a:extLst>
        </p:cNvPr>
        <p:cNvGrpSpPr/>
        <p:nvPr/>
      </p:nvGrpSpPr>
      <p:grpSpPr>
        <a:xfrm>
          <a:off x="0" y="0"/>
          <a:ext cx="0" cy="0"/>
          <a:chOff x="0" y="0"/>
          <a:chExt cx="0" cy="0"/>
        </a:xfrm>
      </p:grpSpPr>
      <p:pic>
        <p:nvPicPr>
          <p:cNvPr id="29" name="Picture 28">
            <a:extLst>
              <a:ext uri="{FF2B5EF4-FFF2-40B4-BE49-F238E27FC236}">
                <a16:creationId xmlns:a16="http://schemas.microsoft.com/office/drawing/2014/main" id="{AA0A27CE-56D4-C680-DF3C-CF743AEF9014}"/>
              </a:ext>
            </a:extLst>
          </p:cNvPr>
          <p:cNvPicPr>
            <a:picLocks noChangeAspect="1"/>
          </p:cNvPicPr>
          <p:nvPr/>
        </p:nvPicPr>
        <p:blipFill>
          <a:blip r:embed="rId4"/>
          <a:stretch>
            <a:fillRect/>
          </a:stretch>
        </p:blipFill>
        <p:spPr>
          <a:xfrm>
            <a:off x="724361" y="2996952"/>
            <a:ext cx="9116786" cy="264437"/>
          </a:xfrm>
          <a:prstGeom prst="rect">
            <a:avLst/>
          </a:prstGeom>
        </p:spPr>
      </p:pic>
      <p:sp>
        <p:nvSpPr>
          <p:cNvPr id="3" name="Content Placeholder 2">
            <a:extLst>
              <a:ext uri="{FF2B5EF4-FFF2-40B4-BE49-F238E27FC236}">
                <a16:creationId xmlns:a16="http://schemas.microsoft.com/office/drawing/2014/main" id="{A43A13AF-FBF8-293D-7198-F0FFAB052697}"/>
              </a:ext>
            </a:extLst>
          </p:cNvPr>
          <p:cNvSpPr>
            <a:spLocks noGrp="1"/>
          </p:cNvSpPr>
          <p:nvPr>
            <p:ph idx="1"/>
          </p:nvPr>
        </p:nvSpPr>
        <p:spPr/>
        <p:txBody>
          <a:bodyPr>
            <a:normAutofit/>
          </a:bodyPr>
          <a:lstStyle/>
          <a:p>
            <a:pPr lvl="1"/>
            <a:r>
              <a:rPr lang="en-US" dirty="0"/>
              <a:t>On the other hand </a:t>
            </a:r>
          </a:p>
          <a:p>
            <a:pPr lvl="1"/>
            <a:endParaRPr lang="en-US" dirty="0"/>
          </a:p>
          <a:p>
            <a:pPr lvl="1">
              <a:buNone/>
            </a:pPr>
            <a:r>
              <a:rPr lang="en-US" dirty="0"/>
              <a:t>	</a:t>
            </a:r>
            <a:br>
              <a:rPr lang="en-US" dirty="0"/>
            </a:br>
            <a:r>
              <a:rPr lang="en-US" dirty="0"/>
              <a:t>	</a:t>
            </a:r>
          </a:p>
          <a:p>
            <a:pPr lvl="1"/>
            <a:r>
              <a:rPr lang="en-US" dirty="0"/>
              <a:t>Equating the two terms </a:t>
            </a:r>
          </a:p>
          <a:p>
            <a:pPr lvl="2"/>
            <a:endParaRPr lang="en-US" dirty="0"/>
          </a:p>
          <a:p>
            <a:pPr marL="324000" lvl="2" indent="0">
              <a:buNone/>
            </a:pPr>
            <a:br>
              <a:rPr lang="en-US" dirty="0"/>
            </a:br>
            <a:endParaRPr lang="en-US" dirty="0"/>
          </a:p>
          <a:p>
            <a:pPr lvl="1"/>
            <a:r>
              <a:rPr lang="en-US" dirty="0"/>
              <a:t>using				            	yields:</a:t>
            </a:r>
          </a:p>
          <a:p>
            <a:pPr lvl="1"/>
            <a:endParaRPr lang="en-US" dirty="0"/>
          </a:p>
          <a:p>
            <a:pPr lvl="1"/>
            <a:endParaRPr lang="en-US" dirty="0"/>
          </a:p>
          <a:p>
            <a:pPr lvl="1"/>
            <a:r>
              <a:rPr lang="en-US" dirty="0"/>
              <a:t>In general, </a:t>
            </a:r>
            <a:r>
              <a:rPr lang="en-US" b="1" dirty="0"/>
              <a:t>for distributed errors around the machine:</a:t>
            </a:r>
          </a:p>
          <a:p>
            <a:pPr lvl="1"/>
            <a:endParaRPr lang="en-US" dirty="0"/>
          </a:p>
          <a:p>
            <a:pPr lvl="2"/>
            <a:endParaRPr lang="en-US" dirty="0"/>
          </a:p>
          <a:p>
            <a:pPr lvl="2"/>
            <a:endParaRPr lang="en-US" dirty="0"/>
          </a:p>
          <a:p>
            <a:pPr lvl="1"/>
            <a:endParaRPr lang="en-US" dirty="0"/>
          </a:p>
          <a:p>
            <a:endParaRPr lang="en-US" dirty="0"/>
          </a:p>
        </p:txBody>
      </p:sp>
      <p:sp>
        <p:nvSpPr>
          <p:cNvPr id="2" name="Title 1">
            <a:extLst>
              <a:ext uri="{FF2B5EF4-FFF2-40B4-BE49-F238E27FC236}">
                <a16:creationId xmlns:a16="http://schemas.microsoft.com/office/drawing/2014/main" id="{840DC192-B72F-627D-E18E-27F0937570F6}"/>
              </a:ext>
            </a:extLst>
          </p:cNvPr>
          <p:cNvSpPr>
            <a:spLocks noGrp="1"/>
          </p:cNvSpPr>
          <p:nvPr>
            <p:ph type="title"/>
          </p:nvPr>
        </p:nvSpPr>
        <p:spPr/>
        <p:txBody>
          <a:bodyPr/>
          <a:lstStyle/>
          <a:p>
            <a:r>
              <a:rPr lang="en-US" dirty="0"/>
              <a:t>Gradient error and </a:t>
            </a:r>
            <a:r>
              <a:rPr lang="en-US" u="sng" dirty="0">
                <a:solidFill>
                  <a:schemeClr val="accent3"/>
                </a:solidFill>
              </a:rPr>
              <a:t>beta distortion</a:t>
            </a:r>
            <a:r>
              <a:rPr lang="en-US" dirty="0"/>
              <a:t> </a:t>
            </a:r>
            <a:r>
              <a:rPr lang="en-US" sz="2800" dirty="0"/>
              <a:t>(or beta-beating) 2/2</a:t>
            </a:r>
            <a:endParaRPr lang="en-US" u="sng" dirty="0"/>
          </a:p>
        </p:txBody>
      </p:sp>
      <p:sp>
        <p:nvSpPr>
          <p:cNvPr id="6" name="AutoShape 8">
            <a:extLst>
              <a:ext uri="{FF2B5EF4-FFF2-40B4-BE49-F238E27FC236}">
                <a16:creationId xmlns:a16="http://schemas.microsoft.com/office/drawing/2014/main" id="{CFE4B746-0FFD-8097-6902-2B946F080A7F}"/>
              </a:ext>
            </a:extLst>
          </p:cNvPr>
          <p:cNvSpPr>
            <a:spLocks/>
          </p:cNvSpPr>
          <p:nvPr/>
        </p:nvSpPr>
        <p:spPr bwMode="auto">
          <a:xfrm rot="5419254">
            <a:off x="5117463" y="1273143"/>
            <a:ext cx="193716" cy="1702516"/>
          </a:xfrm>
          <a:prstGeom prst="rightBrace">
            <a:avLst>
              <a:gd name="adj1" fmla="val 73239"/>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pic>
        <p:nvPicPr>
          <p:cNvPr id="7" name="Picture 10" descr="txp_fig">
            <a:extLst>
              <a:ext uri="{FF2B5EF4-FFF2-40B4-BE49-F238E27FC236}">
                <a16:creationId xmlns:a16="http://schemas.microsoft.com/office/drawing/2014/main" id="{2BB5D1F3-88A0-3779-A788-FAD4E9A2A18F}"/>
              </a:ext>
            </a:extLst>
          </p:cNvPr>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4982408" y="2286740"/>
            <a:ext cx="452913" cy="1868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TextBox 13">
            <a:extLst>
              <a:ext uri="{FF2B5EF4-FFF2-40B4-BE49-F238E27FC236}">
                <a16:creationId xmlns:a16="http://schemas.microsoft.com/office/drawing/2014/main" id="{1033452E-91BC-8058-4179-3F29FF5A6A01}"/>
              </a:ext>
            </a:extLst>
          </p:cNvPr>
          <p:cNvSpPr txBox="1"/>
          <p:nvPr/>
        </p:nvSpPr>
        <p:spPr>
          <a:xfrm>
            <a:off x="2947081" y="1681546"/>
            <a:ext cx="402537" cy="369332"/>
          </a:xfrm>
          <a:prstGeom prst="rect">
            <a:avLst/>
          </a:prstGeom>
          <a:noFill/>
        </p:spPr>
        <p:txBody>
          <a:bodyPr wrap="none" rtlCol="0">
            <a:spAutoFit/>
          </a:bodyPr>
          <a:lstStyle/>
          <a:p>
            <a:pPr>
              <a:buNone/>
            </a:pPr>
            <a:r>
              <a:rPr lang="en-US" sz="1800" b="1" dirty="0">
                <a:solidFill>
                  <a:srgbClr val="FF0000"/>
                </a:solidFill>
                <a:latin typeface="Arial"/>
                <a:cs typeface="Arial"/>
              </a:rPr>
              <a:t>b)</a:t>
            </a:r>
          </a:p>
        </p:txBody>
      </p:sp>
      <p:sp>
        <p:nvSpPr>
          <p:cNvPr id="15" name="TextBox 14">
            <a:extLst>
              <a:ext uri="{FF2B5EF4-FFF2-40B4-BE49-F238E27FC236}">
                <a16:creationId xmlns:a16="http://schemas.microsoft.com/office/drawing/2014/main" id="{94189B9F-DE60-ACA6-6759-E242986FEB24}"/>
              </a:ext>
            </a:extLst>
          </p:cNvPr>
          <p:cNvSpPr txBox="1"/>
          <p:nvPr/>
        </p:nvSpPr>
        <p:spPr>
          <a:xfrm>
            <a:off x="3125579" y="2483604"/>
            <a:ext cx="999117" cy="369332"/>
          </a:xfrm>
          <a:prstGeom prst="rect">
            <a:avLst/>
          </a:prstGeom>
          <a:noFill/>
        </p:spPr>
        <p:txBody>
          <a:bodyPr wrap="none" rtlCol="0">
            <a:spAutoFit/>
          </a:bodyPr>
          <a:lstStyle/>
          <a:p>
            <a:pPr>
              <a:buNone/>
            </a:pPr>
            <a:r>
              <a:rPr lang="en-US" sz="1800" b="1" dirty="0">
                <a:solidFill>
                  <a:srgbClr val="008000"/>
                </a:solidFill>
                <a:latin typeface="Arial"/>
                <a:cs typeface="Arial"/>
              </a:rPr>
              <a:t>a)  </a:t>
            </a:r>
            <a:r>
              <a:rPr lang="en-US" sz="1800" b="1" dirty="0">
                <a:latin typeface="Arial"/>
                <a:cs typeface="Arial"/>
              </a:rPr>
              <a:t>=</a:t>
            </a:r>
            <a:r>
              <a:rPr lang="en-US" sz="1800" b="1" dirty="0">
                <a:solidFill>
                  <a:srgbClr val="FF0000"/>
                </a:solidFill>
                <a:latin typeface="Arial"/>
                <a:cs typeface="Arial"/>
              </a:rPr>
              <a:t>  b)</a:t>
            </a:r>
          </a:p>
        </p:txBody>
      </p:sp>
      <p:pic>
        <p:nvPicPr>
          <p:cNvPr id="26" name="Picture 25" descr="cos_A_-_cos_B_=_.pdf">
            <a:extLst>
              <a:ext uri="{FF2B5EF4-FFF2-40B4-BE49-F238E27FC236}">
                <a16:creationId xmlns:a16="http://schemas.microsoft.com/office/drawing/2014/main" id="{D4C4A664-B585-A5E9-F205-7D049AB019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1185" y="3892953"/>
            <a:ext cx="3394328" cy="283770"/>
          </a:xfrm>
          <a:prstGeom prst="rect">
            <a:avLst/>
          </a:prstGeom>
          <a:ln>
            <a:noFill/>
          </a:ln>
        </p:spPr>
      </p:pic>
      <p:sp>
        <p:nvSpPr>
          <p:cNvPr id="9" name="Date Placeholder 8">
            <a:extLst>
              <a:ext uri="{FF2B5EF4-FFF2-40B4-BE49-F238E27FC236}">
                <a16:creationId xmlns:a16="http://schemas.microsoft.com/office/drawing/2014/main" id="{36575C30-1705-08D4-51F2-28CD23CBC44A}"/>
              </a:ext>
            </a:extLst>
          </p:cNvPr>
          <p:cNvSpPr>
            <a:spLocks noGrp="1"/>
          </p:cNvSpPr>
          <p:nvPr>
            <p:ph type="dt" sz="half" idx="10"/>
          </p:nvPr>
        </p:nvSpPr>
        <p:spPr/>
        <p:txBody>
          <a:bodyPr/>
          <a:lstStyle/>
          <a:p>
            <a:r>
              <a:rPr lang="en-US"/>
              <a:t>21.09.2025 - 04.10.2025</a:t>
            </a:r>
            <a:endParaRPr lang="en-US" dirty="0"/>
          </a:p>
        </p:txBody>
      </p:sp>
      <p:sp>
        <p:nvSpPr>
          <p:cNvPr id="10" name="Footer Placeholder 9">
            <a:extLst>
              <a:ext uri="{FF2B5EF4-FFF2-40B4-BE49-F238E27FC236}">
                <a16:creationId xmlns:a16="http://schemas.microsoft.com/office/drawing/2014/main" id="{17A8802D-8FFD-9EF2-FC2E-BEFDE40298A9}"/>
              </a:ext>
            </a:extLst>
          </p:cNvPr>
          <p:cNvSpPr>
            <a:spLocks noGrp="1"/>
          </p:cNvSpPr>
          <p:nvPr>
            <p:ph type="ftr" sz="quarter" idx="11"/>
          </p:nvPr>
        </p:nvSpPr>
        <p:spPr/>
        <p:txBody>
          <a:bodyPr/>
          <a:lstStyle/>
          <a:p>
            <a:r>
              <a:rPr lang="en-US"/>
              <a:t>Linear Imperfections and Correction</a:t>
            </a:r>
            <a:endParaRPr lang="en-US" dirty="0"/>
          </a:p>
        </p:txBody>
      </p:sp>
      <p:sp>
        <p:nvSpPr>
          <p:cNvPr id="11" name="Slide Number Placeholder 10">
            <a:extLst>
              <a:ext uri="{FF2B5EF4-FFF2-40B4-BE49-F238E27FC236}">
                <a16:creationId xmlns:a16="http://schemas.microsoft.com/office/drawing/2014/main" id="{8C556ECA-6891-4233-1E9F-2BD118A546C9}"/>
              </a:ext>
            </a:extLst>
          </p:cNvPr>
          <p:cNvSpPr>
            <a:spLocks noGrp="1"/>
          </p:cNvSpPr>
          <p:nvPr>
            <p:ph type="sldNum" sz="quarter" idx="12"/>
          </p:nvPr>
        </p:nvSpPr>
        <p:spPr/>
        <p:txBody>
          <a:bodyPr/>
          <a:lstStyle/>
          <a:p>
            <a:fld id="{36B5EA5A-BC32-A742-B11B-8E7414D5B535}" type="slidenum">
              <a:rPr lang="en-US" smtClean="0"/>
              <a:pPr/>
              <a:t>59</a:t>
            </a:fld>
            <a:endParaRPr lang="en-US" dirty="0"/>
          </a:p>
        </p:txBody>
      </p:sp>
      <p:pic>
        <p:nvPicPr>
          <p:cNvPr id="12" name="Picture 11">
            <a:extLst>
              <a:ext uri="{FF2B5EF4-FFF2-40B4-BE49-F238E27FC236}">
                <a16:creationId xmlns:a16="http://schemas.microsoft.com/office/drawing/2014/main" id="{BBBBEF3C-193A-6481-FD99-25D9F76238EE}"/>
              </a:ext>
            </a:extLst>
          </p:cNvPr>
          <p:cNvPicPr>
            <a:picLocks noChangeAspect="1"/>
          </p:cNvPicPr>
          <p:nvPr/>
        </p:nvPicPr>
        <p:blipFill>
          <a:blip r:embed="rId7"/>
          <a:stretch>
            <a:fillRect/>
          </a:stretch>
        </p:blipFill>
        <p:spPr>
          <a:xfrm>
            <a:off x="2285686" y="5440774"/>
            <a:ext cx="7816599" cy="634786"/>
          </a:xfrm>
          <a:prstGeom prst="rect">
            <a:avLst/>
          </a:prstGeom>
          <a:ln w="19050">
            <a:solidFill>
              <a:schemeClr val="accent3"/>
            </a:solidFill>
          </a:ln>
        </p:spPr>
      </p:pic>
      <p:pic>
        <p:nvPicPr>
          <p:cNvPr id="16" name="Picture 15">
            <a:extLst>
              <a:ext uri="{FF2B5EF4-FFF2-40B4-BE49-F238E27FC236}">
                <a16:creationId xmlns:a16="http://schemas.microsoft.com/office/drawing/2014/main" id="{C84F063E-63C0-EBD4-1C58-B8EB2EE931B3}"/>
              </a:ext>
            </a:extLst>
          </p:cNvPr>
          <p:cNvPicPr>
            <a:picLocks noChangeAspect="1"/>
          </p:cNvPicPr>
          <p:nvPr/>
        </p:nvPicPr>
        <p:blipFill>
          <a:blip r:embed="rId8"/>
          <a:stretch>
            <a:fillRect/>
          </a:stretch>
        </p:blipFill>
        <p:spPr>
          <a:xfrm>
            <a:off x="3525394" y="1728094"/>
            <a:ext cx="6509362" cy="272304"/>
          </a:xfrm>
          <a:prstGeom prst="rect">
            <a:avLst/>
          </a:prstGeom>
          <a:ln>
            <a:solidFill>
              <a:srgbClr val="FF0000"/>
            </a:solidFill>
          </a:ln>
        </p:spPr>
      </p:pic>
      <p:grpSp>
        <p:nvGrpSpPr>
          <p:cNvPr id="34" name="Group 33">
            <a:extLst>
              <a:ext uri="{FF2B5EF4-FFF2-40B4-BE49-F238E27FC236}">
                <a16:creationId xmlns:a16="http://schemas.microsoft.com/office/drawing/2014/main" id="{62167A11-4048-7128-9C7C-F783B7E85009}"/>
              </a:ext>
            </a:extLst>
          </p:cNvPr>
          <p:cNvGrpSpPr/>
          <p:nvPr/>
        </p:nvGrpSpPr>
        <p:grpSpPr>
          <a:xfrm>
            <a:off x="714548" y="2726665"/>
            <a:ext cx="11293098" cy="816719"/>
            <a:chOff x="714548" y="2726665"/>
            <a:chExt cx="11293098" cy="816719"/>
          </a:xfrm>
        </p:grpSpPr>
        <p:sp>
          <p:nvSpPr>
            <p:cNvPr id="20" name="Oval 19">
              <a:extLst>
                <a:ext uri="{FF2B5EF4-FFF2-40B4-BE49-F238E27FC236}">
                  <a16:creationId xmlns:a16="http://schemas.microsoft.com/office/drawing/2014/main" id="{559382B6-4937-4433-7E3A-42063CCC02A0}"/>
                </a:ext>
              </a:extLst>
            </p:cNvPr>
            <p:cNvSpPr/>
            <p:nvPr/>
          </p:nvSpPr>
          <p:spPr>
            <a:xfrm>
              <a:off x="3438265" y="2924944"/>
              <a:ext cx="353479" cy="393678"/>
            </a:xfrm>
            <a:prstGeom prst="ellipse">
              <a:avLst/>
            </a:prstGeom>
            <a:noFill/>
            <a:ln w="28575">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2249CE5A-4BE2-C093-9CA5-B833EE561A06}"/>
                </a:ext>
              </a:extLst>
            </p:cNvPr>
            <p:cNvCxnSpPr/>
            <p:nvPr/>
          </p:nvCxnSpPr>
          <p:spPr>
            <a:xfrm flipV="1">
              <a:off x="714548" y="2967950"/>
              <a:ext cx="412900" cy="350672"/>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FA34933-2761-4536-EBDB-47DEC35F1C95}"/>
                </a:ext>
              </a:extLst>
            </p:cNvPr>
            <p:cNvCxnSpPr/>
            <p:nvPr/>
          </p:nvCxnSpPr>
          <p:spPr>
            <a:xfrm flipV="1">
              <a:off x="5460997" y="2980526"/>
              <a:ext cx="412900" cy="350672"/>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CB9AC8E6-7B75-F5DE-87FE-685332BD44D9}"/>
                </a:ext>
              </a:extLst>
            </p:cNvPr>
            <p:cNvGrpSpPr/>
            <p:nvPr/>
          </p:nvGrpSpPr>
          <p:grpSpPr>
            <a:xfrm>
              <a:off x="10207446" y="2726665"/>
              <a:ext cx="1800200" cy="816719"/>
              <a:chOff x="10207446" y="2726665"/>
              <a:chExt cx="1800200" cy="816719"/>
            </a:xfrm>
          </p:grpSpPr>
          <p:sp>
            <p:nvSpPr>
              <p:cNvPr id="5" name="TextBox 4">
                <a:extLst>
                  <a:ext uri="{FF2B5EF4-FFF2-40B4-BE49-F238E27FC236}">
                    <a16:creationId xmlns:a16="http://schemas.microsoft.com/office/drawing/2014/main" id="{3E350225-D243-4D44-4501-125D4ECC95C9}"/>
                  </a:ext>
                </a:extLst>
              </p:cNvPr>
              <p:cNvSpPr txBox="1"/>
              <p:nvPr/>
            </p:nvSpPr>
            <p:spPr>
              <a:xfrm>
                <a:off x="10361746" y="2798673"/>
                <a:ext cx="1502014" cy="169277"/>
              </a:xfrm>
              <a:prstGeom prst="rect">
                <a:avLst/>
              </a:prstGeom>
              <a:noFill/>
            </p:spPr>
            <p:txBody>
              <a:bodyPr wrap="none" lIns="0" tIns="0" rIns="0" bIns="0" rtlCol="0">
                <a:spAutoFit/>
              </a:bodyPr>
              <a:lstStyle/>
              <a:p>
                <a:pPr algn="l">
                  <a:buNone/>
                </a:pPr>
                <a:r>
                  <a:rPr lang="en-GB" sz="1100" b="1" i="1" dirty="0">
                    <a:solidFill>
                      <a:schemeClr val="tx2"/>
                    </a:solidFill>
                    <a:latin typeface="Arial" panose="020B0604020202020204" pitchFamily="34" charset="0"/>
                    <a:cs typeface="Arial" panose="020B0604020202020204" pitchFamily="34" charset="0"/>
                  </a:rPr>
                  <a:t>Recall impact on tune:</a:t>
                </a:r>
              </a:p>
            </p:txBody>
          </p:sp>
          <p:sp>
            <p:nvSpPr>
              <p:cNvPr id="13" name="Rounded Rectangle 12">
                <a:extLst>
                  <a:ext uri="{FF2B5EF4-FFF2-40B4-BE49-F238E27FC236}">
                    <a16:creationId xmlns:a16="http://schemas.microsoft.com/office/drawing/2014/main" id="{16B3512E-6369-87F2-2175-327FCF62043E}"/>
                  </a:ext>
                </a:extLst>
              </p:cNvPr>
              <p:cNvSpPr/>
              <p:nvPr/>
            </p:nvSpPr>
            <p:spPr>
              <a:xfrm>
                <a:off x="10207446" y="2726665"/>
                <a:ext cx="1800200" cy="816719"/>
              </a:xfrm>
              <a:prstGeom prst="roundRect">
                <a:avLst/>
              </a:prstGeom>
              <a:noFill/>
              <a:ln w="19050">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3CB5992C-EBDE-AC2A-C6AF-15F0F6667C4A}"/>
                  </a:ext>
                </a:extLst>
              </p:cNvPr>
              <p:cNvPicPr>
                <a:picLocks noChangeAspect="1"/>
              </p:cNvPicPr>
              <p:nvPr/>
            </p:nvPicPr>
            <p:blipFill>
              <a:blip r:embed="rId9"/>
              <a:stretch>
                <a:fillRect/>
              </a:stretch>
            </p:blipFill>
            <p:spPr>
              <a:xfrm>
                <a:off x="10470136" y="3039958"/>
                <a:ext cx="1274819" cy="436582"/>
              </a:xfrm>
              <a:prstGeom prst="rect">
                <a:avLst/>
              </a:prstGeom>
            </p:spPr>
          </p:pic>
        </p:grpSp>
      </p:grpSp>
      <p:pic>
        <p:nvPicPr>
          <p:cNvPr id="30" name="Picture 29">
            <a:extLst>
              <a:ext uri="{FF2B5EF4-FFF2-40B4-BE49-F238E27FC236}">
                <a16:creationId xmlns:a16="http://schemas.microsoft.com/office/drawing/2014/main" id="{B563EB7B-9862-370D-9026-8499ADE71DB8}"/>
              </a:ext>
            </a:extLst>
          </p:cNvPr>
          <p:cNvPicPr>
            <a:picLocks noChangeAspect="1"/>
          </p:cNvPicPr>
          <p:nvPr/>
        </p:nvPicPr>
        <p:blipFill>
          <a:blip r:embed="rId10"/>
          <a:stretch>
            <a:fillRect/>
          </a:stretch>
        </p:blipFill>
        <p:spPr>
          <a:xfrm>
            <a:off x="724361" y="3385845"/>
            <a:ext cx="8343895" cy="520699"/>
          </a:xfrm>
          <a:prstGeom prst="rect">
            <a:avLst/>
          </a:prstGeom>
        </p:spPr>
      </p:pic>
      <p:pic>
        <p:nvPicPr>
          <p:cNvPr id="31" name="Picture 30">
            <a:extLst>
              <a:ext uri="{FF2B5EF4-FFF2-40B4-BE49-F238E27FC236}">
                <a16:creationId xmlns:a16="http://schemas.microsoft.com/office/drawing/2014/main" id="{0FFF8017-263B-6EC3-BB3E-828BA5F2A852}"/>
              </a:ext>
            </a:extLst>
          </p:cNvPr>
          <p:cNvPicPr>
            <a:picLocks noChangeAspect="1"/>
          </p:cNvPicPr>
          <p:nvPr/>
        </p:nvPicPr>
        <p:blipFill>
          <a:blip r:embed="rId11"/>
          <a:stretch>
            <a:fillRect/>
          </a:stretch>
        </p:blipFill>
        <p:spPr>
          <a:xfrm>
            <a:off x="3663950" y="4268528"/>
            <a:ext cx="4864100" cy="596900"/>
          </a:xfrm>
          <a:prstGeom prst="rect">
            <a:avLst/>
          </a:prstGeom>
          <a:ln w="19050">
            <a:solidFill>
              <a:schemeClr val="accent3"/>
            </a:solidFill>
          </a:ln>
        </p:spPr>
      </p:pic>
      <p:pic>
        <p:nvPicPr>
          <p:cNvPr id="32" name="Picture 31">
            <a:extLst>
              <a:ext uri="{FF2B5EF4-FFF2-40B4-BE49-F238E27FC236}">
                <a16:creationId xmlns:a16="http://schemas.microsoft.com/office/drawing/2014/main" id="{243FC687-47E8-9757-07E2-0A8F40966D7C}"/>
              </a:ext>
            </a:extLst>
          </p:cNvPr>
          <p:cNvPicPr>
            <a:picLocks noChangeAspect="1"/>
          </p:cNvPicPr>
          <p:nvPr/>
        </p:nvPicPr>
        <p:blipFill>
          <a:blip r:embed="rId12"/>
          <a:stretch>
            <a:fillRect/>
          </a:stretch>
        </p:blipFill>
        <p:spPr>
          <a:xfrm>
            <a:off x="2916509" y="1091615"/>
            <a:ext cx="6299200" cy="342900"/>
          </a:xfrm>
          <a:prstGeom prst="rect">
            <a:avLst/>
          </a:prstGeom>
        </p:spPr>
      </p:pic>
    </p:spTree>
    <p:extLst>
      <p:ext uri="{BB962C8B-B14F-4D97-AF65-F5344CB8AC3E}">
        <p14:creationId xmlns:p14="http://schemas.microsoft.com/office/powerpoint/2010/main" val="3908993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 Toy FODO lattice with no errors</a:t>
            </a:r>
          </a:p>
        </p:txBody>
      </p:sp>
      <p:sp>
        <p:nvSpPr>
          <p:cNvPr id="19" name="Content Placeholder 1">
            <a:extLst>
              <a:ext uri="{FF2B5EF4-FFF2-40B4-BE49-F238E27FC236}">
                <a16:creationId xmlns:a16="http://schemas.microsoft.com/office/drawing/2014/main" id="{1C0ED726-435A-9FB0-1EE0-B4D2CC2E6688}"/>
              </a:ext>
            </a:extLst>
          </p:cNvPr>
          <p:cNvSpPr txBox="1">
            <a:spLocks/>
          </p:cNvSpPr>
          <p:nvPr/>
        </p:nvSpPr>
        <p:spPr>
          <a:xfrm>
            <a:off x="407989" y="1124744"/>
            <a:ext cx="11376024" cy="47322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fontAlgn="auto">
              <a:buClrTx/>
              <a:buSzTx/>
              <a:buFont typeface="Arial" panose="020B0604020202020204" pitchFamily="34" charset="0"/>
              <a:buChar char="•"/>
            </a:pPr>
            <a:r>
              <a:rPr lang="en-US" b="0" dirty="0"/>
              <a:t>Tracking a single particle, for many turns</a:t>
            </a:r>
          </a:p>
        </p:txBody>
      </p:sp>
      <p:grpSp>
        <p:nvGrpSpPr>
          <p:cNvPr id="50" name="Group 49">
            <a:extLst>
              <a:ext uri="{FF2B5EF4-FFF2-40B4-BE49-F238E27FC236}">
                <a16:creationId xmlns:a16="http://schemas.microsoft.com/office/drawing/2014/main" id="{FAEF3EC9-2429-8455-CD31-6A431B52ED13}"/>
              </a:ext>
            </a:extLst>
          </p:cNvPr>
          <p:cNvGrpSpPr/>
          <p:nvPr/>
        </p:nvGrpSpPr>
        <p:grpSpPr>
          <a:xfrm>
            <a:off x="-169200" y="1470878"/>
            <a:ext cx="11376025" cy="4550410"/>
            <a:chOff x="-169200" y="1470878"/>
            <a:chExt cx="11376025" cy="4550410"/>
          </a:xfrm>
        </p:grpSpPr>
        <p:pic>
          <p:nvPicPr>
            <p:cNvPr id="5" name="Picture 4">
              <a:extLst>
                <a:ext uri="{FF2B5EF4-FFF2-40B4-BE49-F238E27FC236}">
                  <a16:creationId xmlns:a16="http://schemas.microsoft.com/office/drawing/2014/main" id="{6DF1A68B-A83E-C001-A5F0-2D0A7140E6FD}"/>
                </a:ext>
              </a:extLst>
            </p:cNvPr>
            <p:cNvPicPr>
              <a:picLocks noChangeAspect="1"/>
            </p:cNvPicPr>
            <p:nvPr/>
          </p:nvPicPr>
          <p:blipFill>
            <a:blip r:embed="rId3"/>
            <a:srcRect/>
            <a:stretch/>
          </p:blipFill>
          <p:spPr>
            <a:xfrm>
              <a:off x="-169200" y="1470878"/>
              <a:ext cx="11376025" cy="4550410"/>
            </a:xfrm>
            <a:prstGeom prst="rect">
              <a:avLst/>
            </a:prstGeom>
          </p:spPr>
        </p:pic>
        <p:sp>
          <p:nvSpPr>
            <p:cNvPr id="35" name="TextBox 34">
              <a:extLst>
                <a:ext uri="{FF2B5EF4-FFF2-40B4-BE49-F238E27FC236}">
                  <a16:creationId xmlns:a16="http://schemas.microsoft.com/office/drawing/2014/main" id="{B95F5414-453F-725E-22C7-82F6A857BFE9}"/>
                </a:ext>
              </a:extLst>
            </p:cNvPr>
            <p:cNvSpPr txBox="1"/>
            <p:nvPr/>
          </p:nvSpPr>
          <p:spPr>
            <a:xfrm>
              <a:off x="1285994" y="3227959"/>
              <a:ext cx="1188147"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Starting point</a:t>
              </a:r>
            </a:p>
          </p:txBody>
        </p:sp>
        <p:cxnSp>
          <p:nvCxnSpPr>
            <p:cNvPr id="38" name="Straight Arrow Connector 37">
              <a:extLst>
                <a:ext uri="{FF2B5EF4-FFF2-40B4-BE49-F238E27FC236}">
                  <a16:creationId xmlns:a16="http://schemas.microsoft.com/office/drawing/2014/main" id="{522F545B-3B21-F4B6-FBBD-A497564C3976}"/>
                </a:ext>
              </a:extLst>
            </p:cNvPr>
            <p:cNvCxnSpPr>
              <a:cxnSpLocks/>
            </p:cNvCxnSpPr>
            <p:nvPr/>
          </p:nvCxnSpPr>
          <p:spPr>
            <a:xfrm flipH="1">
              <a:off x="1541827" y="3502992"/>
              <a:ext cx="197742" cy="28325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3" name="Oval 42">
              <a:extLst>
                <a:ext uri="{FF2B5EF4-FFF2-40B4-BE49-F238E27FC236}">
                  <a16:creationId xmlns:a16="http://schemas.microsoft.com/office/drawing/2014/main" id="{702D585F-322D-8C98-D98B-8C6F88B46FE0}"/>
                </a:ext>
              </a:extLst>
            </p:cNvPr>
            <p:cNvSpPr/>
            <p:nvPr/>
          </p:nvSpPr>
          <p:spPr>
            <a:xfrm flipV="1">
              <a:off x="1460261" y="3813226"/>
              <a:ext cx="81964" cy="7229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TextBox 43">
              <a:extLst>
                <a:ext uri="{FF2B5EF4-FFF2-40B4-BE49-F238E27FC236}">
                  <a16:creationId xmlns:a16="http://schemas.microsoft.com/office/drawing/2014/main" id="{0C026CE4-19AA-6FFD-0407-D8ABF1C56D46}"/>
                </a:ext>
              </a:extLst>
            </p:cNvPr>
            <p:cNvSpPr txBox="1"/>
            <p:nvPr/>
          </p:nvSpPr>
          <p:spPr>
            <a:xfrm>
              <a:off x="1774311" y="4736177"/>
              <a:ext cx="4517583"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Element by element “tracking” till completion of one turn…</a:t>
              </a:r>
            </a:p>
          </p:txBody>
        </p:sp>
        <p:cxnSp>
          <p:nvCxnSpPr>
            <p:cNvPr id="45" name="Straight Arrow Connector 44">
              <a:extLst>
                <a:ext uri="{FF2B5EF4-FFF2-40B4-BE49-F238E27FC236}">
                  <a16:creationId xmlns:a16="http://schemas.microsoft.com/office/drawing/2014/main" id="{91DCF82D-CDAA-AB9B-D0B9-4AD40445DF9A}"/>
                </a:ext>
              </a:extLst>
            </p:cNvPr>
            <p:cNvCxnSpPr>
              <a:cxnSpLocks/>
            </p:cNvCxnSpPr>
            <p:nvPr/>
          </p:nvCxnSpPr>
          <p:spPr>
            <a:xfrm>
              <a:off x="1631504" y="4707535"/>
              <a:ext cx="4896544" cy="0"/>
            </a:xfrm>
            <a:prstGeom prst="straightConnector1">
              <a:avLst/>
            </a:prstGeom>
            <a:ln w="28575">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grpSp>
      <p:pic>
        <p:nvPicPr>
          <p:cNvPr id="7" name="Picture 6">
            <a:extLst>
              <a:ext uri="{FF2B5EF4-FFF2-40B4-BE49-F238E27FC236}">
                <a16:creationId xmlns:a16="http://schemas.microsoft.com/office/drawing/2014/main" id="{9CBF239E-CDAF-703B-38C3-26ED22BF1E0E}"/>
              </a:ext>
            </a:extLst>
          </p:cNvPr>
          <p:cNvPicPr>
            <a:picLocks noChangeAspect="1"/>
          </p:cNvPicPr>
          <p:nvPr/>
        </p:nvPicPr>
        <p:blipFill>
          <a:blip r:embed="rId4"/>
          <a:srcRect/>
          <a:stretch/>
        </p:blipFill>
        <p:spPr>
          <a:xfrm>
            <a:off x="7390800" y="1371600"/>
            <a:ext cx="4829284" cy="4829284"/>
          </a:xfrm>
          <a:prstGeom prst="rect">
            <a:avLst/>
          </a:prstGeom>
        </p:spPr>
      </p:pic>
      <p:grpSp>
        <p:nvGrpSpPr>
          <p:cNvPr id="62" name="Group 61">
            <a:extLst>
              <a:ext uri="{FF2B5EF4-FFF2-40B4-BE49-F238E27FC236}">
                <a16:creationId xmlns:a16="http://schemas.microsoft.com/office/drawing/2014/main" id="{9C5FF8F2-9AA0-7D60-E20C-7AE5B78AFD81}"/>
              </a:ext>
            </a:extLst>
          </p:cNvPr>
          <p:cNvGrpSpPr/>
          <p:nvPr/>
        </p:nvGrpSpPr>
        <p:grpSpPr>
          <a:xfrm>
            <a:off x="-169200" y="1472400"/>
            <a:ext cx="11376025" cy="4550410"/>
            <a:chOff x="-169200" y="1472400"/>
            <a:chExt cx="11376025" cy="4550410"/>
          </a:xfrm>
        </p:grpSpPr>
        <p:pic>
          <p:nvPicPr>
            <p:cNvPr id="23" name="Picture 22">
              <a:extLst>
                <a:ext uri="{FF2B5EF4-FFF2-40B4-BE49-F238E27FC236}">
                  <a16:creationId xmlns:a16="http://schemas.microsoft.com/office/drawing/2014/main" id="{585A52AC-7007-A0BC-A243-D948DBB1C445}"/>
                </a:ext>
              </a:extLst>
            </p:cNvPr>
            <p:cNvPicPr>
              <a:picLocks noChangeAspect="1"/>
            </p:cNvPicPr>
            <p:nvPr/>
          </p:nvPicPr>
          <p:blipFill>
            <a:blip r:embed="rId5"/>
            <a:srcRect/>
            <a:stretch/>
          </p:blipFill>
          <p:spPr>
            <a:xfrm>
              <a:off x="-169200" y="1472400"/>
              <a:ext cx="11376025" cy="4550410"/>
            </a:xfrm>
            <a:prstGeom prst="rect">
              <a:avLst/>
            </a:prstGeom>
          </p:spPr>
        </p:pic>
        <p:sp>
          <p:nvSpPr>
            <p:cNvPr id="51" name="Oval 50">
              <a:extLst>
                <a:ext uri="{FF2B5EF4-FFF2-40B4-BE49-F238E27FC236}">
                  <a16:creationId xmlns:a16="http://schemas.microsoft.com/office/drawing/2014/main" id="{C4EC6AFB-5C39-51DE-5574-636D82A586C3}"/>
                </a:ext>
              </a:extLst>
            </p:cNvPr>
            <p:cNvSpPr/>
            <p:nvPr/>
          </p:nvSpPr>
          <p:spPr>
            <a:xfrm>
              <a:off x="6672064" y="4653136"/>
              <a:ext cx="72008" cy="8304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9" name="Freeform 58">
              <a:extLst>
                <a:ext uri="{FF2B5EF4-FFF2-40B4-BE49-F238E27FC236}">
                  <a16:creationId xmlns:a16="http://schemas.microsoft.com/office/drawing/2014/main" id="{E9DA440C-7C39-EFBE-A4E0-4CD2FB02C056}"/>
                </a:ext>
              </a:extLst>
            </p:cNvPr>
            <p:cNvSpPr/>
            <p:nvPr/>
          </p:nvSpPr>
          <p:spPr>
            <a:xfrm>
              <a:off x="1541826" y="4672238"/>
              <a:ext cx="5125673" cy="600557"/>
            </a:xfrm>
            <a:custGeom>
              <a:avLst/>
              <a:gdLst>
                <a:gd name="connsiteX0" fmla="*/ 5162550 w 5162550"/>
                <a:gd name="connsiteY0" fmla="*/ 85725 h 619660"/>
                <a:gd name="connsiteX1" fmla="*/ 2457450 w 5162550"/>
                <a:gd name="connsiteY1" fmla="*/ 619125 h 619660"/>
                <a:gd name="connsiteX2" fmla="*/ 0 w 5162550"/>
                <a:gd name="connsiteY2" fmla="*/ 0 h 619660"/>
              </a:gdLst>
              <a:ahLst/>
              <a:cxnLst>
                <a:cxn ang="0">
                  <a:pos x="connsiteX0" y="connsiteY0"/>
                </a:cxn>
                <a:cxn ang="0">
                  <a:pos x="connsiteX1" y="connsiteY1"/>
                </a:cxn>
                <a:cxn ang="0">
                  <a:pos x="connsiteX2" y="connsiteY2"/>
                </a:cxn>
              </a:cxnLst>
              <a:rect l="l" t="t" r="r" b="b"/>
              <a:pathLst>
                <a:path w="5162550" h="619660">
                  <a:moveTo>
                    <a:pt x="5162550" y="85725"/>
                  </a:moveTo>
                  <a:cubicBezTo>
                    <a:pt x="4240212" y="359568"/>
                    <a:pt x="3317875" y="633412"/>
                    <a:pt x="2457450" y="619125"/>
                  </a:cubicBezTo>
                  <a:cubicBezTo>
                    <a:pt x="1597025" y="604838"/>
                    <a:pt x="261937" y="61912"/>
                    <a:pt x="0" y="0"/>
                  </a:cubicBezTo>
                </a:path>
              </a:pathLst>
            </a:custGeom>
            <a:noFill/>
            <a:ln w="28575">
              <a:solidFill>
                <a:srgbClr val="FF0000"/>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60" name="TextBox 59">
              <a:extLst>
                <a:ext uri="{FF2B5EF4-FFF2-40B4-BE49-F238E27FC236}">
                  <a16:creationId xmlns:a16="http://schemas.microsoft.com/office/drawing/2014/main" id="{6DA7631A-DCB0-785B-04A8-DE6409425A87}"/>
                </a:ext>
              </a:extLst>
            </p:cNvPr>
            <p:cNvSpPr txBox="1"/>
            <p:nvPr/>
          </p:nvSpPr>
          <p:spPr>
            <a:xfrm>
              <a:off x="3110416" y="4880193"/>
              <a:ext cx="1845378" cy="276999"/>
            </a:xfrm>
            <a:prstGeom prst="rect">
              <a:avLst/>
            </a:prstGeom>
            <a:noFill/>
          </p:spPr>
          <p:txBody>
            <a:bodyPr wrap="none" rtlCol="0">
              <a:spAutoFit/>
            </a:bodyPr>
            <a:lstStyle/>
            <a:p>
              <a:pPr>
                <a:buNone/>
              </a:pPr>
              <a:r>
                <a:rPr lang="en-US" sz="1200" b="1" dirty="0">
                  <a:solidFill>
                    <a:srgbClr val="FF0000"/>
                  </a:solidFill>
                  <a:latin typeface="Arial"/>
                  <a:cs typeface="Arial"/>
                </a:rPr>
                <a:t>… and start a new turn</a:t>
              </a:r>
            </a:p>
          </p:txBody>
        </p:sp>
        <p:sp>
          <p:nvSpPr>
            <p:cNvPr id="61" name="Oval 60">
              <a:extLst>
                <a:ext uri="{FF2B5EF4-FFF2-40B4-BE49-F238E27FC236}">
                  <a16:creationId xmlns:a16="http://schemas.microsoft.com/office/drawing/2014/main" id="{69EA5CEB-67CE-F007-9994-35D1AE6BBEB1}"/>
                </a:ext>
              </a:extLst>
            </p:cNvPr>
            <p:cNvSpPr/>
            <p:nvPr/>
          </p:nvSpPr>
          <p:spPr>
            <a:xfrm>
              <a:off x="1469819" y="4611615"/>
              <a:ext cx="72008" cy="8304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24" name="Picture 23">
            <a:extLst>
              <a:ext uri="{FF2B5EF4-FFF2-40B4-BE49-F238E27FC236}">
                <a16:creationId xmlns:a16="http://schemas.microsoft.com/office/drawing/2014/main" id="{D56CD4CC-1AC3-E753-7BA2-E03B2F7990A7}"/>
              </a:ext>
            </a:extLst>
          </p:cNvPr>
          <p:cNvPicPr>
            <a:picLocks noChangeAspect="1"/>
          </p:cNvPicPr>
          <p:nvPr/>
        </p:nvPicPr>
        <p:blipFill>
          <a:blip r:embed="rId6"/>
          <a:srcRect/>
          <a:stretch/>
        </p:blipFill>
        <p:spPr>
          <a:xfrm>
            <a:off x="7390800" y="1371600"/>
            <a:ext cx="4829284" cy="4829284"/>
          </a:xfrm>
          <a:prstGeom prst="rect">
            <a:avLst/>
          </a:prstGeom>
        </p:spPr>
      </p:pic>
      <p:pic>
        <p:nvPicPr>
          <p:cNvPr id="25" name="Picture 24">
            <a:extLst>
              <a:ext uri="{FF2B5EF4-FFF2-40B4-BE49-F238E27FC236}">
                <a16:creationId xmlns:a16="http://schemas.microsoft.com/office/drawing/2014/main" id="{10F3A8E4-F86B-59BC-389A-28782E9D49AD}"/>
              </a:ext>
            </a:extLst>
          </p:cNvPr>
          <p:cNvPicPr>
            <a:picLocks noChangeAspect="1"/>
          </p:cNvPicPr>
          <p:nvPr/>
        </p:nvPicPr>
        <p:blipFill>
          <a:blip r:embed="rId7"/>
          <a:srcRect/>
          <a:stretch/>
        </p:blipFill>
        <p:spPr>
          <a:xfrm>
            <a:off x="-169200" y="1472400"/>
            <a:ext cx="11376025" cy="4550410"/>
          </a:xfrm>
          <a:prstGeom prst="rect">
            <a:avLst/>
          </a:prstGeom>
        </p:spPr>
      </p:pic>
      <p:pic>
        <p:nvPicPr>
          <p:cNvPr id="26" name="Picture 25">
            <a:extLst>
              <a:ext uri="{FF2B5EF4-FFF2-40B4-BE49-F238E27FC236}">
                <a16:creationId xmlns:a16="http://schemas.microsoft.com/office/drawing/2014/main" id="{D808842C-F1BF-A48B-F8B2-F60537A47F45}"/>
              </a:ext>
            </a:extLst>
          </p:cNvPr>
          <p:cNvPicPr>
            <a:picLocks noChangeAspect="1"/>
          </p:cNvPicPr>
          <p:nvPr/>
        </p:nvPicPr>
        <p:blipFill>
          <a:blip r:embed="rId8"/>
          <a:srcRect/>
          <a:stretch/>
        </p:blipFill>
        <p:spPr>
          <a:xfrm>
            <a:off x="7390800" y="1371600"/>
            <a:ext cx="4829284" cy="4829284"/>
          </a:xfrm>
          <a:prstGeom prst="rect">
            <a:avLst/>
          </a:prstGeom>
        </p:spPr>
      </p:pic>
      <p:pic>
        <p:nvPicPr>
          <p:cNvPr id="27" name="Picture 26">
            <a:extLst>
              <a:ext uri="{FF2B5EF4-FFF2-40B4-BE49-F238E27FC236}">
                <a16:creationId xmlns:a16="http://schemas.microsoft.com/office/drawing/2014/main" id="{7F42C978-6D39-636F-5799-ABECD714880E}"/>
              </a:ext>
            </a:extLst>
          </p:cNvPr>
          <p:cNvPicPr>
            <a:picLocks noChangeAspect="1"/>
          </p:cNvPicPr>
          <p:nvPr/>
        </p:nvPicPr>
        <p:blipFill>
          <a:blip r:embed="rId9"/>
          <a:srcRect/>
          <a:stretch/>
        </p:blipFill>
        <p:spPr>
          <a:xfrm>
            <a:off x="-169200" y="1472400"/>
            <a:ext cx="11376025" cy="4550410"/>
          </a:xfrm>
          <a:prstGeom prst="rect">
            <a:avLst/>
          </a:prstGeom>
        </p:spPr>
      </p:pic>
      <p:pic>
        <p:nvPicPr>
          <p:cNvPr id="28" name="Picture 27">
            <a:extLst>
              <a:ext uri="{FF2B5EF4-FFF2-40B4-BE49-F238E27FC236}">
                <a16:creationId xmlns:a16="http://schemas.microsoft.com/office/drawing/2014/main" id="{A494B7D4-1CB6-2EC9-6AC6-DE6DFCAC1E8A}"/>
              </a:ext>
            </a:extLst>
          </p:cNvPr>
          <p:cNvPicPr>
            <a:picLocks noChangeAspect="1"/>
          </p:cNvPicPr>
          <p:nvPr/>
        </p:nvPicPr>
        <p:blipFill>
          <a:blip r:embed="rId10"/>
          <a:srcRect/>
          <a:stretch/>
        </p:blipFill>
        <p:spPr>
          <a:xfrm>
            <a:off x="7390800" y="1371600"/>
            <a:ext cx="4829284" cy="4829284"/>
          </a:xfrm>
          <a:prstGeom prst="rect">
            <a:avLst/>
          </a:prstGeom>
        </p:spPr>
      </p:pic>
      <p:pic>
        <p:nvPicPr>
          <p:cNvPr id="29" name="Picture 28">
            <a:extLst>
              <a:ext uri="{FF2B5EF4-FFF2-40B4-BE49-F238E27FC236}">
                <a16:creationId xmlns:a16="http://schemas.microsoft.com/office/drawing/2014/main" id="{2B672A8A-A2E9-872C-5E07-892A03FFC5E1}"/>
              </a:ext>
            </a:extLst>
          </p:cNvPr>
          <p:cNvPicPr>
            <a:picLocks noChangeAspect="1"/>
          </p:cNvPicPr>
          <p:nvPr/>
        </p:nvPicPr>
        <p:blipFill>
          <a:blip r:embed="rId11"/>
          <a:srcRect/>
          <a:stretch/>
        </p:blipFill>
        <p:spPr>
          <a:xfrm>
            <a:off x="-169200" y="1472400"/>
            <a:ext cx="11376025" cy="4550410"/>
          </a:xfrm>
          <a:prstGeom prst="rect">
            <a:avLst/>
          </a:prstGeom>
        </p:spPr>
      </p:pic>
      <p:pic>
        <p:nvPicPr>
          <p:cNvPr id="30" name="Picture 29">
            <a:extLst>
              <a:ext uri="{FF2B5EF4-FFF2-40B4-BE49-F238E27FC236}">
                <a16:creationId xmlns:a16="http://schemas.microsoft.com/office/drawing/2014/main" id="{874428EF-D0CA-042C-9398-B1DF68D73BEF}"/>
              </a:ext>
            </a:extLst>
          </p:cNvPr>
          <p:cNvPicPr>
            <a:picLocks noChangeAspect="1"/>
          </p:cNvPicPr>
          <p:nvPr/>
        </p:nvPicPr>
        <p:blipFill>
          <a:blip r:embed="rId12"/>
          <a:srcRect/>
          <a:stretch/>
        </p:blipFill>
        <p:spPr>
          <a:xfrm>
            <a:off x="7390800" y="1371600"/>
            <a:ext cx="4829284" cy="4829284"/>
          </a:xfrm>
          <a:prstGeom prst="rect">
            <a:avLst/>
          </a:prstGeom>
        </p:spPr>
      </p:pic>
      <p:pic>
        <p:nvPicPr>
          <p:cNvPr id="31" name="Picture 30">
            <a:extLst>
              <a:ext uri="{FF2B5EF4-FFF2-40B4-BE49-F238E27FC236}">
                <a16:creationId xmlns:a16="http://schemas.microsoft.com/office/drawing/2014/main" id="{D53D4DFD-0136-7849-FAC1-CC289FFDF610}"/>
              </a:ext>
            </a:extLst>
          </p:cNvPr>
          <p:cNvPicPr>
            <a:picLocks noChangeAspect="1"/>
          </p:cNvPicPr>
          <p:nvPr/>
        </p:nvPicPr>
        <p:blipFill>
          <a:blip r:embed="rId13"/>
          <a:srcRect/>
          <a:stretch/>
        </p:blipFill>
        <p:spPr>
          <a:xfrm>
            <a:off x="-169200" y="1472400"/>
            <a:ext cx="11376025" cy="4550410"/>
          </a:xfrm>
          <a:prstGeom prst="rect">
            <a:avLst/>
          </a:prstGeom>
        </p:spPr>
      </p:pic>
      <p:pic>
        <p:nvPicPr>
          <p:cNvPr id="33" name="Picture 32">
            <a:extLst>
              <a:ext uri="{FF2B5EF4-FFF2-40B4-BE49-F238E27FC236}">
                <a16:creationId xmlns:a16="http://schemas.microsoft.com/office/drawing/2014/main" id="{193B7C88-420D-D88A-A6FB-1DF6DE744886}"/>
              </a:ext>
            </a:extLst>
          </p:cNvPr>
          <p:cNvPicPr>
            <a:picLocks noChangeAspect="1"/>
          </p:cNvPicPr>
          <p:nvPr/>
        </p:nvPicPr>
        <p:blipFill>
          <a:blip r:embed="rId14"/>
          <a:srcRect/>
          <a:stretch/>
        </p:blipFill>
        <p:spPr>
          <a:xfrm>
            <a:off x="7390800" y="1371600"/>
            <a:ext cx="4829284" cy="4829284"/>
          </a:xfrm>
          <a:prstGeom prst="rect">
            <a:avLst/>
          </a:prstGeom>
        </p:spPr>
      </p:pic>
      <p:sp>
        <p:nvSpPr>
          <p:cNvPr id="8" name="TextBox 7">
            <a:extLst>
              <a:ext uri="{FF2B5EF4-FFF2-40B4-BE49-F238E27FC236}">
                <a16:creationId xmlns:a16="http://schemas.microsoft.com/office/drawing/2014/main" id="{CC0569A6-E00F-61FF-7BA6-329AA3CE43C7}"/>
              </a:ext>
            </a:extLst>
          </p:cNvPr>
          <p:cNvSpPr txBox="1"/>
          <p:nvPr/>
        </p:nvSpPr>
        <p:spPr>
          <a:xfrm>
            <a:off x="969819" y="1567045"/>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A)</a:t>
            </a:r>
          </a:p>
        </p:txBody>
      </p:sp>
      <p:sp>
        <p:nvSpPr>
          <p:cNvPr id="9" name="TextBox 8">
            <a:extLst>
              <a:ext uri="{FF2B5EF4-FFF2-40B4-BE49-F238E27FC236}">
                <a16:creationId xmlns:a16="http://schemas.microsoft.com/office/drawing/2014/main" id="{E8B3A078-4656-E5F4-E9C2-773C8EF258E3}"/>
              </a:ext>
            </a:extLst>
          </p:cNvPr>
          <p:cNvSpPr txBox="1"/>
          <p:nvPr/>
        </p:nvSpPr>
        <p:spPr>
          <a:xfrm>
            <a:off x="1677812" y="1537726"/>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B)</a:t>
            </a:r>
          </a:p>
        </p:txBody>
      </p:sp>
      <p:sp>
        <p:nvSpPr>
          <p:cNvPr id="10" name="TextBox 9">
            <a:extLst>
              <a:ext uri="{FF2B5EF4-FFF2-40B4-BE49-F238E27FC236}">
                <a16:creationId xmlns:a16="http://schemas.microsoft.com/office/drawing/2014/main" id="{9CE0001A-9742-89CB-2979-04FC65DBD1F4}"/>
              </a:ext>
            </a:extLst>
          </p:cNvPr>
          <p:cNvSpPr txBox="1"/>
          <p:nvPr/>
        </p:nvSpPr>
        <p:spPr>
          <a:xfrm>
            <a:off x="1091744" y="2340897"/>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C)</a:t>
            </a:r>
          </a:p>
        </p:txBody>
      </p:sp>
      <p:cxnSp>
        <p:nvCxnSpPr>
          <p:cNvPr id="11" name="Straight Arrow Connector 10">
            <a:extLst>
              <a:ext uri="{FF2B5EF4-FFF2-40B4-BE49-F238E27FC236}">
                <a16:creationId xmlns:a16="http://schemas.microsoft.com/office/drawing/2014/main" id="{8DEEB927-FA0D-87B5-26DD-D5C962674774}"/>
              </a:ext>
            </a:extLst>
          </p:cNvPr>
          <p:cNvCxnSpPr>
            <a:cxnSpLocks/>
          </p:cNvCxnSpPr>
          <p:nvPr/>
        </p:nvCxnSpPr>
        <p:spPr>
          <a:xfrm>
            <a:off x="1265029" y="1821517"/>
            <a:ext cx="211909" cy="268013"/>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8C4BD4BD-FC04-3A9F-2335-1CDC27EE2A7D}"/>
              </a:ext>
            </a:extLst>
          </p:cNvPr>
          <p:cNvCxnSpPr>
            <a:cxnSpLocks/>
          </p:cNvCxnSpPr>
          <p:nvPr/>
        </p:nvCxnSpPr>
        <p:spPr>
          <a:xfrm flipH="1">
            <a:off x="1541827" y="1769149"/>
            <a:ext cx="197742" cy="291529"/>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8530435E-E2F9-EB7A-FDBA-6413DB7703AE}"/>
              </a:ext>
            </a:extLst>
          </p:cNvPr>
          <p:cNvCxnSpPr>
            <a:cxnSpLocks/>
          </p:cNvCxnSpPr>
          <p:nvPr/>
        </p:nvCxnSpPr>
        <p:spPr>
          <a:xfrm flipV="1">
            <a:off x="1370983" y="2414769"/>
            <a:ext cx="260521" cy="69530"/>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DC49EAEF-3FF3-2545-ED33-88E007C843C2}"/>
              </a:ext>
            </a:extLst>
          </p:cNvPr>
          <p:cNvSpPr txBox="1"/>
          <p:nvPr/>
        </p:nvSpPr>
        <p:spPr>
          <a:xfrm>
            <a:off x="1998310" y="2340897"/>
            <a:ext cx="346570" cy="276999"/>
          </a:xfrm>
          <a:prstGeom prst="rect">
            <a:avLst/>
          </a:prstGeom>
          <a:noFill/>
          <a:ln w="28575">
            <a:noFill/>
          </a:ln>
        </p:spPr>
        <p:txBody>
          <a:bodyPr wrap="none" rtlCol="0">
            <a:spAutoFit/>
          </a:bodyPr>
          <a:lstStyle/>
          <a:p>
            <a:pPr>
              <a:buNone/>
            </a:pPr>
            <a:r>
              <a:rPr lang="en-US" sz="1200" b="1" dirty="0">
                <a:solidFill>
                  <a:srgbClr val="FF0000"/>
                </a:solidFill>
                <a:latin typeface="Arial"/>
                <a:cs typeface="Arial"/>
              </a:rPr>
              <a:t>D)</a:t>
            </a:r>
          </a:p>
        </p:txBody>
      </p:sp>
      <p:cxnSp>
        <p:nvCxnSpPr>
          <p:cNvPr id="15" name="Straight Arrow Connector 14">
            <a:extLst>
              <a:ext uri="{FF2B5EF4-FFF2-40B4-BE49-F238E27FC236}">
                <a16:creationId xmlns:a16="http://schemas.microsoft.com/office/drawing/2014/main" id="{0B8D3CB1-5BEE-828C-6871-E8ECEA2122BA}"/>
              </a:ext>
            </a:extLst>
          </p:cNvPr>
          <p:cNvCxnSpPr>
            <a:cxnSpLocks/>
          </p:cNvCxnSpPr>
          <p:nvPr/>
        </p:nvCxnSpPr>
        <p:spPr>
          <a:xfrm flipH="1" flipV="1">
            <a:off x="1710993" y="2412157"/>
            <a:ext cx="338150" cy="67239"/>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8073840" y="1988840"/>
            <a:ext cx="1648208" cy="276999"/>
          </a:xfrm>
          <a:prstGeom prst="rect">
            <a:avLst/>
          </a:prstGeom>
          <a:noFill/>
        </p:spPr>
        <p:txBody>
          <a:bodyPr wrap="none" rtlCol="0">
            <a:spAutoFit/>
          </a:bodyPr>
          <a:lstStyle/>
          <a:p>
            <a:pPr>
              <a:buNone/>
            </a:pPr>
            <a:r>
              <a:rPr lang="en-US" sz="1200" b="1" dirty="0">
                <a:solidFill>
                  <a:srgbClr val="FF0000"/>
                </a:solidFill>
                <a:latin typeface="Arial"/>
                <a:cs typeface="Arial"/>
              </a:rPr>
              <a:t>A) Before </a:t>
            </a:r>
            <a:r>
              <a:rPr lang="en-US" sz="1200" b="1" dirty="0" err="1">
                <a:solidFill>
                  <a:srgbClr val="FF0000"/>
                </a:solidFill>
                <a:latin typeface="Arial"/>
                <a:cs typeface="Arial"/>
              </a:rPr>
              <a:t>foc</a:t>
            </a:r>
            <a:r>
              <a:rPr lang="en-US" sz="1200" b="1" dirty="0">
                <a:solidFill>
                  <a:srgbClr val="FF0000"/>
                </a:solidFill>
                <a:latin typeface="Arial"/>
                <a:cs typeface="Arial"/>
              </a:rPr>
              <a:t>. quad.</a:t>
            </a:r>
          </a:p>
        </p:txBody>
      </p:sp>
      <p:sp>
        <p:nvSpPr>
          <p:cNvPr id="87" name="TextBox 86"/>
          <p:cNvSpPr txBox="1"/>
          <p:nvPr/>
        </p:nvSpPr>
        <p:spPr>
          <a:xfrm>
            <a:off x="10126355" y="1988840"/>
            <a:ext cx="1514261" cy="276999"/>
          </a:xfrm>
          <a:prstGeom prst="rect">
            <a:avLst/>
          </a:prstGeom>
          <a:noFill/>
        </p:spPr>
        <p:txBody>
          <a:bodyPr wrap="none" rtlCol="0">
            <a:spAutoFit/>
          </a:bodyPr>
          <a:lstStyle/>
          <a:p>
            <a:pPr>
              <a:buNone/>
            </a:pPr>
            <a:r>
              <a:rPr lang="en-US" sz="1200" b="1" dirty="0">
                <a:solidFill>
                  <a:srgbClr val="FF0000"/>
                </a:solidFill>
                <a:latin typeface="Arial"/>
                <a:cs typeface="Arial"/>
              </a:rPr>
              <a:t>B) After </a:t>
            </a:r>
            <a:r>
              <a:rPr lang="en-US" sz="1200" b="1" dirty="0" err="1">
                <a:solidFill>
                  <a:srgbClr val="FF0000"/>
                </a:solidFill>
                <a:latin typeface="Arial"/>
                <a:cs typeface="Arial"/>
              </a:rPr>
              <a:t>foc</a:t>
            </a:r>
            <a:r>
              <a:rPr lang="en-US" sz="1200" b="1" dirty="0">
                <a:solidFill>
                  <a:srgbClr val="FF0000"/>
                </a:solidFill>
                <a:latin typeface="Arial"/>
                <a:cs typeface="Arial"/>
              </a:rPr>
              <a:t>. quad.</a:t>
            </a:r>
          </a:p>
        </p:txBody>
      </p:sp>
      <p:sp>
        <p:nvSpPr>
          <p:cNvPr id="88" name="TextBox 87"/>
          <p:cNvSpPr txBox="1"/>
          <p:nvPr/>
        </p:nvSpPr>
        <p:spPr>
          <a:xfrm>
            <a:off x="8040216" y="3914827"/>
            <a:ext cx="1827744" cy="276999"/>
          </a:xfrm>
          <a:prstGeom prst="rect">
            <a:avLst/>
          </a:prstGeom>
          <a:noFill/>
        </p:spPr>
        <p:txBody>
          <a:bodyPr wrap="none" rtlCol="0">
            <a:spAutoFit/>
          </a:bodyPr>
          <a:lstStyle/>
          <a:p>
            <a:pPr>
              <a:buNone/>
            </a:pPr>
            <a:r>
              <a:rPr lang="en-US" sz="1200" b="1" dirty="0">
                <a:solidFill>
                  <a:srgbClr val="FF0000"/>
                </a:solidFill>
                <a:latin typeface="Arial"/>
                <a:cs typeface="Arial"/>
              </a:rPr>
              <a:t>C) Before </a:t>
            </a:r>
            <a:r>
              <a:rPr lang="en-US" sz="1200" b="1" dirty="0" err="1">
                <a:solidFill>
                  <a:srgbClr val="FF0000"/>
                </a:solidFill>
                <a:latin typeface="Arial"/>
                <a:cs typeface="Arial"/>
              </a:rPr>
              <a:t>defoc</a:t>
            </a:r>
            <a:r>
              <a:rPr lang="en-US" sz="1200" b="1" dirty="0">
                <a:solidFill>
                  <a:srgbClr val="FF0000"/>
                </a:solidFill>
                <a:latin typeface="Arial"/>
                <a:cs typeface="Arial"/>
              </a:rPr>
              <a:t>. quad.</a:t>
            </a:r>
          </a:p>
        </p:txBody>
      </p:sp>
      <p:sp>
        <p:nvSpPr>
          <p:cNvPr id="89" name="TextBox 88"/>
          <p:cNvSpPr txBox="1"/>
          <p:nvPr/>
        </p:nvSpPr>
        <p:spPr>
          <a:xfrm>
            <a:off x="10090834" y="3914827"/>
            <a:ext cx="1693798" cy="276999"/>
          </a:xfrm>
          <a:prstGeom prst="rect">
            <a:avLst/>
          </a:prstGeom>
          <a:noFill/>
        </p:spPr>
        <p:txBody>
          <a:bodyPr wrap="none" rtlCol="0">
            <a:spAutoFit/>
          </a:bodyPr>
          <a:lstStyle/>
          <a:p>
            <a:pPr>
              <a:buNone/>
            </a:pPr>
            <a:r>
              <a:rPr lang="en-US" sz="1200" b="1" dirty="0">
                <a:solidFill>
                  <a:srgbClr val="FF0000"/>
                </a:solidFill>
                <a:latin typeface="Arial"/>
                <a:cs typeface="Arial"/>
              </a:rPr>
              <a:t>D) After </a:t>
            </a:r>
            <a:r>
              <a:rPr lang="en-US" sz="1200" b="1" dirty="0" err="1">
                <a:solidFill>
                  <a:srgbClr val="FF0000"/>
                </a:solidFill>
                <a:latin typeface="Arial"/>
                <a:cs typeface="Arial"/>
              </a:rPr>
              <a:t>defoc</a:t>
            </a:r>
            <a:r>
              <a:rPr lang="en-US" sz="1200" b="1" dirty="0">
                <a:solidFill>
                  <a:srgbClr val="FF0000"/>
                </a:solidFill>
                <a:latin typeface="Arial"/>
                <a:cs typeface="Arial"/>
              </a:rPr>
              <a:t>. quad.</a:t>
            </a:r>
          </a:p>
        </p:txBody>
      </p:sp>
      <p:sp>
        <p:nvSpPr>
          <p:cNvPr id="3" name="Date Placeholder 2">
            <a:extLst>
              <a:ext uri="{FF2B5EF4-FFF2-40B4-BE49-F238E27FC236}">
                <a16:creationId xmlns:a16="http://schemas.microsoft.com/office/drawing/2014/main" id="{0D9B880F-4573-ADE8-56E7-CC63871C6060}"/>
              </a:ext>
            </a:extLst>
          </p:cNvPr>
          <p:cNvSpPr>
            <a:spLocks noGrp="1"/>
          </p:cNvSpPr>
          <p:nvPr>
            <p:ph type="dt" sz="half" idx="10"/>
          </p:nvPr>
        </p:nvSpPr>
        <p:spPr/>
        <p:txBody>
          <a:bodyPr/>
          <a:lstStyle/>
          <a:p>
            <a:r>
              <a:rPr lang="en-US"/>
              <a:t>21.09.2025 - 04.10.2025</a:t>
            </a:r>
            <a:endParaRPr lang="en-US" dirty="0"/>
          </a:p>
        </p:txBody>
      </p:sp>
      <p:sp>
        <p:nvSpPr>
          <p:cNvPr id="4" name="Footer Placeholder 3">
            <a:extLst>
              <a:ext uri="{FF2B5EF4-FFF2-40B4-BE49-F238E27FC236}">
                <a16:creationId xmlns:a16="http://schemas.microsoft.com/office/drawing/2014/main" id="{0F2FC57B-9CC8-66FA-4BC3-5731D864EC06}"/>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9F2A2DDF-0CB1-D442-9B17-68F0AD54533B}"/>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94530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For which machine tune quadrupole errors have the biggest impact on optics?</a:t>
            </a:r>
          </a:p>
          <a:p>
            <a:pPr lvl="2"/>
            <a:r>
              <a:rPr lang="en-US" b="1" dirty="0">
                <a:solidFill>
                  <a:srgbClr val="FF0000"/>
                </a:solidFill>
              </a:rPr>
              <a:t>Close to integer and half-integer tunes </a:t>
            </a:r>
            <a:r>
              <a:rPr lang="en-US" b="1" dirty="0">
                <a:solidFill>
                  <a:srgbClr val="FF0000"/>
                </a:solidFill>
                <a:sym typeface="Wingdings"/>
              </a:rPr>
              <a:t> envelope (or beam size) becomes unstable</a:t>
            </a:r>
          </a:p>
          <a:p>
            <a:endParaRPr lang="en-US" dirty="0"/>
          </a:p>
        </p:txBody>
      </p:sp>
      <p:sp>
        <p:nvSpPr>
          <p:cNvPr id="2" name="Title 1"/>
          <p:cNvSpPr>
            <a:spLocks noGrp="1"/>
          </p:cNvSpPr>
          <p:nvPr>
            <p:ph type="title"/>
          </p:nvPr>
        </p:nvSpPr>
        <p:spPr/>
        <p:txBody>
          <a:bodyPr/>
          <a:lstStyle/>
          <a:p>
            <a:r>
              <a:rPr lang="en-US" dirty="0"/>
              <a:t>Optics distortion vs. tune</a:t>
            </a:r>
          </a:p>
        </p:txBody>
      </p:sp>
      <p:pic>
        <p:nvPicPr>
          <p:cNvPr id="24" name="Picture 23" descr="Q4.228_kL7.000_turns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5" name="Picture 24" descr="Q4.278_kL7.000_turns1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6" name="Picture 25" descr="Q4.328_kL7.000_turns1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7" name="Picture 26" descr="Q4.378_kL7.000_turns1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8" name="Picture 27" descr="Q4.428_kL7.000_turns10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pic>
        <p:nvPicPr>
          <p:cNvPr id="29" name="Picture 28" descr="Q4.478_kL7.000_turns1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5520" y="2708920"/>
            <a:ext cx="8784000" cy="3513600"/>
          </a:xfrm>
          <a:prstGeom prst="rect">
            <a:avLst/>
          </a:prstGeom>
        </p:spPr>
      </p:pic>
      <p:sp>
        <p:nvSpPr>
          <p:cNvPr id="4" name="Date Placeholder 3">
            <a:extLst>
              <a:ext uri="{FF2B5EF4-FFF2-40B4-BE49-F238E27FC236}">
                <a16:creationId xmlns:a16="http://schemas.microsoft.com/office/drawing/2014/main" id="{B7E20792-9C72-A784-B5DF-70351B498865}"/>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6A485C38-37B7-0BE4-B485-0771FA7D37F3}"/>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95559205-D363-4315-2242-F29D6E54B550}"/>
              </a:ext>
            </a:extLst>
          </p:cNvPr>
          <p:cNvSpPr>
            <a:spLocks noGrp="1"/>
          </p:cNvSpPr>
          <p:nvPr>
            <p:ph type="sldNum" sz="quarter" idx="12"/>
          </p:nvPr>
        </p:nvSpPr>
        <p:spPr/>
        <p:txBody>
          <a:bodyPr/>
          <a:lstStyle/>
          <a:p>
            <a:fld id="{36B5EA5A-BC32-A742-B11B-8E7414D5B535}" type="slidenum">
              <a:rPr lang="en-US" smtClean="0"/>
              <a:pPr/>
              <a:t>60</a:t>
            </a:fld>
            <a:endParaRPr lang="en-US" dirty="0"/>
          </a:p>
        </p:txBody>
      </p:sp>
      <p:pic>
        <p:nvPicPr>
          <p:cNvPr id="7" name="Picture 6">
            <a:extLst>
              <a:ext uri="{FF2B5EF4-FFF2-40B4-BE49-F238E27FC236}">
                <a16:creationId xmlns:a16="http://schemas.microsoft.com/office/drawing/2014/main" id="{D0ACB273-5464-4101-E522-5A14C0E6A8B4}"/>
              </a:ext>
            </a:extLst>
          </p:cNvPr>
          <p:cNvPicPr>
            <a:picLocks noChangeAspect="1"/>
          </p:cNvPicPr>
          <p:nvPr/>
        </p:nvPicPr>
        <p:blipFill>
          <a:blip r:embed="rId8"/>
          <a:stretch>
            <a:fillRect/>
          </a:stretch>
        </p:blipFill>
        <p:spPr>
          <a:xfrm>
            <a:off x="3663950" y="1975943"/>
            <a:ext cx="4864100" cy="596900"/>
          </a:xfrm>
          <a:prstGeom prst="rect">
            <a:avLst/>
          </a:prstGeom>
          <a:ln w="19050">
            <a:solidFill>
              <a:schemeClr val="accent3"/>
            </a:solidFill>
          </a:ln>
        </p:spPr>
      </p:pic>
    </p:spTree>
    <p:extLst>
      <p:ext uri="{BB962C8B-B14F-4D97-AF65-F5344CB8AC3E}">
        <p14:creationId xmlns:p14="http://schemas.microsoft.com/office/powerpoint/2010/main" val="199076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dirty="0"/>
          </a:p>
          <a:p>
            <a:pPr lvl="3"/>
            <a:endParaRPr lang="en-US" dirty="0"/>
          </a:p>
          <a:p>
            <a:pPr lvl="3"/>
            <a:endParaRPr lang="en-US" dirty="0"/>
          </a:p>
          <a:p>
            <a:pPr lvl="1"/>
            <a:r>
              <a:rPr lang="en-US" dirty="0"/>
              <a:t>Therefore, </a:t>
            </a:r>
            <a:r>
              <a:rPr lang="en-US" b="1" dirty="0">
                <a:solidFill>
                  <a:srgbClr val="FF0000"/>
                </a:solidFill>
              </a:rPr>
              <a:t>integer tunes and half-integer tunes need to be avoided for machine operation</a:t>
            </a:r>
            <a:r>
              <a:rPr lang="en-US" dirty="0">
                <a:solidFill>
                  <a:srgbClr val="FF0000"/>
                </a:solidFill>
              </a:rPr>
              <a:t> </a:t>
            </a:r>
            <a:r>
              <a:rPr lang="en-US" dirty="0"/>
              <a:t>to avoid beam envelope becoming unstable due to quadrupole errors</a:t>
            </a:r>
          </a:p>
          <a:p>
            <a:pPr lvl="1"/>
            <a:r>
              <a:rPr lang="en-US" b="1" i="1" dirty="0"/>
              <a:t>Recall</a:t>
            </a:r>
            <a:r>
              <a:rPr lang="en-US" i="1" dirty="0"/>
              <a:t>: for </a:t>
            </a:r>
            <a:r>
              <a:rPr lang="en-US" b="1" i="1" dirty="0"/>
              <a:t>integer tunes dipole errors drive the closed orbit unstable</a:t>
            </a:r>
            <a:r>
              <a:rPr lang="en-US" i="1" dirty="0"/>
              <a:t>, but for </a:t>
            </a:r>
            <a:r>
              <a:rPr lang="en-US" b="1" i="1" dirty="0"/>
              <a:t>half-integer tunes they have minimum effect</a:t>
            </a:r>
          </a:p>
          <a:p>
            <a:endParaRPr lang="en-US" dirty="0"/>
          </a:p>
        </p:txBody>
      </p:sp>
      <p:sp>
        <p:nvSpPr>
          <p:cNvPr id="2" name="Title 1"/>
          <p:cNvSpPr>
            <a:spLocks noGrp="1"/>
          </p:cNvSpPr>
          <p:nvPr>
            <p:ph type="title"/>
          </p:nvPr>
        </p:nvSpPr>
        <p:spPr/>
        <p:txBody>
          <a:bodyPr/>
          <a:lstStyle/>
          <a:p>
            <a:r>
              <a:rPr lang="en-US" dirty="0"/>
              <a:t>Quadrupole error in phase space</a:t>
            </a:r>
          </a:p>
        </p:txBody>
      </p:sp>
      <p:pic>
        <p:nvPicPr>
          <p:cNvPr id="4" name="Picture 3" descr="Lee-Accelerator_Physics.pdf"/>
          <p:cNvPicPr>
            <a:picLocks noChangeAspect="1"/>
          </p:cNvPicPr>
          <p:nvPr/>
        </p:nvPicPr>
        <p:blipFill rotWithShape="1">
          <a:blip r:embed="rId2" cstate="print">
            <a:extLst>
              <a:ext uri="{28A0092B-C50C-407E-A947-70E740481C1C}">
                <a14:useLocalDpi xmlns:a14="http://schemas.microsoft.com/office/drawing/2010/main" val="0"/>
              </a:ext>
            </a:extLst>
          </a:blip>
          <a:srcRect l="12239" t="38528" r="50916" b="39314"/>
          <a:stretch/>
        </p:blipFill>
        <p:spPr>
          <a:xfrm>
            <a:off x="2034331" y="1003376"/>
            <a:ext cx="2970320" cy="2698325"/>
          </a:xfrm>
          <a:prstGeom prst="rect">
            <a:avLst/>
          </a:prstGeom>
        </p:spPr>
      </p:pic>
      <p:pic>
        <p:nvPicPr>
          <p:cNvPr id="5" name="Picture 4" descr="Lee-Accelerator_Physics.pdf"/>
          <p:cNvPicPr>
            <a:picLocks noChangeAspect="1"/>
          </p:cNvPicPr>
          <p:nvPr/>
        </p:nvPicPr>
        <p:blipFill rotWithShape="1">
          <a:blip r:embed="rId3" cstate="print">
            <a:extLst>
              <a:ext uri="{28A0092B-C50C-407E-A947-70E740481C1C}">
                <a14:useLocalDpi xmlns:a14="http://schemas.microsoft.com/office/drawing/2010/main" val="0"/>
              </a:ext>
            </a:extLst>
          </a:blip>
          <a:srcRect l="10129" t="8268" r="50003" b="69574"/>
          <a:stretch/>
        </p:blipFill>
        <p:spPr>
          <a:xfrm>
            <a:off x="7209756" y="904369"/>
            <a:ext cx="3312368" cy="2797305"/>
          </a:xfrm>
          <a:prstGeom prst="rect">
            <a:avLst/>
          </a:prstGeom>
        </p:spPr>
      </p:pic>
      <p:sp>
        <p:nvSpPr>
          <p:cNvPr id="6" name="TextBox 5"/>
          <p:cNvSpPr txBox="1"/>
          <p:nvPr/>
        </p:nvSpPr>
        <p:spPr>
          <a:xfrm>
            <a:off x="1288593" y="3667672"/>
            <a:ext cx="4032448" cy="923330"/>
          </a:xfrm>
          <a:prstGeom prst="rect">
            <a:avLst/>
          </a:prstGeom>
          <a:noFill/>
        </p:spPr>
        <p:txBody>
          <a:bodyPr wrap="square" rtlCol="0">
            <a:spAutoFit/>
          </a:bodyPr>
          <a:lstStyle/>
          <a:p>
            <a:pPr fontAlgn="auto">
              <a:spcBef>
                <a:spcPts val="0"/>
              </a:spcBef>
              <a:spcAft>
                <a:spcPts val="0"/>
              </a:spcAft>
              <a:buClrTx/>
              <a:buSzTx/>
              <a:buNone/>
              <a:defRPr/>
            </a:pPr>
            <a:r>
              <a:rPr lang="en-US" sz="1800" b="1" kern="0" dirty="0">
                <a:solidFill>
                  <a:srgbClr val="262626"/>
                </a:solidFill>
                <a:latin typeface="Arial"/>
                <a:cs typeface="Arial"/>
              </a:rPr>
              <a:t>Q = n</a:t>
            </a:r>
            <a:r>
              <a:rPr lang="en-US" sz="1800" kern="0" dirty="0">
                <a:solidFill>
                  <a:srgbClr val="262626"/>
                </a:solidFill>
                <a:latin typeface="Arial"/>
                <a:cs typeface="Arial"/>
              </a:rPr>
              <a:t> (integer)</a:t>
            </a:r>
          </a:p>
          <a:p>
            <a:pPr fontAlgn="auto">
              <a:spcBef>
                <a:spcPts val="0"/>
              </a:spcBef>
              <a:spcAft>
                <a:spcPts val="0"/>
              </a:spcAft>
              <a:buClrTx/>
              <a:buSzTx/>
              <a:buNone/>
            </a:pPr>
            <a:r>
              <a:rPr lang="en-US" sz="1800" kern="0" dirty="0">
                <a:solidFill>
                  <a:srgbClr val="262626"/>
                </a:solidFill>
                <a:latin typeface="Arial"/>
                <a:cs typeface="Arial"/>
                <a:sym typeface="Wingdings"/>
              </a:rPr>
              <a:t> </a:t>
            </a:r>
            <a:r>
              <a:rPr lang="en-US" sz="1800" kern="0" dirty="0">
                <a:solidFill>
                  <a:srgbClr val="262626"/>
                </a:solidFill>
                <a:latin typeface="Arial"/>
                <a:cs typeface="Arial"/>
              </a:rPr>
              <a:t>kicks from quadrupoles add up    (same as for kicks from dipoles) </a:t>
            </a:r>
          </a:p>
        </p:txBody>
      </p:sp>
      <p:sp>
        <p:nvSpPr>
          <p:cNvPr id="7" name="TextBox 6"/>
          <p:cNvSpPr txBox="1"/>
          <p:nvPr/>
        </p:nvSpPr>
        <p:spPr>
          <a:xfrm>
            <a:off x="6921724" y="3670680"/>
            <a:ext cx="4248472" cy="923330"/>
          </a:xfrm>
          <a:prstGeom prst="rect">
            <a:avLst/>
          </a:prstGeom>
          <a:noFill/>
        </p:spPr>
        <p:txBody>
          <a:bodyPr wrap="square" rtlCol="0">
            <a:spAutoFit/>
          </a:bodyPr>
          <a:lstStyle/>
          <a:p>
            <a:pPr fontAlgn="auto">
              <a:spcBef>
                <a:spcPts val="0"/>
              </a:spcBef>
              <a:spcAft>
                <a:spcPts val="0"/>
              </a:spcAft>
              <a:buClrTx/>
              <a:buSzTx/>
              <a:buNone/>
              <a:defRPr/>
            </a:pPr>
            <a:r>
              <a:rPr lang="en-US" sz="1800" b="1" kern="0" dirty="0">
                <a:solidFill>
                  <a:srgbClr val="262626"/>
                </a:solidFill>
                <a:latin typeface="Arial"/>
                <a:cs typeface="Arial"/>
              </a:rPr>
              <a:t>Q = n/2</a:t>
            </a:r>
            <a:r>
              <a:rPr lang="en-US" sz="1800" kern="0" dirty="0">
                <a:solidFill>
                  <a:srgbClr val="262626"/>
                </a:solidFill>
                <a:latin typeface="Arial"/>
                <a:cs typeface="Arial"/>
              </a:rPr>
              <a:t> (half-integer)</a:t>
            </a:r>
          </a:p>
          <a:p>
            <a:pPr fontAlgn="auto">
              <a:spcBef>
                <a:spcPts val="0"/>
              </a:spcBef>
              <a:spcAft>
                <a:spcPts val="0"/>
              </a:spcAft>
              <a:buClrTx/>
              <a:buSzTx/>
              <a:buNone/>
            </a:pPr>
            <a:r>
              <a:rPr lang="en-US" sz="1800" kern="0" dirty="0">
                <a:solidFill>
                  <a:srgbClr val="262626"/>
                </a:solidFill>
                <a:latin typeface="Arial"/>
                <a:cs typeface="Arial"/>
                <a:sym typeface="Wingdings"/>
              </a:rPr>
              <a:t> </a:t>
            </a:r>
            <a:r>
              <a:rPr lang="en-US" sz="1800" kern="0" dirty="0">
                <a:solidFill>
                  <a:srgbClr val="262626"/>
                </a:solidFill>
                <a:latin typeface="Arial"/>
                <a:cs typeface="Arial"/>
              </a:rPr>
              <a:t>kicks from quadrupoles also add up</a:t>
            </a:r>
            <a:br>
              <a:rPr lang="en-US" sz="1800" kern="0" dirty="0">
                <a:solidFill>
                  <a:srgbClr val="262626"/>
                </a:solidFill>
                <a:latin typeface="Arial"/>
                <a:cs typeface="Arial"/>
              </a:rPr>
            </a:br>
            <a:r>
              <a:rPr lang="en-US" sz="1800" kern="0" dirty="0">
                <a:solidFill>
                  <a:srgbClr val="262626"/>
                </a:solidFill>
                <a:latin typeface="Arial"/>
                <a:cs typeface="Arial"/>
              </a:rPr>
              <a:t>(while kicks from dipoles cancel)</a:t>
            </a:r>
          </a:p>
        </p:txBody>
      </p:sp>
      <p:pic>
        <p:nvPicPr>
          <p:cNvPr id="8" name="Picture 7"/>
          <p:cNvPicPr>
            <a:picLocks noChangeAspect="1"/>
          </p:cNvPicPr>
          <p:nvPr/>
        </p:nvPicPr>
        <p:blipFill rotWithShape="1">
          <a:blip r:embed="rId4"/>
          <a:srcRect l="40874" t="11266" r="39196"/>
          <a:stretch/>
        </p:blipFill>
        <p:spPr>
          <a:xfrm>
            <a:off x="5092329" y="878888"/>
            <a:ext cx="2150605" cy="2304651"/>
          </a:xfrm>
          <a:prstGeom prst="rect">
            <a:avLst/>
          </a:prstGeom>
        </p:spPr>
      </p:pic>
      <p:sp>
        <p:nvSpPr>
          <p:cNvPr id="9" name="Date Placeholder 8">
            <a:extLst>
              <a:ext uri="{FF2B5EF4-FFF2-40B4-BE49-F238E27FC236}">
                <a16:creationId xmlns:a16="http://schemas.microsoft.com/office/drawing/2014/main" id="{08E133DA-F217-8200-E46D-2B6F8BD41134}"/>
              </a:ext>
            </a:extLst>
          </p:cNvPr>
          <p:cNvSpPr>
            <a:spLocks noGrp="1"/>
          </p:cNvSpPr>
          <p:nvPr>
            <p:ph type="dt" sz="half" idx="10"/>
          </p:nvPr>
        </p:nvSpPr>
        <p:spPr/>
        <p:txBody>
          <a:bodyPr/>
          <a:lstStyle/>
          <a:p>
            <a:r>
              <a:rPr lang="en-US"/>
              <a:t>21.09.2025 - 04.10.2025</a:t>
            </a:r>
            <a:endParaRPr lang="en-US" dirty="0"/>
          </a:p>
        </p:txBody>
      </p:sp>
      <p:sp>
        <p:nvSpPr>
          <p:cNvPr id="10" name="Footer Placeholder 9">
            <a:extLst>
              <a:ext uri="{FF2B5EF4-FFF2-40B4-BE49-F238E27FC236}">
                <a16:creationId xmlns:a16="http://schemas.microsoft.com/office/drawing/2014/main" id="{509CEBAC-55D9-C917-AB77-FC1A1D01157C}"/>
              </a:ext>
            </a:extLst>
          </p:cNvPr>
          <p:cNvSpPr>
            <a:spLocks noGrp="1"/>
          </p:cNvSpPr>
          <p:nvPr>
            <p:ph type="ftr" sz="quarter" idx="11"/>
          </p:nvPr>
        </p:nvSpPr>
        <p:spPr/>
        <p:txBody>
          <a:bodyPr/>
          <a:lstStyle/>
          <a:p>
            <a:r>
              <a:rPr lang="en-US"/>
              <a:t>Linear Imperfections and Correction</a:t>
            </a:r>
            <a:endParaRPr lang="en-US" dirty="0"/>
          </a:p>
        </p:txBody>
      </p:sp>
      <p:sp>
        <p:nvSpPr>
          <p:cNvPr id="11" name="Slide Number Placeholder 10">
            <a:extLst>
              <a:ext uri="{FF2B5EF4-FFF2-40B4-BE49-F238E27FC236}">
                <a16:creationId xmlns:a16="http://schemas.microsoft.com/office/drawing/2014/main" id="{C7FE8A80-3E11-85C0-3FF1-52D715DB2697}"/>
              </a:ext>
            </a:extLst>
          </p:cNvPr>
          <p:cNvSpPr>
            <a:spLocks noGrp="1"/>
          </p:cNvSpPr>
          <p:nvPr>
            <p:ph type="sldNum" sz="quarter" idx="12"/>
          </p:nvPr>
        </p:nvSpPr>
        <p:spPr/>
        <p:txBody>
          <a:bodyPr/>
          <a:lstStyle/>
          <a:p>
            <a:fld id="{36B5EA5A-BC32-A742-B11B-8E7414D5B535}" type="slidenum">
              <a:rPr lang="en-US" smtClean="0"/>
              <a:pPr/>
              <a:t>61</a:t>
            </a:fld>
            <a:endParaRPr lang="en-US" dirty="0"/>
          </a:p>
        </p:txBody>
      </p:sp>
    </p:spTree>
    <p:extLst>
      <p:ext uri="{BB962C8B-B14F-4D97-AF65-F5344CB8AC3E}">
        <p14:creationId xmlns:p14="http://schemas.microsoft.com/office/powerpoint/2010/main" val="261763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Let’s take a look at the LHC </a:t>
            </a:r>
            <a:r>
              <a:rPr lang="is-IS" dirty="0"/>
              <a:t>…</a:t>
            </a:r>
            <a:endParaRPr lang="en-US" dirty="0"/>
          </a:p>
          <a:p>
            <a:endParaRPr lang="en-US" dirty="0"/>
          </a:p>
        </p:txBody>
      </p:sp>
      <p:sp>
        <p:nvSpPr>
          <p:cNvPr id="2" name="Title 1"/>
          <p:cNvSpPr>
            <a:spLocks noGrp="1"/>
          </p:cNvSpPr>
          <p:nvPr>
            <p:ph type="title"/>
          </p:nvPr>
        </p:nvSpPr>
        <p:spPr/>
        <p:txBody>
          <a:bodyPr/>
          <a:lstStyle/>
          <a:p>
            <a:r>
              <a:rPr lang="en-US" dirty="0"/>
              <a:t>Optics distortion characteristics</a:t>
            </a:r>
          </a:p>
        </p:txBody>
      </p:sp>
      <p:grpSp>
        <p:nvGrpSpPr>
          <p:cNvPr id="4" name="Group 3"/>
          <p:cNvGrpSpPr/>
          <p:nvPr/>
        </p:nvGrpSpPr>
        <p:grpSpPr>
          <a:xfrm>
            <a:off x="711918" y="1714250"/>
            <a:ext cx="6720253" cy="3429500"/>
            <a:chOff x="961930" y="1745585"/>
            <a:chExt cx="6720253" cy="3429500"/>
          </a:xfrm>
        </p:grpSpPr>
        <p:grpSp>
          <p:nvGrpSpPr>
            <p:cNvPr id="5" name="Group 4"/>
            <p:cNvGrpSpPr/>
            <p:nvPr/>
          </p:nvGrpSpPr>
          <p:grpSpPr>
            <a:xfrm>
              <a:off x="961930" y="1983301"/>
              <a:ext cx="6720253" cy="3191784"/>
              <a:chOff x="961930" y="1983301"/>
              <a:chExt cx="6720253" cy="3191784"/>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930" y="1983301"/>
                <a:ext cx="6720253" cy="3191784"/>
              </a:xfrm>
              <a:prstGeom prst="rect">
                <a:avLst/>
              </a:prstGeom>
            </p:spPr>
          </p:pic>
          <p:sp>
            <p:nvSpPr>
              <p:cNvPr id="8" name="TextBox 7"/>
              <p:cNvSpPr txBox="1"/>
              <p:nvPr/>
            </p:nvSpPr>
            <p:spPr>
              <a:xfrm>
                <a:off x="5685745" y="2252315"/>
                <a:ext cx="1527982" cy="338554"/>
              </a:xfrm>
              <a:prstGeom prst="rect">
                <a:avLst/>
              </a:prstGeom>
            </p:spPr>
            <p:txBody>
              <a:bodyPr wrap="none" rtlCol="0">
                <a:spAutoFit/>
              </a:bodyPr>
              <a:lstStyle/>
              <a:p>
                <a:pPr fontAlgn="auto">
                  <a:spcAft>
                    <a:spcPts val="400"/>
                  </a:spcAft>
                  <a:buClr>
                    <a:srgbClr val="0000FF"/>
                  </a:buClr>
                  <a:buSzPct val="80000"/>
                  <a:buNone/>
                  <a:defRPr/>
                </a:pPr>
                <a:r>
                  <a:rPr lang="en-GB" sz="1600" kern="0" dirty="0">
                    <a:solidFill>
                      <a:srgbClr val="0000FF"/>
                    </a:solidFill>
                    <a:latin typeface="Arial"/>
                  </a:rPr>
                  <a:t>Nominal optics</a:t>
                </a:r>
              </a:p>
            </p:txBody>
          </p:sp>
          <p:sp>
            <p:nvSpPr>
              <p:cNvPr id="9" name="TextBox 8"/>
              <p:cNvSpPr txBox="1"/>
              <p:nvPr/>
            </p:nvSpPr>
            <p:spPr>
              <a:xfrm>
                <a:off x="5685745" y="2545685"/>
                <a:ext cx="1723549" cy="338554"/>
              </a:xfrm>
              <a:prstGeom prst="rect">
                <a:avLst/>
              </a:prstGeom>
            </p:spPr>
            <p:txBody>
              <a:bodyPr wrap="none" rtlCol="0">
                <a:spAutoFit/>
              </a:bodyPr>
              <a:lstStyle/>
              <a:p>
                <a:pPr fontAlgn="auto">
                  <a:spcAft>
                    <a:spcPts val="400"/>
                  </a:spcAft>
                  <a:buClr>
                    <a:srgbClr val="0000FF"/>
                  </a:buClr>
                  <a:buSzPct val="80000"/>
                  <a:buNone/>
                  <a:defRPr/>
                </a:pPr>
                <a:r>
                  <a:rPr lang="en-GB" sz="1600" kern="0" dirty="0">
                    <a:solidFill>
                      <a:srgbClr val="FF0000"/>
                    </a:solidFill>
                    <a:latin typeface="Arial"/>
                  </a:rPr>
                  <a:t>Perturbed optics</a:t>
                </a:r>
              </a:p>
            </p:txBody>
          </p:sp>
        </p:grpSp>
        <p:sp>
          <p:nvSpPr>
            <p:cNvPr id="6" name="TextBox 5"/>
            <p:cNvSpPr txBox="1"/>
            <p:nvPr/>
          </p:nvSpPr>
          <p:spPr>
            <a:xfrm>
              <a:off x="2403953" y="1745585"/>
              <a:ext cx="4476579" cy="338554"/>
            </a:xfrm>
            <a:prstGeom prst="rect">
              <a:avLst/>
            </a:prstGeom>
          </p:spPr>
          <p:txBody>
            <a:bodyPr wrap="none" rtlCol="0">
              <a:spAutoFit/>
            </a:bodyPr>
            <a:lstStyle/>
            <a:p>
              <a:pPr fontAlgn="auto">
                <a:spcAft>
                  <a:spcPts val="400"/>
                </a:spcAft>
                <a:buClr>
                  <a:srgbClr val="0000FF"/>
                </a:buClr>
                <a:buSzPct val="80000"/>
                <a:buNone/>
                <a:defRPr/>
              </a:pPr>
              <a:r>
                <a:rPr lang="en-GB" sz="1600" i="1" kern="0" dirty="0">
                  <a:solidFill>
                    <a:sysClr val="windowText" lastClr="000000"/>
                  </a:solidFill>
                  <a:latin typeface="Arial"/>
                </a:rPr>
                <a:t>Example: one quadrupole gradient is incorrect</a:t>
              </a:r>
            </a:p>
          </p:txBody>
        </p:sp>
      </p:grpSp>
      <p:grpSp>
        <p:nvGrpSpPr>
          <p:cNvPr id="10" name="Group 9"/>
          <p:cNvGrpSpPr/>
          <p:nvPr/>
        </p:nvGrpSpPr>
        <p:grpSpPr>
          <a:xfrm>
            <a:off x="3339490" y="3741219"/>
            <a:ext cx="7941086" cy="2459555"/>
            <a:chOff x="-1110628" y="4625547"/>
            <a:chExt cx="7941086" cy="2459555"/>
          </a:xfrm>
        </p:grpSpPr>
        <p:cxnSp>
          <p:nvCxnSpPr>
            <p:cNvPr id="12" name="Straight Connector 11"/>
            <p:cNvCxnSpPr>
              <a:cxnSpLocks/>
            </p:cNvCxnSpPr>
            <p:nvPr/>
          </p:nvCxnSpPr>
          <p:spPr bwMode="auto">
            <a:xfrm>
              <a:off x="-1110628" y="5620558"/>
              <a:ext cx="3751805" cy="1139897"/>
            </a:xfrm>
            <a:prstGeom prst="line">
              <a:avLst/>
            </a:prstGeom>
            <a:solidFill>
              <a:srgbClr val="BBE0E3"/>
            </a:solidFill>
            <a:ln w="19050" cap="flat" cmpd="sng" algn="ctr">
              <a:solidFill>
                <a:srgbClr val="FFFFFF">
                  <a:lumMod val="65000"/>
                </a:srgbClr>
              </a:solidFill>
              <a:prstDash val="sysDash"/>
              <a:round/>
              <a:headEnd type="none" w="med" len="med"/>
              <a:tailEnd type="none" w="med" len="med"/>
            </a:ln>
            <a:effectLst/>
          </p:spPr>
        </p:cxnSp>
        <p:cxnSp>
          <p:nvCxnSpPr>
            <p:cNvPr id="13" name="Straight Connector 12"/>
            <p:cNvCxnSpPr>
              <a:cxnSpLocks/>
            </p:cNvCxnSpPr>
            <p:nvPr/>
          </p:nvCxnSpPr>
          <p:spPr bwMode="auto">
            <a:xfrm>
              <a:off x="-205490" y="5620558"/>
              <a:ext cx="6799075" cy="1139897"/>
            </a:xfrm>
            <a:prstGeom prst="line">
              <a:avLst/>
            </a:prstGeom>
            <a:solidFill>
              <a:srgbClr val="BBE0E3"/>
            </a:solidFill>
            <a:ln w="19050" cap="flat" cmpd="sng" algn="ctr">
              <a:solidFill>
                <a:srgbClr val="FFFFFF">
                  <a:lumMod val="65000"/>
                </a:srgbClr>
              </a:solidFill>
              <a:prstDash val="sysDash"/>
              <a:round/>
              <a:headEnd type="none" w="med" len="med"/>
              <a:tailEnd type="none" w="med" len="med"/>
            </a:ln>
            <a:effectLst/>
          </p:spPr>
        </p:cxn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0402" y="4876558"/>
              <a:ext cx="4650056" cy="220854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pic>
        <p:sp>
          <p:nvSpPr>
            <p:cNvPr id="14" name="TextBox 13"/>
            <p:cNvSpPr txBox="1"/>
            <p:nvPr/>
          </p:nvSpPr>
          <p:spPr>
            <a:xfrm>
              <a:off x="4795927" y="4625547"/>
              <a:ext cx="2034531" cy="307777"/>
            </a:xfrm>
            <a:prstGeom prst="rect">
              <a:avLst/>
            </a:prstGeom>
          </p:spPr>
          <p:txBody>
            <a:bodyPr wrap="none" rtlCol="0">
              <a:spAutoFit/>
            </a:bodyPr>
            <a:lstStyle/>
            <a:p>
              <a:pPr fontAlgn="auto">
                <a:spcAft>
                  <a:spcPts val="400"/>
                </a:spcAft>
                <a:buClr>
                  <a:srgbClr val="0000FF"/>
                </a:buClr>
                <a:buSzPct val="80000"/>
                <a:buNone/>
                <a:defRPr/>
              </a:pPr>
              <a:r>
                <a:rPr lang="en-GB" sz="1400" i="1" kern="0" dirty="0">
                  <a:solidFill>
                    <a:sysClr val="windowText" lastClr="000000"/>
                  </a:solidFill>
                  <a:latin typeface="Arial"/>
                </a:rPr>
                <a:t>Zoom into a subsection</a:t>
              </a:r>
            </a:p>
          </p:txBody>
        </p:sp>
      </p:grpSp>
      <p:sp>
        <p:nvSpPr>
          <p:cNvPr id="15" name="Date Placeholder 14">
            <a:extLst>
              <a:ext uri="{FF2B5EF4-FFF2-40B4-BE49-F238E27FC236}">
                <a16:creationId xmlns:a16="http://schemas.microsoft.com/office/drawing/2014/main" id="{8F40311F-9751-97C1-93FD-AC9285E6E64B}"/>
              </a:ext>
            </a:extLst>
          </p:cNvPr>
          <p:cNvSpPr>
            <a:spLocks noGrp="1"/>
          </p:cNvSpPr>
          <p:nvPr>
            <p:ph type="dt" sz="half" idx="10"/>
          </p:nvPr>
        </p:nvSpPr>
        <p:spPr/>
        <p:txBody>
          <a:bodyPr/>
          <a:lstStyle/>
          <a:p>
            <a:r>
              <a:rPr lang="en-US"/>
              <a:t>21.09.2025 - 04.10.2025</a:t>
            </a:r>
            <a:endParaRPr lang="en-US" dirty="0"/>
          </a:p>
        </p:txBody>
      </p:sp>
      <p:sp>
        <p:nvSpPr>
          <p:cNvPr id="16" name="Footer Placeholder 15">
            <a:extLst>
              <a:ext uri="{FF2B5EF4-FFF2-40B4-BE49-F238E27FC236}">
                <a16:creationId xmlns:a16="http://schemas.microsoft.com/office/drawing/2014/main" id="{81B67A5F-4327-671C-E7FB-B12E97B1FA55}"/>
              </a:ext>
            </a:extLst>
          </p:cNvPr>
          <p:cNvSpPr>
            <a:spLocks noGrp="1"/>
          </p:cNvSpPr>
          <p:nvPr>
            <p:ph type="ftr" sz="quarter" idx="11"/>
          </p:nvPr>
        </p:nvSpPr>
        <p:spPr/>
        <p:txBody>
          <a:bodyPr/>
          <a:lstStyle/>
          <a:p>
            <a:r>
              <a:rPr lang="en-US"/>
              <a:t>Linear Imperfections and Correction</a:t>
            </a:r>
            <a:endParaRPr lang="en-US" dirty="0"/>
          </a:p>
        </p:txBody>
      </p:sp>
      <p:sp>
        <p:nvSpPr>
          <p:cNvPr id="17" name="Slide Number Placeholder 16">
            <a:extLst>
              <a:ext uri="{FF2B5EF4-FFF2-40B4-BE49-F238E27FC236}">
                <a16:creationId xmlns:a16="http://schemas.microsoft.com/office/drawing/2014/main" id="{437E2C82-766E-95C0-99AF-810F4D559F90}"/>
              </a:ext>
            </a:extLst>
          </p:cNvPr>
          <p:cNvSpPr>
            <a:spLocks noGrp="1"/>
          </p:cNvSpPr>
          <p:nvPr>
            <p:ph type="sldNum" sz="quarter" idx="12"/>
          </p:nvPr>
        </p:nvSpPr>
        <p:spPr/>
        <p:txBody>
          <a:bodyPr/>
          <a:lstStyle/>
          <a:p>
            <a:fld id="{36B5EA5A-BC32-A742-B11B-8E7414D5B535}" type="slidenum">
              <a:rPr lang="en-US" smtClean="0"/>
              <a:pPr/>
              <a:t>62</a:t>
            </a:fld>
            <a:endParaRPr lang="en-US" dirty="0"/>
          </a:p>
        </p:txBody>
      </p:sp>
    </p:spTree>
    <p:extLst>
      <p:ext uri="{BB962C8B-B14F-4D97-AF65-F5344CB8AC3E}">
        <p14:creationId xmlns:p14="http://schemas.microsoft.com/office/powerpoint/2010/main" val="124702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GB" dirty="0"/>
              <a:t>The local beam optics perturbation</a:t>
            </a:r>
          </a:p>
          <a:p>
            <a:pPr lvl="1"/>
            <a:r>
              <a:rPr lang="is-IS" dirty="0"/>
              <a:t>… </a:t>
            </a:r>
            <a:r>
              <a:rPr lang="en-GB" dirty="0"/>
              <a:t>note the oscillating pattern</a:t>
            </a:r>
          </a:p>
          <a:p>
            <a:endParaRPr lang="en-US" dirty="0"/>
          </a:p>
        </p:txBody>
      </p:sp>
      <p:sp>
        <p:nvSpPr>
          <p:cNvPr id="2" name="Title 1"/>
          <p:cNvSpPr>
            <a:spLocks noGrp="1"/>
          </p:cNvSpPr>
          <p:nvPr>
            <p:ph type="title"/>
          </p:nvPr>
        </p:nvSpPr>
        <p:spPr/>
        <p:txBody>
          <a:bodyPr/>
          <a:lstStyle/>
          <a:p>
            <a:r>
              <a:rPr lang="en-US" dirty="0"/>
              <a:t>Optics distortion characteristics</a:t>
            </a:r>
          </a:p>
        </p:txBody>
      </p:sp>
      <p:grpSp>
        <p:nvGrpSpPr>
          <p:cNvPr id="15" name="Group 14"/>
          <p:cNvGrpSpPr/>
          <p:nvPr/>
        </p:nvGrpSpPr>
        <p:grpSpPr>
          <a:xfrm>
            <a:off x="1559496" y="1875194"/>
            <a:ext cx="9001000" cy="4275024"/>
            <a:chOff x="833942" y="1825158"/>
            <a:chExt cx="7527380" cy="3575128"/>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942" y="1825158"/>
              <a:ext cx="7527380" cy="3575128"/>
            </a:xfrm>
            <a:prstGeom prst="rect">
              <a:avLst/>
            </a:prstGeom>
          </p:spPr>
        </p:pic>
        <p:sp>
          <p:nvSpPr>
            <p:cNvPr id="17" name="TextBox 16"/>
            <p:cNvSpPr txBox="1"/>
            <p:nvPr/>
          </p:nvSpPr>
          <p:spPr>
            <a:xfrm>
              <a:off x="6069795" y="2126790"/>
              <a:ext cx="1277825" cy="283127"/>
            </a:xfrm>
            <a:prstGeom prst="rect">
              <a:avLst/>
            </a:prstGeom>
          </p:spPr>
          <p:txBody>
            <a:bodyPr wrap="none" rtlCol="0">
              <a:spAutoFit/>
            </a:bodyPr>
            <a:lstStyle/>
            <a:p>
              <a:pPr algn="l" fontAlgn="auto">
                <a:spcAft>
                  <a:spcPts val="400"/>
                </a:spcAft>
                <a:buClr>
                  <a:srgbClr val="0000FF"/>
                </a:buClr>
                <a:buSzPct val="80000"/>
                <a:buNone/>
                <a:defRPr/>
              </a:pPr>
              <a:r>
                <a:rPr lang="en-GB" sz="1600" kern="0" dirty="0">
                  <a:solidFill>
                    <a:srgbClr val="0000FF"/>
                  </a:solidFill>
                  <a:latin typeface="Arial"/>
                </a:rPr>
                <a:t>Nominal optics</a:t>
              </a:r>
            </a:p>
          </p:txBody>
        </p:sp>
        <p:sp>
          <p:nvSpPr>
            <p:cNvPr id="18" name="TextBox 17"/>
            <p:cNvSpPr txBox="1"/>
            <p:nvPr/>
          </p:nvSpPr>
          <p:spPr>
            <a:xfrm>
              <a:off x="6069954" y="2417188"/>
              <a:ext cx="1403838" cy="283127"/>
            </a:xfrm>
            <a:prstGeom prst="rect">
              <a:avLst/>
            </a:prstGeom>
          </p:spPr>
          <p:txBody>
            <a:bodyPr wrap="none" rtlCol="0">
              <a:spAutoFit/>
            </a:bodyPr>
            <a:lstStyle/>
            <a:p>
              <a:pPr algn="l" fontAlgn="auto">
                <a:spcAft>
                  <a:spcPts val="400"/>
                </a:spcAft>
                <a:buClr>
                  <a:srgbClr val="0000FF"/>
                </a:buClr>
                <a:buSzPct val="80000"/>
                <a:buNone/>
                <a:defRPr/>
              </a:pPr>
              <a:r>
                <a:rPr lang="en-GB" sz="1600" kern="0" dirty="0">
                  <a:solidFill>
                    <a:srgbClr val="FF0000"/>
                  </a:solidFill>
                  <a:latin typeface="Arial"/>
                </a:rPr>
                <a:t>Perturbed optics</a:t>
              </a:r>
            </a:p>
          </p:txBody>
        </p:sp>
      </p:grpSp>
      <p:sp>
        <p:nvSpPr>
          <p:cNvPr id="4" name="Date Placeholder 3">
            <a:extLst>
              <a:ext uri="{FF2B5EF4-FFF2-40B4-BE49-F238E27FC236}">
                <a16:creationId xmlns:a16="http://schemas.microsoft.com/office/drawing/2014/main" id="{B7B31E5D-A181-256A-6376-C4EE42C87D55}"/>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D0566643-36F1-4E33-852E-C3CD0B4A2544}"/>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DDCFAAA6-2A50-F354-A589-223948FA1F08}"/>
              </a:ext>
            </a:extLst>
          </p:cNvPr>
          <p:cNvSpPr>
            <a:spLocks noGrp="1"/>
          </p:cNvSpPr>
          <p:nvPr>
            <p:ph type="sldNum" sz="quarter" idx="12"/>
          </p:nvPr>
        </p:nvSpPr>
        <p:spPr/>
        <p:txBody>
          <a:bodyPr/>
          <a:lstStyle/>
          <a:p>
            <a:fld id="{36B5EA5A-BC32-A742-B11B-8E7414D5B535}" type="slidenum">
              <a:rPr lang="en-US" smtClean="0"/>
              <a:pPr/>
              <a:t>63</a:t>
            </a:fld>
            <a:endParaRPr lang="en-US" dirty="0"/>
          </a:p>
        </p:txBody>
      </p:sp>
      <p:sp>
        <p:nvSpPr>
          <p:cNvPr id="7" name="Freeform 6">
            <a:extLst>
              <a:ext uri="{FF2B5EF4-FFF2-40B4-BE49-F238E27FC236}">
                <a16:creationId xmlns:a16="http://schemas.microsoft.com/office/drawing/2014/main" id="{B80674FB-D1D9-6A5F-F496-DBCAE542ADE3}"/>
              </a:ext>
            </a:extLst>
          </p:cNvPr>
          <p:cNvSpPr/>
          <p:nvPr/>
        </p:nvSpPr>
        <p:spPr>
          <a:xfrm>
            <a:off x="2614709" y="4274876"/>
            <a:ext cx="7441731" cy="306252"/>
          </a:xfrm>
          <a:custGeom>
            <a:avLst/>
            <a:gdLst>
              <a:gd name="connsiteX0" fmla="*/ 0 w 7377106"/>
              <a:gd name="connsiteY0" fmla="*/ 63494 h 289314"/>
              <a:gd name="connsiteX1" fmla="*/ 779930 w 7377106"/>
              <a:gd name="connsiteY1" fmla="*/ 117282 h 289314"/>
              <a:gd name="connsiteX2" fmla="*/ 1577789 w 7377106"/>
              <a:gd name="connsiteY2" fmla="*/ 287612 h 289314"/>
              <a:gd name="connsiteX3" fmla="*/ 2796989 w 7377106"/>
              <a:gd name="connsiteY3" fmla="*/ 741 h 289314"/>
              <a:gd name="connsiteX4" fmla="*/ 4464424 w 7377106"/>
              <a:gd name="connsiteY4" fmla="*/ 206929 h 289314"/>
              <a:gd name="connsiteX5" fmla="*/ 4948518 w 7377106"/>
              <a:gd name="connsiteY5" fmla="*/ 278647 h 289314"/>
              <a:gd name="connsiteX6" fmla="*/ 6148508 w 7377106"/>
              <a:gd name="connsiteY6" fmla="*/ 33782 h 289314"/>
              <a:gd name="connsiteX7" fmla="*/ 7219662 w 7377106"/>
              <a:gd name="connsiteY7" fmla="*/ 72971 h 289314"/>
              <a:gd name="connsiteX8" fmla="*/ 7350291 w 7377106"/>
              <a:gd name="connsiteY8" fmla="*/ 151348 h 289314"/>
              <a:gd name="connsiteX0" fmla="*/ 0 w 7377106"/>
              <a:gd name="connsiteY0" fmla="*/ 62760 h 288580"/>
              <a:gd name="connsiteX1" fmla="*/ 779930 w 7377106"/>
              <a:gd name="connsiteY1" fmla="*/ 116548 h 288580"/>
              <a:gd name="connsiteX2" fmla="*/ 1577789 w 7377106"/>
              <a:gd name="connsiteY2" fmla="*/ 286878 h 288580"/>
              <a:gd name="connsiteX3" fmla="*/ 2796989 w 7377106"/>
              <a:gd name="connsiteY3" fmla="*/ 7 h 288580"/>
              <a:gd name="connsiteX4" fmla="*/ 4948518 w 7377106"/>
              <a:gd name="connsiteY4" fmla="*/ 277913 h 288580"/>
              <a:gd name="connsiteX5" fmla="*/ 6148508 w 7377106"/>
              <a:gd name="connsiteY5" fmla="*/ 33048 h 288580"/>
              <a:gd name="connsiteX6" fmla="*/ 7219662 w 7377106"/>
              <a:gd name="connsiteY6" fmla="*/ 72237 h 288580"/>
              <a:gd name="connsiteX7" fmla="*/ 7350291 w 7377106"/>
              <a:gd name="connsiteY7" fmla="*/ 150614 h 288580"/>
              <a:gd name="connsiteX0" fmla="*/ 0 w 7377106"/>
              <a:gd name="connsiteY0" fmla="*/ 62760 h 288580"/>
              <a:gd name="connsiteX1" fmla="*/ 779930 w 7377106"/>
              <a:gd name="connsiteY1" fmla="*/ 116548 h 288580"/>
              <a:gd name="connsiteX2" fmla="*/ 1577789 w 7377106"/>
              <a:gd name="connsiteY2" fmla="*/ 286878 h 288580"/>
              <a:gd name="connsiteX3" fmla="*/ 2796989 w 7377106"/>
              <a:gd name="connsiteY3" fmla="*/ 7 h 288580"/>
              <a:gd name="connsiteX4" fmla="*/ 4948518 w 7377106"/>
              <a:gd name="connsiteY4" fmla="*/ 277913 h 288580"/>
              <a:gd name="connsiteX5" fmla="*/ 6383639 w 7377106"/>
              <a:gd name="connsiteY5" fmla="*/ 46111 h 288580"/>
              <a:gd name="connsiteX6" fmla="*/ 7219662 w 7377106"/>
              <a:gd name="connsiteY6" fmla="*/ 72237 h 288580"/>
              <a:gd name="connsiteX7" fmla="*/ 7350291 w 7377106"/>
              <a:gd name="connsiteY7" fmla="*/ 150614 h 288580"/>
              <a:gd name="connsiteX0" fmla="*/ 0 w 7350291"/>
              <a:gd name="connsiteY0" fmla="*/ 62760 h 288580"/>
              <a:gd name="connsiteX1" fmla="*/ 779930 w 7350291"/>
              <a:gd name="connsiteY1" fmla="*/ 116548 h 288580"/>
              <a:gd name="connsiteX2" fmla="*/ 1577789 w 7350291"/>
              <a:gd name="connsiteY2" fmla="*/ 286878 h 288580"/>
              <a:gd name="connsiteX3" fmla="*/ 2796989 w 7350291"/>
              <a:gd name="connsiteY3" fmla="*/ 7 h 288580"/>
              <a:gd name="connsiteX4" fmla="*/ 4948518 w 7350291"/>
              <a:gd name="connsiteY4" fmla="*/ 277913 h 288580"/>
              <a:gd name="connsiteX5" fmla="*/ 6383639 w 7350291"/>
              <a:gd name="connsiteY5" fmla="*/ 46111 h 288580"/>
              <a:gd name="connsiteX6" fmla="*/ 7350291 w 7350291"/>
              <a:gd name="connsiteY6" fmla="*/ 150614 h 288580"/>
              <a:gd name="connsiteX0" fmla="*/ 0 w 7350291"/>
              <a:gd name="connsiteY0" fmla="*/ 83798 h 309618"/>
              <a:gd name="connsiteX1" fmla="*/ 779930 w 7350291"/>
              <a:gd name="connsiteY1" fmla="*/ 137586 h 309618"/>
              <a:gd name="connsiteX2" fmla="*/ 1577789 w 7350291"/>
              <a:gd name="connsiteY2" fmla="*/ 307916 h 309618"/>
              <a:gd name="connsiteX3" fmla="*/ 2796989 w 7350291"/>
              <a:gd name="connsiteY3" fmla="*/ 21045 h 309618"/>
              <a:gd name="connsiteX4" fmla="*/ 4948518 w 7350291"/>
              <a:gd name="connsiteY4" fmla="*/ 298951 h 309618"/>
              <a:gd name="connsiteX5" fmla="*/ 6462016 w 7350291"/>
              <a:gd name="connsiteY5" fmla="*/ 1835 h 309618"/>
              <a:gd name="connsiteX6" fmla="*/ 7350291 w 7350291"/>
              <a:gd name="connsiteY6" fmla="*/ 171652 h 309618"/>
              <a:gd name="connsiteX0" fmla="*/ 0 w 7350291"/>
              <a:gd name="connsiteY0" fmla="*/ 82023 h 307843"/>
              <a:gd name="connsiteX1" fmla="*/ 779930 w 7350291"/>
              <a:gd name="connsiteY1" fmla="*/ 135811 h 307843"/>
              <a:gd name="connsiteX2" fmla="*/ 1577789 w 7350291"/>
              <a:gd name="connsiteY2" fmla="*/ 306141 h 307843"/>
              <a:gd name="connsiteX3" fmla="*/ 2796989 w 7350291"/>
              <a:gd name="connsiteY3" fmla="*/ 19270 h 307843"/>
              <a:gd name="connsiteX4" fmla="*/ 4948518 w 7350291"/>
              <a:gd name="connsiteY4" fmla="*/ 297176 h 307843"/>
              <a:gd name="connsiteX5" fmla="*/ 6462016 w 7350291"/>
              <a:gd name="connsiteY5" fmla="*/ 60 h 307843"/>
              <a:gd name="connsiteX6" fmla="*/ 7350291 w 7350291"/>
              <a:gd name="connsiteY6" fmla="*/ 169877 h 307843"/>
              <a:gd name="connsiteX0" fmla="*/ 0 w 7350291"/>
              <a:gd name="connsiteY0" fmla="*/ 82023 h 306561"/>
              <a:gd name="connsiteX1" fmla="*/ 1577789 w 7350291"/>
              <a:gd name="connsiteY1" fmla="*/ 306141 h 306561"/>
              <a:gd name="connsiteX2" fmla="*/ 2796989 w 7350291"/>
              <a:gd name="connsiteY2" fmla="*/ 19270 h 306561"/>
              <a:gd name="connsiteX3" fmla="*/ 4948518 w 7350291"/>
              <a:gd name="connsiteY3" fmla="*/ 297176 h 306561"/>
              <a:gd name="connsiteX4" fmla="*/ 6462016 w 7350291"/>
              <a:gd name="connsiteY4" fmla="*/ 60 h 306561"/>
              <a:gd name="connsiteX5" fmla="*/ 7350291 w 7350291"/>
              <a:gd name="connsiteY5" fmla="*/ 169877 h 306561"/>
              <a:gd name="connsiteX0" fmla="*/ 0 w 7350291"/>
              <a:gd name="connsiteY0" fmla="*/ 82023 h 306473"/>
              <a:gd name="connsiteX1" fmla="*/ 1577789 w 7350291"/>
              <a:gd name="connsiteY1" fmla="*/ 306141 h 306473"/>
              <a:gd name="connsiteX2" fmla="*/ 2796989 w 7350291"/>
              <a:gd name="connsiteY2" fmla="*/ 19270 h 306473"/>
              <a:gd name="connsiteX3" fmla="*/ 4948518 w 7350291"/>
              <a:gd name="connsiteY3" fmla="*/ 297176 h 306473"/>
              <a:gd name="connsiteX4" fmla="*/ 6462016 w 7350291"/>
              <a:gd name="connsiteY4" fmla="*/ 60 h 306473"/>
              <a:gd name="connsiteX5" fmla="*/ 7350291 w 7350291"/>
              <a:gd name="connsiteY5" fmla="*/ 169877 h 306473"/>
              <a:gd name="connsiteX0" fmla="*/ 0 w 7441731"/>
              <a:gd name="connsiteY0" fmla="*/ 68960 h 306341"/>
              <a:gd name="connsiteX1" fmla="*/ 1669229 w 7441731"/>
              <a:gd name="connsiteY1" fmla="*/ 306141 h 306341"/>
              <a:gd name="connsiteX2" fmla="*/ 2888429 w 7441731"/>
              <a:gd name="connsiteY2" fmla="*/ 19270 h 306341"/>
              <a:gd name="connsiteX3" fmla="*/ 5039958 w 7441731"/>
              <a:gd name="connsiteY3" fmla="*/ 297176 h 306341"/>
              <a:gd name="connsiteX4" fmla="*/ 6553456 w 7441731"/>
              <a:gd name="connsiteY4" fmla="*/ 60 h 306341"/>
              <a:gd name="connsiteX5" fmla="*/ 7441731 w 7441731"/>
              <a:gd name="connsiteY5" fmla="*/ 169877 h 306341"/>
              <a:gd name="connsiteX0" fmla="*/ 0 w 7441731"/>
              <a:gd name="connsiteY0" fmla="*/ 68960 h 306341"/>
              <a:gd name="connsiteX1" fmla="*/ 1669229 w 7441731"/>
              <a:gd name="connsiteY1" fmla="*/ 306141 h 306341"/>
              <a:gd name="connsiteX2" fmla="*/ 2888429 w 7441731"/>
              <a:gd name="connsiteY2" fmla="*/ 19270 h 306341"/>
              <a:gd name="connsiteX3" fmla="*/ 5039958 w 7441731"/>
              <a:gd name="connsiteY3" fmla="*/ 297176 h 306341"/>
              <a:gd name="connsiteX4" fmla="*/ 6553456 w 7441731"/>
              <a:gd name="connsiteY4" fmla="*/ 60 h 306341"/>
              <a:gd name="connsiteX5" fmla="*/ 7441731 w 7441731"/>
              <a:gd name="connsiteY5" fmla="*/ 169877 h 306341"/>
              <a:gd name="connsiteX0" fmla="*/ 0 w 7441731"/>
              <a:gd name="connsiteY0" fmla="*/ 75821 h 313455"/>
              <a:gd name="connsiteX1" fmla="*/ 1669229 w 7441731"/>
              <a:gd name="connsiteY1" fmla="*/ 313002 h 313455"/>
              <a:gd name="connsiteX2" fmla="*/ 3424006 w 7441731"/>
              <a:gd name="connsiteY2" fmla="*/ 5 h 313455"/>
              <a:gd name="connsiteX3" fmla="*/ 5039958 w 7441731"/>
              <a:gd name="connsiteY3" fmla="*/ 304037 h 313455"/>
              <a:gd name="connsiteX4" fmla="*/ 6553456 w 7441731"/>
              <a:gd name="connsiteY4" fmla="*/ 6921 h 313455"/>
              <a:gd name="connsiteX5" fmla="*/ 7441731 w 7441731"/>
              <a:gd name="connsiteY5" fmla="*/ 176738 h 313455"/>
              <a:gd name="connsiteX0" fmla="*/ 0 w 7441731"/>
              <a:gd name="connsiteY0" fmla="*/ 68962 h 306143"/>
              <a:gd name="connsiteX1" fmla="*/ 1669229 w 7441731"/>
              <a:gd name="connsiteY1" fmla="*/ 306143 h 306143"/>
              <a:gd name="connsiteX2" fmla="*/ 3254189 w 7441731"/>
              <a:gd name="connsiteY2" fmla="*/ 71523 h 306143"/>
              <a:gd name="connsiteX3" fmla="*/ 5039958 w 7441731"/>
              <a:gd name="connsiteY3" fmla="*/ 297178 h 306143"/>
              <a:gd name="connsiteX4" fmla="*/ 6553456 w 7441731"/>
              <a:gd name="connsiteY4" fmla="*/ 62 h 306143"/>
              <a:gd name="connsiteX5" fmla="*/ 7441731 w 7441731"/>
              <a:gd name="connsiteY5" fmla="*/ 169879 h 306143"/>
              <a:gd name="connsiteX0" fmla="*/ 0 w 7441731"/>
              <a:gd name="connsiteY0" fmla="*/ 68961 h 306252"/>
              <a:gd name="connsiteX1" fmla="*/ 1669229 w 7441731"/>
              <a:gd name="connsiteY1" fmla="*/ 306142 h 306252"/>
              <a:gd name="connsiteX2" fmla="*/ 3254189 w 7441731"/>
              <a:gd name="connsiteY2" fmla="*/ 32334 h 306252"/>
              <a:gd name="connsiteX3" fmla="*/ 5039958 w 7441731"/>
              <a:gd name="connsiteY3" fmla="*/ 297177 h 306252"/>
              <a:gd name="connsiteX4" fmla="*/ 6553456 w 7441731"/>
              <a:gd name="connsiteY4" fmla="*/ 61 h 306252"/>
              <a:gd name="connsiteX5" fmla="*/ 7441731 w 7441731"/>
              <a:gd name="connsiteY5" fmla="*/ 169878 h 306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41731" h="306252">
                <a:moveTo>
                  <a:pt x="0" y="68961"/>
                </a:moveTo>
                <a:cubicBezTo>
                  <a:pt x="903472" y="63401"/>
                  <a:pt x="1126864" y="312246"/>
                  <a:pt x="1669229" y="306142"/>
                </a:cubicBezTo>
                <a:cubicBezTo>
                  <a:pt x="2211594" y="300038"/>
                  <a:pt x="2692401" y="33828"/>
                  <a:pt x="3254189" y="32334"/>
                </a:cubicBezTo>
                <a:cubicBezTo>
                  <a:pt x="3815977" y="30840"/>
                  <a:pt x="4490080" y="302556"/>
                  <a:pt x="5039958" y="297177"/>
                </a:cubicBezTo>
                <a:cubicBezTo>
                  <a:pt x="5589836" y="291798"/>
                  <a:pt x="6153160" y="-4848"/>
                  <a:pt x="6553456" y="61"/>
                </a:cubicBezTo>
                <a:cubicBezTo>
                  <a:pt x="6953752" y="4970"/>
                  <a:pt x="7240345" y="148107"/>
                  <a:pt x="7441731" y="169878"/>
                </a:cubicBezTo>
              </a:path>
            </a:pathLst>
          </a:custGeom>
          <a:noFill/>
          <a:ln w="28575">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291127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GB" dirty="0"/>
              <a:t>The error is easier to analyse and diagnose if one considers the </a:t>
            </a:r>
            <a:r>
              <a:rPr lang="en-GB" b="1" dirty="0"/>
              <a:t>ratio of the betatron function </a:t>
            </a:r>
            <a:r>
              <a:rPr lang="en-GB" dirty="0"/>
              <a:t>perturbed over design one</a:t>
            </a:r>
          </a:p>
          <a:p>
            <a:pPr lvl="1"/>
            <a:r>
              <a:rPr lang="en-GB" dirty="0"/>
              <a:t>The ratio reveals an oscillating pattern called the </a:t>
            </a:r>
            <a:r>
              <a:rPr lang="en-GB" b="1" dirty="0">
                <a:solidFill>
                  <a:srgbClr val="FF00FF"/>
                </a:solidFill>
              </a:rPr>
              <a:t>betatron function beating</a:t>
            </a:r>
            <a:r>
              <a:rPr lang="en-GB" b="1" dirty="0">
                <a:solidFill>
                  <a:srgbClr val="CC3399"/>
                </a:solidFill>
              </a:rPr>
              <a:t> </a:t>
            </a:r>
            <a:r>
              <a:rPr lang="en-GB" dirty="0"/>
              <a:t>(‘beta-beating’). </a:t>
            </a:r>
          </a:p>
          <a:p>
            <a:pPr lvl="2"/>
            <a:r>
              <a:rPr lang="en-GB" b="1" dirty="0"/>
              <a:t>Note: the amplitude of the perturbation is the same all over the ring!</a:t>
            </a:r>
          </a:p>
          <a:p>
            <a:endParaRPr lang="en-US" dirty="0"/>
          </a:p>
        </p:txBody>
      </p:sp>
      <p:sp>
        <p:nvSpPr>
          <p:cNvPr id="2" name="Title 1"/>
          <p:cNvSpPr>
            <a:spLocks noGrp="1"/>
          </p:cNvSpPr>
          <p:nvPr>
            <p:ph type="title"/>
          </p:nvPr>
        </p:nvSpPr>
        <p:spPr/>
        <p:txBody>
          <a:bodyPr/>
          <a:lstStyle/>
          <a:p>
            <a:r>
              <a:rPr lang="en-US" dirty="0"/>
              <a:t>Optics distortion characteristics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0340" y="2556000"/>
            <a:ext cx="7771319" cy="3690987"/>
          </a:xfrm>
          <a:prstGeom prst="rect">
            <a:avLst/>
          </a:prstGeom>
        </p:spPr>
      </p:pic>
      <p:sp>
        <p:nvSpPr>
          <p:cNvPr id="4" name="Date Placeholder 3">
            <a:extLst>
              <a:ext uri="{FF2B5EF4-FFF2-40B4-BE49-F238E27FC236}">
                <a16:creationId xmlns:a16="http://schemas.microsoft.com/office/drawing/2014/main" id="{F8D84980-DF22-4073-B119-1D0E8AF3EADB}"/>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FEFC8D86-EFB0-F715-A9FC-7559A4CD98B7}"/>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E27A13E3-58C4-1376-5C43-3BCCF8FA2976}"/>
              </a:ext>
            </a:extLst>
          </p:cNvPr>
          <p:cNvSpPr>
            <a:spLocks noGrp="1"/>
          </p:cNvSpPr>
          <p:nvPr>
            <p:ph type="sldNum" sz="quarter" idx="12"/>
          </p:nvPr>
        </p:nvSpPr>
        <p:spPr/>
        <p:txBody>
          <a:bodyPr/>
          <a:lstStyle/>
          <a:p>
            <a:fld id="{36B5EA5A-BC32-A742-B11B-8E7414D5B535}" type="slidenum">
              <a:rPr lang="en-US" smtClean="0"/>
              <a:pPr/>
              <a:t>64</a:t>
            </a:fld>
            <a:endParaRPr lang="en-US" dirty="0"/>
          </a:p>
        </p:txBody>
      </p:sp>
      <p:sp>
        <p:nvSpPr>
          <p:cNvPr id="7" name="Oval 6">
            <a:extLst>
              <a:ext uri="{FF2B5EF4-FFF2-40B4-BE49-F238E27FC236}">
                <a16:creationId xmlns:a16="http://schemas.microsoft.com/office/drawing/2014/main" id="{3C2C3311-BE22-D6F7-F943-1E9275B14BD4}"/>
              </a:ext>
            </a:extLst>
          </p:cNvPr>
          <p:cNvSpPr/>
          <p:nvPr/>
        </p:nvSpPr>
        <p:spPr>
          <a:xfrm>
            <a:off x="8952250" y="5780492"/>
            <a:ext cx="1005339" cy="573085"/>
          </a:xfrm>
          <a:prstGeom prst="ellipse">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6994634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The </a:t>
            </a:r>
            <a:r>
              <a:rPr lang="en-US" b="1" dirty="0"/>
              <a:t>beta-beating pattern </a:t>
            </a:r>
            <a:r>
              <a:rPr lang="en-US" dirty="0"/>
              <a:t>comes out even more clear if we replace the longitudinal coordinate with the betatron phase advance</a:t>
            </a:r>
          </a:p>
          <a:p>
            <a:pPr lvl="2"/>
            <a:r>
              <a:rPr lang="en-US" dirty="0"/>
              <a:t>The result is very similar to the case of the closed orbit kick, </a:t>
            </a:r>
            <a:r>
              <a:rPr lang="en-US" b="1" dirty="0"/>
              <a:t>the error reveals itself by a kink</a:t>
            </a:r>
            <a:r>
              <a:rPr lang="en-US" dirty="0"/>
              <a:t>!</a:t>
            </a:r>
          </a:p>
          <a:p>
            <a:pPr lvl="2"/>
            <a:r>
              <a:rPr lang="en-US" dirty="0"/>
              <a:t>If you watch closely, you will observe that there </a:t>
            </a:r>
            <a:r>
              <a:rPr lang="en-US" b="1" dirty="0"/>
              <a:t>are two oscillation periods per 2</a:t>
            </a:r>
            <a:r>
              <a:rPr lang="en-US" b="1" dirty="0">
                <a:latin typeface="Symbol" charset="2"/>
                <a:cs typeface="Symbol" charset="2"/>
              </a:rPr>
              <a:t>p</a:t>
            </a:r>
            <a:r>
              <a:rPr lang="en-US" b="1" dirty="0"/>
              <a:t> (360 deg) phase</a:t>
            </a:r>
            <a:r>
              <a:rPr lang="en-US" dirty="0"/>
              <a:t>. The beta-beating frequency is twice the frequency of the orbit!</a:t>
            </a:r>
          </a:p>
        </p:txBody>
      </p:sp>
      <p:sp>
        <p:nvSpPr>
          <p:cNvPr id="2" name="Title 1"/>
          <p:cNvSpPr>
            <a:spLocks noGrp="1"/>
          </p:cNvSpPr>
          <p:nvPr>
            <p:ph type="title"/>
          </p:nvPr>
        </p:nvSpPr>
        <p:spPr/>
        <p:txBody>
          <a:bodyPr/>
          <a:lstStyle/>
          <a:p>
            <a:r>
              <a:rPr lang="en-US" dirty="0"/>
              <a:t>Optics distortion characteristics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617" y="2780928"/>
            <a:ext cx="7232010" cy="3434843"/>
          </a:xfrm>
          <a:prstGeom prst="rect">
            <a:avLst/>
          </a:prstGeom>
        </p:spPr>
      </p:pic>
      <p:cxnSp>
        <p:nvCxnSpPr>
          <p:cNvPr id="6" name="Straight Arrow Connector 5"/>
          <p:cNvCxnSpPr/>
          <p:nvPr/>
        </p:nvCxnSpPr>
        <p:spPr bwMode="auto">
          <a:xfrm flipV="1">
            <a:off x="5579795" y="4417942"/>
            <a:ext cx="837" cy="19006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7" name="Straight Connector 6"/>
          <p:cNvCxnSpPr/>
          <p:nvPr/>
        </p:nvCxnSpPr>
        <p:spPr bwMode="auto">
          <a:xfrm>
            <a:off x="6737483" y="2979675"/>
            <a:ext cx="0" cy="2726755"/>
          </a:xfrm>
          <a:prstGeom prst="line">
            <a:avLst/>
          </a:prstGeom>
          <a:solidFill>
            <a:schemeClr val="accent1"/>
          </a:solidFill>
          <a:ln w="19050" cap="flat" cmpd="sng" algn="ctr">
            <a:solidFill>
              <a:srgbClr val="C00000"/>
            </a:solidFill>
            <a:prstDash val="dash"/>
            <a:round/>
            <a:headEnd type="none" w="med" len="med"/>
            <a:tailEnd type="none" w="med" len="med"/>
          </a:ln>
          <a:effectLst/>
        </p:spPr>
      </p:cxnSp>
      <p:cxnSp>
        <p:nvCxnSpPr>
          <p:cNvPr id="9" name="Straight Connector 8"/>
          <p:cNvCxnSpPr/>
          <p:nvPr/>
        </p:nvCxnSpPr>
        <p:spPr bwMode="auto">
          <a:xfrm>
            <a:off x="7363365" y="2979675"/>
            <a:ext cx="0" cy="2726755"/>
          </a:xfrm>
          <a:prstGeom prst="line">
            <a:avLst/>
          </a:prstGeom>
          <a:solidFill>
            <a:schemeClr val="accent1"/>
          </a:solidFill>
          <a:ln w="19050" cap="flat" cmpd="sng" algn="ctr">
            <a:solidFill>
              <a:srgbClr val="C00000"/>
            </a:solidFill>
            <a:prstDash val="dash"/>
            <a:round/>
            <a:headEnd type="none" w="med" len="med"/>
            <a:tailEnd type="none" w="med" len="med"/>
          </a:ln>
          <a:effectLst/>
        </p:spPr>
      </p:cxnSp>
      <p:sp>
        <p:nvSpPr>
          <p:cNvPr id="12" name="Oval 11">
            <a:extLst>
              <a:ext uri="{FF2B5EF4-FFF2-40B4-BE49-F238E27FC236}">
                <a16:creationId xmlns:a16="http://schemas.microsoft.com/office/drawing/2014/main" id="{233B6ACD-A151-0404-58EE-9FD10E28CB8F}"/>
              </a:ext>
            </a:extLst>
          </p:cNvPr>
          <p:cNvSpPr/>
          <p:nvPr/>
        </p:nvSpPr>
        <p:spPr>
          <a:xfrm>
            <a:off x="7537836" y="5780492"/>
            <a:ext cx="2026443" cy="573085"/>
          </a:xfrm>
          <a:prstGeom prst="ellipse">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Date Placeholder 12">
            <a:extLst>
              <a:ext uri="{FF2B5EF4-FFF2-40B4-BE49-F238E27FC236}">
                <a16:creationId xmlns:a16="http://schemas.microsoft.com/office/drawing/2014/main" id="{B3BC9CFB-396C-20A9-5AD9-DD4F3B6B643D}"/>
              </a:ext>
            </a:extLst>
          </p:cNvPr>
          <p:cNvSpPr>
            <a:spLocks noGrp="1"/>
          </p:cNvSpPr>
          <p:nvPr>
            <p:ph type="dt" sz="half" idx="10"/>
          </p:nvPr>
        </p:nvSpPr>
        <p:spPr/>
        <p:txBody>
          <a:bodyPr/>
          <a:lstStyle/>
          <a:p>
            <a:r>
              <a:rPr lang="en-US"/>
              <a:t>21.09.2025 - 04.10.2025</a:t>
            </a:r>
            <a:endParaRPr lang="en-US" dirty="0"/>
          </a:p>
        </p:txBody>
      </p:sp>
      <p:sp>
        <p:nvSpPr>
          <p:cNvPr id="14" name="Footer Placeholder 13">
            <a:extLst>
              <a:ext uri="{FF2B5EF4-FFF2-40B4-BE49-F238E27FC236}">
                <a16:creationId xmlns:a16="http://schemas.microsoft.com/office/drawing/2014/main" id="{30A4F5DB-FE4A-79EA-103F-B42A6EAB4C49}"/>
              </a:ext>
            </a:extLst>
          </p:cNvPr>
          <p:cNvSpPr>
            <a:spLocks noGrp="1"/>
          </p:cNvSpPr>
          <p:nvPr>
            <p:ph type="ftr" sz="quarter" idx="11"/>
          </p:nvPr>
        </p:nvSpPr>
        <p:spPr/>
        <p:txBody>
          <a:bodyPr/>
          <a:lstStyle/>
          <a:p>
            <a:r>
              <a:rPr lang="en-US"/>
              <a:t>Linear Imperfections and Correction</a:t>
            </a:r>
            <a:endParaRPr lang="en-US" dirty="0"/>
          </a:p>
        </p:txBody>
      </p:sp>
      <p:sp>
        <p:nvSpPr>
          <p:cNvPr id="15" name="Slide Number Placeholder 14">
            <a:extLst>
              <a:ext uri="{FF2B5EF4-FFF2-40B4-BE49-F238E27FC236}">
                <a16:creationId xmlns:a16="http://schemas.microsoft.com/office/drawing/2014/main" id="{2226EED5-0A01-B020-11BF-10F044922CC8}"/>
              </a:ext>
            </a:extLst>
          </p:cNvPr>
          <p:cNvSpPr>
            <a:spLocks noGrp="1"/>
          </p:cNvSpPr>
          <p:nvPr>
            <p:ph type="sldNum" sz="quarter" idx="12"/>
          </p:nvPr>
        </p:nvSpPr>
        <p:spPr/>
        <p:txBody>
          <a:bodyPr/>
          <a:lstStyle/>
          <a:p>
            <a:fld id="{36B5EA5A-BC32-A742-B11B-8E7414D5B535}" type="slidenum">
              <a:rPr lang="en-US" smtClean="0"/>
              <a:pPr/>
              <a:t>65</a:t>
            </a:fld>
            <a:endParaRPr lang="en-US" dirty="0"/>
          </a:p>
        </p:txBody>
      </p:sp>
      <p:pic>
        <p:nvPicPr>
          <p:cNvPr id="4" name="Picture 3">
            <a:extLst>
              <a:ext uri="{FF2B5EF4-FFF2-40B4-BE49-F238E27FC236}">
                <a16:creationId xmlns:a16="http://schemas.microsoft.com/office/drawing/2014/main" id="{9F1843BF-3E06-1F42-4E6A-DF7E2F12281C}"/>
              </a:ext>
            </a:extLst>
          </p:cNvPr>
          <p:cNvPicPr>
            <a:picLocks noChangeAspect="1"/>
          </p:cNvPicPr>
          <p:nvPr/>
        </p:nvPicPr>
        <p:blipFill>
          <a:blip r:embed="rId3"/>
          <a:stretch>
            <a:fillRect/>
          </a:stretch>
        </p:blipFill>
        <p:spPr>
          <a:xfrm>
            <a:off x="6744072" y="2581852"/>
            <a:ext cx="4864100" cy="596900"/>
          </a:xfrm>
          <a:prstGeom prst="rect">
            <a:avLst/>
          </a:prstGeom>
          <a:solidFill>
            <a:schemeClr val="bg1"/>
          </a:solidFill>
          <a:ln w="19050">
            <a:solidFill>
              <a:schemeClr val="accent3"/>
            </a:solidFill>
          </a:ln>
        </p:spPr>
      </p:pic>
      <p:sp>
        <p:nvSpPr>
          <p:cNvPr id="11" name="Oval 10">
            <a:extLst>
              <a:ext uri="{FF2B5EF4-FFF2-40B4-BE49-F238E27FC236}">
                <a16:creationId xmlns:a16="http://schemas.microsoft.com/office/drawing/2014/main" id="{574CECE5-F312-9F01-4421-A825707D1F72}"/>
              </a:ext>
            </a:extLst>
          </p:cNvPr>
          <p:cNvSpPr/>
          <p:nvPr/>
        </p:nvSpPr>
        <p:spPr>
          <a:xfrm>
            <a:off x="10174507" y="2654859"/>
            <a:ext cx="593774" cy="4440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14491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3508363"/>
            <a:ext cx="11376024" cy="2656941"/>
          </a:xfrm>
        </p:spPr>
        <p:txBody>
          <a:bodyPr>
            <a:normAutofit fontScale="92500"/>
          </a:bodyPr>
          <a:lstStyle/>
          <a:p>
            <a:pPr lvl="1"/>
            <a:r>
              <a:rPr lang="en-US" sz="1800" dirty="0"/>
              <a:t>Consider </a:t>
            </a:r>
            <a:r>
              <a:rPr lang="en-US" sz="1800" b="1" dirty="0"/>
              <a:t>18 focusing quads </a:t>
            </a:r>
            <a:r>
              <a:rPr lang="en-US" sz="1800" dirty="0"/>
              <a:t>in the SNS ring with </a:t>
            </a:r>
            <a:r>
              <a:rPr lang="en-US" sz="1800" b="1" dirty="0"/>
              <a:t>0.01 T/m</a:t>
            </a:r>
            <a:r>
              <a:rPr lang="en-US" sz="1800" dirty="0"/>
              <a:t> </a:t>
            </a:r>
            <a:r>
              <a:rPr lang="en-US" sz="1800" b="1" dirty="0">
                <a:solidFill>
                  <a:schemeClr val="accent3"/>
                </a:solidFill>
              </a:rPr>
              <a:t>systematic</a:t>
            </a:r>
            <a:r>
              <a:rPr lang="en-US" sz="1800" b="1" dirty="0">
                <a:solidFill>
                  <a:schemeClr val="tx1"/>
                </a:solidFill>
              </a:rPr>
              <a:t> gradient error </a:t>
            </a:r>
            <a:r>
              <a:rPr lang="en-US" sz="1800" dirty="0"/>
              <a:t>(</a:t>
            </a:r>
            <a:r>
              <a:rPr lang="en-US" sz="1800" dirty="0" err="1"/>
              <a:t>wrt</a:t>
            </a:r>
            <a:r>
              <a:rPr lang="en-US" sz="1800" dirty="0"/>
              <a:t> to </a:t>
            </a:r>
            <a:r>
              <a:rPr lang="en-US" sz="1800" b="1" dirty="0"/>
              <a:t>nominal 5 T/m</a:t>
            </a:r>
            <a:r>
              <a:rPr lang="en-US" sz="1800" dirty="0"/>
              <a:t>). In this location </a:t>
            </a:r>
            <a:r>
              <a:rPr lang="el-GR" sz="1800" b="1" i="1" dirty="0"/>
              <a:t>β</a:t>
            </a:r>
            <a:r>
              <a:rPr lang="en-US" sz="1800" b="1" i="1" dirty="0"/>
              <a:t> </a:t>
            </a:r>
            <a:r>
              <a:rPr lang="el-GR" sz="1800" b="1" dirty="0"/>
              <a:t>=</a:t>
            </a:r>
            <a:r>
              <a:rPr lang="en-US" sz="1800" b="1" dirty="0"/>
              <a:t> </a:t>
            </a:r>
            <a:r>
              <a:rPr lang="el-GR" sz="1800" b="1" dirty="0"/>
              <a:t>12</a:t>
            </a:r>
            <a:r>
              <a:rPr lang="en-US" sz="1800" b="1" dirty="0"/>
              <a:t> m</a:t>
            </a:r>
            <a:r>
              <a:rPr lang="en-US" sz="1800" dirty="0"/>
              <a:t>. The length of the quads is </a:t>
            </a:r>
            <a:r>
              <a:rPr lang="en-US" b="1" dirty="0"/>
              <a:t>1</a:t>
            </a:r>
            <a:r>
              <a:rPr lang="en-US" sz="1800" b="1" dirty="0"/>
              <a:t> m,</a:t>
            </a:r>
            <a:r>
              <a:rPr lang="en-US" sz="1800" dirty="0"/>
              <a:t> the magnetic rigidity is </a:t>
            </a:r>
            <a:r>
              <a:rPr lang="en-US" sz="1800" b="1" dirty="0"/>
              <a:t>5.6567 Tm, </a:t>
            </a:r>
            <a:r>
              <a:rPr lang="en-US" sz="1800" dirty="0"/>
              <a:t>and the tune is </a:t>
            </a:r>
            <a:r>
              <a:rPr lang="en-US" sz="1800" b="1" dirty="0"/>
              <a:t>Q = 6.2</a:t>
            </a:r>
            <a:br>
              <a:rPr lang="en-US" sz="1800" b="1" dirty="0"/>
            </a:br>
            <a:endParaRPr lang="en-US" dirty="0"/>
          </a:p>
          <a:p>
            <a:pPr lvl="2"/>
            <a:r>
              <a:rPr lang="en-US" dirty="0"/>
              <a:t>The </a:t>
            </a:r>
            <a:r>
              <a:rPr lang="en-US" b="1" dirty="0"/>
              <a:t>tune-shift</a:t>
            </a:r>
            <a:r>
              <a:rPr lang="en-US" dirty="0"/>
              <a:t> is: </a:t>
            </a:r>
            <a:endParaRPr lang="en-US" sz="1800" dirty="0"/>
          </a:p>
          <a:p>
            <a:pPr lvl="1"/>
            <a:r>
              <a:rPr lang="en-US" sz="1800" dirty="0"/>
              <a:t>For a </a:t>
            </a:r>
            <a:r>
              <a:rPr lang="en-US" sz="1800" b="1" dirty="0">
                <a:solidFill>
                  <a:schemeClr val="accent3"/>
                </a:solidFill>
              </a:rPr>
              <a:t>random</a:t>
            </a:r>
            <a:r>
              <a:rPr lang="en-US" sz="1800" b="1" dirty="0">
                <a:solidFill>
                  <a:schemeClr val="tx1"/>
                </a:solidFill>
              </a:rPr>
              <a:t> distribution of gradient errors </a:t>
            </a:r>
            <a:r>
              <a:rPr lang="en-US" sz="1800" dirty="0"/>
              <a:t>of </a:t>
            </a:r>
            <a:r>
              <a:rPr lang="en-US" sz="1800" b="1" dirty="0"/>
              <a:t>1%</a:t>
            </a:r>
            <a:r>
              <a:rPr lang="en-US" sz="1800" dirty="0"/>
              <a:t> of the </a:t>
            </a:r>
            <a:r>
              <a:rPr lang="en-US" dirty="0"/>
              <a:t>n</a:t>
            </a:r>
            <a:r>
              <a:rPr lang="en-US" sz="1800" dirty="0"/>
              <a:t>ominal gradient, the </a:t>
            </a:r>
            <a:r>
              <a:rPr lang="en-US" sz="1800" b="1" dirty="0"/>
              <a:t>beta beating </a:t>
            </a:r>
            <a:r>
              <a:rPr lang="en-US" sz="1800" dirty="0"/>
              <a:t>is: </a:t>
            </a:r>
            <a:endParaRPr lang="en-US" dirty="0"/>
          </a:p>
          <a:p>
            <a:pPr lvl="2"/>
            <a:endParaRPr lang="en-US" dirty="0"/>
          </a:p>
          <a:p>
            <a:pPr lvl="2"/>
            <a:endParaRPr lang="en-US" dirty="0"/>
          </a:p>
          <a:p>
            <a:pPr lvl="2"/>
            <a:r>
              <a:rPr lang="en-US" b="1" dirty="0">
                <a:solidFill>
                  <a:schemeClr val="accent3"/>
                </a:solidFill>
              </a:rPr>
              <a:t>Optics functions beating ~20% by 1% random errors (1% of gradient) !</a:t>
            </a:r>
            <a:endParaRPr lang="is-IS" b="1" dirty="0">
              <a:solidFill>
                <a:schemeClr val="accent3"/>
              </a:solidFill>
            </a:endParaRPr>
          </a:p>
        </p:txBody>
      </p:sp>
      <p:sp>
        <p:nvSpPr>
          <p:cNvPr id="2" name="Title 1"/>
          <p:cNvSpPr>
            <a:spLocks noGrp="1"/>
          </p:cNvSpPr>
          <p:nvPr>
            <p:ph type="title"/>
          </p:nvPr>
        </p:nvSpPr>
        <p:spPr/>
        <p:txBody>
          <a:bodyPr/>
          <a:lstStyle/>
          <a:p>
            <a:r>
              <a:rPr lang="en-US" dirty="0"/>
              <a:t>Example: Gradient error in SNS</a:t>
            </a:r>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t="7153" r="1616"/>
          <a:stretch>
            <a:fillRect/>
          </a:stretch>
        </p:blipFill>
        <p:spPr bwMode="auto">
          <a:xfrm>
            <a:off x="6375434" y="908720"/>
            <a:ext cx="4152768" cy="226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pic>
        <p:nvPicPr>
          <p:cNvPr id="5" name="Picture 5"/>
          <p:cNvPicPr>
            <a:picLocks noChangeAspect="1" noChangeArrowheads="1"/>
          </p:cNvPicPr>
          <p:nvPr/>
        </p:nvPicPr>
        <p:blipFill>
          <a:blip r:embed="rId5">
            <a:extLst>
              <a:ext uri="{28A0092B-C50C-407E-A947-70E740481C1C}">
                <a14:useLocalDpi xmlns:a14="http://schemas.microsoft.com/office/drawing/2010/main" val="0"/>
              </a:ext>
            </a:extLst>
          </a:blip>
          <a:srcRect t="6601"/>
          <a:stretch>
            <a:fillRect/>
          </a:stretch>
        </p:blipFill>
        <p:spPr bwMode="auto">
          <a:xfrm>
            <a:off x="1847529" y="954756"/>
            <a:ext cx="4121373" cy="22604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pic>
        <p:nvPicPr>
          <p:cNvPr id="7" name="Picture 7" descr="txp_fig"/>
          <p:cNvPicPr>
            <a:picLocks noChangeAspect="1" noChangeArrowheads="1"/>
          </p:cNvPicPr>
          <p:nvPr>
            <p:custDataLst>
              <p:tags r:id="rId1"/>
            </p:custDataLst>
          </p:nvPr>
        </p:nvPicPr>
        <p:blipFill>
          <a:blip r:embed="rId6">
            <a:extLst>
              <a:ext uri="{28A0092B-C50C-407E-A947-70E740481C1C}">
                <a14:useLocalDpi xmlns:a14="http://schemas.microsoft.com/office/drawing/2010/main" val="0"/>
              </a:ext>
            </a:extLst>
          </a:blip>
          <a:srcRect/>
          <a:stretch>
            <a:fillRect/>
          </a:stretch>
        </p:blipFill>
        <p:spPr bwMode="auto">
          <a:xfrm>
            <a:off x="12792744" y="4921765"/>
            <a:ext cx="3918333" cy="605135"/>
          </a:xfrm>
          <a:prstGeom prst="rect">
            <a:avLst/>
          </a:prstGeom>
          <a:noFill/>
          <a:ln w="19050">
            <a:solidFill>
              <a:schemeClr val="accent3"/>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Date Placeholder 7">
            <a:extLst>
              <a:ext uri="{FF2B5EF4-FFF2-40B4-BE49-F238E27FC236}">
                <a16:creationId xmlns:a16="http://schemas.microsoft.com/office/drawing/2014/main" id="{DE1F09FD-B20C-BEA6-6AD0-B27BE4EFD457}"/>
              </a:ext>
            </a:extLst>
          </p:cNvPr>
          <p:cNvSpPr>
            <a:spLocks noGrp="1"/>
          </p:cNvSpPr>
          <p:nvPr>
            <p:ph type="dt" sz="half" idx="10"/>
          </p:nvPr>
        </p:nvSpPr>
        <p:spPr/>
        <p:txBody>
          <a:bodyPr/>
          <a:lstStyle/>
          <a:p>
            <a:r>
              <a:rPr lang="en-US"/>
              <a:t>21.09.2025 - 04.10.2025</a:t>
            </a:r>
            <a:endParaRPr lang="en-US" dirty="0"/>
          </a:p>
        </p:txBody>
      </p:sp>
      <p:sp>
        <p:nvSpPr>
          <p:cNvPr id="9" name="Footer Placeholder 8">
            <a:extLst>
              <a:ext uri="{FF2B5EF4-FFF2-40B4-BE49-F238E27FC236}">
                <a16:creationId xmlns:a16="http://schemas.microsoft.com/office/drawing/2014/main" id="{D448F5BB-1066-40ED-A476-A1B272B79418}"/>
              </a:ext>
            </a:extLst>
          </p:cNvPr>
          <p:cNvSpPr>
            <a:spLocks noGrp="1"/>
          </p:cNvSpPr>
          <p:nvPr>
            <p:ph type="ftr" sz="quarter" idx="11"/>
          </p:nvPr>
        </p:nvSpPr>
        <p:spPr/>
        <p:txBody>
          <a:bodyPr/>
          <a:lstStyle/>
          <a:p>
            <a:r>
              <a:rPr lang="en-US"/>
              <a:t>Linear Imperfections and Correction</a:t>
            </a:r>
            <a:endParaRPr lang="en-US" dirty="0"/>
          </a:p>
        </p:txBody>
      </p:sp>
      <p:sp>
        <p:nvSpPr>
          <p:cNvPr id="10" name="Slide Number Placeholder 9">
            <a:extLst>
              <a:ext uri="{FF2B5EF4-FFF2-40B4-BE49-F238E27FC236}">
                <a16:creationId xmlns:a16="http://schemas.microsoft.com/office/drawing/2014/main" id="{21547EA8-B8C8-38D3-6912-90721B1A04F4}"/>
              </a:ext>
            </a:extLst>
          </p:cNvPr>
          <p:cNvSpPr>
            <a:spLocks noGrp="1"/>
          </p:cNvSpPr>
          <p:nvPr>
            <p:ph type="sldNum" sz="quarter" idx="12"/>
          </p:nvPr>
        </p:nvSpPr>
        <p:spPr/>
        <p:txBody>
          <a:bodyPr/>
          <a:lstStyle/>
          <a:p>
            <a:fld id="{36B5EA5A-BC32-A742-B11B-8E7414D5B535}" type="slidenum">
              <a:rPr lang="en-US" smtClean="0"/>
              <a:pPr/>
              <a:t>66</a:t>
            </a:fld>
            <a:endParaRPr lang="en-US" dirty="0"/>
          </a:p>
        </p:txBody>
      </p:sp>
      <p:pic>
        <p:nvPicPr>
          <p:cNvPr id="12" name="Picture 11" descr="frac_delta_beta(.pdf">
            <a:extLst>
              <a:ext uri="{FF2B5EF4-FFF2-40B4-BE49-F238E27FC236}">
                <a16:creationId xmlns:a16="http://schemas.microsoft.com/office/drawing/2014/main" id="{AA3F5BE5-A524-9415-4DDE-87F8734B8F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76720" y="4223579"/>
            <a:ext cx="5525687" cy="443795"/>
          </a:xfrm>
          <a:prstGeom prst="rect">
            <a:avLst/>
          </a:prstGeom>
          <a:ln w="19050">
            <a:solidFill>
              <a:schemeClr val="accent3"/>
            </a:solidFill>
          </a:ln>
        </p:spPr>
      </p:pic>
      <p:pic>
        <p:nvPicPr>
          <p:cNvPr id="14" name="Picture 13">
            <a:extLst>
              <a:ext uri="{FF2B5EF4-FFF2-40B4-BE49-F238E27FC236}">
                <a16:creationId xmlns:a16="http://schemas.microsoft.com/office/drawing/2014/main" id="{011D6299-4C36-8432-E880-F3AE6676E112}"/>
              </a:ext>
            </a:extLst>
          </p:cNvPr>
          <p:cNvPicPr>
            <a:picLocks noChangeAspect="1"/>
          </p:cNvPicPr>
          <p:nvPr/>
        </p:nvPicPr>
        <p:blipFill>
          <a:blip r:embed="rId8"/>
          <a:stretch>
            <a:fillRect/>
          </a:stretch>
        </p:blipFill>
        <p:spPr>
          <a:xfrm>
            <a:off x="2711624" y="4223579"/>
            <a:ext cx="5118100" cy="596900"/>
          </a:xfrm>
          <a:prstGeom prst="rect">
            <a:avLst/>
          </a:prstGeom>
        </p:spPr>
      </p:pic>
      <p:pic>
        <p:nvPicPr>
          <p:cNvPr id="15" name="Picture 14">
            <a:extLst>
              <a:ext uri="{FF2B5EF4-FFF2-40B4-BE49-F238E27FC236}">
                <a16:creationId xmlns:a16="http://schemas.microsoft.com/office/drawing/2014/main" id="{DE86799B-F537-DBEA-9F86-9E292971B140}"/>
              </a:ext>
            </a:extLst>
          </p:cNvPr>
          <p:cNvPicPr>
            <a:picLocks noChangeAspect="1"/>
          </p:cNvPicPr>
          <p:nvPr/>
        </p:nvPicPr>
        <p:blipFill>
          <a:blip r:embed="rId9"/>
          <a:stretch>
            <a:fillRect/>
          </a:stretch>
        </p:blipFill>
        <p:spPr>
          <a:xfrm>
            <a:off x="2945438" y="5085184"/>
            <a:ext cx="6859991" cy="606185"/>
          </a:xfrm>
          <a:prstGeom prst="rect">
            <a:avLst/>
          </a:prstGeom>
        </p:spPr>
      </p:pic>
    </p:spTree>
    <p:extLst>
      <p:ext uri="{BB962C8B-B14F-4D97-AF65-F5344CB8AC3E}">
        <p14:creationId xmlns:p14="http://schemas.microsoft.com/office/powerpoint/2010/main" val="142405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0095B4-49E6-F928-FDC3-E17EC5D03D2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E31CB9F-EB99-1391-B3F9-8BAD4C0FAA05}"/>
              </a:ext>
            </a:extLst>
          </p:cNvPr>
          <p:cNvSpPr>
            <a:spLocks noGrp="1"/>
          </p:cNvSpPr>
          <p:nvPr>
            <p:ph type="title"/>
          </p:nvPr>
        </p:nvSpPr>
        <p:spPr>
          <a:xfrm>
            <a:off x="772195" y="2996952"/>
            <a:ext cx="11016605" cy="607130"/>
          </a:xfrm>
        </p:spPr>
        <p:txBody>
          <a:bodyPr/>
          <a:lstStyle/>
          <a:p>
            <a:r>
              <a:rPr lang="en-GB" dirty="0">
                <a:solidFill>
                  <a:schemeClr val="tx1"/>
                </a:solidFill>
              </a:rPr>
              <a:t>All clear so far?</a:t>
            </a:r>
          </a:p>
        </p:txBody>
      </p:sp>
      <p:sp>
        <p:nvSpPr>
          <p:cNvPr id="4" name="Date Placeholder 3">
            <a:extLst>
              <a:ext uri="{FF2B5EF4-FFF2-40B4-BE49-F238E27FC236}">
                <a16:creationId xmlns:a16="http://schemas.microsoft.com/office/drawing/2014/main" id="{59CB28A0-96DE-3569-9874-39F3713105FF}"/>
              </a:ext>
            </a:extLst>
          </p:cNvPr>
          <p:cNvSpPr>
            <a:spLocks noGrp="1"/>
          </p:cNvSpPr>
          <p:nvPr>
            <p:ph type="dt" sz="half" idx="10"/>
          </p:nvPr>
        </p:nvSpPr>
        <p:spPr/>
        <p:txBody>
          <a:bodyPr/>
          <a:lstStyle/>
          <a:p>
            <a:r>
              <a:rPr lang="en-US"/>
              <a:t>21.09.2025 - 04.10.2025</a:t>
            </a:r>
            <a:endParaRPr lang="en-US" dirty="0"/>
          </a:p>
        </p:txBody>
      </p:sp>
      <p:sp>
        <p:nvSpPr>
          <p:cNvPr id="6" name="Slide Number Placeholder 5">
            <a:extLst>
              <a:ext uri="{FF2B5EF4-FFF2-40B4-BE49-F238E27FC236}">
                <a16:creationId xmlns:a16="http://schemas.microsoft.com/office/drawing/2014/main" id="{DF222005-1052-6CCD-ED0A-C98726D87527}"/>
              </a:ext>
            </a:extLst>
          </p:cNvPr>
          <p:cNvSpPr>
            <a:spLocks noGrp="1"/>
          </p:cNvSpPr>
          <p:nvPr>
            <p:ph type="sldNum" sz="quarter" idx="11"/>
          </p:nvPr>
        </p:nvSpPr>
        <p:spPr/>
        <p:txBody>
          <a:bodyPr/>
          <a:lstStyle/>
          <a:p>
            <a:fld id="{36B5EA5A-BC32-A742-B11B-8E7414D5B535}" type="slidenum">
              <a:rPr lang="en-US" smtClean="0"/>
              <a:pPr/>
              <a:t>67</a:t>
            </a:fld>
            <a:endParaRPr lang="en-US" dirty="0"/>
          </a:p>
        </p:txBody>
      </p:sp>
      <p:sp>
        <p:nvSpPr>
          <p:cNvPr id="5" name="Footer Placeholder 4">
            <a:extLst>
              <a:ext uri="{FF2B5EF4-FFF2-40B4-BE49-F238E27FC236}">
                <a16:creationId xmlns:a16="http://schemas.microsoft.com/office/drawing/2014/main" id="{D661C49F-4204-15C0-BE2A-319047B0D424}"/>
              </a:ext>
            </a:extLst>
          </p:cNvPr>
          <p:cNvSpPr>
            <a:spLocks noGrp="1"/>
          </p:cNvSpPr>
          <p:nvPr>
            <p:ph type="ftr" sz="quarter" idx="12"/>
          </p:nvPr>
        </p:nvSpPr>
        <p:spPr/>
        <p:txBody>
          <a:bodyPr/>
          <a:lstStyle/>
          <a:p>
            <a:r>
              <a:rPr lang="en-US"/>
              <a:t>Linear Imperfections and Correction</a:t>
            </a:r>
            <a:endParaRPr lang="en-US" dirty="0"/>
          </a:p>
        </p:txBody>
      </p:sp>
    </p:spTree>
    <p:extLst>
      <p:ext uri="{BB962C8B-B14F-4D97-AF65-F5344CB8AC3E}">
        <p14:creationId xmlns:p14="http://schemas.microsoft.com/office/powerpoint/2010/main" val="26204919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Quadrupole correctors</a:t>
            </a:r>
          </a:p>
          <a:p>
            <a:pPr lvl="1"/>
            <a:r>
              <a:rPr lang="en-US" b="1" dirty="0"/>
              <a:t>Individual correction magnets</a:t>
            </a:r>
          </a:p>
          <a:p>
            <a:pPr lvl="1"/>
            <a:r>
              <a:rPr lang="en-US" dirty="0"/>
              <a:t>Windings on the core of the </a:t>
            </a:r>
            <a:r>
              <a:rPr lang="en-US" dirty="0" err="1"/>
              <a:t>quadrupoles</a:t>
            </a:r>
            <a:r>
              <a:rPr lang="en-US" dirty="0"/>
              <a:t> (</a:t>
            </a:r>
            <a:r>
              <a:rPr lang="en-US" b="1" dirty="0"/>
              <a:t>trim windings</a:t>
            </a:r>
            <a:r>
              <a:rPr lang="en-US" dirty="0"/>
              <a:t>)</a:t>
            </a:r>
          </a:p>
          <a:p>
            <a:pPr lvl="1"/>
            <a:r>
              <a:rPr lang="en-US" dirty="0"/>
              <a:t>Pairs of correctors at </a:t>
            </a:r>
            <a:r>
              <a:rPr lang="en-US" b="1" dirty="0"/>
              <a:t>well-chosen locations </a:t>
            </a:r>
            <a:r>
              <a:rPr lang="en-US" dirty="0"/>
              <a:t>for minimizing resonance</a:t>
            </a:r>
          </a:p>
          <a:p>
            <a:r>
              <a:rPr lang="en-US" dirty="0"/>
              <a:t>Methods &amp; approaches</a:t>
            </a:r>
          </a:p>
          <a:p>
            <a:pPr lvl="1"/>
            <a:r>
              <a:rPr lang="en-US" b="1" dirty="0"/>
              <a:t>Measure tune-shift </a:t>
            </a:r>
            <a:r>
              <a:rPr lang="en-US" dirty="0"/>
              <a:t>and optics </a:t>
            </a:r>
            <a:r>
              <a:rPr lang="en-US" b="1" dirty="0"/>
              <a:t>beta function distortion </a:t>
            </a:r>
          </a:p>
          <a:p>
            <a:pPr lvl="1"/>
            <a:r>
              <a:rPr lang="en-US" b="1" dirty="0"/>
              <a:t>Move working point close to integer and half-integer resonance </a:t>
            </a:r>
            <a:r>
              <a:rPr lang="en-US" dirty="0"/>
              <a:t>to increase sensitivity</a:t>
            </a:r>
          </a:p>
          <a:p>
            <a:pPr lvl="1"/>
            <a:r>
              <a:rPr lang="en-US" b="1" dirty="0"/>
              <a:t>Minimize beta wave </a:t>
            </a:r>
            <a:r>
              <a:rPr lang="en-US" dirty="0"/>
              <a:t>or quadrupole resonance width with trim windings</a:t>
            </a:r>
          </a:p>
          <a:p>
            <a:pPr lvl="1"/>
            <a:r>
              <a:rPr lang="en-US" dirty="0"/>
              <a:t>Individual powering of trim windings can provide flexibility and beam-based alignment of BPM</a:t>
            </a:r>
          </a:p>
          <a:p>
            <a:r>
              <a:rPr lang="en-US" dirty="0"/>
              <a:t>Modern methods of response matrix analysis (LOCO) can fit optics model to real machine and correct optics distortion</a:t>
            </a:r>
          </a:p>
          <a:p>
            <a:endParaRPr lang="en-US" dirty="0"/>
          </a:p>
        </p:txBody>
      </p:sp>
      <p:sp>
        <p:nvSpPr>
          <p:cNvPr id="2" name="Title 1"/>
          <p:cNvSpPr>
            <a:spLocks noGrp="1"/>
          </p:cNvSpPr>
          <p:nvPr>
            <p:ph type="title"/>
          </p:nvPr>
        </p:nvSpPr>
        <p:spPr/>
        <p:txBody>
          <a:bodyPr/>
          <a:lstStyle/>
          <a:p>
            <a:r>
              <a:rPr lang="en-US" dirty="0"/>
              <a:t>Gradient error correction</a:t>
            </a:r>
          </a:p>
        </p:txBody>
      </p:sp>
      <p:sp>
        <p:nvSpPr>
          <p:cNvPr id="4" name="Date Placeholder 3">
            <a:extLst>
              <a:ext uri="{FF2B5EF4-FFF2-40B4-BE49-F238E27FC236}">
                <a16:creationId xmlns:a16="http://schemas.microsoft.com/office/drawing/2014/main" id="{CFD8DEA0-F407-891E-9659-BD8BE3C54D00}"/>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99B9841F-E009-2582-1922-44433C2B6455}"/>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03411904-936B-B0B2-AF19-2E3F4962FE57}"/>
              </a:ext>
            </a:extLst>
          </p:cNvPr>
          <p:cNvSpPr>
            <a:spLocks noGrp="1"/>
          </p:cNvSpPr>
          <p:nvPr>
            <p:ph type="sldNum" sz="quarter" idx="12"/>
          </p:nvPr>
        </p:nvSpPr>
        <p:spPr/>
        <p:txBody>
          <a:bodyPr/>
          <a:lstStyle/>
          <a:p>
            <a:fld id="{36B5EA5A-BC32-A742-B11B-8E7414D5B535}" type="slidenum">
              <a:rPr lang="en-US" smtClean="0"/>
              <a:pPr/>
              <a:t>68</a:t>
            </a:fld>
            <a:endParaRPr lang="en-US" dirty="0"/>
          </a:p>
        </p:txBody>
      </p:sp>
    </p:spTree>
    <p:extLst>
      <p:ext uri="{BB962C8B-B14F-4D97-AF65-F5344CB8AC3E}">
        <p14:creationId xmlns:p14="http://schemas.microsoft.com/office/powerpoint/2010/main" val="2903614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At </a:t>
            </a:r>
            <a:r>
              <a:rPr lang="en-US" dirty="0">
                <a:latin typeface="Symbol" charset="2"/>
                <a:cs typeface="Symbol" charset="2"/>
              </a:rPr>
              <a:t>b</a:t>
            </a:r>
            <a:r>
              <a:rPr lang="en-US" dirty="0"/>
              <a:t>*=40cm, the </a:t>
            </a:r>
            <a:r>
              <a:rPr lang="en-US" b="1" dirty="0"/>
              <a:t>bare machine </a:t>
            </a:r>
            <a:r>
              <a:rPr lang="en-US" dirty="0"/>
              <a:t>has a </a:t>
            </a:r>
            <a:r>
              <a:rPr lang="en-US" b="1" dirty="0">
                <a:latin typeface="Symbol" charset="2"/>
                <a:cs typeface="Symbol" charset="2"/>
              </a:rPr>
              <a:t>b</a:t>
            </a:r>
            <a:r>
              <a:rPr lang="en-US" b="1" dirty="0"/>
              <a:t>-beating of more than 100%</a:t>
            </a:r>
          </a:p>
          <a:p>
            <a:pPr lvl="1"/>
            <a:r>
              <a:rPr lang="en-US" dirty="0"/>
              <a:t>After global and local corrections, </a:t>
            </a:r>
            <a:r>
              <a:rPr lang="en-US" b="1" dirty="0">
                <a:latin typeface="Symbol" charset="2"/>
                <a:cs typeface="Symbol" charset="2"/>
              </a:rPr>
              <a:t>b</a:t>
            </a:r>
            <a:r>
              <a:rPr lang="en-US" b="1" dirty="0"/>
              <a:t>-beating was reduced to few %</a:t>
            </a:r>
          </a:p>
          <a:p>
            <a:endParaRPr lang="en-US" dirty="0"/>
          </a:p>
        </p:txBody>
      </p:sp>
      <p:sp>
        <p:nvSpPr>
          <p:cNvPr id="2" name="Title 1"/>
          <p:cNvSpPr>
            <a:spLocks noGrp="1"/>
          </p:cNvSpPr>
          <p:nvPr>
            <p:ph type="title"/>
          </p:nvPr>
        </p:nvSpPr>
        <p:spPr/>
        <p:txBody>
          <a:bodyPr/>
          <a:lstStyle/>
          <a:p>
            <a:r>
              <a:rPr lang="en-US" dirty="0"/>
              <a:t>Example: LHC optics corrections</a:t>
            </a:r>
          </a:p>
        </p:txBody>
      </p:sp>
      <p:pic>
        <p:nvPicPr>
          <p:cNvPr id="4" name="Picture Placeholder 2"/>
          <p:cNvPicPr>
            <a:picLocks noChangeAspect="1"/>
          </p:cNvPicPr>
          <p:nvPr/>
        </p:nvPicPr>
        <p:blipFill rotWithShape="1">
          <a:blip r:embed="rId2">
            <a:lum/>
            <a:alphaModFix/>
          </a:blip>
          <a:srcRect l="2426"/>
          <a:stretch/>
        </p:blipFill>
        <p:spPr bwMode="auto">
          <a:xfrm>
            <a:off x="839416" y="2452768"/>
            <a:ext cx="4908171" cy="3748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sp>
        <p:nvSpPr>
          <p:cNvPr id="5" name="TextBox 4"/>
          <p:cNvSpPr txBox="1"/>
          <p:nvPr/>
        </p:nvSpPr>
        <p:spPr>
          <a:xfrm>
            <a:off x="10149261" y="1758112"/>
            <a:ext cx="2042739" cy="400110"/>
          </a:xfrm>
          <a:prstGeom prst="rect">
            <a:avLst/>
          </a:prstGeom>
          <a:noFill/>
        </p:spPr>
        <p:txBody>
          <a:bodyPr wrap="none" rtlCol="0">
            <a:spAutoFit/>
          </a:bodyPr>
          <a:lstStyle/>
          <a:p>
            <a:pPr>
              <a:buNone/>
            </a:pPr>
            <a:r>
              <a:rPr lang="en-US" sz="2000" i="1" dirty="0">
                <a:solidFill>
                  <a:srgbClr val="41973C"/>
                </a:solidFill>
                <a:latin typeface="Arial"/>
                <a:cs typeface="Arial"/>
              </a:rPr>
              <a:t>R. Tomas et al. </a:t>
            </a: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2932" y="2399179"/>
            <a:ext cx="5028551" cy="3748006"/>
          </a:xfrm>
          <a:prstGeom prst="rect">
            <a:avLst/>
          </a:prstGeom>
        </p:spPr>
      </p:pic>
      <p:sp>
        <p:nvSpPr>
          <p:cNvPr id="7" name="TextBox 6"/>
          <p:cNvSpPr txBox="1"/>
          <p:nvPr/>
        </p:nvSpPr>
        <p:spPr>
          <a:xfrm>
            <a:off x="7476678" y="2194694"/>
            <a:ext cx="2428742" cy="400110"/>
          </a:xfrm>
          <a:prstGeom prst="rect">
            <a:avLst/>
          </a:prstGeom>
          <a:noFill/>
        </p:spPr>
        <p:txBody>
          <a:bodyPr wrap="none" rtlCol="0">
            <a:spAutoFit/>
          </a:bodyPr>
          <a:lstStyle/>
          <a:p>
            <a:pPr>
              <a:buNone/>
            </a:pPr>
            <a:r>
              <a:rPr lang="en-US" sz="2000" dirty="0">
                <a:latin typeface="Calibri"/>
                <a:cs typeface="Calibri"/>
              </a:rPr>
              <a:t>after final corrections</a:t>
            </a:r>
          </a:p>
        </p:txBody>
      </p:sp>
      <p:sp>
        <p:nvSpPr>
          <p:cNvPr id="8" name="TextBox 7"/>
          <p:cNvSpPr txBox="1"/>
          <p:nvPr/>
        </p:nvSpPr>
        <p:spPr>
          <a:xfrm>
            <a:off x="1271465" y="2199124"/>
            <a:ext cx="4476122" cy="400110"/>
          </a:xfrm>
          <a:prstGeom prst="rect">
            <a:avLst/>
          </a:prstGeom>
          <a:solidFill>
            <a:schemeClr val="bg1"/>
          </a:solidFill>
        </p:spPr>
        <p:txBody>
          <a:bodyPr wrap="square" rtlCol="0">
            <a:spAutoFit/>
          </a:bodyPr>
          <a:lstStyle/>
          <a:p>
            <a:pPr>
              <a:buNone/>
            </a:pPr>
            <a:r>
              <a:rPr lang="en-US" sz="2000" dirty="0">
                <a:latin typeface="Calibri"/>
                <a:cs typeface="Calibri"/>
              </a:rPr>
              <a:t>before and after local correction</a:t>
            </a:r>
          </a:p>
        </p:txBody>
      </p:sp>
      <p:sp>
        <p:nvSpPr>
          <p:cNvPr id="9" name="Date Placeholder 8">
            <a:extLst>
              <a:ext uri="{FF2B5EF4-FFF2-40B4-BE49-F238E27FC236}">
                <a16:creationId xmlns:a16="http://schemas.microsoft.com/office/drawing/2014/main" id="{9CC5C6F7-2268-5CB5-B8CE-391B595546E8}"/>
              </a:ext>
            </a:extLst>
          </p:cNvPr>
          <p:cNvSpPr>
            <a:spLocks noGrp="1"/>
          </p:cNvSpPr>
          <p:nvPr>
            <p:ph type="dt" sz="half" idx="10"/>
          </p:nvPr>
        </p:nvSpPr>
        <p:spPr/>
        <p:txBody>
          <a:bodyPr/>
          <a:lstStyle/>
          <a:p>
            <a:r>
              <a:rPr lang="en-US"/>
              <a:t>21.09.2025 - 04.10.2025</a:t>
            </a:r>
            <a:endParaRPr lang="en-US" dirty="0"/>
          </a:p>
        </p:txBody>
      </p:sp>
      <p:sp>
        <p:nvSpPr>
          <p:cNvPr id="10" name="Footer Placeholder 9">
            <a:extLst>
              <a:ext uri="{FF2B5EF4-FFF2-40B4-BE49-F238E27FC236}">
                <a16:creationId xmlns:a16="http://schemas.microsoft.com/office/drawing/2014/main" id="{D95A093C-8B9F-BF08-3B44-E2691778E357}"/>
              </a:ext>
            </a:extLst>
          </p:cNvPr>
          <p:cNvSpPr>
            <a:spLocks noGrp="1"/>
          </p:cNvSpPr>
          <p:nvPr>
            <p:ph type="ftr" sz="quarter" idx="11"/>
          </p:nvPr>
        </p:nvSpPr>
        <p:spPr/>
        <p:txBody>
          <a:bodyPr/>
          <a:lstStyle/>
          <a:p>
            <a:r>
              <a:rPr lang="en-US"/>
              <a:t>Linear Imperfections and Correction</a:t>
            </a:r>
            <a:endParaRPr lang="en-US" dirty="0"/>
          </a:p>
        </p:txBody>
      </p:sp>
      <p:sp>
        <p:nvSpPr>
          <p:cNvPr id="11" name="Slide Number Placeholder 10">
            <a:extLst>
              <a:ext uri="{FF2B5EF4-FFF2-40B4-BE49-F238E27FC236}">
                <a16:creationId xmlns:a16="http://schemas.microsoft.com/office/drawing/2014/main" id="{9CAC2B2D-1C61-3D31-CBA7-8CC6BE39C0B4}"/>
              </a:ext>
            </a:extLst>
          </p:cNvPr>
          <p:cNvSpPr>
            <a:spLocks noGrp="1"/>
          </p:cNvSpPr>
          <p:nvPr>
            <p:ph type="sldNum" sz="quarter" idx="12"/>
          </p:nvPr>
        </p:nvSpPr>
        <p:spPr/>
        <p:txBody>
          <a:bodyPr/>
          <a:lstStyle/>
          <a:p>
            <a:fld id="{36B5EA5A-BC32-A742-B11B-8E7414D5B535}" type="slidenum">
              <a:rPr lang="en-US" smtClean="0"/>
              <a:pPr/>
              <a:t>69</a:t>
            </a:fld>
            <a:endParaRPr lang="en-US" dirty="0"/>
          </a:p>
        </p:txBody>
      </p:sp>
      <p:sp>
        <p:nvSpPr>
          <p:cNvPr id="12" name="Oval 11">
            <a:extLst>
              <a:ext uri="{FF2B5EF4-FFF2-40B4-BE49-F238E27FC236}">
                <a16:creationId xmlns:a16="http://schemas.microsoft.com/office/drawing/2014/main" id="{F78C355E-0168-92D9-CD23-903289FA656A}"/>
              </a:ext>
            </a:extLst>
          </p:cNvPr>
          <p:cNvSpPr/>
          <p:nvPr/>
        </p:nvSpPr>
        <p:spPr>
          <a:xfrm>
            <a:off x="1109182" y="2572264"/>
            <a:ext cx="502670" cy="280614"/>
          </a:xfrm>
          <a:prstGeom prst="ellipse">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D70EC381-2290-206A-EA5F-C1BF656677F5}"/>
              </a:ext>
            </a:extLst>
          </p:cNvPr>
          <p:cNvSpPr/>
          <p:nvPr/>
        </p:nvSpPr>
        <p:spPr>
          <a:xfrm>
            <a:off x="6272813" y="2594804"/>
            <a:ext cx="502670" cy="280614"/>
          </a:xfrm>
          <a:prstGeom prst="ellipse">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711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24744"/>
            <a:ext cx="11376024" cy="2191564"/>
          </a:xfrm>
        </p:spPr>
        <p:txBody>
          <a:bodyPr/>
          <a:lstStyle/>
          <a:p>
            <a:pPr lvl="1"/>
            <a:r>
              <a:rPr lang="en-US" dirty="0"/>
              <a:t>The physical units of the </a:t>
            </a:r>
            <a:r>
              <a:rPr lang="en-US" b="1" dirty="0">
                <a:solidFill>
                  <a:schemeClr val="tx1"/>
                </a:solidFill>
              </a:rPr>
              <a:t>machine model </a:t>
            </a:r>
            <a:r>
              <a:rPr lang="en-US" dirty="0"/>
              <a:t>defined by the accelerator physicist must be </a:t>
            </a:r>
            <a:r>
              <a:rPr lang="en-US" b="1" dirty="0">
                <a:solidFill>
                  <a:schemeClr val="tx1"/>
                </a:solidFill>
              </a:rPr>
              <a:t>converted into magnetic fields</a:t>
            </a:r>
            <a:r>
              <a:rPr lang="en-US" dirty="0">
                <a:solidFill>
                  <a:srgbClr val="0000FF"/>
                </a:solidFill>
              </a:rPr>
              <a:t> </a:t>
            </a:r>
            <a:r>
              <a:rPr lang="en-US" dirty="0"/>
              <a:t>and eventually </a:t>
            </a:r>
            <a:r>
              <a:rPr lang="en-US" b="1" dirty="0">
                <a:solidFill>
                  <a:schemeClr val="tx1"/>
                </a:solidFill>
              </a:rPr>
              <a:t>into</a:t>
            </a:r>
            <a:r>
              <a:rPr lang="en-US" dirty="0"/>
              <a:t> </a:t>
            </a:r>
            <a:r>
              <a:rPr lang="en-US" b="1" dirty="0">
                <a:solidFill>
                  <a:schemeClr val="tx1"/>
                </a:solidFill>
              </a:rPr>
              <a:t>currents</a:t>
            </a:r>
            <a:r>
              <a:rPr lang="en-US" dirty="0"/>
              <a:t> for the power converters that feed the magnet circuits.</a:t>
            </a:r>
          </a:p>
          <a:p>
            <a:pPr lvl="1"/>
            <a:r>
              <a:rPr lang="en-US" b="1" u="sng" dirty="0"/>
              <a:t>Imperfections</a:t>
            </a:r>
            <a:r>
              <a:rPr lang="en-US" dirty="0"/>
              <a:t> (= errors) in the real accelerator optics can be </a:t>
            </a:r>
            <a:r>
              <a:rPr lang="en-US" b="1" dirty="0"/>
              <a:t>introduced by uncertainties </a:t>
            </a:r>
            <a:r>
              <a:rPr lang="en-US" dirty="0"/>
              <a:t>or</a:t>
            </a:r>
            <a:r>
              <a:rPr lang="en-US" b="1" dirty="0"/>
              <a:t> errors</a:t>
            </a:r>
          </a:p>
          <a:p>
            <a:pPr lvl="2"/>
            <a:r>
              <a:rPr lang="en-US" dirty="0"/>
              <a:t>E.g., actual </a:t>
            </a:r>
            <a:r>
              <a:rPr lang="en-US" b="1" dirty="0"/>
              <a:t>beam momentum</a:t>
            </a:r>
            <a:r>
              <a:rPr lang="en-US" dirty="0"/>
              <a:t>, </a:t>
            </a:r>
            <a:r>
              <a:rPr lang="en-US" b="1" dirty="0"/>
              <a:t>magnet calibration </a:t>
            </a:r>
            <a:r>
              <a:rPr lang="en-US" dirty="0"/>
              <a:t>and</a:t>
            </a:r>
            <a:r>
              <a:rPr lang="en-US" b="1" dirty="0"/>
              <a:t> hysteresis, power converter regulation, …</a:t>
            </a:r>
          </a:p>
          <a:p>
            <a:pPr lvl="1"/>
            <a:endParaRPr lang="en-US" dirty="0"/>
          </a:p>
          <a:p>
            <a:endParaRPr lang="en-US" dirty="0"/>
          </a:p>
        </p:txBody>
      </p:sp>
      <p:sp>
        <p:nvSpPr>
          <p:cNvPr id="2" name="Title 1"/>
          <p:cNvSpPr>
            <a:spLocks noGrp="1"/>
          </p:cNvSpPr>
          <p:nvPr>
            <p:ph type="title"/>
          </p:nvPr>
        </p:nvSpPr>
        <p:spPr/>
        <p:txBody>
          <a:bodyPr/>
          <a:lstStyle/>
          <a:p>
            <a:r>
              <a:rPr lang="en-GB" dirty="0"/>
              <a:t>From model to reality - </a:t>
            </a:r>
            <a:r>
              <a:rPr lang="en-GB" dirty="0">
                <a:solidFill>
                  <a:schemeClr val="accent3"/>
                </a:solidFill>
              </a:rPr>
              <a:t>fields</a:t>
            </a:r>
            <a:endParaRPr lang="en-US" dirty="0">
              <a:solidFill>
                <a:schemeClr val="accent3"/>
              </a:solidFill>
            </a:endParaRPr>
          </a:p>
        </p:txBody>
      </p:sp>
      <p:sp>
        <p:nvSpPr>
          <p:cNvPr id="12" name="TextBox 11"/>
          <p:cNvSpPr txBox="1"/>
          <p:nvPr/>
        </p:nvSpPr>
        <p:spPr>
          <a:xfrm>
            <a:off x="695400" y="2670769"/>
            <a:ext cx="1344175" cy="646331"/>
          </a:xfrm>
          <a:prstGeom prst="rect">
            <a:avLst/>
          </a:prstGeom>
        </p:spPr>
        <p:txBody>
          <a:bodyPr wrap="square" rtlCol="0">
            <a:spAutoFit/>
          </a:bodyPr>
          <a:lstStyle/>
          <a:p>
            <a:pPr fontAlgn="auto">
              <a:spcAft>
                <a:spcPts val="400"/>
              </a:spcAft>
              <a:buClr>
                <a:srgbClr val="0000FF"/>
              </a:buClr>
              <a:buSzPct val="80000"/>
              <a:buNone/>
              <a:defRPr/>
            </a:pPr>
            <a:r>
              <a:rPr lang="en-GB" sz="1800" b="1" kern="0" dirty="0">
                <a:solidFill>
                  <a:sysClr val="windowText" lastClr="000000"/>
                </a:solidFill>
                <a:latin typeface="Arial"/>
              </a:rPr>
              <a:t>Magnet strength</a:t>
            </a:r>
          </a:p>
        </p:txBody>
      </p:sp>
      <p:sp>
        <p:nvSpPr>
          <p:cNvPr id="13" name="TextBox 12"/>
          <p:cNvSpPr txBox="1"/>
          <p:nvPr/>
        </p:nvSpPr>
        <p:spPr>
          <a:xfrm>
            <a:off x="2673286" y="2690269"/>
            <a:ext cx="2083621" cy="646331"/>
          </a:xfrm>
          <a:prstGeom prst="rect">
            <a:avLst/>
          </a:prstGeom>
        </p:spPr>
        <p:txBody>
          <a:bodyPr wrap="square" rtlCol="0">
            <a:spAutoFit/>
          </a:bodyPr>
          <a:lstStyle/>
          <a:p>
            <a:pPr fontAlgn="auto">
              <a:spcAft>
                <a:spcPts val="400"/>
              </a:spcAft>
              <a:buClr>
                <a:srgbClr val="0000FF"/>
              </a:buClr>
              <a:buSzPct val="80000"/>
              <a:buNone/>
              <a:defRPr/>
            </a:pPr>
            <a:r>
              <a:rPr lang="en-GB" sz="1800" b="1" kern="0" dirty="0">
                <a:solidFill>
                  <a:sysClr val="windowText" lastClr="000000"/>
                </a:solidFill>
                <a:latin typeface="Arial"/>
              </a:rPr>
              <a:t>Magnetic field (gradient)</a:t>
            </a:r>
          </a:p>
        </p:txBody>
      </p:sp>
      <p:sp>
        <p:nvSpPr>
          <p:cNvPr id="14" name="TextBox 13"/>
          <p:cNvSpPr txBox="1"/>
          <p:nvPr/>
        </p:nvSpPr>
        <p:spPr>
          <a:xfrm>
            <a:off x="5378208" y="2690269"/>
            <a:ext cx="1692422" cy="646331"/>
          </a:xfrm>
          <a:prstGeom prst="rect">
            <a:avLst/>
          </a:prstGeom>
        </p:spPr>
        <p:txBody>
          <a:bodyPr wrap="square" rtlCol="0">
            <a:spAutoFit/>
          </a:bodyPr>
          <a:lstStyle/>
          <a:p>
            <a:pPr fontAlgn="auto">
              <a:spcAft>
                <a:spcPts val="400"/>
              </a:spcAft>
              <a:buClr>
                <a:srgbClr val="0000FF"/>
              </a:buClr>
              <a:buSzPct val="80000"/>
              <a:buNone/>
              <a:defRPr/>
            </a:pPr>
            <a:r>
              <a:rPr lang="en-GB" sz="1800" b="1" kern="0" dirty="0">
                <a:solidFill>
                  <a:sysClr val="windowText" lastClr="000000"/>
                </a:solidFill>
                <a:latin typeface="Arial"/>
              </a:rPr>
              <a:t>Requested current</a:t>
            </a:r>
          </a:p>
        </p:txBody>
      </p:sp>
      <p:sp>
        <p:nvSpPr>
          <p:cNvPr id="15" name="Right Arrow 14"/>
          <p:cNvSpPr/>
          <p:nvPr/>
        </p:nvSpPr>
        <p:spPr bwMode="auto">
          <a:xfrm>
            <a:off x="2062290" y="2876890"/>
            <a:ext cx="460860" cy="290607"/>
          </a:xfrm>
          <a:prstGeom prst="rightArrow">
            <a:avLst/>
          </a:prstGeom>
          <a:solidFill>
            <a:srgbClr val="BBE0E3"/>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sp>
        <p:nvSpPr>
          <p:cNvPr id="16" name="Right Arrow 15"/>
          <p:cNvSpPr/>
          <p:nvPr/>
        </p:nvSpPr>
        <p:spPr bwMode="auto">
          <a:xfrm>
            <a:off x="4741618" y="2893373"/>
            <a:ext cx="460860" cy="290607"/>
          </a:xfrm>
          <a:prstGeom prst="rightArrow">
            <a:avLst/>
          </a:prstGeom>
          <a:solidFill>
            <a:srgbClr val="BBE0E3"/>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sp>
        <p:nvSpPr>
          <p:cNvPr id="8" name="Right Arrow 7"/>
          <p:cNvSpPr/>
          <p:nvPr/>
        </p:nvSpPr>
        <p:spPr bwMode="auto">
          <a:xfrm>
            <a:off x="7057422" y="2878387"/>
            <a:ext cx="460860" cy="290607"/>
          </a:xfrm>
          <a:prstGeom prst="rightArrow">
            <a:avLst/>
          </a:prstGeom>
          <a:solidFill>
            <a:srgbClr val="BBE0E3"/>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sp>
        <p:nvSpPr>
          <p:cNvPr id="11" name="TextBox 10"/>
          <p:cNvSpPr txBox="1"/>
          <p:nvPr/>
        </p:nvSpPr>
        <p:spPr>
          <a:xfrm>
            <a:off x="7564730" y="2536649"/>
            <a:ext cx="1692422" cy="923331"/>
          </a:xfrm>
          <a:prstGeom prst="rect">
            <a:avLst/>
          </a:prstGeom>
        </p:spPr>
        <p:txBody>
          <a:bodyPr wrap="square" rtlCol="0">
            <a:spAutoFit/>
          </a:bodyPr>
          <a:lstStyle/>
          <a:p>
            <a:pPr fontAlgn="auto">
              <a:spcAft>
                <a:spcPts val="400"/>
              </a:spcAft>
              <a:buClr>
                <a:srgbClr val="0000FF"/>
              </a:buClr>
              <a:buSzPct val="80000"/>
              <a:buNone/>
              <a:defRPr/>
            </a:pPr>
            <a:r>
              <a:rPr lang="en-GB" sz="1800" b="1" kern="0" dirty="0">
                <a:solidFill>
                  <a:sysClr val="windowText" lastClr="000000"/>
                </a:solidFill>
                <a:latin typeface="Arial"/>
              </a:rPr>
              <a:t>Actual magnet current</a:t>
            </a:r>
          </a:p>
        </p:txBody>
      </p:sp>
      <p:sp>
        <p:nvSpPr>
          <p:cNvPr id="21" name="Date Placeholder 20">
            <a:extLst>
              <a:ext uri="{FF2B5EF4-FFF2-40B4-BE49-F238E27FC236}">
                <a16:creationId xmlns:a16="http://schemas.microsoft.com/office/drawing/2014/main" id="{8FEDC7BE-BDCC-1116-A280-A188AA2283A0}"/>
              </a:ext>
            </a:extLst>
          </p:cNvPr>
          <p:cNvSpPr>
            <a:spLocks noGrp="1"/>
          </p:cNvSpPr>
          <p:nvPr>
            <p:ph type="dt" sz="half" idx="10"/>
          </p:nvPr>
        </p:nvSpPr>
        <p:spPr/>
        <p:txBody>
          <a:bodyPr/>
          <a:lstStyle/>
          <a:p>
            <a:r>
              <a:rPr lang="en-US"/>
              <a:t>21.09.2025 - 04.10.2025</a:t>
            </a:r>
            <a:endParaRPr lang="en-US" dirty="0"/>
          </a:p>
        </p:txBody>
      </p:sp>
      <p:sp>
        <p:nvSpPr>
          <p:cNvPr id="22" name="Footer Placeholder 21">
            <a:extLst>
              <a:ext uri="{FF2B5EF4-FFF2-40B4-BE49-F238E27FC236}">
                <a16:creationId xmlns:a16="http://schemas.microsoft.com/office/drawing/2014/main" id="{045C0F6B-8F5C-3E0E-4E8D-DD6DBD9F3E32}"/>
              </a:ext>
            </a:extLst>
          </p:cNvPr>
          <p:cNvSpPr>
            <a:spLocks noGrp="1"/>
          </p:cNvSpPr>
          <p:nvPr>
            <p:ph type="ftr" sz="quarter" idx="11"/>
          </p:nvPr>
        </p:nvSpPr>
        <p:spPr/>
        <p:txBody>
          <a:bodyPr/>
          <a:lstStyle/>
          <a:p>
            <a:r>
              <a:rPr lang="en-US"/>
              <a:t>Linear Imperfections and Correction</a:t>
            </a:r>
            <a:endParaRPr lang="en-US" dirty="0"/>
          </a:p>
        </p:txBody>
      </p:sp>
      <p:sp>
        <p:nvSpPr>
          <p:cNvPr id="23" name="Slide Number Placeholder 22">
            <a:extLst>
              <a:ext uri="{FF2B5EF4-FFF2-40B4-BE49-F238E27FC236}">
                <a16:creationId xmlns:a16="http://schemas.microsoft.com/office/drawing/2014/main" id="{A0689E3D-4280-1A78-D775-A040F3DB5C79}"/>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pSp>
        <p:nvGrpSpPr>
          <p:cNvPr id="6" name="Group 5">
            <a:extLst>
              <a:ext uri="{FF2B5EF4-FFF2-40B4-BE49-F238E27FC236}">
                <a16:creationId xmlns:a16="http://schemas.microsoft.com/office/drawing/2014/main" id="{17820431-83DB-DFB7-07F0-422B76E1C539}"/>
              </a:ext>
            </a:extLst>
          </p:cNvPr>
          <p:cNvGrpSpPr/>
          <p:nvPr/>
        </p:nvGrpSpPr>
        <p:grpSpPr>
          <a:xfrm>
            <a:off x="1398128" y="4372707"/>
            <a:ext cx="4409840" cy="1896014"/>
            <a:chOff x="1398128" y="4372707"/>
            <a:chExt cx="4409840" cy="1896014"/>
          </a:xfrm>
        </p:grpSpPr>
        <p:sp>
          <p:nvSpPr>
            <p:cNvPr id="5" name="TextBox 4"/>
            <p:cNvSpPr txBox="1"/>
            <p:nvPr/>
          </p:nvSpPr>
          <p:spPr>
            <a:xfrm>
              <a:off x="1398128" y="5449465"/>
              <a:ext cx="1889560" cy="738664"/>
            </a:xfrm>
            <a:prstGeom prst="rect">
              <a:avLst/>
            </a:prstGeom>
          </p:spPr>
          <p:txBody>
            <a:bodyPr wrap="square" rtlCol="0">
              <a:spAutoFit/>
            </a:bodyPr>
            <a:lstStyle/>
            <a:p>
              <a:pPr algn="r" fontAlgn="auto">
                <a:spcAft>
                  <a:spcPts val="400"/>
                </a:spcAft>
                <a:buClr>
                  <a:srgbClr val="0000FF"/>
                </a:buClr>
                <a:buSzPct val="80000"/>
                <a:buNone/>
                <a:defRPr/>
              </a:pPr>
              <a:r>
                <a:rPr lang="en-GB" sz="1400" i="1" kern="0" dirty="0">
                  <a:solidFill>
                    <a:sysClr val="windowText" lastClr="000000"/>
                  </a:solidFill>
                  <a:latin typeface="Arial"/>
                </a:rPr>
                <a:t>Example of the ELENA main dipoles hysteresis curve</a:t>
              </a:r>
            </a:p>
          </p:txBody>
        </p:sp>
        <p:pic>
          <p:nvPicPr>
            <p:cNvPr id="25" name="Picture 24" descr="Chart, diagram&#10;&#10;Description automatically generated">
              <a:extLst>
                <a:ext uri="{FF2B5EF4-FFF2-40B4-BE49-F238E27FC236}">
                  <a16:creationId xmlns:a16="http://schemas.microsoft.com/office/drawing/2014/main" id="{ECAFB0F3-BE19-3742-209B-B50BC7E2C13C}"/>
                </a:ext>
              </a:extLst>
            </p:cNvPr>
            <p:cNvPicPr>
              <a:picLocks noChangeAspect="1"/>
            </p:cNvPicPr>
            <p:nvPr/>
          </p:nvPicPr>
          <p:blipFill>
            <a:blip r:embed="rId2"/>
            <a:stretch>
              <a:fillRect/>
            </a:stretch>
          </p:blipFill>
          <p:spPr>
            <a:xfrm>
              <a:off x="3352657" y="4372707"/>
              <a:ext cx="2455311" cy="1896014"/>
            </a:xfrm>
            <a:prstGeom prst="rect">
              <a:avLst/>
            </a:prstGeom>
          </p:spPr>
        </p:pic>
      </p:grpSp>
      <p:sp>
        <p:nvSpPr>
          <p:cNvPr id="26" name="Right Arrow 25">
            <a:extLst>
              <a:ext uri="{FF2B5EF4-FFF2-40B4-BE49-F238E27FC236}">
                <a16:creationId xmlns:a16="http://schemas.microsoft.com/office/drawing/2014/main" id="{2111583B-ABB4-9924-BCEA-51F0D36AA06D}"/>
              </a:ext>
            </a:extLst>
          </p:cNvPr>
          <p:cNvSpPr/>
          <p:nvPr/>
        </p:nvSpPr>
        <p:spPr bwMode="auto">
          <a:xfrm>
            <a:off x="9335272" y="2893372"/>
            <a:ext cx="460860" cy="290607"/>
          </a:xfrm>
          <a:prstGeom prst="rightArrow">
            <a:avLst/>
          </a:prstGeom>
          <a:solidFill>
            <a:srgbClr val="BBE0E3"/>
          </a:solidFill>
          <a:ln w="9525" cap="flat" cmpd="sng" algn="ctr">
            <a:solidFill>
              <a:srgbClr val="0000FF"/>
            </a:solidFill>
            <a:prstDash val="sysDash"/>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grpSp>
        <p:nvGrpSpPr>
          <p:cNvPr id="4" name="Group 3">
            <a:extLst>
              <a:ext uri="{FF2B5EF4-FFF2-40B4-BE49-F238E27FC236}">
                <a16:creationId xmlns:a16="http://schemas.microsoft.com/office/drawing/2014/main" id="{52BC0F3A-1F3C-16A5-C31A-E519762CAB06}"/>
              </a:ext>
            </a:extLst>
          </p:cNvPr>
          <p:cNvGrpSpPr/>
          <p:nvPr/>
        </p:nvGrpSpPr>
        <p:grpSpPr>
          <a:xfrm>
            <a:off x="1617120" y="3316308"/>
            <a:ext cx="8841297" cy="1048796"/>
            <a:chOff x="1617120" y="3316308"/>
            <a:chExt cx="8841297" cy="1048796"/>
          </a:xfrm>
        </p:grpSpPr>
        <p:sp>
          <p:nvSpPr>
            <p:cNvPr id="17" name="TextBox 16"/>
            <p:cNvSpPr txBox="1"/>
            <p:nvPr/>
          </p:nvSpPr>
          <p:spPr>
            <a:xfrm>
              <a:off x="1617120" y="3626440"/>
              <a:ext cx="1267365" cy="523220"/>
            </a:xfrm>
            <a:prstGeom prst="rect">
              <a:avLst/>
            </a:prstGeom>
          </p:spPr>
          <p:txBody>
            <a:bodyPr wrap="square" rtlCol="0">
              <a:spAutoFit/>
            </a:bodyPr>
            <a:lstStyle/>
            <a:p>
              <a:pPr fontAlgn="auto">
                <a:spcAft>
                  <a:spcPts val="400"/>
                </a:spcAft>
                <a:buClr>
                  <a:srgbClr val="0000FF"/>
                </a:buClr>
                <a:buSzPct val="80000"/>
                <a:buNone/>
                <a:defRPr/>
              </a:pPr>
              <a:r>
                <a:rPr lang="en-GB" sz="1400" b="1" kern="0" dirty="0">
                  <a:solidFill>
                    <a:srgbClr val="CC3399"/>
                  </a:solidFill>
                  <a:latin typeface="Arial"/>
                </a:rPr>
                <a:t>Beam momentum</a:t>
              </a:r>
            </a:p>
          </p:txBody>
        </p:sp>
        <p:sp>
          <p:nvSpPr>
            <p:cNvPr id="18" name="Down Arrow 17"/>
            <p:cNvSpPr/>
            <p:nvPr/>
          </p:nvSpPr>
          <p:spPr bwMode="auto">
            <a:xfrm rot="10800000">
              <a:off x="2147597" y="3322075"/>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sp>
          <p:nvSpPr>
            <p:cNvPr id="19" name="TextBox 18"/>
            <p:cNvSpPr txBox="1"/>
            <p:nvPr/>
          </p:nvSpPr>
          <p:spPr>
            <a:xfrm>
              <a:off x="3687288" y="3626440"/>
              <a:ext cx="2569517" cy="738664"/>
            </a:xfrm>
            <a:prstGeom prst="rect">
              <a:avLst/>
            </a:prstGeom>
          </p:spPr>
          <p:txBody>
            <a:bodyPr wrap="square" rtlCol="0">
              <a:spAutoFit/>
            </a:bodyPr>
            <a:lstStyle/>
            <a:p>
              <a:pPr fontAlgn="auto">
                <a:spcAft>
                  <a:spcPts val="0"/>
                </a:spcAft>
                <a:buClr>
                  <a:srgbClr val="0000FF"/>
                </a:buClr>
                <a:buSzPct val="80000"/>
                <a:buNone/>
                <a:defRPr/>
              </a:pPr>
              <a:r>
                <a:rPr lang="en-GB" sz="1400" b="1" kern="0" dirty="0">
                  <a:solidFill>
                    <a:srgbClr val="CC3399"/>
                  </a:solidFill>
                  <a:latin typeface="Arial"/>
                </a:rPr>
                <a:t>Magnet </a:t>
              </a:r>
            </a:p>
            <a:p>
              <a:pPr fontAlgn="auto">
                <a:spcBef>
                  <a:spcPts val="0"/>
                </a:spcBef>
                <a:spcAft>
                  <a:spcPts val="0"/>
                </a:spcAft>
                <a:buClr>
                  <a:srgbClr val="0000FF"/>
                </a:buClr>
                <a:buSzPct val="80000"/>
                <a:buNone/>
                <a:defRPr/>
              </a:pPr>
              <a:r>
                <a:rPr lang="en-GB" sz="1400" b="1" kern="0" dirty="0">
                  <a:solidFill>
                    <a:srgbClr val="CC3399"/>
                  </a:solidFill>
                  <a:latin typeface="Arial"/>
                </a:rPr>
                <a:t>Calibration/hysteresis curve </a:t>
              </a:r>
              <a:r>
                <a:rPr lang="en-GB" sz="1400" b="1" kern="0" dirty="0">
                  <a:solidFill>
                    <a:sysClr val="windowText" lastClr="000000"/>
                  </a:solidFill>
                  <a:latin typeface="Arial"/>
                </a:rPr>
                <a:t>(transfer function)</a:t>
              </a:r>
            </a:p>
          </p:txBody>
        </p:sp>
        <p:sp>
          <p:nvSpPr>
            <p:cNvPr id="20" name="Down Arrow 19"/>
            <p:cNvSpPr/>
            <p:nvPr/>
          </p:nvSpPr>
          <p:spPr bwMode="auto">
            <a:xfrm rot="10800000">
              <a:off x="4871787" y="3321094"/>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sp>
          <p:nvSpPr>
            <p:cNvPr id="9" name="TextBox 8"/>
            <p:cNvSpPr txBox="1"/>
            <p:nvPr/>
          </p:nvSpPr>
          <p:spPr>
            <a:xfrm>
              <a:off x="6390844" y="3626440"/>
              <a:ext cx="1842925" cy="307777"/>
            </a:xfrm>
            <a:prstGeom prst="rect">
              <a:avLst/>
            </a:prstGeom>
          </p:spPr>
          <p:txBody>
            <a:bodyPr wrap="square" rtlCol="0">
              <a:spAutoFit/>
            </a:bodyPr>
            <a:lstStyle/>
            <a:p>
              <a:pPr fontAlgn="auto">
                <a:spcAft>
                  <a:spcPts val="0"/>
                </a:spcAft>
                <a:buClr>
                  <a:srgbClr val="0000FF"/>
                </a:buClr>
                <a:buSzPct val="80000"/>
                <a:buNone/>
                <a:defRPr/>
              </a:pPr>
              <a:r>
                <a:rPr lang="en-GB" sz="1400" b="1" kern="0" dirty="0">
                  <a:solidFill>
                    <a:srgbClr val="CC3399"/>
                  </a:solidFill>
                  <a:latin typeface="Arial"/>
                </a:rPr>
                <a:t>Power converter</a:t>
              </a:r>
              <a:endParaRPr lang="en-GB" sz="1400" b="1" kern="0" dirty="0">
                <a:solidFill>
                  <a:sysClr val="windowText" lastClr="000000"/>
                </a:solidFill>
                <a:latin typeface="Arial"/>
              </a:endParaRPr>
            </a:p>
          </p:txBody>
        </p:sp>
        <p:sp>
          <p:nvSpPr>
            <p:cNvPr id="10" name="Down Arrow 9"/>
            <p:cNvSpPr/>
            <p:nvPr/>
          </p:nvSpPr>
          <p:spPr bwMode="auto">
            <a:xfrm rot="10800000">
              <a:off x="7187591" y="3321095"/>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sp>
          <p:nvSpPr>
            <p:cNvPr id="27" name="TextBox 26">
              <a:extLst>
                <a:ext uri="{FF2B5EF4-FFF2-40B4-BE49-F238E27FC236}">
                  <a16:creationId xmlns:a16="http://schemas.microsoft.com/office/drawing/2014/main" id="{1CCBFB55-0ECF-378E-FA43-234D034F83B7}"/>
                </a:ext>
              </a:extLst>
            </p:cNvPr>
            <p:cNvSpPr txBox="1"/>
            <p:nvPr/>
          </p:nvSpPr>
          <p:spPr>
            <a:xfrm>
              <a:off x="8615492" y="3621653"/>
              <a:ext cx="1842925" cy="523220"/>
            </a:xfrm>
            <a:prstGeom prst="rect">
              <a:avLst/>
            </a:prstGeom>
          </p:spPr>
          <p:txBody>
            <a:bodyPr wrap="square" rtlCol="0">
              <a:spAutoFit/>
            </a:bodyPr>
            <a:lstStyle/>
            <a:p>
              <a:pPr fontAlgn="auto">
                <a:spcAft>
                  <a:spcPts val="0"/>
                </a:spcAft>
                <a:buClr>
                  <a:srgbClr val="0000FF"/>
                </a:buClr>
                <a:buSzPct val="80000"/>
                <a:buNone/>
                <a:defRPr/>
              </a:pPr>
              <a:r>
                <a:rPr lang="en-GB" sz="1400" b="1" kern="0" dirty="0">
                  <a:solidFill>
                    <a:srgbClr val="CC3399"/>
                  </a:solidFill>
                  <a:latin typeface="Arial"/>
                </a:rPr>
                <a:t>Additional effects, e.g. eddy currents</a:t>
              </a:r>
              <a:endParaRPr lang="en-GB" sz="1400" b="1" kern="0" dirty="0">
                <a:solidFill>
                  <a:sysClr val="windowText" lastClr="000000"/>
                </a:solidFill>
                <a:latin typeface="Arial"/>
              </a:endParaRPr>
            </a:p>
          </p:txBody>
        </p:sp>
        <p:sp>
          <p:nvSpPr>
            <p:cNvPr id="28" name="Down Arrow 27">
              <a:extLst>
                <a:ext uri="{FF2B5EF4-FFF2-40B4-BE49-F238E27FC236}">
                  <a16:creationId xmlns:a16="http://schemas.microsoft.com/office/drawing/2014/main" id="{647B0239-706B-65A9-2165-DBE886852219}"/>
                </a:ext>
              </a:extLst>
            </p:cNvPr>
            <p:cNvSpPr/>
            <p:nvPr/>
          </p:nvSpPr>
          <p:spPr bwMode="auto">
            <a:xfrm rot="10800000">
              <a:off x="9412239" y="3316308"/>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defRPr/>
              </a:pPr>
              <a:endParaRPr lang="en-GB" sz="1800" kern="0">
                <a:solidFill>
                  <a:srgbClr val="000000"/>
                </a:solidFill>
                <a:latin typeface="Comic Sans MS" pitchFamily="66" charset="0"/>
              </a:endParaRPr>
            </a:p>
          </p:txBody>
        </p:sp>
      </p:grpSp>
      <p:sp>
        <p:nvSpPr>
          <p:cNvPr id="29" name="TextBox 28">
            <a:extLst>
              <a:ext uri="{FF2B5EF4-FFF2-40B4-BE49-F238E27FC236}">
                <a16:creationId xmlns:a16="http://schemas.microsoft.com/office/drawing/2014/main" id="{4DD5149D-78D6-36F3-AADE-72F1C60C30C8}"/>
              </a:ext>
            </a:extLst>
          </p:cNvPr>
          <p:cNvSpPr txBox="1"/>
          <p:nvPr/>
        </p:nvSpPr>
        <p:spPr>
          <a:xfrm>
            <a:off x="9951219" y="2577010"/>
            <a:ext cx="1692422" cy="923330"/>
          </a:xfrm>
          <a:prstGeom prst="rect">
            <a:avLst/>
          </a:prstGeom>
        </p:spPr>
        <p:txBody>
          <a:bodyPr wrap="square" rtlCol="0">
            <a:spAutoFit/>
          </a:bodyPr>
          <a:lstStyle/>
          <a:p>
            <a:pPr fontAlgn="auto">
              <a:spcAft>
                <a:spcPts val="400"/>
              </a:spcAft>
              <a:buClr>
                <a:srgbClr val="0000FF"/>
              </a:buClr>
              <a:buSzPct val="80000"/>
              <a:buNone/>
              <a:defRPr/>
            </a:pPr>
            <a:r>
              <a:rPr lang="en-GB" sz="1800" b="1" kern="0" dirty="0">
                <a:solidFill>
                  <a:sysClr val="windowText" lastClr="000000"/>
                </a:solidFill>
                <a:latin typeface="Arial"/>
              </a:rPr>
              <a:t>Actual field seen by the beam</a:t>
            </a:r>
          </a:p>
        </p:txBody>
      </p:sp>
      <p:grpSp>
        <p:nvGrpSpPr>
          <p:cNvPr id="24" name="Group 23">
            <a:extLst>
              <a:ext uri="{FF2B5EF4-FFF2-40B4-BE49-F238E27FC236}">
                <a16:creationId xmlns:a16="http://schemas.microsoft.com/office/drawing/2014/main" id="{FB974BA0-0734-CBEB-6183-8AB1001CB09A}"/>
              </a:ext>
            </a:extLst>
          </p:cNvPr>
          <p:cNvGrpSpPr/>
          <p:nvPr/>
        </p:nvGrpSpPr>
        <p:grpSpPr>
          <a:xfrm>
            <a:off x="6168008" y="4101915"/>
            <a:ext cx="5244041" cy="2162826"/>
            <a:chOff x="6168008" y="4101915"/>
            <a:chExt cx="5244041" cy="2162826"/>
          </a:xfrm>
        </p:grpSpPr>
        <p:pic>
          <p:nvPicPr>
            <p:cNvPr id="31" name="Picture 30" descr="Diagram&#10;&#10;Description automatically generated">
              <a:extLst>
                <a:ext uri="{FF2B5EF4-FFF2-40B4-BE49-F238E27FC236}">
                  <a16:creationId xmlns:a16="http://schemas.microsoft.com/office/drawing/2014/main" id="{D03B76EA-2E22-FC9E-0473-F74107BA62FC}"/>
                </a:ext>
              </a:extLst>
            </p:cNvPr>
            <p:cNvPicPr>
              <a:picLocks noChangeAspect="1"/>
            </p:cNvPicPr>
            <p:nvPr/>
          </p:nvPicPr>
          <p:blipFill>
            <a:blip r:embed="rId3"/>
            <a:stretch>
              <a:fillRect/>
            </a:stretch>
          </p:blipFill>
          <p:spPr>
            <a:xfrm>
              <a:off x="8842532" y="4101915"/>
              <a:ext cx="2569517" cy="2135397"/>
            </a:xfrm>
            <a:prstGeom prst="rect">
              <a:avLst/>
            </a:prstGeom>
          </p:spPr>
        </p:pic>
        <p:sp>
          <p:nvSpPr>
            <p:cNvPr id="32" name="TextBox 31">
              <a:extLst>
                <a:ext uri="{FF2B5EF4-FFF2-40B4-BE49-F238E27FC236}">
                  <a16:creationId xmlns:a16="http://schemas.microsoft.com/office/drawing/2014/main" id="{E8B78B99-9D38-D5B9-F23E-6BA4B85DAA3F}"/>
                </a:ext>
              </a:extLst>
            </p:cNvPr>
            <p:cNvSpPr txBox="1"/>
            <p:nvPr/>
          </p:nvSpPr>
          <p:spPr>
            <a:xfrm>
              <a:off x="6168008" y="5310634"/>
              <a:ext cx="2661763" cy="954107"/>
            </a:xfrm>
            <a:prstGeom prst="rect">
              <a:avLst/>
            </a:prstGeom>
          </p:spPr>
          <p:txBody>
            <a:bodyPr wrap="square" rtlCol="0">
              <a:spAutoFit/>
            </a:bodyPr>
            <a:lstStyle/>
            <a:p>
              <a:pPr algn="r" fontAlgn="auto">
                <a:spcAft>
                  <a:spcPts val="400"/>
                </a:spcAft>
                <a:buClr>
                  <a:srgbClr val="0000FF"/>
                </a:buClr>
                <a:buSzPct val="80000"/>
                <a:buNone/>
                <a:defRPr/>
              </a:pPr>
              <a:r>
                <a:rPr lang="en-GB" sz="1400" i="1" kern="0" dirty="0">
                  <a:solidFill>
                    <a:sysClr val="windowText" lastClr="000000"/>
                  </a:solidFill>
                  <a:latin typeface="Arial"/>
                </a:rPr>
                <a:t>Earth currents flowing over the LEP vacuum chamber that were generated by the DC railway line near Geneva</a:t>
              </a:r>
            </a:p>
          </p:txBody>
        </p:sp>
      </p:grpSp>
    </p:spTree>
    <p:extLst>
      <p:ext uri="{BB962C8B-B14F-4D97-AF65-F5344CB8AC3E}">
        <p14:creationId xmlns:p14="http://schemas.microsoft.com/office/powerpoint/2010/main" val="136210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8608" y="1124743"/>
            <a:ext cx="11376024" cy="5076031"/>
          </a:xfrm>
        </p:spPr>
        <p:txBody>
          <a:bodyPr>
            <a:normAutofit/>
          </a:bodyPr>
          <a:lstStyle/>
          <a:p>
            <a:r>
              <a:rPr lang="en-US" dirty="0"/>
              <a:t>Compensation of quadrupole errors at half-integer </a:t>
            </a:r>
            <a:r>
              <a:rPr lang="en-US" dirty="0" err="1"/>
              <a:t>Q</a:t>
            </a:r>
            <a:r>
              <a:rPr lang="en-US" baseline="-25000" dirty="0" err="1"/>
              <a:t>y</a:t>
            </a:r>
            <a:r>
              <a:rPr lang="en-US" dirty="0"/>
              <a:t>=4.5</a:t>
            </a:r>
          </a:p>
          <a:p>
            <a:pPr lvl="1"/>
            <a:r>
              <a:rPr lang="en-US" dirty="0"/>
              <a:t>PSB has 16-fold symmetry</a:t>
            </a:r>
          </a:p>
          <a:p>
            <a:pPr lvl="1"/>
            <a:r>
              <a:rPr lang="en-US" dirty="0"/>
              <a:t>2 families of normal quadrupole correctors</a:t>
            </a:r>
          </a:p>
          <a:p>
            <a:pPr lvl="2"/>
            <a:r>
              <a:rPr lang="en-US" b="1" dirty="0"/>
              <a:t>+QNO4 </a:t>
            </a:r>
            <a:r>
              <a:rPr lang="en-US" dirty="0"/>
              <a:t>and</a:t>
            </a:r>
            <a:r>
              <a:rPr lang="en-US" b="1" dirty="0"/>
              <a:t> –QNO12</a:t>
            </a:r>
            <a:r>
              <a:rPr lang="en-US" dirty="0"/>
              <a:t> with </a:t>
            </a:r>
            <a:r>
              <a:rPr lang="en-US" dirty="0" err="1">
                <a:latin typeface="Symbol" charset="2"/>
                <a:cs typeface="Symbol" charset="2"/>
              </a:rPr>
              <a:t>Dm</a:t>
            </a:r>
            <a:r>
              <a:rPr lang="en-US" baseline="-25000" dirty="0" err="1"/>
              <a:t>y</a:t>
            </a:r>
            <a:r>
              <a:rPr lang="en-US" dirty="0"/>
              <a:t> = 2.25 * 2</a:t>
            </a:r>
            <a:r>
              <a:rPr lang="en-US" dirty="0">
                <a:latin typeface="Symbol" charset="2"/>
                <a:cs typeface="Symbol" charset="2"/>
              </a:rPr>
              <a:t>p</a:t>
            </a:r>
            <a:endParaRPr lang="en-US" dirty="0"/>
          </a:p>
          <a:p>
            <a:pPr lvl="2"/>
            <a:r>
              <a:rPr lang="en-US" b="1" dirty="0"/>
              <a:t>+QNO8 </a:t>
            </a:r>
            <a:r>
              <a:rPr lang="en-US" dirty="0"/>
              <a:t>and</a:t>
            </a:r>
            <a:r>
              <a:rPr lang="en-US" b="1" dirty="0"/>
              <a:t> –QNO16</a:t>
            </a:r>
            <a:r>
              <a:rPr lang="en-US" dirty="0"/>
              <a:t> with </a:t>
            </a:r>
            <a:r>
              <a:rPr lang="en-US" dirty="0" err="1">
                <a:latin typeface="Symbol" charset="2"/>
                <a:cs typeface="Symbol" charset="2"/>
              </a:rPr>
              <a:t>Dm</a:t>
            </a:r>
            <a:r>
              <a:rPr lang="en-US" baseline="-25000" dirty="0" err="1"/>
              <a:t>y</a:t>
            </a:r>
            <a:r>
              <a:rPr lang="en-US" dirty="0"/>
              <a:t> = 2.25 * 2</a:t>
            </a:r>
            <a:r>
              <a:rPr lang="en-US" dirty="0">
                <a:latin typeface="Symbol" charset="2"/>
                <a:cs typeface="Symbol" charset="2"/>
              </a:rPr>
              <a:t>p</a:t>
            </a:r>
          </a:p>
          <a:p>
            <a:pPr lvl="1"/>
            <a:r>
              <a:rPr lang="en-US" b="1" dirty="0">
                <a:solidFill>
                  <a:srgbClr val="FF0000"/>
                </a:solidFill>
              </a:rPr>
              <a:t>Due to opposite polarity within each family, their contribution on beta-beating adds up </a:t>
            </a:r>
            <a:r>
              <a:rPr lang="en-US" dirty="0"/>
              <a:t>(beta-beat frequency is twice the tune!) </a:t>
            </a:r>
            <a:r>
              <a:rPr lang="en-US" b="1" dirty="0">
                <a:solidFill>
                  <a:srgbClr val="FF0000"/>
                </a:solidFill>
              </a:rPr>
              <a:t>while there is no change of tune</a:t>
            </a:r>
            <a:r>
              <a:rPr lang="en-US" dirty="0">
                <a:solidFill>
                  <a:srgbClr val="FF0000"/>
                </a:solidFill>
              </a:rPr>
              <a:t> </a:t>
            </a:r>
            <a:r>
              <a:rPr lang="en-US" dirty="0"/>
              <a:t>(same change of focusing &amp; defocusing)</a:t>
            </a:r>
          </a:p>
          <a:p>
            <a:pPr lvl="1"/>
            <a:r>
              <a:rPr lang="en-US" dirty="0"/>
              <a:t>The two families are </a:t>
            </a:r>
            <a:r>
              <a:rPr lang="en-US" b="1" dirty="0"/>
              <a:t>orthogonal</a:t>
            </a:r>
            <a:r>
              <a:rPr lang="en-US" dirty="0"/>
              <a:t> with respect to each other: (i.e. every phase is achievable)</a:t>
            </a:r>
          </a:p>
          <a:p>
            <a:pPr lvl="1"/>
            <a:endParaRPr lang="en-US" dirty="0"/>
          </a:p>
        </p:txBody>
      </p:sp>
      <p:sp>
        <p:nvSpPr>
          <p:cNvPr id="2" name="Title 1"/>
          <p:cNvSpPr>
            <a:spLocks noGrp="1"/>
          </p:cNvSpPr>
          <p:nvPr>
            <p:ph type="title"/>
          </p:nvPr>
        </p:nvSpPr>
        <p:spPr/>
        <p:txBody>
          <a:bodyPr/>
          <a:lstStyle/>
          <a:p>
            <a:r>
              <a:rPr lang="en-US" dirty="0"/>
              <a:t>Example: </a:t>
            </a:r>
            <a:r>
              <a:rPr lang="en-US" dirty="0" err="1"/>
              <a:t>PSB</a:t>
            </a:r>
            <a:r>
              <a:rPr lang="en-US" dirty="0"/>
              <a:t> half-integer resonance correction</a:t>
            </a:r>
          </a:p>
        </p:txBody>
      </p:sp>
      <p:grpSp>
        <p:nvGrpSpPr>
          <p:cNvPr id="4" name="Group 3"/>
          <p:cNvGrpSpPr>
            <a:grpSpLocks noChangeAspect="1"/>
          </p:cNvGrpSpPr>
          <p:nvPr/>
        </p:nvGrpSpPr>
        <p:grpSpPr>
          <a:xfrm>
            <a:off x="1885223" y="4119979"/>
            <a:ext cx="3239362" cy="2138083"/>
            <a:chOff x="-120493" y="3176281"/>
            <a:chExt cx="4339833" cy="2864423"/>
          </a:xfrm>
        </p:grpSpPr>
        <p:sp>
          <p:nvSpPr>
            <p:cNvPr id="5" name="Oval 4"/>
            <p:cNvSpPr>
              <a:spLocks noChangeAspect="1"/>
            </p:cNvSpPr>
            <p:nvPr/>
          </p:nvSpPr>
          <p:spPr>
            <a:xfrm>
              <a:off x="971600" y="3501008"/>
              <a:ext cx="2232248" cy="2232248"/>
            </a:xfrm>
            <a:prstGeom prst="ellipse">
              <a:avLst/>
            </a:prstGeom>
            <a:ln>
              <a:solidFill>
                <a:srgbClr val="FF0000"/>
              </a:solidFill>
              <a:tailEnd type="none"/>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6" name="Straight Connector 5"/>
            <p:cNvCxnSpPr>
              <a:endCxn id="23" idx="2"/>
            </p:cNvCxnSpPr>
            <p:nvPr/>
          </p:nvCxnSpPr>
          <p:spPr>
            <a:xfrm flipV="1">
              <a:off x="1147902" y="4612775"/>
              <a:ext cx="1872459" cy="2694"/>
            </a:xfrm>
            <a:prstGeom prst="line">
              <a:avLst/>
            </a:prstGeom>
            <a:ln w="12700">
              <a:solidFill>
                <a:srgbClr val="0000FF"/>
              </a:solidFill>
              <a:tailEnd type="none"/>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a:stCxn id="9" idx="0"/>
              <a:endCxn id="24" idx="2"/>
            </p:cNvCxnSpPr>
            <p:nvPr/>
          </p:nvCxnSpPr>
          <p:spPr>
            <a:xfrm flipV="1">
              <a:off x="2088081" y="3679053"/>
              <a:ext cx="2126" cy="795726"/>
            </a:xfrm>
            <a:prstGeom prst="line">
              <a:avLst/>
            </a:prstGeom>
            <a:ln w="12700">
              <a:solidFill>
                <a:srgbClr val="008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a:stCxn id="5" idx="4"/>
              <a:endCxn id="9" idx="2"/>
            </p:cNvCxnSpPr>
            <p:nvPr/>
          </p:nvCxnSpPr>
          <p:spPr>
            <a:xfrm flipH="1" flipV="1">
              <a:off x="2084941" y="4762746"/>
              <a:ext cx="2783" cy="790509"/>
            </a:xfrm>
            <a:prstGeom prst="line">
              <a:avLst/>
            </a:prstGeom>
            <a:ln w="12700">
              <a:solidFill>
                <a:srgbClr val="008000"/>
              </a:solidFill>
              <a:tailEnd type="none"/>
            </a:ln>
            <a:effectLst/>
          </p:spPr>
          <p:style>
            <a:lnRef idx="2">
              <a:schemeClr val="accent1"/>
            </a:lnRef>
            <a:fillRef idx="0">
              <a:schemeClr val="accent1"/>
            </a:fillRef>
            <a:effectRef idx="1">
              <a:schemeClr val="accent1"/>
            </a:effectRef>
            <a:fontRef idx="minor">
              <a:schemeClr val="tx1"/>
            </a:fontRef>
          </p:style>
        </p:cxnSp>
        <p:sp>
          <p:nvSpPr>
            <p:cNvPr id="9" name="Arc 8"/>
            <p:cNvSpPr>
              <a:spLocks noChangeAspect="1"/>
            </p:cNvSpPr>
            <p:nvPr/>
          </p:nvSpPr>
          <p:spPr>
            <a:xfrm>
              <a:off x="1944097" y="4474779"/>
              <a:ext cx="287968" cy="288000"/>
            </a:xfrm>
            <a:prstGeom prst="arc">
              <a:avLst>
                <a:gd name="adj1" fmla="val 16200000"/>
                <a:gd name="adj2" fmla="val 5474957"/>
              </a:avLst>
            </a:prstGeom>
            <a:ln w="12700" cmpd="sng">
              <a:solidFill>
                <a:srgbClr val="008000"/>
              </a:solidFill>
              <a:headEnd type="non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0" name="Group 9"/>
            <p:cNvGrpSpPr>
              <a:grpSpLocks noChangeAspect="1"/>
            </p:cNvGrpSpPr>
            <p:nvPr/>
          </p:nvGrpSpPr>
          <p:grpSpPr>
            <a:xfrm>
              <a:off x="1995855" y="5554899"/>
              <a:ext cx="180045" cy="330082"/>
              <a:chOff x="4139952" y="3140968"/>
              <a:chExt cx="432048" cy="792088"/>
            </a:xfrm>
          </p:grpSpPr>
          <p:sp>
            <p:nvSpPr>
              <p:cNvPr id="26" name="Arc 25"/>
              <p:cNvSpPr/>
              <p:nvPr/>
            </p:nvSpPr>
            <p:spPr>
              <a:xfrm>
                <a:off x="4139952" y="3140968"/>
                <a:ext cx="216024" cy="792088"/>
              </a:xfrm>
              <a:prstGeom prst="arc">
                <a:avLst>
                  <a:gd name="adj1" fmla="val 16200000"/>
                  <a:gd name="adj2" fmla="val 5439376"/>
                </a:avLst>
              </a:prstGeom>
              <a:noFill/>
              <a:ln>
                <a:solidFill>
                  <a:srgbClr val="008000"/>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Arc 26"/>
              <p:cNvSpPr/>
              <p:nvPr/>
            </p:nvSpPr>
            <p:spPr>
              <a:xfrm rot="10800000">
                <a:off x="4355976" y="3140968"/>
                <a:ext cx="216024" cy="792088"/>
              </a:xfrm>
              <a:prstGeom prst="arc">
                <a:avLst>
                  <a:gd name="adj1" fmla="val 16200000"/>
                  <a:gd name="adj2" fmla="val 5439376"/>
                </a:avLst>
              </a:prstGeom>
              <a:noFill/>
              <a:ln>
                <a:solidFill>
                  <a:srgbClr val="008000"/>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8" name="Straight Connector 27"/>
              <p:cNvCxnSpPr>
                <a:stCxn id="26" idx="0"/>
                <a:endCxn id="27" idx="2"/>
              </p:cNvCxnSpPr>
              <p:nvPr/>
            </p:nvCxnSpPr>
            <p:spPr>
              <a:xfrm>
                <a:off x="4247964" y="3140968"/>
                <a:ext cx="220556" cy="349"/>
              </a:xfrm>
              <a:prstGeom prst="line">
                <a:avLst/>
              </a:prstGeom>
              <a:ln>
                <a:solidFill>
                  <a:srgbClr val="008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26" idx="2"/>
                <a:endCxn id="27" idx="0"/>
              </p:cNvCxnSpPr>
              <p:nvPr/>
            </p:nvCxnSpPr>
            <p:spPr>
              <a:xfrm>
                <a:off x="4243432" y="3932707"/>
                <a:ext cx="220556" cy="349"/>
              </a:xfrm>
              <a:prstGeom prst="line">
                <a:avLst/>
              </a:prstGeom>
              <a:ln>
                <a:solidFill>
                  <a:srgbClr val="008000"/>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nvGrpSpPr>
            <p:cNvPr id="11" name="Group 10"/>
            <p:cNvGrpSpPr>
              <a:grpSpLocks noChangeAspect="1"/>
            </p:cNvGrpSpPr>
            <p:nvPr/>
          </p:nvGrpSpPr>
          <p:grpSpPr>
            <a:xfrm>
              <a:off x="2051720" y="3319325"/>
              <a:ext cx="78173" cy="360084"/>
              <a:chOff x="3906748" y="3717032"/>
              <a:chExt cx="171957" cy="792088"/>
            </a:xfrm>
          </p:grpSpPr>
          <p:sp>
            <p:nvSpPr>
              <p:cNvPr id="24" name="Arc 23"/>
              <p:cNvSpPr/>
              <p:nvPr/>
            </p:nvSpPr>
            <p:spPr>
              <a:xfrm>
                <a:off x="3923928" y="3717032"/>
                <a:ext cx="144016" cy="792088"/>
              </a:xfrm>
              <a:prstGeom prst="arc">
                <a:avLst>
                  <a:gd name="adj1" fmla="val 16200000"/>
                  <a:gd name="adj2" fmla="val 5439376"/>
                </a:avLst>
              </a:prstGeom>
              <a:noFill/>
              <a:ln>
                <a:solidFill>
                  <a:srgbClr val="008000"/>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Arc 24"/>
              <p:cNvSpPr/>
              <p:nvPr/>
            </p:nvSpPr>
            <p:spPr>
              <a:xfrm rot="10800000">
                <a:off x="3906748" y="3717032"/>
                <a:ext cx="171957" cy="792088"/>
              </a:xfrm>
              <a:prstGeom prst="arc">
                <a:avLst>
                  <a:gd name="adj1" fmla="val 16200000"/>
                  <a:gd name="adj2" fmla="val 5439376"/>
                </a:avLst>
              </a:prstGeom>
              <a:noFill/>
              <a:ln>
                <a:solidFill>
                  <a:srgbClr val="008000"/>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2" name="Group 11"/>
            <p:cNvGrpSpPr>
              <a:grpSpLocks noChangeAspect="1"/>
            </p:cNvGrpSpPr>
            <p:nvPr/>
          </p:nvGrpSpPr>
          <p:grpSpPr>
            <a:xfrm rot="16200000">
              <a:off x="3161066" y="4434792"/>
              <a:ext cx="78173" cy="360084"/>
              <a:chOff x="3906748" y="3717032"/>
              <a:chExt cx="171957" cy="792088"/>
            </a:xfrm>
          </p:grpSpPr>
          <p:sp>
            <p:nvSpPr>
              <p:cNvPr id="22" name="Arc 21"/>
              <p:cNvSpPr/>
              <p:nvPr/>
            </p:nvSpPr>
            <p:spPr>
              <a:xfrm>
                <a:off x="3923928" y="3717032"/>
                <a:ext cx="144016" cy="792088"/>
              </a:xfrm>
              <a:prstGeom prst="arc">
                <a:avLst>
                  <a:gd name="adj1" fmla="val 16200000"/>
                  <a:gd name="adj2" fmla="val 5439376"/>
                </a:avLst>
              </a:prstGeom>
              <a:noFill/>
              <a:ln>
                <a:solidFill>
                  <a:srgbClr val="0000FF"/>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Arc 22"/>
              <p:cNvSpPr/>
              <p:nvPr/>
            </p:nvSpPr>
            <p:spPr>
              <a:xfrm rot="10800000">
                <a:off x="3906748" y="3717032"/>
                <a:ext cx="171957" cy="792088"/>
              </a:xfrm>
              <a:prstGeom prst="arc">
                <a:avLst>
                  <a:gd name="adj1" fmla="val 16200000"/>
                  <a:gd name="adj2" fmla="val 5439376"/>
                </a:avLst>
              </a:prstGeom>
              <a:noFill/>
              <a:ln>
                <a:solidFill>
                  <a:srgbClr val="0000FF"/>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3" name="Group 12"/>
            <p:cNvGrpSpPr>
              <a:grpSpLocks noChangeAspect="1"/>
            </p:cNvGrpSpPr>
            <p:nvPr/>
          </p:nvGrpSpPr>
          <p:grpSpPr>
            <a:xfrm rot="5400000">
              <a:off x="891840" y="4450245"/>
              <a:ext cx="180045" cy="330082"/>
              <a:chOff x="4139952" y="3140968"/>
              <a:chExt cx="432048" cy="792088"/>
            </a:xfrm>
          </p:grpSpPr>
          <p:sp>
            <p:nvSpPr>
              <p:cNvPr id="18" name="Arc 17"/>
              <p:cNvSpPr/>
              <p:nvPr/>
            </p:nvSpPr>
            <p:spPr>
              <a:xfrm>
                <a:off x="4139952" y="3140968"/>
                <a:ext cx="216024" cy="792088"/>
              </a:xfrm>
              <a:prstGeom prst="arc">
                <a:avLst>
                  <a:gd name="adj1" fmla="val 16200000"/>
                  <a:gd name="adj2" fmla="val 5439376"/>
                </a:avLst>
              </a:prstGeom>
              <a:noFill/>
              <a:ln>
                <a:solidFill>
                  <a:srgbClr val="0000FF"/>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Arc 18"/>
              <p:cNvSpPr/>
              <p:nvPr/>
            </p:nvSpPr>
            <p:spPr>
              <a:xfrm rot="10800000">
                <a:off x="4355976" y="3140968"/>
                <a:ext cx="216024" cy="792088"/>
              </a:xfrm>
              <a:prstGeom prst="arc">
                <a:avLst>
                  <a:gd name="adj1" fmla="val 16200000"/>
                  <a:gd name="adj2" fmla="val 5439376"/>
                </a:avLst>
              </a:prstGeom>
              <a:noFill/>
              <a:ln>
                <a:solidFill>
                  <a:srgbClr val="0000FF"/>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0" name="Straight Connector 19"/>
              <p:cNvCxnSpPr>
                <a:stCxn id="18" idx="0"/>
                <a:endCxn id="19" idx="2"/>
              </p:cNvCxnSpPr>
              <p:nvPr/>
            </p:nvCxnSpPr>
            <p:spPr>
              <a:xfrm>
                <a:off x="4247964" y="3140968"/>
                <a:ext cx="220556" cy="349"/>
              </a:xfrm>
              <a:prstGeom prst="line">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18" idx="2"/>
                <a:endCxn id="19" idx="0"/>
              </p:cNvCxnSpPr>
              <p:nvPr/>
            </p:nvCxnSpPr>
            <p:spPr>
              <a:xfrm>
                <a:off x="4243432" y="3932707"/>
                <a:ext cx="220556" cy="349"/>
              </a:xfrm>
              <a:prstGeom prst="line">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1689792" y="5669604"/>
              <a:ext cx="1576748" cy="371100"/>
            </a:xfrm>
            <a:prstGeom prst="rect">
              <a:avLst/>
            </a:prstGeom>
            <a:noFill/>
          </p:spPr>
          <p:txBody>
            <a:bodyPr wrap="none" rtlCol="0">
              <a:spAutoFit/>
            </a:bodyPr>
            <a:lstStyle/>
            <a:p>
              <a:pPr>
                <a:buNone/>
              </a:pPr>
              <a:r>
                <a:rPr lang="en-US" sz="1200" dirty="0">
                  <a:latin typeface="Arial"/>
                  <a:cs typeface="Arial"/>
                </a:rPr>
                <a:t>–    QNO16L3 </a:t>
              </a:r>
            </a:p>
          </p:txBody>
        </p:sp>
        <p:sp>
          <p:nvSpPr>
            <p:cNvPr id="15" name="TextBox 14"/>
            <p:cNvSpPr txBox="1"/>
            <p:nvPr/>
          </p:nvSpPr>
          <p:spPr>
            <a:xfrm>
              <a:off x="1017177" y="3176281"/>
              <a:ext cx="1427291" cy="375514"/>
            </a:xfrm>
            <a:prstGeom prst="rect">
              <a:avLst/>
            </a:prstGeom>
            <a:noFill/>
          </p:spPr>
          <p:txBody>
            <a:bodyPr wrap="none" rtlCol="0">
              <a:spAutoFit/>
            </a:bodyPr>
            <a:lstStyle/>
            <a:p>
              <a:pPr>
                <a:buNone/>
              </a:pPr>
              <a:r>
                <a:rPr lang="en-US" sz="1200" dirty="0">
                  <a:latin typeface="Arial"/>
                  <a:cs typeface="Arial"/>
                </a:rPr>
                <a:t>QNO8L3    +</a:t>
              </a:r>
            </a:p>
          </p:txBody>
        </p:sp>
        <p:sp>
          <p:nvSpPr>
            <p:cNvPr id="16" name="TextBox 15"/>
            <p:cNvSpPr txBox="1"/>
            <p:nvPr/>
          </p:nvSpPr>
          <p:spPr>
            <a:xfrm>
              <a:off x="2361260" y="4180739"/>
              <a:ext cx="1858080" cy="808173"/>
            </a:xfrm>
            <a:prstGeom prst="rect">
              <a:avLst/>
            </a:prstGeom>
            <a:noFill/>
          </p:spPr>
          <p:txBody>
            <a:bodyPr wrap="none" rtlCol="0">
              <a:spAutoFit/>
            </a:bodyPr>
            <a:lstStyle/>
            <a:p>
              <a:pPr>
                <a:buNone/>
              </a:pPr>
              <a:r>
                <a:rPr lang="en-US" sz="1400" dirty="0">
                  <a:latin typeface="Arial"/>
                  <a:cs typeface="Arial"/>
                </a:rPr>
                <a:t>            </a:t>
              </a:r>
              <a:r>
                <a:rPr lang="en-US" sz="1200" dirty="0">
                  <a:latin typeface="Arial"/>
                  <a:cs typeface="Arial"/>
                </a:rPr>
                <a:t>QNO4L3</a:t>
              </a:r>
            </a:p>
            <a:p>
              <a:pPr>
                <a:buNone/>
              </a:pPr>
              <a:r>
                <a:rPr lang="en-US" sz="200" dirty="0">
                  <a:latin typeface="Arial"/>
                  <a:cs typeface="Arial"/>
                </a:rPr>
                <a:t> </a:t>
              </a:r>
            </a:p>
            <a:p>
              <a:pPr>
                <a:buNone/>
              </a:pPr>
              <a:r>
                <a:rPr lang="en-US" sz="1400" dirty="0">
                  <a:latin typeface="Arial"/>
                  <a:cs typeface="Arial"/>
                </a:rPr>
                <a:t>   </a:t>
              </a:r>
              <a:r>
                <a:rPr lang="en-US" sz="1200" dirty="0">
                  <a:latin typeface="Arial"/>
                  <a:cs typeface="Arial"/>
                </a:rPr>
                <a:t>+</a:t>
              </a:r>
              <a:r>
                <a:rPr lang="en-US" sz="1400" dirty="0">
                  <a:latin typeface="Arial"/>
                  <a:cs typeface="Arial"/>
                </a:rPr>
                <a:t>       </a:t>
              </a:r>
            </a:p>
          </p:txBody>
        </p:sp>
        <p:sp>
          <p:nvSpPr>
            <p:cNvPr id="17" name="TextBox 16"/>
            <p:cNvSpPr txBox="1"/>
            <p:nvPr/>
          </p:nvSpPr>
          <p:spPr>
            <a:xfrm>
              <a:off x="-120493" y="4181788"/>
              <a:ext cx="2238201" cy="808173"/>
            </a:xfrm>
            <a:prstGeom prst="rect">
              <a:avLst/>
            </a:prstGeom>
            <a:noFill/>
          </p:spPr>
          <p:txBody>
            <a:bodyPr wrap="none" rtlCol="0">
              <a:spAutoFit/>
            </a:bodyPr>
            <a:lstStyle/>
            <a:p>
              <a:pPr>
                <a:buNone/>
              </a:pPr>
              <a:r>
                <a:rPr lang="en-US" sz="1400" dirty="0">
                  <a:latin typeface="Arial"/>
                  <a:cs typeface="Arial"/>
                </a:rPr>
                <a:t>     </a:t>
              </a:r>
              <a:r>
                <a:rPr lang="en-US" sz="1200" dirty="0">
                  <a:latin typeface="Arial"/>
                  <a:cs typeface="Arial"/>
                </a:rPr>
                <a:t>–</a:t>
              </a:r>
              <a:endParaRPr lang="en-US" sz="1400" dirty="0">
                <a:latin typeface="Arial"/>
                <a:cs typeface="Arial"/>
              </a:endParaRPr>
            </a:p>
            <a:p>
              <a:pPr>
                <a:buNone/>
              </a:pPr>
              <a:r>
                <a:rPr lang="en-US" sz="200" dirty="0">
                  <a:latin typeface="Arial"/>
                  <a:cs typeface="Arial"/>
                </a:rPr>
                <a:t> </a:t>
              </a:r>
            </a:p>
            <a:p>
              <a:pPr>
                <a:buNone/>
              </a:pPr>
              <a:r>
                <a:rPr lang="en-US" sz="1400" dirty="0">
                  <a:latin typeface="Arial"/>
                  <a:cs typeface="Arial"/>
                </a:rPr>
                <a:t>                </a:t>
              </a:r>
              <a:r>
                <a:rPr lang="en-US" sz="1200" dirty="0">
                  <a:latin typeface="Arial"/>
                  <a:cs typeface="Arial"/>
                </a:rPr>
                <a:t>QNO12L3</a:t>
              </a:r>
              <a:endParaRPr lang="en-US" sz="1400" dirty="0">
                <a:latin typeface="Arial"/>
                <a:cs typeface="Arial"/>
              </a:endParaRPr>
            </a:p>
          </p:txBody>
        </p:sp>
      </p:grpSp>
      <p:pic>
        <p:nvPicPr>
          <p:cNvPr id="44" name="Picture 43" descr="betabeat_Q4.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310" y="3962333"/>
            <a:ext cx="4572000" cy="2286000"/>
          </a:xfrm>
          <a:prstGeom prst="rect">
            <a:avLst/>
          </a:prstGeom>
        </p:spPr>
      </p:pic>
      <p:pic>
        <p:nvPicPr>
          <p:cNvPr id="45" name="Picture 44" descr="betabeat_Q4.3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310" y="3962333"/>
            <a:ext cx="4572000" cy="2286000"/>
          </a:xfrm>
          <a:prstGeom prst="rect">
            <a:avLst/>
          </a:prstGeom>
        </p:spPr>
      </p:pic>
      <p:pic>
        <p:nvPicPr>
          <p:cNvPr id="46" name="Picture 45" descr="betabeat_Q4.3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0310" y="3962333"/>
            <a:ext cx="4572000" cy="2286000"/>
          </a:xfrm>
          <a:prstGeom prst="rect">
            <a:avLst/>
          </a:prstGeom>
        </p:spPr>
      </p:pic>
      <p:pic>
        <p:nvPicPr>
          <p:cNvPr id="47" name="Picture 46" descr="betabeat_Q4.4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0310" y="3965673"/>
            <a:ext cx="4572000" cy="2286000"/>
          </a:xfrm>
          <a:prstGeom prst="rect">
            <a:avLst/>
          </a:prstGeom>
        </p:spPr>
      </p:pic>
      <p:pic>
        <p:nvPicPr>
          <p:cNvPr id="50" name="Picture 49" descr="betabeat_Q4.4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0310" y="3962333"/>
            <a:ext cx="4572000" cy="2286000"/>
          </a:xfrm>
          <a:prstGeom prst="rect">
            <a:avLst/>
          </a:prstGeom>
        </p:spPr>
      </p:pic>
      <p:pic>
        <p:nvPicPr>
          <p:cNvPr id="49" name="Picture 48" descr="betabeat_Q4.49_orthogonal.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10310" y="3962333"/>
            <a:ext cx="4572000" cy="2286000"/>
          </a:xfrm>
          <a:prstGeom prst="rect">
            <a:avLst/>
          </a:prstGeom>
        </p:spPr>
      </p:pic>
      <p:sp>
        <p:nvSpPr>
          <p:cNvPr id="34" name="Date Placeholder 33">
            <a:extLst>
              <a:ext uri="{FF2B5EF4-FFF2-40B4-BE49-F238E27FC236}">
                <a16:creationId xmlns:a16="http://schemas.microsoft.com/office/drawing/2014/main" id="{DACDE450-C207-373C-2DDA-63CBEA108E9D}"/>
              </a:ext>
            </a:extLst>
          </p:cNvPr>
          <p:cNvSpPr>
            <a:spLocks noGrp="1"/>
          </p:cNvSpPr>
          <p:nvPr>
            <p:ph type="dt" sz="half" idx="10"/>
          </p:nvPr>
        </p:nvSpPr>
        <p:spPr/>
        <p:txBody>
          <a:bodyPr/>
          <a:lstStyle/>
          <a:p>
            <a:r>
              <a:rPr lang="en-US"/>
              <a:t>21.09.2025 - 04.10.2025</a:t>
            </a:r>
            <a:endParaRPr lang="en-US" dirty="0"/>
          </a:p>
        </p:txBody>
      </p:sp>
      <p:sp>
        <p:nvSpPr>
          <p:cNvPr id="35" name="Footer Placeholder 34">
            <a:extLst>
              <a:ext uri="{FF2B5EF4-FFF2-40B4-BE49-F238E27FC236}">
                <a16:creationId xmlns:a16="http://schemas.microsoft.com/office/drawing/2014/main" id="{1854F999-5825-4362-6200-3E1ABB1DCFB1}"/>
              </a:ext>
            </a:extLst>
          </p:cNvPr>
          <p:cNvSpPr>
            <a:spLocks noGrp="1"/>
          </p:cNvSpPr>
          <p:nvPr>
            <p:ph type="ftr" sz="quarter" idx="11"/>
          </p:nvPr>
        </p:nvSpPr>
        <p:spPr/>
        <p:txBody>
          <a:bodyPr/>
          <a:lstStyle/>
          <a:p>
            <a:r>
              <a:rPr lang="en-US"/>
              <a:t>Linear Imperfections and Correction</a:t>
            </a:r>
            <a:endParaRPr lang="en-US" dirty="0"/>
          </a:p>
        </p:txBody>
      </p:sp>
      <p:sp>
        <p:nvSpPr>
          <p:cNvPr id="36" name="Slide Number Placeholder 35">
            <a:extLst>
              <a:ext uri="{FF2B5EF4-FFF2-40B4-BE49-F238E27FC236}">
                <a16:creationId xmlns:a16="http://schemas.microsoft.com/office/drawing/2014/main" id="{B1891155-B0ED-7EB0-FF8C-380146936E2F}"/>
              </a:ext>
            </a:extLst>
          </p:cNvPr>
          <p:cNvSpPr>
            <a:spLocks noGrp="1"/>
          </p:cNvSpPr>
          <p:nvPr>
            <p:ph type="sldNum" sz="quarter" idx="12"/>
          </p:nvPr>
        </p:nvSpPr>
        <p:spPr/>
        <p:txBody>
          <a:bodyPr/>
          <a:lstStyle/>
          <a:p>
            <a:fld id="{36B5EA5A-BC32-A742-B11B-8E7414D5B535}" type="slidenum">
              <a:rPr lang="en-US" smtClean="0"/>
              <a:pPr/>
              <a:t>70</a:t>
            </a:fld>
            <a:endParaRPr lang="en-US" dirty="0"/>
          </a:p>
        </p:txBody>
      </p:sp>
      <p:pic>
        <p:nvPicPr>
          <p:cNvPr id="30" name="Picture 29" descr="delta_Q_=_frac_1.pdf">
            <a:extLst>
              <a:ext uri="{FF2B5EF4-FFF2-40B4-BE49-F238E27FC236}">
                <a16:creationId xmlns:a16="http://schemas.microsoft.com/office/drawing/2014/main" id="{DEF9F2EC-6812-9A5F-5C3D-CD672F9F00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07968" y="2296045"/>
            <a:ext cx="2448272" cy="514823"/>
          </a:xfrm>
          <a:prstGeom prst="rect">
            <a:avLst/>
          </a:prstGeom>
          <a:ln w="19050">
            <a:solidFill>
              <a:schemeClr val="accent3"/>
            </a:solidFill>
          </a:ln>
        </p:spPr>
      </p:pic>
      <p:pic>
        <p:nvPicPr>
          <p:cNvPr id="31" name="Picture 30">
            <a:extLst>
              <a:ext uri="{FF2B5EF4-FFF2-40B4-BE49-F238E27FC236}">
                <a16:creationId xmlns:a16="http://schemas.microsoft.com/office/drawing/2014/main" id="{0EF38852-F913-9A14-9171-6C3D471E1191}"/>
              </a:ext>
            </a:extLst>
          </p:cNvPr>
          <p:cNvPicPr>
            <a:picLocks noChangeAspect="1"/>
          </p:cNvPicPr>
          <p:nvPr/>
        </p:nvPicPr>
        <p:blipFill>
          <a:blip r:embed="rId9"/>
          <a:stretch>
            <a:fillRect/>
          </a:stretch>
        </p:blipFill>
        <p:spPr>
          <a:xfrm>
            <a:off x="5798626" y="1670727"/>
            <a:ext cx="6274038" cy="509515"/>
          </a:xfrm>
          <a:prstGeom prst="rect">
            <a:avLst/>
          </a:prstGeom>
          <a:ln w="19050">
            <a:solidFill>
              <a:schemeClr val="accent3"/>
            </a:solidFill>
          </a:ln>
        </p:spPr>
      </p:pic>
      <p:grpSp>
        <p:nvGrpSpPr>
          <p:cNvPr id="38" name="Group 37">
            <a:extLst>
              <a:ext uri="{FF2B5EF4-FFF2-40B4-BE49-F238E27FC236}">
                <a16:creationId xmlns:a16="http://schemas.microsoft.com/office/drawing/2014/main" id="{6EA34766-1056-DE30-2C2C-CD0A2318F072}"/>
              </a:ext>
            </a:extLst>
          </p:cNvPr>
          <p:cNvGrpSpPr/>
          <p:nvPr/>
        </p:nvGrpSpPr>
        <p:grpSpPr>
          <a:xfrm>
            <a:off x="983432" y="2180242"/>
            <a:ext cx="6696744" cy="821294"/>
            <a:chOff x="983432" y="2180242"/>
            <a:chExt cx="6696744" cy="821294"/>
          </a:xfrm>
        </p:grpSpPr>
        <p:sp>
          <p:nvSpPr>
            <p:cNvPr id="32" name="Oval 31">
              <a:extLst>
                <a:ext uri="{FF2B5EF4-FFF2-40B4-BE49-F238E27FC236}">
                  <a16:creationId xmlns:a16="http://schemas.microsoft.com/office/drawing/2014/main" id="{52CCC270-9C7B-A922-934C-F0B4327C8100}"/>
                </a:ext>
              </a:extLst>
            </p:cNvPr>
            <p:cNvSpPr/>
            <p:nvPr/>
          </p:nvSpPr>
          <p:spPr>
            <a:xfrm>
              <a:off x="983432" y="2180242"/>
              <a:ext cx="288032" cy="816710"/>
            </a:xfrm>
            <a:prstGeom prst="ellipse">
              <a:avLst/>
            </a:prstGeom>
            <a:noFill/>
            <a:ln w="28575">
              <a:solidFill>
                <a:srgbClr val="FF0000">
                  <a:alpha val="69804"/>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F9D06AA1-5F89-6B29-0E2A-461E8758F3A2}"/>
                </a:ext>
              </a:extLst>
            </p:cNvPr>
            <p:cNvSpPr/>
            <p:nvPr/>
          </p:nvSpPr>
          <p:spPr>
            <a:xfrm>
              <a:off x="2207568" y="2184826"/>
              <a:ext cx="288032" cy="816710"/>
            </a:xfrm>
            <a:prstGeom prst="ellipse">
              <a:avLst/>
            </a:prstGeom>
            <a:noFill/>
            <a:ln w="28575">
              <a:solidFill>
                <a:srgbClr val="FF0000">
                  <a:alpha val="69804"/>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Oval 36">
              <a:extLst>
                <a:ext uri="{FF2B5EF4-FFF2-40B4-BE49-F238E27FC236}">
                  <a16:creationId xmlns:a16="http://schemas.microsoft.com/office/drawing/2014/main" id="{BB927191-FC19-BD29-E2B7-2E382F992C50}"/>
                </a:ext>
              </a:extLst>
            </p:cNvPr>
            <p:cNvSpPr/>
            <p:nvPr/>
          </p:nvSpPr>
          <p:spPr>
            <a:xfrm>
              <a:off x="6960096" y="2366822"/>
              <a:ext cx="720080" cy="359404"/>
            </a:xfrm>
            <a:prstGeom prst="ellipse">
              <a:avLst/>
            </a:prstGeom>
            <a:noFill/>
            <a:ln w="28575">
              <a:solidFill>
                <a:srgbClr val="FF0000">
                  <a:alpha val="69804"/>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Oval 42">
            <a:extLst>
              <a:ext uri="{FF2B5EF4-FFF2-40B4-BE49-F238E27FC236}">
                <a16:creationId xmlns:a16="http://schemas.microsoft.com/office/drawing/2014/main" id="{0B953A88-35F6-61D3-7029-0D28D1ED2CB6}"/>
              </a:ext>
            </a:extLst>
          </p:cNvPr>
          <p:cNvSpPr/>
          <p:nvPr/>
        </p:nvSpPr>
        <p:spPr>
          <a:xfrm>
            <a:off x="9622270" y="1787123"/>
            <a:ext cx="1485276" cy="359404"/>
          </a:xfrm>
          <a:prstGeom prst="ellipse">
            <a:avLst/>
          </a:prstGeom>
          <a:noFill/>
          <a:ln w="28575">
            <a:solidFill>
              <a:srgbClr val="FF0000">
                <a:alpha val="69804"/>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87B4B8B8-39BC-DA89-8AD4-DC6E6996EDF6}"/>
              </a:ext>
            </a:extLst>
          </p:cNvPr>
          <p:cNvSpPr/>
          <p:nvPr/>
        </p:nvSpPr>
        <p:spPr>
          <a:xfrm>
            <a:off x="6648858" y="1888675"/>
            <a:ext cx="1031318" cy="359404"/>
          </a:xfrm>
          <a:prstGeom prst="ellipse">
            <a:avLst/>
          </a:prstGeom>
          <a:noFill/>
          <a:ln w="28575">
            <a:solidFill>
              <a:schemeClr val="tx1">
                <a:alpha val="69804"/>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6825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Experimental data!</a:t>
            </a:r>
          </a:p>
        </p:txBody>
      </p:sp>
      <p:sp>
        <p:nvSpPr>
          <p:cNvPr id="2" name="Title 1"/>
          <p:cNvSpPr>
            <a:spLocks noGrp="1"/>
          </p:cNvSpPr>
          <p:nvPr>
            <p:ph type="title"/>
          </p:nvPr>
        </p:nvSpPr>
        <p:spPr/>
        <p:txBody>
          <a:bodyPr/>
          <a:lstStyle/>
          <a:p>
            <a:r>
              <a:rPr lang="en-US" dirty="0"/>
              <a:t>Example: </a:t>
            </a:r>
            <a:r>
              <a:rPr lang="en-US" dirty="0" err="1"/>
              <a:t>PSB</a:t>
            </a:r>
            <a:r>
              <a:rPr lang="en-US" dirty="0"/>
              <a:t> half-integer resonance correction</a:t>
            </a:r>
          </a:p>
        </p:txBody>
      </p:sp>
      <p:grpSp>
        <p:nvGrpSpPr>
          <p:cNvPr id="39" name="Group 38"/>
          <p:cNvGrpSpPr>
            <a:grpSpLocks noChangeAspect="1"/>
          </p:cNvGrpSpPr>
          <p:nvPr/>
        </p:nvGrpSpPr>
        <p:grpSpPr>
          <a:xfrm>
            <a:off x="2994851" y="1241542"/>
            <a:ext cx="8788875" cy="4870490"/>
            <a:chOff x="5440105" y="3776273"/>
            <a:chExt cx="4944431" cy="2740033"/>
          </a:xfrm>
        </p:grpSpPr>
        <p:pic>
          <p:nvPicPr>
            <p:cNvPr id="34" name="Picture 33" descr="200631617D7A43A6857FAACDB1C6AEB3.png"/>
            <p:cNvPicPr>
              <a:picLocks noChangeAspect="1"/>
            </p:cNvPicPr>
            <p:nvPr/>
          </p:nvPicPr>
          <p:blipFill rotWithShape="1">
            <a:blip r:embed="rId2">
              <a:extLst>
                <a:ext uri="{28A0092B-C50C-407E-A947-70E740481C1C}">
                  <a14:useLocalDpi xmlns:a14="http://schemas.microsoft.com/office/drawing/2010/main" val="0"/>
                </a:ext>
              </a:extLst>
            </a:blip>
            <a:srcRect t="1" b="2272"/>
            <a:stretch/>
          </p:blipFill>
          <p:spPr>
            <a:xfrm>
              <a:off x="5440105" y="3933056"/>
              <a:ext cx="3524383" cy="2583250"/>
            </a:xfrm>
            <a:prstGeom prst="rect">
              <a:avLst/>
            </a:prstGeom>
          </p:spPr>
        </p:pic>
        <p:sp>
          <p:nvSpPr>
            <p:cNvPr id="36" name="TextBox 35"/>
            <p:cNvSpPr txBox="1"/>
            <p:nvPr/>
          </p:nvSpPr>
          <p:spPr>
            <a:xfrm>
              <a:off x="5940784" y="3776273"/>
              <a:ext cx="2490430" cy="259723"/>
            </a:xfrm>
            <a:prstGeom prst="rect">
              <a:avLst/>
            </a:prstGeom>
            <a:noFill/>
          </p:spPr>
          <p:txBody>
            <a:bodyPr wrap="none" rtlCol="0">
              <a:spAutoFit/>
            </a:bodyPr>
            <a:lstStyle/>
            <a:p>
              <a:pPr>
                <a:buNone/>
              </a:pPr>
              <a:r>
                <a:rPr lang="en-US" b="1" dirty="0">
                  <a:latin typeface="Arial"/>
                  <a:cs typeface="Arial"/>
                </a:rPr>
                <a:t>dynamic resonance crossing</a:t>
              </a:r>
            </a:p>
          </p:txBody>
        </p:sp>
        <p:sp>
          <p:nvSpPr>
            <p:cNvPr id="37" name="TextBox 36"/>
            <p:cNvSpPr txBox="1"/>
            <p:nvPr/>
          </p:nvSpPr>
          <p:spPr>
            <a:xfrm>
              <a:off x="6176812" y="4706400"/>
              <a:ext cx="1035504" cy="380926"/>
            </a:xfrm>
            <a:prstGeom prst="rect">
              <a:avLst/>
            </a:prstGeom>
            <a:solidFill>
              <a:srgbClr val="FFFFFF"/>
            </a:solidFill>
            <a:ln>
              <a:solidFill>
                <a:srgbClr val="000000"/>
              </a:solidFill>
            </a:ln>
          </p:spPr>
          <p:txBody>
            <a:bodyPr wrap="none" lIns="36000" tIns="0" rIns="36000" bIns="0" rtlCol="0">
              <a:spAutoFit/>
            </a:bodyPr>
            <a:lstStyle/>
            <a:p>
              <a:pPr algn="l">
                <a:buNone/>
              </a:pPr>
              <a:r>
                <a:rPr lang="en-US" sz="2000" dirty="0">
                  <a:solidFill>
                    <a:srgbClr val="312EFF"/>
                  </a:solidFill>
                  <a:latin typeface="Arial"/>
                  <a:cs typeface="Arial"/>
                </a:rPr>
                <a:t>– bare machine</a:t>
              </a:r>
            </a:p>
            <a:p>
              <a:pPr algn="l">
                <a:buNone/>
              </a:pPr>
              <a:r>
                <a:rPr lang="en-US" sz="2000" dirty="0">
                  <a:solidFill>
                    <a:srgbClr val="41973C"/>
                  </a:solidFill>
                  <a:latin typeface="Arial"/>
                  <a:cs typeface="Arial"/>
                </a:rPr>
                <a:t>– correction</a:t>
              </a:r>
            </a:p>
          </p:txBody>
        </p:sp>
        <p:sp>
          <p:nvSpPr>
            <p:cNvPr id="38" name="TextBox 37"/>
            <p:cNvSpPr txBox="1"/>
            <p:nvPr/>
          </p:nvSpPr>
          <p:spPr>
            <a:xfrm>
              <a:off x="9623729" y="6278541"/>
              <a:ext cx="760807" cy="225093"/>
            </a:xfrm>
            <a:prstGeom prst="rect">
              <a:avLst/>
            </a:prstGeom>
            <a:noFill/>
          </p:spPr>
          <p:txBody>
            <a:bodyPr wrap="none" rtlCol="0">
              <a:spAutoFit/>
            </a:bodyPr>
            <a:lstStyle/>
            <a:p>
              <a:pPr>
                <a:buNone/>
              </a:pPr>
              <a:r>
                <a:rPr lang="en-US" sz="2000" i="1" dirty="0">
                  <a:solidFill>
                    <a:srgbClr val="41973C"/>
                  </a:solidFill>
                  <a:latin typeface="Arial"/>
                  <a:cs typeface="Arial"/>
                </a:rPr>
                <a:t>F. </a:t>
              </a:r>
              <a:r>
                <a:rPr lang="en-US" sz="2000" i="1" dirty="0" err="1">
                  <a:solidFill>
                    <a:srgbClr val="41973C"/>
                  </a:solidFill>
                  <a:latin typeface="Arial"/>
                  <a:cs typeface="Arial"/>
                </a:rPr>
                <a:t>Asvesta</a:t>
              </a:r>
              <a:endParaRPr lang="en-US" sz="2000" i="1" dirty="0">
                <a:solidFill>
                  <a:srgbClr val="41973C"/>
                </a:solidFill>
                <a:latin typeface="Arial"/>
                <a:cs typeface="Arial"/>
              </a:endParaRPr>
            </a:p>
          </p:txBody>
        </p:sp>
      </p:grpSp>
      <p:sp>
        <p:nvSpPr>
          <p:cNvPr id="4" name="Date Placeholder 3">
            <a:extLst>
              <a:ext uri="{FF2B5EF4-FFF2-40B4-BE49-F238E27FC236}">
                <a16:creationId xmlns:a16="http://schemas.microsoft.com/office/drawing/2014/main" id="{B3A78F9F-CAF2-7B47-02F6-E315CB248406}"/>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508CF236-F949-F440-D540-69D403299D0C}"/>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643BE8A0-6C8A-D257-4B6E-3A1C0FC62E68}"/>
              </a:ext>
            </a:extLst>
          </p:cNvPr>
          <p:cNvSpPr>
            <a:spLocks noGrp="1"/>
          </p:cNvSpPr>
          <p:nvPr>
            <p:ph type="sldNum" sz="quarter" idx="12"/>
          </p:nvPr>
        </p:nvSpPr>
        <p:spPr/>
        <p:txBody>
          <a:bodyPr/>
          <a:lstStyle/>
          <a:p>
            <a:fld id="{36B5EA5A-BC32-A742-B11B-8E7414D5B535}" type="slidenum">
              <a:rPr lang="en-US" smtClean="0"/>
              <a:pPr/>
              <a:t>71</a:t>
            </a:fld>
            <a:endParaRPr lang="en-US" dirty="0"/>
          </a:p>
        </p:txBody>
      </p:sp>
    </p:spTree>
    <p:extLst>
      <p:ext uri="{BB962C8B-B14F-4D97-AF65-F5344CB8AC3E}">
        <p14:creationId xmlns:p14="http://schemas.microsoft.com/office/powerpoint/2010/main" val="31564509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53995-FBB2-7666-12C3-9BD603BCC2B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FFADE5-8C50-457F-9F56-D1F71C1CD194}"/>
              </a:ext>
            </a:extLst>
          </p:cNvPr>
          <p:cNvSpPr>
            <a:spLocks noGrp="1"/>
          </p:cNvSpPr>
          <p:nvPr>
            <p:ph idx="1"/>
          </p:nvPr>
        </p:nvSpPr>
        <p:spPr/>
        <p:txBody>
          <a:bodyPr/>
          <a:lstStyle/>
          <a:p>
            <a:pPr marL="342900" indent="-342900">
              <a:buFont typeface="Arial" panose="020B0604020202020204" pitchFamily="34" charset="0"/>
              <a:buChar char="•"/>
            </a:pPr>
            <a:r>
              <a:rPr lang="en-GB" dirty="0"/>
              <a:t>Typically, less stringent requirements </a:t>
            </a:r>
            <a:br>
              <a:rPr lang="en-GB" dirty="0"/>
            </a:br>
            <a:r>
              <a:rPr lang="en-GB" dirty="0"/>
              <a:t>as no closed solution needed </a:t>
            </a:r>
            <a:br>
              <a:rPr lang="en-GB" dirty="0"/>
            </a:br>
            <a:r>
              <a:rPr lang="en-GB" dirty="0"/>
              <a:t>(single passage)</a:t>
            </a:r>
          </a:p>
          <a:p>
            <a:pPr marL="666900" lvl="1" indent="-342900">
              <a:buFont typeface="Arial" panose="020B0604020202020204" pitchFamily="34" charset="0"/>
              <a:buChar char="•"/>
            </a:pPr>
            <a:r>
              <a:rPr lang="en-GB" dirty="0"/>
              <a:t>Please, don’t mention this to </a:t>
            </a:r>
            <a:br>
              <a:rPr lang="en-GB" dirty="0"/>
            </a:br>
            <a:r>
              <a:rPr lang="en-GB" dirty="0"/>
              <a:t>my colleagues designing the ~2 km </a:t>
            </a:r>
            <a:br>
              <a:rPr lang="en-GB" dirty="0"/>
            </a:br>
            <a:r>
              <a:rPr lang="en-GB" dirty="0"/>
              <a:t>long CLIC Final Focusing System…</a:t>
            </a:r>
            <a:br>
              <a:rPr lang="ru-RU" dirty="0"/>
            </a:br>
            <a:r>
              <a:rPr lang="en-US" sz="1200" i="1" dirty="0"/>
              <a:t>e.g. Phys. Rev. Accel. Beams 23, 051002 (2020)</a:t>
            </a:r>
            <a:br>
              <a:rPr lang="en-GB" sz="1200" i="1" dirty="0"/>
            </a:br>
            <a:endParaRPr lang="en-GB" dirty="0"/>
          </a:p>
          <a:p>
            <a:pPr marL="342900" indent="-342900">
              <a:buFont typeface="Arial" panose="020B0604020202020204" pitchFamily="34" charset="0"/>
              <a:buChar char="•"/>
            </a:pPr>
            <a:r>
              <a:rPr lang="en-GB" dirty="0"/>
              <a:t>Can be very important for matching </a:t>
            </a:r>
            <a:br>
              <a:rPr lang="en-GB" dirty="0"/>
            </a:br>
            <a:r>
              <a:rPr lang="en-GB" dirty="0"/>
              <a:t>next machine’s closed solution: </a:t>
            </a:r>
            <a:r>
              <a:rPr lang="en-GB" dirty="0">
                <a:solidFill>
                  <a:schemeClr val="tx1"/>
                </a:solidFill>
              </a:rPr>
              <a:t>why?</a:t>
            </a:r>
          </a:p>
          <a:p>
            <a:pPr marL="342900" indent="-342900">
              <a:buFont typeface="Arial" panose="020B0604020202020204" pitchFamily="34" charset="0"/>
              <a:buChar char="•"/>
            </a:pPr>
            <a:r>
              <a:rPr lang="en-GB" dirty="0"/>
              <a:t>Measuring methods and correction </a:t>
            </a:r>
            <a:br>
              <a:rPr lang="en-GB" dirty="0"/>
            </a:br>
            <a:r>
              <a:rPr lang="en-GB" dirty="0"/>
              <a:t>(</a:t>
            </a:r>
            <a:r>
              <a:rPr lang="en-GB" dirty="0">
                <a:solidFill>
                  <a:schemeClr val="accent3"/>
                </a:solidFill>
              </a:rPr>
              <a:t>not covered here </a:t>
            </a:r>
            <a:r>
              <a:rPr lang="en-GB" dirty="0">
                <a:solidFill>
                  <a:schemeClr val="accent3"/>
                </a:solidFill>
                <a:sym typeface="Wingdings" pitchFamily="2" charset="2"/>
              </a:rPr>
              <a:t></a:t>
            </a:r>
            <a:r>
              <a:rPr lang="en-GB" dirty="0">
                <a:sym typeface="Wingdings" pitchFamily="2" charset="2"/>
              </a:rPr>
              <a:t>)</a:t>
            </a:r>
            <a:r>
              <a:rPr lang="en-GB" dirty="0"/>
              <a:t>: </a:t>
            </a:r>
          </a:p>
          <a:p>
            <a:pPr marL="666900" lvl="1" indent="-342900">
              <a:buFont typeface="Arial" panose="020B0604020202020204" pitchFamily="34" charset="0"/>
              <a:buChar char="•"/>
            </a:pPr>
            <a:r>
              <a:rPr lang="en-GB" b="1" dirty="0"/>
              <a:t>quadrupole scan</a:t>
            </a:r>
            <a:r>
              <a:rPr lang="en-GB" dirty="0"/>
              <a:t>, transverse </a:t>
            </a:r>
            <a:r>
              <a:rPr lang="en-GB" b="1" dirty="0"/>
              <a:t>tomography</a:t>
            </a:r>
            <a:r>
              <a:rPr lang="en-GB" dirty="0"/>
              <a:t>, </a:t>
            </a:r>
            <a:br>
              <a:rPr lang="en-GB" dirty="0"/>
            </a:br>
            <a:r>
              <a:rPr lang="en-GB" b="1" dirty="0"/>
              <a:t>phase-space painting</a:t>
            </a:r>
            <a:r>
              <a:rPr lang="en-GB" dirty="0"/>
              <a:t>, …</a:t>
            </a:r>
          </a:p>
          <a:p>
            <a:pPr marL="666900" lvl="1" indent="-342900">
              <a:buFont typeface="Arial" panose="020B0604020202020204" pitchFamily="34" charset="0"/>
              <a:buChar char="•"/>
            </a:pPr>
            <a:r>
              <a:rPr lang="en-GB" dirty="0"/>
              <a:t>Optics “</a:t>
            </a:r>
            <a:r>
              <a:rPr lang="en-GB" b="1" dirty="0"/>
              <a:t>rematching</a:t>
            </a:r>
            <a:r>
              <a:rPr lang="en-GB" dirty="0"/>
              <a:t>”…</a:t>
            </a:r>
          </a:p>
        </p:txBody>
      </p:sp>
      <p:sp>
        <p:nvSpPr>
          <p:cNvPr id="3" name="Title 2">
            <a:extLst>
              <a:ext uri="{FF2B5EF4-FFF2-40B4-BE49-F238E27FC236}">
                <a16:creationId xmlns:a16="http://schemas.microsoft.com/office/drawing/2014/main" id="{D14A3B33-8F66-4FC5-4C6E-98F2101812CD}"/>
              </a:ext>
            </a:extLst>
          </p:cNvPr>
          <p:cNvSpPr>
            <a:spLocks noGrp="1"/>
          </p:cNvSpPr>
          <p:nvPr>
            <p:ph type="title"/>
          </p:nvPr>
        </p:nvSpPr>
        <p:spPr/>
        <p:txBody>
          <a:bodyPr/>
          <a:lstStyle/>
          <a:p>
            <a:r>
              <a:rPr lang="en-GB" sz="3200" dirty="0"/>
              <a:t>Optics distortion in </a:t>
            </a:r>
            <a:r>
              <a:rPr lang="en-GB" sz="3200" u="sng" dirty="0" err="1"/>
              <a:t>LINACs</a:t>
            </a:r>
            <a:r>
              <a:rPr lang="en-GB" sz="3200" dirty="0"/>
              <a:t> and </a:t>
            </a:r>
            <a:r>
              <a:rPr lang="en-GB" sz="3200" u="sng" dirty="0"/>
              <a:t>Transfer Lines</a:t>
            </a:r>
            <a:r>
              <a:rPr lang="en-GB" sz="3200" dirty="0"/>
              <a:t> </a:t>
            </a:r>
            <a:r>
              <a:rPr lang="en-GB" sz="2800" dirty="0"/>
              <a:t>(notes only)</a:t>
            </a:r>
            <a:endParaRPr lang="en-GB" sz="3200" dirty="0"/>
          </a:p>
        </p:txBody>
      </p:sp>
      <p:sp>
        <p:nvSpPr>
          <p:cNvPr id="4" name="Date Placeholder 3">
            <a:extLst>
              <a:ext uri="{FF2B5EF4-FFF2-40B4-BE49-F238E27FC236}">
                <a16:creationId xmlns:a16="http://schemas.microsoft.com/office/drawing/2014/main" id="{91E5F146-F646-AB10-2057-A65BF880BCD8}"/>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E053A080-B4D8-5135-B45C-5FCE2A22ED9D}"/>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C8D138C6-CA19-FCEA-D4DC-2F0F40B08CDC}"/>
              </a:ext>
            </a:extLst>
          </p:cNvPr>
          <p:cNvSpPr>
            <a:spLocks noGrp="1"/>
          </p:cNvSpPr>
          <p:nvPr>
            <p:ph type="sldNum" sz="quarter" idx="12"/>
          </p:nvPr>
        </p:nvSpPr>
        <p:spPr/>
        <p:txBody>
          <a:bodyPr/>
          <a:lstStyle/>
          <a:p>
            <a:fld id="{36B5EA5A-BC32-A742-B11B-8E7414D5B535}" type="slidenum">
              <a:rPr lang="en-US" smtClean="0"/>
              <a:pPr/>
              <a:t>72</a:t>
            </a:fld>
            <a:endParaRPr lang="en-US" dirty="0"/>
          </a:p>
        </p:txBody>
      </p:sp>
      <p:pic>
        <p:nvPicPr>
          <p:cNvPr id="8" name="Picture 7" descr="A diagram of a curve&#10;&#10;AI-generated content may be incorrect.">
            <a:extLst>
              <a:ext uri="{FF2B5EF4-FFF2-40B4-BE49-F238E27FC236}">
                <a16:creationId xmlns:a16="http://schemas.microsoft.com/office/drawing/2014/main" id="{DC9ABFE9-04AA-1850-9B26-94FA67922AF1}"/>
              </a:ext>
            </a:extLst>
          </p:cNvPr>
          <p:cNvPicPr>
            <a:picLocks noChangeAspect="1"/>
          </p:cNvPicPr>
          <p:nvPr/>
        </p:nvPicPr>
        <p:blipFill>
          <a:blip r:embed="rId2"/>
          <a:stretch>
            <a:fillRect/>
          </a:stretch>
        </p:blipFill>
        <p:spPr>
          <a:xfrm>
            <a:off x="5499720" y="1268760"/>
            <a:ext cx="6692280" cy="1812359"/>
          </a:xfrm>
          <a:prstGeom prst="rect">
            <a:avLst/>
          </a:prstGeom>
        </p:spPr>
      </p:pic>
      <p:grpSp>
        <p:nvGrpSpPr>
          <p:cNvPr id="12" name="Group 11">
            <a:extLst>
              <a:ext uri="{FF2B5EF4-FFF2-40B4-BE49-F238E27FC236}">
                <a16:creationId xmlns:a16="http://schemas.microsoft.com/office/drawing/2014/main" id="{AB943FC1-259D-4A0C-6EAC-82FA9A036721}"/>
              </a:ext>
            </a:extLst>
          </p:cNvPr>
          <p:cNvGrpSpPr/>
          <p:nvPr/>
        </p:nvGrpSpPr>
        <p:grpSpPr>
          <a:xfrm>
            <a:off x="5519936" y="3225136"/>
            <a:ext cx="3358870" cy="3022557"/>
            <a:chOff x="5853184" y="3194962"/>
            <a:chExt cx="3384376" cy="3045509"/>
          </a:xfrm>
        </p:grpSpPr>
        <p:pic>
          <p:nvPicPr>
            <p:cNvPr id="10" name="Picture 9" descr="A diagram of a complex object&#10;&#10;AI-generated content may be incorrect.">
              <a:extLst>
                <a:ext uri="{FF2B5EF4-FFF2-40B4-BE49-F238E27FC236}">
                  <a16:creationId xmlns:a16="http://schemas.microsoft.com/office/drawing/2014/main" id="{46D5F5F5-66B6-5457-2AD3-072042597BC7}"/>
                </a:ext>
              </a:extLst>
            </p:cNvPr>
            <p:cNvPicPr>
              <a:picLocks noChangeAspect="1"/>
            </p:cNvPicPr>
            <p:nvPr/>
          </p:nvPicPr>
          <p:blipFill>
            <a:blip r:embed="rId3"/>
            <a:stretch>
              <a:fillRect/>
            </a:stretch>
          </p:blipFill>
          <p:spPr>
            <a:xfrm>
              <a:off x="6161927" y="3194962"/>
              <a:ext cx="2775068" cy="2643252"/>
            </a:xfrm>
            <a:prstGeom prst="rect">
              <a:avLst/>
            </a:prstGeom>
          </p:spPr>
        </p:pic>
        <p:sp>
          <p:nvSpPr>
            <p:cNvPr id="11" name="TextBox 10">
              <a:extLst>
                <a:ext uri="{FF2B5EF4-FFF2-40B4-BE49-F238E27FC236}">
                  <a16:creationId xmlns:a16="http://schemas.microsoft.com/office/drawing/2014/main" id="{19F6BF65-343E-9D90-D77D-5A949BF4DBF3}"/>
                </a:ext>
              </a:extLst>
            </p:cNvPr>
            <p:cNvSpPr txBox="1"/>
            <p:nvPr/>
          </p:nvSpPr>
          <p:spPr>
            <a:xfrm>
              <a:off x="5853184" y="5744289"/>
              <a:ext cx="3384376" cy="496182"/>
            </a:xfrm>
            <a:prstGeom prst="rect">
              <a:avLst/>
            </a:prstGeom>
            <a:noFill/>
          </p:spPr>
          <p:txBody>
            <a:bodyPr wrap="square" lIns="0" tIns="0" rIns="0" bIns="0" rtlCol="0">
              <a:spAutoFit/>
            </a:bodyPr>
            <a:lstStyle/>
            <a:p>
              <a:pPr>
                <a:buNone/>
              </a:pPr>
              <a:r>
                <a:rPr lang="en-GB" sz="1600" b="1" dirty="0">
                  <a:latin typeface="Arial" panose="020B0604020202020204" pitchFamily="34" charset="0"/>
                  <a:cs typeface="Arial" panose="020B0604020202020204" pitchFamily="34" charset="0"/>
                </a:rPr>
                <a:t>Filamentation! </a:t>
              </a:r>
              <a:br>
                <a:rPr lang="en-GB" sz="1600" b="1" dirty="0">
                  <a:latin typeface="Arial" panose="020B0604020202020204" pitchFamily="34" charset="0"/>
                  <a:cs typeface="Arial" panose="020B0604020202020204" pitchFamily="34" charset="0"/>
                </a:rPr>
              </a:br>
              <a:r>
                <a:rPr lang="en-GB" sz="1600" b="1" i="1" dirty="0">
                  <a:latin typeface="Arial" panose="020B0604020202020204" pitchFamily="34" charset="0"/>
                  <a:cs typeface="Arial" panose="020B0604020202020204" pitchFamily="34" charset="0"/>
                </a:rPr>
                <a:t>=&gt; see transverse dynamics</a:t>
              </a:r>
            </a:p>
          </p:txBody>
        </p:sp>
      </p:grpSp>
      <p:grpSp>
        <p:nvGrpSpPr>
          <p:cNvPr id="17" name="Group 16">
            <a:extLst>
              <a:ext uri="{FF2B5EF4-FFF2-40B4-BE49-F238E27FC236}">
                <a16:creationId xmlns:a16="http://schemas.microsoft.com/office/drawing/2014/main" id="{C10FB04E-45E1-4897-11F0-8F3EAAF31531}"/>
              </a:ext>
            </a:extLst>
          </p:cNvPr>
          <p:cNvGrpSpPr/>
          <p:nvPr/>
        </p:nvGrpSpPr>
        <p:grpSpPr>
          <a:xfrm>
            <a:off x="8881449" y="3325773"/>
            <a:ext cx="3143586" cy="2899926"/>
            <a:chOff x="8881449" y="3325773"/>
            <a:chExt cx="3143586" cy="2899926"/>
          </a:xfrm>
        </p:grpSpPr>
        <p:pic>
          <p:nvPicPr>
            <p:cNvPr id="15" name="Picture 14" descr="A graph of a function&#10;&#10;AI-generated content may be incorrect.">
              <a:extLst>
                <a:ext uri="{FF2B5EF4-FFF2-40B4-BE49-F238E27FC236}">
                  <a16:creationId xmlns:a16="http://schemas.microsoft.com/office/drawing/2014/main" id="{7E54B70B-6C3D-F4A1-F8DF-A424718E80D0}"/>
                </a:ext>
              </a:extLst>
            </p:cNvPr>
            <p:cNvPicPr>
              <a:picLocks noChangeAspect="1"/>
            </p:cNvPicPr>
            <p:nvPr/>
          </p:nvPicPr>
          <p:blipFill>
            <a:blip r:embed="rId4"/>
            <a:srcRect t="6716"/>
            <a:stretch>
              <a:fillRect/>
            </a:stretch>
          </p:blipFill>
          <p:spPr>
            <a:xfrm>
              <a:off x="8881449" y="3325773"/>
              <a:ext cx="3119207" cy="2407483"/>
            </a:xfrm>
            <a:prstGeom prst="rect">
              <a:avLst/>
            </a:prstGeom>
          </p:spPr>
        </p:pic>
        <p:sp>
          <p:nvSpPr>
            <p:cNvPr id="16" name="TextBox 15">
              <a:extLst>
                <a:ext uri="{FF2B5EF4-FFF2-40B4-BE49-F238E27FC236}">
                  <a16:creationId xmlns:a16="http://schemas.microsoft.com/office/drawing/2014/main" id="{BBB46D43-7A76-8D87-B903-6F258BD8CE9C}"/>
                </a:ext>
              </a:extLst>
            </p:cNvPr>
            <p:cNvSpPr txBox="1"/>
            <p:nvPr/>
          </p:nvSpPr>
          <p:spPr>
            <a:xfrm>
              <a:off x="9264352" y="5733256"/>
              <a:ext cx="2760683" cy="492443"/>
            </a:xfrm>
            <a:prstGeom prst="rect">
              <a:avLst/>
            </a:prstGeom>
            <a:noFill/>
          </p:spPr>
          <p:txBody>
            <a:bodyPr wrap="square" lIns="0" tIns="0" rIns="0" bIns="0" rtlCol="0">
              <a:spAutoFit/>
            </a:bodyPr>
            <a:lstStyle/>
            <a:p>
              <a:pPr>
                <a:buNone/>
              </a:pPr>
              <a:r>
                <a:rPr lang="en-GB" sz="1600" b="1" dirty="0">
                  <a:latin typeface="Arial" panose="020B0604020202020204" pitchFamily="34" charset="0"/>
                  <a:cs typeface="Arial" panose="020B0604020202020204" pitchFamily="34" charset="0"/>
                </a:rPr>
                <a:t>Example quad-scan: </a:t>
              </a:r>
              <a:br>
                <a:rPr lang="en-GB" sz="1600" b="1" dirty="0">
                  <a:latin typeface="Arial" panose="020B0604020202020204" pitchFamily="34" charset="0"/>
                  <a:cs typeface="Arial" panose="020B0604020202020204" pitchFamily="34" charset="0"/>
                </a:rPr>
              </a:br>
              <a:r>
                <a:rPr lang="en-GB" sz="1600" b="1" dirty="0">
                  <a:latin typeface="Arial" panose="020B0604020202020204" pitchFamily="34" charset="0"/>
                  <a:cs typeface="Arial" panose="020B0604020202020204" pitchFamily="34" charset="0"/>
                </a:rPr>
                <a:t>beam size vs. quad field</a:t>
              </a:r>
              <a:endParaRPr lang="en-GB" sz="1600" b="1" i="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9461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half" idx="1"/>
          </p:nvPr>
        </p:nvSpPr>
        <p:spPr/>
        <p:txBody>
          <a:bodyPr>
            <a:normAutofit fontScale="92500" lnSpcReduction="20000"/>
          </a:bodyPr>
          <a:lstStyle/>
          <a:p>
            <a:pPr>
              <a:buClrTx/>
            </a:pPr>
            <a:r>
              <a:rPr lang="en-US" dirty="0">
                <a:solidFill>
                  <a:srgbClr val="A6A6A6"/>
                </a:solidFill>
              </a:rPr>
              <a:t>Introduction</a:t>
            </a:r>
          </a:p>
          <a:p>
            <a:pPr>
              <a:buClrTx/>
            </a:pPr>
            <a:r>
              <a:rPr lang="en-US" dirty="0">
                <a:solidFill>
                  <a:srgbClr val="A6A6A6"/>
                </a:solidFill>
              </a:rPr>
              <a:t>Closed orbit distortion (steering error)</a:t>
            </a:r>
          </a:p>
          <a:p>
            <a:pPr lvl="1">
              <a:buClrTx/>
              <a:buFont typeface="Wingdings" charset="0"/>
              <a:buChar char="q"/>
            </a:pPr>
            <a:r>
              <a:rPr lang="en-US" dirty="0">
                <a:solidFill>
                  <a:srgbClr val="A6A6A6"/>
                </a:solidFill>
              </a:rPr>
              <a:t>Beam orbit stability</a:t>
            </a:r>
          </a:p>
          <a:p>
            <a:pPr lvl="1">
              <a:buClrTx/>
              <a:buFont typeface="Wingdings" charset="0"/>
              <a:buChar char="q"/>
            </a:pPr>
            <a:r>
              <a:rPr lang="en-US" dirty="0">
                <a:solidFill>
                  <a:srgbClr val="A6A6A6"/>
                </a:solidFill>
              </a:rPr>
              <a:t>Imperfections leading to closed orbit distortion</a:t>
            </a:r>
          </a:p>
          <a:p>
            <a:pPr lvl="1">
              <a:buClrTx/>
              <a:buFont typeface="Wingdings" charset="0"/>
              <a:buChar char="q"/>
            </a:pPr>
            <a:r>
              <a:rPr lang="en-US" dirty="0">
                <a:solidFill>
                  <a:srgbClr val="A6A6A6"/>
                </a:solidFill>
              </a:rPr>
              <a:t>Effect of single and multiple dipole kicks</a:t>
            </a:r>
          </a:p>
          <a:p>
            <a:pPr lvl="1">
              <a:buClrTx/>
              <a:buFont typeface="Wingdings" charset="0"/>
              <a:buChar char="q"/>
            </a:pPr>
            <a:r>
              <a:rPr lang="en-US" dirty="0">
                <a:solidFill>
                  <a:srgbClr val="A6A6A6"/>
                </a:solidFill>
              </a:rPr>
              <a:t>Closed orbit correction methods</a:t>
            </a:r>
          </a:p>
          <a:p>
            <a:pPr>
              <a:buClrTx/>
            </a:pPr>
            <a:r>
              <a:rPr lang="en-US" dirty="0">
                <a:solidFill>
                  <a:srgbClr val="A6A6A6"/>
                </a:solidFill>
              </a:rPr>
              <a:t>Optics function distortion (gradient error)</a:t>
            </a:r>
          </a:p>
          <a:p>
            <a:pPr lvl="1">
              <a:buClrTx/>
              <a:buFont typeface="Wingdings" charset="0"/>
              <a:buChar char="q"/>
            </a:pPr>
            <a:r>
              <a:rPr lang="en-US" dirty="0">
                <a:solidFill>
                  <a:srgbClr val="A6A6A6"/>
                </a:solidFill>
              </a:rPr>
              <a:t>Imperfections leading to optics distortion</a:t>
            </a:r>
          </a:p>
          <a:p>
            <a:pPr lvl="1">
              <a:buClrTx/>
              <a:buFont typeface="Wingdings" charset="0"/>
              <a:buChar char="q"/>
            </a:pPr>
            <a:r>
              <a:rPr lang="en-US" dirty="0">
                <a:solidFill>
                  <a:srgbClr val="A6A6A6"/>
                </a:solidFill>
              </a:rPr>
              <a:t>Tune-shift and beta distortion due to gradient errors</a:t>
            </a:r>
          </a:p>
          <a:p>
            <a:pPr lvl="1">
              <a:buClrTx/>
              <a:buFont typeface="Wingdings" charset="0"/>
              <a:buChar char="q"/>
            </a:pPr>
            <a:r>
              <a:rPr lang="en-US" dirty="0">
                <a:solidFill>
                  <a:srgbClr val="A6A6A6"/>
                </a:solidFill>
              </a:rPr>
              <a:t>Gradient error correction</a:t>
            </a:r>
          </a:p>
          <a:p>
            <a:r>
              <a:rPr lang="en-US" dirty="0"/>
              <a:t>Coupling error</a:t>
            </a:r>
          </a:p>
          <a:p>
            <a:pPr lvl="1">
              <a:buFont typeface="Wingdings" charset="0"/>
              <a:buChar char="q"/>
            </a:pPr>
            <a:r>
              <a:rPr lang="en-US" dirty="0"/>
              <a:t>Coupling errors and their effect</a:t>
            </a:r>
          </a:p>
          <a:p>
            <a:pPr lvl="1">
              <a:buFont typeface="Wingdings" charset="0"/>
              <a:buChar char="q"/>
            </a:pPr>
            <a:r>
              <a:rPr lang="en-US" dirty="0"/>
              <a:t>Coupling correction</a:t>
            </a:r>
          </a:p>
          <a:p>
            <a:pPr>
              <a:buClrTx/>
            </a:pPr>
            <a:r>
              <a:rPr lang="en-US" dirty="0">
                <a:solidFill>
                  <a:srgbClr val="A6A6A6"/>
                </a:solidFill>
              </a:rPr>
              <a:t>Summary</a:t>
            </a:r>
            <a:endParaRPr lang="en-US" dirty="0"/>
          </a:p>
        </p:txBody>
      </p:sp>
      <p:sp>
        <p:nvSpPr>
          <p:cNvPr id="5" name="Date Placeholder 4">
            <a:extLst>
              <a:ext uri="{FF2B5EF4-FFF2-40B4-BE49-F238E27FC236}">
                <a16:creationId xmlns:a16="http://schemas.microsoft.com/office/drawing/2014/main" id="{5491D794-28EE-3686-5540-415124939B58}"/>
              </a:ext>
            </a:extLst>
          </p:cNvPr>
          <p:cNvSpPr>
            <a:spLocks noGrp="1"/>
          </p:cNvSpPr>
          <p:nvPr>
            <p:ph type="dt" sz="half" idx="14"/>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6" name="Footer Placeholder 5">
            <a:extLst>
              <a:ext uri="{FF2B5EF4-FFF2-40B4-BE49-F238E27FC236}">
                <a16:creationId xmlns:a16="http://schemas.microsoft.com/office/drawing/2014/main" id="{CF093553-8E99-D02F-8CE8-536A73551966}"/>
              </a:ext>
            </a:extLst>
          </p:cNvPr>
          <p:cNvSpPr>
            <a:spLocks noGrp="1"/>
          </p:cNvSpPr>
          <p:nvPr>
            <p:ph type="ftr" sz="quarter" idx="15"/>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7" name="Slide Number Placeholder 6">
            <a:extLst>
              <a:ext uri="{FF2B5EF4-FFF2-40B4-BE49-F238E27FC236}">
                <a16:creationId xmlns:a16="http://schemas.microsoft.com/office/drawing/2014/main" id="{644CAEFB-FB1A-395A-25B7-736EA1721B87}"/>
              </a:ext>
            </a:extLst>
          </p:cNvPr>
          <p:cNvSpPr>
            <a:spLocks noGrp="1"/>
          </p:cNvSpPr>
          <p:nvPr>
            <p:ph type="sldNum" sz="quarter" idx="16"/>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73</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8" name="Picture Placeholder 7" descr="Gaines ecarto derniere generation (12)">
            <a:extLst>
              <a:ext uri="{FF2B5EF4-FFF2-40B4-BE49-F238E27FC236}">
                <a16:creationId xmlns:a16="http://schemas.microsoft.com/office/drawing/2014/main" id="{C5400E4D-FED0-DBE1-C03E-107B6374DE5B}"/>
              </a:ext>
            </a:extLst>
          </p:cNvPr>
          <p:cNvPicPr>
            <a:picLocks noGrp="1" noChangeAspect="1" noChangeArrowheads="1"/>
          </p:cNvPicPr>
          <p:nvPr>
            <p:ph type="pic" sz="quarter" idx="13"/>
          </p:nvPr>
        </p:nvPicPr>
        <p:blipFill rotWithShape="1">
          <a:blip r:embed="rId3" cstate="print"/>
          <a:srcRect l="24783" t="163" r="2423" b="-163"/>
          <a:stretch/>
        </p:blipFill>
        <p:spPr bwMode="auto">
          <a:xfrm>
            <a:off x="6167438" y="0"/>
            <a:ext cx="6024562" cy="6207170"/>
          </a:xfrm>
          <a:prstGeom prst="rect">
            <a:avLst/>
          </a:prstGeom>
          <a:noFill/>
          <a:ln w="9525">
            <a:noFill/>
            <a:miter lim="800000"/>
            <a:headEnd/>
            <a:tailEnd/>
          </a:ln>
        </p:spPr>
      </p:pic>
    </p:spTree>
    <p:extLst>
      <p:ext uri="{BB962C8B-B14F-4D97-AF65-F5344CB8AC3E}">
        <p14:creationId xmlns:p14="http://schemas.microsoft.com/office/powerpoint/2010/main" val="306582634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Coupling may result from </a:t>
            </a:r>
            <a:r>
              <a:rPr lang="en-US" b="1" dirty="0"/>
              <a:t>rotation of a </a:t>
            </a:r>
            <a:r>
              <a:rPr lang="en-US" b="1" dirty="0">
                <a:solidFill>
                  <a:schemeClr val="tx1"/>
                </a:solidFill>
              </a:rPr>
              <a:t>quadrupole</a:t>
            </a:r>
            <a:r>
              <a:rPr lang="en-US" dirty="0"/>
              <a:t>, so that the field contains a skew quadrupole component</a:t>
            </a:r>
          </a:p>
          <a:p>
            <a:pPr lvl="1"/>
            <a:endParaRPr lang="en-US" dirty="0"/>
          </a:p>
          <a:p>
            <a:pPr lvl="1"/>
            <a:endParaRPr lang="en-US" dirty="0"/>
          </a:p>
          <a:p>
            <a:pPr lvl="1"/>
            <a:endParaRPr lang="en-US" dirty="0"/>
          </a:p>
          <a:p>
            <a:pPr lvl="2"/>
            <a:endParaRPr lang="en-US" dirty="0"/>
          </a:p>
          <a:p>
            <a:pPr lvl="1"/>
            <a:endParaRPr lang="en-US" dirty="0"/>
          </a:p>
          <a:p>
            <a:pPr lvl="1"/>
            <a:endParaRPr lang="en-US" dirty="0"/>
          </a:p>
          <a:p>
            <a:pPr lvl="1"/>
            <a:r>
              <a:rPr lang="en-US" dirty="0"/>
              <a:t>A </a:t>
            </a:r>
            <a:r>
              <a:rPr lang="en-US" b="1" dirty="0"/>
              <a:t>systematic vertical offset in a </a:t>
            </a:r>
            <a:r>
              <a:rPr lang="en-US" b="1" dirty="0">
                <a:solidFill>
                  <a:schemeClr val="tx1"/>
                </a:solidFill>
              </a:rPr>
              <a:t>sextupole</a:t>
            </a:r>
            <a:r>
              <a:rPr lang="en-US" dirty="0"/>
              <a:t> also generates a </a:t>
            </a:r>
            <a:r>
              <a:rPr lang="en-US" b="1" dirty="0"/>
              <a:t>skew quadrupole </a:t>
            </a:r>
            <a:r>
              <a:rPr lang="en-US" dirty="0"/>
              <a:t>component</a:t>
            </a:r>
          </a:p>
          <a:p>
            <a:pPr lvl="2"/>
            <a:r>
              <a:rPr lang="en-US" dirty="0"/>
              <a:t>For a sextupole with a displacement of </a:t>
            </a:r>
            <a:r>
              <a:rPr lang="en-US" b="1" i="1" dirty="0">
                <a:latin typeface="Symbol" charset="2"/>
                <a:cs typeface="Symbol" charset="2"/>
              </a:rPr>
              <a:t>   </a:t>
            </a:r>
            <a:r>
              <a:rPr lang="en-US" dirty="0"/>
              <a:t>   the field becomes</a:t>
            </a:r>
          </a:p>
        </p:txBody>
      </p:sp>
      <p:sp>
        <p:nvSpPr>
          <p:cNvPr id="2" name="Title 1"/>
          <p:cNvSpPr>
            <a:spLocks noGrp="1"/>
          </p:cNvSpPr>
          <p:nvPr>
            <p:ph type="title"/>
          </p:nvPr>
        </p:nvSpPr>
        <p:spPr/>
        <p:txBody>
          <a:bodyPr/>
          <a:lstStyle/>
          <a:p>
            <a:r>
              <a:rPr lang="en-US" dirty="0"/>
              <a:t>Coupling errors</a:t>
            </a:r>
          </a:p>
        </p:txBody>
      </p:sp>
      <p:pic>
        <p:nvPicPr>
          <p:cNvPr id="4" name="Picture 3"/>
          <p:cNvPicPr>
            <a:picLocks noChangeAspect="1"/>
          </p:cNvPicPr>
          <p:nvPr/>
        </p:nvPicPr>
        <p:blipFill>
          <a:blip r:embed="rId2"/>
          <a:stretch>
            <a:fillRect/>
          </a:stretch>
        </p:blipFill>
        <p:spPr>
          <a:xfrm>
            <a:off x="3350316" y="2048811"/>
            <a:ext cx="6372200" cy="1533755"/>
          </a:xfrm>
          <a:prstGeom prst="rect">
            <a:avLst/>
          </a:prstGeom>
        </p:spPr>
      </p:pic>
      <p:grpSp>
        <p:nvGrpSpPr>
          <p:cNvPr id="5" name="Group 4"/>
          <p:cNvGrpSpPr>
            <a:grpSpLocks noChangeAspect="1"/>
          </p:cNvGrpSpPr>
          <p:nvPr/>
        </p:nvGrpSpPr>
        <p:grpSpPr>
          <a:xfrm>
            <a:off x="2267817" y="2286421"/>
            <a:ext cx="1235895" cy="858762"/>
            <a:chOff x="7020272" y="4437112"/>
            <a:chExt cx="2383511" cy="1656184"/>
          </a:xfrm>
          <a:noFill/>
        </p:grpSpPr>
        <p:sp>
          <p:nvSpPr>
            <p:cNvPr id="6" name="TextBox 5"/>
            <p:cNvSpPr txBox="1"/>
            <p:nvPr/>
          </p:nvSpPr>
          <p:spPr>
            <a:xfrm>
              <a:off x="8621983" y="4869972"/>
              <a:ext cx="781800" cy="712283"/>
            </a:xfrm>
            <a:prstGeom prst="rect">
              <a:avLst/>
            </a:prstGeom>
            <a:grpFill/>
            <a:ln w="12700" cmpd="sng">
              <a:noFill/>
            </a:ln>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l-GR" sz="1800" b="1" i="0" u="none" strike="noStrike" kern="1200" cap="none" spc="0" normalizeH="0" baseline="0" noProof="0" dirty="0">
                  <a:ln>
                    <a:noFill/>
                  </a:ln>
                  <a:solidFill>
                    <a:srgbClr val="0033A0"/>
                  </a:solidFill>
                  <a:effectLst/>
                  <a:uLnTx/>
                  <a:uFillTx/>
                  <a:latin typeface="Century Schoolbook"/>
                  <a:ea typeface="ＭＳ Ｐゴシック" charset="0"/>
                  <a:cs typeface="Century Schoolbook"/>
                </a:rPr>
                <a:t>φ</a:t>
              </a:r>
              <a:endParaRPr kumimoji="0" lang="en-US" sz="1800" b="1" i="0" u="none" strike="noStrike" kern="1200" cap="none" spc="0" normalizeH="0" baseline="-25000" noProof="0" dirty="0">
                <a:ln>
                  <a:noFill/>
                </a:ln>
                <a:solidFill>
                  <a:srgbClr val="0033A0"/>
                </a:solidFill>
                <a:effectLst/>
                <a:uLnTx/>
                <a:uFillTx/>
                <a:latin typeface="Century Schoolbook"/>
                <a:ea typeface="ＭＳ Ｐゴシック" charset="0"/>
                <a:cs typeface="Century Schoolbook"/>
              </a:endParaRPr>
            </a:p>
          </p:txBody>
        </p:sp>
        <p:cxnSp>
          <p:nvCxnSpPr>
            <p:cNvPr id="7" name="Straight Connector 6"/>
            <p:cNvCxnSpPr/>
            <p:nvPr/>
          </p:nvCxnSpPr>
          <p:spPr bwMode="auto">
            <a:xfrm>
              <a:off x="7020272" y="5229200"/>
              <a:ext cx="1872208" cy="0"/>
            </a:xfrm>
            <a:prstGeom prst="line">
              <a:avLst/>
            </a:prstGeom>
            <a:grpFill/>
            <a:ln w="12700" cap="flat" cmpd="sng" algn="ctr">
              <a:solidFill>
                <a:schemeClr val="tx1"/>
              </a:solidFill>
              <a:prstDash val="dash"/>
              <a:round/>
              <a:headEnd type="triangle" w="med" len="med"/>
              <a:tailEnd type="none" w="med" len="med"/>
            </a:ln>
            <a:effectLst/>
          </p:spPr>
        </p:cxnSp>
        <p:cxnSp>
          <p:nvCxnSpPr>
            <p:cNvPr id="8" name="Straight Connector 7"/>
            <p:cNvCxnSpPr/>
            <p:nvPr/>
          </p:nvCxnSpPr>
          <p:spPr bwMode="auto">
            <a:xfrm>
              <a:off x="8028384" y="4437112"/>
              <a:ext cx="0" cy="1656184"/>
            </a:xfrm>
            <a:prstGeom prst="line">
              <a:avLst/>
            </a:prstGeom>
            <a:grpFill/>
            <a:ln w="12700" cap="flat" cmpd="sng" algn="ctr">
              <a:solidFill>
                <a:schemeClr val="tx1"/>
              </a:solidFill>
              <a:prstDash val="dash"/>
              <a:round/>
              <a:headEnd type="triangle" w="med" len="med"/>
              <a:tailEnd type="none" w="med" len="med"/>
            </a:ln>
            <a:effectLst/>
          </p:spPr>
        </p:cxnSp>
        <p:sp>
          <p:nvSpPr>
            <p:cNvPr id="9" name="Rectangle 8"/>
            <p:cNvSpPr/>
            <p:nvPr/>
          </p:nvSpPr>
          <p:spPr bwMode="auto">
            <a:xfrm rot="938038">
              <a:off x="7612440" y="4813255"/>
              <a:ext cx="792087" cy="792087"/>
            </a:xfrm>
            <a:prstGeom prst="rect">
              <a:avLst/>
            </a:prstGeom>
            <a:grp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cxnSp>
          <p:nvCxnSpPr>
            <p:cNvPr id="10" name="Straight Connector 9"/>
            <p:cNvCxnSpPr/>
            <p:nvPr/>
          </p:nvCxnSpPr>
          <p:spPr bwMode="auto">
            <a:xfrm rot="21079636" flipH="1">
              <a:off x="7740352" y="4509119"/>
              <a:ext cx="576064" cy="1440161"/>
            </a:xfrm>
            <a:prstGeom prst="line">
              <a:avLst/>
            </a:prstGeom>
            <a:grpFill/>
            <a:ln w="12700" cap="flat" cmpd="sng" algn="ctr">
              <a:solidFill>
                <a:schemeClr val="tx1"/>
              </a:solidFill>
              <a:prstDash val="solid"/>
              <a:round/>
              <a:headEnd type="triangle" w="med" len="med"/>
              <a:tailEnd type="none" w="med" len="med"/>
            </a:ln>
            <a:effectLst/>
          </p:spPr>
        </p:cxnSp>
        <p:cxnSp>
          <p:nvCxnSpPr>
            <p:cNvPr id="11" name="Straight Connector 10"/>
            <p:cNvCxnSpPr/>
            <p:nvPr/>
          </p:nvCxnSpPr>
          <p:spPr bwMode="auto">
            <a:xfrm rot="21079636">
              <a:off x="7236295" y="4869160"/>
              <a:ext cx="1584176" cy="720080"/>
            </a:xfrm>
            <a:prstGeom prst="line">
              <a:avLst/>
            </a:prstGeom>
            <a:grpFill/>
            <a:ln w="12700" cap="flat" cmpd="sng" algn="ctr">
              <a:solidFill>
                <a:schemeClr val="tx1"/>
              </a:solidFill>
              <a:prstDash val="solid"/>
              <a:round/>
              <a:headEnd type="triangle" w="med" len="med"/>
              <a:tailEnd type="none" w="med" len="med"/>
            </a:ln>
            <a:effectLst/>
          </p:spPr>
        </p:cxnSp>
      </p:grpSp>
      <p:sp>
        <p:nvSpPr>
          <p:cNvPr id="12" name="TextBox 11"/>
          <p:cNvSpPr txBox="1"/>
          <p:nvPr/>
        </p:nvSpPr>
        <p:spPr>
          <a:xfrm>
            <a:off x="3311829" y="1706608"/>
            <a:ext cx="1897848" cy="338554"/>
          </a:xfrm>
          <a:prstGeom prst="rect">
            <a:avLst/>
          </a:prstGeom>
        </p:spPr>
        <p:txBody>
          <a:bodyPr wrap="none" rtlCol="0">
            <a:spAutoFit/>
          </a:bodyPr>
          <a:lstStyle/>
          <a:p>
            <a:pPr marL="0" marR="0" lvl="0" indent="0" algn="ctr" defTabSz="914400" rtl="0" eaLnBrk="1" fontAlgn="auto" latinLnBrk="0" hangingPunct="1">
              <a:lnSpc>
                <a:spcPct val="100000"/>
              </a:lnSpc>
              <a:spcBef>
                <a:spcPct val="20000"/>
              </a:spcBef>
              <a:spcAft>
                <a:spcPts val="400"/>
              </a:spcAft>
              <a:buClr>
                <a:srgbClr val="0000FF"/>
              </a:buClr>
              <a:buSzPct val="80000"/>
              <a:buFont typeface="Wingdings" charset="0"/>
              <a:buNone/>
              <a:tabLst/>
              <a:defRPr/>
            </a:pPr>
            <a:r>
              <a:rPr kumimoji="0" lang="en-GB" sz="1600" b="1" i="1" u="none" strike="noStrike" kern="0" cap="none" spc="0" normalizeH="0" baseline="0" noProof="0" dirty="0">
                <a:ln>
                  <a:noFill/>
                </a:ln>
                <a:solidFill>
                  <a:srgbClr val="FF0000"/>
                </a:solidFill>
                <a:effectLst/>
                <a:uLnTx/>
                <a:uFillTx/>
                <a:latin typeface="Arial"/>
                <a:ea typeface="ＭＳ Ｐゴシック" charset="0"/>
              </a:rPr>
              <a:t>tilted quadrupole</a:t>
            </a:r>
          </a:p>
        </p:txBody>
      </p:sp>
      <p:sp>
        <p:nvSpPr>
          <p:cNvPr id="13" name="TextBox 12"/>
          <p:cNvSpPr txBox="1"/>
          <p:nvPr/>
        </p:nvSpPr>
        <p:spPr>
          <a:xfrm>
            <a:off x="5530445" y="1710778"/>
            <a:ext cx="2114654" cy="338554"/>
          </a:xfrm>
          <a:prstGeom prst="rect">
            <a:avLst/>
          </a:prstGeom>
        </p:spPr>
        <p:txBody>
          <a:bodyPr wrap="none" rtlCol="0">
            <a:spAutoFit/>
          </a:bodyPr>
          <a:lstStyle/>
          <a:p>
            <a:pPr marL="0" marR="0" lvl="0" indent="0" algn="ctr" defTabSz="914400" rtl="0" eaLnBrk="1" fontAlgn="auto" latinLnBrk="0" hangingPunct="1">
              <a:lnSpc>
                <a:spcPct val="100000"/>
              </a:lnSpc>
              <a:spcBef>
                <a:spcPct val="20000"/>
              </a:spcBef>
              <a:spcAft>
                <a:spcPts val="400"/>
              </a:spcAft>
              <a:buClr>
                <a:srgbClr val="0000FF"/>
              </a:buClr>
              <a:buSzPct val="80000"/>
              <a:buFont typeface="Wingdings" charset="0"/>
              <a:buNone/>
              <a:tabLst/>
              <a:defRPr/>
            </a:pPr>
            <a:r>
              <a:rPr kumimoji="0" lang="en-GB" sz="1600" b="1" i="1" u="none" strike="noStrike" kern="0" cap="none" spc="0" normalizeH="0" baseline="0" noProof="0" dirty="0">
                <a:ln>
                  <a:noFill/>
                </a:ln>
                <a:solidFill>
                  <a:srgbClr val="0000FF"/>
                </a:solidFill>
                <a:effectLst/>
                <a:uLnTx/>
                <a:uFillTx/>
                <a:latin typeface="Arial"/>
                <a:ea typeface="ＭＳ Ｐゴシック" charset="0"/>
              </a:rPr>
              <a:t>normal quadrupole</a:t>
            </a:r>
          </a:p>
        </p:txBody>
      </p:sp>
      <p:sp>
        <p:nvSpPr>
          <p:cNvPr id="14" name="TextBox 13"/>
          <p:cNvSpPr txBox="1"/>
          <p:nvPr/>
        </p:nvSpPr>
        <p:spPr>
          <a:xfrm>
            <a:off x="7980012" y="1715738"/>
            <a:ext cx="1932413" cy="338554"/>
          </a:xfrm>
          <a:prstGeom prst="rect">
            <a:avLst/>
          </a:prstGeom>
        </p:spPr>
        <p:txBody>
          <a:bodyPr wrap="none" rtlCol="0">
            <a:spAutoFit/>
          </a:bodyPr>
          <a:lstStyle/>
          <a:p>
            <a:pPr marL="0" marR="0" lvl="0" indent="0" algn="ctr" defTabSz="914400" rtl="0" eaLnBrk="1" fontAlgn="auto" latinLnBrk="0" hangingPunct="1">
              <a:lnSpc>
                <a:spcPct val="100000"/>
              </a:lnSpc>
              <a:spcBef>
                <a:spcPct val="20000"/>
              </a:spcBef>
              <a:spcAft>
                <a:spcPts val="400"/>
              </a:spcAft>
              <a:buClr>
                <a:srgbClr val="0000FF"/>
              </a:buClr>
              <a:buSzPct val="80000"/>
              <a:buFont typeface="Wingdings" charset="0"/>
              <a:buNone/>
              <a:tabLst/>
              <a:defRPr/>
            </a:pPr>
            <a:r>
              <a:rPr kumimoji="0" lang="en-GB" sz="1600" b="1" i="1" u="none" strike="noStrike" kern="0" cap="none" spc="0" normalizeH="0" baseline="0" noProof="0" dirty="0">
                <a:ln>
                  <a:noFill/>
                </a:ln>
                <a:solidFill>
                  <a:srgbClr val="FF0000"/>
                </a:solidFill>
                <a:effectLst/>
                <a:uLnTx/>
                <a:uFillTx/>
                <a:latin typeface="Arial"/>
                <a:ea typeface="ＭＳ Ｐゴシック" charset="0"/>
              </a:rPr>
              <a:t>skew quadrupole</a:t>
            </a:r>
          </a:p>
        </p:txBody>
      </p:sp>
      <p:grpSp>
        <p:nvGrpSpPr>
          <p:cNvPr id="49" name="Group 48"/>
          <p:cNvGrpSpPr>
            <a:grpSpLocks noChangeAspect="1"/>
          </p:cNvGrpSpPr>
          <p:nvPr/>
        </p:nvGrpSpPr>
        <p:grpSpPr>
          <a:xfrm>
            <a:off x="6560908" y="2105351"/>
            <a:ext cx="861772" cy="846179"/>
            <a:chOff x="2186398" y="1924180"/>
            <a:chExt cx="932295" cy="915436"/>
          </a:xfrm>
        </p:grpSpPr>
        <p:grpSp>
          <p:nvGrpSpPr>
            <p:cNvPr id="50" name="Group 49"/>
            <p:cNvGrpSpPr/>
            <p:nvPr/>
          </p:nvGrpSpPr>
          <p:grpSpPr>
            <a:xfrm>
              <a:off x="2186398" y="1924180"/>
              <a:ext cx="879606" cy="915436"/>
              <a:chOff x="1438934" y="2068196"/>
              <a:chExt cx="879606" cy="915436"/>
            </a:xfrm>
          </p:grpSpPr>
          <p:cxnSp>
            <p:nvCxnSpPr>
              <p:cNvPr id="53" name="Straight Connector 52"/>
              <p:cNvCxnSpPr/>
              <p:nvPr/>
            </p:nvCxnSpPr>
            <p:spPr bwMode="auto">
              <a:xfrm flipV="1">
                <a:off x="1489356" y="2068196"/>
                <a:ext cx="0" cy="8568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54" name="Straight Connector 53"/>
              <p:cNvCxnSpPr/>
              <p:nvPr/>
            </p:nvCxnSpPr>
            <p:spPr bwMode="auto">
              <a:xfrm rot="5400000" flipV="1">
                <a:off x="1890130" y="2509140"/>
                <a:ext cx="0" cy="8568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55" name="Oval 54"/>
              <p:cNvSpPr>
                <a:spLocks noChangeAspect="1"/>
              </p:cNvSpPr>
              <p:nvPr/>
            </p:nvSpPr>
            <p:spPr bwMode="auto">
              <a:xfrm>
                <a:off x="1438934"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grpSp>
        <p:pic>
          <p:nvPicPr>
            <p:cNvPr id="51" name="Picture 5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1445" y="1979484"/>
              <a:ext cx="105440" cy="140587"/>
            </a:xfrm>
            <a:prstGeom prst="rect">
              <a:avLst/>
            </a:prstGeom>
          </p:spPr>
        </p:pic>
        <p:pic>
          <p:nvPicPr>
            <p:cNvPr id="52" name="Picture 5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7395" y="2631234"/>
              <a:ext cx="111298" cy="99583"/>
            </a:xfrm>
            <a:prstGeom prst="rect">
              <a:avLst/>
            </a:prstGeom>
          </p:spPr>
        </p:pic>
      </p:grpSp>
      <p:grpSp>
        <p:nvGrpSpPr>
          <p:cNvPr id="56" name="Group 55"/>
          <p:cNvGrpSpPr>
            <a:grpSpLocks noChangeAspect="1"/>
          </p:cNvGrpSpPr>
          <p:nvPr/>
        </p:nvGrpSpPr>
        <p:grpSpPr>
          <a:xfrm>
            <a:off x="8892660" y="2105351"/>
            <a:ext cx="861772" cy="846179"/>
            <a:chOff x="2186398" y="1924180"/>
            <a:chExt cx="932295" cy="915436"/>
          </a:xfrm>
        </p:grpSpPr>
        <p:grpSp>
          <p:nvGrpSpPr>
            <p:cNvPr id="57" name="Group 56"/>
            <p:cNvGrpSpPr/>
            <p:nvPr/>
          </p:nvGrpSpPr>
          <p:grpSpPr>
            <a:xfrm>
              <a:off x="2186398" y="1924180"/>
              <a:ext cx="879606" cy="915436"/>
              <a:chOff x="1438934" y="2068196"/>
              <a:chExt cx="879606" cy="915436"/>
            </a:xfrm>
          </p:grpSpPr>
          <p:cxnSp>
            <p:nvCxnSpPr>
              <p:cNvPr id="60" name="Straight Connector 59"/>
              <p:cNvCxnSpPr/>
              <p:nvPr/>
            </p:nvCxnSpPr>
            <p:spPr bwMode="auto">
              <a:xfrm flipV="1">
                <a:off x="1489356" y="2068196"/>
                <a:ext cx="0" cy="8568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61" name="Straight Connector 60"/>
              <p:cNvCxnSpPr/>
              <p:nvPr/>
            </p:nvCxnSpPr>
            <p:spPr bwMode="auto">
              <a:xfrm rot="5400000" flipV="1">
                <a:off x="1890130" y="2509140"/>
                <a:ext cx="0" cy="8568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62" name="Oval 61"/>
              <p:cNvSpPr>
                <a:spLocks noChangeAspect="1"/>
              </p:cNvSpPr>
              <p:nvPr/>
            </p:nvSpPr>
            <p:spPr bwMode="auto">
              <a:xfrm>
                <a:off x="1438934"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grpSp>
        <p:pic>
          <p:nvPicPr>
            <p:cNvPr id="58" name="Picture 5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1445" y="1979484"/>
              <a:ext cx="105440" cy="140587"/>
            </a:xfrm>
            <a:prstGeom prst="rect">
              <a:avLst/>
            </a:prstGeom>
          </p:spPr>
        </p:pic>
        <p:pic>
          <p:nvPicPr>
            <p:cNvPr id="59" name="Picture 5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7395" y="2631234"/>
              <a:ext cx="111298" cy="99583"/>
            </a:xfrm>
            <a:prstGeom prst="rect">
              <a:avLst/>
            </a:prstGeom>
          </p:spPr>
        </p:pic>
      </p:grpSp>
      <p:grpSp>
        <p:nvGrpSpPr>
          <p:cNvPr id="22" name="Group 21">
            <a:extLst>
              <a:ext uri="{FF2B5EF4-FFF2-40B4-BE49-F238E27FC236}">
                <a16:creationId xmlns:a16="http://schemas.microsoft.com/office/drawing/2014/main" id="{DCC4904B-8769-D49E-917B-4A960613B1E8}"/>
              </a:ext>
            </a:extLst>
          </p:cNvPr>
          <p:cNvGrpSpPr/>
          <p:nvPr/>
        </p:nvGrpSpPr>
        <p:grpSpPr>
          <a:xfrm>
            <a:off x="2146405" y="4142629"/>
            <a:ext cx="8353735" cy="2049844"/>
            <a:chOff x="2146405" y="4142629"/>
            <a:chExt cx="8353735" cy="2049844"/>
          </a:xfrm>
        </p:grpSpPr>
        <p:sp>
          <p:nvSpPr>
            <p:cNvPr id="16" name="Rectangle 15"/>
            <p:cNvSpPr/>
            <p:nvPr/>
          </p:nvSpPr>
          <p:spPr bwMode="auto">
            <a:xfrm>
              <a:off x="2146405" y="4592490"/>
              <a:ext cx="6552728" cy="152170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sp>
          <p:nvSpPr>
            <p:cNvPr id="18" name="AutoShape 6"/>
            <p:cNvSpPr>
              <a:spLocks/>
            </p:cNvSpPr>
            <p:nvPr/>
          </p:nvSpPr>
          <p:spPr bwMode="auto">
            <a:xfrm rot="5419254">
              <a:off x="5210648" y="4597969"/>
              <a:ext cx="172587" cy="1136396"/>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19" name="AutoShape 6"/>
            <p:cNvSpPr>
              <a:spLocks/>
            </p:cNvSpPr>
            <p:nvPr/>
          </p:nvSpPr>
          <p:spPr bwMode="auto">
            <a:xfrm rot="16200000">
              <a:off x="5196818" y="4927550"/>
              <a:ext cx="199141" cy="1137075"/>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20" name="Rectangle 19"/>
            <p:cNvSpPr/>
            <p:nvPr/>
          </p:nvSpPr>
          <p:spPr>
            <a:xfrm>
              <a:off x="5844410" y="5121397"/>
              <a:ext cx="2123799" cy="400110"/>
            </a:xfrm>
            <a:prstGeom prst="rect">
              <a:avLst/>
            </a:prstGeom>
          </p:spPr>
          <p:txBody>
            <a:bodyPr wrap="none">
              <a:spAutoFit/>
            </a:bodyPr>
            <a:lstStyle/>
            <a:p>
              <a:pPr marL="0" marR="0" lvl="0" indent="0" algn="l" defTabSz="914400" rtl="0" eaLnBrk="1" fontAlgn="base" latinLnBrk="0" hangingPunct="1">
                <a:lnSpc>
                  <a:spcPct val="100000"/>
                </a:lnSpc>
                <a:spcBef>
                  <a:spcPts val="0"/>
                </a:spcBef>
                <a:spcAft>
                  <a:spcPct val="0"/>
                </a:spcAft>
                <a:buClr>
                  <a:srgbClr val="00007D"/>
                </a:buClr>
                <a:buSzTx/>
                <a:buFont typeface="Wingdings" charset="0"/>
                <a:buNone/>
                <a:tabLst/>
                <a:defRPr/>
              </a:pPr>
              <a:r>
                <a:rPr kumimoji="0" lang="en-US" sz="2000" b="0" i="0" u="none" strike="noStrike" kern="1200" cap="none" spc="0" normalizeH="0" baseline="0" noProof="0" dirty="0">
                  <a:ln>
                    <a:noFill/>
                  </a:ln>
                  <a:solidFill>
                    <a:srgbClr val="FF0000"/>
                  </a:solidFill>
                  <a:effectLst/>
                  <a:uLnTx/>
                  <a:uFillTx/>
                  <a:latin typeface="Arial"/>
                  <a:ea typeface="ＭＳ Ｐゴシック" charset="0"/>
                  <a:cs typeface="Arial"/>
                </a:rPr>
                <a:t>skew quadrupole</a:t>
              </a:r>
            </a:p>
          </p:txBody>
        </p:sp>
        <p:grpSp>
          <p:nvGrpSpPr>
            <p:cNvPr id="27" name="Group 26"/>
            <p:cNvGrpSpPr/>
            <p:nvPr/>
          </p:nvGrpSpPr>
          <p:grpSpPr>
            <a:xfrm>
              <a:off x="8794520" y="4509120"/>
              <a:ext cx="1705620" cy="1683353"/>
              <a:chOff x="7270520" y="4773850"/>
              <a:chExt cx="1705620" cy="1683353"/>
            </a:xfrm>
          </p:grpSpPr>
          <p:pic>
            <p:nvPicPr>
              <p:cNvPr id="15" name="Picture 14"/>
              <p:cNvPicPr>
                <a:picLocks noChangeAspect="1"/>
              </p:cNvPicPr>
              <p:nvPr/>
            </p:nvPicPr>
            <p:blipFill>
              <a:blip r:embed="rId5"/>
              <a:stretch>
                <a:fillRect/>
              </a:stretch>
            </p:blipFill>
            <p:spPr>
              <a:xfrm>
                <a:off x="7270520" y="4773850"/>
                <a:ext cx="1705620" cy="1683353"/>
              </a:xfrm>
              <a:prstGeom prst="rect">
                <a:avLst/>
              </a:prstGeom>
            </p:spPr>
          </p:pic>
          <p:sp>
            <p:nvSpPr>
              <p:cNvPr id="25" name="Oval 24"/>
              <p:cNvSpPr>
                <a:spLocks noChangeAspect="1"/>
              </p:cNvSpPr>
              <p:nvPr/>
            </p:nvSpPr>
            <p:spPr bwMode="auto">
              <a:xfrm>
                <a:off x="8062304" y="5576550"/>
                <a:ext cx="108000" cy="108000"/>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sp>
            <p:nvSpPr>
              <p:cNvPr id="26" name="Oval 25"/>
              <p:cNvSpPr>
                <a:spLocks noChangeAspect="1"/>
              </p:cNvSpPr>
              <p:nvPr/>
            </p:nvSpPr>
            <p:spPr bwMode="auto">
              <a:xfrm>
                <a:off x="8063340" y="5349914"/>
                <a:ext cx="108000" cy="108000"/>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grpSp>
        <p:pic>
          <p:nvPicPr>
            <p:cNvPr id="65" name="Picture 64" descr="B_y_=_B_2_(x^2_-.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67896" y="5623690"/>
              <a:ext cx="6333468" cy="314842"/>
            </a:xfrm>
            <a:prstGeom prst="rect">
              <a:avLst/>
            </a:prstGeom>
          </p:spPr>
        </p:pic>
        <p:pic>
          <p:nvPicPr>
            <p:cNvPr id="66" name="Picture 65" descr="B_x_=_2_B_2_x_ba.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46595" y="4788783"/>
              <a:ext cx="3537679" cy="239604"/>
            </a:xfrm>
            <a:prstGeom prst="rect">
              <a:avLst/>
            </a:prstGeom>
          </p:spPr>
        </p:pic>
        <p:pic>
          <p:nvPicPr>
            <p:cNvPr id="17" name="Picture 16" descr="delta_y.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23519" y="4142629"/>
              <a:ext cx="254000" cy="241300"/>
            </a:xfrm>
            <a:prstGeom prst="rect">
              <a:avLst/>
            </a:prstGeom>
          </p:spPr>
        </p:pic>
      </p:grpSp>
      <p:sp>
        <p:nvSpPr>
          <p:cNvPr id="24" name="Date Placeholder 23">
            <a:extLst>
              <a:ext uri="{FF2B5EF4-FFF2-40B4-BE49-F238E27FC236}">
                <a16:creationId xmlns:a16="http://schemas.microsoft.com/office/drawing/2014/main" id="{E88D8345-00FA-0752-C0A6-27EA893F3904}"/>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28" name="Footer Placeholder 27">
            <a:extLst>
              <a:ext uri="{FF2B5EF4-FFF2-40B4-BE49-F238E27FC236}">
                <a16:creationId xmlns:a16="http://schemas.microsoft.com/office/drawing/2014/main" id="{2E8841E2-AA6D-A328-F6BA-1D5346187D1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29" name="Slide Number Placeholder 28">
            <a:extLst>
              <a:ext uri="{FF2B5EF4-FFF2-40B4-BE49-F238E27FC236}">
                <a16:creationId xmlns:a16="http://schemas.microsoft.com/office/drawing/2014/main" id="{4BD6A530-B684-01CC-305F-7FC8A5706ECF}"/>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74</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21" name="Picture 20">
            <a:extLst>
              <a:ext uri="{FF2B5EF4-FFF2-40B4-BE49-F238E27FC236}">
                <a16:creationId xmlns:a16="http://schemas.microsoft.com/office/drawing/2014/main" id="{71F68D76-7064-B747-E685-AE86CEDFC668}"/>
              </a:ext>
            </a:extLst>
          </p:cNvPr>
          <p:cNvPicPr>
            <a:picLocks noChangeAspect="1"/>
          </p:cNvPicPr>
          <p:nvPr/>
        </p:nvPicPr>
        <p:blipFill rotWithShape="1">
          <a:blip r:embed="rId2"/>
          <a:srcRect l="40359" t="13835" r="37837" b="-37"/>
          <a:stretch/>
        </p:blipFill>
        <p:spPr>
          <a:xfrm rot="1112527">
            <a:off x="3499682" y="2194254"/>
            <a:ext cx="1389385" cy="1322129"/>
          </a:xfrm>
          <a:prstGeom prst="rect">
            <a:avLst/>
          </a:prstGeom>
        </p:spPr>
      </p:pic>
      <p:grpSp>
        <p:nvGrpSpPr>
          <p:cNvPr id="35" name="Group 34"/>
          <p:cNvGrpSpPr>
            <a:grpSpLocks noChangeAspect="1"/>
          </p:cNvGrpSpPr>
          <p:nvPr/>
        </p:nvGrpSpPr>
        <p:grpSpPr>
          <a:xfrm>
            <a:off x="4142458" y="2023791"/>
            <a:ext cx="861772" cy="846179"/>
            <a:chOff x="2186398" y="1924180"/>
            <a:chExt cx="932295" cy="915436"/>
          </a:xfrm>
        </p:grpSpPr>
        <p:grpSp>
          <p:nvGrpSpPr>
            <p:cNvPr id="36" name="Group 35"/>
            <p:cNvGrpSpPr/>
            <p:nvPr/>
          </p:nvGrpSpPr>
          <p:grpSpPr>
            <a:xfrm>
              <a:off x="2186398" y="1924180"/>
              <a:ext cx="879606" cy="915436"/>
              <a:chOff x="1438934" y="2068196"/>
              <a:chExt cx="879606" cy="915436"/>
            </a:xfrm>
          </p:grpSpPr>
          <p:cxnSp>
            <p:nvCxnSpPr>
              <p:cNvPr id="39" name="Straight Connector 38"/>
              <p:cNvCxnSpPr/>
              <p:nvPr/>
            </p:nvCxnSpPr>
            <p:spPr bwMode="auto">
              <a:xfrm flipV="1">
                <a:off x="1489356" y="2068196"/>
                <a:ext cx="0" cy="8568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40" name="Straight Connector 39"/>
              <p:cNvCxnSpPr/>
              <p:nvPr/>
            </p:nvCxnSpPr>
            <p:spPr bwMode="auto">
              <a:xfrm rot="5400000" flipV="1">
                <a:off x="1890130" y="2509140"/>
                <a:ext cx="0" cy="8568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41" name="Oval 40"/>
              <p:cNvSpPr>
                <a:spLocks noChangeAspect="1"/>
              </p:cNvSpPr>
              <p:nvPr/>
            </p:nvSpPr>
            <p:spPr bwMode="auto">
              <a:xfrm>
                <a:off x="1438934"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rgbClr val="F8F8F8"/>
                  </a:buClr>
                  <a:buSzPct val="75000"/>
                  <a:buFont typeface="Wingdings" pitchFamily="48" charset="2"/>
                  <a:buChar char="n"/>
                  <a:tabLst/>
                  <a:defRPr/>
                </a:pPr>
                <a:endParaRPr kumimoji="0" lang="en-US" sz="2400" b="0" i="0" u="none" strike="noStrike" kern="1200" cap="none" spc="0" normalizeH="0" baseline="0" noProof="0">
                  <a:ln>
                    <a:noFill/>
                  </a:ln>
                  <a:solidFill>
                    <a:srgbClr val="0033A0"/>
                  </a:solidFill>
                  <a:effectLst/>
                  <a:uLnTx/>
                  <a:uFillTx/>
                  <a:latin typeface="Times New Roman" pitchFamily="48" charset="0"/>
                  <a:ea typeface="ＭＳ Ｐゴシック" charset="0"/>
                </a:endParaRPr>
              </a:p>
            </p:txBody>
          </p:sp>
        </p:grpSp>
        <p:pic>
          <p:nvPicPr>
            <p:cNvPr id="37" name="Picture 3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1445" y="1979484"/>
              <a:ext cx="105440" cy="140587"/>
            </a:xfrm>
            <a:prstGeom prst="rect">
              <a:avLst/>
            </a:prstGeom>
          </p:spPr>
        </p:pic>
        <p:pic>
          <p:nvPicPr>
            <p:cNvPr id="38" name="Picture 3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7395" y="2631234"/>
              <a:ext cx="111298" cy="99583"/>
            </a:xfrm>
            <a:prstGeom prst="rect">
              <a:avLst/>
            </a:prstGeom>
          </p:spPr>
        </p:pic>
      </p:grpSp>
    </p:spTree>
    <p:extLst>
      <p:ext uri="{BB962C8B-B14F-4D97-AF65-F5344CB8AC3E}">
        <p14:creationId xmlns:p14="http://schemas.microsoft.com/office/powerpoint/2010/main" val="249693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 vs. skew quadrupole</a:t>
            </a:r>
          </a:p>
        </p:txBody>
      </p:sp>
      <p:sp>
        <p:nvSpPr>
          <p:cNvPr id="9" name="TextBox 8"/>
          <p:cNvSpPr txBox="1"/>
          <p:nvPr/>
        </p:nvSpPr>
        <p:spPr>
          <a:xfrm>
            <a:off x="7909275" y="1039251"/>
            <a:ext cx="2569958" cy="400110"/>
          </a:xfrm>
          <a:prstGeom prst="rect">
            <a:avLst/>
          </a:prstGeom>
        </p:spPr>
        <p:txBody>
          <a:bodyPr wrap="none" rtlCol="0">
            <a:spAutoFit/>
          </a:bodyPr>
          <a:lstStyle/>
          <a:p>
            <a:pPr marL="0" marR="0" lvl="0" indent="0" algn="ctr" defTabSz="914400" rtl="0" eaLnBrk="1" fontAlgn="auto" latinLnBrk="0" hangingPunct="1">
              <a:lnSpc>
                <a:spcPct val="100000"/>
              </a:lnSpc>
              <a:spcBef>
                <a:spcPct val="20000"/>
              </a:spcBef>
              <a:spcAft>
                <a:spcPts val="400"/>
              </a:spcAft>
              <a:buClr>
                <a:srgbClr val="0000FF"/>
              </a:buClr>
              <a:buSzPct val="80000"/>
              <a:buFont typeface="Wingdings" charset="0"/>
              <a:buNone/>
              <a:tabLst/>
              <a:defRPr/>
            </a:pPr>
            <a:r>
              <a:rPr kumimoji="0" lang="en-GB" sz="2000" b="1" i="1" u="none" strike="noStrike" kern="0" cap="none" spc="0" normalizeH="0" baseline="0" noProof="0" dirty="0">
                <a:ln>
                  <a:noFill/>
                </a:ln>
                <a:solidFill>
                  <a:srgbClr val="0033A0"/>
                </a:solidFill>
                <a:effectLst/>
                <a:uLnTx/>
                <a:uFillTx/>
                <a:latin typeface="Arial"/>
                <a:ea typeface="ＭＳ Ｐゴシック" charset="0"/>
              </a:rPr>
              <a:t>normal quadrupole</a:t>
            </a:r>
          </a:p>
        </p:txBody>
      </p:sp>
      <p:pic>
        <p:nvPicPr>
          <p:cNvPr id="14" name="Picture 13" descr="F_x_=_-k_x.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9404" y="1556792"/>
            <a:ext cx="1422400" cy="304800"/>
          </a:xfrm>
          <a:prstGeom prst="rect">
            <a:avLst/>
          </a:prstGeom>
        </p:spPr>
      </p:pic>
      <p:pic>
        <p:nvPicPr>
          <p:cNvPr id="16" name="Picture 15" descr="F_y_=_+_k_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9404" y="2084875"/>
            <a:ext cx="1409700" cy="342900"/>
          </a:xfrm>
          <a:prstGeom prst="rect">
            <a:avLst/>
          </a:prstGeom>
        </p:spPr>
      </p:pic>
      <p:cxnSp>
        <p:nvCxnSpPr>
          <p:cNvPr id="19" name="Straight Connector 18"/>
          <p:cNvCxnSpPr>
            <a:cxnSpLocks/>
          </p:cNvCxnSpPr>
          <p:nvPr/>
        </p:nvCxnSpPr>
        <p:spPr>
          <a:xfrm>
            <a:off x="740262" y="3627751"/>
            <a:ext cx="10367284" cy="0"/>
          </a:xfrm>
          <a:prstGeom prst="line">
            <a:avLst/>
          </a:prstGeom>
          <a:ln w="19050">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108370" y="3794457"/>
            <a:ext cx="2279790" cy="400110"/>
          </a:xfrm>
          <a:prstGeom prst="rect">
            <a:avLst/>
          </a:prstGeom>
        </p:spPr>
        <p:txBody>
          <a:bodyPr wrap="none" rtlCol="0">
            <a:spAutoFit/>
          </a:bodyPr>
          <a:lstStyle/>
          <a:p>
            <a:pPr marL="0" marR="0" lvl="0" indent="0" algn="ctr" defTabSz="914400" rtl="0" eaLnBrk="1" fontAlgn="auto" latinLnBrk="0" hangingPunct="1">
              <a:lnSpc>
                <a:spcPct val="100000"/>
              </a:lnSpc>
              <a:spcBef>
                <a:spcPct val="20000"/>
              </a:spcBef>
              <a:spcAft>
                <a:spcPts val="400"/>
              </a:spcAft>
              <a:buClr>
                <a:srgbClr val="0000FF"/>
              </a:buClr>
              <a:buSzPct val="80000"/>
              <a:buFont typeface="Wingdings" charset="0"/>
              <a:buNone/>
              <a:tabLst/>
              <a:defRPr/>
            </a:pPr>
            <a:r>
              <a:rPr kumimoji="0" lang="en-GB" sz="2000" b="1" i="1" u="none" strike="noStrike" kern="0" cap="none" spc="0" normalizeH="0" baseline="0" noProof="0" dirty="0">
                <a:ln>
                  <a:noFill/>
                </a:ln>
                <a:solidFill>
                  <a:srgbClr val="0033A0"/>
                </a:solidFill>
                <a:effectLst/>
                <a:uLnTx/>
                <a:uFillTx/>
                <a:latin typeface="Arial"/>
                <a:ea typeface="ＭＳ Ｐゴシック" charset="0"/>
              </a:rPr>
              <a:t>skew quadrupole</a:t>
            </a:r>
          </a:p>
        </p:txBody>
      </p:sp>
      <p:pic>
        <p:nvPicPr>
          <p:cNvPr id="27" name="Picture 26" descr="F_x_=_k_s_y.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5016" y="4263628"/>
            <a:ext cx="1295400" cy="317500"/>
          </a:xfrm>
          <a:prstGeom prst="rect">
            <a:avLst/>
          </a:prstGeom>
        </p:spPr>
      </p:pic>
      <p:pic>
        <p:nvPicPr>
          <p:cNvPr id="28" name="Picture 27" descr="F_y_=_k_s_x.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35598" y="4750394"/>
            <a:ext cx="1295400" cy="342900"/>
          </a:xfrm>
          <a:prstGeom prst="rect">
            <a:avLst/>
          </a:prstGeom>
        </p:spPr>
      </p:pic>
      <p:sp>
        <p:nvSpPr>
          <p:cNvPr id="29" name="TextBox 28"/>
          <p:cNvSpPr txBox="1"/>
          <p:nvPr/>
        </p:nvSpPr>
        <p:spPr>
          <a:xfrm>
            <a:off x="6798133" y="5062223"/>
            <a:ext cx="4804942" cy="12557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lang="en-US" sz="1800" dirty="0">
                <a:solidFill>
                  <a:schemeClr val="accent3"/>
                </a:solidFill>
                <a:latin typeface="Arial"/>
                <a:cs typeface="Arial"/>
              </a:rPr>
              <a:t>H</a:t>
            </a:r>
            <a:r>
              <a:rPr kumimoji="0" lang="en-US" sz="1800" b="0" i="0" u="none" strike="noStrike" kern="1200" cap="none" spc="0" normalizeH="0" baseline="0" noProof="0" dirty="0" err="1">
                <a:ln>
                  <a:noFill/>
                </a:ln>
                <a:solidFill>
                  <a:schemeClr val="accent3"/>
                </a:solidFill>
                <a:effectLst/>
                <a:uLnTx/>
                <a:uFillTx/>
                <a:latin typeface="Arial"/>
                <a:ea typeface="ＭＳ Ｐゴシック" charset="0"/>
                <a:cs typeface="Arial"/>
              </a:rPr>
              <a:t>orizontal</a:t>
            </a:r>
            <a:r>
              <a:rPr kumimoji="0" lang="en-US" sz="1800" b="0" i="0" u="none" strike="noStrike" kern="1200" cap="none" spc="0" normalizeH="0" baseline="0" noProof="0" dirty="0">
                <a:ln>
                  <a:noFill/>
                </a:ln>
                <a:solidFill>
                  <a:schemeClr val="accent3"/>
                </a:solidFill>
                <a:effectLst/>
                <a:uLnTx/>
                <a:uFillTx/>
                <a:latin typeface="Arial"/>
                <a:ea typeface="ＭＳ Ｐゴシック" charset="0"/>
                <a:cs typeface="Arial"/>
              </a:rPr>
              <a:t> force depends on vertical position (and vice versa) </a:t>
            </a:r>
          </a:p>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800" b="1" i="0" u="none" strike="noStrike" kern="1200" cap="none" spc="0" normalizeH="0" baseline="0" noProof="0" dirty="0">
                <a:ln>
                  <a:noFill/>
                </a:ln>
                <a:solidFill>
                  <a:schemeClr val="accent3"/>
                </a:solidFill>
                <a:effectLst/>
                <a:uLnTx/>
                <a:uFillTx/>
                <a:latin typeface="Arial"/>
                <a:ea typeface="ＭＳ Ｐゴシック" charset="0"/>
                <a:cs typeface="Arial"/>
                <a:sym typeface="Wingdings"/>
              </a:rPr>
              <a:t> </a:t>
            </a:r>
            <a:r>
              <a:rPr kumimoji="0" lang="en-US" sz="1800" b="1" i="0" u="none" strike="noStrike" kern="1200" cap="none" spc="0" normalizeH="0" baseline="0" noProof="0" dirty="0">
                <a:ln>
                  <a:noFill/>
                </a:ln>
                <a:solidFill>
                  <a:schemeClr val="accent3"/>
                </a:solidFill>
                <a:effectLst/>
                <a:uLnTx/>
                <a:uFillTx/>
                <a:latin typeface="Arial"/>
                <a:ea typeface="ＭＳ Ｐゴシック" charset="0"/>
                <a:cs typeface="Arial"/>
              </a:rPr>
              <a:t>resulting forces couples the motion in the two planes</a:t>
            </a:r>
          </a:p>
        </p:txBody>
      </p:sp>
      <p:sp>
        <p:nvSpPr>
          <p:cNvPr id="30" name="TextBox 29"/>
          <p:cNvSpPr txBox="1"/>
          <p:nvPr/>
        </p:nvSpPr>
        <p:spPr>
          <a:xfrm>
            <a:off x="7132450" y="2564904"/>
            <a:ext cx="4315723"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800" b="0" i="0" u="none" strike="noStrike" kern="1200" cap="none" spc="0" normalizeH="0" baseline="0" noProof="0" dirty="0">
                <a:ln>
                  <a:noFill/>
                </a:ln>
                <a:solidFill>
                  <a:srgbClr val="0033A0"/>
                </a:solidFill>
                <a:effectLst/>
                <a:uLnTx/>
                <a:uFillTx/>
                <a:latin typeface="Arial"/>
                <a:ea typeface="ＭＳ Ｐゴシック" charset="0"/>
                <a:cs typeface="Arial"/>
              </a:rPr>
              <a:t>horizontal force depends on horizontal position (and likewise for vertical)</a:t>
            </a:r>
          </a:p>
        </p:txBody>
      </p:sp>
      <p:sp>
        <p:nvSpPr>
          <p:cNvPr id="3" name="Date Placeholder 2">
            <a:extLst>
              <a:ext uri="{FF2B5EF4-FFF2-40B4-BE49-F238E27FC236}">
                <a16:creationId xmlns:a16="http://schemas.microsoft.com/office/drawing/2014/main" id="{59C11340-78D6-B5A8-4A4B-F2084C4F2152}"/>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4" name="Footer Placeholder 3">
            <a:extLst>
              <a:ext uri="{FF2B5EF4-FFF2-40B4-BE49-F238E27FC236}">
                <a16:creationId xmlns:a16="http://schemas.microsoft.com/office/drawing/2014/main" id="{F3DD8DEC-5BD7-31A5-DD96-853D62D4577D}"/>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5" name="Slide Number Placeholder 4">
            <a:extLst>
              <a:ext uri="{FF2B5EF4-FFF2-40B4-BE49-F238E27FC236}">
                <a16:creationId xmlns:a16="http://schemas.microsoft.com/office/drawing/2014/main" id="{28C77727-74CF-7C41-C2E4-CA00FB118E7E}"/>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75</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13" name="Picture 12" descr="Diagram&#10;&#10;Description automatically generated with medium confidence">
            <a:extLst>
              <a:ext uri="{FF2B5EF4-FFF2-40B4-BE49-F238E27FC236}">
                <a16:creationId xmlns:a16="http://schemas.microsoft.com/office/drawing/2014/main" id="{CF644D2A-8FBC-14C1-FA49-093E80DB5497}"/>
              </a:ext>
            </a:extLst>
          </p:cNvPr>
          <p:cNvPicPr>
            <a:picLocks noChangeAspect="1"/>
          </p:cNvPicPr>
          <p:nvPr/>
        </p:nvPicPr>
        <p:blipFill>
          <a:blip r:embed="rId6"/>
          <a:stretch>
            <a:fillRect/>
          </a:stretch>
        </p:blipFill>
        <p:spPr>
          <a:xfrm>
            <a:off x="733597" y="1005276"/>
            <a:ext cx="5944249" cy="2502404"/>
          </a:xfrm>
          <a:prstGeom prst="rect">
            <a:avLst/>
          </a:prstGeom>
        </p:spPr>
      </p:pic>
      <p:pic>
        <p:nvPicPr>
          <p:cNvPr id="18" name="Picture 17" descr="Diagram&#10;&#10;Description automatically generated">
            <a:extLst>
              <a:ext uri="{FF2B5EF4-FFF2-40B4-BE49-F238E27FC236}">
                <a16:creationId xmlns:a16="http://schemas.microsoft.com/office/drawing/2014/main" id="{94367126-2788-8C1D-AA29-C3FE99F1335C}"/>
              </a:ext>
            </a:extLst>
          </p:cNvPr>
          <p:cNvPicPr>
            <a:picLocks noChangeAspect="1"/>
          </p:cNvPicPr>
          <p:nvPr/>
        </p:nvPicPr>
        <p:blipFill>
          <a:blip r:embed="rId7"/>
          <a:stretch>
            <a:fillRect/>
          </a:stretch>
        </p:blipFill>
        <p:spPr>
          <a:xfrm>
            <a:off x="740262" y="3744754"/>
            <a:ext cx="5355738" cy="2513523"/>
          </a:xfrm>
          <a:prstGeom prst="rect">
            <a:avLst/>
          </a:prstGeom>
        </p:spPr>
      </p:pic>
    </p:spTree>
    <p:extLst>
      <p:ext uri="{BB962C8B-B14F-4D97-AF65-F5344CB8AC3E}">
        <p14:creationId xmlns:p14="http://schemas.microsoft.com/office/powerpoint/2010/main" val="314259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8" y="1124743"/>
            <a:ext cx="11520659" cy="5076031"/>
          </a:xfrm>
        </p:spPr>
        <p:txBody>
          <a:bodyPr/>
          <a:lstStyle/>
          <a:p>
            <a:pPr lvl="1"/>
            <a:r>
              <a:rPr lang="en-US" dirty="0">
                <a:cs typeface="Times New Roman" charset="0"/>
              </a:rPr>
              <a:t>Let’s consider again the </a:t>
            </a:r>
            <a:r>
              <a:rPr lang="en-US" b="1" dirty="0">
                <a:cs typeface="Times New Roman" charset="0"/>
              </a:rPr>
              <a:t>one turn matrix </a:t>
            </a:r>
            <a:r>
              <a:rPr lang="en-US" dirty="0">
                <a:cs typeface="Times New Roman" charset="0"/>
              </a:rPr>
              <a:t>for a given plane </a:t>
            </a:r>
            <a:r>
              <a:rPr lang="en-US" i="1" dirty="0">
                <a:cs typeface="Times New Roman" charset="0"/>
              </a:rPr>
              <a:t>u.</a:t>
            </a:r>
            <a:endParaRPr lang="en-US" dirty="0">
              <a:cs typeface="Times New Roman" charset="0"/>
            </a:endParaRPr>
          </a:p>
          <a:p>
            <a:pPr lvl="1"/>
            <a:endParaRPr lang="en-US" dirty="0">
              <a:cs typeface="Times New Roman" charset="0"/>
            </a:endParaRPr>
          </a:p>
          <a:p>
            <a:pPr marL="0" lvl="1" indent="0">
              <a:buNone/>
            </a:pPr>
            <a:endParaRPr lang="en-US" dirty="0">
              <a:cs typeface="Times New Roman" charset="0"/>
            </a:endParaRPr>
          </a:p>
          <a:p>
            <a:pPr lvl="1"/>
            <a:r>
              <a:rPr lang="en-US" dirty="0"/>
              <a:t>By definition,         is </a:t>
            </a:r>
            <a:r>
              <a:rPr lang="en-US" b="1" dirty="0" err="1"/>
              <a:t>symplectic</a:t>
            </a:r>
            <a:r>
              <a:rPr lang="en-US" dirty="0"/>
              <a:t> (</a:t>
            </a:r>
            <a:r>
              <a:rPr lang="en-CH" b="0" i="1" dirty="0"/>
              <a:t>see linear dynamics lectures</a:t>
            </a:r>
            <a:r>
              <a:rPr lang="en-US" dirty="0"/>
              <a:t>), and as such </a:t>
            </a:r>
            <a:r>
              <a:rPr lang="en-US" b="1" dirty="0"/>
              <a:t>can be diagonalized </a:t>
            </a:r>
            <a:r>
              <a:rPr lang="en-US" dirty="0"/>
              <a:t>in a matrix with elements equal its eigenvalues            , which must fulfill                , in particular:</a:t>
            </a:r>
          </a:p>
          <a:p>
            <a:pPr lvl="1"/>
            <a:endParaRPr lang="en-US" dirty="0"/>
          </a:p>
          <a:p>
            <a:pPr lvl="1"/>
            <a:endParaRPr lang="en-US" dirty="0"/>
          </a:p>
          <a:p>
            <a:pPr marL="0" lvl="1" indent="0">
              <a:buNone/>
            </a:pPr>
            <a:endParaRPr lang="en-US" dirty="0"/>
          </a:p>
          <a:p>
            <a:pPr marL="0" lvl="1" indent="0">
              <a:buNone/>
            </a:pPr>
            <a:r>
              <a:rPr lang="en-US" dirty="0"/>
              <a:t>      and, with a transformation </a:t>
            </a:r>
            <a:r>
              <a:rPr lang="en-US" b="1" dirty="0"/>
              <a:t>E</a:t>
            </a:r>
            <a:r>
              <a:rPr lang="en-US" b="1" baseline="-25000" dirty="0"/>
              <a:t>u</a:t>
            </a:r>
            <a:r>
              <a:rPr lang="en-US" dirty="0"/>
              <a:t> built by the </a:t>
            </a:r>
            <a:r>
              <a:rPr lang="en-US" b="1" dirty="0" err="1"/>
              <a:t>normalised</a:t>
            </a:r>
            <a:r>
              <a:rPr lang="en-US" b="1" dirty="0"/>
              <a:t> eigenvectors </a:t>
            </a:r>
            <a:r>
              <a:rPr lang="en-US" dirty="0"/>
              <a:t>of </a:t>
            </a:r>
            <a:r>
              <a:rPr lang="en-US" b="1" dirty="0"/>
              <a:t>M</a:t>
            </a:r>
            <a:r>
              <a:rPr lang="en-US" b="1" baseline="-25000" dirty="0"/>
              <a:t>u</a:t>
            </a:r>
            <a:r>
              <a:rPr lang="en-US" dirty="0"/>
              <a:t> one can </a:t>
            </a:r>
            <a:r>
              <a:rPr lang="en-US" dirty="0" err="1"/>
              <a:t>diagonalise</a:t>
            </a:r>
            <a:r>
              <a:rPr lang="en-US" dirty="0"/>
              <a:t> the latter:</a:t>
            </a:r>
            <a:br>
              <a:rPr lang="en-US" dirty="0"/>
            </a:br>
            <a:br>
              <a:rPr lang="en-US" dirty="0"/>
            </a:br>
            <a:br>
              <a:rPr lang="en-US" dirty="0"/>
            </a:br>
            <a:br>
              <a:rPr lang="en-US" dirty="0"/>
            </a:br>
            <a:r>
              <a:rPr lang="en-US" dirty="0"/>
              <a:t>      which is equal to the </a:t>
            </a:r>
            <a:r>
              <a:rPr lang="en-US" b="1" dirty="0">
                <a:solidFill>
                  <a:schemeClr val="accent3"/>
                </a:solidFill>
              </a:rPr>
              <a:t>diagonalized version of a simple rotation </a:t>
            </a:r>
            <a:r>
              <a:rPr lang="en-US" dirty="0"/>
              <a:t>(recall the </a:t>
            </a:r>
            <a:r>
              <a:rPr lang="en-US" i="1" dirty="0"/>
              <a:t>normalized phase-space</a:t>
            </a:r>
            <a:r>
              <a:rPr lang="en-US" dirty="0"/>
              <a:t>!)</a:t>
            </a:r>
          </a:p>
          <a:p>
            <a:pPr lvl="1"/>
            <a:r>
              <a:rPr lang="en-US" b="1" dirty="0">
                <a:solidFill>
                  <a:srgbClr val="FF0000"/>
                </a:solidFill>
                <a:cs typeface="Times New Roman" charset="0"/>
              </a:rPr>
              <a:t>Note: </a:t>
            </a:r>
            <a:r>
              <a:rPr lang="en-US" dirty="0">
                <a:solidFill>
                  <a:srgbClr val="FF0000"/>
                </a:solidFill>
                <a:cs typeface="Times New Roman" charset="0"/>
              </a:rPr>
              <a:t>this is the case only because </a:t>
            </a:r>
            <a:r>
              <a:rPr lang="en-US" b="1" dirty="0">
                <a:solidFill>
                  <a:srgbClr val="FF0000"/>
                </a:solidFill>
              </a:rPr>
              <a:t>M</a:t>
            </a:r>
            <a:r>
              <a:rPr lang="en-US" b="1" baseline="-25000" dirty="0">
                <a:solidFill>
                  <a:srgbClr val="FF0000"/>
                </a:solidFill>
              </a:rPr>
              <a:t>u</a:t>
            </a:r>
            <a:r>
              <a:rPr lang="en-US" baseline="-25000" dirty="0">
                <a:solidFill>
                  <a:srgbClr val="FF0000"/>
                </a:solidFill>
              </a:rPr>
              <a:t> </a:t>
            </a:r>
            <a:r>
              <a:rPr lang="en-US" dirty="0">
                <a:solidFill>
                  <a:srgbClr val="FF0000"/>
                </a:solidFill>
              </a:rPr>
              <a:t>is by construction representing a lattice which </a:t>
            </a:r>
            <a:r>
              <a:rPr lang="en-US" b="1" dirty="0">
                <a:solidFill>
                  <a:srgbClr val="FF0000"/>
                </a:solidFill>
              </a:rPr>
              <a:t>has a closed solution</a:t>
            </a:r>
            <a:r>
              <a:rPr lang="en-US" dirty="0">
                <a:solidFill>
                  <a:srgbClr val="FF0000"/>
                </a:solidFill>
              </a:rPr>
              <a:t>!</a:t>
            </a:r>
            <a:endParaRPr lang="en-US" dirty="0">
              <a:solidFill>
                <a:srgbClr val="FF0000"/>
              </a:solidFill>
              <a:cs typeface="Times New Roman" charset="0"/>
            </a:endParaRPr>
          </a:p>
          <a:p>
            <a:pPr lvl="2"/>
            <a:r>
              <a:rPr lang="en-US" dirty="0">
                <a:cs typeface="Times New Roman" charset="0"/>
              </a:rPr>
              <a:t>For a generic </a:t>
            </a:r>
            <a:r>
              <a:rPr lang="en-US" dirty="0" err="1">
                <a:cs typeface="Times New Roman" charset="0"/>
              </a:rPr>
              <a:t>symplectic</a:t>
            </a:r>
            <a:r>
              <a:rPr lang="en-US" dirty="0">
                <a:cs typeface="Times New Roman" charset="0"/>
              </a:rPr>
              <a:t> matrix </a:t>
            </a:r>
            <a:r>
              <a:rPr lang="en-US" b="1" dirty="0">
                <a:cs typeface="Times New Roman" charset="0"/>
              </a:rPr>
              <a:t>         </a:t>
            </a:r>
            <a:r>
              <a:rPr lang="en-US" dirty="0">
                <a:cs typeface="Times New Roman" charset="0"/>
              </a:rPr>
              <a:t>, the </a:t>
            </a:r>
            <a:r>
              <a:rPr lang="en-US" b="1" dirty="0">
                <a:solidFill>
                  <a:srgbClr val="FF0000"/>
                </a:solidFill>
                <a:cs typeface="Times New Roman" charset="0"/>
              </a:rPr>
              <a:t>eigenvalues could be real</a:t>
            </a:r>
            <a:r>
              <a:rPr lang="en-US" dirty="0">
                <a:cs typeface="Times New Roman" charset="0"/>
              </a:rPr>
              <a:t>, representing an </a:t>
            </a:r>
            <a:r>
              <a:rPr lang="en-US" b="1" dirty="0">
                <a:solidFill>
                  <a:srgbClr val="FF0000"/>
                </a:solidFill>
                <a:cs typeface="Times New Roman" charset="0"/>
              </a:rPr>
              <a:t>un-bounded lattice</a:t>
            </a:r>
            <a:r>
              <a:rPr lang="en-US" dirty="0">
                <a:cs typeface="Times New Roman" charset="0"/>
              </a:rPr>
              <a:t>!</a:t>
            </a:r>
          </a:p>
          <a:p>
            <a:pPr lvl="1"/>
            <a:endParaRPr lang="en-US" dirty="0">
              <a:cs typeface="Times New Roman" charset="0"/>
            </a:endParaRPr>
          </a:p>
          <a:p>
            <a:pPr marL="0" lvl="1" indent="0">
              <a:buNone/>
            </a:pPr>
            <a:endParaRPr lang="en-US" dirty="0">
              <a:cs typeface="Times New Roman" charset="0"/>
            </a:endParaRPr>
          </a:p>
          <a:p>
            <a:pPr lvl="1"/>
            <a:endParaRPr lang="en-US" dirty="0"/>
          </a:p>
          <a:p>
            <a:pPr lvl="1"/>
            <a:endParaRPr lang="en-US" dirty="0"/>
          </a:p>
        </p:txBody>
      </p:sp>
      <p:sp>
        <p:nvSpPr>
          <p:cNvPr id="2" name="Title 1"/>
          <p:cNvSpPr>
            <a:spLocks noGrp="1"/>
          </p:cNvSpPr>
          <p:nvPr>
            <p:ph type="title"/>
          </p:nvPr>
        </p:nvSpPr>
        <p:spPr/>
        <p:txBody>
          <a:bodyPr/>
          <a:lstStyle/>
          <a:p>
            <a:r>
              <a:rPr lang="en-US" dirty="0"/>
              <a:t>Digression: eigen-value/vector decomposition</a:t>
            </a:r>
            <a:endParaRPr lang="en-US" u="sng" dirty="0"/>
          </a:p>
        </p:txBody>
      </p:sp>
      <p:sp>
        <p:nvSpPr>
          <p:cNvPr id="15" name="Date Placeholder 14">
            <a:extLst>
              <a:ext uri="{FF2B5EF4-FFF2-40B4-BE49-F238E27FC236}">
                <a16:creationId xmlns:a16="http://schemas.microsoft.com/office/drawing/2014/main" id="{FA6940B8-93BC-9C7F-B5E8-7E8489D1B27D}"/>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6" name="Footer Placeholder 15">
            <a:extLst>
              <a:ext uri="{FF2B5EF4-FFF2-40B4-BE49-F238E27FC236}">
                <a16:creationId xmlns:a16="http://schemas.microsoft.com/office/drawing/2014/main" id="{B78934EA-1D1D-E909-FDF8-2D6A8D7DBC6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7" name="Slide Number Placeholder 16">
            <a:extLst>
              <a:ext uri="{FF2B5EF4-FFF2-40B4-BE49-F238E27FC236}">
                <a16:creationId xmlns:a16="http://schemas.microsoft.com/office/drawing/2014/main" id="{8FE0E87C-3999-A6CC-C28E-869B422DC950}"/>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76</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20" name="Picture 19">
            <a:extLst>
              <a:ext uri="{FF2B5EF4-FFF2-40B4-BE49-F238E27FC236}">
                <a16:creationId xmlns:a16="http://schemas.microsoft.com/office/drawing/2014/main" id="{0BB50D79-0258-BEDC-97AC-85855E926326}"/>
              </a:ext>
            </a:extLst>
          </p:cNvPr>
          <p:cNvPicPr>
            <a:picLocks noChangeAspect="1"/>
          </p:cNvPicPr>
          <p:nvPr/>
        </p:nvPicPr>
        <p:blipFill>
          <a:blip r:embed="rId3"/>
          <a:stretch>
            <a:fillRect/>
          </a:stretch>
        </p:blipFill>
        <p:spPr>
          <a:xfrm>
            <a:off x="3131172" y="1481884"/>
            <a:ext cx="5929656" cy="646332"/>
          </a:xfrm>
          <a:prstGeom prst="rect">
            <a:avLst/>
          </a:prstGeom>
        </p:spPr>
      </p:pic>
      <p:pic>
        <p:nvPicPr>
          <p:cNvPr id="31" name="Picture 30">
            <a:extLst>
              <a:ext uri="{FF2B5EF4-FFF2-40B4-BE49-F238E27FC236}">
                <a16:creationId xmlns:a16="http://schemas.microsoft.com/office/drawing/2014/main" id="{862AA96D-3717-3030-1291-C430B1FDD0E9}"/>
              </a:ext>
            </a:extLst>
          </p:cNvPr>
          <p:cNvPicPr>
            <a:picLocks noChangeAspect="1"/>
          </p:cNvPicPr>
          <p:nvPr/>
        </p:nvPicPr>
        <p:blipFill>
          <a:blip r:embed="rId4"/>
          <a:stretch>
            <a:fillRect/>
          </a:stretch>
        </p:blipFill>
        <p:spPr>
          <a:xfrm>
            <a:off x="4130721" y="5921829"/>
            <a:ext cx="517438" cy="235199"/>
          </a:xfrm>
          <a:prstGeom prst="rect">
            <a:avLst/>
          </a:prstGeom>
        </p:spPr>
      </p:pic>
      <p:grpSp>
        <p:nvGrpSpPr>
          <p:cNvPr id="4" name="Group 3">
            <a:extLst>
              <a:ext uri="{FF2B5EF4-FFF2-40B4-BE49-F238E27FC236}">
                <a16:creationId xmlns:a16="http://schemas.microsoft.com/office/drawing/2014/main" id="{09A470D9-F954-882F-F4FD-E2D34AEC40D7}"/>
              </a:ext>
            </a:extLst>
          </p:cNvPr>
          <p:cNvGrpSpPr/>
          <p:nvPr/>
        </p:nvGrpSpPr>
        <p:grpSpPr>
          <a:xfrm>
            <a:off x="736200" y="2296046"/>
            <a:ext cx="10719599" cy="2690384"/>
            <a:chOff x="736200" y="2296046"/>
            <a:chExt cx="10719599" cy="2690384"/>
          </a:xfrm>
        </p:grpSpPr>
        <p:pic>
          <p:nvPicPr>
            <p:cNvPr id="19" name="Picture 18">
              <a:extLst>
                <a:ext uri="{FF2B5EF4-FFF2-40B4-BE49-F238E27FC236}">
                  <a16:creationId xmlns:a16="http://schemas.microsoft.com/office/drawing/2014/main" id="{3F41274B-3B17-67DC-B653-B972716ABA10}"/>
                </a:ext>
              </a:extLst>
            </p:cNvPr>
            <p:cNvPicPr>
              <a:picLocks noChangeAspect="1"/>
            </p:cNvPicPr>
            <p:nvPr/>
          </p:nvPicPr>
          <p:blipFill>
            <a:blip r:embed="rId5"/>
            <a:stretch>
              <a:fillRect/>
            </a:stretch>
          </p:blipFill>
          <p:spPr>
            <a:xfrm>
              <a:off x="2135560" y="2296046"/>
              <a:ext cx="355600" cy="196850"/>
            </a:xfrm>
            <a:prstGeom prst="rect">
              <a:avLst/>
            </a:prstGeom>
          </p:spPr>
        </p:pic>
        <p:pic>
          <p:nvPicPr>
            <p:cNvPr id="21" name="Picture 20">
              <a:extLst>
                <a:ext uri="{FF2B5EF4-FFF2-40B4-BE49-F238E27FC236}">
                  <a16:creationId xmlns:a16="http://schemas.microsoft.com/office/drawing/2014/main" id="{D9C66163-A4E4-02B1-2F86-7A1257D94135}"/>
                </a:ext>
              </a:extLst>
            </p:cNvPr>
            <p:cNvPicPr>
              <a:picLocks noChangeAspect="1"/>
            </p:cNvPicPr>
            <p:nvPr/>
          </p:nvPicPr>
          <p:blipFill>
            <a:blip r:embed="rId6"/>
            <a:stretch>
              <a:fillRect/>
            </a:stretch>
          </p:blipFill>
          <p:spPr>
            <a:xfrm>
              <a:off x="6960096" y="2562200"/>
              <a:ext cx="886967" cy="208698"/>
            </a:xfrm>
            <a:prstGeom prst="rect">
              <a:avLst/>
            </a:prstGeom>
          </p:spPr>
        </p:pic>
        <p:pic>
          <p:nvPicPr>
            <p:cNvPr id="22" name="Picture 21">
              <a:extLst>
                <a:ext uri="{FF2B5EF4-FFF2-40B4-BE49-F238E27FC236}">
                  <a16:creationId xmlns:a16="http://schemas.microsoft.com/office/drawing/2014/main" id="{00489D3F-3C05-1186-4DD9-91F3A31664BF}"/>
                </a:ext>
              </a:extLst>
            </p:cNvPr>
            <p:cNvPicPr>
              <a:picLocks noChangeAspect="1"/>
            </p:cNvPicPr>
            <p:nvPr/>
          </p:nvPicPr>
          <p:blipFill>
            <a:blip r:embed="rId7"/>
            <a:stretch>
              <a:fillRect/>
            </a:stretch>
          </p:blipFill>
          <p:spPr>
            <a:xfrm>
              <a:off x="4436130" y="2561478"/>
              <a:ext cx="649694" cy="214631"/>
            </a:xfrm>
            <a:prstGeom prst="rect">
              <a:avLst/>
            </a:prstGeom>
          </p:spPr>
        </p:pic>
        <p:pic>
          <p:nvPicPr>
            <p:cNvPr id="25" name="Picture 24">
              <a:extLst>
                <a:ext uri="{FF2B5EF4-FFF2-40B4-BE49-F238E27FC236}">
                  <a16:creationId xmlns:a16="http://schemas.microsoft.com/office/drawing/2014/main" id="{69998BB5-4E64-C0EE-F273-8FA81A7D2702}"/>
                </a:ext>
              </a:extLst>
            </p:cNvPr>
            <p:cNvPicPr>
              <a:picLocks noChangeAspect="1"/>
            </p:cNvPicPr>
            <p:nvPr/>
          </p:nvPicPr>
          <p:blipFill>
            <a:blip r:embed="rId8"/>
            <a:stretch>
              <a:fillRect/>
            </a:stretch>
          </p:blipFill>
          <p:spPr>
            <a:xfrm>
              <a:off x="736200" y="3012171"/>
              <a:ext cx="10719599" cy="272813"/>
            </a:xfrm>
            <a:prstGeom prst="rect">
              <a:avLst/>
            </a:prstGeom>
          </p:spPr>
        </p:pic>
        <p:pic>
          <p:nvPicPr>
            <p:cNvPr id="26" name="Picture 25">
              <a:extLst>
                <a:ext uri="{FF2B5EF4-FFF2-40B4-BE49-F238E27FC236}">
                  <a16:creationId xmlns:a16="http://schemas.microsoft.com/office/drawing/2014/main" id="{F3C523DB-6639-01BE-CC03-6AE1B563DAF1}"/>
                </a:ext>
              </a:extLst>
            </p:cNvPr>
            <p:cNvPicPr>
              <a:picLocks noChangeAspect="1"/>
            </p:cNvPicPr>
            <p:nvPr/>
          </p:nvPicPr>
          <p:blipFill>
            <a:blip r:embed="rId9"/>
            <a:stretch>
              <a:fillRect/>
            </a:stretch>
          </p:blipFill>
          <p:spPr>
            <a:xfrm>
              <a:off x="1881800" y="3529327"/>
              <a:ext cx="4519613" cy="314052"/>
            </a:xfrm>
            <a:prstGeom prst="rect">
              <a:avLst/>
            </a:prstGeom>
          </p:spPr>
        </p:pic>
        <p:pic>
          <p:nvPicPr>
            <p:cNvPr id="30" name="Picture 29">
              <a:extLst>
                <a:ext uri="{FF2B5EF4-FFF2-40B4-BE49-F238E27FC236}">
                  <a16:creationId xmlns:a16="http://schemas.microsoft.com/office/drawing/2014/main" id="{169CDC21-8293-4136-F44D-2CA43A083848}"/>
                </a:ext>
              </a:extLst>
            </p:cNvPr>
            <p:cNvPicPr>
              <a:picLocks noChangeAspect="1"/>
            </p:cNvPicPr>
            <p:nvPr/>
          </p:nvPicPr>
          <p:blipFill>
            <a:blip r:embed="rId10"/>
            <a:stretch>
              <a:fillRect/>
            </a:stretch>
          </p:blipFill>
          <p:spPr>
            <a:xfrm>
              <a:off x="4259875" y="4465423"/>
              <a:ext cx="3275756" cy="521007"/>
            </a:xfrm>
            <a:prstGeom prst="rect">
              <a:avLst/>
            </a:prstGeom>
            <a:ln>
              <a:solidFill>
                <a:schemeClr val="accent3"/>
              </a:solidFill>
            </a:ln>
          </p:spPr>
        </p:pic>
        <p:pic>
          <p:nvPicPr>
            <p:cNvPr id="32" name="Picture 31">
              <a:extLst>
                <a:ext uri="{FF2B5EF4-FFF2-40B4-BE49-F238E27FC236}">
                  <a16:creationId xmlns:a16="http://schemas.microsoft.com/office/drawing/2014/main" id="{0F88506A-900A-FF10-D73C-BE2E8E8C064B}"/>
                </a:ext>
              </a:extLst>
            </p:cNvPr>
            <p:cNvPicPr>
              <a:picLocks noChangeAspect="1"/>
            </p:cNvPicPr>
            <p:nvPr/>
          </p:nvPicPr>
          <p:blipFill>
            <a:blip r:embed="rId6"/>
            <a:stretch>
              <a:fillRect/>
            </a:stretch>
          </p:blipFill>
          <p:spPr>
            <a:xfrm>
              <a:off x="8553876" y="3558408"/>
              <a:ext cx="998508" cy="234943"/>
            </a:xfrm>
            <a:prstGeom prst="rect">
              <a:avLst/>
            </a:prstGeom>
          </p:spPr>
        </p:pic>
        <p:sp>
          <p:nvSpPr>
            <p:cNvPr id="33" name="TextBox 32">
              <a:extLst>
                <a:ext uri="{FF2B5EF4-FFF2-40B4-BE49-F238E27FC236}">
                  <a16:creationId xmlns:a16="http://schemas.microsoft.com/office/drawing/2014/main" id="{8204200E-DBDE-7A13-45BD-E02B181F12FF}"/>
                </a:ext>
              </a:extLst>
            </p:cNvPr>
            <p:cNvSpPr txBox="1"/>
            <p:nvPr/>
          </p:nvSpPr>
          <p:spPr>
            <a:xfrm>
              <a:off x="6960096" y="3516353"/>
              <a:ext cx="1372171" cy="276999"/>
            </a:xfrm>
            <a:prstGeom prst="rect">
              <a:avLst/>
            </a:prstGeom>
            <a:noFill/>
          </p:spPr>
          <p:txBody>
            <a:bodyPr wrap="non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0" i="0" u="none" strike="noStrike" kern="1200" cap="none" spc="0" normalizeH="0" baseline="0" noProof="0" dirty="0">
                  <a:ln>
                    <a:noFill/>
                  </a:ln>
                  <a:solidFill>
                    <a:srgbClr val="2F2F2F"/>
                  </a:solidFill>
                  <a:effectLst/>
                  <a:uLnTx/>
                  <a:uFillTx/>
                  <a:latin typeface="Arial"/>
                  <a:ea typeface="ＭＳ Ｐゴシック" charset="0"/>
                </a:rPr>
                <a:t>which satisfy </a:t>
              </a:r>
            </a:p>
          </p:txBody>
        </p:sp>
      </p:grpSp>
    </p:spTree>
    <p:extLst>
      <p:ext uri="{BB962C8B-B14F-4D97-AF65-F5344CB8AC3E}">
        <p14:creationId xmlns:p14="http://schemas.microsoft.com/office/powerpoint/2010/main" val="219957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b="1" dirty="0">
                <a:cs typeface="Times New Roman" charset="0"/>
              </a:rPr>
              <a:t>So far, we considered each plane independently</a:t>
            </a:r>
            <a:r>
              <a:rPr lang="en-US" dirty="0">
                <a:cs typeface="Times New Roman" charset="0"/>
              </a:rPr>
              <a:t>, i.e. the coordinates of a particle at a given location are transported from turn (n) to the turn after (n+1) as follows:</a:t>
            </a:r>
          </a:p>
          <a:p>
            <a:pPr lvl="1"/>
            <a:endParaRPr lang="en-US" dirty="0">
              <a:cs typeface="Times New Roman" charset="0"/>
            </a:endParaRPr>
          </a:p>
          <a:p>
            <a:pPr marL="0" lvl="1" indent="0">
              <a:buNone/>
            </a:pPr>
            <a:endParaRPr lang="en-US" dirty="0">
              <a:cs typeface="Times New Roman" charset="0"/>
            </a:endParaRPr>
          </a:p>
          <a:p>
            <a:pPr lvl="1"/>
            <a:r>
              <a:rPr lang="en-US" dirty="0">
                <a:cs typeface="Times New Roman" charset="0"/>
              </a:rPr>
              <a:t>We can also merge the two </a:t>
            </a:r>
            <a:r>
              <a:rPr lang="en-US" dirty="0" err="1">
                <a:cs typeface="Times New Roman" charset="0"/>
              </a:rPr>
              <a:t>2x2</a:t>
            </a:r>
            <a:r>
              <a:rPr lang="en-US" dirty="0">
                <a:cs typeface="Times New Roman" charset="0"/>
              </a:rPr>
              <a:t> independent matrices </a:t>
            </a:r>
            <a:r>
              <a:rPr lang="en-US" b="1" dirty="0">
                <a:cs typeface="Times New Roman" charset="0"/>
              </a:rPr>
              <a:t>M</a:t>
            </a:r>
            <a:r>
              <a:rPr lang="en-US" b="1" baseline="-25000" dirty="0">
                <a:cs typeface="Times New Roman" charset="0"/>
              </a:rPr>
              <a:t>u</a:t>
            </a:r>
            <a:r>
              <a:rPr lang="en-US" dirty="0">
                <a:cs typeface="Times New Roman" charset="0"/>
              </a:rPr>
              <a:t> in a </a:t>
            </a:r>
            <a:r>
              <a:rPr lang="en-US" b="1" dirty="0" err="1">
                <a:cs typeface="Times New Roman" charset="0"/>
              </a:rPr>
              <a:t>4x4</a:t>
            </a:r>
            <a:r>
              <a:rPr lang="en-US" b="1" dirty="0">
                <a:cs typeface="Times New Roman" charset="0"/>
              </a:rPr>
              <a:t> block matrix M:</a:t>
            </a:r>
            <a:endParaRPr lang="en-US" dirty="0">
              <a:cs typeface="Times New Roman" charset="0"/>
            </a:endParaRPr>
          </a:p>
          <a:p>
            <a:pPr lvl="1"/>
            <a:endParaRPr lang="en-US" dirty="0">
              <a:cs typeface="Times New Roman" charset="0"/>
            </a:endParaRPr>
          </a:p>
          <a:p>
            <a:pPr lvl="1"/>
            <a:endParaRPr lang="en-US" dirty="0">
              <a:cs typeface="Times New Roman" charset="0"/>
            </a:endParaRPr>
          </a:p>
          <a:p>
            <a:pPr lvl="1"/>
            <a:endParaRPr lang="en-US" dirty="0">
              <a:cs typeface="Times New Roman" charset="0"/>
            </a:endParaRPr>
          </a:p>
          <a:p>
            <a:pPr marL="0" lvl="1" indent="0">
              <a:buNone/>
            </a:pPr>
            <a:endParaRPr lang="en-US" dirty="0">
              <a:cs typeface="Times New Roman" charset="0"/>
            </a:endParaRPr>
          </a:p>
          <a:p>
            <a:pPr lvl="1"/>
            <a:r>
              <a:rPr lang="en-US" dirty="0"/>
              <a:t>The matrix </a:t>
            </a:r>
            <a:r>
              <a:rPr lang="en-US" b="1" dirty="0"/>
              <a:t>M</a:t>
            </a:r>
            <a:r>
              <a:rPr lang="en-US" dirty="0"/>
              <a:t> must also be </a:t>
            </a:r>
            <a:r>
              <a:rPr lang="en-US" dirty="0" err="1"/>
              <a:t>symplectic</a:t>
            </a:r>
            <a:r>
              <a:rPr lang="en-US" dirty="0"/>
              <a:t>, hence can be diagonalized in its eigenvalues, which, by virtue of the </a:t>
            </a:r>
            <a:r>
              <a:rPr lang="en-US" b="1" dirty="0"/>
              <a:t>block composition</a:t>
            </a:r>
            <a:r>
              <a:rPr lang="en-US" dirty="0"/>
              <a:t> of </a:t>
            </a:r>
            <a:r>
              <a:rPr lang="en-US" b="1" dirty="0"/>
              <a:t>M</a:t>
            </a:r>
            <a:r>
              <a:rPr lang="en-US" dirty="0"/>
              <a:t>, are equal to the eigenvalues of the individual </a:t>
            </a:r>
            <a:r>
              <a:rPr lang="en-US" b="1" dirty="0"/>
              <a:t>M</a:t>
            </a:r>
            <a:r>
              <a:rPr lang="en-US" b="1" baseline="-25000" dirty="0"/>
              <a:t>u</a:t>
            </a:r>
            <a:r>
              <a:rPr lang="en-US" dirty="0"/>
              <a:t> :</a:t>
            </a:r>
          </a:p>
          <a:p>
            <a:pPr lvl="1"/>
            <a:endParaRPr lang="en-US" dirty="0"/>
          </a:p>
        </p:txBody>
      </p:sp>
      <p:sp>
        <p:nvSpPr>
          <p:cNvPr id="2" name="Title 1"/>
          <p:cNvSpPr>
            <a:spLocks noGrp="1"/>
          </p:cNvSpPr>
          <p:nvPr>
            <p:ph type="title"/>
          </p:nvPr>
        </p:nvSpPr>
        <p:spPr/>
        <p:txBody>
          <a:bodyPr/>
          <a:lstStyle/>
          <a:p>
            <a:r>
              <a:rPr lang="en-US" dirty="0"/>
              <a:t>4x4 Matrices - </a:t>
            </a:r>
            <a:r>
              <a:rPr lang="en-US" u="sng" dirty="0"/>
              <a:t>uncoupled</a:t>
            </a:r>
          </a:p>
        </p:txBody>
      </p:sp>
      <p:sp>
        <p:nvSpPr>
          <p:cNvPr id="15" name="Date Placeholder 14">
            <a:extLst>
              <a:ext uri="{FF2B5EF4-FFF2-40B4-BE49-F238E27FC236}">
                <a16:creationId xmlns:a16="http://schemas.microsoft.com/office/drawing/2014/main" id="{FA6940B8-93BC-9C7F-B5E8-7E8489D1B27D}"/>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6" name="Footer Placeholder 15">
            <a:extLst>
              <a:ext uri="{FF2B5EF4-FFF2-40B4-BE49-F238E27FC236}">
                <a16:creationId xmlns:a16="http://schemas.microsoft.com/office/drawing/2014/main" id="{B78934EA-1D1D-E909-FDF8-2D6A8D7DBC6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7" name="Slide Number Placeholder 16">
            <a:extLst>
              <a:ext uri="{FF2B5EF4-FFF2-40B4-BE49-F238E27FC236}">
                <a16:creationId xmlns:a16="http://schemas.microsoft.com/office/drawing/2014/main" id="{8FE0E87C-3999-A6CC-C28E-869B422DC950}"/>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77</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4" name="Picture 3">
            <a:extLst>
              <a:ext uri="{FF2B5EF4-FFF2-40B4-BE49-F238E27FC236}">
                <a16:creationId xmlns:a16="http://schemas.microsoft.com/office/drawing/2014/main" id="{07AF2973-F6DB-5034-FF56-175F83E744B0}"/>
              </a:ext>
            </a:extLst>
          </p:cNvPr>
          <p:cNvPicPr>
            <a:picLocks noChangeAspect="1"/>
          </p:cNvPicPr>
          <p:nvPr/>
        </p:nvPicPr>
        <p:blipFill>
          <a:blip r:embed="rId3"/>
          <a:stretch>
            <a:fillRect/>
          </a:stretch>
        </p:blipFill>
        <p:spPr>
          <a:xfrm>
            <a:off x="695400" y="1867803"/>
            <a:ext cx="1852830" cy="494735"/>
          </a:xfrm>
          <a:prstGeom prst="rect">
            <a:avLst/>
          </a:prstGeom>
        </p:spPr>
      </p:pic>
      <p:pic>
        <p:nvPicPr>
          <p:cNvPr id="19" name="Picture 18">
            <a:extLst>
              <a:ext uri="{FF2B5EF4-FFF2-40B4-BE49-F238E27FC236}">
                <a16:creationId xmlns:a16="http://schemas.microsoft.com/office/drawing/2014/main" id="{F5ABE635-662E-F02D-826B-BDF4FA399FD0}"/>
              </a:ext>
            </a:extLst>
          </p:cNvPr>
          <p:cNvPicPr>
            <a:picLocks noChangeAspect="1"/>
          </p:cNvPicPr>
          <p:nvPr/>
        </p:nvPicPr>
        <p:blipFill>
          <a:blip r:embed="rId4"/>
          <a:stretch>
            <a:fillRect/>
          </a:stretch>
        </p:blipFill>
        <p:spPr>
          <a:xfrm>
            <a:off x="6528048" y="1844824"/>
            <a:ext cx="4950623" cy="539617"/>
          </a:xfrm>
          <a:prstGeom prst="rect">
            <a:avLst/>
          </a:prstGeom>
        </p:spPr>
      </p:pic>
      <p:sp>
        <p:nvSpPr>
          <p:cNvPr id="14" name="TextBox 13">
            <a:extLst>
              <a:ext uri="{FF2B5EF4-FFF2-40B4-BE49-F238E27FC236}">
                <a16:creationId xmlns:a16="http://schemas.microsoft.com/office/drawing/2014/main" id="{C5E5494F-02AE-F4F0-1425-96F56E670777}"/>
              </a:ext>
            </a:extLst>
          </p:cNvPr>
          <p:cNvSpPr txBox="1"/>
          <p:nvPr/>
        </p:nvSpPr>
        <p:spPr>
          <a:xfrm>
            <a:off x="2711624" y="1926451"/>
            <a:ext cx="384721" cy="276999"/>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0" i="1" u="none" strike="noStrike" kern="1200" cap="none" spc="0" normalizeH="0" baseline="0" noProof="0" dirty="0">
                <a:ln>
                  <a:noFill/>
                </a:ln>
                <a:solidFill>
                  <a:srgbClr val="2F2F2F"/>
                </a:solidFill>
                <a:effectLst/>
                <a:uLnTx/>
                <a:uFillTx/>
                <a:latin typeface="Arial"/>
                <a:ea typeface="ＭＳ Ｐゴシック" charset="0"/>
              </a:rPr>
              <a:t>and</a:t>
            </a:r>
          </a:p>
        </p:txBody>
      </p:sp>
      <p:pic>
        <p:nvPicPr>
          <p:cNvPr id="18" name="Picture 17">
            <a:extLst>
              <a:ext uri="{FF2B5EF4-FFF2-40B4-BE49-F238E27FC236}">
                <a16:creationId xmlns:a16="http://schemas.microsoft.com/office/drawing/2014/main" id="{8FBF8474-A70D-4744-EA68-CBC567F48F58}"/>
              </a:ext>
            </a:extLst>
          </p:cNvPr>
          <p:cNvPicPr>
            <a:picLocks noChangeAspect="1"/>
          </p:cNvPicPr>
          <p:nvPr/>
        </p:nvPicPr>
        <p:blipFill>
          <a:blip r:embed="rId5"/>
          <a:stretch>
            <a:fillRect/>
          </a:stretch>
        </p:blipFill>
        <p:spPr>
          <a:xfrm>
            <a:off x="3359696" y="1867803"/>
            <a:ext cx="1852830" cy="494735"/>
          </a:xfrm>
          <a:prstGeom prst="rect">
            <a:avLst/>
          </a:prstGeom>
        </p:spPr>
      </p:pic>
      <p:sp>
        <p:nvSpPr>
          <p:cNvPr id="20" name="TextBox 19">
            <a:extLst>
              <a:ext uri="{FF2B5EF4-FFF2-40B4-BE49-F238E27FC236}">
                <a16:creationId xmlns:a16="http://schemas.microsoft.com/office/drawing/2014/main" id="{46F64AFD-0BC7-233F-A8BF-9B27C64AFFB2}"/>
              </a:ext>
            </a:extLst>
          </p:cNvPr>
          <p:cNvSpPr txBox="1"/>
          <p:nvPr/>
        </p:nvSpPr>
        <p:spPr>
          <a:xfrm>
            <a:off x="5519936" y="1926451"/>
            <a:ext cx="628377" cy="276999"/>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0" i="1" u="none" strike="noStrike" kern="1200" cap="none" spc="0" normalizeH="0" baseline="0" noProof="0" dirty="0">
                <a:ln>
                  <a:noFill/>
                </a:ln>
                <a:solidFill>
                  <a:srgbClr val="2F2F2F"/>
                </a:solidFill>
                <a:effectLst/>
                <a:uLnTx/>
                <a:uFillTx/>
                <a:latin typeface="Arial"/>
                <a:ea typeface="ＭＳ Ｐゴシック" charset="0"/>
              </a:rPr>
              <a:t>where</a:t>
            </a:r>
          </a:p>
        </p:txBody>
      </p:sp>
      <p:grpSp>
        <p:nvGrpSpPr>
          <p:cNvPr id="5" name="Group 4">
            <a:extLst>
              <a:ext uri="{FF2B5EF4-FFF2-40B4-BE49-F238E27FC236}">
                <a16:creationId xmlns:a16="http://schemas.microsoft.com/office/drawing/2014/main" id="{66268332-DE2F-74E4-8054-598F7AE63C79}"/>
              </a:ext>
            </a:extLst>
          </p:cNvPr>
          <p:cNvGrpSpPr/>
          <p:nvPr/>
        </p:nvGrpSpPr>
        <p:grpSpPr>
          <a:xfrm>
            <a:off x="904679" y="3019006"/>
            <a:ext cx="10950277" cy="1081962"/>
            <a:chOff x="904679" y="3019006"/>
            <a:chExt cx="10950277" cy="1081962"/>
          </a:xfrm>
        </p:grpSpPr>
        <p:pic>
          <p:nvPicPr>
            <p:cNvPr id="26" name="Picture 25">
              <a:extLst>
                <a:ext uri="{FF2B5EF4-FFF2-40B4-BE49-F238E27FC236}">
                  <a16:creationId xmlns:a16="http://schemas.microsoft.com/office/drawing/2014/main" id="{DD9EB1E1-2D87-DB82-A885-546901451735}"/>
                </a:ext>
              </a:extLst>
            </p:cNvPr>
            <p:cNvPicPr>
              <a:picLocks noChangeAspect="1"/>
            </p:cNvPicPr>
            <p:nvPr/>
          </p:nvPicPr>
          <p:blipFill>
            <a:blip r:embed="rId6"/>
            <a:stretch>
              <a:fillRect/>
            </a:stretch>
          </p:blipFill>
          <p:spPr>
            <a:xfrm>
              <a:off x="904679" y="3021257"/>
              <a:ext cx="7181337" cy="1079711"/>
            </a:xfrm>
            <a:prstGeom prst="rect">
              <a:avLst/>
            </a:prstGeom>
          </p:spPr>
        </p:pic>
        <p:sp>
          <p:nvSpPr>
            <p:cNvPr id="11" name="Line 1035"/>
            <p:cNvSpPr>
              <a:spLocks noChangeShapeType="1"/>
            </p:cNvSpPr>
            <p:nvPr/>
          </p:nvSpPr>
          <p:spPr bwMode="auto">
            <a:xfrm>
              <a:off x="7424597" y="3289161"/>
              <a:ext cx="831643" cy="0"/>
            </a:xfrm>
            <a:prstGeom prst="line">
              <a:avLst/>
            </a:prstGeom>
            <a:noFill/>
            <a:ln w="25400">
              <a:solidFill>
                <a:srgbClr val="339966"/>
              </a:solidFill>
              <a:prstDash val="sysDot"/>
              <a:round/>
              <a:headEnd/>
              <a:tailEnd type="triangle" w="med" len="med"/>
            </a:ln>
            <a:extLst>
              <a:ext uri="{909E8E84-426E-40dd-AFC4-6F175D3DCCD1}">
                <a14:hiddenFill xmlns=""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12" name="Text Box 1036"/>
            <p:cNvSpPr txBox="1">
              <a:spLocks noChangeArrowheads="1"/>
            </p:cNvSpPr>
            <p:nvPr/>
          </p:nvSpPr>
          <p:spPr bwMode="auto">
            <a:xfrm>
              <a:off x="8332858" y="3035954"/>
              <a:ext cx="3522098" cy="646331"/>
            </a:xfrm>
            <a:prstGeom prst="rect">
              <a:avLst/>
            </a:prstGeom>
            <a:noFill/>
            <a:ln>
              <a:noFill/>
            </a:ln>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9p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1" i="0" u="none" strike="noStrike" kern="1200" cap="none" spc="0" normalizeH="0" baseline="0" noProof="0" dirty="0">
                  <a:ln>
                    <a:noFill/>
                  </a:ln>
                  <a:solidFill>
                    <a:srgbClr val="008000"/>
                  </a:solidFill>
                  <a:effectLst/>
                  <a:uLnTx/>
                  <a:uFillTx/>
                  <a:latin typeface="Arial"/>
                  <a:ea typeface="ＭＳ Ｐゴシック" charset="0"/>
                  <a:cs typeface="Arial"/>
                </a:rPr>
                <a:t>Uncoupled motion:</a:t>
              </a:r>
              <a:br>
                <a:rPr kumimoji="0" lang="en-GB" sz="1800" b="1" i="0" u="none" strike="noStrike" kern="1200" cap="none" spc="0" normalizeH="0" baseline="0" noProof="0" dirty="0">
                  <a:ln>
                    <a:noFill/>
                  </a:ln>
                  <a:solidFill>
                    <a:srgbClr val="008000"/>
                  </a:solidFill>
                  <a:effectLst/>
                  <a:uLnTx/>
                  <a:uFillTx/>
                  <a:latin typeface="Arial"/>
                  <a:ea typeface="ＭＳ Ｐゴシック" charset="0"/>
                  <a:cs typeface="Arial"/>
                </a:rPr>
              </a:br>
              <a:r>
                <a:rPr kumimoji="0" lang="en-GB" sz="1800" b="1" i="0" u="none" strike="noStrike" kern="1200" cap="none" spc="0" normalizeH="0" baseline="0" noProof="0" dirty="0">
                  <a:ln>
                    <a:noFill/>
                  </a:ln>
                  <a:solidFill>
                    <a:srgbClr val="008000"/>
                  </a:solidFill>
                  <a:effectLst/>
                  <a:uLnTx/>
                  <a:uFillTx/>
                  <a:latin typeface="Arial"/>
                  <a:ea typeface="ＭＳ Ｐゴシック" charset="0"/>
                  <a:cs typeface="Arial"/>
                </a:rPr>
                <a:t>no cross-talk between planes</a:t>
              </a:r>
            </a:p>
          </p:txBody>
        </p:sp>
        <p:sp>
          <p:nvSpPr>
            <p:cNvPr id="8" name="Oval 1032"/>
            <p:cNvSpPr>
              <a:spLocks noChangeArrowheads="1"/>
            </p:cNvSpPr>
            <p:nvPr/>
          </p:nvSpPr>
          <p:spPr bwMode="auto">
            <a:xfrm>
              <a:off x="6343976" y="3019006"/>
              <a:ext cx="1080621" cy="540310"/>
            </a:xfrm>
            <a:prstGeom prst="ellipse">
              <a:avLst/>
            </a:prstGeom>
            <a:noFill/>
            <a:ln w="25400">
              <a:solidFill>
                <a:srgbClr val="339966"/>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9" name="Oval 1033"/>
            <p:cNvSpPr>
              <a:spLocks noChangeArrowheads="1"/>
            </p:cNvSpPr>
            <p:nvPr/>
          </p:nvSpPr>
          <p:spPr bwMode="auto">
            <a:xfrm>
              <a:off x="5375920" y="3581788"/>
              <a:ext cx="1125646" cy="495284"/>
            </a:xfrm>
            <a:prstGeom prst="ellipse">
              <a:avLst/>
            </a:prstGeom>
            <a:noFill/>
            <a:ln w="25400">
              <a:solidFill>
                <a:srgbClr val="339966"/>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10" name="Line 1034"/>
            <p:cNvSpPr>
              <a:spLocks noChangeShapeType="1"/>
            </p:cNvSpPr>
            <p:nvPr/>
          </p:nvSpPr>
          <p:spPr bwMode="auto">
            <a:xfrm flipV="1">
              <a:off x="6343976" y="3495130"/>
              <a:ext cx="157590" cy="164225"/>
            </a:xfrm>
            <a:prstGeom prst="line">
              <a:avLst/>
            </a:prstGeom>
            <a:noFill/>
            <a:ln w="25400">
              <a:solidFill>
                <a:srgbClr val="339966"/>
              </a:solidFill>
              <a:prstDash val="sysDot"/>
              <a:round/>
              <a:headEnd/>
              <a:tailEnd/>
            </a:ln>
            <a:extLst>
              <a:ext uri="{909E8E84-426E-40dd-AFC4-6F175D3DCCD1}">
                <a14:hiddenFill xmlns=""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grpSp>
      <p:grpSp>
        <p:nvGrpSpPr>
          <p:cNvPr id="6" name="Group 5">
            <a:extLst>
              <a:ext uri="{FF2B5EF4-FFF2-40B4-BE49-F238E27FC236}">
                <a16:creationId xmlns:a16="http://schemas.microsoft.com/office/drawing/2014/main" id="{A9E05C2C-C173-B0A4-E95F-7343560AEFAF}"/>
              </a:ext>
            </a:extLst>
          </p:cNvPr>
          <p:cNvGrpSpPr/>
          <p:nvPr/>
        </p:nvGrpSpPr>
        <p:grpSpPr>
          <a:xfrm>
            <a:off x="3391406" y="5051028"/>
            <a:ext cx="7716140" cy="1042268"/>
            <a:chOff x="3391406" y="5051028"/>
            <a:chExt cx="7716140" cy="1042268"/>
          </a:xfrm>
        </p:grpSpPr>
        <p:pic>
          <p:nvPicPr>
            <p:cNvPr id="29" name="Picture 28">
              <a:extLst>
                <a:ext uri="{FF2B5EF4-FFF2-40B4-BE49-F238E27FC236}">
                  <a16:creationId xmlns:a16="http://schemas.microsoft.com/office/drawing/2014/main" id="{8BD8E2CF-1F30-7C25-1620-3CEE039FFB19}"/>
                </a:ext>
              </a:extLst>
            </p:cNvPr>
            <p:cNvPicPr>
              <a:picLocks noChangeAspect="1"/>
            </p:cNvPicPr>
            <p:nvPr/>
          </p:nvPicPr>
          <p:blipFill>
            <a:blip r:embed="rId7"/>
            <a:stretch>
              <a:fillRect/>
            </a:stretch>
          </p:blipFill>
          <p:spPr>
            <a:xfrm>
              <a:off x="3391406" y="5089381"/>
              <a:ext cx="4694610" cy="1003915"/>
            </a:xfrm>
            <a:prstGeom prst="rect">
              <a:avLst/>
            </a:prstGeom>
          </p:spPr>
        </p:pic>
        <p:sp>
          <p:nvSpPr>
            <p:cNvPr id="31" name="Oval 1032">
              <a:extLst>
                <a:ext uri="{FF2B5EF4-FFF2-40B4-BE49-F238E27FC236}">
                  <a16:creationId xmlns:a16="http://schemas.microsoft.com/office/drawing/2014/main" id="{CCA5B23D-5B99-D2B1-8F9D-57AAF2607FA9}"/>
                </a:ext>
              </a:extLst>
            </p:cNvPr>
            <p:cNvSpPr>
              <a:spLocks noChangeArrowheads="1"/>
            </p:cNvSpPr>
            <p:nvPr/>
          </p:nvSpPr>
          <p:spPr bwMode="auto">
            <a:xfrm>
              <a:off x="4439315" y="5051028"/>
              <a:ext cx="1904661" cy="540310"/>
            </a:xfrm>
            <a:prstGeom prst="ellipse">
              <a:avLst/>
            </a:prstGeom>
            <a:noFill/>
            <a:ln w="25400">
              <a:solidFill>
                <a:srgbClr val="339966"/>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32" name="Oval 1032">
              <a:extLst>
                <a:ext uri="{FF2B5EF4-FFF2-40B4-BE49-F238E27FC236}">
                  <a16:creationId xmlns:a16="http://schemas.microsoft.com/office/drawing/2014/main" id="{35407BDD-1CBA-3848-2563-D015F13B39FF}"/>
                </a:ext>
              </a:extLst>
            </p:cNvPr>
            <p:cNvSpPr>
              <a:spLocks noChangeArrowheads="1"/>
            </p:cNvSpPr>
            <p:nvPr/>
          </p:nvSpPr>
          <p:spPr bwMode="auto">
            <a:xfrm>
              <a:off x="6216826" y="5552986"/>
              <a:ext cx="1904661" cy="540310"/>
            </a:xfrm>
            <a:prstGeom prst="ellipse">
              <a:avLst/>
            </a:prstGeom>
            <a:noFill/>
            <a:ln w="25400">
              <a:solidFill>
                <a:srgbClr val="339966"/>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33" name="Line 1035">
              <a:extLst>
                <a:ext uri="{FF2B5EF4-FFF2-40B4-BE49-F238E27FC236}">
                  <a16:creationId xmlns:a16="http://schemas.microsoft.com/office/drawing/2014/main" id="{D246D00D-05CC-D547-8483-45265C139BF5}"/>
                </a:ext>
              </a:extLst>
            </p:cNvPr>
            <p:cNvSpPr>
              <a:spLocks noChangeShapeType="1"/>
            </p:cNvSpPr>
            <p:nvPr/>
          </p:nvSpPr>
          <p:spPr bwMode="auto">
            <a:xfrm>
              <a:off x="6375675" y="5317957"/>
              <a:ext cx="2184938" cy="0"/>
            </a:xfrm>
            <a:prstGeom prst="line">
              <a:avLst/>
            </a:prstGeom>
            <a:noFill/>
            <a:ln w="25400">
              <a:solidFill>
                <a:srgbClr val="339966"/>
              </a:solidFill>
              <a:prstDash val="sysDot"/>
              <a:round/>
              <a:headEnd/>
              <a:tailEnd type="triangle" w="med" len="med"/>
            </a:ln>
            <a:extLst>
              <a:ext uri="{909E8E84-426E-40dd-AFC4-6F175D3DCCD1}">
                <a14:hiddenFill xmlns=""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34" name="Text Box 1036">
              <a:extLst>
                <a:ext uri="{FF2B5EF4-FFF2-40B4-BE49-F238E27FC236}">
                  <a16:creationId xmlns:a16="http://schemas.microsoft.com/office/drawing/2014/main" id="{9BE133EB-9515-C041-679C-F609963B7F33}"/>
                </a:ext>
              </a:extLst>
            </p:cNvPr>
            <p:cNvSpPr txBox="1">
              <a:spLocks noChangeArrowheads="1"/>
            </p:cNvSpPr>
            <p:nvPr/>
          </p:nvSpPr>
          <p:spPr bwMode="auto">
            <a:xfrm>
              <a:off x="8614253" y="5133291"/>
              <a:ext cx="2493293" cy="369332"/>
            </a:xfrm>
            <a:prstGeom prst="rect">
              <a:avLst/>
            </a:prstGeom>
            <a:noFill/>
            <a:ln>
              <a:noFill/>
            </a:ln>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9p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1" i="0" u="none" strike="noStrike" kern="1200" cap="none" spc="0" normalizeH="0" baseline="0" noProof="0" dirty="0">
                  <a:ln>
                    <a:noFill/>
                  </a:ln>
                  <a:solidFill>
                    <a:srgbClr val="008000"/>
                  </a:solidFill>
                  <a:effectLst/>
                  <a:uLnTx/>
                  <a:uFillTx/>
                  <a:latin typeface="Arial"/>
                  <a:ea typeface="ＭＳ Ｐゴシック" charset="0"/>
                  <a:cs typeface="Arial"/>
                </a:rPr>
                <a:t>Rotation in x plane</a:t>
              </a:r>
            </a:p>
          </p:txBody>
        </p:sp>
        <p:sp>
          <p:nvSpPr>
            <p:cNvPr id="35" name="Text Box 1036">
              <a:extLst>
                <a:ext uri="{FF2B5EF4-FFF2-40B4-BE49-F238E27FC236}">
                  <a16:creationId xmlns:a16="http://schemas.microsoft.com/office/drawing/2014/main" id="{1D9C9F34-AF12-0ADC-D893-BEBF0775402D}"/>
                </a:ext>
              </a:extLst>
            </p:cNvPr>
            <p:cNvSpPr txBox="1">
              <a:spLocks noChangeArrowheads="1"/>
            </p:cNvSpPr>
            <p:nvPr/>
          </p:nvSpPr>
          <p:spPr bwMode="auto">
            <a:xfrm>
              <a:off x="8614253" y="5638475"/>
              <a:ext cx="2493293" cy="369332"/>
            </a:xfrm>
            <a:prstGeom prst="rect">
              <a:avLst/>
            </a:prstGeom>
            <a:noFill/>
            <a:ln>
              <a:noFill/>
            </a:ln>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Times New Roman" charset="0"/>
                  <a:ea typeface="ＭＳ Ｐゴシック" charset="0"/>
                </a:defRPr>
              </a:lvl9p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1" i="0" u="none" strike="noStrike" kern="1200" cap="none" spc="0" normalizeH="0" baseline="0" noProof="0" dirty="0">
                  <a:ln>
                    <a:noFill/>
                  </a:ln>
                  <a:solidFill>
                    <a:srgbClr val="008000"/>
                  </a:solidFill>
                  <a:effectLst/>
                  <a:uLnTx/>
                  <a:uFillTx/>
                  <a:latin typeface="Arial"/>
                  <a:ea typeface="ＭＳ Ｐゴシック" charset="0"/>
                  <a:cs typeface="Arial"/>
                </a:rPr>
                <a:t>Rotation in y plane</a:t>
              </a:r>
            </a:p>
          </p:txBody>
        </p:sp>
        <p:sp>
          <p:nvSpPr>
            <p:cNvPr id="36" name="Line 1035">
              <a:extLst>
                <a:ext uri="{FF2B5EF4-FFF2-40B4-BE49-F238E27FC236}">
                  <a16:creationId xmlns:a16="http://schemas.microsoft.com/office/drawing/2014/main" id="{39A0654B-B916-9355-6394-2938C7CC5D42}"/>
                </a:ext>
              </a:extLst>
            </p:cNvPr>
            <p:cNvSpPr>
              <a:spLocks noChangeShapeType="1"/>
            </p:cNvSpPr>
            <p:nvPr/>
          </p:nvSpPr>
          <p:spPr bwMode="auto">
            <a:xfrm>
              <a:off x="8121487" y="5823141"/>
              <a:ext cx="439126" cy="0"/>
            </a:xfrm>
            <a:prstGeom prst="line">
              <a:avLst/>
            </a:prstGeom>
            <a:noFill/>
            <a:ln w="25400">
              <a:solidFill>
                <a:srgbClr val="339966"/>
              </a:solidFill>
              <a:prstDash val="sysDot"/>
              <a:round/>
              <a:headEnd/>
              <a:tailEnd type="triangle" w="med" len="med"/>
            </a:ln>
            <a:extLst>
              <a:ext uri="{909E8E84-426E-40dd-AFC4-6F175D3DCCD1}">
                <a14:hiddenFill xmlns="" xmlns:a14="http://schemas.microsoft.com/office/drawing/2010/main">
                  <a:noFill/>
                </a14:hiddenFill>
              </a:ext>
            </a:extLst>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grpSp>
    </p:spTree>
    <p:extLst>
      <p:ext uri="{BB962C8B-B14F-4D97-AF65-F5344CB8AC3E}">
        <p14:creationId xmlns:p14="http://schemas.microsoft.com/office/powerpoint/2010/main" val="258290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B6E7B-2BC2-5ED4-40CE-23040FC31957}"/>
              </a:ext>
            </a:extLst>
          </p:cNvPr>
          <p:cNvSpPr>
            <a:spLocks noGrp="1"/>
          </p:cNvSpPr>
          <p:nvPr>
            <p:ph idx="1"/>
          </p:nvPr>
        </p:nvSpPr>
        <p:spPr/>
        <p:txBody>
          <a:bodyPr/>
          <a:lstStyle/>
          <a:p>
            <a:pPr marL="342900" indent="-342900">
              <a:lnSpc>
                <a:spcPct val="150000"/>
              </a:lnSpc>
              <a:spcBef>
                <a:spcPts val="1200"/>
              </a:spcBef>
              <a:buFont typeface="Arial" panose="020B0604020202020204" pitchFamily="34" charset="0"/>
              <a:buChar char="•"/>
            </a:pPr>
            <a:r>
              <a:rPr lang="en-GB" sz="1800" b="0" dirty="0"/>
              <a:t>Let’s now introduce </a:t>
            </a:r>
            <a:r>
              <a:rPr lang="en-GB" sz="1800" dirty="0"/>
              <a:t>one skew quadrupole</a:t>
            </a:r>
            <a:r>
              <a:rPr lang="en-GB" sz="1800" b="0" dirty="0"/>
              <a:t>, represented by  </a:t>
            </a:r>
            <a:r>
              <a:rPr lang="en-GB" sz="1800" dirty="0" err="1"/>
              <a:t>M</a:t>
            </a:r>
            <a:r>
              <a:rPr lang="en-GB" sz="1800" baseline="-25000" dirty="0" err="1"/>
              <a:t>sq</a:t>
            </a:r>
            <a:endParaRPr lang="en-GB" sz="1800" baseline="-25000" dirty="0"/>
          </a:p>
          <a:p>
            <a:pPr marL="342900" indent="-342900">
              <a:lnSpc>
                <a:spcPct val="150000"/>
              </a:lnSpc>
              <a:spcBef>
                <a:spcPts val="1200"/>
              </a:spcBef>
              <a:buFont typeface="Arial" panose="020B0604020202020204" pitchFamily="34" charset="0"/>
              <a:buChar char="•"/>
            </a:pPr>
            <a:endParaRPr lang="en-GB" sz="1800" b="0" dirty="0"/>
          </a:p>
          <a:p>
            <a:pPr marL="342900" indent="-342900">
              <a:lnSpc>
                <a:spcPct val="150000"/>
              </a:lnSpc>
              <a:spcBef>
                <a:spcPts val="1200"/>
              </a:spcBef>
              <a:buFont typeface="Arial" panose="020B0604020202020204" pitchFamily="34" charset="0"/>
              <a:buChar char="•"/>
            </a:pPr>
            <a:endParaRPr lang="en-GB" sz="1800" b="0" dirty="0"/>
          </a:p>
          <a:p>
            <a:pPr>
              <a:lnSpc>
                <a:spcPct val="150000"/>
              </a:lnSpc>
              <a:spcBef>
                <a:spcPts val="1200"/>
              </a:spcBef>
            </a:pPr>
            <a:br>
              <a:rPr lang="en-GB" sz="1800" b="0" dirty="0"/>
            </a:br>
            <a:endParaRPr lang="en-GB" sz="1800" b="0" dirty="0"/>
          </a:p>
          <a:p>
            <a:pPr marL="342900" indent="-342900">
              <a:lnSpc>
                <a:spcPct val="150000"/>
              </a:lnSpc>
              <a:spcBef>
                <a:spcPts val="1200"/>
              </a:spcBef>
              <a:buFont typeface="Arial" panose="020B0604020202020204" pitchFamily="34" charset="0"/>
              <a:buChar char="•"/>
            </a:pPr>
            <a:r>
              <a:rPr lang="en-GB" sz="1800" b="0" dirty="0"/>
              <a:t>The new </a:t>
            </a:r>
            <a:r>
              <a:rPr lang="en-GB" sz="1800" dirty="0" err="1"/>
              <a:t>symplectic</a:t>
            </a:r>
            <a:r>
              <a:rPr lang="en-GB" sz="1800" b="0" dirty="0"/>
              <a:t>(!) matrix </a:t>
            </a:r>
            <a:r>
              <a:rPr lang="en-GB" sz="1800" dirty="0"/>
              <a:t>can be diagonalised </a:t>
            </a:r>
            <a:r>
              <a:rPr lang="en-GB" sz="1800" b="0" dirty="0"/>
              <a:t>in its eigenvalues 𝜆</a:t>
            </a:r>
            <a:r>
              <a:rPr lang="en-GB" sz="1800" b="0" baseline="-25000" dirty="0"/>
              <a:t>j</a:t>
            </a:r>
            <a:r>
              <a:rPr lang="en-GB" sz="1800" b="0" dirty="0"/>
              <a:t> which must also come in pairs such that 𝜆</a:t>
            </a:r>
            <a:r>
              <a:rPr lang="en-GB" sz="1800" b="0" baseline="-25000" dirty="0"/>
              <a:t>1</a:t>
            </a:r>
            <a:r>
              <a:rPr lang="en-GB" sz="1800" b="0" dirty="0"/>
              <a:t> 𝜆</a:t>
            </a:r>
            <a:r>
              <a:rPr lang="en-GB" sz="1800" b="0" baseline="-25000" dirty="0"/>
              <a:t>2</a:t>
            </a:r>
            <a:r>
              <a:rPr lang="en-GB" sz="1800" b="0" dirty="0"/>
              <a:t> = 1 and 𝜆</a:t>
            </a:r>
            <a:r>
              <a:rPr lang="en-GB" sz="1800" b="0" baseline="-25000" dirty="0"/>
              <a:t>3</a:t>
            </a:r>
            <a:r>
              <a:rPr lang="en-GB" sz="1800" b="0" dirty="0"/>
              <a:t> 𝜆</a:t>
            </a:r>
            <a:r>
              <a:rPr lang="en-GB" sz="1800" b="0" baseline="-25000" dirty="0"/>
              <a:t>4</a:t>
            </a:r>
            <a:r>
              <a:rPr lang="en-GB" sz="1800" b="0" dirty="0"/>
              <a:t> = 1, hence, for example,  𝜆</a:t>
            </a:r>
            <a:r>
              <a:rPr lang="en-GB" sz="1800" b="0" baseline="-25000" dirty="0"/>
              <a:t>1</a:t>
            </a:r>
            <a:r>
              <a:rPr lang="en-GB" sz="1800" b="0" dirty="0"/>
              <a:t> + 1/𝜆</a:t>
            </a:r>
            <a:r>
              <a:rPr lang="en-GB" sz="1800" b="0" baseline="-25000" dirty="0"/>
              <a:t>1 </a:t>
            </a:r>
            <a:r>
              <a:rPr lang="en-GB" sz="1800" b="0" dirty="0"/>
              <a:t>= 𝜆</a:t>
            </a:r>
            <a:r>
              <a:rPr lang="en-GB" sz="1800" b="0" baseline="-25000" dirty="0"/>
              <a:t>1</a:t>
            </a:r>
            <a:r>
              <a:rPr lang="en-GB" sz="1800" b="0" dirty="0"/>
              <a:t> + 𝜆</a:t>
            </a:r>
            <a:r>
              <a:rPr lang="en-GB" sz="1800" b="0" baseline="-25000" dirty="0"/>
              <a:t>2 </a:t>
            </a:r>
            <a:endParaRPr lang="en-GB" sz="1800" b="0" dirty="0"/>
          </a:p>
          <a:p>
            <a:pPr marL="342900" indent="-342900">
              <a:lnSpc>
                <a:spcPct val="150000"/>
              </a:lnSpc>
              <a:spcBef>
                <a:spcPts val="1200"/>
              </a:spcBef>
              <a:buFont typeface="Arial" panose="020B0604020202020204" pitchFamily="34" charset="0"/>
              <a:buChar char="•"/>
            </a:pPr>
            <a:r>
              <a:rPr lang="en-GB" sz="1800" b="0" dirty="0"/>
              <a:t>Solving                                             one can get (</a:t>
            </a:r>
            <a:r>
              <a:rPr lang="en-GB" sz="1800" b="0" i="1" dirty="0"/>
              <a:t>see </a:t>
            </a:r>
            <a:r>
              <a:rPr lang="en-GB" sz="1800" b="0" i="1" dirty="0">
                <a:hlinkClick r:id="rId2"/>
              </a:rPr>
              <a:t>D. A. Edwards, M. J. Syphers</a:t>
            </a:r>
            <a:r>
              <a:rPr lang="en-GB" sz="1800" b="0" dirty="0"/>
              <a:t>):</a:t>
            </a:r>
          </a:p>
        </p:txBody>
      </p:sp>
      <p:sp>
        <p:nvSpPr>
          <p:cNvPr id="3" name="Title 2">
            <a:extLst>
              <a:ext uri="{FF2B5EF4-FFF2-40B4-BE49-F238E27FC236}">
                <a16:creationId xmlns:a16="http://schemas.microsoft.com/office/drawing/2014/main" id="{73671282-7A0A-22D1-C3E3-657A82E006CF}"/>
              </a:ext>
            </a:extLst>
          </p:cNvPr>
          <p:cNvSpPr>
            <a:spLocks noGrp="1"/>
          </p:cNvSpPr>
          <p:nvPr>
            <p:ph type="title"/>
          </p:nvPr>
        </p:nvSpPr>
        <p:spPr/>
        <p:txBody>
          <a:bodyPr/>
          <a:lstStyle/>
          <a:p>
            <a:r>
              <a:rPr lang="en-US" dirty="0" err="1"/>
              <a:t>4x4</a:t>
            </a:r>
            <a:r>
              <a:rPr lang="en-US" dirty="0"/>
              <a:t> Matrices – </a:t>
            </a:r>
            <a:r>
              <a:rPr lang="en-US" u="sng" dirty="0"/>
              <a:t>with one skew quadrupole</a:t>
            </a:r>
            <a:r>
              <a:rPr lang="en-US" dirty="0"/>
              <a:t> (1/2)</a:t>
            </a:r>
            <a:endParaRPr lang="en-GB" dirty="0"/>
          </a:p>
        </p:txBody>
      </p:sp>
      <p:sp>
        <p:nvSpPr>
          <p:cNvPr id="4" name="Date Placeholder 3">
            <a:extLst>
              <a:ext uri="{FF2B5EF4-FFF2-40B4-BE49-F238E27FC236}">
                <a16:creationId xmlns:a16="http://schemas.microsoft.com/office/drawing/2014/main" id="{C7995466-DA09-F7C2-38FB-4E3D6780B842}"/>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5" name="Footer Placeholder 4">
            <a:extLst>
              <a:ext uri="{FF2B5EF4-FFF2-40B4-BE49-F238E27FC236}">
                <a16:creationId xmlns:a16="http://schemas.microsoft.com/office/drawing/2014/main" id="{5591352E-D195-5DB1-1B02-EA42A823616A}"/>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rPr>
              <a:t>Linear Imperfections and Correction</a:t>
            </a:r>
          </a:p>
        </p:txBody>
      </p:sp>
      <p:sp>
        <p:nvSpPr>
          <p:cNvPr id="6" name="Slide Number Placeholder 5">
            <a:extLst>
              <a:ext uri="{FF2B5EF4-FFF2-40B4-BE49-F238E27FC236}">
                <a16:creationId xmlns:a16="http://schemas.microsoft.com/office/drawing/2014/main" id="{EFBA9604-2C75-D035-2BA0-61FBC3DA98E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78</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1" name="TextBox 10">
            <a:extLst>
              <a:ext uri="{FF2B5EF4-FFF2-40B4-BE49-F238E27FC236}">
                <a16:creationId xmlns:a16="http://schemas.microsoft.com/office/drawing/2014/main" id="{0E955C43-53FA-0215-ACD5-712CCE66F073}"/>
              </a:ext>
            </a:extLst>
          </p:cNvPr>
          <p:cNvSpPr txBox="1"/>
          <p:nvPr/>
        </p:nvSpPr>
        <p:spPr>
          <a:xfrm>
            <a:off x="8328248" y="1680250"/>
            <a:ext cx="3577484" cy="192052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Tx/>
              <a:buSzPct val="75000"/>
              <a:buFont typeface="Wingdings" charset="0"/>
              <a:buNone/>
              <a:tabLst/>
              <a:defRPr/>
            </a:pPr>
            <a:r>
              <a:rPr kumimoji="0" lang="en-US" sz="1800" b="1" i="0" u="none" strike="noStrike" kern="1200" cap="none" spc="0" normalizeH="0" baseline="0" noProof="0" dirty="0">
                <a:ln>
                  <a:noFill/>
                </a:ln>
                <a:solidFill>
                  <a:srgbClr val="FF0000"/>
                </a:solidFill>
                <a:effectLst/>
                <a:uLnTx/>
                <a:uFillTx/>
                <a:latin typeface="Arial"/>
                <a:ea typeface="ＭＳ Ｐゴシック" charset="0"/>
                <a:cs typeface="Arial"/>
              </a:rPr>
              <a:t>Note:</a:t>
            </a:r>
          </a:p>
          <a:p>
            <a:pPr marL="285750" marR="0" lvl="0" indent="-285750" algn="l" defTabSz="914400" rtl="0" eaLnBrk="1" fontAlgn="base" latinLnBrk="0" hangingPunct="1">
              <a:lnSpc>
                <a:spcPct val="100000"/>
              </a:lnSpc>
              <a:spcBef>
                <a:spcPct val="20000"/>
              </a:spcBef>
              <a:spcAft>
                <a:spcPct val="0"/>
              </a:spcAft>
              <a:buClrTx/>
              <a:buSzPct val="75000"/>
              <a:buFont typeface="Arial" panose="020B0604020202020204" pitchFamily="34" charset="0"/>
              <a:buChar char="•"/>
              <a:tabLst/>
              <a:defRPr/>
            </a:pPr>
            <a:r>
              <a:rPr kumimoji="0" lang="en-US" sz="1800" b="0" i="0" u="none" strike="noStrike" kern="1200" cap="none" spc="0" normalizeH="0" baseline="0" noProof="0" dirty="0">
                <a:ln>
                  <a:noFill/>
                </a:ln>
                <a:solidFill>
                  <a:srgbClr val="FF0000"/>
                </a:solidFill>
                <a:effectLst/>
                <a:uLnTx/>
                <a:uFillTx/>
                <a:latin typeface="Arial"/>
                <a:ea typeface="ＭＳ Ｐゴシック" charset="0"/>
                <a:cs typeface="Arial"/>
              </a:rPr>
              <a:t>Matrix </a:t>
            </a:r>
            <a:r>
              <a:rPr kumimoji="0" lang="en-US" sz="1800" b="1" i="0" u="none" strike="noStrike" kern="1200" cap="none" spc="0" normalizeH="0" baseline="0" noProof="0" dirty="0" err="1">
                <a:ln>
                  <a:noFill/>
                </a:ln>
                <a:solidFill>
                  <a:srgbClr val="FF0000"/>
                </a:solidFill>
                <a:effectLst/>
                <a:uLnTx/>
                <a:uFillTx/>
                <a:latin typeface="Arial"/>
                <a:ea typeface="ＭＳ Ｐゴシック" charset="0"/>
                <a:cs typeface="Arial"/>
              </a:rPr>
              <a:t>M</a:t>
            </a:r>
            <a:r>
              <a:rPr kumimoji="0" lang="en-US" sz="1800" b="1" i="0" u="none" strike="noStrike" kern="1200" cap="none" spc="0" normalizeH="0" baseline="-25000" noProof="0" dirty="0" err="1">
                <a:ln>
                  <a:noFill/>
                </a:ln>
                <a:solidFill>
                  <a:srgbClr val="FF0000"/>
                </a:solidFill>
                <a:effectLst/>
                <a:uLnTx/>
                <a:uFillTx/>
                <a:latin typeface="Arial"/>
                <a:ea typeface="ＭＳ Ｐゴシック" charset="0"/>
                <a:cs typeface="Arial"/>
              </a:rPr>
              <a:t>sq</a:t>
            </a:r>
            <a:r>
              <a:rPr kumimoji="0" lang="en-US" sz="1800" b="0" i="0" u="none" strike="noStrike" kern="1200" cap="none" spc="0" normalizeH="0" baseline="0" noProof="0" dirty="0">
                <a:ln>
                  <a:noFill/>
                </a:ln>
                <a:solidFill>
                  <a:srgbClr val="FF0000"/>
                </a:solidFill>
                <a:effectLst/>
                <a:uLnTx/>
                <a:uFillTx/>
                <a:latin typeface="Arial"/>
                <a:ea typeface="ＭＳ Ｐゴシック" charset="0"/>
                <a:cs typeface="Arial"/>
              </a:rPr>
              <a:t> built in </a:t>
            </a:r>
            <a:r>
              <a:rPr kumimoji="0" lang="en-US" sz="1800" b="1" i="0" u="none" strike="noStrike" kern="1200" cap="none" spc="0" normalizeH="0" baseline="0" noProof="0" dirty="0">
                <a:ln>
                  <a:noFill/>
                </a:ln>
                <a:solidFill>
                  <a:srgbClr val="FF0000"/>
                </a:solidFill>
                <a:effectLst/>
                <a:uLnTx/>
                <a:uFillTx/>
                <a:latin typeface="Arial"/>
                <a:ea typeface="ＭＳ Ｐゴシック" charset="0"/>
                <a:cs typeface="Arial"/>
              </a:rPr>
              <a:t>analogy to normal quadrupole matrix</a:t>
            </a:r>
          </a:p>
          <a:p>
            <a:pPr marL="285750" marR="0" lvl="0" indent="-285750" algn="l" defTabSz="914400" rtl="0" eaLnBrk="1" fontAlgn="base" latinLnBrk="0" hangingPunct="1">
              <a:lnSpc>
                <a:spcPct val="100000"/>
              </a:lnSpc>
              <a:spcBef>
                <a:spcPct val="20000"/>
              </a:spcBef>
              <a:spcAft>
                <a:spcPct val="0"/>
              </a:spcAft>
              <a:buClrTx/>
              <a:buSzPct val="75000"/>
              <a:buFont typeface="Arial" panose="020B0604020202020204" pitchFamily="34" charset="0"/>
              <a:buChar char="•"/>
              <a:tabLst/>
              <a:defRPr/>
            </a:pPr>
            <a:r>
              <a:rPr kumimoji="0" lang="en-US" sz="1800" b="0" i="0" u="none" strike="noStrike" kern="1200" cap="none" spc="0" normalizeH="0" baseline="0" noProof="0" dirty="0">
                <a:ln>
                  <a:noFill/>
                </a:ln>
                <a:solidFill>
                  <a:srgbClr val="FF0000"/>
                </a:solidFill>
                <a:effectLst/>
                <a:uLnTx/>
                <a:uFillTx/>
                <a:latin typeface="Arial"/>
                <a:ea typeface="ＭＳ Ｐゴシック" charset="0"/>
                <a:cs typeface="Arial"/>
              </a:rPr>
              <a:t>These terms </a:t>
            </a:r>
            <a:r>
              <a:rPr kumimoji="0" lang="en-US" sz="1800" b="1" i="0" u="none" strike="noStrike" kern="1200" cap="none" spc="0" normalizeH="0" baseline="0" noProof="0" dirty="0">
                <a:ln>
                  <a:noFill/>
                </a:ln>
                <a:solidFill>
                  <a:srgbClr val="FF0000"/>
                </a:solidFill>
                <a:effectLst/>
                <a:uLnTx/>
                <a:uFillTx/>
                <a:latin typeface="Arial"/>
                <a:ea typeface="ＭＳ Ｐゴシック" charset="0"/>
                <a:cs typeface="Arial"/>
              </a:rPr>
              <a:t>couple the motion in the two planes</a:t>
            </a:r>
            <a:r>
              <a:rPr kumimoji="0" lang="en-US" sz="1800" b="0" i="0" u="none" strike="noStrike" kern="1200" cap="none" spc="0" normalizeH="0" baseline="0" noProof="0" dirty="0">
                <a:ln>
                  <a:noFill/>
                </a:ln>
                <a:solidFill>
                  <a:srgbClr val="FF0000"/>
                </a:solidFill>
                <a:effectLst/>
                <a:uLnTx/>
                <a:uFillTx/>
                <a:latin typeface="Arial"/>
                <a:ea typeface="ＭＳ Ｐゴシック" charset="0"/>
                <a:cs typeface="Arial"/>
              </a:rPr>
              <a:t>!!!</a:t>
            </a:r>
          </a:p>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endParaRPr kumimoji="0" lang="en-US" sz="1800" b="0" i="0" u="none" strike="noStrike" kern="1200" cap="none" spc="0" normalizeH="0" baseline="0" noProof="0" dirty="0">
              <a:ln>
                <a:noFill/>
              </a:ln>
              <a:solidFill>
                <a:srgbClr val="FF0000"/>
              </a:solidFill>
              <a:effectLst/>
              <a:uLnTx/>
              <a:uFillTx/>
              <a:latin typeface="Arial"/>
              <a:ea typeface="ＭＳ Ｐゴシック" charset="0"/>
              <a:cs typeface="Arial"/>
            </a:endParaRPr>
          </a:p>
        </p:txBody>
      </p:sp>
      <p:grpSp>
        <p:nvGrpSpPr>
          <p:cNvPr id="19" name="Group 18">
            <a:extLst>
              <a:ext uri="{FF2B5EF4-FFF2-40B4-BE49-F238E27FC236}">
                <a16:creationId xmlns:a16="http://schemas.microsoft.com/office/drawing/2014/main" id="{892BF716-D614-2AEE-0B32-E2E3AB4F55D7}"/>
              </a:ext>
            </a:extLst>
          </p:cNvPr>
          <p:cNvGrpSpPr/>
          <p:nvPr/>
        </p:nvGrpSpPr>
        <p:grpSpPr>
          <a:xfrm>
            <a:off x="1273228" y="1676920"/>
            <a:ext cx="6984776" cy="1968105"/>
            <a:chOff x="1271464" y="1553341"/>
            <a:chExt cx="8069385" cy="2273716"/>
          </a:xfrm>
        </p:grpSpPr>
        <p:pic>
          <p:nvPicPr>
            <p:cNvPr id="10" name="Picture 9">
              <a:extLst>
                <a:ext uri="{FF2B5EF4-FFF2-40B4-BE49-F238E27FC236}">
                  <a16:creationId xmlns:a16="http://schemas.microsoft.com/office/drawing/2014/main" id="{97F298FC-D567-7A46-AC82-6B6D67C5AC9A}"/>
                </a:ext>
              </a:extLst>
            </p:cNvPr>
            <p:cNvPicPr>
              <a:picLocks noChangeAspect="1"/>
            </p:cNvPicPr>
            <p:nvPr/>
          </p:nvPicPr>
          <p:blipFill>
            <a:blip r:embed="rId3"/>
            <a:stretch>
              <a:fillRect/>
            </a:stretch>
          </p:blipFill>
          <p:spPr>
            <a:xfrm>
              <a:off x="1271464" y="1609957"/>
              <a:ext cx="7772400" cy="2217100"/>
            </a:xfrm>
            <a:prstGeom prst="rect">
              <a:avLst/>
            </a:prstGeom>
          </p:spPr>
        </p:pic>
        <p:sp>
          <p:nvSpPr>
            <p:cNvPr id="12" name="Oval 1032">
              <a:extLst>
                <a:ext uri="{FF2B5EF4-FFF2-40B4-BE49-F238E27FC236}">
                  <a16:creationId xmlns:a16="http://schemas.microsoft.com/office/drawing/2014/main" id="{894351D8-E2F0-544F-0258-F3C6D1CAC541}"/>
                </a:ext>
              </a:extLst>
            </p:cNvPr>
            <p:cNvSpPr>
              <a:spLocks noChangeArrowheads="1"/>
            </p:cNvSpPr>
            <p:nvPr/>
          </p:nvSpPr>
          <p:spPr bwMode="auto">
            <a:xfrm>
              <a:off x="5270141" y="1553342"/>
              <a:ext cx="1001242" cy="648072"/>
            </a:xfrm>
            <a:prstGeom prst="ellipse">
              <a:avLst/>
            </a:prstGeom>
            <a:noFill/>
            <a:ln w="25400">
              <a:solidFill>
                <a:srgbClr val="FF0000"/>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dirty="0">
                <a:ln>
                  <a:noFill/>
                </a:ln>
                <a:solidFill>
                  <a:srgbClr val="FF0000"/>
                </a:solidFill>
                <a:effectLst/>
                <a:uLnTx/>
                <a:uFillTx/>
                <a:latin typeface="Baskerville" charset="0"/>
                <a:ea typeface="ＭＳ Ｐゴシック" charset="0"/>
              </a:endParaRPr>
            </a:p>
          </p:txBody>
        </p:sp>
        <p:sp>
          <p:nvSpPr>
            <p:cNvPr id="13" name="Oval 1033">
              <a:extLst>
                <a:ext uri="{FF2B5EF4-FFF2-40B4-BE49-F238E27FC236}">
                  <a16:creationId xmlns:a16="http://schemas.microsoft.com/office/drawing/2014/main" id="{A1F77A2D-C89B-6577-A77C-4D44D6493C62}"/>
                </a:ext>
              </a:extLst>
            </p:cNvPr>
            <p:cNvSpPr>
              <a:spLocks noChangeArrowheads="1"/>
            </p:cNvSpPr>
            <p:nvPr/>
          </p:nvSpPr>
          <p:spPr bwMode="auto">
            <a:xfrm>
              <a:off x="4230663" y="2060848"/>
              <a:ext cx="1001242" cy="648072"/>
            </a:xfrm>
            <a:prstGeom prst="ellipse">
              <a:avLst/>
            </a:prstGeom>
            <a:noFill/>
            <a:ln w="25400">
              <a:solidFill>
                <a:srgbClr val="FF0000"/>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FF0000"/>
                </a:solidFill>
                <a:effectLst/>
                <a:uLnTx/>
                <a:uFillTx/>
                <a:latin typeface="Baskerville" charset="0"/>
                <a:ea typeface="ＭＳ Ｐゴシック" charset="0"/>
              </a:endParaRPr>
            </a:p>
          </p:txBody>
        </p:sp>
        <p:sp>
          <p:nvSpPr>
            <p:cNvPr id="15" name="Line 1034">
              <a:extLst>
                <a:ext uri="{FF2B5EF4-FFF2-40B4-BE49-F238E27FC236}">
                  <a16:creationId xmlns:a16="http://schemas.microsoft.com/office/drawing/2014/main" id="{5CEFE2EE-0257-86D6-B6B3-A1F5735FDF85}"/>
                </a:ext>
              </a:extLst>
            </p:cNvPr>
            <p:cNvSpPr>
              <a:spLocks noChangeShapeType="1"/>
            </p:cNvSpPr>
            <p:nvPr/>
          </p:nvSpPr>
          <p:spPr bwMode="auto">
            <a:xfrm flipV="1">
              <a:off x="5159896" y="2060847"/>
              <a:ext cx="216024" cy="140565"/>
            </a:xfrm>
            <a:prstGeom prst="line">
              <a:avLst/>
            </a:prstGeom>
            <a:noFill/>
            <a:ln w="25400">
              <a:solidFill>
                <a:srgbClr val="FF0000"/>
              </a:solidFill>
              <a:prstDash val="sysDot"/>
              <a:round/>
              <a:headEnd/>
              <a:tailEnd/>
            </a:ln>
            <a:extLst>
              <a:ext uri="{909E8E84-426E-40dd-AFC4-6F175D3DCCD1}">
                <a14:hiddenFill xmlns:a14="http://schemas.microsoft.com/office/drawing/2010/main" xmlns="">
                  <a:noFill/>
                </a14:hiddenFill>
              </a:ext>
            </a:extLst>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sp>
          <p:nvSpPr>
            <p:cNvPr id="16" name="Line 1035">
              <a:extLst>
                <a:ext uri="{FF2B5EF4-FFF2-40B4-BE49-F238E27FC236}">
                  <a16:creationId xmlns:a16="http://schemas.microsoft.com/office/drawing/2014/main" id="{939ABF4F-C255-8669-787D-FAD5990907F1}"/>
                </a:ext>
              </a:extLst>
            </p:cNvPr>
            <p:cNvSpPr>
              <a:spLocks noChangeShapeType="1"/>
            </p:cNvSpPr>
            <p:nvPr/>
          </p:nvSpPr>
          <p:spPr bwMode="auto">
            <a:xfrm>
              <a:off x="6271383" y="1844824"/>
              <a:ext cx="3069466" cy="0"/>
            </a:xfrm>
            <a:prstGeom prst="line">
              <a:avLst/>
            </a:prstGeom>
            <a:noFill/>
            <a:ln w="25400">
              <a:solidFill>
                <a:srgbClr val="FF0000"/>
              </a:solidFill>
              <a:prstDash val="sysDot"/>
              <a:round/>
              <a:headEnd/>
              <a:tailEnd type="triangle" w="med" len="med"/>
            </a:ln>
            <a:extLst>
              <a:ext uri="{909E8E84-426E-40dd-AFC4-6F175D3DCCD1}">
                <a14:hiddenFill xmlns:a14="http://schemas.microsoft.com/office/drawing/2010/main" xmlns="">
                  <a:noFill/>
                </a14:hiddenFill>
              </a:ext>
            </a:extLst>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Baskerville" charset="0"/>
                <a:ea typeface="ＭＳ Ｐゴシック" charset="0"/>
              </a:endParaRPr>
            </a:p>
          </p:txBody>
        </p:sp>
      </p:grpSp>
      <p:pic>
        <p:nvPicPr>
          <p:cNvPr id="17" name="Picture 16">
            <a:extLst>
              <a:ext uri="{FF2B5EF4-FFF2-40B4-BE49-F238E27FC236}">
                <a16:creationId xmlns:a16="http://schemas.microsoft.com/office/drawing/2014/main" id="{1D9EA596-B366-30C1-1F24-D8A960BA3F19}"/>
              </a:ext>
            </a:extLst>
          </p:cNvPr>
          <p:cNvPicPr>
            <a:picLocks noChangeAspect="1"/>
          </p:cNvPicPr>
          <p:nvPr/>
        </p:nvPicPr>
        <p:blipFill>
          <a:blip r:embed="rId4"/>
          <a:stretch>
            <a:fillRect/>
          </a:stretch>
        </p:blipFill>
        <p:spPr>
          <a:xfrm>
            <a:off x="14239903" y="983956"/>
            <a:ext cx="3741123" cy="801670"/>
          </a:xfrm>
          <a:prstGeom prst="rect">
            <a:avLst/>
          </a:prstGeom>
        </p:spPr>
      </p:pic>
      <p:pic>
        <p:nvPicPr>
          <p:cNvPr id="21" name="Picture 20">
            <a:extLst>
              <a:ext uri="{FF2B5EF4-FFF2-40B4-BE49-F238E27FC236}">
                <a16:creationId xmlns:a16="http://schemas.microsoft.com/office/drawing/2014/main" id="{E75180F7-955A-49FE-EE61-0A14092572E0}"/>
              </a:ext>
            </a:extLst>
          </p:cNvPr>
          <p:cNvPicPr>
            <a:picLocks noChangeAspect="1"/>
          </p:cNvPicPr>
          <p:nvPr/>
        </p:nvPicPr>
        <p:blipFill>
          <a:blip r:embed="rId5"/>
          <a:stretch>
            <a:fillRect/>
          </a:stretch>
        </p:blipFill>
        <p:spPr>
          <a:xfrm>
            <a:off x="1654339" y="5124272"/>
            <a:ext cx="2508917" cy="288032"/>
          </a:xfrm>
          <a:prstGeom prst="rect">
            <a:avLst/>
          </a:prstGeom>
        </p:spPr>
      </p:pic>
      <p:pic>
        <p:nvPicPr>
          <p:cNvPr id="22" name="Picture 21">
            <a:extLst>
              <a:ext uri="{FF2B5EF4-FFF2-40B4-BE49-F238E27FC236}">
                <a16:creationId xmlns:a16="http://schemas.microsoft.com/office/drawing/2014/main" id="{48CDDEDE-DEFA-BB64-16B9-4AEB1B5629C8}"/>
              </a:ext>
            </a:extLst>
          </p:cNvPr>
          <p:cNvPicPr>
            <a:picLocks noChangeAspect="1"/>
          </p:cNvPicPr>
          <p:nvPr/>
        </p:nvPicPr>
        <p:blipFill>
          <a:blip r:embed="rId6"/>
          <a:stretch>
            <a:fillRect/>
          </a:stretch>
        </p:blipFill>
        <p:spPr>
          <a:xfrm>
            <a:off x="14047815" y="2224918"/>
            <a:ext cx="7772400" cy="765463"/>
          </a:xfrm>
          <a:prstGeom prst="rect">
            <a:avLst/>
          </a:prstGeom>
        </p:spPr>
      </p:pic>
      <p:pic>
        <p:nvPicPr>
          <p:cNvPr id="23" name="Picture 22">
            <a:extLst>
              <a:ext uri="{FF2B5EF4-FFF2-40B4-BE49-F238E27FC236}">
                <a16:creationId xmlns:a16="http://schemas.microsoft.com/office/drawing/2014/main" id="{6CD32F2D-B63C-F92D-08D8-B61E9934F8FF}"/>
              </a:ext>
            </a:extLst>
          </p:cNvPr>
          <p:cNvPicPr>
            <a:picLocks noChangeAspect="1"/>
          </p:cNvPicPr>
          <p:nvPr/>
        </p:nvPicPr>
        <p:blipFill>
          <a:blip r:embed="rId7"/>
          <a:stretch>
            <a:fillRect/>
          </a:stretch>
        </p:blipFill>
        <p:spPr>
          <a:xfrm>
            <a:off x="1545223" y="5559697"/>
            <a:ext cx="9375313" cy="461591"/>
          </a:xfrm>
          <a:prstGeom prst="rect">
            <a:avLst/>
          </a:prstGeom>
          <a:ln>
            <a:solidFill>
              <a:schemeClr val="accent3"/>
            </a:solidFill>
          </a:ln>
        </p:spPr>
      </p:pic>
    </p:spTree>
    <p:extLst>
      <p:ext uri="{BB962C8B-B14F-4D97-AF65-F5344CB8AC3E}">
        <p14:creationId xmlns:p14="http://schemas.microsoft.com/office/powerpoint/2010/main" val="317794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5B6E7B-2BC2-5ED4-40CE-23040FC31957}"/>
              </a:ext>
            </a:extLst>
          </p:cNvPr>
          <p:cNvSpPr>
            <a:spLocks noGrp="1"/>
          </p:cNvSpPr>
          <p:nvPr>
            <p:ph idx="1"/>
          </p:nvPr>
        </p:nvSpPr>
        <p:spPr>
          <a:xfrm>
            <a:off x="407988" y="1124743"/>
            <a:ext cx="11592667" cy="5076031"/>
          </a:xfrm>
        </p:spPr>
        <p:txBody>
          <a:bodyPr/>
          <a:lstStyle/>
          <a:p>
            <a:pPr marL="342900" indent="-342900">
              <a:lnSpc>
                <a:spcPct val="150000"/>
              </a:lnSpc>
              <a:spcBef>
                <a:spcPts val="1200"/>
              </a:spcBef>
              <a:buFont typeface="Arial" panose="020B0604020202020204" pitchFamily="34" charset="0"/>
              <a:buChar char="•"/>
            </a:pPr>
            <a:r>
              <a:rPr lang="en-GB" sz="1800" dirty="0">
                <a:solidFill>
                  <a:schemeClr val="accent3"/>
                </a:solidFill>
              </a:rPr>
              <a:t>IF the motion is still bounded </a:t>
            </a:r>
            <a:r>
              <a:rPr lang="en-GB" sz="1800" b="0" dirty="0"/>
              <a:t>(not necessarily the case!) 𝜆 must assume the form                   , i.e.:</a:t>
            </a:r>
            <a:br>
              <a:rPr lang="en-GB" sz="1800" b="0" dirty="0"/>
            </a:br>
            <a:endParaRPr lang="en-GB" sz="1800" b="0" dirty="0"/>
          </a:p>
          <a:p>
            <a:pPr marL="342900" indent="-342900">
              <a:lnSpc>
                <a:spcPct val="150000"/>
              </a:lnSpc>
              <a:spcBef>
                <a:spcPts val="1200"/>
              </a:spcBef>
              <a:buFont typeface="Arial" panose="020B0604020202020204" pitchFamily="34" charset="0"/>
              <a:buChar char="•"/>
            </a:pPr>
            <a:r>
              <a:rPr lang="en-GB" sz="1800" b="0" dirty="0"/>
              <a:t>In analogy with the un-coupled case, one can compute the transformation that </a:t>
            </a:r>
            <a:r>
              <a:rPr lang="en-GB" sz="1800" dirty="0"/>
              <a:t>diagonalises the coupled matrix </a:t>
            </a:r>
            <a:r>
              <a:rPr lang="en-GB" sz="1800" b="0" dirty="0"/>
              <a:t>in </a:t>
            </a:r>
            <a:r>
              <a:rPr lang="en-GB" sz="1800" dirty="0"/>
              <a:t>two independent “tunes”</a:t>
            </a:r>
            <a:r>
              <a:rPr lang="en-GB" sz="1800" b="0" dirty="0"/>
              <a:t>                   which </a:t>
            </a:r>
            <a:r>
              <a:rPr lang="en-GB" sz="1800" dirty="0"/>
              <a:t>depend on the two un-coupled tunes</a:t>
            </a:r>
            <a:endParaRPr lang="en-GB" sz="1800" b="0" dirty="0"/>
          </a:p>
          <a:p>
            <a:pPr marL="342900" indent="-342900">
              <a:lnSpc>
                <a:spcPct val="150000"/>
              </a:lnSpc>
              <a:spcBef>
                <a:spcPts val="1200"/>
              </a:spcBef>
              <a:buFont typeface="Arial" panose="020B0604020202020204" pitchFamily="34" charset="0"/>
              <a:buChar char="•"/>
            </a:pPr>
            <a:endParaRPr lang="en-GB" sz="1800" b="0" dirty="0"/>
          </a:p>
          <a:p>
            <a:pPr marL="342900" indent="-342900">
              <a:lnSpc>
                <a:spcPct val="150000"/>
              </a:lnSpc>
              <a:spcBef>
                <a:spcPts val="1200"/>
              </a:spcBef>
              <a:buFont typeface="Arial" panose="020B0604020202020204" pitchFamily="34" charset="0"/>
              <a:buChar char="•"/>
            </a:pPr>
            <a:r>
              <a:rPr lang="en-GB" sz="1800" dirty="0">
                <a:solidFill>
                  <a:schemeClr val="tx1"/>
                </a:solidFill>
              </a:rPr>
              <a:t>Note 1: in the limit where                          </a:t>
            </a:r>
            <a:r>
              <a:rPr lang="en-GB" sz="1800" b="0" dirty="0"/>
              <a:t>one finds that </a:t>
            </a:r>
            <a:br>
              <a:rPr lang="en-GB" sz="1800" b="0" dirty="0"/>
            </a:br>
            <a:r>
              <a:rPr lang="en-GB" sz="1800" b="0" dirty="0"/>
              <a:t>and if                            is small, one can easily prove that 					 , hence:</a:t>
            </a:r>
            <a:br>
              <a:rPr lang="en-GB" sz="1800" b="0" dirty="0"/>
            </a:br>
            <a:endParaRPr lang="en-GB" sz="1800" b="0" dirty="0"/>
          </a:p>
          <a:p>
            <a:pPr marL="342900" indent="-342900">
              <a:lnSpc>
                <a:spcPct val="150000"/>
              </a:lnSpc>
              <a:spcBef>
                <a:spcPts val="1200"/>
              </a:spcBef>
              <a:buFont typeface="Arial" panose="020B0604020202020204" pitchFamily="34" charset="0"/>
              <a:buChar char="•"/>
            </a:pPr>
            <a:r>
              <a:rPr lang="en-GB" sz="1800" dirty="0">
                <a:solidFill>
                  <a:schemeClr val="tx1"/>
                </a:solidFill>
              </a:rPr>
              <a:t>Note 2: </a:t>
            </a:r>
            <a:r>
              <a:rPr lang="en-GB" sz="1800" b="0" dirty="0"/>
              <a:t>in a </a:t>
            </a:r>
            <a:r>
              <a:rPr lang="en-GB" sz="1800" dirty="0">
                <a:solidFill>
                  <a:schemeClr val="tx1"/>
                </a:solidFill>
              </a:rPr>
              <a:t>region “close to”</a:t>
            </a:r>
            <a:r>
              <a:rPr lang="en-GB" sz="1800" b="0" dirty="0"/>
              <a:t>                                             one gets </a:t>
            </a:r>
            <a:r>
              <a:rPr lang="en-GB" sz="1800" dirty="0">
                <a:solidFill>
                  <a:srgbClr val="FF0000"/>
                </a:solidFill>
              </a:rPr>
              <a:t>unstable motion!  </a:t>
            </a:r>
            <a:r>
              <a:rPr lang="en-GB" sz="1800" b="0" dirty="0"/>
              <a:t>e.g. for                      :</a:t>
            </a:r>
          </a:p>
        </p:txBody>
      </p:sp>
      <p:sp>
        <p:nvSpPr>
          <p:cNvPr id="3" name="Title 2">
            <a:extLst>
              <a:ext uri="{FF2B5EF4-FFF2-40B4-BE49-F238E27FC236}">
                <a16:creationId xmlns:a16="http://schemas.microsoft.com/office/drawing/2014/main" id="{73671282-7A0A-22D1-C3E3-657A82E006CF}"/>
              </a:ext>
            </a:extLst>
          </p:cNvPr>
          <p:cNvSpPr>
            <a:spLocks noGrp="1"/>
          </p:cNvSpPr>
          <p:nvPr>
            <p:ph type="title"/>
          </p:nvPr>
        </p:nvSpPr>
        <p:spPr/>
        <p:txBody>
          <a:bodyPr/>
          <a:lstStyle/>
          <a:p>
            <a:r>
              <a:rPr lang="en-US" dirty="0" err="1"/>
              <a:t>4x4</a:t>
            </a:r>
            <a:r>
              <a:rPr lang="en-US" dirty="0"/>
              <a:t> Matrices – </a:t>
            </a:r>
            <a:r>
              <a:rPr lang="en-US" u="sng" dirty="0"/>
              <a:t>with one skew quadrupole</a:t>
            </a:r>
            <a:r>
              <a:rPr lang="en-US" dirty="0"/>
              <a:t> (2/2)</a:t>
            </a:r>
            <a:endParaRPr lang="en-GB" dirty="0"/>
          </a:p>
        </p:txBody>
      </p:sp>
      <p:sp>
        <p:nvSpPr>
          <p:cNvPr id="4" name="Date Placeholder 3">
            <a:extLst>
              <a:ext uri="{FF2B5EF4-FFF2-40B4-BE49-F238E27FC236}">
                <a16:creationId xmlns:a16="http://schemas.microsoft.com/office/drawing/2014/main" id="{C7995466-DA09-F7C2-38FB-4E3D6780B842}"/>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5" name="Footer Placeholder 4">
            <a:extLst>
              <a:ext uri="{FF2B5EF4-FFF2-40B4-BE49-F238E27FC236}">
                <a16:creationId xmlns:a16="http://schemas.microsoft.com/office/drawing/2014/main" id="{5591352E-D195-5DB1-1B02-EA42A823616A}"/>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rPr>
              <a:t>Linear Imperfections and Correction</a:t>
            </a:r>
          </a:p>
        </p:txBody>
      </p:sp>
      <p:sp>
        <p:nvSpPr>
          <p:cNvPr id="6" name="Slide Number Placeholder 5">
            <a:extLst>
              <a:ext uri="{FF2B5EF4-FFF2-40B4-BE49-F238E27FC236}">
                <a16:creationId xmlns:a16="http://schemas.microsoft.com/office/drawing/2014/main" id="{EFBA9604-2C75-D035-2BA0-61FBC3DA98E2}"/>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79</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17" name="Picture 16">
            <a:extLst>
              <a:ext uri="{FF2B5EF4-FFF2-40B4-BE49-F238E27FC236}">
                <a16:creationId xmlns:a16="http://schemas.microsoft.com/office/drawing/2014/main" id="{1D9EA596-B366-30C1-1F24-D8A960BA3F19}"/>
              </a:ext>
            </a:extLst>
          </p:cNvPr>
          <p:cNvPicPr>
            <a:picLocks noChangeAspect="1"/>
          </p:cNvPicPr>
          <p:nvPr/>
        </p:nvPicPr>
        <p:blipFill>
          <a:blip r:embed="rId3"/>
          <a:stretch>
            <a:fillRect/>
          </a:stretch>
        </p:blipFill>
        <p:spPr>
          <a:xfrm>
            <a:off x="14239903" y="983956"/>
            <a:ext cx="3741123" cy="801670"/>
          </a:xfrm>
          <a:prstGeom prst="rect">
            <a:avLst/>
          </a:prstGeom>
        </p:spPr>
      </p:pic>
      <p:pic>
        <p:nvPicPr>
          <p:cNvPr id="22" name="Picture 21">
            <a:extLst>
              <a:ext uri="{FF2B5EF4-FFF2-40B4-BE49-F238E27FC236}">
                <a16:creationId xmlns:a16="http://schemas.microsoft.com/office/drawing/2014/main" id="{48CDDEDE-DEFA-BB64-16B9-4AEB1B5629C8}"/>
              </a:ext>
            </a:extLst>
          </p:cNvPr>
          <p:cNvPicPr>
            <a:picLocks noChangeAspect="1"/>
          </p:cNvPicPr>
          <p:nvPr/>
        </p:nvPicPr>
        <p:blipFill>
          <a:blip r:embed="rId4"/>
          <a:stretch>
            <a:fillRect/>
          </a:stretch>
        </p:blipFill>
        <p:spPr>
          <a:xfrm>
            <a:off x="14047815" y="2224918"/>
            <a:ext cx="7772400" cy="765463"/>
          </a:xfrm>
          <a:prstGeom prst="rect">
            <a:avLst/>
          </a:prstGeom>
        </p:spPr>
      </p:pic>
      <p:pic>
        <p:nvPicPr>
          <p:cNvPr id="23" name="Picture 22">
            <a:extLst>
              <a:ext uri="{FF2B5EF4-FFF2-40B4-BE49-F238E27FC236}">
                <a16:creationId xmlns:a16="http://schemas.microsoft.com/office/drawing/2014/main" id="{6CD32F2D-B63C-F92D-08D8-B61E9934F8FF}"/>
              </a:ext>
            </a:extLst>
          </p:cNvPr>
          <p:cNvPicPr>
            <a:picLocks noChangeAspect="1"/>
          </p:cNvPicPr>
          <p:nvPr/>
        </p:nvPicPr>
        <p:blipFill>
          <a:blip r:embed="rId5"/>
          <a:stretch>
            <a:fillRect/>
          </a:stretch>
        </p:blipFill>
        <p:spPr>
          <a:xfrm>
            <a:off x="1104803" y="-736071"/>
            <a:ext cx="9375313" cy="461591"/>
          </a:xfrm>
          <a:prstGeom prst="rect">
            <a:avLst/>
          </a:prstGeom>
        </p:spPr>
      </p:pic>
      <p:pic>
        <p:nvPicPr>
          <p:cNvPr id="26" name="Picture 25">
            <a:extLst>
              <a:ext uri="{FF2B5EF4-FFF2-40B4-BE49-F238E27FC236}">
                <a16:creationId xmlns:a16="http://schemas.microsoft.com/office/drawing/2014/main" id="{3BDE55B1-C830-5C83-4B10-3E68CC4E0279}"/>
              </a:ext>
            </a:extLst>
          </p:cNvPr>
          <p:cNvPicPr>
            <a:picLocks noChangeAspect="1"/>
          </p:cNvPicPr>
          <p:nvPr/>
        </p:nvPicPr>
        <p:blipFill>
          <a:blip r:embed="rId6"/>
          <a:stretch>
            <a:fillRect/>
          </a:stretch>
        </p:blipFill>
        <p:spPr>
          <a:xfrm>
            <a:off x="3288110" y="1712235"/>
            <a:ext cx="3549261" cy="461591"/>
          </a:xfrm>
          <a:prstGeom prst="rect">
            <a:avLst/>
          </a:prstGeom>
        </p:spPr>
      </p:pic>
      <p:sp>
        <p:nvSpPr>
          <p:cNvPr id="28" name="TextBox 27">
            <a:extLst>
              <a:ext uri="{FF2B5EF4-FFF2-40B4-BE49-F238E27FC236}">
                <a16:creationId xmlns:a16="http://schemas.microsoft.com/office/drawing/2014/main" id="{45FF7B8D-352D-C434-6E74-F0A3774B8BAC}"/>
              </a:ext>
            </a:extLst>
          </p:cNvPr>
          <p:cNvSpPr txBox="1"/>
          <p:nvPr/>
        </p:nvSpPr>
        <p:spPr>
          <a:xfrm>
            <a:off x="7231183" y="1805952"/>
            <a:ext cx="628377" cy="276999"/>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0" i="1" u="none" strike="noStrike" kern="1200" cap="none" spc="0" normalizeH="0" baseline="0" noProof="0" dirty="0">
                <a:ln>
                  <a:noFill/>
                </a:ln>
                <a:solidFill>
                  <a:srgbClr val="2F2F2F"/>
                </a:solidFill>
                <a:effectLst/>
                <a:uLnTx/>
                <a:uFillTx/>
                <a:latin typeface="Arial"/>
                <a:ea typeface="ＭＳ Ｐゴシック" charset="0"/>
              </a:rPr>
              <a:t>where</a:t>
            </a:r>
          </a:p>
        </p:txBody>
      </p:sp>
      <p:pic>
        <p:nvPicPr>
          <p:cNvPr id="30" name="Picture 29">
            <a:extLst>
              <a:ext uri="{FF2B5EF4-FFF2-40B4-BE49-F238E27FC236}">
                <a16:creationId xmlns:a16="http://schemas.microsoft.com/office/drawing/2014/main" id="{3DDD190F-31AE-FF27-44A4-6AA45C324036}"/>
              </a:ext>
            </a:extLst>
          </p:cNvPr>
          <p:cNvPicPr>
            <a:picLocks noChangeAspect="1"/>
          </p:cNvPicPr>
          <p:nvPr/>
        </p:nvPicPr>
        <p:blipFill>
          <a:blip r:embed="rId7"/>
          <a:stretch>
            <a:fillRect/>
          </a:stretch>
        </p:blipFill>
        <p:spPr>
          <a:xfrm>
            <a:off x="9297828" y="1219413"/>
            <a:ext cx="1008112" cy="232641"/>
          </a:xfrm>
          <a:prstGeom prst="rect">
            <a:avLst/>
          </a:prstGeom>
        </p:spPr>
      </p:pic>
      <p:pic>
        <p:nvPicPr>
          <p:cNvPr id="32" name="Picture 31">
            <a:extLst>
              <a:ext uri="{FF2B5EF4-FFF2-40B4-BE49-F238E27FC236}">
                <a16:creationId xmlns:a16="http://schemas.microsoft.com/office/drawing/2014/main" id="{E8CC7E2C-2E27-5905-82A6-01CBD6FDBD9D}"/>
              </a:ext>
            </a:extLst>
          </p:cNvPr>
          <p:cNvPicPr>
            <a:picLocks noChangeAspect="1"/>
          </p:cNvPicPr>
          <p:nvPr/>
        </p:nvPicPr>
        <p:blipFill>
          <a:blip r:embed="rId8"/>
          <a:stretch>
            <a:fillRect/>
          </a:stretch>
        </p:blipFill>
        <p:spPr>
          <a:xfrm>
            <a:off x="8287518" y="1849611"/>
            <a:ext cx="549745" cy="199358"/>
          </a:xfrm>
          <a:prstGeom prst="rect">
            <a:avLst/>
          </a:prstGeom>
        </p:spPr>
      </p:pic>
      <p:pic>
        <p:nvPicPr>
          <p:cNvPr id="35" name="Picture 34">
            <a:extLst>
              <a:ext uri="{FF2B5EF4-FFF2-40B4-BE49-F238E27FC236}">
                <a16:creationId xmlns:a16="http://schemas.microsoft.com/office/drawing/2014/main" id="{86418CAE-6C56-99C3-D1E2-016378F491DC}"/>
              </a:ext>
            </a:extLst>
          </p:cNvPr>
          <p:cNvPicPr>
            <a:picLocks noChangeAspect="1"/>
          </p:cNvPicPr>
          <p:nvPr/>
        </p:nvPicPr>
        <p:blipFill>
          <a:blip r:embed="rId9"/>
          <a:stretch>
            <a:fillRect/>
          </a:stretch>
        </p:blipFill>
        <p:spPr>
          <a:xfrm>
            <a:off x="12576720" y="4355260"/>
            <a:ext cx="4392085" cy="863444"/>
          </a:xfrm>
          <a:prstGeom prst="rect">
            <a:avLst/>
          </a:prstGeom>
        </p:spPr>
      </p:pic>
      <p:pic>
        <p:nvPicPr>
          <p:cNvPr id="37" name="Picture 36">
            <a:extLst>
              <a:ext uri="{FF2B5EF4-FFF2-40B4-BE49-F238E27FC236}">
                <a16:creationId xmlns:a16="http://schemas.microsoft.com/office/drawing/2014/main" id="{FBDB8F5A-5375-C6B7-A2E4-45544BAD4DC6}"/>
              </a:ext>
            </a:extLst>
          </p:cNvPr>
          <p:cNvPicPr>
            <a:picLocks noChangeAspect="1"/>
          </p:cNvPicPr>
          <p:nvPr/>
        </p:nvPicPr>
        <p:blipFill>
          <a:blip r:embed="rId10"/>
          <a:stretch>
            <a:fillRect/>
          </a:stretch>
        </p:blipFill>
        <p:spPr>
          <a:xfrm>
            <a:off x="1631504" y="3203553"/>
            <a:ext cx="9131879" cy="378071"/>
          </a:xfrm>
          <a:prstGeom prst="rect">
            <a:avLst/>
          </a:prstGeom>
        </p:spPr>
      </p:pic>
      <p:pic>
        <p:nvPicPr>
          <p:cNvPr id="38" name="Picture 37">
            <a:extLst>
              <a:ext uri="{FF2B5EF4-FFF2-40B4-BE49-F238E27FC236}">
                <a16:creationId xmlns:a16="http://schemas.microsoft.com/office/drawing/2014/main" id="{5ED13D9E-822C-6158-070A-A1CBF02C9664}"/>
              </a:ext>
            </a:extLst>
          </p:cNvPr>
          <p:cNvPicPr>
            <a:picLocks noChangeAspect="1"/>
          </p:cNvPicPr>
          <p:nvPr/>
        </p:nvPicPr>
        <p:blipFill>
          <a:blip r:embed="rId11"/>
          <a:stretch>
            <a:fillRect/>
          </a:stretch>
        </p:blipFill>
        <p:spPr>
          <a:xfrm>
            <a:off x="4655840" y="2636912"/>
            <a:ext cx="892693" cy="256044"/>
          </a:xfrm>
          <a:prstGeom prst="rect">
            <a:avLst/>
          </a:prstGeom>
        </p:spPr>
      </p:pic>
      <p:pic>
        <p:nvPicPr>
          <p:cNvPr id="39" name="Picture 38">
            <a:extLst>
              <a:ext uri="{FF2B5EF4-FFF2-40B4-BE49-F238E27FC236}">
                <a16:creationId xmlns:a16="http://schemas.microsoft.com/office/drawing/2014/main" id="{4557A48B-4352-6EF5-38E5-81B440BD084D}"/>
              </a:ext>
            </a:extLst>
          </p:cNvPr>
          <p:cNvPicPr>
            <a:picLocks noChangeAspect="1"/>
          </p:cNvPicPr>
          <p:nvPr/>
        </p:nvPicPr>
        <p:blipFill>
          <a:blip r:embed="rId12"/>
          <a:stretch>
            <a:fillRect/>
          </a:stretch>
        </p:blipFill>
        <p:spPr>
          <a:xfrm>
            <a:off x="10402768" y="2658533"/>
            <a:ext cx="908618" cy="265596"/>
          </a:xfrm>
          <a:prstGeom prst="rect">
            <a:avLst/>
          </a:prstGeom>
        </p:spPr>
      </p:pic>
      <p:grpSp>
        <p:nvGrpSpPr>
          <p:cNvPr id="7" name="Group 6">
            <a:extLst>
              <a:ext uri="{FF2B5EF4-FFF2-40B4-BE49-F238E27FC236}">
                <a16:creationId xmlns:a16="http://schemas.microsoft.com/office/drawing/2014/main" id="{A4329247-5586-F56F-E093-4591043FDEAD}"/>
              </a:ext>
            </a:extLst>
          </p:cNvPr>
          <p:cNvGrpSpPr/>
          <p:nvPr/>
        </p:nvGrpSpPr>
        <p:grpSpPr>
          <a:xfrm>
            <a:off x="1487488" y="3861048"/>
            <a:ext cx="10164254" cy="1346981"/>
            <a:chOff x="1487488" y="3861048"/>
            <a:chExt cx="10164254" cy="1346981"/>
          </a:xfrm>
        </p:grpSpPr>
        <p:pic>
          <p:nvPicPr>
            <p:cNvPr id="44" name="Picture 43">
              <a:extLst>
                <a:ext uri="{FF2B5EF4-FFF2-40B4-BE49-F238E27FC236}">
                  <a16:creationId xmlns:a16="http://schemas.microsoft.com/office/drawing/2014/main" id="{097E04D0-62D7-AC4A-1D29-E73BBEF32372}"/>
                </a:ext>
              </a:extLst>
            </p:cNvPr>
            <p:cNvPicPr>
              <a:picLocks noChangeAspect="1"/>
            </p:cNvPicPr>
            <p:nvPr/>
          </p:nvPicPr>
          <p:blipFill>
            <a:blip r:embed="rId13"/>
            <a:stretch>
              <a:fillRect/>
            </a:stretch>
          </p:blipFill>
          <p:spPr>
            <a:xfrm>
              <a:off x="1487488" y="4332847"/>
              <a:ext cx="1496166" cy="216024"/>
            </a:xfrm>
            <a:prstGeom prst="rect">
              <a:avLst/>
            </a:prstGeom>
          </p:spPr>
        </p:pic>
        <p:pic>
          <p:nvPicPr>
            <p:cNvPr id="46" name="Picture 45">
              <a:extLst>
                <a:ext uri="{FF2B5EF4-FFF2-40B4-BE49-F238E27FC236}">
                  <a16:creationId xmlns:a16="http://schemas.microsoft.com/office/drawing/2014/main" id="{A8B72AFC-D85B-CD8A-7AB3-E09FE938F3AF}"/>
                </a:ext>
              </a:extLst>
            </p:cNvPr>
            <p:cNvPicPr>
              <a:picLocks noChangeAspect="1"/>
            </p:cNvPicPr>
            <p:nvPr/>
          </p:nvPicPr>
          <p:blipFill>
            <a:blip r:embed="rId14"/>
            <a:stretch>
              <a:fillRect/>
            </a:stretch>
          </p:blipFill>
          <p:spPr>
            <a:xfrm>
              <a:off x="3548608" y="3928513"/>
              <a:ext cx="1395264" cy="223484"/>
            </a:xfrm>
            <a:prstGeom prst="rect">
              <a:avLst/>
            </a:prstGeom>
            <a:ln>
              <a:solidFill>
                <a:schemeClr val="tx1"/>
              </a:solidFill>
            </a:ln>
          </p:spPr>
        </p:pic>
        <p:pic>
          <p:nvPicPr>
            <p:cNvPr id="48" name="Picture 47">
              <a:extLst>
                <a:ext uri="{FF2B5EF4-FFF2-40B4-BE49-F238E27FC236}">
                  <a16:creationId xmlns:a16="http://schemas.microsoft.com/office/drawing/2014/main" id="{96A24091-FDE5-D5D6-A393-C52E3A6E1EF2}"/>
                </a:ext>
              </a:extLst>
            </p:cNvPr>
            <p:cNvPicPr>
              <a:picLocks noChangeAspect="1"/>
            </p:cNvPicPr>
            <p:nvPr/>
          </p:nvPicPr>
          <p:blipFill>
            <a:blip r:embed="rId15"/>
            <a:stretch>
              <a:fillRect/>
            </a:stretch>
          </p:blipFill>
          <p:spPr>
            <a:xfrm>
              <a:off x="6623510" y="4327867"/>
              <a:ext cx="3856606" cy="220611"/>
            </a:xfrm>
            <a:prstGeom prst="rect">
              <a:avLst/>
            </a:prstGeom>
          </p:spPr>
        </p:pic>
        <p:sp>
          <p:nvSpPr>
            <p:cNvPr id="54" name="TextBox 53">
              <a:extLst>
                <a:ext uri="{FF2B5EF4-FFF2-40B4-BE49-F238E27FC236}">
                  <a16:creationId xmlns:a16="http://schemas.microsoft.com/office/drawing/2014/main" id="{F5E8BB8F-0F32-A558-DFC9-37F20904D9F1}"/>
                </a:ext>
              </a:extLst>
            </p:cNvPr>
            <p:cNvSpPr txBox="1"/>
            <p:nvPr/>
          </p:nvSpPr>
          <p:spPr>
            <a:xfrm>
              <a:off x="6463020" y="4795379"/>
              <a:ext cx="4291239" cy="246221"/>
            </a:xfrm>
            <a:prstGeom prst="rect">
              <a:avLst/>
            </a:prstGeom>
            <a:noFill/>
          </p:spPr>
          <p:txBody>
            <a:bodyPr wrap="non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GB" sz="1600" b="1" i="0" u="none" strike="noStrike" kern="1200" cap="none" spc="0" normalizeH="0" baseline="0" noProof="0" dirty="0">
                  <a:ln>
                    <a:noFill/>
                  </a:ln>
                  <a:solidFill>
                    <a:srgbClr val="FF0000"/>
                  </a:solidFill>
                  <a:effectLst/>
                  <a:uLnTx/>
                  <a:uFillTx/>
                  <a:latin typeface="Arial"/>
                  <a:ea typeface="ＭＳ Ｐゴシック" charset="0"/>
                </a:rPr>
                <a:t>Minimum separation between eigenvalues!</a:t>
              </a:r>
            </a:p>
          </p:txBody>
        </p:sp>
        <p:cxnSp>
          <p:nvCxnSpPr>
            <p:cNvPr id="56" name="Straight Arrow Connector 55">
              <a:extLst>
                <a:ext uri="{FF2B5EF4-FFF2-40B4-BE49-F238E27FC236}">
                  <a16:creationId xmlns:a16="http://schemas.microsoft.com/office/drawing/2014/main" id="{7EBABFE7-ECDC-FD68-7C40-5D93D7EDCF2F}"/>
                </a:ext>
              </a:extLst>
            </p:cNvPr>
            <p:cNvCxnSpPr/>
            <p:nvPr/>
          </p:nvCxnSpPr>
          <p:spPr>
            <a:xfrm>
              <a:off x="5735960" y="4928708"/>
              <a:ext cx="62200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0" name="Picture 59">
              <a:extLst>
                <a:ext uri="{FF2B5EF4-FFF2-40B4-BE49-F238E27FC236}">
                  <a16:creationId xmlns:a16="http://schemas.microsoft.com/office/drawing/2014/main" id="{FBBA6EEF-FD34-6325-0842-70D24ED35982}"/>
                </a:ext>
              </a:extLst>
            </p:cNvPr>
            <p:cNvPicPr>
              <a:picLocks noChangeAspect="1"/>
            </p:cNvPicPr>
            <p:nvPr/>
          </p:nvPicPr>
          <p:blipFill>
            <a:blip r:embed="rId16"/>
            <a:stretch>
              <a:fillRect/>
            </a:stretch>
          </p:blipFill>
          <p:spPr>
            <a:xfrm>
              <a:off x="6623510" y="3861048"/>
              <a:ext cx="5028232" cy="289963"/>
            </a:xfrm>
            <a:prstGeom prst="rect">
              <a:avLst/>
            </a:prstGeom>
          </p:spPr>
        </p:pic>
        <p:pic>
          <p:nvPicPr>
            <p:cNvPr id="61" name="Picture 60">
              <a:extLst>
                <a:ext uri="{FF2B5EF4-FFF2-40B4-BE49-F238E27FC236}">
                  <a16:creationId xmlns:a16="http://schemas.microsoft.com/office/drawing/2014/main" id="{2A59D843-CC4E-45DD-3598-9702DC1CB45A}"/>
                </a:ext>
              </a:extLst>
            </p:cNvPr>
            <p:cNvPicPr>
              <a:picLocks noChangeAspect="1"/>
            </p:cNvPicPr>
            <p:nvPr/>
          </p:nvPicPr>
          <p:blipFill>
            <a:blip r:embed="rId17"/>
            <a:stretch>
              <a:fillRect/>
            </a:stretch>
          </p:blipFill>
          <p:spPr>
            <a:xfrm>
              <a:off x="2404408" y="4653136"/>
              <a:ext cx="3174713" cy="554893"/>
            </a:xfrm>
            <a:prstGeom prst="rect">
              <a:avLst/>
            </a:prstGeom>
            <a:ln>
              <a:solidFill>
                <a:schemeClr val="accent3"/>
              </a:solidFill>
            </a:ln>
          </p:spPr>
        </p:pic>
      </p:grpSp>
      <p:grpSp>
        <p:nvGrpSpPr>
          <p:cNvPr id="8" name="Group 7">
            <a:extLst>
              <a:ext uri="{FF2B5EF4-FFF2-40B4-BE49-F238E27FC236}">
                <a16:creationId xmlns:a16="http://schemas.microsoft.com/office/drawing/2014/main" id="{8D7F065B-A9C2-CF5C-34C8-D5D208F7963E}"/>
              </a:ext>
            </a:extLst>
          </p:cNvPr>
          <p:cNvGrpSpPr/>
          <p:nvPr/>
        </p:nvGrpSpPr>
        <p:grpSpPr>
          <a:xfrm>
            <a:off x="1437245" y="5357022"/>
            <a:ext cx="10242766" cy="808282"/>
            <a:chOff x="1437245" y="5357022"/>
            <a:chExt cx="10242766" cy="808282"/>
          </a:xfrm>
        </p:grpSpPr>
        <p:pic>
          <p:nvPicPr>
            <p:cNvPr id="50" name="Picture 49">
              <a:extLst>
                <a:ext uri="{FF2B5EF4-FFF2-40B4-BE49-F238E27FC236}">
                  <a16:creationId xmlns:a16="http://schemas.microsoft.com/office/drawing/2014/main" id="{F0EE2725-F63A-8F86-2B4C-6368889349EB}"/>
                </a:ext>
              </a:extLst>
            </p:cNvPr>
            <p:cNvPicPr>
              <a:picLocks noChangeAspect="1"/>
            </p:cNvPicPr>
            <p:nvPr/>
          </p:nvPicPr>
          <p:blipFill>
            <a:blip r:embed="rId18"/>
            <a:stretch>
              <a:fillRect/>
            </a:stretch>
          </p:blipFill>
          <p:spPr>
            <a:xfrm>
              <a:off x="10488488" y="5368629"/>
              <a:ext cx="1191523" cy="220611"/>
            </a:xfrm>
            <a:prstGeom prst="rect">
              <a:avLst/>
            </a:prstGeom>
            <a:ln>
              <a:solidFill>
                <a:schemeClr val="tx1"/>
              </a:solidFill>
            </a:ln>
          </p:spPr>
        </p:pic>
        <p:pic>
          <p:nvPicPr>
            <p:cNvPr id="51" name="Picture 50">
              <a:extLst>
                <a:ext uri="{FF2B5EF4-FFF2-40B4-BE49-F238E27FC236}">
                  <a16:creationId xmlns:a16="http://schemas.microsoft.com/office/drawing/2014/main" id="{A2697F70-C83B-3EF0-F0F9-99957AF3B95D}"/>
                </a:ext>
              </a:extLst>
            </p:cNvPr>
            <p:cNvPicPr>
              <a:picLocks noChangeAspect="1"/>
            </p:cNvPicPr>
            <p:nvPr/>
          </p:nvPicPr>
          <p:blipFill>
            <a:blip r:embed="rId19"/>
            <a:stretch>
              <a:fillRect/>
            </a:stretch>
          </p:blipFill>
          <p:spPr>
            <a:xfrm>
              <a:off x="3998420" y="5357022"/>
              <a:ext cx="2673644" cy="232218"/>
            </a:xfrm>
            <a:prstGeom prst="rect">
              <a:avLst/>
            </a:prstGeom>
            <a:ln>
              <a:solidFill>
                <a:schemeClr val="tx1"/>
              </a:solidFill>
            </a:ln>
          </p:spPr>
        </p:pic>
        <p:sp>
          <p:nvSpPr>
            <p:cNvPr id="57" name="TextBox 56">
              <a:extLst>
                <a:ext uri="{FF2B5EF4-FFF2-40B4-BE49-F238E27FC236}">
                  <a16:creationId xmlns:a16="http://schemas.microsoft.com/office/drawing/2014/main" id="{1014B6B9-5E68-5C5A-04F1-7B307C10C045}"/>
                </a:ext>
              </a:extLst>
            </p:cNvPr>
            <p:cNvSpPr txBox="1"/>
            <p:nvPr/>
          </p:nvSpPr>
          <p:spPr>
            <a:xfrm>
              <a:off x="7909301" y="5874262"/>
              <a:ext cx="2317942" cy="246221"/>
            </a:xfrm>
            <a:prstGeom prst="rect">
              <a:avLst/>
            </a:prstGeom>
            <a:noFill/>
          </p:spPr>
          <p:txBody>
            <a:bodyPr wrap="non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GB" sz="1600" b="1" i="0" u="none" strike="noStrike" kern="1200" cap="none" spc="0" normalizeH="0" baseline="0" noProof="0" dirty="0">
                  <a:ln>
                    <a:noFill/>
                  </a:ln>
                  <a:solidFill>
                    <a:srgbClr val="FF0000"/>
                  </a:solidFill>
                  <a:effectLst/>
                  <a:uLnTx/>
                  <a:uFillTx/>
                  <a:latin typeface="Arial"/>
                  <a:ea typeface="ＭＳ Ｐゴシック" charset="0"/>
                </a:rPr>
                <a:t>No Real solution for </a:t>
              </a:r>
              <a:r>
                <a:rPr kumimoji="0" lang="el-GR" sz="1600" b="1" i="0" u="none" strike="noStrike" kern="1200" cap="none" spc="0" normalizeH="0" baseline="0" noProof="0" dirty="0">
                  <a:ln>
                    <a:noFill/>
                  </a:ln>
                  <a:solidFill>
                    <a:srgbClr val="FF0000"/>
                  </a:solidFill>
                  <a:effectLst/>
                  <a:uLnTx/>
                  <a:uFillTx/>
                  <a:latin typeface="Arial"/>
                  <a:ea typeface="ＭＳ Ｐゴシック" charset="0"/>
                </a:rPr>
                <a:t>μ</a:t>
              </a:r>
              <a:r>
                <a:rPr kumimoji="0" lang="en-GB" sz="1600" b="1" i="0" u="none" strike="noStrike" kern="1200" cap="none" spc="0" normalizeH="0" baseline="0" noProof="0" dirty="0">
                  <a:ln>
                    <a:noFill/>
                  </a:ln>
                  <a:solidFill>
                    <a:srgbClr val="FF0000"/>
                  </a:solidFill>
                  <a:effectLst/>
                  <a:uLnTx/>
                  <a:uFillTx/>
                  <a:latin typeface="Arial"/>
                  <a:ea typeface="ＭＳ Ｐゴシック" charset="0"/>
                </a:rPr>
                <a:t>!</a:t>
              </a:r>
            </a:p>
          </p:txBody>
        </p:sp>
        <p:cxnSp>
          <p:nvCxnSpPr>
            <p:cNvPr id="58" name="Straight Arrow Connector 57">
              <a:extLst>
                <a:ext uri="{FF2B5EF4-FFF2-40B4-BE49-F238E27FC236}">
                  <a16:creationId xmlns:a16="http://schemas.microsoft.com/office/drawing/2014/main" id="{493EA7E6-B503-83EB-3DF3-6D2E0981FB79}"/>
                </a:ext>
              </a:extLst>
            </p:cNvPr>
            <p:cNvCxnSpPr/>
            <p:nvPr/>
          </p:nvCxnSpPr>
          <p:spPr>
            <a:xfrm>
              <a:off x="7202765" y="6007591"/>
              <a:ext cx="62200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a:extLst>
                <a:ext uri="{FF2B5EF4-FFF2-40B4-BE49-F238E27FC236}">
                  <a16:creationId xmlns:a16="http://schemas.microsoft.com/office/drawing/2014/main" id="{28DED8ED-6438-F06A-4FE3-89B6B613A11A}"/>
                </a:ext>
              </a:extLst>
            </p:cNvPr>
            <p:cNvPicPr>
              <a:picLocks noChangeAspect="1"/>
            </p:cNvPicPr>
            <p:nvPr/>
          </p:nvPicPr>
          <p:blipFill>
            <a:blip r:embed="rId20"/>
            <a:stretch>
              <a:fillRect/>
            </a:stretch>
          </p:blipFill>
          <p:spPr>
            <a:xfrm>
              <a:off x="1437245" y="5860257"/>
              <a:ext cx="5594859" cy="305047"/>
            </a:xfrm>
            <a:prstGeom prst="rect">
              <a:avLst/>
            </a:prstGeom>
            <a:ln>
              <a:solidFill>
                <a:schemeClr val="accent3"/>
              </a:solidFill>
            </a:ln>
          </p:spPr>
        </p:pic>
      </p:grpSp>
    </p:spTree>
    <p:extLst>
      <p:ext uri="{BB962C8B-B14F-4D97-AF65-F5344CB8AC3E}">
        <p14:creationId xmlns:p14="http://schemas.microsoft.com/office/powerpoint/2010/main" val="96667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B1BE2-0530-648D-97BF-5B9720E75DC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E823CE5-F9C4-2C0B-5829-A5B4BC670F88}"/>
              </a:ext>
            </a:extLst>
          </p:cNvPr>
          <p:cNvSpPr>
            <a:spLocks noGrp="1"/>
          </p:cNvSpPr>
          <p:nvPr>
            <p:ph idx="1"/>
          </p:nvPr>
        </p:nvSpPr>
        <p:spPr/>
        <p:txBody>
          <a:bodyPr/>
          <a:lstStyle/>
          <a:p>
            <a:r>
              <a:rPr lang="en-GB" sz="2400" dirty="0">
                <a:solidFill>
                  <a:srgbClr val="FF0000"/>
                </a:solidFill>
              </a:rPr>
              <a:t>Field error </a:t>
            </a:r>
            <a:r>
              <a:rPr lang="en-GB" sz="2400" dirty="0"/>
              <a:t>(deflection error) of a </a:t>
            </a:r>
            <a:r>
              <a:rPr lang="en-GB" sz="2400" u="sng" dirty="0"/>
              <a:t>dipole magnet</a:t>
            </a:r>
            <a:endParaRPr lang="en-GB" sz="2400" dirty="0"/>
          </a:p>
          <a:p>
            <a:pPr lvl="1"/>
            <a:r>
              <a:rPr lang="en-GB" sz="2000" dirty="0"/>
              <a:t>This can be due to an </a:t>
            </a:r>
            <a:r>
              <a:rPr lang="en-GB" sz="2000" b="1" dirty="0">
                <a:solidFill>
                  <a:srgbClr val="FF0000"/>
                </a:solidFill>
              </a:rPr>
              <a:t>error</a:t>
            </a:r>
            <a:r>
              <a:rPr lang="en-GB" sz="2000" dirty="0">
                <a:solidFill>
                  <a:srgbClr val="FF0000"/>
                </a:solidFill>
              </a:rPr>
              <a:t> </a:t>
            </a:r>
            <a:r>
              <a:rPr lang="en-GB" sz="2000" dirty="0"/>
              <a:t>in the </a:t>
            </a:r>
            <a:r>
              <a:rPr lang="en-GB" sz="2000" b="1" dirty="0">
                <a:solidFill>
                  <a:srgbClr val="FF0000"/>
                </a:solidFill>
              </a:rPr>
              <a:t>magnet current </a:t>
            </a:r>
            <a:r>
              <a:rPr lang="en-GB" sz="2000" dirty="0"/>
              <a:t>or in the </a:t>
            </a:r>
            <a:r>
              <a:rPr lang="en-GB" sz="2000" b="1" dirty="0">
                <a:solidFill>
                  <a:srgbClr val="FF0000"/>
                </a:solidFill>
              </a:rPr>
              <a:t>calibration table </a:t>
            </a:r>
            <a:r>
              <a:rPr lang="en-GB" sz="2000" dirty="0"/>
              <a:t>(measurement accuracy etc.)</a:t>
            </a:r>
          </a:p>
          <a:p>
            <a:pPr lvl="1"/>
            <a:r>
              <a:rPr lang="en-GB" sz="2000" dirty="0"/>
              <a:t>The </a:t>
            </a:r>
            <a:r>
              <a:rPr lang="en-GB" sz="2000" b="1" dirty="0">
                <a:solidFill>
                  <a:srgbClr val="FF0000"/>
                </a:solidFill>
              </a:rPr>
              <a:t>imperfect dipole </a:t>
            </a:r>
            <a:r>
              <a:rPr lang="en-GB" sz="2000" dirty="0"/>
              <a:t>can be expressed as the </a:t>
            </a:r>
            <a:r>
              <a:rPr lang="en-GB" sz="2000" b="1" dirty="0">
                <a:solidFill>
                  <a:srgbClr val="0000FF"/>
                </a:solidFill>
              </a:rPr>
              <a:t>ideal</a:t>
            </a:r>
            <a:r>
              <a:rPr lang="en-GB" sz="2000" dirty="0"/>
              <a:t> one + a small </a:t>
            </a:r>
            <a:r>
              <a:rPr lang="en-GB" sz="2000" b="1" dirty="0">
                <a:solidFill>
                  <a:srgbClr val="FF0000"/>
                </a:solidFill>
              </a:rPr>
              <a:t>error</a:t>
            </a:r>
          </a:p>
          <a:p>
            <a:endParaRPr lang="en-GB" dirty="0"/>
          </a:p>
          <a:p>
            <a:endParaRPr lang="en-GB" dirty="0"/>
          </a:p>
          <a:p>
            <a:endParaRPr lang="en-GB" dirty="0"/>
          </a:p>
          <a:p>
            <a:endParaRPr lang="en-GB" dirty="0"/>
          </a:p>
          <a:p>
            <a:pPr>
              <a:lnSpc>
                <a:spcPct val="100000"/>
              </a:lnSpc>
            </a:pPr>
            <a:r>
              <a:rPr lang="en-GB" sz="2000" dirty="0">
                <a:solidFill>
                  <a:schemeClr val="accent3"/>
                </a:solidFill>
              </a:rPr>
              <a:t>By analogy:</a:t>
            </a:r>
            <a:r>
              <a:rPr lang="en-GB" sz="2000" b="0" dirty="0"/>
              <a:t> field errors on </a:t>
            </a:r>
            <a:r>
              <a:rPr lang="en-GB" sz="2000" dirty="0"/>
              <a:t>higher order magnets </a:t>
            </a:r>
            <a:r>
              <a:rPr lang="en-GB" sz="2000" b="0" dirty="0"/>
              <a:t>(e.g. quadrupoles, </a:t>
            </a:r>
            <a:r>
              <a:rPr lang="en-GB" sz="2000" b="0" dirty="0" err="1"/>
              <a:t>sextupoles</a:t>
            </a:r>
            <a:r>
              <a:rPr lang="en-GB" sz="2000" b="0" dirty="0"/>
              <a:t>…) can be </a:t>
            </a:r>
            <a:r>
              <a:rPr lang="en-GB" sz="2000" dirty="0"/>
              <a:t>treated</a:t>
            </a:r>
            <a:r>
              <a:rPr lang="en-GB" sz="2000" b="0" dirty="0"/>
              <a:t> </a:t>
            </a:r>
            <a:r>
              <a:rPr lang="en-GB" sz="2000" dirty="0"/>
              <a:t>as perturbation of the same order </a:t>
            </a:r>
            <a:r>
              <a:rPr lang="en-GB" sz="2000" b="0" dirty="0"/>
              <a:t>(e.g. ideal quadrupole + small quadrupole error…)</a:t>
            </a:r>
            <a:endParaRPr lang="en-GB" b="0" dirty="0"/>
          </a:p>
          <a:p>
            <a:pPr marL="324000" lvl="2" indent="0">
              <a:buNone/>
            </a:pPr>
            <a:endParaRPr lang="en-GB" dirty="0"/>
          </a:p>
          <a:p>
            <a:endParaRPr lang="en-US" dirty="0"/>
          </a:p>
        </p:txBody>
      </p:sp>
      <p:sp>
        <p:nvSpPr>
          <p:cNvPr id="2" name="Title 1">
            <a:extLst>
              <a:ext uri="{FF2B5EF4-FFF2-40B4-BE49-F238E27FC236}">
                <a16:creationId xmlns:a16="http://schemas.microsoft.com/office/drawing/2014/main" id="{A6EAE02B-85D6-06E6-563C-95B1D24B26E1}"/>
              </a:ext>
            </a:extLst>
          </p:cNvPr>
          <p:cNvSpPr>
            <a:spLocks noGrp="1"/>
          </p:cNvSpPr>
          <p:nvPr>
            <p:ph type="title"/>
          </p:nvPr>
        </p:nvSpPr>
        <p:spPr/>
        <p:txBody>
          <a:bodyPr/>
          <a:lstStyle/>
          <a:p>
            <a:r>
              <a:rPr lang="en-US" dirty="0"/>
              <a:t>E.g. sources of unintended deflections </a:t>
            </a:r>
          </a:p>
        </p:txBody>
      </p:sp>
      <p:pic>
        <p:nvPicPr>
          <p:cNvPr id="4" name="Picture 3" descr="latex-image-1.pdf">
            <a:extLst>
              <a:ext uri="{FF2B5EF4-FFF2-40B4-BE49-F238E27FC236}">
                <a16:creationId xmlns:a16="http://schemas.microsoft.com/office/drawing/2014/main" id="{1B6AE441-71AB-0377-4C20-E009C55E7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9940" y="3488680"/>
            <a:ext cx="1206500" cy="660400"/>
          </a:xfrm>
          <a:prstGeom prst="rect">
            <a:avLst/>
          </a:prstGeom>
        </p:spPr>
      </p:pic>
      <p:pic>
        <p:nvPicPr>
          <p:cNvPr id="5" name="Picture 4">
            <a:extLst>
              <a:ext uri="{FF2B5EF4-FFF2-40B4-BE49-F238E27FC236}">
                <a16:creationId xmlns:a16="http://schemas.microsoft.com/office/drawing/2014/main" id="{3F5BCD75-5B5B-045A-CE06-2BDEDD97CB77}"/>
              </a:ext>
            </a:extLst>
          </p:cNvPr>
          <p:cNvPicPr>
            <a:picLocks noChangeAspect="1"/>
          </p:cNvPicPr>
          <p:nvPr/>
        </p:nvPicPr>
        <p:blipFill rotWithShape="1">
          <a:blip r:embed="rId3"/>
          <a:srcRect t="7276"/>
          <a:stretch/>
        </p:blipFill>
        <p:spPr>
          <a:xfrm>
            <a:off x="3105466" y="3212976"/>
            <a:ext cx="1242531" cy="1152128"/>
          </a:xfrm>
          <a:prstGeom prst="rect">
            <a:avLst/>
          </a:prstGeom>
        </p:spPr>
      </p:pic>
      <p:pic>
        <p:nvPicPr>
          <p:cNvPr id="6" name="Picture 5">
            <a:extLst>
              <a:ext uri="{FF2B5EF4-FFF2-40B4-BE49-F238E27FC236}">
                <a16:creationId xmlns:a16="http://schemas.microsoft.com/office/drawing/2014/main" id="{2F7D25CE-FA5F-A1D7-90BB-00A91F23674D}"/>
              </a:ext>
            </a:extLst>
          </p:cNvPr>
          <p:cNvPicPr>
            <a:picLocks noChangeAspect="1"/>
          </p:cNvPicPr>
          <p:nvPr/>
        </p:nvPicPr>
        <p:blipFill rotWithShape="1">
          <a:blip r:embed="rId3"/>
          <a:srcRect t="7276"/>
          <a:stretch/>
        </p:blipFill>
        <p:spPr>
          <a:xfrm>
            <a:off x="5121690" y="3212976"/>
            <a:ext cx="1242531" cy="1152128"/>
          </a:xfrm>
          <a:prstGeom prst="rect">
            <a:avLst/>
          </a:prstGeom>
        </p:spPr>
      </p:pic>
      <p:pic>
        <p:nvPicPr>
          <p:cNvPr id="7" name="Picture 6">
            <a:extLst>
              <a:ext uri="{FF2B5EF4-FFF2-40B4-BE49-F238E27FC236}">
                <a16:creationId xmlns:a16="http://schemas.microsoft.com/office/drawing/2014/main" id="{EABF7368-0710-F28E-7F2B-65A65D95126A}"/>
              </a:ext>
            </a:extLst>
          </p:cNvPr>
          <p:cNvPicPr>
            <a:picLocks noChangeAspect="1"/>
          </p:cNvPicPr>
          <p:nvPr/>
        </p:nvPicPr>
        <p:blipFill rotWithShape="1">
          <a:blip r:embed="rId3"/>
          <a:srcRect t="7276"/>
          <a:stretch/>
        </p:blipFill>
        <p:spPr>
          <a:xfrm>
            <a:off x="7209922" y="3645024"/>
            <a:ext cx="379249" cy="351656"/>
          </a:xfrm>
          <a:prstGeom prst="rect">
            <a:avLst/>
          </a:prstGeom>
        </p:spPr>
      </p:pic>
      <p:sp>
        <p:nvSpPr>
          <p:cNvPr id="8" name="TextBox 7">
            <a:extLst>
              <a:ext uri="{FF2B5EF4-FFF2-40B4-BE49-F238E27FC236}">
                <a16:creationId xmlns:a16="http://schemas.microsoft.com/office/drawing/2014/main" id="{B12624CD-104D-D569-36D2-A5D2895446CE}"/>
              </a:ext>
            </a:extLst>
          </p:cNvPr>
          <p:cNvSpPr txBox="1"/>
          <p:nvPr/>
        </p:nvSpPr>
        <p:spPr>
          <a:xfrm>
            <a:off x="2855641" y="2939874"/>
            <a:ext cx="1818399" cy="338554"/>
          </a:xfrm>
          <a:prstGeom prst="rect">
            <a:avLst/>
          </a:prstGeom>
        </p:spPr>
        <p:txBody>
          <a:bodyPr wrap="none" rtlCol="0">
            <a:spAutoFit/>
          </a:bodyPr>
          <a:lstStyle/>
          <a:p>
            <a:pPr fontAlgn="auto">
              <a:spcAft>
                <a:spcPts val="400"/>
              </a:spcAft>
              <a:buClr>
                <a:srgbClr val="0000FF"/>
              </a:buClr>
              <a:buSzPct val="80000"/>
              <a:buNone/>
              <a:defRPr/>
            </a:pPr>
            <a:r>
              <a:rPr lang="en-GB" sz="1600" b="1" i="1" kern="0" dirty="0">
                <a:solidFill>
                  <a:srgbClr val="FF0000"/>
                </a:solidFill>
                <a:latin typeface="Arial"/>
              </a:rPr>
              <a:t>i</a:t>
            </a:r>
            <a:r>
              <a:rPr lang="en-GB" sz="1600" b="1" i="1" kern="0" dirty="0" err="1">
                <a:solidFill>
                  <a:srgbClr val="FF0000"/>
                </a:solidFill>
                <a:latin typeface="Arial"/>
              </a:rPr>
              <a:t>mperfect</a:t>
            </a:r>
            <a:r>
              <a:rPr lang="en-GB" sz="1600" b="1" i="1" kern="0" dirty="0">
                <a:solidFill>
                  <a:srgbClr val="FF0000"/>
                </a:solidFill>
                <a:latin typeface="Arial"/>
              </a:rPr>
              <a:t> dipole</a:t>
            </a:r>
          </a:p>
        </p:txBody>
      </p:sp>
      <p:sp>
        <p:nvSpPr>
          <p:cNvPr id="9" name="TextBox 8">
            <a:extLst>
              <a:ext uri="{FF2B5EF4-FFF2-40B4-BE49-F238E27FC236}">
                <a16:creationId xmlns:a16="http://schemas.microsoft.com/office/drawing/2014/main" id="{35691DA4-3B0D-A538-6806-96D832C6DC86}"/>
              </a:ext>
            </a:extLst>
          </p:cNvPr>
          <p:cNvSpPr txBox="1"/>
          <p:nvPr/>
        </p:nvSpPr>
        <p:spPr>
          <a:xfrm>
            <a:off x="5097910" y="2938038"/>
            <a:ext cx="1362345" cy="338554"/>
          </a:xfrm>
          <a:prstGeom prst="rect">
            <a:avLst/>
          </a:prstGeom>
        </p:spPr>
        <p:txBody>
          <a:bodyPr wrap="none" rtlCol="0">
            <a:spAutoFit/>
          </a:bodyPr>
          <a:lstStyle/>
          <a:p>
            <a:pPr fontAlgn="auto">
              <a:spcAft>
                <a:spcPts val="400"/>
              </a:spcAft>
              <a:buClr>
                <a:srgbClr val="0000FF"/>
              </a:buClr>
              <a:buSzPct val="80000"/>
              <a:buNone/>
              <a:defRPr/>
            </a:pPr>
            <a:r>
              <a:rPr lang="en-GB" sz="1600" b="1" i="1" kern="0" dirty="0">
                <a:solidFill>
                  <a:srgbClr val="0000FF"/>
                </a:solidFill>
                <a:latin typeface="Arial"/>
              </a:rPr>
              <a:t>ideal dipole</a:t>
            </a:r>
          </a:p>
        </p:txBody>
      </p:sp>
      <p:sp>
        <p:nvSpPr>
          <p:cNvPr id="10" name="TextBox 9">
            <a:extLst>
              <a:ext uri="{FF2B5EF4-FFF2-40B4-BE49-F238E27FC236}">
                <a16:creationId xmlns:a16="http://schemas.microsoft.com/office/drawing/2014/main" id="{F8E4BFD1-7708-7A6E-40C6-CBB24865B067}"/>
              </a:ext>
            </a:extLst>
          </p:cNvPr>
          <p:cNvSpPr txBox="1"/>
          <p:nvPr/>
        </p:nvSpPr>
        <p:spPr>
          <a:xfrm>
            <a:off x="4558988" y="3530306"/>
            <a:ext cx="389851" cy="461665"/>
          </a:xfrm>
          <a:prstGeom prst="rect">
            <a:avLst/>
          </a:prstGeom>
          <a:noFill/>
        </p:spPr>
        <p:txBody>
          <a:bodyPr wrap="none" rtlCol="0">
            <a:spAutoFit/>
          </a:bodyPr>
          <a:lstStyle/>
          <a:p>
            <a:pPr>
              <a:buNone/>
            </a:pPr>
            <a:r>
              <a:rPr lang="en-US" dirty="0"/>
              <a:t>=</a:t>
            </a:r>
          </a:p>
        </p:txBody>
      </p:sp>
      <p:sp>
        <p:nvSpPr>
          <p:cNvPr id="11" name="TextBox 10">
            <a:extLst>
              <a:ext uri="{FF2B5EF4-FFF2-40B4-BE49-F238E27FC236}">
                <a16:creationId xmlns:a16="http://schemas.microsoft.com/office/drawing/2014/main" id="{4F525AAD-0FDF-979E-AD70-A9E93325FB7E}"/>
              </a:ext>
            </a:extLst>
          </p:cNvPr>
          <p:cNvSpPr txBox="1"/>
          <p:nvPr/>
        </p:nvSpPr>
        <p:spPr>
          <a:xfrm>
            <a:off x="6618053" y="3559923"/>
            <a:ext cx="389851" cy="461665"/>
          </a:xfrm>
          <a:prstGeom prst="rect">
            <a:avLst/>
          </a:prstGeom>
          <a:noFill/>
        </p:spPr>
        <p:txBody>
          <a:bodyPr wrap="none" rtlCol="0">
            <a:spAutoFit/>
          </a:bodyPr>
          <a:lstStyle/>
          <a:p>
            <a:pPr>
              <a:buNone/>
            </a:pPr>
            <a:r>
              <a:rPr lang="en-US" dirty="0"/>
              <a:t>+</a:t>
            </a:r>
          </a:p>
        </p:txBody>
      </p:sp>
      <p:sp>
        <p:nvSpPr>
          <p:cNvPr id="12" name="TextBox 11">
            <a:extLst>
              <a:ext uri="{FF2B5EF4-FFF2-40B4-BE49-F238E27FC236}">
                <a16:creationId xmlns:a16="http://schemas.microsoft.com/office/drawing/2014/main" id="{88EFB490-DB92-BD85-7682-B7691B2A9117}"/>
              </a:ext>
            </a:extLst>
          </p:cNvPr>
          <p:cNvSpPr txBox="1"/>
          <p:nvPr/>
        </p:nvSpPr>
        <p:spPr>
          <a:xfrm>
            <a:off x="6692772" y="2922770"/>
            <a:ext cx="1419452" cy="584776"/>
          </a:xfrm>
          <a:prstGeom prst="rect">
            <a:avLst/>
          </a:prstGeom>
        </p:spPr>
        <p:txBody>
          <a:bodyPr wrap="none" rtlCol="0">
            <a:spAutoFit/>
          </a:bodyPr>
          <a:lstStyle/>
          <a:p>
            <a:pPr fontAlgn="auto">
              <a:spcBef>
                <a:spcPts val="0"/>
              </a:spcBef>
              <a:spcAft>
                <a:spcPts val="0"/>
              </a:spcAft>
              <a:buClr>
                <a:srgbClr val="0000FF"/>
              </a:buClr>
              <a:buSzPct val="80000"/>
              <a:buNone/>
              <a:defRPr/>
            </a:pPr>
            <a:r>
              <a:rPr lang="en-GB" sz="1600" b="1" i="1" kern="0" dirty="0">
                <a:solidFill>
                  <a:srgbClr val="FF0000"/>
                </a:solidFill>
                <a:latin typeface="Arial"/>
              </a:rPr>
              <a:t>small dipole </a:t>
            </a:r>
          </a:p>
          <a:p>
            <a:pPr fontAlgn="auto">
              <a:spcBef>
                <a:spcPts val="0"/>
              </a:spcBef>
              <a:spcAft>
                <a:spcPts val="0"/>
              </a:spcAft>
              <a:buClr>
                <a:srgbClr val="0000FF"/>
              </a:buClr>
              <a:buSzPct val="80000"/>
              <a:buNone/>
              <a:defRPr/>
            </a:pPr>
            <a:r>
              <a:rPr lang="en-GB" sz="1600" b="1" i="1" kern="0" dirty="0">
                <a:solidFill>
                  <a:srgbClr val="FF0000"/>
                </a:solidFill>
                <a:latin typeface="Arial"/>
              </a:rPr>
              <a:t>error</a:t>
            </a:r>
          </a:p>
        </p:txBody>
      </p:sp>
      <p:sp>
        <p:nvSpPr>
          <p:cNvPr id="13" name="TextBox 12">
            <a:extLst>
              <a:ext uri="{FF2B5EF4-FFF2-40B4-BE49-F238E27FC236}">
                <a16:creationId xmlns:a16="http://schemas.microsoft.com/office/drawing/2014/main" id="{6560144A-540E-B33B-7049-AE763687849C}"/>
              </a:ext>
            </a:extLst>
          </p:cNvPr>
          <p:cNvSpPr txBox="1"/>
          <p:nvPr/>
        </p:nvSpPr>
        <p:spPr>
          <a:xfrm>
            <a:off x="8460859" y="2996952"/>
            <a:ext cx="1930148" cy="338554"/>
          </a:xfrm>
          <a:prstGeom prst="rect">
            <a:avLst/>
          </a:prstGeom>
          <a:noFill/>
        </p:spPr>
        <p:txBody>
          <a:bodyPr wrap="none" rtlCol="0">
            <a:spAutoFit/>
          </a:bodyPr>
          <a:lstStyle/>
          <a:p>
            <a:pPr>
              <a:buNone/>
            </a:pPr>
            <a:r>
              <a:rPr lang="en-US" sz="1600" i="1" dirty="0">
                <a:solidFill>
                  <a:srgbClr val="FF0000"/>
                </a:solidFill>
                <a:latin typeface="Arial"/>
                <a:cs typeface="Arial"/>
                <a:sym typeface="Wingdings"/>
              </a:rPr>
              <a:t> </a:t>
            </a:r>
            <a:r>
              <a:rPr lang="en-US" sz="1600" b="1" i="1" dirty="0">
                <a:solidFill>
                  <a:srgbClr val="FF0000"/>
                </a:solidFill>
                <a:latin typeface="Arial"/>
                <a:cs typeface="Arial"/>
              </a:rPr>
              <a:t>horizontal kick</a:t>
            </a:r>
          </a:p>
        </p:txBody>
      </p:sp>
      <p:grpSp>
        <p:nvGrpSpPr>
          <p:cNvPr id="31" name="Group 30">
            <a:extLst>
              <a:ext uri="{FF2B5EF4-FFF2-40B4-BE49-F238E27FC236}">
                <a16:creationId xmlns:a16="http://schemas.microsoft.com/office/drawing/2014/main" id="{8FA02A23-55E1-D10D-E347-83DB9AC8327C}"/>
              </a:ext>
            </a:extLst>
          </p:cNvPr>
          <p:cNvGrpSpPr>
            <a:grpSpLocks noChangeAspect="1"/>
          </p:cNvGrpSpPr>
          <p:nvPr/>
        </p:nvGrpSpPr>
        <p:grpSpPr>
          <a:xfrm>
            <a:off x="2161190" y="3156784"/>
            <a:ext cx="706103" cy="704264"/>
            <a:chOff x="2186398" y="2077711"/>
            <a:chExt cx="763887" cy="761905"/>
          </a:xfrm>
        </p:grpSpPr>
        <p:grpSp>
          <p:nvGrpSpPr>
            <p:cNvPr id="32" name="Group 31">
              <a:extLst>
                <a:ext uri="{FF2B5EF4-FFF2-40B4-BE49-F238E27FC236}">
                  <a16:creationId xmlns:a16="http://schemas.microsoft.com/office/drawing/2014/main" id="{850EC083-F207-3007-DA07-311258993422}"/>
                </a:ext>
              </a:extLst>
            </p:cNvPr>
            <p:cNvGrpSpPr/>
            <p:nvPr/>
          </p:nvGrpSpPr>
          <p:grpSpPr>
            <a:xfrm>
              <a:off x="2186398" y="2077711"/>
              <a:ext cx="763887" cy="761905"/>
              <a:chOff x="1438934" y="2221727"/>
              <a:chExt cx="763887" cy="761905"/>
            </a:xfrm>
          </p:grpSpPr>
          <p:cxnSp>
            <p:nvCxnSpPr>
              <p:cNvPr id="35" name="Straight Connector 34">
                <a:extLst>
                  <a:ext uri="{FF2B5EF4-FFF2-40B4-BE49-F238E27FC236}">
                    <a16:creationId xmlns:a16="http://schemas.microsoft.com/office/drawing/2014/main" id="{9CBADEBC-59C5-7EC9-389B-87A1C75EBC0B}"/>
                  </a:ext>
                </a:extLst>
              </p:cNvPr>
              <p:cNvCxnSpPr/>
              <p:nvPr/>
            </p:nvCxnSpPr>
            <p:spPr bwMode="auto">
              <a:xfrm flipV="1">
                <a:off x="1489356" y="2221727"/>
                <a:ext cx="0" cy="701035"/>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36" name="Straight Connector 35">
                <a:extLst>
                  <a:ext uri="{FF2B5EF4-FFF2-40B4-BE49-F238E27FC236}">
                    <a16:creationId xmlns:a16="http://schemas.microsoft.com/office/drawing/2014/main" id="{5F36AF8B-CC01-08EA-688E-667328514AD1}"/>
                  </a:ext>
                </a:extLst>
              </p:cNvPr>
              <p:cNvCxnSpPr/>
              <p:nvPr/>
            </p:nvCxnSpPr>
            <p:spPr bwMode="auto">
              <a:xfrm rot="5400000" flipV="1">
                <a:off x="1852303" y="2587032"/>
                <a:ext cx="0" cy="701036"/>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37" name="Oval 36">
                <a:extLst>
                  <a:ext uri="{FF2B5EF4-FFF2-40B4-BE49-F238E27FC236}">
                    <a16:creationId xmlns:a16="http://schemas.microsoft.com/office/drawing/2014/main" id="{289222E0-0858-5B5E-1DBD-11D742DFCAC0}"/>
                  </a:ext>
                </a:extLst>
              </p:cNvPr>
              <p:cNvSpPr>
                <a:spLocks noChangeAspect="1"/>
              </p:cNvSpPr>
              <p:nvPr/>
            </p:nvSpPr>
            <p:spPr bwMode="auto">
              <a:xfrm>
                <a:off x="1438934"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33" name="Picture 32" descr="latex-image-1.pdf">
              <a:extLst>
                <a:ext uri="{FF2B5EF4-FFF2-40B4-BE49-F238E27FC236}">
                  <a16:creationId xmlns:a16="http://schemas.microsoft.com/office/drawing/2014/main" id="{CBA07EA8-F5C9-3B42-2FEE-106B9F6A26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1445" y="2148797"/>
              <a:ext cx="105440" cy="140587"/>
            </a:xfrm>
            <a:prstGeom prst="rect">
              <a:avLst/>
            </a:prstGeom>
          </p:spPr>
        </p:pic>
        <p:pic>
          <p:nvPicPr>
            <p:cNvPr id="34" name="Picture 33" descr="latex-image-1.pdf">
              <a:extLst>
                <a:ext uri="{FF2B5EF4-FFF2-40B4-BE49-F238E27FC236}">
                  <a16:creationId xmlns:a16="http://schemas.microsoft.com/office/drawing/2014/main" id="{83B34ECC-67B4-9ED9-287D-8E10110951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6200" y="2631234"/>
              <a:ext cx="111298" cy="99583"/>
            </a:xfrm>
            <a:prstGeom prst="rect">
              <a:avLst/>
            </a:prstGeom>
          </p:spPr>
        </p:pic>
      </p:grpSp>
      <p:sp>
        <p:nvSpPr>
          <p:cNvPr id="38" name="Date Placeholder 37">
            <a:extLst>
              <a:ext uri="{FF2B5EF4-FFF2-40B4-BE49-F238E27FC236}">
                <a16:creationId xmlns:a16="http://schemas.microsoft.com/office/drawing/2014/main" id="{CC9E2329-F6A0-C2D9-5571-D425ED811DA9}"/>
              </a:ext>
            </a:extLst>
          </p:cNvPr>
          <p:cNvSpPr>
            <a:spLocks noGrp="1"/>
          </p:cNvSpPr>
          <p:nvPr>
            <p:ph type="dt" sz="half" idx="10"/>
          </p:nvPr>
        </p:nvSpPr>
        <p:spPr/>
        <p:txBody>
          <a:bodyPr/>
          <a:lstStyle/>
          <a:p>
            <a:r>
              <a:rPr lang="en-US"/>
              <a:t>21.09.2025 - 04.10.2025</a:t>
            </a:r>
            <a:endParaRPr lang="en-US" dirty="0"/>
          </a:p>
        </p:txBody>
      </p:sp>
      <p:sp>
        <p:nvSpPr>
          <p:cNvPr id="39" name="Footer Placeholder 38">
            <a:extLst>
              <a:ext uri="{FF2B5EF4-FFF2-40B4-BE49-F238E27FC236}">
                <a16:creationId xmlns:a16="http://schemas.microsoft.com/office/drawing/2014/main" id="{AD79F8D0-F709-D300-2137-08B965508BC1}"/>
              </a:ext>
            </a:extLst>
          </p:cNvPr>
          <p:cNvSpPr>
            <a:spLocks noGrp="1"/>
          </p:cNvSpPr>
          <p:nvPr>
            <p:ph type="ftr" sz="quarter" idx="11"/>
          </p:nvPr>
        </p:nvSpPr>
        <p:spPr/>
        <p:txBody>
          <a:bodyPr/>
          <a:lstStyle/>
          <a:p>
            <a:r>
              <a:rPr lang="en-US"/>
              <a:t>Linear Imperfections and Correction</a:t>
            </a:r>
            <a:endParaRPr lang="en-US" dirty="0"/>
          </a:p>
        </p:txBody>
      </p:sp>
      <p:sp>
        <p:nvSpPr>
          <p:cNvPr id="40" name="Slide Number Placeholder 39">
            <a:extLst>
              <a:ext uri="{FF2B5EF4-FFF2-40B4-BE49-F238E27FC236}">
                <a16:creationId xmlns:a16="http://schemas.microsoft.com/office/drawing/2014/main" id="{78D8E897-77D0-78A7-16F5-49B0AF700E2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02683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9D70B49B-5BCC-FD42-6D63-A7C03E2C023C}"/>
              </a:ext>
            </a:extLst>
          </p:cNvPr>
          <p:cNvSpPr>
            <a:spLocks noGrp="1"/>
          </p:cNvSpPr>
          <p:nvPr>
            <p:ph idx="1"/>
          </p:nvPr>
        </p:nvSpPr>
        <p:spPr/>
        <p:txBody>
          <a:bodyPr/>
          <a:lstStyle/>
          <a:p>
            <a:pPr marL="342900" indent="-342900">
              <a:buFont typeface="Arial" panose="020B0604020202020204" pitchFamily="34" charset="0"/>
              <a:buChar char="•"/>
            </a:pPr>
            <a:r>
              <a:rPr lang="en-GB" sz="1800" b="0" dirty="0"/>
              <a:t>Let’s </a:t>
            </a:r>
            <a:r>
              <a:rPr lang="en-GB" sz="1800" dirty="0">
                <a:solidFill>
                  <a:schemeClr val="tx1"/>
                </a:solidFill>
              </a:rPr>
              <a:t>assume</a:t>
            </a:r>
            <a:r>
              <a:rPr lang="en-GB" sz="1800" b="0" dirty="0"/>
              <a:t> to insert the skew quadrupoles at a location where                          and</a:t>
            </a:r>
          </a:p>
          <a:p>
            <a:pPr lvl="1"/>
            <a:r>
              <a:rPr lang="en-US" dirty="0"/>
              <a:t>By computing the </a:t>
            </a:r>
            <a:r>
              <a:rPr lang="en-US" b="1" dirty="0"/>
              <a:t>eigenvalues</a:t>
            </a:r>
            <a:r>
              <a:rPr lang="en-US" dirty="0"/>
              <a:t>                   as a function of </a:t>
            </a:r>
            <a:r>
              <a:rPr lang="en-US" b="1" dirty="0"/>
              <a:t>varying</a:t>
            </a:r>
            <a:r>
              <a:rPr lang="en-US" dirty="0"/>
              <a:t>         for </a:t>
            </a:r>
            <a:r>
              <a:rPr lang="en-US" b="1" dirty="0"/>
              <a:t>different values of  </a:t>
            </a:r>
            <a:br>
              <a:rPr lang="en-US" dirty="0"/>
            </a:br>
            <a:r>
              <a:rPr lang="en-US" dirty="0"/>
              <a:t>one obtains: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0" lvl="1" indent="0">
              <a:buNone/>
            </a:pPr>
            <a:endParaRPr lang="en-US" dirty="0"/>
          </a:p>
          <a:p>
            <a:pPr lvl="1"/>
            <a:r>
              <a:rPr lang="en-US" dirty="0"/>
              <a:t>Note the </a:t>
            </a:r>
            <a:r>
              <a:rPr lang="en-US" b="1" dirty="0"/>
              <a:t>minimum distance between eigenvalues </a:t>
            </a:r>
            <a:r>
              <a:rPr lang="en-US" dirty="0"/>
              <a:t>is indeed realized for                             and follows</a:t>
            </a:r>
          </a:p>
          <a:p>
            <a:pPr marL="342900" indent="-342900">
              <a:buFont typeface="Arial" panose="020B0604020202020204" pitchFamily="34" charset="0"/>
              <a:buChar char="•"/>
            </a:pPr>
            <a:endParaRPr lang="en-GB" sz="1800" dirty="0"/>
          </a:p>
        </p:txBody>
      </p:sp>
      <p:sp>
        <p:nvSpPr>
          <p:cNvPr id="2" name="Title 1"/>
          <p:cNvSpPr>
            <a:spLocks noGrp="1"/>
          </p:cNvSpPr>
          <p:nvPr>
            <p:ph type="title"/>
          </p:nvPr>
        </p:nvSpPr>
        <p:spPr/>
        <p:txBody>
          <a:bodyPr/>
          <a:lstStyle/>
          <a:p>
            <a:r>
              <a:rPr lang="en-US" dirty="0"/>
              <a:t>Example: eigen-mode tunes computation</a:t>
            </a:r>
          </a:p>
        </p:txBody>
      </p:sp>
      <p:sp>
        <p:nvSpPr>
          <p:cNvPr id="8" name="Date Placeholder 7">
            <a:extLst>
              <a:ext uri="{FF2B5EF4-FFF2-40B4-BE49-F238E27FC236}">
                <a16:creationId xmlns:a16="http://schemas.microsoft.com/office/drawing/2014/main" id="{236A47FB-95B8-DF41-ABC1-FB6B1348463A}"/>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2" name="Footer Placeholder 11">
            <a:extLst>
              <a:ext uri="{FF2B5EF4-FFF2-40B4-BE49-F238E27FC236}">
                <a16:creationId xmlns:a16="http://schemas.microsoft.com/office/drawing/2014/main" id="{17E0A2FA-E529-DEEA-1499-C709603B1A89}"/>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3" name="Slide Number Placeholder 12">
            <a:extLst>
              <a:ext uri="{FF2B5EF4-FFF2-40B4-BE49-F238E27FC236}">
                <a16:creationId xmlns:a16="http://schemas.microsoft.com/office/drawing/2014/main" id="{E89B3E95-C5E9-A40F-960F-372173EF7D04}"/>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80</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22" name="Picture 21">
            <a:extLst>
              <a:ext uri="{FF2B5EF4-FFF2-40B4-BE49-F238E27FC236}">
                <a16:creationId xmlns:a16="http://schemas.microsoft.com/office/drawing/2014/main" id="{54C042F0-3720-DD1A-CFF7-917D1DF82900}"/>
              </a:ext>
            </a:extLst>
          </p:cNvPr>
          <p:cNvPicPr>
            <a:picLocks noChangeAspect="1"/>
          </p:cNvPicPr>
          <p:nvPr/>
        </p:nvPicPr>
        <p:blipFill>
          <a:blip r:embed="rId2"/>
          <a:stretch>
            <a:fillRect/>
          </a:stretch>
        </p:blipFill>
        <p:spPr>
          <a:xfrm>
            <a:off x="9413475" y="1117821"/>
            <a:ext cx="1085247" cy="259059"/>
          </a:xfrm>
          <a:prstGeom prst="rect">
            <a:avLst/>
          </a:prstGeom>
          <a:ln>
            <a:solidFill>
              <a:schemeClr val="tx1"/>
            </a:solidFill>
          </a:ln>
        </p:spPr>
      </p:pic>
      <p:pic>
        <p:nvPicPr>
          <p:cNvPr id="25" name="Picture 24">
            <a:extLst>
              <a:ext uri="{FF2B5EF4-FFF2-40B4-BE49-F238E27FC236}">
                <a16:creationId xmlns:a16="http://schemas.microsoft.com/office/drawing/2014/main" id="{178108DB-EF8C-DC74-2892-57CC25F0B014}"/>
              </a:ext>
            </a:extLst>
          </p:cNvPr>
          <p:cNvPicPr>
            <a:picLocks noChangeAspect="1"/>
          </p:cNvPicPr>
          <p:nvPr/>
        </p:nvPicPr>
        <p:blipFill>
          <a:blip r:embed="rId3"/>
          <a:stretch>
            <a:fillRect/>
          </a:stretch>
        </p:blipFill>
        <p:spPr>
          <a:xfrm>
            <a:off x="3992722" y="1482856"/>
            <a:ext cx="951150" cy="272811"/>
          </a:xfrm>
          <a:prstGeom prst="rect">
            <a:avLst/>
          </a:prstGeom>
        </p:spPr>
      </p:pic>
      <p:pic>
        <p:nvPicPr>
          <p:cNvPr id="26" name="Picture 25">
            <a:extLst>
              <a:ext uri="{FF2B5EF4-FFF2-40B4-BE49-F238E27FC236}">
                <a16:creationId xmlns:a16="http://schemas.microsoft.com/office/drawing/2014/main" id="{D42105EE-FE35-B113-711F-3CB3DD6515C9}"/>
              </a:ext>
            </a:extLst>
          </p:cNvPr>
          <p:cNvPicPr>
            <a:picLocks noChangeAspect="1"/>
          </p:cNvPicPr>
          <p:nvPr/>
        </p:nvPicPr>
        <p:blipFill>
          <a:blip r:embed="rId4"/>
          <a:stretch>
            <a:fillRect/>
          </a:stretch>
        </p:blipFill>
        <p:spPr>
          <a:xfrm>
            <a:off x="7660345" y="1533893"/>
            <a:ext cx="275205" cy="216233"/>
          </a:xfrm>
          <a:prstGeom prst="rect">
            <a:avLst/>
          </a:prstGeom>
        </p:spPr>
      </p:pic>
      <p:pic>
        <p:nvPicPr>
          <p:cNvPr id="27" name="Picture 26">
            <a:extLst>
              <a:ext uri="{FF2B5EF4-FFF2-40B4-BE49-F238E27FC236}">
                <a16:creationId xmlns:a16="http://schemas.microsoft.com/office/drawing/2014/main" id="{C2C63E80-300F-4BB8-B9DD-52917990518B}"/>
              </a:ext>
            </a:extLst>
          </p:cNvPr>
          <p:cNvPicPr>
            <a:picLocks noChangeAspect="1"/>
          </p:cNvPicPr>
          <p:nvPr/>
        </p:nvPicPr>
        <p:blipFill>
          <a:blip r:embed="rId5"/>
          <a:stretch>
            <a:fillRect/>
          </a:stretch>
        </p:blipFill>
        <p:spPr>
          <a:xfrm>
            <a:off x="10498722" y="1500005"/>
            <a:ext cx="565830" cy="272811"/>
          </a:xfrm>
          <a:prstGeom prst="rect">
            <a:avLst/>
          </a:prstGeom>
        </p:spPr>
      </p:pic>
      <p:pic>
        <p:nvPicPr>
          <p:cNvPr id="21" name="Picture 20">
            <a:extLst>
              <a:ext uri="{FF2B5EF4-FFF2-40B4-BE49-F238E27FC236}">
                <a16:creationId xmlns:a16="http://schemas.microsoft.com/office/drawing/2014/main" id="{5C854548-ADE0-F634-C3A5-385F1B5CCD24}"/>
              </a:ext>
            </a:extLst>
          </p:cNvPr>
          <p:cNvPicPr>
            <a:picLocks noChangeAspect="1"/>
          </p:cNvPicPr>
          <p:nvPr/>
        </p:nvPicPr>
        <p:blipFill>
          <a:blip r:embed="rId6"/>
          <a:stretch>
            <a:fillRect/>
          </a:stretch>
        </p:blipFill>
        <p:spPr>
          <a:xfrm>
            <a:off x="7427487" y="1124744"/>
            <a:ext cx="1332809" cy="265129"/>
          </a:xfrm>
          <a:prstGeom prst="rect">
            <a:avLst/>
          </a:prstGeom>
          <a:ln>
            <a:solidFill>
              <a:schemeClr val="tx1"/>
            </a:solidFill>
          </a:ln>
        </p:spPr>
      </p:pic>
      <p:grpSp>
        <p:nvGrpSpPr>
          <p:cNvPr id="29" name="Group 28">
            <a:extLst>
              <a:ext uri="{FF2B5EF4-FFF2-40B4-BE49-F238E27FC236}">
                <a16:creationId xmlns:a16="http://schemas.microsoft.com/office/drawing/2014/main" id="{F6D7AB18-EE93-3ED3-3EF8-BC10C6AD2C6D}"/>
              </a:ext>
            </a:extLst>
          </p:cNvPr>
          <p:cNvGrpSpPr/>
          <p:nvPr/>
        </p:nvGrpSpPr>
        <p:grpSpPr>
          <a:xfrm>
            <a:off x="302278" y="2204864"/>
            <a:ext cx="11481733" cy="2875391"/>
            <a:chOff x="302278" y="3087141"/>
            <a:chExt cx="11481733" cy="2875391"/>
          </a:xfrm>
        </p:grpSpPr>
        <p:sp>
          <p:nvSpPr>
            <p:cNvPr id="11" name="TextBox 10"/>
            <p:cNvSpPr txBox="1"/>
            <p:nvPr/>
          </p:nvSpPr>
          <p:spPr>
            <a:xfrm>
              <a:off x="8862529" y="4293096"/>
              <a:ext cx="2634072" cy="1477328"/>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800" b="1" i="0" u="none" strike="noStrike" kern="1200" cap="none" spc="0" normalizeH="0" baseline="0" noProof="0" dirty="0">
                  <a:ln>
                    <a:noFill/>
                  </a:ln>
                  <a:solidFill>
                    <a:srgbClr val="1C446A"/>
                  </a:solidFill>
                  <a:effectLst/>
                  <a:uLnTx/>
                  <a:uFillTx/>
                  <a:latin typeface="Arial"/>
                  <a:ea typeface="ＭＳ Ｐゴシック" charset="0"/>
                  <a:cs typeface="Arial"/>
                </a:rPr>
                <a:t>For increasing skew quadrupole strength, the distance between the two eigen-mode tunes increases!</a:t>
              </a:r>
            </a:p>
          </p:txBody>
        </p:sp>
        <p:pic>
          <p:nvPicPr>
            <p:cNvPr id="14" name="Picture 13">
              <a:extLst>
                <a:ext uri="{FF2B5EF4-FFF2-40B4-BE49-F238E27FC236}">
                  <a16:creationId xmlns:a16="http://schemas.microsoft.com/office/drawing/2014/main" id="{57E701F2-CF48-5F42-B652-F9BE0CD607CC}"/>
                </a:ext>
              </a:extLst>
            </p:cNvPr>
            <p:cNvPicPr>
              <a:picLocks noChangeAspect="1"/>
            </p:cNvPicPr>
            <p:nvPr/>
          </p:nvPicPr>
          <p:blipFill>
            <a:blip r:embed="rId7"/>
            <a:stretch>
              <a:fillRect/>
            </a:stretch>
          </p:blipFill>
          <p:spPr>
            <a:xfrm>
              <a:off x="8042297" y="3424139"/>
              <a:ext cx="3741714" cy="2538393"/>
            </a:xfrm>
            <a:prstGeom prst="rect">
              <a:avLst/>
            </a:prstGeom>
          </p:spPr>
        </p:pic>
        <p:pic>
          <p:nvPicPr>
            <p:cNvPr id="15" name="Picture 14">
              <a:extLst>
                <a:ext uri="{FF2B5EF4-FFF2-40B4-BE49-F238E27FC236}">
                  <a16:creationId xmlns:a16="http://schemas.microsoft.com/office/drawing/2014/main" id="{7A47629E-E0C6-C272-D5D8-E06B60CD9A61}"/>
                </a:ext>
              </a:extLst>
            </p:cNvPr>
            <p:cNvPicPr>
              <a:picLocks noChangeAspect="1"/>
            </p:cNvPicPr>
            <p:nvPr/>
          </p:nvPicPr>
          <p:blipFill>
            <a:blip r:embed="rId8"/>
            <a:stretch>
              <a:fillRect/>
            </a:stretch>
          </p:blipFill>
          <p:spPr>
            <a:xfrm>
              <a:off x="302278" y="3340585"/>
              <a:ext cx="3741714" cy="2538393"/>
            </a:xfrm>
            <a:prstGeom prst="rect">
              <a:avLst/>
            </a:prstGeom>
          </p:spPr>
        </p:pic>
        <p:pic>
          <p:nvPicPr>
            <p:cNvPr id="3" name="Picture 2">
              <a:extLst>
                <a:ext uri="{FF2B5EF4-FFF2-40B4-BE49-F238E27FC236}">
                  <a16:creationId xmlns:a16="http://schemas.microsoft.com/office/drawing/2014/main" id="{C0E8405D-BF58-6079-021D-6AFD68DD202C}"/>
                </a:ext>
              </a:extLst>
            </p:cNvPr>
            <p:cNvPicPr>
              <a:picLocks noChangeAspect="1"/>
            </p:cNvPicPr>
            <p:nvPr/>
          </p:nvPicPr>
          <p:blipFill>
            <a:blip r:embed="rId9"/>
            <a:stretch>
              <a:fillRect/>
            </a:stretch>
          </p:blipFill>
          <p:spPr>
            <a:xfrm>
              <a:off x="4195364" y="3384521"/>
              <a:ext cx="3741714" cy="2538393"/>
            </a:xfrm>
            <a:prstGeom prst="rect">
              <a:avLst/>
            </a:prstGeom>
          </p:spPr>
        </p:pic>
        <p:pic>
          <p:nvPicPr>
            <p:cNvPr id="19" name="Picture 18">
              <a:extLst>
                <a:ext uri="{FF2B5EF4-FFF2-40B4-BE49-F238E27FC236}">
                  <a16:creationId xmlns:a16="http://schemas.microsoft.com/office/drawing/2014/main" id="{C1F4BE66-890F-9189-5FCB-0516B861EDEE}"/>
                </a:ext>
              </a:extLst>
            </p:cNvPr>
            <p:cNvPicPr>
              <a:picLocks noChangeAspect="1"/>
            </p:cNvPicPr>
            <p:nvPr/>
          </p:nvPicPr>
          <p:blipFill>
            <a:blip r:embed="rId10"/>
            <a:stretch>
              <a:fillRect/>
            </a:stretch>
          </p:blipFill>
          <p:spPr>
            <a:xfrm>
              <a:off x="1741623" y="3149064"/>
              <a:ext cx="1296144" cy="253593"/>
            </a:xfrm>
            <a:prstGeom prst="rect">
              <a:avLst/>
            </a:prstGeom>
          </p:spPr>
        </p:pic>
        <p:pic>
          <p:nvPicPr>
            <p:cNvPr id="23" name="Picture 22">
              <a:extLst>
                <a:ext uri="{FF2B5EF4-FFF2-40B4-BE49-F238E27FC236}">
                  <a16:creationId xmlns:a16="http://schemas.microsoft.com/office/drawing/2014/main" id="{99C42915-514F-03CC-6685-98EA28C1C7C8}"/>
                </a:ext>
              </a:extLst>
            </p:cNvPr>
            <p:cNvPicPr>
              <a:picLocks noChangeAspect="1"/>
            </p:cNvPicPr>
            <p:nvPr/>
          </p:nvPicPr>
          <p:blipFill>
            <a:blip r:embed="rId11"/>
            <a:stretch>
              <a:fillRect/>
            </a:stretch>
          </p:blipFill>
          <p:spPr>
            <a:xfrm>
              <a:off x="5618150" y="3149064"/>
              <a:ext cx="1296144" cy="253593"/>
            </a:xfrm>
            <a:prstGeom prst="rect">
              <a:avLst/>
            </a:prstGeom>
          </p:spPr>
        </p:pic>
        <p:pic>
          <p:nvPicPr>
            <p:cNvPr id="24" name="Picture 23">
              <a:extLst>
                <a:ext uri="{FF2B5EF4-FFF2-40B4-BE49-F238E27FC236}">
                  <a16:creationId xmlns:a16="http://schemas.microsoft.com/office/drawing/2014/main" id="{BED51759-DCEF-54FB-BF3A-1CDA9ADE55FA}"/>
                </a:ext>
              </a:extLst>
            </p:cNvPr>
            <p:cNvPicPr>
              <a:picLocks noChangeAspect="1"/>
            </p:cNvPicPr>
            <p:nvPr/>
          </p:nvPicPr>
          <p:blipFill>
            <a:blip r:embed="rId12"/>
            <a:stretch>
              <a:fillRect/>
            </a:stretch>
          </p:blipFill>
          <p:spPr>
            <a:xfrm>
              <a:off x="9581571" y="3157511"/>
              <a:ext cx="1296144" cy="279967"/>
            </a:xfrm>
            <a:prstGeom prst="rect">
              <a:avLst/>
            </a:prstGeom>
          </p:spPr>
        </p:pic>
        <p:sp>
          <p:nvSpPr>
            <p:cNvPr id="6" name="TextBox 5"/>
            <p:cNvSpPr txBox="1"/>
            <p:nvPr/>
          </p:nvSpPr>
          <p:spPr>
            <a:xfrm>
              <a:off x="2998103" y="3110347"/>
              <a:ext cx="2088232"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400" b="0" i="0" u="none" strike="noStrike" kern="1200" cap="none" spc="0" normalizeH="0" baseline="0" noProof="0" dirty="0">
                  <a:ln>
                    <a:noFill/>
                  </a:ln>
                  <a:solidFill>
                    <a:srgbClr val="0033A0"/>
                  </a:solidFill>
                  <a:effectLst/>
                  <a:uLnTx/>
                  <a:uFillTx/>
                  <a:latin typeface="Arial"/>
                  <a:ea typeface="ＭＳ Ｐゴシック" charset="0"/>
                  <a:cs typeface="Arial"/>
                </a:rPr>
                <a:t>Skew quad. strength</a:t>
              </a:r>
            </a:p>
          </p:txBody>
        </p:sp>
        <p:sp>
          <p:nvSpPr>
            <p:cNvPr id="7" name="Oval 6"/>
            <p:cNvSpPr/>
            <p:nvPr/>
          </p:nvSpPr>
          <p:spPr>
            <a:xfrm>
              <a:off x="1556038" y="3087141"/>
              <a:ext cx="1616541" cy="360040"/>
            </a:xfrm>
            <a:prstGeom prst="ellipse">
              <a:avLst/>
            </a:prstGeom>
            <a:ln>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Arial"/>
                <a:ea typeface="+mn-ea"/>
                <a:cs typeface="+mn-cs"/>
              </a:endParaRPr>
            </a:p>
          </p:txBody>
        </p:sp>
        <p:sp>
          <p:nvSpPr>
            <p:cNvPr id="9" name="Oval 8"/>
            <p:cNvSpPr/>
            <p:nvPr/>
          </p:nvSpPr>
          <p:spPr>
            <a:xfrm>
              <a:off x="1055440" y="3482738"/>
              <a:ext cx="936104" cy="594334"/>
            </a:xfrm>
            <a:prstGeom prst="ellipse">
              <a:avLst/>
            </a:prstGeom>
            <a:ln>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endParaRPr kumimoji="0" lang="en-US" sz="2400" b="0" i="0" u="none" strike="noStrike" kern="1200" cap="none" spc="0" normalizeH="0" baseline="0" noProof="0">
                <a:ln>
                  <a:noFill/>
                </a:ln>
                <a:solidFill>
                  <a:srgbClr val="0033A0"/>
                </a:solidFill>
                <a:effectLst/>
                <a:uLnTx/>
                <a:uFillTx/>
                <a:latin typeface="Arial"/>
                <a:ea typeface="+mn-ea"/>
                <a:cs typeface="+mn-cs"/>
              </a:endParaRPr>
            </a:p>
          </p:txBody>
        </p:sp>
        <p:sp>
          <p:nvSpPr>
            <p:cNvPr id="5" name="TextBox 4"/>
            <p:cNvSpPr txBox="1"/>
            <p:nvPr/>
          </p:nvSpPr>
          <p:spPr>
            <a:xfrm>
              <a:off x="1964984" y="3518295"/>
              <a:ext cx="1199367"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400" b="0" i="0" u="none" strike="noStrike" kern="1200" cap="none" spc="0" normalizeH="0" baseline="0" noProof="0" dirty="0">
                  <a:ln>
                    <a:noFill/>
                  </a:ln>
                  <a:solidFill>
                    <a:srgbClr val="0033A0"/>
                  </a:solidFill>
                  <a:effectLst/>
                  <a:uLnTx/>
                  <a:uFillTx/>
                  <a:latin typeface="Arial"/>
                  <a:ea typeface="ＭＳ Ｐゴシック" charset="0"/>
                  <a:cs typeface="Arial"/>
                </a:rPr>
                <a:t>Eigen-mode </a:t>
              </a:r>
              <a:br>
                <a:rPr kumimoji="0" lang="en-US" sz="1400" b="0" i="0" u="none" strike="noStrike" kern="1200" cap="none" spc="0" normalizeH="0" baseline="0" noProof="0" dirty="0">
                  <a:ln>
                    <a:noFill/>
                  </a:ln>
                  <a:solidFill>
                    <a:srgbClr val="0033A0"/>
                  </a:solidFill>
                  <a:effectLst/>
                  <a:uLnTx/>
                  <a:uFillTx/>
                  <a:latin typeface="Arial"/>
                  <a:ea typeface="ＭＳ Ｐゴシック" charset="0"/>
                  <a:cs typeface="Arial"/>
                </a:rPr>
              </a:br>
              <a:r>
                <a:rPr kumimoji="0" lang="en-US" sz="1400" b="0" i="0" u="none" strike="noStrike" kern="1200" cap="none" spc="0" normalizeH="0" baseline="0" noProof="0" dirty="0">
                  <a:ln>
                    <a:noFill/>
                  </a:ln>
                  <a:solidFill>
                    <a:srgbClr val="0033A0"/>
                  </a:solidFill>
                  <a:effectLst/>
                  <a:uLnTx/>
                  <a:uFillTx/>
                  <a:latin typeface="Arial"/>
                  <a:ea typeface="ＭＳ Ｐゴシック" charset="0"/>
                  <a:cs typeface="Arial"/>
                </a:rPr>
                <a:t>tunes</a:t>
              </a:r>
            </a:p>
          </p:txBody>
        </p:sp>
      </p:grpSp>
      <p:pic>
        <p:nvPicPr>
          <p:cNvPr id="30" name="Picture 29">
            <a:extLst>
              <a:ext uri="{FF2B5EF4-FFF2-40B4-BE49-F238E27FC236}">
                <a16:creationId xmlns:a16="http://schemas.microsoft.com/office/drawing/2014/main" id="{B4078511-A057-A406-914B-50EC7C3D9BB3}"/>
              </a:ext>
            </a:extLst>
          </p:cNvPr>
          <p:cNvPicPr>
            <a:picLocks noChangeAspect="1"/>
          </p:cNvPicPr>
          <p:nvPr/>
        </p:nvPicPr>
        <p:blipFill>
          <a:blip r:embed="rId13"/>
          <a:stretch>
            <a:fillRect/>
          </a:stretch>
        </p:blipFill>
        <p:spPr>
          <a:xfrm>
            <a:off x="4152908" y="5517232"/>
            <a:ext cx="3392464" cy="582930"/>
          </a:xfrm>
          <a:prstGeom prst="rect">
            <a:avLst/>
          </a:prstGeom>
          <a:ln>
            <a:solidFill>
              <a:schemeClr val="accent3"/>
            </a:solidFill>
          </a:ln>
        </p:spPr>
      </p:pic>
      <p:pic>
        <p:nvPicPr>
          <p:cNvPr id="31" name="Picture 30">
            <a:extLst>
              <a:ext uri="{FF2B5EF4-FFF2-40B4-BE49-F238E27FC236}">
                <a16:creationId xmlns:a16="http://schemas.microsoft.com/office/drawing/2014/main" id="{FA9D409B-29A6-C1DF-304B-E17DD6590586}"/>
              </a:ext>
            </a:extLst>
          </p:cNvPr>
          <p:cNvPicPr>
            <a:picLocks noChangeAspect="1"/>
          </p:cNvPicPr>
          <p:nvPr/>
        </p:nvPicPr>
        <p:blipFill>
          <a:blip r:embed="rId14"/>
          <a:stretch>
            <a:fillRect/>
          </a:stretch>
        </p:blipFill>
        <p:spPr>
          <a:xfrm>
            <a:off x="8328248" y="5210609"/>
            <a:ext cx="1578375" cy="234538"/>
          </a:xfrm>
          <a:prstGeom prst="rect">
            <a:avLst/>
          </a:prstGeom>
        </p:spPr>
      </p:pic>
    </p:spTree>
    <p:extLst>
      <p:ext uri="{BB962C8B-B14F-4D97-AF65-F5344CB8AC3E}">
        <p14:creationId xmlns:p14="http://schemas.microsoft.com/office/powerpoint/2010/main" val="135711940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6">
            <a:extLst>
              <a:ext uri="{FF2B5EF4-FFF2-40B4-BE49-F238E27FC236}">
                <a16:creationId xmlns:a16="http://schemas.microsoft.com/office/drawing/2014/main" id="{E8D48935-8BFD-A5FC-1754-A71C6EF473A9}"/>
              </a:ext>
            </a:extLst>
          </p:cNvPr>
          <p:cNvSpPr>
            <a:spLocks noGrp="1"/>
          </p:cNvSpPr>
          <p:nvPr>
            <p:ph idx="1"/>
          </p:nvPr>
        </p:nvSpPr>
        <p:spPr>
          <a:xfrm>
            <a:off x="407989" y="1124743"/>
            <a:ext cx="11376024" cy="5076031"/>
          </a:xfrm>
        </p:spPr>
        <p:txBody>
          <a:bodyPr/>
          <a:lstStyle/>
          <a:p>
            <a:pPr marL="342900" indent="-342900">
              <a:buFont typeface="Arial" panose="020B0604020202020204" pitchFamily="34" charset="0"/>
              <a:buChar char="•"/>
            </a:pPr>
            <a:r>
              <a:rPr lang="en-GB" sz="1800" b="0" dirty="0"/>
              <a:t>Let’s </a:t>
            </a:r>
            <a:r>
              <a:rPr lang="en-GB" sz="1800" dirty="0"/>
              <a:t>assume</a:t>
            </a:r>
            <a:r>
              <a:rPr lang="en-GB" sz="1800" b="0" dirty="0"/>
              <a:t> to insert the skew quadrupoles at a location, where</a:t>
            </a:r>
          </a:p>
          <a:p>
            <a:pPr lvl="1"/>
            <a:r>
              <a:rPr lang="en-US" dirty="0"/>
              <a:t>By computing the </a:t>
            </a:r>
            <a:r>
              <a:rPr lang="en-US" b="1" dirty="0"/>
              <a:t>amplitude of the eigenvalues of </a:t>
            </a:r>
            <a:r>
              <a:rPr lang="en-US" dirty="0"/>
              <a:t>              as a function of               for </a:t>
            </a:r>
            <a:r>
              <a:rPr lang="en-US" b="1" dirty="0"/>
              <a:t>different </a:t>
            </a:r>
            <a:br>
              <a:rPr lang="en-US" b="1" dirty="0"/>
            </a:br>
            <a:r>
              <a:rPr lang="en-US" dirty="0"/>
              <a:t>and look for </a:t>
            </a:r>
            <a:r>
              <a:rPr lang="en-US" b="1" dirty="0"/>
              <a:t>regions where at least one eigenvalue has amplitude &gt; 1</a:t>
            </a:r>
            <a:r>
              <a:rPr lang="en-US" dirty="0"/>
              <a:t>, i.e. where motion is </a:t>
            </a:r>
            <a:r>
              <a:rPr lang="en-US" b="1" dirty="0"/>
              <a:t>not stable:</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0" lvl="1" indent="0">
              <a:buNone/>
            </a:pPr>
            <a:endParaRPr lang="en-US" dirty="0"/>
          </a:p>
          <a:p>
            <a:pPr lvl="1"/>
            <a:endParaRPr lang="en-US" dirty="0"/>
          </a:p>
          <a:p>
            <a:pPr lvl="1"/>
            <a:endParaRPr lang="en-US" dirty="0"/>
          </a:p>
          <a:p>
            <a:pPr lvl="1"/>
            <a:r>
              <a:rPr lang="en-US" b="1" dirty="0">
                <a:solidFill>
                  <a:srgbClr val="FF0000"/>
                </a:solidFill>
              </a:rPr>
              <a:t>Note:</a:t>
            </a:r>
            <a:r>
              <a:rPr lang="en-US" dirty="0">
                <a:solidFill>
                  <a:srgbClr val="FF0000"/>
                </a:solidFill>
              </a:rPr>
              <a:t> the </a:t>
            </a:r>
            <a:r>
              <a:rPr lang="en-US" b="1" dirty="0">
                <a:solidFill>
                  <a:srgbClr val="FF0000"/>
                </a:solidFill>
              </a:rPr>
              <a:t>“unstable” band </a:t>
            </a:r>
            <a:r>
              <a:rPr lang="en-US" dirty="0">
                <a:solidFill>
                  <a:srgbClr val="FF0000"/>
                </a:solidFill>
              </a:rPr>
              <a:t>around                        becomes </a:t>
            </a:r>
            <a:r>
              <a:rPr lang="en-US" b="1" dirty="0">
                <a:solidFill>
                  <a:srgbClr val="FF0000"/>
                </a:solidFill>
              </a:rPr>
              <a:t>larger for higher coupling error strength</a:t>
            </a:r>
            <a:r>
              <a:rPr lang="en-US" dirty="0">
                <a:solidFill>
                  <a:srgbClr val="FF0000"/>
                </a:solidFill>
              </a:rPr>
              <a:t>!</a:t>
            </a:r>
            <a:endParaRPr lang="en-GB" sz="1800" dirty="0">
              <a:solidFill>
                <a:srgbClr val="FF0000"/>
              </a:solidFill>
            </a:endParaRPr>
          </a:p>
        </p:txBody>
      </p:sp>
      <p:sp>
        <p:nvSpPr>
          <p:cNvPr id="3" name="Title 2">
            <a:extLst>
              <a:ext uri="{FF2B5EF4-FFF2-40B4-BE49-F238E27FC236}">
                <a16:creationId xmlns:a16="http://schemas.microsoft.com/office/drawing/2014/main" id="{1D5A713E-1A6E-2687-3E68-E9CD6168B2AA}"/>
              </a:ext>
            </a:extLst>
          </p:cNvPr>
          <p:cNvSpPr>
            <a:spLocks noGrp="1"/>
          </p:cNvSpPr>
          <p:nvPr>
            <p:ph type="title"/>
          </p:nvPr>
        </p:nvSpPr>
        <p:spPr/>
        <p:txBody>
          <a:bodyPr/>
          <a:lstStyle/>
          <a:p>
            <a:r>
              <a:rPr lang="en-GB" dirty="0"/>
              <a:t>Example: unbounded working point region</a:t>
            </a:r>
          </a:p>
        </p:txBody>
      </p:sp>
      <p:sp>
        <p:nvSpPr>
          <p:cNvPr id="4" name="Date Placeholder 3">
            <a:extLst>
              <a:ext uri="{FF2B5EF4-FFF2-40B4-BE49-F238E27FC236}">
                <a16:creationId xmlns:a16="http://schemas.microsoft.com/office/drawing/2014/main" id="{EEAE3BDF-E390-C70E-33A7-58F3FE16B23C}"/>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5" name="Footer Placeholder 4">
            <a:extLst>
              <a:ext uri="{FF2B5EF4-FFF2-40B4-BE49-F238E27FC236}">
                <a16:creationId xmlns:a16="http://schemas.microsoft.com/office/drawing/2014/main" id="{68D4FD91-5613-FCD8-7DEC-347F7715E2B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6" name="Slide Number Placeholder 5">
            <a:extLst>
              <a:ext uri="{FF2B5EF4-FFF2-40B4-BE49-F238E27FC236}">
                <a16:creationId xmlns:a16="http://schemas.microsoft.com/office/drawing/2014/main" id="{6C2D67A5-9408-62FA-771F-6F06EFA97054}"/>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81</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23" name="Picture 22">
            <a:extLst>
              <a:ext uri="{FF2B5EF4-FFF2-40B4-BE49-F238E27FC236}">
                <a16:creationId xmlns:a16="http://schemas.microsoft.com/office/drawing/2014/main" id="{B02C2B56-B1D5-5E94-E5D1-F2CFBC8906B5}"/>
              </a:ext>
            </a:extLst>
          </p:cNvPr>
          <p:cNvPicPr>
            <a:picLocks noChangeAspect="1"/>
          </p:cNvPicPr>
          <p:nvPr/>
        </p:nvPicPr>
        <p:blipFill>
          <a:blip r:embed="rId2"/>
          <a:stretch>
            <a:fillRect/>
          </a:stretch>
        </p:blipFill>
        <p:spPr>
          <a:xfrm>
            <a:off x="10776520" y="1484784"/>
            <a:ext cx="521101" cy="251245"/>
          </a:xfrm>
          <a:prstGeom prst="rect">
            <a:avLst/>
          </a:prstGeom>
        </p:spPr>
      </p:pic>
      <p:pic>
        <p:nvPicPr>
          <p:cNvPr id="24" name="Picture 23">
            <a:extLst>
              <a:ext uri="{FF2B5EF4-FFF2-40B4-BE49-F238E27FC236}">
                <a16:creationId xmlns:a16="http://schemas.microsoft.com/office/drawing/2014/main" id="{295CE80D-C760-C536-9B20-74DB92B52083}"/>
              </a:ext>
            </a:extLst>
          </p:cNvPr>
          <p:cNvPicPr>
            <a:picLocks noChangeAspect="1"/>
          </p:cNvPicPr>
          <p:nvPr/>
        </p:nvPicPr>
        <p:blipFill>
          <a:blip r:embed="rId3"/>
          <a:stretch>
            <a:fillRect/>
          </a:stretch>
        </p:blipFill>
        <p:spPr>
          <a:xfrm>
            <a:off x="7536160" y="1124744"/>
            <a:ext cx="1332809" cy="265129"/>
          </a:xfrm>
          <a:prstGeom prst="rect">
            <a:avLst/>
          </a:prstGeom>
          <a:ln>
            <a:solidFill>
              <a:schemeClr val="tx1"/>
            </a:solidFill>
          </a:ln>
        </p:spPr>
      </p:pic>
      <p:pic>
        <p:nvPicPr>
          <p:cNvPr id="25" name="Picture 24">
            <a:extLst>
              <a:ext uri="{FF2B5EF4-FFF2-40B4-BE49-F238E27FC236}">
                <a16:creationId xmlns:a16="http://schemas.microsoft.com/office/drawing/2014/main" id="{A063C5A4-80D3-7983-9FDE-C1CE796925D5}"/>
              </a:ext>
            </a:extLst>
          </p:cNvPr>
          <p:cNvPicPr>
            <a:picLocks noChangeAspect="1"/>
          </p:cNvPicPr>
          <p:nvPr/>
        </p:nvPicPr>
        <p:blipFill>
          <a:blip r:embed="rId4"/>
          <a:stretch>
            <a:fillRect/>
          </a:stretch>
        </p:blipFill>
        <p:spPr>
          <a:xfrm>
            <a:off x="8576930" y="1515883"/>
            <a:ext cx="764644" cy="223512"/>
          </a:xfrm>
          <a:prstGeom prst="rect">
            <a:avLst/>
          </a:prstGeom>
        </p:spPr>
      </p:pic>
      <p:pic>
        <p:nvPicPr>
          <p:cNvPr id="26" name="Picture 25">
            <a:extLst>
              <a:ext uri="{FF2B5EF4-FFF2-40B4-BE49-F238E27FC236}">
                <a16:creationId xmlns:a16="http://schemas.microsoft.com/office/drawing/2014/main" id="{6BBC3986-8EBE-39B7-02CB-D7BA1239A08A}"/>
              </a:ext>
            </a:extLst>
          </p:cNvPr>
          <p:cNvPicPr>
            <a:picLocks noChangeAspect="1"/>
          </p:cNvPicPr>
          <p:nvPr/>
        </p:nvPicPr>
        <p:blipFill>
          <a:blip r:embed="rId5"/>
          <a:stretch>
            <a:fillRect/>
          </a:stretch>
        </p:blipFill>
        <p:spPr>
          <a:xfrm>
            <a:off x="6085127" y="1546984"/>
            <a:ext cx="763398" cy="251245"/>
          </a:xfrm>
          <a:prstGeom prst="rect">
            <a:avLst/>
          </a:prstGeom>
        </p:spPr>
      </p:pic>
      <p:pic>
        <p:nvPicPr>
          <p:cNvPr id="27" name="Picture 26">
            <a:extLst>
              <a:ext uri="{FF2B5EF4-FFF2-40B4-BE49-F238E27FC236}">
                <a16:creationId xmlns:a16="http://schemas.microsoft.com/office/drawing/2014/main" id="{C24DE1B5-2853-B20B-EDC1-FF30F4765719}"/>
              </a:ext>
            </a:extLst>
          </p:cNvPr>
          <p:cNvPicPr>
            <a:picLocks noChangeAspect="1"/>
          </p:cNvPicPr>
          <p:nvPr/>
        </p:nvPicPr>
        <p:blipFill>
          <a:blip r:embed="rId6"/>
          <a:stretch>
            <a:fillRect/>
          </a:stretch>
        </p:blipFill>
        <p:spPr>
          <a:xfrm>
            <a:off x="8018278" y="2672228"/>
            <a:ext cx="3677598" cy="2567212"/>
          </a:xfrm>
          <a:prstGeom prst="rect">
            <a:avLst/>
          </a:prstGeom>
        </p:spPr>
      </p:pic>
      <p:pic>
        <p:nvPicPr>
          <p:cNvPr id="28" name="Picture 27">
            <a:extLst>
              <a:ext uri="{FF2B5EF4-FFF2-40B4-BE49-F238E27FC236}">
                <a16:creationId xmlns:a16="http://schemas.microsoft.com/office/drawing/2014/main" id="{4D1BE201-B631-F3FF-DF17-0238D49C57CB}"/>
              </a:ext>
            </a:extLst>
          </p:cNvPr>
          <p:cNvPicPr>
            <a:picLocks noChangeAspect="1"/>
          </p:cNvPicPr>
          <p:nvPr/>
        </p:nvPicPr>
        <p:blipFill>
          <a:blip r:embed="rId7"/>
          <a:stretch>
            <a:fillRect/>
          </a:stretch>
        </p:blipFill>
        <p:spPr>
          <a:xfrm>
            <a:off x="4252542" y="2683039"/>
            <a:ext cx="3677600" cy="2567213"/>
          </a:xfrm>
          <a:prstGeom prst="rect">
            <a:avLst/>
          </a:prstGeom>
        </p:spPr>
      </p:pic>
      <p:pic>
        <p:nvPicPr>
          <p:cNvPr id="29" name="Picture 28">
            <a:extLst>
              <a:ext uri="{FF2B5EF4-FFF2-40B4-BE49-F238E27FC236}">
                <a16:creationId xmlns:a16="http://schemas.microsoft.com/office/drawing/2014/main" id="{AB493EA8-6684-71F7-5BD6-6EA4FDC6CBC4}"/>
              </a:ext>
            </a:extLst>
          </p:cNvPr>
          <p:cNvPicPr>
            <a:picLocks noChangeAspect="1"/>
          </p:cNvPicPr>
          <p:nvPr/>
        </p:nvPicPr>
        <p:blipFill>
          <a:blip r:embed="rId8"/>
          <a:stretch>
            <a:fillRect/>
          </a:stretch>
        </p:blipFill>
        <p:spPr>
          <a:xfrm>
            <a:off x="580530" y="2672226"/>
            <a:ext cx="3677600" cy="2567214"/>
          </a:xfrm>
          <a:prstGeom prst="rect">
            <a:avLst/>
          </a:prstGeom>
        </p:spPr>
      </p:pic>
      <p:pic>
        <p:nvPicPr>
          <p:cNvPr id="13" name="Picture 12">
            <a:extLst>
              <a:ext uri="{FF2B5EF4-FFF2-40B4-BE49-F238E27FC236}">
                <a16:creationId xmlns:a16="http://schemas.microsoft.com/office/drawing/2014/main" id="{10AE9D9C-F3FA-6C75-A247-F9F02B599524}"/>
              </a:ext>
            </a:extLst>
          </p:cNvPr>
          <p:cNvPicPr>
            <a:picLocks noChangeAspect="1"/>
          </p:cNvPicPr>
          <p:nvPr/>
        </p:nvPicPr>
        <p:blipFill>
          <a:blip r:embed="rId9"/>
          <a:stretch>
            <a:fillRect/>
          </a:stretch>
        </p:blipFill>
        <p:spPr>
          <a:xfrm>
            <a:off x="1961358" y="2419970"/>
            <a:ext cx="1343810" cy="262919"/>
          </a:xfrm>
          <a:prstGeom prst="rect">
            <a:avLst/>
          </a:prstGeom>
        </p:spPr>
      </p:pic>
      <p:pic>
        <p:nvPicPr>
          <p:cNvPr id="14" name="Picture 13">
            <a:extLst>
              <a:ext uri="{FF2B5EF4-FFF2-40B4-BE49-F238E27FC236}">
                <a16:creationId xmlns:a16="http://schemas.microsoft.com/office/drawing/2014/main" id="{ADDA4987-FA79-4199-59C0-33C51A90A523}"/>
              </a:ext>
            </a:extLst>
          </p:cNvPr>
          <p:cNvPicPr>
            <a:picLocks noChangeAspect="1"/>
          </p:cNvPicPr>
          <p:nvPr/>
        </p:nvPicPr>
        <p:blipFill>
          <a:blip r:embed="rId10"/>
          <a:stretch>
            <a:fillRect/>
          </a:stretch>
        </p:blipFill>
        <p:spPr>
          <a:xfrm>
            <a:off x="5612694" y="2409307"/>
            <a:ext cx="1217218" cy="262919"/>
          </a:xfrm>
          <a:prstGeom prst="rect">
            <a:avLst/>
          </a:prstGeom>
        </p:spPr>
      </p:pic>
      <p:pic>
        <p:nvPicPr>
          <p:cNvPr id="15" name="Picture 14">
            <a:extLst>
              <a:ext uri="{FF2B5EF4-FFF2-40B4-BE49-F238E27FC236}">
                <a16:creationId xmlns:a16="http://schemas.microsoft.com/office/drawing/2014/main" id="{E973B8D7-09E4-E468-3FD7-EAEB7B2976FD}"/>
              </a:ext>
            </a:extLst>
          </p:cNvPr>
          <p:cNvPicPr>
            <a:picLocks noChangeAspect="1"/>
          </p:cNvPicPr>
          <p:nvPr/>
        </p:nvPicPr>
        <p:blipFill>
          <a:blip r:embed="rId11"/>
          <a:stretch>
            <a:fillRect/>
          </a:stretch>
        </p:blipFill>
        <p:spPr>
          <a:xfrm>
            <a:off x="9430698" y="2409307"/>
            <a:ext cx="1226956" cy="262919"/>
          </a:xfrm>
          <a:prstGeom prst="rect">
            <a:avLst/>
          </a:prstGeom>
        </p:spPr>
      </p:pic>
      <p:sp>
        <p:nvSpPr>
          <p:cNvPr id="30" name="TextBox 29">
            <a:extLst>
              <a:ext uri="{FF2B5EF4-FFF2-40B4-BE49-F238E27FC236}">
                <a16:creationId xmlns:a16="http://schemas.microsoft.com/office/drawing/2014/main" id="{F1BA3665-AD36-9F63-BD54-91A2CD1EABDE}"/>
              </a:ext>
            </a:extLst>
          </p:cNvPr>
          <p:cNvSpPr txBox="1"/>
          <p:nvPr/>
        </p:nvSpPr>
        <p:spPr>
          <a:xfrm>
            <a:off x="5877409" y="2932043"/>
            <a:ext cx="1781487" cy="430887"/>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400" b="0" i="0" u="none" strike="noStrike" kern="1200" cap="none" spc="0" normalizeH="0" baseline="0" noProof="0" dirty="0">
                <a:ln>
                  <a:noFill/>
                </a:ln>
                <a:solidFill>
                  <a:srgbClr val="E15E32"/>
                </a:solidFill>
                <a:effectLst/>
                <a:uLnTx/>
                <a:uFillTx/>
                <a:latin typeface="Baskerville" charset="0"/>
                <a:ea typeface="ＭＳ Ｐゴシック" charset="0"/>
              </a:rPr>
              <a:t>Bare working point with unstable coupled lattice</a:t>
            </a:r>
          </a:p>
        </p:txBody>
      </p:sp>
      <p:cxnSp>
        <p:nvCxnSpPr>
          <p:cNvPr id="32" name="Straight Arrow Connector 31">
            <a:extLst>
              <a:ext uri="{FF2B5EF4-FFF2-40B4-BE49-F238E27FC236}">
                <a16:creationId xmlns:a16="http://schemas.microsoft.com/office/drawing/2014/main" id="{7AAE5D2F-D3D5-A069-9A67-19752B94AD1D}"/>
              </a:ext>
            </a:extLst>
          </p:cNvPr>
          <p:cNvCxnSpPr/>
          <p:nvPr/>
        </p:nvCxnSpPr>
        <p:spPr>
          <a:xfrm flipH="1">
            <a:off x="6150443" y="3353024"/>
            <a:ext cx="308855" cy="226856"/>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B7112348-8CA4-13F4-69E6-2B6CBFC0F06B}"/>
              </a:ext>
            </a:extLst>
          </p:cNvPr>
          <p:cNvPicPr>
            <a:picLocks noChangeAspect="1"/>
          </p:cNvPicPr>
          <p:nvPr/>
        </p:nvPicPr>
        <p:blipFill>
          <a:blip r:embed="rId12"/>
          <a:stretch>
            <a:fillRect/>
          </a:stretch>
        </p:blipFill>
        <p:spPr>
          <a:xfrm>
            <a:off x="4511824" y="5509707"/>
            <a:ext cx="1224136" cy="226649"/>
          </a:xfrm>
          <a:prstGeom prst="rect">
            <a:avLst/>
          </a:prstGeom>
        </p:spPr>
      </p:pic>
    </p:spTree>
    <p:extLst>
      <p:ext uri="{BB962C8B-B14F-4D97-AF65-F5344CB8AC3E}">
        <p14:creationId xmlns:p14="http://schemas.microsoft.com/office/powerpoint/2010/main" val="14904220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6C7513-E279-48C0-8F95-65E946769ECC}"/>
              </a:ext>
            </a:extLst>
          </p:cNvPr>
          <p:cNvSpPr>
            <a:spLocks noGrp="1"/>
          </p:cNvSpPr>
          <p:nvPr>
            <p:ph idx="1"/>
          </p:nvPr>
        </p:nvSpPr>
        <p:spPr>
          <a:xfrm>
            <a:off x="407989" y="1052736"/>
            <a:ext cx="11376024" cy="1224136"/>
          </a:xfrm>
        </p:spPr>
        <p:txBody>
          <a:bodyPr/>
          <a:lstStyle/>
          <a:p>
            <a:pPr indent="-342900">
              <a:lnSpc>
                <a:spcPct val="100000"/>
              </a:lnSpc>
              <a:spcBef>
                <a:spcPts val="600"/>
              </a:spcBef>
              <a:buFont typeface="Arial" panose="020B0604020202020204" pitchFamily="34" charset="0"/>
              <a:buChar char="•"/>
            </a:pPr>
            <a:r>
              <a:rPr lang="en-GB" sz="1800" dirty="0"/>
              <a:t>No unique treatment of this complex problem is available in literature, yet</a:t>
            </a:r>
          </a:p>
          <a:p>
            <a:pPr indent="-342900">
              <a:lnSpc>
                <a:spcPct val="100000"/>
              </a:lnSpc>
              <a:spcBef>
                <a:spcPts val="600"/>
              </a:spcBef>
              <a:buFont typeface="Arial" panose="020B0604020202020204" pitchFamily="34" charset="0"/>
              <a:buChar char="•"/>
            </a:pPr>
            <a:r>
              <a:rPr lang="en-GB" sz="1800" dirty="0"/>
              <a:t>Most important parameter remains the estimate of the coupling coefficient         </a:t>
            </a:r>
          </a:p>
          <a:p>
            <a:pPr lvl="2" indent="-342900">
              <a:spcBef>
                <a:spcPts val="600"/>
              </a:spcBef>
            </a:pPr>
            <a:r>
              <a:rPr lang="en-GB" sz="1600" dirty="0"/>
              <a:t>A recent overview of different estimates is available in </a:t>
            </a:r>
            <a:r>
              <a:rPr lang="en-GB" sz="1600" dirty="0">
                <a:hlinkClick r:id="rId3"/>
              </a:rPr>
              <a:t>CERN-ACC-NOTE-2021-0022</a:t>
            </a:r>
            <a:r>
              <a:rPr lang="en-GB" sz="1600" dirty="0"/>
              <a:t>:</a:t>
            </a:r>
          </a:p>
          <a:p>
            <a:endParaRPr lang="en-GB" dirty="0"/>
          </a:p>
          <a:p>
            <a:endParaRPr lang="en-GB" dirty="0"/>
          </a:p>
          <a:p>
            <a:endParaRPr lang="en-GB" dirty="0"/>
          </a:p>
        </p:txBody>
      </p:sp>
      <p:sp>
        <p:nvSpPr>
          <p:cNvPr id="3" name="Title 2">
            <a:extLst>
              <a:ext uri="{FF2B5EF4-FFF2-40B4-BE49-F238E27FC236}">
                <a16:creationId xmlns:a16="http://schemas.microsoft.com/office/drawing/2014/main" id="{F612E900-962F-1402-9A69-F91194A71CB1}"/>
              </a:ext>
            </a:extLst>
          </p:cNvPr>
          <p:cNvSpPr>
            <a:spLocks noGrp="1"/>
          </p:cNvSpPr>
          <p:nvPr>
            <p:ph type="title"/>
          </p:nvPr>
        </p:nvSpPr>
        <p:spPr/>
        <p:txBody>
          <a:bodyPr/>
          <a:lstStyle/>
          <a:p>
            <a:r>
              <a:rPr lang="en-GB" dirty="0"/>
              <a:t>Multiple coupling sources…</a:t>
            </a:r>
          </a:p>
        </p:txBody>
      </p:sp>
      <p:sp>
        <p:nvSpPr>
          <p:cNvPr id="4" name="Date Placeholder 3">
            <a:extLst>
              <a:ext uri="{FF2B5EF4-FFF2-40B4-BE49-F238E27FC236}">
                <a16:creationId xmlns:a16="http://schemas.microsoft.com/office/drawing/2014/main" id="{0BE85408-A025-42A9-0679-ED3CF8877266}"/>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951BB889-6176-CF83-4BF4-3CB94E4DA40E}"/>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AAEDA744-54E0-7090-7E54-C4E4389B3753}"/>
              </a:ext>
            </a:extLst>
          </p:cNvPr>
          <p:cNvSpPr>
            <a:spLocks noGrp="1"/>
          </p:cNvSpPr>
          <p:nvPr>
            <p:ph type="sldNum" sz="quarter" idx="12"/>
          </p:nvPr>
        </p:nvSpPr>
        <p:spPr/>
        <p:txBody>
          <a:bodyPr/>
          <a:lstStyle/>
          <a:p>
            <a:fld id="{36B5EA5A-BC32-A742-B11B-8E7414D5B535}" type="slidenum">
              <a:rPr lang="en-US" smtClean="0"/>
              <a:pPr/>
              <a:t>82</a:t>
            </a:fld>
            <a:endParaRPr lang="en-US" dirty="0"/>
          </a:p>
        </p:txBody>
      </p:sp>
      <p:pic>
        <p:nvPicPr>
          <p:cNvPr id="9" name="Picture 8">
            <a:extLst>
              <a:ext uri="{FF2B5EF4-FFF2-40B4-BE49-F238E27FC236}">
                <a16:creationId xmlns:a16="http://schemas.microsoft.com/office/drawing/2014/main" id="{A2ADADD9-17C3-C217-D9AF-13DBC3C9CB9E}"/>
              </a:ext>
            </a:extLst>
          </p:cNvPr>
          <p:cNvPicPr>
            <a:picLocks noChangeAspect="1"/>
          </p:cNvPicPr>
          <p:nvPr/>
        </p:nvPicPr>
        <p:blipFill>
          <a:blip r:embed="rId4"/>
          <a:stretch>
            <a:fillRect/>
          </a:stretch>
        </p:blipFill>
        <p:spPr>
          <a:xfrm>
            <a:off x="8976320" y="1484784"/>
            <a:ext cx="508000" cy="292100"/>
          </a:xfrm>
          <a:prstGeom prst="rect">
            <a:avLst/>
          </a:prstGeom>
        </p:spPr>
      </p:pic>
      <p:pic>
        <p:nvPicPr>
          <p:cNvPr id="11" name="Picture 10">
            <a:extLst>
              <a:ext uri="{FF2B5EF4-FFF2-40B4-BE49-F238E27FC236}">
                <a16:creationId xmlns:a16="http://schemas.microsoft.com/office/drawing/2014/main" id="{DE1988D9-1433-54A5-9916-9754B7D6FEF6}"/>
              </a:ext>
            </a:extLst>
          </p:cNvPr>
          <p:cNvPicPr>
            <a:picLocks noChangeAspect="1"/>
          </p:cNvPicPr>
          <p:nvPr/>
        </p:nvPicPr>
        <p:blipFill>
          <a:blip r:embed="rId5"/>
          <a:stretch>
            <a:fillRect/>
          </a:stretch>
        </p:blipFill>
        <p:spPr>
          <a:xfrm>
            <a:off x="879912" y="4288519"/>
            <a:ext cx="3816424" cy="436625"/>
          </a:xfrm>
          <a:prstGeom prst="rect">
            <a:avLst/>
          </a:prstGeom>
        </p:spPr>
      </p:pic>
      <p:sp>
        <p:nvSpPr>
          <p:cNvPr id="13" name="Content Placeholder 1">
            <a:extLst>
              <a:ext uri="{FF2B5EF4-FFF2-40B4-BE49-F238E27FC236}">
                <a16:creationId xmlns:a16="http://schemas.microsoft.com/office/drawing/2014/main" id="{6BFDA33A-6094-F5B6-B5E4-82E041BF2D4E}"/>
              </a:ext>
            </a:extLst>
          </p:cNvPr>
          <p:cNvSpPr txBox="1">
            <a:spLocks/>
          </p:cNvSpPr>
          <p:nvPr/>
        </p:nvSpPr>
        <p:spPr>
          <a:xfrm>
            <a:off x="790674" y="4974693"/>
            <a:ext cx="11376024" cy="122413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auto">
              <a:spcBef>
                <a:spcPts val="0"/>
              </a:spcBef>
              <a:buClrTx/>
              <a:buSzTx/>
            </a:pPr>
            <a:r>
              <a:rPr lang="en-GB" sz="1400" dirty="0"/>
              <a:t>Some more references:</a:t>
            </a:r>
          </a:p>
          <a:p>
            <a:pPr marL="342900" indent="-342900" fontAlgn="auto">
              <a:spcBef>
                <a:spcPts val="0"/>
              </a:spcBef>
              <a:buClrTx/>
              <a:buSzTx/>
              <a:buFont typeface="Arial" panose="020B0604020202020204" pitchFamily="34" charset="0"/>
              <a:buChar char="•"/>
            </a:pPr>
            <a:r>
              <a:rPr lang="en-GB" sz="1400" b="0" dirty="0"/>
              <a:t>M. Hofer et al., Effect of local linear coupling on linear and nonlinear observables in circular accelerators - </a:t>
            </a:r>
            <a:r>
              <a:rPr lang="en-GB" sz="1400" b="0" dirty="0">
                <a:hlinkClick r:id="rId6"/>
              </a:rPr>
              <a:t>PRSTAB 23, 094001 (2020)</a:t>
            </a:r>
            <a:endParaRPr lang="en-GB" sz="1400" b="0" dirty="0"/>
          </a:p>
          <a:p>
            <a:pPr marL="342900" indent="-342900" fontAlgn="auto">
              <a:spcBef>
                <a:spcPts val="0"/>
              </a:spcBef>
              <a:buClrTx/>
              <a:buSzTx/>
              <a:buFont typeface="Arial" panose="020B0604020202020204" pitchFamily="34" charset="0"/>
              <a:buChar char="•"/>
            </a:pPr>
            <a:r>
              <a:rPr lang="en-GB" sz="1400" b="0" dirty="0"/>
              <a:t>T. Persson et al., Improved control of the </a:t>
            </a:r>
            <a:r>
              <a:rPr lang="en-GB" sz="1400" b="0" dirty="0" err="1"/>
              <a:t>betatron</a:t>
            </a:r>
            <a:r>
              <a:rPr lang="en-GB" sz="1400" b="0" dirty="0"/>
              <a:t> coupling in the Large Hadron Collider – </a:t>
            </a:r>
            <a:r>
              <a:rPr lang="en-GB" sz="1400" b="0" dirty="0">
                <a:hlinkClick r:id="rId7"/>
              </a:rPr>
              <a:t>PRSTAB 17, 051004 (2014)</a:t>
            </a:r>
            <a:endParaRPr lang="en-GB" sz="1400" b="0" dirty="0"/>
          </a:p>
          <a:p>
            <a:pPr marL="342900" indent="-342900" fontAlgn="auto">
              <a:spcBef>
                <a:spcPts val="0"/>
              </a:spcBef>
              <a:buClrTx/>
              <a:buSzTx/>
              <a:buFont typeface="Arial" panose="020B0604020202020204" pitchFamily="34" charset="0"/>
              <a:buChar char="•"/>
            </a:pPr>
            <a:r>
              <a:rPr lang="en-GB" sz="1400" b="0" dirty="0"/>
              <a:t>For a linear-algebra-based treatment of coupling, see A. Wolski </a:t>
            </a:r>
            <a:r>
              <a:rPr lang="en-GB" sz="1400" b="0" dirty="0">
                <a:hlinkClick r:id="rId8"/>
              </a:rPr>
              <a:t>book</a:t>
            </a:r>
            <a:r>
              <a:rPr lang="en-GB" sz="1400" b="0" dirty="0"/>
              <a:t> or </a:t>
            </a:r>
            <a:r>
              <a:rPr lang="en-GB" sz="1400" b="0" dirty="0">
                <a:hlinkClick r:id="rId9"/>
              </a:rPr>
              <a:t>lectures</a:t>
            </a:r>
            <a:endParaRPr lang="en-GB" sz="1400" b="0" dirty="0"/>
          </a:p>
          <a:p>
            <a:pPr marL="342900" indent="-342900" fontAlgn="auto">
              <a:spcBef>
                <a:spcPts val="0"/>
              </a:spcBef>
              <a:buClrTx/>
              <a:buSzTx/>
              <a:buFont typeface="Arial" panose="020B0604020202020204" pitchFamily="34" charset="0"/>
              <a:buChar char="•"/>
            </a:pPr>
            <a:r>
              <a:rPr lang="en-GB" sz="1400" b="0" dirty="0"/>
              <a:t>Main formalism typically used for treating coupling are </a:t>
            </a:r>
            <a:r>
              <a:rPr lang="en-GB" sz="1400" b="0" dirty="0">
                <a:hlinkClick r:id="rId10"/>
              </a:rPr>
              <a:t>Mais-Ripken</a:t>
            </a:r>
            <a:r>
              <a:rPr lang="en-GB" sz="1400" b="0" dirty="0"/>
              <a:t> and </a:t>
            </a:r>
            <a:r>
              <a:rPr lang="en-GB" sz="1400" b="0" dirty="0">
                <a:hlinkClick r:id="rId11"/>
              </a:rPr>
              <a:t>Edwards-Teng</a:t>
            </a:r>
            <a:endParaRPr lang="en-GB" sz="1400" b="0" dirty="0"/>
          </a:p>
        </p:txBody>
      </p:sp>
      <p:pic>
        <p:nvPicPr>
          <p:cNvPr id="14" name="Picture 13">
            <a:extLst>
              <a:ext uri="{FF2B5EF4-FFF2-40B4-BE49-F238E27FC236}">
                <a16:creationId xmlns:a16="http://schemas.microsoft.com/office/drawing/2014/main" id="{59FE70AA-1FBC-4DA0-0C1D-398D63E8CB77}"/>
              </a:ext>
            </a:extLst>
          </p:cNvPr>
          <p:cNvPicPr>
            <a:picLocks noChangeAspect="1"/>
          </p:cNvPicPr>
          <p:nvPr/>
        </p:nvPicPr>
        <p:blipFill>
          <a:blip r:embed="rId12"/>
          <a:stretch>
            <a:fillRect/>
          </a:stretch>
        </p:blipFill>
        <p:spPr>
          <a:xfrm>
            <a:off x="885745" y="2349751"/>
            <a:ext cx="2664296" cy="505045"/>
          </a:xfrm>
          <a:prstGeom prst="rect">
            <a:avLst/>
          </a:prstGeom>
        </p:spPr>
      </p:pic>
      <p:grpSp>
        <p:nvGrpSpPr>
          <p:cNvPr id="18" name="Group 17">
            <a:extLst>
              <a:ext uri="{FF2B5EF4-FFF2-40B4-BE49-F238E27FC236}">
                <a16:creationId xmlns:a16="http://schemas.microsoft.com/office/drawing/2014/main" id="{1242049D-8620-C021-0536-0BEC7983EC01}"/>
              </a:ext>
            </a:extLst>
          </p:cNvPr>
          <p:cNvGrpSpPr/>
          <p:nvPr/>
        </p:nvGrpSpPr>
        <p:grpSpPr>
          <a:xfrm>
            <a:off x="7657700" y="2266377"/>
            <a:ext cx="3816424" cy="2862318"/>
            <a:chOff x="8254346" y="2387363"/>
            <a:chExt cx="3495123" cy="2621342"/>
          </a:xfrm>
        </p:grpSpPr>
        <p:pic>
          <p:nvPicPr>
            <p:cNvPr id="16" name="Picture 15" descr="A graph with colored lines and numbers&#10;&#10;Description automatically generated">
              <a:extLst>
                <a:ext uri="{FF2B5EF4-FFF2-40B4-BE49-F238E27FC236}">
                  <a16:creationId xmlns:a16="http://schemas.microsoft.com/office/drawing/2014/main" id="{ADED1616-FAC1-9387-6EA3-2DB4A833AEC3}"/>
                </a:ext>
              </a:extLst>
            </p:cNvPr>
            <p:cNvPicPr>
              <a:picLocks noChangeAspect="1"/>
            </p:cNvPicPr>
            <p:nvPr/>
          </p:nvPicPr>
          <p:blipFill>
            <a:blip r:embed="rId13"/>
            <a:stretch>
              <a:fillRect/>
            </a:stretch>
          </p:blipFill>
          <p:spPr>
            <a:xfrm>
              <a:off x="8254346" y="2387363"/>
              <a:ext cx="3495123" cy="2621342"/>
            </a:xfrm>
            <a:prstGeom prst="rect">
              <a:avLst/>
            </a:prstGeom>
          </p:spPr>
        </p:pic>
        <p:sp>
          <p:nvSpPr>
            <p:cNvPr id="17" name="TextBox 16">
              <a:extLst>
                <a:ext uri="{FF2B5EF4-FFF2-40B4-BE49-F238E27FC236}">
                  <a16:creationId xmlns:a16="http://schemas.microsoft.com/office/drawing/2014/main" id="{F3B58FA4-5052-2D7D-53DE-7D2B52EA2DE7}"/>
                </a:ext>
              </a:extLst>
            </p:cNvPr>
            <p:cNvSpPr txBox="1"/>
            <p:nvPr/>
          </p:nvSpPr>
          <p:spPr>
            <a:xfrm>
              <a:off x="10479724" y="4375618"/>
              <a:ext cx="318998" cy="107722"/>
            </a:xfrm>
            <a:prstGeom prst="rect">
              <a:avLst/>
            </a:prstGeom>
            <a:noFill/>
          </p:spPr>
          <p:txBody>
            <a:bodyPr wrap="none" lIns="0" tIns="0" rIns="0" bIns="0" rtlCol="0">
              <a:spAutoFit/>
            </a:bodyPr>
            <a:lstStyle/>
            <a:p>
              <a:pPr algn="l">
                <a:buNone/>
              </a:pPr>
              <a:r>
                <a:rPr lang="en-GB" sz="700" dirty="0">
                  <a:solidFill>
                    <a:schemeClr val="tx2"/>
                  </a:solidFill>
                  <a:latin typeface="+mn-lt"/>
                  <a:cs typeface="Times New Roman" panose="02020603050405020304" pitchFamily="18" charset="0"/>
                </a:rPr>
                <a:t>(</a:t>
              </a:r>
              <a:r>
                <a:rPr lang="en-GB" sz="700" dirty="0" err="1">
                  <a:solidFill>
                    <a:schemeClr val="tx2"/>
                  </a:solidFill>
                  <a:latin typeface="+mn-lt"/>
                  <a:cs typeface="Times New Roman" panose="02020603050405020304" pitchFamily="18" charset="0"/>
                </a:rPr>
                <a:t>MADX</a:t>
              </a:r>
              <a:r>
                <a:rPr lang="en-GB" sz="700" dirty="0">
                  <a:solidFill>
                    <a:schemeClr val="tx2"/>
                  </a:solidFill>
                  <a:latin typeface="+mn-lt"/>
                  <a:cs typeface="Times New Roman" panose="02020603050405020304" pitchFamily="18" charset="0"/>
                </a:rPr>
                <a:t>)</a:t>
              </a:r>
            </a:p>
          </p:txBody>
        </p:sp>
      </p:grpSp>
      <p:pic>
        <p:nvPicPr>
          <p:cNvPr id="19" name="Picture 18">
            <a:extLst>
              <a:ext uri="{FF2B5EF4-FFF2-40B4-BE49-F238E27FC236}">
                <a16:creationId xmlns:a16="http://schemas.microsoft.com/office/drawing/2014/main" id="{C3979F72-DCDD-DADA-B116-C84560EA219F}"/>
              </a:ext>
            </a:extLst>
          </p:cNvPr>
          <p:cNvPicPr>
            <a:picLocks noChangeAspect="1"/>
          </p:cNvPicPr>
          <p:nvPr/>
        </p:nvPicPr>
        <p:blipFill>
          <a:blip r:embed="rId14"/>
          <a:stretch>
            <a:fillRect/>
          </a:stretch>
        </p:blipFill>
        <p:spPr>
          <a:xfrm>
            <a:off x="12860916" y="1968018"/>
            <a:ext cx="2055613" cy="419345"/>
          </a:xfrm>
          <a:prstGeom prst="rect">
            <a:avLst/>
          </a:prstGeom>
        </p:spPr>
      </p:pic>
      <p:pic>
        <p:nvPicPr>
          <p:cNvPr id="21" name="Picture 20">
            <a:extLst>
              <a:ext uri="{FF2B5EF4-FFF2-40B4-BE49-F238E27FC236}">
                <a16:creationId xmlns:a16="http://schemas.microsoft.com/office/drawing/2014/main" id="{E290A56C-F425-B6CC-6084-699FEFA0FA07}"/>
              </a:ext>
            </a:extLst>
          </p:cNvPr>
          <p:cNvPicPr>
            <a:picLocks noChangeAspect="1"/>
          </p:cNvPicPr>
          <p:nvPr/>
        </p:nvPicPr>
        <p:blipFill>
          <a:blip r:embed="rId15"/>
          <a:stretch>
            <a:fillRect/>
          </a:stretch>
        </p:blipFill>
        <p:spPr>
          <a:xfrm>
            <a:off x="879912" y="2977119"/>
            <a:ext cx="4496171" cy="442134"/>
          </a:xfrm>
          <a:prstGeom prst="rect">
            <a:avLst/>
          </a:prstGeom>
        </p:spPr>
      </p:pic>
      <p:pic>
        <p:nvPicPr>
          <p:cNvPr id="22" name="Picture 21">
            <a:extLst>
              <a:ext uri="{FF2B5EF4-FFF2-40B4-BE49-F238E27FC236}">
                <a16:creationId xmlns:a16="http://schemas.microsoft.com/office/drawing/2014/main" id="{3530C6A5-9A1B-ACDF-3A5D-FFC5C5C496AA}"/>
              </a:ext>
            </a:extLst>
          </p:cNvPr>
          <p:cNvPicPr>
            <a:picLocks noChangeAspect="1"/>
          </p:cNvPicPr>
          <p:nvPr/>
        </p:nvPicPr>
        <p:blipFill>
          <a:blip r:embed="rId16"/>
          <a:stretch>
            <a:fillRect/>
          </a:stretch>
        </p:blipFill>
        <p:spPr>
          <a:xfrm>
            <a:off x="3869303" y="2427814"/>
            <a:ext cx="1584370" cy="399794"/>
          </a:xfrm>
          <a:prstGeom prst="rect">
            <a:avLst/>
          </a:prstGeom>
        </p:spPr>
      </p:pic>
      <p:pic>
        <p:nvPicPr>
          <p:cNvPr id="23" name="Picture 22">
            <a:extLst>
              <a:ext uri="{FF2B5EF4-FFF2-40B4-BE49-F238E27FC236}">
                <a16:creationId xmlns:a16="http://schemas.microsoft.com/office/drawing/2014/main" id="{620FA030-4630-AD83-CE10-9A5A598511FB}"/>
              </a:ext>
            </a:extLst>
          </p:cNvPr>
          <p:cNvPicPr>
            <a:picLocks noChangeAspect="1"/>
          </p:cNvPicPr>
          <p:nvPr/>
        </p:nvPicPr>
        <p:blipFill>
          <a:blip r:embed="rId17"/>
          <a:stretch>
            <a:fillRect/>
          </a:stretch>
        </p:blipFill>
        <p:spPr>
          <a:xfrm>
            <a:off x="5805607" y="2991857"/>
            <a:ext cx="1370513" cy="397662"/>
          </a:xfrm>
          <a:prstGeom prst="rect">
            <a:avLst/>
          </a:prstGeom>
        </p:spPr>
      </p:pic>
      <p:pic>
        <p:nvPicPr>
          <p:cNvPr id="25" name="Picture 24">
            <a:extLst>
              <a:ext uri="{FF2B5EF4-FFF2-40B4-BE49-F238E27FC236}">
                <a16:creationId xmlns:a16="http://schemas.microsoft.com/office/drawing/2014/main" id="{FE37C1F4-3F7C-F69B-456B-AC297FF8B394}"/>
              </a:ext>
            </a:extLst>
          </p:cNvPr>
          <p:cNvPicPr>
            <a:picLocks noChangeAspect="1"/>
          </p:cNvPicPr>
          <p:nvPr/>
        </p:nvPicPr>
        <p:blipFill>
          <a:blip r:embed="rId18"/>
          <a:stretch>
            <a:fillRect/>
          </a:stretch>
        </p:blipFill>
        <p:spPr>
          <a:xfrm>
            <a:off x="3623988" y="3608219"/>
            <a:ext cx="3372857" cy="455593"/>
          </a:xfrm>
          <a:prstGeom prst="rect">
            <a:avLst/>
          </a:prstGeom>
        </p:spPr>
      </p:pic>
      <p:pic>
        <p:nvPicPr>
          <p:cNvPr id="26" name="Picture 25">
            <a:extLst>
              <a:ext uri="{FF2B5EF4-FFF2-40B4-BE49-F238E27FC236}">
                <a16:creationId xmlns:a16="http://schemas.microsoft.com/office/drawing/2014/main" id="{3E7E5D0C-5815-ADB3-360B-54F43CC63C7E}"/>
              </a:ext>
            </a:extLst>
          </p:cNvPr>
          <p:cNvPicPr>
            <a:picLocks noChangeAspect="1"/>
          </p:cNvPicPr>
          <p:nvPr/>
        </p:nvPicPr>
        <p:blipFill>
          <a:blip r:embed="rId19"/>
          <a:stretch>
            <a:fillRect/>
          </a:stretch>
        </p:blipFill>
        <p:spPr>
          <a:xfrm>
            <a:off x="879912" y="3576983"/>
            <a:ext cx="2261399" cy="546435"/>
          </a:xfrm>
          <a:prstGeom prst="rect">
            <a:avLst/>
          </a:prstGeom>
        </p:spPr>
      </p:pic>
    </p:spTree>
    <p:extLst>
      <p:ext uri="{BB962C8B-B14F-4D97-AF65-F5344CB8AC3E}">
        <p14:creationId xmlns:p14="http://schemas.microsoft.com/office/powerpoint/2010/main" val="386657943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The </a:t>
            </a:r>
            <a:r>
              <a:rPr lang="en-US" b="1" dirty="0"/>
              <a:t>simplest method to determine if there is coupling </a:t>
            </a:r>
            <a:r>
              <a:rPr lang="en-US" dirty="0"/>
              <a:t>is to </a:t>
            </a:r>
            <a:r>
              <a:rPr lang="en-US" b="1" dirty="0"/>
              <a:t>excite</a:t>
            </a:r>
            <a:r>
              <a:rPr lang="en-US" dirty="0"/>
              <a:t> a beam oscillation </a:t>
            </a:r>
            <a:r>
              <a:rPr lang="en-US" b="1" dirty="0"/>
              <a:t>in one plane </a:t>
            </a:r>
            <a:br>
              <a:rPr lang="en-US" b="1" dirty="0"/>
            </a:br>
            <a:r>
              <a:rPr lang="en-US" dirty="0"/>
              <a:t>(by kicking the beam), and then </a:t>
            </a:r>
            <a:r>
              <a:rPr lang="en-US" b="1" dirty="0"/>
              <a:t>observe the oscillations or the frequency content </a:t>
            </a:r>
          </a:p>
          <a:p>
            <a:pPr lvl="1"/>
            <a:r>
              <a:rPr lang="en-US" b="1" dirty="0"/>
              <a:t>If there is coupling</a:t>
            </a:r>
            <a:r>
              <a:rPr lang="en-US" dirty="0"/>
              <a:t>, then for a </a:t>
            </a:r>
            <a:r>
              <a:rPr lang="en-US" b="1" dirty="0"/>
              <a:t>horizontal kick </a:t>
            </a:r>
            <a:r>
              <a:rPr lang="en-US" dirty="0"/>
              <a:t>there will be a </a:t>
            </a:r>
            <a:r>
              <a:rPr lang="en-US" b="1" dirty="0"/>
              <a:t>vertical oscillation </a:t>
            </a:r>
            <a:r>
              <a:rPr lang="en-US" dirty="0"/>
              <a:t>(and vice-versa). </a:t>
            </a:r>
            <a:endParaRPr lang="en-US" dirty="0">
              <a:effectLst/>
            </a:endParaRPr>
          </a:p>
        </p:txBody>
      </p:sp>
      <p:sp>
        <p:nvSpPr>
          <p:cNvPr id="2" name="Title 1"/>
          <p:cNvSpPr>
            <a:spLocks noGrp="1"/>
          </p:cNvSpPr>
          <p:nvPr>
            <p:ph type="title"/>
          </p:nvPr>
        </p:nvSpPr>
        <p:spPr/>
        <p:txBody>
          <a:bodyPr/>
          <a:lstStyle/>
          <a:p>
            <a:r>
              <a:rPr lang="en-US" dirty="0"/>
              <a:t>Coupling in practice: tune observation </a:t>
            </a:r>
          </a:p>
        </p:txBody>
      </p:sp>
      <p:pic>
        <p:nvPicPr>
          <p:cNvPr id="4" name="Picture 3" descr="Untitle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7488" y="2222387"/>
            <a:ext cx="8949303" cy="3978387"/>
          </a:xfrm>
          <a:prstGeom prst="rect">
            <a:avLst/>
          </a:prstGeom>
        </p:spPr>
      </p:pic>
      <p:sp>
        <p:nvSpPr>
          <p:cNvPr id="5" name="TextBox 4"/>
          <p:cNvSpPr txBox="1"/>
          <p:nvPr/>
        </p:nvSpPr>
        <p:spPr>
          <a:xfrm>
            <a:off x="7104113" y="3252366"/>
            <a:ext cx="251947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800" b="0" i="0" u="none" strike="noStrike" kern="1200" cap="none" spc="0" normalizeH="0" baseline="0" noProof="0" dirty="0">
                <a:ln>
                  <a:noFill/>
                </a:ln>
                <a:solidFill>
                  <a:srgbClr val="FF0000"/>
                </a:solidFill>
                <a:effectLst/>
                <a:uLnTx/>
                <a:uFillTx/>
                <a:latin typeface="Arial"/>
                <a:ea typeface="ＭＳ Ｐゴシック" charset="0"/>
                <a:cs typeface="Arial"/>
              </a:rPr>
              <a:t>Example from the LHC</a:t>
            </a:r>
          </a:p>
        </p:txBody>
      </p:sp>
      <p:sp>
        <p:nvSpPr>
          <p:cNvPr id="6" name="Date Placeholder 5">
            <a:extLst>
              <a:ext uri="{FF2B5EF4-FFF2-40B4-BE49-F238E27FC236}">
                <a16:creationId xmlns:a16="http://schemas.microsoft.com/office/drawing/2014/main" id="{097ECB93-5A8D-642B-24E8-D5CD566CFC51}"/>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7" name="Footer Placeholder 6">
            <a:extLst>
              <a:ext uri="{FF2B5EF4-FFF2-40B4-BE49-F238E27FC236}">
                <a16:creationId xmlns:a16="http://schemas.microsoft.com/office/drawing/2014/main" id="{DB764A51-D4CE-4B41-99B7-FEC6551B2F86}"/>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8" name="Slide Number Placeholder 7">
            <a:extLst>
              <a:ext uri="{FF2B5EF4-FFF2-40B4-BE49-F238E27FC236}">
                <a16:creationId xmlns:a16="http://schemas.microsoft.com/office/drawing/2014/main" id="{3AD49929-D99C-D356-DEA9-CE14B69BA655}"/>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83</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Tree>
    <p:extLst>
      <p:ext uri="{BB962C8B-B14F-4D97-AF65-F5344CB8AC3E}">
        <p14:creationId xmlns:p14="http://schemas.microsoft.com/office/powerpoint/2010/main" val="116773112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Coupling makes it </a:t>
            </a:r>
            <a:r>
              <a:rPr lang="en-US" b="1" dirty="0"/>
              <a:t>impossible to approach the measured tunes </a:t>
            </a:r>
            <a:r>
              <a:rPr lang="en-US" dirty="0"/>
              <a:t>closer than                                                 ,</a:t>
            </a:r>
            <a:br>
              <a:rPr lang="en-US" dirty="0"/>
            </a:br>
            <a:r>
              <a:rPr lang="en-US" dirty="0"/>
              <a:t>where           is referred to as the </a:t>
            </a:r>
            <a:r>
              <a:rPr lang="en-US" b="1" dirty="0"/>
              <a:t>coupling coefficient</a:t>
            </a:r>
            <a:endParaRPr lang="en-US" dirty="0"/>
          </a:p>
          <a:p>
            <a:pPr lvl="1"/>
            <a:r>
              <a:rPr lang="en-US" dirty="0"/>
              <a:t>        can be measured by </a:t>
            </a:r>
            <a:r>
              <a:rPr lang="en-US" b="1" dirty="0"/>
              <a:t>trying to approach the tunes </a:t>
            </a:r>
            <a:r>
              <a:rPr lang="en-US" dirty="0"/>
              <a:t>and </a:t>
            </a:r>
            <a:r>
              <a:rPr lang="en-US" b="1" dirty="0"/>
              <a:t>measure their minimum distance </a:t>
            </a:r>
          </a:p>
          <a:p>
            <a:pPr lvl="1"/>
            <a:endParaRPr lang="en-US" dirty="0"/>
          </a:p>
          <a:p>
            <a:pPr lvl="1"/>
            <a:endParaRPr lang="en-US" dirty="0"/>
          </a:p>
        </p:txBody>
      </p:sp>
      <p:sp>
        <p:nvSpPr>
          <p:cNvPr id="2" name="Title 1"/>
          <p:cNvSpPr>
            <a:spLocks noGrp="1"/>
          </p:cNvSpPr>
          <p:nvPr>
            <p:ph type="title"/>
          </p:nvPr>
        </p:nvSpPr>
        <p:spPr/>
        <p:txBody>
          <a:bodyPr/>
          <a:lstStyle/>
          <a:p>
            <a:r>
              <a:rPr lang="en-US" dirty="0"/>
              <a:t>Closest tune approach</a:t>
            </a:r>
          </a:p>
        </p:txBody>
      </p:sp>
      <p:pic>
        <p:nvPicPr>
          <p:cNvPr id="9" name="Picture 8"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408" y="1793574"/>
            <a:ext cx="368300" cy="215900"/>
          </a:xfrm>
          <a:prstGeom prst="rect">
            <a:avLst/>
          </a:prstGeom>
        </p:spPr>
      </p:pic>
      <p:sp>
        <p:nvSpPr>
          <p:cNvPr id="6" name="Date Placeholder 5">
            <a:extLst>
              <a:ext uri="{FF2B5EF4-FFF2-40B4-BE49-F238E27FC236}">
                <a16:creationId xmlns:a16="http://schemas.microsoft.com/office/drawing/2014/main" id="{04A46A42-221B-C869-2AAE-5DE7EAC4783E}"/>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000" b="0" i="0" u="none" strike="noStrike" kern="1200" cap="none" spc="0" normalizeH="0" baseline="0" noProof="0">
                <a:ln>
                  <a:noFill/>
                </a:ln>
                <a:solidFill>
                  <a:srgbClr val="0033A0"/>
                </a:solidFill>
                <a:effectLst/>
                <a:uLnTx/>
                <a:uFillTx/>
                <a:latin typeface="Baskerville" charset="0"/>
                <a:ea typeface="ＭＳ Ｐゴシック" charset="0"/>
              </a:rPr>
              <a:t>21.09.2025 - 04.10.2025</a:t>
            </a:r>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4" name="Footer Placeholder 13">
            <a:extLst>
              <a:ext uri="{FF2B5EF4-FFF2-40B4-BE49-F238E27FC236}">
                <a16:creationId xmlns:a16="http://schemas.microsoft.com/office/drawing/2014/main" id="{72AE035B-99BC-0B5D-5808-5DB5F872652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US" sz="1200" b="0" i="0" u="none" strike="noStrike" kern="1200" cap="none" spc="0" normalizeH="0" baseline="0" noProof="0">
                <a:ln>
                  <a:noFill/>
                </a:ln>
                <a:solidFill>
                  <a:srgbClr val="0033A0"/>
                </a:solidFill>
                <a:effectLst/>
                <a:uLnTx/>
                <a:uFillTx/>
                <a:latin typeface="Baskerville" charset="0"/>
                <a:ea typeface="ＭＳ Ｐゴシック" charset="0"/>
              </a:rPr>
              <a:t>Linear Imperfections and Correction</a:t>
            </a:r>
            <a:endParaRPr kumimoji="0" lang="en-US" sz="12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sp>
        <p:nvSpPr>
          <p:cNvPr id="15" name="Slide Number Placeholder 14">
            <a:extLst>
              <a:ext uri="{FF2B5EF4-FFF2-40B4-BE49-F238E27FC236}">
                <a16:creationId xmlns:a16="http://schemas.microsoft.com/office/drawing/2014/main" id="{ACD772EC-E8FF-7320-FD28-E30B88EED13D}"/>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Baskerville" charset="0"/>
                <a:ea typeface="ＭＳ Ｐゴシック" charset="0"/>
              </a:rPr>
              <a:pPr marL="0" marR="0" lvl="0" indent="0" algn="r"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t>84</a:t>
            </a:fld>
            <a:endParaRPr kumimoji="0" lang="en-US" sz="1000" b="0" i="0" u="none" strike="noStrike" kern="1200" cap="none" spc="0" normalizeH="0" baseline="0" noProof="0" dirty="0">
              <a:ln>
                <a:noFill/>
              </a:ln>
              <a:solidFill>
                <a:srgbClr val="0033A0"/>
              </a:solidFill>
              <a:effectLst/>
              <a:uLnTx/>
              <a:uFillTx/>
              <a:latin typeface="Baskerville" charset="0"/>
              <a:ea typeface="ＭＳ Ｐゴシック" charset="0"/>
            </a:endParaRPr>
          </a:p>
        </p:txBody>
      </p:sp>
      <p:pic>
        <p:nvPicPr>
          <p:cNvPr id="20" name="Picture 19" descr="Chart, line chart&#10;&#10;Description automatically generated">
            <a:extLst>
              <a:ext uri="{FF2B5EF4-FFF2-40B4-BE49-F238E27FC236}">
                <a16:creationId xmlns:a16="http://schemas.microsoft.com/office/drawing/2014/main" id="{5B8E0376-5CB8-1C9D-4464-64FA26C191DC}"/>
              </a:ext>
            </a:extLst>
          </p:cNvPr>
          <p:cNvPicPr>
            <a:picLocks noChangeAspect="1"/>
          </p:cNvPicPr>
          <p:nvPr/>
        </p:nvPicPr>
        <p:blipFill>
          <a:blip r:embed="rId4"/>
          <a:stretch>
            <a:fillRect/>
          </a:stretch>
        </p:blipFill>
        <p:spPr>
          <a:xfrm>
            <a:off x="406098" y="2870878"/>
            <a:ext cx="5534157" cy="3150410"/>
          </a:xfrm>
          <a:prstGeom prst="rect">
            <a:avLst/>
          </a:prstGeom>
        </p:spPr>
      </p:pic>
      <p:cxnSp>
        <p:nvCxnSpPr>
          <p:cNvPr id="21" name="Straight Connector 20">
            <a:extLst>
              <a:ext uri="{FF2B5EF4-FFF2-40B4-BE49-F238E27FC236}">
                <a16:creationId xmlns:a16="http://schemas.microsoft.com/office/drawing/2014/main" id="{7682284C-EBB2-D45C-2800-3524CFBFF480}"/>
              </a:ext>
            </a:extLst>
          </p:cNvPr>
          <p:cNvCxnSpPr>
            <a:cxnSpLocks/>
          </p:cNvCxnSpPr>
          <p:nvPr/>
        </p:nvCxnSpPr>
        <p:spPr>
          <a:xfrm>
            <a:off x="1382555" y="3302669"/>
            <a:ext cx="3932641" cy="1865074"/>
          </a:xfrm>
          <a:prstGeom prst="line">
            <a:avLst/>
          </a:prstGeom>
          <a:ln w="12700">
            <a:solidFill>
              <a:srgbClr val="312EFF"/>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5AFDC5E-352B-A1DF-3C7F-EDA53B045CE2}"/>
              </a:ext>
            </a:extLst>
          </p:cNvPr>
          <p:cNvCxnSpPr>
            <a:cxnSpLocks/>
          </p:cNvCxnSpPr>
          <p:nvPr/>
        </p:nvCxnSpPr>
        <p:spPr>
          <a:xfrm flipH="1">
            <a:off x="1382555" y="3302669"/>
            <a:ext cx="3932641" cy="1865074"/>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5677148-8299-39E4-0578-EF66171C0DD7}"/>
              </a:ext>
            </a:extLst>
          </p:cNvPr>
          <p:cNvSpPr txBox="1"/>
          <p:nvPr/>
        </p:nvSpPr>
        <p:spPr>
          <a:xfrm>
            <a:off x="2997714" y="3291762"/>
            <a:ext cx="702525" cy="168958"/>
          </a:xfrm>
          <a:prstGeom prst="rect">
            <a:avLst/>
          </a:prstGeom>
          <a:noFill/>
        </p:spPr>
        <p:txBody>
          <a:bodyPr wrap="non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Char char="n"/>
              <a:tabLst/>
              <a:defRPr/>
            </a:pPr>
            <a:r>
              <a:rPr kumimoji="0" lang="en-CH" sz="1200" b="0" i="0" u="none" strike="noStrike" kern="1200" cap="none" spc="0" normalizeH="0" baseline="0" noProof="0" dirty="0">
                <a:ln>
                  <a:noFill/>
                </a:ln>
                <a:solidFill>
                  <a:srgbClr val="041533"/>
                </a:solidFill>
                <a:effectLst/>
                <a:uLnTx/>
                <a:uFillTx/>
                <a:latin typeface="Arial"/>
                <a:ea typeface="ＭＳ Ｐゴシック" charset="0"/>
              </a:rPr>
              <a:t>measured</a:t>
            </a:r>
          </a:p>
        </p:txBody>
      </p:sp>
      <p:pic>
        <p:nvPicPr>
          <p:cNvPr id="25" name="Picture 24">
            <a:extLst>
              <a:ext uri="{FF2B5EF4-FFF2-40B4-BE49-F238E27FC236}">
                <a16:creationId xmlns:a16="http://schemas.microsoft.com/office/drawing/2014/main" id="{8B4D9303-4E52-36D2-3193-35DDEE0ACB20}"/>
              </a:ext>
            </a:extLst>
          </p:cNvPr>
          <p:cNvPicPr>
            <a:picLocks noChangeAspect="1"/>
          </p:cNvPicPr>
          <p:nvPr/>
        </p:nvPicPr>
        <p:blipFill>
          <a:blip r:embed="rId5"/>
          <a:stretch>
            <a:fillRect/>
          </a:stretch>
        </p:blipFill>
        <p:spPr>
          <a:xfrm>
            <a:off x="1453902" y="1398157"/>
            <a:ext cx="508000" cy="292100"/>
          </a:xfrm>
          <a:prstGeom prst="rect">
            <a:avLst/>
          </a:prstGeom>
        </p:spPr>
      </p:pic>
      <p:grpSp>
        <p:nvGrpSpPr>
          <p:cNvPr id="35" name="Group 34">
            <a:extLst>
              <a:ext uri="{FF2B5EF4-FFF2-40B4-BE49-F238E27FC236}">
                <a16:creationId xmlns:a16="http://schemas.microsoft.com/office/drawing/2014/main" id="{BC8E318F-F452-9BC0-2C49-34C734ECFE09}"/>
              </a:ext>
            </a:extLst>
          </p:cNvPr>
          <p:cNvGrpSpPr/>
          <p:nvPr/>
        </p:nvGrpSpPr>
        <p:grpSpPr>
          <a:xfrm>
            <a:off x="1975678" y="5987518"/>
            <a:ext cx="2949525" cy="422689"/>
            <a:chOff x="1831231" y="5756227"/>
            <a:chExt cx="2949525" cy="422689"/>
          </a:xfrm>
        </p:grpSpPr>
        <p:pic>
          <p:nvPicPr>
            <p:cNvPr id="27" name="Picture 26" descr="delta_Q_=_frac_1.pdf">
              <a:extLst>
                <a:ext uri="{FF2B5EF4-FFF2-40B4-BE49-F238E27FC236}">
                  <a16:creationId xmlns:a16="http://schemas.microsoft.com/office/drawing/2014/main" id="{389CE409-2F3A-E24A-9926-157E4A0387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6865" y="5756227"/>
              <a:ext cx="2010118" cy="422689"/>
            </a:xfrm>
            <a:prstGeom prst="rect">
              <a:avLst/>
            </a:prstGeom>
            <a:ln w="19050">
              <a:noFill/>
            </a:ln>
          </p:spPr>
        </p:pic>
        <p:sp>
          <p:nvSpPr>
            <p:cNvPr id="28" name="TextBox 27">
              <a:extLst>
                <a:ext uri="{FF2B5EF4-FFF2-40B4-BE49-F238E27FC236}">
                  <a16:creationId xmlns:a16="http://schemas.microsoft.com/office/drawing/2014/main" id="{2DC1E425-F79F-027C-1A9A-B083C52D67F0}"/>
                </a:ext>
              </a:extLst>
            </p:cNvPr>
            <p:cNvSpPr txBox="1"/>
            <p:nvPr/>
          </p:nvSpPr>
          <p:spPr>
            <a:xfrm>
              <a:off x="1831231" y="5814806"/>
              <a:ext cx="2949525" cy="276999"/>
            </a:xfrm>
            <a:prstGeom prst="rect">
              <a:avLst/>
            </a:prstGeom>
            <a:noFill/>
          </p:spPr>
          <p:txBody>
            <a:bodyPr wrap="none" lIns="0" tIns="0" rIns="0" bIns="0" rtlCol="0">
              <a:spAutoFit/>
            </a:bodyPr>
            <a:lstStyle/>
            <a:p>
              <a:pPr marL="0" marR="0" lvl="0" indent="0" algn="l"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GB" sz="1800" b="0" i="1" u="none" strike="noStrike" kern="1200" cap="none" spc="0" normalizeH="0" baseline="0" noProof="0" dirty="0">
                  <a:ln>
                    <a:noFill/>
                  </a:ln>
                  <a:solidFill>
                    <a:srgbClr val="2F2F2F"/>
                  </a:solidFill>
                  <a:effectLst/>
                  <a:uLnTx/>
                  <a:uFillTx/>
                  <a:latin typeface="Arial"/>
                  <a:ea typeface="ＭＳ Ｐゴシック" charset="0"/>
                </a:rPr>
                <a:t>(recall                                   )</a:t>
              </a:r>
            </a:p>
          </p:txBody>
        </p:sp>
      </p:grpSp>
      <p:pic>
        <p:nvPicPr>
          <p:cNvPr id="30" name="Picture 29">
            <a:extLst>
              <a:ext uri="{FF2B5EF4-FFF2-40B4-BE49-F238E27FC236}">
                <a16:creationId xmlns:a16="http://schemas.microsoft.com/office/drawing/2014/main" id="{C9F0144F-CA06-F3E4-92A0-8ABA70725C63}"/>
              </a:ext>
            </a:extLst>
          </p:cNvPr>
          <p:cNvPicPr>
            <a:picLocks noChangeAspect="1"/>
          </p:cNvPicPr>
          <p:nvPr/>
        </p:nvPicPr>
        <p:blipFill>
          <a:blip r:embed="rId7"/>
          <a:stretch>
            <a:fillRect/>
          </a:stretch>
        </p:blipFill>
        <p:spPr>
          <a:xfrm>
            <a:off x="4019278" y="4009312"/>
            <a:ext cx="1212626" cy="368011"/>
          </a:xfrm>
          <a:prstGeom prst="rect">
            <a:avLst/>
          </a:prstGeom>
        </p:spPr>
      </p:pic>
      <p:grpSp>
        <p:nvGrpSpPr>
          <p:cNvPr id="33" name="Group 32">
            <a:extLst>
              <a:ext uri="{FF2B5EF4-FFF2-40B4-BE49-F238E27FC236}">
                <a16:creationId xmlns:a16="http://schemas.microsoft.com/office/drawing/2014/main" id="{0CC05A4F-8DBF-D2AE-F81F-03A12ABC6C71}"/>
              </a:ext>
            </a:extLst>
          </p:cNvPr>
          <p:cNvGrpSpPr/>
          <p:nvPr/>
        </p:nvGrpSpPr>
        <p:grpSpPr>
          <a:xfrm>
            <a:off x="5519936" y="2276872"/>
            <a:ext cx="6121684" cy="3758530"/>
            <a:chOff x="5675236" y="2276872"/>
            <a:chExt cx="6121684" cy="3758530"/>
          </a:xfrm>
        </p:grpSpPr>
        <p:grpSp>
          <p:nvGrpSpPr>
            <p:cNvPr id="24" name="Group 23">
              <a:extLst>
                <a:ext uri="{FF2B5EF4-FFF2-40B4-BE49-F238E27FC236}">
                  <a16:creationId xmlns:a16="http://schemas.microsoft.com/office/drawing/2014/main" id="{1397EFB7-6375-B6CD-5C10-FC36890AAB9F}"/>
                </a:ext>
              </a:extLst>
            </p:cNvPr>
            <p:cNvGrpSpPr/>
            <p:nvPr/>
          </p:nvGrpSpPr>
          <p:grpSpPr>
            <a:xfrm>
              <a:off x="7536160" y="2276872"/>
              <a:ext cx="4260760" cy="3758530"/>
              <a:chOff x="7834443" y="2714289"/>
              <a:chExt cx="3571381" cy="3150410"/>
            </a:xfrm>
          </p:grpSpPr>
          <p:pic>
            <p:nvPicPr>
              <p:cNvPr id="7" name="Picture 6" descr="attach_reader.png"/>
              <p:cNvPicPr>
                <a:picLocks noChangeAspect="1"/>
              </p:cNvPicPr>
              <p:nvPr/>
            </p:nvPicPr>
            <p:blipFill rotWithShape="1">
              <a:blip r:embed="rId8">
                <a:extLst>
                  <a:ext uri="{28A0092B-C50C-407E-A947-70E740481C1C}">
                    <a14:useLocalDpi xmlns:a14="http://schemas.microsoft.com/office/drawing/2010/main" val="0"/>
                  </a:ext>
                </a:extLst>
              </a:blip>
              <a:srcRect l="695" t="47697" r="57705" b="5728"/>
              <a:stretch/>
            </p:blipFill>
            <p:spPr>
              <a:xfrm>
                <a:off x="7834443" y="2714289"/>
                <a:ext cx="3571381" cy="3150410"/>
              </a:xfrm>
              <a:prstGeom prst="rect">
                <a:avLst/>
              </a:prstGeom>
            </p:spPr>
          </p:pic>
          <p:grpSp>
            <p:nvGrpSpPr>
              <p:cNvPr id="60" name="Group 59"/>
              <p:cNvGrpSpPr/>
              <p:nvPr/>
            </p:nvGrpSpPr>
            <p:grpSpPr>
              <a:xfrm>
                <a:off x="8145779" y="2797949"/>
                <a:ext cx="3145031" cy="2796661"/>
                <a:chOff x="3083136" y="1424427"/>
                <a:chExt cx="3145031" cy="2796661"/>
              </a:xfrm>
            </p:grpSpPr>
            <p:grpSp>
              <p:nvGrpSpPr>
                <p:cNvPr id="39" name="Group 38"/>
                <p:cNvGrpSpPr/>
                <p:nvPr/>
              </p:nvGrpSpPr>
              <p:grpSpPr>
                <a:xfrm>
                  <a:off x="3085232" y="1424427"/>
                  <a:ext cx="3142935" cy="1143197"/>
                  <a:chOff x="3085232" y="1424427"/>
                  <a:chExt cx="3142935" cy="1143197"/>
                </a:xfrm>
              </p:grpSpPr>
              <p:cxnSp>
                <p:nvCxnSpPr>
                  <p:cNvPr id="11" name="Straight Connector 10"/>
                  <p:cNvCxnSpPr/>
                  <p:nvPr/>
                </p:nvCxnSpPr>
                <p:spPr>
                  <a:xfrm>
                    <a:off x="3131840" y="2276872"/>
                    <a:ext cx="360040" cy="0"/>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724128" y="1724110"/>
                    <a:ext cx="504039" cy="0"/>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3491880" y="1724330"/>
                    <a:ext cx="2252614" cy="552542"/>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724128" y="2060848"/>
                    <a:ext cx="504039" cy="0"/>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3131840" y="1712452"/>
                    <a:ext cx="360040" cy="7"/>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472331" y="1712680"/>
                    <a:ext cx="2251797" cy="348168"/>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085232" y="2290625"/>
                    <a:ext cx="1296449"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200" b="0" i="0" u="none" strike="noStrike" kern="1200" cap="none" spc="0" normalizeH="0" baseline="0" noProof="0" dirty="0">
                        <a:ln>
                          <a:noFill/>
                        </a:ln>
                        <a:solidFill>
                          <a:srgbClr val="0033A0"/>
                        </a:solidFill>
                        <a:effectLst/>
                        <a:uLnTx/>
                        <a:uFillTx/>
                        <a:latin typeface="Arial"/>
                        <a:ea typeface="ＭＳ Ｐゴシック" charset="0"/>
                        <a:cs typeface="Arial"/>
                      </a:rPr>
                      <a:t>programmed </a:t>
                    </a:r>
                    <a:r>
                      <a:rPr kumimoji="0" lang="en-US" sz="1200" b="0" i="0" u="none" strike="noStrike" kern="1200" cap="none" spc="0" normalizeH="0" baseline="0" noProof="0" dirty="0" err="1">
                        <a:ln>
                          <a:noFill/>
                        </a:ln>
                        <a:solidFill>
                          <a:srgbClr val="0033A0"/>
                        </a:solidFill>
                        <a:effectLst/>
                        <a:uLnTx/>
                        <a:uFillTx/>
                        <a:latin typeface="Arial"/>
                        <a:ea typeface="ＭＳ Ｐゴシック" charset="0"/>
                        <a:cs typeface="Arial"/>
                      </a:rPr>
                      <a:t>Q</a:t>
                    </a:r>
                    <a:r>
                      <a:rPr kumimoji="0" lang="en-US" sz="1200" b="0" i="0" u="none" strike="noStrike" kern="1200" cap="none" spc="0" normalizeH="0" baseline="-25000" noProof="0" dirty="0" err="1">
                        <a:ln>
                          <a:noFill/>
                        </a:ln>
                        <a:solidFill>
                          <a:srgbClr val="0033A0"/>
                        </a:solidFill>
                        <a:effectLst/>
                        <a:uLnTx/>
                        <a:uFillTx/>
                        <a:latin typeface="Arial"/>
                        <a:ea typeface="ＭＳ Ｐゴシック" charset="0"/>
                        <a:cs typeface="Arial"/>
                      </a:rPr>
                      <a:t>x</a:t>
                    </a:r>
                    <a:endParaRPr kumimoji="0" lang="en-US" sz="1200" b="0" i="0" u="none" strike="noStrike" kern="1200" cap="none" spc="0" normalizeH="0" baseline="-25000" noProof="0" dirty="0">
                      <a:ln>
                        <a:noFill/>
                      </a:ln>
                      <a:solidFill>
                        <a:srgbClr val="0033A0"/>
                      </a:solidFill>
                      <a:effectLst/>
                      <a:uLnTx/>
                      <a:uFillTx/>
                      <a:latin typeface="Arial"/>
                      <a:ea typeface="ＭＳ Ｐゴシック" charset="0"/>
                      <a:cs typeface="Arial"/>
                    </a:endParaRPr>
                  </a:p>
                </p:txBody>
              </p:sp>
              <p:sp>
                <p:nvSpPr>
                  <p:cNvPr id="38" name="TextBox 37"/>
                  <p:cNvSpPr txBox="1"/>
                  <p:nvPr/>
                </p:nvSpPr>
                <p:spPr>
                  <a:xfrm>
                    <a:off x="3098980" y="1424427"/>
                    <a:ext cx="1296449"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200" b="0" i="0" u="none" strike="noStrike" kern="1200" cap="none" spc="0" normalizeH="0" baseline="0" noProof="0" dirty="0">
                        <a:ln>
                          <a:noFill/>
                        </a:ln>
                        <a:solidFill>
                          <a:srgbClr val="0033A0"/>
                        </a:solidFill>
                        <a:effectLst/>
                        <a:uLnTx/>
                        <a:uFillTx/>
                        <a:latin typeface="Arial"/>
                        <a:ea typeface="ＭＳ Ｐゴシック" charset="0"/>
                        <a:cs typeface="Arial"/>
                      </a:rPr>
                      <a:t>programmed </a:t>
                    </a:r>
                    <a:r>
                      <a:rPr kumimoji="0" lang="en-US" sz="1200" b="0" i="0" u="none" strike="noStrike" kern="1200" cap="none" spc="0" normalizeH="0" baseline="0" noProof="0" dirty="0" err="1">
                        <a:ln>
                          <a:noFill/>
                        </a:ln>
                        <a:solidFill>
                          <a:srgbClr val="0033A0"/>
                        </a:solidFill>
                        <a:effectLst/>
                        <a:uLnTx/>
                        <a:uFillTx/>
                        <a:latin typeface="Arial"/>
                        <a:ea typeface="ＭＳ Ｐゴシック" charset="0"/>
                        <a:cs typeface="Arial"/>
                      </a:rPr>
                      <a:t>Q</a:t>
                    </a:r>
                    <a:r>
                      <a:rPr kumimoji="0" lang="en-US" sz="1200" b="0" i="0" u="none" strike="noStrike" kern="1200" cap="none" spc="0" normalizeH="0" baseline="-25000" noProof="0" dirty="0" err="1">
                        <a:ln>
                          <a:noFill/>
                        </a:ln>
                        <a:solidFill>
                          <a:srgbClr val="0033A0"/>
                        </a:solidFill>
                        <a:effectLst/>
                        <a:uLnTx/>
                        <a:uFillTx/>
                        <a:latin typeface="Arial"/>
                        <a:ea typeface="ＭＳ Ｐゴシック" charset="0"/>
                        <a:cs typeface="Arial"/>
                      </a:rPr>
                      <a:t>y</a:t>
                    </a:r>
                    <a:endParaRPr kumimoji="0" lang="en-US" sz="1200" b="0" i="0" u="none" strike="noStrike" kern="1200" cap="none" spc="0" normalizeH="0" baseline="-25000" noProof="0" dirty="0">
                      <a:ln>
                        <a:noFill/>
                      </a:ln>
                      <a:solidFill>
                        <a:srgbClr val="0033A0"/>
                      </a:solidFill>
                      <a:effectLst/>
                      <a:uLnTx/>
                      <a:uFillTx/>
                      <a:latin typeface="Arial"/>
                      <a:ea typeface="ＭＳ Ｐゴシック" charset="0"/>
                      <a:cs typeface="Arial"/>
                    </a:endParaRPr>
                  </a:p>
                </p:txBody>
              </p:sp>
            </p:grpSp>
            <p:grpSp>
              <p:nvGrpSpPr>
                <p:cNvPr id="51" name="Group 50"/>
                <p:cNvGrpSpPr/>
                <p:nvPr/>
              </p:nvGrpSpPr>
              <p:grpSpPr>
                <a:xfrm>
                  <a:off x="3083136" y="3077891"/>
                  <a:ext cx="3142935" cy="1143197"/>
                  <a:chOff x="3085232" y="1424427"/>
                  <a:chExt cx="3142935" cy="1143197"/>
                </a:xfrm>
              </p:grpSpPr>
              <p:cxnSp>
                <p:nvCxnSpPr>
                  <p:cNvPr id="52" name="Straight Connector 51"/>
                  <p:cNvCxnSpPr/>
                  <p:nvPr/>
                </p:nvCxnSpPr>
                <p:spPr>
                  <a:xfrm>
                    <a:off x="3131840" y="2276872"/>
                    <a:ext cx="360040" cy="0"/>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5724128" y="1724110"/>
                    <a:ext cx="504039" cy="0"/>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3491880" y="1724330"/>
                    <a:ext cx="2252614" cy="552542"/>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5724128" y="2060848"/>
                    <a:ext cx="504039" cy="0"/>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flipV="1">
                    <a:off x="3131840" y="1712452"/>
                    <a:ext cx="360040" cy="7"/>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472331" y="1712680"/>
                    <a:ext cx="2251797" cy="348168"/>
                  </a:xfrm>
                  <a:prstGeom prst="line">
                    <a:avLst/>
                  </a:prstGeom>
                  <a:ln w="12700" cmpd="sng">
                    <a:solidFill>
                      <a:schemeClr val="tx1"/>
                    </a:solidFill>
                    <a:prstDash val="sys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3085232" y="2290625"/>
                    <a:ext cx="1296449"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200" b="0" i="0" u="none" strike="noStrike" kern="1200" cap="none" spc="0" normalizeH="0" baseline="0" noProof="0" dirty="0">
                        <a:ln>
                          <a:noFill/>
                        </a:ln>
                        <a:solidFill>
                          <a:srgbClr val="0033A0"/>
                        </a:solidFill>
                        <a:effectLst/>
                        <a:uLnTx/>
                        <a:uFillTx/>
                        <a:latin typeface="Arial"/>
                        <a:ea typeface="ＭＳ Ｐゴシック" charset="0"/>
                        <a:cs typeface="Arial"/>
                      </a:rPr>
                      <a:t>programmed </a:t>
                    </a:r>
                    <a:r>
                      <a:rPr kumimoji="0" lang="en-US" sz="1200" b="0" i="0" u="none" strike="noStrike" kern="1200" cap="none" spc="0" normalizeH="0" baseline="0" noProof="0" dirty="0" err="1">
                        <a:ln>
                          <a:noFill/>
                        </a:ln>
                        <a:solidFill>
                          <a:srgbClr val="0033A0"/>
                        </a:solidFill>
                        <a:effectLst/>
                        <a:uLnTx/>
                        <a:uFillTx/>
                        <a:latin typeface="Arial"/>
                        <a:ea typeface="ＭＳ Ｐゴシック" charset="0"/>
                        <a:cs typeface="Arial"/>
                      </a:rPr>
                      <a:t>Q</a:t>
                    </a:r>
                    <a:r>
                      <a:rPr kumimoji="0" lang="en-US" sz="1200" b="0" i="0" u="none" strike="noStrike" kern="1200" cap="none" spc="0" normalizeH="0" baseline="-25000" noProof="0" dirty="0" err="1">
                        <a:ln>
                          <a:noFill/>
                        </a:ln>
                        <a:solidFill>
                          <a:srgbClr val="0033A0"/>
                        </a:solidFill>
                        <a:effectLst/>
                        <a:uLnTx/>
                        <a:uFillTx/>
                        <a:latin typeface="Arial"/>
                        <a:ea typeface="ＭＳ Ｐゴシック" charset="0"/>
                        <a:cs typeface="Arial"/>
                      </a:rPr>
                      <a:t>x</a:t>
                    </a:r>
                    <a:endParaRPr kumimoji="0" lang="en-US" sz="1200" b="0" i="0" u="none" strike="noStrike" kern="1200" cap="none" spc="0" normalizeH="0" baseline="-25000" noProof="0" dirty="0">
                      <a:ln>
                        <a:noFill/>
                      </a:ln>
                      <a:solidFill>
                        <a:srgbClr val="0033A0"/>
                      </a:solidFill>
                      <a:effectLst/>
                      <a:uLnTx/>
                      <a:uFillTx/>
                      <a:latin typeface="Arial"/>
                      <a:ea typeface="ＭＳ Ｐゴシック" charset="0"/>
                      <a:cs typeface="Arial"/>
                    </a:endParaRPr>
                  </a:p>
                </p:txBody>
              </p:sp>
              <p:sp>
                <p:nvSpPr>
                  <p:cNvPr id="59" name="TextBox 58"/>
                  <p:cNvSpPr txBox="1"/>
                  <p:nvPr/>
                </p:nvSpPr>
                <p:spPr>
                  <a:xfrm>
                    <a:off x="3098980" y="1424427"/>
                    <a:ext cx="1296449"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200" b="0" i="0" u="none" strike="noStrike" kern="1200" cap="none" spc="0" normalizeH="0" baseline="0" noProof="0" dirty="0">
                        <a:ln>
                          <a:noFill/>
                        </a:ln>
                        <a:solidFill>
                          <a:srgbClr val="0033A0"/>
                        </a:solidFill>
                        <a:effectLst/>
                        <a:uLnTx/>
                        <a:uFillTx/>
                        <a:latin typeface="Arial"/>
                        <a:ea typeface="ＭＳ Ｐゴシック" charset="0"/>
                        <a:cs typeface="Arial"/>
                      </a:rPr>
                      <a:t>programmed </a:t>
                    </a:r>
                    <a:r>
                      <a:rPr kumimoji="0" lang="en-US" sz="1200" b="0" i="0" u="none" strike="noStrike" kern="1200" cap="none" spc="0" normalizeH="0" baseline="0" noProof="0" dirty="0" err="1">
                        <a:ln>
                          <a:noFill/>
                        </a:ln>
                        <a:solidFill>
                          <a:srgbClr val="0033A0"/>
                        </a:solidFill>
                        <a:effectLst/>
                        <a:uLnTx/>
                        <a:uFillTx/>
                        <a:latin typeface="Arial"/>
                        <a:ea typeface="ＭＳ Ｐゴシック" charset="0"/>
                        <a:cs typeface="Arial"/>
                      </a:rPr>
                      <a:t>Q</a:t>
                    </a:r>
                    <a:r>
                      <a:rPr kumimoji="0" lang="en-US" sz="1200" b="0" i="0" u="none" strike="noStrike" kern="1200" cap="none" spc="0" normalizeH="0" baseline="-25000" noProof="0" dirty="0" err="1">
                        <a:ln>
                          <a:noFill/>
                        </a:ln>
                        <a:solidFill>
                          <a:srgbClr val="0033A0"/>
                        </a:solidFill>
                        <a:effectLst/>
                        <a:uLnTx/>
                        <a:uFillTx/>
                        <a:latin typeface="Arial"/>
                        <a:ea typeface="ＭＳ Ｐゴシック" charset="0"/>
                        <a:cs typeface="Arial"/>
                      </a:rPr>
                      <a:t>y</a:t>
                    </a:r>
                    <a:endParaRPr kumimoji="0" lang="en-US" sz="1200" b="0" i="0" u="none" strike="noStrike" kern="1200" cap="none" spc="0" normalizeH="0" baseline="-25000" noProof="0" dirty="0">
                      <a:ln>
                        <a:noFill/>
                      </a:ln>
                      <a:solidFill>
                        <a:srgbClr val="0033A0"/>
                      </a:solidFill>
                      <a:effectLst/>
                      <a:uLnTx/>
                      <a:uFillTx/>
                      <a:latin typeface="Arial"/>
                      <a:ea typeface="ＭＳ Ｐゴシック" charset="0"/>
                      <a:cs typeface="Arial"/>
                    </a:endParaRPr>
                  </a:p>
                </p:txBody>
              </p:sp>
            </p:grpSp>
          </p:grpSp>
          <p:cxnSp>
            <p:nvCxnSpPr>
              <p:cNvPr id="63" name="Straight Arrow Connector 62"/>
              <p:cNvCxnSpPr/>
              <p:nvPr/>
            </p:nvCxnSpPr>
            <p:spPr>
              <a:xfrm>
                <a:off x="9971378" y="3183394"/>
                <a:ext cx="0" cy="216031"/>
              </a:xfrm>
              <a:prstGeom prst="straightConnector1">
                <a:avLst/>
              </a:prstGeom>
              <a:ln>
                <a:solidFill>
                  <a:schemeClr val="tx1"/>
                </a:solidFill>
                <a:headEnd type="triangle"/>
                <a:tailEnd type="triangle" w="med" len="sm"/>
              </a:ln>
              <a:effectLst/>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8739755" y="3383847"/>
                <a:ext cx="2524651"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600" b="0" i="1" u="none" strike="noStrike" kern="1200" cap="none" spc="0" normalizeH="0" baseline="0" noProof="0" dirty="0">
                    <a:ln>
                      <a:noFill/>
                    </a:ln>
                    <a:solidFill>
                      <a:srgbClr val="0033A0"/>
                    </a:solidFill>
                    <a:effectLst/>
                    <a:uLnTx/>
                    <a:uFillTx/>
                    <a:latin typeface="Arial"/>
                    <a:ea typeface="ＭＳ Ｐゴシック" charset="0"/>
                    <a:cs typeface="Arial"/>
                  </a:rPr>
                  <a:t>minimum tune separation</a:t>
                </a:r>
                <a:endParaRPr kumimoji="0" lang="en-US" sz="1600" b="0" i="1" u="none" strike="noStrike" kern="1200" cap="none" spc="0" normalizeH="0" baseline="30000" noProof="0" dirty="0">
                  <a:ln>
                    <a:noFill/>
                  </a:ln>
                  <a:solidFill>
                    <a:srgbClr val="0033A0"/>
                  </a:solidFill>
                  <a:effectLst/>
                  <a:uLnTx/>
                  <a:uFillTx/>
                  <a:latin typeface="Arial"/>
                  <a:ea typeface="ＭＳ Ｐゴシック" charset="0"/>
                  <a:cs typeface="Arial"/>
                </a:endParaRPr>
              </a:p>
            </p:txBody>
          </p:sp>
          <p:cxnSp>
            <p:nvCxnSpPr>
              <p:cNvPr id="65" name="Straight Arrow Connector 64"/>
              <p:cNvCxnSpPr/>
              <p:nvPr/>
            </p:nvCxnSpPr>
            <p:spPr>
              <a:xfrm>
                <a:off x="9969282" y="4841937"/>
                <a:ext cx="0" cy="216031"/>
              </a:xfrm>
              <a:prstGeom prst="straightConnector1">
                <a:avLst/>
              </a:prstGeom>
              <a:ln>
                <a:solidFill>
                  <a:schemeClr val="tx1"/>
                </a:solidFill>
                <a:headEnd type="triangle"/>
                <a:tailEnd type="triangle" w="med" len="sm"/>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8737655" y="5018545"/>
                <a:ext cx="2524651"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600" b="0" i="1" u="none" strike="noStrike" kern="1200" cap="none" spc="0" normalizeH="0" baseline="0" noProof="0" dirty="0">
                    <a:ln>
                      <a:noFill/>
                    </a:ln>
                    <a:solidFill>
                      <a:srgbClr val="0033A0"/>
                    </a:solidFill>
                    <a:effectLst/>
                    <a:uLnTx/>
                    <a:uFillTx/>
                    <a:latin typeface="Arial"/>
                    <a:ea typeface="ＭＳ Ｐゴシック" charset="0"/>
                    <a:cs typeface="Arial"/>
                  </a:rPr>
                  <a:t>minimum tune separation</a:t>
                </a:r>
                <a:endParaRPr kumimoji="0" lang="en-US" sz="1600" b="0" i="1" u="none" strike="noStrike" kern="1200" cap="none" spc="0" normalizeH="0" baseline="30000" noProof="0" dirty="0">
                  <a:ln>
                    <a:noFill/>
                  </a:ln>
                  <a:solidFill>
                    <a:srgbClr val="0033A0"/>
                  </a:solidFill>
                  <a:effectLst/>
                  <a:uLnTx/>
                  <a:uFillTx/>
                  <a:latin typeface="Arial"/>
                  <a:ea typeface="ＭＳ Ｐゴシック" charset="0"/>
                  <a:cs typeface="Arial"/>
                </a:endParaRPr>
              </a:p>
            </p:txBody>
          </p:sp>
        </p:grpSp>
        <p:sp>
          <p:nvSpPr>
            <p:cNvPr id="8" name="TextBox 7"/>
            <p:cNvSpPr txBox="1"/>
            <p:nvPr/>
          </p:nvSpPr>
          <p:spPr>
            <a:xfrm>
              <a:off x="5832190" y="3369186"/>
              <a:ext cx="1378904"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2000" b="0" i="0" u="none" strike="noStrike" kern="1200" cap="none" spc="0" normalizeH="0" baseline="0" noProof="0" dirty="0">
                  <a:ln>
                    <a:noFill/>
                  </a:ln>
                  <a:solidFill>
                    <a:srgbClr val="FF0000"/>
                  </a:solidFill>
                  <a:effectLst/>
                  <a:uLnTx/>
                  <a:uFillTx/>
                  <a:latin typeface="Arial"/>
                  <a:ea typeface="ＭＳ Ｐゴシック" charset="0"/>
                  <a:cs typeface="Arial"/>
                </a:rPr>
                <a:t>e.g. in the </a:t>
              </a:r>
              <a:br>
                <a:rPr kumimoji="0" lang="en-US" sz="2000" b="0" i="0" u="none" strike="noStrike" kern="1200" cap="none" spc="0" normalizeH="0" baseline="0" noProof="0" dirty="0">
                  <a:ln>
                    <a:noFill/>
                  </a:ln>
                  <a:solidFill>
                    <a:srgbClr val="FF0000"/>
                  </a:solidFill>
                  <a:effectLst/>
                  <a:uLnTx/>
                  <a:uFillTx/>
                  <a:latin typeface="Arial"/>
                  <a:ea typeface="ＭＳ Ｐゴシック" charset="0"/>
                  <a:cs typeface="Arial"/>
                </a:rPr>
              </a:br>
              <a:r>
                <a:rPr kumimoji="0" lang="en-US" sz="2000" b="0" i="0" u="none" strike="noStrike" kern="1200" cap="none" spc="0" normalizeH="0" baseline="0" noProof="0" dirty="0">
                  <a:ln>
                    <a:noFill/>
                  </a:ln>
                  <a:solidFill>
                    <a:srgbClr val="FF0000"/>
                  </a:solidFill>
                  <a:effectLst/>
                  <a:uLnTx/>
                  <a:uFillTx/>
                  <a:latin typeface="Arial"/>
                  <a:ea typeface="ＭＳ Ｐゴシック" charset="0"/>
                  <a:cs typeface="Arial"/>
                </a:rPr>
                <a:t>CERN PS</a:t>
              </a:r>
            </a:p>
          </p:txBody>
        </p:sp>
        <p:cxnSp>
          <p:nvCxnSpPr>
            <p:cNvPr id="32" name="Straight Arrow Connector 31">
              <a:extLst>
                <a:ext uri="{FF2B5EF4-FFF2-40B4-BE49-F238E27FC236}">
                  <a16:creationId xmlns:a16="http://schemas.microsoft.com/office/drawing/2014/main" id="{CF1B2A3E-25CD-1ED9-0DC9-F81D88344925}"/>
                </a:ext>
              </a:extLst>
            </p:cNvPr>
            <p:cNvCxnSpPr/>
            <p:nvPr/>
          </p:nvCxnSpPr>
          <p:spPr>
            <a:xfrm>
              <a:off x="5675236" y="4105124"/>
              <a:ext cx="1707872"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4" name="Picture 33">
            <a:extLst>
              <a:ext uri="{FF2B5EF4-FFF2-40B4-BE49-F238E27FC236}">
                <a16:creationId xmlns:a16="http://schemas.microsoft.com/office/drawing/2014/main" id="{3A4E5B54-C7E4-B411-F9F3-CB6907BE56F1}"/>
              </a:ext>
            </a:extLst>
          </p:cNvPr>
          <p:cNvPicPr>
            <a:picLocks noChangeAspect="1"/>
          </p:cNvPicPr>
          <p:nvPr/>
        </p:nvPicPr>
        <p:blipFill>
          <a:blip r:embed="rId9"/>
          <a:stretch>
            <a:fillRect/>
          </a:stretch>
        </p:blipFill>
        <p:spPr>
          <a:xfrm>
            <a:off x="1975678" y="2277149"/>
            <a:ext cx="2648734" cy="564940"/>
          </a:xfrm>
          <a:prstGeom prst="rect">
            <a:avLst/>
          </a:prstGeom>
          <a:ln w="12700">
            <a:solidFill>
              <a:schemeClr val="accent3"/>
            </a:solidFill>
          </a:ln>
        </p:spPr>
      </p:pic>
      <p:pic>
        <p:nvPicPr>
          <p:cNvPr id="4" name="Picture 3">
            <a:extLst>
              <a:ext uri="{FF2B5EF4-FFF2-40B4-BE49-F238E27FC236}">
                <a16:creationId xmlns:a16="http://schemas.microsoft.com/office/drawing/2014/main" id="{D393CA50-D7CA-9C24-B13E-8CD3791898E7}"/>
              </a:ext>
            </a:extLst>
          </p:cNvPr>
          <p:cNvPicPr>
            <a:picLocks noChangeAspect="1"/>
          </p:cNvPicPr>
          <p:nvPr/>
        </p:nvPicPr>
        <p:blipFill>
          <a:blip r:embed="rId10"/>
          <a:stretch>
            <a:fillRect/>
          </a:stretch>
        </p:blipFill>
        <p:spPr>
          <a:xfrm>
            <a:off x="8673008" y="1131104"/>
            <a:ext cx="2895600" cy="292100"/>
          </a:xfrm>
          <a:prstGeom prst="rect">
            <a:avLst/>
          </a:prstGeom>
        </p:spPr>
      </p:pic>
    </p:spTree>
    <p:extLst>
      <p:ext uri="{BB962C8B-B14F-4D97-AF65-F5344CB8AC3E}">
        <p14:creationId xmlns:p14="http://schemas.microsoft.com/office/powerpoint/2010/main" val="351879385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Coupling correctors</a:t>
            </a:r>
          </a:p>
          <a:p>
            <a:pPr lvl="1"/>
            <a:r>
              <a:rPr lang="en-US" b="1" dirty="0"/>
              <a:t>Introduce skew </a:t>
            </a:r>
            <a:r>
              <a:rPr lang="en-US" b="1" dirty="0" err="1"/>
              <a:t>quadrupoles</a:t>
            </a:r>
            <a:r>
              <a:rPr lang="en-US" b="1" dirty="0"/>
              <a:t> </a:t>
            </a:r>
            <a:r>
              <a:rPr lang="en-US" dirty="0"/>
              <a:t>into the lattice</a:t>
            </a:r>
          </a:p>
          <a:p>
            <a:pPr lvl="1"/>
            <a:r>
              <a:rPr lang="en-US" dirty="0"/>
              <a:t>If skew </a:t>
            </a:r>
            <a:r>
              <a:rPr lang="en-US" dirty="0" err="1"/>
              <a:t>quadrupoles</a:t>
            </a:r>
            <a:r>
              <a:rPr lang="en-US" dirty="0"/>
              <a:t> are not available, one can make </a:t>
            </a:r>
            <a:r>
              <a:rPr lang="en-US" b="1" dirty="0"/>
              <a:t>vertical closed orbit bumps in sextuple magnets</a:t>
            </a:r>
            <a:r>
              <a:rPr lang="en-US" dirty="0"/>
              <a:t> (used in JPARC main ring until installation of skew quadrupole correctors)</a:t>
            </a:r>
          </a:p>
          <a:p>
            <a:r>
              <a:rPr lang="en-US" dirty="0"/>
              <a:t>Methods &amp; approaches</a:t>
            </a:r>
          </a:p>
          <a:p>
            <a:pPr lvl="1"/>
            <a:r>
              <a:rPr lang="en-US" dirty="0"/>
              <a:t>Correct </a:t>
            </a:r>
            <a:r>
              <a:rPr lang="en-US" b="1" dirty="0"/>
              <a:t>globally/locally coupling coefficient </a:t>
            </a:r>
            <a:r>
              <a:rPr lang="en-US" dirty="0"/>
              <a:t>(or resonance driving term – </a:t>
            </a:r>
            <a:r>
              <a:rPr lang="en-US" i="1" dirty="0"/>
              <a:t>see non-linear effects course</a:t>
            </a:r>
            <a:r>
              <a:rPr lang="en-US" dirty="0"/>
              <a:t>) </a:t>
            </a:r>
          </a:p>
          <a:p>
            <a:pPr lvl="1"/>
            <a:r>
              <a:rPr lang="en-US" b="1" dirty="0"/>
              <a:t>Correct optics distortion </a:t>
            </a:r>
            <a:r>
              <a:rPr lang="en-US" dirty="0"/>
              <a:t>(e.g. vertical dispersion)</a:t>
            </a:r>
          </a:p>
          <a:p>
            <a:pPr lvl="1"/>
            <a:r>
              <a:rPr lang="en-US" b="1" dirty="0"/>
              <a:t>Move working point close to coupling resonances </a:t>
            </a:r>
            <a:r>
              <a:rPr lang="en-US" dirty="0"/>
              <a:t>and repeat</a:t>
            </a:r>
          </a:p>
          <a:p>
            <a:r>
              <a:rPr lang="en-US" dirty="0"/>
              <a:t>Remarks</a:t>
            </a:r>
          </a:p>
          <a:p>
            <a:pPr lvl="1"/>
            <a:r>
              <a:rPr lang="en-US" dirty="0"/>
              <a:t>Correction is </a:t>
            </a:r>
            <a:r>
              <a:rPr lang="en-US" b="1" dirty="0"/>
              <a:t>especially important</a:t>
            </a:r>
            <a:r>
              <a:rPr lang="en-US" dirty="0"/>
              <a:t> for beams with unequal emittances “</a:t>
            </a:r>
            <a:r>
              <a:rPr lang="en-US" b="1" dirty="0"/>
              <a:t>flat beams</a:t>
            </a:r>
            <a:r>
              <a:rPr lang="en-US" dirty="0"/>
              <a:t>” (coupling leads to emittance exchange)</a:t>
            </a:r>
          </a:p>
          <a:p>
            <a:pPr lvl="1"/>
            <a:r>
              <a:rPr lang="en-US" dirty="0"/>
              <a:t>The </a:t>
            </a:r>
            <a:r>
              <a:rPr lang="en-US" b="1" dirty="0"/>
              <a:t>vertical orbit correction may be critical </a:t>
            </a:r>
            <a:r>
              <a:rPr lang="en-US" dirty="0"/>
              <a:t>for reducing coupling (e.g. due to </a:t>
            </a:r>
            <a:r>
              <a:rPr lang="en-US" b="1" dirty="0"/>
              <a:t>feed-down</a:t>
            </a:r>
            <a:r>
              <a:rPr lang="en-US" dirty="0"/>
              <a:t> </a:t>
            </a:r>
            <a:r>
              <a:rPr lang="en-US" dirty="0" err="1"/>
              <a:t>sextupoles</a:t>
            </a:r>
            <a:r>
              <a:rPr lang="en-US" dirty="0"/>
              <a:t>, normally there for correcting chromaticity)</a:t>
            </a:r>
          </a:p>
        </p:txBody>
      </p:sp>
      <p:sp>
        <p:nvSpPr>
          <p:cNvPr id="2" name="Title 1"/>
          <p:cNvSpPr>
            <a:spLocks noGrp="1"/>
          </p:cNvSpPr>
          <p:nvPr>
            <p:ph type="title"/>
          </p:nvPr>
        </p:nvSpPr>
        <p:spPr/>
        <p:txBody>
          <a:bodyPr/>
          <a:lstStyle/>
          <a:p>
            <a:r>
              <a:rPr lang="en-US" dirty="0"/>
              <a:t>Linear coupling correction</a:t>
            </a:r>
          </a:p>
        </p:txBody>
      </p:sp>
      <p:sp>
        <p:nvSpPr>
          <p:cNvPr id="4" name="Date Placeholder 3">
            <a:extLst>
              <a:ext uri="{FF2B5EF4-FFF2-40B4-BE49-F238E27FC236}">
                <a16:creationId xmlns:a16="http://schemas.microsoft.com/office/drawing/2014/main" id="{03E288D9-A0A9-B35B-3134-25AE91A1A40B}"/>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EDADDAE9-5687-DCDA-6CDF-1735ADA2E99C}"/>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7D68881E-7E8A-2841-DB89-DE88E0395DED}"/>
              </a:ext>
            </a:extLst>
          </p:cNvPr>
          <p:cNvSpPr>
            <a:spLocks noGrp="1"/>
          </p:cNvSpPr>
          <p:nvPr>
            <p:ph type="sldNum" sz="quarter" idx="12"/>
          </p:nvPr>
        </p:nvSpPr>
        <p:spPr/>
        <p:txBody>
          <a:bodyPr/>
          <a:lstStyle/>
          <a:p>
            <a:fld id="{36B5EA5A-BC32-A742-B11B-8E7414D5B535}" type="slidenum">
              <a:rPr lang="en-US" smtClean="0"/>
              <a:pPr/>
              <a:t>85</a:t>
            </a:fld>
            <a:endParaRPr lang="en-US" dirty="0"/>
          </a:p>
        </p:txBody>
      </p:sp>
    </p:spTree>
    <p:extLst>
      <p:ext uri="{BB962C8B-B14F-4D97-AF65-F5344CB8AC3E}">
        <p14:creationId xmlns:p14="http://schemas.microsoft.com/office/powerpoint/2010/main" val="1213317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half" idx="1"/>
          </p:nvPr>
        </p:nvSpPr>
        <p:spPr/>
        <p:txBody>
          <a:bodyPr>
            <a:normAutofit fontScale="92500" lnSpcReduction="20000"/>
          </a:bodyPr>
          <a:lstStyle/>
          <a:p>
            <a:pPr>
              <a:buClrTx/>
            </a:pPr>
            <a:r>
              <a:rPr lang="en-US" dirty="0">
                <a:solidFill>
                  <a:srgbClr val="A6A6A6"/>
                </a:solidFill>
              </a:rPr>
              <a:t>Introduction</a:t>
            </a:r>
          </a:p>
          <a:p>
            <a:pPr>
              <a:buClrTx/>
            </a:pPr>
            <a:r>
              <a:rPr lang="en-US" dirty="0">
                <a:solidFill>
                  <a:srgbClr val="A6A6A6"/>
                </a:solidFill>
              </a:rPr>
              <a:t>Closed orbit distortion (steering error)</a:t>
            </a:r>
          </a:p>
          <a:p>
            <a:pPr lvl="1">
              <a:buClrTx/>
              <a:buFont typeface="Wingdings" charset="0"/>
              <a:buChar char="q"/>
            </a:pPr>
            <a:r>
              <a:rPr lang="en-US" dirty="0">
                <a:solidFill>
                  <a:srgbClr val="A6A6A6"/>
                </a:solidFill>
              </a:rPr>
              <a:t>Beam orbit stability</a:t>
            </a:r>
          </a:p>
          <a:p>
            <a:pPr lvl="1">
              <a:buClrTx/>
              <a:buFont typeface="Wingdings" charset="0"/>
              <a:buChar char="q"/>
            </a:pPr>
            <a:r>
              <a:rPr lang="en-US" dirty="0">
                <a:solidFill>
                  <a:srgbClr val="A6A6A6"/>
                </a:solidFill>
              </a:rPr>
              <a:t>Imperfections leading to closed orbit distortion</a:t>
            </a:r>
          </a:p>
          <a:p>
            <a:pPr lvl="1">
              <a:buClrTx/>
              <a:buFont typeface="Wingdings" charset="0"/>
              <a:buChar char="q"/>
            </a:pPr>
            <a:r>
              <a:rPr lang="en-US" dirty="0">
                <a:solidFill>
                  <a:srgbClr val="A6A6A6"/>
                </a:solidFill>
              </a:rPr>
              <a:t>Effect of single and multiple dipole kicks</a:t>
            </a:r>
          </a:p>
          <a:p>
            <a:pPr lvl="1">
              <a:buClrTx/>
              <a:buFont typeface="Wingdings" charset="0"/>
              <a:buChar char="q"/>
            </a:pPr>
            <a:r>
              <a:rPr lang="en-US" dirty="0">
                <a:solidFill>
                  <a:srgbClr val="A6A6A6"/>
                </a:solidFill>
              </a:rPr>
              <a:t>Closed orbit correction methods</a:t>
            </a:r>
          </a:p>
          <a:p>
            <a:pPr>
              <a:buClrTx/>
            </a:pPr>
            <a:r>
              <a:rPr lang="en-US" dirty="0">
                <a:solidFill>
                  <a:srgbClr val="A6A6A6"/>
                </a:solidFill>
              </a:rPr>
              <a:t>Optics function distortion (gradient error)</a:t>
            </a:r>
          </a:p>
          <a:p>
            <a:pPr lvl="1">
              <a:buClrTx/>
              <a:buFont typeface="Wingdings" charset="0"/>
              <a:buChar char="q"/>
            </a:pPr>
            <a:r>
              <a:rPr lang="en-US" dirty="0">
                <a:solidFill>
                  <a:srgbClr val="A6A6A6"/>
                </a:solidFill>
              </a:rPr>
              <a:t>Imperfections leading to optics distortion</a:t>
            </a:r>
          </a:p>
          <a:p>
            <a:pPr lvl="1">
              <a:buClrTx/>
              <a:buFont typeface="Wingdings" charset="0"/>
              <a:buChar char="q"/>
            </a:pPr>
            <a:r>
              <a:rPr lang="en-US" dirty="0">
                <a:solidFill>
                  <a:srgbClr val="A6A6A6"/>
                </a:solidFill>
              </a:rPr>
              <a:t>Tune-shift and beta distortion due to gradient errors</a:t>
            </a:r>
          </a:p>
          <a:p>
            <a:pPr lvl="1">
              <a:buClrTx/>
              <a:buFont typeface="Wingdings" charset="0"/>
              <a:buChar char="q"/>
            </a:pPr>
            <a:r>
              <a:rPr lang="en-US" dirty="0">
                <a:solidFill>
                  <a:srgbClr val="A6A6A6"/>
                </a:solidFill>
              </a:rPr>
              <a:t>Gradient error correction</a:t>
            </a:r>
          </a:p>
          <a:p>
            <a:pPr>
              <a:buClrTx/>
            </a:pPr>
            <a:r>
              <a:rPr lang="en-US" dirty="0">
                <a:solidFill>
                  <a:srgbClr val="A6A6A6"/>
                </a:solidFill>
              </a:rPr>
              <a:t>Coupling error</a:t>
            </a:r>
          </a:p>
          <a:p>
            <a:pPr lvl="1">
              <a:buClrTx/>
              <a:buFont typeface="Wingdings" charset="0"/>
              <a:buChar char="q"/>
            </a:pPr>
            <a:r>
              <a:rPr lang="en-US" dirty="0">
                <a:solidFill>
                  <a:srgbClr val="A6A6A6"/>
                </a:solidFill>
              </a:rPr>
              <a:t>Coupling errors and their effect</a:t>
            </a:r>
          </a:p>
          <a:p>
            <a:pPr lvl="1">
              <a:buClrTx/>
              <a:buFont typeface="Wingdings" charset="0"/>
              <a:buChar char="q"/>
            </a:pPr>
            <a:r>
              <a:rPr lang="en-US" dirty="0">
                <a:solidFill>
                  <a:srgbClr val="A6A6A6"/>
                </a:solidFill>
              </a:rPr>
              <a:t>Coupling correction</a:t>
            </a:r>
          </a:p>
          <a:p>
            <a:r>
              <a:rPr lang="en-US" dirty="0"/>
              <a:t>Summary</a:t>
            </a:r>
          </a:p>
        </p:txBody>
      </p:sp>
      <p:sp>
        <p:nvSpPr>
          <p:cNvPr id="5" name="Date Placeholder 4">
            <a:extLst>
              <a:ext uri="{FF2B5EF4-FFF2-40B4-BE49-F238E27FC236}">
                <a16:creationId xmlns:a16="http://schemas.microsoft.com/office/drawing/2014/main" id="{75C2F3AE-A185-C213-CBBF-5C43696481E1}"/>
              </a:ext>
            </a:extLst>
          </p:cNvPr>
          <p:cNvSpPr>
            <a:spLocks noGrp="1"/>
          </p:cNvSpPr>
          <p:nvPr>
            <p:ph type="dt" sz="half" idx="14"/>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EAC80A6A-0F60-4619-B177-CAABD534BB60}"/>
              </a:ext>
            </a:extLst>
          </p:cNvPr>
          <p:cNvSpPr>
            <a:spLocks noGrp="1"/>
          </p:cNvSpPr>
          <p:nvPr>
            <p:ph type="ftr" sz="quarter" idx="15"/>
          </p:nvPr>
        </p:nvSpPr>
        <p:spPr/>
        <p:txBody>
          <a:bodyPr/>
          <a:lstStyle/>
          <a:p>
            <a:r>
              <a:rPr lang="en-US"/>
              <a:t>Linear Imperfections and Correction</a:t>
            </a:r>
            <a:endParaRPr lang="en-US" dirty="0"/>
          </a:p>
        </p:txBody>
      </p:sp>
      <p:sp>
        <p:nvSpPr>
          <p:cNvPr id="7" name="Slide Number Placeholder 6">
            <a:extLst>
              <a:ext uri="{FF2B5EF4-FFF2-40B4-BE49-F238E27FC236}">
                <a16:creationId xmlns:a16="http://schemas.microsoft.com/office/drawing/2014/main" id="{E88E5B18-C212-2F55-4B2E-AA1350ECBAA4}"/>
              </a:ext>
            </a:extLst>
          </p:cNvPr>
          <p:cNvSpPr>
            <a:spLocks noGrp="1"/>
          </p:cNvSpPr>
          <p:nvPr>
            <p:ph type="sldNum" sz="quarter" idx="16"/>
          </p:nvPr>
        </p:nvSpPr>
        <p:spPr/>
        <p:txBody>
          <a:bodyPr/>
          <a:lstStyle/>
          <a:p>
            <a:fld id="{36B5EA5A-BC32-A742-B11B-8E7414D5B535}" type="slidenum">
              <a:rPr lang="en-US" smtClean="0"/>
              <a:pPr/>
              <a:t>86</a:t>
            </a:fld>
            <a:endParaRPr lang="en-US" dirty="0"/>
          </a:p>
        </p:txBody>
      </p:sp>
      <p:pic>
        <p:nvPicPr>
          <p:cNvPr id="8" name="Picture Placeholder 7">
            <a:extLst>
              <a:ext uri="{FF2B5EF4-FFF2-40B4-BE49-F238E27FC236}">
                <a16:creationId xmlns:a16="http://schemas.microsoft.com/office/drawing/2014/main" id="{A962328F-E10F-BCC5-9E79-A4FD6A50A3D1}"/>
              </a:ext>
            </a:extLst>
          </p:cNvPr>
          <p:cNvPicPr>
            <a:picLocks noGrp="1" noChangeAspect="1"/>
          </p:cNvPicPr>
          <p:nvPr>
            <p:ph type="pic" sz="quarter" idx="13"/>
          </p:nvPr>
        </p:nvPicPr>
        <p:blipFill rotWithShape="1">
          <a:blip r:embed="rId2" cstate="hqprint">
            <a:extLst>
              <a:ext uri="{28A0092B-C50C-407E-A947-70E740481C1C}">
                <a14:useLocalDpi xmlns:a14="http://schemas.microsoft.com/office/drawing/2010/main"/>
              </a:ext>
            </a:extLst>
          </a:blip>
          <a:srcRect l="13603" r="13603"/>
          <a:stretch/>
        </p:blipFill>
        <p:spPr>
          <a:prstGeom prst="rect">
            <a:avLst/>
          </a:prstGeom>
        </p:spPr>
      </p:pic>
    </p:spTree>
    <p:extLst>
      <p:ext uri="{BB962C8B-B14F-4D97-AF65-F5344CB8AC3E}">
        <p14:creationId xmlns:p14="http://schemas.microsoft.com/office/powerpoint/2010/main" val="18981014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b="1" dirty="0"/>
              <a:t>Linear imperfections,</a:t>
            </a:r>
            <a:r>
              <a:rPr lang="en-US" dirty="0"/>
              <a:t> such as magnet misalignments and field errors, </a:t>
            </a:r>
            <a:r>
              <a:rPr lang="en-US" b="1" dirty="0"/>
              <a:t>are unavoidable </a:t>
            </a:r>
            <a:r>
              <a:rPr lang="en-US" dirty="0"/>
              <a:t>in a real accelerator, but they </a:t>
            </a:r>
            <a:r>
              <a:rPr lang="en-US" b="1" dirty="0"/>
              <a:t>can be corrected to some extent </a:t>
            </a:r>
            <a:r>
              <a:rPr lang="en-US" dirty="0"/>
              <a:t>as summarized in this table:</a:t>
            </a:r>
          </a:p>
          <a:p>
            <a:endParaRPr lang="en-US" dirty="0"/>
          </a:p>
        </p:txBody>
      </p:sp>
      <p:sp>
        <p:nvSpPr>
          <p:cNvPr id="2" name="Title 1"/>
          <p:cNvSpPr>
            <a:spLocks noGrp="1"/>
          </p:cNvSpPr>
          <p:nvPr>
            <p:ph type="title"/>
          </p:nvPr>
        </p:nvSpPr>
        <p:spPr/>
        <p:txBody>
          <a:bodyPr/>
          <a:lstStyle/>
          <a:p>
            <a:r>
              <a:rPr lang="en-US" dirty="0"/>
              <a:t>Summary of linear imperfections</a:t>
            </a:r>
          </a:p>
        </p:txBody>
      </p:sp>
      <p:graphicFrame>
        <p:nvGraphicFramePr>
          <p:cNvPr id="4" name="Table 3"/>
          <p:cNvGraphicFramePr>
            <a:graphicFrameLocks noGrp="1"/>
          </p:cNvGraphicFramePr>
          <p:nvPr/>
        </p:nvGraphicFramePr>
        <p:xfrm>
          <a:off x="1487488" y="1988840"/>
          <a:ext cx="9461537" cy="3600401"/>
        </p:xfrm>
        <a:graphic>
          <a:graphicData uri="http://schemas.openxmlformats.org/drawingml/2006/table">
            <a:tbl>
              <a:tblPr firstRow="1" bandRow="1">
                <a:tableStyleId>{775DCB02-9BB8-47FD-8907-85C794F793BA}</a:tableStyleId>
              </a:tblPr>
              <a:tblGrid>
                <a:gridCol w="2577782">
                  <a:extLst>
                    <a:ext uri="{9D8B030D-6E8A-4147-A177-3AD203B41FA5}">
                      <a16:colId xmlns:a16="http://schemas.microsoft.com/office/drawing/2014/main" val="20000"/>
                    </a:ext>
                  </a:extLst>
                </a:gridCol>
                <a:gridCol w="3456384">
                  <a:extLst>
                    <a:ext uri="{9D8B030D-6E8A-4147-A177-3AD203B41FA5}">
                      <a16:colId xmlns:a16="http://schemas.microsoft.com/office/drawing/2014/main" val="20001"/>
                    </a:ext>
                  </a:extLst>
                </a:gridCol>
                <a:gridCol w="3427371">
                  <a:extLst>
                    <a:ext uri="{9D8B030D-6E8A-4147-A177-3AD203B41FA5}">
                      <a16:colId xmlns:a16="http://schemas.microsoft.com/office/drawing/2014/main" val="20002"/>
                    </a:ext>
                  </a:extLst>
                </a:gridCol>
              </a:tblGrid>
              <a:tr h="452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none" strike="noStrike" cap="none" dirty="0">
                          <a:solidFill>
                            <a:schemeClr val="tx1"/>
                          </a:solidFill>
                          <a:effectLst/>
                          <a:sym typeface="Arial"/>
                        </a:rPr>
                        <a:t>Error </a:t>
                      </a:r>
                      <a:endParaRPr lang="en-US" sz="2800"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none" strike="noStrike" cap="none" dirty="0">
                          <a:solidFill>
                            <a:schemeClr val="tx1"/>
                          </a:solidFill>
                          <a:effectLst/>
                          <a:sym typeface="Arial"/>
                        </a:rPr>
                        <a:t>Effect</a:t>
                      </a:r>
                      <a:endParaRPr lang="en-US" sz="28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none" strike="noStrike" cap="none" dirty="0">
                          <a:solidFill>
                            <a:schemeClr val="tx1"/>
                          </a:solidFill>
                          <a:effectLst/>
                          <a:sym typeface="Arial"/>
                        </a:rPr>
                        <a:t>Cure </a:t>
                      </a:r>
                      <a:endParaRPr lang="en-US" sz="2800" b="1" dirty="0">
                        <a:effectLst/>
                      </a:endParaRPr>
                    </a:p>
                  </a:txBody>
                  <a:tcPr/>
                </a:tc>
                <a:extLst>
                  <a:ext uri="{0D108BD9-81ED-4DB2-BD59-A6C34878D82A}">
                    <a16:rowId xmlns:a16="http://schemas.microsoft.com/office/drawing/2014/main" val="10000"/>
                  </a:ext>
                </a:extLst>
              </a:tr>
              <a:tr h="7064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fabrication imperfections </a:t>
                      </a:r>
                      <a:endParaRPr lang="en-US" b="1" dirty="0">
                        <a:effectLst/>
                      </a:endParaRPr>
                    </a:p>
                    <a:p>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unwanted multipolar components </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better fabrication / multipolar correctors coils </a:t>
                      </a:r>
                      <a:endParaRPr lang="en-US" b="1" dirty="0">
                        <a:effectLst/>
                      </a:endParaRPr>
                    </a:p>
                  </a:txBody>
                  <a:tcPr/>
                </a:tc>
                <a:extLst>
                  <a:ext uri="{0D108BD9-81ED-4DB2-BD59-A6C34878D82A}">
                    <a16:rowId xmlns:a16="http://schemas.microsoft.com/office/drawing/2014/main" val="10001"/>
                  </a:ext>
                </a:extLst>
              </a:tr>
              <a:tr h="452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transverse misalignments</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feed-down effect </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better alignment / correctors</a:t>
                      </a:r>
                      <a:endParaRPr lang="en-US" b="1" dirty="0">
                        <a:effectLst/>
                      </a:endParaRPr>
                    </a:p>
                  </a:txBody>
                  <a:tcPr/>
                </a:tc>
                <a:extLst>
                  <a:ext uri="{0D108BD9-81ED-4DB2-BD59-A6C34878D82A}">
                    <a16:rowId xmlns:a16="http://schemas.microsoft.com/office/drawing/2014/main" val="10002"/>
                  </a:ext>
                </a:extLst>
              </a:tr>
              <a:tr h="452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dipole kicks</a:t>
                      </a:r>
                      <a:endParaRPr lang="en-US" b="1" dirty="0">
                        <a:effectLst/>
                      </a:endParaRPr>
                    </a:p>
                  </a:txBody>
                  <a:tcPr/>
                </a:tc>
                <a:tc>
                  <a:txBody>
                    <a:bodyPr/>
                    <a:lstStyle/>
                    <a:p>
                      <a:r>
                        <a:rPr lang="en-US" sz="1400" b="1" u="none" strike="noStrike" cap="none" dirty="0">
                          <a:solidFill>
                            <a:schemeClr val="tx1"/>
                          </a:solidFill>
                          <a:effectLst/>
                          <a:sym typeface="Arial"/>
                        </a:rPr>
                        <a:t>orbit distortion / residual dispersion</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corrector dipoles</a:t>
                      </a:r>
                      <a:endParaRPr lang="en-US" b="1" dirty="0">
                        <a:effectLst/>
                      </a:endParaRPr>
                    </a:p>
                  </a:txBody>
                  <a:tcPr/>
                </a:tc>
                <a:extLst>
                  <a:ext uri="{0D108BD9-81ED-4DB2-BD59-A6C34878D82A}">
                    <a16:rowId xmlns:a16="http://schemas.microsoft.com/office/drawing/2014/main" val="10003"/>
                  </a:ext>
                </a:extLst>
              </a:tr>
              <a:tr h="452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a:solidFill>
                            <a:schemeClr val="tx1"/>
                          </a:solidFill>
                          <a:effectLst/>
                          <a:sym typeface="Arial"/>
                        </a:rPr>
                        <a:t>quadrupole </a:t>
                      </a:r>
                      <a:r>
                        <a:rPr lang="en-US" sz="1400" b="1" u="none" strike="noStrike" cap="none" dirty="0">
                          <a:solidFill>
                            <a:schemeClr val="tx1"/>
                          </a:solidFill>
                          <a:effectLst/>
                          <a:sym typeface="Arial"/>
                        </a:rPr>
                        <a:t>field errors </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tune shift, beta-beating</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Special trim quadrupoles </a:t>
                      </a:r>
                      <a:endParaRPr lang="en-US" b="1" dirty="0"/>
                    </a:p>
                  </a:txBody>
                  <a:tcPr/>
                </a:tc>
                <a:extLst>
                  <a:ext uri="{0D108BD9-81ED-4DB2-BD59-A6C34878D82A}">
                    <a16:rowId xmlns:a16="http://schemas.microsoft.com/office/drawing/2014/main" val="10004"/>
                  </a:ext>
                </a:extLst>
              </a:tr>
              <a:tr h="452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quadrupole tilts</a:t>
                      </a:r>
                      <a:endParaRPr lang="en-US" b="1" dirty="0">
                        <a:effectLst/>
                      </a:endParaRPr>
                    </a:p>
                  </a:txBody>
                  <a:tcPr/>
                </a:tc>
                <a:tc>
                  <a:txBody>
                    <a:bodyPr/>
                    <a:lstStyle/>
                    <a:p>
                      <a:r>
                        <a:rPr lang="en-US" sz="1400" b="1" u="none" strike="noStrike" cap="none" dirty="0">
                          <a:solidFill>
                            <a:schemeClr val="tx1"/>
                          </a:solidFill>
                          <a:effectLst/>
                          <a:sym typeface="Arial"/>
                        </a:rPr>
                        <a:t>coupling x − y</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better alignment  / skew quads </a:t>
                      </a:r>
                      <a:endParaRPr lang="en-US" b="1" dirty="0">
                        <a:effectLst/>
                      </a:endParaRPr>
                    </a:p>
                  </a:txBody>
                  <a:tcPr/>
                </a:tc>
                <a:extLst>
                  <a:ext uri="{0D108BD9-81ED-4DB2-BD59-A6C34878D82A}">
                    <a16:rowId xmlns:a16="http://schemas.microsoft.com/office/drawing/2014/main" val="10005"/>
                  </a:ext>
                </a:extLst>
              </a:tr>
              <a:tr h="6320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power supplies </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closed orbit distortion / tune shift / modulation</a:t>
                      </a:r>
                      <a:endParaRPr lang="en-US" b="1" dirty="0">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u="none" strike="noStrike" cap="none" dirty="0">
                          <a:solidFill>
                            <a:schemeClr val="tx1"/>
                          </a:solidFill>
                          <a:effectLst/>
                          <a:sym typeface="Arial"/>
                        </a:rPr>
                        <a:t>improve power supplies and their calibration</a:t>
                      </a:r>
                      <a:endParaRPr lang="en-US" b="1" dirty="0"/>
                    </a:p>
                  </a:txBody>
                  <a:tcPr/>
                </a:tc>
                <a:extLst>
                  <a:ext uri="{0D108BD9-81ED-4DB2-BD59-A6C34878D82A}">
                    <a16:rowId xmlns:a16="http://schemas.microsoft.com/office/drawing/2014/main" val="10006"/>
                  </a:ext>
                </a:extLst>
              </a:tr>
            </a:tbl>
          </a:graphicData>
        </a:graphic>
      </p:graphicFrame>
      <p:sp>
        <p:nvSpPr>
          <p:cNvPr id="5" name="Date Placeholder 4">
            <a:extLst>
              <a:ext uri="{FF2B5EF4-FFF2-40B4-BE49-F238E27FC236}">
                <a16:creationId xmlns:a16="http://schemas.microsoft.com/office/drawing/2014/main" id="{E96D0303-EE2A-1B87-6984-46FF94C3C8D8}"/>
              </a:ext>
            </a:extLst>
          </p:cNvPr>
          <p:cNvSpPr>
            <a:spLocks noGrp="1"/>
          </p:cNvSpPr>
          <p:nvPr>
            <p:ph type="dt" sz="half" idx="10"/>
          </p:nvPr>
        </p:nvSpPr>
        <p:spPr/>
        <p:txBody>
          <a:bodyPr/>
          <a:lstStyle/>
          <a:p>
            <a:r>
              <a:rPr lang="en-US"/>
              <a:t>21.09.2025 - 04.10.2025</a:t>
            </a:r>
            <a:endParaRPr lang="en-US" dirty="0"/>
          </a:p>
        </p:txBody>
      </p:sp>
      <p:sp>
        <p:nvSpPr>
          <p:cNvPr id="6" name="Footer Placeholder 5">
            <a:extLst>
              <a:ext uri="{FF2B5EF4-FFF2-40B4-BE49-F238E27FC236}">
                <a16:creationId xmlns:a16="http://schemas.microsoft.com/office/drawing/2014/main" id="{5A12D6E2-A9DC-D62F-A6A8-FDA9E5E28B83}"/>
              </a:ext>
            </a:extLst>
          </p:cNvPr>
          <p:cNvSpPr>
            <a:spLocks noGrp="1"/>
          </p:cNvSpPr>
          <p:nvPr>
            <p:ph type="ftr" sz="quarter" idx="11"/>
          </p:nvPr>
        </p:nvSpPr>
        <p:spPr/>
        <p:txBody>
          <a:bodyPr/>
          <a:lstStyle/>
          <a:p>
            <a:r>
              <a:rPr lang="en-US"/>
              <a:t>Linear Imperfections and Correction</a:t>
            </a:r>
            <a:endParaRPr lang="en-US" dirty="0"/>
          </a:p>
        </p:txBody>
      </p:sp>
      <p:sp>
        <p:nvSpPr>
          <p:cNvPr id="7" name="Slide Number Placeholder 6">
            <a:extLst>
              <a:ext uri="{FF2B5EF4-FFF2-40B4-BE49-F238E27FC236}">
                <a16:creationId xmlns:a16="http://schemas.microsoft.com/office/drawing/2014/main" id="{C4F810D8-C628-803A-1EC9-3AACA3C801A1}"/>
              </a:ext>
            </a:extLst>
          </p:cNvPr>
          <p:cNvSpPr>
            <a:spLocks noGrp="1"/>
          </p:cNvSpPr>
          <p:nvPr>
            <p:ph type="sldNum" sz="quarter" idx="12"/>
          </p:nvPr>
        </p:nvSpPr>
        <p:spPr/>
        <p:txBody>
          <a:bodyPr/>
          <a:lstStyle/>
          <a:p>
            <a:fld id="{36B5EA5A-BC32-A742-B11B-8E7414D5B535}" type="slidenum">
              <a:rPr lang="en-US" smtClean="0"/>
              <a:pPr/>
              <a:t>87</a:t>
            </a:fld>
            <a:endParaRPr lang="en-US" dirty="0"/>
          </a:p>
        </p:txBody>
      </p:sp>
    </p:spTree>
    <p:extLst>
      <p:ext uri="{BB962C8B-B14F-4D97-AF65-F5344CB8AC3E}">
        <p14:creationId xmlns:p14="http://schemas.microsoft.com/office/powerpoint/2010/main" val="51652407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A3DBC7-3B44-A08D-1F89-0751D359C5CC}"/>
              </a:ext>
            </a:extLst>
          </p:cNvPr>
          <p:cNvSpPr>
            <a:spLocks noGrp="1"/>
          </p:cNvSpPr>
          <p:nvPr>
            <p:ph type="title"/>
          </p:nvPr>
        </p:nvSpPr>
        <p:spPr/>
        <p:txBody>
          <a:bodyPr/>
          <a:lstStyle/>
          <a:p>
            <a:r>
              <a:rPr lang="en-CH" dirty="0"/>
              <a:t>A few useful formulas</a:t>
            </a:r>
          </a:p>
        </p:txBody>
      </p:sp>
      <p:sp>
        <p:nvSpPr>
          <p:cNvPr id="4" name="Date Placeholder 3">
            <a:extLst>
              <a:ext uri="{FF2B5EF4-FFF2-40B4-BE49-F238E27FC236}">
                <a16:creationId xmlns:a16="http://schemas.microsoft.com/office/drawing/2014/main" id="{6109D52B-7A17-442F-6208-3A34A4E3D908}"/>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8E4F6A14-27BD-A3AE-266E-3C51C01A5CE2}"/>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64A22293-5622-C624-94CF-5B27F6501E92}"/>
              </a:ext>
            </a:extLst>
          </p:cNvPr>
          <p:cNvSpPr>
            <a:spLocks noGrp="1"/>
          </p:cNvSpPr>
          <p:nvPr>
            <p:ph type="sldNum" sz="quarter" idx="12"/>
          </p:nvPr>
        </p:nvSpPr>
        <p:spPr/>
        <p:txBody>
          <a:bodyPr/>
          <a:lstStyle/>
          <a:p>
            <a:fld id="{36B5EA5A-BC32-A742-B11B-8E7414D5B535}" type="slidenum">
              <a:rPr lang="en-US" smtClean="0"/>
              <a:pPr/>
              <a:t>88</a:t>
            </a:fld>
            <a:endParaRPr lang="en-US" dirty="0"/>
          </a:p>
        </p:txBody>
      </p:sp>
      <p:pic>
        <p:nvPicPr>
          <p:cNvPr id="9" name="Shape 82" descr="latex-image-1.pdf">
            <a:extLst>
              <a:ext uri="{FF2B5EF4-FFF2-40B4-BE49-F238E27FC236}">
                <a16:creationId xmlns:a16="http://schemas.microsoft.com/office/drawing/2014/main" id="{A301E610-25A9-B049-C6D3-25821AE0B285}"/>
              </a:ext>
            </a:extLst>
          </p:cNvPr>
          <p:cNvPicPr preferRelativeResize="0"/>
          <p:nvPr/>
        </p:nvPicPr>
        <p:blipFill rotWithShape="1">
          <a:blip r:embed="rId6">
            <a:alphaModFix/>
          </a:blip>
          <a:srcRect/>
          <a:stretch/>
        </p:blipFill>
        <p:spPr>
          <a:xfrm>
            <a:off x="5082363" y="2220149"/>
            <a:ext cx="2910463" cy="627875"/>
          </a:xfrm>
          <a:prstGeom prst="rect">
            <a:avLst/>
          </a:prstGeom>
          <a:noFill/>
          <a:ln w="19050">
            <a:solidFill>
              <a:schemeClr val="accent3"/>
            </a:solidFill>
          </a:ln>
        </p:spPr>
      </p:pic>
      <p:pic>
        <p:nvPicPr>
          <p:cNvPr id="10" name="Picture 9">
            <a:extLst>
              <a:ext uri="{FF2B5EF4-FFF2-40B4-BE49-F238E27FC236}">
                <a16:creationId xmlns:a16="http://schemas.microsoft.com/office/drawing/2014/main" id="{BA75C8BB-166B-A90A-3AAC-0580F4CA99BB}"/>
              </a:ext>
            </a:extLst>
          </p:cNvPr>
          <p:cNvPicPr>
            <a:picLocks noChangeAspect="1"/>
          </p:cNvPicPr>
          <p:nvPr/>
        </p:nvPicPr>
        <p:blipFill>
          <a:blip r:embed="rId7"/>
          <a:stretch>
            <a:fillRect/>
          </a:stretch>
        </p:blipFill>
        <p:spPr>
          <a:xfrm>
            <a:off x="228650" y="2200324"/>
            <a:ext cx="4533900" cy="647700"/>
          </a:xfrm>
          <a:prstGeom prst="rect">
            <a:avLst/>
          </a:prstGeom>
          <a:ln w="19050">
            <a:solidFill>
              <a:schemeClr val="accent3"/>
            </a:solidFill>
          </a:ln>
        </p:spPr>
      </p:pic>
      <p:sp>
        <p:nvSpPr>
          <p:cNvPr id="22" name="TextBox 21">
            <a:extLst>
              <a:ext uri="{FF2B5EF4-FFF2-40B4-BE49-F238E27FC236}">
                <a16:creationId xmlns:a16="http://schemas.microsoft.com/office/drawing/2014/main" id="{8D1D0CC5-7034-E742-26EC-88816C0C3E8A}"/>
              </a:ext>
            </a:extLst>
          </p:cNvPr>
          <p:cNvSpPr txBox="1"/>
          <p:nvPr/>
        </p:nvSpPr>
        <p:spPr>
          <a:xfrm>
            <a:off x="9733844" y="565765"/>
            <a:ext cx="1423467" cy="276999"/>
          </a:xfrm>
          <a:prstGeom prst="rect">
            <a:avLst/>
          </a:prstGeom>
          <a:noFill/>
        </p:spPr>
        <p:txBody>
          <a:bodyPr wrap="none" lIns="0" tIns="0" rIns="0" bIns="0" rtlCol="0">
            <a:spAutoFit/>
          </a:bodyPr>
          <a:lstStyle/>
          <a:p>
            <a:pPr algn="l">
              <a:buNone/>
            </a:pPr>
            <a:r>
              <a:rPr lang="en-CH" sz="1800" dirty="0">
                <a:latin typeface="+mn-lt"/>
              </a:rPr>
              <a:t>Beam Rigidity</a:t>
            </a:r>
          </a:p>
        </p:txBody>
      </p:sp>
      <p:grpSp>
        <p:nvGrpSpPr>
          <p:cNvPr id="25" name="Group 24">
            <a:extLst>
              <a:ext uri="{FF2B5EF4-FFF2-40B4-BE49-F238E27FC236}">
                <a16:creationId xmlns:a16="http://schemas.microsoft.com/office/drawing/2014/main" id="{80B52431-95FE-551E-6A4C-DB5FC6862767}"/>
              </a:ext>
            </a:extLst>
          </p:cNvPr>
          <p:cNvGrpSpPr/>
          <p:nvPr/>
        </p:nvGrpSpPr>
        <p:grpSpPr>
          <a:xfrm>
            <a:off x="243095" y="3246680"/>
            <a:ext cx="7386569" cy="1944216"/>
            <a:chOff x="4934501" y="3900339"/>
            <a:chExt cx="7386569" cy="1944216"/>
          </a:xfrm>
        </p:grpSpPr>
        <p:pic>
          <p:nvPicPr>
            <p:cNvPr id="11" name="Picture 20" descr="TP_tmp">
              <a:extLst>
                <a:ext uri="{FF2B5EF4-FFF2-40B4-BE49-F238E27FC236}">
                  <a16:creationId xmlns:a16="http://schemas.microsoft.com/office/drawing/2014/main" id="{24B89385-C183-CECA-9E68-6688E107083D}"/>
                </a:ext>
              </a:extLst>
            </p:cNvPr>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8631452" y="4009117"/>
              <a:ext cx="1270000" cy="554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24" descr="TP_tmp">
              <a:extLst>
                <a:ext uri="{FF2B5EF4-FFF2-40B4-BE49-F238E27FC236}">
                  <a16:creationId xmlns:a16="http://schemas.microsoft.com/office/drawing/2014/main" id="{4271ED3F-84C3-C11E-AF0D-D58A4FBB8137}"/>
                </a:ext>
              </a:extLst>
            </p:cNvPr>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8622217" y="4601550"/>
              <a:ext cx="1593273" cy="554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26" descr="TP_tmp">
              <a:extLst>
                <a:ext uri="{FF2B5EF4-FFF2-40B4-BE49-F238E27FC236}">
                  <a16:creationId xmlns:a16="http://schemas.microsoft.com/office/drawing/2014/main" id="{0E8C90E7-AA19-52C7-29F1-B0D23226CF7E}"/>
                </a:ext>
              </a:extLst>
            </p:cNvPr>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8596817" y="5195265"/>
              <a:ext cx="1339273" cy="5541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4" name="Group 13">
              <a:extLst>
                <a:ext uri="{FF2B5EF4-FFF2-40B4-BE49-F238E27FC236}">
                  <a16:creationId xmlns:a16="http://schemas.microsoft.com/office/drawing/2014/main" id="{FF06217E-ACBB-A4FA-EADB-CCAFD225EE1A}"/>
                </a:ext>
              </a:extLst>
            </p:cNvPr>
            <p:cNvGrpSpPr/>
            <p:nvPr/>
          </p:nvGrpSpPr>
          <p:grpSpPr>
            <a:xfrm>
              <a:off x="10272640" y="4009117"/>
              <a:ext cx="2048430" cy="1656184"/>
              <a:chOff x="7020272" y="4437112"/>
              <a:chExt cx="2048430" cy="1656184"/>
            </a:xfrm>
          </p:grpSpPr>
          <p:sp>
            <p:nvSpPr>
              <p:cNvPr id="15" name="TextBox 14">
                <a:extLst>
                  <a:ext uri="{FF2B5EF4-FFF2-40B4-BE49-F238E27FC236}">
                    <a16:creationId xmlns:a16="http://schemas.microsoft.com/office/drawing/2014/main" id="{AD1CCE13-FE10-D44B-CAE3-57C8B5AB4740}"/>
                  </a:ext>
                </a:extLst>
              </p:cNvPr>
              <p:cNvSpPr txBox="1"/>
              <p:nvPr/>
            </p:nvSpPr>
            <p:spPr>
              <a:xfrm>
                <a:off x="8564646" y="5174421"/>
                <a:ext cx="504056" cy="400110"/>
              </a:xfrm>
              <a:prstGeom prst="rect">
                <a:avLst/>
              </a:prstGeom>
              <a:solidFill>
                <a:schemeClr val="bg1"/>
              </a:solidFill>
            </p:spPr>
            <p:txBody>
              <a:bodyPr wrap="square" rtlCol="0">
                <a:spAutoFit/>
              </a:bodyPr>
              <a:lstStyle/>
              <a:p>
                <a:pPr>
                  <a:buNone/>
                </a:pPr>
                <a:r>
                  <a:rPr lang="en-US" sz="2000" b="1" dirty="0">
                    <a:latin typeface="Century Schoolbook"/>
                    <a:cs typeface="Century Schoolbook"/>
                  </a:rPr>
                  <a:t>𝜙</a:t>
                </a:r>
                <a:r>
                  <a:rPr lang="en-US" sz="2000" b="1" baseline="-25000" dirty="0">
                    <a:latin typeface="Century Schoolbook"/>
                    <a:cs typeface="Century Schoolbook"/>
                  </a:rPr>
                  <a:t>j</a:t>
                </a:r>
                <a:endParaRPr lang="en-US" sz="1800" b="1" baseline="-25000" dirty="0">
                  <a:latin typeface="Century Schoolbook"/>
                  <a:cs typeface="Century Schoolbook"/>
                </a:endParaRPr>
              </a:p>
            </p:txBody>
          </p:sp>
          <p:cxnSp>
            <p:nvCxnSpPr>
              <p:cNvPr id="16" name="Straight Connector 15">
                <a:extLst>
                  <a:ext uri="{FF2B5EF4-FFF2-40B4-BE49-F238E27FC236}">
                    <a16:creationId xmlns:a16="http://schemas.microsoft.com/office/drawing/2014/main" id="{27414427-8D16-7E7F-F8C9-6BC93A7A9E79}"/>
                  </a:ext>
                </a:extLst>
              </p:cNvPr>
              <p:cNvCxnSpPr/>
              <p:nvPr/>
            </p:nvCxnSpPr>
            <p:spPr bwMode="auto">
              <a:xfrm>
                <a:off x="7020272" y="5229200"/>
                <a:ext cx="1872208" cy="0"/>
              </a:xfrm>
              <a:prstGeom prst="line">
                <a:avLst/>
              </a:prstGeom>
              <a:solidFill>
                <a:schemeClr val="accent1"/>
              </a:solidFill>
              <a:ln w="28575" cap="flat" cmpd="sng" algn="ctr">
                <a:solidFill>
                  <a:schemeClr val="tx1"/>
                </a:solidFill>
                <a:prstDash val="dash"/>
                <a:round/>
                <a:headEnd type="triangle" w="med" len="med"/>
                <a:tailEnd type="none" w="med" len="med"/>
              </a:ln>
              <a:effectLst/>
            </p:spPr>
          </p:cxnSp>
          <p:cxnSp>
            <p:nvCxnSpPr>
              <p:cNvPr id="17" name="Straight Connector 16">
                <a:extLst>
                  <a:ext uri="{FF2B5EF4-FFF2-40B4-BE49-F238E27FC236}">
                    <a16:creationId xmlns:a16="http://schemas.microsoft.com/office/drawing/2014/main" id="{65088879-FEBE-BC89-A8C3-563F4732C61F}"/>
                  </a:ext>
                </a:extLst>
              </p:cNvPr>
              <p:cNvCxnSpPr/>
              <p:nvPr/>
            </p:nvCxnSpPr>
            <p:spPr bwMode="auto">
              <a:xfrm>
                <a:off x="8028384" y="4437112"/>
                <a:ext cx="0" cy="1656184"/>
              </a:xfrm>
              <a:prstGeom prst="line">
                <a:avLst/>
              </a:prstGeom>
              <a:solidFill>
                <a:schemeClr val="accent1"/>
              </a:solidFill>
              <a:ln w="28575" cap="flat" cmpd="sng" algn="ctr">
                <a:solidFill>
                  <a:schemeClr val="tx1"/>
                </a:solidFill>
                <a:prstDash val="dash"/>
                <a:round/>
                <a:headEnd type="triangle" w="med" len="med"/>
                <a:tailEnd type="none" w="med" len="med"/>
              </a:ln>
              <a:effectLst/>
            </p:spPr>
          </p:cxnSp>
          <p:sp>
            <p:nvSpPr>
              <p:cNvPr id="18" name="Rectangle 17">
                <a:extLst>
                  <a:ext uri="{FF2B5EF4-FFF2-40B4-BE49-F238E27FC236}">
                    <a16:creationId xmlns:a16="http://schemas.microsoft.com/office/drawing/2014/main" id="{27E3CF50-B8B1-05D0-0539-DC50F176C7FA}"/>
                  </a:ext>
                </a:extLst>
              </p:cNvPr>
              <p:cNvSpPr/>
              <p:nvPr/>
            </p:nvSpPr>
            <p:spPr bwMode="auto">
              <a:xfrm rot="1458402">
                <a:off x="7612439" y="4813255"/>
                <a:ext cx="792088" cy="792088"/>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cxnSp>
            <p:nvCxnSpPr>
              <p:cNvPr id="19" name="Straight Connector 18">
                <a:extLst>
                  <a:ext uri="{FF2B5EF4-FFF2-40B4-BE49-F238E27FC236}">
                    <a16:creationId xmlns:a16="http://schemas.microsoft.com/office/drawing/2014/main" id="{000E4C6C-9BF6-644E-0389-FB7687EB35FF}"/>
                  </a:ext>
                </a:extLst>
              </p:cNvPr>
              <p:cNvCxnSpPr/>
              <p:nvPr/>
            </p:nvCxnSpPr>
            <p:spPr bwMode="auto">
              <a:xfrm flipH="1">
                <a:off x="7740352" y="4509120"/>
                <a:ext cx="576064" cy="1440160"/>
              </a:xfrm>
              <a:prstGeom prst="line">
                <a:avLst/>
              </a:prstGeom>
              <a:solidFill>
                <a:schemeClr val="accent1"/>
              </a:solidFill>
              <a:ln w="28575" cap="flat" cmpd="sng" algn="ctr">
                <a:solidFill>
                  <a:schemeClr val="tx1"/>
                </a:solidFill>
                <a:prstDash val="solid"/>
                <a:round/>
                <a:headEnd type="triangle" w="med" len="med"/>
                <a:tailEnd type="none" w="med" len="med"/>
              </a:ln>
              <a:effectLst/>
            </p:spPr>
          </p:cxnSp>
          <p:cxnSp>
            <p:nvCxnSpPr>
              <p:cNvPr id="20" name="Straight Connector 19">
                <a:extLst>
                  <a:ext uri="{FF2B5EF4-FFF2-40B4-BE49-F238E27FC236}">
                    <a16:creationId xmlns:a16="http://schemas.microsoft.com/office/drawing/2014/main" id="{F4C0A008-DC21-5A34-373A-05FE8B5FB10C}"/>
                  </a:ext>
                </a:extLst>
              </p:cNvPr>
              <p:cNvCxnSpPr/>
              <p:nvPr/>
            </p:nvCxnSpPr>
            <p:spPr bwMode="auto">
              <a:xfrm>
                <a:off x="7236296" y="4869160"/>
                <a:ext cx="1584176" cy="720080"/>
              </a:xfrm>
              <a:prstGeom prst="line">
                <a:avLst/>
              </a:prstGeom>
              <a:solidFill>
                <a:schemeClr val="accent1"/>
              </a:solidFill>
              <a:ln w="28575" cap="flat" cmpd="sng" algn="ctr">
                <a:solidFill>
                  <a:schemeClr val="tx1"/>
                </a:solidFill>
                <a:prstDash val="solid"/>
                <a:round/>
                <a:headEnd type="triangle" w="med" len="med"/>
                <a:tailEnd type="none" w="med" len="med"/>
              </a:ln>
              <a:effectLst/>
            </p:spPr>
          </p:cxnSp>
        </p:grpSp>
        <p:sp>
          <p:nvSpPr>
            <p:cNvPr id="21" name="TextBox 20">
              <a:extLst>
                <a:ext uri="{FF2B5EF4-FFF2-40B4-BE49-F238E27FC236}">
                  <a16:creationId xmlns:a16="http://schemas.microsoft.com/office/drawing/2014/main" id="{2FF5D9CD-BBD4-0458-40C7-1896388A4F4C}"/>
                </a:ext>
              </a:extLst>
            </p:cNvPr>
            <p:cNvSpPr txBox="1"/>
            <p:nvPr/>
          </p:nvSpPr>
          <p:spPr>
            <a:xfrm>
              <a:off x="5056083" y="4101072"/>
              <a:ext cx="4140806" cy="1400320"/>
            </a:xfrm>
            <a:prstGeom prst="rect">
              <a:avLst/>
            </a:prstGeom>
            <a:noFill/>
          </p:spPr>
          <p:txBody>
            <a:bodyPr wrap="square" lIns="0" tIns="0" rIns="0" bIns="0" rtlCol="0">
              <a:spAutoFit/>
            </a:bodyPr>
            <a:lstStyle/>
            <a:p>
              <a:pPr marL="324000" marR="0" lvl="1" indent="-324000" algn="l" defTabSz="914400" rtl="0" eaLnBrk="1" fontAlgn="auto" latinLnBrk="0" hangingPunct="1">
                <a:lnSpc>
                  <a:spcPct val="150000"/>
                </a:lnSpc>
                <a:spcBef>
                  <a:spcPts val="500"/>
                </a:spcBef>
                <a:spcAft>
                  <a:spcPts val="300"/>
                </a:spcAft>
                <a:buClrTx/>
                <a:buSzTx/>
                <a:buFont typeface="Arial" charset="0"/>
                <a:buChar char="•"/>
                <a:tabLst/>
                <a:defRPr/>
              </a:pPr>
              <a:r>
                <a:rPr kumimoji="0" lang="en-US" sz="1800" b="1" i="0" u="none" strike="noStrike" kern="1200" cap="none" spc="0" normalizeH="0" baseline="0" noProof="0" dirty="0">
                  <a:ln>
                    <a:noFill/>
                  </a:ln>
                  <a:effectLst/>
                  <a:uLnTx/>
                  <a:uFillTx/>
                  <a:latin typeface="Arial"/>
                  <a:ea typeface="+mn-ea"/>
                  <a:cs typeface="+mn-cs"/>
                </a:rPr>
                <a:t>Integrated dipole field error</a:t>
              </a:r>
            </a:p>
            <a:p>
              <a:pPr marL="324000" marR="0" lvl="1" indent="-324000" algn="l" defTabSz="914400" rtl="0" eaLnBrk="1" fontAlgn="auto" latinLnBrk="0" hangingPunct="1">
                <a:lnSpc>
                  <a:spcPct val="150000"/>
                </a:lnSpc>
                <a:spcBef>
                  <a:spcPts val="500"/>
                </a:spcBef>
                <a:spcAft>
                  <a:spcPts val="300"/>
                </a:spcAft>
                <a:buClrTx/>
                <a:buSzTx/>
                <a:buFont typeface="Arial" charset="0"/>
                <a:buChar char="•"/>
                <a:tabLst/>
                <a:defRPr/>
              </a:pPr>
              <a:r>
                <a:rPr lang="en-US" sz="1800" b="1" dirty="0">
                  <a:latin typeface="Arial"/>
                  <a:ea typeface="+mn-ea"/>
                  <a:cs typeface="+mn-cs"/>
                </a:rPr>
                <a:t>Dipole roll</a:t>
              </a:r>
            </a:p>
            <a:p>
              <a:pPr marL="324000" marR="0" lvl="1" indent="-324000" algn="l" defTabSz="914400" rtl="0" eaLnBrk="1" fontAlgn="auto" latinLnBrk="0" hangingPunct="1">
                <a:lnSpc>
                  <a:spcPct val="150000"/>
                </a:lnSpc>
                <a:spcBef>
                  <a:spcPts val="500"/>
                </a:spcBef>
                <a:spcAft>
                  <a:spcPts val="300"/>
                </a:spcAft>
                <a:buClrTx/>
                <a:buSzTx/>
                <a:buFont typeface="Arial" charset="0"/>
                <a:buChar char="•"/>
                <a:tabLst/>
                <a:defRPr/>
              </a:pPr>
              <a:r>
                <a:rPr lang="en-US" sz="1800" b="1" dirty="0">
                  <a:latin typeface="Arial"/>
                  <a:ea typeface="+mn-ea"/>
                  <a:cs typeface="+mn-cs"/>
                </a:rPr>
                <a:t>Quadrupole displacement</a:t>
              </a:r>
              <a:endParaRPr lang="en-US" b="1" dirty="0">
                <a:latin typeface="+mn-lt"/>
              </a:endParaRPr>
            </a:p>
          </p:txBody>
        </p:sp>
        <p:sp>
          <p:nvSpPr>
            <p:cNvPr id="24" name="Rectangle 23">
              <a:extLst>
                <a:ext uri="{FF2B5EF4-FFF2-40B4-BE49-F238E27FC236}">
                  <a16:creationId xmlns:a16="http://schemas.microsoft.com/office/drawing/2014/main" id="{96E69428-44DF-5632-2307-FE0FADCAD669}"/>
                </a:ext>
              </a:extLst>
            </p:cNvPr>
            <p:cNvSpPr/>
            <p:nvPr/>
          </p:nvSpPr>
          <p:spPr bwMode="auto">
            <a:xfrm>
              <a:off x="4934501" y="3900339"/>
              <a:ext cx="7386569" cy="1944216"/>
            </a:xfrm>
            <a:prstGeom prst="rect">
              <a:avLst/>
            </a:prstGeom>
            <a:noFill/>
            <a:ln w="1905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dirty="0">
                <a:solidFill>
                  <a:schemeClr val="accent5"/>
                </a:solidFill>
                <a:latin typeface="Times New Roman" pitchFamily="48" charset="0"/>
              </a:endParaRPr>
            </a:p>
          </p:txBody>
        </p:sp>
      </p:grpSp>
      <p:pic>
        <p:nvPicPr>
          <p:cNvPr id="26" name="Shape 110" descr="txp_fig">
            <a:extLst>
              <a:ext uri="{FF2B5EF4-FFF2-40B4-BE49-F238E27FC236}">
                <a16:creationId xmlns:a16="http://schemas.microsoft.com/office/drawing/2014/main" id="{A4A0FEDB-98B0-0FCA-E9FE-A37ACFEF62E8}"/>
              </a:ext>
            </a:extLst>
          </p:cNvPr>
          <p:cNvPicPr preferRelativeResize="0"/>
          <p:nvPr/>
        </p:nvPicPr>
        <p:blipFill rotWithShape="1">
          <a:blip r:embed="rId11">
            <a:alphaModFix/>
          </a:blip>
          <a:srcRect/>
          <a:stretch/>
        </p:blipFill>
        <p:spPr>
          <a:xfrm>
            <a:off x="8295821" y="2255622"/>
            <a:ext cx="3450029" cy="563269"/>
          </a:xfrm>
          <a:prstGeom prst="rect">
            <a:avLst/>
          </a:prstGeom>
          <a:noFill/>
          <a:ln w="19050">
            <a:solidFill>
              <a:schemeClr val="accent3"/>
            </a:solidFill>
          </a:ln>
        </p:spPr>
      </p:pic>
      <p:sp>
        <p:nvSpPr>
          <p:cNvPr id="27" name="TextBox 26">
            <a:extLst>
              <a:ext uri="{FF2B5EF4-FFF2-40B4-BE49-F238E27FC236}">
                <a16:creationId xmlns:a16="http://schemas.microsoft.com/office/drawing/2014/main" id="{290D47C8-E669-DB65-641B-B3C0814BEE8A}"/>
              </a:ext>
            </a:extLst>
          </p:cNvPr>
          <p:cNvSpPr txBox="1"/>
          <p:nvPr/>
        </p:nvSpPr>
        <p:spPr>
          <a:xfrm>
            <a:off x="9157613" y="1948491"/>
            <a:ext cx="1359346" cy="276999"/>
          </a:xfrm>
          <a:prstGeom prst="rect">
            <a:avLst/>
          </a:prstGeom>
          <a:noFill/>
        </p:spPr>
        <p:txBody>
          <a:bodyPr wrap="none" lIns="0" tIns="0" rIns="0" bIns="0" rtlCol="0">
            <a:spAutoFit/>
          </a:bodyPr>
          <a:lstStyle/>
          <a:p>
            <a:pPr algn="l">
              <a:buNone/>
            </a:pPr>
            <a:r>
              <a:rPr lang="en-US" sz="1800" dirty="0">
                <a:latin typeface="+mn-lt"/>
              </a:rPr>
              <a:t>3-bump kicks</a:t>
            </a:r>
            <a:endParaRPr lang="en-CH" sz="1800" dirty="0">
              <a:latin typeface="+mn-lt"/>
            </a:endParaRPr>
          </a:p>
        </p:txBody>
      </p:sp>
      <p:pic>
        <p:nvPicPr>
          <p:cNvPr id="28" name="Shape 166" descr="latex-image-1.pdf">
            <a:extLst>
              <a:ext uri="{FF2B5EF4-FFF2-40B4-BE49-F238E27FC236}">
                <a16:creationId xmlns:a16="http://schemas.microsoft.com/office/drawing/2014/main" id="{73B69866-B332-4651-ABBF-7605D2580276}"/>
              </a:ext>
            </a:extLst>
          </p:cNvPr>
          <p:cNvPicPr preferRelativeResize="0">
            <a:picLocks noChangeAspect="1"/>
          </p:cNvPicPr>
          <p:nvPr/>
        </p:nvPicPr>
        <p:blipFill rotWithShape="1">
          <a:blip r:embed="rId12">
            <a:alphaModFix/>
          </a:blip>
          <a:srcRect/>
          <a:stretch/>
        </p:blipFill>
        <p:spPr>
          <a:xfrm>
            <a:off x="8194127" y="3343173"/>
            <a:ext cx="3516599" cy="733899"/>
          </a:xfrm>
          <a:prstGeom prst="rect">
            <a:avLst/>
          </a:prstGeom>
          <a:noFill/>
          <a:ln w="19050">
            <a:solidFill>
              <a:schemeClr val="accent3"/>
            </a:solidFill>
          </a:ln>
        </p:spPr>
      </p:pic>
      <p:sp>
        <p:nvSpPr>
          <p:cNvPr id="29" name="TextBox 28">
            <a:extLst>
              <a:ext uri="{FF2B5EF4-FFF2-40B4-BE49-F238E27FC236}">
                <a16:creationId xmlns:a16="http://schemas.microsoft.com/office/drawing/2014/main" id="{B3384EEC-5CF0-D0AD-20F9-A6C455478748}"/>
              </a:ext>
            </a:extLst>
          </p:cNvPr>
          <p:cNvSpPr txBox="1"/>
          <p:nvPr/>
        </p:nvSpPr>
        <p:spPr>
          <a:xfrm>
            <a:off x="8251403" y="3051999"/>
            <a:ext cx="3171766" cy="276999"/>
          </a:xfrm>
          <a:prstGeom prst="rect">
            <a:avLst/>
          </a:prstGeom>
          <a:noFill/>
        </p:spPr>
        <p:txBody>
          <a:bodyPr wrap="none" lIns="0" tIns="0" rIns="0" bIns="0" rtlCol="0">
            <a:spAutoFit/>
          </a:bodyPr>
          <a:lstStyle/>
          <a:p>
            <a:pPr algn="l">
              <a:buNone/>
            </a:pPr>
            <a:r>
              <a:rPr lang="en-CH" sz="1800" dirty="0">
                <a:latin typeface="+mn-lt"/>
              </a:rPr>
              <a:t>Tune change due to quad error</a:t>
            </a:r>
          </a:p>
        </p:txBody>
      </p:sp>
      <p:sp>
        <p:nvSpPr>
          <p:cNvPr id="30" name="TextBox 29">
            <a:extLst>
              <a:ext uri="{FF2B5EF4-FFF2-40B4-BE49-F238E27FC236}">
                <a16:creationId xmlns:a16="http://schemas.microsoft.com/office/drawing/2014/main" id="{3564A725-EF8B-39EF-5718-9A908441A4CD}"/>
              </a:ext>
            </a:extLst>
          </p:cNvPr>
          <p:cNvSpPr txBox="1"/>
          <p:nvPr/>
        </p:nvSpPr>
        <p:spPr>
          <a:xfrm>
            <a:off x="522200" y="1883792"/>
            <a:ext cx="4001095" cy="276999"/>
          </a:xfrm>
          <a:prstGeom prst="rect">
            <a:avLst/>
          </a:prstGeom>
          <a:noFill/>
        </p:spPr>
        <p:txBody>
          <a:bodyPr wrap="none" lIns="0" tIns="0" rIns="0" bIns="0" rtlCol="0">
            <a:spAutoFit/>
          </a:bodyPr>
          <a:lstStyle/>
          <a:p>
            <a:pPr algn="l">
              <a:buNone/>
            </a:pPr>
            <a:r>
              <a:rPr lang="en-US" sz="1800" dirty="0">
                <a:latin typeface="+mn-lt"/>
              </a:rPr>
              <a:t>Closed o</a:t>
            </a:r>
            <a:r>
              <a:rPr lang="en-CH" sz="1800" dirty="0">
                <a:latin typeface="+mn-lt"/>
              </a:rPr>
              <a:t>rbit variation due to single kick</a:t>
            </a:r>
          </a:p>
        </p:txBody>
      </p:sp>
      <p:sp>
        <p:nvSpPr>
          <p:cNvPr id="31" name="TextBox 30">
            <a:extLst>
              <a:ext uri="{FF2B5EF4-FFF2-40B4-BE49-F238E27FC236}">
                <a16:creationId xmlns:a16="http://schemas.microsoft.com/office/drawing/2014/main" id="{B4608550-8DB0-DA79-4BEB-4C5D949B0AA1}"/>
              </a:ext>
            </a:extLst>
          </p:cNvPr>
          <p:cNvSpPr txBox="1"/>
          <p:nvPr/>
        </p:nvSpPr>
        <p:spPr>
          <a:xfrm>
            <a:off x="5176995" y="1902395"/>
            <a:ext cx="2628925" cy="276999"/>
          </a:xfrm>
          <a:prstGeom prst="rect">
            <a:avLst/>
          </a:prstGeom>
          <a:noFill/>
        </p:spPr>
        <p:txBody>
          <a:bodyPr wrap="none" lIns="0" tIns="0" rIns="0" bIns="0" rtlCol="0">
            <a:spAutoFit/>
          </a:bodyPr>
          <a:lstStyle/>
          <a:p>
            <a:pPr algn="l">
              <a:buNone/>
            </a:pPr>
            <a:r>
              <a:rPr lang="en-US" sz="1800" dirty="0">
                <a:latin typeface="+mn-lt"/>
              </a:rPr>
              <a:t>rms orbit due to rms kicks</a:t>
            </a:r>
            <a:endParaRPr lang="en-CH" sz="1800" dirty="0">
              <a:latin typeface="+mn-lt"/>
            </a:endParaRPr>
          </a:p>
        </p:txBody>
      </p:sp>
      <p:sp>
        <p:nvSpPr>
          <p:cNvPr id="32" name="TextBox 31">
            <a:extLst>
              <a:ext uri="{FF2B5EF4-FFF2-40B4-BE49-F238E27FC236}">
                <a16:creationId xmlns:a16="http://schemas.microsoft.com/office/drawing/2014/main" id="{49C8DD2C-F31D-9ED1-8CC6-3F5C7ABCCCA5}"/>
              </a:ext>
            </a:extLst>
          </p:cNvPr>
          <p:cNvSpPr txBox="1"/>
          <p:nvPr/>
        </p:nvSpPr>
        <p:spPr>
          <a:xfrm>
            <a:off x="2743999" y="2996952"/>
            <a:ext cx="3654847" cy="276999"/>
          </a:xfrm>
          <a:prstGeom prst="rect">
            <a:avLst/>
          </a:prstGeom>
          <a:noFill/>
        </p:spPr>
        <p:txBody>
          <a:bodyPr wrap="none" lIns="0" tIns="0" rIns="0" bIns="0" rtlCol="0">
            <a:spAutoFit/>
          </a:bodyPr>
          <a:lstStyle/>
          <a:p>
            <a:pPr algn="l">
              <a:buNone/>
            </a:pPr>
            <a:r>
              <a:rPr lang="en-US" sz="1800" dirty="0">
                <a:latin typeface="+mn-lt"/>
              </a:rPr>
              <a:t>Kicks from field error/misalignments</a:t>
            </a:r>
            <a:endParaRPr lang="en-CH" sz="1800" dirty="0">
              <a:latin typeface="+mn-lt"/>
            </a:endParaRPr>
          </a:p>
        </p:txBody>
      </p:sp>
      <p:sp>
        <p:nvSpPr>
          <p:cNvPr id="35" name="TextBox 34">
            <a:extLst>
              <a:ext uri="{FF2B5EF4-FFF2-40B4-BE49-F238E27FC236}">
                <a16:creationId xmlns:a16="http://schemas.microsoft.com/office/drawing/2014/main" id="{AD0A6B6D-9151-90A6-B641-26D6FA01966E}"/>
              </a:ext>
            </a:extLst>
          </p:cNvPr>
          <p:cNvSpPr txBox="1"/>
          <p:nvPr/>
        </p:nvSpPr>
        <p:spPr>
          <a:xfrm>
            <a:off x="7791578" y="4180288"/>
            <a:ext cx="4321696" cy="276999"/>
          </a:xfrm>
          <a:prstGeom prst="rect">
            <a:avLst/>
          </a:prstGeom>
          <a:noFill/>
        </p:spPr>
        <p:txBody>
          <a:bodyPr wrap="none" lIns="0" tIns="0" rIns="0" bIns="0" rtlCol="0">
            <a:spAutoFit/>
          </a:bodyPr>
          <a:lstStyle/>
          <a:p>
            <a:pPr algn="l">
              <a:buNone/>
            </a:pPr>
            <a:r>
              <a:rPr lang="en-CH" sz="1800" dirty="0">
                <a:latin typeface="+mn-lt"/>
              </a:rPr>
              <a:t>Minimum tune approach due to skew error</a:t>
            </a:r>
          </a:p>
        </p:txBody>
      </p:sp>
      <p:sp>
        <p:nvSpPr>
          <p:cNvPr id="36" name="TextBox 35">
            <a:extLst>
              <a:ext uri="{FF2B5EF4-FFF2-40B4-BE49-F238E27FC236}">
                <a16:creationId xmlns:a16="http://schemas.microsoft.com/office/drawing/2014/main" id="{3D28336F-1CB7-6EF3-9804-DA2DEA702465}"/>
              </a:ext>
            </a:extLst>
          </p:cNvPr>
          <p:cNvSpPr txBox="1"/>
          <p:nvPr/>
        </p:nvSpPr>
        <p:spPr>
          <a:xfrm>
            <a:off x="1798518" y="5301090"/>
            <a:ext cx="3821559" cy="276999"/>
          </a:xfrm>
          <a:prstGeom prst="rect">
            <a:avLst/>
          </a:prstGeom>
          <a:noFill/>
        </p:spPr>
        <p:txBody>
          <a:bodyPr wrap="none" lIns="0" tIns="0" rIns="0" bIns="0" rtlCol="0">
            <a:spAutoFit/>
          </a:bodyPr>
          <a:lstStyle/>
          <a:p>
            <a:pPr algn="l">
              <a:buNone/>
            </a:pPr>
            <a:r>
              <a:rPr lang="en-CH" sz="1800" dirty="0">
                <a:latin typeface="+mn-lt"/>
              </a:rPr>
              <a:t>Beta beat due to several quad errors</a:t>
            </a:r>
          </a:p>
        </p:txBody>
      </p:sp>
      <p:pic>
        <p:nvPicPr>
          <p:cNvPr id="37" name="Picture 36">
            <a:extLst>
              <a:ext uri="{FF2B5EF4-FFF2-40B4-BE49-F238E27FC236}">
                <a16:creationId xmlns:a16="http://schemas.microsoft.com/office/drawing/2014/main" id="{805F4F64-B6C4-ED48-C401-3E204153F7B9}"/>
              </a:ext>
            </a:extLst>
          </p:cNvPr>
          <p:cNvPicPr>
            <a:picLocks noChangeAspect="1"/>
          </p:cNvPicPr>
          <p:nvPr/>
        </p:nvPicPr>
        <p:blipFill>
          <a:blip r:embed="rId13"/>
          <a:stretch>
            <a:fillRect/>
          </a:stretch>
        </p:blipFill>
        <p:spPr>
          <a:xfrm>
            <a:off x="7805920" y="5578089"/>
            <a:ext cx="3148885" cy="550825"/>
          </a:xfrm>
          <a:prstGeom prst="rect">
            <a:avLst/>
          </a:prstGeom>
          <a:ln w="19050">
            <a:solidFill>
              <a:schemeClr val="accent3"/>
            </a:solidFill>
          </a:ln>
        </p:spPr>
      </p:pic>
      <p:sp>
        <p:nvSpPr>
          <p:cNvPr id="38" name="TextBox 37">
            <a:extLst>
              <a:ext uri="{FF2B5EF4-FFF2-40B4-BE49-F238E27FC236}">
                <a16:creationId xmlns:a16="http://schemas.microsoft.com/office/drawing/2014/main" id="{9A61198D-2950-B01B-6184-6D9D98FAD930}"/>
              </a:ext>
            </a:extLst>
          </p:cNvPr>
          <p:cNvSpPr txBox="1"/>
          <p:nvPr/>
        </p:nvSpPr>
        <p:spPr>
          <a:xfrm>
            <a:off x="8476268" y="5301090"/>
            <a:ext cx="1808187" cy="276999"/>
          </a:xfrm>
          <a:prstGeom prst="rect">
            <a:avLst/>
          </a:prstGeom>
          <a:noFill/>
        </p:spPr>
        <p:txBody>
          <a:bodyPr wrap="none" lIns="0" tIns="0" rIns="0" bIns="0" rtlCol="0">
            <a:spAutoFit/>
          </a:bodyPr>
          <a:lstStyle/>
          <a:p>
            <a:pPr algn="l">
              <a:buNone/>
            </a:pPr>
            <a:r>
              <a:rPr lang="en-US" sz="1800" dirty="0">
                <a:latin typeface="+mn-lt"/>
              </a:rPr>
              <a:t>R</a:t>
            </a:r>
            <a:r>
              <a:rPr lang="en-CH" sz="1800" dirty="0">
                <a:latin typeface="+mn-lt"/>
              </a:rPr>
              <a:t>ms beta beating</a:t>
            </a:r>
          </a:p>
        </p:txBody>
      </p:sp>
      <p:pic>
        <p:nvPicPr>
          <p:cNvPr id="2" name="Picture 1">
            <a:extLst>
              <a:ext uri="{FF2B5EF4-FFF2-40B4-BE49-F238E27FC236}">
                <a16:creationId xmlns:a16="http://schemas.microsoft.com/office/drawing/2014/main" id="{744636EE-4592-2BA6-6B5F-11FB32FCCEBC}"/>
              </a:ext>
            </a:extLst>
          </p:cNvPr>
          <p:cNvPicPr>
            <a:picLocks noChangeAspect="1"/>
          </p:cNvPicPr>
          <p:nvPr/>
        </p:nvPicPr>
        <p:blipFill>
          <a:blip r:embed="rId14"/>
          <a:stretch>
            <a:fillRect/>
          </a:stretch>
        </p:blipFill>
        <p:spPr>
          <a:xfrm>
            <a:off x="710760" y="5587070"/>
            <a:ext cx="6440101" cy="523001"/>
          </a:xfrm>
          <a:prstGeom prst="rect">
            <a:avLst/>
          </a:prstGeom>
          <a:ln w="19050">
            <a:solidFill>
              <a:schemeClr val="accent3"/>
            </a:solidFill>
          </a:ln>
        </p:spPr>
      </p:pic>
      <p:pic>
        <p:nvPicPr>
          <p:cNvPr id="7" name="Picture 6">
            <a:extLst>
              <a:ext uri="{FF2B5EF4-FFF2-40B4-BE49-F238E27FC236}">
                <a16:creationId xmlns:a16="http://schemas.microsoft.com/office/drawing/2014/main" id="{F21DD89E-CEB1-1C74-CEF2-19CD22AFBEF9}"/>
              </a:ext>
            </a:extLst>
          </p:cNvPr>
          <p:cNvPicPr>
            <a:picLocks noChangeAspect="1"/>
          </p:cNvPicPr>
          <p:nvPr/>
        </p:nvPicPr>
        <p:blipFill>
          <a:blip r:embed="rId15"/>
          <a:stretch>
            <a:fillRect/>
          </a:stretch>
        </p:blipFill>
        <p:spPr>
          <a:xfrm>
            <a:off x="8430468" y="4492877"/>
            <a:ext cx="2966925" cy="632806"/>
          </a:xfrm>
          <a:prstGeom prst="rect">
            <a:avLst/>
          </a:prstGeom>
          <a:ln w="19050">
            <a:solidFill>
              <a:schemeClr val="accent3"/>
            </a:solidFill>
          </a:ln>
        </p:spPr>
      </p:pic>
      <p:pic>
        <p:nvPicPr>
          <p:cNvPr id="8" name="Picture 7">
            <a:extLst>
              <a:ext uri="{FF2B5EF4-FFF2-40B4-BE49-F238E27FC236}">
                <a16:creationId xmlns:a16="http://schemas.microsoft.com/office/drawing/2014/main" id="{3DE1631B-AD5E-F723-977E-4676A3B41FF3}"/>
              </a:ext>
            </a:extLst>
          </p:cNvPr>
          <p:cNvPicPr>
            <a:picLocks noChangeAspect="1"/>
          </p:cNvPicPr>
          <p:nvPr/>
        </p:nvPicPr>
        <p:blipFill>
          <a:blip r:embed="rId16"/>
          <a:stretch>
            <a:fillRect/>
          </a:stretch>
        </p:blipFill>
        <p:spPr>
          <a:xfrm>
            <a:off x="8718884" y="897982"/>
            <a:ext cx="2951918" cy="553865"/>
          </a:xfrm>
          <a:prstGeom prst="rect">
            <a:avLst/>
          </a:prstGeom>
          <a:ln w="28575">
            <a:solidFill>
              <a:schemeClr val="accent3"/>
            </a:solidFill>
          </a:ln>
        </p:spPr>
      </p:pic>
    </p:spTree>
    <p:extLst>
      <p:ext uri="{BB962C8B-B14F-4D97-AF65-F5344CB8AC3E}">
        <p14:creationId xmlns:p14="http://schemas.microsoft.com/office/powerpoint/2010/main" val="198484872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0CC0FF9-5F72-E6A8-B71E-DB382C1BB6A2}"/>
              </a:ext>
            </a:extLst>
          </p:cNvPr>
          <p:cNvSpPr>
            <a:spLocks noGrp="1"/>
          </p:cNvSpPr>
          <p:nvPr>
            <p:ph idx="1"/>
          </p:nvPr>
        </p:nvSpPr>
        <p:spPr/>
        <p:txBody>
          <a:bodyPr/>
          <a:lstStyle/>
          <a:p>
            <a:pPr marL="342900" indent="-342900">
              <a:buFont typeface="Arial" panose="020B0604020202020204" pitchFamily="34" charset="0"/>
              <a:buChar char="•"/>
            </a:pPr>
            <a:r>
              <a:rPr lang="en-GB" dirty="0"/>
              <a:t>Recap on kicks in constant magnetic (and electrostatic) fields</a:t>
            </a:r>
          </a:p>
          <a:p>
            <a:pPr marL="342900" indent="-342900">
              <a:buFont typeface="Arial" panose="020B0604020202020204" pitchFamily="34" charset="0"/>
              <a:buChar char="•"/>
            </a:pPr>
            <a:r>
              <a:rPr lang="en-GB" dirty="0"/>
              <a:t>Effect of misalignments</a:t>
            </a:r>
          </a:p>
          <a:p>
            <a:pPr marL="342900" indent="-342900">
              <a:buFont typeface="Arial" panose="020B0604020202020204" pitchFamily="34" charset="0"/>
              <a:buChar char="•"/>
            </a:pPr>
            <a:r>
              <a:rPr lang="en-GB" dirty="0"/>
              <a:t>Multiple expansion of magnetic fields</a:t>
            </a:r>
          </a:p>
          <a:p>
            <a:pPr marL="342900" indent="-342900">
              <a:buFont typeface="Arial" panose="020B0604020202020204" pitchFamily="34" charset="0"/>
              <a:buChar char="•"/>
            </a:pPr>
            <a:r>
              <a:rPr lang="en-GB" dirty="0"/>
              <a:t>Quadrupole scan</a:t>
            </a:r>
          </a:p>
        </p:txBody>
      </p:sp>
      <p:sp>
        <p:nvSpPr>
          <p:cNvPr id="2" name="Title 1">
            <a:extLst>
              <a:ext uri="{FF2B5EF4-FFF2-40B4-BE49-F238E27FC236}">
                <a16:creationId xmlns:a16="http://schemas.microsoft.com/office/drawing/2014/main" id="{8202A5F1-85AE-8C72-1527-84334908A8B9}"/>
              </a:ext>
            </a:extLst>
          </p:cNvPr>
          <p:cNvSpPr>
            <a:spLocks noGrp="1"/>
          </p:cNvSpPr>
          <p:nvPr>
            <p:ph type="title"/>
          </p:nvPr>
        </p:nvSpPr>
        <p:spPr/>
        <p:txBody>
          <a:bodyPr/>
          <a:lstStyle/>
          <a:p>
            <a:r>
              <a:rPr lang="en-GB" dirty="0"/>
              <a:t>APPENDIX</a:t>
            </a:r>
          </a:p>
        </p:txBody>
      </p:sp>
      <p:sp>
        <p:nvSpPr>
          <p:cNvPr id="3" name="Date Placeholder 2">
            <a:extLst>
              <a:ext uri="{FF2B5EF4-FFF2-40B4-BE49-F238E27FC236}">
                <a16:creationId xmlns:a16="http://schemas.microsoft.com/office/drawing/2014/main" id="{D28115EA-1B90-F02F-C6F1-89C4CA040E74}"/>
              </a:ext>
            </a:extLst>
          </p:cNvPr>
          <p:cNvSpPr>
            <a:spLocks noGrp="1"/>
          </p:cNvSpPr>
          <p:nvPr>
            <p:ph type="dt" sz="half" idx="10"/>
          </p:nvPr>
        </p:nvSpPr>
        <p:spPr/>
        <p:txBody>
          <a:bodyPr/>
          <a:lstStyle/>
          <a:p>
            <a:r>
              <a:rPr lang="en-US"/>
              <a:t>21.09.2025 - 04.10.2025</a:t>
            </a:r>
            <a:endParaRPr lang="en-US" dirty="0"/>
          </a:p>
        </p:txBody>
      </p:sp>
      <p:sp>
        <p:nvSpPr>
          <p:cNvPr id="4" name="Footer Placeholder 3">
            <a:extLst>
              <a:ext uri="{FF2B5EF4-FFF2-40B4-BE49-F238E27FC236}">
                <a16:creationId xmlns:a16="http://schemas.microsoft.com/office/drawing/2014/main" id="{7C8AC948-A9BC-A70E-4303-B2F830530F9B}"/>
              </a:ext>
            </a:extLst>
          </p:cNvPr>
          <p:cNvSpPr>
            <a:spLocks noGrp="1"/>
          </p:cNvSpPr>
          <p:nvPr>
            <p:ph type="ftr" sz="quarter" idx="11"/>
          </p:nvPr>
        </p:nvSpPr>
        <p:spPr/>
        <p:txBody>
          <a:bodyPr/>
          <a:lstStyle/>
          <a:p>
            <a:r>
              <a:rPr lang="en-US"/>
              <a:t>Linear Imperfections and Correction</a:t>
            </a:r>
            <a:endParaRPr lang="en-US" dirty="0"/>
          </a:p>
        </p:txBody>
      </p:sp>
      <p:sp>
        <p:nvSpPr>
          <p:cNvPr id="5" name="Slide Number Placeholder 4">
            <a:extLst>
              <a:ext uri="{FF2B5EF4-FFF2-40B4-BE49-F238E27FC236}">
                <a16:creationId xmlns:a16="http://schemas.microsoft.com/office/drawing/2014/main" id="{C30BA6C6-BBE1-BD25-B5E7-97E411FABCC3}"/>
              </a:ext>
            </a:extLst>
          </p:cNvPr>
          <p:cNvSpPr>
            <a:spLocks noGrp="1"/>
          </p:cNvSpPr>
          <p:nvPr>
            <p:ph type="sldNum" sz="quarter" idx="12"/>
          </p:nvPr>
        </p:nvSpPr>
        <p:spPr/>
        <p:txBody>
          <a:bodyPr/>
          <a:lstStyle/>
          <a:p>
            <a:fld id="{36B5EA5A-BC32-A742-B11B-8E7414D5B535}" type="slidenum">
              <a:rPr lang="en-US" smtClean="0"/>
              <a:pPr/>
              <a:t>89</a:t>
            </a:fld>
            <a:endParaRPr lang="en-US" dirty="0"/>
          </a:p>
        </p:txBody>
      </p:sp>
    </p:spTree>
    <p:extLst>
      <p:ext uri="{BB962C8B-B14F-4D97-AF65-F5344CB8AC3E}">
        <p14:creationId xmlns:p14="http://schemas.microsoft.com/office/powerpoint/2010/main" val="582815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sz="1800" dirty="0"/>
              <a:t>To ensure that the accelerator elements are in the correct position the </a:t>
            </a:r>
            <a:r>
              <a:rPr lang="en-US" sz="1800" b="1" dirty="0"/>
              <a:t>alignment must be precise </a:t>
            </a:r>
            <a:r>
              <a:rPr lang="en-US" sz="1800" dirty="0"/>
              <a:t>–</a:t>
            </a:r>
          </a:p>
          <a:p>
            <a:pPr lvl="2"/>
            <a:r>
              <a:rPr lang="en-US" dirty="0"/>
              <a:t>For </a:t>
            </a:r>
            <a:r>
              <a:rPr lang="en-US" b="1" dirty="0"/>
              <a:t>CERN hadron machines </a:t>
            </a:r>
            <a:r>
              <a:rPr lang="en-US" dirty="0"/>
              <a:t>we aim for </a:t>
            </a:r>
            <a:r>
              <a:rPr lang="en-US" b="1" dirty="0"/>
              <a:t>accuracies of about </a:t>
            </a:r>
            <a:r>
              <a:rPr lang="en-US" b="1" dirty="0">
                <a:solidFill>
                  <a:srgbClr val="0000FF"/>
                </a:solidFill>
              </a:rPr>
              <a:t>0.1 mm</a:t>
            </a:r>
            <a:endParaRPr lang="en-US" dirty="0"/>
          </a:p>
          <a:p>
            <a:pPr lvl="2"/>
            <a:r>
              <a:rPr lang="en-US" dirty="0"/>
              <a:t>To the level of </a:t>
            </a:r>
            <a:r>
              <a:rPr lang="en-US" b="1" dirty="0"/>
              <a:t>nanometer</a:t>
            </a:r>
            <a:r>
              <a:rPr lang="en-US" dirty="0"/>
              <a:t> for linear colliders, e.g. the </a:t>
            </a:r>
            <a:r>
              <a:rPr lang="en-US" b="1" dirty="0">
                <a:hlinkClick r:id="rId2"/>
              </a:rPr>
              <a:t>CLIC final focusing</a:t>
            </a:r>
            <a:r>
              <a:rPr lang="en-US" b="1" dirty="0"/>
              <a:t> </a:t>
            </a:r>
            <a:r>
              <a:rPr lang="en-US" dirty="0"/>
              <a:t>!</a:t>
            </a:r>
          </a:p>
          <a:p>
            <a:pPr lvl="2"/>
            <a:endParaRPr lang="en-US" dirty="0"/>
          </a:p>
          <a:p>
            <a:pPr lvl="1"/>
            <a:r>
              <a:rPr lang="en-US" sz="1800" dirty="0"/>
              <a:t>The </a:t>
            </a:r>
            <a:r>
              <a:rPr lang="en-US" sz="1800" b="1" dirty="0"/>
              <a:t>alignment process </a:t>
            </a:r>
            <a:r>
              <a:rPr lang="en-US" sz="1800" dirty="0"/>
              <a:t>implies:</a:t>
            </a:r>
          </a:p>
          <a:p>
            <a:pPr lvl="2"/>
            <a:r>
              <a:rPr lang="en-US" dirty="0"/>
              <a:t>Precise measurements of the </a:t>
            </a:r>
            <a:r>
              <a:rPr lang="en-US" b="1" dirty="0"/>
              <a:t>magnetic axis </a:t>
            </a:r>
            <a:r>
              <a:rPr lang="en-US" dirty="0"/>
              <a:t>in the laboratory </a:t>
            </a:r>
            <a:br>
              <a:rPr lang="en-US" dirty="0"/>
            </a:br>
            <a:r>
              <a:rPr lang="en-US" dirty="0"/>
              <a:t>with reference to the element </a:t>
            </a:r>
            <a:r>
              <a:rPr lang="en-US" b="1" dirty="0"/>
              <a:t>alignment markers </a:t>
            </a:r>
            <a:r>
              <a:rPr lang="en-US" dirty="0"/>
              <a:t>used by the </a:t>
            </a:r>
            <a:br>
              <a:rPr lang="en-US" dirty="0"/>
            </a:br>
            <a:r>
              <a:rPr lang="en-US" dirty="0"/>
              <a:t>survey group.</a:t>
            </a:r>
          </a:p>
          <a:p>
            <a:pPr lvl="2"/>
            <a:r>
              <a:rPr lang="en-US" dirty="0"/>
              <a:t>Precise </a:t>
            </a:r>
            <a:r>
              <a:rPr lang="en-US" b="1" dirty="0"/>
              <a:t>in-situ alignment </a:t>
            </a:r>
            <a:r>
              <a:rPr lang="en-US" dirty="0"/>
              <a:t>(position and angle) of the element </a:t>
            </a:r>
            <a:br>
              <a:rPr lang="en-US" dirty="0"/>
            </a:br>
            <a:r>
              <a:rPr lang="en-US" dirty="0"/>
              <a:t>in the tunnel.</a:t>
            </a:r>
          </a:p>
          <a:p>
            <a:pPr lvl="2"/>
            <a:endParaRPr lang="en-US" dirty="0"/>
          </a:p>
          <a:p>
            <a:pPr lvl="1"/>
            <a:r>
              <a:rPr lang="en-US" sz="1800" b="1" dirty="0">
                <a:solidFill>
                  <a:srgbClr val="FF0000"/>
                </a:solidFill>
              </a:rPr>
              <a:t>Alignment errors </a:t>
            </a:r>
            <a:r>
              <a:rPr lang="en-US" sz="1800" b="1" dirty="0"/>
              <a:t>are a common source of </a:t>
            </a:r>
            <a:r>
              <a:rPr lang="en-US" sz="1800" b="1" u="sng" dirty="0"/>
              <a:t>imperfections</a:t>
            </a:r>
            <a:r>
              <a:rPr lang="en-US" sz="1800" dirty="0"/>
              <a:t> </a:t>
            </a:r>
          </a:p>
          <a:p>
            <a:pPr marL="0" lvl="1" indent="0">
              <a:buNone/>
            </a:pPr>
            <a:endParaRPr lang="en-US" dirty="0"/>
          </a:p>
        </p:txBody>
      </p:sp>
      <p:sp>
        <p:nvSpPr>
          <p:cNvPr id="2" name="Title 1"/>
          <p:cNvSpPr>
            <a:spLocks noGrp="1"/>
          </p:cNvSpPr>
          <p:nvPr>
            <p:ph type="title"/>
          </p:nvPr>
        </p:nvSpPr>
        <p:spPr/>
        <p:txBody>
          <a:bodyPr/>
          <a:lstStyle/>
          <a:p>
            <a:r>
              <a:rPr lang="en-GB" dirty="0"/>
              <a:t>From model to reality - </a:t>
            </a:r>
            <a:r>
              <a:rPr lang="en-GB" dirty="0">
                <a:solidFill>
                  <a:schemeClr val="accent3"/>
                </a:solidFill>
              </a:rPr>
              <a:t>alignment</a:t>
            </a:r>
            <a:endParaRPr lang="en-US" dirty="0">
              <a:solidFill>
                <a:schemeClr val="accent3"/>
              </a:solidFill>
            </a:endParaRPr>
          </a:p>
        </p:txBody>
      </p:sp>
      <p:sp>
        <p:nvSpPr>
          <p:cNvPr id="4" name="Date Placeholder 3">
            <a:extLst>
              <a:ext uri="{FF2B5EF4-FFF2-40B4-BE49-F238E27FC236}">
                <a16:creationId xmlns:a16="http://schemas.microsoft.com/office/drawing/2014/main" id="{C585AFD5-4BFD-4651-918F-2D025B35A7F3}"/>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4D8C9DD2-E2AC-EB78-EF22-932C84399EAE}"/>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EE68A433-6396-8020-2186-E83DAA0A63BA}"/>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7" name="Group 6">
            <a:extLst>
              <a:ext uri="{FF2B5EF4-FFF2-40B4-BE49-F238E27FC236}">
                <a16:creationId xmlns:a16="http://schemas.microsoft.com/office/drawing/2014/main" id="{1CAA136F-3181-7C78-0CC6-23572D19C8FE}"/>
              </a:ext>
            </a:extLst>
          </p:cNvPr>
          <p:cNvGrpSpPr/>
          <p:nvPr/>
        </p:nvGrpSpPr>
        <p:grpSpPr>
          <a:xfrm>
            <a:off x="7074186" y="3068960"/>
            <a:ext cx="5103172" cy="3115790"/>
            <a:chOff x="7496838" y="3327014"/>
            <a:chExt cx="4680520" cy="2857736"/>
          </a:xfrm>
        </p:grpSpPr>
        <p:pic>
          <p:nvPicPr>
            <p:cNvPr id="10" name="Picture 9" descr="TS3-33010-straight-section-MDH-BPH-QF.JPG"/>
            <p:cNvPicPr>
              <a:picLocks noChangeAspect="1"/>
            </p:cNvPicPr>
            <p:nvPr/>
          </p:nvPicPr>
          <p:blipFill rotWithShape="1">
            <a:blip r:embed="rId3">
              <a:extLst>
                <a:ext uri="{28A0092B-C50C-407E-A947-70E740481C1C}">
                  <a14:useLocalDpi xmlns:a14="http://schemas.microsoft.com/office/drawing/2010/main" val="0"/>
                </a:ext>
              </a:extLst>
            </a:blip>
            <a:srcRect l="29630" t="14877" b="24082"/>
            <a:stretch/>
          </p:blipFill>
          <p:spPr>
            <a:xfrm>
              <a:off x="7496838" y="3327014"/>
              <a:ext cx="4392692" cy="2857736"/>
            </a:xfrm>
            <a:prstGeom prst="rect">
              <a:avLst/>
            </a:prstGeom>
          </p:spPr>
        </p:pic>
        <p:sp>
          <p:nvSpPr>
            <p:cNvPr id="11" name="Oval 10"/>
            <p:cNvSpPr/>
            <p:nvPr/>
          </p:nvSpPr>
          <p:spPr bwMode="auto">
            <a:xfrm>
              <a:off x="8705666" y="3441790"/>
              <a:ext cx="792088" cy="787308"/>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pPr>
              <a:endParaRPr lang="en-GB" sz="1800">
                <a:latin typeface="Comic Sans MS" pitchFamily="66" charset="0"/>
              </a:endParaRPr>
            </a:p>
          </p:txBody>
        </p:sp>
        <p:sp>
          <p:nvSpPr>
            <p:cNvPr id="12" name="Oval 11"/>
            <p:cNvSpPr/>
            <p:nvPr/>
          </p:nvSpPr>
          <p:spPr bwMode="auto">
            <a:xfrm>
              <a:off x="11385270" y="3615046"/>
              <a:ext cx="792088" cy="787308"/>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spcBef>
                  <a:spcPct val="0"/>
                </a:spcBef>
                <a:buClrTx/>
                <a:buSzTx/>
                <a:buNone/>
              </a:pPr>
              <a:endParaRPr lang="en-GB" sz="1800">
                <a:latin typeface="Comic Sans MS" pitchFamily="66" charset="0"/>
              </a:endParaRPr>
            </a:p>
          </p:txBody>
        </p:sp>
      </p:grpSp>
    </p:spTree>
    <p:extLst>
      <p:ext uri="{BB962C8B-B14F-4D97-AF65-F5344CB8AC3E}">
        <p14:creationId xmlns:p14="http://schemas.microsoft.com/office/powerpoint/2010/main" val="373642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BC41BD-59F1-0827-3BB9-C83BF5C79E02}"/>
              </a:ext>
            </a:extLst>
          </p:cNvPr>
          <p:cNvSpPr>
            <a:spLocks noGrp="1"/>
          </p:cNvSpPr>
          <p:nvPr>
            <p:ph idx="1"/>
          </p:nvPr>
        </p:nvSpPr>
        <p:spPr>
          <a:xfrm>
            <a:off x="407989" y="1124743"/>
            <a:ext cx="7920483" cy="4102759"/>
          </a:xfrm>
        </p:spPr>
        <p:txBody>
          <a:bodyPr/>
          <a:lstStyle/>
          <a:p>
            <a:r>
              <a:rPr lang="en-GB" noProof="0" dirty="0"/>
              <a:t>Consider a charged particle entering into a region with a constant magnetic field perpendicular to its motion…</a:t>
            </a:r>
          </a:p>
          <a:p>
            <a:pPr marL="457200" indent="-457200">
              <a:buFont typeface="+mj-lt"/>
              <a:buAutoNum type="arabicPeriod"/>
            </a:pPr>
            <a:r>
              <a:rPr lang="en-GB" sz="2000" b="0" noProof="0" dirty="0"/>
              <a:t>From geometric considerations:</a:t>
            </a:r>
          </a:p>
          <a:p>
            <a:pPr marL="457200" indent="-457200">
              <a:buFont typeface="+mj-lt"/>
              <a:buAutoNum type="arabicPeriod"/>
            </a:pPr>
            <a:r>
              <a:rPr lang="en-GB" sz="2000" b="0" noProof="0" dirty="0"/>
              <a:t>Multiplying by the magnetic field B:</a:t>
            </a:r>
            <a:br>
              <a:rPr lang="en-GB" sz="2000" b="0" noProof="0" dirty="0"/>
            </a:br>
            <a:endParaRPr lang="en-GB" sz="2000" b="0" noProof="0" dirty="0"/>
          </a:p>
          <a:p>
            <a:pPr marL="457200" indent="-457200">
              <a:buFont typeface="+mj-lt"/>
              <a:buAutoNum type="arabicPeriod"/>
            </a:pPr>
            <a:r>
              <a:rPr lang="en-GB" sz="2000" b="0" noProof="0" dirty="0"/>
              <a:t>Assuming small angles:</a:t>
            </a:r>
            <a:br>
              <a:rPr lang="en-GB" sz="2000" b="0" noProof="0" dirty="0"/>
            </a:br>
            <a:endParaRPr lang="en-GB" sz="2000" b="0" noProof="0" dirty="0"/>
          </a:p>
          <a:p>
            <a:pPr marL="457200" indent="-457200">
              <a:buFont typeface="+mj-lt"/>
              <a:buAutoNum type="arabicPeriod"/>
            </a:pPr>
            <a:r>
              <a:rPr lang="en-GB" sz="2000" b="0" noProof="0" dirty="0"/>
              <a:t>Equating Lorentz force and centripetal force yields:</a:t>
            </a:r>
            <a:br>
              <a:rPr lang="en-GB" sz="2000" b="0" noProof="0" dirty="0"/>
            </a:br>
            <a:endParaRPr lang="en-GB" sz="2000" b="0" noProof="0" dirty="0"/>
          </a:p>
          <a:p>
            <a:pPr marL="457200" indent="-457200">
              <a:buFont typeface="+mj-lt"/>
              <a:buAutoNum type="arabicPeriod"/>
            </a:pPr>
            <a:endParaRPr lang="en-GB" sz="2000" b="0" noProof="0" dirty="0"/>
          </a:p>
          <a:p>
            <a:pPr marL="457200" indent="-457200">
              <a:buFont typeface="+mj-lt"/>
              <a:buAutoNum type="arabicPeriod"/>
            </a:pPr>
            <a:r>
              <a:rPr lang="en-GB" sz="2000" b="0" noProof="0" dirty="0"/>
              <a:t>Putting everything together:</a:t>
            </a:r>
          </a:p>
          <a:p>
            <a:pPr marL="457200" indent="-457200">
              <a:buFont typeface="+mj-lt"/>
              <a:buAutoNum type="arabicPeriod"/>
            </a:pPr>
            <a:endParaRPr lang="en-GB" sz="2000" b="0" noProof="0" dirty="0"/>
          </a:p>
        </p:txBody>
      </p:sp>
      <p:sp>
        <p:nvSpPr>
          <p:cNvPr id="3" name="Title 2">
            <a:extLst>
              <a:ext uri="{FF2B5EF4-FFF2-40B4-BE49-F238E27FC236}">
                <a16:creationId xmlns:a16="http://schemas.microsoft.com/office/drawing/2014/main" id="{267D13B4-9B6C-1DAE-21D2-BF8B7D3F8C95}"/>
              </a:ext>
            </a:extLst>
          </p:cNvPr>
          <p:cNvSpPr>
            <a:spLocks noGrp="1"/>
          </p:cNvSpPr>
          <p:nvPr>
            <p:ph type="title"/>
          </p:nvPr>
        </p:nvSpPr>
        <p:spPr/>
        <p:txBody>
          <a:bodyPr/>
          <a:lstStyle/>
          <a:p>
            <a:r>
              <a:rPr lang="en-CH" dirty="0"/>
              <a:t>(Optional recap): kick in a constant magnetic field</a:t>
            </a:r>
          </a:p>
        </p:txBody>
      </p:sp>
      <p:sp>
        <p:nvSpPr>
          <p:cNvPr id="4" name="Date Placeholder 3">
            <a:extLst>
              <a:ext uri="{FF2B5EF4-FFF2-40B4-BE49-F238E27FC236}">
                <a16:creationId xmlns:a16="http://schemas.microsoft.com/office/drawing/2014/main" id="{087BEDD9-4C4C-FEEC-C478-7B8C8DCD140C}"/>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A659BEC1-7192-3E53-2A2F-7A0BFDD04E5B}"/>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1FF769FD-0F4D-B717-9230-070FD44B1A89}"/>
              </a:ext>
            </a:extLst>
          </p:cNvPr>
          <p:cNvSpPr>
            <a:spLocks noGrp="1"/>
          </p:cNvSpPr>
          <p:nvPr>
            <p:ph type="sldNum" sz="quarter" idx="12"/>
          </p:nvPr>
        </p:nvSpPr>
        <p:spPr/>
        <p:txBody>
          <a:bodyPr/>
          <a:lstStyle/>
          <a:p>
            <a:fld id="{36B5EA5A-BC32-A742-B11B-8E7414D5B535}" type="slidenum">
              <a:rPr lang="en-US" smtClean="0"/>
              <a:pPr/>
              <a:t>90</a:t>
            </a:fld>
            <a:endParaRPr lang="en-US" dirty="0"/>
          </a:p>
        </p:txBody>
      </p:sp>
      <p:grpSp>
        <p:nvGrpSpPr>
          <p:cNvPr id="70" name="Group 69">
            <a:extLst>
              <a:ext uri="{FF2B5EF4-FFF2-40B4-BE49-F238E27FC236}">
                <a16:creationId xmlns:a16="http://schemas.microsoft.com/office/drawing/2014/main" id="{7E4F5132-7791-2136-2D87-8F1053D6BF5C}"/>
              </a:ext>
            </a:extLst>
          </p:cNvPr>
          <p:cNvGrpSpPr/>
          <p:nvPr/>
        </p:nvGrpSpPr>
        <p:grpSpPr>
          <a:xfrm>
            <a:off x="4727848" y="548680"/>
            <a:ext cx="9112873" cy="10143755"/>
            <a:chOff x="4367808" y="165870"/>
            <a:chExt cx="9112873" cy="10143755"/>
          </a:xfrm>
        </p:grpSpPr>
        <p:sp>
          <p:nvSpPr>
            <p:cNvPr id="41" name="Arc 40">
              <a:extLst>
                <a:ext uri="{FF2B5EF4-FFF2-40B4-BE49-F238E27FC236}">
                  <a16:creationId xmlns:a16="http://schemas.microsoft.com/office/drawing/2014/main" id="{B913E47A-B554-F43E-7DC3-E2DEAC625EEF}"/>
                </a:ext>
              </a:extLst>
            </p:cNvPr>
            <p:cNvSpPr/>
            <p:nvPr/>
          </p:nvSpPr>
          <p:spPr>
            <a:xfrm>
              <a:off x="8040216" y="4844697"/>
              <a:ext cx="1752656" cy="1752656"/>
            </a:xfrm>
            <a:prstGeom prst="arc">
              <a:avLst>
                <a:gd name="adj1" fmla="val 16200000"/>
                <a:gd name="adj2" fmla="val 17688640"/>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7" name="Rectangle 6">
              <a:extLst>
                <a:ext uri="{FF2B5EF4-FFF2-40B4-BE49-F238E27FC236}">
                  <a16:creationId xmlns:a16="http://schemas.microsoft.com/office/drawing/2014/main" id="{6AA55EE4-1C7C-439C-2442-5077D6ABF41C}"/>
                </a:ext>
              </a:extLst>
            </p:cNvPr>
            <p:cNvSpPr/>
            <p:nvPr/>
          </p:nvSpPr>
          <p:spPr>
            <a:xfrm>
              <a:off x="8916000" y="836712"/>
              <a:ext cx="1915483" cy="1111492"/>
            </a:xfrm>
            <a:prstGeom prst="rect">
              <a:avLst/>
            </a:prstGeom>
            <a:solidFill>
              <a:schemeClr val="tx1">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Arc 12">
              <a:extLst>
                <a:ext uri="{FF2B5EF4-FFF2-40B4-BE49-F238E27FC236}">
                  <a16:creationId xmlns:a16="http://schemas.microsoft.com/office/drawing/2014/main" id="{840236F3-848E-EF7F-9BE9-155A5C25BE87}"/>
                </a:ext>
              </a:extLst>
            </p:cNvPr>
            <p:cNvSpPr/>
            <p:nvPr/>
          </p:nvSpPr>
          <p:spPr>
            <a:xfrm>
              <a:off x="4367808" y="1196752"/>
              <a:ext cx="9112873" cy="9112873"/>
            </a:xfrm>
            <a:prstGeom prst="arc">
              <a:avLst>
                <a:gd name="adj1" fmla="val 16200000"/>
                <a:gd name="adj2" fmla="val 17688640"/>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42" name="Straight Connector 41">
              <a:extLst>
                <a:ext uri="{FF2B5EF4-FFF2-40B4-BE49-F238E27FC236}">
                  <a16:creationId xmlns:a16="http://schemas.microsoft.com/office/drawing/2014/main" id="{6DE1A1C3-5AB0-A64C-B9FD-D0C175336B44}"/>
                </a:ext>
              </a:extLst>
            </p:cNvPr>
            <p:cNvCxnSpPr>
              <a:cxnSpLocks/>
            </p:cNvCxnSpPr>
            <p:nvPr/>
          </p:nvCxnSpPr>
          <p:spPr>
            <a:xfrm>
              <a:off x="8112224" y="1196752"/>
              <a:ext cx="324036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35840C5-77C2-1733-2996-DF832B9F9C95}"/>
                </a:ext>
              </a:extLst>
            </p:cNvPr>
            <p:cNvCxnSpPr>
              <a:cxnSpLocks/>
            </p:cNvCxnSpPr>
            <p:nvPr/>
          </p:nvCxnSpPr>
          <p:spPr>
            <a:xfrm>
              <a:off x="9764691" y="1124742"/>
              <a:ext cx="1654544" cy="76274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735FDB9-3C2F-2589-8420-E559574F1CDE}"/>
                </a:ext>
              </a:extLst>
            </p:cNvPr>
            <p:cNvCxnSpPr>
              <a:cxnSpLocks/>
              <a:stCxn id="13" idx="0"/>
            </p:cNvCxnSpPr>
            <p:nvPr/>
          </p:nvCxnSpPr>
          <p:spPr>
            <a:xfrm flipH="1">
              <a:off x="8328248" y="1196752"/>
              <a:ext cx="595996"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8C063D7-40A0-8F90-B054-3DF6619CE398}"/>
                </a:ext>
              </a:extLst>
            </p:cNvPr>
            <p:cNvCxnSpPr>
              <a:cxnSpLocks/>
            </p:cNvCxnSpPr>
            <p:nvPr/>
          </p:nvCxnSpPr>
          <p:spPr>
            <a:xfrm flipH="1" flipV="1">
              <a:off x="10831483" y="1612800"/>
              <a:ext cx="449093" cy="216024"/>
            </a:xfrm>
            <a:prstGeom prst="line">
              <a:avLst/>
            </a:prstGeom>
            <a:ln w="38100">
              <a:solidFill>
                <a:schemeClr val="accent3"/>
              </a:solidFill>
              <a:headEnd type="stealth" w="lg" len="med"/>
              <a:tailEnd type="none" w="med"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AD68713-6E27-37C3-EB99-CEC1C92A1782}"/>
                </a:ext>
              </a:extLst>
            </p:cNvPr>
            <p:cNvCxnSpPr>
              <a:cxnSpLocks/>
            </p:cNvCxnSpPr>
            <p:nvPr/>
          </p:nvCxnSpPr>
          <p:spPr>
            <a:xfrm>
              <a:off x="8916000" y="1196752"/>
              <a:ext cx="0" cy="453650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65D3EE1-A7BC-C652-2A90-DF54D42A485A}"/>
                </a:ext>
              </a:extLst>
            </p:cNvPr>
            <p:cNvCxnSpPr>
              <a:cxnSpLocks/>
              <a:stCxn id="13" idx="2"/>
            </p:cNvCxnSpPr>
            <p:nvPr/>
          </p:nvCxnSpPr>
          <p:spPr>
            <a:xfrm flipH="1">
              <a:off x="8924244" y="1617314"/>
              <a:ext cx="1911977" cy="4115943"/>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7C65DA0D-5373-43D6-A299-8DA9A096002B}"/>
                </a:ext>
              </a:extLst>
            </p:cNvPr>
            <p:cNvPicPr>
              <a:picLocks noChangeAspect="1"/>
            </p:cNvPicPr>
            <p:nvPr/>
          </p:nvPicPr>
          <p:blipFill>
            <a:blip r:embed="rId3"/>
            <a:stretch>
              <a:fillRect/>
            </a:stretch>
          </p:blipFill>
          <p:spPr>
            <a:xfrm>
              <a:off x="8616280" y="2974182"/>
              <a:ext cx="188915" cy="240437"/>
            </a:xfrm>
            <a:prstGeom prst="rect">
              <a:avLst/>
            </a:prstGeom>
          </p:spPr>
        </p:pic>
        <p:pic>
          <p:nvPicPr>
            <p:cNvPr id="40" name="Picture 39">
              <a:extLst>
                <a:ext uri="{FF2B5EF4-FFF2-40B4-BE49-F238E27FC236}">
                  <a16:creationId xmlns:a16="http://schemas.microsoft.com/office/drawing/2014/main" id="{FCF8F54E-614C-AF6D-2EE4-C1922BCEF933}"/>
                </a:ext>
              </a:extLst>
            </p:cNvPr>
            <p:cNvPicPr>
              <a:picLocks noChangeAspect="1"/>
            </p:cNvPicPr>
            <p:nvPr/>
          </p:nvPicPr>
          <p:blipFill>
            <a:blip r:embed="rId4"/>
            <a:stretch>
              <a:fillRect/>
            </a:stretch>
          </p:blipFill>
          <p:spPr>
            <a:xfrm>
              <a:off x="9118369" y="4449771"/>
              <a:ext cx="145983" cy="243305"/>
            </a:xfrm>
            <a:prstGeom prst="rect">
              <a:avLst/>
            </a:prstGeom>
          </p:spPr>
        </p:pic>
        <p:pic>
          <p:nvPicPr>
            <p:cNvPr id="54" name="Picture 53">
              <a:extLst>
                <a:ext uri="{FF2B5EF4-FFF2-40B4-BE49-F238E27FC236}">
                  <a16:creationId xmlns:a16="http://schemas.microsoft.com/office/drawing/2014/main" id="{082F962A-FCE6-3529-2C0F-7152630538B5}"/>
                </a:ext>
              </a:extLst>
            </p:cNvPr>
            <p:cNvPicPr>
              <a:picLocks noChangeAspect="1"/>
            </p:cNvPicPr>
            <p:nvPr/>
          </p:nvPicPr>
          <p:blipFill>
            <a:blip r:embed="rId4"/>
            <a:stretch>
              <a:fillRect/>
            </a:stretch>
          </p:blipFill>
          <p:spPr>
            <a:xfrm>
              <a:off x="10995278" y="1321322"/>
              <a:ext cx="141282" cy="235470"/>
            </a:xfrm>
            <a:prstGeom prst="rect">
              <a:avLst/>
            </a:prstGeom>
          </p:spPr>
        </p:pic>
        <p:sp>
          <p:nvSpPr>
            <p:cNvPr id="55" name="Arc 54">
              <a:extLst>
                <a:ext uri="{FF2B5EF4-FFF2-40B4-BE49-F238E27FC236}">
                  <a16:creationId xmlns:a16="http://schemas.microsoft.com/office/drawing/2014/main" id="{30858FB0-B307-C6BD-5F77-DA3DCA2BBDFC}"/>
                </a:ext>
              </a:extLst>
            </p:cNvPr>
            <p:cNvSpPr/>
            <p:nvPr/>
          </p:nvSpPr>
          <p:spPr>
            <a:xfrm rot="5400000">
              <a:off x="8866866" y="165872"/>
              <a:ext cx="2061762" cy="2061758"/>
            </a:xfrm>
            <a:prstGeom prst="arc">
              <a:avLst>
                <a:gd name="adj1" fmla="val 16200000"/>
                <a:gd name="adj2" fmla="val 17688640"/>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58" name="Picture 57">
              <a:extLst>
                <a:ext uri="{FF2B5EF4-FFF2-40B4-BE49-F238E27FC236}">
                  <a16:creationId xmlns:a16="http://schemas.microsoft.com/office/drawing/2014/main" id="{F6174BF1-0713-108B-03BB-4D4F8A93FAE1}"/>
                </a:ext>
              </a:extLst>
            </p:cNvPr>
            <p:cNvPicPr>
              <a:picLocks noChangeAspect="1"/>
            </p:cNvPicPr>
            <p:nvPr/>
          </p:nvPicPr>
          <p:blipFill>
            <a:blip r:embed="rId5"/>
            <a:stretch>
              <a:fillRect/>
            </a:stretch>
          </p:blipFill>
          <p:spPr>
            <a:xfrm>
              <a:off x="8079237" y="817670"/>
              <a:ext cx="508710" cy="199060"/>
            </a:xfrm>
            <a:prstGeom prst="rect">
              <a:avLst/>
            </a:prstGeom>
          </p:spPr>
        </p:pic>
        <p:sp>
          <p:nvSpPr>
            <p:cNvPr id="60" name="Oval 59">
              <a:extLst>
                <a:ext uri="{FF2B5EF4-FFF2-40B4-BE49-F238E27FC236}">
                  <a16:creationId xmlns:a16="http://schemas.microsoft.com/office/drawing/2014/main" id="{2575A180-D84A-CB14-DC06-8B69485BF5FF}"/>
                </a:ext>
              </a:extLst>
            </p:cNvPr>
            <p:cNvSpPr/>
            <p:nvPr/>
          </p:nvSpPr>
          <p:spPr>
            <a:xfrm>
              <a:off x="8256240" y="1124744"/>
              <a:ext cx="146805" cy="146805"/>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4" name="Straight Arrow Connector 63">
              <a:extLst>
                <a:ext uri="{FF2B5EF4-FFF2-40B4-BE49-F238E27FC236}">
                  <a16:creationId xmlns:a16="http://schemas.microsoft.com/office/drawing/2014/main" id="{C9A37F6F-36AF-A4EC-8E39-E8B66FF16D9A}"/>
                </a:ext>
              </a:extLst>
            </p:cNvPr>
            <p:cNvCxnSpPr/>
            <p:nvPr/>
          </p:nvCxnSpPr>
          <p:spPr>
            <a:xfrm>
              <a:off x="8924244" y="692696"/>
              <a:ext cx="190723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Oval 64">
              <a:extLst>
                <a:ext uri="{FF2B5EF4-FFF2-40B4-BE49-F238E27FC236}">
                  <a16:creationId xmlns:a16="http://schemas.microsoft.com/office/drawing/2014/main" id="{D1AEBC50-D1F4-06E2-A001-2B34A3ECED2B}"/>
                </a:ext>
              </a:extLst>
            </p:cNvPr>
            <p:cNvSpPr/>
            <p:nvPr/>
          </p:nvSpPr>
          <p:spPr>
            <a:xfrm>
              <a:off x="9142622" y="1555002"/>
              <a:ext cx="277705" cy="277705"/>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6" name="Oval 65">
              <a:extLst>
                <a:ext uri="{FF2B5EF4-FFF2-40B4-BE49-F238E27FC236}">
                  <a16:creationId xmlns:a16="http://schemas.microsoft.com/office/drawing/2014/main" id="{77F481B1-6B3B-8B63-79D7-E41808DFD34C}"/>
                </a:ext>
              </a:extLst>
            </p:cNvPr>
            <p:cNvSpPr/>
            <p:nvPr/>
          </p:nvSpPr>
          <p:spPr>
            <a:xfrm>
              <a:off x="9251849" y="1664229"/>
              <a:ext cx="59252" cy="59252"/>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67" name="Picture 66">
              <a:extLst>
                <a:ext uri="{FF2B5EF4-FFF2-40B4-BE49-F238E27FC236}">
                  <a16:creationId xmlns:a16="http://schemas.microsoft.com/office/drawing/2014/main" id="{99F72ADA-80FE-0B7A-05AC-5F72E41B1FC8}"/>
                </a:ext>
              </a:extLst>
            </p:cNvPr>
            <p:cNvPicPr>
              <a:picLocks noChangeAspect="1"/>
            </p:cNvPicPr>
            <p:nvPr/>
          </p:nvPicPr>
          <p:blipFill>
            <a:blip r:embed="rId6"/>
            <a:stretch>
              <a:fillRect/>
            </a:stretch>
          </p:blipFill>
          <p:spPr>
            <a:xfrm>
              <a:off x="9428483" y="1426798"/>
              <a:ext cx="203200" cy="190500"/>
            </a:xfrm>
            <a:prstGeom prst="rect">
              <a:avLst/>
            </a:prstGeom>
          </p:spPr>
        </p:pic>
      </p:grpSp>
      <p:pic>
        <p:nvPicPr>
          <p:cNvPr id="80" name="Picture 79">
            <a:extLst>
              <a:ext uri="{FF2B5EF4-FFF2-40B4-BE49-F238E27FC236}">
                <a16:creationId xmlns:a16="http://schemas.microsoft.com/office/drawing/2014/main" id="{369B4428-2BCC-5CF3-15EF-298B3A1921E6}"/>
              </a:ext>
            </a:extLst>
          </p:cNvPr>
          <p:cNvPicPr>
            <a:picLocks noChangeAspect="1"/>
          </p:cNvPicPr>
          <p:nvPr/>
        </p:nvPicPr>
        <p:blipFill>
          <a:blip r:embed="rId7"/>
          <a:stretch>
            <a:fillRect/>
          </a:stretch>
        </p:blipFill>
        <p:spPr>
          <a:xfrm>
            <a:off x="1677980" y="4606090"/>
            <a:ext cx="5969000" cy="622300"/>
          </a:xfrm>
          <a:prstGeom prst="rect">
            <a:avLst/>
          </a:prstGeom>
        </p:spPr>
      </p:pic>
      <p:sp>
        <p:nvSpPr>
          <p:cNvPr id="8" name="TextBox 7">
            <a:extLst>
              <a:ext uri="{FF2B5EF4-FFF2-40B4-BE49-F238E27FC236}">
                <a16:creationId xmlns:a16="http://schemas.microsoft.com/office/drawing/2014/main" id="{868A11F2-6F14-28CE-391E-F5E6E7AE33CD}"/>
              </a:ext>
            </a:extLst>
          </p:cNvPr>
          <p:cNvSpPr txBox="1"/>
          <p:nvPr/>
        </p:nvSpPr>
        <p:spPr>
          <a:xfrm>
            <a:off x="5801587" y="5354975"/>
            <a:ext cx="2957861" cy="276999"/>
          </a:xfrm>
          <a:prstGeom prst="rect">
            <a:avLst/>
          </a:prstGeom>
          <a:noFill/>
        </p:spPr>
        <p:txBody>
          <a:bodyPr wrap="none" lIns="0" tIns="0" rIns="0" bIns="0" rtlCol="0">
            <a:spAutoFit/>
          </a:bodyPr>
          <a:lstStyle/>
          <a:p>
            <a:pPr algn="l">
              <a:buNone/>
            </a:pPr>
            <a:r>
              <a:rPr lang="en-US" sz="1800" b="1" dirty="0">
                <a:solidFill>
                  <a:schemeClr val="accent3"/>
                </a:solidFill>
              </a:rPr>
              <a:t>L</a:t>
            </a:r>
            <a:r>
              <a:rPr lang="en-CH" sz="1800" b="1" dirty="0">
                <a:solidFill>
                  <a:schemeClr val="accent3"/>
                </a:solidFill>
              </a:rPr>
              <a:t>ocal </a:t>
            </a:r>
            <a:r>
              <a:rPr lang="en-CH" sz="1800" dirty="0">
                <a:solidFill>
                  <a:schemeClr val="accent3"/>
                </a:solidFill>
              </a:rPr>
              <a:t>integrated magnetic field</a:t>
            </a:r>
          </a:p>
        </p:txBody>
      </p:sp>
      <p:sp>
        <p:nvSpPr>
          <p:cNvPr id="9" name="TextBox 8">
            <a:extLst>
              <a:ext uri="{FF2B5EF4-FFF2-40B4-BE49-F238E27FC236}">
                <a16:creationId xmlns:a16="http://schemas.microsoft.com/office/drawing/2014/main" id="{90291A94-80A2-77B3-0BE2-FE705EE219AB}"/>
              </a:ext>
            </a:extLst>
          </p:cNvPr>
          <p:cNvSpPr txBox="1"/>
          <p:nvPr/>
        </p:nvSpPr>
        <p:spPr>
          <a:xfrm>
            <a:off x="5804483" y="5801405"/>
            <a:ext cx="2639762" cy="276999"/>
          </a:xfrm>
          <a:prstGeom prst="rect">
            <a:avLst/>
          </a:prstGeom>
          <a:noFill/>
        </p:spPr>
        <p:txBody>
          <a:bodyPr wrap="none" lIns="0" tIns="0" rIns="0" bIns="0" rtlCol="0">
            <a:spAutoFit/>
          </a:bodyPr>
          <a:lstStyle/>
          <a:p>
            <a:pPr algn="l">
              <a:buNone/>
            </a:pPr>
            <a:r>
              <a:rPr lang="en-US" sz="1800" b="1" dirty="0">
                <a:solidFill>
                  <a:schemeClr val="accent3"/>
                </a:solidFill>
              </a:rPr>
              <a:t>“Constant”</a:t>
            </a:r>
            <a:r>
              <a:rPr lang="en-US" sz="1800" dirty="0">
                <a:solidFill>
                  <a:schemeClr val="accent3"/>
                </a:solidFill>
              </a:rPr>
              <a:t> of the particle</a:t>
            </a:r>
            <a:endParaRPr lang="en-CH" sz="1800" dirty="0">
              <a:solidFill>
                <a:schemeClr val="accent3"/>
              </a:solidFill>
            </a:endParaRPr>
          </a:p>
        </p:txBody>
      </p:sp>
      <p:cxnSp>
        <p:nvCxnSpPr>
          <p:cNvPr id="11" name="Straight Arrow Connector 10">
            <a:extLst>
              <a:ext uri="{FF2B5EF4-FFF2-40B4-BE49-F238E27FC236}">
                <a16:creationId xmlns:a16="http://schemas.microsoft.com/office/drawing/2014/main" id="{33D62B95-D822-DB73-2DD8-55B4F48601A5}"/>
              </a:ext>
            </a:extLst>
          </p:cNvPr>
          <p:cNvCxnSpPr/>
          <p:nvPr/>
        </p:nvCxnSpPr>
        <p:spPr>
          <a:xfrm>
            <a:off x="5408694" y="5507991"/>
            <a:ext cx="357082" cy="0"/>
          </a:xfrm>
          <a:prstGeom prst="straightConnector1">
            <a:avLst/>
          </a:prstGeom>
          <a:ln w="127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FF3B5693-3C82-CE13-D28F-1B4597D17FC5}"/>
              </a:ext>
            </a:extLst>
          </p:cNvPr>
          <p:cNvSpPr/>
          <p:nvPr/>
        </p:nvSpPr>
        <p:spPr>
          <a:xfrm>
            <a:off x="4727848" y="5325429"/>
            <a:ext cx="680846" cy="365125"/>
          </a:xfrm>
          <a:prstGeom prst="ellipse">
            <a:avLst/>
          </a:prstGeom>
          <a:noFill/>
          <a:ln w="127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4" name="Straight Arrow Connector 13">
            <a:extLst>
              <a:ext uri="{FF2B5EF4-FFF2-40B4-BE49-F238E27FC236}">
                <a16:creationId xmlns:a16="http://schemas.microsoft.com/office/drawing/2014/main" id="{0F66ECC2-B9FB-3B7A-9D97-4E4EF9236149}"/>
              </a:ext>
            </a:extLst>
          </p:cNvPr>
          <p:cNvCxnSpPr/>
          <p:nvPr/>
        </p:nvCxnSpPr>
        <p:spPr>
          <a:xfrm>
            <a:off x="5408694" y="5962810"/>
            <a:ext cx="357082" cy="0"/>
          </a:xfrm>
          <a:prstGeom prst="straightConnector1">
            <a:avLst/>
          </a:prstGeom>
          <a:ln w="127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F3B98373-FDBD-D3E7-2A8B-1CD18A983693}"/>
              </a:ext>
            </a:extLst>
          </p:cNvPr>
          <p:cNvSpPr/>
          <p:nvPr/>
        </p:nvSpPr>
        <p:spPr>
          <a:xfrm>
            <a:off x="4727848" y="5780248"/>
            <a:ext cx="680846" cy="365125"/>
          </a:xfrm>
          <a:prstGeom prst="ellipse">
            <a:avLst/>
          </a:prstGeom>
          <a:noFill/>
          <a:ln w="127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a:extLst>
              <a:ext uri="{FF2B5EF4-FFF2-40B4-BE49-F238E27FC236}">
                <a16:creationId xmlns:a16="http://schemas.microsoft.com/office/drawing/2014/main" id="{D88C9306-099F-F9CA-9122-76E452706C84}"/>
              </a:ext>
            </a:extLst>
          </p:cNvPr>
          <p:cNvPicPr>
            <a:picLocks noChangeAspect="1"/>
          </p:cNvPicPr>
          <p:nvPr/>
        </p:nvPicPr>
        <p:blipFill>
          <a:blip r:embed="rId8"/>
          <a:stretch>
            <a:fillRect/>
          </a:stretch>
        </p:blipFill>
        <p:spPr>
          <a:xfrm>
            <a:off x="10219687" y="852042"/>
            <a:ext cx="76200" cy="190500"/>
          </a:xfrm>
          <a:prstGeom prst="rect">
            <a:avLst/>
          </a:prstGeom>
        </p:spPr>
      </p:pic>
      <p:pic>
        <p:nvPicPr>
          <p:cNvPr id="17" name="Picture 16">
            <a:extLst>
              <a:ext uri="{FF2B5EF4-FFF2-40B4-BE49-F238E27FC236}">
                <a16:creationId xmlns:a16="http://schemas.microsoft.com/office/drawing/2014/main" id="{5572C22E-AE65-3E3A-4499-8D342332C8F8}"/>
              </a:ext>
            </a:extLst>
          </p:cNvPr>
          <p:cNvPicPr>
            <a:picLocks noChangeAspect="1"/>
          </p:cNvPicPr>
          <p:nvPr/>
        </p:nvPicPr>
        <p:blipFill>
          <a:blip r:embed="rId9"/>
          <a:stretch>
            <a:fillRect/>
          </a:stretch>
        </p:blipFill>
        <p:spPr>
          <a:xfrm>
            <a:off x="4875294" y="1982972"/>
            <a:ext cx="1220706" cy="276112"/>
          </a:xfrm>
          <a:prstGeom prst="rect">
            <a:avLst/>
          </a:prstGeom>
        </p:spPr>
      </p:pic>
      <p:pic>
        <p:nvPicPr>
          <p:cNvPr id="18" name="Picture 17">
            <a:extLst>
              <a:ext uri="{FF2B5EF4-FFF2-40B4-BE49-F238E27FC236}">
                <a16:creationId xmlns:a16="http://schemas.microsoft.com/office/drawing/2014/main" id="{C5DFD0AE-8C01-4EE9-F724-919DCFC5CEDD}"/>
              </a:ext>
            </a:extLst>
          </p:cNvPr>
          <p:cNvPicPr>
            <a:picLocks noChangeAspect="1"/>
          </p:cNvPicPr>
          <p:nvPr/>
        </p:nvPicPr>
        <p:blipFill>
          <a:blip r:embed="rId10"/>
          <a:stretch>
            <a:fillRect/>
          </a:stretch>
        </p:blipFill>
        <p:spPr>
          <a:xfrm>
            <a:off x="5204067" y="2548295"/>
            <a:ext cx="1783866" cy="292185"/>
          </a:xfrm>
          <a:prstGeom prst="rect">
            <a:avLst/>
          </a:prstGeom>
        </p:spPr>
      </p:pic>
      <p:pic>
        <p:nvPicPr>
          <p:cNvPr id="19" name="Picture 18">
            <a:extLst>
              <a:ext uri="{FF2B5EF4-FFF2-40B4-BE49-F238E27FC236}">
                <a16:creationId xmlns:a16="http://schemas.microsoft.com/office/drawing/2014/main" id="{C1D8DF0A-CC4D-01BE-E4F1-C24930C78232}"/>
              </a:ext>
            </a:extLst>
          </p:cNvPr>
          <p:cNvPicPr>
            <a:picLocks noChangeAspect="1"/>
          </p:cNvPicPr>
          <p:nvPr/>
        </p:nvPicPr>
        <p:blipFill>
          <a:blip r:embed="rId11"/>
          <a:stretch>
            <a:fillRect/>
          </a:stretch>
        </p:blipFill>
        <p:spPr>
          <a:xfrm>
            <a:off x="4037554" y="3189061"/>
            <a:ext cx="964556" cy="682609"/>
          </a:xfrm>
          <a:prstGeom prst="rect">
            <a:avLst/>
          </a:prstGeom>
        </p:spPr>
      </p:pic>
      <p:pic>
        <p:nvPicPr>
          <p:cNvPr id="22" name="Picture 21">
            <a:extLst>
              <a:ext uri="{FF2B5EF4-FFF2-40B4-BE49-F238E27FC236}">
                <a16:creationId xmlns:a16="http://schemas.microsoft.com/office/drawing/2014/main" id="{E0D28E2A-9D48-F1DA-BD7D-DF4FB461B509}"/>
              </a:ext>
            </a:extLst>
          </p:cNvPr>
          <p:cNvPicPr>
            <a:picLocks noChangeAspect="1"/>
          </p:cNvPicPr>
          <p:nvPr/>
        </p:nvPicPr>
        <p:blipFill>
          <a:blip r:embed="rId12"/>
          <a:stretch>
            <a:fillRect/>
          </a:stretch>
        </p:blipFill>
        <p:spPr>
          <a:xfrm>
            <a:off x="4260070" y="5387985"/>
            <a:ext cx="1056219" cy="719454"/>
          </a:xfrm>
          <a:prstGeom prst="rect">
            <a:avLst/>
          </a:prstGeom>
        </p:spPr>
      </p:pic>
    </p:spTree>
    <p:extLst>
      <p:ext uri="{BB962C8B-B14F-4D97-AF65-F5344CB8AC3E}">
        <p14:creationId xmlns:p14="http://schemas.microsoft.com/office/powerpoint/2010/main" val="334790443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3A5DA-7670-DD5A-7A5B-57ADFFB4216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2C635E-6F91-E95A-DDFD-41ADF9BE6119}"/>
              </a:ext>
            </a:extLst>
          </p:cNvPr>
          <p:cNvSpPr>
            <a:spLocks noGrp="1"/>
          </p:cNvSpPr>
          <p:nvPr>
            <p:ph idx="1"/>
          </p:nvPr>
        </p:nvSpPr>
        <p:spPr>
          <a:xfrm>
            <a:off x="407989" y="1124743"/>
            <a:ext cx="7920483" cy="5022412"/>
          </a:xfrm>
        </p:spPr>
        <p:txBody>
          <a:bodyPr/>
          <a:lstStyle/>
          <a:p>
            <a:r>
              <a:rPr lang="en-GB" noProof="0" dirty="0"/>
              <a:t>Consider a charged particle entering a region with a constant electric field perpendicular to its motion…</a:t>
            </a:r>
          </a:p>
          <a:p>
            <a:pPr marL="457200" indent="-457200">
              <a:buFont typeface="+mj-lt"/>
              <a:buAutoNum type="arabicPeriod"/>
            </a:pPr>
            <a:r>
              <a:rPr lang="en-GB" sz="2000" b="0" noProof="0" dirty="0"/>
              <a:t>The increase in transverse momentum is approximately</a:t>
            </a:r>
            <a:br>
              <a:rPr lang="en-GB" sz="2000" b="0" noProof="0" dirty="0"/>
            </a:br>
            <a:endParaRPr lang="en-GB" sz="2000" b="0" noProof="0" dirty="0"/>
          </a:p>
          <a:p>
            <a:pPr marL="457200" indent="-457200">
              <a:buFont typeface="+mj-lt"/>
              <a:buAutoNum type="arabicPeriod"/>
            </a:pPr>
            <a:endParaRPr lang="en-GB" sz="2000" b="0" noProof="0" dirty="0"/>
          </a:p>
          <a:p>
            <a:pPr marL="457200" indent="-457200">
              <a:buFont typeface="+mj-lt"/>
              <a:buAutoNum type="arabicPeriod"/>
            </a:pPr>
            <a:r>
              <a:rPr lang="en-GB" sz="2000" b="0" dirty="0"/>
              <a:t>T</a:t>
            </a:r>
            <a:r>
              <a:rPr lang="en-GB" sz="2000" b="0" noProof="0" dirty="0"/>
              <a:t>he angle is approximately (assuming small kicks)</a:t>
            </a:r>
          </a:p>
          <a:p>
            <a:pPr marL="457200" indent="-457200">
              <a:buFont typeface="+mj-lt"/>
              <a:buAutoNum type="arabicPeriod"/>
            </a:pPr>
            <a:endParaRPr lang="en-GB" sz="2000" b="0" dirty="0"/>
          </a:p>
          <a:p>
            <a:pPr marL="457200" indent="-457200">
              <a:buFont typeface="+mj-lt"/>
              <a:buAutoNum type="arabicPeriod"/>
            </a:pPr>
            <a:endParaRPr lang="en-GB" sz="2000" b="0" dirty="0"/>
          </a:p>
          <a:p>
            <a:pPr marL="457200" indent="-457200">
              <a:buFont typeface="+mj-lt"/>
              <a:buAutoNum type="arabicPeriod"/>
            </a:pPr>
            <a:endParaRPr lang="en-GB" sz="2000" b="0" dirty="0"/>
          </a:p>
          <a:p>
            <a:pPr marL="457200" indent="-457200">
              <a:buFont typeface="Arial" panose="020B0604020202020204" pitchFamily="34" charset="0"/>
              <a:buChar char="•"/>
            </a:pPr>
            <a:r>
              <a:rPr lang="en-GB" sz="2000" b="0" noProof="0" dirty="0"/>
              <a:t>Mind that there is a </a:t>
            </a:r>
            <a:r>
              <a:rPr lang="en-GB" sz="2000" noProof="0" dirty="0"/>
              <a:t>small boost in total </a:t>
            </a:r>
            <a:r>
              <a:rPr lang="en-GB" sz="2000" i="1" noProof="0" dirty="0"/>
              <a:t>p</a:t>
            </a:r>
            <a:r>
              <a:rPr lang="en-GB" sz="2000" noProof="0" dirty="0"/>
              <a:t>, here neglected</a:t>
            </a:r>
            <a:r>
              <a:rPr lang="en-GB" sz="2000" b="0" noProof="0" dirty="0"/>
              <a:t>, which is not there in the magnetic field case!</a:t>
            </a:r>
          </a:p>
          <a:p>
            <a:pPr marL="457200" indent="-457200">
              <a:buFont typeface="+mj-lt"/>
              <a:buAutoNum type="arabicPeriod"/>
            </a:pPr>
            <a:endParaRPr lang="en-GB" sz="2000" b="0" noProof="0" dirty="0"/>
          </a:p>
          <a:p>
            <a:pPr marL="457200" indent="-457200">
              <a:buFont typeface="+mj-lt"/>
              <a:buAutoNum type="arabicPeriod"/>
            </a:pPr>
            <a:endParaRPr lang="en-GB" sz="2000" b="0" noProof="0" dirty="0"/>
          </a:p>
        </p:txBody>
      </p:sp>
      <p:sp>
        <p:nvSpPr>
          <p:cNvPr id="3" name="Title 2">
            <a:extLst>
              <a:ext uri="{FF2B5EF4-FFF2-40B4-BE49-F238E27FC236}">
                <a16:creationId xmlns:a16="http://schemas.microsoft.com/office/drawing/2014/main" id="{00AD74DB-CB84-E741-DF0D-EAEBA25178A8}"/>
              </a:ext>
            </a:extLst>
          </p:cNvPr>
          <p:cNvSpPr>
            <a:spLocks noGrp="1"/>
          </p:cNvSpPr>
          <p:nvPr>
            <p:ph type="title"/>
          </p:nvPr>
        </p:nvSpPr>
        <p:spPr/>
        <p:txBody>
          <a:bodyPr/>
          <a:lstStyle/>
          <a:p>
            <a:r>
              <a:rPr lang="en-CH"/>
              <a:t>(Optional</a:t>
            </a:r>
            <a:r>
              <a:rPr lang="en-US" baseline="30000" dirty="0"/>
              <a:t>2</a:t>
            </a:r>
            <a:r>
              <a:rPr lang="en-CH"/>
              <a:t> </a:t>
            </a:r>
            <a:r>
              <a:rPr lang="en-CH" dirty="0"/>
              <a:t>recap): kick in a </a:t>
            </a:r>
            <a:r>
              <a:rPr lang="en-CH"/>
              <a:t>constant </a:t>
            </a:r>
            <a:r>
              <a:rPr lang="en-US" dirty="0"/>
              <a:t>electric</a:t>
            </a:r>
            <a:r>
              <a:rPr lang="en-CH"/>
              <a:t> </a:t>
            </a:r>
            <a:r>
              <a:rPr lang="en-CH" dirty="0"/>
              <a:t>field</a:t>
            </a:r>
          </a:p>
        </p:txBody>
      </p:sp>
      <p:sp>
        <p:nvSpPr>
          <p:cNvPr id="4" name="Date Placeholder 3">
            <a:extLst>
              <a:ext uri="{FF2B5EF4-FFF2-40B4-BE49-F238E27FC236}">
                <a16:creationId xmlns:a16="http://schemas.microsoft.com/office/drawing/2014/main" id="{8AAE5C6A-A8CB-A823-198D-3CC6BD0FB5EA}"/>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20C0CC52-4E20-D7FF-1008-E1634924A8E2}"/>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B573046E-9C33-12CF-F1F7-66725D8579CC}"/>
              </a:ext>
            </a:extLst>
          </p:cNvPr>
          <p:cNvSpPr>
            <a:spLocks noGrp="1"/>
          </p:cNvSpPr>
          <p:nvPr>
            <p:ph type="sldNum" sz="quarter" idx="12"/>
          </p:nvPr>
        </p:nvSpPr>
        <p:spPr/>
        <p:txBody>
          <a:bodyPr/>
          <a:lstStyle/>
          <a:p>
            <a:fld id="{36B5EA5A-BC32-A742-B11B-8E7414D5B535}" type="slidenum">
              <a:rPr lang="en-US" smtClean="0"/>
              <a:pPr/>
              <a:t>91</a:t>
            </a:fld>
            <a:endParaRPr lang="en-US" dirty="0"/>
          </a:p>
        </p:txBody>
      </p:sp>
      <p:sp>
        <p:nvSpPr>
          <p:cNvPr id="41" name="Arc 40">
            <a:extLst>
              <a:ext uri="{FF2B5EF4-FFF2-40B4-BE49-F238E27FC236}">
                <a16:creationId xmlns:a16="http://schemas.microsoft.com/office/drawing/2014/main" id="{B82471A5-06B4-3C36-5036-C940BF6A03E3}"/>
              </a:ext>
            </a:extLst>
          </p:cNvPr>
          <p:cNvSpPr/>
          <p:nvPr/>
        </p:nvSpPr>
        <p:spPr>
          <a:xfrm>
            <a:off x="8400256" y="5227507"/>
            <a:ext cx="1752656" cy="1752656"/>
          </a:xfrm>
          <a:prstGeom prst="arc">
            <a:avLst>
              <a:gd name="adj1" fmla="val 16200000"/>
              <a:gd name="adj2" fmla="val 17688640"/>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7" name="Rectangle 6">
            <a:extLst>
              <a:ext uri="{FF2B5EF4-FFF2-40B4-BE49-F238E27FC236}">
                <a16:creationId xmlns:a16="http://schemas.microsoft.com/office/drawing/2014/main" id="{0D865C4B-4BA3-4652-C570-3549FCD4A04B}"/>
              </a:ext>
            </a:extLst>
          </p:cNvPr>
          <p:cNvSpPr/>
          <p:nvPr/>
        </p:nvSpPr>
        <p:spPr>
          <a:xfrm>
            <a:off x="9276040" y="1219522"/>
            <a:ext cx="1915483" cy="1111492"/>
          </a:xfrm>
          <a:prstGeom prst="rect">
            <a:avLst/>
          </a:prstGeom>
          <a:solidFill>
            <a:schemeClr val="tx1">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Arc 12">
            <a:extLst>
              <a:ext uri="{FF2B5EF4-FFF2-40B4-BE49-F238E27FC236}">
                <a16:creationId xmlns:a16="http://schemas.microsoft.com/office/drawing/2014/main" id="{0445CB4C-38C0-EA0A-1C32-BEA8D5109385}"/>
              </a:ext>
            </a:extLst>
          </p:cNvPr>
          <p:cNvSpPr/>
          <p:nvPr/>
        </p:nvSpPr>
        <p:spPr>
          <a:xfrm>
            <a:off x="4727848" y="1579562"/>
            <a:ext cx="9112873" cy="9112873"/>
          </a:xfrm>
          <a:prstGeom prst="arc">
            <a:avLst>
              <a:gd name="adj1" fmla="val 16200000"/>
              <a:gd name="adj2" fmla="val 17688640"/>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42" name="Straight Connector 41">
            <a:extLst>
              <a:ext uri="{FF2B5EF4-FFF2-40B4-BE49-F238E27FC236}">
                <a16:creationId xmlns:a16="http://schemas.microsoft.com/office/drawing/2014/main" id="{B51CE200-FB12-D9D2-6A8E-83E736ABE573}"/>
              </a:ext>
            </a:extLst>
          </p:cNvPr>
          <p:cNvCxnSpPr>
            <a:cxnSpLocks/>
          </p:cNvCxnSpPr>
          <p:nvPr/>
        </p:nvCxnSpPr>
        <p:spPr>
          <a:xfrm>
            <a:off x="8472264" y="1579562"/>
            <a:ext cx="324036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962E088-1C2F-030E-5EED-A3D800AB7F0D}"/>
              </a:ext>
            </a:extLst>
          </p:cNvPr>
          <p:cNvCxnSpPr>
            <a:cxnSpLocks/>
          </p:cNvCxnSpPr>
          <p:nvPr/>
        </p:nvCxnSpPr>
        <p:spPr>
          <a:xfrm>
            <a:off x="10124731" y="1507552"/>
            <a:ext cx="2051716" cy="945841"/>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D485D63-9193-AEA0-55EA-6459B8E1D846}"/>
              </a:ext>
            </a:extLst>
          </p:cNvPr>
          <p:cNvCxnSpPr>
            <a:cxnSpLocks/>
            <a:stCxn id="13" idx="0"/>
          </p:cNvCxnSpPr>
          <p:nvPr/>
        </p:nvCxnSpPr>
        <p:spPr>
          <a:xfrm flipH="1">
            <a:off x="8688288" y="1579562"/>
            <a:ext cx="595996"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4B4C94-EFC1-D620-277F-69AA980250DF}"/>
              </a:ext>
            </a:extLst>
          </p:cNvPr>
          <p:cNvCxnSpPr>
            <a:cxnSpLocks/>
          </p:cNvCxnSpPr>
          <p:nvPr/>
        </p:nvCxnSpPr>
        <p:spPr>
          <a:xfrm flipH="1" flipV="1">
            <a:off x="11191523" y="1995610"/>
            <a:ext cx="906332" cy="422838"/>
          </a:xfrm>
          <a:prstGeom prst="line">
            <a:avLst/>
          </a:prstGeom>
          <a:ln w="38100">
            <a:solidFill>
              <a:schemeClr val="accent3"/>
            </a:solidFill>
            <a:headEnd type="stealth" w="lg" len="med"/>
            <a:tailEnd type="none" w="med"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8E81514-9CC3-6815-7DB7-24A2601AB711}"/>
              </a:ext>
            </a:extLst>
          </p:cNvPr>
          <p:cNvCxnSpPr>
            <a:cxnSpLocks/>
          </p:cNvCxnSpPr>
          <p:nvPr/>
        </p:nvCxnSpPr>
        <p:spPr>
          <a:xfrm>
            <a:off x="9276040" y="1579562"/>
            <a:ext cx="0" cy="453650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CA37698-4F2B-51F4-B80E-78703F476026}"/>
              </a:ext>
            </a:extLst>
          </p:cNvPr>
          <p:cNvCxnSpPr>
            <a:cxnSpLocks/>
            <a:stCxn id="13" idx="2"/>
          </p:cNvCxnSpPr>
          <p:nvPr/>
        </p:nvCxnSpPr>
        <p:spPr>
          <a:xfrm flipH="1">
            <a:off x="9284284" y="2000124"/>
            <a:ext cx="1911977" cy="4115943"/>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80CAC0FB-277E-A853-B428-DAF495854CB2}"/>
              </a:ext>
            </a:extLst>
          </p:cNvPr>
          <p:cNvPicPr>
            <a:picLocks noChangeAspect="1"/>
          </p:cNvPicPr>
          <p:nvPr/>
        </p:nvPicPr>
        <p:blipFill>
          <a:blip r:embed="rId3"/>
          <a:stretch>
            <a:fillRect/>
          </a:stretch>
        </p:blipFill>
        <p:spPr>
          <a:xfrm>
            <a:off x="8976320" y="3356992"/>
            <a:ext cx="188915" cy="240437"/>
          </a:xfrm>
          <a:prstGeom prst="rect">
            <a:avLst/>
          </a:prstGeom>
        </p:spPr>
      </p:pic>
      <p:pic>
        <p:nvPicPr>
          <p:cNvPr id="40" name="Picture 39">
            <a:extLst>
              <a:ext uri="{FF2B5EF4-FFF2-40B4-BE49-F238E27FC236}">
                <a16:creationId xmlns:a16="http://schemas.microsoft.com/office/drawing/2014/main" id="{45491725-C08B-70B8-12E6-2B8623EA0705}"/>
              </a:ext>
            </a:extLst>
          </p:cNvPr>
          <p:cNvPicPr>
            <a:picLocks noChangeAspect="1"/>
          </p:cNvPicPr>
          <p:nvPr/>
        </p:nvPicPr>
        <p:blipFill>
          <a:blip r:embed="rId4"/>
          <a:stretch>
            <a:fillRect/>
          </a:stretch>
        </p:blipFill>
        <p:spPr>
          <a:xfrm>
            <a:off x="9478409" y="4832581"/>
            <a:ext cx="145983" cy="243305"/>
          </a:xfrm>
          <a:prstGeom prst="rect">
            <a:avLst/>
          </a:prstGeom>
        </p:spPr>
      </p:pic>
      <p:pic>
        <p:nvPicPr>
          <p:cNvPr id="54" name="Picture 53">
            <a:extLst>
              <a:ext uri="{FF2B5EF4-FFF2-40B4-BE49-F238E27FC236}">
                <a16:creationId xmlns:a16="http://schemas.microsoft.com/office/drawing/2014/main" id="{B559B9C7-AB39-F33A-6F4D-62C365973070}"/>
              </a:ext>
            </a:extLst>
          </p:cNvPr>
          <p:cNvPicPr>
            <a:picLocks noChangeAspect="1"/>
          </p:cNvPicPr>
          <p:nvPr/>
        </p:nvPicPr>
        <p:blipFill>
          <a:blip r:embed="rId4"/>
          <a:stretch>
            <a:fillRect/>
          </a:stretch>
        </p:blipFill>
        <p:spPr>
          <a:xfrm>
            <a:off x="11355318" y="1704132"/>
            <a:ext cx="141282" cy="235470"/>
          </a:xfrm>
          <a:prstGeom prst="rect">
            <a:avLst/>
          </a:prstGeom>
        </p:spPr>
      </p:pic>
      <p:sp>
        <p:nvSpPr>
          <p:cNvPr id="55" name="Arc 54">
            <a:extLst>
              <a:ext uri="{FF2B5EF4-FFF2-40B4-BE49-F238E27FC236}">
                <a16:creationId xmlns:a16="http://schemas.microsoft.com/office/drawing/2014/main" id="{C50CC101-33F5-55D1-59CD-FD3B82345C6E}"/>
              </a:ext>
            </a:extLst>
          </p:cNvPr>
          <p:cNvSpPr/>
          <p:nvPr/>
        </p:nvSpPr>
        <p:spPr>
          <a:xfrm rot="5400000">
            <a:off x="9226906" y="548682"/>
            <a:ext cx="2061762" cy="2061758"/>
          </a:xfrm>
          <a:prstGeom prst="arc">
            <a:avLst>
              <a:gd name="adj1" fmla="val 16200000"/>
              <a:gd name="adj2" fmla="val 17688640"/>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58" name="Picture 57">
            <a:extLst>
              <a:ext uri="{FF2B5EF4-FFF2-40B4-BE49-F238E27FC236}">
                <a16:creationId xmlns:a16="http://schemas.microsoft.com/office/drawing/2014/main" id="{7BCB266B-3231-5B4D-F7D3-6F2C69D9E9F4}"/>
              </a:ext>
            </a:extLst>
          </p:cNvPr>
          <p:cNvPicPr>
            <a:picLocks noChangeAspect="1"/>
          </p:cNvPicPr>
          <p:nvPr/>
        </p:nvPicPr>
        <p:blipFill>
          <a:blip r:embed="rId5"/>
          <a:stretch>
            <a:fillRect/>
          </a:stretch>
        </p:blipFill>
        <p:spPr>
          <a:xfrm>
            <a:off x="8439277" y="1200480"/>
            <a:ext cx="508710" cy="199060"/>
          </a:xfrm>
          <a:prstGeom prst="rect">
            <a:avLst/>
          </a:prstGeom>
        </p:spPr>
      </p:pic>
      <p:sp>
        <p:nvSpPr>
          <p:cNvPr id="60" name="Oval 59">
            <a:extLst>
              <a:ext uri="{FF2B5EF4-FFF2-40B4-BE49-F238E27FC236}">
                <a16:creationId xmlns:a16="http://schemas.microsoft.com/office/drawing/2014/main" id="{AA43FBED-B014-6604-AD0C-447D1A2010A6}"/>
              </a:ext>
            </a:extLst>
          </p:cNvPr>
          <p:cNvSpPr/>
          <p:nvPr/>
        </p:nvSpPr>
        <p:spPr>
          <a:xfrm>
            <a:off x="8616280" y="1507554"/>
            <a:ext cx="146805" cy="146805"/>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4" name="Straight Arrow Connector 63">
            <a:extLst>
              <a:ext uri="{FF2B5EF4-FFF2-40B4-BE49-F238E27FC236}">
                <a16:creationId xmlns:a16="http://schemas.microsoft.com/office/drawing/2014/main" id="{D6050C57-0D07-2A36-E849-17FAE62610A6}"/>
              </a:ext>
            </a:extLst>
          </p:cNvPr>
          <p:cNvCxnSpPr/>
          <p:nvPr/>
        </p:nvCxnSpPr>
        <p:spPr>
          <a:xfrm>
            <a:off x="9284284" y="1075506"/>
            <a:ext cx="190723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AA60115E-75A1-9891-9D5E-55FBF588E97D}"/>
              </a:ext>
            </a:extLst>
          </p:cNvPr>
          <p:cNvPicPr>
            <a:picLocks noChangeAspect="1"/>
          </p:cNvPicPr>
          <p:nvPr/>
        </p:nvPicPr>
        <p:blipFill>
          <a:blip r:embed="rId6"/>
          <a:stretch>
            <a:fillRect/>
          </a:stretch>
        </p:blipFill>
        <p:spPr>
          <a:xfrm>
            <a:off x="10219687" y="852042"/>
            <a:ext cx="76200" cy="190500"/>
          </a:xfrm>
          <a:prstGeom prst="rect">
            <a:avLst/>
          </a:prstGeom>
        </p:spPr>
      </p:pic>
      <p:cxnSp>
        <p:nvCxnSpPr>
          <p:cNvPr id="25" name="Straight Arrow Connector 24">
            <a:extLst>
              <a:ext uri="{FF2B5EF4-FFF2-40B4-BE49-F238E27FC236}">
                <a16:creationId xmlns:a16="http://schemas.microsoft.com/office/drawing/2014/main" id="{1C8C7709-E3DC-1A7C-A97E-0ECF2385015E}"/>
              </a:ext>
            </a:extLst>
          </p:cNvPr>
          <p:cNvCxnSpPr>
            <a:cxnSpLocks/>
          </p:cNvCxnSpPr>
          <p:nvPr/>
        </p:nvCxnSpPr>
        <p:spPr>
          <a:xfrm>
            <a:off x="9478409"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4FAF666-BAC1-8E1E-4CC6-CDED500C9CB4}"/>
              </a:ext>
            </a:extLst>
          </p:cNvPr>
          <p:cNvCxnSpPr>
            <a:cxnSpLocks/>
          </p:cNvCxnSpPr>
          <p:nvPr/>
        </p:nvCxnSpPr>
        <p:spPr>
          <a:xfrm>
            <a:off x="9696400"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A76C705-F05A-0331-4FA4-84E0982B8B35}"/>
              </a:ext>
            </a:extLst>
          </p:cNvPr>
          <p:cNvCxnSpPr>
            <a:cxnSpLocks/>
          </p:cNvCxnSpPr>
          <p:nvPr/>
        </p:nvCxnSpPr>
        <p:spPr>
          <a:xfrm>
            <a:off x="9906740"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1E00798-CEA4-8F3D-727E-47704502B6B5}"/>
              </a:ext>
            </a:extLst>
          </p:cNvPr>
          <p:cNvCxnSpPr>
            <a:cxnSpLocks/>
          </p:cNvCxnSpPr>
          <p:nvPr/>
        </p:nvCxnSpPr>
        <p:spPr>
          <a:xfrm>
            <a:off x="10124731"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A795C9E-27A1-4A38-4DA3-8D1FF209BA66}"/>
              </a:ext>
            </a:extLst>
          </p:cNvPr>
          <p:cNvCxnSpPr>
            <a:cxnSpLocks/>
          </p:cNvCxnSpPr>
          <p:nvPr/>
        </p:nvCxnSpPr>
        <p:spPr>
          <a:xfrm>
            <a:off x="10335071"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C23FFA8-DF54-92B8-18C7-CADAE6AE5653}"/>
              </a:ext>
            </a:extLst>
          </p:cNvPr>
          <p:cNvCxnSpPr>
            <a:cxnSpLocks/>
          </p:cNvCxnSpPr>
          <p:nvPr/>
        </p:nvCxnSpPr>
        <p:spPr>
          <a:xfrm>
            <a:off x="10553062"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19078C1-48C9-DAE2-7E0B-BEFCE4893F20}"/>
              </a:ext>
            </a:extLst>
          </p:cNvPr>
          <p:cNvCxnSpPr>
            <a:cxnSpLocks/>
          </p:cNvCxnSpPr>
          <p:nvPr/>
        </p:nvCxnSpPr>
        <p:spPr>
          <a:xfrm>
            <a:off x="10763402"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9C3442D-4809-DD37-C874-A8F9ABC81757}"/>
              </a:ext>
            </a:extLst>
          </p:cNvPr>
          <p:cNvCxnSpPr>
            <a:cxnSpLocks/>
          </p:cNvCxnSpPr>
          <p:nvPr/>
        </p:nvCxnSpPr>
        <p:spPr>
          <a:xfrm>
            <a:off x="10981393" y="1294567"/>
            <a:ext cx="0" cy="970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177A37D9-2598-93E0-5359-DED5865D109F}"/>
              </a:ext>
            </a:extLst>
          </p:cNvPr>
          <p:cNvPicPr>
            <a:picLocks noChangeAspect="1"/>
          </p:cNvPicPr>
          <p:nvPr/>
        </p:nvPicPr>
        <p:blipFill>
          <a:blip r:embed="rId7"/>
          <a:stretch>
            <a:fillRect/>
          </a:stretch>
        </p:blipFill>
        <p:spPr>
          <a:xfrm>
            <a:off x="9363796" y="1855972"/>
            <a:ext cx="223316" cy="206774"/>
          </a:xfrm>
          <a:prstGeom prst="rect">
            <a:avLst/>
          </a:prstGeom>
          <a:solidFill>
            <a:srgbClr val="B9CFFF"/>
          </a:solidFill>
        </p:spPr>
      </p:pic>
      <p:cxnSp>
        <p:nvCxnSpPr>
          <p:cNvPr id="36" name="Straight Arrow Connector 35">
            <a:extLst>
              <a:ext uri="{FF2B5EF4-FFF2-40B4-BE49-F238E27FC236}">
                <a16:creationId xmlns:a16="http://schemas.microsoft.com/office/drawing/2014/main" id="{DC486EA9-0744-B475-5720-790E630D4351}"/>
              </a:ext>
            </a:extLst>
          </p:cNvPr>
          <p:cNvCxnSpPr>
            <a:cxnSpLocks/>
            <a:stCxn id="55" idx="2"/>
          </p:cNvCxnSpPr>
          <p:nvPr/>
        </p:nvCxnSpPr>
        <p:spPr>
          <a:xfrm flipH="1">
            <a:off x="11191523" y="2012140"/>
            <a:ext cx="1993" cy="410226"/>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2BC5C5B-1C4A-D027-1E7A-E30558499FDE}"/>
              </a:ext>
            </a:extLst>
          </p:cNvPr>
          <p:cNvCxnSpPr>
            <a:cxnSpLocks/>
          </p:cNvCxnSpPr>
          <p:nvPr/>
        </p:nvCxnSpPr>
        <p:spPr>
          <a:xfrm flipH="1">
            <a:off x="11191523" y="2422366"/>
            <a:ext cx="881141" cy="0"/>
          </a:xfrm>
          <a:prstGeom prst="line">
            <a:avLst/>
          </a:prstGeom>
          <a:ln>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82CAABEC-2A92-8D9E-A081-560AD887C32F}"/>
              </a:ext>
            </a:extLst>
          </p:cNvPr>
          <p:cNvCxnSpPr>
            <a:cxnSpLocks/>
            <a:stCxn id="13" idx="2"/>
          </p:cNvCxnSpPr>
          <p:nvPr/>
        </p:nvCxnSpPr>
        <p:spPr>
          <a:xfrm>
            <a:off x="11196261" y="2000124"/>
            <a:ext cx="901594" cy="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7F70A74-796C-3F39-B08A-66AED6D4F83C}"/>
              </a:ext>
            </a:extLst>
          </p:cNvPr>
          <p:cNvCxnSpPr>
            <a:cxnSpLocks/>
          </p:cNvCxnSpPr>
          <p:nvPr/>
        </p:nvCxnSpPr>
        <p:spPr>
          <a:xfrm flipV="1">
            <a:off x="12097855" y="2004639"/>
            <a:ext cx="0" cy="413809"/>
          </a:xfrm>
          <a:prstGeom prst="line">
            <a:avLst/>
          </a:prstGeom>
          <a:ln>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B3BF53FE-B5BE-7A88-4C0C-141461AD4656}"/>
              </a:ext>
            </a:extLst>
          </p:cNvPr>
          <p:cNvCxnSpPr>
            <a:cxnSpLocks/>
          </p:cNvCxnSpPr>
          <p:nvPr/>
        </p:nvCxnSpPr>
        <p:spPr>
          <a:xfrm>
            <a:off x="9276040" y="1579561"/>
            <a:ext cx="901594" cy="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75" name="Picture 74">
            <a:extLst>
              <a:ext uri="{FF2B5EF4-FFF2-40B4-BE49-F238E27FC236}">
                <a16:creationId xmlns:a16="http://schemas.microsoft.com/office/drawing/2014/main" id="{E3B6CA7B-A2B7-C458-6EA3-B349F4C58EB3}"/>
              </a:ext>
            </a:extLst>
          </p:cNvPr>
          <p:cNvPicPr>
            <a:picLocks noChangeAspect="1"/>
          </p:cNvPicPr>
          <p:nvPr/>
        </p:nvPicPr>
        <p:blipFill>
          <a:blip r:embed="rId8"/>
          <a:stretch>
            <a:fillRect/>
          </a:stretch>
        </p:blipFill>
        <p:spPr>
          <a:xfrm>
            <a:off x="11793546" y="1697317"/>
            <a:ext cx="255268" cy="238799"/>
          </a:xfrm>
          <a:prstGeom prst="rect">
            <a:avLst/>
          </a:prstGeom>
        </p:spPr>
      </p:pic>
      <p:pic>
        <p:nvPicPr>
          <p:cNvPr id="76" name="Picture 75">
            <a:extLst>
              <a:ext uri="{FF2B5EF4-FFF2-40B4-BE49-F238E27FC236}">
                <a16:creationId xmlns:a16="http://schemas.microsoft.com/office/drawing/2014/main" id="{85920A14-D0D7-5F41-7FF9-CE86E8EFAC4F}"/>
              </a:ext>
            </a:extLst>
          </p:cNvPr>
          <p:cNvPicPr>
            <a:picLocks noChangeAspect="1"/>
          </p:cNvPicPr>
          <p:nvPr/>
        </p:nvPicPr>
        <p:blipFill>
          <a:blip r:embed="rId9"/>
          <a:stretch>
            <a:fillRect/>
          </a:stretch>
        </p:blipFill>
        <p:spPr>
          <a:xfrm>
            <a:off x="11061642" y="2526755"/>
            <a:ext cx="332132" cy="194419"/>
          </a:xfrm>
          <a:prstGeom prst="rect">
            <a:avLst/>
          </a:prstGeom>
        </p:spPr>
      </p:pic>
      <p:pic>
        <p:nvPicPr>
          <p:cNvPr id="77" name="Picture 76">
            <a:extLst>
              <a:ext uri="{FF2B5EF4-FFF2-40B4-BE49-F238E27FC236}">
                <a16:creationId xmlns:a16="http://schemas.microsoft.com/office/drawing/2014/main" id="{111B4A87-D1FB-6056-2B0D-691028521212}"/>
              </a:ext>
            </a:extLst>
          </p:cNvPr>
          <p:cNvPicPr>
            <a:picLocks noChangeAspect="1"/>
          </p:cNvPicPr>
          <p:nvPr/>
        </p:nvPicPr>
        <p:blipFill>
          <a:blip r:embed="rId10"/>
          <a:stretch>
            <a:fillRect/>
          </a:stretch>
        </p:blipFill>
        <p:spPr>
          <a:xfrm>
            <a:off x="2541297" y="2383853"/>
            <a:ext cx="3012362" cy="792269"/>
          </a:xfrm>
          <a:prstGeom prst="rect">
            <a:avLst/>
          </a:prstGeom>
        </p:spPr>
      </p:pic>
      <p:pic>
        <p:nvPicPr>
          <p:cNvPr id="8" name="Picture 7">
            <a:extLst>
              <a:ext uri="{FF2B5EF4-FFF2-40B4-BE49-F238E27FC236}">
                <a16:creationId xmlns:a16="http://schemas.microsoft.com/office/drawing/2014/main" id="{31B602DA-D96C-B7CD-D848-6222F615BDB0}"/>
              </a:ext>
            </a:extLst>
          </p:cNvPr>
          <p:cNvPicPr>
            <a:picLocks noChangeAspect="1"/>
          </p:cNvPicPr>
          <p:nvPr/>
        </p:nvPicPr>
        <p:blipFill>
          <a:blip r:embed="rId11"/>
          <a:stretch>
            <a:fillRect/>
          </a:stretch>
        </p:blipFill>
        <p:spPr>
          <a:xfrm>
            <a:off x="1838702" y="3908092"/>
            <a:ext cx="5606920" cy="1499432"/>
          </a:xfrm>
          <a:prstGeom prst="rect">
            <a:avLst/>
          </a:prstGeom>
        </p:spPr>
      </p:pic>
    </p:spTree>
    <p:extLst>
      <p:ext uri="{BB962C8B-B14F-4D97-AF65-F5344CB8AC3E}">
        <p14:creationId xmlns:p14="http://schemas.microsoft.com/office/powerpoint/2010/main" val="388878733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solidFill>
                  <a:srgbClr val="FF0000"/>
                </a:solidFill>
              </a:rPr>
              <a:t>Field error </a:t>
            </a:r>
            <a:r>
              <a:rPr lang="en-GB" dirty="0"/>
              <a:t>(deflection error) of a </a:t>
            </a:r>
            <a:r>
              <a:rPr lang="en-GB" u="sng" dirty="0"/>
              <a:t>dipole magnet</a:t>
            </a:r>
            <a:endParaRPr lang="en-GB" sz="2000" dirty="0"/>
          </a:p>
          <a:p>
            <a:pPr lvl="1"/>
            <a:r>
              <a:rPr lang="en-GB" dirty="0"/>
              <a:t>This can be due to an </a:t>
            </a:r>
            <a:r>
              <a:rPr lang="en-GB" b="1" dirty="0">
                <a:solidFill>
                  <a:srgbClr val="FF0000"/>
                </a:solidFill>
              </a:rPr>
              <a:t>error</a:t>
            </a:r>
            <a:r>
              <a:rPr lang="en-GB" dirty="0">
                <a:solidFill>
                  <a:srgbClr val="FF0000"/>
                </a:solidFill>
              </a:rPr>
              <a:t> </a:t>
            </a:r>
            <a:r>
              <a:rPr lang="en-GB" dirty="0"/>
              <a:t>in the </a:t>
            </a:r>
            <a:r>
              <a:rPr lang="en-GB" b="1" dirty="0">
                <a:solidFill>
                  <a:srgbClr val="FF0000"/>
                </a:solidFill>
              </a:rPr>
              <a:t>magnet current </a:t>
            </a:r>
            <a:r>
              <a:rPr lang="en-GB" dirty="0"/>
              <a:t>or in the </a:t>
            </a:r>
            <a:r>
              <a:rPr lang="en-GB" b="1" dirty="0">
                <a:solidFill>
                  <a:srgbClr val="FF0000"/>
                </a:solidFill>
              </a:rPr>
              <a:t>calibration table </a:t>
            </a:r>
            <a:r>
              <a:rPr lang="en-GB" dirty="0"/>
              <a:t>(measurement accuracy etc.)</a:t>
            </a:r>
          </a:p>
          <a:p>
            <a:pPr lvl="1"/>
            <a:r>
              <a:rPr lang="en-GB" dirty="0"/>
              <a:t>The </a:t>
            </a:r>
            <a:r>
              <a:rPr lang="en-GB" dirty="0">
                <a:solidFill>
                  <a:srgbClr val="FF0000"/>
                </a:solidFill>
              </a:rPr>
              <a:t>imperfect dipole </a:t>
            </a:r>
            <a:r>
              <a:rPr lang="en-GB" dirty="0"/>
              <a:t>can be expressed as the </a:t>
            </a:r>
            <a:r>
              <a:rPr lang="en-GB" dirty="0">
                <a:solidFill>
                  <a:srgbClr val="0000FF"/>
                </a:solidFill>
              </a:rPr>
              <a:t>ideal</a:t>
            </a:r>
            <a:r>
              <a:rPr lang="en-GB" dirty="0"/>
              <a:t> one + a small </a:t>
            </a:r>
            <a:r>
              <a:rPr lang="en-GB" dirty="0">
                <a:solidFill>
                  <a:srgbClr val="FF0000"/>
                </a:solidFill>
              </a:rPr>
              <a:t>error</a:t>
            </a:r>
          </a:p>
          <a:p>
            <a:endParaRPr lang="en-GB" dirty="0"/>
          </a:p>
          <a:p>
            <a:endParaRPr lang="en-GB" dirty="0"/>
          </a:p>
          <a:p>
            <a:pPr marL="324000" lvl="2" indent="0">
              <a:buNone/>
            </a:pPr>
            <a:endParaRPr lang="en-GB" dirty="0"/>
          </a:p>
          <a:p>
            <a:r>
              <a:rPr lang="en-GB" dirty="0"/>
              <a:t>A small </a:t>
            </a:r>
            <a:r>
              <a:rPr lang="en-GB" dirty="0">
                <a:solidFill>
                  <a:srgbClr val="FF0000"/>
                </a:solidFill>
              </a:rPr>
              <a:t>rotation</a:t>
            </a:r>
            <a:r>
              <a:rPr lang="en-GB" dirty="0"/>
              <a:t> </a:t>
            </a:r>
            <a:r>
              <a:rPr lang="en-GB" dirty="0">
                <a:solidFill>
                  <a:srgbClr val="FF0000"/>
                </a:solidFill>
              </a:rPr>
              <a:t>(misalignment) </a:t>
            </a:r>
            <a:r>
              <a:rPr lang="en-GB" dirty="0"/>
              <a:t>of a </a:t>
            </a:r>
            <a:r>
              <a:rPr lang="en-GB" u="sng" dirty="0"/>
              <a:t>dipole magnet</a:t>
            </a:r>
            <a:r>
              <a:rPr lang="en-GB" dirty="0"/>
              <a:t> has the same effect, but (mostly) in the “other” plane</a:t>
            </a:r>
          </a:p>
          <a:p>
            <a:endParaRPr lang="en-US" dirty="0"/>
          </a:p>
        </p:txBody>
      </p:sp>
      <p:sp>
        <p:nvSpPr>
          <p:cNvPr id="2" name="Title 1"/>
          <p:cNvSpPr>
            <a:spLocks noGrp="1"/>
          </p:cNvSpPr>
          <p:nvPr>
            <p:ph type="title"/>
          </p:nvPr>
        </p:nvSpPr>
        <p:spPr/>
        <p:txBody>
          <a:bodyPr/>
          <a:lstStyle/>
          <a:p>
            <a:r>
              <a:rPr lang="en-US" dirty="0"/>
              <a:t>Sources of unintended deflections </a:t>
            </a:r>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9940" y="2842782"/>
            <a:ext cx="1206500" cy="660400"/>
          </a:xfrm>
          <a:prstGeom prst="rect">
            <a:avLst/>
          </a:prstGeom>
        </p:spPr>
      </p:pic>
      <p:pic>
        <p:nvPicPr>
          <p:cNvPr id="5" name="Picture 4"/>
          <p:cNvPicPr>
            <a:picLocks noChangeAspect="1"/>
          </p:cNvPicPr>
          <p:nvPr/>
        </p:nvPicPr>
        <p:blipFill rotWithShape="1">
          <a:blip r:embed="rId3"/>
          <a:srcRect t="7276"/>
          <a:stretch/>
        </p:blipFill>
        <p:spPr>
          <a:xfrm>
            <a:off x="3105466" y="2567078"/>
            <a:ext cx="1242531" cy="1152128"/>
          </a:xfrm>
          <a:prstGeom prst="rect">
            <a:avLst/>
          </a:prstGeom>
        </p:spPr>
      </p:pic>
      <p:pic>
        <p:nvPicPr>
          <p:cNvPr id="6" name="Picture 5"/>
          <p:cNvPicPr>
            <a:picLocks noChangeAspect="1"/>
          </p:cNvPicPr>
          <p:nvPr/>
        </p:nvPicPr>
        <p:blipFill rotWithShape="1">
          <a:blip r:embed="rId3"/>
          <a:srcRect t="7276"/>
          <a:stretch/>
        </p:blipFill>
        <p:spPr>
          <a:xfrm>
            <a:off x="5121690" y="2567078"/>
            <a:ext cx="1242531" cy="1152128"/>
          </a:xfrm>
          <a:prstGeom prst="rect">
            <a:avLst/>
          </a:prstGeom>
        </p:spPr>
      </p:pic>
      <p:pic>
        <p:nvPicPr>
          <p:cNvPr id="7" name="Picture 6"/>
          <p:cNvPicPr>
            <a:picLocks noChangeAspect="1"/>
          </p:cNvPicPr>
          <p:nvPr/>
        </p:nvPicPr>
        <p:blipFill rotWithShape="1">
          <a:blip r:embed="rId3"/>
          <a:srcRect t="7276"/>
          <a:stretch/>
        </p:blipFill>
        <p:spPr>
          <a:xfrm>
            <a:off x="7209922" y="2999126"/>
            <a:ext cx="379249" cy="351656"/>
          </a:xfrm>
          <a:prstGeom prst="rect">
            <a:avLst/>
          </a:prstGeom>
        </p:spPr>
      </p:pic>
      <p:sp>
        <p:nvSpPr>
          <p:cNvPr id="8" name="TextBox 7"/>
          <p:cNvSpPr txBox="1"/>
          <p:nvPr/>
        </p:nvSpPr>
        <p:spPr>
          <a:xfrm>
            <a:off x="2855641" y="2293976"/>
            <a:ext cx="1818399" cy="338554"/>
          </a:xfrm>
          <a:prstGeom prst="rect">
            <a:avLst/>
          </a:prstGeom>
        </p:spPr>
        <p:txBody>
          <a:bodyPr wrap="none" rtlCol="0">
            <a:spAutoFit/>
          </a:bodyPr>
          <a:lstStyle/>
          <a:p>
            <a:pPr fontAlgn="auto">
              <a:spcAft>
                <a:spcPts val="400"/>
              </a:spcAft>
              <a:buClr>
                <a:srgbClr val="0000FF"/>
              </a:buClr>
              <a:buSzPct val="80000"/>
              <a:buNone/>
              <a:defRPr/>
            </a:pPr>
            <a:r>
              <a:rPr lang="en-GB" sz="1600" b="1" i="1" kern="0" dirty="0">
                <a:solidFill>
                  <a:srgbClr val="FF0000"/>
                </a:solidFill>
                <a:latin typeface="Arial"/>
              </a:rPr>
              <a:t>i</a:t>
            </a:r>
            <a:r>
              <a:rPr lang="en-GB" sz="1600" b="1" i="1" kern="0" dirty="0" err="1">
                <a:solidFill>
                  <a:srgbClr val="FF0000"/>
                </a:solidFill>
                <a:latin typeface="Arial"/>
              </a:rPr>
              <a:t>mperfect</a:t>
            </a:r>
            <a:r>
              <a:rPr lang="en-GB" sz="1600" b="1" i="1" kern="0" dirty="0">
                <a:solidFill>
                  <a:srgbClr val="FF0000"/>
                </a:solidFill>
                <a:latin typeface="Arial"/>
              </a:rPr>
              <a:t> dipole</a:t>
            </a:r>
          </a:p>
        </p:txBody>
      </p:sp>
      <p:sp>
        <p:nvSpPr>
          <p:cNvPr id="9" name="TextBox 8"/>
          <p:cNvSpPr txBox="1"/>
          <p:nvPr/>
        </p:nvSpPr>
        <p:spPr>
          <a:xfrm>
            <a:off x="5097910" y="2292140"/>
            <a:ext cx="1362345" cy="338554"/>
          </a:xfrm>
          <a:prstGeom prst="rect">
            <a:avLst/>
          </a:prstGeom>
        </p:spPr>
        <p:txBody>
          <a:bodyPr wrap="none" rtlCol="0">
            <a:spAutoFit/>
          </a:bodyPr>
          <a:lstStyle/>
          <a:p>
            <a:pPr fontAlgn="auto">
              <a:spcAft>
                <a:spcPts val="400"/>
              </a:spcAft>
              <a:buClr>
                <a:srgbClr val="0000FF"/>
              </a:buClr>
              <a:buSzPct val="80000"/>
              <a:buNone/>
              <a:defRPr/>
            </a:pPr>
            <a:r>
              <a:rPr lang="en-GB" sz="1600" b="1" i="1" kern="0" dirty="0">
                <a:solidFill>
                  <a:srgbClr val="0000FF"/>
                </a:solidFill>
                <a:latin typeface="Arial"/>
              </a:rPr>
              <a:t>ideal dipole</a:t>
            </a:r>
          </a:p>
        </p:txBody>
      </p:sp>
      <p:sp>
        <p:nvSpPr>
          <p:cNvPr id="10" name="TextBox 9"/>
          <p:cNvSpPr txBox="1"/>
          <p:nvPr/>
        </p:nvSpPr>
        <p:spPr>
          <a:xfrm>
            <a:off x="4558988" y="2884408"/>
            <a:ext cx="389851" cy="461665"/>
          </a:xfrm>
          <a:prstGeom prst="rect">
            <a:avLst/>
          </a:prstGeom>
          <a:noFill/>
        </p:spPr>
        <p:txBody>
          <a:bodyPr wrap="none" rtlCol="0">
            <a:spAutoFit/>
          </a:bodyPr>
          <a:lstStyle/>
          <a:p>
            <a:pPr>
              <a:buNone/>
            </a:pPr>
            <a:r>
              <a:rPr lang="en-US" dirty="0"/>
              <a:t>=</a:t>
            </a:r>
          </a:p>
        </p:txBody>
      </p:sp>
      <p:sp>
        <p:nvSpPr>
          <p:cNvPr id="11" name="TextBox 10"/>
          <p:cNvSpPr txBox="1"/>
          <p:nvPr/>
        </p:nvSpPr>
        <p:spPr>
          <a:xfrm>
            <a:off x="6618053" y="2914025"/>
            <a:ext cx="389851" cy="461665"/>
          </a:xfrm>
          <a:prstGeom prst="rect">
            <a:avLst/>
          </a:prstGeom>
          <a:noFill/>
        </p:spPr>
        <p:txBody>
          <a:bodyPr wrap="none" rtlCol="0">
            <a:spAutoFit/>
          </a:bodyPr>
          <a:lstStyle/>
          <a:p>
            <a:pPr>
              <a:buNone/>
            </a:pPr>
            <a:r>
              <a:rPr lang="en-US" dirty="0"/>
              <a:t>+</a:t>
            </a:r>
          </a:p>
        </p:txBody>
      </p:sp>
      <p:sp>
        <p:nvSpPr>
          <p:cNvPr id="12" name="TextBox 11"/>
          <p:cNvSpPr txBox="1"/>
          <p:nvPr/>
        </p:nvSpPr>
        <p:spPr>
          <a:xfrm>
            <a:off x="6692772" y="2276872"/>
            <a:ext cx="1419452" cy="584776"/>
          </a:xfrm>
          <a:prstGeom prst="rect">
            <a:avLst/>
          </a:prstGeom>
        </p:spPr>
        <p:txBody>
          <a:bodyPr wrap="none" rtlCol="0">
            <a:spAutoFit/>
          </a:bodyPr>
          <a:lstStyle/>
          <a:p>
            <a:pPr fontAlgn="auto">
              <a:spcBef>
                <a:spcPts val="0"/>
              </a:spcBef>
              <a:spcAft>
                <a:spcPts val="0"/>
              </a:spcAft>
              <a:buClr>
                <a:srgbClr val="0000FF"/>
              </a:buClr>
              <a:buSzPct val="80000"/>
              <a:buNone/>
              <a:defRPr/>
            </a:pPr>
            <a:r>
              <a:rPr lang="en-GB" sz="1600" b="1" i="1" kern="0" dirty="0">
                <a:solidFill>
                  <a:srgbClr val="FF0000"/>
                </a:solidFill>
                <a:latin typeface="Arial"/>
              </a:rPr>
              <a:t>small dipole </a:t>
            </a:r>
          </a:p>
          <a:p>
            <a:pPr fontAlgn="auto">
              <a:spcBef>
                <a:spcPts val="0"/>
              </a:spcBef>
              <a:spcAft>
                <a:spcPts val="0"/>
              </a:spcAft>
              <a:buClr>
                <a:srgbClr val="0000FF"/>
              </a:buClr>
              <a:buSzPct val="80000"/>
              <a:buNone/>
              <a:defRPr/>
            </a:pPr>
            <a:r>
              <a:rPr lang="en-GB" sz="1600" b="1" i="1" kern="0" dirty="0">
                <a:solidFill>
                  <a:srgbClr val="FF0000"/>
                </a:solidFill>
                <a:latin typeface="Arial"/>
              </a:rPr>
              <a:t>error</a:t>
            </a:r>
          </a:p>
        </p:txBody>
      </p:sp>
      <p:sp>
        <p:nvSpPr>
          <p:cNvPr id="13" name="TextBox 12"/>
          <p:cNvSpPr txBox="1"/>
          <p:nvPr/>
        </p:nvSpPr>
        <p:spPr>
          <a:xfrm>
            <a:off x="8460859" y="2351054"/>
            <a:ext cx="1930148" cy="338554"/>
          </a:xfrm>
          <a:prstGeom prst="rect">
            <a:avLst/>
          </a:prstGeom>
          <a:noFill/>
        </p:spPr>
        <p:txBody>
          <a:bodyPr wrap="none" rtlCol="0">
            <a:spAutoFit/>
          </a:bodyPr>
          <a:lstStyle/>
          <a:p>
            <a:pPr>
              <a:buNone/>
            </a:pPr>
            <a:r>
              <a:rPr lang="en-US" sz="1600" i="1" dirty="0">
                <a:solidFill>
                  <a:srgbClr val="FF0000"/>
                </a:solidFill>
                <a:latin typeface="Arial"/>
                <a:cs typeface="Arial"/>
                <a:sym typeface="Wingdings"/>
              </a:rPr>
              <a:t> </a:t>
            </a:r>
            <a:r>
              <a:rPr lang="en-US" sz="1600" b="1" i="1" dirty="0">
                <a:solidFill>
                  <a:srgbClr val="FF0000"/>
                </a:solidFill>
                <a:latin typeface="Arial"/>
                <a:cs typeface="Arial"/>
              </a:rPr>
              <a:t>horizontal kick</a:t>
            </a:r>
          </a:p>
        </p:txBody>
      </p:sp>
      <p:pic>
        <p:nvPicPr>
          <p:cNvPr id="14" name="Picture 1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4312" y="5301580"/>
            <a:ext cx="1460500" cy="647700"/>
          </a:xfrm>
          <a:prstGeom prst="rect">
            <a:avLst/>
          </a:prstGeom>
        </p:spPr>
      </p:pic>
      <p:pic>
        <p:nvPicPr>
          <p:cNvPr id="15" name="Picture 14"/>
          <p:cNvPicPr>
            <a:picLocks noChangeAspect="1"/>
          </p:cNvPicPr>
          <p:nvPr/>
        </p:nvPicPr>
        <p:blipFill rotWithShape="1">
          <a:blip r:embed="rId3"/>
          <a:srcRect t="7276"/>
          <a:stretch/>
        </p:blipFill>
        <p:spPr>
          <a:xfrm>
            <a:off x="5180605" y="5000082"/>
            <a:ext cx="1242531" cy="1152128"/>
          </a:xfrm>
          <a:prstGeom prst="rect">
            <a:avLst/>
          </a:prstGeom>
        </p:spPr>
      </p:pic>
      <p:sp>
        <p:nvSpPr>
          <p:cNvPr id="16" name="TextBox 15"/>
          <p:cNvSpPr txBox="1"/>
          <p:nvPr/>
        </p:nvSpPr>
        <p:spPr>
          <a:xfrm>
            <a:off x="5156825" y="4581128"/>
            <a:ext cx="1362345" cy="338554"/>
          </a:xfrm>
          <a:prstGeom prst="rect">
            <a:avLst/>
          </a:prstGeom>
        </p:spPr>
        <p:txBody>
          <a:bodyPr wrap="none" rtlCol="0">
            <a:spAutoFit/>
          </a:bodyPr>
          <a:lstStyle/>
          <a:p>
            <a:pPr fontAlgn="auto">
              <a:spcAft>
                <a:spcPts val="400"/>
              </a:spcAft>
              <a:buClr>
                <a:srgbClr val="0000FF"/>
              </a:buClr>
              <a:buSzPct val="80000"/>
              <a:buNone/>
              <a:defRPr/>
            </a:pPr>
            <a:r>
              <a:rPr lang="en-GB" sz="1600" b="1" i="1" kern="0" dirty="0">
                <a:solidFill>
                  <a:srgbClr val="0000FF"/>
                </a:solidFill>
                <a:latin typeface="Arial"/>
              </a:rPr>
              <a:t>ideal dipole</a:t>
            </a:r>
          </a:p>
        </p:txBody>
      </p:sp>
      <p:sp>
        <p:nvSpPr>
          <p:cNvPr id="17" name="TextBox 16"/>
          <p:cNvSpPr txBox="1"/>
          <p:nvPr/>
        </p:nvSpPr>
        <p:spPr>
          <a:xfrm>
            <a:off x="4591717" y="5343600"/>
            <a:ext cx="389851" cy="461665"/>
          </a:xfrm>
          <a:prstGeom prst="rect">
            <a:avLst/>
          </a:prstGeom>
          <a:noFill/>
        </p:spPr>
        <p:txBody>
          <a:bodyPr wrap="none" rtlCol="0">
            <a:spAutoFit/>
          </a:bodyPr>
          <a:lstStyle/>
          <a:p>
            <a:pPr>
              <a:buNone/>
            </a:pPr>
            <a:r>
              <a:rPr lang="en-US" dirty="0"/>
              <a:t>=</a:t>
            </a:r>
          </a:p>
        </p:txBody>
      </p:sp>
      <p:sp>
        <p:nvSpPr>
          <p:cNvPr id="18" name="TextBox 17"/>
          <p:cNvSpPr txBox="1"/>
          <p:nvPr/>
        </p:nvSpPr>
        <p:spPr>
          <a:xfrm>
            <a:off x="6650782" y="5373217"/>
            <a:ext cx="389851" cy="461665"/>
          </a:xfrm>
          <a:prstGeom prst="rect">
            <a:avLst/>
          </a:prstGeom>
          <a:noFill/>
        </p:spPr>
        <p:txBody>
          <a:bodyPr wrap="none" rtlCol="0">
            <a:spAutoFit/>
          </a:bodyPr>
          <a:lstStyle/>
          <a:p>
            <a:pPr>
              <a:buNone/>
            </a:pPr>
            <a:r>
              <a:rPr lang="en-US" dirty="0"/>
              <a:t>+</a:t>
            </a:r>
          </a:p>
        </p:txBody>
      </p:sp>
      <p:grpSp>
        <p:nvGrpSpPr>
          <p:cNvPr id="19" name="Group 18"/>
          <p:cNvGrpSpPr>
            <a:grpSpLocks noChangeAspect="1"/>
          </p:cNvGrpSpPr>
          <p:nvPr/>
        </p:nvGrpSpPr>
        <p:grpSpPr>
          <a:xfrm>
            <a:off x="2012254" y="4941168"/>
            <a:ext cx="1235895" cy="858762"/>
            <a:chOff x="7020272" y="4437112"/>
            <a:chExt cx="2383511" cy="1656184"/>
          </a:xfrm>
        </p:grpSpPr>
        <p:sp>
          <p:nvSpPr>
            <p:cNvPr id="20" name="TextBox 19"/>
            <p:cNvSpPr txBox="1"/>
            <p:nvPr/>
          </p:nvSpPr>
          <p:spPr>
            <a:xfrm>
              <a:off x="8621983" y="4974682"/>
              <a:ext cx="781800" cy="712283"/>
            </a:xfrm>
            <a:prstGeom prst="rect">
              <a:avLst/>
            </a:prstGeom>
            <a:solidFill>
              <a:schemeClr val="bg1"/>
            </a:solidFill>
            <a:ln w="12700" cmpd="sng">
              <a:noFill/>
            </a:ln>
          </p:spPr>
          <p:txBody>
            <a:bodyPr wrap="square" rtlCol="0">
              <a:spAutoFit/>
            </a:bodyPr>
            <a:lstStyle/>
            <a:p>
              <a:pPr>
                <a:buNone/>
              </a:pPr>
              <a:r>
                <a:rPr lang="en-US" sz="1800" b="1" dirty="0">
                  <a:latin typeface="Century Schoolbook"/>
                  <a:cs typeface="Century Schoolbook"/>
                </a:rPr>
                <a:t>𝜙</a:t>
              </a:r>
              <a:endParaRPr lang="en-US" sz="1800" b="1" baseline="-25000" dirty="0">
                <a:latin typeface="Century Schoolbook"/>
                <a:cs typeface="Century Schoolbook"/>
              </a:endParaRPr>
            </a:p>
          </p:txBody>
        </p:sp>
        <p:cxnSp>
          <p:nvCxnSpPr>
            <p:cNvPr id="21" name="Straight Connector 20"/>
            <p:cNvCxnSpPr/>
            <p:nvPr/>
          </p:nvCxnSpPr>
          <p:spPr bwMode="auto">
            <a:xfrm>
              <a:off x="7020272" y="5229200"/>
              <a:ext cx="1872208" cy="0"/>
            </a:xfrm>
            <a:prstGeom prst="line">
              <a:avLst/>
            </a:prstGeom>
            <a:solidFill>
              <a:schemeClr val="accent1"/>
            </a:solidFill>
            <a:ln w="12700" cap="flat" cmpd="sng" algn="ctr">
              <a:solidFill>
                <a:schemeClr val="tx1"/>
              </a:solidFill>
              <a:prstDash val="dash"/>
              <a:round/>
              <a:headEnd type="triangle" w="med" len="med"/>
              <a:tailEnd type="none" w="med" len="med"/>
            </a:ln>
            <a:effectLst/>
          </p:spPr>
        </p:cxnSp>
        <p:cxnSp>
          <p:nvCxnSpPr>
            <p:cNvPr id="22" name="Straight Connector 21"/>
            <p:cNvCxnSpPr/>
            <p:nvPr/>
          </p:nvCxnSpPr>
          <p:spPr bwMode="auto">
            <a:xfrm>
              <a:off x="8028384" y="4437112"/>
              <a:ext cx="0" cy="1656184"/>
            </a:xfrm>
            <a:prstGeom prst="line">
              <a:avLst/>
            </a:prstGeom>
            <a:solidFill>
              <a:schemeClr val="accent1"/>
            </a:solidFill>
            <a:ln w="12700" cap="flat" cmpd="sng" algn="ctr">
              <a:solidFill>
                <a:schemeClr val="tx1"/>
              </a:solidFill>
              <a:prstDash val="dash"/>
              <a:round/>
              <a:headEnd type="triangle" w="med" len="med"/>
              <a:tailEnd type="none" w="med" len="med"/>
            </a:ln>
            <a:effectLst/>
          </p:spPr>
        </p:cxnSp>
        <p:sp>
          <p:nvSpPr>
            <p:cNvPr id="23" name="Rectangle 22"/>
            <p:cNvSpPr/>
            <p:nvPr/>
          </p:nvSpPr>
          <p:spPr bwMode="auto">
            <a:xfrm rot="938038">
              <a:off x="7612440" y="4813255"/>
              <a:ext cx="792087" cy="79208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cxnSp>
          <p:nvCxnSpPr>
            <p:cNvPr id="24" name="Straight Connector 23"/>
            <p:cNvCxnSpPr/>
            <p:nvPr/>
          </p:nvCxnSpPr>
          <p:spPr bwMode="auto">
            <a:xfrm rot="21079636" flipH="1">
              <a:off x="7740352" y="4509119"/>
              <a:ext cx="576064" cy="1440161"/>
            </a:xfrm>
            <a:prstGeom prst="line">
              <a:avLst/>
            </a:prstGeom>
            <a:solidFill>
              <a:schemeClr val="accent1"/>
            </a:solidFill>
            <a:ln w="12700" cap="flat" cmpd="sng" algn="ctr">
              <a:solidFill>
                <a:schemeClr val="tx1"/>
              </a:solidFill>
              <a:prstDash val="solid"/>
              <a:round/>
              <a:headEnd type="triangle" w="med" len="med"/>
              <a:tailEnd type="none" w="med" len="med"/>
            </a:ln>
            <a:effectLst/>
          </p:spPr>
        </p:cxnSp>
        <p:cxnSp>
          <p:nvCxnSpPr>
            <p:cNvPr id="25" name="Straight Connector 24"/>
            <p:cNvCxnSpPr/>
            <p:nvPr/>
          </p:nvCxnSpPr>
          <p:spPr bwMode="auto">
            <a:xfrm rot="21079636">
              <a:off x="7236295" y="4869160"/>
              <a:ext cx="1584176" cy="720080"/>
            </a:xfrm>
            <a:prstGeom prst="line">
              <a:avLst/>
            </a:prstGeom>
            <a:solidFill>
              <a:schemeClr val="accent1"/>
            </a:solidFill>
            <a:ln w="12700" cap="flat" cmpd="sng" algn="ctr">
              <a:solidFill>
                <a:schemeClr val="tx1"/>
              </a:solidFill>
              <a:prstDash val="solid"/>
              <a:round/>
              <a:headEnd type="triangle" w="med" len="med"/>
              <a:tailEnd type="none" w="med" len="med"/>
            </a:ln>
            <a:effectLst/>
          </p:spPr>
        </p:cxnSp>
      </p:grpSp>
      <p:pic>
        <p:nvPicPr>
          <p:cNvPr id="26" name="Picture 25"/>
          <p:cNvPicPr>
            <a:picLocks noChangeAspect="1"/>
          </p:cNvPicPr>
          <p:nvPr/>
        </p:nvPicPr>
        <p:blipFill rotWithShape="1">
          <a:blip r:embed="rId3"/>
          <a:srcRect t="7276"/>
          <a:stretch/>
        </p:blipFill>
        <p:spPr>
          <a:xfrm rot="505445">
            <a:off x="3242071" y="5013176"/>
            <a:ext cx="1242531" cy="1152128"/>
          </a:xfrm>
          <a:prstGeom prst="rect">
            <a:avLst/>
          </a:prstGeom>
        </p:spPr>
      </p:pic>
      <p:sp>
        <p:nvSpPr>
          <p:cNvPr id="27" name="TextBox 26"/>
          <p:cNvSpPr txBox="1"/>
          <p:nvPr/>
        </p:nvSpPr>
        <p:spPr>
          <a:xfrm>
            <a:off x="3233994" y="4581128"/>
            <a:ext cx="1384887" cy="338554"/>
          </a:xfrm>
          <a:prstGeom prst="rect">
            <a:avLst/>
          </a:prstGeom>
        </p:spPr>
        <p:txBody>
          <a:bodyPr wrap="none" rtlCol="0">
            <a:spAutoFit/>
          </a:bodyPr>
          <a:lstStyle/>
          <a:p>
            <a:pPr fontAlgn="auto">
              <a:spcAft>
                <a:spcPts val="400"/>
              </a:spcAft>
              <a:buClr>
                <a:srgbClr val="0000FF"/>
              </a:buClr>
              <a:buSzPct val="80000"/>
              <a:buNone/>
              <a:defRPr/>
            </a:pPr>
            <a:r>
              <a:rPr lang="en-GB" sz="1600" b="1" i="1" kern="0" dirty="0">
                <a:solidFill>
                  <a:srgbClr val="FF0000"/>
                </a:solidFill>
                <a:latin typeface="Arial"/>
              </a:rPr>
              <a:t>tilted dipole</a:t>
            </a:r>
          </a:p>
        </p:txBody>
      </p:sp>
      <p:pic>
        <p:nvPicPr>
          <p:cNvPr id="28" name="Picture 27"/>
          <p:cNvPicPr>
            <a:picLocks noChangeAspect="1"/>
          </p:cNvPicPr>
          <p:nvPr/>
        </p:nvPicPr>
        <p:blipFill rotWithShape="1">
          <a:blip r:embed="rId3"/>
          <a:srcRect t="7276"/>
          <a:stretch/>
        </p:blipFill>
        <p:spPr>
          <a:xfrm rot="5400000">
            <a:off x="7218310" y="5445224"/>
            <a:ext cx="379249" cy="351656"/>
          </a:xfrm>
          <a:prstGeom prst="rect">
            <a:avLst/>
          </a:prstGeom>
        </p:spPr>
      </p:pic>
      <p:sp>
        <p:nvSpPr>
          <p:cNvPr id="29" name="TextBox 28"/>
          <p:cNvSpPr txBox="1"/>
          <p:nvPr/>
        </p:nvSpPr>
        <p:spPr>
          <a:xfrm>
            <a:off x="6692772" y="4581128"/>
            <a:ext cx="1419452" cy="584776"/>
          </a:xfrm>
          <a:prstGeom prst="rect">
            <a:avLst/>
          </a:prstGeom>
        </p:spPr>
        <p:txBody>
          <a:bodyPr wrap="none" rtlCol="0">
            <a:spAutoFit/>
          </a:bodyPr>
          <a:lstStyle/>
          <a:p>
            <a:pPr fontAlgn="auto">
              <a:spcBef>
                <a:spcPts val="0"/>
              </a:spcBef>
              <a:spcAft>
                <a:spcPts val="0"/>
              </a:spcAft>
              <a:buClr>
                <a:srgbClr val="0000FF"/>
              </a:buClr>
              <a:buSzPct val="80000"/>
              <a:buNone/>
              <a:defRPr/>
            </a:pPr>
            <a:r>
              <a:rPr lang="en-GB" sz="1600" b="1" i="1" kern="0" dirty="0">
                <a:solidFill>
                  <a:srgbClr val="FF0000"/>
                </a:solidFill>
                <a:latin typeface="Arial"/>
              </a:rPr>
              <a:t>small dipole </a:t>
            </a:r>
          </a:p>
          <a:p>
            <a:pPr fontAlgn="auto">
              <a:spcBef>
                <a:spcPts val="0"/>
              </a:spcBef>
              <a:spcAft>
                <a:spcPts val="0"/>
              </a:spcAft>
              <a:buClr>
                <a:srgbClr val="0000FF"/>
              </a:buClr>
              <a:buSzPct val="80000"/>
              <a:buNone/>
              <a:defRPr/>
            </a:pPr>
            <a:r>
              <a:rPr lang="en-GB" sz="1600" b="1" i="1" kern="0" dirty="0">
                <a:solidFill>
                  <a:srgbClr val="FF0000"/>
                </a:solidFill>
                <a:latin typeface="Arial"/>
              </a:rPr>
              <a:t>error</a:t>
            </a:r>
          </a:p>
        </p:txBody>
      </p:sp>
      <p:sp>
        <p:nvSpPr>
          <p:cNvPr id="30" name="TextBox 29"/>
          <p:cNvSpPr txBox="1"/>
          <p:nvPr/>
        </p:nvSpPr>
        <p:spPr>
          <a:xfrm>
            <a:off x="8675069" y="4602614"/>
            <a:ext cx="1668558" cy="338554"/>
          </a:xfrm>
          <a:prstGeom prst="rect">
            <a:avLst/>
          </a:prstGeom>
          <a:noFill/>
        </p:spPr>
        <p:txBody>
          <a:bodyPr wrap="none" rtlCol="0">
            <a:spAutoFit/>
          </a:bodyPr>
          <a:lstStyle/>
          <a:p>
            <a:pPr>
              <a:buNone/>
            </a:pPr>
            <a:r>
              <a:rPr lang="en-US" sz="1600" i="1" dirty="0">
                <a:solidFill>
                  <a:srgbClr val="FF0000"/>
                </a:solidFill>
                <a:latin typeface="Arial"/>
                <a:cs typeface="Arial"/>
                <a:sym typeface="Wingdings"/>
              </a:rPr>
              <a:t> </a:t>
            </a:r>
            <a:r>
              <a:rPr lang="en-US" sz="1600" b="1" i="1" dirty="0">
                <a:solidFill>
                  <a:srgbClr val="FF0000"/>
                </a:solidFill>
                <a:latin typeface="Arial"/>
                <a:cs typeface="Arial"/>
              </a:rPr>
              <a:t>vertical kick</a:t>
            </a:r>
          </a:p>
        </p:txBody>
      </p:sp>
      <p:grpSp>
        <p:nvGrpSpPr>
          <p:cNvPr id="31" name="Group 30"/>
          <p:cNvGrpSpPr>
            <a:grpSpLocks noChangeAspect="1"/>
          </p:cNvGrpSpPr>
          <p:nvPr/>
        </p:nvGrpSpPr>
        <p:grpSpPr>
          <a:xfrm>
            <a:off x="2161190" y="2510886"/>
            <a:ext cx="706103" cy="704264"/>
            <a:chOff x="2186398" y="2077711"/>
            <a:chExt cx="763887" cy="761905"/>
          </a:xfrm>
        </p:grpSpPr>
        <p:grpSp>
          <p:nvGrpSpPr>
            <p:cNvPr id="32" name="Group 31"/>
            <p:cNvGrpSpPr/>
            <p:nvPr/>
          </p:nvGrpSpPr>
          <p:grpSpPr>
            <a:xfrm>
              <a:off x="2186398" y="2077711"/>
              <a:ext cx="763887" cy="761905"/>
              <a:chOff x="1438934" y="2221727"/>
              <a:chExt cx="763887" cy="761905"/>
            </a:xfrm>
          </p:grpSpPr>
          <p:cxnSp>
            <p:nvCxnSpPr>
              <p:cNvPr id="35" name="Straight Connector 34"/>
              <p:cNvCxnSpPr/>
              <p:nvPr/>
            </p:nvCxnSpPr>
            <p:spPr bwMode="auto">
              <a:xfrm flipV="1">
                <a:off x="1489356" y="2221727"/>
                <a:ext cx="0" cy="701035"/>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36" name="Straight Connector 35"/>
              <p:cNvCxnSpPr/>
              <p:nvPr/>
            </p:nvCxnSpPr>
            <p:spPr bwMode="auto">
              <a:xfrm rot="5400000" flipV="1">
                <a:off x="1852303" y="2587032"/>
                <a:ext cx="0" cy="701036"/>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37" name="Oval 36"/>
              <p:cNvSpPr>
                <a:spLocks noChangeAspect="1"/>
              </p:cNvSpPr>
              <p:nvPr/>
            </p:nvSpPr>
            <p:spPr bwMode="auto">
              <a:xfrm>
                <a:off x="1438934"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33" name="Picture 3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1445" y="2148797"/>
              <a:ext cx="105440" cy="140587"/>
            </a:xfrm>
            <a:prstGeom prst="rect">
              <a:avLst/>
            </a:prstGeom>
          </p:spPr>
        </p:pic>
        <p:pic>
          <p:nvPicPr>
            <p:cNvPr id="34" name="Picture 33"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56200" y="2631234"/>
              <a:ext cx="111298" cy="99583"/>
            </a:xfrm>
            <a:prstGeom prst="rect">
              <a:avLst/>
            </a:prstGeom>
          </p:spPr>
        </p:pic>
      </p:grpSp>
      <p:sp>
        <p:nvSpPr>
          <p:cNvPr id="38" name="Date Placeholder 37">
            <a:extLst>
              <a:ext uri="{FF2B5EF4-FFF2-40B4-BE49-F238E27FC236}">
                <a16:creationId xmlns:a16="http://schemas.microsoft.com/office/drawing/2014/main" id="{E4883443-7E22-1CAC-F5DB-823A45BCF551}"/>
              </a:ext>
            </a:extLst>
          </p:cNvPr>
          <p:cNvSpPr>
            <a:spLocks noGrp="1"/>
          </p:cNvSpPr>
          <p:nvPr>
            <p:ph type="dt" sz="half" idx="10"/>
          </p:nvPr>
        </p:nvSpPr>
        <p:spPr/>
        <p:txBody>
          <a:bodyPr/>
          <a:lstStyle/>
          <a:p>
            <a:r>
              <a:rPr lang="en-US"/>
              <a:t>21.09.2025 - 04.10.2025</a:t>
            </a:r>
            <a:endParaRPr lang="en-US" dirty="0"/>
          </a:p>
        </p:txBody>
      </p:sp>
      <p:sp>
        <p:nvSpPr>
          <p:cNvPr id="39" name="Footer Placeholder 38">
            <a:extLst>
              <a:ext uri="{FF2B5EF4-FFF2-40B4-BE49-F238E27FC236}">
                <a16:creationId xmlns:a16="http://schemas.microsoft.com/office/drawing/2014/main" id="{0C5273C2-58C4-1B4C-0749-9C7B74EB4110}"/>
              </a:ext>
            </a:extLst>
          </p:cNvPr>
          <p:cNvSpPr>
            <a:spLocks noGrp="1"/>
          </p:cNvSpPr>
          <p:nvPr>
            <p:ph type="ftr" sz="quarter" idx="11"/>
          </p:nvPr>
        </p:nvSpPr>
        <p:spPr/>
        <p:txBody>
          <a:bodyPr/>
          <a:lstStyle/>
          <a:p>
            <a:r>
              <a:rPr lang="en-US"/>
              <a:t>Linear Imperfections and Correction</a:t>
            </a:r>
            <a:endParaRPr lang="en-US" dirty="0"/>
          </a:p>
        </p:txBody>
      </p:sp>
      <p:sp>
        <p:nvSpPr>
          <p:cNvPr id="40" name="Slide Number Placeholder 39">
            <a:extLst>
              <a:ext uri="{FF2B5EF4-FFF2-40B4-BE49-F238E27FC236}">
                <a16:creationId xmlns:a16="http://schemas.microsoft.com/office/drawing/2014/main" id="{F1A4930A-3EFB-1D48-9CE7-50B3E0D3667A}"/>
              </a:ext>
            </a:extLst>
          </p:cNvPr>
          <p:cNvSpPr>
            <a:spLocks noGrp="1"/>
          </p:cNvSpPr>
          <p:nvPr>
            <p:ph type="sldNum" sz="quarter" idx="12"/>
          </p:nvPr>
        </p:nvSpPr>
        <p:spPr/>
        <p:txBody>
          <a:bodyPr/>
          <a:lstStyle/>
          <a:p>
            <a:fld id="{36B5EA5A-BC32-A742-B11B-8E7414D5B535}" type="slidenum">
              <a:rPr lang="en-US" smtClean="0"/>
              <a:pPr/>
              <a:t>92</a:t>
            </a:fld>
            <a:endParaRPr lang="en-US" dirty="0"/>
          </a:p>
        </p:txBody>
      </p:sp>
    </p:spTree>
    <p:extLst>
      <p:ext uri="{BB962C8B-B14F-4D97-AF65-F5344CB8AC3E}">
        <p14:creationId xmlns:p14="http://schemas.microsoft.com/office/powerpoint/2010/main" val="503017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7" grpId="0"/>
      <p:bldP spid="29" grpId="0"/>
      <p:bldP spid="30"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solidFill>
                  <a:srgbClr val="FF0000"/>
                </a:solidFill>
              </a:rPr>
              <a:t>Horizontal misalignment</a:t>
            </a:r>
            <a:r>
              <a:rPr lang="en-GB" dirty="0"/>
              <a:t> of a </a:t>
            </a:r>
            <a:r>
              <a:rPr lang="en-GB" u="sng" dirty="0"/>
              <a:t>quadrupole</a:t>
            </a:r>
            <a:r>
              <a:rPr lang="en-GB" dirty="0"/>
              <a:t> magnet</a:t>
            </a:r>
          </a:p>
          <a:p>
            <a:pPr lvl="1"/>
            <a:r>
              <a:rPr lang="en-GB" dirty="0"/>
              <a:t>Equivalent to perfectly aligned quadrupole plus small dipole</a:t>
            </a:r>
          </a:p>
          <a:p>
            <a:endParaRPr lang="en-US" dirty="0"/>
          </a:p>
        </p:txBody>
      </p:sp>
      <p:sp>
        <p:nvSpPr>
          <p:cNvPr id="2" name="Title 1"/>
          <p:cNvSpPr>
            <a:spLocks noGrp="1"/>
          </p:cNvSpPr>
          <p:nvPr>
            <p:ph type="title"/>
          </p:nvPr>
        </p:nvSpPr>
        <p:spPr/>
        <p:txBody>
          <a:bodyPr/>
          <a:lstStyle/>
          <a:p>
            <a:r>
              <a:rPr lang="en-US" dirty="0"/>
              <a:t>Misalignments causing feed-down</a:t>
            </a:r>
          </a:p>
        </p:txBody>
      </p:sp>
      <p:pic>
        <p:nvPicPr>
          <p:cNvPr id="4" name="Picture 3"/>
          <p:cNvPicPr>
            <a:picLocks noChangeAspect="1"/>
          </p:cNvPicPr>
          <p:nvPr/>
        </p:nvPicPr>
        <p:blipFill rotWithShape="1">
          <a:blip r:embed="rId2"/>
          <a:srcRect l="40915" t="16621" r="38798" b="5952"/>
          <a:stretch/>
        </p:blipFill>
        <p:spPr>
          <a:xfrm>
            <a:off x="2711624" y="2372400"/>
            <a:ext cx="1648755" cy="1514615"/>
          </a:xfrm>
          <a:prstGeom prst="rect">
            <a:avLst/>
          </a:prstGeom>
        </p:spPr>
      </p:pic>
      <p:grpSp>
        <p:nvGrpSpPr>
          <p:cNvPr id="5" name="Group 4"/>
          <p:cNvGrpSpPr/>
          <p:nvPr/>
        </p:nvGrpSpPr>
        <p:grpSpPr>
          <a:xfrm>
            <a:off x="3492000" y="2084400"/>
            <a:ext cx="1129448" cy="1138808"/>
            <a:chOff x="2173792" y="1700808"/>
            <a:chExt cx="1129448" cy="1138808"/>
          </a:xfrm>
        </p:grpSpPr>
        <p:grpSp>
          <p:nvGrpSpPr>
            <p:cNvPr id="6" name="Group 5"/>
            <p:cNvGrpSpPr/>
            <p:nvPr/>
          </p:nvGrpSpPr>
          <p:grpSpPr>
            <a:xfrm>
              <a:off x="2173792" y="1700808"/>
              <a:ext cx="1129448" cy="1138808"/>
              <a:chOff x="1426328" y="1844824"/>
              <a:chExt cx="1129448" cy="1138808"/>
            </a:xfrm>
          </p:grpSpPr>
          <p:cxnSp>
            <p:nvCxnSpPr>
              <p:cNvPr id="9" name="Straight Connector 8"/>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0" name="Straight Connector 9"/>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11" name="Oval 10"/>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8" name="Picture 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sp>
        <p:nvSpPr>
          <p:cNvPr id="12" name="Date Placeholder 11">
            <a:extLst>
              <a:ext uri="{FF2B5EF4-FFF2-40B4-BE49-F238E27FC236}">
                <a16:creationId xmlns:a16="http://schemas.microsoft.com/office/drawing/2014/main" id="{657A2EC4-3A1C-1D6C-EFE5-A602AA2978B8}"/>
              </a:ext>
            </a:extLst>
          </p:cNvPr>
          <p:cNvSpPr>
            <a:spLocks noGrp="1"/>
          </p:cNvSpPr>
          <p:nvPr>
            <p:ph type="dt" sz="half" idx="10"/>
          </p:nvPr>
        </p:nvSpPr>
        <p:spPr/>
        <p:txBody>
          <a:bodyPr/>
          <a:lstStyle/>
          <a:p>
            <a:r>
              <a:rPr lang="en-US"/>
              <a:t>21.09.2025 - 04.10.2025</a:t>
            </a:r>
            <a:endParaRPr lang="en-US" dirty="0"/>
          </a:p>
        </p:txBody>
      </p:sp>
      <p:sp>
        <p:nvSpPr>
          <p:cNvPr id="13" name="Footer Placeholder 12">
            <a:extLst>
              <a:ext uri="{FF2B5EF4-FFF2-40B4-BE49-F238E27FC236}">
                <a16:creationId xmlns:a16="http://schemas.microsoft.com/office/drawing/2014/main" id="{8D6CB5A4-E139-C6E2-87FB-56335E727709}"/>
              </a:ext>
            </a:extLst>
          </p:cNvPr>
          <p:cNvSpPr>
            <a:spLocks noGrp="1"/>
          </p:cNvSpPr>
          <p:nvPr>
            <p:ph type="ftr" sz="quarter" idx="11"/>
          </p:nvPr>
        </p:nvSpPr>
        <p:spPr/>
        <p:txBody>
          <a:bodyPr/>
          <a:lstStyle/>
          <a:p>
            <a:r>
              <a:rPr lang="en-US"/>
              <a:t>Linear Imperfections and Correction</a:t>
            </a:r>
            <a:endParaRPr lang="en-US" dirty="0"/>
          </a:p>
        </p:txBody>
      </p:sp>
      <p:sp>
        <p:nvSpPr>
          <p:cNvPr id="14" name="Slide Number Placeholder 13">
            <a:extLst>
              <a:ext uri="{FF2B5EF4-FFF2-40B4-BE49-F238E27FC236}">
                <a16:creationId xmlns:a16="http://schemas.microsoft.com/office/drawing/2014/main" id="{D5951FCD-947B-F6D2-3C59-5157C4816A4B}"/>
              </a:ext>
            </a:extLst>
          </p:cNvPr>
          <p:cNvSpPr>
            <a:spLocks noGrp="1"/>
          </p:cNvSpPr>
          <p:nvPr>
            <p:ph type="sldNum" sz="quarter" idx="12"/>
          </p:nvPr>
        </p:nvSpPr>
        <p:spPr/>
        <p:txBody>
          <a:bodyPr/>
          <a:lstStyle/>
          <a:p>
            <a:fld id="{36B5EA5A-BC32-A742-B11B-8E7414D5B535}" type="slidenum">
              <a:rPr lang="en-US" smtClean="0"/>
              <a:pPr/>
              <a:t>93</a:t>
            </a:fld>
            <a:endParaRPr lang="en-US" dirty="0"/>
          </a:p>
        </p:txBody>
      </p:sp>
      <p:grpSp>
        <p:nvGrpSpPr>
          <p:cNvPr id="15" name="Group 14">
            <a:extLst>
              <a:ext uri="{FF2B5EF4-FFF2-40B4-BE49-F238E27FC236}">
                <a16:creationId xmlns:a16="http://schemas.microsoft.com/office/drawing/2014/main" id="{92644055-1FDC-D499-003C-FE4DAA170BFC}"/>
              </a:ext>
            </a:extLst>
          </p:cNvPr>
          <p:cNvGrpSpPr/>
          <p:nvPr/>
        </p:nvGrpSpPr>
        <p:grpSpPr>
          <a:xfrm>
            <a:off x="2931461" y="1844737"/>
            <a:ext cx="556781" cy="216111"/>
            <a:chOff x="2931461" y="1844737"/>
            <a:chExt cx="556781" cy="216111"/>
          </a:xfrm>
        </p:grpSpPr>
        <p:pic>
          <p:nvPicPr>
            <p:cNvPr id="16" name="Picture 15" descr="latex-image-1.pdf">
              <a:extLst>
                <a:ext uri="{FF2B5EF4-FFF2-40B4-BE49-F238E27FC236}">
                  <a16:creationId xmlns:a16="http://schemas.microsoft.com/office/drawing/2014/main" id="{FAFFEF79-08A1-2A75-BE0F-353CA1146A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9768" y="1844737"/>
              <a:ext cx="360168" cy="156847"/>
            </a:xfrm>
            <a:prstGeom prst="rect">
              <a:avLst/>
            </a:prstGeom>
          </p:spPr>
        </p:pic>
        <p:cxnSp>
          <p:nvCxnSpPr>
            <p:cNvPr id="17" name="Straight Arrow Connector 16">
              <a:extLst>
                <a:ext uri="{FF2B5EF4-FFF2-40B4-BE49-F238E27FC236}">
                  <a16:creationId xmlns:a16="http://schemas.microsoft.com/office/drawing/2014/main" id="{0FD8CF59-A67B-EE9C-3F72-33C52E205D28}"/>
                </a:ext>
              </a:extLst>
            </p:cNvPr>
            <p:cNvCxnSpPr>
              <a:cxnSpLocks/>
            </p:cNvCxnSpPr>
            <p:nvPr/>
          </p:nvCxnSpPr>
          <p:spPr>
            <a:xfrm flipH="1">
              <a:off x="2931461" y="2060848"/>
              <a:ext cx="556781" cy="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15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95833E-6 -5.55112E-17 L -0.05299 -5.55112E-17 " pathEditMode="relative" rAng="0" ptsTypes="AA">
                                      <p:cBhvr>
                                        <p:cTn id="6" dur="2000" fill="hold"/>
                                        <p:tgtEl>
                                          <p:spTgt spid="4"/>
                                        </p:tgtEl>
                                        <p:attrNameLst>
                                          <p:attrName>ppt_x</p:attrName>
                                          <p:attrName>ppt_y</p:attrName>
                                        </p:attrNameLst>
                                      </p:cBhvr>
                                      <p:rCtr x="-2656" y="0"/>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solidFill>
                  <a:srgbClr val="FF0000"/>
                </a:solidFill>
              </a:rPr>
              <a:t>Horizontal misalignment</a:t>
            </a:r>
            <a:r>
              <a:rPr lang="en-GB" dirty="0"/>
              <a:t> of a </a:t>
            </a:r>
            <a:r>
              <a:rPr lang="en-GB" u="sng" dirty="0"/>
              <a:t>quadrupole</a:t>
            </a:r>
            <a:r>
              <a:rPr lang="en-GB" dirty="0"/>
              <a:t> magnet</a:t>
            </a:r>
          </a:p>
          <a:p>
            <a:pPr lvl="1"/>
            <a:r>
              <a:rPr lang="en-GB" dirty="0"/>
              <a:t>Equivalent to perfectly aligned quadrupole plus small dipole</a:t>
            </a:r>
          </a:p>
          <a:p>
            <a:endParaRPr lang="en-US" dirty="0"/>
          </a:p>
          <a:p>
            <a:endParaRPr lang="en-US" dirty="0"/>
          </a:p>
          <a:p>
            <a:endParaRPr lang="en-US" dirty="0"/>
          </a:p>
          <a:p>
            <a:pPr lvl="1"/>
            <a:endParaRPr lang="en-US" dirty="0"/>
          </a:p>
          <a:p>
            <a:pPr lvl="1"/>
            <a:endParaRPr lang="en-US" dirty="0"/>
          </a:p>
          <a:p>
            <a:pPr lvl="1"/>
            <a:endParaRPr lang="en-US" dirty="0"/>
          </a:p>
          <a:p>
            <a:endParaRPr lang="en-US" dirty="0"/>
          </a:p>
          <a:p>
            <a:endParaRPr lang="en-US" dirty="0"/>
          </a:p>
        </p:txBody>
      </p:sp>
      <p:sp>
        <p:nvSpPr>
          <p:cNvPr id="2" name="Title 1"/>
          <p:cNvSpPr>
            <a:spLocks noGrp="1"/>
          </p:cNvSpPr>
          <p:nvPr>
            <p:ph type="title"/>
          </p:nvPr>
        </p:nvSpPr>
        <p:spPr/>
        <p:txBody>
          <a:bodyPr/>
          <a:lstStyle/>
          <a:p>
            <a:r>
              <a:rPr lang="en-US" dirty="0"/>
              <a:t>Misalignments causing feed-down</a:t>
            </a:r>
          </a:p>
        </p:txBody>
      </p:sp>
      <p:pic>
        <p:nvPicPr>
          <p:cNvPr id="6" name="Picture 5"/>
          <p:cNvPicPr>
            <a:picLocks noChangeAspect="1"/>
          </p:cNvPicPr>
          <p:nvPr/>
        </p:nvPicPr>
        <p:blipFill rotWithShape="1">
          <a:blip r:embed="rId2"/>
          <a:srcRect l="40915" t="16621" r="38798" b="5952"/>
          <a:stretch/>
        </p:blipFill>
        <p:spPr>
          <a:xfrm>
            <a:off x="2063552" y="2370937"/>
            <a:ext cx="1648755" cy="1514615"/>
          </a:xfrm>
          <a:prstGeom prst="rect">
            <a:avLst/>
          </a:prstGeom>
        </p:spPr>
      </p:pic>
      <p:grpSp>
        <p:nvGrpSpPr>
          <p:cNvPr id="7" name="Group 6"/>
          <p:cNvGrpSpPr/>
          <p:nvPr/>
        </p:nvGrpSpPr>
        <p:grpSpPr>
          <a:xfrm>
            <a:off x="4814416" y="2370937"/>
            <a:ext cx="4286328" cy="1514615"/>
            <a:chOff x="2975000" y="2132856"/>
            <a:chExt cx="4286328" cy="1514615"/>
          </a:xfrm>
        </p:grpSpPr>
        <p:pic>
          <p:nvPicPr>
            <p:cNvPr id="8" name="Picture 7"/>
            <p:cNvPicPr>
              <a:picLocks noChangeAspect="1"/>
            </p:cNvPicPr>
            <p:nvPr/>
          </p:nvPicPr>
          <p:blipFill rotWithShape="1">
            <a:blip r:embed="rId3"/>
            <a:srcRect t="7276"/>
            <a:stretch/>
          </p:blipFill>
          <p:spPr>
            <a:xfrm>
              <a:off x="6056784" y="2363978"/>
              <a:ext cx="1204544" cy="1116905"/>
            </a:xfrm>
            <a:prstGeom prst="rect">
              <a:avLst/>
            </a:prstGeom>
          </p:spPr>
        </p:pic>
        <p:pic>
          <p:nvPicPr>
            <p:cNvPr id="9" name="Picture 8"/>
            <p:cNvPicPr>
              <a:picLocks noChangeAspect="1"/>
            </p:cNvPicPr>
            <p:nvPr/>
          </p:nvPicPr>
          <p:blipFill rotWithShape="1">
            <a:blip r:embed="rId2"/>
            <a:srcRect l="40915" t="16621" r="38798" b="5952"/>
            <a:stretch/>
          </p:blipFill>
          <p:spPr>
            <a:xfrm>
              <a:off x="3420184" y="2132856"/>
              <a:ext cx="1648755" cy="1514615"/>
            </a:xfrm>
            <a:prstGeom prst="rect">
              <a:avLst/>
            </a:prstGeom>
          </p:spPr>
        </p:pic>
        <p:sp>
          <p:nvSpPr>
            <p:cNvPr id="10" name="TextBox 9"/>
            <p:cNvSpPr txBox="1"/>
            <p:nvPr/>
          </p:nvSpPr>
          <p:spPr>
            <a:xfrm>
              <a:off x="2975000" y="2660214"/>
              <a:ext cx="389851" cy="461665"/>
            </a:xfrm>
            <a:prstGeom prst="rect">
              <a:avLst/>
            </a:prstGeom>
            <a:noFill/>
          </p:spPr>
          <p:txBody>
            <a:bodyPr wrap="none" rtlCol="0">
              <a:spAutoFit/>
            </a:bodyPr>
            <a:lstStyle/>
            <a:p>
              <a:pPr>
                <a:buNone/>
              </a:pPr>
              <a:r>
                <a:rPr lang="en-US" dirty="0"/>
                <a:t>=</a:t>
              </a:r>
            </a:p>
          </p:txBody>
        </p:sp>
        <p:sp>
          <p:nvSpPr>
            <p:cNvPr id="11" name="TextBox 10"/>
            <p:cNvSpPr txBox="1"/>
            <p:nvPr/>
          </p:nvSpPr>
          <p:spPr>
            <a:xfrm>
              <a:off x="5351264" y="2660214"/>
              <a:ext cx="389851" cy="461665"/>
            </a:xfrm>
            <a:prstGeom prst="rect">
              <a:avLst/>
            </a:prstGeom>
            <a:noFill/>
          </p:spPr>
          <p:txBody>
            <a:bodyPr wrap="none" rtlCol="0">
              <a:spAutoFit/>
            </a:bodyPr>
            <a:lstStyle/>
            <a:p>
              <a:pPr>
                <a:buNone/>
              </a:pPr>
              <a:r>
                <a:rPr lang="en-US" dirty="0"/>
                <a:t>+</a:t>
              </a:r>
            </a:p>
          </p:txBody>
        </p:sp>
      </p:grpSp>
      <p:grpSp>
        <p:nvGrpSpPr>
          <p:cNvPr id="13" name="Group 12"/>
          <p:cNvGrpSpPr/>
          <p:nvPr/>
        </p:nvGrpSpPr>
        <p:grpSpPr>
          <a:xfrm>
            <a:off x="3492371" y="2082904"/>
            <a:ext cx="1129448" cy="1138808"/>
            <a:chOff x="2173792" y="1700808"/>
            <a:chExt cx="1129448" cy="1138808"/>
          </a:xfrm>
        </p:grpSpPr>
        <p:grpSp>
          <p:nvGrpSpPr>
            <p:cNvPr id="14" name="Group 13"/>
            <p:cNvGrpSpPr/>
            <p:nvPr/>
          </p:nvGrpSpPr>
          <p:grpSpPr>
            <a:xfrm>
              <a:off x="2173792" y="1700808"/>
              <a:ext cx="1129448" cy="1138808"/>
              <a:chOff x="1426328" y="1844824"/>
              <a:chExt cx="1129448" cy="1138808"/>
            </a:xfrm>
          </p:grpSpPr>
          <p:cxnSp>
            <p:nvCxnSpPr>
              <p:cNvPr id="17" name="Straight Connector 16"/>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8" name="Straight Connector 17"/>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19" name="Oval 18"/>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15" name="Picture 1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16" name="Picture 15"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nvGrpSpPr>
          <p:cNvPr id="20" name="Group 19"/>
          <p:cNvGrpSpPr/>
          <p:nvPr/>
        </p:nvGrpSpPr>
        <p:grpSpPr>
          <a:xfrm>
            <a:off x="6033600" y="2082904"/>
            <a:ext cx="1129448" cy="1138808"/>
            <a:chOff x="2173056" y="1700808"/>
            <a:chExt cx="1129448" cy="1138808"/>
          </a:xfrm>
        </p:grpSpPr>
        <p:grpSp>
          <p:nvGrpSpPr>
            <p:cNvPr id="21" name="Group 20"/>
            <p:cNvGrpSpPr/>
            <p:nvPr/>
          </p:nvGrpSpPr>
          <p:grpSpPr>
            <a:xfrm>
              <a:off x="2173056" y="1700808"/>
              <a:ext cx="1129448" cy="1138808"/>
              <a:chOff x="1426328" y="1844824"/>
              <a:chExt cx="1129448" cy="1138808"/>
            </a:xfrm>
          </p:grpSpPr>
          <p:cxnSp>
            <p:nvCxnSpPr>
              <p:cNvPr id="24" name="Straight Connector 23"/>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5" name="Straight Connector 24"/>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26" name="Oval 25"/>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22" name="Picture 2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23" name="Picture 2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nvGrpSpPr>
          <p:cNvPr id="27" name="Group 26"/>
          <p:cNvGrpSpPr/>
          <p:nvPr/>
        </p:nvGrpSpPr>
        <p:grpSpPr>
          <a:xfrm>
            <a:off x="8427600" y="2082904"/>
            <a:ext cx="1129448" cy="1138808"/>
            <a:chOff x="2173056" y="1700808"/>
            <a:chExt cx="1129448" cy="1138808"/>
          </a:xfrm>
        </p:grpSpPr>
        <p:grpSp>
          <p:nvGrpSpPr>
            <p:cNvPr id="28" name="Group 27"/>
            <p:cNvGrpSpPr/>
            <p:nvPr/>
          </p:nvGrpSpPr>
          <p:grpSpPr>
            <a:xfrm>
              <a:off x="2173056" y="1700808"/>
              <a:ext cx="1129448" cy="1138808"/>
              <a:chOff x="1426328" y="1844824"/>
              <a:chExt cx="1129448" cy="1138808"/>
            </a:xfrm>
          </p:grpSpPr>
          <p:cxnSp>
            <p:nvCxnSpPr>
              <p:cNvPr id="31" name="Straight Connector 30"/>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32" name="Straight Connector 31"/>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33" name="Oval 32"/>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29" name="Picture 2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30" name="Picture 29"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sp>
        <p:nvSpPr>
          <p:cNvPr id="37" name="TextBox 36"/>
          <p:cNvSpPr txBox="1"/>
          <p:nvPr/>
        </p:nvSpPr>
        <p:spPr>
          <a:xfrm>
            <a:off x="7705577" y="4992713"/>
            <a:ext cx="2770523" cy="646331"/>
          </a:xfrm>
          <a:prstGeom prst="rect">
            <a:avLst/>
          </a:prstGeom>
          <a:noFill/>
        </p:spPr>
        <p:txBody>
          <a:bodyPr wrap="square" rtlCol="0">
            <a:spAutoFit/>
          </a:bodyPr>
          <a:lstStyle/>
          <a:p>
            <a:pPr>
              <a:buNone/>
            </a:pPr>
            <a:r>
              <a:rPr lang="en-US" sz="1800" i="1" dirty="0">
                <a:solidFill>
                  <a:srgbClr val="FF0000"/>
                </a:solidFill>
                <a:latin typeface="Arial"/>
                <a:cs typeface="Arial"/>
              </a:rPr>
              <a:t>horizontal offset creates horizontal (normal) dipole</a:t>
            </a:r>
          </a:p>
        </p:txBody>
      </p:sp>
      <p:grpSp>
        <p:nvGrpSpPr>
          <p:cNvPr id="77" name="Group 76"/>
          <p:cNvGrpSpPr/>
          <p:nvPr/>
        </p:nvGrpSpPr>
        <p:grpSpPr>
          <a:xfrm>
            <a:off x="5591945" y="4848093"/>
            <a:ext cx="2084187" cy="675672"/>
            <a:chOff x="4067944" y="4436509"/>
            <a:chExt cx="2084187" cy="675672"/>
          </a:xfrm>
        </p:grpSpPr>
        <p:sp>
          <p:nvSpPr>
            <p:cNvPr id="90" name="AutoShape 6"/>
            <p:cNvSpPr>
              <a:spLocks/>
            </p:cNvSpPr>
            <p:nvPr/>
          </p:nvSpPr>
          <p:spPr bwMode="auto">
            <a:xfrm rot="5419254">
              <a:off x="4787577" y="4293718"/>
              <a:ext cx="171617" cy="457200"/>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sp>
          <p:nvSpPr>
            <p:cNvPr id="91" name="AutoShape 7"/>
            <p:cNvSpPr>
              <a:spLocks/>
            </p:cNvSpPr>
            <p:nvPr/>
          </p:nvSpPr>
          <p:spPr bwMode="auto">
            <a:xfrm rot="16200000">
              <a:off x="5636139" y="4747532"/>
              <a:ext cx="165003" cy="557938"/>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sp>
          <p:nvSpPr>
            <p:cNvPr id="92" name="Rectangle 14"/>
            <p:cNvSpPr>
              <a:spLocks noChangeArrowheads="1"/>
            </p:cNvSpPr>
            <p:nvPr/>
          </p:nvSpPr>
          <p:spPr bwMode="auto">
            <a:xfrm>
              <a:off x="4067944" y="4539129"/>
              <a:ext cx="20841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a:buFont typeface="Wingdings" charset="0"/>
                <a:buNone/>
              </a:pPr>
              <a:r>
                <a:rPr lang="en-US" sz="1800" dirty="0">
                  <a:latin typeface="Arial"/>
                  <a:cs typeface="Arial"/>
                </a:rPr>
                <a:t>quadrupole  dipole</a:t>
              </a:r>
              <a:endParaRPr lang="en-GB" sz="1800" dirty="0">
                <a:latin typeface="Arial"/>
                <a:cs typeface="Arial"/>
              </a:endParaRPr>
            </a:p>
          </p:txBody>
        </p:sp>
        <p:sp>
          <p:nvSpPr>
            <p:cNvPr id="93" name="AutoShape 6"/>
            <p:cNvSpPr>
              <a:spLocks/>
            </p:cNvSpPr>
            <p:nvPr/>
          </p:nvSpPr>
          <p:spPr bwMode="auto">
            <a:xfrm rot="16200000">
              <a:off x="4786800" y="4797773"/>
              <a:ext cx="171617" cy="457200"/>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grpSp>
      <p:sp>
        <p:nvSpPr>
          <p:cNvPr id="4" name="Date Placeholder 3">
            <a:extLst>
              <a:ext uri="{FF2B5EF4-FFF2-40B4-BE49-F238E27FC236}">
                <a16:creationId xmlns:a16="http://schemas.microsoft.com/office/drawing/2014/main" id="{8A6659C0-169F-A6DE-0D10-4EE1A8D85C14}"/>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A77DCCE3-4879-DBFB-7ED0-B8A300A17AE8}"/>
              </a:ext>
            </a:extLst>
          </p:cNvPr>
          <p:cNvSpPr>
            <a:spLocks noGrp="1"/>
          </p:cNvSpPr>
          <p:nvPr>
            <p:ph type="ftr" sz="quarter" idx="11"/>
          </p:nvPr>
        </p:nvSpPr>
        <p:spPr/>
        <p:txBody>
          <a:bodyPr/>
          <a:lstStyle/>
          <a:p>
            <a:r>
              <a:rPr lang="en-US"/>
              <a:t>Linear Imperfections and Correction</a:t>
            </a:r>
            <a:endParaRPr lang="en-US" dirty="0"/>
          </a:p>
        </p:txBody>
      </p:sp>
      <p:sp>
        <p:nvSpPr>
          <p:cNvPr id="34" name="Slide Number Placeholder 33">
            <a:extLst>
              <a:ext uri="{FF2B5EF4-FFF2-40B4-BE49-F238E27FC236}">
                <a16:creationId xmlns:a16="http://schemas.microsoft.com/office/drawing/2014/main" id="{AF46D492-4961-CFE1-C5AB-5DD7E28E0586}"/>
              </a:ext>
            </a:extLst>
          </p:cNvPr>
          <p:cNvSpPr>
            <a:spLocks noGrp="1"/>
          </p:cNvSpPr>
          <p:nvPr>
            <p:ph type="sldNum" sz="quarter" idx="12"/>
          </p:nvPr>
        </p:nvSpPr>
        <p:spPr/>
        <p:txBody>
          <a:bodyPr/>
          <a:lstStyle/>
          <a:p>
            <a:fld id="{36B5EA5A-BC32-A742-B11B-8E7414D5B535}" type="slidenum">
              <a:rPr lang="en-US" smtClean="0"/>
              <a:pPr/>
              <a:t>94</a:t>
            </a:fld>
            <a:endParaRPr lang="en-US" dirty="0"/>
          </a:p>
        </p:txBody>
      </p:sp>
      <p:grpSp>
        <p:nvGrpSpPr>
          <p:cNvPr id="47" name="Group 46">
            <a:extLst>
              <a:ext uri="{FF2B5EF4-FFF2-40B4-BE49-F238E27FC236}">
                <a16:creationId xmlns:a16="http://schemas.microsoft.com/office/drawing/2014/main" id="{5A9F9006-69B2-07A7-58BE-E383240EC410}"/>
              </a:ext>
            </a:extLst>
          </p:cNvPr>
          <p:cNvGrpSpPr/>
          <p:nvPr/>
        </p:nvGrpSpPr>
        <p:grpSpPr>
          <a:xfrm>
            <a:off x="2827574" y="2096225"/>
            <a:ext cx="1129448" cy="1138808"/>
            <a:chOff x="827217" y="2964941"/>
            <a:chExt cx="1129448" cy="1138808"/>
          </a:xfrm>
        </p:grpSpPr>
        <p:cxnSp>
          <p:nvCxnSpPr>
            <p:cNvPr id="40" name="Straight Connector 39">
              <a:extLst>
                <a:ext uri="{FF2B5EF4-FFF2-40B4-BE49-F238E27FC236}">
                  <a16:creationId xmlns:a16="http://schemas.microsoft.com/office/drawing/2014/main" id="{4C4A2E9E-69F0-DE49-C6B5-555267676707}"/>
                </a:ext>
              </a:extLst>
            </p:cNvPr>
            <p:cNvCxnSpPr/>
            <p:nvPr/>
          </p:nvCxnSpPr>
          <p:spPr bwMode="auto">
            <a:xfrm flipV="1">
              <a:off x="876545" y="2964941"/>
              <a:ext cx="0" cy="1080120"/>
            </a:xfrm>
            <a:prstGeom prst="line">
              <a:avLst/>
            </a:prstGeom>
            <a:solidFill>
              <a:schemeClr val="accent1"/>
            </a:solidFill>
            <a:ln w="9525" cap="flat" cmpd="sng" algn="ctr">
              <a:solidFill>
                <a:srgbClr val="312EFF"/>
              </a:solidFill>
              <a:prstDash val="solid"/>
              <a:round/>
              <a:headEnd type="none" w="med" len="med"/>
              <a:tailEnd type="triangle" w="med" len="med"/>
            </a:ln>
            <a:effectLst/>
          </p:spPr>
        </p:cxnSp>
        <p:cxnSp>
          <p:nvCxnSpPr>
            <p:cNvPr id="41" name="Straight Connector 40">
              <a:extLst>
                <a:ext uri="{FF2B5EF4-FFF2-40B4-BE49-F238E27FC236}">
                  <a16:creationId xmlns:a16="http://schemas.microsoft.com/office/drawing/2014/main" id="{3A3EA36D-5A2B-56B4-2822-8D503E4F254A}"/>
                </a:ext>
              </a:extLst>
            </p:cNvPr>
            <p:cNvCxnSpPr/>
            <p:nvPr/>
          </p:nvCxnSpPr>
          <p:spPr bwMode="auto">
            <a:xfrm rot="5400000" flipV="1">
              <a:off x="1416605" y="3505001"/>
              <a:ext cx="0" cy="1080120"/>
            </a:xfrm>
            <a:prstGeom prst="line">
              <a:avLst/>
            </a:prstGeom>
            <a:solidFill>
              <a:schemeClr val="accent1"/>
            </a:solidFill>
            <a:ln w="9525" cap="flat" cmpd="sng" algn="ctr">
              <a:solidFill>
                <a:srgbClr val="312EFF"/>
              </a:solidFill>
              <a:prstDash val="solid"/>
              <a:round/>
              <a:headEnd type="none" w="med" len="med"/>
              <a:tailEnd type="triangle" w="med" len="med"/>
            </a:ln>
            <a:effectLst/>
          </p:spPr>
        </p:cxnSp>
        <p:sp>
          <p:nvSpPr>
            <p:cNvPr id="42" name="Oval 41">
              <a:extLst>
                <a:ext uri="{FF2B5EF4-FFF2-40B4-BE49-F238E27FC236}">
                  <a16:creationId xmlns:a16="http://schemas.microsoft.com/office/drawing/2014/main" id="{940A5064-B820-29DA-5816-AC7BC4C3B557}"/>
                </a:ext>
              </a:extLst>
            </p:cNvPr>
            <p:cNvSpPr>
              <a:spLocks noChangeAspect="1"/>
            </p:cNvSpPr>
            <p:nvPr/>
          </p:nvSpPr>
          <p:spPr bwMode="auto">
            <a:xfrm>
              <a:off x="827217" y="3995733"/>
              <a:ext cx="108016" cy="108016"/>
            </a:xfrm>
            <a:prstGeom prst="ellipse">
              <a:avLst/>
            </a:prstGeom>
            <a:solidFill>
              <a:srgbClr val="312E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pic>
          <p:nvPicPr>
            <p:cNvPr id="44" name="Picture 43">
              <a:extLst>
                <a:ext uri="{FF2B5EF4-FFF2-40B4-BE49-F238E27FC236}">
                  <a16:creationId xmlns:a16="http://schemas.microsoft.com/office/drawing/2014/main" id="{6DBF9EEA-6CF7-37DE-84E7-60FD2EE5CD7E}"/>
                </a:ext>
              </a:extLst>
            </p:cNvPr>
            <p:cNvPicPr>
              <a:picLocks noChangeAspect="1"/>
            </p:cNvPicPr>
            <p:nvPr/>
          </p:nvPicPr>
          <p:blipFill>
            <a:blip r:embed="rId6"/>
            <a:stretch>
              <a:fillRect/>
            </a:stretch>
          </p:blipFill>
          <p:spPr>
            <a:xfrm>
              <a:off x="1728403" y="3874857"/>
              <a:ext cx="103529" cy="125325"/>
            </a:xfrm>
            <a:prstGeom prst="rect">
              <a:avLst/>
            </a:prstGeom>
          </p:spPr>
        </p:pic>
        <p:pic>
          <p:nvPicPr>
            <p:cNvPr id="46" name="Picture 45">
              <a:extLst>
                <a:ext uri="{FF2B5EF4-FFF2-40B4-BE49-F238E27FC236}">
                  <a16:creationId xmlns:a16="http://schemas.microsoft.com/office/drawing/2014/main" id="{60E0F420-02E7-380A-7121-3B8B94134EF8}"/>
                </a:ext>
              </a:extLst>
            </p:cNvPr>
            <p:cNvPicPr>
              <a:picLocks noChangeAspect="1"/>
            </p:cNvPicPr>
            <p:nvPr/>
          </p:nvPicPr>
          <p:blipFill>
            <a:blip r:embed="rId7"/>
            <a:stretch>
              <a:fillRect/>
            </a:stretch>
          </p:blipFill>
          <p:spPr>
            <a:xfrm>
              <a:off x="939007" y="3007656"/>
              <a:ext cx="107950" cy="152400"/>
            </a:xfrm>
            <a:prstGeom prst="rect">
              <a:avLst/>
            </a:prstGeom>
          </p:spPr>
        </p:pic>
      </p:grpSp>
      <p:grpSp>
        <p:nvGrpSpPr>
          <p:cNvPr id="52" name="Group 51">
            <a:extLst>
              <a:ext uri="{FF2B5EF4-FFF2-40B4-BE49-F238E27FC236}">
                <a16:creationId xmlns:a16="http://schemas.microsoft.com/office/drawing/2014/main" id="{5FB937DE-8AEC-AA5F-7A79-2672921FE99D}"/>
              </a:ext>
            </a:extLst>
          </p:cNvPr>
          <p:cNvGrpSpPr/>
          <p:nvPr/>
        </p:nvGrpSpPr>
        <p:grpSpPr>
          <a:xfrm>
            <a:off x="2931461" y="1844737"/>
            <a:ext cx="556781" cy="216111"/>
            <a:chOff x="2931461" y="1844737"/>
            <a:chExt cx="556781" cy="216111"/>
          </a:xfrm>
        </p:grpSpPr>
        <p:pic>
          <p:nvPicPr>
            <p:cNvPr id="12" name="Picture 11"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9768" y="1844737"/>
              <a:ext cx="360168" cy="156847"/>
            </a:xfrm>
            <a:prstGeom prst="rect">
              <a:avLst/>
            </a:prstGeom>
          </p:spPr>
        </p:pic>
        <p:cxnSp>
          <p:nvCxnSpPr>
            <p:cNvPr id="49" name="Straight Arrow Connector 48">
              <a:extLst>
                <a:ext uri="{FF2B5EF4-FFF2-40B4-BE49-F238E27FC236}">
                  <a16:creationId xmlns:a16="http://schemas.microsoft.com/office/drawing/2014/main" id="{61535A7B-7218-27C5-0641-7EF6B279EF63}"/>
                </a:ext>
              </a:extLst>
            </p:cNvPr>
            <p:cNvCxnSpPr>
              <a:cxnSpLocks/>
            </p:cNvCxnSpPr>
            <p:nvPr/>
          </p:nvCxnSpPr>
          <p:spPr>
            <a:xfrm flipH="1">
              <a:off x="2931461" y="2060848"/>
              <a:ext cx="556781" cy="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pic>
        <p:nvPicPr>
          <p:cNvPr id="54" name="Picture 53">
            <a:extLst>
              <a:ext uri="{FF2B5EF4-FFF2-40B4-BE49-F238E27FC236}">
                <a16:creationId xmlns:a16="http://schemas.microsoft.com/office/drawing/2014/main" id="{07B1744B-048A-6B59-84F3-22832672B598}"/>
              </a:ext>
            </a:extLst>
          </p:cNvPr>
          <p:cNvPicPr>
            <a:picLocks noChangeAspect="1"/>
          </p:cNvPicPr>
          <p:nvPr/>
        </p:nvPicPr>
        <p:blipFill>
          <a:blip r:embed="rId9"/>
          <a:stretch>
            <a:fillRect/>
          </a:stretch>
        </p:blipFill>
        <p:spPr>
          <a:xfrm>
            <a:off x="801672" y="4560664"/>
            <a:ext cx="6743700" cy="1244600"/>
          </a:xfrm>
          <a:prstGeom prst="rect">
            <a:avLst/>
          </a:prstGeom>
        </p:spPr>
      </p:pic>
    </p:spTree>
    <p:extLst>
      <p:ext uri="{BB962C8B-B14F-4D97-AF65-F5344CB8AC3E}">
        <p14:creationId xmlns:p14="http://schemas.microsoft.com/office/powerpoint/2010/main" val="294088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solidFill>
                  <a:srgbClr val="FF0000"/>
                </a:solidFill>
              </a:rPr>
              <a:t>Vertical misalignment</a:t>
            </a:r>
            <a:r>
              <a:rPr lang="en-GB" dirty="0"/>
              <a:t> of a </a:t>
            </a:r>
            <a:r>
              <a:rPr lang="en-GB" u="sng" dirty="0"/>
              <a:t>quadrupole</a:t>
            </a:r>
            <a:r>
              <a:rPr lang="en-GB" dirty="0"/>
              <a:t> magnet</a:t>
            </a:r>
          </a:p>
          <a:p>
            <a:pPr lvl="1"/>
            <a:r>
              <a:rPr lang="en-GB" dirty="0"/>
              <a:t>Equivalent to perfectly aligned quadrupole plus small dipole</a:t>
            </a:r>
          </a:p>
          <a:p>
            <a:endParaRPr lang="en-US" dirty="0"/>
          </a:p>
          <a:p>
            <a:endParaRPr lang="en-US" dirty="0"/>
          </a:p>
          <a:p>
            <a:endParaRPr lang="en-US" dirty="0"/>
          </a:p>
          <a:p>
            <a:pPr lvl="1"/>
            <a:endParaRPr lang="en-US" dirty="0"/>
          </a:p>
          <a:p>
            <a:pPr lvl="1"/>
            <a:endParaRPr lang="en-US" dirty="0"/>
          </a:p>
          <a:p>
            <a:pPr lvl="1"/>
            <a:endParaRPr lang="en-US" dirty="0"/>
          </a:p>
          <a:p>
            <a:endParaRPr lang="en-US" dirty="0"/>
          </a:p>
          <a:p>
            <a:endParaRPr lang="en-US" dirty="0"/>
          </a:p>
        </p:txBody>
      </p:sp>
      <p:sp>
        <p:nvSpPr>
          <p:cNvPr id="2" name="Title 1"/>
          <p:cNvSpPr>
            <a:spLocks noGrp="1"/>
          </p:cNvSpPr>
          <p:nvPr>
            <p:ph type="title"/>
          </p:nvPr>
        </p:nvSpPr>
        <p:spPr/>
        <p:txBody>
          <a:bodyPr/>
          <a:lstStyle/>
          <a:p>
            <a:r>
              <a:rPr lang="en-US" dirty="0"/>
              <a:t>Misalignments causing feed-down</a:t>
            </a:r>
          </a:p>
        </p:txBody>
      </p:sp>
      <p:pic>
        <p:nvPicPr>
          <p:cNvPr id="39" name="Picture 38"/>
          <p:cNvPicPr>
            <a:picLocks noChangeAspect="1"/>
          </p:cNvPicPr>
          <p:nvPr/>
        </p:nvPicPr>
        <p:blipFill rotWithShape="1">
          <a:blip r:embed="rId2"/>
          <a:srcRect l="40915" t="16621" r="38798" b="5952"/>
          <a:stretch/>
        </p:blipFill>
        <p:spPr>
          <a:xfrm>
            <a:off x="2710800" y="2778481"/>
            <a:ext cx="1648755" cy="1514615"/>
          </a:xfrm>
          <a:prstGeom prst="rect">
            <a:avLst/>
          </a:prstGeom>
        </p:spPr>
      </p:pic>
      <p:grpSp>
        <p:nvGrpSpPr>
          <p:cNvPr id="40" name="Group 39"/>
          <p:cNvGrpSpPr/>
          <p:nvPr/>
        </p:nvGrpSpPr>
        <p:grpSpPr>
          <a:xfrm>
            <a:off x="3492000" y="2084400"/>
            <a:ext cx="1129448" cy="1138808"/>
            <a:chOff x="2173792" y="1700808"/>
            <a:chExt cx="1129448" cy="1138808"/>
          </a:xfrm>
        </p:grpSpPr>
        <p:grpSp>
          <p:nvGrpSpPr>
            <p:cNvPr id="41" name="Group 40"/>
            <p:cNvGrpSpPr/>
            <p:nvPr/>
          </p:nvGrpSpPr>
          <p:grpSpPr>
            <a:xfrm>
              <a:off x="2173792" y="1700808"/>
              <a:ext cx="1129448" cy="1138808"/>
              <a:chOff x="1426328" y="1844824"/>
              <a:chExt cx="1129448" cy="1138808"/>
            </a:xfrm>
          </p:grpSpPr>
          <p:cxnSp>
            <p:nvCxnSpPr>
              <p:cNvPr id="44" name="Straight Connector 43"/>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46" name="Straight Connector 45"/>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47" name="Oval 46"/>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42" name="Picture 4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43" name="Picture 4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nvGrpSpPr>
          <p:cNvPr id="48" name="Group 47"/>
          <p:cNvGrpSpPr/>
          <p:nvPr/>
        </p:nvGrpSpPr>
        <p:grpSpPr>
          <a:xfrm>
            <a:off x="4818408" y="2372400"/>
            <a:ext cx="4242508" cy="1514615"/>
            <a:chOff x="2975000" y="2116852"/>
            <a:chExt cx="4242508" cy="1514615"/>
          </a:xfrm>
        </p:grpSpPr>
        <p:pic>
          <p:nvPicPr>
            <p:cNvPr id="49" name="Picture 48"/>
            <p:cNvPicPr>
              <a:picLocks noChangeAspect="1"/>
            </p:cNvPicPr>
            <p:nvPr/>
          </p:nvPicPr>
          <p:blipFill rotWithShape="1">
            <a:blip r:embed="rId5"/>
            <a:srcRect t="7276"/>
            <a:stretch/>
          </p:blipFill>
          <p:spPr>
            <a:xfrm rot="5400000">
              <a:off x="6056784" y="2363978"/>
              <a:ext cx="1204544" cy="1116905"/>
            </a:xfrm>
            <a:prstGeom prst="rect">
              <a:avLst/>
            </a:prstGeom>
          </p:spPr>
        </p:pic>
        <p:pic>
          <p:nvPicPr>
            <p:cNvPr id="50" name="Picture 49"/>
            <p:cNvPicPr>
              <a:picLocks noChangeAspect="1"/>
            </p:cNvPicPr>
            <p:nvPr/>
          </p:nvPicPr>
          <p:blipFill rotWithShape="1">
            <a:blip r:embed="rId2"/>
            <a:srcRect l="40915" t="16621" r="38798" b="5952"/>
            <a:stretch/>
          </p:blipFill>
          <p:spPr>
            <a:xfrm>
              <a:off x="3416192" y="2116852"/>
              <a:ext cx="1648755" cy="1514615"/>
            </a:xfrm>
            <a:prstGeom prst="rect">
              <a:avLst/>
            </a:prstGeom>
          </p:spPr>
        </p:pic>
        <p:sp>
          <p:nvSpPr>
            <p:cNvPr id="51" name="TextBox 50"/>
            <p:cNvSpPr txBox="1"/>
            <p:nvPr/>
          </p:nvSpPr>
          <p:spPr>
            <a:xfrm>
              <a:off x="2975000" y="2660214"/>
              <a:ext cx="389851" cy="461665"/>
            </a:xfrm>
            <a:prstGeom prst="rect">
              <a:avLst/>
            </a:prstGeom>
            <a:noFill/>
          </p:spPr>
          <p:txBody>
            <a:bodyPr wrap="none" rtlCol="0">
              <a:spAutoFit/>
            </a:bodyPr>
            <a:lstStyle/>
            <a:p>
              <a:pPr>
                <a:buNone/>
              </a:pPr>
              <a:r>
                <a:rPr lang="en-US" dirty="0"/>
                <a:t>=</a:t>
              </a:r>
            </a:p>
          </p:txBody>
        </p:sp>
        <p:sp>
          <p:nvSpPr>
            <p:cNvPr id="52" name="TextBox 51"/>
            <p:cNvSpPr txBox="1"/>
            <p:nvPr/>
          </p:nvSpPr>
          <p:spPr>
            <a:xfrm>
              <a:off x="5476728" y="2660214"/>
              <a:ext cx="389851" cy="461665"/>
            </a:xfrm>
            <a:prstGeom prst="rect">
              <a:avLst/>
            </a:prstGeom>
            <a:noFill/>
          </p:spPr>
          <p:txBody>
            <a:bodyPr wrap="none" rtlCol="0">
              <a:spAutoFit/>
            </a:bodyPr>
            <a:lstStyle/>
            <a:p>
              <a:pPr>
                <a:buNone/>
              </a:pPr>
              <a:r>
                <a:rPr lang="en-US" dirty="0"/>
                <a:t>+</a:t>
              </a:r>
            </a:p>
          </p:txBody>
        </p:sp>
      </p:grpSp>
      <p:grpSp>
        <p:nvGrpSpPr>
          <p:cNvPr id="53" name="Group 52"/>
          <p:cNvGrpSpPr/>
          <p:nvPr/>
        </p:nvGrpSpPr>
        <p:grpSpPr>
          <a:xfrm>
            <a:off x="6033600" y="2084400"/>
            <a:ext cx="1129448" cy="1138808"/>
            <a:chOff x="2173056" y="1700808"/>
            <a:chExt cx="1129448" cy="1138808"/>
          </a:xfrm>
        </p:grpSpPr>
        <p:grpSp>
          <p:nvGrpSpPr>
            <p:cNvPr id="54" name="Group 53"/>
            <p:cNvGrpSpPr/>
            <p:nvPr/>
          </p:nvGrpSpPr>
          <p:grpSpPr>
            <a:xfrm>
              <a:off x="2173056" y="1700808"/>
              <a:ext cx="1129448" cy="1138808"/>
              <a:chOff x="1426328" y="1844824"/>
              <a:chExt cx="1129448" cy="1138808"/>
            </a:xfrm>
          </p:grpSpPr>
          <p:cxnSp>
            <p:nvCxnSpPr>
              <p:cNvPr id="57" name="Straight Connector 56"/>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58" name="Straight Connector 57"/>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59" name="Oval 58"/>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55" name="Picture 5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56" name="Picture 5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nvGrpSpPr>
          <p:cNvPr id="60" name="Group 59"/>
          <p:cNvGrpSpPr/>
          <p:nvPr/>
        </p:nvGrpSpPr>
        <p:grpSpPr>
          <a:xfrm>
            <a:off x="8427600" y="2084400"/>
            <a:ext cx="1129448" cy="1138808"/>
            <a:chOff x="2173056" y="1700808"/>
            <a:chExt cx="1129448" cy="1138808"/>
          </a:xfrm>
        </p:grpSpPr>
        <p:grpSp>
          <p:nvGrpSpPr>
            <p:cNvPr id="61" name="Group 60"/>
            <p:cNvGrpSpPr/>
            <p:nvPr/>
          </p:nvGrpSpPr>
          <p:grpSpPr>
            <a:xfrm>
              <a:off x="2173056" y="1700808"/>
              <a:ext cx="1129448" cy="1138808"/>
              <a:chOff x="1426328" y="1844824"/>
              <a:chExt cx="1129448" cy="1138808"/>
            </a:xfrm>
          </p:grpSpPr>
          <p:cxnSp>
            <p:nvCxnSpPr>
              <p:cNvPr id="64" name="Straight Connector 63"/>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65" name="Straight Connector 64"/>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66" name="Oval 65"/>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62" name="Picture 6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5" y="1771894"/>
              <a:ext cx="105440" cy="140587"/>
            </a:xfrm>
            <a:prstGeom prst="rect">
              <a:avLst/>
            </a:prstGeom>
          </p:spPr>
        </p:pic>
        <p:pic>
          <p:nvPicPr>
            <p:cNvPr id="63" name="Picture 6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pic>
        <p:nvPicPr>
          <p:cNvPr id="69" name="Picture 68" descr="B_x(x,_y+_delta_.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79576" y="4560664"/>
            <a:ext cx="5194300" cy="1244600"/>
          </a:xfrm>
          <a:prstGeom prst="rect">
            <a:avLst/>
          </a:prstGeom>
        </p:spPr>
      </p:pic>
      <p:grpSp>
        <p:nvGrpSpPr>
          <p:cNvPr id="70" name="Group 69"/>
          <p:cNvGrpSpPr/>
          <p:nvPr/>
        </p:nvGrpSpPr>
        <p:grpSpPr>
          <a:xfrm>
            <a:off x="5591945" y="4848093"/>
            <a:ext cx="2084187" cy="675672"/>
            <a:chOff x="4067944" y="4436509"/>
            <a:chExt cx="2084187" cy="675672"/>
          </a:xfrm>
        </p:grpSpPr>
        <p:sp>
          <p:nvSpPr>
            <p:cNvPr id="71" name="AutoShape 6"/>
            <p:cNvSpPr>
              <a:spLocks/>
            </p:cNvSpPr>
            <p:nvPr/>
          </p:nvSpPr>
          <p:spPr bwMode="auto">
            <a:xfrm rot="5419254">
              <a:off x="4787577" y="4293718"/>
              <a:ext cx="171617" cy="457200"/>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sp>
          <p:nvSpPr>
            <p:cNvPr id="72" name="AutoShape 7"/>
            <p:cNvSpPr>
              <a:spLocks/>
            </p:cNvSpPr>
            <p:nvPr/>
          </p:nvSpPr>
          <p:spPr bwMode="auto">
            <a:xfrm rot="5400000">
              <a:off x="5636139" y="4251598"/>
              <a:ext cx="165003" cy="557938"/>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sp>
          <p:nvSpPr>
            <p:cNvPr id="73" name="Rectangle 14"/>
            <p:cNvSpPr>
              <a:spLocks noChangeArrowheads="1"/>
            </p:cNvSpPr>
            <p:nvPr/>
          </p:nvSpPr>
          <p:spPr bwMode="auto">
            <a:xfrm>
              <a:off x="4067944" y="4539129"/>
              <a:ext cx="20841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a:buFont typeface="Wingdings" charset="0"/>
                <a:buNone/>
              </a:pPr>
              <a:r>
                <a:rPr lang="en-US" sz="1800" dirty="0">
                  <a:latin typeface="Arial"/>
                  <a:cs typeface="Arial"/>
                </a:rPr>
                <a:t>quadrupole  dipole</a:t>
              </a:r>
              <a:endParaRPr lang="en-GB" sz="1800" dirty="0">
                <a:latin typeface="Arial"/>
                <a:cs typeface="Arial"/>
              </a:endParaRPr>
            </a:p>
          </p:txBody>
        </p:sp>
        <p:sp>
          <p:nvSpPr>
            <p:cNvPr id="74" name="AutoShape 6"/>
            <p:cNvSpPr>
              <a:spLocks/>
            </p:cNvSpPr>
            <p:nvPr/>
          </p:nvSpPr>
          <p:spPr bwMode="auto">
            <a:xfrm rot="16200000">
              <a:off x="4786800" y="4797773"/>
              <a:ext cx="171617" cy="457200"/>
            </a:xfrm>
            <a:prstGeom prst="rightBrace">
              <a:avLst>
                <a:gd name="adj1" fmla="val 16901"/>
                <a:gd name="adj2" fmla="val 49435"/>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sz="2000"/>
            </a:p>
          </p:txBody>
        </p:sp>
      </p:grpSp>
      <p:sp>
        <p:nvSpPr>
          <p:cNvPr id="76" name="TextBox 75"/>
          <p:cNvSpPr txBox="1"/>
          <p:nvPr/>
        </p:nvSpPr>
        <p:spPr>
          <a:xfrm>
            <a:off x="7645958" y="4992713"/>
            <a:ext cx="2770523" cy="646331"/>
          </a:xfrm>
          <a:prstGeom prst="rect">
            <a:avLst/>
          </a:prstGeom>
          <a:noFill/>
        </p:spPr>
        <p:txBody>
          <a:bodyPr wrap="square" rtlCol="0">
            <a:spAutoFit/>
          </a:bodyPr>
          <a:lstStyle/>
          <a:p>
            <a:pPr>
              <a:buNone/>
            </a:pPr>
            <a:r>
              <a:rPr lang="en-US" sz="1800" i="1" dirty="0">
                <a:solidFill>
                  <a:srgbClr val="FF0000"/>
                </a:solidFill>
                <a:latin typeface="Arial"/>
                <a:cs typeface="Arial"/>
              </a:rPr>
              <a:t>vertical offset creates vertical (skew) dipole</a:t>
            </a:r>
          </a:p>
        </p:txBody>
      </p:sp>
      <p:sp>
        <p:nvSpPr>
          <p:cNvPr id="4" name="Date Placeholder 3">
            <a:extLst>
              <a:ext uri="{FF2B5EF4-FFF2-40B4-BE49-F238E27FC236}">
                <a16:creationId xmlns:a16="http://schemas.microsoft.com/office/drawing/2014/main" id="{64BB3296-83B2-14B4-72FF-59B23F35A96B}"/>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EE3F44C6-3476-7678-E786-31A0C74F92DB}"/>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D54ABA95-F563-9356-99CF-DC9F611C951E}"/>
              </a:ext>
            </a:extLst>
          </p:cNvPr>
          <p:cNvSpPr>
            <a:spLocks noGrp="1"/>
          </p:cNvSpPr>
          <p:nvPr>
            <p:ph type="sldNum" sz="quarter" idx="12"/>
          </p:nvPr>
        </p:nvSpPr>
        <p:spPr/>
        <p:txBody>
          <a:bodyPr/>
          <a:lstStyle/>
          <a:p>
            <a:fld id="{36B5EA5A-BC32-A742-B11B-8E7414D5B535}" type="slidenum">
              <a:rPr lang="en-US" smtClean="0"/>
              <a:pPr/>
              <a:t>95</a:t>
            </a:fld>
            <a:endParaRPr lang="en-US" dirty="0"/>
          </a:p>
        </p:txBody>
      </p:sp>
      <p:grpSp>
        <p:nvGrpSpPr>
          <p:cNvPr id="12" name="Group 11">
            <a:extLst>
              <a:ext uri="{FF2B5EF4-FFF2-40B4-BE49-F238E27FC236}">
                <a16:creationId xmlns:a16="http://schemas.microsoft.com/office/drawing/2014/main" id="{5A6990DF-F9A2-270C-8EE5-02CEA1DFD792}"/>
              </a:ext>
            </a:extLst>
          </p:cNvPr>
          <p:cNvGrpSpPr/>
          <p:nvPr/>
        </p:nvGrpSpPr>
        <p:grpSpPr>
          <a:xfrm>
            <a:off x="4359555" y="3179935"/>
            <a:ext cx="411781" cy="394983"/>
            <a:chOff x="4359555" y="3179935"/>
            <a:chExt cx="411781" cy="394983"/>
          </a:xfrm>
        </p:grpSpPr>
        <p:pic>
          <p:nvPicPr>
            <p:cNvPr id="67" name="Picture 66" descr="-_delta_y.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74075" y="3284879"/>
              <a:ext cx="397261" cy="221999"/>
            </a:xfrm>
            <a:prstGeom prst="rect">
              <a:avLst/>
            </a:prstGeom>
          </p:spPr>
        </p:pic>
        <p:cxnSp>
          <p:nvCxnSpPr>
            <p:cNvPr id="9" name="Straight Arrow Connector 8">
              <a:extLst>
                <a:ext uri="{FF2B5EF4-FFF2-40B4-BE49-F238E27FC236}">
                  <a16:creationId xmlns:a16="http://schemas.microsoft.com/office/drawing/2014/main" id="{DE1121D4-815A-2789-3234-96B4E9BDBCBE}"/>
                </a:ext>
              </a:extLst>
            </p:cNvPr>
            <p:cNvCxnSpPr>
              <a:cxnSpLocks/>
            </p:cNvCxnSpPr>
            <p:nvPr/>
          </p:nvCxnSpPr>
          <p:spPr>
            <a:xfrm>
              <a:off x="4359555" y="3179935"/>
              <a:ext cx="0" cy="394983"/>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52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24743"/>
            <a:ext cx="11376024" cy="858703"/>
          </a:xfrm>
        </p:spPr>
        <p:txBody>
          <a:bodyPr>
            <a:normAutofit/>
          </a:bodyPr>
          <a:lstStyle/>
          <a:p>
            <a:r>
              <a:rPr lang="en-GB" dirty="0"/>
              <a:t>Multipole expansion of transverse magnetic field</a:t>
            </a:r>
          </a:p>
          <a:p>
            <a:pPr lvl="1"/>
            <a:r>
              <a:rPr lang="en-GB" b="0" dirty="0">
                <a:solidFill>
                  <a:schemeClr val="tx1"/>
                </a:solidFill>
              </a:rPr>
              <a:t>Start from the general expression for the transverse magnetic field in terms of multipole coefficients</a:t>
            </a:r>
            <a:endParaRPr lang="en-GB" dirty="0">
              <a:solidFill>
                <a:schemeClr val="tx1"/>
              </a:solidFill>
            </a:endParaRPr>
          </a:p>
          <a:p>
            <a:pPr lvl="1"/>
            <a:endParaRPr lang="en-GB" b="0" dirty="0">
              <a:solidFill>
                <a:schemeClr val="tx1"/>
              </a:solidFill>
            </a:endParaRPr>
          </a:p>
          <a:p>
            <a:endParaRPr lang="en-US" dirty="0"/>
          </a:p>
          <a:p>
            <a:endParaRPr lang="en-US" dirty="0"/>
          </a:p>
        </p:txBody>
      </p:sp>
      <p:sp>
        <p:nvSpPr>
          <p:cNvPr id="2" name="Title 1"/>
          <p:cNvSpPr>
            <a:spLocks noGrp="1"/>
          </p:cNvSpPr>
          <p:nvPr>
            <p:ph type="title"/>
          </p:nvPr>
        </p:nvSpPr>
        <p:spPr/>
        <p:txBody>
          <a:bodyPr/>
          <a:lstStyle/>
          <a:p>
            <a:r>
              <a:rPr lang="en-US" dirty="0"/>
              <a:t>Digression: multipole expansion</a:t>
            </a:r>
          </a:p>
        </p:txBody>
      </p:sp>
      <p:sp>
        <p:nvSpPr>
          <p:cNvPr id="7" name="TextBox 6"/>
          <p:cNvSpPr txBox="1"/>
          <p:nvPr/>
        </p:nvSpPr>
        <p:spPr>
          <a:xfrm>
            <a:off x="2461272" y="2674758"/>
            <a:ext cx="3972562" cy="338554"/>
          </a:xfrm>
          <a:prstGeom prst="rect">
            <a:avLst/>
          </a:prstGeom>
          <a:noFill/>
        </p:spPr>
        <p:txBody>
          <a:bodyPr wrap="none" rtlCol="0">
            <a:spAutoFit/>
          </a:bodyPr>
          <a:lstStyle/>
          <a:p>
            <a:pPr>
              <a:buNone/>
            </a:pPr>
            <a:r>
              <a:rPr lang="en-US" sz="1600" b="1" dirty="0">
                <a:latin typeface="Arial"/>
                <a:cs typeface="Arial"/>
              </a:rPr>
              <a:t>Normal components </a:t>
            </a:r>
            <a:r>
              <a:rPr lang="en-US" sz="1600" dirty="0">
                <a:latin typeface="Arial"/>
                <a:cs typeface="Arial"/>
              </a:rPr>
              <a:t>(“upright” magnets)</a:t>
            </a:r>
          </a:p>
        </p:txBody>
      </p:sp>
      <p:cxnSp>
        <p:nvCxnSpPr>
          <p:cNvPr id="9" name="Straight Arrow Connector 8"/>
          <p:cNvCxnSpPr>
            <a:cxnSpLocks/>
          </p:cNvCxnSpPr>
          <p:nvPr/>
        </p:nvCxnSpPr>
        <p:spPr>
          <a:xfrm flipH="1">
            <a:off x="6178525" y="2346747"/>
            <a:ext cx="242470" cy="430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a:xfrm>
            <a:off x="7220272" y="2346747"/>
            <a:ext cx="126851" cy="3178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F08AEE2B-AA13-1E6B-6E75-431124B44D46}"/>
              </a:ext>
            </a:extLst>
          </p:cNvPr>
          <p:cNvGrpSpPr/>
          <p:nvPr/>
        </p:nvGrpSpPr>
        <p:grpSpPr>
          <a:xfrm>
            <a:off x="7233111" y="2668862"/>
            <a:ext cx="4813467" cy="430887"/>
            <a:chOff x="7233111" y="2668862"/>
            <a:chExt cx="4813467" cy="430887"/>
          </a:xfrm>
        </p:grpSpPr>
        <p:sp>
          <p:nvSpPr>
            <p:cNvPr id="28" name="TextBox 27"/>
            <p:cNvSpPr txBox="1"/>
            <p:nvPr/>
          </p:nvSpPr>
          <p:spPr>
            <a:xfrm>
              <a:off x="7233111" y="2668862"/>
              <a:ext cx="4813467" cy="430887"/>
            </a:xfrm>
            <a:prstGeom prst="rect">
              <a:avLst/>
            </a:prstGeom>
            <a:noFill/>
          </p:spPr>
          <p:txBody>
            <a:bodyPr wrap="square" rtlCol="0">
              <a:spAutoFit/>
            </a:bodyPr>
            <a:lstStyle/>
            <a:p>
              <a:pPr algn="l">
                <a:buNone/>
              </a:pPr>
              <a:r>
                <a:rPr lang="en-US" sz="1600" b="1" dirty="0">
                  <a:latin typeface="Arial"/>
                  <a:cs typeface="Arial"/>
                </a:rPr>
                <a:t>Skew components </a:t>
              </a:r>
              <a:r>
                <a:rPr lang="en-US" sz="1600" dirty="0">
                  <a:latin typeface="Arial"/>
                  <a:cs typeface="Arial"/>
                </a:rPr>
                <a:t>(magnets rotated by             )</a:t>
              </a:r>
            </a:p>
            <a:p>
              <a:pPr algn="l">
                <a:buNone/>
              </a:pPr>
              <a:r>
                <a:rPr lang="en-US" sz="500" dirty="0">
                  <a:latin typeface="Arial"/>
                  <a:cs typeface="Arial"/>
                </a:rPr>
                <a:t> </a:t>
              </a:r>
            </a:p>
          </p:txBody>
        </p:sp>
        <p:pic>
          <p:nvPicPr>
            <p:cNvPr id="33" name="Picture 32"/>
            <p:cNvPicPr>
              <a:picLocks noChangeAspect="1"/>
            </p:cNvPicPr>
            <p:nvPr/>
          </p:nvPicPr>
          <p:blipFill>
            <a:blip r:embed="rId3"/>
            <a:stretch>
              <a:fillRect/>
            </a:stretch>
          </p:blipFill>
          <p:spPr>
            <a:xfrm>
              <a:off x="11064744" y="2708920"/>
              <a:ext cx="575872" cy="332234"/>
            </a:xfrm>
            <a:prstGeom prst="rect">
              <a:avLst/>
            </a:prstGeom>
          </p:spPr>
        </p:pic>
      </p:grpSp>
      <p:sp>
        <p:nvSpPr>
          <p:cNvPr id="16" name="TextBox 15"/>
          <p:cNvSpPr txBox="1"/>
          <p:nvPr/>
        </p:nvSpPr>
        <p:spPr>
          <a:xfrm>
            <a:off x="695402" y="3738518"/>
            <a:ext cx="4694409" cy="338554"/>
          </a:xfrm>
          <a:prstGeom prst="rect">
            <a:avLst/>
          </a:prstGeom>
          <a:noFill/>
        </p:spPr>
        <p:txBody>
          <a:bodyPr wrap="square" rtlCol="0">
            <a:spAutoFit/>
          </a:bodyPr>
          <a:lstStyle/>
          <a:p>
            <a:pPr algn="l">
              <a:buNone/>
            </a:pPr>
            <a:r>
              <a:rPr lang="en-US" sz="1600" i="1" dirty="0">
                <a:latin typeface="Arial"/>
                <a:cs typeface="Arial"/>
              </a:rPr>
              <a:t>e.g. The magnetic field of a normal </a:t>
            </a:r>
            <a:r>
              <a:rPr lang="en-US" sz="1600" i="1" dirty="0" err="1">
                <a:latin typeface="Arial"/>
                <a:cs typeface="Arial"/>
              </a:rPr>
              <a:t>sextupole</a:t>
            </a:r>
            <a:r>
              <a:rPr lang="en-US" sz="1600" i="1" dirty="0">
                <a:latin typeface="Arial"/>
                <a:cs typeface="Arial"/>
              </a:rPr>
              <a:t> is</a:t>
            </a:r>
          </a:p>
        </p:txBody>
      </p:sp>
      <p:sp>
        <p:nvSpPr>
          <p:cNvPr id="4" name="Date Placeholder 3">
            <a:extLst>
              <a:ext uri="{FF2B5EF4-FFF2-40B4-BE49-F238E27FC236}">
                <a16:creationId xmlns:a16="http://schemas.microsoft.com/office/drawing/2014/main" id="{782C6936-A497-5B6B-E7F8-F477393EC7E3}"/>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5EDC2845-8AB4-CC4B-138D-FCFC8FBFBA52}"/>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D8C86FB0-2F08-6F1D-3C76-062364170DB7}"/>
              </a:ext>
            </a:extLst>
          </p:cNvPr>
          <p:cNvSpPr>
            <a:spLocks noGrp="1"/>
          </p:cNvSpPr>
          <p:nvPr>
            <p:ph type="sldNum" sz="quarter" idx="12"/>
          </p:nvPr>
        </p:nvSpPr>
        <p:spPr/>
        <p:txBody>
          <a:bodyPr/>
          <a:lstStyle/>
          <a:p>
            <a:fld id="{36B5EA5A-BC32-A742-B11B-8E7414D5B535}" type="slidenum">
              <a:rPr lang="en-US" smtClean="0"/>
              <a:pPr/>
              <a:t>96</a:t>
            </a:fld>
            <a:endParaRPr lang="en-US" dirty="0"/>
          </a:p>
        </p:txBody>
      </p:sp>
      <p:grpSp>
        <p:nvGrpSpPr>
          <p:cNvPr id="64" name="Group 63">
            <a:extLst>
              <a:ext uri="{FF2B5EF4-FFF2-40B4-BE49-F238E27FC236}">
                <a16:creationId xmlns:a16="http://schemas.microsoft.com/office/drawing/2014/main" id="{AC787816-BEE1-14F2-0036-BB8E90DC38C9}"/>
              </a:ext>
            </a:extLst>
          </p:cNvPr>
          <p:cNvGrpSpPr/>
          <p:nvPr/>
        </p:nvGrpSpPr>
        <p:grpSpPr>
          <a:xfrm>
            <a:off x="200561" y="4061152"/>
            <a:ext cx="2155744" cy="2176159"/>
            <a:chOff x="-2682389" y="3373153"/>
            <a:chExt cx="3013397" cy="3041934"/>
          </a:xfrm>
        </p:grpSpPr>
        <p:grpSp>
          <p:nvGrpSpPr>
            <p:cNvPr id="40" name="Group 39">
              <a:extLst>
                <a:ext uri="{FF2B5EF4-FFF2-40B4-BE49-F238E27FC236}">
                  <a16:creationId xmlns:a16="http://schemas.microsoft.com/office/drawing/2014/main" id="{29E8F3A4-CBEA-B77D-3503-689ADC50494A}"/>
                </a:ext>
              </a:extLst>
            </p:cNvPr>
            <p:cNvGrpSpPr>
              <a:grpSpLocks noChangeAspect="1"/>
            </p:cNvGrpSpPr>
            <p:nvPr/>
          </p:nvGrpSpPr>
          <p:grpSpPr>
            <a:xfrm>
              <a:off x="-2682389" y="3821893"/>
              <a:ext cx="2627496" cy="2593194"/>
              <a:chOff x="2901756" y="3097683"/>
              <a:chExt cx="3052458" cy="3012609"/>
            </a:xfrm>
          </p:grpSpPr>
          <p:pic>
            <p:nvPicPr>
              <p:cNvPr id="44" name="Picture 43">
                <a:extLst>
                  <a:ext uri="{FF2B5EF4-FFF2-40B4-BE49-F238E27FC236}">
                    <a16:creationId xmlns:a16="http://schemas.microsoft.com/office/drawing/2014/main" id="{96DCD319-9ED6-60A5-B5A1-74797D071C6F}"/>
                  </a:ext>
                </a:extLst>
              </p:cNvPr>
              <p:cNvPicPr>
                <a:picLocks noChangeAspect="1"/>
              </p:cNvPicPr>
              <p:nvPr/>
            </p:nvPicPr>
            <p:blipFill>
              <a:blip r:embed="rId4"/>
              <a:stretch>
                <a:fillRect/>
              </a:stretch>
            </p:blipFill>
            <p:spPr>
              <a:xfrm>
                <a:off x="2901756" y="3097683"/>
                <a:ext cx="3052458" cy="3012609"/>
              </a:xfrm>
              <a:prstGeom prst="rect">
                <a:avLst/>
              </a:prstGeom>
            </p:spPr>
          </p:pic>
          <p:sp>
            <p:nvSpPr>
              <p:cNvPr id="46" name="Rectangle 45">
                <a:extLst>
                  <a:ext uri="{FF2B5EF4-FFF2-40B4-BE49-F238E27FC236}">
                    <a16:creationId xmlns:a16="http://schemas.microsoft.com/office/drawing/2014/main" id="{D5E716B5-5B7A-6792-949C-23D498E392D3}"/>
                  </a:ext>
                </a:extLst>
              </p:cNvPr>
              <p:cNvSpPr/>
              <p:nvPr/>
            </p:nvSpPr>
            <p:spPr bwMode="auto">
              <a:xfrm>
                <a:off x="4529874" y="4079768"/>
                <a:ext cx="520244" cy="86409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sp>
            <p:nvSpPr>
              <p:cNvPr id="50" name="Rectangle 49">
                <a:extLst>
                  <a:ext uri="{FF2B5EF4-FFF2-40B4-BE49-F238E27FC236}">
                    <a16:creationId xmlns:a16="http://schemas.microsoft.com/office/drawing/2014/main" id="{DF31342A-2235-528B-F31B-09A154899C49}"/>
                  </a:ext>
                </a:extLst>
              </p:cNvPr>
              <p:cNvSpPr/>
              <p:nvPr/>
            </p:nvSpPr>
            <p:spPr bwMode="auto">
              <a:xfrm>
                <a:off x="4226901" y="3905872"/>
                <a:ext cx="376228"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grpSp>
          <p:nvGrpSpPr>
            <p:cNvPr id="52" name="Group 51">
              <a:extLst>
                <a:ext uri="{FF2B5EF4-FFF2-40B4-BE49-F238E27FC236}">
                  <a16:creationId xmlns:a16="http://schemas.microsoft.com/office/drawing/2014/main" id="{DDE8040F-850E-185F-6360-1ADF902031AA}"/>
                </a:ext>
              </a:extLst>
            </p:cNvPr>
            <p:cNvGrpSpPr/>
            <p:nvPr/>
          </p:nvGrpSpPr>
          <p:grpSpPr>
            <a:xfrm>
              <a:off x="-1473585" y="3373153"/>
              <a:ext cx="1804593" cy="1853750"/>
              <a:chOff x="2173056" y="1679402"/>
              <a:chExt cx="1129448" cy="1160214"/>
            </a:xfrm>
          </p:grpSpPr>
          <p:grpSp>
            <p:nvGrpSpPr>
              <p:cNvPr id="53" name="Group 52">
                <a:extLst>
                  <a:ext uri="{FF2B5EF4-FFF2-40B4-BE49-F238E27FC236}">
                    <a16:creationId xmlns:a16="http://schemas.microsoft.com/office/drawing/2014/main" id="{C435A9C8-5396-19CF-D24E-6D5EA8A5CF1D}"/>
                  </a:ext>
                </a:extLst>
              </p:cNvPr>
              <p:cNvGrpSpPr/>
              <p:nvPr/>
            </p:nvGrpSpPr>
            <p:grpSpPr>
              <a:xfrm>
                <a:off x="2173056" y="1700808"/>
                <a:ext cx="1129448" cy="1138808"/>
                <a:chOff x="1426328" y="1844824"/>
                <a:chExt cx="1129448" cy="1138808"/>
              </a:xfrm>
            </p:grpSpPr>
            <p:cxnSp>
              <p:nvCxnSpPr>
                <p:cNvPr id="56" name="Straight Connector 55">
                  <a:extLst>
                    <a:ext uri="{FF2B5EF4-FFF2-40B4-BE49-F238E27FC236}">
                      <a16:creationId xmlns:a16="http://schemas.microsoft.com/office/drawing/2014/main" id="{E352C2B6-C603-895F-8175-361599BB53E6}"/>
                    </a:ext>
                  </a:extLst>
                </p:cNvPr>
                <p:cNvCxnSpPr/>
                <p:nvPr/>
              </p:nvCxnSpPr>
              <p:spPr bwMode="auto">
                <a:xfrm flipV="1">
                  <a:off x="1475656" y="184482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57" name="Straight Connector 56">
                  <a:extLst>
                    <a:ext uri="{FF2B5EF4-FFF2-40B4-BE49-F238E27FC236}">
                      <a16:creationId xmlns:a16="http://schemas.microsoft.com/office/drawing/2014/main" id="{D4953812-F4F2-9C30-FEE0-824D34C3017D}"/>
                    </a:ext>
                  </a:extLst>
                </p:cNvPr>
                <p:cNvCxnSpPr/>
                <p:nvPr/>
              </p:nvCxnSpPr>
              <p:spPr bwMode="auto">
                <a:xfrm rot="5400000" flipV="1">
                  <a:off x="2015716" y="2384884"/>
                  <a:ext cx="0" cy="108012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sp>
              <p:nvSpPr>
                <p:cNvPr id="58" name="Oval 57">
                  <a:extLst>
                    <a:ext uri="{FF2B5EF4-FFF2-40B4-BE49-F238E27FC236}">
                      <a16:creationId xmlns:a16="http://schemas.microsoft.com/office/drawing/2014/main" id="{8449D73C-068B-826F-B75E-13E13529E81C}"/>
                    </a:ext>
                  </a:extLst>
                </p:cNvPr>
                <p:cNvSpPr>
                  <a:spLocks noChangeAspect="1"/>
                </p:cNvSpPr>
                <p:nvPr/>
              </p:nvSpPr>
              <p:spPr bwMode="auto">
                <a:xfrm>
                  <a:off x="1426328" y="2875616"/>
                  <a:ext cx="108016" cy="108016"/>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buFont typeface="Wingdings" pitchFamily="48" charset="2"/>
                    <a:buChar char="n"/>
                  </a:pPr>
                  <a:endParaRPr lang="en-US">
                    <a:latin typeface="Times New Roman" pitchFamily="48" charset="0"/>
                  </a:endParaRPr>
                </a:p>
              </p:txBody>
            </p:sp>
          </p:grpSp>
          <p:pic>
            <p:nvPicPr>
              <p:cNvPr id="54" name="Picture 53" descr="latex-image-1.pdf">
                <a:extLst>
                  <a:ext uri="{FF2B5EF4-FFF2-40B4-BE49-F238E27FC236}">
                    <a16:creationId xmlns:a16="http://schemas.microsoft.com/office/drawing/2014/main" id="{1DE0BCB8-2719-E51A-70EF-9727EB5A11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1085" y="1679402"/>
                <a:ext cx="105440" cy="140587"/>
              </a:xfrm>
              <a:prstGeom prst="rect">
                <a:avLst/>
              </a:prstGeom>
            </p:spPr>
          </p:pic>
          <p:pic>
            <p:nvPicPr>
              <p:cNvPr id="55" name="Picture 54" descr="latex-image-1.pdf">
                <a:extLst>
                  <a:ext uri="{FF2B5EF4-FFF2-40B4-BE49-F238E27FC236}">
                    <a16:creationId xmlns:a16="http://schemas.microsoft.com/office/drawing/2014/main" id="{9FC33E66-748C-92B0-4EF4-4CE5F9A74B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9160" y="2618630"/>
                <a:ext cx="111298" cy="99583"/>
              </a:xfrm>
              <a:prstGeom prst="rect">
                <a:avLst/>
              </a:prstGeom>
            </p:spPr>
          </p:pic>
        </p:grpSp>
      </p:grpSp>
      <p:pic>
        <p:nvPicPr>
          <p:cNvPr id="65" name="Picture 64">
            <a:extLst>
              <a:ext uri="{FF2B5EF4-FFF2-40B4-BE49-F238E27FC236}">
                <a16:creationId xmlns:a16="http://schemas.microsoft.com/office/drawing/2014/main" id="{972DFDD3-5CCC-69C2-2064-C63DB5382CF3}"/>
              </a:ext>
            </a:extLst>
          </p:cNvPr>
          <p:cNvPicPr>
            <a:picLocks noChangeAspect="1"/>
          </p:cNvPicPr>
          <p:nvPr/>
        </p:nvPicPr>
        <p:blipFill>
          <a:blip r:embed="rId7"/>
          <a:stretch>
            <a:fillRect/>
          </a:stretch>
        </p:blipFill>
        <p:spPr>
          <a:xfrm>
            <a:off x="2120246" y="1854847"/>
            <a:ext cx="6299200" cy="698500"/>
          </a:xfrm>
          <a:prstGeom prst="rect">
            <a:avLst/>
          </a:prstGeom>
        </p:spPr>
      </p:pic>
      <p:pic>
        <p:nvPicPr>
          <p:cNvPr id="66" name="Picture 65">
            <a:extLst>
              <a:ext uri="{FF2B5EF4-FFF2-40B4-BE49-F238E27FC236}">
                <a16:creationId xmlns:a16="http://schemas.microsoft.com/office/drawing/2014/main" id="{68429612-1AD9-5020-D0ED-675F55EE8CCD}"/>
              </a:ext>
            </a:extLst>
          </p:cNvPr>
          <p:cNvPicPr>
            <a:picLocks noChangeAspect="1"/>
          </p:cNvPicPr>
          <p:nvPr/>
        </p:nvPicPr>
        <p:blipFill>
          <a:blip r:embed="rId8"/>
          <a:stretch>
            <a:fillRect/>
          </a:stretch>
        </p:blipFill>
        <p:spPr>
          <a:xfrm>
            <a:off x="5159896" y="3784612"/>
            <a:ext cx="3109126" cy="267452"/>
          </a:xfrm>
          <a:prstGeom prst="rect">
            <a:avLst/>
          </a:prstGeom>
        </p:spPr>
      </p:pic>
      <p:pic>
        <p:nvPicPr>
          <p:cNvPr id="73" name="Picture 72">
            <a:extLst>
              <a:ext uri="{FF2B5EF4-FFF2-40B4-BE49-F238E27FC236}">
                <a16:creationId xmlns:a16="http://schemas.microsoft.com/office/drawing/2014/main" id="{C3441ED2-C423-0104-5920-D0DAED9C47FE}"/>
              </a:ext>
            </a:extLst>
          </p:cNvPr>
          <p:cNvPicPr>
            <a:picLocks noChangeAspect="1"/>
          </p:cNvPicPr>
          <p:nvPr/>
        </p:nvPicPr>
        <p:blipFill>
          <a:blip r:embed="rId9"/>
          <a:stretch>
            <a:fillRect/>
          </a:stretch>
        </p:blipFill>
        <p:spPr>
          <a:xfrm>
            <a:off x="2733997" y="4830807"/>
            <a:ext cx="3289995" cy="540000"/>
          </a:xfrm>
          <a:prstGeom prst="rect">
            <a:avLst/>
          </a:prstGeom>
        </p:spPr>
      </p:pic>
      <p:pic>
        <p:nvPicPr>
          <p:cNvPr id="74" name="Picture 73">
            <a:extLst>
              <a:ext uri="{FF2B5EF4-FFF2-40B4-BE49-F238E27FC236}">
                <a16:creationId xmlns:a16="http://schemas.microsoft.com/office/drawing/2014/main" id="{04924D09-F899-8E79-8509-0EDA1640E67D}"/>
              </a:ext>
            </a:extLst>
          </p:cNvPr>
          <p:cNvPicPr>
            <a:picLocks noChangeAspect="1"/>
          </p:cNvPicPr>
          <p:nvPr/>
        </p:nvPicPr>
        <p:blipFill>
          <a:blip r:embed="rId10"/>
          <a:stretch>
            <a:fillRect/>
          </a:stretch>
        </p:blipFill>
        <p:spPr>
          <a:xfrm>
            <a:off x="2798321" y="4221088"/>
            <a:ext cx="3026040" cy="540000"/>
          </a:xfrm>
          <a:prstGeom prst="rect">
            <a:avLst/>
          </a:prstGeom>
        </p:spPr>
      </p:pic>
      <p:pic>
        <p:nvPicPr>
          <p:cNvPr id="75" name="Picture 74">
            <a:extLst>
              <a:ext uri="{FF2B5EF4-FFF2-40B4-BE49-F238E27FC236}">
                <a16:creationId xmlns:a16="http://schemas.microsoft.com/office/drawing/2014/main" id="{934E131C-F0A4-F3B2-C001-3DA23FBEC4F3}"/>
              </a:ext>
            </a:extLst>
          </p:cNvPr>
          <p:cNvPicPr>
            <a:picLocks noChangeAspect="1"/>
          </p:cNvPicPr>
          <p:nvPr/>
        </p:nvPicPr>
        <p:blipFill>
          <a:blip r:embed="rId11"/>
          <a:stretch>
            <a:fillRect/>
          </a:stretch>
        </p:blipFill>
        <p:spPr>
          <a:xfrm>
            <a:off x="2734004" y="5404632"/>
            <a:ext cx="1920000" cy="540000"/>
          </a:xfrm>
          <a:prstGeom prst="rect">
            <a:avLst/>
          </a:prstGeom>
        </p:spPr>
      </p:pic>
      <p:sp>
        <p:nvSpPr>
          <p:cNvPr id="76" name="TextBox 75">
            <a:extLst>
              <a:ext uri="{FF2B5EF4-FFF2-40B4-BE49-F238E27FC236}">
                <a16:creationId xmlns:a16="http://schemas.microsoft.com/office/drawing/2014/main" id="{6970E2D1-C420-F8BB-3AE4-D5220FC50118}"/>
              </a:ext>
            </a:extLst>
          </p:cNvPr>
          <p:cNvSpPr txBox="1"/>
          <p:nvPr/>
        </p:nvSpPr>
        <p:spPr>
          <a:xfrm>
            <a:off x="4293665" y="5805264"/>
            <a:ext cx="307777" cy="369332"/>
          </a:xfrm>
          <a:prstGeom prst="rect">
            <a:avLst/>
          </a:prstGeom>
          <a:noFill/>
        </p:spPr>
        <p:txBody>
          <a:bodyPr wrap="none" lIns="0" tIns="0" rIns="0" bIns="0" rtlCol="0">
            <a:spAutoFit/>
          </a:bodyPr>
          <a:lstStyle/>
          <a:p>
            <a:pPr algn="l">
              <a:buNone/>
            </a:pPr>
            <a:r>
              <a:rPr lang="en-CH" dirty="0"/>
              <a:t>…</a:t>
            </a:r>
          </a:p>
        </p:txBody>
      </p:sp>
      <p:pic>
        <p:nvPicPr>
          <p:cNvPr id="77" name="Picture 76">
            <a:extLst>
              <a:ext uri="{FF2B5EF4-FFF2-40B4-BE49-F238E27FC236}">
                <a16:creationId xmlns:a16="http://schemas.microsoft.com/office/drawing/2014/main" id="{61192E37-044D-641F-AE22-61E4FAE2F764}"/>
              </a:ext>
            </a:extLst>
          </p:cNvPr>
          <p:cNvPicPr>
            <a:picLocks noChangeAspect="1"/>
          </p:cNvPicPr>
          <p:nvPr/>
        </p:nvPicPr>
        <p:blipFill>
          <a:blip r:embed="rId12"/>
          <a:stretch>
            <a:fillRect/>
          </a:stretch>
        </p:blipFill>
        <p:spPr>
          <a:xfrm>
            <a:off x="7981904" y="4305348"/>
            <a:ext cx="3026040" cy="540000"/>
          </a:xfrm>
          <a:prstGeom prst="rect">
            <a:avLst/>
          </a:prstGeom>
        </p:spPr>
      </p:pic>
      <p:pic>
        <p:nvPicPr>
          <p:cNvPr id="78" name="Picture 77">
            <a:extLst>
              <a:ext uri="{FF2B5EF4-FFF2-40B4-BE49-F238E27FC236}">
                <a16:creationId xmlns:a16="http://schemas.microsoft.com/office/drawing/2014/main" id="{3BBE7C35-0351-A723-B3AA-0C871BBA5481}"/>
              </a:ext>
            </a:extLst>
          </p:cNvPr>
          <p:cNvPicPr>
            <a:picLocks noChangeAspect="1"/>
          </p:cNvPicPr>
          <p:nvPr/>
        </p:nvPicPr>
        <p:blipFill>
          <a:blip r:embed="rId13"/>
          <a:stretch>
            <a:fillRect/>
          </a:stretch>
        </p:blipFill>
        <p:spPr>
          <a:xfrm>
            <a:off x="7896200" y="4929648"/>
            <a:ext cx="1920000" cy="540000"/>
          </a:xfrm>
          <a:prstGeom prst="rect">
            <a:avLst/>
          </a:prstGeom>
        </p:spPr>
      </p:pic>
      <p:sp>
        <p:nvSpPr>
          <p:cNvPr id="79" name="TextBox 78">
            <a:extLst>
              <a:ext uri="{FF2B5EF4-FFF2-40B4-BE49-F238E27FC236}">
                <a16:creationId xmlns:a16="http://schemas.microsoft.com/office/drawing/2014/main" id="{373D8244-E232-95E5-3CDD-F23C2600857D}"/>
              </a:ext>
            </a:extLst>
          </p:cNvPr>
          <p:cNvSpPr txBox="1"/>
          <p:nvPr/>
        </p:nvSpPr>
        <p:spPr>
          <a:xfrm>
            <a:off x="9483530" y="5435932"/>
            <a:ext cx="307777" cy="369332"/>
          </a:xfrm>
          <a:prstGeom prst="rect">
            <a:avLst/>
          </a:prstGeom>
          <a:noFill/>
        </p:spPr>
        <p:txBody>
          <a:bodyPr wrap="none" lIns="0" tIns="0" rIns="0" bIns="0" rtlCol="0">
            <a:spAutoFit/>
          </a:bodyPr>
          <a:lstStyle/>
          <a:p>
            <a:pPr algn="l">
              <a:buNone/>
            </a:pPr>
            <a:r>
              <a:rPr lang="en-CH" dirty="0"/>
              <a:t>…</a:t>
            </a:r>
          </a:p>
        </p:txBody>
      </p:sp>
      <p:grpSp>
        <p:nvGrpSpPr>
          <p:cNvPr id="83" name="Group 82">
            <a:extLst>
              <a:ext uri="{FF2B5EF4-FFF2-40B4-BE49-F238E27FC236}">
                <a16:creationId xmlns:a16="http://schemas.microsoft.com/office/drawing/2014/main" id="{FAFC0319-75BB-3783-EFEB-377A33CBE475}"/>
              </a:ext>
            </a:extLst>
          </p:cNvPr>
          <p:cNvGrpSpPr/>
          <p:nvPr/>
        </p:nvGrpSpPr>
        <p:grpSpPr>
          <a:xfrm>
            <a:off x="572965" y="3093033"/>
            <a:ext cx="10287185" cy="576064"/>
            <a:chOff x="572965" y="3093033"/>
            <a:chExt cx="10287185" cy="576064"/>
          </a:xfrm>
        </p:grpSpPr>
        <p:pic>
          <p:nvPicPr>
            <p:cNvPr id="39" name="Picture 38" descr="B_n_=_left._frac.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574667" y="3093033"/>
              <a:ext cx="1815145" cy="576064"/>
            </a:xfrm>
            <a:prstGeom prst="rect">
              <a:avLst/>
            </a:prstGeom>
          </p:spPr>
        </p:pic>
        <p:pic>
          <p:nvPicPr>
            <p:cNvPr id="41" name="Picture 40" descr="A_n_=_left._frac.pdf"/>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034135" y="3093033"/>
              <a:ext cx="1826015" cy="576064"/>
            </a:xfrm>
            <a:prstGeom prst="rect">
              <a:avLst/>
            </a:prstGeom>
          </p:spPr>
        </p:pic>
        <p:sp>
          <p:nvSpPr>
            <p:cNvPr id="80" name="TextBox 79">
              <a:extLst>
                <a:ext uri="{FF2B5EF4-FFF2-40B4-BE49-F238E27FC236}">
                  <a16:creationId xmlns:a16="http://schemas.microsoft.com/office/drawing/2014/main" id="{2FB82C67-CDC8-0D2E-13C3-7D9C8D5212F5}"/>
                </a:ext>
              </a:extLst>
            </p:cNvPr>
            <p:cNvSpPr txBox="1"/>
            <p:nvPr/>
          </p:nvSpPr>
          <p:spPr>
            <a:xfrm>
              <a:off x="572965" y="3182336"/>
              <a:ext cx="8433314" cy="338554"/>
            </a:xfrm>
            <a:prstGeom prst="rect">
              <a:avLst/>
            </a:prstGeom>
            <a:noFill/>
          </p:spPr>
          <p:txBody>
            <a:bodyPr wrap="square" rtlCol="0">
              <a:spAutoFit/>
            </a:bodyPr>
            <a:lstStyle/>
            <a:p>
              <a:pPr algn="r">
                <a:buNone/>
              </a:pPr>
              <a:r>
                <a:rPr lang="en-US" sz="1600" i="1" dirty="0">
                  <a:latin typeface="Arial"/>
                  <a:cs typeface="Arial"/>
                </a:rPr>
                <a:t>Note that:                                                                                         and:  </a:t>
              </a:r>
            </a:p>
          </p:txBody>
        </p:sp>
      </p:grpSp>
    </p:spTree>
    <p:extLst>
      <p:ext uri="{BB962C8B-B14F-4D97-AF65-F5344CB8AC3E}">
        <p14:creationId xmlns:p14="http://schemas.microsoft.com/office/powerpoint/2010/main" val="106445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76" grpId="0"/>
      <p:bldP spid="79"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solidFill>
                  <a:schemeClr val="tx1"/>
                </a:solidFill>
              </a:rPr>
              <a:t>Let’s </a:t>
            </a:r>
            <a:r>
              <a:rPr lang="en-US" b="1" dirty="0">
                <a:solidFill>
                  <a:schemeClr val="tx1"/>
                </a:solidFill>
              </a:rPr>
              <a:t>explicitly</a:t>
            </a:r>
            <a:r>
              <a:rPr lang="en-US" dirty="0">
                <a:solidFill>
                  <a:schemeClr val="tx1"/>
                </a:solidFill>
              </a:rPr>
              <a:t> write the vertical/horizontal </a:t>
            </a:r>
            <a:r>
              <a:rPr lang="en-US" b="1" dirty="0">
                <a:solidFill>
                  <a:schemeClr val="tx1"/>
                </a:solidFill>
              </a:rPr>
              <a:t>field</a:t>
            </a:r>
            <a:r>
              <a:rPr lang="en-US" dirty="0">
                <a:solidFill>
                  <a:schemeClr val="tx1"/>
                </a:solidFill>
              </a:rPr>
              <a:t> as the </a:t>
            </a:r>
            <a:r>
              <a:rPr lang="en-US" b="1" dirty="0">
                <a:solidFill>
                  <a:schemeClr val="tx1"/>
                </a:solidFill>
              </a:rPr>
              <a:t>sum of all multipole</a:t>
            </a:r>
            <a:r>
              <a:rPr lang="en-US" dirty="0">
                <a:solidFill>
                  <a:schemeClr val="tx1"/>
                </a:solidFill>
              </a:rPr>
              <a:t> components</a:t>
            </a:r>
          </a:p>
          <a:p>
            <a:pPr lvl="1"/>
            <a:endParaRPr lang="en-GB" dirty="0">
              <a:solidFill>
                <a:srgbClr val="FF0000"/>
              </a:solidFill>
            </a:endParaRPr>
          </a:p>
          <a:p>
            <a:pPr lvl="1"/>
            <a:endParaRPr lang="en-GB" dirty="0">
              <a:solidFill>
                <a:srgbClr val="FF0000"/>
              </a:solidFill>
            </a:endParaRPr>
          </a:p>
          <a:p>
            <a:endParaRPr lang="en-GB" dirty="0"/>
          </a:p>
          <a:p>
            <a:endParaRPr lang="en-GB" dirty="0"/>
          </a:p>
          <a:p>
            <a:pPr lvl="1"/>
            <a:r>
              <a:rPr lang="en-GB" dirty="0">
                <a:solidFill>
                  <a:schemeClr val="tx1"/>
                </a:solidFill>
              </a:rPr>
              <a:t>A </a:t>
            </a:r>
            <a:r>
              <a:rPr lang="en-GB" b="1" dirty="0">
                <a:solidFill>
                  <a:schemeClr val="tx1"/>
                </a:solidFill>
              </a:rPr>
              <a:t>horizontal offset </a:t>
            </a:r>
            <a:r>
              <a:rPr lang="en-GB" dirty="0">
                <a:solidFill>
                  <a:schemeClr val="tx1"/>
                </a:solidFill>
              </a:rPr>
              <a:t>(-𝛿</a:t>
            </a:r>
            <a:r>
              <a:rPr lang="en-GB" i="1" dirty="0">
                <a:solidFill>
                  <a:schemeClr val="tx1"/>
                </a:solidFill>
              </a:rPr>
              <a:t>x</a:t>
            </a:r>
            <a:r>
              <a:rPr lang="en-GB" dirty="0">
                <a:solidFill>
                  <a:schemeClr val="tx1"/>
                </a:solidFill>
              </a:rPr>
              <a:t>) in a normal(skew) magnet of </a:t>
            </a:r>
            <a:r>
              <a:rPr lang="en-GB" b="1" dirty="0">
                <a:solidFill>
                  <a:schemeClr val="tx1"/>
                </a:solidFill>
              </a:rPr>
              <a:t>order </a:t>
            </a:r>
            <a:r>
              <a:rPr lang="en-GB" b="1" i="1" dirty="0">
                <a:solidFill>
                  <a:schemeClr val="tx1"/>
                </a:solidFill>
              </a:rPr>
              <a:t>n</a:t>
            </a:r>
            <a:r>
              <a:rPr lang="en-GB" b="1" dirty="0">
                <a:solidFill>
                  <a:schemeClr val="tx1"/>
                </a:solidFill>
              </a:rPr>
              <a:t> </a:t>
            </a:r>
            <a:r>
              <a:rPr lang="en-GB" dirty="0">
                <a:solidFill>
                  <a:schemeClr val="tx1"/>
                </a:solidFill>
              </a:rPr>
              <a:t>creates normal(skew) </a:t>
            </a:r>
            <a:r>
              <a:rPr lang="en-GB" b="1" dirty="0">
                <a:solidFill>
                  <a:schemeClr val="tx1"/>
                </a:solidFill>
              </a:rPr>
              <a:t>feed-down components </a:t>
            </a:r>
            <a:r>
              <a:rPr lang="en-GB" dirty="0">
                <a:solidFill>
                  <a:schemeClr val="tx1"/>
                </a:solidFill>
              </a:rPr>
              <a:t>at y=0 </a:t>
            </a:r>
            <a:r>
              <a:rPr lang="en-GB" b="1" dirty="0">
                <a:solidFill>
                  <a:schemeClr val="tx1"/>
                </a:solidFill>
              </a:rPr>
              <a:t>of all lower orders!</a:t>
            </a:r>
            <a:r>
              <a:rPr lang="en-GB" dirty="0">
                <a:solidFill>
                  <a:schemeClr val="tx1"/>
                </a:solidFill>
              </a:rPr>
              <a:t>:</a:t>
            </a:r>
          </a:p>
          <a:p>
            <a:pPr lvl="1"/>
            <a:endParaRPr lang="en-GB" dirty="0">
              <a:solidFill>
                <a:schemeClr val="tx1"/>
              </a:solidFill>
            </a:endParaRPr>
          </a:p>
          <a:p>
            <a:pPr lvl="1"/>
            <a:endParaRPr lang="en-GB" dirty="0">
              <a:solidFill>
                <a:schemeClr val="tx1"/>
              </a:solidFill>
            </a:endParaRPr>
          </a:p>
          <a:p>
            <a:pPr marL="0" lvl="1" indent="0">
              <a:buNone/>
            </a:pPr>
            <a:endParaRPr lang="en-US" dirty="0">
              <a:solidFill>
                <a:schemeClr val="tx1"/>
              </a:solidFill>
            </a:endParaRPr>
          </a:p>
          <a:p>
            <a:pPr lvl="1"/>
            <a:endParaRPr lang="en-US" dirty="0">
              <a:solidFill>
                <a:schemeClr val="tx1"/>
              </a:solidFill>
            </a:endParaRPr>
          </a:p>
          <a:p>
            <a:pPr marL="619200" lvl="2" indent="0">
              <a:buNone/>
            </a:pPr>
            <a:endParaRPr lang="en-US" dirty="0">
              <a:solidFill>
                <a:schemeClr val="tx1"/>
              </a:solidFill>
            </a:endParaRPr>
          </a:p>
          <a:p>
            <a:pPr lvl="1"/>
            <a:endParaRPr lang="en-GB" b="1" dirty="0">
              <a:solidFill>
                <a:schemeClr val="tx1"/>
              </a:solidFill>
            </a:endParaRPr>
          </a:p>
          <a:p>
            <a:pPr lvl="1"/>
            <a:endParaRPr lang="en-US" dirty="0"/>
          </a:p>
        </p:txBody>
      </p:sp>
      <p:sp>
        <p:nvSpPr>
          <p:cNvPr id="2" name="Title 1"/>
          <p:cNvSpPr>
            <a:spLocks noGrp="1"/>
          </p:cNvSpPr>
          <p:nvPr>
            <p:ph type="title"/>
          </p:nvPr>
        </p:nvSpPr>
        <p:spPr/>
        <p:txBody>
          <a:bodyPr/>
          <a:lstStyle/>
          <a:p>
            <a:r>
              <a:rPr lang="en-US" dirty="0"/>
              <a:t>Feed-down from </a:t>
            </a:r>
            <a:r>
              <a:rPr lang="en-US" dirty="0" err="1"/>
              <a:t>multipoles</a:t>
            </a:r>
            <a:endParaRPr lang="en-US" dirty="0"/>
          </a:p>
        </p:txBody>
      </p:sp>
      <p:sp>
        <p:nvSpPr>
          <p:cNvPr id="27" name="Rectangle 26"/>
          <p:cNvSpPr>
            <a:spLocks noChangeArrowheads="1"/>
          </p:cNvSpPr>
          <p:nvPr/>
        </p:nvSpPr>
        <p:spPr bwMode="auto">
          <a:xfrm>
            <a:off x="2999657" y="4932031"/>
            <a:ext cx="7668343"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l">
              <a:buFont typeface="Wingdings" charset="0"/>
              <a:buNone/>
            </a:pPr>
            <a:r>
              <a:rPr lang="en-US" sz="1800" dirty="0">
                <a:latin typeface="Arial"/>
                <a:cs typeface="Arial"/>
              </a:rPr>
              <a:t>2(n+1)-pole                  2(n+1)-pole   2n-pole        2(n-1)-pole            dipole</a:t>
            </a:r>
            <a:endParaRPr lang="en-GB" sz="1800" dirty="0">
              <a:latin typeface="Arial"/>
              <a:cs typeface="Arial"/>
            </a:endParaRPr>
          </a:p>
        </p:txBody>
      </p:sp>
      <p:sp>
        <p:nvSpPr>
          <p:cNvPr id="21" name="Rectangle 20"/>
          <p:cNvSpPr>
            <a:spLocks noChangeArrowheads="1"/>
          </p:cNvSpPr>
          <p:nvPr/>
        </p:nvSpPr>
        <p:spPr bwMode="auto">
          <a:xfrm>
            <a:off x="2423592" y="2267580"/>
            <a:ext cx="691276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l">
              <a:buFont typeface="Wingdings" charset="0"/>
              <a:buNone/>
            </a:pPr>
            <a:r>
              <a:rPr lang="en-US" sz="1800" dirty="0">
                <a:latin typeface="Arial"/>
                <a:cs typeface="Arial"/>
              </a:rPr>
              <a:t>dipole    quadrupole        sextupole 		           octupole            </a:t>
            </a:r>
            <a:endParaRPr lang="en-GB" sz="1800" dirty="0">
              <a:latin typeface="Arial"/>
              <a:cs typeface="Arial"/>
            </a:endParaRPr>
          </a:p>
        </p:txBody>
      </p:sp>
      <p:grpSp>
        <p:nvGrpSpPr>
          <p:cNvPr id="29" name="Group 28">
            <a:extLst>
              <a:ext uri="{FF2B5EF4-FFF2-40B4-BE49-F238E27FC236}">
                <a16:creationId xmlns:a16="http://schemas.microsoft.com/office/drawing/2014/main" id="{65959ED6-F507-08A7-7E71-D807697006BD}"/>
              </a:ext>
            </a:extLst>
          </p:cNvPr>
          <p:cNvGrpSpPr/>
          <p:nvPr/>
        </p:nvGrpSpPr>
        <p:grpSpPr>
          <a:xfrm>
            <a:off x="2612002" y="2083834"/>
            <a:ext cx="7128148" cy="253127"/>
            <a:chOff x="3229261" y="2083834"/>
            <a:chExt cx="7128148" cy="253127"/>
          </a:xfrm>
        </p:grpSpPr>
        <p:sp>
          <p:nvSpPr>
            <p:cNvPr id="18" name="AutoShape 8"/>
            <p:cNvSpPr>
              <a:spLocks/>
            </p:cNvSpPr>
            <p:nvPr/>
          </p:nvSpPr>
          <p:spPr bwMode="auto">
            <a:xfrm rot="5419254">
              <a:off x="3325469" y="1989835"/>
              <a:ext cx="225425" cy="417841"/>
            </a:xfrm>
            <a:prstGeom prst="rightBrace">
              <a:avLst>
                <a:gd name="adj1" fmla="val 16901"/>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9" name="AutoShape 9"/>
            <p:cNvSpPr>
              <a:spLocks/>
            </p:cNvSpPr>
            <p:nvPr/>
          </p:nvSpPr>
          <p:spPr bwMode="auto">
            <a:xfrm rot="5419254">
              <a:off x="4225562" y="1666432"/>
              <a:ext cx="225425" cy="1065937"/>
            </a:xfrm>
            <a:prstGeom prst="rightBrace">
              <a:avLst>
                <a:gd name="adj1" fmla="val 3380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0" name="AutoShape 10"/>
            <p:cNvSpPr>
              <a:spLocks/>
            </p:cNvSpPr>
            <p:nvPr/>
          </p:nvSpPr>
          <p:spPr bwMode="auto">
            <a:xfrm rot="5419254">
              <a:off x="5898061" y="1202192"/>
              <a:ext cx="253127" cy="2016411"/>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3" name="AutoShape 10"/>
            <p:cNvSpPr>
              <a:spLocks/>
            </p:cNvSpPr>
            <p:nvPr/>
          </p:nvSpPr>
          <p:spPr bwMode="auto">
            <a:xfrm rot="5419254">
              <a:off x="8682813" y="647332"/>
              <a:ext cx="236285" cy="3112906"/>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sp>
        <p:nvSpPr>
          <p:cNvPr id="4" name="TextBox 3">
            <a:extLst>
              <a:ext uri="{FF2B5EF4-FFF2-40B4-BE49-F238E27FC236}">
                <a16:creationId xmlns:a16="http://schemas.microsoft.com/office/drawing/2014/main" id="{62592362-E40D-36D8-24BE-ABFDAEAD3007}"/>
              </a:ext>
            </a:extLst>
          </p:cNvPr>
          <p:cNvSpPr txBox="1"/>
          <p:nvPr/>
        </p:nvSpPr>
        <p:spPr>
          <a:xfrm>
            <a:off x="3104502" y="1522241"/>
            <a:ext cx="597920" cy="215444"/>
          </a:xfrm>
          <a:prstGeom prst="rect">
            <a:avLst/>
          </a:prstGeom>
          <a:noFill/>
        </p:spPr>
        <p:txBody>
          <a:bodyPr wrap="none" lIns="0" tIns="0" rIns="0" bIns="0" rtlCol="0">
            <a:spAutoFit/>
          </a:bodyPr>
          <a:lstStyle/>
          <a:p>
            <a:pPr>
              <a:buNone/>
            </a:pPr>
            <a:r>
              <a:rPr lang="en-CH" sz="1400" b="1" dirty="0">
                <a:solidFill>
                  <a:schemeClr val="accent3"/>
                </a:solidFill>
                <a:latin typeface="+mn-lt"/>
              </a:rPr>
              <a:t>normal</a:t>
            </a:r>
            <a:endParaRPr lang="en-CH" b="1" dirty="0">
              <a:solidFill>
                <a:schemeClr val="accent3"/>
              </a:solidFill>
              <a:latin typeface="+mn-lt"/>
            </a:endParaRPr>
          </a:p>
        </p:txBody>
      </p:sp>
      <p:sp>
        <p:nvSpPr>
          <p:cNvPr id="5" name="TextBox 4">
            <a:extLst>
              <a:ext uri="{FF2B5EF4-FFF2-40B4-BE49-F238E27FC236}">
                <a16:creationId xmlns:a16="http://schemas.microsoft.com/office/drawing/2014/main" id="{7307861D-3B32-20EC-76B9-C1637286CDDA}"/>
              </a:ext>
            </a:extLst>
          </p:cNvPr>
          <p:cNvSpPr txBox="1"/>
          <p:nvPr/>
        </p:nvSpPr>
        <p:spPr>
          <a:xfrm>
            <a:off x="3901946" y="1521164"/>
            <a:ext cx="437620" cy="215444"/>
          </a:xfrm>
          <a:prstGeom prst="rect">
            <a:avLst/>
          </a:prstGeom>
          <a:noFill/>
        </p:spPr>
        <p:txBody>
          <a:bodyPr wrap="none" lIns="0" tIns="0" rIns="0" bIns="0" rtlCol="0">
            <a:spAutoFit/>
          </a:bodyPr>
          <a:lstStyle/>
          <a:p>
            <a:pPr>
              <a:buNone/>
            </a:pPr>
            <a:r>
              <a:rPr lang="en-CH" sz="1400" b="1" dirty="0">
                <a:solidFill>
                  <a:schemeClr val="accent5"/>
                </a:solidFill>
                <a:latin typeface="+mn-lt"/>
              </a:rPr>
              <a:t>skew</a:t>
            </a:r>
            <a:endParaRPr lang="en-CH" b="1" dirty="0">
              <a:solidFill>
                <a:schemeClr val="accent5"/>
              </a:solidFill>
              <a:latin typeface="+mn-lt"/>
            </a:endParaRPr>
          </a:p>
        </p:txBody>
      </p:sp>
      <p:sp>
        <p:nvSpPr>
          <p:cNvPr id="6" name="Oval 5">
            <a:extLst>
              <a:ext uri="{FF2B5EF4-FFF2-40B4-BE49-F238E27FC236}">
                <a16:creationId xmlns:a16="http://schemas.microsoft.com/office/drawing/2014/main" id="{1BFEE72E-4177-6908-4232-CE48C898FD94}"/>
              </a:ext>
            </a:extLst>
          </p:cNvPr>
          <p:cNvSpPr/>
          <p:nvPr/>
        </p:nvSpPr>
        <p:spPr>
          <a:xfrm>
            <a:off x="3187438" y="1768958"/>
            <a:ext cx="449860"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Oval 6">
            <a:extLst>
              <a:ext uri="{FF2B5EF4-FFF2-40B4-BE49-F238E27FC236}">
                <a16:creationId xmlns:a16="http://schemas.microsoft.com/office/drawing/2014/main" id="{054D609E-DF51-9A06-E15F-C4740B01291B}"/>
              </a:ext>
            </a:extLst>
          </p:cNvPr>
          <p:cNvSpPr/>
          <p:nvPr/>
        </p:nvSpPr>
        <p:spPr>
          <a:xfrm>
            <a:off x="3835510" y="1772816"/>
            <a:ext cx="449860"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Oval 11">
            <a:extLst>
              <a:ext uri="{FF2B5EF4-FFF2-40B4-BE49-F238E27FC236}">
                <a16:creationId xmlns:a16="http://schemas.microsoft.com/office/drawing/2014/main" id="{12C683D3-77C4-0BBC-BB3E-9F731DBCB417}"/>
              </a:ext>
            </a:extLst>
          </p:cNvPr>
          <p:cNvSpPr/>
          <p:nvPr/>
        </p:nvSpPr>
        <p:spPr>
          <a:xfrm>
            <a:off x="4493098" y="1762589"/>
            <a:ext cx="1097932"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840D44D1-78B3-594A-B95F-6EB6B3B26ABA}"/>
              </a:ext>
            </a:extLst>
          </p:cNvPr>
          <p:cNvSpPr/>
          <p:nvPr/>
        </p:nvSpPr>
        <p:spPr>
          <a:xfrm>
            <a:off x="5789086" y="1765716"/>
            <a:ext cx="657743"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F8DF9817-2C83-815A-724D-21666095E60F}"/>
              </a:ext>
            </a:extLst>
          </p:cNvPr>
          <p:cNvSpPr/>
          <p:nvPr/>
        </p:nvSpPr>
        <p:spPr>
          <a:xfrm>
            <a:off x="6626026" y="1767275"/>
            <a:ext cx="1457955"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D61A935-BD3D-D4C0-A9C3-23D24F6B1F11}"/>
              </a:ext>
            </a:extLst>
          </p:cNvPr>
          <p:cNvSpPr/>
          <p:nvPr/>
        </p:nvSpPr>
        <p:spPr>
          <a:xfrm>
            <a:off x="8213430" y="1756562"/>
            <a:ext cx="1381929"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30" name="Group 29">
            <a:extLst>
              <a:ext uri="{FF2B5EF4-FFF2-40B4-BE49-F238E27FC236}">
                <a16:creationId xmlns:a16="http://schemas.microsoft.com/office/drawing/2014/main" id="{D44DC26C-51FD-21BA-99F7-93B3E809B8A1}"/>
              </a:ext>
            </a:extLst>
          </p:cNvPr>
          <p:cNvGrpSpPr/>
          <p:nvPr/>
        </p:nvGrpSpPr>
        <p:grpSpPr>
          <a:xfrm flipV="1">
            <a:off x="2611374" y="2569600"/>
            <a:ext cx="7128802" cy="246850"/>
            <a:chOff x="3229261" y="2083834"/>
            <a:chExt cx="7128802" cy="253127"/>
          </a:xfrm>
        </p:grpSpPr>
        <p:sp>
          <p:nvSpPr>
            <p:cNvPr id="31" name="AutoShape 8">
              <a:extLst>
                <a:ext uri="{FF2B5EF4-FFF2-40B4-BE49-F238E27FC236}">
                  <a16:creationId xmlns:a16="http://schemas.microsoft.com/office/drawing/2014/main" id="{89B5EF38-1C70-EE13-D2A2-44C284D4878F}"/>
                </a:ext>
              </a:extLst>
            </p:cNvPr>
            <p:cNvSpPr>
              <a:spLocks/>
            </p:cNvSpPr>
            <p:nvPr/>
          </p:nvSpPr>
          <p:spPr bwMode="auto">
            <a:xfrm rot="5419254">
              <a:off x="3325469" y="1989835"/>
              <a:ext cx="225425" cy="417841"/>
            </a:xfrm>
            <a:prstGeom prst="rightBrace">
              <a:avLst>
                <a:gd name="adj1" fmla="val 16901"/>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4" name="AutoShape 9">
              <a:extLst>
                <a:ext uri="{FF2B5EF4-FFF2-40B4-BE49-F238E27FC236}">
                  <a16:creationId xmlns:a16="http://schemas.microsoft.com/office/drawing/2014/main" id="{852EC3A1-1598-F49C-835C-31A1920A5647}"/>
                </a:ext>
              </a:extLst>
            </p:cNvPr>
            <p:cNvSpPr>
              <a:spLocks/>
            </p:cNvSpPr>
            <p:nvPr/>
          </p:nvSpPr>
          <p:spPr bwMode="auto">
            <a:xfrm rot="5419254">
              <a:off x="4225562" y="1666432"/>
              <a:ext cx="225425" cy="1065937"/>
            </a:xfrm>
            <a:prstGeom prst="rightBrace">
              <a:avLst>
                <a:gd name="adj1" fmla="val 3380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6" name="AutoShape 10">
              <a:extLst>
                <a:ext uri="{FF2B5EF4-FFF2-40B4-BE49-F238E27FC236}">
                  <a16:creationId xmlns:a16="http://schemas.microsoft.com/office/drawing/2014/main" id="{603F9AB6-BD68-045D-4AB9-B70EC0144EDD}"/>
                </a:ext>
              </a:extLst>
            </p:cNvPr>
            <p:cNvSpPr>
              <a:spLocks/>
            </p:cNvSpPr>
            <p:nvPr/>
          </p:nvSpPr>
          <p:spPr bwMode="auto">
            <a:xfrm rot="5419254">
              <a:off x="5898061" y="1202192"/>
              <a:ext cx="253127" cy="2016411"/>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7" name="AutoShape 10">
              <a:extLst>
                <a:ext uri="{FF2B5EF4-FFF2-40B4-BE49-F238E27FC236}">
                  <a16:creationId xmlns:a16="http://schemas.microsoft.com/office/drawing/2014/main" id="{81324732-353F-7D6B-4DF1-630709487419}"/>
                </a:ext>
              </a:extLst>
            </p:cNvPr>
            <p:cNvSpPr>
              <a:spLocks/>
            </p:cNvSpPr>
            <p:nvPr/>
          </p:nvSpPr>
          <p:spPr bwMode="auto">
            <a:xfrm rot="5419254">
              <a:off x="8683141" y="647030"/>
              <a:ext cx="236285" cy="3113558"/>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pic>
        <p:nvPicPr>
          <p:cNvPr id="38" name="Picture 37">
            <a:extLst>
              <a:ext uri="{FF2B5EF4-FFF2-40B4-BE49-F238E27FC236}">
                <a16:creationId xmlns:a16="http://schemas.microsoft.com/office/drawing/2014/main" id="{0A2D7C70-0A1B-6E77-F098-4A473EABC4E2}"/>
              </a:ext>
            </a:extLst>
          </p:cNvPr>
          <p:cNvPicPr>
            <a:picLocks noChangeAspect="1"/>
          </p:cNvPicPr>
          <p:nvPr/>
        </p:nvPicPr>
        <p:blipFill>
          <a:blip r:embed="rId3"/>
          <a:stretch>
            <a:fillRect/>
          </a:stretch>
        </p:blipFill>
        <p:spPr>
          <a:xfrm>
            <a:off x="2175730" y="5463640"/>
            <a:ext cx="8460432" cy="314597"/>
          </a:xfrm>
          <a:prstGeom prst="rect">
            <a:avLst/>
          </a:prstGeom>
        </p:spPr>
      </p:pic>
      <p:grpSp>
        <p:nvGrpSpPr>
          <p:cNvPr id="45" name="Group 44">
            <a:extLst>
              <a:ext uri="{FF2B5EF4-FFF2-40B4-BE49-F238E27FC236}">
                <a16:creationId xmlns:a16="http://schemas.microsoft.com/office/drawing/2014/main" id="{7AA18648-F436-35CA-6404-642EC615B93C}"/>
              </a:ext>
            </a:extLst>
          </p:cNvPr>
          <p:cNvGrpSpPr/>
          <p:nvPr/>
        </p:nvGrpSpPr>
        <p:grpSpPr>
          <a:xfrm>
            <a:off x="3503712" y="4732337"/>
            <a:ext cx="6935918" cy="240121"/>
            <a:chOff x="3542111" y="4543340"/>
            <a:chExt cx="6935918" cy="240121"/>
          </a:xfrm>
        </p:grpSpPr>
        <p:sp>
          <p:nvSpPr>
            <p:cNvPr id="17" name="AutoShape 8"/>
            <p:cNvSpPr>
              <a:spLocks/>
            </p:cNvSpPr>
            <p:nvPr/>
          </p:nvSpPr>
          <p:spPr bwMode="auto">
            <a:xfrm rot="5419254">
              <a:off x="6093747" y="4475851"/>
              <a:ext cx="214060" cy="352375"/>
            </a:xfrm>
            <a:prstGeom prst="rightBrace">
              <a:avLst>
                <a:gd name="adj1" fmla="val 14194"/>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4" name="AutoShape 9"/>
            <p:cNvSpPr>
              <a:spLocks/>
            </p:cNvSpPr>
            <p:nvPr/>
          </p:nvSpPr>
          <p:spPr bwMode="auto">
            <a:xfrm rot="5419254">
              <a:off x="6957108" y="4202370"/>
              <a:ext cx="210385" cy="899948"/>
            </a:xfrm>
            <a:prstGeom prst="rightBrace">
              <a:avLst>
                <a:gd name="adj1" fmla="val 22810"/>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5" name="AutoShape 10"/>
            <p:cNvSpPr>
              <a:spLocks/>
            </p:cNvSpPr>
            <p:nvPr/>
          </p:nvSpPr>
          <p:spPr bwMode="auto">
            <a:xfrm rot="5419254">
              <a:off x="8358960" y="3865206"/>
              <a:ext cx="236340" cy="1592608"/>
            </a:xfrm>
            <a:prstGeom prst="rightBrace">
              <a:avLst>
                <a:gd name="adj1" fmla="val 3674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6" name="AutoShape 11"/>
            <p:cNvSpPr>
              <a:spLocks/>
            </p:cNvSpPr>
            <p:nvPr/>
          </p:nvSpPr>
          <p:spPr bwMode="auto">
            <a:xfrm rot="5419254">
              <a:off x="10135436" y="4426862"/>
              <a:ext cx="225425" cy="459761"/>
            </a:xfrm>
            <a:prstGeom prst="rightBrace">
              <a:avLst>
                <a:gd name="adj1" fmla="val 16901"/>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39" name="AutoShape 8">
              <a:extLst>
                <a:ext uri="{FF2B5EF4-FFF2-40B4-BE49-F238E27FC236}">
                  <a16:creationId xmlns:a16="http://schemas.microsoft.com/office/drawing/2014/main" id="{9D1427B4-4057-6BEA-19AD-D5EBFF12A2C0}"/>
                </a:ext>
              </a:extLst>
            </p:cNvPr>
            <p:cNvSpPr>
              <a:spLocks/>
            </p:cNvSpPr>
            <p:nvPr/>
          </p:nvSpPr>
          <p:spPr bwMode="auto">
            <a:xfrm rot="5419254">
              <a:off x="3611269" y="4500243"/>
              <a:ext cx="214060" cy="352375"/>
            </a:xfrm>
            <a:prstGeom prst="rightBrace">
              <a:avLst>
                <a:gd name="adj1" fmla="val 14194"/>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sp>
        <p:nvSpPr>
          <p:cNvPr id="40" name="TextBox 39">
            <a:extLst>
              <a:ext uri="{FF2B5EF4-FFF2-40B4-BE49-F238E27FC236}">
                <a16:creationId xmlns:a16="http://schemas.microsoft.com/office/drawing/2014/main" id="{B6A37E8F-E45A-43BE-DDBC-B0A82A22452E}"/>
              </a:ext>
            </a:extLst>
          </p:cNvPr>
          <p:cNvSpPr txBox="1"/>
          <p:nvPr/>
        </p:nvSpPr>
        <p:spPr>
          <a:xfrm>
            <a:off x="970841" y="4286974"/>
            <a:ext cx="822341" cy="246221"/>
          </a:xfrm>
          <a:prstGeom prst="rect">
            <a:avLst/>
          </a:prstGeom>
          <a:noFill/>
        </p:spPr>
        <p:txBody>
          <a:bodyPr wrap="none" lIns="0" tIns="0" rIns="0" bIns="0" rtlCol="0">
            <a:spAutoFit/>
          </a:bodyPr>
          <a:lstStyle/>
          <a:p>
            <a:pPr algn="l">
              <a:buNone/>
            </a:pPr>
            <a:r>
              <a:rPr lang="en-GB" sz="1600" b="1" dirty="0">
                <a:solidFill>
                  <a:schemeClr val="tx1"/>
                </a:solidFill>
                <a:latin typeface="+mn-lt"/>
              </a:rPr>
              <a:t>(normal)</a:t>
            </a:r>
            <a:endParaRPr lang="en-CH" sz="1600" b="1" dirty="0">
              <a:latin typeface="+mn-lt"/>
            </a:endParaRPr>
          </a:p>
        </p:txBody>
      </p:sp>
      <p:sp>
        <p:nvSpPr>
          <p:cNvPr id="42" name="TextBox 41">
            <a:extLst>
              <a:ext uri="{FF2B5EF4-FFF2-40B4-BE49-F238E27FC236}">
                <a16:creationId xmlns:a16="http://schemas.microsoft.com/office/drawing/2014/main" id="{3185E4AD-2F9B-E868-6423-56AA3C5B9396}"/>
              </a:ext>
            </a:extLst>
          </p:cNvPr>
          <p:cNvSpPr txBox="1"/>
          <p:nvPr/>
        </p:nvSpPr>
        <p:spPr>
          <a:xfrm>
            <a:off x="1062211" y="5733257"/>
            <a:ext cx="639599" cy="246221"/>
          </a:xfrm>
          <a:prstGeom prst="rect">
            <a:avLst/>
          </a:prstGeom>
          <a:noFill/>
        </p:spPr>
        <p:txBody>
          <a:bodyPr wrap="none" lIns="0" tIns="0" rIns="0" bIns="0" rtlCol="0">
            <a:spAutoFit/>
          </a:bodyPr>
          <a:lstStyle/>
          <a:p>
            <a:pPr algn="l">
              <a:buNone/>
            </a:pPr>
            <a:r>
              <a:rPr lang="en-GB" sz="1600" b="1" dirty="0">
                <a:solidFill>
                  <a:schemeClr val="tx1"/>
                </a:solidFill>
                <a:latin typeface="+mn-lt"/>
              </a:rPr>
              <a:t>(skew)</a:t>
            </a:r>
            <a:endParaRPr lang="en-CH" sz="1600" b="1" dirty="0">
              <a:latin typeface="+mn-lt"/>
            </a:endParaRPr>
          </a:p>
        </p:txBody>
      </p:sp>
      <p:grpSp>
        <p:nvGrpSpPr>
          <p:cNvPr id="49" name="Group 48">
            <a:extLst>
              <a:ext uri="{FF2B5EF4-FFF2-40B4-BE49-F238E27FC236}">
                <a16:creationId xmlns:a16="http://schemas.microsoft.com/office/drawing/2014/main" id="{2A6F6D11-C83A-39F1-0A02-7D4E98E74CA8}"/>
              </a:ext>
            </a:extLst>
          </p:cNvPr>
          <p:cNvGrpSpPr/>
          <p:nvPr/>
        </p:nvGrpSpPr>
        <p:grpSpPr>
          <a:xfrm flipV="1">
            <a:off x="3511168" y="5297938"/>
            <a:ext cx="6935918" cy="215424"/>
            <a:chOff x="3542111" y="4543340"/>
            <a:chExt cx="6935918" cy="240121"/>
          </a:xfrm>
        </p:grpSpPr>
        <p:sp>
          <p:nvSpPr>
            <p:cNvPr id="50" name="AutoShape 8">
              <a:extLst>
                <a:ext uri="{FF2B5EF4-FFF2-40B4-BE49-F238E27FC236}">
                  <a16:creationId xmlns:a16="http://schemas.microsoft.com/office/drawing/2014/main" id="{860A8BDD-A9E7-CBC8-5534-BAEBC498C938}"/>
                </a:ext>
              </a:extLst>
            </p:cNvPr>
            <p:cNvSpPr>
              <a:spLocks/>
            </p:cNvSpPr>
            <p:nvPr/>
          </p:nvSpPr>
          <p:spPr bwMode="auto">
            <a:xfrm rot="5419254">
              <a:off x="6093747" y="4475851"/>
              <a:ext cx="214060" cy="352375"/>
            </a:xfrm>
            <a:prstGeom prst="rightBrace">
              <a:avLst>
                <a:gd name="adj1" fmla="val 14194"/>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1" name="AutoShape 9">
              <a:extLst>
                <a:ext uri="{FF2B5EF4-FFF2-40B4-BE49-F238E27FC236}">
                  <a16:creationId xmlns:a16="http://schemas.microsoft.com/office/drawing/2014/main" id="{6BCAE676-AC94-4E96-C2E5-2D9A5FEC89B0}"/>
                </a:ext>
              </a:extLst>
            </p:cNvPr>
            <p:cNvSpPr>
              <a:spLocks/>
            </p:cNvSpPr>
            <p:nvPr/>
          </p:nvSpPr>
          <p:spPr bwMode="auto">
            <a:xfrm rot="5419254">
              <a:off x="6957108" y="4202370"/>
              <a:ext cx="210385" cy="899948"/>
            </a:xfrm>
            <a:prstGeom prst="rightBrace">
              <a:avLst>
                <a:gd name="adj1" fmla="val 22810"/>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2" name="AutoShape 10">
              <a:extLst>
                <a:ext uri="{FF2B5EF4-FFF2-40B4-BE49-F238E27FC236}">
                  <a16:creationId xmlns:a16="http://schemas.microsoft.com/office/drawing/2014/main" id="{5CB0F532-7FCA-6A78-FD0B-0D9355ADC1FF}"/>
                </a:ext>
              </a:extLst>
            </p:cNvPr>
            <p:cNvSpPr>
              <a:spLocks/>
            </p:cNvSpPr>
            <p:nvPr/>
          </p:nvSpPr>
          <p:spPr bwMode="auto">
            <a:xfrm rot="5419254">
              <a:off x="8358960" y="3865206"/>
              <a:ext cx="236340" cy="1592608"/>
            </a:xfrm>
            <a:prstGeom prst="rightBrace">
              <a:avLst>
                <a:gd name="adj1" fmla="val 3674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3" name="AutoShape 11">
              <a:extLst>
                <a:ext uri="{FF2B5EF4-FFF2-40B4-BE49-F238E27FC236}">
                  <a16:creationId xmlns:a16="http://schemas.microsoft.com/office/drawing/2014/main" id="{BB9B0E75-A981-7157-5F16-2E942CDD56EA}"/>
                </a:ext>
              </a:extLst>
            </p:cNvPr>
            <p:cNvSpPr>
              <a:spLocks/>
            </p:cNvSpPr>
            <p:nvPr/>
          </p:nvSpPr>
          <p:spPr bwMode="auto">
            <a:xfrm rot="5419254">
              <a:off x="10135436" y="4426862"/>
              <a:ext cx="225425" cy="459761"/>
            </a:xfrm>
            <a:prstGeom prst="rightBrace">
              <a:avLst>
                <a:gd name="adj1" fmla="val 16901"/>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4" name="AutoShape 8">
              <a:extLst>
                <a:ext uri="{FF2B5EF4-FFF2-40B4-BE49-F238E27FC236}">
                  <a16:creationId xmlns:a16="http://schemas.microsoft.com/office/drawing/2014/main" id="{328EBBAB-6ACA-BB5F-5E5F-471845D876EA}"/>
                </a:ext>
              </a:extLst>
            </p:cNvPr>
            <p:cNvSpPr>
              <a:spLocks/>
            </p:cNvSpPr>
            <p:nvPr/>
          </p:nvSpPr>
          <p:spPr bwMode="auto">
            <a:xfrm rot="5419254">
              <a:off x="3611269" y="4500243"/>
              <a:ext cx="214060" cy="352375"/>
            </a:xfrm>
            <a:prstGeom prst="rightBrace">
              <a:avLst>
                <a:gd name="adj1" fmla="val 14194"/>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pic>
        <p:nvPicPr>
          <p:cNvPr id="55" name="Picture 54">
            <a:extLst>
              <a:ext uri="{FF2B5EF4-FFF2-40B4-BE49-F238E27FC236}">
                <a16:creationId xmlns:a16="http://schemas.microsoft.com/office/drawing/2014/main" id="{404CA2E6-FC0E-3C29-9BA1-0E31B90EEF82}"/>
              </a:ext>
            </a:extLst>
          </p:cNvPr>
          <p:cNvPicPr>
            <a:picLocks noChangeAspect="1"/>
          </p:cNvPicPr>
          <p:nvPr/>
        </p:nvPicPr>
        <p:blipFill>
          <a:blip r:embed="rId4"/>
          <a:stretch>
            <a:fillRect/>
          </a:stretch>
        </p:blipFill>
        <p:spPr>
          <a:xfrm>
            <a:off x="2147212" y="4410085"/>
            <a:ext cx="8460432" cy="314597"/>
          </a:xfrm>
          <a:prstGeom prst="rect">
            <a:avLst/>
          </a:prstGeom>
        </p:spPr>
      </p:pic>
      <p:pic>
        <p:nvPicPr>
          <p:cNvPr id="56" name="Picture 55">
            <a:extLst>
              <a:ext uri="{FF2B5EF4-FFF2-40B4-BE49-F238E27FC236}">
                <a16:creationId xmlns:a16="http://schemas.microsoft.com/office/drawing/2014/main" id="{65AF109C-0A3B-5161-0D36-745D70ED90CC}"/>
              </a:ext>
            </a:extLst>
          </p:cNvPr>
          <p:cNvPicPr>
            <a:picLocks noChangeAspect="1"/>
          </p:cNvPicPr>
          <p:nvPr/>
        </p:nvPicPr>
        <p:blipFill>
          <a:blip r:embed="rId5"/>
          <a:stretch>
            <a:fillRect/>
          </a:stretch>
        </p:blipFill>
        <p:spPr>
          <a:xfrm>
            <a:off x="2147212" y="4149080"/>
            <a:ext cx="1303547" cy="233970"/>
          </a:xfrm>
          <a:prstGeom prst="rect">
            <a:avLst/>
          </a:prstGeom>
        </p:spPr>
      </p:pic>
      <p:pic>
        <p:nvPicPr>
          <p:cNvPr id="57" name="Picture 56">
            <a:extLst>
              <a:ext uri="{FF2B5EF4-FFF2-40B4-BE49-F238E27FC236}">
                <a16:creationId xmlns:a16="http://schemas.microsoft.com/office/drawing/2014/main" id="{E9ACD4FB-DF73-127C-6E59-8EEEFEC705ED}"/>
              </a:ext>
            </a:extLst>
          </p:cNvPr>
          <p:cNvPicPr>
            <a:picLocks noChangeAspect="1"/>
          </p:cNvPicPr>
          <p:nvPr/>
        </p:nvPicPr>
        <p:blipFill>
          <a:blip r:embed="rId6"/>
          <a:stretch>
            <a:fillRect/>
          </a:stretch>
        </p:blipFill>
        <p:spPr>
          <a:xfrm>
            <a:off x="2175730" y="5922254"/>
            <a:ext cx="1275029" cy="241815"/>
          </a:xfrm>
          <a:prstGeom prst="rect">
            <a:avLst/>
          </a:prstGeom>
        </p:spPr>
      </p:pic>
      <p:sp>
        <p:nvSpPr>
          <p:cNvPr id="58" name="Left Brace 57">
            <a:extLst>
              <a:ext uri="{FF2B5EF4-FFF2-40B4-BE49-F238E27FC236}">
                <a16:creationId xmlns:a16="http://schemas.microsoft.com/office/drawing/2014/main" id="{4580D427-907E-9110-F603-04298AA342C9}"/>
              </a:ext>
            </a:extLst>
          </p:cNvPr>
          <p:cNvSpPr/>
          <p:nvPr/>
        </p:nvSpPr>
        <p:spPr>
          <a:xfrm>
            <a:off x="1835876" y="4139321"/>
            <a:ext cx="155668" cy="585361"/>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59" name="Left Brace 58">
            <a:extLst>
              <a:ext uri="{FF2B5EF4-FFF2-40B4-BE49-F238E27FC236}">
                <a16:creationId xmlns:a16="http://schemas.microsoft.com/office/drawing/2014/main" id="{F4368AAE-5157-F9B1-7E9F-905FB1C94031}"/>
              </a:ext>
            </a:extLst>
          </p:cNvPr>
          <p:cNvSpPr/>
          <p:nvPr/>
        </p:nvSpPr>
        <p:spPr>
          <a:xfrm>
            <a:off x="1835876" y="5578708"/>
            <a:ext cx="155668" cy="585361"/>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8" name="Date Placeholder 7">
            <a:extLst>
              <a:ext uri="{FF2B5EF4-FFF2-40B4-BE49-F238E27FC236}">
                <a16:creationId xmlns:a16="http://schemas.microsoft.com/office/drawing/2014/main" id="{4501EE81-083F-89D3-1928-FB9A47FD84D9}"/>
              </a:ext>
            </a:extLst>
          </p:cNvPr>
          <p:cNvSpPr>
            <a:spLocks noGrp="1"/>
          </p:cNvSpPr>
          <p:nvPr>
            <p:ph type="dt" sz="half" idx="10"/>
          </p:nvPr>
        </p:nvSpPr>
        <p:spPr/>
        <p:txBody>
          <a:bodyPr/>
          <a:lstStyle/>
          <a:p>
            <a:r>
              <a:rPr lang="en-US"/>
              <a:t>21.09.2025 - 04.10.2025</a:t>
            </a:r>
            <a:endParaRPr lang="en-US" dirty="0"/>
          </a:p>
        </p:txBody>
      </p:sp>
      <p:sp>
        <p:nvSpPr>
          <p:cNvPr id="9" name="Footer Placeholder 8">
            <a:extLst>
              <a:ext uri="{FF2B5EF4-FFF2-40B4-BE49-F238E27FC236}">
                <a16:creationId xmlns:a16="http://schemas.microsoft.com/office/drawing/2014/main" id="{EE65E928-6C69-DF5E-209B-B0BA3C3F42D5}"/>
              </a:ext>
            </a:extLst>
          </p:cNvPr>
          <p:cNvSpPr>
            <a:spLocks noGrp="1"/>
          </p:cNvSpPr>
          <p:nvPr>
            <p:ph type="ftr" sz="quarter" idx="11"/>
          </p:nvPr>
        </p:nvSpPr>
        <p:spPr/>
        <p:txBody>
          <a:bodyPr/>
          <a:lstStyle/>
          <a:p>
            <a:r>
              <a:rPr lang="en-US"/>
              <a:t>Linear Imperfections and Correction</a:t>
            </a:r>
            <a:endParaRPr lang="en-US" dirty="0"/>
          </a:p>
        </p:txBody>
      </p:sp>
      <p:sp>
        <p:nvSpPr>
          <p:cNvPr id="10" name="Slide Number Placeholder 9">
            <a:extLst>
              <a:ext uri="{FF2B5EF4-FFF2-40B4-BE49-F238E27FC236}">
                <a16:creationId xmlns:a16="http://schemas.microsoft.com/office/drawing/2014/main" id="{9B17086D-9D10-A32F-0C6E-66135BF6FF19}"/>
              </a:ext>
            </a:extLst>
          </p:cNvPr>
          <p:cNvSpPr>
            <a:spLocks noGrp="1"/>
          </p:cNvSpPr>
          <p:nvPr>
            <p:ph type="sldNum" sz="quarter" idx="12"/>
          </p:nvPr>
        </p:nvSpPr>
        <p:spPr/>
        <p:txBody>
          <a:bodyPr/>
          <a:lstStyle/>
          <a:p>
            <a:fld id="{36B5EA5A-BC32-A742-B11B-8E7414D5B535}" type="slidenum">
              <a:rPr lang="en-US" smtClean="0"/>
              <a:pPr/>
              <a:t>97</a:t>
            </a:fld>
            <a:endParaRPr lang="en-US" dirty="0"/>
          </a:p>
        </p:txBody>
      </p:sp>
      <p:pic>
        <p:nvPicPr>
          <p:cNvPr id="16" name="Picture 15">
            <a:extLst>
              <a:ext uri="{FF2B5EF4-FFF2-40B4-BE49-F238E27FC236}">
                <a16:creationId xmlns:a16="http://schemas.microsoft.com/office/drawing/2014/main" id="{043F6199-FE4D-CD41-2C1B-9BA1903CB5A2}"/>
              </a:ext>
            </a:extLst>
          </p:cNvPr>
          <p:cNvPicPr>
            <a:picLocks noChangeAspect="1"/>
          </p:cNvPicPr>
          <p:nvPr/>
        </p:nvPicPr>
        <p:blipFill>
          <a:blip r:embed="rId7"/>
          <a:stretch>
            <a:fillRect/>
          </a:stretch>
        </p:blipFill>
        <p:spPr>
          <a:xfrm>
            <a:off x="2135560" y="1820847"/>
            <a:ext cx="8109219" cy="266400"/>
          </a:xfrm>
          <a:prstGeom prst="rect">
            <a:avLst/>
          </a:prstGeom>
        </p:spPr>
      </p:pic>
      <p:pic>
        <p:nvPicPr>
          <p:cNvPr id="32" name="Picture 31">
            <a:extLst>
              <a:ext uri="{FF2B5EF4-FFF2-40B4-BE49-F238E27FC236}">
                <a16:creationId xmlns:a16="http://schemas.microsoft.com/office/drawing/2014/main" id="{5ACFACAF-F230-CED5-5902-C75BA4D4D7E4}"/>
              </a:ext>
            </a:extLst>
          </p:cNvPr>
          <p:cNvPicPr>
            <a:picLocks noChangeAspect="1"/>
          </p:cNvPicPr>
          <p:nvPr/>
        </p:nvPicPr>
        <p:blipFill>
          <a:blip r:embed="rId8"/>
          <a:stretch>
            <a:fillRect/>
          </a:stretch>
        </p:blipFill>
        <p:spPr>
          <a:xfrm>
            <a:off x="2135560" y="2764548"/>
            <a:ext cx="8104673" cy="255600"/>
          </a:xfrm>
          <a:prstGeom prst="rect">
            <a:avLst/>
          </a:prstGeom>
        </p:spPr>
      </p:pic>
      <p:sp>
        <p:nvSpPr>
          <p:cNvPr id="11" name="Oval 10">
            <a:extLst>
              <a:ext uri="{FF2B5EF4-FFF2-40B4-BE49-F238E27FC236}">
                <a16:creationId xmlns:a16="http://schemas.microsoft.com/office/drawing/2014/main" id="{4C9FAC8C-F952-E36B-68F0-156C8F034C5A}"/>
              </a:ext>
            </a:extLst>
          </p:cNvPr>
          <p:cNvSpPr/>
          <p:nvPr/>
        </p:nvSpPr>
        <p:spPr>
          <a:xfrm>
            <a:off x="3187438" y="2712399"/>
            <a:ext cx="449860"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A929D233-C2A8-E070-0DE0-ED3414EBF5A2}"/>
              </a:ext>
            </a:extLst>
          </p:cNvPr>
          <p:cNvSpPr/>
          <p:nvPr/>
        </p:nvSpPr>
        <p:spPr>
          <a:xfrm>
            <a:off x="3792876" y="2700294"/>
            <a:ext cx="449860"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93912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0" grpId="0"/>
      <p:bldP spid="42" grpId="0"/>
      <p:bldP spid="58" grpId="0" animBg="1"/>
      <p:bldP spid="59"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solidFill>
                  <a:schemeClr val="tx1"/>
                </a:solidFill>
              </a:rPr>
              <a:t>Let’s </a:t>
            </a:r>
            <a:r>
              <a:rPr lang="en-US" b="1" dirty="0">
                <a:solidFill>
                  <a:schemeClr val="tx1"/>
                </a:solidFill>
              </a:rPr>
              <a:t>explicitly</a:t>
            </a:r>
            <a:r>
              <a:rPr lang="en-US" dirty="0">
                <a:solidFill>
                  <a:schemeClr val="tx1"/>
                </a:solidFill>
              </a:rPr>
              <a:t> write the vertical/horizontal </a:t>
            </a:r>
            <a:r>
              <a:rPr lang="en-US" b="1" dirty="0">
                <a:solidFill>
                  <a:schemeClr val="tx1"/>
                </a:solidFill>
              </a:rPr>
              <a:t>field</a:t>
            </a:r>
            <a:r>
              <a:rPr lang="en-US" dirty="0">
                <a:solidFill>
                  <a:schemeClr val="tx1"/>
                </a:solidFill>
              </a:rPr>
              <a:t> as the </a:t>
            </a:r>
            <a:r>
              <a:rPr lang="en-US" b="1" dirty="0">
                <a:solidFill>
                  <a:schemeClr val="tx1"/>
                </a:solidFill>
              </a:rPr>
              <a:t>sum of all multipole</a:t>
            </a:r>
            <a:r>
              <a:rPr lang="en-US" dirty="0">
                <a:solidFill>
                  <a:schemeClr val="tx1"/>
                </a:solidFill>
              </a:rPr>
              <a:t> components</a:t>
            </a:r>
          </a:p>
          <a:p>
            <a:pPr lvl="1"/>
            <a:endParaRPr lang="en-GB" dirty="0">
              <a:solidFill>
                <a:srgbClr val="FF0000"/>
              </a:solidFill>
            </a:endParaRPr>
          </a:p>
          <a:p>
            <a:pPr lvl="1"/>
            <a:endParaRPr lang="en-GB" dirty="0">
              <a:solidFill>
                <a:srgbClr val="FF0000"/>
              </a:solidFill>
            </a:endParaRPr>
          </a:p>
          <a:p>
            <a:endParaRPr lang="en-GB" dirty="0"/>
          </a:p>
          <a:p>
            <a:endParaRPr lang="en-GB" dirty="0"/>
          </a:p>
          <a:p>
            <a:pPr lvl="1"/>
            <a:r>
              <a:rPr lang="en-GB" dirty="0">
                <a:solidFill>
                  <a:schemeClr val="tx1"/>
                </a:solidFill>
              </a:rPr>
              <a:t>A </a:t>
            </a:r>
            <a:r>
              <a:rPr lang="en-US" b="1" dirty="0">
                <a:solidFill>
                  <a:schemeClr val="tx1"/>
                </a:solidFill>
              </a:rPr>
              <a:t>vertical offset </a:t>
            </a:r>
            <a:r>
              <a:rPr lang="en-GB" dirty="0">
                <a:solidFill>
                  <a:schemeClr val="tx1"/>
                </a:solidFill>
              </a:rPr>
              <a:t>(-𝛿</a:t>
            </a:r>
            <a:r>
              <a:rPr lang="en-GB" i="1" dirty="0">
                <a:solidFill>
                  <a:schemeClr val="tx1"/>
                </a:solidFill>
              </a:rPr>
              <a:t>y</a:t>
            </a:r>
            <a:r>
              <a:rPr lang="en-GB" dirty="0">
                <a:solidFill>
                  <a:schemeClr val="tx1"/>
                </a:solidFill>
              </a:rPr>
              <a:t>) </a:t>
            </a:r>
            <a:r>
              <a:rPr lang="en-US" dirty="0">
                <a:solidFill>
                  <a:schemeClr val="tx1"/>
                </a:solidFill>
              </a:rPr>
              <a:t>in normal(skew) magnets </a:t>
            </a:r>
            <a:r>
              <a:rPr lang="en-GB" dirty="0">
                <a:solidFill>
                  <a:schemeClr val="tx1"/>
                </a:solidFill>
              </a:rPr>
              <a:t>of </a:t>
            </a:r>
            <a:r>
              <a:rPr lang="en-GB" b="1" dirty="0">
                <a:solidFill>
                  <a:schemeClr val="tx1"/>
                </a:solidFill>
              </a:rPr>
              <a:t>order </a:t>
            </a:r>
            <a:r>
              <a:rPr lang="en-GB" b="1" i="1" dirty="0">
                <a:solidFill>
                  <a:schemeClr val="tx1"/>
                </a:solidFill>
              </a:rPr>
              <a:t>n</a:t>
            </a:r>
            <a:r>
              <a:rPr lang="en-GB" dirty="0">
                <a:solidFill>
                  <a:schemeClr val="tx1"/>
                </a:solidFill>
              </a:rPr>
              <a:t> </a:t>
            </a:r>
            <a:r>
              <a:rPr lang="en-US" dirty="0">
                <a:solidFill>
                  <a:schemeClr val="tx1"/>
                </a:solidFill>
              </a:rPr>
              <a:t>results in </a:t>
            </a:r>
            <a:r>
              <a:rPr lang="en-US" b="1" dirty="0">
                <a:solidFill>
                  <a:srgbClr val="FF0000"/>
                </a:solidFill>
              </a:rPr>
              <a:t>alternating</a:t>
            </a:r>
            <a:r>
              <a:rPr lang="en-US" dirty="0">
                <a:solidFill>
                  <a:schemeClr val="tx1"/>
                </a:solidFill>
              </a:rPr>
              <a:t> skew(normal) and normal(skew) </a:t>
            </a:r>
            <a:r>
              <a:rPr lang="en-US" b="1" dirty="0">
                <a:solidFill>
                  <a:schemeClr val="tx1"/>
                </a:solidFill>
              </a:rPr>
              <a:t>feed-down components </a:t>
            </a:r>
            <a:r>
              <a:rPr lang="en-US" dirty="0">
                <a:solidFill>
                  <a:schemeClr val="tx1"/>
                </a:solidFill>
              </a:rPr>
              <a:t>for x=0 </a:t>
            </a:r>
            <a:r>
              <a:rPr lang="en-GB" b="1" dirty="0">
                <a:solidFill>
                  <a:schemeClr val="tx1"/>
                </a:solidFill>
              </a:rPr>
              <a:t>of all lower orders!</a:t>
            </a:r>
            <a:r>
              <a:rPr lang="en-GB" dirty="0">
                <a:solidFill>
                  <a:schemeClr val="tx1"/>
                </a:solidFill>
              </a:rPr>
              <a:t>, </a:t>
            </a:r>
            <a:r>
              <a:rPr lang="en-US" dirty="0">
                <a:solidFill>
                  <a:schemeClr val="tx1"/>
                </a:solidFill>
              </a:rPr>
              <a:t>as can be worked out looking at n-order terms are defined (for x=0):</a:t>
            </a:r>
          </a:p>
          <a:p>
            <a:pPr lvl="1"/>
            <a:endParaRPr lang="en-US" dirty="0">
              <a:solidFill>
                <a:schemeClr val="tx1"/>
              </a:solidFill>
            </a:endParaRPr>
          </a:p>
          <a:p>
            <a:pPr marL="324000" lvl="2" indent="0">
              <a:buNone/>
            </a:pPr>
            <a:endParaRPr lang="en-US" dirty="0">
              <a:solidFill>
                <a:schemeClr val="tx1"/>
              </a:solidFill>
            </a:endParaRPr>
          </a:p>
          <a:p>
            <a:pPr lvl="2"/>
            <a:endParaRPr lang="en-US" dirty="0">
              <a:solidFill>
                <a:schemeClr val="tx1"/>
              </a:solidFill>
            </a:endParaRPr>
          </a:p>
          <a:p>
            <a:pPr lvl="2"/>
            <a:r>
              <a:rPr lang="en-US" dirty="0">
                <a:solidFill>
                  <a:schemeClr val="tx1"/>
                </a:solidFill>
              </a:rPr>
              <a:t>E.g. </a:t>
            </a:r>
            <a:r>
              <a:rPr lang="en-US" b="1" dirty="0">
                <a:solidFill>
                  <a:schemeClr val="tx1"/>
                </a:solidFill>
              </a:rPr>
              <a:t>n even</a:t>
            </a:r>
            <a:r>
              <a:rPr lang="en-US" dirty="0">
                <a:solidFill>
                  <a:schemeClr val="tx1"/>
                </a:solidFill>
              </a:rPr>
              <a:t>, </a:t>
            </a:r>
            <a:r>
              <a:rPr lang="en-US" b="1" dirty="0">
                <a:solidFill>
                  <a:schemeClr val="accent3"/>
                </a:solidFill>
              </a:rPr>
              <a:t>normal</a:t>
            </a:r>
            <a:r>
              <a:rPr lang="en-US" dirty="0">
                <a:solidFill>
                  <a:schemeClr val="tx1"/>
                </a:solidFill>
              </a:rPr>
              <a:t> magnet:</a:t>
            </a:r>
          </a:p>
          <a:p>
            <a:pPr marL="619200" lvl="2" indent="0">
              <a:buNone/>
            </a:pPr>
            <a:endParaRPr lang="en-US" dirty="0">
              <a:solidFill>
                <a:schemeClr val="tx1"/>
              </a:solidFill>
            </a:endParaRPr>
          </a:p>
          <a:p>
            <a:pPr lvl="1"/>
            <a:endParaRPr lang="en-GB" b="1" dirty="0">
              <a:solidFill>
                <a:schemeClr val="tx1"/>
              </a:solidFill>
            </a:endParaRPr>
          </a:p>
          <a:p>
            <a:pPr lvl="1"/>
            <a:endParaRPr lang="en-US" dirty="0"/>
          </a:p>
        </p:txBody>
      </p:sp>
      <p:sp>
        <p:nvSpPr>
          <p:cNvPr id="2" name="Title 1"/>
          <p:cNvSpPr>
            <a:spLocks noGrp="1"/>
          </p:cNvSpPr>
          <p:nvPr>
            <p:ph type="title"/>
          </p:nvPr>
        </p:nvSpPr>
        <p:spPr/>
        <p:txBody>
          <a:bodyPr/>
          <a:lstStyle/>
          <a:p>
            <a:r>
              <a:rPr lang="en-US" dirty="0"/>
              <a:t>Feed-down from </a:t>
            </a:r>
            <a:r>
              <a:rPr lang="en-US" dirty="0" err="1"/>
              <a:t>multipoles</a:t>
            </a:r>
            <a:endParaRPr lang="en-US" dirty="0"/>
          </a:p>
        </p:txBody>
      </p:sp>
      <p:pic>
        <p:nvPicPr>
          <p:cNvPr id="33" name="Picture 32" descr="B_y(x_!=_!0)_=_i.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1920" y="4432543"/>
            <a:ext cx="1994848" cy="255155"/>
          </a:xfrm>
          <a:prstGeom prst="rect">
            <a:avLst/>
          </a:prstGeom>
        </p:spPr>
      </p:pic>
      <p:pic>
        <p:nvPicPr>
          <p:cNvPr id="35" name="Picture 34" descr="B_y(x_!=_!0)_=_i.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8216" y="4400857"/>
            <a:ext cx="2226808" cy="289949"/>
          </a:xfrm>
          <a:prstGeom prst="rect">
            <a:avLst/>
          </a:prstGeom>
        </p:spPr>
      </p:pic>
      <p:pic>
        <p:nvPicPr>
          <p:cNvPr id="10" name="Picture 9" descr="B_x(x_!=_!0)_=_i.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41920" y="4792583"/>
            <a:ext cx="1994848" cy="243557"/>
          </a:xfrm>
          <a:prstGeom prst="rect">
            <a:avLst/>
          </a:prstGeom>
        </p:spPr>
      </p:pic>
      <p:pic>
        <p:nvPicPr>
          <p:cNvPr id="11" name="Picture 10" descr="B_x(x_!=_!0)_=_i.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48623" y="4767178"/>
            <a:ext cx="2226808" cy="278351"/>
          </a:xfrm>
          <a:prstGeom prst="rect">
            <a:avLst/>
          </a:prstGeom>
        </p:spPr>
      </p:pic>
      <p:sp>
        <p:nvSpPr>
          <p:cNvPr id="44" name="TextBox 43"/>
          <p:cNvSpPr txBox="1"/>
          <p:nvPr/>
        </p:nvSpPr>
        <p:spPr>
          <a:xfrm>
            <a:off x="1614845" y="4513097"/>
            <a:ext cx="7389381" cy="369332"/>
          </a:xfrm>
          <a:prstGeom prst="rect">
            <a:avLst/>
          </a:prstGeom>
          <a:noFill/>
        </p:spPr>
        <p:txBody>
          <a:bodyPr wrap="square" rtlCol="0">
            <a:spAutoFit/>
          </a:bodyPr>
          <a:lstStyle/>
          <a:p>
            <a:pPr marL="0" lvl="2" algn="l">
              <a:buNone/>
            </a:pPr>
            <a:r>
              <a:rPr lang="en-US" sz="1800" dirty="0">
                <a:latin typeface="Arial"/>
                <a:cs typeface="Arial"/>
              </a:rPr>
              <a:t>for n = even                                             for n = odd</a:t>
            </a:r>
          </a:p>
        </p:txBody>
      </p:sp>
      <p:sp>
        <p:nvSpPr>
          <p:cNvPr id="46" name="Left Brace 45"/>
          <p:cNvSpPr/>
          <p:nvPr/>
        </p:nvSpPr>
        <p:spPr>
          <a:xfrm>
            <a:off x="3057508" y="4397616"/>
            <a:ext cx="130268" cy="648072"/>
          </a:xfrm>
          <a:prstGeom prst="leftBrace">
            <a:avLst>
              <a:gd name="adj1" fmla="val 19890"/>
              <a:gd name="adj2" fmla="val 50000"/>
            </a:avLst>
          </a:prstGeom>
          <a:ln>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7" name="Left Brace 46"/>
          <p:cNvSpPr/>
          <p:nvPr/>
        </p:nvSpPr>
        <p:spPr>
          <a:xfrm>
            <a:off x="6985195" y="4398555"/>
            <a:ext cx="130268" cy="648072"/>
          </a:xfrm>
          <a:prstGeom prst="leftBrace">
            <a:avLst>
              <a:gd name="adj1" fmla="val 19890"/>
              <a:gd name="adj2" fmla="val 50000"/>
            </a:avLst>
          </a:prstGeom>
          <a:ln>
            <a:solidFill>
              <a:schemeClr val="tx1"/>
            </a:solidFill>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8" name="Picture 7">
            <a:extLst>
              <a:ext uri="{FF2B5EF4-FFF2-40B4-BE49-F238E27FC236}">
                <a16:creationId xmlns:a16="http://schemas.microsoft.com/office/drawing/2014/main" id="{4F434903-3DBD-992A-D2AE-F6F1784A2A6A}"/>
              </a:ext>
            </a:extLst>
          </p:cNvPr>
          <p:cNvPicPr>
            <a:picLocks noChangeAspect="1"/>
          </p:cNvPicPr>
          <p:nvPr/>
        </p:nvPicPr>
        <p:blipFill>
          <a:blip r:embed="rId7"/>
          <a:stretch>
            <a:fillRect/>
          </a:stretch>
        </p:blipFill>
        <p:spPr>
          <a:xfrm>
            <a:off x="1847528" y="5752124"/>
            <a:ext cx="7652412" cy="303065"/>
          </a:xfrm>
          <a:prstGeom prst="rect">
            <a:avLst/>
          </a:prstGeom>
        </p:spPr>
      </p:pic>
      <p:grpSp>
        <p:nvGrpSpPr>
          <p:cNvPr id="50" name="Group 49">
            <a:extLst>
              <a:ext uri="{FF2B5EF4-FFF2-40B4-BE49-F238E27FC236}">
                <a16:creationId xmlns:a16="http://schemas.microsoft.com/office/drawing/2014/main" id="{1D513462-E115-19A5-7B60-3BF683FF1AF4}"/>
              </a:ext>
            </a:extLst>
          </p:cNvPr>
          <p:cNvGrpSpPr/>
          <p:nvPr/>
        </p:nvGrpSpPr>
        <p:grpSpPr>
          <a:xfrm>
            <a:off x="6073585" y="4193551"/>
            <a:ext cx="4574706" cy="1892895"/>
            <a:chOff x="6073585" y="4193551"/>
            <a:chExt cx="4574706" cy="1892895"/>
          </a:xfrm>
        </p:grpSpPr>
        <p:sp>
          <p:nvSpPr>
            <p:cNvPr id="32" name="TextBox 31">
              <a:extLst>
                <a:ext uri="{FF2B5EF4-FFF2-40B4-BE49-F238E27FC236}">
                  <a16:creationId xmlns:a16="http://schemas.microsoft.com/office/drawing/2014/main" id="{1B57C19F-DF1F-F7D2-06CD-F5BACC281143}"/>
                </a:ext>
              </a:extLst>
            </p:cNvPr>
            <p:cNvSpPr txBox="1"/>
            <p:nvPr/>
          </p:nvSpPr>
          <p:spPr>
            <a:xfrm>
              <a:off x="6389549" y="5156584"/>
              <a:ext cx="2792431" cy="473976"/>
            </a:xfrm>
            <a:prstGeom prst="rect">
              <a:avLst/>
            </a:prstGeom>
            <a:noFill/>
          </p:spPr>
          <p:txBody>
            <a:bodyPr wrap="none" lIns="0" tIns="0" rIns="0" bIns="0" rtlCol="0">
              <a:spAutoFit/>
            </a:bodyPr>
            <a:lstStyle/>
            <a:p>
              <a:pPr>
                <a:buNone/>
              </a:pPr>
              <a:r>
                <a:rPr lang="en-US" sz="1400" b="1" i="1" dirty="0">
                  <a:solidFill>
                    <a:schemeClr val="accent5"/>
                  </a:solidFill>
                  <a:latin typeface="+mn-lt"/>
                </a:rPr>
                <a:t>Odd exponent</a:t>
              </a:r>
              <a:r>
                <a:rPr lang="en-US" sz="1400" b="1" dirty="0">
                  <a:solidFill>
                    <a:schemeClr val="accent5"/>
                  </a:solidFill>
                  <a:latin typeface="+mn-lt"/>
                </a:rPr>
                <a:t>,</a:t>
              </a:r>
            </a:p>
            <a:p>
              <a:pPr>
                <a:buNone/>
              </a:pPr>
              <a:r>
                <a:rPr lang="en-US" sz="1400" b="1" dirty="0">
                  <a:solidFill>
                    <a:schemeClr val="accent5"/>
                  </a:solidFill>
                  <a:latin typeface="+mn-lt"/>
                </a:rPr>
                <a:t>i.e. it must be a </a:t>
              </a:r>
              <a:r>
                <a:rPr lang="en-CH" sz="1400" b="1" dirty="0">
                  <a:solidFill>
                    <a:schemeClr val="accent5"/>
                  </a:solidFill>
                  <a:latin typeface="+mn-lt"/>
                </a:rPr>
                <a:t>skew component</a:t>
              </a:r>
              <a:endParaRPr lang="en-CH" b="1" dirty="0">
                <a:solidFill>
                  <a:schemeClr val="accent5"/>
                </a:solidFill>
                <a:latin typeface="+mn-lt"/>
              </a:endParaRPr>
            </a:p>
          </p:txBody>
        </p:sp>
        <p:sp>
          <p:nvSpPr>
            <p:cNvPr id="38" name="Oval 37">
              <a:extLst>
                <a:ext uri="{FF2B5EF4-FFF2-40B4-BE49-F238E27FC236}">
                  <a16:creationId xmlns:a16="http://schemas.microsoft.com/office/drawing/2014/main" id="{6C0861F7-5451-3530-BBFF-0DB7C1927698}"/>
                </a:ext>
              </a:extLst>
            </p:cNvPr>
            <p:cNvSpPr/>
            <p:nvPr/>
          </p:nvSpPr>
          <p:spPr>
            <a:xfrm>
              <a:off x="6073585" y="5720865"/>
              <a:ext cx="449860"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2" name="Straight Arrow Connector 41">
              <a:extLst>
                <a:ext uri="{FF2B5EF4-FFF2-40B4-BE49-F238E27FC236}">
                  <a16:creationId xmlns:a16="http://schemas.microsoft.com/office/drawing/2014/main" id="{8983313D-12D4-903F-3DD0-EBEB15E6224C}"/>
                </a:ext>
              </a:extLst>
            </p:cNvPr>
            <p:cNvCxnSpPr>
              <a:cxnSpLocks/>
            </p:cNvCxnSpPr>
            <p:nvPr/>
          </p:nvCxnSpPr>
          <p:spPr>
            <a:xfrm flipH="1">
              <a:off x="6441629" y="5654969"/>
              <a:ext cx="141879" cy="9605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3" name="Freeform 42">
              <a:extLst>
                <a:ext uri="{FF2B5EF4-FFF2-40B4-BE49-F238E27FC236}">
                  <a16:creationId xmlns:a16="http://schemas.microsoft.com/office/drawing/2014/main" id="{E58E23C3-BCF5-115B-5715-7A3B2FE0B6AB}"/>
                </a:ext>
              </a:extLst>
            </p:cNvPr>
            <p:cNvSpPr/>
            <p:nvPr/>
          </p:nvSpPr>
          <p:spPr>
            <a:xfrm>
              <a:off x="8863890" y="4193551"/>
              <a:ext cx="1784401" cy="1107657"/>
            </a:xfrm>
            <a:custGeom>
              <a:avLst/>
              <a:gdLst>
                <a:gd name="connsiteX0" fmla="*/ 0 w 1630272"/>
                <a:gd name="connsiteY0" fmla="*/ 1123784 h 1123784"/>
                <a:gd name="connsiteX1" fmla="*/ 1213164 w 1630272"/>
                <a:gd name="connsiteY1" fmla="*/ 888394 h 1123784"/>
                <a:gd name="connsiteX2" fmla="*/ 1629623 w 1630272"/>
                <a:gd name="connsiteY2" fmla="*/ 336133 h 1123784"/>
                <a:gd name="connsiteX3" fmla="*/ 1140736 w 1630272"/>
                <a:gd name="connsiteY3" fmla="*/ 1154 h 1123784"/>
                <a:gd name="connsiteX4" fmla="*/ 298764 w 1630272"/>
                <a:gd name="connsiteY4" fmla="*/ 218438 h 1123784"/>
                <a:gd name="connsiteX0" fmla="*/ 0 w 1847220"/>
                <a:gd name="connsiteY0" fmla="*/ 1123784 h 1123784"/>
                <a:gd name="connsiteX1" fmla="*/ 1213164 w 1847220"/>
                <a:gd name="connsiteY1" fmla="*/ 888394 h 1123784"/>
                <a:gd name="connsiteX2" fmla="*/ 1846906 w 1847220"/>
                <a:gd name="connsiteY2" fmla="*/ 236545 h 1123784"/>
                <a:gd name="connsiteX3" fmla="*/ 1140736 w 1847220"/>
                <a:gd name="connsiteY3" fmla="*/ 1154 h 1123784"/>
                <a:gd name="connsiteX4" fmla="*/ 298764 w 1847220"/>
                <a:gd name="connsiteY4" fmla="*/ 218438 h 1123784"/>
                <a:gd name="connsiteX0" fmla="*/ 0 w 1846987"/>
                <a:gd name="connsiteY0" fmla="*/ 1105768 h 1105768"/>
                <a:gd name="connsiteX1" fmla="*/ 1213164 w 1846987"/>
                <a:gd name="connsiteY1" fmla="*/ 870378 h 1105768"/>
                <a:gd name="connsiteX2" fmla="*/ 1846906 w 1846987"/>
                <a:gd name="connsiteY2" fmla="*/ 218529 h 1105768"/>
                <a:gd name="connsiteX3" fmla="*/ 1176950 w 1846987"/>
                <a:gd name="connsiteY3" fmla="*/ 1245 h 1105768"/>
                <a:gd name="connsiteX4" fmla="*/ 298764 w 1846987"/>
                <a:gd name="connsiteY4" fmla="*/ 200422 h 1105768"/>
                <a:gd name="connsiteX0" fmla="*/ 0 w 1846987"/>
                <a:gd name="connsiteY0" fmla="*/ 1108601 h 1108601"/>
                <a:gd name="connsiteX1" fmla="*/ 1213164 w 1846987"/>
                <a:gd name="connsiteY1" fmla="*/ 873211 h 1108601"/>
                <a:gd name="connsiteX2" fmla="*/ 1846906 w 1846987"/>
                <a:gd name="connsiteY2" fmla="*/ 221362 h 1108601"/>
                <a:gd name="connsiteX3" fmla="*/ 1176950 w 1846987"/>
                <a:gd name="connsiteY3" fmla="*/ 4078 h 1108601"/>
                <a:gd name="connsiteX4" fmla="*/ 298764 w 1846987"/>
                <a:gd name="connsiteY4" fmla="*/ 203255 h 1108601"/>
                <a:gd name="connsiteX0" fmla="*/ 0 w 1846987"/>
                <a:gd name="connsiteY0" fmla="*/ 1106505 h 1106505"/>
                <a:gd name="connsiteX1" fmla="*/ 1213164 w 1846987"/>
                <a:gd name="connsiteY1" fmla="*/ 871115 h 1106505"/>
                <a:gd name="connsiteX2" fmla="*/ 1846906 w 1846987"/>
                <a:gd name="connsiteY2" fmla="*/ 219266 h 1106505"/>
                <a:gd name="connsiteX3" fmla="*/ 1176950 w 1846987"/>
                <a:gd name="connsiteY3" fmla="*/ 1982 h 1106505"/>
                <a:gd name="connsiteX4" fmla="*/ 298764 w 1846987"/>
                <a:gd name="connsiteY4" fmla="*/ 201159 h 1106505"/>
                <a:gd name="connsiteX0" fmla="*/ 0 w 1901298"/>
                <a:gd name="connsiteY0" fmla="*/ 1105285 h 1105285"/>
                <a:gd name="connsiteX1" fmla="*/ 1213164 w 1901298"/>
                <a:gd name="connsiteY1" fmla="*/ 869895 h 1105285"/>
                <a:gd name="connsiteX2" fmla="*/ 1901227 w 1901298"/>
                <a:gd name="connsiteY2" fmla="*/ 290473 h 1105285"/>
                <a:gd name="connsiteX3" fmla="*/ 1176950 w 1901298"/>
                <a:gd name="connsiteY3" fmla="*/ 762 h 1105285"/>
                <a:gd name="connsiteX4" fmla="*/ 298764 w 1901298"/>
                <a:gd name="connsiteY4" fmla="*/ 199939 h 1105285"/>
                <a:gd name="connsiteX0" fmla="*/ 0 w 1902281"/>
                <a:gd name="connsiteY0" fmla="*/ 1105285 h 1105285"/>
                <a:gd name="connsiteX1" fmla="*/ 1213164 w 1902281"/>
                <a:gd name="connsiteY1" fmla="*/ 869895 h 1105285"/>
                <a:gd name="connsiteX2" fmla="*/ 1901227 w 1902281"/>
                <a:gd name="connsiteY2" fmla="*/ 290473 h 1105285"/>
                <a:gd name="connsiteX3" fmla="*/ 1176950 w 1902281"/>
                <a:gd name="connsiteY3" fmla="*/ 762 h 1105285"/>
                <a:gd name="connsiteX4" fmla="*/ 298764 w 1902281"/>
                <a:gd name="connsiteY4" fmla="*/ 199939 h 1105285"/>
                <a:gd name="connsiteX0" fmla="*/ 0 w 1902281"/>
                <a:gd name="connsiteY0" fmla="*/ 1114069 h 1114069"/>
                <a:gd name="connsiteX1" fmla="*/ 1213164 w 1902281"/>
                <a:gd name="connsiteY1" fmla="*/ 878679 h 1114069"/>
                <a:gd name="connsiteX2" fmla="*/ 1901227 w 1902281"/>
                <a:gd name="connsiteY2" fmla="*/ 299257 h 1114069"/>
                <a:gd name="connsiteX3" fmla="*/ 1176950 w 1902281"/>
                <a:gd name="connsiteY3" fmla="*/ 9546 h 1114069"/>
                <a:gd name="connsiteX4" fmla="*/ 298764 w 1902281"/>
                <a:gd name="connsiteY4" fmla="*/ 208723 h 1114069"/>
                <a:gd name="connsiteX0" fmla="*/ 0 w 1902643"/>
                <a:gd name="connsiteY0" fmla="*/ 1114069 h 1114069"/>
                <a:gd name="connsiteX1" fmla="*/ 1213164 w 1902643"/>
                <a:gd name="connsiteY1" fmla="*/ 878679 h 1114069"/>
                <a:gd name="connsiteX2" fmla="*/ 1901227 w 1902643"/>
                <a:gd name="connsiteY2" fmla="*/ 299257 h 1114069"/>
                <a:gd name="connsiteX3" fmla="*/ 1176950 w 1902643"/>
                <a:gd name="connsiteY3" fmla="*/ 9546 h 1114069"/>
                <a:gd name="connsiteX4" fmla="*/ 298764 w 1902643"/>
                <a:gd name="connsiteY4" fmla="*/ 208723 h 1114069"/>
                <a:gd name="connsiteX0" fmla="*/ 0 w 1902643"/>
                <a:gd name="connsiteY0" fmla="*/ 1107657 h 1107657"/>
                <a:gd name="connsiteX1" fmla="*/ 1213164 w 1902643"/>
                <a:gd name="connsiteY1" fmla="*/ 872267 h 1107657"/>
                <a:gd name="connsiteX2" fmla="*/ 1901227 w 1902643"/>
                <a:gd name="connsiteY2" fmla="*/ 292845 h 1107657"/>
                <a:gd name="connsiteX3" fmla="*/ 1176950 w 1902643"/>
                <a:gd name="connsiteY3" fmla="*/ 3134 h 1107657"/>
                <a:gd name="connsiteX4" fmla="*/ 298764 w 1902643"/>
                <a:gd name="connsiteY4" fmla="*/ 202311 h 1107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643" h="1107657">
                  <a:moveTo>
                    <a:pt x="0" y="1107657"/>
                  </a:moveTo>
                  <a:cubicBezTo>
                    <a:pt x="470780" y="1055599"/>
                    <a:pt x="787651" y="1026176"/>
                    <a:pt x="1213164" y="872267"/>
                  </a:cubicBezTo>
                  <a:cubicBezTo>
                    <a:pt x="1638677" y="718358"/>
                    <a:pt x="1925370" y="519182"/>
                    <a:pt x="1901227" y="292845"/>
                  </a:cubicBezTo>
                  <a:cubicBezTo>
                    <a:pt x="1877084" y="66508"/>
                    <a:pt x="1516455" y="-17991"/>
                    <a:pt x="1176950" y="3134"/>
                  </a:cubicBezTo>
                  <a:cubicBezTo>
                    <a:pt x="837445" y="24259"/>
                    <a:pt x="298764" y="202311"/>
                    <a:pt x="298764" y="202311"/>
                  </a:cubicBezTo>
                </a:path>
              </a:pathLst>
            </a:custGeom>
            <a:noFill/>
            <a:ln w="19050">
              <a:solidFill>
                <a:schemeClr val="accent5"/>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grpSp>
      <p:grpSp>
        <p:nvGrpSpPr>
          <p:cNvPr id="49" name="Group 48">
            <a:extLst>
              <a:ext uri="{FF2B5EF4-FFF2-40B4-BE49-F238E27FC236}">
                <a16:creationId xmlns:a16="http://schemas.microsoft.com/office/drawing/2014/main" id="{E03B7603-422E-A4FD-92DE-91C357AEDB7A}"/>
              </a:ext>
            </a:extLst>
          </p:cNvPr>
          <p:cNvGrpSpPr/>
          <p:nvPr/>
        </p:nvGrpSpPr>
        <p:grpSpPr>
          <a:xfrm>
            <a:off x="5010574" y="4191858"/>
            <a:ext cx="597920" cy="1901438"/>
            <a:chOff x="5010574" y="4191858"/>
            <a:chExt cx="597920" cy="1901438"/>
          </a:xfrm>
        </p:grpSpPr>
        <p:sp>
          <p:nvSpPr>
            <p:cNvPr id="9" name="Oval 8">
              <a:extLst>
                <a:ext uri="{FF2B5EF4-FFF2-40B4-BE49-F238E27FC236}">
                  <a16:creationId xmlns:a16="http://schemas.microsoft.com/office/drawing/2014/main" id="{1D444D25-4FB1-90D6-EF15-E049E754CE25}"/>
                </a:ext>
              </a:extLst>
            </p:cNvPr>
            <p:cNvSpPr/>
            <p:nvPr/>
          </p:nvSpPr>
          <p:spPr>
            <a:xfrm>
              <a:off x="5132903" y="5727715"/>
              <a:ext cx="353263"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9" name="TextBox 38">
              <a:extLst>
                <a:ext uri="{FF2B5EF4-FFF2-40B4-BE49-F238E27FC236}">
                  <a16:creationId xmlns:a16="http://schemas.microsoft.com/office/drawing/2014/main" id="{A0836846-7B33-A36E-3149-192C35735433}"/>
                </a:ext>
              </a:extLst>
            </p:cNvPr>
            <p:cNvSpPr txBox="1"/>
            <p:nvPr/>
          </p:nvSpPr>
          <p:spPr>
            <a:xfrm>
              <a:off x="5010574" y="5457731"/>
              <a:ext cx="597920" cy="215444"/>
            </a:xfrm>
            <a:prstGeom prst="rect">
              <a:avLst/>
            </a:prstGeom>
            <a:noFill/>
          </p:spPr>
          <p:txBody>
            <a:bodyPr wrap="none" lIns="0" tIns="0" rIns="0" bIns="0" rtlCol="0">
              <a:spAutoFit/>
            </a:bodyPr>
            <a:lstStyle/>
            <a:p>
              <a:pPr>
                <a:buNone/>
              </a:pPr>
              <a:r>
                <a:rPr lang="en-CH" sz="1400" b="1" dirty="0">
                  <a:solidFill>
                    <a:schemeClr val="accent3"/>
                  </a:solidFill>
                  <a:latin typeface="+mn-lt"/>
                </a:rPr>
                <a:t>normal</a:t>
              </a:r>
              <a:endParaRPr lang="en-CH" b="1" dirty="0">
                <a:solidFill>
                  <a:schemeClr val="accent3"/>
                </a:solidFill>
                <a:latin typeface="+mn-lt"/>
              </a:endParaRPr>
            </a:p>
          </p:txBody>
        </p:sp>
        <p:sp>
          <p:nvSpPr>
            <p:cNvPr id="48" name="Freeform 47">
              <a:extLst>
                <a:ext uri="{FF2B5EF4-FFF2-40B4-BE49-F238E27FC236}">
                  <a16:creationId xmlns:a16="http://schemas.microsoft.com/office/drawing/2014/main" id="{F3B8A9BF-7AE0-D86A-3DCE-6C272ACAE5F3}"/>
                </a:ext>
              </a:extLst>
            </p:cNvPr>
            <p:cNvSpPr/>
            <p:nvPr/>
          </p:nvSpPr>
          <p:spPr>
            <a:xfrm>
              <a:off x="5098922" y="4191858"/>
              <a:ext cx="509047" cy="1317526"/>
            </a:xfrm>
            <a:custGeom>
              <a:avLst/>
              <a:gdLst>
                <a:gd name="connsiteX0" fmla="*/ 0 w 1630272"/>
                <a:gd name="connsiteY0" fmla="*/ 1123784 h 1123784"/>
                <a:gd name="connsiteX1" fmla="*/ 1213164 w 1630272"/>
                <a:gd name="connsiteY1" fmla="*/ 888394 h 1123784"/>
                <a:gd name="connsiteX2" fmla="*/ 1629623 w 1630272"/>
                <a:gd name="connsiteY2" fmla="*/ 336133 h 1123784"/>
                <a:gd name="connsiteX3" fmla="*/ 1140736 w 1630272"/>
                <a:gd name="connsiteY3" fmla="*/ 1154 h 1123784"/>
                <a:gd name="connsiteX4" fmla="*/ 298764 w 1630272"/>
                <a:gd name="connsiteY4" fmla="*/ 218438 h 1123784"/>
                <a:gd name="connsiteX0" fmla="*/ 0 w 1847220"/>
                <a:gd name="connsiteY0" fmla="*/ 1123784 h 1123784"/>
                <a:gd name="connsiteX1" fmla="*/ 1213164 w 1847220"/>
                <a:gd name="connsiteY1" fmla="*/ 888394 h 1123784"/>
                <a:gd name="connsiteX2" fmla="*/ 1846906 w 1847220"/>
                <a:gd name="connsiteY2" fmla="*/ 236545 h 1123784"/>
                <a:gd name="connsiteX3" fmla="*/ 1140736 w 1847220"/>
                <a:gd name="connsiteY3" fmla="*/ 1154 h 1123784"/>
                <a:gd name="connsiteX4" fmla="*/ 298764 w 1847220"/>
                <a:gd name="connsiteY4" fmla="*/ 218438 h 1123784"/>
                <a:gd name="connsiteX0" fmla="*/ 0 w 1846987"/>
                <a:gd name="connsiteY0" fmla="*/ 1105768 h 1105768"/>
                <a:gd name="connsiteX1" fmla="*/ 1213164 w 1846987"/>
                <a:gd name="connsiteY1" fmla="*/ 870378 h 1105768"/>
                <a:gd name="connsiteX2" fmla="*/ 1846906 w 1846987"/>
                <a:gd name="connsiteY2" fmla="*/ 218529 h 1105768"/>
                <a:gd name="connsiteX3" fmla="*/ 1176950 w 1846987"/>
                <a:gd name="connsiteY3" fmla="*/ 1245 h 1105768"/>
                <a:gd name="connsiteX4" fmla="*/ 298764 w 1846987"/>
                <a:gd name="connsiteY4" fmla="*/ 200422 h 1105768"/>
                <a:gd name="connsiteX0" fmla="*/ 0 w 1846987"/>
                <a:gd name="connsiteY0" fmla="*/ 1108601 h 1108601"/>
                <a:gd name="connsiteX1" fmla="*/ 1213164 w 1846987"/>
                <a:gd name="connsiteY1" fmla="*/ 873211 h 1108601"/>
                <a:gd name="connsiteX2" fmla="*/ 1846906 w 1846987"/>
                <a:gd name="connsiteY2" fmla="*/ 221362 h 1108601"/>
                <a:gd name="connsiteX3" fmla="*/ 1176950 w 1846987"/>
                <a:gd name="connsiteY3" fmla="*/ 4078 h 1108601"/>
                <a:gd name="connsiteX4" fmla="*/ 298764 w 1846987"/>
                <a:gd name="connsiteY4" fmla="*/ 203255 h 1108601"/>
                <a:gd name="connsiteX0" fmla="*/ 0 w 1846987"/>
                <a:gd name="connsiteY0" fmla="*/ 1106505 h 1106505"/>
                <a:gd name="connsiteX1" fmla="*/ 1213164 w 1846987"/>
                <a:gd name="connsiteY1" fmla="*/ 871115 h 1106505"/>
                <a:gd name="connsiteX2" fmla="*/ 1846906 w 1846987"/>
                <a:gd name="connsiteY2" fmla="*/ 219266 h 1106505"/>
                <a:gd name="connsiteX3" fmla="*/ 1176950 w 1846987"/>
                <a:gd name="connsiteY3" fmla="*/ 1982 h 1106505"/>
                <a:gd name="connsiteX4" fmla="*/ 298764 w 1846987"/>
                <a:gd name="connsiteY4" fmla="*/ 201159 h 1106505"/>
                <a:gd name="connsiteX0" fmla="*/ 0 w 1901298"/>
                <a:gd name="connsiteY0" fmla="*/ 1105285 h 1105285"/>
                <a:gd name="connsiteX1" fmla="*/ 1213164 w 1901298"/>
                <a:gd name="connsiteY1" fmla="*/ 869895 h 1105285"/>
                <a:gd name="connsiteX2" fmla="*/ 1901227 w 1901298"/>
                <a:gd name="connsiteY2" fmla="*/ 290473 h 1105285"/>
                <a:gd name="connsiteX3" fmla="*/ 1176950 w 1901298"/>
                <a:gd name="connsiteY3" fmla="*/ 762 h 1105285"/>
                <a:gd name="connsiteX4" fmla="*/ 298764 w 1901298"/>
                <a:gd name="connsiteY4" fmla="*/ 199939 h 1105285"/>
                <a:gd name="connsiteX0" fmla="*/ 0 w 1902281"/>
                <a:gd name="connsiteY0" fmla="*/ 1105285 h 1105285"/>
                <a:gd name="connsiteX1" fmla="*/ 1213164 w 1902281"/>
                <a:gd name="connsiteY1" fmla="*/ 869895 h 1105285"/>
                <a:gd name="connsiteX2" fmla="*/ 1901227 w 1902281"/>
                <a:gd name="connsiteY2" fmla="*/ 290473 h 1105285"/>
                <a:gd name="connsiteX3" fmla="*/ 1176950 w 1902281"/>
                <a:gd name="connsiteY3" fmla="*/ 762 h 1105285"/>
                <a:gd name="connsiteX4" fmla="*/ 298764 w 1902281"/>
                <a:gd name="connsiteY4" fmla="*/ 199939 h 1105285"/>
                <a:gd name="connsiteX0" fmla="*/ 0 w 1902281"/>
                <a:gd name="connsiteY0" fmla="*/ 1114069 h 1114069"/>
                <a:gd name="connsiteX1" fmla="*/ 1213164 w 1902281"/>
                <a:gd name="connsiteY1" fmla="*/ 878679 h 1114069"/>
                <a:gd name="connsiteX2" fmla="*/ 1901227 w 1902281"/>
                <a:gd name="connsiteY2" fmla="*/ 299257 h 1114069"/>
                <a:gd name="connsiteX3" fmla="*/ 1176950 w 1902281"/>
                <a:gd name="connsiteY3" fmla="*/ 9546 h 1114069"/>
                <a:gd name="connsiteX4" fmla="*/ 298764 w 1902281"/>
                <a:gd name="connsiteY4" fmla="*/ 208723 h 1114069"/>
                <a:gd name="connsiteX0" fmla="*/ 0 w 1902643"/>
                <a:gd name="connsiteY0" fmla="*/ 1114069 h 1114069"/>
                <a:gd name="connsiteX1" fmla="*/ 1213164 w 1902643"/>
                <a:gd name="connsiteY1" fmla="*/ 878679 h 1114069"/>
                <a:gd name="connsiteX2" fmla="*/ 1901227 w 1902643"/>
                <a:gd name="connsiteY2" fmla="*/ 299257 h 1114069"/>
                <a:gd name="connsiteX3" fmla="*/ 1176950 w 1902643"/>
                <a:gd name="connsiteY3" fmla="*/ 9546 h 1114069"/>
                <a:gd name="connsiteX4" fmla="*/ 298764 w 1902643"/>
                <a:gd name="connsiteY4" fmla="*/ 208723 h 1114069"/>
                <a:gd name="connsiteX0" fmla="*/ 0 w 1902643"/>
                <a:gd name="connsiteY0" fmla="*/ 1107657 h 1107657"/>
                <a:gd name="connsiteX1" fmla="*/ 1213164 w 1902643"/>
                <a:gd name="connsiteY1" fmla="*/ 872267 h 1107657"/>
                <a:gd name="connsiteX2" fmla="*/ 1901227 w 1902643"/>
                <a:gd name="connsiteY2" fmla="*/ 292845 h 1107657"/>
                <a:gd name="connsiteX3" fmla="*/ 1176950 w 1902643"/>
                <a:gd name="connsiteY3" fmla="*/ 3134 h 1107657"/>
                <a:gd name="connsiteX4" fmla="*/ 298764 w 1902643"/>
                <a:gd name="connsiteY4" fmla="*/ 202311 h 1107657"/>
                <a:gd name="connsiteX0" fmla="*/ 0 w 1786315"/>
                <a:gd name="connsiteY0" fmla="*/ 1105423 h 1105423"/>
                <a:gd name="connsiteX1" fmla="*/ 1213164 w 1786315"/>
                <a:gd name="connsiteY1" fmla="*/ 870033 h 1105423"/>
                <a:gd name="connsiteX2" fmla="*/ 1784943 w 1786315"/>
                <a:gd name="connsiteY2" fmla="*/ 299000 h 1105423"/>
                <a:gd name="connsiteX3" fmla="*/ 1176950 w 1786315"/>
                <a:gd name="connsiteY3" fmla="*/ 900 h 1105423"/>
                <a:gd name="connsiteX4" fmla="*/ 298764 w 1786315"/>
                <a:gd name="connsiteY4" fmla="*/ 200077 h 1105423"/>
                <a:gd name="connsiteX0" fmla="*/ 0 w 1792855"/>
                <a:gd name="connsiteY0" fmla="*/ 1105423 h 1105423"/>
                <a:gd name="connsiteX1" fmla="*/ 1213164 w 1792855"/>
                <a:gd name="connsiteY1" fmla="*/ 870033 h 1105423"/>
                <a:gd name="connsiteX2" fmla="*/ 1784943 w 1792855"/>
                <a:gd name="connsiteY2" fmla="*/ 299000 h 1105423"/>
                <a:gd name="connsiteX3" fmla="*/ 828099 w 1792855"/>
                <a:gd name="connsiteY3" fmla="*/ 900 h 1105423"/>
                <a:gd name="connsiteX4" fmla="*/ 298764 w 1792855"/>
                <a:gd name="connsiteY4" fmla="*/ 200077 h 1105423"/>
                <a:gd name="connsiteX0" fmla="*/ 14307 w 1807162"/>
                <a:gd name="connsiteY0" fmla="*/ 1115545 h 1115545"/>
                <a:gd name="connsiteX1" fmla="*/ 1227471 w 1807162"/>
                <a:gd name="connsiteY1" fmla="*/ 880155 h 1115545"/>
                <a:gd name="connsiteX2" fmla="*/ 1799250 w 1807162"/>
                <a:gd name="connsiteY2" fmla="*/ 309122 h 1115545"/>
                <a:gd name="connsiteX3" fmla="*/ 842406 w 1807162"/>
                <a:gd name="connsiteY3" fmla="*/ 11022 h 1115545"/>
                <a:gd name="connsiteX4" fmla="*/ 0 w 1807162"/>
                <a:gd name="connsiteY4" fmla="*/ 59197 h 1115545"/>
                <a:gd name="connsiteX0" fmla="*/ 14307 w 1805548"/>
                <a:gd name="connsiteY0" fmla="*/ 1115545 h 1115545"/>
                <a:gd name="connsiteX1" fmla="*/ 350873 w 1805548"/>
                <a:gd name="connsiteY1" fmla="*/ 888544 h 1115545"/>
                <a:gd name="connsiteX2" fmla="*/ 1799250 w 1805548"/>
                <a:gd name="connsiteY2" fmla="*/ 309122 h 1115545"/>
                <a:gd name="connsiteX3" fmla="*/ 842406 w 1805548"/>
                <a:gd name="connsiteY3" fmla="*/ 11022 h 1115545"/>
                <a:gd name="connsiteX4" fmla="*/ 0 w 1805548"/>
                <a:gd name="connsiteY4" fmla="*/ 59197 h 1115545"/>
                <a:gd name="connsiteX0" fmla="*/ 14307 w 852475"/>
                <a:gd name="connsiteY0" fmla="*/ 1119819 h 1119819"/>
                <a:gd name="connsiteX1" fmla="*/ 350873 w 852475"/>
                <a:gd name="connsiteY1" fmla="*/ 892818 h 1119819"/>
                <a:gd name="connsiteX2" fmla="*/ 457518 w 852475"/>
                <a:gd name="connsiteY2" fmla="*/ 380508 h 1119819"/>
                <a:gd name="connsiteX3" fmla="*/ 842406 w 852475"/>
                <a:gd name="connsiteY3" fmla="*/ 15296 h 1119819"/>
                <a:gd name="connsiteX4" fmla="*/ 0 w 852475"/>
                <a:gd name="connsiteY4" fmla="*/ 63471 h 1119819"/>
                <a:gd name="connsiteX0" fmla="*/ 14307 w 489533"/>
                <a:gd name="connsiteY0" fmla="*/ 1098069 h 1098069"/>
                <a:gd name="connsiteX1" fmla="*/ 350873 w 489533"/>
                <a:gd name="connsiteY1" fmla="*/ 871068 h 1098069"/>
                <a:gd name="connsiteX2" fmla="*/ 457518 w 489533"/>
                <a:gd name="connsiteY2" fmla="*/ 358758 h 1098069"/>
                <a:gd name="connsiteX3" fmla="*/ 448832 w 489533"/>
                <a:gd name="connsiteY3" fmla="*/ 18713 h 1098069"/>
                <a:gd name="connsiteX4" fmla="*/ 0 w 489533"/>
                <a:gd name="connsiteY4" fmla="*/ 41721 h 1098069"/>
                <a:gd name="connsiteX0" fmla="*/ 14307 w 489533"/>
                <a:gd name="connsiteY0" fmla="*/ 1098069 h 1098069"/>
                <a:gd name="connsiteX1" fmla="*/ 457518 w 489533"/>
                <a:gd name="connsiteY1" fmla="*/ 358758 h 1098069"/>
                <a:gd name="connsiteX2" fmla="*/ 448832 w 489533"/>
                <a:gd name="connsiteY2" fmla="*/ 18713 h 1098069"/>
                <a:gd name="connsiteX3" fmla="*/ 0 w 489533"/>
                <a:gd name="connsiteY3" fmla="*/ 41721 h 1098069"/>
                <a:gd name="connsiteX0" fmla="*/ 14307 w 468721"/>
                <a:gd name="connsiteY0" fmla="*/ 1117470 h 1117470"/>
                <a:gd name="connsiteX1" fmla="*/ 385959 w 468721"/>
                <a:gd name="connsiteY1" fmla="*/ 646606 h 1117470"/>
                <a:gd name="connsiteX2" fmla="*/ 448832 w 468721"/>
                <a:gd name="connsiteY2" fmla="*/ 38114 h 1117470"/>
                <a:gd name="connsiteX3" fmla="*/ 0 w 468721"/>
                <a:gd name="connsiteY3" fmla="*/ 61122 h 1117470"/>
                <a:gd name="connsiteX0" fmla="*/ 14307 w 399444"/>
                <a:gd name="connsiteY0" fmla="*/ 1056348 h 1056348"/>
                <a:gd name="connsiteX1" fmla="*/ 385959 w 399444"/>
                <a:gd name="connsiteY1" fmla="*/ 585484 h 1056348"/>
                <a:gd name="connsiteX2" fmla="*/ 287824 w 399444"/>
                <a:gd name="connsiteY2" fmla="*/ 111216 h 1056348"/>
                <a:gd name="connsiteX3" fmla="*/ 0 w 399444"/>
                <a:gd name="connsiteY3" fmla="*/ 0 h 1056348"/>
                <a:gd name="connsiteX0" fmla="*/ 14307 w 367994"/>
                <a:gd name="connsiteY0" fmla="*/ 1056348 h 1056348"/>
                <a:gd name="connsiteX1" fmla="*/ 350179 w 367994"/>
                <a:gd name="connsiteY1" fmla="*/ 568707 h 1056348"/>
                <a:gd name="connsiteX2" fmla="*/ 287824 w 367994"/>
                <a:gd name="connsiteY2" fmla="*/ 111216 h 1056348"/>
                <a:gd name="connsiteX3" fmla="*/ 0 w 367994"/>
                <a:gd name="connsiteY3" fmla="*/ 0 h 1056348"/>
                <a:gd name="connsiteX0" fmla="*/ 14307 w 359544"/>
                <a:gd name="connsiteY0" fmla="*/ 1158662 h 1158662"/>
                <a:gd name="connsiteX1" fmla="*/ 350179 w 359544"/>
                <a:gd name="connsiteY1" fmla="*/ 671021 h 1158662"/>
                <a:gd name="connsiteX2" fmla="*/ 243099 w 359544"/>
                <a:gd name="connsiteY2" fmla="*/ 28972 h 1158662"/>
                <a:gd name="connsiteX3" fmla="*/ 0 w 359544"/>
                <a:gd name="connsiteY3" fmla="*/ 102314 h 1158662"/>
                <a:gd name="connsiteX0" fmla="*/ 264764 w 614098"/>
                <a:gd name="connsiteY0" fmla="*/ 1180925 h 1180925"/>
                <a:gd name="connsiteX1" fmla="*/ 600636 w 614098"/>
                <a:gd name="connsiteY1" fmla="*/ 693284 h 1180925"/>
                <a:gd name="connsiteX2" fmla="*/ 493556 w 614098"/>
                <a:gd name="connsiteY2" fmla="*/ 51235 h 1180925"/>
                <a:gd name="connsiteX3" fmla="*/ 0 w 614098"/>
                <a:gd name="connsiteY3" fmla="*/ 40687 h 1180925"/>
                <a:gd name="connsiteX0" fmla="*/ 264764 w 608187"/>
                <a:gd name="connsiteY0" fmla="*/ 1308171 h 1308171"/>
                <a:gd name="connsiteX1" fmla="*/ 600636 w 608187"/>
                <a:gd name="connsiteY1" fmla="*/ 820530 h 1308171"/>
                <a:gd name="connsiteX2" fmla="*/ 457776 w 608187"/>
                <a:gd name="connsiteY2" fmla="*/ 27479 h 1308171"/>
                <a:gd name="connsiteX3" fmla="*/ 0 w 608187"/>
                <a:gd name="connsiteY3" fmla="*/ 167933 h 1308171"/>
                <a:gd name="connsiteX0" fmla="*/ 264764 w 518800"/>
                <a:gd name="connsiteY0" fmla="*/ 1302230 h 1302230"/>
                <a:gd name="connsiteX1" fmla="*/ 493297 w 518800"/>
                <a:gd name="connsiteY1" fmla="*/ 713921 h 1302230"/>
                <a:gd name="connsiteX2" fmla="*/ 457776 w 518800"/>
                <a:gd name="connsiteY2" fmla="*/ 21538 h 1302230"/>
                <a:gd name="connsiteX3" fmla="*/ 0 w 518800"/>
                <a:gd name="connsiteY3" fmla="*/ 161992 h 1302230"/>
                <a:gd name="connsiteX0" fmla="*/ 264764 w 542780"/>
                <a:gd name="connsiteY0" fmla="*/ 1317526 h 1317526"/>
                <a:gd name="connsiteX1" fmla="*/ 493297 w 542780"/>
                <a:gd name="connsiteY1" fmla="*/ 729217 h 1317526"/>
                <a:gd name="connsiteX2" fmla="*/ 457776 w 542780"/>
                <a:gd name="connsiteY2" fmla="*/ 36834 h 1317526"/>
                <a:gd name="connsiteX3" fmla="*/ 0 w 542780"/>
                <a:gd name="connsiteY3" fmla="*/ 177288 h 1317526"/>
              </a:gdLst>
              <a:ahLst/>
              <a:cxnLst>
                <a:cxn ang="0">
                  <a:pos x="connsiteX0" y="connsiteY0"/>
                </a:cxn>
                <a:cxn ang="0">
                  <a:pos x="connsiteX1" y="connsiteY1"/>
                </a:cxn>
                <a:cxn ang="0">
                  <a:pos x="connsiteX2" y="connsiteY2"/>
                </a:cxn>
                <a:cxn ang="0">
                  <a:pos x="connsiteX3" y="connsiteY3"/>
                </a:cxn>
              </a:cxnLst>
              <a:rect l="l" t="t" r="r" b="b"/>
              <a:pathLst>
                <a:path w="542780" h="1317526">
                  <a:moveTo>
                    <a:pt x="264764" y="1317526"/>
                  </a:moveTo>
                  <a:cubicBezTo>
                    <a:pt x="357100" y="1163503"/>
                    <a:pt x="461128" y="942666"/>
                    <a:pt x="493297" y="729217"/>
                  </a:cubicBezTo>
                  <a:cubicBezTo>
                    <a:pt x="525466" y="515768"/>
                    <a:pt x="602607" y="170766"/>
                    <a:pt x="457776" y="36834"/>
                  </a:cubicBezTo>
                  <a:cubicBezTo>
                    <a:pt x="312945" y="-97098"/>
                    <a:pt x="0" y="177288"/>
                    <a:pt x="0" y="177288"/>
                  </a:cubicBezTo>
                </a:path>
              </a:pathLst>
            </a:custGeom>
            <a:noFill/>
            <a:ln w="19050">
              <a:solidFill>
                <a:schemeClr val="accent3"/>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grpSp>
      <p:grpSp>
        <p:nvGrpSpPr>
          <p:cNvPr id="54" name="Group 53">
            <a:extLst>
              <a:ext uri="{FF2B5EF4-FFF2-40B4-BE49-F238E27FC236}">
                <a16:creationId xmlns:a16="http://schemas.microsoft.com/office/drawing/2014/main" id="{2838DBB9-8D26-B984-6AB6-D0A8D0773CE2}"/>
              </a:ext>
            </a:extLst>
          </p:cNvPr>
          <p:cNvGrpSpPr/>
          <p:nvPr/>
        </p:nvGrpSpPr>
        <p:grpSpPr>
          <a:xfrm>
            <a:off x="6673850" y="5733305"/>
            <a:ext cx="4143763" cy="570835"/>
            <a:chOff x="6673850" y="5733305"/>
            <a:chExt cx="4143763" cy="570835"/>
          </a:xfrm>
        </p:grpSpPr>
        <p:sp>
          <p:nvSpPr>
            <p:cNvPr id="51" name="Oval 50">
              <a:extLst>
                <a:ext uri="{FF2B5EF4-FFF2-40B4-BE49-F238E27FC236}">
                  <a16:creationId xmlns:a16="http://schemas.microsoft.com/office/drawing/2014/main" id="{235D319E-30C4-1E19-DD07-F11677D8428D}"/>
                </a:ext>
              </a:extLst>
            </p:cNvPr>
            <p:cNvSpPr/>
            <p:nvPr/>
          </p:nvSpPr>
          <p:spPr>
            <a:xfrm>
              <a:off x="7679774" y="5733305"/>
              <a:ext cx="576466"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TextBox 52">
              <a:extLst>
                <a:ext uri="{FF2B5EF4-FFF2-40B4-BE49-F238E27FC236}">
                  <a16:creationId xmlns:a16="http://schemas.microsoft.com/office/drawing/2014/main" id="{FDCE7476-0F08-326D-F673-7BFCD5465E97}"/>
                </a:ext>
              </a:extLst>
            </p:cNvPr>
            <p:cNvSpPr txBox="1"/>
            <p:nvPr/>
          </p:nvSpPr>
          <p:spPr>
            <a:xfrm>
              <a:off x="6673850" y="6088696"/>
              <a:ext cx="4143763" cy="215444"/>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20000"/>
                </a:spcBef>
                <a:spcAft>
                  <a:spcPct val="0"/>
                </a:spcAft>
                <a:buClr>
                  <a:srgbClr val="F8F8F8"/>
                </a:buClr>
                <a:buSzPct val="75000"/>
                <a:buFont typeface="Wingdings" charset="0"/>
                <a:buNone/>
                <a:tabLst/>
                <a:defRPr/>
              </a:pPr>
              <a:r>
                <a:rPr kumimoji="0" lang="en-US" sz="1400" b="1" i="1" u="none" strike="noStrike" kern="1200" cap="none" spc="0" normalizeH="0" baseline="0" noProof="0" dirty="0">
                  <a:ln>
                    <a:noFill/>
                  </a:ln>
                  <a:solidFill>
                    <a:srgbClr val="E15E32"/>
                  </a:solidFill>
                  <a:effectLst/>
                  <a:uLnTx/>
                  <a:uFillTx/>
                  <a:latin typeface="Arial"/>
                  <a:ea typeface="ＭＳ Ｐゴシック" charset="0"/>
                </a:rPr>
                <a:t>Even exponent</a:t>
              </a:r>
              <a:r>
                <a:rPr kumimoji="0" lang="en-US" sz="1400" b="1" i="0" u="none" strike="noStrike" kern="1200" cap="none" spc="0" normalizeH="0" baseline="0" noProof="0" dirty="0">
                  <a:ln>
                    <a:noFill/>
                  </a:ln>
                  <a:solidFill>
                    <a:srgbClr val="E15E32"/>
                  </a:solidFill>
                  <a:effectLst/>
                  <a:uLnTx/>
                  <a:uFillTx/>
                  <a:latin typeface="Arial"/>
                  <a:ea typeface="ＭＳ Ｐゴシック" charset="0"/>
                </a:rPr>
                <a:t>, i.e.</a:t>
              </a:r>
              <a:r>
                <a:rPr kumimoji="0" lang="en-CH" sz="1400" b="1" i="0" u="none" strike="noStrike" kern="1200" cap="none" spc="0" normalizeH="0" baseline="0" noProof="0" dirty="0">
                  <a:ln>
                    <a:noFill/>
                  </a:ln>
                  <a:solidFill>
                    <a:srgbClr val="E15E32"/>
                  </a:solidFill>
                  <a:effectLst/>
                  <a:uLnTx/>
                  <a:uFillTx/>
                  <a:latin typeface="Arial"/>
                  <a:ea typeface="ＭＳ Ｐゴシック" charset="0"/>
                </a:rPr>
                <a:t> a normal component again …</a:t>
              </a:r>
              <a:endParaRPr kumimoji="0" lang="en-CH" sz="2400" b="1" i="0" u="none" strike="noStrike" kern="1200" cap="none" spc="0" normalizeH="0" baseline="0" noProof="0" dirty="0">
                <a:ln>
                  <a:noFill/>
                </a:ln>
                <a:solidFill>
                  <a:srgbClr val="E15E32"/>
                </a:solidFill>
                <a:effectLst/>
                <a:uLnTx/>
                <a:uFillTx/>
                <a:latin typeface="Arial"/>
                <a:ea typeface="ＭＳ Ｐゴシック" charset="0"/>
              </a:endParaRPr>
            </a:p>
          </p:txBody>
        </p:sp>
      </p:grpSp>
      <p:sp>
        <p:nvSpPr>
          <p:cNvPr id="16" name="Date Placeholder 15">
            <a:extLst>
              <a:ext uri="{FF2B5EF4-FFF2-40B4-BE49-F238E27FC236}">
                <a16:creationId xmlns:a16="http://schemas.microsoft.com/office/drawing/2014/main" id="{AB8065C0-E5B0-4346-98CC-F9E4D17418A0}"/>
              </a:ext>
            </a:extLst>
          </p:cNvPr>
          <p:cNvSpPr>
            <a:spLocks noGrp="1"/>
          </p:cNvSpPr>
          <p:nvPr>
            <p:ph type="dt" sz="half" idx="10"/>
          </p:nvPr>
        </p:nvSpPr>
        <p:spPr/>
        <p:txBody>
          <a:bodyPr/>
          <a:lstStyle/>
          <a:p>
            <a:r>
              <a:rPr lang="en-US"/>
              <a:t>21.09.2025 - 04.10.2025</a:t>
            </a:r>
            <a:endParaRPr lang="en-US" dirty="0"/>
          </a:p>
        </p:txBody>
      </p:sp>
      <p:sp>
        <p:nvSpPr>
          <p:cNvPr id="17" name="Footer Placeholder 16">
            <a:extLst>
              <a:ext uri="{FF2B5EF4-FFF2-40B4-BE49-F238E27FC236}">
                <a16:creationId xmlns:a16="http://schemas.microsoft.com/office/drawing/2014/main" id="{78F3850B-F0DF-812C-0D82-727A0B763A01}"/>
              </a:ext>
            </a:extLst>
          </p:cNvPr>
          <p:cNvSpPr>
            <a:spLocks noGrp="1"/>
          </p:cNvSpPr>
          <p:nvPr>
            <p:ph type="ftr" sz="quarter" idx="11"/>
          </p:nvPr>
        </p:nvSpPr>
        <p:spPr/>
        <p:txBody>
          <a:bodyPr/>
          <a:lstStyle/>
          <a:p>
            <a:r>
              <a:rPr lang="en-US"/>
              <a:t>Linear Imperfections and Correction</a:t>
            </a:r>
            <a:endParaRPr lang="en-US" dirty="0"/>
          </a:p>
        </p:txBody>
      </p:sp>
      <p:sp>
        <p:nvSpPr>
          <p:cNvPr id="24" name="Slide Number Placeholder 23">
            <a:extLst>
              <a:ext uri="{FF2B5EF4-FFF2-40B4-BE49-F238E27FC236}">
                <a16:creationId xmlns:a16="http://schemas.microsoft.com/office/drawing/2014/main" id="{FAE10C66-0261-8221-1474-F0E3843E73B2}"/>
              </a:ext>
            </a:extLst>
          </p:cNvPr>
          <p:cNvSpPr>
            <a:spLocks noGrp="1"/>
          </p:cNvSpPr>
          <p:nvPr>
            <p:ph type="sldNum" sz="quarter" idx="12"/>
          </p:nvPr>
        </p:nvSpPr>
        <p:spPr/>
        <p:txBody>
          <a:bodyPr/>
          <a:lstStyle/>
          <a:p>
            <a:fld id="{36B5EA5A-BC32-A742-B11B-8E7414D5B535}" type="slidenum">
              <a:rPr lang="en-US" smtClean="0"/>
              <a:pPr/>
              <a:t>98</a:t>
            </a:fld>
            <a:endParaRPr lang="en-US" dirty="0"/>
          </a:p>
        </p:txBody>
      </p:sp>
      <p:grpSp>
        <p:nvGrpSpPr>
          <p:cNvPr id="26" name="Group 25">
            <a:extLst>
              <a:ext uri="{FF2B5EF4-FFF2-40B4-BE49-F238E27FC236}">
                <a16:creationId xmlns:a16="http://schemas.microsoft.com/office/drawing/2014/main" id="{64945CAA-4835-5ADE-E243-49EE72A319A4}"/>
              </a:ext>
            </a:extLst>
          </p:cNvPr>
          <p:cNvGrpSpPr/>
          <p:nvPr/>
        </p:nvGrpSpPr>
        <p:grpSpPr>
          <a:xfrm>
            <a:off x="2612002" y="2083834"/>
            <a:ext cx="7128148" cy="253127"/>
            <a:chOff x="3229261" y="2083834"/>
            <a:chExt cx="7128148" cy="253127"/>
          </a:xfrm>
        </p:grpSpPr>
        <p:sp>
          <p:nvSpPr>
            <p:cNvPr id="27" name="AutoShape 8">
              <a:extLst>
                <a:ext uri="{FF2B5EF4-FFF2-40B4-BE49-F238E27FC236}">
                  <a16:creationId xmlns:a16="http://schemas.microsoft.com/office/drawing/2014/main" id="{A0DA39C8-3AA8-4583-2E48-C66813936644}"/>
                </a:ext>
              </a:extLst>
            </p:cNvPr>
            <p:cNvSpPr>
              <a:spLocks/>
            </p:cNvSpPr>
            <p:nvPr/>
          </p:nvSpPr>
          <p:spPr bwMode="auto">
            <a:xfrm rot="5419254">
              <a:off x="3325469" y="1989835"/>
              <a:ext cx="225425" cy="417841"/>
            </a:xfrm>
            <a:prstGeom prst="rightBrace">
              <a:avLst>
                <a:gd name="adj1" fmla="val 16901"/>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40" name="AutoShape 9">
              <a:extLst>
                <a:ext uri="{FF2B5EF4-FFF2-40B4-BE49-F238E27FC236}">
                  <a16:creationId xmlns:a16="http://schemas.microsoft.com/office/drawing/2014/main" id="{5884EDE4-DF0D-122D-10F9-0EC045A824C3}"/>
                </a:ext>
              </a:extLst>
            </p:cNvPr>
            <p:cNvSpPr>
              <a:spLocks/>
            </p:cNvSpPr>
            <p:nvPr/>
          </p:nvSpPr>
          <p:spPr bwMode="auto">
            <a:xfrm rot="5419254">
              <a:off x="4225562" y="1666432"/>
              <a:ext cx="225425" cy="1065937"/>
            </a:xfrm>
            <a:prstGeom prst="rightBrace">
              <a:avLst>
                <a:gd name="adj1" fmla="val 3380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41" name="AutoShape 10">
              <a:extLst>
                <a:ext uri="{FF2B5EF4-FFF2-40B4-BE49-F238E27FC236}">
                  <a16:creationId xmlns:a16="http://schemas.microsoft.com/office/drawing/2014/main" id="{E2D2C4DC-3D52-E386-E612-E8D094F259D0}"/>
                </a:ext>
              </a:extLst>
            </p:cNvPr>
            <p:cNvSpPr>
              <a:spLocks/>
            </p:cNvSpPr>
            <p:nvPr/>
          </p:nvSpPr>
          <p:spPr bwMode="auto">
            <a:xfrm rot="5419254">
              <a:off x="5898061" y="1202192"/>
              <a:ext cx="253127" cy="2016411"/>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45" name="AutoShape 10">
              <a:extLst>
                <a:ext uri="{FF2B5EF4-FFF2-40B4-BE49-F238E27FC236}">
                  <a16:creationId xmlns:a16="http://schemas.microsoft.com/office/drawing/2014/main" id="{8DDCE8EF-8EB1-38D4-97E3-330102B35E36}"/>
                </a:ext>
              </a:extLst>
            </p:cNvPr>
            <p:cNvSpPr>
              <a:spLocks/>
            </p:cNvSpPr>
            <p:nvPr/>
          </p:nvSpPr>
          <p:spPr bwMode="auto">
            <a:xfrm rot="5419254">
              <a:off x="8682813" y="647332"/>
              <a:ext cx="236285" cy="3112906"/>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sp>
        <p:nvSpPr>
          <p:cNvPr id="52" name="TextBox 51">
            <a:extLst>
              <a:ext uri="{FF2B5EF4-FFF2-40B4-BE49-F238E27FC236}">
                <a16:creationId xmlns:a16="http://schemas.microsoft.com/office/drawing/2014/main" id="{395CB49A-DF50-553E-ECA1-A0A3F644C092}"/>
              </a:ext>
            </a:extLst>
          </p:cNvPr>
          <p:cNvSpPr txBox="1"/>
          <p:nvPr/>
        </p:nvSpPr>
        <p:spPr>
          <a:xfrm>
            <a:off x="3104502" y="1522241"/>
            <a:ext cx="597920" cy="215444"/>
          </a:xfrm>
          <a:prstGeom prst="rect">
            <a:avLst/>
          </a:prstGeom>
          <a:noFill/>
        </p:spPr>
        <p:txBody>
          <a:bodyPr wrap="none" lIns="0" tIns="0" rIns="0" bIns="0" rtlCol="0">
            <a:spAutoFit/>
          </a:bodyPr>
          <a:lstStyle/>
          <a:p>
            <a:pPr>
              <a:buNone/>
            </a:pPr>
            <a:r>
              <a:rPr lang="en-CH" sz="1400" b="1" dirty="0">
                <a:solidFill>
                  <a:schemeClr val="accent3"/>
                </a:solidFill>
                <a:latin typeface="+mn-lt"/>
              </a:rPr>
              <a:t>normal</a:t>
            </a:r>
            <a:endParaRPr lang="en-CH" b="1" dirty="0">
              <a:solidFill>
                <a:schemeClr val="accent3"/>
              </a:solidFill>
              <a:latin typeface="+mn-lt"/>
            </a:endParaRPr>
          </a:p>
        </p:txBody>
      </p:sp>
      <p:sp>
        <p:nvSpPr>
          <p:cNvPr id="55" name="TextBox 54">
            <a:extLst>
              <a:ext uri="{FF2B5EF4-FFF2-40B4-BE49-F238E27FC236}">
                <a16:creationId xmlns:a16="http://schemas.microsoft.com/office/drawing/2014/main" id="{DB6E9512-ECFD-E0A2-F0AA-9A67C889C06C}"/>
              </a:ext>
            </a:extLst>
          </p:cNvPr>
          <p:cNvSpPr txBox="1"/>
          <p:nvPr/>
        </p:nvSpPr>
        <p:spPr>
          <a:xfrm>
            <a:off x="3901946" y="1521164"/>
            <a:ext cx="437620" cy="215444"/>
          </a:xfrm>
          <a:prstGeom prst="rect">
            <a:avLst/>
          </a:prstGeom>
          <a:noFill/>
        </p:spPr>
        <p:txBody>
          <a:bodyPr wrap="none" lIns="0" tIns="0" rIns="0" bIns="0" rtlCol="0">
            <a:spAutoFit/>
          </a:bodyPr>
          <a:lstStyle/>
          <a:p>
            <a:pPr>
              <a:buNone/>
            </a:pPr>
            <a:r>
              <a:rPr lang="en-CH" sz="1400" b="1" dirty="0">
                <a:solidFill>
                  <a:schemeClr val="accent5"/>
                </a:solidFill>
                <a:latin typeface="+mn-lt"/>
              </a:rPr>
              <a:t>skew</a:t>
            </a:r>
            <a:endParaRPr lang="en-CH" b="1" dirty="0">
              <a:solidFill>
                <a:schemeClr val="accent5"/>
              </a:solidFill>
              <a:latin typeface="+mn-lt"/>
            </a:endParaRPr>
          </a:p>
        </p:txBody>
      </p:sp>
      <p:sp>
        <p:nvSpPr>
          <p:cNvPr id="56" name="Oval 55">
            <a:extLst>
              <a:ext uri="{FF2B5EF4-FFF2-40B4-BE49-F238E27FC236}">
                <a16:creationId xmlns:a16="http://schemas.microsoft.com/office/drawing/2014/main" id="{59B8E8B7-AB2D-4FA7-08E6-17A0D8621B68}"/>
              </a:ext>
            </a:extLst>
          </p:cNvPr>
          <p:cNvSpPr/>
          <p:nvPr/>
        </p:nvSpPr>
        <p:spPr>
          <a:xfrm>
            <a:off x="3187438" y="1768958"/>
            <a:ext cx="449860"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7" name="Oval 56">
            <a:extLst>
              <a:ext uri="{FF2B5EF4-FFF2-40B4-BE49-F238E27FC236}">
                <a16:creationId xmlns:a16="http://schemas.microsoft.com/office/drawing/2014/main" id="{7254B0F2-C63D-9DDF-F053-53AC3FC7FFFC}"/>
              </a:ext>
            </a:extLst>
          </p:cNvPr>
          <p:cNvSpPr/>
          <p:nvPr/>
        </p:nvSpPr>
        <p:spPr>
          <a:xfrm>
            <a:off x="3835510" y="1772816"/>
            <a:ext cx="449860"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8" name="Oval 57">
            <a:extLst>
              <a:ext uri="{FF2B5EF4-FFF2-40B4-BE49-F238E27FC236}">
                <a16:creationId xmlns:a16="http://schemas.microsoft.com/office/drawing/2014/main" id="{B8ACDE40-5F11-BBE9-DAFF-D6F190214760}"/>
              </a:ext>
            </a:extLst>
          </p:cNvPr>
          <p:cNvSpPr/>
          <p:nvPr/>
        </p:nvSpPr>
        <p:spPr>
          <a:xfrm>
            <a:off x="4493098" y="1762589"/>
            <a:ext cx="1097932"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9" name="Oval 58">
            <a:extLst>
              <a:ext uri="{FF2B5EF4-FFF2-40B4-BE49-F238E27FC236}">
                <a16:creationId xmlns:a16="http://schemas.microsoft.com/office/drawing/2014/main" id="{FBE6629D-08BF-B80E-ACF3-87C2E0CF3056}"/>
              </a:ext>
            </a:extLst>
          </p:cNvPr>
          <p:cNvSpPr/>
          <p:nvPr/>
        </p:nvSpPr>
        <p:spPr>
          <a:xfrm>
            <a:off x="5789086" y="1765716"/>
            <a:ext cx="657743"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0" name="Oval 59">
            <a:extLst>
              <a:ext uri="{FF2B5EF4-FFF2-40B4-BE49-F238E27FC236}">
                <a16:creationId xmlns:a16="http://schemas.microsoft.com/office/drawing/2014/main" id="{78CB3D6F-168C-C473-AA6A-AC8F3698D7FD}"/>
              </a:ext>
            </a:extLst>
          </p:cNvPr>
          <p:cNvSpPr/>
          <p:nvPr/>
        </p:nvSpPr>
        <p:spPr>
          <a:xfrm>
            <a:off x="6626026" y="1767275"/>
            <a:ext cx="1457955"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1" name="Oval 60">
            <a:extLst>
              <a:ext uri="{FF2B5EF4-FFF2-40B4-BE49-F238E27FC236}">
                <a16:creationId xmlns:a16="http://schemas.microsoft.com/office/drawing/2014/main" id="{463C66B9-B705-2C47-0133-043899E62B48}"/>
              </a:ext>
            </a:extLst>
          </p:cNvPr>
          <p:cNvSpPr/>
          <p:nvPr/>
        </p:nvSpPr>
        <p:spPr>
          <a:xfrm>
            <a:off x="8213430" y="1756562"/>
            <a:ext cx="1381929"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62" name="Group 61">
            <a:extLst>
              <a:ext uri="{FF2B5EF4-FFF2-40B4-BE49-F238E27FC236}">
                <a16:creationId xmlns:a16="http://schemas.microsoft.com/office/drawing/2014/main" id="{807950BB-CF8B-2908-0F5F-9D860256408D}"/>
              </a:ext>
            </a:extLst>
          </p:cNvPr>
          <p:cNvGrpSpPr/>
          <p:nvPr/>
        </p:nvGrpSpPr>
        <p:grpSpPr>
          <a:xfrm flipV="1">
            <a:off x="2611374" y="2569600"/>
            <a:ext cx="7128802" cy="246850"/>
            <a:chOff x="3229261" y="2083834"/>
            <a:chExt cx="7128802" cy="253127"/>
          </a:xfrm>
        </p:grpSpPr>
        <p:sp>
          <p:nvSpPr>
            <p:cNvPr id="63" name="AutoShape 8">
              <a:extLst>
                <a:ext uri="{FF2B5EF4-FFF2-40B4-BE49-F238E27FC236}">
                  <a16:creationId xmlns:a16="http://schemas.microsoft.com/office/drawing/2014/main" id="{1E14C035-D2D8-B84E-1508-664B57CBF9AB}"/>
                </a:ext>
              </a:extLst>
            </p:cNvPr>
            <p:cNvSpPr>
              <a:spLocks/>
            </p:cNvSpPr>
            <p:nvPr/>
          </p:nvSpPr>
          <p:spPr bwMode="auto">
            <a:xfrm rot="5419254">
              <a:off x="3325469" y="1989835"/>
              <a:ext cx="225425" cy="417841"/>
            </a:xfrm>
            <a:prstGeom prst="rightBrace">
              <a:avLst>
                <a:gd name="adj1" fmla="val 16901"/>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4" name="AutoShape 9">
              <a:extLst>
                <a:ext uri="{FF2B5EF4-FFF2-40B4-BE49-F238E27FC236}">
                  <a16:creationId xmlns:a16="http://schemas.microsoft.com/office/drawing/2014/main" id="{2EB3ED05-2C70-762C-7689-FA933826F89C}"/>
                </a:ext>
              </a:extLst>
            </p:cNvPr>
            <p:cNvSpPr>
              <a:spLocks/>
            </p:cNvSpPr>
            <p:nvPr/>
          </p:nvSpPr>
          <p:spPr bwMode="auto">
            <a:xfrm rot="5419254">
              <a:off x="4225562" y="1666432"/>
              <a:ext cx="225425" cy="1065937"/>
            </a:xfrm>
            <a:prstGeom prst="rightBrace">
              <a:avLst>
                <a:gd name="adj1" fmla="val 3380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5" name="AutoShape 10">
              <a:extLst>
                <a:ext uri="{FF2B5EF4-FFF2-40B4-BE49-F238E27FC236}">
                  <a16:creationId xmlns:a16="http://schemas.microsoft.com/office/drawing/2014/main" id="{7206D54F-891E-39C2-5D37-8A4101A9DF95}"/>
                </a:ext>
              </a:extLst>
            </p:cNvPr>
            <p:cNvSpPr>
              <a:spLocks/>
            </p:cNvSpPr>
            <p:nvPr/>
          </p:nvSpPr>
          <p:spPr bwMode="auto">
            <a:xfrm rot="5419254">
              <a:off x="5898061" y="1202192"/>
              <a:ext cx="253127" cy="2016411"/>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6" name="AutoShape 10">
              <a:extLst>
                <a:ext uri="{FF2B5EF4-FFF2-40B4-BE49-F238E27FC236}">
                  <a16:creationId xmlns:a16="http://schemas.microsoft.com/office/drawing/2014/main" id="{374385E7-4C58-C189-C2BE-B05B129CF464}"/>
                </a:ext>
              </a:extLst>
            </p:cNvPr>
            <p:cNvSpPr>
              <a:spLocks/>
            </p:cNvSpPr>
            <p:nvPr/>
          </p:nvSpPr>
          <p:spPr bwMode="auto">
            <a:xfrm rot="5419254">
              <a:off x="8683141" y="647030"/>
              <a:ext cx="236285" cy="3113558"/>
            </a:xfrm>
            <a:prstGeom prst="rightBrace">
              <a:avLst>
                <a:gd name="adj1" fmla="val 26613"/>
                <a:gd name="adj2" fmla="val 49435"/>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pic>
        <p:nvPicPr>
          <p:cNvPr id="67" name="Picture 66">
            <a:extLst>
              <a:ext uri="{FF2B5EF4-FFF2-40B4-BE49-F238E27FC236}">
                <a16:creationId xmlns:a16="http://schemas.microsoft.com/office/drawing/2014/main" id="{6FE2167C-8501-10A6-7572-E27243264DEB}"/>
              </a:ext>
            </a:extLst>
          </p:cNvPr>
          <p:cNvPicPr>
            <a:picLocks noChangeAspect="1"/>
          </p:cNvPicPr>
          <p:nvPr/>
        </p:nvPicPr>
        <p:blipFill>
          <a:blip r:embed="rId8"/>
          <a:stretch>
            <a:fillRect/>
          </a:stretch>
        </p:blipFill>
        <p:spPr>
          <a:xfrm>
            <a:off x="2135560" y="1820847"/>
            <a:ext cx="8109219" cy="266400"/>
          </a:xfrm>
          <a:prstGeom prst="rect">
            <a:avLst/>
          </a:prstGeom>
        </p:spPr>
      </p:pic>
      <p:pic>
        <p:nvPicPr>
          <p:cNvPr id="68" name="Picture 67">
            <a:extLst>
              <a:ext uri="{FF2B5EF4-FFF2-40B4-BE49-F238E27FC236}">
                <a16:creationId xmlns:a16="http://schemas.microsoft.com/office/drawing/2014/main" id="{B59F0BC2-0A15-024B-6DC5-1DDDE1B9AF0D}"/>
              </a:ext>
            </a:extLst>
          </p:cNvPr>
          <p:cNvPicPr>
            <a:picLocks noChangeAspect="1"/>
          </p:cNvPicPr>
          <p:nvPr/>
        </p:nvPicPr>
        <p:blipFill>
          <a:blip r:embed="rId9"/>
          <a:stretch>
            <a:fillRect/>
          </a:stretch>
        </p:blipFill>
        <p:spPr>
          <a:xfrm>
            <a:off x="2135560" y="2764548"/>
            <a:ext cx="8104673" cy="255600"/>
          </a:xfrm>
          <a:prstGeom prst="rect">
            <a:avLst/>
          </a:prstGeom>
        </p:spPr>
      </p:pic>
      <p:sp>
        <p:nvSpPr>
          <p:cNvPr id="4" name="Oval 3">
            <a:extLst>
              <a:ext uri="{FF2B5EF4-FFF2-40B4-BE49-F238E27FC236}">
                <a16:creationId xmlns:a16="http://schemas.microsoft.com/office/drawing/2014/main" id="{4F233A95-BC92-BD1F-B508-A9BD183FC3FC}"/>
              </a:ext>
            </a:extLst>
          </p:cNvPr>
          <p:cNvSpPr/>
          <p:nvPr/>
        </p:nvSpPr>
        <p:spPr>
          <a:xfrm>
            <a:off x="3187438" y="2712399"/>
            <a:ext cx="449860" cy="365581"/>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 name="Oval 4">
            <a:extLst>
              <a:ext uri="{FF2B5EF4-FFF2-40B4-BE49-F238E27FC236}">
                <a16:creationId xmlns:a16="http://schemas.microsoft.com/office/drawing/2014/main" id="{2586E40B-246C-209A-6F07-F566EB6E5E1D}"/>
              </a:ext>
            </a:extLst>
          </p:cNvPr>
          <p:cNvSpPr/>
          <p:nvPr/>
        </p:nvSpPr>
        <p:spPr>
          <a:xfrm>
            <a:off x="3792876" y="2700294"/>
            <a:ext cx="449860" cy="365581"/>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Rectangle 5">
            <a:extLst>
              <a:ext uri="{FF2B5EF4-FFF2-40B4-BE49-F238E27FC236}">
                <a16:creationId xmlns:a16="http://schemas.microsoft.com/office/drawing/2014/main" id="{F3CE3B6C-2E2F-3D57-4FF4-3330D365DD11}"/>
              </a:ext>
            </a:extLst>
          </p:cNvPr>
          <p:cNvSpPr>
            <a:spLocks noChangeArrowheads="1"/>
          </p:cNvSpPr>
          <p:nvPr/>
        </p:nvSpPr>
        <p:spPr bwMode="auto">
          <a:xfrm>
            <a:off x="2423592" y="2267580"/>
            <a:ext cx="691276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l">
              <a:buFont typeface="Wingdings" charset="0"/>
              <a:buNone/>
            </a:pPr>
            <a:r>
              <a:rPr lang="en-US" sz="1800" dirty="0">
                <a:latin typeface="Arial"/>
                <a:cs typeface="Arial"/>
              </a:rPr>
              <a:t>dipole    quadrupole        sextupole 		           octupole            </a:t>
            </a:r>
            <a:endParaRPr lang="en-GB" sz="1800" dirty="0">
              <a:latin typeface="Arial"/>
              <a:cs typeface="Arial"/>
            </a:endParaRPr>
          </a:p>
        </p:txBody>
      </p:sp>
    </p:spTree>
    <p:extLst>
      <p:ext uri="{BB962C8B-B14F-4D97-AF65-F5344CB8AC3E}">
        <p14:creationId xmlns:p14="http://schemas.microsoft.com/office/powerpoint/2010/main" val="1631424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8" y="1124743"/>
            <a:ext cx="11520659" cy="5253606"/>
          </a:xfrm>
        </p:spPr>
        <p:txBody>
          <a:bodyPr>
            <a:normAutofit lnSpcReduction="10000"/>
          </a:bodyPr>
          <a:lstStyle/>
          <a:p>
            <a:pPr marL="0" lvl="1" indent="0">
              <a:buNone/>
            </a:pPr>
            <a:r>
              <a:rPr lang="en-GB" sz="2100" dirty="0"/>
              <a:t>In some cases, it is more convenient to use “</a:t>
            </a:r>
            <a:r>
              <a:rPr lang="en-GB" sz="2100" b="1" dirty="0"/>
              <a:t>normalized</a:t>
            </a:r>
            <a:r>
              <a:rPr lang="en-GB" sz="2100" dirty="0"/>
              <a:t>” components, defined as magnetic field </a:t>
            </a:r>
            <a:r>
              <a:rPr lang="en-GB" sz="2100" b="1" dirty="0"/>
              <a:t>B derivatives </a:t>
            </a:r>
            <a:r>
              <a:rPr lang="en-GB" sz="2100" dirty="0"/>
              <a:t>normalized by the </a:t>
            </a:r>
            <a:r>
              <a:rPr lang="en-GB" sz="2100" b="1" dirty="0"/>
              <a:t>magnetic rigidity </a:t>
            </a:r>
            <a:r>
              <a:rPr lang="en-US" sz="2100" b="1" i="1" dirty="0"/>
              <a:t>B</a:t>
            </a:r>
            <a:r>
              <a:rPr lang="en-US" sz="2100" b="1" i="1" dirty="0">
                <a:latin typeface="Symbol" charset="2"/>
                <a:cs typeface="Symbol" charset="2"/>
              </a:rPr>
              <a:t>r</a:t>
            </a:r>
            <a:r>
              <a:rPr lang="en-GB" sz="2100" dirty="0"/>
              <a:t>:</a:t>
            </a:r>
          </a:p>
          <a:p>
            <a:pPr marL="0" lvl="1" indent="0">
              <a:buNone/>
            </a:pPr>
            <a:endParaRPr lang="en-GB" sz="2100" dirty="0">
              <a:solidFill>
                <a:schemeClr val="tx1"/>
              </a:solidFill>
            </a:endParaRPr>
          </a:p>
          <a:p>
            <a:pPr marL="0" lvl="1" indent="0">
              <a:buNone/>
            </a:pPr>
            <a:endParaRPr lang="en-GB" sz="2100" dirty="0">
              <a:solidFill>
                <a:schemeClr val="tx1"/>
              </a:solidFill>
            </a:endParaRPr>
          </a:p>
          <a:p>
            <a:pPr marL="0" lvl="1" indent="0">
              <a:buNone/>
            </a:pPr>
            <a:endParaRPr lang="en-GB" sz="2100" dirty="0">
              <a:solidFill>
                <a:schemeClr val="tx1"/>
              </a:solidFill>
            </a:endParaRPr>
          </a:p>
          <a:p>
            <a:pPr marL="0" lvl="1" indent="0">
              <a:buNone/>
            </a:pPr>
            <a:endParaRPr lang="en-GB" dirty="0">
              <a:solidFill>
                <a:schemeClr val="tx1"/>
              </a:solidFill>
            </a:endParaRPr>
          </a:p>
          <a:p>
            <a:pPr marL="0" lvl="1" indent="0">
              <a:buNone/>
            </a:pPr>
            <a:endParaRPr lang="en-GB" dirty="0">
              <a:solidFill>
                <a:schemeClr val="tx1"/>
              </a:solidFill>
            </a:endParaRPr>
          </a:p>
          <a:p>
            <a:pPr marL="0" lvl="1" indent="0">
              <a:buNone/>
            </a:pPr>
            <a:endParaRPr lang="en-GB" dirty="0">
              <a:solidFill>
                <a:schemeClr val="tx1"/>
              </a:solidFill>
            </a:endParaRPr>
          </a:p>
          <a:p>
            <a:pPr marL="609750" lvl="1" indent="-285750">
              <a:buFont typeface="Arial" panose="020B0604020202020204" pitchFamily="34" charset="0"/>
              <a:buChar char="•"/>
            </a:pPr>
            <a:r>
              <a:rPr lang="en-US" b="1" i="1" dirty="0">
                <a:solidFill>
                  <a:schemeClr val="accent3"/>
                </a:solidFill>
                <a:cs typeface="Symbol" charset="2"/>
              </a:rPr>
              <a:t>Remember: </a:t>
            </a:r>
            <a:r>
              <a:rPr lang="en-US" dirty="0">
                <a:cs typeface="Symbol" charset="2"/>
              </a:rPr>
              <a:t>if particle </a:t>
            </a:r>
            <a:r>
              <a:rPr lang="en-US" b="1" dirty="0">
                <a:cs typeface="Symbol" charset="2"/>
              </a:rPr>
              <a:t>total energy</a:t>
            </a:r>
            <a:r>
              <a:rPr lang="en-US" dirty="0">
                <a:cs typeface="Symbol" charset="2"/>
              </a:rPr>
              <a:t>, </a:t>
            </a:r>
            <a:r>
              <a:rPr lang="en-US" i="1" dirty="0">
                <a:cs typeface="Symbol" charset="2"/>
              </a:rPr>
              <a:t>E</a:t>
            </a:r>
            <a:r>
              <a:rPr lang="en-US" dirty="0">
                <a:cs typeface="Symbol" charset="2"/>
              </a:rPr>
              <a:t>, is given in GeV, (or the particle </a:t>
            </a:r>
            <a:r>
              <a:rPr lang="en-US" b="1" dirty="0">
                <a:cs typeface="Symbol" charset="2"/>
              </a:rPr>
              <a:t>momentum</a:t>
            </a:r>
            <a:r>
              <a:rPr lang="en-US" dirty="0">
                <a:cs typeface="Symbol" charset="2"/>
              </a:rPr>
              <a:t>, </a:t>
            </a:r>
            <a:r>
              <a:rPr lang="en-US" i="1" dirty="0">
                <a:cs typeface="Symbol" charset="2"/>
              </a:rPr>
              <a:t>p,</a:t>
            </a:r>
            <a:r>
              <a:rPr lang="en-US" dirty="0">
                <a:cs typeface="Symbol" charset="2"/>
              </a:rPr>
              <a:t> in GeV/c) and </a:t>
            </a:r>
            <a:br>
              <a:rPr lang="en-US" dirty="0">
                <a:cs typeface="Symbol" charset="2"/>
              </a:rPr>
            </a:br>
            <a:r>
              <a:rPr lang="en-US" i="1" dirty="0">
                <a:cs typeface="Symbol" charset="2"/>
              </a:rPr>
              <a:t>q=Ze</a:t>
            </a:r>
            <a:r>
              <a:rPr lang="en-US" dirty="0">
                <a:cs typeface="Symbol" charset="2"/>
              </a:rPr>
              <a:t> is the particle charge, then the magnetic rigidity in </a:t>
            </a:r>
            <a:r>
              <a:rPr lang="en-GB" noProof="0" dirty="0">
                <a:solidFill>
                  <a:srgbClr val="202122"/>
                </a:solidFill>
                <a:latin typeface="Arial" panose="020B0604020202020204" pitchFamily="34" charset="0"/>
                <a:cs typeface="Symbol" charset="2"/>
              </a:rPr>
              <a:t>T</a:t>
            </a:r>
            <a:r>
              <a:rPr lang="en-GB" noProof="0" dirty="0">
                <a:solidFill>
                  <a:srgbClr val="202122"/>
                </a:solidFill>
                <a:latin typeface="Arial" panose="020B0604020202020204" pitchFamily="34" charset="0"/>
              </a:rPr>
              <a:t>esla-metres</a:t>
            </a:r>
            <a:r>
              <a:rPr lang="en-US" dirty="0">
                <a:cs typeface="Symbol" charset="2"/>
              </a:rPr>
              <a:t> is:</a:t>
            </a:r>
            <a:br>
              <a:rPr lang="en-US" dirty="0">
                <a:cs typeface="Symbol" charset="2"/>
              </a:rPr>
            </a:br>
            <a:br>
              <a:rPr lang="en-US" dirty="0">
                <a:cs typeface="Symbol" charset="2"/>
              </a:rPr>
            </a:br>
            <a:br>
              <a:rPr lang="en-US" dirty="0">
                <a:cs typeface="Symbol" charset="2"/>
              </a:rPr>
            </a:br>
            <a:br>
              <a:rPr lang="en-US" dirty="0">
                <a:cs typeface="Symbol" charset="2"/>
              </a:rPr>
            </a:br>
            <a:br>
              <a:rPr lang="en-US" dirty="0">
                <a:cs typeface="Symbol" charset="2"/>
              </a:rPr>
            </a:br>
            <a:br>
              <a:rPr lang="en-US" dirty="0">
                <a:cs typeface="Symbol" charset="2"/>
              </a:rPr>
            </a:br>
            <a:r>
              <a:rPr lang="en-US" dirty="0">
                <a:cs typeface="Symbol" charset="2"/>
              </a:rPr>
              <a:t>where </a:t>
            </a:r>
            <a:r>
              <a:rPr lang="en-US" i="1" dirty="0">
                <a:cs typeface="Symbol" charset="2"/>
              </a:rPr>
              <a:t>β</a:t>
            </a:r>
            <a:r>
              <a:rPr lang="en-US" i="1" baseline="-25000" dirty="0">
                <a:cs typeface="Symbol" charset="2"/>
              </a:rPr>
              <a:t>r</a:t>
            </a:r>
            <a:r>
              <a:rPr lang="en-US" dirty="0">
                <a:cs typeface="Symbol" charset="2"/>
              </a:rPr>
              <a:t> is the relativistic factor, </a:t>
            </a:r>
            <a:r>
              <a:rPr lang="en-US" i="1" dirty="0">
                <a:cs typeface="Symbol" charset="2"/>
              </a:rPr>
              <a:t>e</a:t>
            </a:r>
            <a:r>
              <a:rPr lang="en-US" dirty="0">
                <a:cs typeface="Symbol" charset="2"/>
              </a:rPr>
              <a:t> is the elementary charge, and </a:t>
            </a:r>
            <a:r>
              <a:rPr lang="en-US" i="1" dirty="0">
                <a:cs typeface="Symbol" charset="2"/>
              </a:rPr>
              <a:t>Z</a:t>
            </a:r>
            <a:r>
              <a:rPr lang="en-US" dirty="0">
                <a:cs typeface="Symbol" charset="2"/>
              </a:rPr>
              <a:t> is the charge state </a:t>
            </a:r>
            <a:r>
              <a:rPr lang="en-US" i="1" dirty="0">
                <a:cs typeface="Symbol" charset="2"/>
              </a:rPr>
              <a:t>(e.g. Z=1 for protons)</a:t>
            </a:r>
          </a:p>
        </p:txBody>
      </p:sp>
      <p:sp>
        <p:nvSpPr>
          <p:cNvPr id="2" name="Title 1"/>
          <p:cNvSpPr>
            <a:spLocks noGrp="1"/>
          </p:cNvSpPr>
          <p:nvPr>
            <p:ph type="title"/>
          </p:nvPr>
        </p:nvSpPr>
        <p:spPr/>
        <p:txBody>
          <a:bodyPr/>
          <a:lstStyle/>
          <a:p>
            <a:r>
              <a:rPr lang="en-US" dirty="0"/>
              <a:t>Digression: multipole normalized components</a:t>
            </a:r>
          </a:p>
        </p:txBody>
      </p:sp>
      <p:sp>
        <p:nvSpPr>
          <p:cNvPr id="42" name="TextBox 41"/>
          <p:cNvSpPr txBox="1"/>
          <p:nvPr/>
        </p:nvSpPr>
        <p:spPr>
          <a:xfrm>
            <a:off x="1548610" y="1792298"/>
            <a:ext cx="3698448" cy="369332"/>
          </a:xfrm>
          <a:prstGeom prst="rect">
            <a:avLst/>
          </a:prstGeom>
          <a:noFill/>
        </p:spPr>
        <p:txBody>
          <a:bodyPr wrap="none" rtlCol="0">
            <a:spAutoFit/>
          </a:bodyPr>
          <a:lstStyle/>
          <a:p>
            <a:pPr>
              <a:buNone/>
            </a:pPr>
            <a:r>
              <a:rPr lang="en-US" sz="1800" b="1" dirty="0">
                <a:latin typeface="Arial"/>
                <a:cs typeface="Arial"/>
              </a:rPr>
              <a:t>Normalized normal components</a:t>
            </a:r>
          </a:p>
        </p:txBody>
      </p:sp>
      <p:sp>
        <p:nvSpPr>
          <p:cNvPr id="45" name="TextBox 44"/>
          <p:cNvSpPr txBox="1"/>
          <p:nvPr/>
        </p:nvSpPr>
        <p:spPr>
          <a:xfrm>
            <a:off x="6944943" y="1792298"/>
            <a:ext cx="3493265" cy="369332"/>
          </a:xfrm>
          <a:prstGeom prst="rect">
            <a:avLst/>
          </a:prstGeom>
          <a:noFill/>
        </p:spPr>
        <p:txBody>
          <a:bodyPr wrap="none" rtlCol="0">
            <a:spAutoFit/>
          </a:bodyPr>
          <a:lstStyle/>
          <a:p>
            <a:pPr>
              <a:buNone/>
            </a:pPr>
            <a:r>
              <a:rPr lang="en-US" sz="1800" b="1" dirty="0">
                <a:latin typeface="Arial"/>
                <a:cs typeface="Arial"/>
              </a:rPr>
              <a:t>Normalized skew components</a:t>
            </a:r>
          </a:p>
        </p:txBody>
      </p:sp>
      <p:sp>
        <p:nvSpPr>
          <p:cNvPr id="4" name="Date Placeholder 3">
            <a:extLst>
              <a:ext uri="{FF2B5EF4-FFF2-40B4-BE49-F238E27FC236}">
                <a16:creationId xmlns:a16="http://schemas.microsoft.com/office/drawing/2014/main" id="{782C6936-A497-5B6B-E7F8-F477393EC7E3}"/>
              </a:ext>
            </a:extLst>
          </p:cNvPr>
          <p:cNvSpPr>
            <a:spLocks noGrp="1"/>
          </p:cNvSpPr>
          <p:nvPr>
            <p:ph type="dt" sz="half" idx="10"/>
          </p:nvPr>
        </p:nvSpPr>
        <p:spPr/>
        <p:txBody>
          <a:bodyPr/>
          <a:lstStyle/>
          <a:p>
            <a:r>
              <a:rPr lang="en-US"/>
              <a:t>21.09.2025 - 04.10.2025</a:t>
            </a:r>
            <a:endParaRPr lang="en-US" dirty="0"/>
          </a:p>
        </p:txBody>
      </p:sp>
      <p:sp>
        <p:nvSpPr>
          <p:cNvPr id="5" name="Footer Placeholder 4">
            <a:extLst>
              <a:ext uri="{FF2B5EF4-FFF2-40B4-BE49-F238E27FC236}">
                <a16:creationId xmlns:a16="http://schemas.microsoft.com/office/drawing/2014/main" id="{5EDC2845-8AB4-CC4B-138D-FCFC8FBFBA52}"/>
              </a:ext>
            </a:extLst>
          </p:cNvPr>
          <p:cNvSpPr>
            <a:spLocks noGrp="1"/>
          </p:cNvSpPr>
          <p:nvPr>
            <p:ph type="ftr" sz="quarter" idx="11"/>
          </p:nvPr>
        </p:nvSpPr>
        <p:spPr/>
        <p:txBody>
          <a:bodyPr/>
          <a:lstStyle/>
          <a:p>
            <a:r>
              <a:rPr lang="en-US"/>
              <a:t>Linear Imperfections and Correction</a:t>
            </a:r>
            <a:endParaRPr lang="en-US" dirty="0"/>
          </a:p>
        </p:txBody>
      </p:sp>
      <p:sp>
        <p:nvSpPr>
          <p:cNvPr id="6" name="Slide Number Placeholder 5">
            <a:extLst>
              <a:ext uri="{FF2B5EF4-FFF2-40B4-BE49-F238E27FC236}">
                <a16:creationId xmlns:a16="http://schemas.microsoft.com/office/drawing/2014/main" id="{D8C86FB0-2F08-6F1D-3C76-062364170DB7}"/>
              </a:ext>
            </a:extLst>
          </p:cNvPr>
          <p:cNvSpPr>
            <a:spLocks noGrp="1"/>
          </p:cNvSpPr>
          <p:nvPr>
            <p:ph type="sldNum" sz="quarter" idx="12"/>
          </p:nvPr>
        </p:nvSpPr>
        <p:spPr/>
        <p:txBody>
          <a:bodyPr/>
          <a:lstStyle/>
          <a:p>
            <a:fld id="{36B5EA5A-BC32-A742-B11B-8E7414D5B535}" type="slidenum">
              <a:rPr lang="en-US" smtClean="0"/>
              <a:pPr/>
              <a:t>99</a:t>
            </a:fld>
            <a:endParaRPr lang="en-US" dirty="0"/>
          </a:p>
        </p:txBody>
      </p:sp>
      <p:pic>
        <p:nvPicPr>
          <p:cNvPr id="11" name="Picture 10">
            <a:extLst>
              <a:ext uri="{FF2B5EF4-FFF2-40B4-BE49-F238E27FC236}">
                <a16:creationId xmlns:a16="http://schemas.microsoft.com/office/drawing/2014/main" id="{4CD78D6D-4A68-043A-0951-3A8A8AD89811}"/>
              </a:ext>
            </a:extLst>
          </p:cNvPr>
          <p:cNvPicPr>
            <a:picLocks noChangeAspect="1"/>
          </p:cNvPicPr>
          <p:nvPr/>
        </p:nvPicPr>
        <p:blipFill>
          <a:blip r:embed="rId3"/>
          <a:stretch>
            <a:fillRect/>
          </a:stretch>
        </p:blipFill>
        <p:spPr>
          <a:xfrm>
            <a:off x="2802427" y="-1927528"/>
            <a:ext cx="6578600" cy="749300"/>
          </a:xfrm>
          <a:prstGeom prst="rect">
            <a:avLst/>
          </a:prstGeom>
        </p:spPr>
      </p:pic>
      <p:pic>
        <p:nvPicPr>
          <p:cNvPr id="12" name="Picture 11">
            <a:extLst>
              <a:ext uri="{FF2B5EF4-FFF2-40B4-BE49-F238E27FC236}">
                <a16:creationId xmlns:a16="http://schemas.microsoft.com/office/drawing/2014/main" id="{646B5773-1804-3170-9104-6CD903B47594}"/>
              </a:ext>
            </a:extLst>
          </p:cNvPr>
          <p:cNvPicPr>
            <a:picLocks noChangeAspect="1"/>
          </p:cNvPicPr>
          <p:nvPr/>
        </p:nvPicPr>
        <p:blipFill>
          <a:blip r:embed="rId4"/>
          <a:stretch>
            <a:fillRect/>
          </a:stretch>
        </p:blipFill>
        <p:spPr>
          <a:xfrm>
            <a:off x="1825460" y="-804575"/>
            <a:ext cx="3251200" cy="673100"/>
          </a:xfrm>
          <a:prstGeom prst="rect">
            <a:avLst/>
          </a:prstGeom>
        </p:spPr>
      </p:pic>
      <p:pic>
        <p:nvPicPr>
          <p:cNvPr id="15" name="Picture 14">
            <a:extLst>
              <a:ext uri="{FF2B5EF4-FFF2-40B4-BE49-F238E27FC236}">
                <a16:creationId xmlns:a16="http://schemas.microsoft.com/office/drawing/2014/main" id="{3375009C-5F70-8AA8-00C8-0981F648EF7A}"/>
              </a:ext>
            </a:extLst>
          </p:cNvPr>
          <p:cNvPicPr>
            <a:picLocks noChangeAspect="1"/>
          </p:cNvPicPr>
          <p:nvPr/>
        </p:nvPicPr>
        <p:blipFill>
          <a:blip r:embed="rId5"/>
          <a:stretch>
            <a:fillRect/>
          </a:stretch>
        </p:blipFill>
        <p:spPr>
          <a:xfrm>
            <a:off x="7021264" y="-774566"/>
            <a:ext cx="3251200" cy="673100"/>
          </a:xfrm>
          <a:prstGeom prst="rect">
            <a:avLst/>
          </a:prstGeom>
        </p:spPr>
      </p:pic>
      <p:sp>
        <p:nvSpPr>
          <p:cNvPr id="16" name="TextBox 15">
            <a:extLst>
              <a:ext uri="{FF2B5EF4-FFF2-40B4-BE49-F238E27FC236}">
                <a16:creationId xmlns:a16="http://schemas.microsoft.com/office/drawing/2014/main" id="{AE275512-E002-B9E2-3A7D-939BEAD6B2EC}"/>
              </a:ext>
            </a:extLst>
          </p:cNvPr>
          <p:cNvSpPr txBox="1"/>
          <p:nvPr/>
        </p:nvSpPr>
        <p:spPr>
          <a:xfrm>
            <a:off x="1136810" y="3339798"/>
            <a:ext cx="1377300" cy="369332"/>
          </a:xfrm>
          <a:prstGeom prst="rect">
            <a:avLst/>
          </a:prstGeom>
          <a:noFill/>
        </p:spPr>
        <p:txBody>
          <a:bodyPr wrap="none" rtlCol="0">
            <a:spAutoFit/>
          </a:bodyPr>
          <a:lstStyle/>
          <a:p>
            <a:pPr>
              <a:buNone/>
            </a:pPr>
            <a:r>
              <a:rPr lang="en-US" sz="1800" b="1" dirty="0">
                <a:latin typeface="Arial"/>
                <a:cs typeface="Arial"/>
              </a:rPr>
              <a:t>Such that: </a:t>
            </a:r>
          </a:p>
        </p:txBody>
      </p:sp>
      <p:pic>
        <p:nvPicPr>
          <p:cNvPr id="7" name="Picture 6">
            <a:extLst>
              <a:ext uri="{FF2B5EF4-FFF2-40B4-BE49-F238E27FC236}">
                <a16:creationId xmlns:a16="http://schemas.microsoft.com/office/drawing/2014/main" id="{DB1AF74C-96C4-FBFF-4BD9-64149BC62C55}"/>
              </a:ext>
            </a:extLst>
          </p:cNvPr>
          <p:cNvPicPr>
            <a:picLocks noChangeAspect="1"/>
          </p:cNvPicPr>
          <p:nvPr/>
        </p:nvPicPr>
        <p:blipFill>
          <a:blip r:embed="rId6"/>
          <a:stretch>
            <a:fillRect/>
          </a:stretch>
        </p:blipFill>
        <p:spPr>
          <a:xfrm>
            <a:off x="4385810" y="4803650"/>
            <a:ext cx="3420380" cy="641762"/>
          </a:xfrm>
          <a:prstGeom prst="rect">
            <a:avLst/>
          </a:prstGeom>
          <a:ln w="12700">
            <a:solidFill>
              <a:schemeClr val="accent3"/>
            </a:solidFill>
          </a:ln>
        </p:spPr>
      </p:pic>
      <p:pic>
        <p:nvPicPr>
          <p:cNvPr id="13" name="Picture 12">
            <a:extLst>
              <a:ext uri="{FF2B5EF4-FFF2-40B4-BE49-F238E27FC236}">
                <a16:creationId xmlns:a16="http://schemas.microsoft.com/office/drawing/2014/main" id="{693D8D4F-EB5A-8D9D-F478-5F88E8A12014}"/>
              </a:ext>
            </a:extLst>
          </p:cNvPr>
          <p:cNvPicPr>
            <a:picLocks noChangeAspect="1"/>
          </p:cNvPicPr>
          <p:nvPr/>
        </p:nvPicPr>
        <p:blipFill>
          <a:blip r:embed="rId7"/>
          <a:stretch>
            <a:fillRect/>
          </a:stretch>
        </p:blipFill>
        <p:spPr>
          <a:xfrm>
            <a:off x="1781010" y="2208349"/>
            <a:ext cx="3340100" cy="673100"/>
          </a:xfrm>
          <a:prstGeom prst="rect">
            <a:avLst/>
          </a:prstGeom>
        </p:spPr>
      </p:pic>
      <p:pic>
        <p:nvPicPr>
          <p:cNvPr id="14" name="Picture 13">
            <a:extLst>
              <a:ext uri="{FF2B5EF4-FFF2-40B4-BE49-F238E27FC236}">
                <a16:creationId xmlns:a16="http://schemas.microsoft.com/office/drawing/2014/main" id="{93F11CF3-99EB-009C-0B8F-67453B59CAD2}"/>
              </a:ext>
            </a:extLst>
          </p:cNvPr>
          <p:cNvPicPr>
            <a:picLocks noChangeAspect="1"/>
          </p:cNvPicPr>
          <p:nvPr/>
        </p:nvPicPr>
        <p:blipFill>
          <a:blip r:embed="rId8"/>
          <a:stretch>
            <a:fillRect/>
          </a:stretch>
        </p:blipFill>
        <p:spPr>
          <a:xfrm>
            <a:off x="7021264" y="2161630"/>
            <a:ext cx="3251200" cy="673100"/>
          </a:xfrm>
          <a:prstGeom prst="rect">
            <a:avLst/>
          </a:prstGeom>
        </p:spPr>
      </p:pic>
      <p:pic>
        <p:nvPicPr>
          <p:cNvPr id="17" name="Picture 16">
            <a:extLst>
              <a:ext uri="{FF2B5EF4-FFF2-40B4-BE49-F238E27FC236}">
                <a16:creationId xmlns:a16="http://schemas.microsoft.com/office/drawing/2014/main" id="{7BCF1DDE-DBE9-8345-E603-8DB3DEA748C3}"/>
              </a:ext>
            </a:extLst>
          </p:cNvPr>
          <p:cNvPicPr>
            <a:picLocks noChangeAspect="1"/>
          </p:cNvPicPr>
          <p:nvPr/>
        </p:nvPicPr>
        <p:blipFill>
          <a:blip r:embed="rId9"/>
          <a:stretch>
            <a:fillRect/>
          </a:stretch>
        </p:blipFill>
        <p:spPr>
          <a:xfrm>
            <a:off x="2821867" y="3149814"/>
            <a:ext cx="6692900" cy="749300"/>
          </a:xfrm>
          <a:prstGeom prst="rect">
            <a:avLst/>
          </a:prstGeom>
        </p:spPr>
      </p:pic>
    </p:spTree>
    <p:extLst>
      <p:ext uri="{BB962C8B-B14F-4D97-AF65-F5344CB8AC3E}">
        <p14:creationId xmlns:p14="http://schemas.microsoft.com/office/powerpoint/2010/main" val="64176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True"/>
  <p:tag name="USEBOLDAMS" val="True"/>
  <p:tag name="DEFAULTDISPLAYSOURCE" val="\documentclass{slides}\pagestyle{empty}&#10;\begin{document}&#10;\end{document}&#10;"/>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Lst>
</file>

<file path=ppt/tags/tag1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u_\text{rms}^\text{quad}= \frac{\sqrt{30\cdot 30}\sqrt{54}}{2\sqrt{2}\sin(6.2\pi)}\cdot 10^{-3}\approx 13\text{cm} &#10;$$&#10;\end{document}&#10;"/>
  <p:tag name="FILENAME" val="txp_fig"/>
  <p:tag name="FORMAT" val="bmpmono"/>
  <p:tag name="RES" val="1200"/>
  <p:tag name="BLEND" val="0"/>
  <p:tag name="TRANSPARENT" val="0"/>
  <p:tag name="TBUG" val="0"/>
  <p:tag name="ALLOWFS" val="0"/>
  <p:tag name="ORIGWIDTH" val="162"/>
  <p:tag name="PICTUREFILESIZE" val="147282"/>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chi =  2\pi (Q+ \delta Q) $$&#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71"/>
  <p:tag name="PICTUREFILESIZE" val="27146"/>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2\cos(2\pi Q) - \delta K ds\beta_0 \sin(2\pi Q) = 2\cos(2\pi(Q+\delta Q))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225"/>
  <p:tag name="PICTUREFILESIZE" val="86438"/>
</p:tagLst>
</file>

<file path=ppt/tags/tag13.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4\pi \delta Q =\delta K ds\beta_0&#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71"/>
  <p:tag name="PICTUREFILESIZE" val="24630"/>
</p:tagLst>
</file>

<file path=ppt/tags/tag14.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delta Q = \frac{1}{4\pi} \int_{s_0}^{s_0+l} \delta K \beta_0 ds&#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3"/>
  <p:tag name="PICTUREFILESIZE" val="97262"/>
</p:tagLst>
</file>

<file path=ppt/tags/tag15.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cos(2\pi(Q+\delta Q)) = \cos(2\pi Q)\cos(2\pi\delta Q) -  \sin(2\pi Q) \sin(2\pi\delta Q)&#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269"/>
  <p:tag name="PICTUREFILESIZE" val="103274"/>
</p:tagLst>
</file>

<file path=ppt/tags/tag16.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1&#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5"/>
  <p:tag name="PICTUREFILESIZE" val="1454"/>
</p:tagLst>
</file>

<file path=ppt/tags/tag17.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 2\pi\delta Q&#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23"/>
  <p:tag name="PICTUREFILESIZE" val="8030"/>
</p:tagLst>
</file>

<file path=ppt/tags/tag18.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m_{12}$$&#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7"/>
  <p:tag name="PICTUREFILESIZE" val="4238"/>
</p:tagLst>
</file>

<file path=ppt/tags/tag19.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frac{\delta \beta}{\beta_0}_{\text{rms}} = -\frac{1}{2\sqrt{2}|\sin(2\pi Q)|}(\sum_i \delta k_i^2 \beta_i^2)^{1/2}&#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75"/>
  <p:tag name="PICTUREFILESIZE" val="165662"/>
</p:tagLst>
</file>

<file path=ppt/tags/tag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  \frac{\sqrt{\beta_1}}{\sin\psi_{23}} \theta_1 =  \frac{\sqrt{\beta_2}}{\sin\psi_{31}} \theta_2 =  \frac{\sqrt{\beta_3}}{\sin\psi_{12}} \theta_3  &#10;$$&#10;\end{document}&#10;"/>
  <p:tag name="FILENAME" val="txp_fig"/>
  <p:tag name="FORMAT" val="bmpmono"/>
  <p:tag name="RES" val="1200"/>
  <p:tag name="BLEND" val="0"/>
  <p:tag name="TRANSPARENT" val="0"/>
  <p:tag name="TBUG" val="0"/>
  <p:tag name="ALLOWFS" val="0"/>
  <p:tag name="ORIGWIDTH" val="147"/>
  <p:tag name="PICTUREFILESIZE" val="123262"/>
</p:tagLst>
</file>

<file path=ppt/tags/tag2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theta_j = \frac{\delta (B_j l_j)}{B\rho}&#10;$$&#10;\end{document}"/>
  <p:tag name="FILENAME" val="TP_tmp"/>
  <p:tag name="FORMAT" val="png16m"/>
  <p:tag name="RES" val="1200"/>
  <p:tag name="BLEND" val="0"/>
  <p:tag name="TRANSPARENT" val="0"/>
  <p:tag name="TBUG" val="0"/>
  <p:tag name="ALLOWFS" val="0"/>
  <p:tag name="ORIGWIDTH" val="55"/>
  <p:tag name="PICTUREFILESIZE" val="6569"/>
</p:tagLst>
</file>

<file path=ppt/tags/tag2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theta_j = \frac{B_j l_j \sin\phi_j}{B\rho}&#10;$$&#10;\end{document}"/>
  <p:tag name="FILENAME" val="TP_tmp"/>
  <p:tag name="FORMAT" val="png16m"/>
  <p:tag name="RES" val="1200"/>
  <p:tag name="BLEND" val="0"/>
  <p:tag name="TRANSPARENT" val="0"/>
  <p:tag name="TBUG" val="0"/>
  <p:tag name="ALLOWFS" val="0"/>
  <p:tag name="ORIGWIDTH" val="69"/>
  <p:tag name="PICTUREFILESIZE" val="7268"/>
</p:tagLst>
</file>

<file path=ppt/tags/tag2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10;\theta_j = \frac{G_j l_j \delta u_j}{B\rho}&#10;$$&#10;\end{document}"/>
  <p:tag name="FILENAME" val="TP_tmp"/>
  <p:tag name="FORMAT" val="png16m"/>
  <p:tag name="RES" val="1200"/>
  <p:tag name="BLEND" val="0"/>
  <p:tag name="TRANSPARENT" val="0"/>
  <p:tag name="TBUG" val="0"/>
  <p:tag name="ALLOWFS" val="0"/>
  <p:tag name="ORIGWIDTH" val="58"/>
  <p:tag name="PICTUREFILESIZE" val="6656"/>
</p:tagLst>
</file>

<file path=ppt/tags/tag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  \frac{\sqrt{\beta_1}}{\sin\psi_{23}} \theta_1 =  \frac{\sqrt{\beta_2}}{\sin\psi_{31}} \theta_2 =  \frac{\sqrt{\beta_3}}{\sin\psi_{12}} \theta_3  &#10;$$&#10;\end{document}&#10;"/>
  <p:tag name="FILENAME" val="txp_fig"/>
  <p:tag name="FORMAT" val="bmpmono"/>
  <p:tag name="RES" val="1200"/>
  <p:tag name="BLEND" val="0"/>
  <p:tag name="TRANSPARENT" val="0"/>
  <p:tag name="TBUG" val="0"/>
  <p:tag name="ALLOWFS" val="0"/>
  <p:tag name="ORIGWIDTH" val="147"/>
  <p:tag name="PICTUREFILESIZE" val="123262"/>
</p:tagLst>
</file>

<file path=ppt/tags/tag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 u(s) = \frac{\sqrt{\beta(s)}}{2\sin(\pi Q)} &#10;\int_s^{s+C} \theta(\tau) \sqrt{\beta(\tau)} \cos(\pi Q - |\psi(s)-\psi(\tau)|) d\tau&#10;$$&#10;\end{document}"/>
  <p:tag name="FILENAME" val="TP_tmp"/>
  <p:tag name="FORMAT" val="png16m"/>
  <p:tag name="RES" val="1200"/>
  <p:tag name="BLEND" val="0"/>
  <p:tag name="TRANSPARENT" val="0"/>
  <p:tag name="TBUG" val="0"/>
  <p:tag name="ALLOWFS" val="0"/>
  <p:tag name="ORIGWIDTH" val="269"/>
  <p:tag name="PICTUREFILESIZE" val="26409"/>
</p:tagLst>
</file>

<file path=ppt/tags/tag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 u_i = \frac{\sqrt{\beta_i}}{2\sin(\pi Q)} &#10;\sum_{j=i+1}^{i+n} \theta_j \sqrt{\beta_j} \cos(\pi Q - |\psi_i-\psi_j|)&#10;$$&#10;\end{document}"/>
  <p:tag name="FILENAME" val="TP_tmp"/>
  <p:tag name="FORMAT" val="png16m"/>
  <p:tag name="RES" val="1200"/>
  <p:tag name="BLEND" val="0"/>
  <p:tag name="TRANSPARENT" val="0"/>
  <p:tag name="TBUG" val="0"/>
  <p:tag name="ALLOWFS" val="0"/>
  <p:tag name="ORIGWIDTH" val="207"/>
  <p:tag name="PICTUREFILESIZE" val="22219"/>
</p:tagLst>
</file>

<file path=ppt/tags/tag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theta_j = \frac{\delta (B_j l_j)}{B\rho}&#10;$$&#10;\end{document}"/>
  <p:tag name="FILENAME" val="TP_tmp"/>
  <p:tag name="FORMAT" val="png16m"/>
  <p:tag name="RES" val="1200"/>
  <p:tag name="BLEND" val="0"/>
  <p:tag name="TRANSPARENT" val="0"/>
  <p:tag name="TBUG" val="0"/>
  <p:tag name="ALLOWFS" val="0"/>
  <p:tag name="ORIGWIDTH" val="55"/>
  <p:tag name="PICTUREFILESIZE" val="6569"/>
</p:tagLst>
</file>

<file path=ppt/tags/tag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theta_j = \frac{B_j l_j \sin\phi_j}{B\rho}&#10;$$&#10;\end{document}"/>
  <p:tag name="FILENAME" val="TP_tmp"/>
  <p:tag name="FORMAT" val="png16m"/>
  <p:tag name="RES" val="1200"/>
  <p:tag name="BLEND" val="0"/>
  <p:tag name="TRANSPARENT" val="0"/>
  <p:tag name="TBUG" val="0"/>
  <p:tag name="ALLOWFS" val="0"/>
  <p:tag name="ORIGWIDTH" val="69"/>
  <p:tag name="PICTUREFILESIZE" val="7268"/>
</p:tagLst>
</file>

<file path=ppt/tags/tag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10;\theta_j = \frac{G_j l_j \delta u_j}{B\rho}&#10;$$&#10;\end{document}"/>
  <p:tag name="FILENAME" val="TP_tmp"/>
  <p:tag name="FORMAT" val="png16m"/>
  <p:tag name="RES" val="1200"/>
  <p:tag name="BLEND" val="0"/>
  <p:tag name="TRANSPARENT" val="0"/>
  <p:tag name="TBUG" val="0"/>
  <p:tag name="ALLOWFS" val="0"/>
  <p:tag name="ORIGWIDTH" val="58"/>
  <p:tag name="PICTUREFILESIZE" val="6656"/>
</p:tagLst>
</file>

<file path=ppt/tags/tag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u_\text{rms}^\text{dip}= \frac{\sqrt{6\cdot 6}\sqrt{32}}{2\sqrt{2}\sin(6.2\pi)}\cdot 10^{-3}\approx 2\text{cm} &#10;$$&#10;\end{document}"/>
  <p:tag name="FILENAME" val="txp_fig"/>
  <p:tag name="FORMAT" val="bmpmono"/>
  <p:tag name="RES" val="1200"/>
  <p:tag name="BLEND" val="0"/>
  <p:tag name="TRANSPARENT" val="0"/>
  <p:tag name="TBUG" val="0"/>
  <p:tag name="ALLOWFS" val="0"/>
  <p:tag name="ORIGWIDTH" val="153"/>
  <p:tag name="PICTUREFILESIZE" val="138622"/>
</p:tagLst>
</file>

<file path=ppt/theme/theme1.xml><?xml version="1.0" encoding="utf-8"?>
<a:theme xmlns:a="http://schemas.openxmlformats.org/drawingml/2006/main" name="CERN">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id="{D4E191BD-E8F9-5C4A-B0AC-D88C7C339E93}" vid="{F7430BEF-5377-8D4F-89B4-BF88C55B0E0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173144</TotalTime>
  <Words>10624</Words>
  <Application>Microsoft Macintosh PowerPoint</Application>
  <PresentationFormat>Widescreen</PresentationFormat>
  <Paragraphs>1620</Paragraphs>
  <Slides>100</Slides>
  <Notes>41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100</vt:i4>
      </vt:variant>
    </vt:vector>
  </HeadingPairs>
  <TitlesOfParts>
    <vt:vector size="113" baseType="lpstr">
      <vt:lpstr>Arial</vt:lpstr>
      <vt:lpstr>Baskerville</vt:lpstr>
      <vt:lpstr>Calibri</vt:lpstr>
      <vt:lpstr>Century Schoolbook</vt:lpstr>
      <vt:lpstr>Comic Sans MS</vt:lpstr>
      <vt:lpstr>Helvetica</vt:lpstr>
      <vt:lpstr>Menlo</vt:lpstr>
      <vt:lpstr>Monaco</vt:lpstr>
      <vt:lpstr>Symbol</vt:lpstr>
      <vt:lpstr>Times</vt:lpstr>
      <vt:lpstr>Times New Roman</vt:lpstr>
      <vt:lpstr>Wingdings</vt:lpstr>
      <vt:lpstr>CERN</vt:lpstr>
      <vt:lpstr>Linear Imperfections and Correction </vt:lpstr>
      <vt:lpstr>Pre-words</vt:lpstr>
      <vt:lpstr>Outline</vt:lpstr>
      <vt:lpstr>Outline</vt:lpstr>
      <vt:lpstr>Basics: accelerator lattice</vt:lpstr>
      <vt:lpstr>Recap: Toy FODO lattice with no errors</vt:lpstr>
      <vt:lpstr>From model to reality - fields</vt:lpstr>
      <vt:lpstr>E.g. sources of unintended deflections </vt:lpstr>
      <vt:lpstr>From model to reality - alignment</vt:lpstr>
      <vt:lpstr>E.g. misalignments causing feed-down</vt:lpstr>
      <vt:lpstr>E.g. misalignments causing feed-down</vt:lpstr>
      <vt:lpstr>From model to reality – instrumentation</vt:lpstr>
      <vt:lpstr>Outline</vt:lpstr>
      <vt:lpstr>Illustration of closed orbit distortion</vt:lpstr>
      <vt:lpstr>Illustration of closed orbit distortion</vt:lpstr>
      <vt:lpstr>Illustration of closed orbit distortion</vt:lpstr>
      <vt:lpstr>Illustration of closed orbit distortion</vt:lpstr>
      <vt:lpstr>Illustration of closed orbit distortion</vt:lpstr>
      <vt:lpstr>Illustration of closed orbit distortion</vt:lpstr>
      <vt:lpstr>Let’s start simple… single passage!</vt:lpstr>
      <vt:lpstr>Effect of single dipole kick </vt:lpstr>
      <vt:lpstr>Effect of single dipole kick: observations</vt:lpstr>
      <vt:lpstr>(Closed) orbit bumps</vt:lpstr>
      <vt:lpstr>Orbit bumps: 2-corrector bump</vt:lpstr>
      <vt:lpstr>Orbit bumps: 3-corrector bump</vt:lpstr>
      <vt:lpstr>Digression: normalised phase space</vt:lpstr>
      <vt:lpstr>Visualisation of simplest orbit bumps</vt:lpstr>
      <vt:lpstr>Orbit bumps: 4-corrector bump</vt:lpstr>
      <vt:lpstr>What about the ring closed orbit?</vt:lpstr>
      <vt:lpstr>Closed orbit from single dipole kick (1/3) </vt:lpstr>
      <vt:lpstr>Closed orbit from single dipole kick (2/3) </vt:lpstr>
      <vt:lpstr>Closed orbit from single dipole kick (3/3) </vt:lpstr>
      <vt:lpstr>Example: Max orbit distortion in SNS?</vt:lpstr>
      <vt:lpstr>All clear so far?</vt:lpstr>
      <vt:lpstr>Single dipole kick vs. tune</vt:lpstr>
      <vt:lpstr>Single dipole kick vs. tune</vt:lpstr>
      <vt:lpstr>Integer and half-integer resonance</vt:lpstr>
      <vt:lpstr>Example: a deflection at the LHC</vt:lpstr>
      <vt:lpstr>Example: a deflection at the LHC</vt:lpstr>
      <vt:lpstr>Global orbit distortion</vt:lpstr>
      <vt:lpstr>Statistical estimation of orbit errors</vt:lpstr>
      <vt:lpstr>All clear so far?</vt:lpstr>
      <vt:lpstr>Correcting closed orbit distortion</vt:lpstr>
      <vt:lpstr>Response from dipole correctors</vt:lpstr>
      <vt:lpstr>Response Matrix approach – how does it work?</vt:lpstr>
      <vt:lpstr>Response Matrix approach – how does it work?</vt:lpstr>
      <vt:lpstr>Matrix inversion using Singular Value Decomposition</vt:lpstr>
      <vt:lpstr>Closed orbit correction: MICADO</vt:lpstr>
      <vt:lpstr>MICADO – how does it work?</vt:lpstr>
      <vt:lpstr>Some remarks about orbit correction</vt:lpstr>
      <vt:lpstr>LHC Orbit Correction Example</vt:lpstr>
      <vt:lpstr>Final words on beam orbit stability</vt:lpstr>
      <vt:lpstr>Outline</vt:lpstr>
      <vt:lpstr>Illustration of optics distortion</vt:lpstr>
      <vt:lpstr>Gradient error and optics distortion in Rings</vt:lpstr>
      <vt:lpstr>Gradient error: some math…</vt:lpstr>
      <vt:lpstr>Gradient error and tune-shift</vt:lpstr>
      <vt:lpstr>Gradient error and beta distortion (or beta-beating) 1/2</vt:lpstr>
      <vt:lpstr>Gradient error and beta distortion (or beta-beating) 2/2</vt:lpstr>
      <vt:lpstr>Optics distortion vs. tune</vt:lpstr>
      <vt:lpstr>Quadrupole error in phase space</vt:lpstr>
      <vt:lpstr>Optics distortion characteristics</vt:lpstr>
      <vt:lpstr>Optics distortion characteristics</vt:lpstr>
      <vt:lpstr>Optics distortion characteristics</vt:lpstr>
      <vt:lpstr>Optics distortion characteristics</vt:lpstr>
      <vt:lpstr>Example: Gradient error in SNS</vt:lpstr>
      <vt:lpstr>All clear so far?</vt:lpstr>
      <vt:lpstr>Gradient error correction</vt:lpstr>
      <vt:lpstr>Example: LHC optics corrections</vt:lpstr>
      <vt:lpstr>Example: PSB half-integer resonance correction</vt:lpstr>
      <vt:lpstr>Example: PSB half-integer resonance correction</vt:lpstr>
      <vt:lpstr>Optics distortion in LINACs and Transfer Lines (notes only)</vt:lpstr>
      <vt:lpstr>Outline</vt:lpstr>
      <vt:lpstr>Coupling errors</vt:lpstr>
      <vt:lpstr>Normal vs. skew quadrupole</vt:lpstr>
      <vt:lpstr>Digression: eigen-value/vector decomposition</vt:lpstr>
      <vt:lpstr>4x4 Matrices - uncoupled</vt:lpstr>
      <vt:lpstr>4x4 Matrices – with one skew quadrupole (1/2)</vt:lpstr>
      <vt:lpstr>4x4 Matrices – with one skew quadrupole (2/2)</vt:lpstr>
      <vt:lpstr>Example: eigen-mode tunes computation</vt:lpstr>
      <vt:lpstr>Example: unbounded working point region</vt:lpstr>
      <vt:lpstr>Multiple coupling sources…</vt:lpstr>
      <vt:lpstr>Coupling in practice: tune observation </vt:lpstr>
      <vt:lpstr>Closest tune approach</vt:lpstr>
      <vt:lpstr>Linear coupling correction</vt:lpstr>
      <vt:lpstr>Outline</vt:lpstr>
      <vt:lpstr>Summary of linear imperfections</vt:lpstr>
      <vt:lpstr>A few useful formulas</vt:lpstr>
      <vt:lpstr>APPENDIX</vt:lpstr>
      <vt:lpstr>(Optional recap): kick in a constant magnetic field</vt:lpstr>
      <vt:lpstr>(Optional2 recap): kick in a constant electric field</vt:lpstr>
      <vt:lpstr>Sources of unintended deflections </vt:lpstr>
      <vt:lpstr>Misalignments causing feed-down</vt:lpstr>
      <vt:lpstr>Misalignments causing feed-down</vt:lpstr>
      <vt:lpstr>Misalignments causing feed-down</vt:lpstr>
      <vt:lpstr>Digression: multipole expansion</vt:lpstr>
      <vt:lpstr>Feed-down from multipoles</vt:lpstr>
      <vt:lpstr>Feed-down from multipoles</vt:lpstr>
      <vt:lpstr>Digression: multipole normalized components</vt:lpstr>
      <vt:lpstr>Quadrupole Scan</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Davide Gamba</cp:lastModifiedBy>
  <cp:revision>3468</cp:revision>
  <cp:lastPrinted>2024-05-24T08:31:56Z</cp:lastPrinted>
  <dcterms:created xsi:type="dcterms:W3CDTF">2011-01-18T14:20:36Z</dcterms:created>
  <dcterms:modified xsi:type="dcterms:W3CDTF">2025-09-25T14:57:05Z</dcterms:modified>
</cp:coreProperties>
</file>