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handoutMasterIdLst>
    <p:handoutMasterId r:id="rId76"/>
  </p:handoutMasterIdLst>
  <p:sldIdLst>
    <p:sldId id="367" r:id="rId2"/>
    <p:sldId id="726" r:id="rId3"/>
    <p:sldId id="679" r:id="rId4"/>
    <p:sldId id="610" r:id="rId5"/>
    <p:sldId id="757" r:id="rId6"/>
    <p:sldId id="385" r:id="rId7"/>
    <p:sldId id="785" r:id="rId8"/>
    <p:sldId id="786" r:id="rId9"/>
    <p:sldId id="564" r:id="rId10"/>
    <p:sldId id="788" r:id="rId11"/>
    <p:sldId id="566" r:id="rId12"/>
    <p:sldId id="568" r:id="rId13"/>
    <p:sldId id="680" r:id="rId14"/>
    <p:sldId id="730" r:id="rId15"/>
    <p:sldId id="569" r:id="rId16"/>
    <p:sldId id="570" r:id="rId17"/>
    <p:sldId id="571" r:id="rId18"/>
    <p:sldId id="572" r:id="rId19"/>
    <p:sldId id="416" r:id="rId20"/>
    <p:sldId id="911" r:id="rId21"/>
    <p:sldId id="341" r:id="rId22"/>
    <p:sldId id="579" r:id="rId23"/>
    <p:sldId id="581" r:id="rId24"/>
    <p:sldId id="731" r:id="rId25"/>
    <p:sldId id="289" r:id="rId26"/>
    <p:sldId id="732" r:id="rId27"/>
    <p:sldId id="733" r:id="rId28"/>
    <p:sldId id="701" r:id="rId29"/>
    <p:sldId id="702" r:id="rId30"/>
    <p:sldId id="375" r:id="rId31"/>
    <p:sldId id="594" r:id="rId32"/>
    <p:sldId id="596" r:id="rId33"/>
    <p:sldId id="799" r:id="rId34"/>
    <p:sldId id="658" r:id="rId35"/>
    <p:sldId id="782" r:id="rId36"/>
    <p:sldId id="622" r:id="rId37"/>
    <p:sldId id="776" r:id="rId38"/>
    <p:sldId id="623" r:id="rId39"/>
    <p:sldId id="627" r:id="rId40"/>
    <p:sldId id="629" r:id="rId41"/>
    <p:sldId id="630" r:id="rId42"/>
    <p:sldId id="778" r:id="rId43"/>
    <p:sldId id="631" r:id="rId44"/>
    <p:sldId id="906" r:id="rId45"/>
    <p:sldId id="909" r:id="rId46"/>
    <p:sldId id="409" r:id="rId47"/>
    <p:sldId id="734" r:id="rId48"/>
    <p:sldId id="683" r:id="rId49"/>
    <p:sldId id="737" r:id="rId50"/>
    <p:sldId id="413" r:id="rId51"/>
    <p:sldId id="882" r:id="rId52"/>
    <p:sldId id="783" r:id="rId53"/>
    <p:sldId id="671" r:id="rId54"/>
    <p:sldId id="883" r:id="rId55"/>
    <p:sldId id="638" r:id="rId56"/>
    <p:sldId id="880" r:id="rId57"/>
    <p:sldId id="641" r:id="rId58"/>
    <p:sldId id="738" r:id="rId59"/>
    <p:sldId id="739" r:id="rId60"/>
    <p:sldId id="740" r:id="rId61"/>
    <p:sldId id="674" r:id="rId62"/>
    <p:sldId id="736" r:id="rId63"/>
    <p:sldId id="642" r:id="rId64"/>
    <p:sldId id="645" r:id="rId65"/>
    <p:sldId id="646" r:id="rId66"/>
    <p:sldId id="601" r:id="rId67"/>
    <p:sldId id="756" r:id="rId68"/>
    <p:sldId id="668" r:id="rId69"/>
    <p:sldId id="742" r:id="rId70"/>
    <p:sldId id="743" r:id="rId71"/>
    <p:sldId id="744" r:id="rId72"/>
    <p:sldId id="741" r:id="rId73"/>
    <p:sldId id="723" r:id="rId74"/>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99"/>
    <a:srgbClr val="008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05" autoAdjust="0"/>
    <p:restoredTop sz="95201" autoAdjust="0"/>
  </p:normalViewPr>
  <p:slideViewPr>
    <p:cSldViewPr snapToObjects="1">
      <p:cViewPr varScale="1">
        <p:scale>
          <a:sx n="79" d="100"/>
          <a:sy n="79" d="100"/>
        </p:scale>
        <p:origin x="869" y="91"/>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AE51A47-8BF2-4B65-8375-372D160D0D74}" type="datetimeFigureOut">
              <a:rPr lang="en-US" smtClean="0"/>
              <a:t>9/26/2025</a:t>
            </a:fld>
            <a:endParaRPr lang="en-US"/>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2FD6EAD5-6BC5-4C2F-87C2-FFD54A65A795}" type="slidenum">
              <a:rPr lang="en-US" smtClean="0"/>
              <a:t>‹N›</a:t>
            </a:fld>
            <a:endParaRPr lang="en-US"/>
          </a:p>
        </p:txBody>
      </p:sp>
    </p:spTree>
    <p:extLst>
      <p:ext uri="{BB962C8B-B14F-4D97-AF65-F5344CB8AC3E}">
        <p14:creationId xmlns:p14="http://schemas.microsoft.com/office/powerpoint/2010/main" val="1897721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730EA1-7485-43A3-AAF7-8A57291BEAF9}" type="datetimeFigureOut">
              <a:rPr lang="en-US" smtClean="0"/>
              <a:t>9/26/2025</a:t>
            </a:fld>
            <a:endParaRPr lang="en-US"/>
          </a:p>
        </p:txBody>
      </p:sp>
      <p:sp>
        <p:nvSpPr>
          <p:cNvPr id="4" name="Segnaposto immagine diapositiva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CE915AA-5741-4A46-BF82-1BDF4902723C}" type="slidenum">
              <a:rPr lang="en-US" smtClean="0"/>
              <a:t>‹N›</a:t>
            </a:fld>
            <a:endParaRPr lang="en-US"/>
          </a:p>
        </p:txBody>
      </p:sp>
    </p:spTree>
    <p:extLst>
      <p:ext uri="{BB962C8B-B14F-4D97-AF65-F5344CB8AC3E}">
        <p14:creationId xmlns:p14="http://schemas.microsoft.com/office/powerpoint/2010/main" val="109943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a:t>
            </a:fld>
            <a:endParaRPr lang="en-US" dirty="0"/>
          </a:p>
        </p:txBody>
      </p:sp>
    </p:spTree>
    <p:extLst>
      <p:ext uri="{BB962C8B-B14F-4D97-AF65-F5344CB8AC3E}">
        <p14:creationId xmlns:p14="http://schemas.microsoft.com/office/powerpoint/2010/main" val="1002302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9E7E9B-B834-4726-90C8-06D419A96D3B}" type="slidenum">
              <a:rPr lang="it-IT"/>
              <a:pPr/>
              <a:t>50</a:t>
            </a:fld>
            <a:endParaRPr lang="it-IT"/>
          </a:p>
        </p:txBody>
      </p:sp>
      <p:sp>
        <p:nvSpPr>
          <p:cNvPr id="33794" name="Rectangle 2"/>
          <p:cNvSpPr>
            <a:spLocks noGrp="1" noRot="1" noChangeAspect="1" noChangeArrowheads="1" noTextEdit="1"/>
          </p:cNvSpPr>
          <p:nvPr>
            <p:ph type="sldImg"/>
          </p:nvPr>
        </p:nvSpPr>
        <p:spPr>
          <a:xfrm>
            <a:off x="139700" y="768350"/>
            <a:ext cx="6819900" cy="3836988"/>
          </a:xfrm>
          <a:ln/>
        </p:spPr>
      </p:sp>
      <p:sp>
        <p:nvSpPr>
          <p:cNvPr id="337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55</a:t>
            </a:fld>
            <a:endParaRPr lang="en-US"/>
          </a:p>
        </p:txBody>
      </p:sp>
    </p:spTree>
    <p:extLst>
      <p:ext uri="{BB962C8B-B14F-4D97-AF65-F5344CB8AC3E}">
        <p14:creationId xmlns:p14="http://schemas.microsoft.com/office/powerpoint/2010/main" val="1618124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DE9AD-8754-4B40-9BB5-DCE70344B124}" type="slidenum">
              <a:rPr lang="en-US"/>
              <a:pPr/>
              <a:t>59</a:t>
            </a:fld>
            <a:endParaRPr lang="en-US"/>
          </a:p>
        </p:txBody>
      </p:sp>
      <p:sp>
        <p:nvSpPr>
          <p:cNvPr id="360450" name="Rectangle 2"/>
          <p:cNvSpPr>
            <a:spLocks noGrp="1" noRot="1" noChangeAspect="1" noChangeArrowheads="1" noTextEdit="1"/>
          </p:cNvSpPr>
          <p:nvPr>
            <p:ph type="sldImg"/>
          </p:nvPr>
        </p:nvSpPr>
        <p:spPr>
          <a:xfrm>
            <a:off x="139700" y="768350"/>
            <a:ext cx="6819900" cy="3836988"/>
          </a:xfrm>
          <a:ln/>
        </p:spPr>
      </p:sp>
      <p:sp>
        <p:nvSpPr>
          <p:cNvPr id="360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43355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63</a:t>
            </a:fld>
            <a:endParaRPr lang="en-US"/>
          </a:p>
        </p:txBody>
      </p:sp>
    </p:spTree>
    <p:extLst>
      <p:ext uri="{BB962C8B-B14F-4D97-AF65-F5344CB8AC3E}">
        <p14:creationId xmlns:p14="http://schemas.microsoft.com/office/powerpoint/2010/main" val="14689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109713-325C-4C4B-A519-F748C19A5B37}" type="slidenum">
              <a:rPr lang="en-US"/>
              <a:pPr/>
              <a:t>6</a:t>
            </a:fld>
            <a:endParaRPr lang="en-US"/>
          </a:p>
        </p:txBody>
      </p:sp>
      <p:sp>
        <p:nvSpPr>
          <p:cNvPr id="144386" name="Rectangle 2"/>
          <p:cNvSpPr>
            <a:spLocks noGrp="1" noRot="1" noChangeAspect="1" noChangeArrowheads="1" noTextEdit="1"/>
          </p:cNvSpPr>
          <p:nvPr>
            <p:ph type="sldImg"/>
          </p:nvPr>
        </p:nvSpPr>
        <p:spPr>
          <a:xfrm>
            <a:off x="139700" y="768350"/>
            <a:ext cx="6819900" cy="3836988"/>
          </a:xfrm>
          <a:ln/>
        </p:spPr>
      </p:sp>
      <p:sp>
        <p:nvSpPr>
          <p:cNvPr id="144387"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5FDF3-D254-498E-9F4C-34F7E71DE415}" type="slidenum">
              <a:rPr lang="en-US"/>
              <a:pPr/>
              <a:t>7</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97351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13</a:t>
            </a:fld>
            <a:endParaRPr lang="en-US"/>
          </a:p>
        </p:txBody>
      </p:sp>
    </p:spTree>
    <p:extLst>
      <p:ext uri="{BB962C8B-B14F-4D97-AF65-F5344CB8AC3E}">
        <p14:creationId xmlns:p14="http://schemas.microsoft.com/office/powerpoint/2010/main" val="36493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2A004E-F8D3-4CF6-BE72-5ADB46224F15}" type="slidenum">
              <a:rPr lang="en-US"/>
              <a:pPr/>
              <a:t>14</a:t>
            </a:fld>
            <a:endParaRPr lang="en-US"/>
          </a:p>
        </p:txBody>
      </p:sp>
      <p:sp>
        <p:nvSpPr>
          <p:cNvPr id="148482" name="Rectangle 2"/>
          <p:cNvSpPr>
            <a:spLocks noGrp="1" noRot="1" noChangeAspect="1" noChangeArrowheads="1" noTextEdit="1"/>
          </p:cNvSpPr>
          <p:nvPr>
            <p:ph type="sldImg"/>
          </p:nvPr>
        </p:nvSpPr>
        <p:spPr>
          <a:xfrm>
            <a:off x="139700" y="768350"/>
            <a:ext cx="6819900" cy="3836988"/>
          </a:xfrm>
          <a:ln/>
        </p:spPr>
      </p:sp>
      <p:sp>
        <p:nvSpPr>
          <p:cNvPr id="148483"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72538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CF81F7-2E37-4EE7-AC85-DE8237759AA9}" type="slidenum">
              <a:rPr lang="it-IT"/>
              <a:pPr/>
              <a:t>44</a:t>
            </a:fld>
            <a:endParaRPr lang="it-IT"/>
          </a:p>
        </p:txBody>
      </p:sp>
      <p:sp>
        <p:nvSpPr>
          <p:cNvPr id="29698" name="Rectangle 2"/>
          <p:cNvSpPr>
            <a:spLocks noGrp="1" noRot="1" noChangeAspect="1" noChangeArrowheads="1" noTextEdit="1"/>
          </p:cNvSpPr>
          <p:nvPr>
            <p:ph type="sldImg"/>
          </p:nvPr>
        </p:nvSpPr>
        <p:spPr>
          <a:xfrm>
            <a:off x="139700" y="768350"/>
            <a:ext cx="6819900" cy="3836988"/>
          </a:xfrm>
          <a:ln/>
        </p:spPr>
      </p:sp>
      <p:sp>
        <p:nvSpPr>
          <p:cNvPr id="2969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3839145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1182-3425-422B-9166-08AA46574390}" type="slidenum">
              <a:rPr lang="it-IT"/>
              <a:pPr/>
              <a:t>46</a:t>
            </a:fld>
            <a:endParaRPr lang="it-IT"/>
          </a:p>
        </p:txBody>
      </p:sp>
      <p:sp>
        <p:nvSpPr>
          <p:cNvPr id="30722" name="Rectangle 2"/>
          <p:cNvSpPr>
            <a:spLocks noGrp="1" noRot="1" noChangeAspect="1" noChangeArrowheads="1" noTextEdit="1"/>
          </p:cNvSpPr>
          <p:nvPr>
            <p:ph type="sldImg"/>
          </p:nvPr>
        </p:nvSpPr>
        <p:spPr>
          <a:xfrm>
            <a:off x="139700" y="768350"/>
            <a:ext cx="6819900" cy="3836988"/>
          </a:xfrm>
          <a:ln/>
        </p:spPr>
      </p:sp>
      <p:sp>
        <p:nvSpPr>
          <p:cNvPr id="307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47</a:t>
            </a:fld>
            <a:endParaRPr lang="it-IT"/>
          </a:p>
        </p:txBody>
      </p:sp>
      <p:sp>
        <p:nvSpPr>
          <p:cNvPr id="31746" name="Rectangle 2"/>
          <p:cNvSpPr>
            <a:spLocks noGrp="1" noRot="1" noChangeAspect="1" noChangeArrowheads="1" noTextEdit="1"/>
          </p:cNvSpPr>
          <p:nvPr>
            <p:ph type="sldImg"/>
          </p:nvPr>
        </p:nvSpPr>
        <p:spPr>
          <a:xfrm>
            <a:off x="139700" y="768350"/>
            <a:ext cx="6819900" cy="3836988"/>
          </a:xfrm>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2878661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48</a:t>
            </a:fld>
            <a:endParaRPr lang="it-IT"/>
          </a:p>
        </p:txBody>
      </p:sp>
      <p:sp>
        <p:nvSpPr>
          <p:cNvPr id="31746" name="Rectangle 2"/>
          <p:cNvSpPr>
            <a:spLocks noGrp="1" noRot="1" noChangeAspect="1" noChangeArrowheads="1" noTextEdit="1"/>
          </p:cNvSpPr>
          <p:nvPr>
            <p:ph type="sldImg"/>
          </p:nvPr>
        </p:nvSpPr>
        <p:spPr>
          <a:xfrm>
            <a:off x="139700" y="768350"/>
            <a:ext cx="6819900" cy="3836988"/>
          </a:xfrm>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1431096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42738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8544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88671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95827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7F275EF-51C1-4EFF-A7DD-3E2EBE883FD7}" type="datetimeFigureOut">
              <a:rPr lang="en-US" smtClean="0"/>
              <a:t>9/26/2025</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008747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fld id="{67F275EF-51C1-4EFF-A7DD-3E2EBE883FD7}" type="datetimeFigureOut">
              <a:rPr lang="en-US" smtClean="0"/>
              <a:t>9/26/2025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31481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fld id="{67F275EF-51C1-4EFF-A7DD-3E2EBE883FD7}" type="datetimeFigureOut">
              <a:rPr lang="en-US" smtClean="0"/>
              <a:t>9/26/2025</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60225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fld id="{67F275EF-51C1-4EFF-A7DD-3E2EBE883FD7}" type="datetimeFigureOut">
              <a:rPr lang="en-US" smtClean="0"/>
              <a:t>9/26/2025</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352240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7F275EF-51C1-4EFF-A7DD-3E2EBE883FD7}" type="datetimeFigureOut">
              <a:rPr lang="en-US" smtClean="0"/>
              <a:t>9/26/2025</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09734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9/26/2025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20832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9/26/2025</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7605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275EF-51C1-4EFF-A7DD-3E2EBE883FD7}" type="datetimeFigureOut">
              <a:rPr lang="en-US" smtClean="0"/>
              <a:t>9/26/2025</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6D4C8-6795-44FE-93AA-42BD498265A0}" type="slidenum">
              <a:rPr lang="en-US" smtClean="0"/>
              <a:t>‹N›</a:t>
            </a:fld>
            <a:endParaRPr lang="en-US"/>
          </a:p>
        </p:txBody>
      </p:sp>
    </p:spTree>
    <p:extLst>
      <p:ext uri="{BB962C8B-B14F-4D97-AF65-F5344CB8AC3E}">
        <p14:creationId xmlns:p14="http://schemas.microsoft.com/office/powerpoint/2010/main" val="407601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jpg"/></Relationships>
</file>

<file path=ppt/slides/_rels/slide11.xml.rels><?xml version="1.0" encoding="UTF-8" standalone="yes"?>
<Relationships xmlns="http://schemas.openxmlformats.org/package/2006/relationships"><Relationship Id="rId3" Type="http://schemas.openxmlformats.org/officeDocument/2006/relationships/image" Target="../media/image55.wmf"/><Relationship Id="rId7" Type="http://schemas.openxmlformats.org/officeDocument/2006/relationships/image" Target="../media/image57.wmf"/><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56.w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58.wmf"/><Relationship Id="rId7" Type="http://schemas.openxmlformats.org/officeDocument/2006/relationships/image" Target="../media/image60.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oleObject" Target="../embeddings/oleObject13.bin"/><Relationship Id="rId11" Type="http://schemas.openxmlformats.org/officeDocument/2006/relationships/image" Target="../media/image64.png"/><Relationship Id="rId5" Type="http://schemas.openxmlformats.org/officeDocument/2006/relationships/image" Target="../media/image59.wmf"/><Relationship Id="rId10" Type="http://schemas.openxmlformats.org/officeDocument/2006/relationships/image" Target="../media/image63.png"/><Relationship Id="rId4" Type="http://schemas.openxmlformats.org/officeDocument/2006/relationships/oleObject" Target="../embeddings/oleObject12.bin"/><Relationship Id="rId9" Type="http://schemas.openxmlformats.org/officeDocument/2006/relationships/image" Target="../media/image61.wmf"/></Relationships>
</file>

<file path=ppt/slides/_rels/slide13.xml.rels><?xml version="1.0" encoding="UTF-8" standalone="yes"?>
<Relationships xmlns="http://schemas.openxmlformats.org/package/2006/relationships"><Relationship Id="rId8" Type="http://schemas.openxmlformats.org/officeDocument/2006/relationships/image" Target="../media/image61.wmf"/><Relationship Id="rId13" Type="http://schemas.openxmlformats.org/officeDocument/2006/relationships/oleObject" Target="../embeddings/oleObject18.bin"/><Relationship Id="rId18" Type="http://schemas.openxmlformats.org/officeDocument/2006/relationships/image" Target="../media/image67.wmf"/><Relationship Id="rId26" Type="http://schemas.openxmlformats.org/officeDocument/2006/relationships/image" Target="../media/image71.wmf"/><Relationship Id="rId3" Type="http://schemas.openxmlformats.org/officeDocument/2006/relationships/oleObject" Target="../embeddings/oleObject13.bin"/><Relationship Id="rId21" Type="http://schemas.openxmlformats.org/officeDocument/2006/relationships/oleObject" Target="../embeddings/oleObject22.bin"/><Relationship Id="rId7" Type="http://schemas.openxmlformats.org/officeDocument/2006/relationships/oleObject" Target="../embeddings/oleObject14.bin"/><Relationship Id="rId12" Type="http://schemas.openxmlformats.org/officeDocument/2006/relationships/image" Target="../media/image64.wmf"/><Relationship Id="rId17" Type="http://schemas.openxmlformats.org/officeDocument/2006/relationships/oleObject" Target="../embeddings/oleObject20.bin"/><Relationship Id="rId25" Type="http://schemas.openxmlformats.org/officeDocument/2006/relationships/oleObject" Target="../embeddings/oleObject24.bin"/><Relationship Id="rId2" Type="http://schemas.openxmlformats.org/officeDocument/2006/relationships/notesSlide" Target="../notesSlides/notesSlide4.xml"/><Relationship Id="rId16" Type="http://schemas.openxmlformats.org/officeDocument/2006/relationships/image" Target="../media/image66.wmf"/><Relationship Id="rId20" Type="http://schemas.openxmlformats.org/officeDocument/2006/relationships/image" Target="../media/image68.wmf"/><Relationship Id="rId1" Type="http://schemas.openxmlformats.org/officeDocument/2006/relationships/slideLayout" Target="../slideLayouts/slideLayout7.xml"/><Relationship Id="rId6" Type="http://schemas.openxmlformats.org/officeDocument/2006/relationships/image" Target="../media/image62.wmf"/><Relationship Id="rId11" Type="http://schemas.openxmlformats.org/officeDocument/2006/relationships/oleObject" Target="../embeddings/oleObject17.bin"/><Relationship Id="rId24" Type="http://schemas.openxmlformats.org/officeDocument/2006/relationships/image" Target="../media/image70.wmf"/><Relationship Id="rId5" Type="http://schemas.openxmlformats.org/officeDocument/2006/relationships/oleObject" Target="../embeddings/oleObject15.bin"/><Relationship Id="rId15" Type="http://schemas.openxmlformats.org/officeDocument/2006/relationships/oleObject" Target="../embeddings/oleObject19.bin"/><Relationship Id="rId23" Type="http://schemas.openxmlformats.org/officeDocument/2006/relationships/oleObject" Target="../embeddings/oleObject23.bin"/><Relationship Id="rId28" Type="http://schemas.openxmlformats.org/officeDocument/2006/relationships/image" Target="../media/image72.wmf"/><Relationship Id="rId10" Type="http://schemas.openxmlformats.org/officeDocument/2006/relationships/image" Target="../media/image63.wmf"/><Relationship Id="rId19" Type="http://schemas.openxmlformats.org/officeDocument/2006/relationships/oleObject" Target="../embeddings/oleObject21.bin"/><Relationship Id="rId4" Type="http://schemas.openxmlformats.org/officeDocument/2006/relationships/image" Target="../media/image60.wmf"/><Relationship Id="rId9" Type="http://schemas.openxmlformats.org/officeDocument/2006/relationships/oleObject" Target="../embeddings/oleObject16.bin"/><Relationship Id="rId14" Type="http://schemas.openxmlformats.org/officeDocument/2006/relationships/image" Target="../media/image65.wmf"/><Relationship Id="rId22" Type="http://schemas.openxmlformats.org/officeDocument/2006/relationships/image" Target="../media/image69.wmf"/><Relationship Id="rId27" Type="http://schemas.openxmlformats.org/officeDocument/2006/relationships/oleObject" Target="../embeddings/oleObject25.bin"/></Relationships>
</file>

<file path=ppt/slides/_rels/slide14.xml.rels><?xml version="1.0" encoding="UTF-8" standalone="yes"?>
<Relationships xmlns="http://schemas.openxmlformats.org/package/2006/relationships"><Relationship Id="rId8" Type="http://schemas.openxmlformats.org/officeDocument/2006/relationships/image" Target="../media/image75.wmf"/><Relationship Id="rId13" Type="http://schemas.openxmlformats.org/officeDocument/2006/relationships/oleObject" Target="../embeddings/oleObject31.bin"/><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77.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4.w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76.wmf"/><Relationship Id="rId4" Type="http://schemas.openxmlformats.org/officeDocument/2006/relationships/image" Target="../media/image73.wmf"/><Relationship Id="rId9" Type="http://schemas.openxmlformats.org/officeDocument/2006/relationships/oleObject" Target="../embeddings/oleObject29.bin"/><Relationship Id="rId14" Type="http://schemas.openxmlformats.org/officeDocument/2006/relationships/image" Target="../media/image78.wmf"/></Relationships>
</file>

<file path=ppt/slides/_rels/slide15.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oleObject" Target="../embeddings/oleObject32.bin"/><Relationship Id="rId1" Type="http://schemas.openxmlformats.org/officeDocument/2006/relationships/slideLayout" Target="../slideLayouts/slideLayout7.xml"/><Relationship Id="rId5" Type="http://schemas.openxmlformats.org/officeDocument/2006/relationships/image" Target="../media/image80.wmf"/><Relationship Id="rId4" Type="http://schemas.openxmlformats.org/officeDocument/2006/relationships/oleObject" Target="../embeddings/oleObject33.bin"/></Relationships>
</file>

<file path=ppt/slides/_rels/slide1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jpg"/><Relationship Id="rId2" Type="http://schemas.openxmlformats.org/officeDocument/2006/relationships/image" Target="../media/image81.jpe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jpeg"/><Relationship Id="rId4" Type="http://schemas.openxmlformats.org/officeDocument/2006/relationships/image" Target="../media/image83.png"/><Relationship Id="rId9" Type="http://schemas.openxmlformats.org/officeDocument/2006/relationships/image" Target="../media/image88.gif"/></Relationships>
</file>

<file path=ppt/slides/_rels/slide1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9.jpg"/><Relationship Id="rId7" Type="http://schemas.openxmlformats.org/officeDocument/2006/relationships/image" Target="../media/image92.png"/><Relationship Id="rId2" Type="http://schemas.openxmlformats.org/officeDocument/2006/relationships/image" Target="../media/image54.jpg"/><Relationship Id="rId1" Type="http://schemas.openxmlformats.org/officeDocument/2006/relationships/slideLayout" Target="../slideLayouts/slideLayout7.xml"/><Relationship Id="rId6" Type="http://schemas.openxmlformats.org/officeDocument/2006/relationships/image" Target="../media/image91.wmf"/><Relationship Id="rId5" Type="http://schemas.openxmlformats.org/officeDocument/2006/relationships/image" Target="../media/image90.wmf"/><Relationship Id="rId4" Type="http://schemas.openxmlformats.org/officeDocument/2006/relationships/oleObject" Target="../embeddings/oleObject34.bin"/></Relationships>
</file>

<file path=ppt/slides/_rels/slide18.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6.emf"/></Relationships>
</file>

<file path=ppt/slides/_rels/slide19.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82.png"/><Relationship Id="rId7" Type="http://schemas.openxmlformats.org/officeDocument/2006/relationships/image" Target="../media/image99.wmf"/><Relationship Id="rId12" Type="http://schemas.openxmlformats.org/officeDocument/2006/relationships/image" Target="../media/image102.wmf"/><Relationship Id="rId2" Type="http://schemas.openxmlformats.org/officeDocument/2006/relationships/image" Target="../media/image97.jpg"/><Relationship Id="rId1" Type="http://schemas.openxmlformats.org/officeDocument/2006/relationships/slideLayout" Target="../slideLayouts/slideLayout7.xml"/><Relationship Id="rId6" Type="http://schemas.openxmlformats.org/officeDocument/2006/relationships/oleObject" Target="../embeddings/oleObject35.bin"/><Relationship Id="rId11" Type="http://schemas.openxmlformats.org/officeDocument/2006/relationships/oleObject" Target="../embeddings/oleObject37.bin"/><Relationship Id="rId5" Type="http://schemas.openxmlformats.org/officeDocument/2006/relationships/image" Target="../media/image98.png"/><Relationship Id="rId10" Type="http://schemas.openxmlformats.org/officeDocument/2006/relationships/image" Target="../media/image101.wmf"/><Relationship Id="rId4" Type="http://schemas.openxmlformats.org/officeDocument/2006/relationships/image" Target="../media/image83.png"/><Relationship Id="rId9" Type="http://schemas.openxmlformats.org/officeDocument/2006/relationships/oleObject" Target="../embeddings/oleObject36.bin"/></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3.wmf"/><Relationship Id="rId7" Type="http://schemas.openxmlformats.org/officeDocument/2006/relationships/image" Target="../media/image106.jpeg"/><Relationship Id="rId2" Type="http://schemas.openxmlformats.org/officeDocument/2006/relationships/oleObject" Target="../embeddings/oleObject38.bin"/><Relationship Id="rId1" Type="http://schemas.openxmlformats.org/officeDocument/2006/relationships/slideLayout" Target="../slideLayouts/slideLayout7.xml"/><Relationship Id="rId6" Type="http://schemas.openxmlformats.org/officeDocument/2006/relationships/image" Target="../media/image105.jpg"/><Relationship Id="rId11" Type="http://schemas.openxmlformats.org/officeDocument/2006/relationships/image" Target="../media/image109.jpeg"/><Relationship Id="rId5" Type="http://schemas.openxmlformats.org/officeDocument/2006/relationships/image" Target="../media/image104.wmf"/><Relationship Id="rId10" Type="http://schemas.openxmlformats.org/officeDocument/2006/relationships/image" Target="../media/image108.wmf"/><Relationship Id="rId4" Type="http://schemas.openxmlformats.org/officeDocument/2006/relationships/oleObject" Target="../embeddings/oleObject39.bin"/><Relationship Id="rId9" Type="http://schemas.openxmlformats.org/officeDocument/2006/relationships/oleObject" Target="../embeddings/oleObject40.bin"/></Relationships>
</file>

<file path=ppt/slides/_rels/slide2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 Id="rId5" Type="http://schemas.openxmlformats.org/officeDocument/2006/relationships/image" Target="../media/image113.jpg"/><Relationship Id="rId4" Type="http://schemas.openxmlformats.org/officeDocument/2006/relationships/image" Target="../media/image1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oleObject" Target="../embeddings/oleObject41.bin"/><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15.png"/></Relationships>
</file>

<file path=ppt/slides/_rels/slide23.xml.rels><?xml version="1.0" encoding="UTF-8" standalone="yes"?>
<Relationships xmlns="http://schemas.openxmlformats.org/package/2006/relationships"><Relationship Id="rId3" Type="http://schemas.openxmlformats.org/officeDocument/2006/relationships/image" Target="../media/image117.jpg"/><Relationship Id="rId7" Type="http://schemas.openxmlformats.org/officeDocument/2006/relationships/image" Target="../media/image121.png"/><Relationship Id="rId2" Type="http://schemas.openxmlformats.org/officeDocument/2006/relationships/image" Target="../media/image116.jpg"/><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gif"/></Relationships>
</file>

<file path=ppt/slides/_rels/slide24.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jpeg"/><Relationship Id="rId1" Type="http://schemas.openxmlformats.org/officeDocument/2006/relationships/slideLayout" Target="../slideLayouts/slideLayout7.xml"/><Relationship Id="rId5" Type="http://schemas.openxmlformats.org/officeDocument/2006/relationships/image" Target="../media/image126.wmf"/><Relationship Id="rId4" Type="http://schemas.openxmlformats.org/officeDocument/2006/relationships/oleObject" Target="../embeddings/oleObject42.bin"/></Relationships>
</file>

<file path=ppt/slides/_rels/slide26.xml.rels><?xml version="1.0" encoding="UTF-8" standalone="yes"?>
<Relationships xmlns="http://schemas.openxmlformats.org/package/2006/relationships"><Relationship Id="rId8" Type="http://schemas.openxmlformats.org/officeDocument/2006/relationships/image" Target="../media/image130.wmf"/><Relationship Id="rId3" Type="http://schemas.openxmlformats.org/officeDocument/2006/relationships/image" Target="../media/image127.wmf"/><Relationship Id="rId7" Type="http://schemas.openxmlformats.org/officeDocument/2006/relationships/oleObject" Target="../embeddings/oleObject45.bin"/><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image" Target="../media/image129.wmf"/><Relationship Id="rId5" Type="http://schemas.openxmlformats.org/officeDocument/2006/relationships/oleObject" Target="../embeddings/oleObject44.bin"/><Relationship Id="rId10" Type="http://schemas.openxmlformats.org/officeDocument/2006/relationships/image" Target="../media/image131.wmf"/><Relationship Id="rId4" Type="http://schemas.openxmlformats.org/officeDocument/2006/relationships/image" Target="../media/image128.png"/><Relationship Id="rId9" Type="http://schemas.openxmlformats.org/officeDocument/2006/relationships/oleObject" Target="../embeddings/oleObject46.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oleObject" Target="../embeddings/oleObject47.bin"/><Relationship Id="rId7" Type="http://schemas.openxmlformats.org/officeDocument/2006/relationships/image" Target="../media/image135.png"/><Relationship Id="rId2" Type="http://schemas.openxmlformats.org/officeDocument/2006/relationships/image" Target="../media/image132.png"/><Relationship Id="rId1" Type="http://schemas.openxmlformats.org/officeDocument/2006/relationships/slideLayout" Target="../slideLayouts/slideLayout7.xml"/><Relationship Id="rId6" Type="http://schemas.openxmlformats.org/officeDocument/2006/relationships/image" Target="../media/image134.wmf"/><Relationship Id="rId5" Type="http://schemas.openxmlformats.org/officeDocument/2006/relationships/oleObject" Target="../embeddings/oleObject48.bin"/><Relationship Id="rId4" Type="http://schemas.openxmlformats.org/officeDocument/2006/relationships/image" Target="../media/image133.wmf"/><Relationship Id="rId9" Type="http://schemas.openxmlformats.org/officeDocument/2006/relationships/image" Target="../media/image136.wmf"/></Relationships>
</file>

<file path=ppt/slides/_rels/slide28.xml.rels><?xml version="1.0" encoding="UTF-8" standalone="yes"?>
<Relationships xmlns="http://schemas.openxmlformats.org/package/2006/relationships"><Relationship Id="rId8" Type="http://schemas.openxmlformats.org/officeDocument/2006/relationships/image" Target="../media/image141.jpeg"/><Relationship Id="rId3" Type="http://schemas.openxmlformats.org/officeDocument/2006/relationships/image" Target="../media/image137.wmf"/><Relationship Id="rId7" Type="http://schemas.openxmlformats.org/officeDocument/2006/relationships/image" Target="../media/image140.jpeg"/><Relationship Id="rId2" Type="http://schemas.openxmlformats.org/officeDocument/2006/relationships/oleObject" Target="../embeddings/oleObject50.bin"/><Relationship Id="rId1" Type="http://schemas.openxmlformats.org/officeDocument/2006/relationships/slideLayout" Target="../slideLayouts/slideLayout7.xml"/><Relationship Id="rId6" Type="http://schemas.openxmlformats.org/officeDocument/2006/relationships/image" Target="../media/image139.jpeg"/><Relationship Id="rId5" Type="http://schemas.openxmlformats.org/officeDocument/2006/relationships/image" Target="../media/image138.wmf"/><Relationship Id="rId4" Type="http://schemas.openxmlformats.org/officeDocument/2006/relationships/oleObject" Target="../embeddings/oleObject51.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54.bin"/><Relationship Id="rId13" Type="http://schemas.openxmlformats.org/officeDocument/2006/relationships/image" Target="../media/image147.wmf"/><Relationship Id="rId3" Type="http://schemas.openxmlformats.org/officeDocument/2006/relationships/image" Target="../media/image142.wmf"/><Relationship Id="rId7" Type="http://schemas.openxmlformats.org/officeDocument/2006/relationships/image" Target="../media/image144.jpg"/><Relationship Id="rId12" Type="http://schemas.openxmlformats.org/officeDocument/2006/relationships/oleObject" Target="../embeddings/oleObject56.bin"/><Relationship Id="rId17" Type="http://schemas.openxmlformats.org/officeDocument/2006/relationships/image" Target="../media/image149.wmf"/><Relationship Id="rId2" Type="http://schemas.openxmlformats.org/officeDocument/2006/relationships/oleObject" Target="../embeddings/oleObject52.bin"/><Relationship Id="rId16" Type="http://schemas.openxmlformats.org/officeDocument/2006/relationships/oleObject" Target="../embeddings/oleObject58.bin"/><Relationship Id="rId1" Type="http://schemas.openxmlformats.org/officeDocument/2006/relationships/slideLayout" Target="../slideLayouts/slideLayout7.xml"/><Relationship Id="rId6" Type="http://schemas.openxmlformats.org/officeDocument/2006/relationships/image" Target="../media/image124.jpeg"/><Relationship Id="rId11" Type="http://schemas.openxmlformats.org/officeDocument/2006/relationships/image" Target="../media/image146.wmf"/><Relationship Id="rId5" Type="http://schemas.openxmlformats.org/officeDocument/2006/relationships/image" Target="../media/image143.wmf"/><Relationship Id="rId15" Type="http://schemas.openxmlformats.org/officeDocument/2006/relationships/image" Target="../media/image148.wmf"/><Relationship Id="rId10" Type="http://schemas.openxmlformats.org/officeDocument/2006/relationships/oleObject" Target="../embeddings/oleObject55.bin"/><Relationship Id="rId4" Type="http://schemas.openxmlformats.org/officeDocument/2006/relationships/oleObject" Target="../embeddings/oleObject53.bin"/><Relationship Id="rId9" Type="http://schemas.openxmlformats.org/officeDocument/2006/relationships/image" Target="../media/image145.wmf"/><Relationship Id="rId14" Type="http://schemas.openxmlformats.org/officeDocument/2006/relationships/oleObject" Target="../embeddings/oleObject57.bin"/></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gif"/><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gif"/><Relationship Id="rId11" Type="http://schemas.openxmlformats.org/officeDocument/2006/relationships/image" Target="../media/image14.gif"/><Relationship Id="rId5" Type="http://schemas.openxmlformats.org/officeDocument/2006/relationships/image" Target="../media/image8.png"/><Relationship Id="rId15" Type="http://schemas.openxmlformats.org/officeDocument/2006/relationships/image" Target="../media/image18.jpe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jpeg"/><Relationship Id="rId14" Type="http://schemas.openxmlformats.org/officeDocument/2006/relationships/image" Target="../media/image17.jpeg"/></Relationships>
</file>

<file path=ppt/slides/_rels/slide30.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image" Target="../media/image150.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157.jpeg"/><Relationship Id="rId3" Type="http://schemas.openxmlformats.org/officeDocument/2006/relationships/image" Target="../media/image152.png"/><Relationship Id="rId7" Type="http://schemas.openxmlformats.org/officeDocument/2006/relationships/image" Target="../media/image156.pn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155.png"/><Relationship Id="rId11" Type="http://schemas.openxmlformats.org/officeDocument/2006/relationships/image" Target="../media/image159.wmf"/><Relationship Id="rId5" Type="http://schemas.openxmlformats.org/officeDocument/2006/relationships/image" Target="../media/image154.jpg"/><Relationship Id="rId10" Type="http://schemas.openxmlformats.org/officeDocument/2006/relationships/oleObject" Target="../embeddings/oleObject59.bin"/><Relationship Id="rId4" Type="http://schemas.openxmlformats.org/officeDocument/2006/relationships/image" Target="../media/image153.png"/><Relationship Id="rId9" Type="http://schemas.openxmlformats.org/officeDocument/2006/relationships/image" Target="../media/image158.jpeg"/></Relationships>
</file>

<file path=ppt/slides/_rels/slide32.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168.png"/><Relationship Id="rId3" Type="http://schemas.openxmlformats.org/officeDocument/2006/relationships/image" Target="../media/image163.png"/><Relationship Id="rId7" Type="http://schemas.openxmlformats.org/officeDocument/2006/relationships/image" Target="../media/image167.jpeg"/><Relationship Id="rId2" Type="http://schemas.openxmlformats.org/officeDocument/2006/relationships/image" Target="../media/image162.png"/><Relationship Id="rId1" Type="http://schemas.openxmlformats.org/officeDocument/2006/relationships/slideLayout" Target="../slideLayouts/slideLayout7.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164.png"/><Relationship Id="rId9" Type="http://schemas.openxmlformats.org/officeDocument/2006/relationships/image" Target="../media/image169.png"/></Relationships>
</file>

<file path=ppt/slides/_rels/slide34.xml.rels><?xml version="1.0" encoding="UTF-8" standalone="yes"?>
<Relationships xmlns="http://schemas.openxmlformats.org/package/2006/relationships"><Relationship Id="rId8" Type="http://schemas.openxmlformats.org/officeDocument/2006/relationships/image" Target="../media/image175.png"/><Relationship Id="rId3" Type="http://schemas.openxmlformats.org/officeDocument/2006/relationships/image" Target="../media/image171.png"/><Relationship Id="rId7" Type="http://schemas.openxmlformats.org/officeDocument/2006/relationships/image" Target="../media/image119.png"/><Relationship Id="rId2" Type="http://schemas.openxmlformats.org/officeDocument/2006/relationships/image" Target="../media/image170.png"/><Relationship Id="rId1" Type="http://schemas.openxmlformats.org/officeDocument/2006/relationships/slideLayout" Target="../slideLayouts/slideLayout7.xml"/><Relationship Id="rId6" Type="http://schemas.openxmlformats.org/officeDocument/2006/relationships/image" Target="../media/image174.png"/><Relationship Id="rId5" Type="http://schemas.openxmlformats.org/officeDocument/2006/relationships/image" Target="../media/image173.png"/><Relationship Id="rId10" Type="http://schemas.openxmlformats.org/officeDocument/2006/relationships/image" Target="../media/image120.png"/><Relationship Id="rId4" Type="http://schemas.openxmlformats.org/officeDocument/2006/relationships/image" Target="../media/image172.png"/><Relationship Id="rId9" Type="http://schemas.openxmlformats.org/officeDocument/2006/relationships/image" Target="../media/image121.png"/></Relationships>
</file>

<file path=ppt/slides/_rels/slide35.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60.bin"/><Relationship Id="rId7" Type="http://schemas.openxmlformats.org/officeDocument/2006/relationships/image" Target="../media/image177.wmf"/><Relationship Id="rId2" Type="http://schemas.openxmlformats.org/officeDocument/2006/relationships/image" Target="../media/image501.png"/><Relationship Id="rId1" Type="http://schemas.openxmlformats.org/officeDocument/2006/relationships/slideLayout" Target="../slideLayouts/slideLayout7.xml"/><Relationship Id="rId6" Type="http://schemas.openxmlformats.org/officeDocument/2006/relationships/oleObject" Target="../embeddings/oleObject61.bin"/><Relationship Id="rId5" Type="http://schemas.openxmlformats.org/officeDocument/2006/relationships/image" Target="../media/image503.png"/><Relationship Id="rId4" Type="http://schemas.openxmlformats.org/officeDocument/2006/relationships/image" Target="../media/image176.wmf"/></Relationships>
</file>

<file path=ppt/slides/_rels/slide37.xml.rels><?xml version="1.0" encoding="UTF-8" standalone="yes"?>
<Relationships xmlns="http://schemas.openxmlformats.org/package/2006/relationships"><Relationship Id="rId3" Type="http://schemas.openxmlformats.org/officeDocument/2006/relationships/image" Target="../media/image506.png"/><Relationship Id="rId2" Type="http://schemas.openxmlformats.org/officeDocument/2006/relationships/image" Target="../media/image50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514.png"/><Relationship Id="rId3" Type="http://schemas.openxmlformats.org/officeDocument/2006/relationships/image" Target="../media/image509.png"/><Relationship Id="rId7" Type="http://schemas.openxmlformats.org/officeDocument/2006/relationships/image" Target="../media/image513.png"/><Relationship Id="rId2" Type="http://schemas.openxmlformats.org/officeDocument/2006/relationships/image" Target="../media/image508.png"/><Relationship Id="rId1" Type="http://schemas.openxmlformats.org/officeDocument/2006/relationships/slideLayout" Target="../slideLayouts/slideLayout7.xml"/><Relationship Id="rId6" Type="http://schemas.openxmlformats.org/officeDocument/2006/relationships/image" Target="../media/image512.png"/><Relationship Id="rId5" Type="http://schemas.openxmlformats.org/officeDocument/2006/relationships/image" Target="../media/image511.png"/><Relationship Id="rId4" Type="http://schemas.openxmlformats.org/officeDocument/2006/relationships/image" Target="../media/image510.png"/><Relationship Id="rId9" Type="http://schemas.openxmlformats.org/officeDocument/2006/relationships/image" Target="../media/image515.png"/></Relationships>
</file>

<file path=ppt/slides/_rels/slide4.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40.xml.rels><?xml version="1.0" encoding="UTF-8" standalone="yes"?>
<Relationships xmlns="http://schemas.openxmlformats.org/package/2006/relationships"><Relationship Id="rId8" Type="http://schemas.openxmlformats.org/officeDocument/2006/relationships/image" Target="../media/image507.png"/><Relationship Id="rId3" Type="http://schemas.openxmlformats.org/officeDocument/2006/relationships/image" Target="../media/image517.png"/><Relationship Id="rId7" Type="http://schemas.openxmlformats.org/officeDocument/2006/relationships/image" Target="../media/image504.png"/><Relationship Id="rId2" Type="http://schemas.openxmlformats.org/officeDocument/2006/relationships/image" Target="../media/image516.png"/><Relationship Id="rId1" Type="http://schemas.openxmlformats.org/officeDocument/2006/relationships/slideLayout" Target="../slideLayouts/slideLayout7.xml"/><Relationship Id="rId6" Type="http://schemas.openxmlformats.org/officeDocument/2006/relationships/image" Target="../media/image520.png"/><Relationship Id="rId5" Type="http://schemas.openxmlformats.org/officeDocument/2006/relationships/image" Target="../media/image519.png"/><Relationship Id="rId4" Type="http://schemas.openxmlformats.org/officeDocument/2006/relationships/image" Target="../media/image518.pn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oleObject" Target="../embeddings/oleObject62.bin"/><Relationship Id="rId7" Type="http://schemas.openxmlformats.org/officeDocument/2006/relationships/image" Target="../media/image527.png"/><Relationship Id="rId12" Type="http://schemas.openxmlformats.org/officeDocument/2006/relationships/image" Target="../media/image530.png"/><Relationship Id="rId2" Type="http://schemas.openxmlformats.org/officeDocument/2006/relationships/image" Target="../media/image521.png"/><Relationship Id="rId1" Type="http://schemas.openxmlformats.org/officeDocument/2006/relationships/slideLayout" Target="../slideLayouts/slideLayout7.xml"/><Relationship Id="rId6" Type="http://schemas.openxmlformats.org/officeDocument/2006/relationships/image" Target="../media/image179.png"/><Relationship Id="rId11" Type="http://schemas.openxmlformats.org/officeDocument/2006/relationships/image" Target="../media/image523.png"/><Relationship Id="rId5" Type="http://schemas.openxmlformats.org/officeDocument/2006/relationships/image" Target="../media/image525.png"/><Relationship Id="rId10" Type="http://schemas.openxmlformats.org/officeDocument/2006/relationships/image" Target="../media/image528.png"/><Relationship Id="rId4" Type="http://schemas.openxmlformats.org/officeDocument/2006/relationships/image" Target="../media/image178.wmf"/><Relationship Id="rId9" Type="http://schemas.openxmlformats.org/officeDocument/2006/relationships/image" Target="../media/image177.wmf"/></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180.wmf"/><Relationship Id="rId7" Type="http://schemas.openxmlformats.org/officeDocument/2006/relationships/image" Target="../media/image182.wmf"/><Relationship Id="rId2" Type="http://schemas.openxmlformats.org/officeDocument/2006/relationships/oleObject" Target="../embeddings/oleObject63.bin"/><Relationship Id="rId1" Type="http://schemas.openxmlformats.org/officeDocument/2006/relationships/slideLayout" Target="../slideLayouts/slideLayout7.xml"/><Relationship Id="rId6" Type="http://schemas.openxmlformats.org/officeDocument/2006/relationships/oleObject" Target="../embeddings/oleObject65.bin"/><Relationship Id="rId5" Type="http://schemas.openxmlformats.org/officeDocument/2006/relationships/image" Target="../media/image181.wmf"/><Relationship Id="rId4" Type="http://schemas.openxmlformats.org/officeDocument/2006/relationships/oleObject" Target="../embeddings/oleObject64.bin"/><Relationship Id="rId9" Type="http://schemas.openxmlformats.org/officeDocument/2006/relationships/image" Target="../media/image183.wmf"/></Relationships>
</file>

<file path=ppt/slides/_rels/slide43.xml.rels><?xml version="1.0" encoding="UTF-8" standalone="yes"?>
<Relationships xmlns="http://schemas.openxmlformats.org/package/2006/relationships"><Relationship Id="rId3" Type="http://schemas.openxmlformats.org/officeDocument/2006/relationships/image" Target="../media/image184.wmf"/><Relationship Id="rId7" Type="http://schemas.openxmlformats.org/officeDocument/2006/relationships/image" Target="../media/image186.wmf"/><Relationship Id="rId2" Type="http://schemas.openxmlformats.org/officeDocument/2006/relationships/oleObject" Target="../embeddings/oleObject67.bin"/><Relationship Id="rId1" Type="http://schemas.openxmlformats.org/officeDocument/2006/relationships/slideLayout" Target="../slideLayouts/slideLayout7.xml"/><Relationship Id="rId6" Type="http://schemas.openxmlformats.org/officeDocument/2006/relationships/oleObject" Target="../embeddings/oleObject69.bin"/><Relationship Id="rId5" Type="http://schemas.openxmlformats.org/officeDocument/2006/relationships/image" Target="../media/image185.wmf"/><Relationship Id="rId4" Type="http://schemas.openxmlformats.org/officeDocument/2006/relationships/oleObject" Target="../embeddings/oleObject68.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image" Target="../media/image192.wmf"/><Relationship Id="rId3" Type="http://schemas.openxmlformats.org/officeDocument/2006/relationships/image" Target="../media/image187.png"/><Relationship Id="rId7" Type="http://schemas.openxmlformats.org/officeDocument/2006/relationships/image" Target="../media/image189.wmf"/><Relationship Id="rId12" Type="http://schemas.openxmlformats.org/officeDocument/2006/relationships/oleObject" Target="../embeddings/oleObject74.bin"/><Relationship Id="rId17" Type="http://schemas.openxmlformats.org/officeDocument/2006/relationships/image" Target="../media/image542.png"/><Relationship Id="rId2" Type="http://schemas.openxmlformats.org/officeDocument/2006/relationships/notesSlide" Target="../notesSlides/notesSlide6.xml"/><Relationship Id="rId16" Type="http://schemas.openxmlformats.org/officeDocument/2006/relationships/image" Target="../media/image541.png"/><Relationship Id="rId1" Type="http://schemas.openxmlformats.org/officeDocument/2006/relationships/slideLayout" Target="../slideLayouts/slideLayout7.xml"/><Relationship Id="rId6" Type="http://schemas.openxmlformats.org/officeDocument/2006/relationships/oleObject" Target="../embeddings/oleObject71.bin"/><Relationship Id="rId11" Type="http://schemas.openxmlformats.org/officeDocument/2006/relationships/image" Target="../media/image191.wmf"/><Relationship Id="rId5" Type="http://schemas.openxmlformats.org/officeDocument/2006/relationships/image" Target="../media/image188.wmf"/><Relationship Id="rId15" Type="http://schemas.openxmlformats.org/officeDocument/2006/relationships/image" Target="../media/image193.wmf"/><Relationship Id="rId10" Type="http://schemas.openxmlformats.org/officeDocument/2006/relationships/oleObject" Target="../embeddings/oleObject73.bin"/><Relationship Id="rId4" Type="http://schemas.openxmlformats.org/officeDocument/2006/relationships/oleObject" Target="../embeddings/oleObject70.bin"/><Relationship Id="rId9" Type="http://schemas.openxmlformats.org/officeDocument/2006/relationships/image" Target="../media/image190.wmf"/><Relationship Id="rId14" Type="http://schemas.openxmlformats.org/officeDocument/2006/relationships/oleObject" Target="../embeddings/oleObject75.bin"/></Relationships>
</file>

<file path=ppt/slides/_rels/slide45.xml.rels><?xml version="1.0" encoding="UTF-8" standalone="yes"?>
<Relationships xmlns="http://schemas.openxmlformats.org/package/2006/relationships"><Relationship Id="rId8" Type="http://schemas.openxmlformats.org/officeDocument/2006/relationships/image" Target="../media/image556.png"/><Relationship Id="rId13" Type="http://schemas.openxmlformats.org/officeDocument/2006/relationships/image" Target="../media/image561.png"/><Relationship Id="rId3" Type="http://schemas.openxmlformats.org/officeDocument/2006/relationships/image" Target="../media/image194.emf"/><Relationship Id="rId7" Type="http://schemas.openxmlformats.org/officeDocument/2006/relationships/image" Target="../media/image555.png"/><Relationship Id="rId12" Type="http://schemas.openxmlformats.org/officeDocument/2006/relationships/image" Target="../media/image560.png"/><Relationship Id="rId2" Type="http://schemas.openxmlformats.org/officeDocument/2006/relationships/image" Target="../media/image551.png"/><Relationship Id="rId1" Type="http://schemas.openxmlformats.org/officeDocument/2006/relationships/slideLayout" Target="../slideLayouts/slideLayout7.xml"/><Relationship Id="rId6" Type="http://schemas.openxmlformats.org/officeDocument/2006/relationships/image" Target="../media/image554.png"/><Relationship Id="rId11" Type="http://schemas.openxmlformats.org/officeDocument/2006/relationships/image" Target="../media/image559.png"/><Relationship Id="rId5" Type="http://schemas.openxmlformats.org/officeDocument/2006/relationships/image" Target="../media/image531.png"/><Relationship Id="rId10" Type="http://schemas.openxmlformats.org/officeDocument/2006/relationships/image" Target="../media/image558.png"/><Relationship Id="rId4" Type="http://schemas.openxmlformats.org/officeDocument/2006/relationships/image" Target="../media/image552.png"/><Relationship Id="rId9" Type="http://schemas.openxmlformats.org/officeDocument/2006/relationships/image" Target="../media/image557.png"/></Relationships>
</file>

<file path=ppt/slides/_rels/slide46.xml.rels><?xml version="1.0" encoding="UTF-8" standalone="yes"?>
<Relationships xmlns="http://schemas.openxmlformats.org/package/2006/relationships"><Relationship Id="rId3" Type="http://schemas.openxmlformats.org/officeDocument/2006/relationships/image" Target="../media/image195.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6.jpg"/></Relationships>
</file>

<file path=ppt/slides/_rels/slide47.xml.rels><?xml version="1.0" encoding="UTF-8" standalone="yes"?>
<Relationships xmlns="http://schemas.openxmlformats.org/package/2006/relationships"><Relationship Id="rId8" Type="http://schemas.openxmlformats.org/officeDocument/2006/relationships/image" Target="../media/image199.wmf"/><Relationship Id="rId13" Type="http://schemas.openxmlformats.org/officeDocument/2006/relationships/image" Target="../media/image202.jpeg"/><Relationship Id="rId3" Type="http://schemas.openxmlformats.org/officeDocument/2006/relationships/oleObject" Target="../embeddings/oleObject76.bin"/><Relationship Id="rId7" Type="http://schemas.openxmlformats.org/officeDocument/2006/relationships/oleObject" Target="../embeddings/oleObject78.bin"/><Relationship Id="rId12" Type="http://schemas.openxmlformats.org/officeDocument/2006/relationships/image" Target="../media/image201.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8.wmf"/><Relationship Id="rId11" Type="http://schemas.openxmlformats.org/officeDocument/2006/relationships/oleObject" Target="../embeddings/oleObject80.bin"/><Relationship Id="rId5" Type="http://schemas.openxmlformats.org/officeDocument/2006/relationships/oleObject" Target="../embeddings/oleObject77.bin"/><Relationship Id="rId10" Type="http://schemas.openxmlformats.org/officeDocument/2006/relationships/image" Target="../media/image200.wmf"/><Relationship Id="rId4" Type="http://schemas.openxmlformats.org/officeDocument/2006/relationships/image" Target="../media/image197.wmf"/><Relationship Id="rId9" Type="http://schemas.openxmlformats.org/officeDocument/2006/relationships/oleObject" Target="../embeddings/oleObject79.bin"/></Relationships>
</file>

<file path=ppt/slides/_rels/slide48.xml.rels><?xml version="1.0" encoding="UTF-8" standalone="yes"?>
<Relationships xmlns="http://schemas.openxmlformats.org/package/2006/relationships"><Relationship Id="rId8" Type="http://schemas.openxmlformats.org/officeDocument/2006/relationships/image" Target="../media/image205.wmf"/><Relationship Id="rId3" Type="http://schemas.openxmlformats.org/officeDocument/2006/relationships/oleObject" Target="../embeddings/oleObject81.bin"/><Relationship Id="rId7" Type="http://schemas.openxmlformats.org/officeDocument/2006/relationships/oleObject" Target="../embeddings/oleObject83.bin"/><Relationship Id="rId12" Type="http://schemas.openxmlformats.org/officeDocument/2006/relationships/image" Target="../media/image207.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4.wmf"/><Relationship Id="rId11" Type="http://schemas.openxmlformats.org/officeDocument/2006/relationships/oleObject" Target="../embeddings/oleObject85.bin"/><Relationship Id="rId5" Type="http://schemas.openxmlformats.org/officeDocument/2006/relationships/oleObject" Target="../embeddings/oleObject82.bin"/><Relationship Id="rId10" Type="http://schemas.openxmlformats.org/officeDocument/2006/relationships/image" Target="../media/image206.wmf"/><Relationship Id="rId4" Type="http://schemas.openxmlformats.org/officeDocument/2006/relationships/image" Target="../media/image203.wmf"/><Relationship Id="rId9" Type="http://schemas.openxmlformats.org/officeDocument/2006/relationships/oleObject" Target="../embeddings/oleObject84.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image" Target="../media/image208.jpg"/><Relationship Id="rId1" Type="http://schemas.openxmlformats.org/officeDocument/2006/relationships/slideLayout" Target="../slideLayouts/slideLayout7.xml"/><Relationship Id="rId6" Type="http://schemas.openxmlformats.org/officeDocument/2006/relationships/image" Target="../media/image200.wmf"/><Relationship Id="rId5" Type="http://schemas.openxmlformats.org/officeDocument/2006/relationships/oleObject" Target="../embeddings/oleObject79.bin"/><Relationship Id="rId4" Type="http://schemas.openxmlformats.org/officeDocument/2006/relationships/image" Target="../media/image209.wmf"/></Relationships>
</file>

<file path=ppt/slides/_rels/slide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8" Type="http://schemas.openxmlformats.org/officeDocument/2006/relationships/image" Target="../media/image585.png"/><Relationship Id="rId13" Type="http://schemas.openxmlformats.org/officeDocument/2006/relationships/image" Target="../media/image588.png"/><Relationship Id="rId3" Type="http://schemas.openxmlformats.org/officeDocument/2006/relationships/image" Target="../media/image210.wmf"/><Relationship Id="rId7" Type="http://schemas.openxmlformats.org/officeDocument/2006/relationships/image" Target="../media/image583.png"/><Relationship Id="rId12" Type="http://schemas.openxmlformats.org/officeDocument/2006/relationships/image" Target="../media/image587.png"/><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image" Target="../media/image584.png"/><Relationship Id="rId11" Type="http://schemas.openxmlformats.org/officeDocument/2006/relationships/image" Target="../media/image125.png"/><Relationship Id="rId5" Type="http://schemas.openxmlformats.org/officeDocument/2006/relationships/image" Target="../media/image211.wmf"/><Relationship Id="rId15" Type="http://schemas.openxmlformats.org/officeDocument/2006/relationships/image" Target="../media/image590.png"/><Relationship Id="rId10" Type="http://schemas.openxmlformats.org/officeDocument/2006/relationships/image" Target="../media/image212.wmf"/><Relationship Id="rId4" Type="http://schemas.openxmlformats.org/officeDocument/2006/relationships/oleObject" Target="../embeddings/oleObject88.bin"/><Relationship Id="rId9" Type="http://schemas.openxmlformats.org/officeDocument/2006/relationships/oleObject" Target="../embeddings/oleObject89.bin"/><Relationship Id="rId14" Type="http://schemas.openxmlformats.org/officeDocument/2006/relationships/image" Target="../media/image589.png"/></Relationships>
</file>

<file path=ppt/slides/_rels/slide52.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image" Target="../media/image213.wmf"/><Relationship Id="rId7" Type="http://schemas.openxmlformats.org/officeDocument/2006/relationships/image" Target="../media/image215.wmf"/><Relationship Id="rId12" Type="http://schemas.openxmlformats.org/officeDocument/2006/relationships/image" Target="../media/image218.jpg"/><Relationship Id="rId2" Type="http://schemas.openxmlformats.org/officeDocument/2006/relationships/oleObject" Target="../embeddings/oleObject90.bin"/><Relationship Id="rId1" Type="http://schemas.openxmlformats.org/officeDocument/2006/relationships/slideLayout" Target="../slideLayouts/slideLayout7.xml"/><Relationship Id="rId6" Type="http://schemas.openxmlformats.org/officeDocument/2006/relationships/oleObject" Target="../embeddings/oleObject92.bin"/><Relationship Id="rId11" Type="http://schemas.openxmlformats.org/officeDocument/2006/relationships/image" Target="../media/image217.wmf"/><Relationship Id="rId5" Type="http://schemas.openxmlformats.org/officeDocument/2006/relationships/image" Target="../media/image214.wmf"/><Relationship Id="rId10" Type="http://schemas.openxmlformats.org/officeDocument/2006/relationships/oleObject" Target="../embeddings/oleObject94.bin"/><Relationship Id="rId4" Type="http://schemas.openxmlformats.org/officeDocument/2006/relationships/oleObject" Target="../embeddings/oleObject91.bin"/><Relationship Id="rId9" Type="http://schemas.openxmlformats.org/officeDocument/2006/relationships/image" Target="../media/image216.wmf"/></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633.png"/><Relationship Id="rId7" Type="http://schemas.openxmlformats.org/officeDocument/2006/relationships/image" Target="../media/image618.png"/><Relationship Id="rId2" Type="http://schemas.openxmlformats.org/officeDocument/2006/relationships/image" Target="../media/image616.png"/><Relationship Id="rId1" Type="http://schemas.openxmlformats.org/officeDocument/2006/relationships/slideLayout" Target="../slideLayouts/slideLayout7.xml"/><Relationship Id="rId6" Type="http://schemas.openxmlformats.org/officeDocument/2006/relationships/image" Target="../media/image617.png"/><Relationship Id="rId5" Type="http://schemas.openxmlformats.org/officeDocument/2006/relationships/image" Target="../media/image635.png"/><Relationship Id="rId10" Type="http://schemas.openxmlformats.org/officeDocument/2006/relationships/image" Target="../media/image619.png"/><Relationship Id="rId4" Type="http://schemas.openxmlformats.org/officeDocument/2006/relationships/image" Target="../media/image6340.png"/><Relationship Id="rId9" Type="http://schemas.openxmlformats.org/officeDocument/2006/relationships/image" Target="../media/image41.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40.png"/><Relationship Id="rId4" Type="http://schemas.openxmlformats.org/officeDocument/2006/relationships/image" Target="../media/image219.wmf"/></Relationships>
</file>

<file path=ppt/slides/_rels/slide56.xml.rels><?xml version="1.0" encoding="UTF-8" standalone="yes"?>
<Relationships xmlns="http://schemas.openxmlformats.org/package/2006/relationships"><Relationship Id="rId3" Type="http://schemas.openxmlformats.org/officeDocument/2006/relationships/image" Target="../media/image634.png"/><Relationship Id="rId7" Type="http://schemas.openxmlformats.org/officeDocument/2006/relationships/image" Target="../media/image656.png"/><Relationship Id="rId2" Type="http://schemas.openxmlformats.org/officeDocument/2006/relationships/image" Target="../media/image125.png"/><Relationship Id="rId1" Type="http://schemas.openxmlformats.org/officeDocument/2006/relationships/slideLayout" Target="../slideLayouts/slideLayout7.xml"/><Relationship Id="rId5" Type="http://schemas.openxmlformats.org/officeDocument/2006/relationships/image" Target="../media/image220.wmf"/><Relationship Id="rId4" Type="http://schemas.openxmlformats.org/officeDocument/2006/relationships/oleObject" Target="../embeddings/oleObject96.bin"/></Relationships>
</file>

<file path=ppt/slides/_rels/slide57.xml.rels><?xml version="1.0" encoding="UTF-8" standalone="yes"?>
<Relationships xmlns="http://schemas.openxmlformats.org/package/2006/relationships"><Relationship Id="rId3" Type="http://schemas.openxmlformats.org/officeDocument/2006/relationships/image" Target="../media/image221.wmf"/><Relationship Id="rId2" Type="http://schemas.openxmlformats.org/officeDocument/2006/relationships/oleObject" Target="../embeddings/oleObject97.bin"/><Relationship Id="rId1" Type="http://schemas.openxmlformats.org/officeDocument/2006/relationships/slideLayout" Target="../slideLayouts/slideLayout7.xml"/><Relationship Id="rId6" Type="http://schemas.openxmlformats.org/officeDocument/2006/relationships/image" Target="../media/image224.jpeg"/><Relationship Id="rId5" Type="http://schemas.openxmlformats.org/officeDocument/2006/relationships/image" Target="../media/image223.png"/><Relationship Id="rId4" Type="http://schemas.openxmlformats.org/officeDocument/2006/relationships/image" Target="../media/image222.png"/></Relationships>
</file>

<file path=ppt/slides/_rels/slide58.xml.rels><?xml version="1.0" encoding="UTF-8" standalone="yes"?>
<Relationships xmlns="http://schemas.openxmlformats.org/package/2006/relationships"><Relationship Id="rId3" Type="http://schemas.openxmlformats.org/officeDocument/2006/relationships/image" Target="../media/image226.jpg"/><Relationship Id="rId2" Type="http://schemas.openxmlformats.org/officeDocument/2006/relationships/image" Target="../media/image225.pn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227.png"/></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image" Target="../media/image228.jpg"/><Relationship Id="rId7" Type="http://schemas.openxmlformats.org/officeDocument/2006/relationships/image" Target="../media/image230.w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oleObject" Target="../embeddings/oleObject99.bin"/><Relationship Id="rId5" Type="http://schemas.openxmlformats.org/officeDocument/2006/relationships/image" Target="../media/image229.wmf"/><Relationship Id="rId4" Type="http://schemas.openxmlformats.org/officeDocument/2006/relationships/oleObject" Target="../embeddings/oleObject98.bin"/><Relationship Id="rId9" Type="http://schemas.openxmlformats.org/officeDocument/2006/relationships/image" Target="../media/image231.wmf"/></Relationships>
</file>

<file path=ppt/slides/_rels/slide6.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image" Target="../media/image27.png"/><Relationship Id="rId7" Type="http://schemas.openxmlformats.org/officeDocument/2006/relationships/image" Target="../media/image29.jpeg"/><Relationship Id="rId12" Type="http://schemas.openxmlformats.org/officeDocument/2006/relationships/image" Target="../media/image3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8.jpg"/><Relationship Id="rId11" Type="http://schemas.openxmlformats.org/officeDocument/2006/relationships/image" Target="../media/image33.jpeg"/><Relationship Id="rId5" Type="http://schemas.openxmlformats.org/officeDocument/2006/relationships/image" Target="../media/image27.wmf"/><Relationship Id="rId10" Type="http://schemas.openxmlformats.org/officeDocument/2006/relationships/image" Target="../media/image32.jpg"/><Relationship Id="rId4" Type="http://schemas.openxmlformats.org/officeDocument/2006/relationships/oleObject" Target="../embeddings/oleObject1.bin"/><Relationship Id="rId9" Type="http://schemas.openxmlformats.org/officeDocument/2006/relationships/image" Target="../media/image31.jpg"/></Relationships>
</file>

<file path=ppt/slides/_rels/slide60.xml.rels><?xml version="1.0" encoding="UTF-8" standalone="yes"?>
<Relationships xmlns="http://schemas.openxmlformats.org/package/2006/relationships"><Relationship Id="rId8" Type="http://schemas.openxmlformats.org/officeDocument/2006/relationships/image" Target="../media/image235.emf"/><Relationship Id="rId13" Type="http://schemas.openxmlformats.org/officeDocument/2006/relationships/image" Target="../media/image236.wmf"/><Relationship Id="rId3" Type="http://schemas.openxmlformats.org/officeDocument/2006/relationships/image" Target="../media/image232.wmf"/><Relationship Id="rId7" Type="http://schemas.openxmlformats.org/officeDocument/2006/relationships/image" Target="../media/image234.wmf"/><Relationship Id="rId12" Type="http://schemas.openxmlformats.org/officeDocument/2006/relationships/oleObject" Target="../embeddings/oleObject104.bin"/><Relationship Id="rId2" Type="http://schemas.openxmlformats.org/officeDocument/2006/relationships/oleObject" Target="../embeddings/oleObject101.bin"/><Relationship Id="rId1" Type="http://schemas.openxmlformats.org/officeDocument/2006/relationships/slideLayout" Target="../slideLayouts/slideLayout7.xml"/><Relationship Id="rId6" Type="http://schemas.openxmlformats.org/officeDocument/2006/relationships/oleObject" Target="../embeddings/oleObject103.bin"/><Relationship Id="rId11" Type="http://schemas.openxmlformats.org/officeDocument/2006/relationships/image" Target="../media/image228.jpg"/><Relationship Id="rId5" Type="http://schemas.openxmlformats.org/officeDocument/2006/relationships/image" Target="../media/image233.wmf"/><Relationship Id="rId15" Type="http://schemas.openxmlformats.org/officeDocument/2006/relationships/image" Target="../media/image231.wmf"/><Relationship Id="rId10" Type="http://schemas.openxmlformats.org/officeDocument/2006/relationships/image" Target="../media/image229.wmf"/><Relationship Id="rId4" Type="http://schemas.openxmlformats.org/officeDocument/2006/relationships/oleObject" Target="../embeddings/oleObject102.bin"/><Relationship Id="rId9" Type="http://schemas.openxmlformats.org/officeDocument/2006/relationships/oleObject" Target="../embeddings/oleObject98.bin"/><Relationship Id="rId14" Type="http://schemas.openxmlformats.org/officeDocument/2006/relationships/oleObject" Target="../embeddings/oleObject100.bin"/></Relationships>
</file>

<file path=ppt/slides/_rels/slide61.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23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40.jpg"/><Relationship Id="rId2" Type="http://schemas.openxmlformats.org/officeDocument/2006/relationships/image" Target="../media/image239.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241.png"/><Relationship Id="rId7" Type="http://schemas.openxmlformats.org/officeDocument/2006/relationships/image" Target="../media/image245.jp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44.png"/><Relationship Id="rId5" Type="http://schemas.openxmlformats.org/officeDocument/2006/relationships/image" Target="../media/image243.png"/><Relationship Id="rId4" Type="http://schemas.openxmlformats.org/officeDocument/2006/relationships/image" Target="../media/image242.png"/></Relationships>
</file>

<file path=ppt/slides/_rels/slide64.xml.rels><?xml version="1.0" encoding="UTF-8" standalone="yes"?>
<Relationships xmlns="http://schemas.openxmlformats.org/package/2006/relationships"><Relationship Id="rId8" Type="http://schemas.openxmlformats.org/officeDocument/2006/relationships/image" Target="../media/image251.png"/><Relationship Id="rId3" Type="http://schemas.openxmlformats.org/officeDocument/2006/relationships/image" Target="../media/image247.png"/><Relationship Id="rId7" Type="http://schemas.openxmlformats.org/officeDocument/2006/relationships/image" Target="../media/image250.png"/><Relationship Id="rId2" Type="http://schemas.openxmlformats.org/officeDocument/2006/relationships/image" Target="../media/image246.png"/><Relationship Id="rId1" Type="http://schemas.openxmlformats.org/officeDocument/2006/relationships/slideLayout" Target="../slideLayouts/slideLayout7.xml"/><Relationship Id="rId6" Type="http://schemas.openxmlformats.org/officeDocument/2006/relationships/image" Target="../media/image249.png"/><Relationship Id="rId5" Type="http://schemas.openxmlformats.org/officeDocument/2006/relationships/image" Target="../media/image248.png"/><Relationship Id="rId4" Type="http://schemas.openxmlformats.org/officeDocument/2006/relationships/image" Target="../media/image245.jpg"/></Relationships>
</file>

<file path=ppt/slides/_rels/slide65.xml.rels><?xml version="1.0" encoding="UTF-8" standalone="yes"?>
<Relationships xmlns="http://schemas.openxmlformats.org/package/2006/relationships"><Relationship Id="rId3" Type="http://schemas.openxmlformats.org/officeDocument/2006/relationships/image" Target="../media/image253.png"/><Relationship Id="rId7" Type="http://schemas.openxmlformats.org/officeDocument/2006/relationships/image" Target="../media/image257.jpeg"/><Relationship Id="rId2" Type="http://schemas.openxmlformats.org/officeDocument/2006/relationships/image" Target="../media/image252.png"/><Relationship Id="rId1" Type="http://schemas.openxmlformats.org/officeDocument/2006/relationships/slideLayout" Target="../slideLayouts/slideLayout7.xml"/><Relationship Id="rId6" Type="http://schemas.openxmlformats.org/officeDocument/2006/relationships/image" Target="../media/image256.jpeg"/><Relationship Id="rId5" Type="http://schemas.openxmlformats.org/officeDocument/2006/relationships/image" Target="../media/image255.png"/><Relationship Id="rId4" Type="http://schemas.openxmlformats.org/officeDocument/2006/relationships/image" Target="../media/image254.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59.png"/><Relationship Id="rId2" Type="http://schemas.openxmlformats.org/officeDocument/2006/relationships/image" Target="../media/image258.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image" Target="../media/image265.jpeg"/><Relationship Id="rId3" Type="http://schemas.openxmlformats.org/officeDocument/2006/relationships/image" Target="../media/image6.png"/><Relationship Id="rId7" Type="http://schemas.openxmlformats.org/officeDocument/2006/relationships/image" Target="../media/image264.png"/><Relationship Id="rId2" Type="http://schemas.openxmlformats.org/officeDocument/2006/relationships/image" Target="../media/image260.png"/><Relationship Id="rId1" Type="http://schemas.openxmlformats.org/officeDocument/2006/relationships/slideLayout" Target="../slideLayouts/slideLayout7.xml"/><Relationship Id="rId6" Type="http://schemas.openxmlformats.org/officeDocument/2006/relationships/image" Target="../media/image263.jpeg"/><Relationship Id="rId5" Type="http://schemas.openxmlformats.org/officeDocument/2006/relationships/image" Target="../media/image262.png"/><Relationship Id="rId4" Type="http://schemas.openxmlformats.org/officeDocument/2006/relationships/image" Target="../media/image261.gif"/><Relationship Id="rId9" Type="http://schemas.openxmlformats.org/officeDocument/2006/relationships/image" Target="../media/image252.png"/></Relationships>
</file>

<file path=ppt/slides/_rels/slide69.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8.wmf"/><Relationship Id="rId5" Type="http://schemas.openxmlformats.org/officeDocument/2006/relationships/image" Target="../media/image37.png"/><Relationship Id="rId4" Type="http://schemas.openxmlformats.org/officeDocument/2006/relationships/image" Target="../media/image35.png"/></Relationships>
</file>

<file path=ppt/slides/_rels/slide70.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image" Target="../media/image266.jpeg"/><Relationship Id="rId1" Type="http://schemas.openxmlformats.org/officeDocument/2006/relationships/slideLayout" Target="../slideLayouts/slideLayout7.xml"/><Relationship Id="rId6" Type="http://schemas.openxmlformats.org/officeDocument/2006/relationships/image" Target="../media/image270.png"/><Relationship Id="rId5" Type="http://schemas.openxmlformats.org/officeDocument/2006/relationships/image" Target="../media/image269.jpg"/><Relationship Id="rId4" Type="http://schemas.openxmlformats.org/officeDocument/2006/relationships/image" Target="../media/image268.jpg"/></Relationships>
</file>

<file path=ppt/slides/_rels/slide71.xml.rels><?xml version="1.0" encoding="UTF-8" standalone="yes"?>
<Relationships xmlns="http://schemas.openxmlformats.org/package/2006/relationships"><Relationship Id="rId3" Type="http://schemas.openxmlformats.org/officeDocument/2006/relationships/image" Target="../media/image272.png"/><Relationship Id="rId2" Type="http://schemas.openxmlformats.org/officeDocument/2006/relationships/image" Target="../media/image271.png"/><Relationship Id="rId1" Type="http://schemas.openxmlformats.org/officeDocument/2006/relationships/slideLayout" Target="../slideLayouts/slideLayout7.xml"/><Relationship Id="rId5" Type="http://schemas.openxmlformats.org/officeDocument/2006/relationships/image" Target="../media/image274.png"/><Relationship Id="rId4" Type="http://schemas.openxmlformats.org/officeDocument/2006/relationships/image" Target="../media/image27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1.wmf"/><Relationship Id="rId12" Type="http://schemas.openxmlformats.org/officeDocument/2006/relationships/oleObject" Target="../embeddings/oleObject7.bin"/><Relationship Id="rId2" Type="http://schemas.openxmlformats.org/officeDocument/2006/relationships/oleObject" Target="../embeddings/oleObject2.bin"/><Relationship Id="rId1" Type="http://schemas.openxmlformats.org/officeDocument/2006/relationships/slideLayout" Target="../slideLayouts/slideLayout7.xml"/><Relationship Id="rId6" Type="http://schemas.openxmlformats.org/officeDocument/2006/relationships/oleObject" Target="../embeddings/oleObject4.bin"/><Relationship Id="rId11" Type="http://schemas.openxmlformats.org/officeDocument/2006/relationships/image" Target="../media/image43.wmf"/><Relationship Id="rId5" Type="http://schemas.openxmlformats.org/officeDocument/2006/relationships/image" Target="../media/image40.wmf"/><Relationship Id="rId15" Type="http://schemas.openxmlformats.org/officeDocument/2006/relationships/image" Target="../media/image46.jpg"/><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42.wmf"/><Relationship Id="rId14" Type="http://schemas.openxmlformats.org/officeDocument/2006/relationships/image" Target="../media/image45.jpg"/></Relationships>
</file>

<file path=ppt/slides/_rels/slide9.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jpg"/><Relationship Id="rId4" Type="http://schemas.openxmlformats.org/officeDocument/2006/relationships/image" Target="../media/image4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2000" y="1046464"/>
            <a:ext cx="4190827" cy="830997"/>
          </a:xfrm>
          <a:prstGeom prst="rect">
            <a:avLst/>
          </a:prstGeom>
          <a:noFill/>
        </p:spPr>
        <p:txBody>
          <a:bodyPr wrap="none" rtlCol="0">
            <a:spAutoFit/>
          </a:bodyPr>
          <a:lstStyle/>
          <a:p>
            <a:pPr algn="ctr"/>
            <a:r>
              <a:rPr lang="en-US" sz="2400" i="1" dirty="0"/>
              <a:t>David Alesini</a:t>
            </a:r>
          </a:p>
          <a:p>
            <a:pPr algn="ctr"/>
            <a:r>
              <a:rPr lang="en-US" sz="2400" i="1" dirty="0"/>
              <a:t>(INFN-LNF, Frascati, Rome, Italy)</a:t>
            </a:r>
          </a:p>
        </p:txBody>
      </p:sp>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1999" y="2169989"/>
            <a:ext cx="4167985" cy="2788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C:\Users\David\Desktop\MASTER LEZIONI\CAS_2016\20080501_dc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8000" y="2169989"/>
            <a:ext cx="4173886" cy="2784854"/>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extLst>
              <a:ext uri="{FF2B5EF4-FFF2-40B4-BE49-F238E27FC236}">
                <a16:creationId xmlns:a16="http://schemas.microsoft.com/office/drawing/2014/main" id="{574B1060-8EB9-F6DD-2593-16EBE66E5983}"/>
              </a:ext>
            </a:extLst>
          </p:cNvPr>
          <p:cNvSpPr/>
          <p:nvPr/>
        </p:nvSpPr>
        <p:spPr>
          <a:xfrm>
            <a:off x="1416000" y="177613"/>
            <a:ext cx="9144000" cy="830997"/>
          </a:xfrm>
          <a:prstGeom prst="rect">
            <a:avLst/>
          </a:prstGeom>
        </p:spPr>
        <p:txBody>
          <a:bodyPr wrap="square">
            <a:spAutoFit/>
          </a:bodyPr>
          <a:lstStyle/>
          <a:p>
            <a:pPr algn="ctr"/>
            <a:r>
              <a:rPr lang="en-US" sz="4800" dirty="0"/>
              <a:t>Linear Accelerators </a:t>
            </a:r>
          </a:p>
        </p:txBody>
      </p:sp>
      <p:pic>
        <p:nvPicPr>
          <p:cNvPr id="8" name="Picture 3">
            <a:extLst>
              <a:ext uri="{FF2B5EF4-FFF2-40B4-BE49-F238E27FC236}">
                <a16:creationId xmlns:a16="http://schemas.microsoft.com/office/drawing/2014/main" id="{F462B925-71AE-6344-8785-85143C0C5F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000" y="5132293"/>
            <a:ext cx="2382216" cy="15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8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2"/>
          <p:cNvSpPr>
            <a:spLocks noChangeArrowheads="1"/>
          </p:cNvSpPr>
          <p:nvPr/>
        </p:nvSpPr>
        <p:spPr bwMode="auto">
          <a:xfrm>
            <a:off x="1524001" y="-1"/>
            <a:ext cx="9176497" cy="428625"/>
          </a:xfrm>
          <a:prstGeom prst="rect">
            <a:avLst/>
          </a:prstGeom>
          <a:noFill/>
          <a:ln w="9525">
            <a:noFill/>
            <a:miter lim="800000"/>
            <a:headEnd/>
            <a:tailEnd/>
          </a:ln>
          <a:effectLst/>
        </p:spPr>
        <p:txBody>
          <a:bodyPr anchor="ctr"/>
          <a:lstStyle/>
          <a:p>
            <a:pPr algn="ctr"/>
            <a:r>
              <a:rPr lang="en-US" altLang="en-US" sz="2800" b="1" cap="all" dirty="0"/>
              <a:t>RF Accelerators : </a:t>
            </a:r>
            <a:r>
              <a:rPr lang="en-US" altLang="en-US" sz="2800" b="1" cap="all" dirty="0" err="1"/>
              <a:t>Wideröe</a:t>
            </a:r>
            <a:r>
              <a:rPr lang="en-US" altLang="en-US" sz="2800" b="1" cap="all" dirty="0"/>
              <a:t> “Drift Tube LINAC” (DTL)</a:t>
            </a:r>
          </a:p>
        </p:txBody>
      </p:sp>
      <p:pic>
        <p:nvPicPr>
          <p:cNvPr id="20" name="Picture 18"/>
          <p:cNvPicPr>
            <a:picLocks noChangeAspect="1" noChangeArrowheads="1"/>
          </p:cNvPicPr>
          <p:nvPr/>
        </p:nvPicPr>
        <p:blipFill>
          <a:blip r:embed="rId2" cstate="print"/>
          <a:srcRect/>
          <a:stretch>
            <a:fillRect/>
          </a:stretch>
        </p:blipFill>
        <p:spPr>
          <a:xfrm>
            <a:off x="10897934" y="776773"/>
            <a:ext cx="1028700" cy="1441450"/>
          </a:xfrm>
          <a:prstGeom prst="rect">
            <a:avLst/>
          </a:prstGeom>
          <a:noFill/>
          <a:ln/>
        </p:spPr>
      </p:pic>
      <p:sp>
        <p:nvSpPr>
          <p:cNvPr id="22" name="Rectangle 5"/>
          <p:cNvSpPr>
            <a:spLocks noChangeArrowheads="1"/>
          </p:cNvSpPr>
          <p:nvPr/>
        </p:nvSpPr>
        <p:spPr bwMode="auto">
          <a:xfrm>
            <a:off x="32790" y="945106"/>
            <a:ext cx="6096000" cy="2062103"/>
          </a:xfrm>
          <a:prstGeom prst="rect">
            <a:avLst/>
          </a:prstGeom>
          <a:noFill/>
          <a:ln w="38100">
            <a:noFill/>
            <a:miter lim="800000"/>
            <a:headEnd/>
            <a:tailEnd/>
          </a:ln>
          <a:effectLst/>
        </p:spPr>
        <p:txBody>
          <a:bodyPr wrap="square">
            <a:spAutoFit/>
          </a:bodyPr>
          <a:lstStyle/>
          <a:p>
            <a:pPr algn="just"/>
            <a:r>
              <a:rPr lang="en-US" altLang="en-US" sz="1600" dirty="0"/>
              <a:t>Basic idea: the particles are accelerated by the electric field in the gap between electrodes connected alternatively to the poles of an AC generator. This original idea of </a:t>
            </a:r>
            <a:r>
              <a:rPr lang="en-US" altLang="en-US" sz="1600" b="1" dirty="0" err="1"/>
              <a:t>Ising</a:t>
            </a:r>
            <a:r>
              <a:rPr lang="en-US" altLang="en-US" sz="1600" dirty="0"/>
              <a:t> (1924) was implemented by </a:t>
            </a:r>
            <a:r>
              <a:rPr lang="en-US" altLang="en-US" sz="1600" b="1" dirty="0" err="1"/>
              <a:t>Wideroe</a:t>
            </a:r>
            <a:r>
              <a:rPr lang="en-US" altLang="en-US" sz="1600" dirty="0"/>
              <a:t> (1927) who applied a sine-wave voltage to a sequence of </a:t>
            </a:r>
            <a:r>
              <a:rPr lang="en-US" altLang="en-US" sz="1600" b="1" dirty="0"/>
              <a:t>drift tubes</a:t>
            </a:r>
            <a:r>
              <a:rPr lang="en-US" altLang="en-US" sz="1600" dirty="0"/>
              <a:t>. The particles </a:t>
            </a:r>
            <a:r>
              <a:rPr lang="en-US" altLang="en-US" sz="1600" b="1" dirty="0"/>
              <a:t>do not experience any force while travelling inside the tubes </a:t>
            </a:r>
            <a:r>
              <a:rPr lang="en-US" altLang="en-US" sz="1600" dirty="0"/>
              <a:t>(equipotential regions) and are </a:t>
            </a:r>
            <a:r>
              <a:rPr lang="en-US" altLang="en-US" sz="1600" b="1" dirty="0"/>
              <a:t>accelerated across the gaps</a:t>
            </a:r>
            <a:r>
              <a:rPr lang="en-US" altLang="en-US" sz="1600" dirty="0"/>
              <a:t>. This kind of structure is called </a:t>
            </a:r>
            <a:r>
              <a:rPr lang="en-US" altLang="en-US" sz="1600" b="1" dirty="0"/>
              <a:t>Drift Tube LINAC (DTL).</a:t>
            </a:r>
          </a:p>
          <a:p>
            <a:pPr algn="just"/>
            <a:endParaRPr lang="en-US" altLang="en-US" sz="1600" dirty="0"/>
          </a:p>
        </p:txBody>
      </p:sp>
      <p:pic>
        <p:nvPicPr>
          <p:cNvPr id="9" name="Picture 12" descr="fig2"/>
          <p:cNvPicPr>
            <a:picLocks noChangeAspect="1" noChangeArrowheads="1"/>
          </p:cNvPicPr>
          <p:nvPr/>
        </p:nvPicPr>
        <p:blipFill>
          <a:blip r:embed="rId3"/>
          <a:srcRect/>
          <a:stretch>
            <a:fillRect/>
          </a:stretch>
        </p:blipFill>
        <p:spPr bwMode="auto">
          <a:xfrm>
            <a:off x="6664458" y="898261"/>
            <a:ext cx="4160069" cy="1319962"/>
          </a:xfrm>
          <a:prstGeom prst="rect">
            <a:avLst/>
          </a:prstGeom>
          <a:noFill/>
          <a:ln w="9525">
            <a:noFill/>
            <a:miter lim="800000"/>
            <a:headEnd/>
            <a:tailEnd/>
          </a:ln>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4780" y="4709079"/>
            <a:ext cx="7145123" cy="1813076"/>
          </a:xfrm>
          <a:prstGeom prst="rect">
            <a:avLst/>
          </a:prstGeom>
        </p:spPr>
      </p:pic>
      <p:grpSp>
        <p:nvGrpSpPr>
          <p:cNvPr id="28" name="Gruppo 27"/>
          <p:cNvGrpSpPr/>
          <p:nvPr/>
        </p:nvGrpSpPr>
        <p:grpSpPr>
          <a:xfrm>
            <a:off x="7232490" y="2518794"/>
            <a:ext cx="2967316" cy="412378"/>
            <a:chOff x="4446493" y="2250140"/>
            <a:chExt cx="2967316" cy="412378"/>
          </a:xfrm>
        </p:grpSpPr>
        <p:sp>
          <p:nvSpPr>
            <p:cNvPr id="3" name="Memoria ad accesso diretto 2"/>
            <p:cNvSpPr/>
            <p:nvPr/>
          </p:nvSpPr>
          <p:spPr>
            <a:xfrm>
              <a:off x="4446493"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Memoria ad accesso diretto 11"/>
            <p:cNvSpPr/>
            <p:nvPr/>
          </p:nvSpPr>
          <p:spPr>
            <a:xfrm>
              <a:off x="5226422" y="2250140"/>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Memoria ad accesso diretto 13"/>
            <p:cNvSpPr/>
            <p:nvPr/>
          </p:nvSpPr>
          <p:spPr>
            <a:xfrm>
              <a:off x="6006351"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Memoria ad accesso diretto 14"/>
            <p:cNvSpPr/>
            <p:nvPr/>
          </p:nvSpPr>
          <p:spPr>
            <a:xfrm>
              <a:off x="6786280"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grpSp>
        <p:nvGrpSpPr>
          <p:cNvPr id="11" name="Gruppo 10"/>
          <p:cNvGrpSpPr/>
          <p:nvPr/>
        </p:nvGrpSpPr>
        <p:grpSpPr>
          <a:xfrm>
            <a:off x="7761409" y="2724982"/>
            <a:ext cx="2029097" cy="8957"/>
            <a:chOff x="4975411" y="2456327"/>
            <a:chExt cx="2029097" cy="8957"/>
          </a:xfrm>
        </p:grpSpPr>
        <p:cxnSp>
          <p:nvCxnSpPr>
            <p:cNvPr id="23" name="Connettore 2 22"/>
            <p:cNvCxnSpPr/>
            <p:nvPr/>
          </p:nvCxnSpPr>
          <p:spPr>
            <a:xfrm flipH="1">
              <a:off x="6568049" y="2456327"/>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H="1" flipV="1">
              <a:off x="4975411" y="2465280"/>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5731298" y="2465281"/>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a:off x="7779339" y="2734842"/>
            <a:ext cx="2011167" cy="8954"/>
            <a:chOff x="4984376" y="2796987"/>
            <a:chExt cx="2011167" cy="8954"/>
          </a:xfrm>
        </p:grpSpPr>
        <p:cxnSp>
          <p:nvCxnSpPr>
            <p:cNvPr id="5" name="Connettore 2 4"/>
            <p:cNvCxnSpPr/>
            <p:nvPr/>
          </p:nvCxnSpPr>
          <p:spPr>
            <a:xfrm flipV="1">
              <a:off x="4984376" y="2796987"/>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a:off x="5740263" y="2796988"/>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6559084" y="2805940"/>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3" name="Ovale 32"/>
          <p:cNvSpPr/>
          <p:nvPr/>
        </p:nvSpPr>
        <p:spPr>
          <a:xfrm>
            <a:off x="6921640" y="2711075"/>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a:off x="7927641" y="2702124"/>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e 34"/>
          <p:cNvSpPr/>
          <p:nvPr/>
        </p:nvSpPr>
        <p:spPr>
          <a:xfrm>
            <a:off x="8695164" y="2706143"/>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e 35"/>
          <p:cNvSpPr/>
          <p:nvPr/>
        </p:nvSpPr>
        <p:spPr>
          <a:xfrm>
            <a:off x="9524313" y="2711075"/>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4656523" y="6480621"/>
            <a:ext cx="620559"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4799526" y="6480621"/>
            <a:ext cx="360996" cy="369332"/>
          </a:xfrm>
          <a:prstGeom prst="rect">
            <a:avLst/>
          </a:prstGeom>
          <a:noFill/>
        </p:spPr>
        <p:txBody>
          <a:bodyPr wrap="none" rtlCol="0">
            <a:spAutoFit/>
          </a:bodyPr>
          <a:lstStyle/>
          <a:p>
            <a:r>
              <a:rPr lang="en-US" dirty="0"/>
              <a:t>L</a:t>
            </a:r>
            <a:r>
              <a:rPr lang="en-US" baseline="-25000" dirty="0"/>
              <a:t>1</a:t>
            </a:r>
          </a:p>
        </p:txBody>
      </p:sp>
      <p:cxnSp>
        <p:nvCxnSpPr>
          <p:cNvPr id="29" name="Connettore 2 28"/>
          <p:cNvCxnSpPr/>
          <p:nvPr/>
        </p:nvCxnSpPr>
        <p:spPr>
          <a:xfrm>
            <a:off x="6237208" y="6534267"/>
            <a:ext cx="927145" cy="6856"/>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CasellaDiTesto 29"/>
          <p:cNvSpPr txBox="1"/>
          <p:nvPr/>
        </p:nvSpPr>
        <p:spPr>
          <a:xfrm>
            <a:off x="6525922" y="6480621"/>
            <a:ext cx="362600" cy="369332"/>
          </a:xfrm>
          <a:prstGeom prst="rect">
            <a:avLst/>
          </a:prstGeom>
          <a:noFill/>
        </p:spPr>
        <p:txBody>
          <a:bodyPr wrap="none" rtlCol="0">
            <a:spAutoFit/>
          </a:bodyPr>
          <a:lstStyle/>
          <a:p>
            <a:r>
              <a:rPr lang="en-US" dirty="0"/>
              <a:t>L</a:t>
            </a:r>
            <a:r>
              <a:rPr lang="en-US" baseline="-25000" dirty="0"/>
              <a:t>n</a:t>
            </a:r>
          </a:p>
        </p:txBody>
      </p:sp>
      <p:sp>
        <p:nvSpPr>
          <p:cNvPr id="31" name="CasellaDiTesto 30"/>
          <p:cNvSpPr txBox="1"/>
          <p:nvPr/>
        </p:nvSpPr>
        <p:spPr>
          <a:xfrm>
            <a:off x="5043746" y="309416"/>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
        <p:nvSpPr>
          <p:cNvPr id="16" name="Text Box 10"/>
          <p:cNvSpPr txBox="1">
            <a:spLocks noChangeArrowheads="1"/>
          </p:cNvSpPr>
          <p:nvPr/>
        </p:nvSpPr>
        <p:spPr bwMode="auto">
          <a:xfrm>
            <a:off x="32790" y="3281502"/>
            <a:ext cx="12159210" cy="2062103"/>
          </a:xfrm>
          <a:prstGeom prst="rect">
            <a:avLst/>
          </a:prstGeom>
          <a:noFill/>
          <a:ln w="9525">
            <a:noFill/>
            <a:miter lim="800000"/>
            <a:headEnd/>
            <a:tailEnd/>
          </a:ln>
          <a:effectLst/>
        </p:spPr>
        <p:txBody>
          <a:bodyPr wrap="square">
            <a:spAutoFit/>
          </a:bodyPr>
          <a:lstStyle/>
          <a:p>
            <a:pPr algn="just"/>
            <a:r>
              <a:rPr lang="en-US" altLang="en-US" sz="1600" dirty="0">
                <a:sym typeface="Symbol"/>
              </a:rPr>
              <a:t></a:t>
            </a:r>
            <a:r>
              <a:rPr lang="en-US" altLang="en-US" sz="1600" dirty="0"/>
              <a:t>If the </a:t>
            </a:r>
            <a:r>
              <a:rPr lang="en-US" altLang="en-US" sz="1600" b="1" dirty="0"/>
              <a:t>length of the tubes (or, equivalently, the distances between the centers of the accelerating gaps) </a:t>
            </a:r>
            <a:r>
              <a:rPr lang="en-US" altLang="en-US" sz="1600" dirty="0"/>
              <a:t>increases with the particle velocity during the acceleration such that the </a:t>
            </a:r>
            <a:r>
              <a:rPr lang="en-US" altLang="en-US" sz="1600" b="1" dirty="0"/>
              <a:t>time of flight between gaps is kept constant and equal to half of the RF period, </a:t>
            </a:r>
            <a:r>
              <a:rPr lang="en-US" altLang="en-US" sz="1600" dirty="0"/>
              <a:t>the particles are subject to a </a:t>
            </a:r>
            <a:r>
              <a:rPr lang="en-US" altLang="en-US" sz="1600" b="1" dirty="0"/>
              <a:t>synchronous accelerating voltage </a:t>
            </a:r>
            <a:r>
              <a:rPr lang="en-US" altLang="en-US" sz="1600" dirty="0"/>
              <a:t>and experience an energy gain of </a:t>
            </a:r>
            <a:r>
              <a:rPr lang="en-US" altLang="en-US" sz="1600" i="1" dirty="0"/>
              <a:t>∆E=</a:t>
            </a:r>
            <a:r>
              <a:rPr lang="en-US" altLang="en-US" sz="1600" i="1" dirty="0" err="1"/>
              <a:t>q</a:t>
            </a:r>
            <a:r>
              <a:rPr lang="en-US" altLang="en-US" sz="1600" i="1" dirty="0" err="1">
                <a:cs typeface="Arial" pitchFamily="34" charset="0"/>
              </a:rPr>
              <a:t>∆</a:t>
            </a:r>
            <a:r>
              <a:rPr lang="en-US" altLang="en-US" sz="1600" i="1" dirty="0" err="1"/>
              <a:t>V</a:t>
            </a:r>
            <a:r>
              <a:rPr lang="en-US" altLang="en-US" sz="1600" dirty="0"/>
              <a:t>  at each gap crossing.</a:t>
            </a:r>
          </a:p>
          <a:p>
            <a:pPr algn="just"/>
            <a:endParaRPr lang="en-US" altLang="en-US" sz="1600" dirty="0"/>
          </a:p>
          <a:p>
            <a:pPr algn="just"/>
            <a:r>
              <a:rPr lang="en-US" altLang="en-US" sz="1600" dirty="0">
                <a:sym typeface="Symbol"/>
              </a:rPr>
              <a:t></a:t>
            </a:r>
            <a:r>
              <a:rPr lang="en-US" altLang="en-US" sz="1600" dirty="0"/>
              <a:t>In principle a single </a:t>
            </a:r>
            <a:r>
              <a:rPr lang="en-US" altLang="en-US" sz="1600" b="1" dirty="0"/>
              <a:t>RF generator </a:t>
            </a:r>
            <a:r>
              <a:rPr lang="en-US" altLang="en-US" sz="1600" dirty="0"/>
              <a:t>can be used to indefinitely accelerate a beam, </a:t>
            </a:r>
            <a:r>
              <a:rPr lang="en-US" altLang="en-US" sz="1600" b="1" dirty="0"/>
              <a:t>avoiding the breakdown limitation </a:t>
            </a:r>
            <a:r>
              <a:rPr lang="en-US" altLang="en-US" sz="1600" dirty="0"/>
              <a:t>affecting the electrostatic accelerators. </a:t>
            </a:r>
          </a:p>
          <a:p>
            <a:pPr algn="just"/>
            <a:endParaRPr lang="en-US" altLang="en-US" sz="1600" dirty="0"/>
          </a:p>
          <a:p>
            <a:pPr algn="just"/>
            <a:r>
              <a:rPr lang="en-US" altLang="en-US" sz="1600" dirty="0">
                <a:sym typeface="Symbol"/>
              </a:rPr>
              <a:t></a:t>
            </a:r>
            <a:r>
              <a:rPr lang="en-US" altLang="en-US" sz="1600" dirty="0"/>
              <a:t>The </a:t>
            </a:r>
            <a:r>
              <a:rPr lang="en-US" altLang="en-US" sz="1600" dirty="0" err="1"/>
              <a:t>Wideroe</a:t>
            </a:r>
            <a:r>
              <a:rPr lang="en-US" altLang="en-US" sz="1600" dirty="0"/>
              <a:t> LINAC is the </a:t>
            </a:r>
            <a:r>
              <a:rPr lang="en-US" altLang="en-US" sz="1600" b="1" dirty="0"/>
              <a:t>first RF LINAC</a:t>
            </a:r>
          </a:p>
        </p:txBody>
      </p:sp>
      <p:cxnSp>
        <p:nvCxnSpPr>
          <p:cNvPr id="32" name="Connettore diritto 31"/>
          <p:cNvCxnSpPr/>
          <p:nvPr/>
        </p:nvCxnSpPr>
        <p:spPr>
          <a:xfrm>
            <a:off x="4642933" y="5976192"/>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a:xfrm>
            <a:off x="5310812" y="5976192"/>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a:xfrm>
            <a:off x="6232029" y="5931605"/>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a:xfrm>
            <a:off x="7164352" y="5931605"/>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13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childTnLst>
                                </p:cTn>
                              </p:par>
                            </p:childTnLst>
                          </p:cTn>
                        </p:par>
                        <p:par>
                          <p:cTn id="12" fill="hold">
                            <p:stCondLst>
                              <p:cond delay="1250"/>
                            </p:stCondLst>
                            <p:childTnLst>
                              <p:par>
                                <p:cTn id="13" presetID="10" presetClass="exit" presetSubtype="0" fill="hold" nodeType="afterEffect">
                                  <p:stCondLst>
                                    <p:cond delay="100"/>
                                  </p:stCondLst>
                                  <p:childTnLst>
                                    <p:animEffect transition="out" filter="fade">
                                      <p:cBhvr>
                                        <p:cTn id="14" dur="650"/>
                                        <p:tgtEl>
                                          <p:spTgt spid="27"/>
                                        </p:tgtEl>
                                      </p:cBhvr>
                                    </p:animEffect>
                                    <p:set>
                                      <p:cBhvr>
                                        <p:cTn id="15" dur="1" fill="hold">
                                          <p:stCondLst>
                                            <p:cond delay="649"/>
                                          </p:stCondLst>
                                        </p:cTn>
                                        <p:tgtEl>
                                          <p:spTgt spid="27"/>
                                        </p:tgtEl>
                                        <p:attrNameLst>
                                          <p:attrName>style.visibility</p:attrName>
                                        </p:attrNameLst>
                                      </p:cBhvr>
                                      <p:to>
                                        <p:strVal val="hidden"/>
                                      </p:to>
                                    </p:se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childTnLst>
                          </p:cTn>
                        </p:par>
                        <p:par>
                          <p:cTn id="20" fill="hold">
                            <p:stCondLst>
                              <p:cond delay="2750"/>
                            </p:stCondLst>
                            <p:childTnLst>
                              <p:par>
                                <p:cTn id="21" presetID="10" presetClass="exit" presetSubtype="0" fill="hold" nodeType="afterEffect">
                                  <p:stCondLst>
                                    <p:cond delay="0"/>
                                  </p:stCondLst>
                                  <p:childTnLst>
                                    <p:animEffect transition="out" filter="fade">
                                      <p:cBhvr>
                                        <p:cTn id="22" dur="750"/>
                                        <p:tgtEl>
                                          <p:spTgt spid="11"/>
                                        </p:tgtEl>
                                      </p:cBhvr>
                                    </p:animEffect>
                                    <p:set>
                                      <p:cBhvr>
                                        <p:cTn id="23" dur="1" fill="hold">
                                          <p:stCondLst>
                                            <p:cond delay="749"/>
                                          </p:stCondLst>
                                        </p:cTn>
                                        <p:tgtEl>
                                          <p:spTgt spid="11"/>
                                        </p:tgtEl>
                                        <p:attrNameLst>
                                          <p:attrName>style.visibility</p:attrName>
                                        </p:attrNameLst>
                                      </p:cBhvr>
                                      <p:to>
                                        <p:strVal val="hidden"/>
                                      </p:to>
                                    </p:se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childTnLst>
                          </p:cTn>
                        </p:par>
                        <p:par>
                          <p:cTn id="28" fill="hold">
                            <p:stCondLst>
                              <p:cond delay="4250"/>
                            </p:stCondLst>
                            <p:childTnLst>
                              <p:par>
                                <p:cTn id="29" presetID="10" presetClass="exit" presetSubtype="0" fill="hold" nodeType="afterEffect">
                                  <p:stCondLst>
                                    <p:cond delay="0"/>
                                  </p:stCondLst>
                                  <p:childTnLst>
                                    <p:animEffect transition="out" filter="fade">
                                      <p:cBhvr>
                                        <p:cTn id="30" dur="750"/>
                                        <p:tgtEl>
                                          <p:spTgt spid="27"/>
                                        </p:tgtEl>
                                      </p:cBhvr>
                                    </p:animEffect>
                                    <p:set>
                                      <p:cBhvr>
                                        <p:cTn id="31" dur="1" fill="hold">
                                          <p:stCondLst>
                                            <p:cond delay="749"/>
                                          </p:stCondLst>
                                        </p:cTn>
                                        <p:tgtEl>
                                          <p:spTgt spid="27"/>
                                        </p:tgtEl>
                                        <p:attrNameLst>
                                          <p:attrName>style.visibility</p:attrName>
                                        </p:attrNameLst>
                                      </p:cBhvr>
                                      <p:to>
                                        <p:strVal val="hidden"/>
                                      </p:to>
                                    </p:se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par>
                          <p:cTn id="36" fill="hold">
                            <p:stCondLst>
                              <p:cond delay="5750"/>
                            </p:stCondLst>
                            <p:childTnLst>
                              <p:par>
                                <p:cTn id="37" presetID="10" presetClass="exit" presetSubtype="0" fill="hold" nodeType="afterEffect">
                                  <p:stCondLst>
                                    <p:cond delay="0"/>
                                  </p:stCondLst>
                                  <p:childTnLst>
                                    <p:animEffect transition="out" filter="fade">
                                      <p:cBhvr>
                                        <p:cTn id="38" dur="750"/>
                                        <p:tgtEl>
                                          <p:spTgt spid="11"/>
                                        </p:tgtEl>
                                      </p:cBhvr>
                                    </p:animEffect>
                                    <p:set>
                                      <p:cBhvr>
                                        <p:cTn id="39" dur="1" fill="hold">
                                          <p:stCondLst>
                                            <p:cond delay="749"/>
                                          </p:stCondLst>
                                        </p:cTn>
                                        <p:tgtEl>
                                          <p:spTgt spid="1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2"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1.875E-6 -1.11111E-6 L 0.08295 -0.00069 " pathEditMode="relative" rAng="0" ptsTypes="AA">
                                      <p:cBhvr>
                                        <p:cTn id="48" dur="2000" fill="hold"/>
                                        <p:tgtEl>
                                          <p:spTgt spid="33"/>
                                        </p:tgtEl>
                                        <p:attrNameLst>
                                          <p:attrName>ppt_x</p:attrName>
                                          <p:attrName>ppt_y</p:attrName>
                                        </p:attrNameLst>
                                      </p:cBhvr>
                                      <p:rCtr x="4180" y="-93"/>
                                    </p:animMotion>
                                  </p:childTnLst>
                                </p:cTn>
                              </p:par>
                            </p:childTnLst>
                          </p:cTn>
                        </p:par>
                        <p:par>
                          <p:cTn id="49" fill="hold">
                            <p:stCondLst>
                              <p:cond delay="2000"/>
                            </p:stCondLst>
                            <p:childTnLst>
                              <p:par>
                                <p:cTn id="50" presetID="10"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1000"/>
                                        <p:tgtEl>
                                          <p:spTgt spid="27"/>
                                        </p:tgtEl>
                                      </p:cBhvr>
                                    </p:animEffect>
                                    <p:set>
                                      <p:cBhvr>
                                        <p:cTn id="57" dur="1" fill="hold">
                                          <p:stCondLst>
                                            <p:cond delay="999"/>
                                          </p:stCondLst>
                                        </p:cTn>
                                        <p:tgtEl>
                                          <p:spTgt spid="27"/>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33"/>
                                        </p:tgtEl>
                                        <p:attrNameLst>
                                          <p:attrName>style.visibility</p:attrName>
                                        </p:attrNameLst>
                                      </p:cBhvr>
                                      <p:to>
                                        <p:strVal val="hidden"/>
                                      </p:to>
                                    </p:set>
                                  </p:childTnLst>
                                </p:cTn>
                              </p:par>
                              <p:par>
                                <p:cTn id="60" presetID="1" presetClass="entr" presetSubtype="0" fill="hold" grpId="2" nodeType="withEffect">
                                  <p:stCondLst>
                                    <p:cond delay="0"/>
                                  </p:stCondLst>
                                  <p:childTnLst>
                                    <p:set>
                                      <p:cBhvr>
                                        <p:cTn id="61" dur="1" fill="hold">
                                          <p:stCondLst>
                                            <p:cond delay="0"/>
                                          </p:stCondLst>
                                        </p:cTn>
                                        <p:tgtEl>
                                          <p:spTgt spid="34"/>
                                        </p:tgtEl>
                                        <p:attrNameLst>
                                          <p:attrName>style.visibility</p:attrName>
                                        </p:attrNameLst>
                                      </p:cBhvr>
                                      <p:to>
                                        <p:strVal val="visible"/>
                                      </p:to>
                                    </p:set>
                                  </p:childTnLst>
                                </p:cTn>
                              </p:par>
                            </p:childTnLst>
                          </p:cTn>
                        </p:par>
                        <p:par>
                          <p:cTn id="62" fill="hold">
                            <p:stCondLst>
                              <p:cond delay="1000"/>
                            </p:stCondLst>
                            <p:childTnLst>
                              <p:par>
                                <p:cTn id="63" presetID="42" presetClass="path" presetSubtype="0" accel="50000" decel="50000" fill="hold" grpId="0" nodeType="afterEffect">
                                  <p:stCondLst>
                                    <p:cond delay="0"/>
                                  </p:stCondLst>
                                  <p:childTnLst>
                                    <p:animMotion origin="layout" path="M 0.00039 0.0007 L 0.0651 0.00186 " pathEditMode="relative" rAng="0" ptsTypes="AA">
                                      <p:cBhvr>
                                        <p:cTn id="64" dur="2000" fill="hold"/>
                                        <p:tgtEl>
                                          <p:spTgt spid="34"/>
                                        </p:tgtEl>
                                        <p:attrNameLst>
                                          <p:attrName>ppt_x</p:attrName>
                                          <p:attrName>ppt_y</p:attrName>
                                        </p:attrNameLst>
                                      </p:cBhvr>
                                      <p:rCtr x="3047" y="-93"/>
                                    </p:animMotion>
                                  </p:childTnLst>
                                </p:cTn>
                              </p:par>
                            </p:childTnLst>
                          </p:cTn>
                        </p:par>
                        <p:par>
                          <p:cTn id="65" fill="hold">
                            <p:stCondLst>
                              <p:cond delay="3000"/>
                            </p:stCondLst>
                            <p:childTnLst>
                              <p:par>
                                <p:cTn id="66" presetID="10"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nodeType="clickEffect">
                                  <p:stCondLst>
                                    <p:cond delay="0"/>
                                  </p:stCondLst>
                                  <p:childTnLst>
                                    <p:animEffect transition="out" filter="fade">
                                      <p:cBhvr>
                                        <p:cTn id="72" dur="1000"/>
                                        <p:tgtEl>
                                          <p:spTgt spid="11"/>
                                        </p:tgtEl>
                                      </p:cBhvr>
                                    </p:animEffect>
                                    <p:set>
                                      <p:cBhvr>
                                        <p:cTn id="73" dur="1" fill="hold">
                                          <p:stCondLst>
                                            <p:cond delay="999"/>
                                          </p:stCondLst>
                                        </p:cTn>
                                        <p:tgtEl>
                                          <p:spTgt spid="11"/>
                                        </p:tgtEl>
                                        <p:attrNameLst>
                                          <p:attrName>style.visibility</p:attrName>
                                        </p:attrNameLst>
                                      </p:cBhvr>
                                      <p:to>
                                        <p:strVal val="hidden"/>
                                      </p:to>
                                    </p:set>
                                  </p:childTnLst>
                                </p:cTn>
                              </p:par>
                            </p:childTnLst>
                          </p:cTn>
                        </p:par>
                        <p:par>
                          <p:cTn id="74" fill="hold">
                            <p:stCondLst>
                              <p:cond delay="1000"/>
                            </p:stCondLst>
                            <p:childTnLst>
                              <p:par>
                                <p:cTn id="75" presetID="1" presetClass="exit" presetSubtype="0" fill="hold" grpId="1" nodeType="afterEffect">
                                  <p:stCondLst>
                                    <p:cond delay="0"/>
                                  </p:stCondLst>
                                  <p:childTnLst>
                                    <p:set>
                                      <p:cBhvr>
                                        <p:cTn id="76" dur="1" fill="hold">
                                          <p:stCondLst>
                                            <p:cond delay="0"/>
                                          </p:stCondLst>
                                        </p:cTn>
                                        <p:tgtEl>
                                          <p:spTgt spid="34"/>
                                        </p:tgtEl>
                                        <p:attrNameLst>
                                          <p:attrName>style.visibility</p:attrName>
                                        </p:attrNameLst>
                                      </p:cBhvr>
                                      <p:to>
                                        <p:strVal val="hidden"/>
                                      </p:to>
                                    </p:set>
                                  </p:childTnLst>
                                </p:cTn>
                              </p:par>
                              <p:par>
                                <p:cTn id="77" presetID="1" presetClass="entr" presetSubtype="0" fill="hold" grpId="2"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par>
                          <p:cTn id="79" fill="hold">
                            <p:stCondLst>
                              <p:cond delay="1000"/>
                            </p:stCondLst>
                            <p:childTnLst>
                              <p:par>
                                <p:cTn id="80" presetID="42" presetClass="path" presetSubtype="0" accel="50000" decel="50000" fill="hold" grpId="0" nodeType="afterEffect">
                                  <p:stCondLst>
                                    <p:cond delay="0"/>
                                  </p:stCondLst>
                                  <p:childTnLst>
                                    <p:animMotion origin="layout" path="M 0.00222 0.00115 L 0.06797 0.00069 " pathEditMode="relative" rAng="0" ptsTypes="AA">
                                      <p:cBhvr>
                                        <p:cTn id="81" dur="2000" fill="hold"/>
                                        <p:tgtEl>
                                          <p:spTgt spid="35"/>
                                        </p:tgtEl>
                                        <p:attrNameLst>
                                          <p:attrName>ppt_x</p:attrName>
                                          <p:attrName>ppt_y</p:attrName>
                                        </p:attrNameLst>
                                      </p:cBhvr>
                                      <p:rCtr x="3177" y="46"/>
                                    </p:animMotion>
                                  </p:childTnLst>
                                </p:cTn>
                              </p:par>
                            </p:childTnLst>
                          </p:cTn>
                        </p:par>
                        <p:par>
                          <p:cTn id="82" fill="hold">
                            <p:stCondLst>
                              <p:cond delay="3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1000"/>
                                        <p:tgtEl>
                                          <p:spTgt spid="27"/>
                                        </p:tgtEl>
                                      </p:cBhvr>
                                    </p:animEffect>
                                    <p:set>
                                      <p:cBhvr>
                                        <p:cTn id="90" dur="1" fill="hold">
                                          <p:stCondLst>
                                            <p:cond delay="999"/>
                                          </p:stCondLst>
                                        </p:cTn>
                                        <p:tgtEl>
                                          <p:spTgt spid="27"/>
                                        </p:tgtEl>
                                        <p:attrNameLst>
                                          <p:attrName>style.visibility</p:attrName>
                                        </p:attrNameLst>
                                      </p:cBhvr>
                                      <p:to>
                                        <p:strVal val="hidden"/>
                                      </p:to>
                                    </p:set>
                                  </p:childTnLst>
                                </p:cTn>
                              </p:par>
                            </p:childTnLst>
                          </p:cTn>
                        </p:par>
                        <p:par>
                          <p:cTn id="91" fill="hold">
                            <p:stCondLst>
                              <p:cond delay="1000"/>
                            </p:stCondLst>
                            <p:childTnLst>
                              <p:par>
                                <p:cTn id="92" presetID="1" presetClass="exit" presetSubtype="0" fill="hold" grpId="1" nodeType="afterEffect">
                                  <p:stCondLst>
                                    <p:cond delay="0"/>
                                  </p:stCondLst>
                                  <p:childTnLst>
                                    <p:set>
                                      <p:cBhvr>
                                        <p:cTn id="93" dur="1" fill="hold">
                                          <p:stCondLst>
                                            <p:cond delay="0"/>
                                          </p:stCondLst>
                                        </p:cTn>
                                        <p:tgtEl>
                                          <p:spTgt spid="35"/>
                                        </p:tgtEl>
                                        <p:attrNameLst>
                                          <p:attrName>style.visibility</p:attrName>
                                        </p:attrNameLst>
                                      </p:cBhvr>
                                      <p:to>
                                        <p:strVal val="hidden"/>
                                      </p:to>
                                    </p:set>
                                  </p:childTnLst>
                                </p:cTn>
                              </p:par>
                              <p:par>
                                <p:cTn id="94" presetID="1" presetClass="entr" presetSubtype="0" fill="hold" grpId="1" nodeType="withEffect">
                                  <p:stCondLst>
                                    <p:cond delay="0"/>
                                  </p:stCondLst>
                                  <p:childTnLst>
                                    <p:set>
                                      <p:cBhvr>
                                        <p:cTn id="95" dur="1" fill="hold">
                                          <p:stCondLst>
                                            <p:cond delay="0"/>
                                          </p:stCondLst>
                                        </p:cTn>
                                        <p:tgtEl>
                                          <p:spTgt spid="36"/>
                                        </p:tgtEl>
                                        <p:attrNameLst>
                                          <p:attrName>style.visibility</p:attrName>
                                        </p:attrNameLst>
                                      </p:cBhvr>
                                      <p:to>
                                        <p:strVal val="visible"/>
                                      </p:to>
                                    </p:set>
                                  </p:childTnLst>
                                </p:cTn>
                              </p:par>
                            </p:childTnLst>
                          </p:cTn>
                        </p:par>
                        <p:par>
                          <p:cTn id="96" fill="hold">
                            <p:stCondLst>
                              <p:cond delay="1000"/>
                            </p:stCondLst>
                            <p:childTnLst>
                              <p:par>
                                <p:cTn id="97" presetID="42" presetClass="path" presetSubtype="0" accel="50000" decel="50000" fill="hold" grpId="0" nodeType="afterEffect">
                                  <p:stCondLst>
                                    <p:cond delay="0"/>
                                  </p:stCondLst>
                                  <p:childTnLst>
                                    <p:animMotion origin="layout" path="M -3.33333E-6 -1.11111E-6 L 0.11042 -0.00069 " pathEditMode="relative" rAng="0" ptsTypes="AA">
                                      <p:cBhvr>
                                        <p:cTn id="98" dur="2000" fill="hold"/>
                                        <p:tgtEl>
                                          <p:spTgt spid="36"/>
                                        </p:tgtEl>
                                        <p:attrNameLst>
                                          <p:attrName>ppt_x</p:attrName>
                                          <p:attrName>ppt_y</p:attrName>
                                        </p:attrNameLst>
                                      </p:cBhvr>
                                      <p:rCtr x="5521" y="-46"/>
                                    </p:animMotion>
                                  </p:childTnLst>
                                </p:cTn>
                              </p:par>
                              <p:par>
                                <p:cTn id="99" presetID="10" presetClass="entr" presetSubtype="0"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nodeType="with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500"/>
                                        <p:tgtEl>
                                          <p:spTgt spid="2"/>
                                        </p:tgtEl>
                                      </p:cBhvr>
                                    </p:animEffect>
                                  </p:childTnLst>
                                </p:cTn>
                              </p:par>
                              <p:par>
                                <p:cTn id="105" presetID="10" presetClass="entr" presetSubtype="0" fill="hold" nodeType="with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500"/>
                                        <p:tgtEl>
                                          <p:spTgt spid="7"/>
                                        </p:tgtEl>
                                      </p:cBhvr>
                                    </p:animEffect>
                                  </p:childTnLst>
                                </p:cTn>
                              </p:par>
                              <p:par>
                                <p:cTn id="111" presetID="10" presetClass="entr" presetSubtype="0"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par>
                                <p:cTn id="117" presetID="1" presetClass="entr" presetSubtype="0" fill="hold" nodeType="withEffect">
                                  <p:stCondLst>
                                    <p:cond delay="0"/>
                                  </p:stCondLst>
                                  <p:childTnLst>
                                    <p:set>
                                      <p:cBhvr>
                                        <p:cTn id="118" dur="1" fill="hold">
                                          <p:stCondLst>
                                            <p:cond delay="0"/>
                                          </p:stCondLst>
                                        </p:cTn>
                                        <p:tgtEl>
                                          <p:spTgt spid="32"/>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42"/>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7" grpId="0"/>
      <p:bldP spid="30"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4269269193"/>
              </p:ext>
            </p:extLst>
          </p:nvPr>
        </p:nvGraphicFramePr>
        <p:xfrm>
          <a:off x="2041590" y="6130926"/>
          <a:ext cx="3973512" cy="695325"/>
        </p:xfrm>
        <a:graphic>
          <a:graphicData uri="http://schemas.openxmlformats.org/presentationml/2006/ole">
            <mc:AlternateContent xmlns:mc="http://schemas.openxmlformats.org/markup-compatibility/2006">
              <mc:Choice xmlns:v="urn:schemas-microsoft-com:vml" Requires="v">
                <p:oleObj name="Equazione" r:id="rId2" imgW="2616120" imgH="457200" progId="Equation.3">
                  <p:embed/>
                </p:oleObj>
              </mc:Choice>
              <mc:Fallback>
                <p:oleObj name="Equazione" r:id="rId2" imgW="2616120" imgH="457200" progId="Equation.3">
                  <p:embed/>
                  <p:pic>
                    <p:nvPicPr>
                      <p:cNvPr id="0" name="Oggetto 3"/>
                      <p:cNvPicPr>
                        <a:picLocks noChangeAspect="1" noChangeArrowheads="1"/>
                      </p:cNvPicPr>
                      <p:nvPr/>
                    </p:nvPicPr>
                    <p:blipFill>
                      <a:blip r:embed="rId3"/>
                      <a:srcRect/>
                      <a:stretch>
                        <a:fillRect/>
                      </a:stretch>
                    </p:blipFill>
                    <p:spPr bwMode="auto">
                      <a:xfrm>
                        <a:off x="2041590" y="6130926"/>
                        <a:ext cx="397351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6" name="Connettore 2 55"/>
          <p:cNvCxnSpPr>
            <a:endCxn id="57" idx="2"/>
          </p:cNvCxnSpPr>
          <p:nvPr/>
        </p:nvCxnSpPr>
        <p:spPr>
          <a:xfrm>
            <a:off x="3992624" y="2070870"/>
            <a:ext cx="4542513"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Rectangle 35"/>
          <p:cNvSpPr>
            <a:spLocks noChangeArrowheads="1"/>
          </p:cNvSpPr>
          <p:nvPr/>
        </p:nvSpPr>
        <p:spPr bwMode="auto">
          <a:xfrm>
            <a:off x="2818895" y="-48038"/>
            <a:ext cx="6746532" cy="561975"/>
          </a:xfrm>
          <a:prstGeom prst="rect">
            <a:avLst/>
          </a:prstGeom>
          <a:noFill/>
          <a:ln w="9525">
            <a:noFill/>
            <a:miter lim="800000"/>
            <a:headEnd/>
            <a:tailEnd/>
          </a:ln>
          <a:effectLst/>
        </p:spPr>
        <p:txBody>
          <a:bodyPr anchor="ctr"/>
          <a:lstStyle/>
          <a:p>
            <a:pPr marL="1117600" indent="-1117600"/>
            <a:r>
              <a:rPr lang="en-US" altLang="en-US" sz="3600" b="1" dirty="0"/>
              <a:t>DC ACCELERATION: ENERGY GAIN</a:t>
            </a:r>
          </a:p>
        </p:txBody>
      </p:sp>
      <p:graphicFrame>
        <p:nvGraphicFramePr>
          <p:cNvPr id="4" name="Oggetto 3"/>
          <p:cNvGraphicFramePr>
            <a:graphicFrameLocks noChangeAspect="1"/>
          </p:cNvGraphicFramePr>
          <p:nvPr>
            <p:extLst>
              <p:ext uri="{D42A27DB-BD31-4B8C-83A1-F6EECF244321}">
                <p14:modId xmlns:p14="http://schemas.microsoft.com/office/powerpoint/2010/main" val="2998893207"/>
              </p:ext>
            </p:extLst>
          </p:nvPr>
        </p:nvGraphicFramePr>
        <p:xfrm>
          <a:off x="1462152" y="4814888"/>
          <a:ext cx="5670550" cy="658812"/>
        </p:xfrm>
        <a:graphic>
          <a:graphicData uri="http://schemas.openxmlformats.org/presentationml/2006/ole">
            <mc:AlternateContent xmlns:mc="http://schemas.openxmlformats.org/markup-compatibility/2006">
              <mc:Choice xmlns:v="urn:schemas-microsoft-com:vml" Requires="v">
                <p:oleObj name="Equazione" r:id="rId4" imgW="3733560" imgH="431640" progId="Equation.3">
                  <p:embed/>
                </p:oleObj>
              </mc:Choice>
              <mc:Fallback>
                <p:oleObj name="Equazione" r:id="rId4" imgW="3733560" imgH="431640" progId="Equation.3">
                  <p:embed/>
                  <p:pic>
                    <p:nvPicPr>
                      <p:cNvPr id="0" name="Object 32"/>
                      <p:cNvPicPr>
                        <a:picLocks noChangeAspect="1" noChangeArrowheads="1"/>
                      </p:cNvPicPr>
                      <p:nvPr/>
                    </p:nvPicPr>
                    <p:blipFill>
                      <a:blip r:embed="rId5"/>
                      <a:srcRect/>
                      <a:stretch>
                        <a:fillRect/>
                      </a:stretch>
                    </p:blipFill>
                    <p:spPr bwMode="auto">
                      <a:xfrm>
                        <a:off x="1462152" y="4814888"/>
                        <a:ext cx="5670550" cy="658812"/>
                      </a:xfrm>
                      <a:prstGeom prst="rect">
                        <a:avLst/>
                      </a:prstGeom>
                      <a:noFill/>
                      <a:ln>
                        <a:noFill/>
                      </a:ln>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236121738"/>
              </p:ext>
            </p:extLst>
          </p:nvPr>
        </p:nvGraphicFramePr>
        <p:xfrm>
          <a:off x="128124" y="4000555"/>
          <a:ext cx="6097552" cy="586609"/>
        </p:xfrm>
        <a:graphic>
          <a:graphicData uri="http://schemas.openxmlformats.org/presentationml/2006/ole">
            <mc:AlternateContent xmlns:mc="http://schemas.openxmlformats.org/markup-compatibility/2006">
              <mc:Choice xmlns:v="urn:schemas-microsoft-com:vml" Requires="v">
                <p:oleObj name="Equazione" r:id="rId6" imgW="4140000" imgH="419040" progId="Equation.3">
                  <p:embed/>
                </p:oleObj>
              </mc:Choice>
              <mc:Fallback>
                <p:oleObj name="Equazione" r:id="rId6" imgW="4140000" imgH="419040" progId="Equation.3">
                  <p:embed/>
                  <p:pic>
                    <p:nvPicPr>
                      <p:cNvPr id="0" name="Oggetto 11"/>
                      <p:cNvPicPr>
                        <a:picLocks noChangeAspect="1" noChangeArrowheads="1"/>
                      </p:cNvPicPr>
                      <p:nvPr/>
                    </p:nvPicPr>
                    <p:blipFill>
                      <a:blip r:embed="rId7"/>
                      <a:srcRect/>
                      <a:stretch>
                        <a:fillRect/>
                      </a:stretch>
                    </p:blipFill>
                    <p:spPr bwMode="auto">
                      <a:xfrm>
                        <a:off x="128124" y="4000555"/>
                        <a:ext cx="6097552" cy="586609"/>
                      </a:xfrm>
                      <a:prstGeom prst="rect">
                        <a:avLst/>
                      </a:prstGeom>
                      <a:noFill/>
                      <a:ln>
                        <a:noFill/>
                      </a:ln>
                    </p:spPr>
                  </p:pic>
                </p:oleObj>
              </mc:Fallback>
            </mc:AlternateContent>
          </a:graphicData>
        </a:graphic>
      </p:graphicFrame>
      <p:sp>
        <p:nvSpPr>
          <p:cNvPr id="19" name="CasellaDiTesto 18"/>
          <p:cNvSpPr txBox="1"/>
          <p:nvPr/>
        </p:nvSpPr>
        <p:spPr>
          <a:xfrm>
            <a:off x="0" y="546026"/>
            <a:ext cx="4572983" cy="307777"/>
          </a:xfrm>
          <a:prstGeom prst="rect">
            <a:avLst/>
          </a:prstGeom>
          <a:noFill/>
        </p:spPr>
        <p:txBody>
          <a:bodyPr wrap="square" rtlCol="0">
            <a:spAutoFit/>
          </a:bodyPr>
          <a:lstStyle/>
          <a:p>
            <a:pPr algn="just"/>
            <a:r>
              <a:rPr lang="en-US" sz="1400" dirty="0"/>
              <a:t>We consider the acceleration between two electrodes in DC.</a:t>
            </a:r>
          </a:p>
        </p:txBody>
      </p:sp>
      <p:sp>
        <p:nvSpPr>
          <p:cNvPr id="49" name="Rectangle 7"/>
          <p:cNvSpPr>
            <a:spLocks noChangeArrowheads="1"/>
          </p:cNvSpPr>
          <p:nvPr/>
        </p:nvSpPr>
        <p:spPr bwMode="auto">
          <a:xfrm>
            <a:off x="5453939"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5530212"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3440373" y="1590583"/>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1" name="Rettangolo 50"/>
          <p:cNvSpPr/>
          <p:nvPr/>
        </p:nvSpPr>
        <p:spPr>
          <a:xfrm>
            <a:off x="3953187" y="4821086"/>
            <a:ext cx="97584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2" name="Rettangolo 51"/>
          <p:cNvSpPr/>
          <p:nvPr/>
        </p:nvSpPr>
        <p:spPr>
          <a:xfrm>
            <a:off x="7884824" y="5648992"/>
            <a:ext cx="3131451" cy="338554"/>
          </a:xfrm>
          <a:prstGeom prst="rect">
            <a:avLst/>
          </a:prstGeom>
        </p:spPr>
        <p:txBody>
          <a:bodyPr wrap="square">
            <a:spAutoFit/>
          </a:bodyPr>
          <a:lstStyle/>
          <a:p>
            <a:r>
              <a:rPr lang="en-GB" sz="1600" dirty="0">
                <a:solidFill>
                  <a:srgbClr val="FF0000"/>
                </a:solidFill>
              </a:rPr>
              <a:t>rate of energy gain per unit length</a:t>
            </a:r>
            <a:endParaRPr lang="en-US" sz="1600" dirty="0">
              <a:solidFill>
                <a:srgbClr val="FF0000"/>
              </a:solidFill>
            </a:endParaRPr>
          </a:p>
        </p:txBody>
      </p:sp>
      <p:cxnSp>
        <p:nvCxnSpPr>
          <p:cNvPr id="54" name="Connettore 2 53"/>
          <p:cNvCxnSpPr>
            <a:stCxn id="51" idx="2"/>
            <a:endCxn id="52" idx="1"/>
          </p:cNvCxnSpPr>
          <p:nvPr/>
        </p:nvCxnSpPr>
        <p:spPr>
          <a:xfrm>
            <a:off x="4441108" y="5466545"/>
            <a:ext cx="3443716" cy="3517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7302683" y="1732316"/>
            <a:ext cx="2464906" cy="338554"/>
          </a:xfrm>
          <a:prstGeom prst="rect">
            <a:avLst/>
          </a:prstGeom>
          <a:noFill/>
        </p:spPr>
        <p:txBody>
          <a:bodyPr wrap="none" rtlCol="0">
            <a:spAutoFit/>
          </a:bodyPr>
          <a:lstStyle/>
          <a:p>
            <a:r>
              <a:rPr lang="en-US" sz="1600" dirty="0"/>
              <a:t>z (direction of acceleration)</a:t>
            </a:r>
          </a:p>
        </p:txBody>
      </p:sp>
      <p:sp>
        <p:nvSpPr>
          <p:cNvPr id="58" name="Rettangolo 57"/>
          <p:cNvSpPr/>
          <p:nvPr/>
        </p:nvSpPr>
        <p:spPr>
          <a:xfrm>
            <a:off x="4953769" y="6076416"/>
            <a:ext cx="105939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9" name="Rettangolo 58"/>
          <p:cNvSpPr/>
          <p:nvPr/>
        </p:nvSpPr>
        <p:spPr>
          <a:xfrm>
            <a:off x="8689817" y="6085356"/>
            <a:ext cx="2341541" cy="584775"/>
          </a:xfrm>
          <a:prstGeom prst="rect">
            <a:avLst/>
          </a:prstGeom>
        </p:spPr>
        <p:txBody>
          <a:bodyPr wrap="square">
            <a:spAutoFit/>
          </a:bodyPr>
          <a:lstStyle/>
          <a:p>
            <a:r>
              <a:rPr lang="en-GB" sz="1600" dirty="0">
                <a:solidFill>
                  <a:srgbClr val="FF0000"/>
                </a:solidFill>
              </a:rPr>
              <a:t>energy gain per electrode pair</a:t>
            </a:r>
            <a:endParaRPr lang="en-US" sz="1600" dirty="0">
              <a:solidFill>
                <a:srgbClr val="FF0000"/>
              </a:solidFill>
            </a:endParaRPr>
          </a:p>
        </p:txBody>
      </p:sp>
      <p:cxnSp>
        <p:nvCxnSpPr>
          <p:cNvPr id="60" name="Connettore 2 59"/>
          <p:cNvCxnSpPr>
            <a:stCxn id="58" idx="3"/>
            <a:endCxn id="59" idx="1"/>
          </p:cNvCxnSpPr>
          <p:nvPr/>
        </p:nvCxnSpPr>
        <p:spPr>
          <a:xfrm flipV="1">
            <a:off x="6013160" y="6377744"/>
            <a:ext cx="2676657" cy="2140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flipV="1">
            <a:off x="4738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6561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4738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7215053" y="1139623"/>
            <a:ext cx="3111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6561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7365238" y="973727"/>
            <a:ext cx="0" cy="1658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a:off x="7302683" y="1243838"/>
            <a:ext cx="1299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7360954" y="1240448"/>
            <a:ext cx="4284" cy="1412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4231433"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6058016"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29"/>
          <p:cNvSpPr>
            <a:spLocks noChangeArrowheads="1"/>
          </p:cNvSpPr>
          <p:nvPr/>
        </p:nvSpPr>
        <p:spPr bwMode="auto">
          <a:xfrm>
            <a:off x="7476451" y="1004315"/>
            <a:ext cx="458780" cy="369332"/>
          </a:xfrm>
          <a:prstGeom prst="rect">
            <a:avLst/>
          </a:prstGeom>
          <a:noFill/>
          <a:ln w="28575">
            <a:noFill/>
            <a:miter lim="800000"/>
            <a:headEnd/>
            <a:tailEnd/>
          </a:ln>
        </p:spPr>
        <p:txBody>
          <a:bodyPr wrap="none">
            <a:prstTxWarp prst="textNoShape">
              <a:avLst/>
            </a:prstTxWarp>
            <a:spAutoFit/>
          </a:bodyPr>
          <a:lstStyle/>
          <a:p>
            <a:r>
              <a:rPr lang="en-US" dirty="0">
                <a:latin typeface="Symbol" pitchFamily="-110" charset="2"/>
              </a:rPr>
              <a:t>D</a:t>
            </a:r>
            <a:r>
              <a:rPr lang="en-US" sz="1600" dirty="0">
                <a:latin typeface="Comic Sans MS" pitchFamily="-110" charset="0"/>
              </a:rPr>
              <a:t>V</a:t>
            </a:r>
            <a:endParaRPr sz="1600" noProof="1">
              <a:latin typeface="Comic Sans MS" pitchFamily="-110" charset="0"/>
            </a:endParaRPr>
          </a:p>
        </p:txBody>
      </p:sp>
      <p:sp>
        <p:nvSpPr>
          <p:cNvPr id="80" name="Esplosione 1 79"/>
          <p:cNvSpPr/>
          <p:nvPr/>
        </p:nvSpPr>
        <p:spPr>
          <a:xfrm>
            <a:off x="3719204"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sellaDiTesto 5"/>
          <p:cNvSpPr txBox="1"/>
          <p:nvPr/>
        </p:nvSpPr>
        <p:spPr>
          <a:xfrm>
            <a:off x="7360954" y="774955"/>
            <a:ext cx="300082" cy="369332"/>
          </a:xfrm>
          <a:prstGeom prst="rect">
            <a:avLst/>
          </a:prstGeom>
          <a:noFill/>
        </p:spPr>
        <p:txBody>
          <a:bodyPr wrap="none" rtlCol="0">
            <a:spAutoFit/>
          </a:bodyPr>
          <a:lstStyle/>
          <a:p>
            <a:r>
              <a:rPr lang="en-US" dirty="0"/>
              <a:t>+</a:t>
            </a:r>
          </a:p>
        </p:txBody>
      </p:sp>
      <p:sp>
        <p:nvSpPr>
          <p:cNvPr id="41" name="CasellaDiTesto 40"/>
          <p:cNvSpPr txBox="1"/>
          <p:nvPr/>
        </p:nvSpPr>
        <p:spPr>
          <a:xfrm>
            <a:off x="7384220" y="1208753"/>
            <a:ext cx="255198" cy="369332"/>
          </a:xfrm>
          <a:prstGeom prst="rect">
            <a:avLst/>
          </a:prstGeom>
          <a:noFill/>
        </p:spPr>
        <p:txBody>
          <a:bodyPr wrap="none" rtlCol="0">
            <a:spAutoFit/>
          </a:bodyPr>
          <a:lstStyle/>
          <a:p>
            <a:r>
              <a:rPr lang="en-US" dirty="0"/>
              <a:t>-</a:t>
            </a:r>
          </a:p>
        </p:txBody>
      </p:sp>
      <p:cxnSp>
        <p:nvCxnSpPr>
          <p:cNvPr id="12" name="Connettore 2 11"/>
          <p:cNvCxnSpPr/>
          <p:nvPr/>
        </p:nvCxnSpPr>
        <p:spPr>
          <a:xfrm>
            <a:off x="5238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5232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a:off x="4083766"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7360954"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4083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7"/>
          <p:cNvSpPr>
            <a:spLocks noChangeArrowheads="1"/>
          </p:cNvSpPr>
          <p:nvPr/>
        </p:nvSpPr>
        <p:spPr bwMode="auto">
          <a:xfrm>
            <a:off x="3737580" y="2561912"/>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cxnSp>
        <p:nvCxnSpPr>
          <p:cNvPr id="30" name="Connettore 1 29"/>
          <p:cNvCxnSpPr/>
          <p:nvPr/>
        </p:nvCxnSpPr>
        <p:spPr>
          <a:xfrm>
            <a:off x="5091968"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6222598"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509196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5387383"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50740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7" name="Connettore 2 106"/>
          <p:cNvCxnSpPr/>
          <p:nvPr/>
        </p:nvCxnSpPr>
        <p:spPr>
          <a:xfrm flipV="1">
            <a:off x="9109632" y="3666894"/>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8" name="CasellaDiTesto 107"/>
          <p:cNvSpPr txBox="1"/>
          <p:nvPr/>
        </p:nvSpPr>
        <p:spPr>
          <a:xfrm>
            <a:off x="11048902" y="3238719"/>
            <a:ext cx="253596" cy="338554"/>
          </a:xfrm>
          <a:prstGeom prst="rect">
            <a:avLst/>
          </a:prstGeom>
          <a:noFill/>
        </p:spPr>
        <p:txBody>
          <a:bodyPr wrap="none" rtlCol="0">
            <a:spAutoFit/>
          </a:bodyPr>
          <a:lstStyle/>
          <a:p>
            <a:r>
              <a:rPr lang="en-US" sz="1600" dirty="0"/>
              <a:t>t</a:t>
            </a:r>
          </a:p>
        </p:txBody>
      </p:sp>
      <p:cxnSp>
        <p:nvCxnSpPr>
          <p:cNvPr id="109" name="Connettore 2 108"/>
          <p:cNvCxnSpPr/>
          <p:nvPr/>
        </p:nvCxnSpPr>
        <p:spPr>
          <a:xfrm flipV="1">
            <a:off x="9109632" y="246682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7"/>
          <p:cNvSpPr>
            <a:spLocks noChangeArrowheads="1"/>
          </p:cNvSpPr>
          <p:nvPr/>
        </p:nvSpPr>
        <p:spPr bwMode="auto">
          <a:xfrm>
            <a:off x="8675510" y="2364351"/>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cxnSp>
        <p:nvCxnSpPr>
          <p:cNvPr id="113" name="Connettore 1 112"/>
          <p:cNvCxnSpPr/>
          <p:nvPr/>
        </p:nvCxnSpPr>
        <p:spPr>
          <a:xfrm>
            <a:off x="9109633" y="3066876"/>
            <a:ext cx="189850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38" name="Gruppo 137"/>
          <p:cNvGrpSpPr/>
          <p:nvPr/>
        </p:nvGrpSpPr>
        <p:grpSpPr>
          <a:xfrm>
            <a:off x="9095145" y="3637248"/>
            <a:ext cx="1912991" cy="60211"/>
            <a:chOff x="6389799" y="3735527"/>
            <a:chExt cx="1912991" cy="60211"/>
          </a:xfrm>
        </p:grpSpPr>
        <p:sp>
          <p:nvSpPr>
            <p:cNvPr id="114"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6"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7"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8" name="Rettangolo 7"/>
          <p:cNvSpPr/>
          <p:nvPr/>
        </p:nvSpPr>
        <p:spPr>
          <a:xfrm>
            <a:off x="7513716" y="4959148"/>
            <a:ext cx="878767" cy="369332"/>
          </a:xfrm>
          <a:prstGeom prst="rect">
            <a:avLst/>
          </a:prstGeom>
        </p:spPr>
        <p:txBody>
          <a:bodyPr wrap="none">
            <a:spAutoFit/>
          </a:bodyPr>
          <a:lstStyle/>
          <a:p>
            <a:r>
              <a:rPr lang="en-US" i="1" dirty="0"/>
              <a:t>W=E-E</a:t>
            </a:r>
            <a:r>
              <a:rPr lang="en-US" i="1" baseline="-25000" dirty="0"/>
              <a:t>0</a:t>
            </a:r>
          </a:p>
        </p:txBody>
      </p:sp>
      <p:sp>
        <p:nvSpPr>
          <p:cNvPr id="10" name="CasellaDiTesto 9"/>
          <p:cNvSpPr txBox="1"/>
          <p:nvPr/>
        </p:nvSpPr>
        <p:spPr>
          <a:xfrm>
            <a:off x="114971" y="3577958"/>
            <a:ext cx="1857007" cy="523220"/>
          </a:xfrm>
          <a:prstGeom prst="rect">
            <a:avLst/>
          </a:prstGeom>
          <a:noFill/>
        </p:spPr>
        <p:txBody>
          <a:bodyPr wrap="square" rtlCol="0">
            <a:spAutoFit/>
          </a:bodyPr>
          <a:lstStyle/>
          <a:p>
            <a:r>
              <a:rPr lang="it-IT" sz="1400" dirty="0"/>
              <a:t>Energy-</a:t>
            </a:r>
            <a:r>
              <a:rPr lang="it-IT" sz="1400" dirty="0" err="1"/>
              <a:t>momentum</a:t>
            </a:r>
            <a:r>
              <a:rPr lang="it-IT" sz="1400" dirty="0"/>
              <a:t> relation</a:t>
            </a:r>
          </a:p>
        </p:txBody>
      </p:sp>
      <p:sp>
        <p:nvSpPr>
          <p:cNvPr id="70" name="CasellaDiTesto 69"/>
          <p:cNvSpPr txBox="1"/>
          <p:nvPr/>
        </p:nvSpPr>
        <p:spPr>
          <a:xfrm>
            <a:off x="151690" y="4959149"/>
            <a:ext cx="1222929" cy="307777"/>
          </a:xfrm>
          <a:prstGeom prst="rect">
            <a:avLst/>
          </a:prstGeom>
          <a:noFill/>
        </p:spPr>
        <p:txBody>
          <a:bodyPr wrap="square" rtlCol="0">
            <a:spAutoFit/>
          </a:bodyPr>
          <a:lstStyle/>
          <a:p>
            <a:r>
              <a:rPr lang="it-IT" sz="1400" dirty="0" err="1"/>
              <a:t>Lorentz</a:t>
            </a:r>
            <a:r>
              <a:rPr lang="it-IT" sz="1400" dirty="0"/>
              <a:t> force</a:t>
            </a:r>
          </a:p>
        </p:txBody>
      </p:sp>
    </p:spTree>
    <p:extLst>
      <p:ext uri="{BB962C8B-B14F-4D97-AF65-F5344CB8AC3E}">
        <p14:creationId xmlns:p14="http://schemas.microsoft.com/office/powerpoint/2010/main" val="389512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500"/>
                                        <p:tgtEl>
                                          <p:spTgt spid="108"/>
                                        </p:tgtEl>
                                      </p:cBhvr>
                                    </p:animEffect>
                                  </p:childTnLst>
                                </p:cTn>
                              </p:par>
                              <p:par>
                                <p:cTn id="49" presetID="10" presetClass="entr" presetSubtype="0" fill="hold"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fade">
                                      <p:cBhvr>
                                        <p:cTn id="51" dur="500"/>
                                        <p:tgtEl>
                                          <p:spTgt spid="10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fade">
                                      <p:cBhvr>
                                        <p:cTn id="57" dur="500"/>
                                        <p:tgtEl>
                                          <p:spTgt spid="1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500"/>
                                        <p:tgtEl>
                                          <p:spTgt spid="13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38889E-6 6.93642E-7 L 1.38889E-6 -0.08046 " pathEditMode="relative" rAng="0" ptsTypes="AA">
                                      <p:cBhvr>
                                        <p:cTn id="72" dur="2000" fill="hold"/>
                                        <p:tgtEl>
                                          <p:spTgt spid="138"/>
                                        </p:tgtEl>
                                        <p:attrNameLst>
                                          <p:attrName>ppt_x</p:attrName>
                                          <p:attrName>ppt_y</p:attrName>
                                        </p:attrNameLst>
                                      </p:cBhvr>
                                      <p:rCtr x="0" y="-40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1" grpId="0" animBg="1"/>
      <p:bldP spid="52" grpId="0"/>
      <p:bldP spid="58" grpId="0" animBg="1"/>
      <p:bldP spid="59" grpId="0"/>
      <p:bldP spid="80" grpId="0" animBg="1"/>
      <p:bldP spid="108" grpId="0"/>
      <p:bldP spid="110" grpId="0"/>
      <p:bldP spid="8" grpId="0"/>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3553098410"/>
              </p:ext>
            </p:extLst>
          </p:nvPr>
        </p:nvGraphicFramePr>
        <p:xfrm>
          <a:off x="6754813" y="1550988"/>
          <a:ext cx="2365375" cy="403225"/>
        </p:xfrm>
        <a:graphic>
          <a:graphicData uri="http://schemas.openxmlformats.org/presentationml/2006/ole">
            <mc:AlternateContent xmlns:mc="http://schemas.openxmlformats.org/markup-compatibility/2006">
              <mc:Choice xmlns:v="urn:schemas-microsoft-com:vml" Requires="v">
                <p:oleObj name="Equazione" r:id="rId2" imgW="1562040" imgH="266400" progId="Equation.3">
                  <p:embed/>
                </p:oleObj>
              </mc:Choice>
              <mc:Fallback>
                <p:oleObj name="Equazione" r:id="rId2" imgW="1562040" imgH="266400" progId="Equation.3">
                  <p:embed/>
                  <p:pic>
                    <p:nvPicPr>
                      <p:cNvPr id="0" name=""/>
                      <p:cNvPicPr>
                        <a:picLocks noChangeAspect="1" noChangeArrowheads="1"/>
                      </p:cNvPicPr>
                      <p:nvPr/>
                    </p:nvPicPr>
                    <p:blipFill>
                      <a:blip r:embed="rId3"/>
                      <a:srcRect/>
                      <a:stretch>
                        <a:fillRect/>
                      </a:stretch>
                    </p:blipFill>
                    <p:spPr bwMode="auto">
                      <a:xfrm>
                        <a:off x="6754813" y="1550988"/>
                        <a:ext cx="2365375" cy="403225"/>
                      </a:xfrm>
                      <a:prstGeom prst="rect">
                        <a:avLst/>
                      </a:prstGeom>
                      <a:noFill/>
                      <a:ln>
                        <a:noFill/>
                      </a:ln>
                    </p:spPr>
                  </p:pic>
                </p:oleObj>
              </mc:Fallback>
            </mc:AlternateContent>
          </a:graphicData>
        </a:graphic>
      </p:graphicFrame>
      <p:cxnSp>
        <p:nvCxnSpPr>
          <p:cNvPr id="56" name="Connettore 2 55"/>
          <p:cNvCxnSpPr>
            <a:endCxn id="57" idx="2"/>
          </p:cNvCxnSpPr>
          <p:nvPr/>
        </p:nvCxnSpPr>
        <p:spPr>
          <a:xfrm>
            <a:off x="2844810"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0509" y="509620"/>
            <a:ext cx="6202089"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4306126"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382399"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2292560" y="1588967"/>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6154870"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3590587"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413539"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590585"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413539"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6213141" y="973728"/>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6211149"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308362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91020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257139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4090748"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4084551"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93595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6213141"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935952"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3944155"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5074785"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933285"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4239570"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39395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2504090" y="-94610"/>
            <a:ext cx="7183821" cy="646331"/>
          </a:xfrm>
          <a:prstGeom prst="rect">
            <a:avLst/>
          </a:prstGeom>
        </p:spPr>
        <p:txBody>
          <a:bodyPr wrap="square">
            <a:spAutoFit/>
          </a:bodyPr>
          <a:lstStyle/>
          <a:p>
            <a:pPr marL="1117600" indent="-1117600"/>
            <a:r>
              <a:rPr lang="en-US" altLang="en-US" sz="3600" b="1" dirty="0"/>
              <a:t>RF ACCELERATION: BUNCHED BEAM</a:t>
            </a:r>
          </a:p>
        </p:txBody>
      </p:sp>
      <p:sp>
        <p:nvSpPr>
          <p:cNvPr id="15" name="Ovale 14"/>
          <p:cNvSpPr/>
          <p:nvPr/>
        </p:nvSpPr>
        <p:spPr>
          <a:xfrm>
            <a:off x="6068327"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6117857" y="1122658"/>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8" name="Oggetto 17"/>
          <p:cNvGraphicFramePr>
            <a:graphicFrameLocks noChangeAspect="1"/>
          </p:cNvGraphicFramePr>
          <p:nvPr>
            <p:extLst>
              <p:ext uri="{D42A27DB-BD31-4B8C-83A1-F6EECF244321}">
                <p14:modId xmlns:p14="http://schemas.microsoft.com/office/powerpoint/2010/main" val="1958004274"/>
              </p:ext>
            </p:extLst>
          </p:nvPr>
        </p:nvGraphicFramePr>
        <p:xfrm>
          <a:off x="6486476" y="925513"/>
          <a:ext cx="2879725" cy="493712"/>
        </p:xfrm>
        <a:graphic>
          <a:graphicData uri="http://schemas.openxmlformats.org/presentationml/2006/ole">
            <mc:AlternateContent xmlns:mc="http://schemas.openxmlformats.org/markup-compatibility/2006">
              <mc:Choice xmlns:v="urn:schemas-microsoft-com:vml" Requires="v">
                <p:oleObj name="Equazione" r:id="rId4" imgW="2527200" imgH="431640" progId="Equation.3">
                  <p:embed/>
                </p:oleObj>
              </mc:Choice>
              <mc:Fallback>
                <p:oleObj name="Equazione" r:id="rId4" imgW="2527200" imgH="431640" progId="Equation.3">
                  <p:embed/>
                  <p:pic>
                    <p:nvPicPr>
                      <p:cNvPr id="0" name="Oggetto 1"/>
                      <p:cNvPicPr>
                        <a:picLocks noChangeAspect="1" noChangeArrowheads="1"/>
                      </p:cNvPicPr>
                      <p:nvPr/>
                    </p:nvPicPr>
                    <p:blipFill>
                      <a:blip r:embed="rId5"/>
                      <a:srcRect/>
                      <a:stretch>
                        <a:fillRect/>
                      </a:stretch>
                    </p:blipFill>
                    <p:spPr bwMode="auto">
                      <a:xfrm>
                        <a:off x="6486476" y="925513"/>
                        <a:ext cx="2879725" cy="493712"/>
                      </a:xfrm>
                      <a:prstGeom prst="rect">
                        <a:avLst/>
                      </a:prstGeom>
                      <a:noFill/>
                      <a:ln>
                        <a:noFill/>
                      </a:ln>
                    </p:spPr>
                  </p:pic>
                </p:oleObj>
              </mc:Fallback>
            </mc:AlternateContent>
          </a:graphicData>
        </a:graphic>
      </p:graphicFrame>
      <p:sp>
        <p:nvSpPr>
          <p:cNvPr id="53" name="Figura a mano libera 52"/>
          <p:cNvSpPr/>
          <p:nvPr/>
        </p:nvSpPr>
        <p:spPr>
          <a:xfrm>
            <a:off x="3948505" y="3173730"/>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igura a mano libera 60"/>
          <p:cNvSpPr/>
          <p:nvPr/>
        </p:nvSpPr>
        <p:spPr>
          <a:xfrm>
            <a:off x="3965433" y="3464360"/>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igura a mano libera 61"/>
          <p:cNvSpPr/>
          <p:nvPr/>
        </p:nvSpPr>
        <p:spPr>
          <a:xfrm>
            <a:off x="3982578" y="3715222"/>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flipV="1">
            <a:off x="3948505" y="3764751"/>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flipV="1">
            <a:off x="3965433" y="3764751"/>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flipV="1">
            <a:off x="3939539" y="3764750"/>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igura a mano libera 67"/>
          <p:cNvSpPr/>
          <p:nvPr/>
        </p:nvSpPr>
        <p:spPr>
          <a:xfrm flipV="1">
            <a:off x="3982578" y="3765174"/>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9" name="Connettore 2 68"/>
          <p:cNvCxnSpPr/>
          <p:nvPr/>
        </p:nvCxnSpPr>
        <p:spPr>
          <a:xfrm flipV="1">
            <a:off x="9123437" y="3201853"/>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11062707" y="2815165"/>
            <a:ext cx="389850" cy="338554"/>
          </a:xfrm>
          <a:prstGeom prst="rect">
            <a:avLst/>
          </a:prstGeom>
          <a:noFill/>
        </p:spPr>
        <p:txBody>
          <a:bodyPr wrap="none" rtlCol="0">
            <a:spAutoFit/>
          </a:bodyPr>
          <a:lstStyle/>
          <a:p>
            <a:r>
              <a:rPr lang="en-US" sz="1600" dirty="0" err="1"/>
              <a:t>t</a:t>
            </a:r>
            <a:r>
              <a:rPr lang="en-US" sz="1600" baseline="-25000" dirty="0" err="1"/>
              <a:t>inj</a:t>
            </a:r>
            <a:endParaRPr lang="en-US" sz="1600" baseline="-25000" dirty="0"/>
          </a:p>
        </p:txBody>
      </p:sp>
      <p:cxnSp>
        <p:nvCxnSpPr>
          <p:cNvPr id="71" name="Connettore 2 70"/>
          <p:cNvCxnSpPr/>
          <p:nvPr/>
        </p:nvCxnSpPr>
        <p:spPr>
          <a:xfrm flipV="1">
            <a:off x="9123437" y="2001787"/>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Rectangle 7"/>
          <p:cNvSpPr>
            <a:spLocks noChangeArrowheads="1"/>
          </p:cNvSpPr>
          <p:nvPr/>
        </p:nvSpPr>
        <p:spPr bwMode="auto">
          <a:xfrm>
            <a:off x="8676003" y="1880265"/>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sp>
        <p:nvSpPr>
          <p:cNvPr id="22" name="Figura a mano libera 21"/>
          <p:cNvSpPr/>
          <p:nvPr/>
        </p:nvSpPr>
        <p:spPr>
          <a:xfrm>
            <a:off x="9119950" y="2583739"/>
            <a:ext cx="1821180" cy="1268736"/>
          </a:xfrm>
          <a:custGeom>
            <a:avLst/>
            <a:gdLst>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6"/>
              <a:gd name="connsiteX1" fmla="*/ 922020 w 1821180"/>
              <a:gd name="connsiteY1" fmla="*/ 1268730 h 1268736"/>
              <a:gd name="connsiteX2" fmla="*/ 1821180 w 1821180"/>
              <a:gd name="connsiteY2" fmla="*/ 19050 h 1268736"/>
            </a:gdLst>
            <a:ahLst/>
            <a:cxnLst>
              <a:cxn ang="0">
                <a:pos x="connsiteX0" y="connsiteY0"/>
              </a:cxn>
              <a:cxn ang="0">
                <a:pos x="connsiteX1" y="connsiteY1"/>
              </a:cxn>
              <a:cxn ang="0">
                <a:pos x="connsiteX2" y="connsiteY2"/>
              </a:cxn>
            </a:cxnLst>
            <a:rect l="l" t="t" r="r" b="b"/>
            <a:pathLst>
              <a:path w="1821180" h="1268736">
                <a:moveTo>
                  <a:pt x="0" y="0"/>
                </a:moveTo>
                <a:cubicBezTo>
                  <a:pt x="351155" y="317"/>
                  <a:pt x="618490" y="1265555"/>
                  <a:pt x="922020" y="1268730"/>
                </a:cubicBezTo>
                <a:cubicBezTo>
                  <a:pt x="1225550" y="1271905"/>
                  <a:pt x="1420495" y="20637"/>
                  <a:pt x="1821180" y="190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576468604"/>
              </p:ext>
            </p:extLst>
          </p:nvPr>
        </p:nvGraphicFramePr>
        <p:xfrm>
          <a:off x="408000" y="2406457"/>
          <a:ext cx="2497939" cy="318124"/>
        </p:xfrm>
        <a:graphic>
          <a:graphicData uri="http://schemas.openxmlformats.org/presentationml/2006/ole">
            <mc:AlternateContent xmlns:mc="http://schemas.openxmlformats.org/markup-compatibility/2006">
              <mc:Choice xmlns:v="urn:schemas-microsoft-com:vml" Requires="v">
                <p:oleObj name="Equazione" r:id="rId6" imgW="1688760" imgH="215640" progId="Equation.3">
                  <p:embed/>
                </p:oleObj>
              </mc:Choice>
              <mc:Fallback>
                <p:oleObj name="Equazione" r:id="rId6" imgW="1688760" imgH="215640" progId="Equation.3">
                  <p:embed/>
                  <p:pic>
                    <p:nvPicPr>
                      <p:cNvPr id="0" name="Oggetto 17"/>
                      <p:cNvPicPr>
                        <a:picLocks noChangeAspect="1" noChangeArrowheads="1"/>
                      </p:cNvPicPr>
                      <p:nvPr/>
                    </p:nvPicPr>
                    <p:blipFill>
                      <a:blip r:embed="rId7"/>
                      <a:srcRect/>
                      <a:stretch>
                        <a:fillRect/>
                      </a:stretch>
                    </p:blipFill>
                    <p:spPr bwMode="auto">
                      <a:xfrm>
                        <a:off x="408000" y="2406457"/>
                        <a:ext cx="2497939" cy="318124"/>
                      </a:xfrm>
                      <a:prstGeom prst="rect">
                        <a:avLst/>
                      </a:prstGeom>
                      <a:noFill/>
                      <a:ln>
                        <a:noFill/>
                      </a:ln>
                    </p:spPr>
                  </p:pic>
                </p:oleObj>
              </mc:Fallback>
            </mc:AlternateContent>
          </a:graphicData>
        </a:graphic>
      </p:graphicFrame>
      <p:grpSp>
        <p:nvGrpSpPr>
          <p:cNvPr id="106" name="Gruppo 105"/>
          <p:cNvGrpSpPr/>
          <p:nvPr/>
        </p:nvGrpSpPr>
        <p:grpSpPr>
          <a:xfrm>
            <a:off x="9108950" y="3172207"/>
            <a:ext cx="1912991" cy="60211"/>
            <a:chOff x="6389799" y="3735527"/>
            <a:chExt cx="1912991" cy="60211"/>
          </a:xfrm>
        </p:grpSpPr>
        <p:sp>
          <p:nvSpPr>
            <p:cNvPr id="107"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8"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9"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0"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1"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2"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3"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4"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5"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grpSp>
        <p:nvGrpSpPr>
          <p:cNvPr id="24" name="Gruppo 23"/>
          <p:cNvGrpSpPr/>
          <p:nvPr/>
        </p:nvGrpSpPr>
        <p:grpSpPr>
          <a:xfrm>
            <a:off x="9096947" y="2560014"/>
            <a:ext cx="1878624" cy="1321723"/>
            <a:chOff x="6377797" y="3123334"/>
            <a:chExt cx="1878624" cy="1321723"/>
          </a:xfrm>
        </p:grpSpPr>
        <p:sp>
          <p:nvSpPr>
            <p:cNvPr id="127" name="Oval 33"/>
            <p:cNvSpPr>
              <a:spLocks noChangeArrowheads="1"/>
            </p:cNvSpPr>
            <p:nvPr/>
          </p:nvSpPr>
          <p:spPr bwMode="auto">
            <a:xfrm>
              <a:off x="6377797" y="31233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6478338" y="315860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6578879" y="326737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6679420" y="341262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6776151" y="360586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6880502" y="381089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6981043" y="40261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4" name="Oval 33"/>
            <p:cNvSpPr>
              <a:spLocks noChangeArrowheads="1"/>
            </p:cNvSpPr>
            <p:nvPr/>
          </p:nvSpPr>
          <p:spPr bwMode="auto">
            <a:xfrm>
              <a:off x="7081584" y="420175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5" name="Oval 33"/>
            <p:cNvSpPr>
              <a:spLocks noChangeArrowheads="1"/>
            </p:cNvSpPr>
            <p:nvPr/>
          </p:nvSpPr>
          <p:spPr bwMode="auto">
            <a:xfrm>
              <a:off x="7182125" y="433198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6" name="Oval 33"/>
            <p:cNvSpPr>
              <a:spLocks noChangeArrowheads="1"/>
            </p:cNvSpPr>
            <p:nvPr/>
          </p:nvSpPr>
          <p:spPr bwMode="auto">
            <a:xfrm>
              <a:off x="7282666" y="43865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7" name="Oval 33"/>
            <p:cNvSpPr>
              <a:spLocks noChangeArrowheads="1"/>
            </p:cNvSpPr>
            <p:nvPr/>
          </p:nvSpPr>
          <p:spPr bwMode="auto">
            <a:xfrm>
              <a:off x="7383207" y="434601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8" name="Oval 33"/>
            <p:cNvSpPr>
              <a:spLocks noChangeArrowheads="1"/>
            </p:cNvSpPr>
            <p:nvPr/>
          </p:nvSpPr>
          <p:spPr bwMode="auto">
            <a:xfrm>
              <a:off x="7483748" y="42412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9" name="Oval 33"/>
            <p:cNvSpPr>
              <a:spLocks noChangeArrowheads="1"/>
            </p:cNvSpPr>
            <p:nvPr/>
          </p:nvSpPr>
          <p:spPr bwMode="auto">
            <a:xfrm>
              <a:off x="7584289" y="402699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0" name="Oval 33"/>
            <p:cNvSpPr>
              <a:spLocks noChangeArrowheads="1"/>
            </p:cNvSpPr>
            <p:nvPr/>
          </p:nvSpPr>
          <p:spPr bwMode="auto">
            <a:xfrm>
              <a:off x="7684830" y="382310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1" name="Oval 33"/>
            <p:cNvSpPr>
              <a:spLocks noChangeArrowheads="1"/>
            </p:cNvSpPr>
            <p:nvPr/>
          </p:nvSpPr>
          <p:spPr bwMode="auto">
            <a:xfrm>
              <a:off x="7785371" y="358314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2" name="Oval 33"/>
            <p:cNvSpPr>
              <a:spLocks noChangeArrowheads="1"/>
            </p:cNvSpPr>
            <p:nvPr/>
          </p:nvSpPr>
          <p:spPr bwMode="auto">
            <a:xfrm>
              <a:off x="7885912" y="34029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3" name="Oval 33"/>
            <p:cNvSpPr>
              <a:spLocks noChangeArrowheads="1"/>
            </p:cNvSpPr>
            <p:nvPr/>
          </p:nvSpPr>
          <p:spPr bwMode="auto">
            <a:xfrm>
              <a:off x="7986453" y="325394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4" name="Oval 33"/>
            <p:cNvSpPr>
              <a:spLocks noChangeArrowheads="1"/>
            </p:cNvSpPr>
            <p:nvPr/>
          </p:nvSpPr>
          <p:spPr bwMode="auto">
            <a:xfrm>
              <a:off x="8086994" y="31601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5" name="Oval 33"/>
            <p:cNvSpPr>
              <a:spLocks noChangeArrowheads="1"/>
            </p:cNvSpPr>
            <p:nvPr/>
          </p:nvSpPr>
          <p:spPr bwMode="auto">
            <a:xfrm>
              <a:off x="8187538" y="313589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26" name="Ovale 25"/>
          <p:cNvSpPr/>
          <p:nvPr/>
        </p:nvSpPr>
        <p:spPr>
          <a:xfrm>
            <a:off x="8944357" y="2452254"/>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e 145"/>
          <p:cNvSpPr/>
          <p:nvPr/>
        </p:nvSpPr>
        <p:spPr>
          <a:xfrm>
            <a:off x="10651008" y="2449696"/>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sellaDiTesto 26"/>
          <p:cNvSpPr txBox="1"/>
          <p:nvPr/>
        </p:nvSpPr>
        <p:spPr>
          <a:xfrm>
            <a:off x="9649200" y="1468693"/>
            <a:ext cx="1848409" cy="523220"/>
          </a:xfrm>
          <a:prstGeom prst="rect">
            <a:avLst/>
          </a:prstGeom>
          <a:noFill/>
        </p:spPr>
        <p:txBody>
          <a:bodyPr wrap="square" rtlCol="0">
            <a:spAutoFit/>
          </a:bodyPr>
          <a:lstStyle/>
          <a:p>
            <a:pPr algn="just"/>
            <a:r>
              <a:rPr lang="en-US" sz="1400" dirty="0"/>
              <a:t>Only these particles are accelerated</a:t>
            </a:r>
          </a:p>
        </p:txBody>
      </p:sp>
      <p:cxnSp>
        <p:nvCxnSpPr>
          <p:cNvPr id="6" name="Connettore 2 5"/>
          <p:cNvCxnSpPr>
            <a:stCxn id="27" idx="2"/>
            <a:endCxn id="26" idx="7"/>
          </p:cNvCxnSpPr>
          <p:nvPr/>
        </p:nvCxnSpPr>
        <p:spPr>
          <a:xfrm flipH="1">
            <a:off x="9347186" y="1991913"/>
            <a:ext cx="1226219" cy="50741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a:stCxn id="27" idx="2"/>
            <a:endCxn id="146" idx="0"/>
          </p:cNvCxnSpPr>
          <p:nvPr/>
        </p:nvCxnSpPr>
        <p:spPr>
          <a:xfrm>
            <a:off x="10573405" y="1991913"/>
            <a:ext cx="313575" cy="45778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7" name="Ovale 96"/>
          <p:cNvSpPr/>
          <p:nvPr/>
        </p:nvSpPr>
        <p:spPr>
          <a:xfrm>
            <a:off x="9224714" y="2788087"/>
            <a:ext cx="1681974" cy="118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CasellaDiTesto 97"/>
          <p:cNvSpPr txBox="1"/>
          <p:nvPr/>
        </p:nvSpPr>
        <p:spPr>
          <a:xfrm>
            <a:off x="10543250" y="4100420"/>
            <a:ext cx="1706336" cy="1169551"/>
          </a:xfrm>
          <a:prstGeom prst="rect">
            <a:avLst/>
          </a:prstGeom>
          <a:noFill/>
        </p:spPr>
        <p:txBody>
          <a:bodyPr wrap="square" rtlCol="0">
            <a:spAutoFit/>
          </a:bodyPr>
          <a:lstStyle/>
          <a:p>
            <a:pPr algn="just"/>
            <a:r>
              <a:rPr lang="en-US" sz="1400" dirty="0"/>
              <a:t>These particles are not accelerated and basically are lost during the acceleration process</a:t>
            </a:r>
          </a:p>
        </p:txBody>
      </p:sp>
      <p:cxnSp>
        <p:nvCxnSpPr>
          <p:cNvPr id="14" name="Connettore 2 13"/>
          <p:cNvCxnSpPr>
            <a:endCxn id="97" idx="5"/>
          </p:cNvCxnSpPr>
          <p:nvPr/>
        </p:nvCxnSpPr>
        <p:spPr>
          <a:xfrm flipH="1" flipV="1">
            <a:off x="10660369" y="3798709"/>
            <a:ext cx="292688" cy="3341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1020564" y="6761358"/>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7" name="CasellaDiTesto 146"/>
          <p:cNvSpPr txBox="1"/>
          <p:nvPr/>
        </p:nvSpPr>
        <p:spPr>
          <a:xfrm>
            <a:off x="2959834" y="6333183"/>
            <a:ext cx="253596" cy="338554"/>
          </a:xfrm>
          <a:prstGeom prst="rect">
            <a:avLst/>
          </a:prstGeom>
          <a:noFill/>
        </p:spPr>
        <p:txBody>
          <a:bodyPr wrap="none" rtlCol="0">
            <a:spAutoFit/>
          </a:bodyPr>
          <a:lstStyle/>
          <a:p>
            <a:r>
              <a:rPr lang="en-US" sz="1600" dirty="0"/>
              <a:t>t</a:t>
            </a:r>
          </a:p>
        </p:txBody>
      </p:sp>
      <p:cxnSp>
        <p:nvCxnSpPr>
          <p:cNvPr id="148" name="Connettore 2 147"/>
          <p:cNvCxnSpPr/>
          <p:nvPr/>
        </p:nvCxnSpPr>
        <p:spPr>
          <a:xfrm flipV="1">
            <a:off x="1020564" y="5561292"/>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9" name="Rectangle 7"/>
          <p:cNvSpPr>
            <a:spLocks noChangeArrowheads="1"/>
          </p:cNvSpPr>
          <p:nvPr/>
        </p:nvSpPr>
        <p:spPr bwMode="auto">
          <a:xfrm>
            <a:off x="552000" y="5222738"/>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grpSp>
        <p:nvGrpSpPr>
          <p:cNvPr id="151" name="Gruppo 150"/>
          <p:cNvGrpSpPr/>
          <p:nvPr/>
        </p:nvGrpSpPr>
        <p:grpSpPr>
          <a:xfrm>
            <a:off x="998600" y="6084580"/>
            <a:ext cx="1912991" cy="60211"/>
            <a:chOff x="6389799" y="3735527"/>
            <a:chExt cx="1912991" cy="60211"/>
          </a:xfrm>
        </p:grpSpPr>
        <p:sp>
          <p:nvSpPr>
            <p:cNvPr id="152"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3"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4"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5"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6"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7"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8"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9"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0"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1"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2"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3"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4"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5"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6"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7"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8"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9"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70"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34" name="CasellaDiTesto 33"/>
          <p:cNvSpPr txBox="1"/>
          <p:nvPr/>
        </p:nvSpPr>
        <p:spPr>
          <a:xfrm>
            <a:off x="1044124" y="4880838"/>
            <a:ext cx="1669881" cy="369332"/>
          </a:xfrm>
          <a:prstGeom prst="rect">
            <a:avLst/>
          </a:prstGeom>
          <a:noFill/>
        </p:spPr>
        <p:txBody>
          <a:bodyPr wrap="none" rtlCol="0">
            <a:spAutoFit/>
          </a:bodyPr>
          <a:lstStyle/>
          <a:p>
            <a:r>
              <a:rPr lang="en-US" b="1" i="1" dirty="0"/>
              <a:t>DC acceleration</a:t>
            </a:r>
          </a:p>
        </p:txBody>
      </p:sp>
      <p:cxnSp>
        <p:nvCxnSpPr>
          <p:cNvPr id="171" name="Connettore 2 170"/>
          <p:cNvCxnSpPr>
            <a:endCxn id="172" idx="2"/>
          </p:cNvCxnSpPr>
          <p:nvPr/>
        </p:nvCxnSpPr>
        <p:spPr>
          <a:xfrm>
            <a:off x="4872247" y="6758244"/>
            <a:ext cx="4746783" cy="386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2" name="CasellaDiTesto 171"/>
          <p:cNvSpPr txBox="1"/>
          <p:nvPr/>
        </p:nvSpPr>
        <p:spPr>
          <a:xfrm>
            <a:off x="9492231" y="6423550"/>
            <a:ext cx="253596" cy="338554"/>
          </a:xfrm>
          <a:prstGeom prst="rect">
            <a:avLst/>
          </a:prstGeom>
          <a:noFill/>
        </p:spPr>
        <p:txBody>
          <a:bodyPr wrap="none" rtlCol="0">
            <a:spAutoFit/>
          </a:bodyPr>
          <a:lstStyle/>
          <a:p>
            <a:r>
              <a:rPr lang="en-US" sz="1600" dirty="0"/>
              <a:t>t</a:t>
            </a:r>
          </a:p>
        </p:txBody>
      </p:sp>
      <p:cxnSp>
        <p:nvCxnSpPr>
          <p:cNvPr id="173" name="Connettore 2 172"/>
          <p:cNvCxnSpPr/>
          <p:nvPr/>
        </p:nvCxnSpPr>
        <p:spPr>
          <a:xfrm flipV="1">
            <a:off x="4872246" y="5558147"/>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Oval 33"/>
          <p:cNvSpPr>
            <a:spLocks noChangeArrowheads="1"/>
          </p:cNvSpPr>
          <p:nvPr/>
        </p:nvSpPr>
        <p:spPr bwMode="auto">
          <a:xfrm>
            <a:off x="4845757" y="611637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8" name="Oval 33"/>
          <p:cNvSpPr>
            <a:spLocks noChangeArrowheads="1"/>
          </p:cNvSpPr>
          <p:nvPr/>
        </p:nvSpPr>
        <p:spPr bwMode="auto">
          <a:xfrm>
            <a:off x="4946298" y="615164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9" name="Oval 33"/>
          <p:cNvSpPr>
            <a:spLocks noChangeArrowheads="1"/>
          </p:cNvSpPr>
          <p:nvPr/>
        </p:nvSpPr>
        <p:spPr bwMode="auto">
          <a:xfrm>
            <a:off x="5046839" y="626041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4" name="Oval 33"/>
          <p:cNvSpPr>
            <a:spLocks noChangeArrowheads="1"/>
          </p:cNvSpPr>
          <p:nvPr/>
        </p:nvSpPr>
        <p:spPr bwMode="auto">
          <a:xfrm>
            <a:off x="4637858" y="625515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5" name="Oval 33"/>
          <p:cNvSpPr>
            <a:spLocks noChangeArrowheads="1"/>
          </p:cNvSpPr>
          <p:nvPr/>
        </p:nvSpPr>
        <p:spPr bwMode="auto">
          <a:xfrm>
            <a:off x="4738399" y="616134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1" name="Oval 33"/>
          <p:cNvSpPr>
            <a:spLocks noChangeArrowheads="1"/>
          </p:cNvSpPr>
          <p:nvPr/>
        </p:nvSpPr>
        <p:spPr bwMode="auto">
          <a:xfrm>
            <a:off x="6662311" y="611603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2" name="Oval 33"/>
          <p:cNvSpPr>
            <a:spLocks noChangeArrowheads="1"/>
          </p:cNvSpPr>
          <p:nvPr/>
        </p:nvSpPr>
        <p:spPr bwMode="auto">
          <a:xfrm>
            <a:off x="6762852" y="615130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3" name="Oval 33"/>
          <p:cNvSpPr>
            <a:spLocks noChangeArrowheads="1"/>
          </p:cNvSpPr>
          <p:nvPr/>
        </p:nvSpPr>
        <p:spPr bwMode="auto">
          <a:xfrm>
            <a:off x="6863393" y="626008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4" name="Oval 33"/>
          <p:cNvSpPr>
            <a:spLocks noChangeArrowheads="1"/>
          </p:cNvSpPr>
          <p:nvPr/>
        </p:nvSpPr>
        <p:spPr bwMode="auto">
          <a:xfrm>
            <a:off x="6454412" y="625482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5" name="Oval 33"/>
          <p:cNvSpPr>
            <a:spLocks noChangeArrowheads="1"/>
          </p:cNvSpPr>
          <p:nvPr/>
        </p:nvSpPr>
        <p:spPr bwMode="auto">
          <a:xfrm>
            <a:off x="6554953" y="61610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1" name="Oval 33"/>
          <p:cNvSpPr>
            <a:spLocks noChangeArrowheads="1"/>
          </p:cNvSpPr>
          <p:nvPr/>
        </p:nvSpPr>
        <p:spPr bwMode="auto">
          <a:xfrm>
            <a:off x="8516666" y="611603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2" name="Oval 33"/>
          <p:cNvSpPr>
            <a:spLocks noChangeArrowheads="1"/>
          </p:cNvSpPr>
          <p:nvPr/>
        </p:nvSpPr>
        <p:spPr bwMode="auto">
          <a:xfrm>
            <a:off x="8617207" y="61513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3" name="Oval 33"/>
          <p:cNvSpPr>
            <a:spLocks noChangeArrowheads="1"/>
          </p:cNvSpPr>
          <p:nvPr/>
        </p:nvSpPr>
        <p:spPr bwMode="auto">
          <a:xfrm>
            <a:off x="8717748" y="626008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4" name="Oval 33"/>
          <p:cNvSpPr>
            <a:spLocks noChangeArrowheads="1"/>
          </p:cNvSpPr>
          <p:nvPr/>
        </p:nvSpPr>
        <p:spPr bwMode="auto">
          <a:xfrm>
            <a:off x="8308767" y="625482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5" name="Oval 33"/>
          <p:cNvSpPr>
            <a:spLocks noChangeArrowheads="1"/>
          </p:cNvSpPr>
          <p:nvPr/>
        </p:nvSpPr>
        <p:spPr bwMode="auto">
          <a:xfrm>
            <a:off x="8409308" y="61610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cxnSp>
        <p:nvCxnSpPr>
          <p:cNvPr id="39" name="Connettore 1 38"/>
          <p:cNvCxnSpPr/>
          <p:nvPr/>
        </p:nvCxnSpPr>
        <p:spPr>
          <a:xfrm>
            <a:off x="1020564" y="6219527"/>
            <a:ext cx="1891026" cy="33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46" name="Figura a mano libera 245"/>
          <p:cNvSpPr/>
          <p:nvPr/>
        </p:nvSpPr>
        <p:spPr>
          <a:xfrm>
            <a:off x="4595754" y="6218036"/>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Rectangle 7"/>
          <p:cNvSpPr>
            <a:spLocks noChangeArrowheads="1"/>
          </p:cNvSpPr>
          <p:nvPr/>
        </p:nvSpPr>
        <p:spPr bwMode="auto">
          <a:xfrm>
            <a:off x="4267522" y="5252672"/>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sp>
        <p:nvSpPr>
          <p:cNvPr id="248" name="Figura a mano libera 247"/>
          <p:cNvSpPr/>
          <p:nvPr/>
        </p:nvSpPr>
        <p:spPr>
          <a:xfrm>
            <a:off x="6414327" y="6221826"/>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8272303" y="6225233"/>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0" name="CasellaDiTesto 249"/>
          <p:cNvSpPr txBox="1"/>
          <p:nvPr/>
        </p:nvSpPr>
        <p:spPr>
          <a:xfrm>
            <a:off x="5976410" y="4880838"/>
            <a:ext cx="1637821" cy="369332"/>
          </a:xfrm>
          <a:prstGeom prst="rect">
            <a:avLst/>
          </a:prstGeom>
          <a:noFill/>
        </p:spPr>
        <p:txBody>
          <a:bodyPr wrap="none" rtlCol="0">
            <a:spAutoFit/>
          </a:bodyPr>
          <a:lstStyle/>
          <a:p>
            <a:r>
              <a:rPr lang="en-US" b="1" i="1" dirty="0"/>
              <a:t>RF acceleration</a:t>
            </a:r>
          </a:p>
        </p:txBody>
      </p:sp>
      <p:sp>
        <p:nvSpPr>
          <p:cNvPr id="41" name="CasellaDiTesto 40"/>
          <p:cNvSpPr txBox="1"/>
          <p:nvPr/>
        </p:nvSpPr>
        <p:spPr>
          <a:xfrm>
            <a:off x="5572730" y="5339397"/>
            <a:ext cx="4824896" cy="523220"/>
          </a:xfrm>
          <a:prstGeom prst="rect">
            <a:avLst/>
          </a:prstGeom>
          <a:noFill/>
        </p:spPr>
        <p:txBody>
          <a:bodyPr wrap="square" rtlCol="0">
            <a:spAutoFit/>
          </a:bodyPr>
          <a:lstStyle/>
          <a:p>
            <a:r>
              <a:rPr lang="en-US" sz="1600" b="1" dirty="0"/>
              <a:t>Bunched beam </a:t>
            </a:r>
            <a:r>
              <a:rPr lang="en-US" sz="1200" dirty="0"/>
              <a:t>(</a:t>
            </a:r>
            <a:r>
              <a:rPr lang="en-US" altLang="en-US" sz="1200" dirty="0"/>
              <a:t>in order to be synchronous with the external AC field, particles have to be gathered in non-uniform temporal structure</a:t>
            </a:r>
            <a:r>
              <a:rPr lang="en-US" sz="1200" dirty="0"/>
              <a:t>)</a:t>
            </a:r>
          </a:p>
        </p:txBody>
      </p:sp>
      <p:cxnSp>
        <p:nvCxnSpPr>
          <p:cNvPr id="50" name="Connettore 2 49"/>
          <p:cNvCxnSpPr/>
          <p:nvPr/>
        </p:nvCxnSpPr>
        <p:spPr>
          <a:xfrm flipH="1">
            <a:off x="5169323" y="5862617"/>
            <a:ext cx="1245004" cy="2537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1" name="Connettore 2 250"/>
          <p:cNvCxnSpPr>
            <a:endCxn id="235" idx="0"/>
          </p:cNvCxnSpPr>
          <p:nvPr/>
        </p:nvCxnSpPr>
        <p:spPr>
          <a:xfrm>
            <a:off x="6414328" y="5862618"/>
            <a:ext cx="175067" cy="2983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2" name="Connettore 2 251"/>
          <p:cNvCxnSpPr/>
          <p:nvPr/>
        </p:nvCxnSpPr>
        <p:spPr>
          <a:xfrm>
            <a:off x="6414327" y="5862617"/>
            <a:ext cx="1994980" cy="223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4880198" y="6592827"/>
            <a:ext cx="1809685"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5303890" y="6273837"/>
            <a:ext cx="1082348" cy="369332"/>
          </a:xfrm>
          <a:prstGeom prst="rect">
            <a:avLst/>
          </a:prstGeom>
          <a:noFill/>
        </p:spPr>
        <p:txBody>
          <a:bodyPr wrap="none" rtlCol="0">
            <a:spAutoFit/>
          </a:bodyPr>
          <a:lstStyle/>
          <a:p>
            <a:r>
              <a:rPr lang="en-US" dirty="0"/>
              <a:t>RF period</a:t>
            </a:r>
          </a:p>
        </p:txBody>
      </p:sp>
      <p:graphicFrame>
        <p:nvGraphicFramePr>
          <p:cNvPr id="150" name="Oggetto 149"/>
          <p:cNvGraphicFramePr>
            <a:graphicFrameLocks noChangeAspect="1"/>
          </p:cNvGraphicFramePr>
          <p:nvPr>
            <p:extLst>
              <p:ext uri="{D42A27DB-BD31-4B8C-83A1-F6EECF244321}">
                <p14:modId xmlns:p14="http://schemas.microsoft.com/office/powerpoint/2010/main" val="2561685618"/>
              </p:ext>
            </p:extLst>
          </p:nvPr>
        </p:nvGraphicFramePr>
        <p:xfrm>
          <a:off x="733743" y="2963254"/>
          <a:ext cx="1700417" cy="463397"/>
        </p:xfrm>
        <a:graphic>
          <a:graphicData uri="http://schemas.openxmlformats.org/presentationml/2006/ole">
            <mc:AlternateContent xmlns:mc="http://schemas.openxmlformats.org/markup-compatibility/2006">
              <mc:Choice xmlns:v="urn:schemas-microsoft-com:vml" Requires="v">
                <p:oleObj name="Equazione" r:id="rId8" imgW="1206360" imgH="330120" progId="Equation.3">
                  <p:embed/>
                </p:oleObj>
              </mc:Choice>
              <mc:Fallback>
                <p:oleObj name="Equazione" r:id="rId8" imgW="1206360" imgH="330120" progId="Equation.3">
                  <p:embed/>
                  <p:pic>
                    <p:nvPicPr>
                      <p:cNvPr id="174" name="Oggetto 173"/>
                      <p:cNvPicPr>
                        <a:picLocks noChangeAspect="1" noChangeArrowheads="1"/>
                      </p:cNvPicPr>
                      <p:nvPr/>
                    </p:nvPicPr>
                    <p:blipFill>
                      <a:blip r:embed="rId9"/>
                      <a:srcRect/>
                      <a:stretch>
                        <a:fillRect/>
                      </a:stretch>
                    </p:blipFill>
                    <p:spPr bwMode="auto">
                      <a:xfrm>
                        <a:off x="733743" y="2963254"/>
                        <a:ext cx="1700417" cy="463397"/>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3" name="Oggetto 2">
                <a:extLst>
                  <a:ext uri="{FF2B5EF4-FFF2-40B4-BE49-F238E27FC236}">
                    <a16:creationId xmlns:a16="http://schemas.microsoft.com/office/drawing/2014/main" id="{1C6415A8-7519-D145-0D83-FC8FB8491613}"/>
                  </a:ext>
                </a:extLst>
              </p:cNvPr>
              <p:cNvSpPr txBox="1"/>
              <p:nvPr/>
            </p:nvSpPr>
            <p:spPr bwMode="auto">
              <a:xfrm>
                <a:off x="5134117" y="4055382"/>
                <a:ext cx="4360520" cy="825456"/>
              </a:xfrm>
              <a:prstGeom prst="rect">
                <a:avLst/>
              </a:prstGeom>
              <a:solidFill>
                <a:srgbClr val="FFC000"/>
              </a:solid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1600" i="1" smtClean="0">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rPr>
                        <m:t>𝐸</m:t>
                      </m:r>
                      <m:r>
                        <a:rPr lang="en-US" sz="160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nary>
                        <m:naryPr>
                          <m:limLoc m:val="undOvr"/>
                          <m:supHide m:val="on"/>
                          <m:ctrlPr>
                            <a:rPr lang="en-US" sz="1600" i="1">
                              <a:solidFill>
                                <a:srgbClr val="000000"/>
                              </a:solidFill>
                              <a:latin typeface="Cambria Math" panose="02040503050406030204" pitchFamily="18" charset="0"/>
                            </a:rPr>
                          </m:ctrlPr>
                        </m:naryPr>
                        <m:sub>
                          <m:r>
                            <a:rPr lang="en-US" sz="1600" i="1">
                              <a:solidFill>
                                <a:srgbClr val="000000"/>
                              </a:solidFill>
                              <a:latin typeface="Cambria Math" panose="02040503050406030204" pitchFamily="18" charset="0"/>
                            </a:rPr>
                            <m:t>𝑔𝑎𝑝</m:t>
                          </m:r>
                        </m:sub>
                        <m:sup/>
                        <m:e>
                          <m:sSub>
                            <m:sSubPr>
                              <m:ctrlPr>
                                <a:rPr lang="en-US" sz="1600" i="1">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𝑧</m:t>
                                      </m:r>
                                    </m:sub>
                                  </m:sSub>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𝑧</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𝑡</m:t>
                                      </m:r>
                                    </m:e>
                                  </m:d>
                                </m:e>
                              </m:d>
                            </m:e>
                            <m:sub>
                              <m:eqArr>
                                <m:eqArrPr>
                                  <m:ctrlPr>
                                    <a:rPr lang="en-US" sz="1600" i="1">
                                      <a:solidFill>
                                        <a:srgbClr val="000000"/>
                                      </a:solidFill>
                                      <a:latin typeface="Cambria Math" panose="02040503050406030204" pitchFamily="18" charset="0"/>
                                    </a:rPr>
                                  </m:ctrlPr>
                                </m:eqArrPr>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𝑠𝑒𝑒𝑛</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𝑏𝑦</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𝑝𝑎𝑟𝑡𝑖𝑐𝑙𝑒</m:t>
                                  </m:r>
                                </m:e>
                              </m:eqArr>
                            </m:sub>
                          </m:sSub>
                          <m:r>
                            <a:rPr lang="en-US" sz="1600" i="1">
                              <a:solidFill>
                                <a:srgbClr val="000000"/>
                              </a:solidFill>
                              <a:latin typeface="Cambria Math" panose="02040503050406030204" pitchFamily="18" charset="0"/>
                            </a:rPr>
                            <m:t>𝑑𝑧</m:t>
                          </m:r>
                        </m:e>
                      </m:nary>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𝑉</m:t>
                              </m:r>
                            </m:e>
                          </m:acc>
                        </m:e>
                        <m:sub>
                          <m:r>
                            <a:rPr lang="en-US" sz="1600" i="1">
                              <a:solidFill>
                                <a:srgbClr val="000000"/>
                              </a:solidFill>
                              <a:latin typeface="Cambria Math" panose="02040503050406030204" pitchFamily="18" charset="0"/>
                            </a:rPr>
                            <m:t>𝑎𝑐𝑐</m:t>
                          </m:r>
                        </m:sub>
                      </m:sSub>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smtClean="0">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𝑖𝑛𝑗</m:t>
                                  </m:r>
                                </m:sub>
                              </m:sSub>
                            </m:e>
                          </m:d>
                        </m:e>
                      </m:func>
                    </m:oMath>
                  </m:oMathPara>
                </a14:m>
                <a:endParaRPr lang="en-US" sz="1600" dirty="0"/>
              </a:p>
            </p:txBody>
          </p:sp>
        </mc:Choice>
        <mc:Fallback xmlns="">
          <p:sp>
            <p:nvSpPr>
              <p:cNvPr id="3" name="Oggetto 2">
                <a:extLst>
                  <a:ext uri="{FF2B5EF4-FFF2-40B4-BE49-F238E27FC236}">
                    <a16:creationId xmlns:a16="http://schemas.microsoft.com/office/drawing/2014/main" id="{1C6415A8-7519-D145-0D83-FC8FB8491613}"/>
                  </a:ext>
                </a:extLst>
              </p:cNvPr>
              <p:cNvSpPr txBox="1">
                <a:spLocks noRot="1" noChangeAspect="1" noMove="1" noResize="1" noEditPoints="1" noAdjustHandles="1" noChangeArrowheads="1" noChangeShapeType="1" noTextEdit="1"/>
              </p:cNvSpPr>
              <p:nvPr/>
            </p:nvSpPr>
            <p:spPr bwMode="auto">
              <a:xfrm>
                <a:off x="5134117" y="4055382"/>
                <a:ext cx="4360520" cy="825456"/>
              </a:xfrm>
              <a:prstGeom prst="rect">
                <a:avLst/>
              </a:prstGeom>
              <a:blipFill>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CasellaDiTesto 30">
                <a:extLst>
                  <a:ext uri="{FF2B5EF4-FFF2-40B4-BE49-F238E27FC236}">
                    <a16:creationId xmlns:a16="http://schemas.microsoft.com/office/drawing/2014/main" id="{4C8AD97F-941B-2445-1C06-178F85028959}"/>
                  </a:ext>
                </a:extLst>
              </p:cNvPr>
              <p:cNvSpPr txBox="1"/>
              <p:nvPr/>
            </p:nvSpPr>
            <p:spPr>
              <a:xfrm>
                <a:off x="8484591" y="4947751"/>
                <a:ext cx="898142" cy="3916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𝑡</m:t>
                          </m:r>
                        </m:e>
                        <m:sub>
                          <m:r>
                            <a:rPr lang="en-US" i="1">
                              <a:solidFill>
                                <a:srgbClr val="000000"/>
                              </a:solidFill>
                              <a:latin typeface="Cambria Math" panose="02040503050406030204" pitchFamily="18" charset="0"/>
                            </a:rPr>
                            <m:t>𝑖𝑛𝑗</m:t>
                          </m:r>
                        </m:sub>
                      </m:sSub>
                    </m:oMath>
                  </m:oMathPara>
                </a14:m>
                <a:endParaRPr lang="en-US" dirty="0"/>
              </a:p>
            </p:txBody>
          </p:sp>
        </mc:Choice>
        <mc:Fallback xmlns="">
          <p:sp>
            <p:nvSpPr>
              <p:cNvPr id="31" name="CasellaDiTesto 30">
                <a:extLst>
                  <a:ext uri="{FF2B5EF4-FFF2-40B4-BE49-F238E27FC236}">
                    <a16:creationId xmlns:a16="http://schemas.microsoft.com/office/drawing/2014/main" id="{4C8AD97F-941B-2445-1C06-178F85028959}"/>
                  </a:ext>
                </a:extLst>
              </p:cNvPr>
              <p:cNvSpPr txBox="1">
                <a:spLocks noRot="1" noChangeAspect="1" noMove="1" noResize="1" noEditPoints="1" noAdjustHandles="1" noChangeArrowheads="1" noChangeShapeType="1" noTextEdit="1"/>
              </p:cNvSpPr>
              <p:nvPr/>
            </p:nvSpPr>
            <p:spPr>
              <a:xfrm>
                <a:off x="8484591" y="4947751"/>
                <a:ext cx="898142" cy="391646"/>
              </a:xfrm>
              <a:prstGeom prst="rect">
                <a:avLst/>
              </a:prstGeom>
              <a:blipFill>
                <a:blip r:embed="rId11"/>
                <a:stretch>
                  <a:fillRect r="-680" b="-7813"/>
                </a:stretch>
              </a:blipFill>
            </p:spPr>
            <p:txBody>
              <a:bodyPr/>
              <a:lstStyle/>
              <a:p>
                <a:r>
                  <a:rPr lang="en-US">
                    <a:noFill/>
                  </a:rPr>
                  <a:t> </a:t>
                </a:r>
              </a:p>
            </p:txBody>
          </p:sp>
        </mc:Fallback>
      </mc:AlternateContent>
      <p:cxnSp>
        <p:nvCxnSpPr>
          <p:cNvPr id="33" name="Connettore 2 32">
            <a:extLst>
              <a:ext uri="{FF2B5EF4-FFF2-40B4-BE49-F238E27FC236}">
                <a16:creationId xmlns:a16="http://schemas.microsoft.com/office/drawing/2014/main" id="{691489B3-027E-67E9-8B75-0A2CDB29DD7D}"/>
              </a:ext>
            </a:extLst>
          </p:cNvPr>
          <p:cNvCxnSpPr>
            <a:cxnSpLocks/>
            <a:stCxn id="31" idx="0"/>
          </p:cNvCxnSpPr>
          <p:nvPr/>
        </p:nvCxnSpPr>
        <p:spPr>
          <a:xfrm flipH="1" flipV="1">
            <a:off x="8922214" y="4643292"/>
            <a:ext cx="11448" cy="3044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529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250"/>
                                        <p:tgtEl>
                                          <p:spTgt spid="96"/>
                                        </p:tgtEl>
                                      </p:cBhvr>
                                    </p:animEffect>
                                  </p:childTnLst>
                                </p:cTn>
                              </p:par>
                            </p:childTnLst>
                          </p:cTn>
                        </p:par>
                        <p:par>
                          <p:cTn id="8" fill="hold">
                            <p:stCondLst>
                              <p:cond delay="250"/>
                            </p:stCondLst>
                            <p:childTnLst>
                              <p:par>
                                <p:cTn id="9" presetID="10" presetClass="exit" presetSubtype="0" fill="hold" grpId="1" nodeType="afterEffect">
                                  <p:stCondLst>
                                    <p:cond delay="0"/>
                                  </p:stCondLst>
                                  <p:childTnLst>
                                    <p:animEffect transition="out" filter="fade">
                                      <p:cBhvr>
                                        <p:cTn id="10" dur="250"/>
                                        <p:tgtEl>
                                          <p:spTgt spid="96"/>
                                        </p:tgtEl>
                                      </p:cBhvr>
                                    </p:animEffect>
                                    <p:set>
                                      <p:cBhvr>
                                        <p:cTn id="11" dur="1" fill="hold">
                                          <p:stCondLst>
                                            <p:cond delay="249"/>
                                          </p:stCondLst>
                                        </p:cTn>
                                        <p:tgtEl>
                                          <p:spTgt spid="96"/>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250"/>
                                        <p:tgtEl>
                                          <p:spTgt spid="53"/>
                                        </p:tgtEl>
                                      </p:cBhvr>
                                    </p:animEffect>
                                  </p:childTnLst>
                                </p:cTn>
                              </p:par>
                            </p:childTnLst>
                          </p:cTn>
                        </p:par>
                        <p:par>
                          <p:cTn id="16" fill="hold">
                            <p:stCondLst>
                              <p:cond delay="750"/>
                            </p:stCondLst>
                            <p:childTnLst>
                              <p:par>
                                <p:cTn id="17" presetID="10" presetClass="exit" presetSubtype="0" fill="hold" grpId="1" nodeType="afterEffect">
                                  <p:stCondLst>
                                    <p:cond delay="0"/>
                                  </p:stCondLst>
                                  <p:childTnLst>
                                    <p:animEffect transition="out" filter="fade">
                                      <p:cBhvr>
                                        <p:cTn id="18" dur="250"/>
                                        <p:tgtEl>
                                          <p:spTgt spid="53"/>
                                        </p:tgtEl>
                                      </p:cBhvr>
                                    </p:animEffect>
                                    <p:set>
                                      <p:cBhvr>
                                        <p:cTn id="19" dur="1" fill="hold">
                                          <p:stCondLst>
                                            <p:cond delay="249"/>
                                          </p:stCondLst>
                                        </p:cTn>
                                        <p:tgtEl>
                                          <p:spTgt spid="53"/>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250"/>
                                        <p:tgtEl>
                                          <p:spTgt spid="61"/>
                                        </p:tgtEl>
                                      </p:cBhvr>
                                    </p:animEffect>
                                  </p:childTnLst>
                                </p:cTn>
                              </p:par>
                            </p:childTnLst>
                          </p:cTn>
                        </p:par>
                        <p:par>
                          <p:cTn id="24" fill="hold">
                            <p:stCondLst>
                              <p:cond delay="1250"/>
                            </p:stCondLst>
                            <p:childTnLst>
                              <p:par>
                                <p:cTn id="25" presetID="10" presetClass="exit" presetSubtype="0" fill="hold" grpId="1" nodeType="afterEffect">
                                  <p:stCondLst>
                                    <p:cond delay="0"/>
                                  </p:stCondLst>
                                  <p:childTnLst>
                                    <p:animEffect transition="out" filter="fade">
                                      <p:cBhvr>
                                        <p:cTn id="26" dur="250"/>
                                        <p:tgtEl>
                                          <p:spTgt spid="61"/>
                                        </p:tgtEl>
                                      </p:cBhvr>
                                    </p:animEffect>
                                    <p:set>
                                      <p:cBhvr>
                                        <p:cTn id="27" dur="1" fill="hold">
                                          <p:stCondLst>
                                            <p:cond delay="249"/>
                                          </p:stCondLst>
                                        </p:cTn>
                                        <p:tgtEl>
                                          <p:spTgt spid="61"/>
                                        </p:tgtEl>
                                        <p:attrNameLst>
                                          <p:attrName>style.visibility</p:attrName>
                                        </p:attrNameLst>
                                      </p:cBhvr>
                                      <p:to>
                                        <p:strVal val="hidden"/>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250"/>
                                        <p:tgtEl>
                                          <p:spTgt spid="62"/>
                                        </p:tgtEl>
                                      </p:cBhvr>
                                    </p:animEffect>
                                  </p:childTnLst>
                                </p:cTn>
                              </p:par>
                            </p:childTnLst>
                          </p:cTn>
                        </p:par>
                        <p:par>
                          <p:cTn id="32" fill="hold">
                            <p:stCondLst>
                              <p:cond delay="1750"/>
                            </p:stCondLst>
                            <p:childTnLst>
                              <p:par>
                                <p:cTn id="33" presetID="10" presetClass="exit" presetSubtype="0" fill="hold" grpId="1" nodeType="afterEffect">
                                  <p:stCondLst>
                                    <p:cond delay="0"/>
                                  </p:stCondLst>
                                  <p:childTnLst>
                                    <p:animEffect transition="out" filter="fade">
                                      <p:cBhvr>
                                        <p:cTn id="34" dur="250"/>
                                        <p:tgtEl>
                                          <p:spTgt spid="62"/>
                                        </p:tgtEl>
                                      </p:cBhvr>
                                    </p:animEffect>
                                    <p:set>
                                      <p:cBhvr>
                                        <p:cTn id="35" dur="1" fill="hold">
                                          <p:stCondLst>
                                            <p:cond delay="249"/>
                                          </p:stCondLst>
                                        </p:cTn>
                                        <p:tgtEl>
                                          <p:spTgt spid="62"/>
                                        </p:tgtEl>
                                        <p:attrNameLst>
                                          <p:attrName>style.visibility</p:attrName>
                                        </p:attrNameLst>
                                      </p:cBhvr>
                                      <p:to>
                                        <p:strVal val="hidden"/>
                                      </p:to>
                                    </p:se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250"/>
                                        <p:tgtEl>
                                          <p:spTgt spid="68"/>
                                        </p:tgtEl>
                                      </p:cBhvr>
                                    </p:animEffect>
                                  </p:childTnLst>
                                </p:cTn>
                              </p:par>
                            </p:childTnLst>
                          </p:cTn>
                        </p:par>
                        <p:par>
                          <p:cTn id="40" fill="hold">
                            <p:stCondLst>
                              <p:cond delay="2250"/>
                            </p:stCondLst>
                            <p:childTnLst>
                              <p:par>
                                <p:cTn id="41" presetID="10" presetClass="exit" presetSubtype="0" fill="hold" grpId="1" nodeType="afterEffect">
                                  <p:stCondLst>
                                    <p:cond delay="0"/>
                                  </p:stCondLst>
                                  <p:childTnLst>
                                    <p:animEffect transition="out" filter="fade">
                                      <p:cBhvr>
                                        <p:cTn id="42" dur="250"/>
                                        <p:tgtEl>
                                          <p:spTgt spid="68"/>
                                        </p:tgtEl>
                                      </p:cBhvr>
                                    </p:animEffect>
                                    <p:set>
                                      <p:cBhvr>
                                        <p:cTn id="43" dur="1" fill="hold">
                                          <p:stCondLst>
                                            <p:cond delay="249"/>
                                          </p:stCondLst>
                                        </p:cTn>
                                        <p:tgtEl>
                                          <p:spTgt spid="68"/>
                                        </p:tgtEl>
                                        <p:attrNameLst>
                                          <p:attrName>style.visibility</p:attrName>
                                        </p:attrNameLst>
                                      </p:cBhvr>
                                      <p:to>
                                        <p:strVal val="hidden"/>
                                      </p:to>
                                    </p:se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250"/>
                                        <p:tgtEl>
                                          <p:spTgt spid="65"/>
                                        </p:tgtEl>
                                      </p:cBhvr>
                                    </p:animEffect>
                                  </p:childTnLst>
                                </p:cTn>
                              </p:par>
                            </p:childTnLst>
                          </p:cTn>
                        </p:par>
                        <p:par>
                          <p:cTn id="48" fill="hold">
                            <p:stCondLst>
                              <p:cond delay="2750"/>
                            </p:stCondLst>
                            <p:childTnLst>
                              <p:par>
                                <p:cTn id="49" presetID="10" presetClass="exit" presetSubtype="0" fill="hold" grpId="1" nodeType="afterEffect">
                                  <p:stCondLst>
                                    <p:cond delay="0"/>
                                  </p:stCondLst>
                                  <p:childTnLst>
                                    <p:animEffect transition="out" filter="fade">
                                      <p:cBhvr>
                                        <p:cTn id="50" dur="250"/>
                                        <p:tgtEl>
                                          <p:spTgt spid="65"/>
                                        </p:tgtEl>
                                      </p:cBhvr>
                                    </p:animEffect>
                                    <p:set>
                                      <p:cBhvr>
                                        <p:cTn id="51" dur="1" fill="hold">
                                          <p:stCondLst>
                                            <p:cond delay="249"/>
                                          </p:stCondLst>
                                        </p:cTn>
                                        <p:tgtEl>
                                          <p:spTgt spid="65"/>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250"/>
                                        <p:tgtEl>
                                          <p:spTgt spid="64"/>
                                        </p:tgtEl>
                                      </p:cBhvr>
                                    </p:animEffect>
                                  </p:childTnLst>
                                </p:cTn>
                              </p:par>
                            </p:childTnLst>
                          </p:cTn>
                        </p:par>
                        <p:par>
                          <p:cTn id="56" fill="hold">
                            <p:stCondLst>
                              <p:cond delay="3250"/>
                            </p:stCondLst>
                            <p:childTnLst>
                              <p:par>
                                <p:cTn id="57" presetID="10" presetClass="exit" presetSubtype="0" fill="hold" grpId="1" nodeType="afterEffect">
                                  <p:stCondLst>
                                    <p:cond delay="0"/>
                                  </p:stCondLst>
                                  <p:childTnLst>
                                    <p:animEffect transition="out" filter="fade">
                                      <p:cBhvr>
                                        <p:cTn id="58" dur="250"/>
                                        <p:tgtEl>
                                          <p:spTgt spid="64"/>
                                        </p:tgtEl>
                                      </p:cBhvr>
                                    </p:animEffect>
                                    <p:set>
                                      <p:cBhvr>
                                        <p:cTn id="59" dur="1" fill="hold">
                                          <p:stCondLst>
                                            <p:cond delay="249"/>
                                          </p:stCondLst>
                                        </p:cTn>
                                        <p:tgtEl>
                                          <p:spTgt spid="64"/>
                                        </p:tgtEl>
                                        <p:attrNameLst>
                                          <p:attrName>style.visibility</p:attrName>
                                        </p:attrNameLst>
                                      </p:cBhvr>
                                      <p:to>
                                        <p:strVal val="hidden"/>
                                      </p:to>
                                    </p:se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250"/>
                                        <p:tgtEl>
                                          <p:spTgt spid="66"/>
                                        </p:tgtEl>
                                      </p:cBhvr>
                                    </p:animEffect>
                                  </p:childTnLst>
                                </p:cTn>
                              </p:par>
                            </p:childTnLst>
                          </p:cTn>
                        </p:par>
                        <p:par>
                          <p:cTn id="64" fill="hold">
                            <p:stCondLst>
                              <p:cond delay="3750"/>
                            </p:stCondLst>
                            <p:childTnLst>
                              <p:par>
                                <p:cTn id="65" presetID="10" presetClass="exit" presetSubtype="0" fill="hold" grpId="1" nodeType="afterEffect">
                                  <p:stCondLst>
                                    <p:cond delay="0"/>
                                  </p:stCondLst>
                                  <p:childTnLst>
                                    <p:animEffect transition="out" filter="fade">
                                      <p:cBhvr>
                                        <p:cTn id="66" dur="250"/>
                                        <p:tgtEl>
                                          <p:spTgt spid="66"/>
                                        </p:tgtEl>
                                      </p:cBhvr>
                                    </p:animEffect>
                                    <p:set>
                                      <p:cBhvr>
                                        <p:cTn id="67" dur="1" fill="hold">
                                          <p:stCondLst>
                                            <p:cond delay="249"/>
                                          </p:stCondLst>
                                        </p:cTn>
                                        <p:tgtEl>
                                          <p:spTgt spid="66"/>
                                        </p:tgtEl>
                                        <p:attrNameLst>
                                          <p:attrName>style.visibility</p:attrName>
                                        </p:attrNameLst>
                                      </p:cBhvr>
                                      <p:to>
                                        <p:strVal val="hidden"/>
                                      </p:to>
                                    </p:set>
                                  </p:childTnLst>
                                </p:cTn>
                              </p:par>
                            </p:childTnLst>
                          </p:cTn>
                        </p:par>
                        <p:par>
                          <p:cTn id="68" fill="hold">
                            <p:stCondLst>
                              <p:cond delay="4000"/>
                            </p:stCondLst>
                            <p:childTnLst>
                              <p:par>
                                <p:cTn id="69" presetID="10" presetClass="entr" presetSubtype="0" fill="hold" grpId="2" nodeType="afterEffect">
                                  <p:stCondLst>
                                    <p:cond delay="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250"/>
                                        <p:tgtEl>
                                          <p:spTgt spid="64"/>
                                        </p:tgtEl>
                                      </p:cBhvr>
                                    </p:animEffect>
                                  </p:childTnLst>
                                </p:cTn>
                              </p:par>
                            </p:childTnLst>
                          </p:cTn>
                        </p:par>
                        <p:par>
                          <p:cTn id="72" fill="hold">
                            <p:stCondLst>
                              <p:cond delay="4250"/>
                            </p:stCondLst>
                            <p:childTnLst>
                              <p:par>
                                <p:cTn id="73" presetID="10" presetClass="exit" presetSubtype="0" fill="hold" grpId="3" nodeType="afterEffect">
                                  <p:stCondLst>
                                    <p:cond delay="0"/>
                                  </p:stCondLst>
                                  <p:childTnLst>
                                    <p:animEffect transition="out" filter="fade">
                                      <p:cBhvr>
                                        <p:cTn id="74" dur="250"/>
                                        <p:tgtEl>
                                          <p:spTgt spid="64"/>
                                        </p:tgtEl>
                                      </p:cBhvr>
                                    </p:animEffect>
                                    <p:set>
                                      <p:cBhvr>
                                        <p:cTn id="75" dur="1" fill="hold">
                                          <p:stCondLst>
                                            <p:cond delay="249"/>
                                          </p:stCondLst>
                                        </p:cTn>
                                        <p:tgtEl>
                                          <p:spTgt spid="64"/>
                                        </p:tgtEl>
                                        <p:attrNameLst>
                                          <p:attrName>style.visibility</p:attrName>
                                        </p:attrNameLst>
                                      </p:cBhvr>
                                      <p:to>
                                        <p:strVal val="hidden"/>
                                      </p:to>
                                    </p:set>
                                  </p:childTnLst>
                                </p:cTn>
                              </p:par>
                            </p:childTnLst>
                          </p:cTn>
                        </p:par>
                        <p:par>
                          <p:cTn id="76" fill="hold">
                            <p:stCondLst>
                              <p:cond delay="4500"/>
                            </p:stCondLst>
                            <p:childTnLst>
                              <p:par>
                                <p:cTn id="77" presetID="10" presetClass="entr" presetSubtype="0" fill="hold" grpId="2"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250"/>
                                        <p:tgtEl>
                                          <p:spTgt spid="65"/>
                                        </p:tgtEl>
                                      </p:cBhvr>
                                    </p:animEffect>
                                  </p:childTnLst>
                                </p:cTn>
                              </p:par>
                            </p:childTnLst>
                          </p:cTn>
                        </p:par>
                        <p:par>
                          <p:cTn id="80" fill="hold">
                            <p:stCondLst>
                              <p:cond delay="4750"/>
                            </p:stCondLst>
                            <p:childTnLst>
                              <p:par>
                                <p:cTn id="81" presetID="10" presetClass="exit" presetSubtype="0" fill="hold" grpId="3" nodeType="afterEffect">
                                  <p:stCondLst>
                                    <p:cond delay="0"/>
                                  </p:stCondLst>
                                  <p:childTnLst>
                                    <p:animEffect transition="out" filter="fade">
                                      <p:cBhvr>
                                        <p:cTn id="82" dur="250"/>
                                        <p:tgtEl>
                                          <p:spTgt spid="65"/>
                                        </p:tgtEl>
                                      </p:cBhvr>
                                    </p:animEffect>
                                    <p:set>
                                      <p:cBhvr>
                                        <p:cTn id="83" dur="1" fill="hold">
                                          <p:stCondLst>
                                            <p:cond delay="249"/>
                                          </p:stCondLst>
                                        </p:cTn>
                                        <p:tgtEl>
                                          <p:spTgt spid="65"/>
                                        </p:tgtEl>
                                        <p:attrNameLst>
                                          <p:attrName>style.visibility</p:attrName>
                                        </p:attrNameLst>
                                      </p:cBhvr>
                                      <p:to>
                                        <p:strVal val="hidden"/>
                                      </p:to>
                                    </p:set>
                                  </p:childTnLst>
                                </p:cTn>
                              </p:par>
                            </p:childTnLst>
                          </p:cTn>
                        </p:par>
                        <p:par>
                          <p:cTn id="84" fill="hold">
                            <p:stCondLst>
                              <p:cond delay="5000"/>
                            </p:stCondLst>
                            <p:childTnLst>
                              <p:par>
                                <p:cTn id="85" presetID="10" presetClass="entr" presetSubtype="0" fill="hold" grpId="2"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250"/>
                                        <p:tgtEl>
                                          <p:spTgt spid="68"/>
                                        </p:tgtEl>
                                      </p:cBhvr>
                                    </p:animEffect>
                                  </p:childTnLst>
                                </p:cTn>
                              </p:par>
                            </p:childTnLst>
                          </p:cTn>
                        </p:par>
                        <p:par>
                          <p:cTn id="88" fill="hold">
                            <p:stCondLst>
                              <p:cond delay="5250"/>
                            </p:stCondLst>
                            <p:childTnLst>
                              <p:par>
                                <p:cTn id="89" presetID="10" presetClass="exit" presetSubtype="0" fill="hold" grpId="3" nodeType="afterEffect">
                                  <p:stCondLst>
                                    <p:cond delay="0"/>
                                  </p:stCondLst>
                                  <p:childTnLst>
                                    <p:animEffect transition="out" filter="fade">
                                      <p:cBhvr>
                                        <p:cTn id="90" dur="250"/>
                                        <p:tgtEl>
                                          <p:spTgt spid="68"/>
                                        </p:tgtEl>
                                      </p:cBhvr>
                                    </p:animEffect>
                                    <p:set>
                                      <p:cBhvr>
                                        <p:cTn id="91" dur="1" fill="hold">
                                          <p:stCondLst>
                                            <p:cond delay="249"/>
                                          </p:stCondLst>
                                        </p:cTn>
                                        <p:tgtEl>
                                          <p:spTgt spid="68"/>
                                        </p:tgtEl>
                                        <p:attrNameLst>
                                          <p:attrName>style.visibility</p:attrName>
                                        </p:attrNameLst>
                                      </p:cBhvr>
                                      <p:to>
                                        <p:strVal val="hidden"/>
                                      </p:to>
                                    </p:set>
                                  </p:childTnLst>
                                </p:cTn>
                              </p:par>
                            </p:childTnLst>
                          </p:cTn>
                        </p:par>
                        <p:par>
                          <p:cTn id="92" fill="hold">
                            <p:stCondLst>
                              <p:cond delay="5500"/>
                            </p:stCondLst>
                            <p:childTnLst>
                              <p:par>
                                <p:cTn id="93" presetID="10" presetClass="entr" presetSubtype="0" fill="hold" grpId="2"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250"/>
                                        <p:tgtEl>
                                          <p:spTgt spid="62"/>
                                        </p:tgtEl>
                                      </p:cBhvr>
                                    </p:animEffect>
                                  </p:childTnLst>
                                </p:cTn>
                              </p:par>
                            </p:childTnLst>
                          </p:cTn>
                        </p:par>
                        <p:par>
                          <p:cTn id="96" fill="hold">
                            <p:stCondLst>
                              <p:cond delay="5750"/>
                            </p:stCondLst>
                            <p:childTnLst>
                              <p:par>
                                <p:cTn id="97" presetID="10" presetClass="exit" presetSubtype="0" fill="hold" grpId="3" nodeType="afterEffect">
                                  <p:stCondLst>
                                    <p:cond delay="0"/>
                                  </p:stCondLst>
                                  <p:childTnLst>
                                    <p:animEffect transition="out" filter="fade">
                                      <p:cBhvr>
                                        <p:cTn id="98" dur="250"/>
                                        <p:tgtEl>
                                          <p:spTgt spid="62"/>
                                        </p:tgtEl>
                                      </p:cBhvr>
                                    </p:animEffect>
                                    <p:set>
                                      <p:cBhvr>
                                        <p:cTn id="99" dur="1" fill="hold">
                                          <p:stCondLst>
                                            <p:cond delay="249"/>
                                          </p:stCondLst>
                                        </p:cTn>
                                        <p:tgtEl>
                                          <p:spTgt spid="62"/>
                                        </p:tgtEl>
                                        <p:attrNameLst>
                                          <p:attrName>style.visibility</p:attrName>
                                        </p:attrNameLst>
                                      </p:cBhvr>
                                      <p:to>
                                        <p:strVal val="hidden"/>
                                      </p:to>
                                    </p:set>
                                  </p:childTnLst>
                                </p:cTn>
                              </p:par>
                            </p:childTnLst>
                          </p:cTn>
                        </p:par>
                        <p:par>
                          <p:cTn id="100" fill="hold">
                            <p:stCondLst>
                              <p:cond delay="6000"/>
                            </p:stCondLst>
                            <p:childTnLst>
                              <p:par>
                                <p:cTn id="101" presetID="10" presetClass="entr" presetSubtype="0" fill="hold" grpId="2"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250"/>
                                        <p:tgtEl>
                                          <p:spTgt spid="61"/>
                                        </p:tgtEl>
                                      </p:cBhvr>
                                    </p:animEffect>
                                  </p:childTnLst>
                                </p:cTn>
                              </p:par>
                            </p:childTnLst>
                          </p:cTn>
                        </p:par>
                        <p:par>
                          <p:cTn id="104" fill="hold">
                            <p:stCondLst>
                              <p:cond delay="6250"/>
                            </p:stCondLst>
                            <p:childTnLst>
                              <p:par>
                                <p:cTn id="105" presetID="10" presetClass="exit" presetSubtype="0" fill="hold" grpId="3" nodeType="afterEffect">
                                  <p:stCondLst>
                                    <p:cond delay="0"/>
                                  </p:stCondLst>
                                  <p:childTnLst>
                                    <p:animEffect transition="out" filter="fade">
                                      <p:cBhvr>
                                        <p:cTn id="106" dur="250"/>
                                        <p:tgtEl>
                                          <p:spTgt spid="61"/>
                                        </p:tgtEl>
                                      </p:cBhvr>
                                    </p:animEffect>
                                    <p:set>
                                      <p:cBhvr>
                                        <p:cTn id="107" dur="1" fill="hold">
                                          <p:stCondLst>
                                            <p:cond delay="249"/>
                                          </p:stCondLst>
                                        </p:cTn>
                                        <p:tgtEl>
                                          <p:spTgt spid="61"/>
                                        </p:tgtEl>
                                        <p:attrNameLst>
                                          <p:attrName>style.visibility</p:attrName>
                                        </p:attrNameLst>
                                      </p:cBhvr>
                                      <p:to>
                                        <p:strVal val="hidden"/>
                                      </p:to>
                                    </p:set>
                                  </p:childTnLst>
                                </p:cTn>
                              </p:par>
                            </p:childTnLst>
                          </p:cTn>
                        </p:par>
                        <p:par>
                          <p:cTn id="108" fill="hold">
                            <p:stCondLst>
                              <p:cond delay="6500"/>
                            </p:stCondLst>
                            <p:childTnLst>
                              <p:par>
                                <p:cTn id="109" presetID="10" presetClass="entr" presetSubtype="0" fill="hold" grpId="2" nodeType="after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250"/>
                                        <p:tgtEl>
                                          <p:spTgt spid="53"/>
                                        </p:tgtEl>
                                      </p:cBhvr>
                                    </p:animEffect>
                                  </p:childTnLst>
                                </p:cTn>
                              </p:par>
                            </p:childTnLst>
                          </p:cTn>
                        </p:par>
                        <p:par>
                          <p:cTn id="112" fill="hold">
                            <p:stCondLst>
                              <p:cond delay="6750"/>
                            </p:stCondLst>
                            <p:childTnLst>
                              <p:par>
                                <p:cTn id="113" presetID="10" presetClass="exit" presetSubtype="0" fill="hold" grpId="3" nodeType="afterEffect">
                                  <p:stCondLst>
                                    <p:cond delay="0"/>
                                  </p:stCondLst>
                                  <p:childTnLst>
                                    <p:animEffect transition="out" filter="fade">
                                      <p:cBhvr>
                                        <p:cTn id="114" dur="250"/>
                                        <p:tgtEl>
                                          <p:spTgt spid="53"/>
                                        </p:tgtEl>
                                      </p:cBhvr>
                                    </p:animEffect>
                                    <p:set>
                                      <p:cBhvr>
                                        <p:cTn id="115" dur="1" fill="hold">
                                          <p:stCondLst>
                                            <p:cond delay="249"/>
                                          </p:stCondLst>
                                        </p:cTn>
                                        <p:tgtEl>
                                          <p:spTgt spid="53"/>
                                        </p:tgtEl>
                                        <p:attrNameLst>
                                          <p:attrName>style.visibility</p:attrName>
                                        </p:attrNameLst>
                                      </p:cBhvr>
                                      <p:to>
                                        <p:strVal val="hidden"/>
                                      </p:to>
                                    </p:set>
                                  </p:childTnLst>
                                </p:cTn>
                              </p:par>
                            </p:childTnLst>
                          </p:cTn>
                        </p:par>
                        <p:par>
                          <p:cTn id="116" fill="hold">
                            <p:stCondLst>
                              <p:cond delay="7000"/>
                            </p:stCondLst>
                            <p:childTnLst>
                              <p:par>
                                <p:cTn id="117" presetID="10" presetClass="entr" presetSubtype="0" fill="hold" grpId="2" nodeType="afterEffect">
                                  <p:stCondLst>
                                    <p:cond delay="0"/>
                                  </p:stCondLst>
                                  <p:childTnLst>
                                    <p:set>
                                      <p:cBhvr>
                                        <p:cTn id="118" dur="1" fill="hold">
                                          <p:stCondLst>
                                            <p:cond delay="0"/>
                                          </p:stCondLst>
                                        </p:cTn>
                                        <p:tgtEl>
                                          <p:spTgt spid="96"/>
                                        </p:tgtEl>
                                        <p:attrNameLst>
                                          <p:attrName>style.visibility</p:attrName>
                                        </p:attrNameLst>
                                      </p:cBhvr>
                                      <p:to>
                                        <p:strVal val="visible"/>
                                      </p:to>
                                    </p:set>
                                    <p:animEffect transition="in" filter="fade">
                                      <p:cBhvr>
                                        <p:cTn id="119" dur="250"/>
                                        <p:tgtEl>
                                          <p:spTgt spid="96"/>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fade">
                                      <p:cBhvr>
                                        <p:cTn id="124" dur="500"/>
                                        <p:tgtEl>
                                          <p:spTgt spid="73"/>
                                        </p:tgtEl>
                                      </p:cBhvr>
                                    </p:animEffect>
                                  </p:childTnLst>
                                </p:cTn>
                              </p:par>
                              <p:par>
                                <p:cTn id="125" presetID="10" presetClass="entr" presetSubtype="0" fill="hold" nodeType="with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par>
                                <p:cTn id="128" presetID="10" presetClass="entr" presetSubtype="0" fill="hold" nodeType="with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500"/>
                                        <p:tgtEl>
                                          <p:spTgt spid="6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fade">
                                      <p:cBhvr>
                                        <p:cTn id="133" dur="500"/>
                                        <p:tgtEl>
                                          <p:spTgt spid="70"/>
                                        </p:tgtEl>
                                      </p:cBhvr>
                                    </p:animEffect>
                                  </p:childTnLst>
                                </p:cTn>
                              </p:par>
                              <p:par>
                                <p:cTn id="134" presetID="10" presetClass="entr" presetSubtype="0" fill="hold" nodeType="with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fade">
                                      <p:cBhvr>
                                        <p:cTn id="136" dur="500"/>
                                        <p:tgtEl>
                                          <p:spTgt spid="2"/>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500"/>
                                        <p:tgtEl>
                                          <p:spTgt spid="22"/>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500"/>
                                        <p:tgtEl>
                                          <p:spTgt spid="80"/>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fade">
                                      <p:cBhvr>
                                        <p:cTn id="147" dur="500"/>
                                        <p:tgtEl>
                                          <p:spTgt spid="4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106"/>
                                        </p:tgtEl>
                                        <p:attrNameLst>
                                          <p:attrName>style.visibility</p:attrName>
                                        </p:attrNameLst>
                                      </p:cBhvr>
                                      <p:to>
                                        <p:strVal val="visible"/>
                                      </p:to>
                                    </p:set>
                                    <p:animEffect transition="in" filter="fade">
                                      <p:cBhvr>
                                        <p:cTn id="152" dur="500"/>
                                        <p:tgtEl>
                                          <p:spTgt spid="106"/>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500"/>
                                        <p:tgtEl>
                                          <p:spTgt spid="106"/>
                                        </p:tgtEl>
                                      </p:cBhvr>
                                    </p:animEffect>
                                    <p:set>
                                      <p:cBhvr>
                                        <p:cTn id="157" dur="1" fill="hold">
                                          <p:stCondLst>
                                            <p:cond delay="499"/>
                                          </p:stCondLst>
                                        </p:cTn>
                                        <p:tgtEl>
                                          <p:spTgt spid="106"/>
                                        </p:tgtEl>
                                        <p:attrNameLst>
                                          <p:attrName>style.visibility</p:attrName>
                                        </p:attrNameLst>
                                      </p:cBhvr>
                                      <p:to>
                                        <p:strVal val="hidden"/>
                                      </p:to>
                                    </p:set>
                                  </p:childTnLst>
                                </p:cTn>
                              </p:par>
                              <p:par>
                                <p:cTn id="158" presetID="10" presetClass="entr" presetSubtype="0" fill="hold" nodeType="withEffect">
                                  <p:stCondLst>
                                    <p:cond delay="0"/>
                                  </p:stCondLst>
                                  <p:childTnLst>
                                    <p:set>
                                      <p:cBhvr>
                                        <p:cTn id="159" dur="1" fill="hold">
                                          <p:stCondLst>
                                            <p:cond delay="0"/>
                                          </p:stCondLst>
                                        </p:cTn>
                                        <p:tgtEl>
                                          <p:spTgt spid="24"/>
                                        </p:tgtEl>
                                        <p:attrNameLst>
                                          <p:attrName>style.visibility</p:attrName>
                                        </p:attrNameLst>
                                      </p:cBhvr>
                                      <p:to>
                                        <p:strVal val="visible"/>
                                      </p:to>
                                    </p:set>
                                    <p:animEffect transition="in" filter="fade">
                                      <p:cBhvr>
                                        <p:cTn id="160" dur="500"/>
                                        <p:tgtEl>
                                          <p:spTgt spid="24"/>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nodeType="with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par>
                                <p:cTn id="169" presetID="10" presetClass="entr" presetSubtype="0" fill="hold" nodeType="with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fade">
                                      <p:cBhvr>
                                        <p:cTn id="171" dur="500"/>
                                        <p:tgtEl>
                                          <p:spTgt spid="1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46"/>
                                        </p:tgtEl>
                                        <p:attrNameLst>
                                          <p:attrName>style.visibility</p:attrName>
                                        </p:attrNameLst>
                                      </p:cBhvr>
                                      <p:to>
                                        <p:strVal val="visible"/>
                                      </p:to>
                                    </p:set>
                                    <p:animEffect transition="in" filter="fade">
                                      <p:cBhvr>
                                        <p:cTn id="174" dur="500"/>
                                        <p:tgtEl>
                                          <p:spTgt spid="14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26"/>
                                        </p:tgtEl>
                                        <p:attrNameLst>
                                          <p:attrName>style.visibility</p:attrName>
                                        </p:attrNameLst>
                                      </p:cBhvr>
                                      <p:to>
                                        <p:strVal val="visible"/>
                                      </p:to>
                                    </p:set>
                                    <p:animEffect transition="in" filter="fade">
                                      <p:cBhvr>
                                        <p:cTn id="177" dur="500"/>
                                        <p:tgtEl>
                                          <p:spTgt spid="26"/>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14"/>
                                        </p:tgtEl>
                                        <p:attrNameLst>
                                          <p:attrName>style.visibility</p:attrName>
                                        </p:attrNameLst>
                                      </p:cBhvr>
                                      <p:to>
                                        <p:strVal val="visible"/>
                                      </p:to>
                                    </p:set>
                                    <p:animEffect transition="in" filter="fade">
                                      <p:cBhvr>
                                        <p:cTn id="182" dur="500"/>
                                        <p:tgtEl>
                                          <p:spTgt spid="14"/>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97"/>
                                        </p:tgtEl>
                                        <p:attrNameLst>
                                          <p:attrName>style.visibility</p:attrName>
                                        </p:attrNameLst>
                                      </p:cBhvr>
                                      <p:to>
                                        <p:strVal val="visible"/>
                                      </p:to>
                                    </p:set>
                                    <p:animEffect transition="in" filter="fade">
                                      <p:cBhvr>
                                        <p:cTn id="185" dur="500"/>
                                        <p:tgtEl>
                                          <p:spTgt spid="97"/>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98"/>
                                        </p:tgtEl>
                                        <p:attrNameLst>
                                          <p:attrName>style.visibility</p:attrName>
                                        </p:attrNameLst>
                                      </p:cBhvr>
                                      <p:to>
                                        <p:strVal val="visible"/>
                                      </p:to>
                                    </p:set>
                                    <p:animEffect transition="in" filter="fade">
                                      <p:cBhvr>
                                        <p:cTn id="188" dur="500"/>
                                        <p:tgtEl>
                                          <p:spTgt spid="98"/>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126"/>
                                        </p:tgtEl>
                                        <p:attrNameLst>
                                          <p:attrName>style.visibility</p:attrName>
                                        </p:attrNameLst>
                                      </p:cBhvr>
                                      <p:to>
                                        <p:strVal val="visible"/>
                                      </p:to>
                                    </p:set>
                                    <p:animEffect transition="in" filter="fade">
                                      <p:cBhvr>
                                        <p:cTn id="193" dur="500"/>
                                        <p:tgtEl>
                                          <p:spTgt spid="126"/>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47"/>
                                        </p:tgtEl>
                                        <p:attrNameLst>
                                          <p:attrName>style.visibility</p:attrName>
                                        </p:attrNameLst>
                                      </p:cBhvr>
                                      <p:to>
                                        <p:strVal val="visible"/>
                                      </p:to>
                                    </p:set>
                                    <p:animEffect transition="in" filter="fade">
                                      <p:cBhvr>
                                        <p:cTn id="196" dur="500"/>
                                        <p:tgtEl>
                                          <p:spTgt spid="147"/>
                                        </p:tgtEl>
                                      </p:cBhvr>
                                    </p:animEffect>
                                  </p:childTnLst>
                                </p:cTn>
                              </p:par>
                              <p:par>
                                <p:cTn id="197" presetID="10" presetClass="entr" presetSubtype="0" fill="hold" nodeType="withEffect">
                                  <p:stCondLst>
                                    <p:cond delay="0"/>
                                  </p:stCondLst>
                                  <p:childTnLst>
                                    <p:set>
                                      <p:cBhvr>
                                        <p:cTn id="198" dur="1" fill="hold">
                                          <p:stCondLst>
                                            <p:cond delay="0"/>
                                          </p:stCondLst>
                                        </p:cTn>
                                        <p:tgtEl>
                                          <p:spTgt spid="148"/>
                                        </p:tgtEl>
                                        <p:attrNameLst>
                                          <p:attrName>style.visibility</p:attrName>
                                        </p:attrNameLst>
                                      </p:cBhvr>
                                      <p:to>
                                        <p:strVal val="visible"/>
                                      </p:to>
                                    </p:set>
                                    <p:animEffect transition="in" filter="fade">
                                      <p:cBhvr>
                                        <p:cTn id="199" dur="500"/>
                                        <p:tgtEl>
                                          <p:spTgt spid="148"/>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149"/>
                                        </p:tgtEl>
                                        <p:attrNameLst>
                                          <p:attrName>style.visibility</p:attrName>
                                        </p:attrNameLst>
                                      </p:cBhvr>
                                      <p:to>
                                        <p:strVal val="visible"/>
                                      </p:to>
                                    </p:set>
                                    <p:animEffect transition="in" filter="fade">
                                      <p:cBhvr>
                                        <p:cTn id="202" dur="500"/>
                                        <p:tgtEl>
                                          <p:spTgt spid="149"/>
                                        </p:tgtEl>
                                      </p:cBhvr>
                                    </p:animEffect>
                                  </p:childTnLst>
                                </p:cTn>
                              </p:par>
                              <p:par>
                                <p:cTn id="203" presetID="10" presetClass="entr" presetSubtype="0" fill="hold"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fade">
                                      <p:cBhvr>
                                        <p:cTn id="205" dur="500"/>
                                        <p:tgtEl>
                                          <p:spTgt spid="151"/>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34"/>
                                        </p:tgtEl>
                                        <p:attrNameLst>
                                          <p:attrName>style.visibility</p:attrName>
                                        </p:attrNameLst>
                                      </p:cBhvr>
                                      <p:to>
                                        <p:strVal val="visible"/>
                                      </p:to>
                                    </p:set>
                                    <p:animEffect transition="in" filter="fade">
                                      <p:cBhvr>
                                        <p:cTn id="208" dur="500"/>
                                        <p:tgtEl>
                                          <p:spTgt spid="34"/>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172"/>
                                        </p:tgtEl>
                                        <p:attrNameLst>
                                          <p:attrName>style.visibility</p:attrName>
                                        </p:attrNameLst>
                                      </p:cBhvr>
                                      <p:to>
                                        <p:strVal val="visible"/>
                                      </p:to>
                                    </p:set>
                                    <p:animEffect transition="in" filter="fade">
                                      <p:cBhvr>
                                        <p:cTn id="214" dur="500"/>
                                        <p:tgtEl>
                                          <p:spTgt spid="172"/>
                                        </p:tgtEl>
                                      </p:cBhvr>
                                    </p:animEffect>
                                  </p:childTnLst>
                                </p:cTn>
                              </p:par>
                              <p:par>
                                <p:cTn id="215" presetID="10" presetClass="entr" presetSubtype="0" fill="hold" nodeType="withEffect">
                                  <p:stCondLst>
                                    <p:cond delay="0"/>
                                  </p:stCondLst>
                                  <p:childTnLst>
                                    <p:set>
                                      <p:cBhvr>
                                        <p:cTn id="216" dur="1" fill="hold">
                                          <p:stCondLst>
                                            <p:cond delay="0"/>
                                          </p:stCondLst>
                                        </p:cTn>
                                        <p:tgtEl>
                                          <p:spTgt spid="173"/>
                                        </p:tgtEl>
                                        <p:attrNameLst>
                                          <p:attrName>style.visibility</p:attrName>
                                        </p:attrNameLst>
                                      </p:cBhvr>
                                      <p:to>
                                        <p:strVal val="visible"/>
                                      </p:to>
                                    </p:set>
                                    <p:animEffect transition="in" filter="fade">
                                      <p:cBhvr>
                                        <p:cTn id="217" dur="500"/>
                                        <p:tgtEl>
                                          <p:spTgt spid="173"/>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97"/>
                                        </p:tgtEl>
                                        <p:attrNameLst>
                                          <p:attrName>style.visibility</p:attrName>
                                        </p:attrNameLst>
                                      </p:cBhvr>
                                      <p:to>
                                        <p:strVal val="visible"/>
                                      </p:to>
                                    </p:set>
                                    <p:animEffect transition="in" filter="fade">
                                      <p:cBhvr>
                                        <p:cTn id="220" dur="500"/>
                                        <p:tgtEl>
                                          <p:spTgt spid="197"/>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98"/>
                                        </p:tgtEl>
                                        <p:attrNameLst>
                                          <p:attrName>style.visibility</p:attrName>
                                        </p:attrNameLst>
                                      </p:cBhvr>
                                      <p:to>
                                        <p:strVal val="visible"/>
                                      </p:to>
                                    </p:set>
                                    <p:animEffect transition="in" filter="fade">
                                      <p:cBhvr>
                                        <p:cTn id="223" dur="500"/>
                                        <p:tgtEl>
                                          <p:spTgt spid="198"/>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199"/>
                                        </p:tgtEl>
                                        <p:attrNameLst>
                                          <p:attrName>style.visibility</p:attrName>
                                        </p:attrNameLst>
                                      </p:cBhvr>
                                      <p:to>
                                        <p:strVal val="visible"/>
                                      </p:to>
                                    </p:set>
                                    <p:animEffect transition="in" filter="fade">
                                      <p:cBhvr>
                                        <p:cTn id="226" dur="500"/>
                                        <p:tgtEl>
                                          <p:spTgt spid="199"/>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224"/>
                                        </p:tgtEl>
                                        <p:attrNameLst>
                                          <p:attrName>style.visibility</p:attrName>
                                        </p:attrNameLst>
                                      </p:cBhvr>
                                      <p:to>
                                        <p:strVal val="visible"/>
                                      </p:to>
                                    </p:set>
                                    <p:animEffect transition="in" filter="fade">
                                      <p:cBhvr>
                                        <p:cTn id="229" dur="500"/>
                                        <p:tgtEl>
                                          <p:spTgt spid="224"/>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225"/>
                                        </p:tgtEl>
                                        <p:attrNameLst>
                                          <p:attrName>style.visibility</p:attrName>
                                        </p:attrNameLst>
                                      </p:cBhvr>
                                      <p:to>
                                        <p:strVal val="visible"/>
                                      </p:to>
                                    </p:set>
                                    <p:animEffect transition="in" filter="fade">
                                      <p:cBhvr>
                                        <p:cTn id="232" dur="500"/>
                                        <p:tgtEl>
                                          <p:spTgt spid="225"/>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231"/>
                                        </p:tgtEl>
                                        <p:attrNameLst>
                                          <p:attrName>style.visibility</p:attrName>
                                        </p:attrNameLst>
                                      </p:cBhvr>
                                      <p:to>
                                        <p:strVal val="visible"/>
                                      </p:to>
                                    </p:set>
                                    <p:animEffect transition="in" filter="fade">
                                      <p:cBhvr>
                                        <p:cTn id="235" dur="500"/>
                                        <p:tgtEl>
                                          <p:spTgt spid="231"/>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232"/>
                                        </p:tgtEl>
                                        <p:attrNameLst>
                                          <p:attrName>style.visibility</p:attrName>
                                        </p:attrNameLst>
                                      </p:cBhvr>
                                      <p:to>
                                        <p:strVal val="visible"/>
                                      </p:to>
                                    </p:set>
                                    <p:animEffect transition="in" filter="fade">
                                      <p:cBhvr>
                                        <p:cTn id="238" dur="500"/>
                                        <p:tgtEl>
                                          <p:spTgt spid="232"/>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233"/>
                                        </p:tgtEl>
                                        <p:attrNameLst>
                                          <p:attrName>style.visibility</p:attrName>
                                        </p:attrNameLst>
                                      </p:cBhvr>
                                      <p:to>
                                        <p:strVal val="visible"/>
                                      </p:to>
                                    </p:set>
                                    <p:animEffect transition="in" filter="fade">
                                      <p:cBhvr>
                                        <p:cTn id="241" dur="500"/>
                                        <p:tgtEl>
                                          <p:spTgt spid="233"/>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234"/>
                                        </p:tgtEl>
                                        <p:attrNameLst>
                                          <p:attrName>style.visibility</p:attrName>
                                        </p:attrNameLst>
                                      </p:cBhvr>
                                      <p:to>
                                        <p:strVal val="visible"/>
                                      </p:to>
                                    </p:set>
                                    <p:animEffect transition="in" filter="fade">
                                      <p:cBhvr>
                                        <p:cTn id="244" dur="500"/>
                                        <p:tgtEl>
                                          <p:spTgt spid="234"/>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235"/>
                                        </p:tgtEl>
                                        <p:attrNameLst>
                                          <p:attrName>style.visibility</p:attrName>
                                        </p:attrNameLst>
                                      </p:cBhvr>
                                      <p:to>
                                        <p:strVal val="visible"/>
                                      </p:to>
                                    </p:set>
                                    <p:animEffect transition="in" filter="fade">
                                      <p:cBhvr>
                                        <p:cTn id="247" dur="500"/>
                                        <p:tgtEl>
                                          <p:spTgt spid="235"/>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241"/>
                                        </p:tgtEl>
                                        <p:attrNameLst>
                                          <p:attrName>style.visibility</p:attrName>
                                        </p:attrNameLst>
                                      </p:cBhvr>
                                      <p:to>
                                        <p:strVal val="visible"/>
                                      </p:to>
                                    </p:set>
                                    <p:animEffect transition="in" filter="fade">
                                      <p:cBhvr>
                                        <p:cTn id="250" dur="500"/>
                                        <p:tgtEl>
                                          <p:spTgt spid="241"/>
                                        </p:tgtEl>
                                      </p:cBhvr>
                                    </p:animEffect>
                                  </p:childTnLst>
                                </p:cTn>
                              </p:par>
                              <p:par>
                                <p:cTn id="251" presetID="10" presetClass="entr" presetSubtype="0" fill="hold" grpId="0" nodeType="withEffect">
                                  <p:stCondLst>
                                    <p:cond delay="0"/>
                                  </p:stCondLst>
                                  <p:childTnLst>
                                    <p:set>
                                      <p:cBhvr>
                                        <p:cTn id="252" dur="1" fill="hold">
                                          <p:stCondLst>
                                            <p:cond delay="0"/>
                                          </p:stCondLst>
                                        </p:cTn>
                                        <p:tgtEl>
                                          <p:spTgt spid="242"/>
                                        </p:tgtEl>
                                        <p:attrNameLst>
                                          <p:attrName>style.visibility</p:attrName>
                                        </p:attrNameLst>
                                      </p:cBhvr>
                                      <p:to>
                                        <p:strVal val="visible"/>
                                      </p:to>
                                    </p:set>
                                    <p:animEffect transition="in" filter="fade">
                                      <p:cBhvr>
                                        <p:cTn id="253" dur="500"/>
                                        <p:tgtEl>
                                          <p:spTgt spid="242"/>
                                        </p:tgtEl>
                                      </p:cBhvr>
                                    </p:animEffect>
                                  </p:childTnLst>
                                </p:cTn>
                              </p:par>
                              <p:par>
                                <p:cTn id="254" presetID="10" presetClass="entr" presetSubtype="0" fill="hold" grpId="0" nodeType="withEffect">
                                  <p:stCondLst>
                                    <p:cond delay="0"/>
                                  </p:stCondLst>
                                  <p:childTnLst>
                                    <p:set>
                                      <p:cBhvr>
                                        <p:cTn id="255" dur="1" fill="hold">
                                          <p:stCondLst>
                                            <p:cond delay="0"/>
                                          </p:stCondLst>
                                        </p:cTn>
                                        <p:tgtEl>
                                          <p:spTgt spid="243"/>
                                        </p:tgtEl>
                                        <p:attrNameLst>
                                          <p:attrName>style.visibility</p:attrName>
                                        </p:attrNameLst>
                                      </p:cBhvr>
                                      <p:to>
                                        <p:strVal val="visible"/>
                                      </p:to>
                                    </p:set>
                                    <p:animEffect transition="in" filter="fade">
                                      <p:cBhvr>
                                        <p:cTn id="256" dur="500"/>
                                        <p:tgtEl>
                                          <p:spTgt spid="243"/>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44"/>
                                        </p:tgtEl>
                                        <p:attrNameLst>
                                          <p:attrName>style.visibility</p:attrName>
                                        </p:attrNameLst>
                                      </p:cBhvr>
                                      <p:to>
                                        <p:strVal val="visible"/>
                                      </p:to>
                                    </p:set>
                                    <p:animEffect transition="in" filter="fade">
                                      <p:cBhvr>
                                        <p:cTn id="259" dur="500"/>
                                        <p:tgtEl>
                                          <p:spTgt spid="244"/>
                                        </p:tgtEl>
                                      </p:cBhvr>
                                    </p:animEffect>
                                  </p:childTnLst>
                                </p:cTn>
                              </p:par>
                              <p:par>
                                <p:cTn id="260" presetID="10" presetClass="entr" presetSubtype="0" fill="hold" grpId="0" nodeType="withEffect">
                                  <p:stCondLst>
                                    <p:cond delay="0"/>
                                  </p:stCondLst>
                                  <p:childTnLst>
                                    <p:set>
                                      <p:cBhvr>
                                        <p:cTn id="261" dur="1" fill="hold">
                                          <p:stCondLst>
                                            <p:cond delay="0"/>
                                          </p:stCondLst>
                                        </p:cTn>
                                        <p:tgtEl>
                                          <p:spTgt spid="245"/>
                                        </p:tgtEl>
                                        <p:attrNameLst>
                                          <p:attrName>style.visibility</p:attrName>
                                        </p:attrNameLst>
                                      </p:cBhvr>
                                      <p:to>
                                        <p:strVal val="visible"/>
                                      </p:to>
                                    </p:set>
                                    <p:animEffect transition="in" filter="fade">
                                      <p:cBhvr>
                                        <p:cTn id="262" dur="500"/>
                                        <p:tgtEl>
                                          <p:spTgt spid="245"/>
                                        </p:tgtEl>
                                      </p:cBhvr>
                                    </p:animEffect>
                                  </p:childTnLst>
                                </p:cTn>
                              </p:par>
                              <p:par>
                                <p:cTn id="263" presetID="10" presetClass="entr" presetSubtype="0" fill="hold" nodeType="withEffect">
                                  <p:stCondLst>
                                    <p:cond delay="0"/>
                                  </p:stCondLst>
                                  <p:childTnLst>
                                    <p:set>
                                      <p:cBhvr>
                                        <p:cTn id="264" dur="1" fill="hold">
                                          <p:stCondLst>
                                            <p:cond delay="0"/>
                                          </p:stCondLst>
                                        </p:cTn>
                                        <p:tgtEl>
                                          <p:spTgt spid="39"/>
                                        </p:tgtEl>
                                        <p:attrNameLst>
                                          <p:attrName>style.visibility</p:attrName>
                                        </p:attrNameLst>
                                      </p:cBhvr>
                                      <p:to>
                                        <p:strVal val="visible"/>
                                      </p:to>
                                    </p:set>
                                    <p:animEffect transition="in" filter="fade">
                                      <p:cBhvr>
                                        <p:cTn id="265" dur="500"/>
                                        <p:tgtEl>
                                          <p:spTgt spid="39"/>
                                        </p:tgtEl>
                                      </p:cBhvr>
                                    </p:animEffect>
                                  </p:childTnLst>
                                </p:cTn>
                              </p:par>
                              <p:par>
                                <p:cTn id="266" presetID="10" presetClass="entr" presetSubtype="0" fill="hold" grpId="0" nodeType="withEffect">
                                  <p:stCondLst>
                                    <p:cond delay="0"/>
                                  </p:stCondLst>
                                  <p:childTnLst>
                                    <p:set>
                                      <p:cBhvr>
                                        <p:cTn id="267" dur="1" fill="hold">
                                          <p:stCondLst>
                                            <p:cond delay="0"/>
                                          </p:stCondLst>
                                        </p:cTn>
                                        <p:tgtEl>
                                          <p:spTgt spid="247"/>
                                        </p:tgtEl>
                                        <p:attrNameLst>
                                          <p:attrName>style.visibility</p:attrName>
                                        </p:attrNameLst>
                                      </p:cBhvr>
                                      <p:to>
                                        <p:strVal val="visible"/>
                                      </p:to>
                                    </p:set>
                                    <p:animEffect transition="in" filter="fade">
                                      <p:cBhvr>
                                        <p:cTn id="268" dur="500"/>
                                        <p:tgtEl>
                                          <p:spTgt spid="247"/>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250"/>
                                        </p:tgtEl>
                                        <p:attrNameLst>
                                          <p:attrName>style.visibility</p:attrName>
                                        </p:attrNameLst>
                                      </p:cBhvr>
                                      <p:to>
                                        <p:strVal val="visible"/>
                                      </p:to>
                                    </p:set>
                                    <p:animEffect transition="in" filter="fade">
                                      <p:cBhvr>
                                        <p:cTn id="271" dur="500"/>
                                        <p:tgtEl>
                                          <p:spTgt spid="250"/>
                                        </p:tgtEl>
                                      </p:cBhvr>
                                    </p:animEffect>
                                  </p:childTnLst>
                                </p:cTn>
                              </p:par>
                              <p:par>
                                <p:cTn id="272" presetID="10" presetClass="entr" presetSubtype="0" fill="hold" grpId="0" nodeType="withEffect">
                                  <p:stCondLst>
                                    <p:cond delay="0"/>
                                  </p:stCondLst>
                                  <p:childTnLst>
                                    <p:set>
                                      <p:cBhvr>
                                        <p:cTn id="273" dur="1" fill="hold">
                                          <p:stCondLst>
                                            <p:cond delay="0"/>
                                          </p:stCondLst>
                                        </p:cTn>
                                        <p:tgtEl>
                                          <p:spTgt spid="41"/>
                                        </p:tgtEl>
                                        <p:attrNameLst>
                                          <p:attrName>style.visibility</p:attrName>
                                        </p:attrNameLst>
                                      </p:cBhvr>
                                      <p:to>
                                        <p:strVal val="visible"/>
                                      </p:to>
                                    </p:set>
                                    <p:animEffect transition="in" filter="fade">
                                      <p:cBhvr>
                                        <p:cTn id="274" dur="500"/>
                                        <p:tgtEl>
                                          <p:spTgt spid="41"/>
                                        </p:tgtEl>
                                      </p:cBhvr>
                                    </p:animEffect>
                                  </p:childTnLst>
                                </p:cTn>
                              </p:par>
                              <p:par>
                                <p:cTn id="275" presetID="10"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animEffect transition="in" filter="fade">
                                      <p:cBhvr>
                                        <p:cTn id="277" dur="500"/>
                                        <p:tgtEl>
                                          <p:spTgt spid="50"/>
                                        </p:tgtEl>
                                      </p:cBhvr>
                                    </p:animEffect>
                                  </p:childTnLst>
                                </p:cTn>
                              </p:par>
                              <p:par>
                                <p:cTn id="278" presetID="10" presetClass="entr" presetSubtype="0" fill="hold" nodeType="withEffect">
                                  <p:stCondLst>
                                    <p:cond delay="0"/>
                                  </p:stCondLst>
                                  <p:childTnLst>
                                    <p:set>
                                      <p:cBhvr>
                                        <p:cTn id="279" dur="1" fill="hold">
                                          <p:stCondLst>
                                            <p:cond delay="0"/>
                                          </p:stCondLst>
                                        </p:cTn>
                                        <p:tgtEl>
                                          <p:spTgt spid="251"/>
                                        </p:tgtEl>
                                        <p:attrNameLst>
                                          <p:attrName>style.visibility</p:attrName>
                                        </p:attrNameLst>
                                      </p:cBhvr>
                                      <p:to>
                                        <p:strVal val="visible"/>
                                      </p:to>
                                    </p:set>
                                    <p:animEffect transition="in" filter="fade">
                                      <p:cBhvr>
                                        <p:cTn id="280" dur="500"/>
                                        <p:tgtEl>
                                          <p:spTgt spid="251"/>
                                        </p:tgtEl>
                                      </p:cBhvr>
                                    </p:animEffect>
                                  </p:childTnLst>
                                </p:cTn>
                              </p:par>
                              <p:par>
                                <p:cTn id="281" presetID="10" presetClass="entr" presetSubtype="0" fill="hold" nodeType="withEffect">
                                  <p:stCondLst>
                                    <p:cond delay="0"/>
                                  </p:stCondLst>
                                  <p:childTnLst>
                                    <p:set>
                                      <p:cBhvr>
                                        <p:cTn id="282" dur="1" fill="hold">
                                          <p:stCondLst>
                                            <p:cond delay="0"/>
                                          </p:stCondLst>
                                        </p:cTn>
                                        <p:tgtEl>
                                          <p:spTgt spid="252"/>
                                        </p:tgtEl>
                                        <p:attrNameLst>
                                          <p:attrName>style.visibility</p:attrName>
                                        </p:attrNameLst>
                                      </p:cBhvr>
                                      <p:to>
                                        <p:strVal val="visible"/>
                                      </p:to>
                                    </p:set>
                                    <p:animEffect transition="in" filter="fade">
                                      <p:cBhvr>
                                        <p:cTn id="283" dur="500"/>
                                        <p:tgtEl>
                                          <p:spTgt spid="252"/>
                                        </p:tgtEl>
                                      </p:cBhvr>
                                    </p:animEffect>
                                  </p:childTnLst>
                                </p:cTn>
                              </p:par>
                              <p:par>
                                <p:cTn id="284" presetID="10" presetClass="entr" presetSubtype="0" fill="hold" nodeType="withEffect">
                                  <p:stCondLst>
                                    <p:cond delay="0"/>
                                  </p:stCondLst>
                                  <p:childTnLst>
                                    <p:set>
                                      <p:cBhvr>
                                        <p:cTn id="285" dur="1" fill="hold">
                                          <p:stCondLst>
                                            <p:cond delay="0"/>
                                          </p:stCondLst>
                                        </p:cTn>
                                        <p:tgtEl>
                                          <p:spTgt spid="4"/>
                                        </p:tgtEl>
                                        <p:attrNameLst>
                                          <p:attrName>style.visibility</p:attrName>
                                        </p:attrNameLst>
                                      </p:cBhvr>
                                      <p:to>
                                        <p:strVal val="visible"/>
                                      </p:to>
                                    </p:set>
                                    <p:animEffect transition="in" filter="fade">
                                      <p:cBhvr>
                                        <p:cTn id="286" dur="500"/>
                                        <p:tgtEl>
                                          <p:spTgt spid="4"/>
                                        </p:tgtEl>
                                      </p:cBhvr>
                                    </p:animEffect>
                                  </p:childTnLst>
                                </p:cTn>
                              </p:par>
                              <p:par>
                                <p:cTn id="287" presetID="10" presetClass="entr" presetSubtype="0" fill="hold" grpId="0" nodeType="withEffect">
                                  <p:stCondLst>
                                    <p:cond delay="0"/>
                                  </p:stCondLst>
                                  <p:childTnLst>
                                    <p:set>
                                      <p:cBhvr>
                                        <p:cTn id="288" dur="1" fill="hold">
                                          <p:stCondLst>
                                            <p:cond delay="0"/>
                                          </p:stCondLst>
                                        </p:cTn>
                                        <p:tgtEl>
                                          <p:spTgt spid="5"/>
                                        </p:tgtEl>
                                        <p:attrNameLst>
                                          <p:attrName>style.visibility</p:attrName>
                                        </p:attrNameLst>
                                      </p:cBhvr>
                                      <p:to>
                                        <p:strVal val="visible"/>
                                      </p:to>
                                    </p:set>
                                    <p:animEffect transition="in" filter="fade">
                                      <p:cBhvr>
                                        <p:cTn id="289" dur="500"/>
                                        <p:tgtEl>
                                          <p:spTgt spid="5"/>
                                        </p:tgtEl>
                                      </p:cBhvr>
                                    </p:animEffect>
                                  </p:childTnLst>
                                </p:cTn>
                              </p:par>
                              <p:par>
                                <p:cTn id="290" presetID="10" presetClass="entr" presetSubtype="0" fill="hold" grpId="0" nodeType="withEffect">
                                  <p:stCondLst>
                                    <p:cond delay="0"/>
                                  </p:stCondLst>
                                  <p:childTnLst>
                                    <p:set>
                                      <p:cBhvr>
                                        <p:cTn id="291" dur="1" fill="hold">
                                          <p:stCondLst>
                                            <p:cond delay="0"/>
                                          </p:stCondLst>
                                        </p:cTn>
                                        <p:tgtEl>
                                          <p:spTgt spid="246"/>
                                        </p:tgtEl>
                                        <p:attrNameLst>
                                          <p:attrName>style.visibility</p:attrName>
                                        </p:attrNameLst>
                                      </p:cBhvr>
                                      <p:to>
                                        <p:strVal val="visible"/>
                                      </p:to>
                                    </p:set>
                                    <p:animEffect transition="in" filter="fade">
                                      <p:cBhvr>
                                        <p:cTn id="292" dur="500"/>
                                        <p:tgtEl>
                                          <p:spTgt spid="246"/>
                                        </p:tgtEl>
                                      </p:cBhvr>
                                    </p:animEffect>
                                  </p:childTnLst>
                                </p:cTn>
                              </p:par>
                              <p:par>
                                <p:cTn id="293" presetID="10" presetClass="entr" presetSubtype="0" fill="hold" grpId="0" nodeType="withEffect">
                                  <p:stCondLst>
                                    <p:cond delay="0"/>
                                  </p:stCondLst>
                                  <p:childTnLst>
                                    <p:set>
                                      <p:cBhvr>
                                        <p:cTn id="294" dur="1" fill="hold">
                                          <p:stCondLst>
                                            <p:cond delay="0"/>
                                          </p:stCondLst>
                                        </p:cTn>
                                        <p:tgtEl>
                                          <p:spTgt spid="248"/>
                                        </p:tgtEl>
                                        <p:attrNameLst>
                                          <p:attrName>style.visibility</p:attrName>
                                        </p:attrNameLst>
                                      </p:cBhvr>
                                      <p:to>
                                        <p:strVal val="visible"/>
                                      </p:to>
                                    </p:set>
                                    <p:animEffect transition="in" filter="fade">
                                      <p:cBhvr>
                                        <p:cTn id="295" dur="500"/>
                                        <p:tgtEl>
                                          <p:spTgt spid="248"/>
                                        </p:tgtEl>
                                      </p:cBhvr>
                                    </p:animEffect>
                                  </p:childTnLst>
                                </p:cTn>
                              </p:par>
                              <p:par>
                                <p:cTn id="296" presetID="10" presetClass="entr" presetSubtype="0" fill="hold" grpId="0" nodeType="withEffect">
                                  <p:stCondLst>
                                    <p:cond delay="0"/>
                                  </p:stCondLst>
                                  <p:childTnLst>
                                    <p:set>
                                      <p:cBhvr>
                                        <p:cTn id="297" dur="1" fill="hold">
                                          <p:stCondLst>
                                            <p:cond delay="0"/>
                                          </p:stCondLst>
                                        </p:cTn>
                                        <p:tgtEl>
                                          <p:spTgt spid="249"/>
                                        </p:tgtEl>
                                        <p:attrNameLst>
                                          <p:attrName>style.visibility</p:attrName>
                                        </p:attrNameLst>
                                      </p:cBhvr>
                                      <p:to>
                                        <p:strVal val="visible"/>
                                      </p:to>
                                    </p:set>
                                    <p:animEffect transition="in" filter="fade">
                                      <p:cBhvr>
                                        <p:cTn id="298" dur="500"/>
                                        <p:tgtEl>
                                          <p:spTgt spid="249"/>
                                        </p:tgtEl>
                                      </p:cBhvr>
                                    </p:animEffect>
                                  </p:childTnLst>
                                </p:cTn>
                              </p:par>
                            </p:childTnLst>
                          </p:cTn>
                        </p:par>
                      </p:childTnLst>
                    </p:cTn>
                  </p:par>
                  <p:par>
                    <p:cTn id="299" fill="hold">
                      <p:stCondLst>
                        <p:cond delay="indefinite"/>
                      </p:stCondLst>
                      <p:childTnLst>
                        <p:par>
                          <p:cTn id="300" fill="hold">
                            <p:stCondLst>
                              <p:cond delay="0"/>
                            </p:stCondLst>
                            <p:childTnLst>
                              <p:par>
                                <p:cTn id="301" presetID="10" presetClass="entr" presetSubtype="0" fill="hold" grpId="0" nodeType="clickEffect">
                                  <p:stCondLst>
                                    <p:cond delay="0"/>
                                  </p:stCondLst>
                                  <p:childTnLst>
                                    <p:set>
                                      <p:cBhvr>
                                        <p:cTn id="302" dur="1" fill="hold">
                                          <p:stCondLst>
                                            <p:cond delay="0"/>
                                          </p:stCondLst>
                                        </p:cTn>
                                        <p:tgtEl>
                                          <p:spTgt spid="31"/>
                                        </p:tgtEl>
                                        <p:attrNameLst>
                                          <p:attrName>style.visibility</p:attrName>
                                        </p:attrNameLst>
                                      </p:cBhvr>
                                      <p:to>
                                        <p:strVal val="visible"/>
                                      </p:to>
                                    </p:set>
                                    <p:animEffect transition="in" filter="fade">
                                      <p:cBhvr>
                                        <p:cTn id="303" dur="500"/>
                                        <p:tgtEl>
                                          <p:spTgt spid="31"/>
                                        </p:tgtEl>
                                      </p:cBhvr>
                                    </p:animEffect>
                                  </p:childTnLst>
                                </p:cTn>
                              </p:par>
                              <p:par>
                                <p:cTn id="304" presetID="10" presetClass="entr" presetSubtype="0" fill="hold" nodeType="withEffect">
                                  <p:stCondLst>
                                    <p:cond delay="0"/>
                                  </p:stCondLst>
                                  <p:childTnLst>
                                    <p:set>
                                      <p:cBhvr>
                                        <p:cTn id="305" dur="1" fill="hold">
                                          <p:stCondLst>
                                            <p:cond delay="0"/>
                                          </p:stCondLst>
                                        </p:cTn>
                                        <p:tgtEl>
                                          <p:spTgt spid="33"/>
                                        </p:tgtEl>
                                        <p:attrNameLst>
                                          <p:attrName>style.visibility</p:attrName>
                                        </p:attrNameLst>
                                      </p:cBhvr>
                                      <p:to>
                                        <p:strVal val="visible"/>
                                      </p:to>
                                    </p:set>
                                    <p:animEffect transition="in" filter="fade">
                                      <p:cBhvr>
                                        <p:cTn id="306" dur="500"/>
                                        <p:tgtEl>
                                          <p:spTgt spid="33"/>
                                        </p:tgtEl>
                                      </p:cBhvr>
                                    </p:animEffect>
                                  </p:childTnLst>
                                </p:cTn>
                              </p:par>
                              <p:par>
                                <p:cTn id="307" presetID="10" presetClass="entr" presetSubtype="0" fill="hold" grpId="0" nodeType="withEffect">
                                  <p:stCondLst>
                                    <p:cond delay="0"/>
                                  </p:stCondLst>
                                  <p:childTnLst>
                                    <p:set>
                                      <p:cBhvr>
                                        <p:cTn id="308" dur="1" fill="hold">
                                          <p:stCondLst>
                                            <p:cond delay="0"/>
                                          </p:stCondLst>
                                        </p:cTn>
                                        <p:tgtEl>
                                          <p:spTgt spid="3"/>
                                        </p:tgtEl>
                                        <p:attrNameLst>
                                          <p:attrName>style.visibility</p:attrName>
                                        </p:attrNameLst>
                                      </p:cBhvr>
                                      <p:to>
                                        <p:strVal val="visible"/>
                                      </p:to>
                                    </p:set>
                                    <p:animEffect transition="in" filter="fade">
                                      <p:cBhvr>
                                        <p:cTn id="30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80" grpId="0" animBg="1"/>
      <p:bldP spid="96" grpId="0" animBg="1"/>
      <p:bldP spid="96" grpId="1" animBg="1"/>
      <p:bldP spid="96" grpId="2" animBg="1"/>
      <p:bldP spid="53" grpId="0" animBg="1"/>
      <p:bldP spid="53" grpId="1" animBg="1"/>
      <p:bldP spid="53" grpId="2" animBg="1"/>
      <p:bldP spid="53" grpId="3" animBg="1"/>
      <p:bldP spid="61" grpId="0" animBg="1"/>
      <p:bldP spid="61" grpId="1" animBg="1"/>
      <p:bldP spid="61" grpId="2" animBg="1"/>
      <p:bldP spid="61" grpId="3" animBg="1"/>
      <p:bldP spid="62" grpId="0" animBg="1"/>
      <p:bldP spid="62" grpId="1" animBg="1"/>
      <p:bldP spid="62" grpId="2" animBg="1"/>
      <p:bldP spid="62" grpId="3" animBg="1"/>
      <p:bldP spid="64" grpId="0" animBg="1"/>
      <p:bldP spid="64" grpId="1" animBg="1"/>
      <p:bldP spid="64" grpId="2" animBg="1"/>
      <p:bldP spid="64" grpId="3" animBg="1"/>
      <p:bldP spid="65" grpId="0" animBg="1"/>
      <p:bldP spid="65" grpId="1" animBg="1"/>
      <p:bldP spid="65" grpId="2" animBg="1"/>
      <p:bldP spid="65" grpId="3" animBg="1"/>
      <p:bldP spid="66" grpId="0" animBg="1"/>
      <p:bldP spid="66" grpId="1" animBg="1"/>
      <p:bldP spid="68" grpId="0" animBg="1"/>
      <p:bldP spid="68" grpId="1" animBg="1"/>
      <p:bldP spid="68" grpId="2" animBg="1"/>
      <p:bldP spid="68" grpId="3" animBg="1"/>
      <p:bldP spid="70" grpId="0"/>
      <p:bldP spid="73" grpId="0"/>
      <p:bldP spid="22" grpId="0" animBg="1"/>
      <p:bldP spid="26" grpId="0" animBg="1"/>
      <p:bldP spid="146" grpId="0" animBg="1"/>
      <p:bldP spid="27" grpId="0"/>
      <p:bldP spid="97" grpId="0" animBg="1"/>
      <p:bldP spid="98" grpId="0"/>
      <p:bldP spid="147" grpId="0"/>
      <p:bldP spid="149" grpId="0"/>
      <p:bldP spid="34" grpId="0"/>
      <p:bldP spid="172" grpId="0"/>
      <p:bldP spid="197" grpId="0" animBg="1"/>
      <p:bldP spid="198" grpId="0" animBg="1"/>
      <p:bldP spid="199" grpId="0" animBg="1"/>
      <p:bldP spid="224" grpId="0" animBg="1"/>
      <p:bldP spid="225" grpId="0" animBg="1"/>
      <p:bldP spid="231" grpId="0" animBg="1"/>
      <p:bldP spid="232" grpId="0" animBg="1"/>
      <p:bldP spid="233" grpId="0" animBg="1"/>
      <p:bldP spid="234" grpId="0" animBg="1"/>
      <p:bldP spid="235" grpId="0" animBg="1"/>
      <p:bldP spid="241" grpId="0" animBg="1"/>
      <p:bldP spid="242" grpId="0" animBg="1"/>
      <p:bldP spid="243" grpId="0" animBg="1"/>
      <p:bldP spid="244" grpId="0" animBg="1"/>
      <p:bldP spid="245" grpId="0" animBg="1"/>
      <p:bldP spid="246" grpId="0" animBg="1"/>
      <p:bldP spid="247" grpId="0"/>
      <p:bldP spid="248" grpId="0" animBg="1"/>
      <p:bldP spid="249" grpId="0" animBg="1"/>
      <p:bldP spid="250" grpId="0"/>
      <p:bldP spid="41" grpId="0"/>
      <p:bldP spid="5" grpId="0"/>
      <p:bldP spid="3"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6" name="Connettore 2 55"/>
          <p:cNvCxnSpPr>
            <a:endCxn id="57" idx="2"/>
          </p:cNvCxnSpPr>
          <p:nvPr/>
        </p:nvCxnSpPr>
        <p:spPr>
          <a:xfrm>
            <a:off x="1104250"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6675" y="490082"/>
            <a:ext cx="6274089"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2565566"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2641839"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552000" y="1588967"/>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4414310"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1850027"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3672979"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1850025"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3672979"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4472581" y="973728"/>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4470589"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134306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316964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83083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2350188"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2343991"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119539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4472581"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770308" y="2557260"/>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203595" y="1161552"/>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3334225" y="1161552"/>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2192725" y="1330925"/>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2499010" y="980660"/>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219897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758663" y="0"/>
            <a:ext cx="10674675" cy="646331"/>
          </a:xfrm>
          <a:prstGeom prst="rect">
            <a:avLst/>
          </a:prstGeom>
        </p:spPr>
        <p:txBody>
          <a:bodyPr wrap="square">
            <a:spAutoFit/>
          </a:bodyPr>
          <a:lstStyle/>
          <a:p>
            <a:pPr marL="1117600" indent="-1117600" algn="ctr"/>
            <a:r>
              <a:rPr lang="en-US" altLang="en-US" sz="3600" b="1" dirty="0"/>
              <a:t>RF ACCELERATION: ENERGY GAIN</a:t>
            </a:r>
          </a:p>
        </p:txBody>
      </p:sp>
      <p:sp>
        <p:nvSpPr>
          <p:cNvPr id="15" name="Ovale 14"/>
          <p:cNvSpPr/>
          <p:nvPr/>
        </p:nvSpPr>
        <p:spPr>
          <a:xfrm>
            <a:off x="4327767"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4377297" y="1122658"/>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1043378685"/>
              </p:ext>
            </p:extLst>
          </p:nvPr>
        </p:nvGraphicFramePr>
        <p:xfrm>
          <a:off x="8589153" y="1680431"/>
          <a:ext cx="2380959" cy="303226"/>
        </p:xfrm>
        <a:graphic>
          <a:graphicData uri="http://schemas.openxmlformats.org/presentationml/2006/ole">
            <mc:AlternateContent xmlns:mc="http://schemas.openxmlformats.org/markup-compatibility/2006">
              <mc:Choice xmlns:v="urn:schemas-microsoft-com:vml" Requires="v">
                <p:oleObj name="Equazione" r:id="rId3" imgW="1688760" imgH="215640" progId="Equation.3">
                  <p:embed/>
                </p:oleObj>
              </mc:Choice>
              <mc:Fallback>
                <p:oleObj name="Equazione" r:id="rId3" imgW="1688760" imgH="215640" progId="Equation.3">
                  <p:embed/>
                  <p:pic>
                    <p:nvPicPr>
                      <p:cNvPr id="23" name="Oggetto 22"/>
                      <p:cNvPicPr>
                        <a:picLocks noChangeAspect="1" noChangeArrowheads="1"/>
                      </p:cNvPicPr>
                      <p:nvPr/>
                    </p:nvPicPr>
                    <p:blipFill>
                      <a:blip r:embed="rId4"/>
                      <a:srcRect/>
                      <a:stretch>
                        <a:fillRect/>
                      </a:stretch>
                    </p:blipFill>
                    <p:spPr bwMode="auto">
                      <a:xfrm>
                        <a:off x="8589153" y="1680431"/>
                        <a:ext cx="2380959" cy="303226"/>
                      </a:xfrm>
                      <a:prstGeom prst="rect">
                        <a:avLst/>
                      </a:prstGeom>
                      <a:noFill/>
                      <a:ln>
                        <a:noFill/>
                      </a:ln>
                    </p:spPr>
                  </p:pic>
                </p:oleObj>
              </mc:Fallback>
            </mc:AlternateContent>
          </a:graphicData>
        </a:graphic>
      </p:graphicFrame>
      <p:graphicFrame>
        <p:nvGraphicFramePr>
          <p:cNvPr id="150" name="Oggetto 149"/>
          <p:cNvGraphicFramePr>
            <a:graphicFrameLocks noChangeAspect="1"/>
          </p:cNvGraphicFramePr>
          <p:nvPr>
            <p:extLst>
              <p:ext uri="{D42A27DB-BD31-4B8C-83A1-F6EECF244321}">
                <p14:modId xmlns:p14="http://schemas.microsoft.com/office/powerpoint/2010/main" val="2201147577"/>
              </p:ext>
            </p:extLst>
          </p:nvPr>
        </p:nvGraphicFramePr>
        <p:xfrm>
          <a:off x="1484313" y="3810000"/>
          <a:ext cx="9220200" cy="1220788"/>
        </p:xfrm>
        <a:graphic>
          <a:graphicData uri="http://schemas.openxmlformats.org/presentationml/2006/ole">
            <mc:AlternateContent xmlns:mc="http://schemas.openxmlformats.org/markup-compatibility/2006">
              <mc:Choice xmlns:v="urn:schemas-microsoft-com:vml" Requires="v">
                <p:oleObj name="Equazione" r:id="rId5" imgW="6451560" imgH="850680" progId="Equation.3">
                  <p:embed/>
                </p:oleObj>
              </mc:Choice>
              <mc:Fallback>
                <p:oleObj name="Equazione" r:id="rId5" imgW="6451560" imgH="850680" progId="Equation.3">
                  <p:embed/>
                  <p:pic>
                    <p:nvPicPr>
                      <p:cNvPr id="150" name="Oggetto 149"/>
                      <p:cNvPicPr>
                        <a:picLocks noChangeAspect="1" noChangeArrowheads="1"/>
                      </p:cNvPicPr>
                      <p:nvPr/>
                    </p:nvPicPr>
                    <p:blipFill>
                      <a:blip r:embed="rId6"/>
                      <a:srcRect/>
                      <a:stretch>
                        <a:fillRect/>
                      </a:stretch>
                    </p:blipFill>
                    <p:spPr bwMode="auto">
                      <a:xfrm>
                        <a:off x="1484313" y="3810000"/>
                        <a:ext cx="9220200" cy="1220788"/>
                      </a:xfrm>
                      <a:prstGeom prst="rect">
                        <a:avLst/>
                      </a:prstGeom>
                      <a:noFill/>
                      <a:ln>
                        <a:noFill/>
                      </a:ln>
                    </p:spPr>
                  </p:pic>
                </p:oleObj>
              </mc:Fallback>
            </mc:AlternateContent>
          </a:graphicData>
        </a:graphic>
      </p:graphicFrame>
      <p:graphicFrame>
        <p:nvGraphicFramePr>
          <p:cNvPr id="174" name="Oggetto 173"/>
          <p:cNvGraphicFramePr>
            <a:graphicFrameLocks noChangeAspect="1"/>
          </p:cNvGraphicFramePr>
          <p:nvPr>
            <p:extLst>
              <p:ext uri="{D42A27DB-BD31-4B8C-83A1-F6EECF244321}">
                <p14:modId xmlns:p14="http://schemas.microsoft.com/office/powerpoint/2010/main" val="1255608887"/>
              </p:ext>
            </p:extLst>
          </p:nvPr>
        </p:nvGraphicFramePr>
        <p:xfrm>
          <a:off x="6915687" y="1642009"/>
          <a:ext cx="1392237" cy="379412"/>
        </p:xfrm>
        <a:graphic>
          <a:graphicData uri="http://schemas.openxmlformats.org/presentationml/2006/ole">
            <mc:AlternateContent xmlns:mc="http://schemas.openxmlformats.org/markup-compatibility/2006">
              <mc:Choice xmlns:v="urn:schemas-microsoft-com:vml" Requires="v">
                <p:oleObj name="Equazione" r:id="rId7" imgW="1206360" imgH="330120" progId="Equation.3">
                  <p:embed/>
                </p:oleObj>
              </mc:Choice>
              <mc:Fallback>
                <p:oleObj name="Equazione" r:id="rId7" imgW="1206360" imgH="330120" progId="Equation.3">
                  <p:embed/>
                  <p:pic>
                    <p:nvPicPr>
                      <p:cNvPr id="23" name="Oggetto 22"/>
                      <p:cNvPicPr>
                        <a:picLocks noChangeAspect="1" noChangeArrowheads="1"/>
                      </p:cNvPicPr>
                      <p:nvPr/>
                    </p:nvPicPr>
                    <p:blipFill>
                      <a:blip r:embed="rId8"/>
                      <a:srcRect/>
                      <a:stretch>
                        <a:fillRect/>
                      </a:stretch>
                    </p:blipFill>
                    <p:spPr bwMode="auto">
                      <a:xfrm>
                        <a:off x="6915687" y="1642009"/>
                        <a:ext cx="1392237" cy="379412"/>
                      </a:xfrm>
                      <a:prstGeom prst="rect">
                        <a:avLst/>
                      </a:prstGeom>
                      <a:noFill/>
                      <a:ln>
                        <a:noFill/>
                      </a:ln>
                    </p:spPr>
                  </p:pic>
                </p:oleObj>
              </mc:Fallback>
            </mc:AlternateContent>
          </a:graphicData>
        </a:graphic>
      </p:graphicFrame>
      <p:graphicFrame>
        <p:nvGraphicFramePr>
          <p:cNvPr id="176" name="Oggetto 175"/>
          <p:cNvGraphicFramePr>
            <a:graphicFrameLocks noChangeAspect="1"/>
          </p:cNvGraphicFramePr>
          <p:nvPr>
            <p:extLst>
              <p:ext uri="{D42A27DB-BD31-4B8C-83A1-F6EECF244321}">
                <p14:modId xmlns:p14="http://schemas.microsoft.com/office/powerpoint/2010/main" val="1924916777"/>
              </p:ext>
            </p:extLst>
          </p:nvPr>
        </p:nvGraphicFramePr>
        <p:xfrm>
          <a:off x="6861038" y="2272821"/>
          <a:ext cx="4524375" cy="446088"/>
        </p:xfrm>
        <a:graphic>
          <a:graphicData uri="http://schemas.openxmlformats.org/presentationml/2006/ole">
            <mc:AlternateContent xmlns:mc="http://schemas.openxmlformats.org/markup-compatibility/2006">
              <mc:Choice xmlns:v="urn:schemas-microsoft-com:vml" Requires="v">
                <p:oleObj name="Equazione" r:id="rId9" imgW="3720960" imgH="368280" progId="Equation.3">
                  <p:embed/>
                </p:oleObj>
              </mc:Choice>
              <mc:Fallback>
                <p:oleObj name="Equazione" r:id="rId9" imgW="3720960" imgH="368280" progId="Equation.3">
                  <p:embed/>
                  <p:pic>
                    <p:nvPicPr>
                      <p:cNvPr id="23" name="Oggetto 22"/>
                      <p:cNvPicPr>
                        <a:picLocks noChangeAspect="1" noChangeArrowheads="1"/>
                      </p:cNvPicPr>
                      <p:nvPr/>
                    </p:nvPicPr>
                    <p:blipFill>
                      <a:blip r:embed="rId10"/>
                      <a:srcRect/>
                      <a:stretch>
                        <a:fillRect/>
                      </a:stretch>
                    </p:blipFill>
                    <p:spPr bwMode="auto">
                      <a:xfrm>
                        <a:off x="6861038" y="2272821"/>
                        <a:ext cx="4524375" cy="446088"/>
                      </a:xfrm>
                      <a:prstGeom prst="rect">
                        <a:avLst/>
                      </a:prstGeom>
                      <a:noFill/>
                      <a:ln>
                        <a:noFill/>
                      </a:ln>
                    </p:spPr>
                  </p:pic>
                </p:oleObj>
              </mc:Fallback>
            </mc:AlternateContent>
          </a:graphicData>
        </a:graphic>
      </p:graphicFrame>
      <p:graphicFrame>
        <p:nvGraphicFramePr>
          <p:cNvPr id="177" name="Oggetto 176"/>
          <p:cNvGraphicFramePr>
            <a:graphicFrameLocks noChangeAspect="1"/>
          </p:cNvGraphicFramePr>
          <p:nvPr>
            <p:extLst>
              <p:ext uri="{D42A27DB-BD31-4B8C-83A1-F6EECF244321}">
                <p14:modId xmlns:p14="http://schemas.microsoft.com/office/powerpoint/2010/main" val="499978944"/>
              </p:ext>
            </p:extLst>
          </p:nvPr>
        </p:nvGraphicFramePr>
        <p:xfrm>
          <a:off x="10379167" y="2709224"/>
          <a:ext cx="1005532" cy="329622"/>
        </p:xfrm>
        <a:graphic>
          <a:graphicData uri="http://schemas.openxmlformats.org/presentationml/2006/ole">
            <mc:AlternateContent xmlns:mc="http://schemas.openxmlformats.org/markup-compatibility/2006">
              <mc:Choice xmlns:v="urn:schemas-microsoft-com:vml" Requires="v">
                <p:oleObj name="Equazione" r:id="rId11" imgW="736560" imgH="241200" progId="Equation.3">
                  <p:embed/>
                </p:oleObj>
              </mc:Choice>
              <mc:Fallback>
                <p:oleObj name="Equazione" r:id="rId11" imgW="736560" imgH="241200" progId="Equation.3">
                  <p:embed/>
                  <p:pic>
                    <p:nvPicPr>
                      <p:cNvPr id="18" name="Oggetto 17"/>
                      <p:cNvPicPr>
                        <a:picLocks noChangeAspect="1" noChangeArrowheads="1"/>
                      </p:cNvPicPr>
                      <p:nvPr/>
                    </p:nvPicPr>
                    <p:blipFill>
                      <a:blip r:embed="rId12"/>
                      <a:srcRect/>
                      <a:stretch>
                        <a:fillRect/>
                      </a:stretch>
                    </p:blipFill>
                    <p:spPr bwMode="auto">
                      <a:xfrm>
                        <a:off x="10379167" y="2709224"/>
                        <a:ext cx="1005532" cy="329622"/>
                      </a:xfrm>
                      <a:prstGeom prst="rect">
                        <a:avLst/>
                      </a:prstGeom>
                      <a:noFill/>
                      <a:ln>
                        <a:noFill/>
                      </a:ln>
                    </p:spPr>
                  </p:pic>
                </p:oleObj>
              </mc:Fallback>
            </mc:AlternateContent>
          </a:graphicData>
        </a:graphic>
      </p:graphicFrame>
      <p:sp>
        <p:nvSpPr>
          <p:cNvPr id="3" name="CasellaDiTesto 2"/>
          <p:cNvSpPr txBox="1"/>
          <p:nvPr/>
        </p:nvSpPr>
        <p:spPr>
          <a:xfrm>
            <a:off x="1850028" y="3325902"/>
            <a:ext cx="559769" cy="369332"/>
          </a:xfrm>
          <a:prstGeom prst="rect">
            <a:avLst/>
          </a:prstGeom>
          <a:noFill/>
        </p:spPr>
        <p:txBody>
          <a:bodyPr wrap="none" rtlCol="0">
            <a:spAutoFit/>
          </a:bodyPr>
          <a:lstStyle/>
          <a:p>
            <a:r>
              <a:rPr lang="it-IT" dirty="0"/>
              <a:t>-L/2</a:t>
            </a:r>
          </a:p>
        </p:txBody>
      </p:sp>
      <p:sp>
        <p:nvSpPr>
          <p:cNvPr id="178" name="CasellaDiTesto 177"/>
          <p:cNvSpPr txBox="1"/>
          <p:nvPr/>
        </p:nvSpPr>
        <p:spPr>
          <a:xfrm>
            <a:off x="3135618" y="3347708"/>
            <a:ext cx="604653" cy="369332"/>
          </a:xfrm>
          <a:prstGeom prst="rect">
            <a:avLst/>
          </a:prstGeom>
          <a:noFill/>
        </p:spPr>
        <p:txBody>
          <a:bodyPr wrap="none" rtlCol="0">
            <a:spAutoFit/>
          </a:bodyPr>
          <a:lstStyle/>
          <a:p>
            <a:r>
              <a:rPr lang="it-IT" dirty="0"/>
              <a:t>+L/2</a:t>
            </a:r>
          </a:p>
        </p:txBody>
      </p:sp>
      <p:graphicFrame>
        <p:nvGraphicFramePr>
          <p:cNvPr id="179" name="Oggetto 178"/>
          <p:cNvGraphicFramePr>
            <a:graphicFrameLocks noChangeAspect="1"/>
          </p:cNvGraphicFramePr>
          <p:nvPr>
            <p:extLst>
              <p:ext uri="{D42A27DB-BD31-4B8C-83A1-F6EECF244321}">
                <p14:modId xmlns:p14="http://schemas.microsoft.com/office/powerpoint/2010/main" val="724409545"/>
              </p:ext>
            </p:extLst>
          </p:nvPr>
        </p:nvGraphicFramePr>
        <p:xfrm>
          <a:off x="1970771" y="2662504"/>
          <a:ext cx="627063" cy="303212"/>
        </p:xfrm>
        <a:graphic>
          <a:graphicData uri="http://schemas.openxmlformats.org/presentationml/2006/ole">
            <mc:AlternateContent xmlns:mc="http://schemas.openxmlformats.org/markup-compatibility/2006">
              <mc:Choice xmlns:v="urn:schemas-microsoft-com:vml" Requires="v">
                <p:oleObj name="Equazione" r:id="rId13" imgW="444240" imgH="215640" progId="Equation.3">
                  <p:embed/>
                </p:oleObj>
              </mc:Choice>
              <mc:Fallback>
                <p:oleObj name="Equazione" r:id="rId13" imgW="444240" imgH="215640" progId="Equation.3">
                  <p:embed/>
                  <p:pic>
                    <p:nvPicPr>
                      <p:cNvPr id="23" name="Oggetto 22"/>
                      <p:cNvPicPr>
                        <a:picLocks noChangeAspect="1" noChangeArrowheads="1"/>
                      </p:cNvPicPr>
                      <p:nvPr/>
                    </p:nvPicPr>
                    <p:blipFill>
                      <a:blip r:embed="rId14"/>
                      <a:srcRect/>
                      <a:stretch>
                        <a:fillRect/>
                      </a:stretch>
                    </p:blipFill>
                    <p:spPr bwMode="auto">
                      <a:xfrm>
                        <a:off x="1970771" y="2662504"/>
                        <a:ext cx="627063" cy="303212"/>
                      </a:xfrm>
                      <a:prstGeom prst="rect">
                        <a:avLst/>
                      </a:prstGeom>
                      <a:noFill/>
                      <a:ln>
                        <a:noFill/>
                      </a:ln>
                    </p:spPr>
                  </p:pic>
                </p:oleObj>
              </mc:Fallback>
            </mc:AlternateContent>
          </a:graphicData>
        </a:graphic>
      </p:graphicFrame>
      <p:cxnSp>
        <p:nvCxnSpPr>
          <p:cNvPr id="16" name="Connettore 2 15"/>
          <p:cNvCxnSpPr/>
          <p:nvPr/>
        </p:nvCxnSpPr>
        <p:spPr>
          <a:xfrm>
            <a:off x="6678629" y="3891381"/>
            <a:ext cx="0" cy="4864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5903121" y="3429000"/>
            <a:ext cx="1544372" cy="523220"/>
          </a:xfrm>
          <a:prstGeom prst="rect">
            <a:avLst/>
          </a:prstGeom>
          <a:noFill/>
        </p:spPr>
        <p:txBody>
          <a:bodyPr wrap="square" rtlCol="0">
            <a:spAutoFit/>
          </a:bodyPr>
          <a:lstStyle/>
          <a:p>
            <a:r>
              <a:rPr lang="en-US" sz="1400" dirty="0" err="1"/>
              <a:t>Hyp</a:t>
            </a:r>
            <a:r>
              <a:rPr lang="en-US" sz="1400" dirty="0"/>
              <a:t>. of symmetric  accelerating field </a:t>
            </a:r>
          </a:p>
        </p:txBody>
      </p:sp>
      <p:sp>
        <p:nvSpPr>
          <p:cNvPr id="6" name="Callout con freccia in giù 5"/>
          <p:cNvSpPr/>
          <p:nvPr/>
        </p:nvSpPr>
        <p:spPr>
          <a:xfrm>
            <a:off x="6888110" y="4134592"/>
            <a:ext cx="1008140" cy="1094658"/>
          </a:xfrm>
          <a:prstGeom prst="downArrowCallout">
            <a:avLst>
              <a:gd name="adj1" fmla="val 6016"/>
              <a:gd name="adj2" fmla="val 1129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Callout con freccia in giù 47"/>
          <p:cNvSpPr/>
          <p:nvPr/>
        </p:nvSpPr>
        <p:spPr>
          <a:xfrm>
            <a:off x="7926226" y="3853906"/>
            <a:ext cx="1986304" cy="1519365"/>
          </a:xfrm>
          <a:prstGeom prst="downArrowCallout">
            <a:avLst>
              <a:gd name="adj1" fmla="val 4814"/>
              <a:gd name="adj2" fmla="val 8398"/>
              <a:gd name="adj3" fmla="val 14783"/>
              <a:gd name="adj4" fmla="val 761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llout con freccia in giù 49"/>
          <p:cNvSpPr/>
          <p:nvPr/>
        </p:nvSpPr>
        <p:spPr>
          <a:xfrm>
            <a:off x="9959489" y="4207898"/>
            <a:ext cx="708511" cy="861211"/>
          </a:xfrm>
          <a:prstGeom prst="downArrowCallout">
            <a:avLst>
              <a:gd name="adj1" fmla="val 10817"/>
              <a:gd name="adj2" fmla="val 17402"/>
              <a:gd name="adj3" fmla="val 14783"/>
              <a:gd name="adj4" fmla="val 6135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6603149" y="5230643"/>
            <a:ext cx="1578060" cy="584775"/>
          </a:xfrm>
          <a:prstGeom prst="rect">
            <a:avLst/>
          </a:prstGeom>
          <a:noFill/>
        </p:spPr>
        <p:txBody>
          <a:bodyPr wrap="none" rtlCol="0">
            <a:spAutoFit/>
          </a:bodyPr>
          <a:lstStyle/>
          <a:p>
            <a:pPr algn="ctr"/>
            <a:endParaRPr lang="it-IT" sz="1600" dirty="0"/>
          </a:p>
          <a:p>
            <a:pPr algn="ctr"/>
            <a:r>
              <a:rPr lang="it-IT" sz="1600" dirty="0" err="1"/>
              <a:t>Peak</a:t>
            </a:r>
            <a:r>
              <a:rPr lang="it-IT" sz="1600" dirty="0"/>
              <a:t> gap </a:t>
            </a:r>
            <a:r>
              <a:rPr lang="it-IT" sz="1600" dirty="0" err="1"/>
              <a:t>voltage</a:t>
            </a:r>
            <a:endParaRPr lang="it-IT" sz="1600" dirty="0"/>
          </a:p>
        </p:txBody>
      </p:sp>
      <p:sp>
        <p:nvSpPr>
          <p:cNvPr id="51" name="CasellaDiTesto 50"/>
          <p:cNvSpPr txBox="1"/>
          <p:nvPr/>
        </p:nvSpPr>
        <p:spPr>
          <a:xfrm>
            <a:off x="8063108" y="5301261"/>
            <a:ext cx="1705403" cy="584775"/>
          </a:xfrm>
          <a:prstGeom prst="rect">
            <a:avLst/>
          </a:prstGeom>
          <a:noFill/>
        </p:spPr>
        <p:txBody>
          <a:bodyPr wrap="none" rtlCol="0">
            <a:spAutoFit/>
          </a:bodyPr>
          <a:lstStyle/>
          <a:p>
            <a:pPr algn="ctr"/>
            <a:r>
              <a:rPr lang="it-IT" sz="1600" dirty="0"/>
              <a:t>T&lt;1</a:t>
            </a:r>
            <a:endParaRPr lang="it-IT" sz="1600" baseline="-25000" dirty="0"/>
          </a:p>
          <a:p>
            <a:pPr algn="ctr"/>
            <a:r>
              <a:rPr lang="it-IT" sz="1600" dirty="0" err="1"/>
              <a:t>Transit</a:t>
            </a:r>
            <a:r>
              <a:rPr lang="it-IT" sz="1600" dirty="0"/>
              <a:t> time </a:t>
            </a:r>
            <a:r>
              <a:rPr lang="it-IT" sz="1600" dirty="0" err="1"/>
              <a:t>factor</a:t>
            </a:r>
            <a:endParaRPr lang="it-IT" sz="1600" dirty="0"/>
          </a:p>
        </p:txBody>
      </p:sp>
      <p:sp>
        <p:nvSpPr>
          <p:cNvPr id="52" name="CasellaDiTesto 51"/>
          <p:cNvSpPr txBox="1"/>
          <p:nvPr/>
        </p:nvSpPr>
        <p:spPr>
          <a:xfrm>
            <a:off x="9741214" y="5027547"/>
            <a:ext cx="1068907" cy="584775"/>
          </a:xfrm>
          <a:prstGeom prst="rect">
            <a:avLst/>
          </a:prstGeom>
          <a:noFill/>
        </p:spPr>
        <p:txBody>
          <a:bodyPr wrap="square" rtlCol="0">
            <a:spAutoFit/>
          </a:bodyPr>
          <a:lstStyle/>
          <a:p>
            <a:pPr algn="ctr"/>
            <a:r>
              <a:rPr lang="it-IT" sz="1600" dirty="0" err="1"/>
              <a:t>Injection</a:t>
            </a:r>
            <a:r>
              <a:rPr lang="it-IT" sz="1600" dirty="0"/>
              <a:t> </a:t>
            </a:r>
            <a:r>
              <a:rPr lang="it-IT" sz="1600" dirty="0" err="1"/>
              <a:t>phase</a:t>
            </a:r>
            <a:endParaRPr lang="it-IT" sz="1600" dirty="0"/>
          </a:p>
        </p:txBody>
      </p:sp>
      <p:graphicFrame>
        <p:nvGraphicFramePr>
          <p:cNvPr id="53" name="Oggetto 52"/>
          <p:cNvGraphicFramePr>
            <a:graphicFrameLocks noChangeAspect="1"/>
          </p:cNvGraphicFramePr>
          <p:nvPr>
            <p:extLst>
              <p:ext uri="{D42A27DB-BD31-4B8C-83A1-F6EECF244321}">
                <p14:modId xmlns:p14="http://schemas.microsoft.com/office/powerpoint/2010/main" val="3550679219"/>
              </p:ext>
            </p:extLst>
          </p:nvPr>
        </p:nvGraphicFramePr>
        <p:xfrm>
          <a:off x="4713288" y="948441"/>
          <a:ext cx="2879725" cy="493713"/>
        </p:xfrm>
        <a:graphic>
          <a:graphicData uri="http://schemas.openxmlformats.org/presentationml/2006/ole">
            <mc:AlternateContent xmlns:mc="http://schemas.openxmlformats.org/markup-compatibility/2006">
              <mc:Choice xmlns:v="urn:schemas-microsoft-com:vml" Requires="v">
                <p:oleObj name="Equazione" r:id="rId15" imgW="2527200" imgH="431640" progId="Equation.3">
                  <p:embed/>
                </p:oleObj>
              </mc:Choice>
              <mc:Fallback>
                <p:oleObj name="Equazione" r:id="rId15" imgW="2527200" imgH="431640" progId="Equation.3">
                  <p:embed/>
                  <p:pic>
                    <p:nvPicPr>
                      <p:cNvPr id="18" name="Oggetto 17"/>
                      <p:cNvPicPr>
                        <a:picLocks noChangeAspect="1" noChangeArrowheads="1"/>
                      </p:cNvPicPr>
                      <p:nvPr/>
                    </p:nvPicPr>
                    <p:blipFill>
                      <a:blip r:embed="rId16"/>
                      <a:srcRect/>
                      <a:stretch>
                        <a:fillRect/>
                      </a:stretch>
                    </p:blipFill>
                    <p:spPr bwMode="auto">
                      <a:xfrm>
                        <a:off x="4713288" y="948441"/>
                        <a:ext cx="2879725" cy="493713"/>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963417443"/>
              </p:ext>
            </p:extLst>
          </p:nvPr>
        </p:nvGraphicFramePr>
        <p:xfrm>
          <a:off x="7192963" y="5229225"/>
          <a:ext cx="400050" cy="363538"/>
        </p:xfrm>
        <a:graphic>
          <a:graphicData uri="http://schemas.openxmlformats.org/presentationml/2006/ole">
            <mc:AlternateContent xmlns:mc="http://schemas.openxmlformats.org/markup-compatibility/2006">
              <mc:Choice xmlns:v="urn:schemas-microsoft-com:vml" Requires="v">
                <p:oleObj name="Equazione" r:id="rId17" imgW="241200" imgH="215640" progId="Equation.3">
                  <p:embed/>
                </p:oleObj>
              </mc:Choice>
              <mc:Fallback>
                <p:oleObj name="Equazione" r:id="rId17" imgW="241200" imgH="215640" progId="Equation.3">
                  <p:embed/>
                  <p:pic>
                    <p:nvPicPr>
                      <p:cNvPr id="53" name="Oggetto 52"/>
                      <p:cNvPicPr>
                        <a:picLocks noChangeAspect="1" noChangeArrowheads="1"/>
                      </p:cNvPicPr>
                      <p:nvPr/>
                    </p:nvPicPr>
                    <p:blipFill>
                      <a:blip r:embed="rId18"/>
                      <a:srcRect/>
                      <a:stretch>
                        <a:fillRect/>
                      </a:stretch>
                    </p:blipFill>
                    <p:spPr bwMode="auto">
                      <a:xfrm>
                        <a:off x="7192963" y="5229225"/>
                        <a:ext cx="400050" cy="363538"/>
                      </a:xfrm>
                      <a:prstGeom prst="rect">
                        <a:avLst/>
                      </a:prstGeom>
                      <a:noFill/>
                      <a:ln>
                        <a:noFill/>
                      </a:ln>
                    </p:spPr>
                  </p:pic>
                </p:oleObj>
              </mc:Fallback>
            </mc:AlternateContent>
          </a:graphicData>
        </a:graphic>
      </p:graphicFrame>
      <p:grpSp>
        <p:nvGrpSpPr>
          <p:cNvPr id="4" name="Gruppo 3"/>
          <p:cNvGrpSpPr/>
          <p:nvPr/>
        </p:nvGrpSpPr>
        <p:grpSpPr>
          <a:xfrm>
            <a:off x="631432" y="5126866"/>
            <a:ext cx="4216137" cy="1207556"/>
            <a:chOff x="106363" y="4835710"/>
            <a:chExt cx="4405441" cy="1306709"/>
          </a:xfrm>
        </p:grpSpPr>
        <p:graphicFrame>
          <p:nvGraphicFramePr>
            <p:cNvPr id="58" name="Oggetto 57"/>
            <p:cNvGraphicFramePr>
              <a:graphicFrameLocks noChangeAspect="1"/>
            </p:cNvGraphicFramePr>
            <p:nvPr>
              <p:extLst>
                <p:ext uri="{D42A27DB-BD31-4B8C-83A1-F6EECF244321}">
                  <p14:modId xmlns:p14="http://schemas.microsoft.com/office/powerpoint/2010/main" val="1505335476"/>
                </p:ext>
              </p:extLst>
            </p:nvPr>
          </p:nvGraphicFramePr>
          <p:xfrm>
            <a:off x="106363" y="5610607"/>
            <a:ext cx="4394200" cy="531812"/>
          </p:xfrm>
          <a:graphic>
            <a:graphicData uri="http://schemas.openxmlformats.org/presentationml/2006/ole">
              <mc:AlternateContent xmlns:mc="http://schemas.openxmlformats.org/markup-compatibility/2006">
                <mc:Choice xmlns:v="urn:schemas-microsoft-com:vml" Requires="v">
                  <p:oleObj name="Equazione" r:id="rId19" imgW="2209680" imgH="266400" progId="Equation.3">
                    <p:embed/>
                  </p:oleObj>
                </mc:Choice>
                <mc:Fallback>
                  <p:oleObj name="Equazione" r:id="rId19" imgW="2209680" imgH="266400" progId="Equation.3">
                    <p:embed/>
                    <p:pic>
                      <p:nvPicPr>
                        <p:cNvPr id="150" name="Oggetto 149"/>
                        <p:cNvPicPr>
                          <a:picLocks noChangeAspect="1" noChangeArrowheads="1"/>
                        </p:cNvPicPr>
                        <p:nvPr/>
                      </p:nvPicPr>
                      <p:blipFill>
                        <a:blip r:embed="rId20"/>
                        <a:srcRect/>
                        <a:stretch>
                          <a:fillRect/>
                        </a:stretch>
                      </p:blipFill>
                      <p:spPr bwMode="auto">
                        <a:xfrm>
                          <a:off x="106363" y="5610607"/>
                          <a:ext cx="4394200" cy="531812"/>
                        </a:xfrm>
                        <a:prstGeom prst="rect">
                          <a:avLst/>
                        </a:prstGeom>
                        <a:solidFill>
                          <a:srgbClr val="FFC000"/>
                        </a:solidFill>
                        <a:ln>
                          <a:noFill/>
                        </a:ln>
                      </p:spPr>
                    </p:pic>
                  </p:oleObj>
                </mc:Fallback>
              </mc:AlternateContent>
            </a:graphicData>
          </a:graphic>
        </p:graphicFrame>
        <p:graphicFrame>
          <p:nvGraphicFramePr>
            <p:cNvPr id="64" name="Oggetto 63"/>
            <p:cNvGraphicFramePr>
              <a:graphicFrameLocks noChangeAspect="1"/>
            </p:cNvGraphicFramePr>
            <p:nvPr>
              <p:extLst>
                <p:ext uri="{D42A27DB-BD31-4B8C-83A1-F6EECF244321}">
                  <p14:modId xmlns:p14="http://schemas.microsoft.com/office/powerpoint/2010/main" val="2007109768"/>
                </p:ext>
              </p:extLst>
            </p:nvPr>
          </p:nvGraphicFramePr>
          <p:xfrm>
            <a:off x="1111337" y="4845501"/>
            <a:ext cx="504825" cy="506412"/>
          </p:xfrm>
          <a:graphic>
            <a:graphicData uri="http://schemas.openxmlformats.org/presentationml/2006/ole">
              <mc:AlternateContent xmlns:mc="http://schemas.openxmlformats.org/markup-compatibility/2006">
                <mc:Choice xmlns:v="urn:schemas-microsoft-com:vml" Requires="v">
                  <p:oleObj name="Equazione" r:id="rId21" imgW="253800" imgH="253800" progId="Equation.3">
                    <p:embed/>
                  </p:oleObj>
                </mc:Choice>
                <mc:Fallback>
                  <p:oleObj name="Equazione" r:id="rId21" imgW="253800" imgH="253800" progId="Equation.3">
                    <p:embed/>
                    <p:pic>
                      <p:nvPicPr>
                        <p:cNvPr id="58" name="Oggetto 57"/>
                        <p:cNvPicPr>
                          <a:picLocks noChangeAspect="1" noChangeArrowheads="1"/>
                        </p:cNvPicPr>
                        <p:nvPr/>
                      </p:nvPicPr>
                      <p:blipFill>
                        <a:blip r:embed="rId22"/>
                        <a:srcRect/>
                        <a:stretch>
                          <a:fillRect/>
                        </a:stretch>
                      </p:blipFill>
                      <p:spPr bwMode="auto">
                        <a:xfrm>
                          <a:off x="1111337" y="4845501"/>
                          <a:ext cx="504825" cy="506412"/>
                        </a:xfrm>
                        <a:prstGeom prst="rect">
                          <a:avLst/>
                        </a:prstGeom>
                        <a:noFill/>
                        <a:ln>
                          <a:noFill/>
                        </a:ln>
                      </p:spPr>
                    </p:pic>
                  </p:oleObj>
                </mc:Fallback>
              </mc:AlternateContent>
            </a:graphicData>
          </a:graphic>
        </p:graphicFrame>
        <p:graphicFrame>
          <p:nvGraphicFramePr>
            <p:cNvPr id="65" name="Oggetto 64"/>
            <p:cNvGraphicFramePr>
              <a:graphicFrameLocks noChangeAspect="1"/>
            </p:cNvGraphicFramePr>
            <p:nvPr>
              <p:extLst>
                <p:ext uri="{D42A27DB-BD31-4B8C-83A1-F6EECF244321}">
                  <p14:modId xmlns:p14="http://schemas.microsoft.com/office/powerpoint/2010/main" val="1678018831"/>
                </p:ext>
              </p:extLst>
            </p:nvPr>
          </p:nvGraphicFramePr>
          <p:xfrm>
            <a:off x="3558725" y="4835710"/>
            <a:ext cx="504825" cy="455612"/>
          </p:xfrm>
          <a:graphic>
            <a:graphicData uri="http://schemas.openxmlformats.org/presentationml/2006/ole">
              <mc:AlternateContent xmlns:mc="http://schemas.openxmlformats.org/markup-compatibility/2006">
                <mc:Choice xmlns:v="urn:schemas-microsoft-com:vml" Requires="v">
                  <p:oleObj name="Equazione" r:id="rId23" imgW="253800" imgH="228600" progId="Equation.3">
                    <p:embed/>
                  </p:oleObj>
                </mc:Choice>
                <mc:Fallback>
                  <p:oleObj name="Equazione" r:id="rId23" imgW="253800" imgH="228600" progId="Equation.3">
                    <p:embed/>
                    <p:pic>
                      <p:nvPicPr>
                        <p:cNvPr id="64" name="Oggetto 63"/>
                        <p:cNvPicPr>
                          <a:picLocks noChangeAspect="1" noChangeArrowheads="1"/>
                        </p:cNvPicPr>
                        <p:nvPr/>
                      </p:nvPicPr>
                      <p:blipFill>
                        <a:blip r:embed="rId24"/>
                        <a:srcRect/>
                        <a:stretch>
                          <a:fillRect/>
                        </a:stretch>
                      </p:blipFill>
                      <p:spPr bwMode="auto">
                        <a:xfrm>
                          <a:off x="3558725" y="4835710"/>
                          <a:ext cx="504825" cy="455612"/>
                        </a:xfrm>
                        <a:prstGeom prst="rect">
                          <a:avLst/>
                        </a:prstGeom>
                        <a:noFill/>
                        <a:ln>
                          <a:noFill/>
                        </a:ln>
                      </p:spPr>
                    </p:pic>
                  </p:oleObj>
                </mc:Fallback>
              </mc:AlternateContent>
            </a:graphicData>
          </a:graphic>
        </p:graphicFrame>
        <p:sp>
          <p:nvSpPr>
            <p:cNvPr id="14" name="Parentesi graffa aperta 13"/>
            <p:cNvSpPr/>
            <p:nvPr/>
          </p:nvSpPr>
          <p:spPr>
            <a:xfrm rot="5400000">
              <a:off x="3607583" y="4756483"/>
              <a:ext cx="358888" cy="144955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6" name="Parentesi graffa aperta 65"/>
            <p:cNvSpPr/>
            <p:nvPr/>
          </p:nvSpPr>
          <p:spPr>
            <a:xfrm rot="5400000">
              <a:off x="1146111" y="5204188"/>
              <a:ext cx="358888" cy="58121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graphicFrame>
        <p:nvGraphicFramePr>
          <p:cNvPr id="59" name="Oggetto 58"/>
          <p:cNvGraphicFramePr>
            <a:graphicFrameLocks noChangeAspect="1"/>
          </p:cNvGraphicFramePr>
          <p:nvPr>
            <p:extLst>
              <p:ext uri="{D42A27DB-BD31-4B8C-83A1-F6EECF244321}">
                <p14:modId xmlns:p14="http://schemas.microsoft.com/office/powerpoint/2010/main" val="2963873596"/>
              </p:ext>
            </p:extLst>
          </p:nvPr>
        </p:nvGraphicFramePr>
        <p:xfrm>
          <a:off x="7364442" y="6012372"/>
          <a:ext cx="1151226" cy="361102"/>
        </p:xfrm>
        <a:graphic>
          <a:graphicData uri="http://schemas.openxmlformats.org/presentationml/2006/ole">
            <mc:AlternateContent xmlns:mc="http://schemas.openxmlformats.org/markup-compatibility/2006">
              <mc:Choice xmlns:v="urn:schemas-microsoft-com:vml" Requires="v">
                <p:oleObj name="Equazione" r:id="rId25" imgW="812520" imgH="253800" progId="Equation.3">
                  <p:embed/>
                </p:oleObj>
              </mc:Choice>
              <mc:Fallback>
                <p:oleObj name="Equazione" r:id="rId25" imgW="812520" imgH="253800" progId="Equation.3">
                  <p:embed/>
                  <p:pic>
                    <p:nvPicPr>
                      <p:cNvPr id="64" name="Oggetto 63"/>
                      <p:cNvPicPr>
                        <a:picLocks noChangeAspect="1" noChangeArrowheads="1"/>
                      </p:cNvPicPr>
                      <p:nvPr/>
                    </p:nvPicPr>
                    <p:blipFill>
                      <a:blip r:embed="rId26"/>
                      <a:srcRect/>
                      <a:stretch>
                        <a:fillRect/>
                      </a:stretch>
                    </p:blipFill>
                    <p:spPr bwMode="auto">
                      <a:xfrm>
                        <a:off x="7364442" y="6012372"/>
                        <a:ext cx="1151226" cy="361102"/>
                      </a:xfrm>
                      <a:prstGeom prst="rect">
                        <a:avLst/>
                      </a:prstGeom>
                      <a:noFill/>
                      <a:ln>
                        <a:noFill/>
                      </a:ln>
                    </p:spPr>
                  </p:pic>
                </p:oleObj>
              </mc:Fallback>
            </mc:AlternateContent>
          </a:graphicData>
        </a:graphic>
      </p:graphicFrame>
      <p:graphicFrame>
        <p:nvGraphicFramePr>
          <p:cNvPr id="60" name="Oggetto 59"/>
          <p:cNvGraphicFramePr>
            <a:graphicFrameLocks noChangeAspect="1"/>
          </p:cNvGraphicFramePr>
          <p:nvPr>
            <p:extLst>
              <p:ext uri="{D42A27DB-BD31-4B8C-83A1-F6EECF244321}">
                <p14:modId xmlns:p14="http://schemas.microsoft.com/office/powerpoint/2010/main" val="2846009937"/>
              </p:ext>
            </p:extLst>
          </p:nvPr>
        </p:nvGraphicFramePr>
        <p:xfrm>
          <a:off x="7384519" y="6476867"/>
          <a:ext cx="1143531" cy="322706"/>
        </p:xfrm>
        <a:graphic>
          <a:graphicData uri="http://schemas.openxmlformats.org/presentationml/2006/ole">
            <mc:AlternateContent xmlns:mc="http://schemas.openxmlformats.org/markup-compatibility/2006">
              <mc:Choice xmlns:v="urn:schemas-microsoft-com:vml" Requires="v">
                <p:oleObj name="Equazione" r:id="rId27" imgW="812520" imgH="228600" progId="Equation.3">
                  <p:embed/>
                </p:oleObj>
              </mc:Choice>
              <mc:Fallback>
                <p:oleObj name="Equazione" r:id="rId27" imgW="812520" imgH="228600" progId="Equation.3">
                  <p:embed/>
                  <p:pic>
                    <p:nvPicPr>
                      <p:cNvPr id="59" name="Oggetto 58"/>
                      <p:cNvPicPr>
                        <a:picLocks noChangeAspect="1" noChangeArrowheads="1"/>
                      </p:cNvPicPr>
                      <p:nvPr/>
                    </p:nvPicPr>
                    <p:blipFill>
                      <a:blip r:embed="rId28"/>
                      <a:srcRect/>
                      <a:stretch>
                        <a:fillRect/>
                      </a:stretch>
                    </p:blipFill>
                    <p:spPr bwMode="auto">
                      <a:xfrm>
                        <a:off x="7384519" y="6476867"/>
                        <a:ext cx="1143531" cy="322706"/>
                      </a:xfrm>
                      <a:prstGeom prst="rect">
                        <a:avLst/>
                      </a:prstGeom>
                      <a:noFill/>
                      <a:ln>
                        <a:noFill/>
                      </a:ln>
                    </p:spPr>
                  </p:pic>
                </p:oleObj>
              </mc:Fallback>
            </mc:AlternateContent>
          </a:graphicData>
        </a:graphic>
      </p:graphicFrame>
      <p:sp>
        <p:nvSpPr>
          <p:cNvPr id="2" name="CasellaDiTesto 1"/>
          <p:cNvSpPr txBox="1"/>
          <p:nvPr/>
        </p:nvSpPr>
        <p:spPr>
          <a:xfrm>
            <a:off x="8580038" y="6030661"/>
            <a:ext cx="2865272"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in the gap </a:t>
            </a:r>
          </a:p>
        </p:txBody>
      </p:sp>
      <p:sp>
        <p:nvSpPr>
          <p:cNvPr id="61" name="CasellaDiTesto 60"/>
          <p:cNvSpPr txBox="1"/>
          <p:nvPr/>
        </p:nvSpPr>
        <p:spPr>
          <a:xfrm>
            <a:off x="8598327" y="6430467"/>
            <a:ext cx="3556999"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a:t>
            </a:r>
            <a:r>
              <a:rPr lang="it-IT" sz="1400" dirty="0" err="1"/>
              <a:t>seen</a:t>
            </a:r>
            <a:r>
              <a:rPr lang="it-IT" sz="1400" dirty="0"/>
              <a:t> by the </a:t>
            </a:r>
            <a:r>
              <a:rPr lang="it-IT" sz="1400" dirty="0" err="1"/>
              <a:t>particle</a:t>
            </a:r>
            <a:endParaRPr lang="it-IT" sz="1400" dirty="0"/>
          </a:p>
        </p:txBody>
      </p:sp>
      <p:cxnSp>
        <p:nvCxnSpPr>
          <p:cNvPr id="62" name="Connettore 2 61"/>
          <p:cNvCxnSpPr/>
          <p:nvPr/>
        </p:nvCxnSpPr>
        <p:spPr>
          <a:xfrm>
            <a:off x="3777680" y="4134593"/>
            <a:ext cx="12475" cy="2747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477132" y="3851740"/>
            <a:ext cx="665856" cy="307777"/>
          </a:xfrm>
          <a:prstGeom prst="rect">
            <a:avLst/>
          </a:prstGeom>
          <a:noFill/>
        </p:spPr>
        <p:txBody>
          <a:bodyPr wrap="square" rtlCol="0">
            <a:spAutoFit/>
          </a:bodyPr>
          <a:lstStyle/>
          <a:p>
            <a:r>
              <a:rPr lang="en-US" sz="1400" b="1" dirty="0"/>
              <a:t>t=z/v</a:t>
            </a:r>
          </a:p>
        </p:txBody>
      </p:sp>
    </p:spTree>
    <p:extLst>
      <p:ext uri="{BB962C8B-B14F-4D97-AF65-F5344CB8AC3E}">
        <p14:creationId xmlns:p14="http://schemas.microsoft.com/office/powerpoint/2010/main" val="370724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par>
                                <p:cTn id="8" presetID="10" presetClass="entr" presetSubtype="0"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fade">
                                      <p:cBhvr>
                                        <p:cTn id="10" dur="500"/>
                                        <p:tgtEl>
                                          <p:spTgt spid="17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animEffect transition="in" filter="fade">
                                      <p:cBhvr>
                                        <p:cTn id="15" dur="500"/>
                                        <p:tgtEl>
                                          <p:spTgt spid="15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par>
                                <p:cTn id="68" presetID="10" presetClass="entr" presetSubtype="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8" grpId="0" animBg="1"/>
      <p:bldP spid="50" grpId="0" animBg="1"/>
      <p:bldP spid="10" grpId="0"/>
      <p:bldP spid="51" grpId="0"/>
      <p:bldP spid="52" grpId="0"/>
      <p:bldP spid="2" grpId="0"/>
      <p:bldP spid="61" grpId="0"/>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2"/>
          <p:cNvSpPr>
            <a:spLocks noChangeArrowheads="1"/>
          </p:cNvSpPr>
          <p:nvPr/>
        </p:nvSpPr>
        <p:spPr bwMode="auto">
          <a:xfrm>
            <a:off x="1086544" y="-27480"/>
            <a:ext cx="10121255" cy="428625"/>
          </a:xfrm>
          <a:prstGeom prst="rect">
            <a:avLst/>
          </a:prstGeom>
          <a:noFill/>
          <a:ln w="9525">
            <a:noFill/>
            <a:miter lim="800000"/>
            <a:headEnd/>
            <a:tailEnd/>
          </a:ln>
          <a:effectLst/>
        </p:spPr>
        <p:txBody>
          <a:bodyPr anchor="ctr"/>
          <a:lstStyle/>
          <a:p>
            <a:pPr algn="ctr"/>
            <a:r>
              <a:rPr lang="en-US" altLang="en-US" sz="3600" b="1" cap="all" dirty="0"/>
              <a:t>DRIFT TUBE LENGTH AND FIELD Synchronization</a:t>
            </a:r>
          </a:p>
        </p:txBody>
      </p:sp>
      <p:grpSp>
        <p:nvGrpSpPr>
          <p:cNvPr id="39" name="Gruppo 38"/>
          <p:cNvGrpSpPr/>
          <p:nvPr/>
        </p:nvGrpSpPr>
        <p:grpSpPr>
          <a:xfrm>
            <a:off x="537737" y="2149114"/>
            <a:ext cx="3544873" cy="421347"/>
            <a:chOff x="1102659" y="1147482"/>
            <a:chExt cx="4560899" cy="421352"/>
          </a:xfrm>
        </p:grpSpPr>
        <p:cxnSp>
          <p:nvCxnSpPr>
            <p:cNvPr id="14" name="Connettore 1 13"/>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3" name="Connettore 1 42"/>
          <p:cNvCxnSpPr/>
          <p:nvPr/>
        </p:nvCxnSpPr>
        <p:spPr>
          <a:xfrm flipV="1">
            <a:off x="778119" y="1786042"/>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V="1">
            <a:off x="1609293" y="1862242"/>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2580779" y="1786043"/>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Arco 54"/>
          <p:cNvSpPr/>
          <p:nvPr/>
        </p:nvSpPr>
        <p:spPr>
          <a:xfrm>
            <a:off x="1508177" y="1640590"/>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1" name="Connettore 1 60"/>
          <p:cNvCxnSpPr/>
          <p:nvPr/>
        </p:nvCxnSpPr>
        <p:spPr>
          <a:xfrm>
            <a:off x="778119" y="1786042"/>
            <a:ext cx="37515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V="1">
            <a:off x="3577151" y="1862237"/>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Arco 66"/>
          <p:cNvSpPr/>
          <p:nvPr/>
        </p:nvSpPr>
        <p:spPr>
          <a:xfrm>
            <a:off x="3476035" y="1640585"/>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0" name="Connettore 1 69"/>
          <p:cNvCxnSpPr/>
          <p:nvPr/>
        </p:nvCxnSpPr>
        <p:spPr>
          <a:xfrm flipV="1">
            <a:off x="1609293" y="1302842"/>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V="1">
            <a:off x="3577150" y="1302842"/>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1609293" y="1302842"/>
            <a:ext cx="29203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4529661" y="1302842"/>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e 80"/>
          <p:cNvSpPr/>
          <p:nvPr/>
        </p:nvSpPr>
        <p:spPr>
          <a:xfrm>
            <a:off x="4368507" y="1391035"/>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igura a mano libera 82"/>
          <p:cNvSpPr/>
          <p:nvPr/>
        </p:nvSpPr>
        <p:spPr>
          <a:xfrm>
            <a:off x="4430151" y="1485955"/>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CasellaDiTesto 83"/>
          <p:cNvSpPr txBox="1"/>
          <p:nvPr/>
        </p:nvSpPr>
        <p:spPr>
          <a:xfrm>
            <a:off x="4438976" y="1647390"/>
            <a:ext cx="328405" cy="369332"/>
          </a:xfrm>
          <a:prstGeom prst="rect">
            <a:avLst/>
          </a:prstGeom>
          <a:noFill/>
        </p:spPr>
        <p:txBody>
          <a:bodyPr wrap="square" rtlCol="0">
            <a:spAutoFit/>
          </a:bodyPr>
          <a:lstStyle/>
          <a:p>
            <a:r>
              <a:rPr lang="en-US" dirty="0"/>
              <a:t>+</a:t>
            </a:r>
          </a:p>
        </p:txBody>
      </p:sp>
      <p:sp>
        <p:nvSpPr>
          <p:cNvPr id="88" name="CasellaDiTesto 87"/>
          <p:cNvSpPr txBox="1"/>
          <p:nvPr/>
        </p:nvSpPr>
        <p:spPr>
          <a:xfrm>
            <a:off x="4468829" y="1070609"/>
            <a:ext cx="255198" cy="369332"/>
          </a:xfrm>
          <a:prstGeom prst="rect">
            <a:avLst/>
          </a:prstGeom>
          <a:noFill/>
        </p:spPr>
        <p:txBody>
          <a:bodyPr wrap="none" rtlCol="0">
            <a:spAutoFit/>
          </a:bodyPr>
          <a:lstStyle/>
          <a:p>
            <a:r>
              <a:rPr lang="en-US" dirty="0"/>
              <a:t>-</a:t>
            </a:r>
          </a:p>
        </p:txBody>
      </p:sp>
      <p:sp>
        <p:nvSpPr>
          <p:cNvPr id="85" name="Arco 84"/>
          <p:cNvSpPr/>
          <p:nvPr/>
        </p:nvSpPr>
        <p:spPr>
          <a:xfrm>
            <a:off x="930389"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Arco 89"/>
          <p:cNvSpPr/>
          <p:nvPr/>
        </p:nvSpPr>
        <p:spPr>
          <a:xfrm flipV="1">
            <a:off x="929722"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6" name="Gruppo 85"/>
          <p:cNvGrpSpPr/>
          <p:nvPr/>
        </p:nvGrpSpPr>
        <p:grpSpPr>
          <a:xfrm flipH="1">
            <a:off x="1847394" y="1821009"/>
            <a:ext cx="443434" cy="1056718"/>
            <a:chOff x="1618539" y="1235789"/>
            <a:chExt cx="473151" cy="1056718"/>
          </a:xfrm>
        </p:grpSpPr>
        <p:sp>
          <p:nvSpPr>
            <p:cNvPr id="91" name="Arco 9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Arco 9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3" name="Arco 92"/>
          <p:cNvSpPr/>
          <p:nvPr/>
        </p:nvSpPr>
        <p:spPr>
          <a:xfrm>
            <a:off x="2837146"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Arco 93"/>
          <p:cNvSpPr/>
          <p:nvPr/>
        </p:nvSpPr>
        <p:spPr>
          <a:xfrm flipV="1">
            <a:off x="2829338"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9" name="Connettore 2 88"/>
          <p:cNvCxnSpPr/>
          <p:nvPr/>
        </p:nvCxnSpPr>
        <p:spPr>
          <a:xfrm flipV="1">
            <a:off x="638061" y="3358900"/>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638060" y="2642620"/>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8" name="CasellaDiTesto 97"/>
          <p:cNvSpPr txBox="1"/>
          <p:nvPr/>
        </p:nvSpPr>
        <p:spPr>
          <a:xfrm>
            <a:off x="330510" y="251264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99" name="Figura a mano libera 98"/>
          <p:cNvSpPr/>
          <p:nvPr/>
        </p:nvSpPr>
        <p:spPr>
          <a:xfrm>
            <a:off x="1029934" y="3012190"/>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Figura a mano libera 106"/>
          <p:cNvSpPr/>
          <p:nvPr/>
        </p:nvSpPr>
        <p:spPr>
          <a:xfrm flipV="1">
            <a:off x="1927867" y="336652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a:off x="2918156" y="301219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1135266" y="2341630"/>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CasellaDiTesto 104"/>
          <p:cNvSpPr txBox="1"/>
          <p:nvPr/>
        </p:nvSpPr>
        <p:spPr>
          <a:xfrm>
            <a:off x="4139649" y="3016238"/>
            <a:ext cx="276038" cy="369332"/>
          </a:xfrm>
          <a:prstGeom prst="rect">
            <a:avLst/>
          </a:prstGeom>
          <a:noFill/>
        </p:spPr>
        <p:txBody>
          <a:bodyPr wrap="none" rtlCol="0">
            <a:spAutoFit/>
          </a:bodyPr>
          <a:lstStyle/>
          <a:p>
            <a:r>
              <a:rPr lang="en-US" dirty="0"/>
              <a:t>z</a:t>
            </a:r>
          </a:p>
        </p:txBody>
      </p:sp>
      <p:cxnSp>
        <p:nvCxnSpPr>
          <p:cNvPr id="114" name="Connettore 2 113"/>
          <p:cNvCxnSpPr>
            <a:stCxn id="104" idx="6"/>
          </p:cNvCxnSpPr>
          <p:nvPr/>
        </p:nvCxnSpPr>
        <p:spPr>
          <a:xfrm>
            <a:off x="1178113" y="2364489"/>
            <a:ext cx="36778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6" name="CasellaDiTesto 115"/>
          <p:cNvSpPr txBox="1"/>
          <p:nvPr/>
        </p:nvSpPr>
        <p:spPr>
          <a:xfrm>
            <a:off x="1483229" y="2189230"/>
            <a:ext cx="369012" cy="369332"/>
          </a:xfrm>
          <a:prstGeom prst="rect">
            <a:avLst/>
          </a:prstGeom>
          <a:noFill/>
        </p:spPr>
        <p:txBody>
          <a:bodyPr wrap="none" rtlCol="0">
            <a:spAutoFit/>
          </a:bodyPr>
          <a:lstStyle/>
          <a:p>
            <a:r>
              <a:rPr lang="en-US" dirty="0" err="1"/>
              <a:t>v</a:t>
            </a:r>
            <a:r>
              <a:rPr lang="en-US" baseline="-25000" dirty="0" err="1"/>
              <a:t>n</a:t>
            </a:r>
            <a:endParaRPr lang="en-US" baseline="-25000" dirty="0"/>
          </a:p>
        </p:txBody>
      </p:sp>
      <p:cxnSp>
        <p:nvCxnSpPr>
          <p:cNvPr id="122" name="Connettore 2 121"/>
          <p:cNvCxnSpPr/>
          <p:nvPr/>
        </p:nvCxnSpPr>
        <p:spPr>
          <a:xfrm>
            <a:off x="1140066" y="2878899"/>
            <a:ext cx="956355" cy="10599"/>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CasellaDiTesto 120"/>
          <p:cNvSpPr txBox="1"/>
          <p:nvPr/>
        </p:nvSpPr>
        <p:spPr>
          <a:xfrm>
            <a:off x="1476707" y="2817880"/>
            <a:ext cx="362600" cy="369332"/>
          </a:xfrm>
          <a:prstGeom prst="rect">
            <a:avLst/>
          </a:prstGeom>
          <a:noFill/>
        </p:spPr>
        <p:txBody>
          <a:bodyPr wrap="none" rtlCol="0">
            <a:spAutoFit/>
          </a:bodyPr>
          <a:lstStyle/>
          <a:p>
            <a:r>
              <a:rPr lang="en-US" dirty="0"/>
              <a:t>L</a:t>
            </a:r>
            <a:r>
              <a:rPr lang="en-US" baseline="-25000" dirty="0"/>
              <a:t>n</a:t>
            </a:r>
          </a:p>
        </p:txBody>
      </p:sp>
      <p:cxnSp>
        <p:nvCxnSpPr>
          <p:cNvPr id="126" name="Connettore 2 125"/>
          <p:cNvCxnSpPr/>
          <p:nvPr/>
        </p:nvCxnSpPr>
        <p:spPr>
          <a:xfrm>
            <a:off x="2096421" y="2889497"/>
            <a:ext cx="98204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2413419" y="2827524"/>
            <a:ext cx="518091" cy="369332"/>
          </a:xfrm>
          <a:prstGeom prst="rect">
            <a:avLst/>
          </a:prstGeom>
          <a:noFill/>
        </p:spPr>
        <p:txBody>
          <a:bodyPr wrap="none" rtlCol="0">
            <a:spAutoFit/>
          </a:bodyPr>
          <a:lstStyle/>
          <a:p>
            <a:r>
              <a:rPr lang="en-US" dirty="0"/>
              <a:t>L</a:t>
            </a:r>
            <a:r>
              <a:rPr lang="en-US" baseline="-25000" dirty="0"/>
              <a:t>n+1</a:t>
            </a:r>
          </a:p>
        </p:txBody>
      </p:sp>
      <p:cxnSp>
        <p:nvCxnSpPr>
          <p:cNvPr id="129" name="Connettore 2 128"/>
          <p:cNvCxnSpPr/>
          <p:nvPr/>
        </p:nvCxnSpPr>
        <p:spPr>
          <a:xfrm>
            <a:off x="3078467" y="2889497"/>
            <a:ext cx="121292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3391534" y="2838898"/>
            <a:ext cx="518091" cy="369332"/>
          </a:xfrm>
          <a:prstGeom prst="rect">
            <a:avLst/>
          </a:prstGeom>
          <a:noFill/>
        </p:spPr>
        <p:txBody>
          <a:bodyPr wrap="none" rtlCol="0">
            <a:spAutoFit/>
          </a:bodyPr>
          <a:lstStyle/>
          <a:p>
            <a:r>
              <a:rPr lang="en-US" dirty="0"/>
              <a:t>L</a:t>
            </a:r>
            <a:r>
              <a:rPr lang="en-US" baseline="-25000" dirty="0"/>
              <a:t>n+2</a:t>
            </a:r>
          </a:p>
        </p:txBody>
      </p:sp>
      <p:grpSp>
        <p:nvGrpSpPr>
          <p:cNvPr id="184" name="Gruppo 183"/>
          <p:cNvGrpSpPr/>
          <p:nvPr/>
        </p:nvGrpSpPr>
        <p:grpSpPr>
          <a:xfrm>
            <a:off x="7040213" y="2138515"/>
            <a:ext cx="3544871" cy="421347"/>
            <a:chOff x="1102659" y="1147482"/>
            <a:chExt cx="4560899" cy="421352"/>
          </a:xfrm>
        </p:grpSpPr>
        <p:cxnSp>
          <p:nvCxnSpPr>
            <p:cNvPr id="223" name="Connettore 1 222"/>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Connettore 1 223"/>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Connettore 1 224"/>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Connettore 1 225"/>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Connettore 1 226"/>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Connettore 1 227"/>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Connettore 1 228"/>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Connettore 1 229"/>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5" name="Connettore 1 184"/>
          <p:cNvCxnSpPr/>
          <p:nvPr/>
        </p:nvCxnSpPr>
        <p:spPr>
          <a:xfrm flipV="1">
            <a:off x="7280595" y="1775443"/>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flipV="1">
            <a:off x="8111768" y="1851643"/>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flipV="1">
            <a:off x="9083254" y="1775444"/>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Arco 187"/>
          <p:cNvSpPr/>
          <p:nvPr/>
        </p:nvSpPr>
        <p:spPr>
          <a:xfrm>
            <a:off x="8010652" y="1629991"/>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9" name="Connettore 1 188"/>
          <p:cNvCxnSpPr/>
          <p:nvPr/>
        </p:nvCxnSpPr>
        <p:spPr>
          <a:xfrm>
            <a:off x="7280595" y="1775443"/>
            <a:ext cx="37515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flipV="1">
            <a:off x="10079626" y="1851638"/>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Arco 190"/>
          <p:cNvSpPr/>
          <p:nvPr/>
        </p:nvSpPr>
        <p:spPr>
          <a:xfrm>
            <a:off x="9978510" y="1629986"/>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2" name="Connettore 1 191"/>
          <p:cNvCxnSpPr/>
          <p:nvPr/>
        </p:nvCxnSpPr>
        <p:spPr>
          <a:xfrm flipV="1">
            <a:off x="8111768" y="1292243"/>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flipV="1">
            <a:off x="10079625" y="1292243"/>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Connettore 1 193"/>
          <p:cNvCxnSpPr/>
          <p:nvPr/>
        </p:nvCxnSpPr>
        <p:spPr>
          <a:xfrm>
            <a:off x="8111767" y="1292243"/>
            <a:ext cx="29203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Connettore 1 194"/>
          <p:cNvCxnSpPr/>
          <p:nvPr/>
        </p:nvCxnSpPr>
        <p:spPr>
          <a:xfrm>
            <a:off x="11032135" y="1292243"/>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Ovale 195"/>
          <p:cNvSpPr/>
          <p:nvPr/>
        </p:nvSpPr>
        <p:spPr>
          <a:xfrm>
            <a:off x="10870981" y="1380436"/>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igura a mano libera 196"/>
          <p:cNvSpPr/>
          <p:nvPr/>
        </p:nvSpPr>
        <p:spPr>
          <a:xfrm>
            <a:off x="10932625" y="1475356"/>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CasellaDiTesto 197"/>
          <p:cNvSpPr txBox="1"/>
          <p:nvPr/>
        </p:nvSpPr>
        <p:spPr>
          <a:xfrm>
            <a:off x="10979918" y="971378"/>
            <a:ext cx="300082" cy="369332"/>
          </a:xfrm>
          <a:prstGeom prst="rect">
            <a:avLst/>
          </a:prstGeom>
          <a:noFill/>
        </p:spPr>
        <p:txBody>
          <a:bodyPr wrap="none" rtlCol="0">
            <a:spAutoFit/>
          </a:bodyPr>
          <a:lstStyle/>
          <a:p>
            <a:r>
              <a:rPr lang="en-US" dirty="0"/>
              <a:t>+</a:t>
            </a:r>
          </a:p>
        </p:txBody>
      </p:sp>
      <p:sp>
        <p:nvSpPr>
          <p:cNvPr id="199" name="CasellaDiTesto 198"/>
          <p:cNvSpPr txBox="1"/>
          <p:nvPr/>
        </p:nvSpPr>
        <p:spPr>
          <a:xfrm>
            <a:off x="10970491" y="1704276"/>
            <a:ext cx="255198" cy="369332"/>
          </a:xfrm>
          <a:prstGeom prst="rect">
            <a:avLst/>
          </a:prstGeom>
          <a:noFill/>
        </p:spPr>
        <p:txBody>
          <a:bodyPr wrap="none" rtlCol="0">
            <a:spAutoFit/>
          </a:bodyPr>
          <a:lstStyle/>
          <a:p>
            <a:r>
              <a:rPr lang="en-US" dirty="0"/>
              <a:t>-</a:t>
            </a:r>
          </a:p>
        </p:txBody>
      </p:sp>
      <p:grpSp>
        <p:nvGrpSpPr>
          <p:cNvPr id="108545" name="Gruppo 108544"/>
          <p:cNvGrpSpPr/>
          <p:nvPr/>
        </p:nvGrpSpPr>
        <p:grpSpPr>
          <a:xfrm>
            <a:off x="8346514" y="1814663"/>
            <a:ext cx="443433" cy="1056718"/>
            <a:chOff x="5156757" y="1229443"/>
            <a:chExt cx="443433" cy="1056718"/>
          </a:xfrm>
        </p:grpSpPr>
        <p:sp>
          <p:nvSpPr>
            <p:cNvPr id="200" name="Arco 199"/>
            <p:cNvSpPr/>
            <p:nvPr/>
          </p:nvSpPr>
          <p:spPr>
            <a:xfrm>
              <a:off x="5157423" y="1414109"/>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Arco 200"/>
            <p:cNvSpPr/>
            <p:nvPr/>
          </p:nvSpPr>
          <p:spPr>
            <a:xfrm flipV="1">
              <a:off x="5156757" y="1229443"/>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2" name="Gruppo 201"/>
          <p:cNvGrpSpPr/>
          <p:nvPr/>
        </p:nvGrpSpPr>
        <p:grpSpPr>
          <a:xfrm flipH="1">
            <a:off x="7452523" y="1811417"/>
            <a:ext cx="443434" cy="1056718"/>
            <a:chOff x="1618539" y="1235789"/>
            <a:chExt cx="473151" cy="1056718"/>
          </a:xfrm>
        </p:grpSpPr>
        <p:sp>
          <p:nvSpPr>
            <p:cNvPr id="221" name="Arco 22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2" name="Arco 22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05" name="Connettore 2 204"/>
          <p:cNvCxnSpPr/>
          <p:nvPr/>
        </p:nvCxnSpPr>
        <p:spPr>
          <a:xfrm flipV="1">
            <a:off x="7140537" y="3348301"/>
            <a:ext cx="3638079"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6" name="Connettore 2 205"/>
          <p:cNvCxnSpPr/>
          <p:nvPr/>
        </p:nvCxnSpPr>
        <p:spPr>
          <a:xfrm flipV="1">
            <a:off x="7140536" y="2632021"/>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07" name="CasellaDiTesto 206"/>
          <p:cNvSpPr txBox="1"/>
          <p:nvPr/>
        </p:nvSpPr>
        <p:spPr>
          <a:xfrm>
            <a:off x="6832986" y="2502049"/>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108544" name="Gruppo 108543"/>
          <p:cNvGrpSpPr/>
          <p:nvPr/>
        </p:nvGrpSpPr>
        <p:grpSpPr>
          <a:xfrm flipV="1">
            <a:off x="7489997" y="3001591"/>
            <a:ext cx="2223433" cy="704850"/>
            <a:chOff x="5214555" y="2416371"/>
            <a:chExt cx="2223433" cy="704850"/>
          </a:xfrm>
        </p:grpSpPr>
        <p:sp>
          <p:nvSpPr>
            <p:cNvPr id="208" name="Figura a mano libera 207"/>
            <p:cNvSpPr/>
            <p:nvPr/>
          </p:nvSpPr>
          <p:spPr>
            <a:xfrm>
              <a:off x="5214555"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Figura a mano libera 208"/>
            <p:cNvSpPr/>
            <p:nvPr/>
          </p:nvSpPr>
          <p:spPr>
            <a:xfrm flipV="1">
              <a:off x="6154901" y="277070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Figura a mano libera 209"/>
            <p:cNvSpPr/>
            <p:nvPr/>
          </p:nvSpPr>
          <p:spPr>
            <a:xfrm>
              <a:off x="7145190"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2" name="CasellaDiTesto 211"/>
          <p:cNvSpPr txBox="1"/>
          <p:nvPr/>
        </p:nvSpPr>
        <p:spPr>
          <a:xfrm>
            <a:off x="10642123" y="3005639"/>
            <a:ext cx="276038" cy="369332"/>
          </a:xfrm>
          <a:prstGeom prst="rect">
            <a:avLst/>
          </a:prstGeom>
          <a:noFill/>
        </p:spPr>
        <p:txBody>
          <a:bodyPr wrap="none" rtlCol="0">
            <a:spAutoFit/>
          </a:bodyPr>
          <a:lstStyle/>
          <a:p>
            <a:r>
              <a:rPr lang="en-US" dirty="0"/>
              <a:t>z</a:t>
            </a:r>
          </a:p>
        </p:txBody>
      </p:sp>
      <p:cxnSp>
        <p:nvCxnSpPr>
          <p:cNvPr id="215" name="Connettore 2 214"/>
          <p:cNvCxnSpPr/>
          <p:nvPr/>
        </p:nvCxnSpPr>
        <p:spPr>
          <a:xfrm>
            <a:off x="7660869" y="2889497"/>
            <a:ext cx="94195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6" name="CasellaDiTesto 215"/>
          <p:cNvSpPr txBox="1"/>
          <p:nvPr/>
        </p:nvSpPr>
        <p:spPr>
          <a:xfrm>
            <a:off x="7979182" y="2807281"/>
            <a:ext cx="362600" cy="369332"/>
          </a:xfrm>
          <a:prstGeom prst="rect">
            <a:avLst/>
          </a:prstGeom>
          <a:noFill/>
        </p:spPr>
        <p:txBody>
          <a:bodyPr wrap="none" rtlCol="0">
            <a:spAutoFit/>
          </a:bodyPr>
          <a:lstStyle/>
          <a:p>
            <a:r>
              <a:rPr lang="en-US" dirty="0"/>
              <a:t>L</a:t>
            </a:r>
            <a:r>
              <a:rPr lang="en-US" baseline="-25000" dirty="0"/>
              <a:t>n</a:t>
            </a:r>
          </a:p>
        </p:txBody>
      </p:sp>
      <p:cxnSp>
        <p:nvCxnSpPr>
          <p:cNvPr id="217" name="Connettore 2 216"/>
          <p:cNvCxnSpPr/>
          <p:nvPr/>
        </p:nvCxnSpPr>
        <p:spPr>
          <a:xfrm flipV="1">
            <a:off x="8602828" y="2889498"/>
            <a:ext cx="1009079"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8" name="CasellaDiTesto 217"/>
          <p:cNvSpPr txBox="1"/>
          <p:nvPr/>
        </p:nvSpPr>
        <p:spPr>
          <a:xfrm>
            <a:off x="8915894" y="2816925"/>
            <a:ext cx="518091" cy="369332"/>
          </a:xfrm>
          <a:prstGeom prst="rect">
            <a:avLst/>
          </a:prstGeom>
          <a:noFill/>
        </p:spPr>
        <p:txBody>
          <a:bodyPr wrap="none" rtlCol="0">
            <a:spAutoFit/>
          </a:bodyPr>
          <a:lstStyle/>
          <a:p>
            <a:r>
              <a:rPr lang="en-US" dirty="0"/>
              <a:t>L</a:t>
            </a:r>
            <a:r>
              <a:rPr lang="en-US" baseline="-25000" dirty="0"/>
              <a:t>n+1</a:t>
            </a:r>
          </a:p>
        </p:txBody>
      </p:sp>
      <p:cxnSp>
        <p:nvCxnSpPr>
          <p:cNvPr id="219" name="Connettore 2 218"/>
          <p:cNvCxnSpPr/>
          <p:nvPr/>
        </p:nvCxnSpPr>
        <p:spPr>
          <a:xfrm flipV="1">
            <a:off x="9650989" y="2889498"/>
            <a:ext cx="1127626"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0" name="CasellaDiTesto 219"/>
          <p:cNvSpPr txBox="1"/>
          <p:nvPr/>
        </p:nvSpPr>
        <p:spPr>
          <a:xfrm>
            <a:off x="9894009" y="2828299"/>
            <a:ext cx="518091" cy="369332"/>
          </a:xfrm>
          <a:prstGeom prst="rect">
            <a:avLst/>
          </a:prstGeom>
          <a:noFill/>
        </p:spPr>
        <p:txBody>
          <a:bodyPr wrap="none" rtlCol="0">
            <a:spAutoFit/>
          </a:bodyPr>
          <a:lstStyle/>
          <a:p>
            <a:r>
              <a:rPr lang="en-US" dirty="0"/>
              <a:t>L</a:t>
            </a:r>
            <a:r>
              <a:rPr lang="en-US" baseline="-25000" dirty="0"/>
              <a:t>n+2</a:t>
            </a:r>
          </a:p>
        </p:txBody>
      </p:sp>
      <p:sp>
        <p:nvSpPr>
          <p:cNvPr id="231" name="Ovale 230"/>
          <p:cNvSpPr/>
          <p:nvPr/>
        </p:nvSpPr>
        <p:spPr>
          <a:xfrm>
            <a:off x="8575441" y="2340783"/>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2" name="Connettore 2 231"/>
          <p:cNvCxnSpPr>
            <a:stCxn id="231" idx="6"/>
            <a:endCxn id="233" idx="1"/>
          </p:cNvCxnSpPr>
          <p:nvPr/>
        </p:nvCxnSpPr>
        <p:spPr>
          <a:xfrm flipV="1">
            <a:off x="8618290" y="2352822"/>
            <a:ext cx="495881" cy="108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3" name="CasellaDiTesto 232"/>
          <p:cNvSpPr txBox="1"/>
          <p:nvPr/>
        </p:nvSpPr>
        <p:spPr>
          <a:xfrm>
            <a:off x="9114171" y="2168155"/>
            <a:ext cx="524503" cy="369332"/>
          </a:xfrm>
          <a:prstGeom prst="rect">
            <a:avLst/>
          </a:prstGeom>
          <a:noFill/>
        </p:spPr>
        <p:txBody>
          <a:bodyPr wrap="none" rtlCol="0">
            <a:spAutoFit/>
          </a:bodyPr>
          <a:lstStyle/>
          <a:p>
            <a:r>
              <a:rPr lang="en-US" dirty="0"/>
              <a:t>v</a:t>
            </a:r>
            <a:r>
              <a:rPr lang="en-US" baseline="-25000" dirty="0"/>
              <a:t>n+1</a:t>
            </a:r>
          </a:p>
        </p:txBody>
      </p:sp>
      <p:grpSp>
        <p:nvGrpSpPr>
          <p:cNvPr id="236" name="Gruppo 235"/>
          <p:cNvGrpSpPr/>
          <p:nvPr/>
        </p:nvGrpSpPr>
        <p:grpSpPr>
          <a:xfrm flipH="1">
            <a:off x="9391839" y="1810410"/>
            <a:ext cx="443434" cy="1056718"/>
            <a:chOff x="1618539" y="1235789"/>
            <a:chExt cx="473151" cy="1056718"/>
          </a:xfrm>
        </p:grpSpPr>
        <p:sp>
          <p:nvSpPr>
            <p:cNvPr id="237" name="Arco 236"/>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8" name="Arco 237"/>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CasellaDiTesto 1"/>
          <p:cNvSpPr txBox="1"/>
          <p:nvPr/>
        </p:nvSpPr>
        <p:spPr>
          <a:xfrm>
            <a:off x="0" y="656692"/>
            <a:ext cx="12192000" cy="523220"/>
          </a:xfrm>
          <a:prstGeom prst="rect">
            <a:avLst/>
          </a:prstGeom>
          <a:noFill/>
        </p:spPr>
        <p:txBody>
          <a:bodyPr wrap="square" rtlCol="0">
            <a:spAutoFit/>
          </a:bodyPr>
          <a:lstStyle/>
          <a:p>
            <a:pPr algn="just"/>
            <a:r>
              <a:rPr lang="en-US" sz="1400" dirty="0"/>
              <a:t>If now we consider a DTL structure, we have that at each gap the maximum energy gain is </a:t>
            </a:r>
            <a:r>
              <a:rPr lang="en-US" sz="1400" dirty="0">
                <a:sym typeface="Symbol"/>
              </a:rPr>
              <a:t></a:t>
            </a:r>
            <a:r>
              <a:rPr lang="en-US" sz="1400" dirty="0" err="1">
                <a:sym typeface="Symbol"/>
              </a:rPr>
              <a:t>E</a:t>
            </a:r>
            <a:r>
              <a:rPr lang="en-US" sz="1400" baseline="-25000" dirty="0" err="1">
                <a:sym typeface="Symbol"/>
              </a:rPr>
              <a:t>n</a:t>
            </a:r>
            <a:r>
              <a:rPr lang="en-US" sz="1400" dirty="0">
                <a:sym typeface="Symbol"/>
              </a:rPr>
              <a:t>=</a:t>
            </a:r>
            <a:r>
              <a:rPr lang="en-US" sz="1400" dirty="0" err="1"/>
              <a:t>qV</a:t>
            </a:r>
            <a:r>
              <a:rPr lang="en-US" sz="1400" baseline="-25000" dirty="0" err="1"/>
              <a:t>acc</a:t>
            </a:r>
            <a:r>
              <a:rPr lang="en-US" sz="1400" dirty="0"/>
              <a:t> and the particle increase its velocity accordingly to the previous relativistic formulae. It is convenient to refer to the center of each gap as follows:</a:t>
            </a:r>
          </a:p>
        </p:txBody>
      </p:sp>
      <p:graphicFrame>
        <p:nvGraphicFramePr>
          <p:cNvPr id="3" name="Oggetto 2"/>
          <p:cNvGraphicFramePr>
            <a:graphicFrameLocks noChangeAspect="1"/>
          </p:cNvGraphicFramePr>
          <p:nvPr>
            <p:extLst>
              <p:ext uri="{D42A27DB-BD31-4B8C-83A1-F6EECF244321}">
                <p14:modId xmlns:p14="http://schemas.microsoft.com/office/powerpoint/2010/main" val="4146174478"/>
              </p:ext>
            </p:extLst>
          </p:nvPr>
        </p:nvGraphicFramePr>
        <p:xfrm>
          <a:off x="4825169" y="1421979"/>
          <a:ext cx="1469756" cy="250010"/>
        </p:xfrm>
        <a:graphic>
          <a:graphicData uri="http://schemas.openxmlformats.org/presentationml/2006/ole">
            <mc:AlternateContent xmlns:mc="http://schemas.openxmlformats.org/markup-compatibility/2006">
              <mc:Choice xmlns:v="urn:schemas-microsoft-com:vml" Requires="v">
                <p:oleObj name="Equazione" r:id="rId3" imgW="1269720" imgH="215640" progId="Equation.3">
                  <p:embed/>
                </p:oleObj>
              </mc:Choice>
              <mc:Fallback>
                <p:oleObj name="Equazione" r:id="rId3" imgW="1269720" imgH="215640" progId="Equation.3">
                  <p:embed/>
                  <p:pic>
                    <p:nvPicPr>
                      <p:cNvPr id="3" name="Oggetto 2"/>
                      <p:cNvPicPr>
                        <a:picLocks noChangeAspect="1" noChangeArrowheads="1"/>
                      </p:cNvPicPr>
                      <p:nvPr/>
                    </p:nvPicPr>
                    <p:blipFill>
                      <a:blip r:embed="rId4"/>
                      <a:srcRect/>
                      <a:stretch>
                        <a:fillRect/>
                      </a:stretch>
                    </p:blipFill>
                    <p:spPr bwMode="auto">
                      <a:xfrm>
                        <a:off x="4825169" y="1421979"/>
                        <a:ext cx="1469756" cy="250010"/>
                      </a:xfrm>
                      <a:prstGeom prst="rect">
                        <a:avLst/>
                      </a:prstGeom>
                      <a:noFill/>
                      <a:ln>
                        <a:noFill/>
                      </a:ln>
                    </p:spPr>
                  </p:pic>
                </p:oleObj>
              </mc:Fallback>
            </mc:AlternateContent>
          </a:graphicData>
        </a:graphic>
      </p:graphicFrame>
      <p:cxnSp>
        <p:nvCxnSpPr>
          <p:cNvPr id="112" name="Connettore 2 111"/>
          <p:cNvCxnSpPr/>
          <p:nvPr/>
        </p:nvCxnSpPr>
        <p:spPr>
          <a:xfrm flipV="1">
            <a:off x="656915" y="4837061"/>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3" name="Connettore 2 112"/>
          <p:cNvCxnSpPr/>
          <p:nvPr/>
        </p:nvCxnSpPr>
        <p:spPr>
          <a:xfrm flipV="1">
            <a:off x="656914" y="3599329"/>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4158503" y="4494399"/>
            <a:ext cx="276038" cy="369332"/>
          </a:xfrm>
          <a:prstGeom prst="rect">
            <a:avLst/>
          </a:prstGeom>
          <a:noFill/>
        </p:spPr>
        <p:txBody>
          <a:bodyPr wrap="none" rtlCol="0">
            <a:spAutoFit/>
          </a:bodyPr>
          <a:lstStyle/>
          <a:p>
            <a:r>
              <a:rPr lang="en-US" dirty="0"/>
              <a:t>z</a:t>
            </a:r>
          </a:p>
        </p:txBody>
      </p:sp>
      <p:sp>
        <p:nvSpPr>
          <p:cNvPr id="117" name="CasellaDiTesto 116"/>
          <p:cNvSpPr txBox="1"/>
          <p:nvPr/>
        </p:nvSpPr>
        <p:spPr>
          <a:xfrm>
            <a:off x="360038" y="3493863"/>
            <a:ext cx="296876" cy="369332"/>
          </a:xfrm>
          <a:prstGeom prst="rect">
            <a:avLst/>
          </a:prstGeom>
          <a:noFill/>
        </p:spPr>
        <p:txBody>
          <a:bodyPr wrap="none" rtlCol="0">
            <a:spAutoFit/>
          </a:bodyPr>
          <a:lstStyle/>
          <a:p>
            <a:r>
              <a:rPr lang="en-US" dirty="0"/>
              <a:t>E</a:t>
            </a:r>
            <a:endParaRPr lang="en-US" baseline="-25000" dirty="0"/>
          </a:p>
        </p:txBody>
      </p:sp>
      <p:sp>
        <p:nvSpPr>
          <p:cNvPr id="119" name="CasellaDiTesto 118"/>
          <p:cNvSpPr txBox="1"/>
          <p:nvPr/>
        </p:nvSpPr>
        <p:spPr>
          <a:xfrm>
            <a:off x="202217" y="4294146"/>
            <a:ext cx="377026" cy="369332"/>
          </a:xfrm>
          <a:prstGeom prst="rect">
            <a:avLst/>
          </a:prstGeom>
          <a:noFill/>
        </p:spPr>
        <p:txBody>
          <a:bodyPr wrap="none" rtlCol="0">
            <a:spAutoFit/>
          </a:bodyPr>
          <a:lstStyle/>
          <a:p>
            <a:r>
              <a:rPr lang="en-US" dirty="0" err="1"/>
              <a:t>E</a:t>
            </a:r>
            <a:r>
              <a:rPr lang="en-US" baseline="-25000" dirty="0" err="1"/>
              <a:t>n</a:t>
            </a:r>
            <a:endParaRPr lang="en-US" baseline="-25000" dirty="0"/>
          </a:p>
        </p:txBody>
      </p:sp>
      <p:sp>
        <p:nvSpPr>
          <p:cNvPr id="128" name="Ovale 127"/>
          <p:cNvSpPr/>
          <p:nvPr/>
        </p:nvSpPr>
        <p:spPr>
          <a:xfrm>
            <a:off x="1125602" y="4414478"/>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e 132"/>
          <p:cNvSpPr/>
          <p:nvPr/>
        </p:nvSpPr>
        <p:spPr>
          <a:xfrm>
            <a:off x="2038969" y="419434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uppo 67"/>
          <p:cNvGrpSpPr/>
          <p:nvPr/>
        </p:nvGrpSpPr>
        <p:grpSpPr>
          <a:xfrm>
            <a:off x="1013973" y="3375017"/>
            <a:ext cx="2188019" cy="1469665"/>
            <a:chOff x="602777" y="3375016"/>
            <a:chExt cx="2188019" cy="1660165"/>
          </a:xfrm>
        </p:grpSpPr>
        <p:cxnSp>
          <p:nvCxnSpPr>
            <p:cNvPr id="22" name="Connettore 1 21"/>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4" name="Connettore 1 123"/>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1" name="Connettore 1 130"/>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36" name="Ovale 135"/>
          <p:cNvSpPr/>
          <p:nvPr/>
        </p:nvSpPr>
        <p:spPr>
          <a:xfrm>
            <a:off x="3008975" y="396967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1 25"/>
          <p:cNvCxnSpPr/>
          <p:nvPr/>
        </p:nvCxnSpPr>
        <p:spPr>
          <a:xfrm flipV="1">
            <a:off x="713252" y="4607743"/>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V="1">
            <a:off x="1017542" y="4382169"/>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309121" y="4382168"/>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Connettore 1 148"/>
          <p:cNvCxnSpPr/>
          <p:nvPr/>
        </p:nvCxnSpPr>
        <p:spPr>
          <a:xfrm flipV="1">
            <a:off x="1918533" y="4155044"/>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a:off x="2210111" y="4154161"/>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2918754" y="3928587"/>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9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 name="Oggetto 49"/>
          <p:cNvGraphicFramePr>
            <a:graphicFrameLocks noChangeAspect="1"/>
          </p:cNvGraphicFramePr>
          <p:nvPr>
            <p:extLst>
              <p:ext uri="{D42A27DB-BD31-4B8C-83A1-F6EECF244321}">
                <p14:modId xmlns:p14="http://schemas.microsoft.com/office/powerpoint/2010/main" val="2810895924"/>
              </p:ext>
            </p:extLst>
          </p:nvPr>
        </p:nvGraphicFramePr>
        <p:xfrm>
          <a:off x="917816" y="4931834"/>
          <a:ext cx="2811868" cy="659768"/>
        </p:xfrm>
        <a:graphic>
          <a:graphicData uri="http://schemas.openxmlformats.org/presentationml/2006/ole">
            <mc:AlternateContent xmlns:mc="http://schemas.openxmlformats.org/markup-compatibility/2006">
              <mc:Choice xmlns:v="urn:schemas-microsoft-com:vml" Requires="v">
                <p:oleObj name="Equazione" r:id="rId5" imgW="2273040" imgH="558720" progId="Equation.3">
                  <p:embed/>
                </p:oleObj>
              </mc:Choice>
              <mc:Fallback>
                <p:oleObj name="Equazione" r:id="rId5" imgW="2273040" imgH="558720" progId="Equation.3">
                  <p:embed/>
                  <p:pic>
                    <p:nvPicPr>
                      <p:cNvPr id="50" name="Oggetto 49"/>
                      <p:cNvPicPr>
                        <a:picLocks noChangeAspect="1" noChangeArrowheads="1"/>
                      </p:cNvPicPr>
                      <p:nvPr/>
                    </p:nvPicPr>
                    <p:blipFill>
                      <a:blip r:embed="rId6"/>
                      <a:srcRect/>
                      <a:stretch>
                        <a:fillRect/>
                      </a:stretch>
                    </p:blipFill>
                    <p:spPr bwMode="auto">
                      <a:xfrm>
                        <a:off x="917816" y="4931834"/>
                        <a:ext cx="2811868" cy="659768"/>
                      </a:xfrm>
                      <a:prstGeom prst="rect">
                        <a:avLst/>
                      </a:prstGeom>
                      <a:noFill/>
                      <a:ln>
                        <a:noFill/>
                      </a:ln>
                    </p:spPr>
                  </p:pic>
                </p:oleObj>
              </mc:Fallback>
            </mc:AlternateContent>
          </a:graphicData>
        </a:graphic>
      </p:graphicFrame>
      <p:cxnSp>
        <p:nvCxnSpPr>
          <p:cNvPr id="52" name="Connettore 2 51"/>
          <p:cNvCxnSpPr/>
          <p:nvPr/>
        </p:nvCxnSpPr>
        <p:spPr>
          <a:xfrm>
            <a:off x="2475954" y="3863195"/>
            <a:ext cx="0" cy="2918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Connettore 2 159"/>
          <p:cNvCxnSpPr/>
          <p:nvPr/>
        </p:nvCxnSpPr>
        <p:spPr>
          <a:xfrm flipV="1">
            <a:off x="2475954" y="4375305"/>
            <a:ext cx="0" cy="303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2323751" y="3526129"/>
            <a:ext cx="630301" cy="369332"/>
          </a:xfrm>
          <a:prstGeom prst="rect">
            <a:avLst/>
          </a:prstGeom>
          <a:noFill/>
        </p:spPr>
        <p:txBody>
          <a:bodyPr wrap="none" rtlCol="0">
            <a:spAutoFit/>
          </a:bodyPr>
          <a:lstStyle/>
          <a:p>
            <a:r>
              <a:rPr lang="en-US" dirty="0" err="1"/>
              <a:t>qV</a:t>
            </a:r>
            <a:r>
              <a:rPr lang="en-US" baseline="-25000" dirty="0" err="1"/>
              <a:t>acc</a:t>
            </a:r>
            <a:endParaRPr lang="en-US" baseline="-25000" dirty="0"/>
          </a:p>
        </p:txBody>
      </p:sp>
      <p:cxnSp>
        <p:nvCxnSpPr>
          <p:cNvPr id="171" name="Connettore 2 170"/>
          <p:cNvCxnSpPr/>
          <p:nvPr/>
        </p:nvCxnSpPr>
        <p:spPr>
          <a:xfrm flipV="1">
            <a:off x="653307" y="6750134"/>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2" name="Connettore 2 171"/>
          <p:cNvCxnSpPr/>
          <p:nvPr/>
        </p:nvCxnSpPr>
        <p:spPr>
          <a:xfrm flipV="1">
            <a:off x="653306" y="5512402"/>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3" name="CasellaDiTesto 172"/>
          <p:cNvSpPr txBox="1"/>
          <p:nvPr/>
        </p:nvSpPr>
        <p:spPr>
          <a:xfrm>
            <a:off x="4154895" y="6407472"/>
            <a:ext cx="276038" cy="369332"/>
          </a:xfrm>
          <a:prstGeom prst="rect">
            <a:avLst/>
          </a:prstGeom>
          <a:noFill/>
        </p:spPr>
        <p:txBody>
          <a:bodyPr wrap="none" rtlCol="0">
            <a:spAutoFit/>
          </a:bodyPr>
          <a:lstStyle/>
          <a:p>
            <a:r>
              <a:rPr lang="en-US" dirty="0"/>
              <a:t>z</a:t>
            </a:r>
          </a:p>
        </p:txBody>
      </p:sp>
      <p:sp>
        <p:nvSpPr>
          <p:cNvPr id="174" name="CasellaDiTesto 173"/>
          <p:cNvSpPr txBox="1"/>
          <p:nvPr/>
        </p:nvSpPr>
        <p:spPr>
          <a:xfrm>
            <a:off x="356430" y="5406936"/>
            <a:ext cx="288862" cy="369332"/>
          </a:xfrm>
          <a:prstGeom prst="rect">
            <a:avLst/>
          </a:prstGeom>
          <a:noFill/>
        </p:spPr>
        <p:txBody>
          <a:bodyPr wrap="none" rtlCol="0">
            <a:spAutoFit/>
          </a:bodyPr>
          <a:lstStyle/>
          <a:p>
            <a:r>
              <a:rPr lang="en-US" dirty="0"/>
              <a:t>v</a:t>
            </a:r>
            <a:endParaRPr lang="en-US" baseline="-25000" dirty="0"/>
          </a:p>
        </p:txBody>
      </p:sp>
      <p:sp>
        <p:nvSpPr>
          <p:cNvPr id="175" name="CasellaDiTesto 174"/>
          <p:cNvSpPr txBox="1"/>
          <p:nvPr/>
        </p:nvSpPr>
        <p:spPr>
          <a:xfrm>
            <a:off x="280851" y="6155668"/>
            <a:ext cx="369012" cy="369332"/>
          </a:xfrm>
          <a:prstGeom prst="rect">
            <a:avLst/>
          </a:prstGeom>
          <a:noFill/>
        </p:spPr>
        <p:txBody>
          <a:bodyPr wrap="none" rtlCol="0">
            <a:spAutoFit/>
          </a:bodyPr>
          <a:lstStyle/>
          <a:p>
            <a:r>
              <a:rPr lang="en-US" dirty="0" err="1"/>
              <a:t>v</a:t>
            </a:r>
            <a:r>
              <a:rPr lang="en-US" baseline="-25000" dirty="0" err="1"/>
              <a:t>n</a:t>
            </a:r>
            <a:endParaRPr lang="en-US" baseline="-25000" dirty="0"/>
          </a:p>
        </p:txBody>
      </p:sp>
      <p:sp>
        <p:nvSpPr>
          <p:cNvPr id="177" name="Ovale 176"/>
          <p:cNvSpPr/>
          <p:nvPr/>
        </p:nvSpPr>
        <p:spPr>
          <a:xfrm>
            <a:off x="1130598" y="6330082"/>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e 177"/>
          <p:cNvSpPr/>
          <p:nvPr/>
        </p:nvSpPr>
        <p:spPr>
          <a:xfrm>
            <a:off x="2004599" y="6172966"/>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uppo 178"/>
          <p:cNvGrpSpPr/>
          <p:nvPr/>
        </p:nvGrpSpPr>
        <p:grpSpPr>
          <a:xfrm>
            <a:off x="1010365" y="5690998"/>
            <a:ext cx="2188019" cy="1066757"/>
            <a:chOff x="602777" y="3375016"/>
            <a:chExt cx="2188019" cy="1660165"/>
          </a:xfrm>
        </p:grpSpPr>
        <p:cxnSp>
          <p:nvCxnSpPr>
            <p:cNvPr id="180" name="Connettore 1 179"/>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1" name="Connettore 1 180"/>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2" name="Connettore 1 181"/>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4" name="Connettore 1 203"/>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11" name="Ovale 210"/>
          <p:cNvSpPr/>
          <p:nvPr/>
        </p:nvSpPr>
        <p:spPr>
          <a:xfrm>
            <a:off x="3001079" y="6048044"/>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Connettore 1 212"/>
          <p:cNvCxnSpPr/>
          <p:nvPr/>
        </p:nvCxnSpPr>
        <p:spPr>
          <a:xfrm flipV="1">
            <a:off x="709644" y="6520816"/>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Connettore 1 213"/>
          <p:cNvCxnSpPr/>
          <p:nvPr/>
        </p:nvCxnSpPr>
        <p:spPr>
          <a:xfrm flipV="1">
            <a:off x="1013934" y="6295242"/>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ttore 1 233"/>
          <p:cNvCxnSpPr/>
          <p:nvPr/>
        </p:nvCxnSpPr>
        <p:spPr>
          <a:xfrm>
            <a:off x="1305513" y="6293691"/>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ttore 1 234"/>
          <p:cNvCxnSpPr/>
          <p:nvPr/>
        </p:nvCxnSpPr>
        <p:spPr>
          <a:xfrm flipV="1">
            <a:off x="1919457" y="6163583"/>
            <a:ext cx="283235" cy="131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Connettore 1 238"/>
          <p:cNvCxnSpPr/>
          <p:nvPr/>
        </p:nvCxnSpPr>
        <p:spPr>
          <a:xfrm>
            <a:off x="2204237" y="6162630"/>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Connettore 1 239"/>
          <p:cNvCxnSpPr/>
          <p:nvPr/>
        </p:nvCxnSpPr>
        <p:spPr>
          <a:xfrm flipV="1">
            <a:off x="2910613" y="6053049"/>
            <a:ext cx="284356" cy="110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5" name="Oggetto 94"/>
          <p:cNvGraphicFramePr>
            <a:graphicFrameLocks noChangeAspect="1"/>
          </p:cNvGraphicFramePr>
          <p:nvPr>
            <p:extLst>
              <p:ext uri="{D42A27DB-BD31-4B8C-83A1-F6EECF244321}">
                <p14:modId xmlns:p14="http://schemas.microsoft.com/office/powerpoint/2010/main" val="3977101249"/>
              </p:ext>
            </p:extLst>
          </p:nvPr>
        </p:nvGraphicFramePr>
        <p:xfrm>
          <a:off x="6528000" y="4411663"/>
          <a:ext cx="3231813" cy="598779"/>
        </p:xfrm>
        <a:graphic>
          <a:graphicData uri="http://schemas.openxmlformats.org/presentationml/2006/ole">
            <mc:AlternateContent xmlns:mc="http://schemas.openxmlformats.org/markup-compatibility/2006">
              <mc:Choice xmlns:v="urn:schemas-microsoft-com:vml" Requires="v">
                <p:oleObj name="Equazione" r:id="rId7" imgW="2539800" imgH="482400" progId="Equation.3">
                  <p:embed/>
                </p:oleObj>
              </mc:Choice>
              <mc:Fallback>
                <p:oleObj name="Equazione" r:id="rId7" imgW="2539800" imgH="482400" progId="Equation.3">
                  <p:embed/>
                  <p:pic>
                    <p:nvPicPr>
                      <p:cNvPr id="95" name="Oggetto 94"/>
                      <p:cNvPicPr>
                        <a:picLocks noChangeAspect="1" noChangeArrowheads="1"/>
                      </p:cNvPicPr>
                      <p:nvPr/>
                    </p:nvPicPr>
                    <p:blipFill>
                      <a:blip r:embed="rId8"/>
                      <a:srcRect/>
                      <a:stretch>
                        <a:fillRect/>
                      </a:stretch>
                    </p:blipFill>
                    <p:spPr bwMode="auto">
                      <a:xfrm>
                        <a:off x="6528000" y="4411663"/>
                        <a:ext cx="3231813" cy="598779"/>
                      </a:xfrm>
                      <a:prstGeom prst="rect">
                        <a:avLst/>
                      </a:prstGeom>
                      <a:noFill/>
                    </p:spPr>
                  </p:pic>
                </p:oleObj>
              </mc:Fallback>
            </mc:AlternateContent>
          </a:graphicData>
        </a:graphic>
      </p:graphicFrame>
      <p:sp>
        <p:nvSpPr>
          <p:cNvPr id="97" name="Rettangolo 96"/>
          <p:cNvSpPr/>
          <p:nvPr/>
        </p:nvSpPr>
        <p:spPr>
          <a:xfrm>
            <a:off x="5808000" y="3748652"/>
            <a:ext cx="6264000" cy="523220"/>
          </a:xfrm>
          <a:prstGeom prst="rect">
            <a:avLst/>
          </a:prstGeom>
        </p:spPr>
        <p:txBody>
          <a:bodyPr wrap="square">
            <a:spAutoFit/>
          </a:bodyPr>
          <a:lstStyle/>
          <a:p>
            <a:pPr algn="just"/>
            <a:r>
              <a:rPr lang="en-US" sz="1400" dirty="0">
                <a:sym typeface="Symbol"/>
              </a:rPr>
              <a:t> </a:t>
            </a:r>
            <a:r>
              <a:rPr lang="en-US" sz="1400" dirty="0"/>
              <a:t>In order to </a:t>
            </a:r>
            <a:r>
              <a:rPr lang="en-US" sz="1400" b="1" dirty="0"/>
              <a:t>be synchronous with the accelerating field at the center of each gap</a:t>
            </a:r>
            <a:r>
              <a:rPr lang="en-US" sz="1400" dirty="0"/>
              <a:t>, the distance between the centers of the gaps (L</a:t>
            </a:r>
            <a:r>
              <a:rPr lang="en-US" sz="1400" baseline="-25000" dirty="0"/>
              <a:t>n</a:t>
            </a:r>
            <a:r>
              <a:rPr lang="en-US" sz="1400" dirty="0"/>
              <a:t>) has to be increased as:</a:t>
            </a:r>
          </a:p>
        </p:txBody>
      </p:sp>
      <p:graphicFrame>
        <p:nvGraphicFramePr>
          <p:cNvPr id="100" name="Oggetto 99"/>
          <p:cNvGraphicFramePr>
            <a:graphicFrameLocks noChangeAspect="1"/>
          </p:cNvGraphicFramePr>
          <p:nvPr>
            <p:extLst>
              <p:ext uri="{D42A27DB-BD31-4B8C-83A1-F6EECF244321}">
                <p14:modId xmlns:p14="http://schemas.microsoft.com/office/powerpoint/2010/main" val="2812876158"/>
              </p:ext>
            </p:extLst>
          </p:nvPr>
        </p:nvGraphicFramePr>
        <p:xfrm>
          <a:off x="10412100" y="4389782"/>
          <a:ext cx="1276350" cy="595313"/>
        </p:xfrm>
        <a:graphic>
          <a:graphicData uri="http://schemas.openxmlformats.org/presentationml/2006/ole">
            <mc:AlternateContent xmlns:mc="http://schemas.openxmlformats.org/markup-compatibility/2006">
              <mc:Choice xmlns:v="urn:schemas-microsoft-com:vml" Requires="v">
                <p:oleObj name="Equazione" r:id="rId9" imgW="825480" imgH="393480" progId="Equation.3">
                  <p:embed/>
                </p:oleObj>
              </mc:Choice>
              <mc:Fallback>
                <p:oleObj name="Equazione" r:id="rId9" imgW="825480" imgH="393480" progId="Equation.3">
                  <p:embed/>
                  <p:pic>
                    <p:nvPicPr>
                      <p:cNvPr id="100" name="Oggetto 99"/>
                      <p:cNvPicPr>
                        <a:picLocks noChangeAspect="1" noChangeArrowheads="1"/>
                      </p:cNvPicPr>
                      <p:nvPr/>
                    </p:nvPicPr>
                    <p:blipFill>
                      <a:blip r:embed="rId10"/>
                      <a:srcRect/>
                      <a:stretch>
                        <a:fillRect/>
                      </a:stretch>
                    </p:blipFill>
                    <p:spPr bwMode="auto">
                      <a:xfrm>
                        <a:off x="10412100" y="4389782"/>
                        <a:ext cx="1276350" cy="595313"/>
                      </a:xfrm>
                      <a:prstGeom prst="rect">
                        <a:avLst/>
                      </a:prstGeom>
                      <a:noFill/>
                      <a:ln w="38100">
                        <a:solidFill>
                          <a:srgbClr val="FF0000"/>
                        </a:solidFill>
                      </a:ln>
                    </p:spPr>
                  </p:pic>
                </p:oleObj>
              </mc:Fallback>
            </mc:AlternateContent>
          </a:graphicData>
        </a:graphic>
      </p:graphicFrame>
      <p:sp>
        <p:nvSpPr>
          <p:cNvPr id="101" name="Freccia in giù 100"/>
          <p:cNvSpPr/>
          <p:nvPr/>
        </p:nvSpPr>
        <p:spPr>
          <a:xfrm rot="16200000">
            <a:off x="9908788" y="4471370"/>
            <a:ext cx="313549" cy="4254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CasellaDiTesto 102"/>
          <p:cNvSpPr txBox="1"/>
          <p:nvPr/>
        </p:nvSpPr>
        <p:spPr>
          <a:xfrm>
            <a:off x="5797326" y="5394093"/>
            <a:ext cx="6394674" cy="523220"/>
          </a:xfrm>
          <a:prstGeom prst="rect">
            <a:avLst/>
          </a:prstGeom>
          <a:noFill/>
        </p:spPr>
        <p:txBody>
          <a:bodyPr wrap="square" rtlCol="0">
            <a:spAutoFit/>
          </a:bodyPr>
          <a:lstStyle/>
          <a:p>
            <a:pPr algn="just"/>
            <a:r>
              <a:rPr lang="en-US" sz="1400" dirty="0">
                <a:sym typeface="Symbol"/>
              </a:rPr>
              <a:t></a:t>
            </a:r>
            <a:r>
              <a:rPr lang="en-US" sz="1400" dirty="0"/>
              <a:t>The </a:t>
            </a:r>
            <a:r>
              <a:rPr lang="en-US" sz="1400" b="1" dirty="0"/>
              <a:t>energy gain per unit length </a:t>
            </a:r>
            <a:r>
              <a:rPr lang="en-US" sz="1400" dirty="0"/>
              <a:t>(i.e. the </a:t>
            </a:r>
            <a:r>
              <a:rPr lang="en-US" sz="1400" b="1" dirty="0"/>
              <a:t>average accelerating gradient times q</a:t>
            </a:r>
            <a:r>
              <a:rPr lang="en-US" sz="1400" dirty="0"/>
              <a:t>) is given by:</a:t>
            </a:r>
          </a:p>
        </p:txBody>
      </p:sp>
      <p:graphicFrame>
        <p:nvGraphicFramePr>
          <p:cNvPr id="106" name="Oggetto 105"/>
          <p:cNvGraphicFramePr>
            <a:graphicFrameLocks noChangeAspect="1"/>
          </p:cNvGraphicFramePr>
          <p:nvPr>
            <p:extLst>
              <p:ext uri="{D42A27DB-BD31-4B8C-83A1-F6EECF244321}">
                <p14:modId xmlns:p14="http://schemas.microsoft.com/office/powerpoint/2010/main" val="2117411721"/>
              </p:ext>
            </p:extLst>
          </p:nvPr>
        </p:nvGraphicFramePr>
        <p:xfrm>
          <a:off x="7911638" y="6028362"/>
          <a:ext cx="2043113" cy="655637"/>
        </p:xfrm>
        <a:graphic>
          <a:graphicData uri="http://schemas.openxmlformats.org/presentationml/2006/ole">
            <mc:AlternateContent xmlns:mc="http://schemas.openxmlformats.org/markup-compatibility/2006">
              <mc:Choice xmlns:v="urn:schemas-microsoft-com:vml" Requires="v">
                <p:oleObj name="Equazione" r:id="rId11" imgW="1320480" imgH="431640" progId="Equation.3">
                  <p:embed/>
                </p:oleObj>
              </mc:Choice>
              <mc:Fallback>
                <p:oleObj name="Equazione" r:id="rId11" imgW="1320480" imgH="431640" progId="Equation.3">
                  <p:embed/>
                  <p:pic>
                    <p:nvPicPr>
                      <p:cNvPr id="106" name="Oggetto 105"/>
                      <p:cNvPicPr>
                        <a:picLocks noChangeAspect="1" noChangeArrowheads="1"/>
                      </p:cNvPicPr>
                      <p:nvPr/>
                    </p:nvPicPr>
                    <p:blipFill>
                      <a:blip r:embed="rId12"/>
                      <a:srcRect/>
                      <a:stretch>
                        <a:fillRect/>
                      </a:stretch>
                    </p:blipFill>
                    <p:spPr bwMode="auto">
                      <a:xfrm>
                        <a:off x="7911638" y="6028362"/>
                        <a:ext cx="2043113" cy="655637"/>
                      </a:xfrm>
                      <a:prstGeom prst="rect">
                        <a:avLst/>
                      </a:prstGeom>
                      <a:noFill/>
                      <a:ln w="38100">
                        <a:solidFill>
                          <a:srgbClr val="FF0000"/>
                        </a:solidFill>
                      </a:ln>
                    </p:spPr>
                  </p:pic>
                </p:oleObj>
              </mc:Fallback>
            </mc:AlternateContent>
          </a:graphicData>
        </a:graphic>
      </p:graphicFrame>
      <p:sp>
        <p:nvSpPr>
          <p:cNvPr id="244" name="Freccia in giù 243"/>
          <p:cNvSpPr/>
          <p:nvPr/>
        </p:nvSpPr>
        <p:spPr>
          <a:xfrm rot="16200000">
            <a:off x="7336550" y="6205052"/>
            <a:ext cx="313419" cy="3022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10138195" y="6149722"/>
            <a:ext cx="834780" cy="369332"/>
          </a:xfrm>
          <a:prstGeom prst="rect">
            <a:avLst/>
          </a:prstGeom>
          <a:noFill/>
        </p:spPr>
        <p:txBody>
          <a:bodyPr wrap="none" rtlCol="0">
            <a:spAutoFit/>
          </a:bodyPr>
          <a:lstStyle/>
          <a:p>
            <a:r>
              <a:rPr lang="en-US" dirty="0"/>
              <a:t>[</a:t>
            </a:r>
            <a:r>
              <a:rPr lang="en-US" dirty="0" err="1"/>
              <a:t>eV</a:t>
            </a:r>
            <a:r>
              <a:rPr lang="en-US" dirty="0"/>
              <a:t>/m]</a:t>
            </a:r>
          </a:p>
        </p:txBody>
      </p:sp>
      <p:sp>
        <p:nvSpPr>
          <p:cNvPr id="5" name="CasellaDiTesto 4"/>
          <p:cNvSpPr txBox="1"/>
          <p:nvPr/>
        </p:nvSpPr>
        <p:spPr>
          <a:xfrm>
            <a:off x="3476035" y="314564"/>
            <a:ext cx="548893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
        <p:nvSpPr>
          <p:cNvPr id="163" name="CasellaDiTesto 162"/>
          <p:cNvSpPr txBox="1"/>
          <p:nvPr/>
        </p:nvSpPr>
        <p:spPr>
          <a:xfrm>
            <a:off x="192000" y="4005000"/>
            <a:ext cx="532518" cy="369332"/>
          </a:xfrm>
          <a:prstGeom prst="rect">
            <a:avLst/>
          </a:prstGeom>
          <a:noFill/>
        </p:spPr>
        <p:txBody>
          <a:bodyPr wrap="none" rtlCol="0">
            <a:spAutoFit/>
          </a:bodyPr>
          <a:lstStyle/>
          <a:p>
            <a:r>
              <a:rPr lang="en-US" dirty="0"/>
              <a:t>E</a:t>
            </a:r>
            <a:r>
              <a:rPr lang="en-US" baseline="-25000" dirty="0"/>
              <a:t>n+1</a:t>
            </a:r>
          </a:p>
        </p:txBody>
      </p:sp>
      <p:cxnSp>
        <p:nvCxnSpPr>
          <p:cNvPr id="164" name="Connettore 1 34"/>
          <p:cNvCxnSpPr>
            <a:endCxn id="128" idx="2"/>
          </p:cNvCxnSpPr>
          <p:nvPr/>
        </p:nvCxnSpPr>
        <p:spPr>
          <a:xfrm flipV="1">
            <a:off x="658219" y="4469103"/>
            <a:ext cx="467383" cy="54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5" name="Connettore 1 34"/>
          <p:cNvCxnSpPr>
            <a:endCxn id="133" idx="2"/>
          </p:cNvCxnSpPr>
          <p:nvPr/>
        </p:nvCxnSpPr>
        <p:spPr>
          <a:xfrm>
            <a:off x="667284" y="4237522"/>
            <a:ext cx="1371684" cy="114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Connettore 1 34"/>
          <p:cNvCxnSpPr>
            <a:endCxn id="177" idx="2"/>
          </p:cNvCxnSpPr>
          <p:nvPr/>
        </p:nvCxnSpPr>
        <p:spPr>
          <a:xfrm>
            <a:off x="677087" y="6384707"/>
            <a:ext cx="45351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Connettore 1 34"/>
          <p:cNvCxnSpPr>
            <a:endCxn id="178" idx="2"/>
          </p:cNvCxnSpPr>
          <p:nvPr/>
        </p:nvCxnSpPr>
        <p:spPr>
          <a:xfrm>
            <a:off x="653278" y="6213047"/>
            <a:ext cx="1351321" cy="145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9" name="CasellaDiTesto 168"/>
          <p:cNvSpPr txBox="1"/>
          <p:nvPr/>
        </p:nvSpPr>
        <p:spPr>
          <a:xfrm>
            <a:off x="206038" y="5928147"/>
            <a:ext cx="524503" cy="369332"/>
          </a:xfrm>
          <a:prstGeom prst="rect">
            <a:avLst/>
          </a:prstGeom>
          <a:noFill/>
        </p:spPr>
        <p:txBody>
          <a:bodyPr wrap="none" rtlCol="0">
            <a:spAutoFit/>
          </a:bodyPr>
          <a:lstStyle/>
          <a:p>
            <a:r>
              <a:rPr lang="en-US" dirty="0"/>
              <a:t>v</a:t>
            </a:r>
            <a:r>
              <a:rPr lang="en-US" baseline="-25000" dirty="0"/>
              <a:t>n+1</a:t>
            </a:r>
          </a:p>
        </p:txBody>
      </p:sp>
      <p:sp>
        <p:nvSpPr>
          <p:cNvPr id="13" name="CasellaDiTesto 12"/>
          <p:cNvSpPr txBox="1"/>
          <p:nvPr/>
        </p:nvSpPr>
        <p:spPr>
          <a:xfrm>
            <a:off x="879224" y="2329562"/>
            <a:ext cx="551754" cy="276999"/>
          </a:xfrm>
          <a:prstGeom prst="rect">
            <a:avLst/>
          </a:prstGeom>
          <a:noFill/>
        </p:spPr>
        <p:txBody>
          <a:bodyPr wrap="none" rtlCol="0">
            <a:spAutoFit/>
          </a:bodyPr>
          <a:lstStyle/>
          <a:p>
            <a:r>
              <a:rPr lang="it-IT" sz="1200" dirty="0"/>
              <a:t>Gap n</a:t>
            </a:r>
          </a:p>
        </p:txBody>
      </p:sp>
      <p:sp>
        <p:nvSpPr>
          <p:cNvPr id="241" name="CasellaDiTesto 240"/>
          <p:cNvSpPr txBox="1"/>
          <p:nvPr/>
        </p:nvSpPr>
        <p:spPr>
          <a:xfrm>
            <a:off x="1798390" y="2295760"/>
            <a:ext cx="707245" cy="276999"/>
          </a:xfrm>
          <a:prstGeom prst="rect">
            <a:avLst/>
          </a:prstGeom>
          <a:noFill/>
        </p:spPr>
        <p:txBody>
          <a:bodyPr wrap="none" rtlCol="0">
            <a:spAutoFit/>
          </a:bodyPr>
          <a:lstStyle/>
          <a:p>
            <a:r>
              <a:rPr lang="it-IT" sz="1200" dirty="0"/>
              <a:t>Gap n+1</a:t>
            </a:r>
          </a:p>
        </p:txBody>
      </p:sp>
      <p:graphicFrame>
        <p:nvGraphicFramePr>
          <p:cNvPr id="242" name="Oggetto 241"/>
          <p:cNvGraphicFramePr>
            <a:graphicFrameLocks noChangeAspect="1"/>
          </p:cNvGraphicFramePr>
          <p:nvPr>
            <p:extLst>
              <p:ext uri="{D42A27DB-BD31-4B8C-83A1-F6EECF244321}">
                <p14:modId xmlns:p14="http://schemas.microsoft.com/office/powerpoint/2010/main" val="3050422837"/>
              </p:ext>
            </p:extLst>
          </p:nvPr>
        </p:nvGraphicFramePr>
        <p:xfrm>
          <a:off x="6534284" y="5020013"/>
          <a:ext cx="209550" cy="280987"/>
        </p:xfrm>
        <a:graphic>
          <a:graphicData uri="http://schemas.openxmlformats.org/presentationml/2006/ole">
            <mc:AlternateContent xmlns:mc="http://schemas.openxmlformats.org/markup-compatibility/2006">
              <mc:Choice xmlns:v="urn:schemas-microsoft-com:vml" Requires="v">
                <p:oleObj name="Equazione" r:id="rId13" imgW="164880" imgH="228600" progId="Equation.3">
                  <p:embed/>
                </p:oleObj>
              </mc:Choice>
              <mc:Fallback>
                <p:oleObj name="Equazione" r:id="rId13" imgW="164880" imgH="228600" progId="Equation.3">
                  <p:embed/>
                  <p:pic>
                    <p:nvPicPr>
                      <p:cNvPr id="95" name="Oggetto 94"/>
                      <p:cNvPicPr>
                        <a:picLocks noChangeAspect="1" noChangeArrowheads="1"/>
                      </p:cNvPicPr>
                      <p:nvPr/>
                    </p:nvPicPr>
                    <p:blipFill>
                      <a:blip r:embed="rId14"/>
                      <a:srcRect/>
                      <a:stretch>
                        <a:fillRect/>
                      </a:stretch>
                    </p:blipFill>
                    <p:spPr bwMode="auto">
                      <a:xfrm>
                        <a:off x="6534284" y="5020013"/>
                        <a:ext cx="209550" cy="280987"/>
                      </a:xfrm>
                      <a:prstGeom prst="rect">
                        <a:avLst/>
                      </a:prstGeom>
                      <a:noFill/>
                    </p:spPr>
                  </p:pic>
                </p:oleObj>
              </mc:Fallback>
            </mc:AlternateContent>
          </a:graphicData>
        </a:graphic>
      </p:graphicFrame>
      <p:sp>
        <p:nvSpPr>
          <p:cNvPr id="243" name="Rettangolo 242"/>
          <p:cNvSpPr/>
          <p:nvPr/>
        </p:nvSpPr>
        <p:spPr>
          <a:xfrm>
            <a:off x="6630587" y="5022008"/>
            <a:ext cx="3575740" cy="276999"/>
          </a:xfrm>
          <a:prstGeom prst="rect">
            <a:avLst/>
          </a:prstGeom>
        </p:spPr>
        <p:txBody>
          <a:bodyPr wrap="square">
            <a:spAutoFit/>
          </a:bodyPr>
          <a:lstStyle/>
          <a:p>
            <a:pPr algn="just"/>
            <a:r>
              <a:rPr lang="en-US" sz="1200" dirty="0">
                <a:sym typeface="Symbol"/>
              </a:rPr>
              <a:t>=average particle velocity between the gap n and n+1</a:t>
            </a:r>
            <a:endParaRPr lang="en-US" sz="1200" dirty="0"/>
          </a:p>
        </p:txBody>
      </p:sp>
      <p:sp>
        <p:nvSpPr>
          <p:cNvPr id="170" name="Figura a mano libera 169"/>
          <p:cNvSpPr/>
          <p:nvPr/>
        </p:nvSpPr>
        <p:spPr>
          <a:xfrm rot="10950799">
            <a:off x="1019290" y="3359911"/>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Figura a mano libera 175"/>
          <p:cNvSpPr/>
          <p:nvPr/>
        </p:nvSpPr>
        <p:spPr>
          <a:xfrm>
            <a:off x="1944488" y="3001353"/>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5" name="Figura a mano libera 244"/>
          <p:cNvSpPr/>
          <p:nvPr/>
        </p:nvSpPr>
        <p:spPr>
          <a:xfrm rot="10950799">
            <a:off x="2935198" y="3371797"/>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Figura a mano libera 246"/>
          <p:cNvSpPr/>
          <p:nvPr/>
        </p:nvSpPr>
        <p:spPr>
          <a:xfrm>
            <a:off x="7499579"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8" name="Figura a mano libera 247"/>
          <p:cNvSpPr/>
          <p:nvPr/>
        </p:nvSpPr>
        <p:spPr>
          <a:xfrm rot="10950799">
            <a:off x="8435101" y="3350349"/>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9424785"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2 6"/>
          <p:cNvCxnSpPr/>
          <p:nvPr/>
        </p:nvCxnSpPr>
        <p:spPr>
          <a:xfrm flipV="1">
            <a:off x="1171656" y="3146045"/>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0" name="Connettore 2 249"/>
          <p:cNvCxnSpPr/>
          <p:nvPr/>
        </p:nvCxnSpPr>
        <p:spPr>
          <a:xfrm flipV="1">
            <a:off x="2096420"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1" name="Connettore 2 250"/>
          <p:cNvCxnSpPr/>
          <p:nvPr/>
        </p:nvCxnSpPr>
        <p:spPr>
          <a:xfrm flipV="1">
            <a:off x="3078467"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6" name="Arco 245"/>
          <p:cNvSpPr/>
          <p:nvPr/>
        </p:nvSpPr>
        <p:spPr>
          <a:xfrm flipH="1">
            <a:off x="938875" y="1905454"/>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2" name="Arco 251"/>
          <p:cNvSpPr/>
          <p:nvPr/>
        </p:nvSpPr>
        <p:spPr>
          <a:xfrm flipH="1" flipV="1">
            <a:off x="938090" y="1935229"/>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6" name="Gruppo 5"/>
          <p:cNvGrpSpPr/>
          <p:nvPr/>
        </p:nvGrpSpPr>
        <p:grpSpPr>
          <a:xfrm flipH="1">
            <a:off x="1839659" y="1892752"/>
            <a:ext cx="443553" cy="901827"/>
            <a:chOff x="1583140" y="1892751"/>
            <a:chExt cx="443553" cy="901827"/>
          </a:xfrm>
        </p:grpSpPr>
        <p:sp>
          <p:nvSpPr>
            <p:cNvPr id="253" name="Arco 252"/>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4" name="Arco 253"/>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5" name="Gruppo 254"/>
          <p:cNvGrpSpPr/>
          <p:nvPr/>
        </p:nvGrpSpPr>
        <p:grpSpPr>
          <a:xfrm>
            <a:off x="2834154" y="1901908"/>
            <a:ext cx="443553" cy="901827"/>
            <a:chOff x="1583140" y="1892751"/>
            <a:chExt cx="443553" cy="901827"/>
          </a:xfrm>
        </p:grpSpPr>
        <p:sp>
          <p:nvSpPr>
            <p:cNvPr id="256" name="Arco 255"/>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7" name="Arco 256"/>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8" name="Gruppo 257"/>
          <p:cNvGrpSpPr/>
          <p:nvPr/>
        </p:nvGrpSpPr>
        <p:grpSpPr>
          <a:xfrm flipH="1">
            <a:off x="7453097" y="1889585"/>
            <a:ext cx="443553" cy="901827"/>
            <a:chOff x="1583140" y="1892751"/>
            <a:chExt cx="443553" cy="901827"/>
          </a:xfrm>
        </p:grpSpPr>
        <p:sp>
          <p:nvSpPr>
            <p:cNvPr id="259" name="Arco 258"/>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0" name="Arco 259"/>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1" name="Gruppo 260"/>
          <p:cNvGrpSpPr/>
          <p:nvPr/>
        </p:nvGrpSpPr>
        <p:grpSpPr>
          <a:xfrm>
            <a:off x="8349370" y="1888943"/>
            <a:ext cx="443553" cy="901827"/>
            <a:chOff x="1583140" y="1892751"/>
            <a:chExt cx="443553" cy="901827"/>
          </a:xfrm>
        </p:grpSpPr>
        <p:sp>
          <p:nvSpPr>
            <p:cNvPr id="262" name="Arco 261"/>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3" name="Arco 262"/>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4" name="Gruppo 263"/>
          <p:cNvGrpSpPr/>
          <p:nvPr/>
        </p:nvGrpSpPr>
        <p:grpSpPr>
          <a:xfrm flipH="1">
            <a:off x="9388198" y="1888222"/>
            <a:ext cx="443553" cy="901827"/>
            <a:chOff x="1583140" y="1892751"/>
            <a:chExt cx="443553" cy="901827"/>
          </a:xfrm>
        </p:grpSpPr>
        <p:sp>
          <p:nvSpPr>
            <p:cNvPr id="265" name="Arco 264"/>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6" name="Arco 265"/>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2574829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fade">
                                      <p:cBhvr>
                                        <p:cTn id="19" dur="500"/>
                                        <p:tgtEl>
                                          <p:spTgt spid="1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500"/>
                                        <p:tgtEl>
                                          <p:spTgt spid="133"/>
                                        </p:tgtEl>
                                      </p:cBhvr>
                                    </p:animEffect>
                                  </p:childTnLst>
                                </p:cTn>
                              </p:par>
                              <p:par>
                                <p:cTn id="23" presetID="10"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6"/>
                                        </p:tgtEl>
                                        <p:attrNameLst>
                                          <p:attrName>style.visibility</p:attrName>
                                        </p:attrNameLst>
                                      </p:cBhvr>
                                      <p:to>
                                        <p:strVal val="visible"/>
                                      </p:to>
                                    </p:set>
                                    <p:animEffect transition="in" filter="fade">
                                      <p:cBhvr>
                                        <p:cTn id="28" dur="500"/>
                                        <p:tgtEl>
                                          <p:spTgt spid="136"/>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149"/>
                                        </p:tgtEl>
                                        <p:attrNameLst>
                                          <p:attrName>style.visibility</p:attrName>
                                        </p:attrNameLst>
                                      </p:cBhvr>
                                      <p:to>
                                        <p:strVal val="visible"/>
                                      </p:to>
                                    </p:set>
                                    <p:animEffect transition="in" filter="fade">
                                      <p:cBhvr>
                                        <p:cTn id="40" dur="500"/>
                                        <p:tgtEl>
                                          <p:spTgt spid="149"/>
                                        </p:tgtEl>
                                      </p:cBhvr>
                                    </p:animEffect>
                                  </p:childTnLst>
                                </p:cTn>
                              </p:par>
                              <p:par>
                                <p:cTn id="41" presetID="10" presetClass="entr" presetSubtype="0" fill="hold" nodeType="withEffect">
                                  <p:stCondLst>
                                    <p:cond delay="0"/>
                                  </p:stCondLst>
                                  <p:childTnLst>
                                    <p:set>
                                      <p:cBhvr>
                                        <p:cTn id="42" dur="1" fill="hold">
                                          <p:stCondLst>
                                            <p:cond delay="0"/>
                                          </p:stCondLst>
                                        </p:cTn>
                                        <p:tgtEl>
                                          <p:spTgt spid="150"/>
                                        </p:tgtEl>
                                        <p:attrNameLst>
                                          <p:attrName>style.visibility</p:attrName>
                                        </p:attrNameLst>
                                      </p:cBhvr>
                                      <p:to>
                                        <p:strVal val="visible"/>
                                      </p:to>
                                    </p:set>
                                    <p:animEffect transition="in" filter="fade">
                                      <p:cBhvr>
                                        <p:cTn id="43" dur="500"/>
                                        <p:tgtEl>
                                          <p:spTgt spid="150"/>
                                        </p:tgtEl>
                                      </p:cBhvr>
                                    </p:animEffect>
                                  </p:childTnLst>
                                </p:cTn>
                              </p:par>
                              <p:par>
                                <p:cTn id="44" presetID="10" presetClass="entr" presetSubtype="0" fill="hold" nodeType="withEffect">
                                  <p:stCondLst>
                                    <p:cond delay="0"/>
                                  </p:stCondLst>
                                  <p:childTnLst>
                                    <p:set>
                                      <p:cBhvr>
                                        <p:cTn id="45" dur="1" fill="hold">
                                          <p:stCondLst>
                                            <p:cond delay="0"/>
                                          </p:stCondLst>
                                        </p:cTn>
                                        <p:tgtEl>
                                          <p:spTgt spid="152"/>
                                        </p:tgtEl>
                                        <p:attrNameLst>
                                          <p:attrName>style.visibility</p:attrName>
                                        </p:attrNameLst>
                                      </p:cBhvr>
                                      <p:to>
                                        <p:strVal val="visible"/>
                                      </p:to>
                                    </p:set>
                                    <p:animEffect transition="in" filter="fade">
                                      <p:cBhvr>
                                        <p:cTn id="46" dur="500"/>
                                        <p:tgtEl>
                                          <p:spTgt spid="152"/>
                                        </p:tgtEl>
                                      </p:cBhvr>
                                    </p:animEffect>
                                  </p:childTnLst>
                                </p:cTn>
                              </p:par>
                              <p:par>
                                <p:cTn id="47" presetID="10"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cTn>
                              </p:par>
                              <p:par>
                                <p:cTn id="59" presetID="10" presetClass="entr" presetSubtype="0" fill="hold" nodeType="withEffect">
                                  <p:stCondLst>
                                    <p:cond delay="0"/>
                                  </p:stCondLst>
                                  <p:childTnLst>
                                    <p:set>
                                      <p:cBhvr>
                                        <p:cTn id="60" dur="1" fill="hold">
                                          <p:stCondLst>
                                            <p:cond delay="0"/>
                                          </p:stCondLst>
                                        </p:cTn>
                                        <p:tgtEl>
                                          <p:spTgt spid="171"/>
                                        </p:tgtEl>
                                        <p:attrNameLst>
                                          <p:attrName>style.visibility</p:attrName>
                                        </p:attrNameLst>
                                      </p:cBhvr>
                                      <p:to>
                                        <p:strVal val="visible"/>
                                      </p:to>
                                    </p:set>
                                    <p:animEffect transition="in" filter="fade">
                                      <p:cBhvr>
                                        <p:cTn id="61" dur="500"/>
                                        <p:tgtEl>
                                          <p:spTgt spid="171"/>
                                        </p:tgtEl>
                                      </p:cBhvr>
                                    </p:animEffect>
                                  </p:childTnLst>
                                </p:cTn>
                              </p:par>
                              <p:par>
                                <p:cTn id="62" presetID="10" presetClass="entr" presetSubtype="0" fill="hold" nodeType="withEffect">
                                  <p:stCondLst>
                                    <p:cond delay="0"/>
                                  </p:stCondLst>
                                  <p:childTnLst>
                                    <p:set>
                                      <p:cBhvr>
                                        <p:cTn id="63" dur="1" fill="hold">
                                          <p:stCondLst>
                                            <p:cond delay="0"/>
                                          </p:stCondLst>
                                        </p:cTn>
                                        <p:tgtEl>
                                          <p:spTgt spid="172"/>
                                        </p:tgtEl>
                                        <p:attrNameLst>
                                          <p:attrName>style.visibility</p:attrName>
                                        </p:attrNameLst>
                                      </p:cBhvr>
                                      <p:to>
                                        <p:strVal val="visible"/>
                                      </p:to>
                                    </p:set>
                                    <p:animEffect transition="in" filter="fade">
                                      <p:cBhvr>
                                        <p:cTn id="64" dur="500"/>
                                        <p:tgtEl>
                                          <p:spTgt spid="17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fade">
                                      <p:cBhvr>
                                        <p:cTn id="67" dur="500"/>
                                        <p:tgtEl>
                                          <p:spTgt spid="17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4"/>
                                        </p:tgtEl>
                                        <p:attrNameLst>
                                          <p:attrName>style.visibility</p:attrName>
                                        </p:attrNameLst>
                                      </p:cBhvr>
                                      <p:to>
                                        <p:strVal val="visible"/>
                                      </p:to>
                                    </p:set>
                                    <p:animEffect transition="in" filter="fade">
                                      <p:cBhvr>
                                        <p:cTn id="70" dur="500"/>
                                        <p:tgtEl>
                                          <p:spTgt spid="17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7"/>
                                        </p:tgtEl>
                                        <p:attrNameLst>
                                          <p:attrName>style.visibility</p:attrName>
                                        </p:attrNameLst>
                                      </p:cBhvr>
                                      <p:to>
                                        <p:strVal val="visible"/>
                                      </p:to>
                                    </p:set>
                                    <p:animEffect transition="in" filter="fade">
                                      <p:cBhvr>
                                        <p:cTn id="73" dur="500"/>
                                        <p:tgtEl>
                                          <p:spTgt spid="17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8"/>
                                        </p:tgtEl>
                                        <p:attrNameLst>
                                          <p:attrName>style.visibility</p:attrName>
                                        </p:attrNameLst>
                                      </p:cBhvr>
                                      <p:to>
                                        <p:strVal val="visible"/>
                                      </p:to>
                                    </p:set>
                                    <p:animEffect transition="in" filter="fade">
                                      <p:cBhvr>
                                        <p:cTn id="76" dur="500"/>
                                        <p:tgtEl>
                                          <p:spTgt spid="178"/>
                                        </p:tgtEl>
                                      </p:cBhvr>
                                    </p:animEffect>
                                  </p:childTnLst>
                                </p:cTn>
                              </p:par>
                              <p:par>
                                <p:cTn id="77" presetID="10" presetClass="entr" presetSubtype="0" fill="hold"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500"/>
                                        <p:tgtEl>
                                          <p:spTgt spid="17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1"/>
                                        </p:tgtEl>
                                        <p:attrNameLst>
                                          <p:attrName>style.visibility</p:attrName>
                                        </p:attrNameLst>
                                      </p:cBhvr>
                                      <p:to>
                                        <p:strVal val="visible"/>
                                      </p:to>
                                    </p:set>
                                    <p:animEffect transition="in" filter="fade">
                                      <p:cBhvr>
                                        <p:cTn id="82" dur="500"/>
                                        <p:tgtEl>
                                          <p:spTgt spid="211"/>
                                        </p:tgtEl>
                                      </p:cBhvr>
                                    </p:animEffect>
                                  </p:childTnLst>
                                </p:cTn>
                              </p:par>
                              <p:par>
                                <p:cTn id="83" presetID="10" presetClass="entr" presetSubtype="0" fill="hold" nodeType="withEffect">
                                  <p:stCondLst>
                                    <p:cond delay="0"/>
                                  </p:stCondLst>
                                  <p:childTnLst>
                                    <p:set>
                                      <p:cBhvr>
                                        <p:cTn id="84" dur="1" fill="hold">
                                          <p:stCondLst>
                                            <p:cond delay="0"/>
                                          </p:stCondLst>
                                        </p:cTn>
                                        <p:tgtEl>
                                          <p:spTgt spid="213"/>
                                        </p:tgtEl>
                                        <p:attrNameLst>
                                          <p:attrName>style.visibility</p:attrName>
                                        </p:attrNameLst>
                                      </p:cBhvr>
                                      <p:to>
                                        <p:strVal val="visible"/>
                                      </p:to>
                                    </p:set>
                                    <p:animEffect transition="in" filter="fade">
                                      <p:cBhvr>
                                        <p:cTn id="85" dur="500"/>
                                        <p:tgtEl>
                                          <p:spTgt spid="213"/>
                                        </p:tgtEl>
                                      </p:cBhvr>
                                    </p:animEffect>
                                  </p:childTnLst>
                                </p:cTn>
                              </p:par>
                              <p:par>
                                <p:cTn id="86" presetID="10" presetClass="entr" presetSubtype="0" fill="hold" nodeType="withEffect">
                                  <p:stCondLst>
                                    <p:cond delay="0"/>
                                  </p:stCondLst>
                                  <p:childTnLst>
                                    <p:set>
                                      <p:cBhvr>
                                        <p:cTn id="87" dur="1" fill="hold">
                                          <p:stCondLst>
                                            <p:cond delay="0"/>
                                          </p:stCondLst>
                                        </p:cTn>
                                        <p:tgtEl>
                                          <p:spTgt spid="214"/>
                                        </p:tgtEl>
                                        <p:attrNameLst>
                                          <p:attrName>style.visibility</p:attrName>
                                        </p:attrNameLst>
                                      </p:cBhvr>
                                      <p:to>
                                        <p:strVal val="visible"/>
                                      </p:to>
                                    </p:set>
                                    <p:animEffect transition="in" filter="fade">
                                      <p:cBhvr>
                                        <p:cTn id="88" dur="500"/>
                                        <p:tgtEl>
                                          <p:spTgt spid="214"/>
                                        </p:tgtEl>
                                      </p:cBhvr>
                                    </p:animEffect>
                                  </p:childTnLst>
                                </p:cTn>
                              </p:par>
                              <p:par>
                                <p:cTn id="89" presetID="10" presetClass="entr" presetSubtype="0" fill="hold" nodeType="withEffect">
                                  <p:stCondLst>
                                    <p:cond delay="0"/>
                                  </p:stCondLst>
                                  <p:childTnLst>
                                    <p:set>
                                      <p:cBhvr>
                                        <p:cTn id="90" dur="1" fill="hold">
                                          <p:stCondLst>
                                            <p:cond delay="0"/>
                                          </p:stCondLst>
                                        </p:cTn>
                                        <p:tgtEl>
                                          <p:spTgt spid="234"/>
                                        </p:tgtEl>
                                        <p:attrNameLst>
                                          <p:attrName>style.visibility</p:attrName>
                                        </p:attrNameLst>
                                      </p:cBhvr>
                                      <p:to>
                                        <p:strVal val="visible"/>
                                      </p:to>
                                    </p:set>
                                    <p:animEffect transition="in" filter="fade">
                                      <p:cBhvr>
                                        <p:cTn id="91" dur="500"/>
                                        <p:tgtEl>
                                          <p:spTgt spid="234"/>
                                        </p:tgtEl>
                                      </p:cBhvr>
                                    </p:animEffect>
                                  </p:childTnLst>
                                </p:cTn>
                              </p:par>
                              <p:par>
                                <p:cTn id="92" presetID="10" presetClass="entr" presetSubtype="0" fill="hold" nodeType="withEffect">
                                  <p:stCondLst>
                                    <p:cond delay="0"/>
                                  </p:stCondLst>
                                  <p:childTnLst>
                                    <p:set>
                                      <p:cBhvr>
                                        <p:cTn id="93" dur="1" fill="hold">
                                          <p:stCondLst>
                                            <p:cond delay="0"/>
                                          </p:stCondLst>
                                        </p:cTn>
                                        <p:tgtEl>
                                          <p:spTgt spid="235"/>
                                        </p:tgtEl>
                                        <p:attrNameLst>
                                          <p:attrName>style.visibility</p:attrName>
                                        </p:attrNameLst>
                                      </p:cBhvr>
                                      <p:to>
                                        <p:strVal val="visible"/>
                                      </p:to>
                                    </p:set>
                                    <p:animEffect transition="in" filter="fade">
                                      <p:cBhvr>
                                        <p:cTn id="94" dur="500"/>
                                        <p:tgtEl>
                                          <p:spTgt spid="235"/>
                                        </p:tgtEl>
                                      </p:cBhvr>
                                    </p:animEffect>
                                  </p:childTnLst>
                                </p:cTn>
                              </p:par>
                              <p:par>
                                <p:cTn id="95" presetID="10" presetClass="entr" presetSubtype="0" fill="hold" nodeType="withEffect">
                                  <p:stCondLst>
                                    <p:cond delay="0"/>
                                  </p:stCondLst>
                                  <p:childTnLst>
                                    <p:set>
                                      <p:cBhvr>
                                        <p:cTn id="96" dur="1" fill="hold">
                                          <p:stCondLst>
                                            <p:cond delay="0"/>
                                          </p:stCondLst>
                                        </p:cTn>
                                        <p:tgtEl>
                                          <p:spTgt spid="239"/>
                                        </p:tgtEl>
                                        <p:attrNameLst>
                                          <p:attrName>style.visibility</p:attrName>
                                        </p:attrNameLst>
                                      </p:cBhvr>
                                      <p:to>
                                        <p:strVal val="visible"/>
                                      </p:to>
                                    </p:set>
                                    <p:animEffect transition="in" filter="fade">
                                      <p:cBhvr>
                                        <p:cTn id="97" dur="500"/>
                                        <p:tgtEl>
                                          <p:spTgt spid="239"/>
                                        </p:tgtEl>
                                      </p:cBhvr>
                                    </p:animEffect>
                                  </p:childTnLst>
                                </p:cTn>
                              </p:par>
                              <p:par>
                                <p:cTn id="98" presetID="10" presetClass="entr" presetSubtype="0" fill="hold" nodeType="withEffect">
                                  <p:stCondLst>
                                    <p:cond delay="0"/>
                                  </p:stCondLst>
                                  <p:childTnLst>
                                    <p:set>
                                      <p:cBhvr>
                                        <p:cTn id="99" dur="1" fill="hold">
                                          <p:stCondLst>
                                            <p:cond delay="0"/>
                                          </p:stCondLst>
                                        </p:cTn>
                                        <p:tgtEl>
                                          <p:spTgt spid="240"/>
                                        </p:tgtEl>
                                        <p:attrNameLst>
                                          <p:attrName>style.visibility</p:attrName>
                                        </p:attrNameLst>
                                      </p:cBhvr>
                                      <p:to>
                                        <p:strVal val="visible"/>
                                      </p:to>
                                    </p:set>
                                    <p:animEffect transition="in" filter="fade">
                                      <p:cBhvr>
                                        <p:cTn id="100" dur="500"/>
                                        <p:tgtEl>
                                          <p:spTgt spid="24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5"/>
                                        </p:tgtEl>
                                        <p:attrNameLst>
                                          <p:attrName>style.visibility</p:attrName>
                                        </p:attrNameLst>
                                      </p:cBhvr>
                                      <p:to>
                                        <p:strVal val="visible"/>
                                      </p:to>
                                    </p:set>
                                    <p:animEffect transition="in" filter="fade">
                                      <p:cBhvr>
                                        <p:cTn id="106" dur="500"/>
                                        <p:tgtEl>
                                          <p:spTgt spid="17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63"/>
                                        </p:tgtEl>
                                        <p:attrNameLst>
                                          <p:attrName>style.visibility</p:attrName>
                                        </p:attrNameLst>
                                      </p:cBhvr>
                                      <p:to>
                                        <p:strVal val="visible"/>
                                      </p:to>
                                    </p:set>
                                    <p:animEffect transition="in" filter="fade">
                                      <p:cBhvr>
                                        <p:cTn id="109" dur="500"/>
                                        <p:tgtEl>
                                          <p:spTgt spid="163"/>
                                        </p:tgtEl>
                                      </p:cBhvr>
                                    </p:animEffect>
                                  </p:childTnLst>
                                </p:cTn>
                              </p:par>
                              <p:par>
                                <p:cTn id="110" presetID="10" presetClass="entr" presetSubtype="0" fill="hold" nodeType="withEffect">
                                  <p:stCondLst>
                                    <p:cond delay="0"/>
                                  </p:stCondLst>
                                  <p:childTnLst>
                                    <p:set>
                                      <p:cBhvr>
                                        <p:cTn id="111" dur="1" fill="hold">
                                          <p:stCondLst>
                                            <p:cond delay="0"/>
                                          </p:stCondLst>
                                        </p:cTn>
                                        <p:tgtEl>
                                          <p:spTgt spid="164"/>
                                        </p:tgtEl>
                                        <p:attrNameLst>
                                          <p:attrName>style.visibility</p:attrName>
                                        </p:attrNameLst>
                                      </p:cBhvr>
                                      <p:to>
                                        <p:strVal val="visible"/>
                                      </p:to>
                                    </p:set>
                                    <p:animEffect transition="in" filter="fade">
                                      <p:cBhvr>
                                        <p:cTn id="112" dur="500"/>
                                        <p:tgtEl>
                                          <p:spTgt spid="164"/>
                                        </p:tgtEl>
                                      </p:cBhvr>
                                    </p:animEffect>
                                  </p:childTnLst>
                                </p:cTn>
                              </p:par>
                              <p:par>
                                <p:cTn id="113" presetID="10" presetClass="entr" presetSubtype="0" fill="hold" nodeType="withEffect">
                                  <p:stCondLst>
                                    <p:cond delay="0"/>
                                  </p:stCondLst>
                                  <p:childTnLst>
                                    <p:set>
                                      <p:cBhvr>
                                        <p:cTn id="114" dur="1" fill="hold">
                                          <p:stCondLst>
                                            <p:cond delay="0"/>
                                          </p:stCondLst>
                                        </p:cTn>
                                        <p:tgtEl>
                                          <p:spTgt spid="165"/>
                                        </p:tgtEl>
                                        <p:attrNameLst>
                                          <p:attrName>style.visibility</p:attrName>
                                        </p:attrNameLst>
                                      </p:cBhvr>
                                      <p:to>
                                        <p:strVal val="visible"/>
                                      </p:to>
                                    </p:set>
                                    <p:animEffect transition="in" filter="fade">
                                      <p:cBhvr>
                                        <p:cTn id="115" dur="500"/>
                                        <p:tgtEl>
                                          <p:spTgt spid="165"/>
                                        </p:tgtEl>
                                      </p:cBhvr>
                                    </p:animEffect>
                                  </p:childTnLst>
                                </p:cTn>
                              </p:par>
                              <p:par>
                                <p:cTn id="116" presetID="10" presetClass="entr" presetSubtype="0" fill="hold" nodeType="withEffect">
                                  <p:stCondLst>
                                    <p:cond delay="0"/>
                                  </p:stCondLst>
                                  <p:childTnLst>
                                    <p:set>
                                      <p:cBhvr>
                                        <p:cTn id="117" dur="1" fill="hold">
                                          <p:stCondLst>
                                            <p:cond delay="0"/>
                                          </p:stCondLst>
                                        </p:cTn>
                                        <p:tgtEl>
                                          <p:spTgt spid="167"/>
                                        </p:tgtEl>
                                        <p:attrNameLst>
                                          <p:attrName>style.visibility</p:attrName>
                                        </p:attrNameLst>
                                      </p:cBhvr>
                                      <p:to>
                                        <p:strVal val="visible"/>
                                      </p:to>
                                    </p:set>
                                    <p:animEffect transition="in" filter="fade">
                                      <p:cBhvr>
                                        <p:cTn id="118" dur="500"/>
                                        <p:tgtEl>
                                          <p:spTgt spid="167"/>
                                        </p:tgtEl>
                                      </p:cBhvr>
                                    </p:animEffect>
                                  </p:childTnLst>
                                </p:cTn>
                              </p:par>
                              <p:par>
                                <p:cTn id="119" presetID="10" presetClass="entr" presetSubtype="0" fill="hold" nodeType="withEffect">
                                  <p:stCondLst>
                                    <p:cond delay="0"/>
                                  </p:stCondLst>
                                  <p:childTnLst>
                                    <p:set>
                                      <p:cBhvr>
                                        <p:cTn id="120" dur="1" fill="hold">
                                          <p:stCondLst>
                                            <p:cond delay="0"/>
                                          </p:stCondLst>
                                        </p:cTn>
                                        <p:tgtEl>
                                          <p:spTgt spid="168"/>
                                        </p:tgtEl>
                                        <p:attrNameLst>
                                          <p:attrName>style.visibility</p:attrName>
                                        </p:attrNameLst>
                                      </p:cBhvr>
                                      <p:to>
                                        <p:strVal val="visible"/>
                                      </p:to>
                                    </p:set>
                                    <p:animEffect transition="in" filter="fade">
                                      <p:cBhvr>
                                        <p:cTn id="121" dur="500"/>
                                        <p:tgtEl>
                                          <p:spTgt spid="16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69"/>
                                        </p:tgtEl>
                                        <p:attrNameLst>
                                          <p:attrName>style.visibility</p:attrName>
                                        </p:attrNameLst>
                                      </p:cBhvr>
                                      <p:to>
                                        <p:strVal val="visible"/>
                                      </p:to>
                                    </p:set>
                                    <p:animEffect transition="in" filter="fade">
                                      <p:cBhvr>
                                        <p:cTn id="124" dur="500"/>
                                        <p:tgtEl>
                                          <p:spTgt spid="16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97"/>
                                        </p:tgtEl>
                                        <p:attrNameLst>
                                          <p:attrName>style.visibility</p:attrName>
                                        </p:attrNameLst>
                                      </p:cBhvr>
                                      <p:to>
                                        <p:strVal val="visible"/>
                                      </p:to>
                                    </p:set>
                                    <p:animEffect transition="in" filter="fade">
                                      <p:cBhvr>
                                        <p:cTn id="132" dur="500"/>
                                        <p:tgtEl>
                                          <p:spTgt spid="97"/>
                                        </p:tgtEl>
                                      </p:cBhvr>
                                    </p:animEffect>
                                  </p:childTnLst>
                                </p:cTn>
                              </p:par>
                              <p:par>
                                <p:cTn id="133" presetID="10" presetClass="entr" presetSubtype="0" fill="hold" nodeType="with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fade">
                                      <p:cBhvr>
                                        <p:cTn id="135" dur="500"/>
                                        <p:tgtEl>
                                          <p:spTgt spid="100"/>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101"/>
                                        </p:tgtEl>
                                        <p:attrNameLst>
                                          <p:attrName>style.visibility</p:attrName>
                                        </p:attrNameLst>
                                      </p:cBhvr>
                                      <p:to>
                                        <p:strVal val="visible"/>
                                      </p:to>
                                    </p:set>
                                    <p:animEffect transition="in" filter="fade">
                                      <p:cBhvr>
                                        <p:cTn id="138" dur="500"/>
                                        <p:tgtEl>
                                          <p:spTgt spid="101"/>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03"/>
                                        </p:tgtEl>
                                        <p:attrNameLst>
                                          <p:attrName>style.visibility</p:attrName>
                                        </p:attrNameLst>
                                      </p:cBhvr>
                                      <p:to>
                                        <p:strVal val="visible"/>
                                      </p:to>
                                    </p:set>
                                    <p:animEffect transition="in" filter="fade">
                                      <p:cBhvr>
                                        <p:cTn id="141" dur="500"/>
                                        <p:tgtEl>
                                          <p:spTgt spid="103"/>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44"/>
                                        </p:tgtEl>
                                        <p:attrNameLst>
                                          <p:attrName>style.visibility</p:attrName>
                                        </p:attrNameLst>
                                      </p:cBhvr>
                                      <p:to>
                                        <p:strVal val="visible"/>
                                      </p:to>
                                    </p:set>
                                    <p:animEffect transition="in" filter="fade">
                                      <p:cBhvr>
                                        <p:cTn id="147" dur="500"/>
                                        <p:tgtEl>
                                          <p:spTgt spid="24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4"/>
                                        </p:tgtEl>
                                        <p:attrNameLst>
                                          <p:attrName>style.visibility</p:attrName>
                                        </p:attrNameLst>
                                      </p:cBhvr>
                                      <p:to>
                                        <p:strVal val="visible"/>
                                      </p:to>
                                    </p:set>
                                    <p:animEffect transition="in" filter="fade">
                                      <p:cBhvr>
                                        <p:cTn id="150" dur="500"/>
                                        <p:tgtEl>
                                          <p:spTgt spid="4"/>
                                        </p:tgtEl>
                                      </p:cBhvr>
                                    </p:animEffect>
                                  </p:childTnLst>
                                </p:cTn>
                              </p:par>
                              <p:par>
                                <p:cTn id="151" presetID="10" presetClass="entr" presetSubtype="0" fill="hold" nodeType="withEffect">
                                  <p:stCondLst>
                                    <p:cond delay="0"/>
                                  </p:stCondLst>
                                  <p:childTnLst>
                                    <p:set>
                                      <p:cBhvr>
                                        <p:cTn id="152" dur="1" fill="hold">
                                          <p:stCondLst>
                                            <p:cond delay="0"/>
                                          </p:stCondLst>
                                        </p:cTn>
                                        <p:tgtEl>
                                          <p:spTgt spid="242"/>
                                        </p:tgtEl>
                                        <p:attrNameLst>
                                          <p:attrName>style.visibility</p:attrName>
                                        </p:attrNameLst>
                                      </p:cBhvr>
                                      <p:to>
                                        <p:strVal val="visible"/>
                                      </p:to>
                                    </p:set>
                                    <p:animEffect transition="in" filter="fade">
                                      <p:cBhvr>
                                        <p:cTn id="153" dur="500"/>
                                        <p:tgtEl>
                                          <p:spTgt spid="242"/>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43"/>
                                        </p:tgtEl>
                                        <p:attrNameLst>
                                          <p:attrName>style.visibility</p:attrName>
                                        </p:attrNameLst>
                                      </p:cBhvr>
                                      <p:to>
                                        <p:strVal val="visible"/>
                                      </p:to>
                                    </p:set>
                                    <p:animEffect transition="in" filter="fade">
                                      <p:cBhvr>
                                        <p:cTn id="156"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7" grpId="0"/>
      <p:bldP spid="119" grpId="0"/>
      <p:bldP spid="128" grpId="0" animBg="1"/>
      <p:bldP spid="133" grpId="0" animBg="1"/>
      <p:bldP spid="136" grpId="0" animBg="1"/>
      <p:bldP spid="57" grpId="0"/>
      <p:bldP spid="173" grpId="0"/>
      <p:bldP spid="174" grpId="0"/>
      <p:bldP spid="175" grpId="0"/>
      <p:bldP spid="177" grpId="0" animBg="1"/>
      <p:bldP spid="178" grpId="0" animBg="1"/>
      <p:bldP spid="211" grpId="0" animBg="1"/>
      <p:bldP spid="97" grpId="0"/>
      <p:bldP spid="101" grpId="0" animBg="1"/>
      <p:bldP spid="103" grpId="0"/>
      <p:bldP spid="244" grpId="0" animBg="1"/>
      <p:bldP spid="4" grpId="0"/>
      <p:bldP spid="163" grpId="0"/>
      <p:bldP spid="169" grpId="0"/>
      <p:bldP spid="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orma a L 93"/>
          <p:cNvSpPr/>
          <p:nvPr/>
        </p:nvSpPr>
        <p:spPr>
          <a:xfrm rot="5400000">
            <a:off x="10643414" y="4890770"/>
            <a:ext cx="689610" cy="519787"/>
          </a:xfrm>
          <a:prstGeom prst="corner">
            <a:avLst>
              <a:gd name="adj1" fmla="val 19263"/>
              <a:gd name="adj2" fmla="val 1814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uppo 90"/>
          <p:cNvGrpSpPr/>
          <p:nvPr/>
        </p:nvGrpSpPr>
        <p:grpSpPr>
          <a:xfrm>
            <a:off x="11022845" y="4699762"/>
            <a:ext cx="322308" cy="300990"/>
            <a:chOff x="5180833" y="4861042"/>
            <a:chExt cx="322308" cy="300990"/>
          </a:xfrm>
        </p:grpSpPr>
        <p:sp>
          <p:nvSpPr>
            <p:cNvPr id="92" name="Ovale 91"/>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igura a mano libera 92"/>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Rectangle 12"/>
          <p:cNvSpPr>
            <a:spLocks noChangeArrowheads="1"/>
          </p:cNvSpPr>
          <p:nvPr/>
        </p:nvSpPr>
        <p:spPr bwMode="auto">
          <a:xfrm>
            <a:off x="0" y="19289"/>
            <a:ext cx="12191999" cy="428625"/>
          </a:xfrm>
          <a:prstGeom prst="rect">
            <a:avLst/>
          </a:prstGeom>
          <a:noFill/>
          <a:ln w="9525">
            <a:noFill/>
            <a:miter lim="800000"/>
            <a:headEnd/>
            <a:tailEnd/>
          </a:ln>
          <a:effectLst/>
        </p:spPr>
        <p:txBody>
          <a:bodyPr anchor="ctr"/>
          <a:lstStyle/>
          <a:p>
            <a:pPr algn="ctr"/>
            <a:r>
              <a:rPr lang="en-US" altLang="en-US" sz="3600" b="1" cap="all" dirty="0"/>
              <a:t>ACCELERATION WITH HIGH </a:t>
            </a:r>
            <a:r>
              <a:rPr lang="en-US" altLang="en-US" sz="3600" b="1" cap="all" dirty="0" err="1"/>
              <a:t>rf</a:t>
            </a:r>
            <a:r>
              <a:rPr lang="en-US" altLang="en-US" sz="3600" b="1" cap="all" dirty="0"/>
              <a:t> FREQUENCIES: RF CAVITIES</a:t>
            </a:r>
          </a:p>
        </p:txBody>
      </p:sp>
      <p:sp>
        <p:nvSpPr>
          <p:cNvPr id="3" name="CasellaDiTesto 2"/>
          <p:cNvSpPr txBox="1"/>
          <p:nvPr/>
        </p:nvSpPr>
        <p:spPr>
          <a:xfrm>
            <a:off x="48000" y="536377"/>
            <a:ext cx="6413102" cy="338554"/>
          </a:xfrm>
          <a:prstGeom prst="rect">
            <a:avLst/>
          </a:prstGeom>
          <a:noFill/>
        </p:spPr>
        <p:txBody>
          <a:bodyPr wrap="none" rtlCol="0">
            <a:spAutoFit/>
          </a:bodyPr>
          <a:lstStyle/>
          <a:p>
            <a:r>
              <a:rPr lang="en-US" sz="1600" dirty="0"/>
              <a:t>There are two important </a:t>
            </a:r>
            <a:r>
              <a:rPr lang="en-US" sz="1600" b="1" dirty="0"/>
              <a:t>consequences</a:t>
            </a:r>
            <a:r>
              <a:rPr lang="en-US" sz="1600" dirty="0"/>
              <a:t> of the previous obtained formulae:</a:t>
            </a:r>
          </a:p>
        </p:txBody>
      </p:sp>
      <p:sp>
        <p:nvSpPr>
          <p:cNvPr id="4" name="CasellaDiTesto 3"/>
          <p:cNvSpPr txBox="1"/>
          <p:nvPr/>
        </p:nvSpPr>
        <p:spPr>
          <a:xfrm>
            <a:off x="2648308" y="1138764"/>
            <a:ext cx="9384840" cy="584775"/>
          </a:xfrm>
          <a:prstGeom prst="rect">
            <a:avLst/>
          </a:prstGeom>
          <a:noFill/>
        </p:spPr>
        <p:txBody>
          <a:bodyPr wrap="square" rtlCol="0">
            <a:spAutoFit/>
          </a:bodyPr>
          <a:lstStyle/>
          <a:p>
            <a:pPr algn="just"/>
            <a:r>
              <a:rPr lang="en-US" sz="1600" dirty="0"/>
              <a:t>The condition </a:t>
            </a:r>
            <a:r>
              <a:rPr lang="en-US" sz="1600" b="1" dirty="0"/>
              <a:t>L</a:t>
            </a:r>
            <a:r>
              <a:rPr lang="en-US" sz="1600" b="1" baseline="-25000" dirty="0"/>
              <a:t>n</a:t>
            </a:r>
            <a:r>
              <a:rPr lang="en-US" sz="1600" b="1" dirty="0"/>
              <a:t>&lt;&lt;</a:t>
            </a:r>
            <a:r>
              <a:rPr lang="en-US" sz="1600" b="1" dirty="0">
                <a:sym typeface="Symbol" pitchFamily="18" charset="2"/>
              </a:rPr>
              <a:t></a:t>
            </a:r>
            <a:r>
              <a:rPr lang="en-US" sz="1600" b="1" baseline="-25000" dirty="0"/>
              <a:t>RF</a:t>
            </a:r>
            <a:r>
              <a:rPr lang="en-US" sz="1600" b="1" dirty="0"/>
              <a:t> </a:t>
            </a:r>
            <a:r>
              <a:rPr lang="en-US" sz="1600" dirty="0"/>
              <a:t>(necessary to model the tube as an </a:t>
            </a:r>
            <a:r>
              <a:rPr lang="en-US" sz="1600" b="1" dirty="0"/>
              <a:t>equipotential region</a:t>
            </a:r>
            <a:r>
              <a:rPr lang="en-US" sz="1600" dirty="0"/>
              <a:t>) requires </a:t>
            </a:r>
            <a:r>
              <a:rPr lang="en-US" sz="1600" dirty="0">
                <a:sym typeface="Symbol" pitchFamily="18" charset="2"/>
              </a:rPr>
              <a:t></a:t>
            </a:r>
            <a:r>
              <a:rPr lang="en-US" sz="1600" dirty="0"/>
              <a:t>&lt;&lt;1. </a:t>
            </a:r>
            <a:r>
              <a:rPr lang="en-US" sz="1600" dirty="0">
                <a:sym typeface="Symbol"/>
              </a:rPr>
              <a:t></a:t>
            </a:r>
            <a:r>
              <a:rPr lang="en-US" sz="1600" dirty="0"/>
              <a:t>The </a:t>
            </a:r>
            <a:r>
              <a:rPr lang="en-US" sz="1600" dirty="0" err="1"/>
              <a:t>Wideröe</a:t>
            </a:r>
            <a:r>
              <a:rPr lang="en-US" sz="1600" dirty="0"/>
              <a:t> technique can </a:t>
            </a:r>
            <a:r>
              <a:rPr lang="en-US" sz="1600" b="1" dirty="0"/>
              <a:t>not be applied to relativistic particles</a:t>
            </a:r>
            <a:r>
              <a:rPr lang="en-US" sz="1600" dirty="0"/>
              <a:t>. </a:t>
            </a:r>
          </a:p>
        </p:txBody>
      </p:sp>
      <p:graphicFrame>
        <p:nvGraphicFramePr>
          <p:cNvPr id="5" name="Oggetto 4"/>
          <p:cNvGraphicFramePr>
            <a:graphicFrameLocks noChangeAspect="1"/>
          </p:cNvGraphicFramePr>
          <p:nvPr>
            <p:extLst>
              <p:ext uri="{D42A27DB-BD31-4B8C-83A1-F6EECF244321}">
                <p14:modId xmlns:p14="http://schemas.microsoft.com/office/powerpoint/2010/main" val="3376729698"/>
              </p:ext>
            </p:extLst>
          </p:nvPr>
        </p:nvGraphicFramePr>
        <p:xfrm>
          <a:off x="381375" y="1155700"/>
          <a:ext cx="1276350" cy="596900"/>
        </p:xfrm>
        <a:graphic>
          <a:graphicData uri="http://schemas.openxmlformats.org/presentationml/2006/ole">
            <mc:AlternateContent xmlns:mc="http://schemas.openxmlformats.org/markup-compatibility/2006">
              <mc:Choice xmlns:v="urn:schemas-microsoft-com:vml" Requires="v">
                <p:oleObj name="Equazione" r:id="rId2" imgW="825480" imgH="393480" progId="Equation.3">
                  <p:embed/>
                </p:oleObj>
              </mc:Choice>
              <mc:Fallback>
                <p:oleObj name="Equazione" r:id="rId2" imgW="825480" imgH="393480" progId="Equation.3">
                  <p:embed/>
                  <p:pic>
                    <p:nvPicPr>
                      <p:cNvPr id="0" name="Oggetto 99"/>
                      <p:cNvPicPr>
                        <a:picLocks noChangeAspect="1" noChangeArrowheads="1"/>
                      </p:cNvPicPr>
                      <p:nvPr/>
                    </p:nvPicPr>
                    <p:blipFill>
                      <a:blip r:embed="rId3"/>
                      <a:srcRect/>
                      <a:stretch>
                        <a:fillRect/>
                      </a:stretch>
                    </p:blipFill>
                    <p:spPr bwMode="auto">
                      <a:xfrm>
                        <a:off x="381375" y="1155700"/>
                        <a:ext cx="1276350" cy="5969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reccia a destra 5"/>
          <p:cNvSpPr/>
          <p:nvPr/>
        </p:nvSpPr>
        <p:spPr>
          <a:xfrm>
            <a:off x="1940808" y="1235789"/>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ggetto 6"/>
          <p:cNvGraphicFramePr>
            <a:graphicFrameLocks noChangeAspect="1"/>
          </p:cNvGraphicFramePr>
          <p:nvPr>
            <p:extLst>
              <p:ext uri="{D42A27DB-BD31-4B8C-83A1-F6EECF244321}">
                <p14:modId xmlns:p14="http://schemas.microsoft.com/office/powerpoint/2010/main" val="1953028439"/>
              </p:ext>
            </p:extLst>
          </p:nvPr>
        </p:nvGraphicFramePr>
        <p:xfrm>
          <a:off x="163889" y="2179639"/>
          <a:ext cx="2770187" cy="655637"/>
        </p:xfrm>
        <a:graphic>
          <a:graphicData uri="http://schemas.openxmlformats.org/presentationml/2006/ole">
            <mc:AlternateContent xmlns:mc="http://schemas.openxmlformats.org/markup-compatibility/2006">
              <mc:Choice xmlns:v="urn:schemas-microsoft-com:vml" Requires="v">
                <p:oleObj name="Equazione" r:id="rId4" imgW="1790640" imgH="431640" progId="Equation.3">
                  <p:embed/>
                </p:oleObj>
              </mc:Choice>
              <mc:Fallback>
                <p:oleObj name="Equazione" r:id="rId4" imgW="1790640" imgH="431640" progId="Equation.3">
                  <p:embed/>
                  <p:pic>
                    <p:nvPicPr>
                      <p:cNvPr id="0" name="Oggetto 105"/>
                      <p:cNvPicPr>
                        <a:picLocks noChangeAspect="1" noChangeArrowheads="1"/>
                      </p:cNvPicPr>
                      <p:nvPr/>
                    </p:nvPicPr>
                    <p:blipFill>
                      <a:blip r:embed="rId5"/>
                      <a:srcRect/>
                      <a:stretch>
                        <a:fillRect/>
                      </a:stretch>
                    </p:blipFill>
                    <p:spPr bwMode="auto">
                      <a:xfrm>
                        <a:off x="163889" y="2179639"/>
                        <a:ext cx="2770187" cy="65563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Freccia a destra 7"/>
          <p:cNvSpPr/>
          <p:nvPr/>
        </p:nvSpPr>
        <p:spPr>
          <a:xfrm>
            <a:off x="3039214" y="2291746"/>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sellaDiTesto 9"/>
          <p:cNvSpPr txBox="1"/>
          <p:nvPr/>
        </p:nvSpPr>
        <p:spPr>
          <a:xfrm>
            <a:off x="3500968" y="2109955"/>
            <a:ext cx="8532180" cy="830997"/>
          </a:xfrm>
          <a:prstGeom prst="rect">
            <a:avLst/>
          </a:prstGeom>
          <a:noFill/>
        </p:spPr>
        <p:txBody>
          <a:bodyPr wrap="square" rtlCol="0">
            <a:spAutoFit/>
          </a:bodyPr>
          <a:lstStyle/>
          <a:p>
            <a:pPr algn="just"/>
            <a:r>
              <a:rPr lang="en-US" sz="1600" dirty="0"/>
              <a:t>Moreover </a:t>
            </a:r>
            <a:r>
              <a:rPr lang="en-GB" sz="1600" dirty="0">
                <a:solidFill>
                  <a:srgbClr val="000000"/>
                </a:solidFill>
              </a:rPr>
              <a:t>when particles get high velocities the drift spaces get longer and one looses on the efficiency. </a:t>
            </a:r>
            <a:r>
              <a:rPr lang="en-US" sz="1600" dirty="0"/>
              <a:t>The </a:t>
            </a:r>
            <a:r>
              <a:rPr lang="en-US" sz="1600" b="1" dirty="0"/>
              <a:t>average accelerating gradient (</a:t>
            </a:r>
            <a:r>
              <a:rPr lang="en-US" sz="1600" b="1" dirty="0" err="1"/>
              <a:t>E</a:t>
            </a:r>
            <a:r>
              <a:rPr lang="en-US" sz="1600" b="1" baseline="-25000" dirty="0" err="1"/>
              <a:t>acc</a:t>
            </a:r>
            <a:r>
              <a:rPr lang="en-US" sz="1600" b="1" baseline="-25000" dirty="0"/>
              <a:t> </a:t>
            </a:r>
            <a:r>
              <a:rPr lang="en-US" sz="1600" b="1" dirty="0"/>
              <a:t>[V/m]) increase pushes towards small </a:t>
            </a:r>
            <a:r>
              <a:rPr lang="en-US" sz="1600" b="1" dirty="0">
                <a:sym typeface="Symbol" pitchFamily="18" charset="2"/>
              </a:rPr>
              <a:t></a:t>
            </a:r>
            <a:r>
              <a:rPr lang="en-US" sz="1600" b="1" baseline="-25000" dirty="0"/>
              <a:t>RF</a:t>
            </a:r>
            <a:r>
              <a:rPr lang="en-US" sz="1600" b="1" dirty="0"/>
              <a:t> </a:t>
            </a:r>
            <a:r>
              <a:rPr lang="en-US" sz="1600" dirty="0"/>
              <a:t>(high frequencies). </a:t>
            </a:r>
          </a:p>
        </p:txBody>
      </p:sp>
      <p:sp>
        <p:nvSpPr>
          <p:cNvPr id="12" name="CasellaDiTesto 11"/>
          <p:cNvSpPr txBox="1"/>
          <p:nvPr/>
        </p:nvSpPr>
        <p:spPr>
          <a:xfrm>
            <a:off x="48000" y="3609545"/>
            <a:ext cx="6153280" cy="2800767"/>
          </a:xfrm>
          <a:prstGeom prst="rect">
            <a:avLst/>
          </a:prstGeom>
          <a:noFill/>
        </p:spPr>
        <p:txBody>
          <a:bodyPr wrap="square" rtlCol="0">
            <a:spAutoFit/>
          </a:bodyPr>
          <a:lstStyle/>
          <a:p>
            <a:pPr algn="just"/>
            <a:r>
              <a:rPr lang="en-US" sz="1600" dirty="0"/>
              <a:t>High frequency, high power </a:t>
            </a:r>
            <a:r>
              <a:rPr lang="en-US" sz="1600" b="1" dirty="0"/>
              <a:t>sources</a:t>
            </a:r>
            <a:r>
              <a:rPr lang="en-US" sz="1600" dirty="0"/>
              <a:t> became available after the </a:t>
            </a:r>
            <a:r>
              <a:rPr lang="en-US" sz="1600" b="1" dirty="0"/>
              <a:t>2</a:t>
            </a:r>
            <a:r>
              <a:rPr lang="en-US" sz="1600" b="1" baseline="30000" dirty="0"/>
              <a:t>nd</a:t>
            </a:r>
            <a:r>
              <a:rPr lang="en-US" sz="1600" b="1" dirty="0"/>
              <a:t> world war</a:t>
            </a:r>
            <a:r>
              <a:rPr lang="en-US" sz="1600" dirty="0"/>
              <a:t> pushed by </a:t>
            </a:r>
            <a:r>
              <a:rPr lang="en-US" sz="1600" b="1" dirty="0"/>
              <a:t>military</a:t>
            </a:r>
            <a:r>
              <a:rPr lang="en-US" sz="1600" dirty="0"/>
              <a:t> technology needs (such as </a:t>
            </a:r>
            <a:r>
              <a:rPr lang="en-US" sz="1600" b="1" dirty="0"/>
              <a:t>radar</a:t>
            </a:r>
            <a:r>
              <a:rPr lang="en-US" sz="1600" dirty="0"/>
              <a:t>). Moreover, the concept of equipotential DT can not be applied at small </a:t>
            </a:r>
            <a:r>
              <a:rPr lang="en-US" sz="1600" dirty="0">
                <a:sym typeface="Symbol" pitchFamily="18" charset="2"/>
              </a:rPr>
              <a:t></a:t>
            </a:r>
            <a:r>
              <a:rPr lang="en-US" sz="1600" baseline="-25000" dirty="0"/>
              <a:t>RF</a:t>
            </a:r>
            <a:r>
              <a:rPr lang="en-US" sz="1600" dirty="0"/>
              <a:t> and </a:t>
            </a:r>
            <a:r>
              <a:rPr lang="en-GB" sz="1600" dirty="0">
                <a:solidFill>
                  <a:srgbClr val="000000"/>
                </a:solidFill>
              </a:rPr>
              <a:t>the </a:t>
            </a:r>
            <a:r>
              <a:rPr lang="en-GB" sz="1600" b="1" dirty="0"/>
              <a:t>power lost by radiation is proportional to the RF frequency. </a:t>
            </a:r>
          </a:p>
          <a:p>
            <a:pPr algn="just"/>
            <a:endParaRPr lang="en-GB" sz="1600" b="1" dirty="0"/>
          </a:p>
          <a:p>
            <a:pPr algn="just"/>
            <a:endParaRPr lang="en-GB" sz="1600" b="1" dirty="0"/>
          </a:p>
          <a:p>
            <a:pPr algn="just"/>
            <a:endParaRPr lang="en-GB" sz="1600" b="1" dirty="0"/>
          </a:p>
          <a:p>
            <a:pPr algn="just"/>
            <a:endParaRPr lang="en-GB" sz="1600" b="1" dirty="0"/>
          </a:p>
          <a:p>
            <a:pPr algn="just"/>
            <a:endParaRPr lang="en-GB" sz="1600" b="1" dirty="0"/>
          </a:p>
          <a:p>
            <a:pPr algn="just"/>
            <a:r>
              <a:rPr lang="en-GB" sz="1600" b="1" dirty="0"/>
              <a:t>As a consequence </a:t>
            </a:r>
            <a:r>
              <a:rPr lang="en-US" sz="1600" dirty="0"/>
              <a:t>we must consider </a:t>
            </a:r>
            <a:r>
              <a:rPr lang="en-US" sz="1600" b="1" dirty="0"/>
              <a:t>accelerating structures different from drift tubes</a:t>
            </a:r>
            <a:r>
              <a:rPr lang="en-US" sz="1600" dirty="0"/>
              <a:t>. </a:t>
            </a:r>
          </a:p>
        </p:txBody>
      </p:sp>
      <p:sp>
        <p:nvSpPr>
          <p:cNvPr id="13" name="Parentesi graffa chiusa 12"/>
          <p:cNvSpPr/>
          <p:nvPr/>
        </p:nvSpPr>
        <p:spPr>
          <a:xfrm rot="5400000">
            <a:off x="2853736" y="223886"/>
            <a:ext cx="541808" cy="601816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ttangolo 14"/>
          <p:cNvSpPr/>
          <p:nvPr/>
        </p:nvSpPr>
        <p:spPr>
          <a:xfrm>
            <a:off x="7557231" y="3177164"/>
            <a:ext cx="4409448" cy="830997"/>
          </a:xfrm>
          <a:prstGeom prst="rect">
            <a:avLst/>
          </a:prstGeom>
        </p:spPr>
        <p:txBody>
          <a:bodyPr wrap="square">
            <a:spAutoFit/>
          </a:bodyPr>
          <a:lstStyle/>
          <a:p>
            <a:pPr algn="just"/>
            <a:r>
              <a:rPr lang="en-GB" sz="1600" dirty="0">
                <a:solidFill>
                  <a:srgbClr val="000000"/>
                </a:solidFill>
                <a:sym typeface="Symbol"/>
              </a:rPr>
              <a:t></a:t>
            </a:r>
            <a:r>
              <a:rPr lang="en-GB" sz="1600" dirty="0">
                <a:solidFill>
                  <a:srgbClr val="000000"/>
                </a:solidFill>
              </a:rPr>
              <a:t>The solution consists of </a:t>
            </a:r>
            <a:r>
              <a:rPr lang="en-GB" sz="1600" b="1" dirty="0"/>
              <a:t>enclosing the system in a cavity</a:t>
            </a:r>
            <a:r>
              <a:rPr lang="en-GB" sz="1600" dirty="0">
                <a:solidFill>
                  <a:srgbClr val="FF0000"/>
                </a:solidFill>
              </a:rPr>
              <a:t> </a:t>
            </a:r>
            <a:r>
              <a:rPr lang="en-GB" sz="1600" dirty="0">
                <a:solidFill>
                  <a:srgbClr val="000000"/>
                </a:solidFill>
              </a:rPr>
              <a:t>which resonant frequency matches the RF generator frequency.</a:t>
            </a:r>
          </a:p>
        </p:txBody>
      </p:sp>
      <p:sp>
        <p:nvSpPr>
          <p:cNvPr id="16" name="Rettangolo 15"/>
          <p:cNvSpPr/>
          <p:nvPr/>
        </p:nvSpPr>
        <p:spPr>
          <a:xfrm>
            <a:off x="7557231" y="4143981"/>
            <a:ext cx="4453128" cy="584775"/>
          </a:xfrm>
          <a:prstGeom prst="rect">
            <a:avLst/>
          </a:prstGeom>
        </p:spPr>
        <p:txBody>
          <a:bodyPr wrap="square">
            <a:spAutoFit/>
          </a:bodyPr>
          <a:lstStyle/>
          <a:p>
            <a:pPr algn="just"/>
            <a:r>
              <a:rPr lang="en-GB" sz="1600" dirty="0">
                <a:sym typeface="Symbol"/>
              </a:rPr>
              <a:t></a:t>
            </a:r>
            <a:r>
              <a:rPr lang="en-GB" sz="1600" dirty="0"/>
              <a:t>Each cavity can be independently powered from the RF generator</a:t>
            </a:r>
            <a:endParaRPr lang="en-US" sz="1600" dirty="0"/>
          </a:p>
        </p:txBody>
      </p:sp>
      <p:sp>
        <p:nvSpPr>
          <p:cNvPr id="61" name="Memoria ad accesso diretto 60"/>
          <p:cNvSpPr/>
          <p:nvPr/>
        </p:nvSpPr>
        <p:spPr>
          <a:xfrm>
            <a:off x="7466212" y="5763400"/>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Memoria ad accesso diretto 61"/>
          <p:cNvSpPr/>
          <p:nvPr/>
        </p:nvSpPr>
        <p:spPr>
          <a:xfrm>
            <a:off x="8630537" y="5763400"/>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8216789" y="4755338"/>
            <a:ext cx="322308" cy="300990"/>
            <a:chOff x="5180833" y="4861042"/>
            <a:chExt cx="322308" cy="300990"/>
          </a:xfrm>
        </p:grpSpPr>
        <p:sp>
          <p:nvSpPr>
            <p:cNvPr id="63" name="Ovale 62"/>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igura a mano libera 63"/>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9" name="Connettore 1 68"/>
          <p:cNvCxnSpPr>
            <a:endCxn id="61" idx="0"/>
          </p:cNvCxnSpPr>
          <p:nvPr/>
        </p:nvCxnSpPr>
        <p:spPr>
          <a:xfrm>
            <a:off x="7797940" y="4908744"/>
            <a:ext cx="0" cy="85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a:stCxn id="62" idx="0"/>
          </p:cNvCxnSpPr>
          <p:nvPr/>
        </p:nvCxnSpPr>
        <p:spPr>
          <a:xfrm flipV="1">
            <a:off x="8962265" y="4905834"/>
            <a:ext cx="0" cy="8575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a:endCxn id="63" idx="6"/>
          </p:cNvCxnSpPr>
          <p:nvPr/>
        </p:nvCxnSpPr>
        <p:spPr>
          <a:xfrm flipH="1" flipV="1">
            <a:off x="8539097" y="4905833"/>
            <a:ext cx="414024" cy="2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a:endCxn id="63" idx="2"/>
          </p:cNvCxnSpPr>
          <p:nvPr/>
        </p:nvCxnSpPr>
        <p:spPr>
          <a:xfrm>
            <a:off x="7797941" y="4905833"/>
            <a:ext cx="4188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uppo 89"/>
          <p:cNvGrpSpPr/>
          <p:nvPr/>
        </p:nvGrpSpPr>
        <p:grpSpPr>
          <a:xfrm>
            <a:off x="9886325" y="5326886"/>
            <a:ext cx="1873501" cy="1285337"/>
            <a:chOff x="6917341" y="5459172"/>
            <a:chExt cx="1873501" cy="1285337"/>
          </a:xfrm>
        </p:grpSpPr>
        <p:sp>
          <p:nvSpPr>
            <p:cNvPr id="84" name="Memoria ad accesso diretto 83"/>
            <p:cNvSpPr/>
            <p:nvPr/>
          </p:nvSpPr>
          <p:spPr>
            <a:xfrm>
              <a:off x="6917341"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7249069" y="5459172"/>
              <a:ext cx="1164325" cy="1285337"/>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Memoria ad accesso diretto 86"/>
            <p:cNvSpPr/>
            <p:nvPr/>
          </p:nvSpPr>
          <p:spPr>
            <a:xfrm>
              <a:off x="6917341" y="5890183"/>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Memoria ad accesso diretto 87"/>
            <p:cNvSpPr/>
            <p:nvPr/>
          </p:nvSpPr>
          <p:spPr>
            <a:xfrm flipH="1">
              <a:off x="7249069" y="5459172"/>
              <a:ext cx="1164325" cy="1285337"/>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Memoria ad accesso diretto 84"/>
            <p:cNvSpPr/>
            <p:nvPr/>
          </p:nvSpPr>
          <p:spPr>
            <a:xfrm>
              <a:off x="8127386"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Memoria ad accesso diretto 88"/>
            <p:cNvSpPr/>
            <p:nvPr/>
          </p:nvSpPr>
          <p:spPr>
            <a:xfrm flipH="1">
              <a:off x="8127386" y="5887990"/>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ttangolo 94"/>
          <p:cNvSpPr/>
          <p:nvPr/>
        </p:nvSpPr>
        <p:spPr>
          <a:xfrm>
            <a:off x="10754996" y="5213143"/>
            <a:ext cx="45719"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ccia a destra 96"/>
          <p:cNvSpPr/>
          <p:nvPr/>
        </p:nvSpPr>
        <p:spPr>
          <a:xfrm>
            <a:off x="9474844" y="5232193"/>
            <a:ext cx="411480" cy="344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ttore 2 10"/>
          <p:cNvCxnSpPr/>
          <p:nvPr/>
        </p:nvCxnSpPr>
        <p:spPr>
          <a:xfrm>
            <a:off x="10218053" y="4853168"/>
            <a:ext cx="510273" cy="147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9845303" y="4592894"/>
            <a:ext cx="853760" cy="276999"/>
          </a:xfrm>
          <a:prstGeom prst="rect">
            <a:avLst/>
          </a:prstGeom>
          <a:noFill/>
        </p:spPr>
        <p:txBody>
          <a:bodyPr wrap="none" rtlCol="0">
            <a:spAutoFit/>
          </a:bodyPr>
          <a:lstStyle/>
          <a:p>
            <a:r>
              <a:rPr lang="en-US" sz="1200" dirty="0"/>
              <a:t>waveguide</a:t>
            </a:r>
          </a:p>
        </p:txBody>
      </p:sp>
      <p:sp>
        <p:nvSpPr>
          <p:cNvPr id="9" name="Freccia a destra 8"/>
          <p:cNvSpPr/>
          <p:nvPr/>
        </p:nvSpPr>
        <p:spPr>
          <a:xfrm>
            <a:off x="6370091" y="4253805"/>
            <a:ext cx="863358" cy="1190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16"/>
          <p:cNvSpPr/>
          <p:nvPr/>
        </p:nvSpPr>
        <p:spPr>
          <a:xfrm>
            <a:off x="7396964" y="3152693"/>
            <a:ext cx="4613396" cy="35485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a:stCxn id="61" idx="4"/>
            <a:endCxn id="62" idx="1"/>
          </p:cNvCxnSpPr>
          <p:nvPr/>
        </p:nvCxnSpPr>
        <p:spPr>
          <a:xfrm>
            <a:off x="8129669" y="5975057"/>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0583621" y="5967360"/>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8155477" y="6046533"/>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8" name="CasellaDiTesto 47"/>
          <p:cNvSpPr txBox="1"/>
          <p:nvPr/>
        </p:nvSpPr>
        <p:spPr>
          <a:xfrm>
            <a:off x="10621319" y="6070098"/>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4" name="Freccia a destra 43"/>
          <p:cNvSpPr/>
          <p:nvPr/>
        </p:nvSpPr>
        <p:spPr>
          <a:xfrm rot="5400000">
            <a:off x="2880158" y="4720159"/>
            <a:ext cx="664057" cy="1077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059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fade">
                                      <p:cBhvr>
                                        <p:cTn id="18" dur="500"/>
                                        <p:tgtEl>
                                          <p:spTgt spid="9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500"/>
                                        <p:tgtEl>
                                          <p:spTgt spid="62"/>
                                        </p:tgtEl>
                                      </p:cBhvr>
                                    </p:animEffect>
                                  </p:childTnLst>
                                </p:cTn>
                              </p:par>
                              <p:par>
                                <p:cTn id="34" presetID="10" presetClass="entr" presetSubtype="0" fill="hold" nodeType="with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par>
                                <p:cTn id="37" presetID="10" presetClass="entr" presetSubtype="0" fill="hold"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par>
                                <p:cTn id="40" presetID="10" presetClass="entr" presetSubtype="0"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500"/>
                                        <p:tgtEl>
                                          <p:spTgt spid="72"/>
                                        </p:tgtEl>
                                      </p:cBhvr>
                                    </p:animEffect>
                                  </p:childTnLst>
                                </p:cTn>
                              </p:par>
                              <p:par>
                                <p:cTn id="43" presetID="10" presetClass="entr" presetSubtype="0"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fade">
                                      <p:cBhvr>
                                        <p:cTn id="45" dur="500"/>
                                        <p:tgtEl>
                                          <p:spTgt spid="74"/>
                                        </p:tgtEl>
                                      </p:cBhvr>
                                    </p:animEffect>
                                  </p:childTnLst>
                                </p:cTn>
                              </p:par>
                              <p:par>
                                <p:cTn id="46" presetID="10" presetClass="entr" presetSubtype="0" fill="hold"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cTn>
                              </p:par>
                              <p:par>
                                <p:cTn id="49" presetID="10" presetClass="entr" presetSubtype="0" fill="hold" nodeType="with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fade">
                                      <p:cBhvr>
                                        <p:cTn id="54" dur="500"/>
                                        <p:tgtEl>
                                          <p:spTgt spid="9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500"/>
                                        <p:tgtEl>
                                          <p:spTgt spid="97"/>
                                        </p:tgtEl>
                                      </p:cBhvr>
                                    </p:animEffect>
                                  </p:childTnLst>
                                </p:cTn>
                              </p:par>
                              <p:par>
                                <p:cTn id="58" presetID="10"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par>
                                <p:cTn id="70" presetID="1"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46"/>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2" grpId="0"/>
      <p:bldP spid="13" grpId="0" animBg="1"/>
      <p:bldP spid="15" grpId="0"/>
      <p:bldP spid="16" grpId="0"/>
      <p:bldP spid="61" grpId="0" animBg="1"/>
      <p:bldP spid="62" grpId="0" animBg="1"/>
      <p:bldP spid="95" grpId="0" animBg="1"/>
      <p:bldP spid="97" grpId="0" animBg="1"/>
      <p:bldP spid="14" grpId="0"/>
      <p:bldP spid="9" grpId="0" animBg="1"/>
      <p:bldP spid="17" grpId="0" animBg="1"/>
      <p:bldP spid="24" grpId="0"/>
      <p:bldP spid="48" grpId="0"/>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200" b="1" cap="all" dirty="0"/>
              <a:t>RF CAVITIES</a:t>
            </a:r>
          </a:p>
        </p:txBody>
      </p:sp>
      <p:sp>
        <p:nvSpPr>
          <p:cNvPr id="9" name="Rettangolo 8"/>
          <p:cNvSpPr/>
          <p:nvPr/>
        </p:nvSpPr>
        <p:spPr>
          <a:xfrm>
            <a:off x="0" y="557642"/>
            <a:ext cx="5885688" cy="3539430"/>
          </a:xfrm>
          <a:prstGeom prst="rect">
            <a:avLst/>
          </a:prstGeom>
        </p:spPr>
        <p:txBody>
          <a:bodyPr wrap="square">
            <a:spAutoFit/>
          </a:bodyPr>
          <a:lstStyle/>
          <a:p>
            <a:pPr algn="just"/>
            <a:r>
              <a:rPr lang="en-US" sz="1400" dirty="0">
                <a:sym typeface="Symbol"/>
              </a:rPr>
              <a:t></a:t>
            </a:r>
            <a:r>
              <a:rPr lang="en-US" sz="1400" dirty="0"/>
              <a:t>High frequency RF accelerating fields are confined in </a:t>
            </a:r>
            <a:r>
              <a:rPr lang="en-US" sz="1400" b="1" dirty="0"/>
              <a:t>cavities</a:t>
            </a:r>
            <a:r>
              <a:rPr lang="en-US" sz="1400" dirty="0"/>
              <a:t>. </a:t>
            </a:r>
          </a:p>
          <a:p>
            <a:pPr algn="just"/>
            <a:endParaRPr lang="en-US" sz="1400" dirty="0"/>
          </a:p>
          <a:p>
            <a:pPr algn="just"/>
            <a:r>
              <a:rPr lang="en-US" sz="1400" dirty="0">
                <a:sym typeface="Symbol"/>
              </a:rPr>
              <a:t></a:t>
            </a:r>
            <a:r>
              <a:rPr lang="en-US" sz="1400" dirty="0"/>
              <a:t>The cavities are </a:t>
            </a:r>
            <a:r>
              <a:rPr lang="en-US" sz="1400" b="1" dirty="0"/>
              <a:t>metallic closed volumes </a:t>
            </a:r>
            <a:r>
              <a:rPr lang="en-US" sz="1400" dirty="0"/>
              <a:t>were the </a:t>
            </a:r>
            <a:r>
              <a:rPr lang="en-US" sz="1400" dirty="0" err="1"/>
              <a:t>e.m</a:t>
            </a:r>
            <a:r>
              <a:rPr lang="en-US" sz="1400" dirty="0"/>
              <a:t> fields has a particular spatial configuration (</a:t>
            </a:r>
            <a:r>
              <a:rPr lang="en-US" sz="1400" b="1" dirty="0"/>
              <a:t>resonant modes</a:t>
            </a:r>
            <a:r>
              <a:rPr lang="en-US" sz="1400" dirty="0"/>
              <a:t>) whose components, including the accelerating field </a:t>
            </a:r>
            <a:r>
              <a:rPr lang="en-US" sz="1400" b="1" dirty="0" err="1"/>
              <a:t>E</a:t>
            </a:r>
            <a:r>
              <a:rPr lang="en-US" sz="1400" b="1" baseline="-25000" dirty="0" err="1"/>
              <a:t>z</a:t>
            </a:r>
            <a:r>
              <a:rPr lang="en-US" sz="1400" dirty="0"/>
              <a:t>, oscillate at some specific frequencies </a:t>
            </a:r>
            <a:r>
              <a:rPr lang="en-US" sz="1400" b="1" dirty="0" err="1"/>
              <a:t>f</a:t>
            </a:r>
            <a:r>
              <a:rPr lang="en-US" sz="1400" b="1" baseline="-25000" dirty="0" err="1"/>
              <a:t>RF</a:t>
            </a:r>
            <a:r>
              <a:rPr lang="en-US" sz="1400" dirty="0"/>
              <a:t> (resonant frequency) characteristic of the mode. </a:t>
            </a:r>
          </a:p>
          <a:p>
            <a:pPr algn="just"/>
            <a:endParaRPr lang="en-US" sz="1400" dirty="0"/>
          </a:p>
          <a:p>
            <a:pPr algn="just"/>
            <a:r>
              <a:rPr lang="en-US" sz="1400" dirty="0">
                <a:sym typeface="Symbol"/>
              </a:rPr>
              <a:t>The modes are </a:t>
            </a:r>
            <a:r>
              <a:rPr lang="en-US" sz="1400" dirty="0"/>
              <a:t>excited by </a:t>
            </a:r>
            <a:r>
              <a:rPr lang="en-US" sz="1400" b="1" dirty="0"/>
              <a:t>RF generators</a:t>
            </a:r>
            <a:r>
              <a:rPr lang="en-US" sz="1400" dirty="0"/>
              <a:t> that are </a:t>
            </a:r>
            <a:r>
              <a:rPr lang="en-US" sz="1400" b="1" dirty="0"/>
              <a:t>coupled to the cavities </a:t>
            </a:r>
            <a:r>
              <a:rPr lang="en-US" sz="1400" dirty="0"/>
              <a:t>through waveguides, coaxial cables, etc…</a:t>
            </a:r>
          </a:p>
          <a:p>
            <a:pPr algn="just"/>
            <a:endParaRPr lang="en-US" sz="1400" dirty="0"/>
          </a:p>
          <a:p>
            <a:pPr algn="just"/>
            <a:r>
              <a:rPr lang="en-US" sz="1400" dirty="0">
                <a:sym typeface="Symbol"/>
              </a:rPr>
              <a:t></a:t>
            </a:r>
            <a:r>
              <a:rPr lang="en-US" sz="1400" dirty="0"/>
              <a:t>The resonant modes are called </a:t>
            </a:r>
            <a:r>
              <a:rPr lang="en-US" sz="1400" b="1" dirty="0"/>
              <a:t>Standing Wave (SW) modes </a:t>
            </a:r>
            <a:r>
              <a:rPr lang="en-US" sz="1400" dirty="0"/>
              <a:t>(spatial fixed configuration, oscillating in time).</a:t>
            </a:r>
          </a:p>
          <a:p>
            <a:pPr algn="just"/>
            <a:endParaRPr lang="en-US" sz="1400" dirty="0"/>
          </a:p>
          <a:p>
            <a:pPr algn="just"/>
            <a:r>
              <a:rPr lang="en-US" sz="1400" dirty="0">
                <a:sym typeface="Symbol"/>
              </a:rPr>
              <a:t></a:t>
            </a:r>
            <a:r>
              <a:rPr lang="en-US" sz="1400" dirty="0"/>
              <a:t>The spatial and temporal field profiles in a cavity have to be computed (analytically or numerically) </a:t>
            </a:r>
            <a:r>
              <a:rPr lang="en-US" sz="1400" b="1" dirty="0"/>
              <a:t>by solving the Maxwell equations </a:t>
            </a:r>
            <a:r>
              <a:rPr lang="en-US" sz="1400" dirty="0"/>
              <a:t>with the proper boundary conditions.</a:t>
            </a:r>
          </a:p>
        </p:txBody>
      </p:sp>
      <p:pic>
        <p:nvPicPr>
          <p:cNvPr id="12" name="Immagine 11"/>
          <p:cNvPicPr>
            <a:picLocks noChangeAspect="1"/>
          </p:cNvPicPr>
          <p:nvPr/>
        </p:nvPicPr>
        <p:blipFill rotWithShape="1">
          <a:blip r:embed="rId2" cstate="print">
            <a:extLst>
              <a:ext uri="{28A0092B-C50C-407E-A947-70E740481C1C}">
                <a14:useLocalDpi xmlns:a14="http://schemas.microsoft.com/office/drawing/2010/main" val="0"/>
              </a:ext>
            </a:extLst>
          </a:blip>
          <a:srcRect b="19560"/>
          <a:stretch/>
        </p:blipFill>
        <p:spPr>
          <a:xfrm>
            <a:off x="8463590" y="473306"/>
            <a:ext cx="2066405" cy="1282681"/>
          </a:xfrm>
          <a:prstGeom prst="rect">
            <a:avLst/>
          </a:prstGeom>
        </p:spPr>
      </p:pic>
      <p:pic>
        <p:nvPicPr>
          <p:cNvPr id="13"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8714118" y="2348805"/>
            <a:ext cx="1190006" cy="1323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7395980" y="2343510"/>
            <a:ext cx="1271544" cy="1329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asellaDiTesto 14"/>
          <p:cNvSpPr txBox="1"/>
          <p:nvPr/>
        </p:nvSpPr>
        <p:spPr>
          <a:xfrm>
            <a:off x="7861245" y="1987894"/>
            <a:ext cx="309700" cy="369332"/>
          </a:xfrm>
          <a:prstGeom prst="rect">
            <a:avLst/>
          </a:prstGeom>
          <a:noFill/>
        </p:spPr>
        <p:txBody>
          <a:bodyPr wrap="none" rtlCol="0">
            <a:spAutoFit/>
          </a:bodyPr>
          <a:lstStyle/>
          <a:p>
            <a:r>
              <a:rPr lang="en-US" dirty="0"/>
              <a:t>B</a:t>
            </a:r>
          </a:p>
        </p:txBody>
      </p:sp>
      <p:sp>
        <p:nvSpPr>
          <p:cNvPr id="16" name="CasellaDiTesto 15"/>
          <p:cNvSpPr txBox="1"/>
          <p:nvPr/>
        </p:nvSpPr>
        <p:spPr>
          <a:xfrm>
            <a:off x="9031736" y="1998308"/>
            <a:ext cx="296876" cy="369332"/>
          </a:xfrm>
          <a:prstGeom prst="rect">
            <a:avLst/>
          </a:prstGeom>
          <a:noFill/>
        </p:spPr>
        <p:txBody>
          <a:bodyPr wrap="none" rtlCol="0">
            <a:spAutoFit/>
          </a:bodyPr>
          <a:lstStyle/>
          <a:p>
            <a:r>
              <a:rPr lang="en-US" dirty="0"/>
              <a:t>E</a:t>
            </a:r>
          </a:p>
        </p:txBody>
      </p:sp>
      <p:pic>
        <p:nvPicPr>
          <p:cNvPr id="17" name="Picture 9" descr="Bell-shaped"/>
          <p:cNvPicPr>
            <a:picLocks noChangeAspect="1" noChangeArrowheads="1"/>
          </p:cNvPicPr>
          <p:nvPr/>
        </p:nvPicPr>
        <p:blipFill>
          <a:blip r:embed="rId5" cstate="print"/>
          <a:srcRect/>
          <a:stretch>
            <a:fillRect/>
          </a:stretch>
        </p:blipFill>
        <p:spPr bwMode="auto">
          <a:xfrm>
            <a:off x="10068067" y="2180256"/>
            <a:ext cx="1776284" cy="1492370"/>
          </a:xfrm>
          <a:prstGeom prst="rect">
            <a:avLst/>
          </a:prstGeom>
          <a:noFill/>
        </p:spPr>
      </p:pic>
      <p:pic>
        <p:nvPicPr>
          <p:cNvPr id="1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l="17719" t="12549" r="17719" b="15150"/>
          <a:stretch>
            <a:fillRect/>
          </a:stretch>
        </p:blipFill>
        <p:spPr bwMode="auto">
          <a:xfrm>
            <a:off x="7015861" y="4431956"/>
            <a:ext cx="2471625" cy="198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13587" y="4837536"/>
            <a:ext cx="2715768" cy="1880921"/>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6793" y="4310647"/>
            <a:ext cx="1883757" cy="2231246"/>
          </a:xfrm>
          <a:prstGeom prst="rect">
            <a:avLst/>
          </a:prstGeom>
        </p:spPr>
      </p:pic>
      <p:pic>
        <p:nvPicPr>
          <p:cNvPr id="21" name="Picture 5" descr="pill0-E.gif"/>
          <p:cNvPicPr>
            <a:picLocks noChangeAspect="1"/>
          </p:cNvPicPr>
          <p:nvPr/>
        </p:nvPicPr>
        <p:blipFill>
          <a:blip r:embed="rId9" cstate="print">
            <a:clrChange>
              <a:clrFrom>
                <a:srgbClr val="FFFFFF"/>
              </a:clrFrom>
              <a:clrTo>
                <a:srgbClr val="FFFFFF">
                  <a:alpha val="0"/>
                </a:srgbClr>
              </a:clrTo>
            </a:clrChange>
          </a:blip>
          <a:stretch>
            <a:fillRect/>
          </a:stretch>
        </p:blipFill>
        <p:spPr>
          <a:xfrm>
            <a:off x="1140269" y="4615779"/>
            <a:ext cx="1080389" cy="2120911"/>
          </a:xfrm>
          <a:prstGeom prst="rect">
            <a:avLst/>
          </a:prstGeom>
        </p:spPr>
      </p:pic>
      <p:sp>
        <p:nvSpPr>
          <p:cNvPr id="22" name="CasellaDiTesto 21"/>
          <p:cNvSpPr txBox="1"/>
          <p:nvPr/>
        </p:nvSpPr>
        <p:spPr>
          <a:xfrm>
            <a:off x="47043" y="6419438"/>
            <a:ext cx="1249060" cy="261610"/>
          </a:xfrm>
          <a:prstGeom prst="rect">
            <a:avLst/>
          </a:prstGeom>
          <a:noFill/>
        </p:spPr>
        <p:txBody>
          <a:bodyPr wrap="none" rtlCol="0">
            <a:spAutoFit/>
          </a:bodyPr>
          <a:lstStyle/>
          <a:p>
            <a:r>
              <a:rPr lang="en-US" sz="1100" dirty="0"/>
              <a:t>Courtesy E. Jensen</a:t>
            </a:r>
          </a:p>
        </p:txBody>
      </p:sp>
      <p:cxnSp>
        <p:nvCxnSpPr>
          <p:cNvPr id="3" name="Connettore 2 2"/>
          <p:cNvCxnSpPr>
            <a:endCxn id="12" idx="1"/>
          </p:cNvCxnSpPr>
          <p:nvPr/>
        </p:nvCxnSpPr>
        <p:spPr>
          <a:xfrm>
            <a:off x="5885689" y="764631"/>
            <a:ext cx="2577901" cy="3500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5873254" y="1472418"/>
            <a:ext cx="1662746" cy="8560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5828311" y="3068950"/>
            <a:ext cx="2117102" cy="13630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3739615" y="4603869"/>
            <a:ext cx="0" cy="7921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31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892" y="1125362"/>
            <a:ext cx="4480065" cy="1136817"/>
          </a:xfrm>
          <a:prstGeom prst="rect">
            <a:avLst/>
          </a:prstGeom>
        </p:spPr>
      </p:pic>
      <p:grpSp>
        <p:nvGrpSpPr>
          <p:cNvPr id="3" name="Gruppo 2"/>
          <p:cNvGrpSpPr/>
          <p:nvPr/>
        </p:nvGrpSpPr>
        <p:grpSpPr>
          <a:xfrm>
            <a:off x="6799139" y="714566"/>
            <a:ext cx="5056861" cy="1426521"/>
            <a:chOff x="4588248" y="1188663"/>
            <a:chExt cx="4473685" cy="1093527"/>
          </a:xfrm>
        </p:grpSpPr>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9406"/>
            <a:stretch/>
          </p:blipFill>
          <p:spPr>
            <a:xfrm>
              <a:off x="4588248" y="1188663"/>
              <a:ext cx="4473685" cy="1093527"/>
            </a:xfrm>
            <a:prstGeom prst="rect">
              <a:avLst/>
            </a:prstGeom>
          </p:spPr>
        </p:pic>
        <p:sp>
          <p:nvSpPr>
            <p:cNvPr id="5" name="Rettangolo 4"/>
            <p:cNvSpPr/>
            <p:nvPr/>
          </p:nvSpPr>
          <p:spPr>
            <a:xfrm>
              <a:off x="4693920" y="1697728"/>
              <a:ext cx="144780" cy="12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p:cNvSpPr/>
            <p:nvPr/>
          </p:nvSpPr>
          <p:spPr>
            <a:xfrm>
              <a:off x="4621530" y="1939291"/>
              <a:ext cx="331470" cy="208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Freccia a destra 6"/>
          <p:cNvSpPr/>
          <p:nvPr/>
        </p:nvSpPr>
        <p:spPr>
          <a:xfrm>
            <a:off x="5386917" y="1371282"/>
            <a:ext cx="1361265" cy="376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103025" y="513891"/>
            <a:ext cx="4872932" cy="523220"/>
          </a:xfrm>
          <a:prstGeom prst="rect">
            <a:avLst/>
          </a:prstGeom>
        </p:spPr>
        <p:txBody>
          <a:bodyPr wrap="square">
            <a:spAutoFit/>
          </a:bodyPr>
          <a:lstStyle/>
          <a:p>
            <a:pPr algn="just"/>
            <a:r>
              <a:rPr lang="en-US" sz="1400" b="1" dirty="0"/>
              <a:t>Alvarez's structure </a:t>
            </a:r>
            <a:r>
              <a:rPr lang="en-US" sz="1400" dirty="0"/>
              <a:t>can be described as a special DTL in which the electrodes are part of a </a:t>
            </a:r>
            <a:r>
              <a:rPr lang="en-US" sz="1400" b="1" dirty="0"/>
              <a:t>resonant macrostructure.</a:t>
            </a:r>
          </a:p>
        </p:txBody>
      </p:sp>
      <p:sp>
        <p:nvSpPr>
          <p:cNvPr id="10"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600" b="1" cap="all" dirty="0"/>
              <a:t>ALVAREZ STRUCTURES</a:t>
            </a:r>
          </a:p>
        </p:txBody>
      </p:sp>
      <p:sp>
        <p:nvSpPr>
          <p:cNvPr id="12" name="Rettangolo 11"/>
          <p:cNvSpPr/>
          <p:nvPr/>
        </p:nvSpPr>
        <p:spPr>
          <a:xfrm>
            <a:off x="93879" y="2364710"/>
            <a:ext cx="5741313" cy="3539430"/>
          </a:xfrm>
          <a:prstGeom prst="rect">
            <a:avLst/>
          </a:prstGeom>
        </p:spPr>
        <p:txBody>
          <a:bodyPr wrap="square">
            <a:spAutoFit/>
          </a:bodyPr>
          <a:lstStyle/>
          <a:p>
            <a:pPr algn="just" eaLnBrk="0" hangingPunct="0"/>
            <a:r>
              <a:rPr lang="en-US" altLang="en-US" sz="1400" dirty="0">
                <a:sym typeface="Symbol"/>
              </a:rPr>
              <a:t></a:t>
            </a:r>
            <a:r>
              <a:rPr lang="en-US" altLang="en-US" sz="1400" dirty="0"/>
              <a:t>The DTL operates in </a:t>
            </a:r>
            <a:r>
              <a:rPr lang="en-US" altLang="en-US" sz="1400" b="1" dirty="0"/>
              <a:t>0 mode </a:t>
            </a:r>
            <a:r>
              <a:rPr lang="en-US" altLang="en-US" sz="1400" dirty="0"/>
              <a:t>for </a:t>
            </a:r>
            <a:r>
              <a:rPr lang="en-US" altLang="en-US" sz="1400" b="1" dirty="0"/>
              <a:t>protons and  ions</a:t>
            </a:r>
            <a:r>
              <a:rPr lang="en-US" altLang="en-US" sz="1400" dirty="0"/>
              <a:t> in the range </a:t>
            </a:r>
            <a:r>
              <a:rPr lang="en-US" altLang="en-US" sz="1400" dirty="0">
                <a:sym typeface="Symbol"/>
              </a:rPr>
              <a:t></a:t>
            </a:r>
            <a:r>
              <a:rPr lang="en-US" altLang="en-US" sz="1400" dirty="0"/>
              <a:t>=0.05-0.5 (</a:t>
            </a:r>
            <a:r>
              <a:rPr lang="en-US" altLang="en-US" sz="1400" dirty="0" err="1"/>
              <a:t>f</a:t>
            </a:r>
            <a:r>
              <a:rPr lang="en-US" altLang="en-US" sz="1400" baseline="-25000" dirty="0" err="1"/>
              <a:t>RF</a:t>
            </a:r>
            <a:r>
              <a:rPr lang="en-US" altLang="en-US" sz="1400" dirty="0"/>
              <a:t>=50-400 MHz, </a:t>
            </a:r>
            <a:r>
              <a:rPr lang="en-US" altLang="en-US" sz="1400" dirty="0">
                <a:sym typeface="Symbol" panose="05050102010706020507" pitchFamily="18" charset="2"/>
              </a:rPr>
              <a:t></a:t>
            </a:r>
            <a:r>
              <a:rPr lang="en-US" altLang="en-US" sz="1400" baseline="-25000" dirty="0">
                <a:sym typeface="Symbol" panose="05050102010706020507" pitchFamily="18" charset="2"/>
              </a:rPr>
              <a:t>RF</a:t>
            </a:r>
            <a:r>
              <a:rPr lang="en-US" altLang="en-US" sz="1400" dirty="0">
                <a:sym typeface="Symbol" panose="05050102010706020507" pitchFamily="18" charset="2"/>
              </a:rPr>
              <a:t>=6-0.7 m</a:t>
            </a:r>
            <a:r>
              <a:rPr lang="en-US" altLang="en-US" sz="1400" dirty="0"/>
              <a:t>) 1-100 MeV;</a:t>
            </a:r>
          </a:p>
          <a:p>
            <a:pPr algn="just" eaLnBrk="0" hangingPunct="0"/>
            <a:endParaRPr lang="en-US" altLang="en-US" sz="1400" dirty="0"/>
          </a:p>
          <a:p>
            <a:pPr algn="just" eaLnBrk="0" hangingPunct="0"/>
            <a:endParaRPr lang="en-US" altLang="en-US" sz="1400" dirty="0"/>
          </a:p>
          <a:p>
            <a:pPr algn="just" eaLnBrk="0" hangingPunct="0"/>
            <a:r>
              <a:rPr lang="en-US" altLang="en-US" sz="1400" dirty="0">
                <a:sym typeface="Symbol"/>
              </a:rPr>
              <a:t></a:t>
            </a:r>
            <a:r>
              <a:rPr lang="en-US" altLang="en-US" sz="1400" dirty="0"/>
              <a:t>The beam is inside the “</a:t>
            </a:r>
            <a:r>
              <a:rPr lang="en-US" altLang="en-US" sz="1400" b="1" dirty="0"/>
              <a:t>drift tubes</a:t>
            </a:r>
            <a:r>
              <a:rPr lang="en-US" altLang="en-US" sz="1400" dirty="0"/>
              <a:t>” when the electric field is decelerating. </a:t>
            </a:r>
            <a:r>
              <a:rPr lang="en-US" sz="1400" dirty="0">
                <a:sym typeface="Symbol"/>
              </a:rPr>
              <a:t>The </a:t>
            </a:r>
            <a:r>
              <a:rPr lang="en-US" sz="1400" b="1" dirty="0">
                <a:sym typeface="Symbol"/>
              </a:rPr>
              <a:t>electric field </a:t>
            </a:r>
            <a:r>
              <a:rPr lang="en-US" sz="1400" dirty="0">
                <a:sym typeface="Symbol"/>
              </a:rPr>
              <a:t>is concentrated between gaps;</a:t>
            </a:r>
          </a:p>
          <a:p>
            <a:pPr algn="just" eaLnBrk="0" hangingPunct="0"/>
            <a:endParaRPr lang="en-US" altLang="en-US" sz="1400" dirty="0"/>
          </a:p>
          <a:p>
            <a:pPr algn="just" eaLnBrk="0" hangingPunct="0"/>
            <a:endParaRPr lang="en-US" altLang="en-US" sz="1400" dirty="0"/>
          </a:p>
          <a:p>
            <a:pPr algn="just" eaLnBrk="0" hangingPunct="0"/>
            <a:r>
              <a:rPr lang="en-US" altLang="en-US" sz="1400" dirty="0">
                <a:sym typeface="Symbol"/>
              </a:rPr>
              <a:t></a:t>
            </a:r>
            <a:r>
              <a:rPr lang="en-US" altLang="en-US" sz="1400" dirty="0"/>
              <a:t>The drift tubes are suspended by </a:t>
            </a:r>
            <a:r>
              <a:rPr lang="en-US" altLang="en-US" sz="1400" b="1" dirty="0"/>
              <a:t>stems</a:t>
            </a:r>
            <a:r>
              <a:rPr lang="en-US" altLang="en-US" sz="1400" dirty="0"/>
              <a:t>;</a:t>
            </a:r>
          </a:p>
          <a:p>
            <a:pPr algn="just" eaLnBrk="0" hangingPunct="0"/>
            <a:endParaRPr lang="en-US" sz="1400" dirty="0"/>
          </a:p>
          <a:p>
            <a:pPr algn="just" eaLnBrk="0" hangingPunct="0"/>
            <a:endParaRPr lang="en-US" sz="1400" dirty="0"/>
          </a:p>
          <a:p>
            <a:pPr algn="just" eaLnBrk="0" hangingPunct="0"/>
            <a:r>
              <a:rPr lang="en-US" sz="1400" dirty="0">
                <a:sym typeface="Symbol"/>
              </a:rPr>
              <a:t></a:t>
            </a:r>
            <a:r>
              <a:rPr lang="en-US" sz="1400" b="1" dirty="0" err="1"/>
              <a:t>Quadrupole</a:t>
            </a:r>
            <a:r>
              <a:rPr lang="en-US" sz="1400" dirty="0"/>
              <a:t> (for transverse focusing) can fit inside the drift tubes.</a:t>
            </a:r>
          </a:p>
          <a:p>
            <a:pPr algn="just" eaLnBrk="0" hangingPunct="0"/>
            <a:endParaRPr lang="en-US" sz="1400" dirty="0">
              <a:sym typeface="Symbol"/>
            </a:endParaRPr>
          </a:p>
          <a:p>
            <a:pPr algn="just" eaLnBrk="0" hangingPunct="0"/>
            <a:endParaRPr lang="en-US" sz="1400" dirty="0">
              <a:sym typeface="Symbol"/>
            </a:endParaRPr>
          </a:p>
          <a:p>
            <a:pPr algn="just" eaLnBrk="0" hangingPunct="0"/>
            <a:r>
              <a:rPr lang="en-US" sz="1400" dirty="0">
                <a:sym typeface="Symbol"/>
              </a:rPr>
              <a:t></a:t>
            </a:r>
            <a:r>
              <a:rPr lang="en-US" sz="1400" dirty="0"/>
              <a:t>In order to be synchronous with the accelerating field at each gap the </a:t>
            </a:r>
            <a:r>
              <a:rPr lang="en-US" sz="1400" b="1" dirty="0"/>
              <a:t>length of the n-</a:t>
            </a:r>
            <a:r>
              <a:rPr lang="en-US" sz="1400" b="1" dirty="0" err="1"/>
              <a:t>th</a:t>
            </a:r>
            <a:r>
              <a:rPr lang="en-US" sz="1400" b="1" dirty="0"/>
              <a:t> drift tube </a:t>
            </a:r>
            <a:r>
              <a:rPr lang="en-US" sz="1400" dirty="0"/>
              <a:t>L</a:t>
            </a:r>
            <a:r>
              <a:rPr lang="en-US" sz="1400" baseline="-25000" dirty="0"/>
              <a:t>n  </a:t>
            </a:r>
            <a:r>
              <a:rPr lang="en-US" sz="1400" dirty="0"/>
              <a:t>has to be:</a:t>
            </a:r>
          </a:p>
        </p:txBody>
      </p:sp>
      <p:sp>
        <p:nvSpPr>
          <p:cNvPr id="13" name="Memoria ad accesso diretto 12"/>
          <p:cNvSpPr/>
          <p:nvPr/>
        </p:nvSpPr>
        <p:spPr>
          <a:xfrm>
            <a:off x="7588212" y="2574922"/>
            <a:ext cx="695290"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emoria ad accesso diretto 13"/>
          <p:cNvSpPr/>
          <p:nvPr/>
        </p:nvSpPr>
        <p:spPr>
          <a:xfrm>
            <a:off x="8560287" y="2574922"/>
            <a:ext cx="76255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emoria ad accesso diretto 14"/>
          <p:cNvSpPr/>
          <p:nvPr/>
        </p:nvSpPr>
        <p:spPr>
          <a:xfrm>
            <a:off x="9614658" y="2574922"/>
            <a:ext cx="822722"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emoria ad accesso diretto 15"/>
          <p:cNvSpPr/>
          <p:nvPr/>
        </p:nvSpPr>
        <p:spPr>
          <a:xfrm>
            <a:off x="10760468" y="2572576"/>
            <a:ext cx="952004"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emoria ad accesso diretto 16"/>
          <p:cNvSpPr/>
          <p:nvPr/>
        </p:nvSpPr>
        <p:spPr>
          <a:xfrm>
            <a:off x="6748182" y="2562944"/>
            <a:ext cx="53163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uppo 62"/>
          <p:cNvGrpSpPr/>
          <p:nvPr/>
        </p:nvGrpSpPr>
        <p:grpSpPr>
          <a:xfrm>
            <a:off x="7239017" y="2562944"/>
            <a:ext cx="3578807" cy="478322"/>
            <a:chOff x="4606536" y="2496038"/>
            <a:chExt cx="3578807" cy="478322"/>
          </a:xfrm>
        </p:grpSpPr>
        <p:cxnSp>
          <p:nvCxnSpPr>
            <p:cNvPr id="19" name="Connettore 2 18"/>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29" name="Connettore 2 28"/>
          <p:cNvCxnSpPr/>
          <p:nvPr/>
        </p:nvCxnSpPr>
        <p:spPr>
          <a:xfrm flipV="1">
            <a:off x="6729123" y="3918894"/>
            <a:ext cx="4900984" cy="169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6729124" y="3395876"/>
            <a:ext cx="13305" cy="53612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6407110" y="336514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35" name="CasellaDiTesto 34"/>
          <p:cNvSpPr txBox="1"/>
          <p:nvPr/>
        </p:nvSpPr>
        <p:spPr>
          <a:xfrm>
            <a:off x="11371406" y="3862309"/>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7208593" y="3568374"/>
            <a:ext cx="3625724" cy="358980"/>
            <a:chOff x="4573137" y="3356298"/>
            <a:chExt cx="3625724" cy="358980"/>
          </a:xfrm>
        </p:grpSpPr>
        <p:sp>
          <p:nvSpPr>
            <p:cNvPr id="32" name="Figura a mano libera 31"/>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igura a mano libera 33"/>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igura a mano libera 37"/>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0" name="Gruppo 49"/>
          <p:cNvGrpSpPr/>
          <p:nvPr/>
        </p:nvGrpSpPr>
        <p:grpSpPr>
          <a:xfrm flipV="1">
            <a:off x="7208593" y="3927354"/>
            <a:ext cx="3625724" cy="358980"/>
            <a:chOff x="4573137" y="3356298"/>
            <a:chExt cx="3625724" cy="358980"/>
          </a:xfrm>
        </p:grpSpPr>
        <p:sp>
          <p:nvSpPr>
            <p:cNvPr id="51" name="Figura a mano libera 50"/>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igura a mano libera 51"/>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Figura a mano libera 53"/>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3" name="Gruppo 72"/>
          <p:cNvGrpSpPr/>
          <p:nvPr/>
        </p:nvGrpSpPr>
        <p:grpSpPr>
          <a:xfrm>
            <a:off x="7181662" y="2560598"/>
            <a:ext cx="3578807" cy="478322"/>
            <a:chOff x="4647338" y="4432634"/>
            <a:chExt cx="3578807" cy="478322"/>
          </a:xfrm>
        </p:grpSpPr>
        <p:cxnSp>
          <p:nvCxnSpPr>
            <p:cNvPr id="65" name="Connettore 2 64"/>
            <p:cNvCxnSpPr/>
            <p:nvPr/>
          </p:nvCxnSpPr>
          <p:spPr>
            <a:xfrm flipH="1">
              <a:off x="5639425"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6" name="Connettore 2 65"/>
            <p:cNvCxnSpPr/>
            <p:nvPr/>
          </p:nvCxnSpPr>
          <p:spPr>
            <a:xfrm flipH="1">
              <a:off x="5648569"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7" name="Connettore 2 66"/>
            <p:cNvCxnSpPr/>
            <p:nvPr/>
          </p:nvCxnSpPr>
          <p:spPr>
            <a:xfrm flipH="1">
              <a:off x="6676301"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8" name="Connettore 2 67"/>
            <p:cNvCxnSpPr/>
            <p:nvPr/>
          </p:nvCxnSpPr>
          <p:spPr>
            <a:xfrm flipH="1">
              <a:off x="6685445"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9" name="Connettore 2 68"/>
            <p:cNvCxnSpPr/>
            <p:nvPr/>
          </p:nvCxnSpPr>
          <p:spPr>
            <a:xfrm flipH="1">
              <a:off x="7836558"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H="1">
              <a:off x="7845702"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1" name="Connettore 2 70"/>
            <p:cNvCxnSpPr/>
            <p:nvPr/>
          </p:nvCxnSpPr>
          <p:spPr>
            <a:xfrm flipH="1">
              <a:off x="4647338" y="4432634"/>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H="1">
              <a:off x="4656482" y="489897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80" name="Connettore 1 79"/>
          <p:cNvCxnSpPr/>
          <p:nvPr/>
        </p:nvCxnSpPr>
        <p:spPr>
          <a:xfrm>
            <a:off x="6813030" y="2214774"/>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Arco 80"/>
          <p:cNvSpPr/>
          <p:nvPr/>
        </p:nvSpPr>
        <p:spPr>
          <a:xfrm rot="10800000">
            <a:off x="6627303" y="2216679"/>
            <a:ext cx="386696" cy="1173480"/>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Connettore 1 81"/>
          <p:cNvCxnSpPr/>
          <p:nvPr/>
        </p:nvCxnSpPr>
        <p:spPr>
          <a:xfrm>
            <a:off x="6820650" y="3390160"/>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3" name="Arco 82"/>
          <p:cNvSpPr/>
          <p:nvPr/>
        </p:nvSpPr>
        <p:spPr>
          <a:xfrm rot="10800000">
            <a:off x="11289810" y="2228110"/>
            <a:ext cx="509548" cy="1173480"/>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1 84"/>
          <p:cNvCxnSpPr>
            <a:stCxn id="17" idx="2"/>
          </p:cNvCxnSpPr>
          <p:nvPr/>
        </p:nvCxnSpPr>
        <p:spPr>
          <a:xfrm flipH="1">
            <a:off x="7014000"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H="1">
            <a:off x="7926618" y="304071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a:off x="8941564"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Connettore 1 87"/>
          <p:cNvCxnSpPr/>
          <p:nvPr/>
        </p:nvCxnSpPr>
        <p:spPr>
          <a:xfrm flipH="1">
            <a:off x="10026019"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a:off x="11236470"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90" name="Oggetto 89"/>
          <p:cNvGraphicFramePr>
            <a:graphicFrameLocks noChangeAspect="1"/>
          </p:cNvGraphicFramePr>
          <p:nvPr>
            <p:extLst>
              <p:ext uri="{D42A27DB-BD31-4B8C-83A1-F6EECF244321}">
                <p14:modId xmlns:p14="http://schemas.microsoft.com/office/powerpoint/2010/main" val="1074849109"/>
              </p:ext>
            </p:extLst>
          </p:nvPr>
        </p:nvGraphicFramePr>
        <p:xfrm>
          <a:off x="2250305" y="6069393"/>
          <a:ext cx="1428459" cy="482446"/>
        </p:xfrm>
        <a:graphic>
          <a:graphicData uri="http://schemas.openxmlformats.org/presentationml/2006/ole">
            <mc:AlternateContent xmlns:mc="http://schemas.openxmlformats.org/markup-compatibility/2006">
              <mc:Choice xmlns:v="urn:schemas-microsoft-com:vml" Requires="v">
                <p:oleObj name="Equazione" r:id="rId4" imgW="698400" imgH="241200" progId="Equation.3">
                  <p:embed/>
                </p:oleObj>
              </mc:Choice>
              <mc:Fallback>
                <p:oleObj name="Equazione" r:id="rId4" imgW="698400" imgH="241200" progId="Equation.3">
                  <p:embed/>
                  <p:pic>
                    <p:nvPicPr>
                      <p:cNvPr id="0" name="Oggetto 99"/>
                      <p:cNvPicPr>
                        <a:picLocks noChangeAspect="1" noChangeArrowheads="1"/>
                      </p:cNvPicPr>
                      <p:nvPr/>
                    </p:nvPicPr>
                    <p:blipFill>
                      <a:blip r:embed="rId5"/>
                      <a:srcRect/>
                      <a:stretch>
                        <a:fillRect/>
                      </a:stretch>
                    </p:blipFill>
                    <p:spPr bwMode="auto">
                      <a:xfrm>
                        <a:off x="2250305" y="6069393"/>
                        <a:ext cx="1428459" cy="482446"/>
                      </a:xfrm>
                      <a:prstGeom prst="rect">
                        <a:avLst/>
                      </a:prstGeom>
                      <a:noFill/>
                      <a:ln w="38100">
                        <a:solidFill>
                          <a:srgbClr val="FF0000"/>
                        </a:solidFill>
                        <a:miter lim="800000"/>
                        <a:headEnd/>
                        <a:tailEnd/>
                      </a:ln>
                    </p:spPr>
                  </p:pic>
                </p:oleObj>
              </mc:Fallback>
            </mc:AlternateContent>
          </a:graphicData>
        </a:graphic>
      </p:graphicFrame>
      <p:sp>
        <p:nvSpPr>
          <p:cNvPr id="91" name="Ovale 90"/>
          <p:cNvSpPr/>
          <p:nvPr/>
        </p:nvSpPr>
        <p:spPr>
          <a:xfrm>
            <a:off x="7335306" y="2759541"/>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e 91"/>
          <p:cNvSpPr/>
          <p:nvPr/>
        </p:nvSpPr>
        <p:spPr>
          <a:xfrm>
            <a:off x="7853136" y="2762376"/>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e 92"/>
          <p:cNvSpPr/>
          <p:nvPr/>
        </p:nvSpPr>
        <p:spPr>
          <a:xfrm>
            <a:off x="8328535" y="2773807"/>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e 93"/>
          <p:cNvSpPr/>
          <p:nvPr/>
        </p:nvSpPr>
        <p:spPr>
          <a:xfrm>
            <a:off x="8868082" y="2769998"/>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uppo 105"/>
          <p:cNvGrpSpPr/>
          <p:nvPr/>
        </p:nvGrpSpPr>
        <p:grpSpPr>
          <a:xfrm>
            <a:off x="8496738" y="5019313"/>
            <a:ext cx="3333928" cy="1818047"/>
            <a:chOff x="3834394" y="4830671"/>
            <a:chExt cx="3475284" cy="1929490"/>
          </a:xfrm>
        </p:grpSpPr>
        <p:pic>
          <p:nvPicPr>
            <p:cNvPr id="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34394" y="4830671"/>
              <a:ext cx="3475284" cy="1929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Rettangolo 99"/>
            <p:cNvSpPr/>
            <p:nvPr/>
          </p:nvSpPr>
          <p:spPr>
            <a:xfrm rot="21379739">
              <a:off x="4540626" y="583774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ttangolo 100"/>
            <p:cNvSpPr/>
            <p:nvPr/>
          </p:nvSpPr>
          <p:spPr>
            <a:xfrm rot="21379739">
              <a:off x="4540627" y="601300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ttangolo 101"/>
            <p:cNvSpPr/>
            <p:nvPr/>
          </p:nvSpPr>
          <p:spPr>
            <a:xfrm rot="21379739">
              <a:off x="4268820" y="5862042"/>
              <a:ext cx="9661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ttangolo 102"/>
            <p:cNvSpPr/>
            <p:nvPr/>
          </p:nvSpPr>
          <p:spPr>
            <a:xfrm rot="21379739">
              <a:off x="4268824" y="6037379"/>
              <a:ext cx="9419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2285" t="62254" r="5164" b="9139"/>
          <a:stretch/>
        </p:blipFill>
        <p:spPr bwMode="auto">
          <a:xfrm>
            <a:off x="6669386" y="5661452"/>
            <a:ext cx="1782855" cy="117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4"/>
          <p:cNvPicPr>
            <a:picLocks noChangeAspect="1" noChangeArrowheads="1"/>
          </p:cNvPicPr>
          <p:nvPr/>
        </p:nvPicPr>
        <p:blipFill>
          <a:blip r:embed="rId8">
            <a:extLst>
              <a:ext uri="{28A0092B-C50C-407E-A947-70E740481C1C}">
                <a14:useLocalDpi xmlns:a14="http://schemas.microsoft.com/office/drawing/2010/main" val="0"/>
              </a:ext>
            </a:extLst>
          </a:blip>
          <a:srcRect t="8495" r="26993" b="38225"/>
          <a:stretch>
            <a:fillRect/>
          </a:stretch>
        </p:blipFill>
        <p:spPr bwMode="auto">
          <a:xfrm>
            <a:off x="6607503" y="4295011"/>
            <a:ext cx="2102117" cy="121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Connettore 2 10"/>
          <p:cNvCxnSpPr/>
          <p:nvPr/>
        </p:nvCxnSpPr>
        <p:spPr>
          <a:xfrm>
            <a:off x="3326275" y="4263174"/>
            <a:ext cx="3674137" cy="41768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4" name="Connettore 2 73"/>
          <p:cNvCxnSpPr>
            <a:endCxn id="104" idx="1"/>
          </p:cNvCxnSpPr>
          <p:nvPr/>
        </p:nvCxnSpPr>
        <p:spPr>
          <a:xfrm>
            <a:off x="5156068" y="4980902"/>
            <a:ext cx="1513318" cy="126793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a:off x="5156068" y="4980902"/>
            <a:ext cx="4015961" cy="98122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9" name="Connettore 2 78"/>
          <p:cNvCxnSpPr/>
          <p:nvPr/>
        </p:nvCxnSpPr>
        <p:spPr>
          <a:xfrm>
            <a:off x="5216917" y="3520187"/>
            <a:ext cx="2149877" cy="131307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10084572" y="2061396"/>
            <a:ext cx="1508746" cy="215444"/>
          </a:xfrm>
          <a:prstGeom prst="rect">
            <a:avLst/>
          </a:prstGeom>
        </p:spPr>
        <p:txBody>
          <a:bodyPr wrap="none">
            <a:spAutoFit/>
          </a:bodyPr>
          <a:lstStyle/>
          <a:p>
            <a:r>
              <a:rPr lang="en-US" sz="800" dirty="0"/>
              <a:t>© </a:t>
            </a:r>
            <a:r>
              <a:rPr lang="en-US" sz="800" dirty="0" err="1"/>
              <a:t>Encyclopaedia</a:t>
            </a:r>
            <a:r>
              <a:rPr lang="en-US" sz="800" dirty="0"/>
              <a:t> Britannica, </a:t>
            </a:r>
            <a:r>
              <a:rPr lang="en-US" sz="800" dirty="0" err="1"/>
              <a:t>inc</a:t>
            </a:r>
            <a:endParaRPr lang="en-US" sz="800" dirty="0"/>
          </a:p>
        </p:txBody>
      </p:sp>
      <p:sp>
        <p:nvSpPr>
          <p:cNvPr id="76" name="CasellaDiTesto 75"/>
          <p:cNvSpPr txBox="1"/>
          <p:nvPr/>
        </p:nvSpPr>
        <p:spPr>
          <a:xfrm>
            <a:off x="5141834" y="452378"/>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Tree>
    <p:extLst>
      <p:ext uri="{BB962C8B-B14F-4D97-AF65-F5344CB8AC3E}">
        <p14:creationId xmlns:p14="http://schemas.microsoft.com/office/powerpoint/2010/main" val="237603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63"/>
                                        </p:tgtEl>
                                      </p:cBhvr>
                                    </p:animEffect>
                                    <p:set>
                                      <p:cBhvr>
                                        <p:cTn id="18" dur="1" fill="hold">
                                          <p:stCondLst>
                                            <p:cond delay="499"/>
                                          </p:stCondLst>
                                        </p:cTn>
                                        <p:tgtEl>
                                          <p:spTgt spid="63"/>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39"/>
                                        </p:tgtEl>
                                      </p:cBhvr>
                                    </p:animEffect>
                                    <p:set>
                                      <p:cBhvr>
                                        <p:cTn id="21" dur="1" fill="hold">
                                          <p:stCondLst>
                                            <p:cond delay="499"/>
                                          </p:stCondLst>
                                        </p:cTn>
                                        <p:tgtEl>
                                          <p:spTgt spid="39"/>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91"/>
                                        </p:tgtEl>
                                      </p:cBhvr>
                                    </p:animEffect>
                                    <p:set>
                                      <p:cBhvr>
                                        <p:cTn id="24" dur="1" fill="hold">
                                          <p:stCondLst>
                                            <p:cond delay="499"/>
                                          </p:stCondLst>
                                        </p:cTn>
                                        <p:tgtEl>
                                          <p:spTgt spid="9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par>
                                <p:cTn id="30" presetID="10" presetClass="entr" presetSubtype="0"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500"/>
                                        <p:tgtEl>
                                          <p:spTgt spid="9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73"/>
                                        </p:tgtEl>
                                      </p:cBhvr>
                                    </p:animEffect>
                                    <p:set>
                                      <p:cBhvr>
                                        <p:cTn id="40" dur="1" fill="hold">
                                          <p:stCondLst>
                                            <p:cond delay="499"/>
                                          </p:stCondLst>
                                        </p:cTn>
                                        <p:tgtEl>
                                          <p:spTgt spid="7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0"/>
                                        </p:tgtEl>
                                      </p:cBhvr>
                                    </p:animEffect>
                                    <p:set>
                                      <p:cBhvr>
                                        <p:cTn id="43" dur="1" fill="hold">
                                          <p:stCondLst>
                                            <p:cond delay="499"/>
                                          </p:stCondLst>
                                        </p:cTn>
                                        <p:tgtEl>
                                          <p:spTgt spid="5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92"/>
                                        </p:tgtEl>
                                      </p:cBhvr>
                                    </p:animEffect>
                                    <p:set>
                                      <p:cBhvr>
                                        <p:cTn id="46" dur="1" fill="hold">
                                          <p:stCondLst>
                                            <p:cond delay="499"/>
                                          </p:stCondLst>
                                        </p:cTn>
                                        <p:tgtEl>
                                          <p:spTgt spid="9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fade">
                                      <p:cBhvr>
                                        <p:cTn id="57" dur="500"/>
                                        <p:tgtEl>
                                          <p:spTgt spid="9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63"/>
                                        </p:tgtEl>
                                      </p:cBhvr>
                                    </p:animEffect>
                                    <p:set>
                                      <p:cBhvr>
                                        <p:cTn id="62" dur="1" fill="hold">
                                          <p:stCondLst>
                                            <p:cond delay="499"/>
                                          </p:stCondLst>
                                        </p:cTn>
                                        <p:tgtEl>
                                          <p:spTgt spid="63"/>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93"/>
                                        </p:tgtEl>
                                      </p:cBhvr>
                                    </p:animEffect>
                                    <p:set>
                                      <p:cBhvr>
                                        <p:cTn id="68" dur="1" fill="hold">
                                          <p:stCondLst>
                                            <p:cond delay="499"/>
                                          </p:stCondLst>
                                        </p:cTn>
                                        <p:tgtEl>
                                          <p:spTgt spid="93"/>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500"/>
                                        <p:tgtEl>
                                          <p:spTgt spid="73"/>
                                        </p:tgtEl>
                                      </p:cBhvr>
                                    </p:animEffect>
                                  </p:childTnLst>
                                </p:cTn>
                              </p:par>
                              <p:par>
                                <p:cTn id="74" presetID="10" presetClass="entr" presetSubtype="0" fill="hold"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500"/>
                                        <p:tgtEl>
                                          <p:spTgt spid="9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500"/>
                                        <p:tgtEl>
                                          <p:spTgt spid="79"/>
                                        </p:tgtEl>
                                      </p:cBhvr>
                                    </p:animEffect>
                                  </p:childTnLst>
                                </p:cTn>
                              </p:par>
                              <p:par>
                                <p:cTn id="90" presetID="10" presetClass="entr" presetSubtype="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fade">
                                      <p:cBhvr>
                                        <p:cTn id="92" dur="500"/>
                                        <p:tgtEl>
                                          <p:spTgt spid="10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fade">
                                      <p:cBhvr>
                                        <p:cTn id="102" dur="500"/>
                                        <p:tgtEl>
                                          <p:spTgt spid="75"/>
                                        </p:tgtEl>
                                      </p:cBhvr>
                                    </p:animEffect>
                                  </p:childTnLst>
                                </p:cTn>
                              </p:par>
                              <p:par>
                                <p:cTn id="103" presetID="10" presetClass="entr" presetSubtype="0" fill="hold" nodeType="with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childTnLst>
                                </p:cTn>
                              </p:par>
                              <p:par>
                                <p:cTn id="106" presetID="10" presetClass="entr" presetSubtype="0" fill="hold" nodeType="withEffect">
                                  <p:stCondLst>
                                    <p:cond delay="0"/>
                                  </p:stCondLst>
                                  <p:childTnLst>
                                    <p:set>
                                      <p:cBhvr>
                                        <p:cTn id="107" dur="1" fill="hold">
                                          <p:stCondLst>
                                            <p:cond delay="0"/>
                                          </p:stCondLst>
                                        </p:cTn>
                                        <p:tgtEl>
                                          <p:spTgt spid="104"/>
                                        </p:tgtEl>
                                        <p:attrNameLst>
                                          <p:attrName>style.visibility</p:attrName>
                                        </p:attrNameLst>
                                      </p:cBhvr>
                                      <p:to>
                                        <p:strVal val="visible"/>
                                      </p:to>
                                    </p:set>
                                    <p:animEffect transition="in" filter="fade">
                                      <p:cBhvr>
                                        <p:cTn id="108" dur="500"/>
                                        <p:tgtEl>
                                          <p:spTgt spid="104"/>
                                        </p:tgtEl>
                                      </p:cBhvr>
                                    </p:animEffect>
                                  </p:childTnLst>
                                </p:cTn>
                              </p:par>
                              <p:par>
                                <p:cTn id="109" presetID="10" presetClass="entr" presetSubtype="0" fill="hold" nodeType="withEffect">
                                  <p:stCondLst>
                                    <p:cond delay="0"/>
                                  </p:stCondLst>
                                  <p:childTnLst>
                                    <p:set>
                                      <p:cBhvr>
                                        <p:cTn id="110" dur="1" fill="hold">
                                          <p:stCondLst>
                                            <p:cond delay="0"/>
                                          </p:stCondLst>
                                        </p:cTn>
                                        <p:tgtEl>
                                          <p:spTgt spid="106"/>
                                        </p:tgtEl>
                                        <p:attrNameLst>
                                          <p:attrName>style.visibility</p:attrName>
                                        </p:attrNameLst>
                                      </p:cBhvr>
                                      <p:to>
                                        <p:strVal val="visible"/>
                                      </p:to>
                                    </p:set>
                                    <p:animEffect transition="in" filter="fade">
                                      <p:cBhvr>
                                        <p:cTn id="111" dur="500"/>
                                        <p:tgtEl>
                                          <p:spTgt spid="10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90"/>
                                        </p:tgtEl>
                                        <p:attrNameLst>
                                          <p:attrName>style.visibility</p:attrName>
                                        </p:attrNameLst>
                                      </p:cBhvr>
                                      <p:to>
                                        <p:strVal val="visible"/>
                                      </p:to>
                                    </p:set>
                                    <p:animEffect transition="in" filter="fade">
                                      <p:cBhvr>
                                        <p:cTn id="11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1" grpId="0" animBg="1"/>
      <p:bldP spid="91" grpId="1" animBg="1"/>
      <p:bldP spid="92" grpId="0" animBg="1"/>
      <p:bldP spid="92" grpId="1" animBg="1"/>
      <p:bldP spid="93" grpId="0" animBg="1"/>
      <p:bldP spid="93" grpId="1" animBg="1"/>
      <p:bldP spid="9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600" b="1" cap="all" dirty="0"/>
              <a:t>ALVAREZ STRUCTURES: EXAMPLES</a:t>
            </a:r>
          </a:p>
        </p:txBody>
      </p:sp>
      <p:pic>
        <p:nvPicPr>
          <p:cNvPr id="10" name="Picture 5" descr="DTL_v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139264" y="4327265"/>
            <a:ext cx="4856536" cy="2472176"/>
          </a:xfrm>
          <a:prstGeom prst="rect">
            <a:avLst/>
          </a:prstGeom>
          <a:noFill/>
        </p:spPr>
      </p:pic>
      <p:pic>
        <p:nvPicPr>
          <p:cNvPr id="11" name="Picture 10" descr="DTL_T1S1_PCs_horiz.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715479" y="2687372"/>
            <a:ext cx="3981686" cy="4112069"/>
          </a:xfrm>
          <a:prstGeom prst="rect">
            <a:avLst/>
          </a:prstGeom>
        </p:spPr>
      </p:pic>
      <p:sp>
        <p:nvSpPr>
          <p:cNvPr id="12" name="Rettangolo 11"/>
          <p:cNvSpPr/>
          <p:nvPr/>
        </p:nvSpPr>
        <p:spPr>
          <a:xfrm>
            <a:off x="7063064" y="3126936"/>
            <a:ext cx="4932736" cy="1200329"/>
          </a:xfrm>
          <a:prstGeom prst="rect">
            <a:avLst/>
          </a:prstGeom>
        </p:spPr>
        <p:txBody>
          <a:bodyPr wrap="square">
            <a:spAutoFit/>
          </a:bodyPr>
          <a:lstStyle/>
          <a:p>
            <a:pPr algn="just"/>
            <a:r>
              <a:rPr lang="en-US" dirty="0"/>
              <a:t>CERN LINAC 4: 352 MHz frequency, Tank diameter 500 mm, 3 resonators (tanks), Length 19 m, 120 Drift Tubes, Energy: 3 MeV to 40 MeV, </a:t>
            </a:r>
            <a:r>
              <a:rPr lang="en-US" dirty="0">
                <a:sym typeface="Symbol"/>
              </a:rPr>
              <a:t>=</a:t>
            </a:r>
            <a:r>
              <a:rPr lang="en-US" dirty="0"/>
              <a:t>0.08 to 0.31 </a:t>
            </a:r>
            <a:r>
              <a:rPr lang="en-US" dirty="0">
                <a:sym typeface="Symbol" pitchFamily="18" charset="2"/>
              </a:rPr>
              <a:t> cell length from 68mm to 264mm.</a:t>
            </a:r>
          </a:p>
        </p:txBody>
      </p:sp>
      <p:cxnSp>
        <p:nvCxnSpPr>
          <p:cNvPr id="4" name="Connettore 2 3"/>
          <p:cNvCxnSpPr/>
          <p:nvPr/>
        </p:nvCxnSpPr>
        <p:spPr>
          <a:xfrm flipH="1">
            <a:off x="7355980" y="4327266"/>
            <a:ext cx="648090" cy="169409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8652160" y="4327266"/>
            <a:ext cx="2448340" cy="3259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2" name="Immagine 1">
            <a:extLst>
              <a:ext uri="{FF2B5EF4-FFF2-40B4-BE49-F238E27FC236}">
                <a16:creationId xmlns:a16="http://schemas.microsoft.com/office/drawing/2014/main" id="{15E10276-4C8B-930F-514C-1FCAFCFE9AF3}"/>
              </a:ext>
            </a:extLst>
          </p:cNvPr>
          <p:cNvPicPr>
            <a:picLocks noChangeAspect="1"/>
          </p:cNvPicPr>
          <p:nvPr/>
        </p:nvPicPr>
        <p:blipFill>
          <a:blip r:embed="rId4"/>
          <a:stretch>
            <a:fillRect/>
          </a:stretch>
        </p:blipFill>
        <p:spPr>
          <a:xfrm>
            <a:off x="258059" y="636283"/>
            <a:ext cx="6406406" cy="1631321"/>
          </a:xfrm>
          <a:prstGeom prst="rect">
            <a:avLst/>
          </a:prstGeom>
        </p:spPr>
      </p:pic>
      <p:sp>
        <p:nvSpPr>
          <p:cNvPr id="5" name="Rettangolo 4">
            <a:extLst>
              <a:ext uri="{FF2B5EF4-FFF2-40B4-BE49-F238E27FC236}">
                <a16:creationId xmlns:a16="http://schemas.microsoft.com/office/drawing/2014/main" id="{7B86271C-A09E-D54C-CB57-344206838268}"/>
              </a:ext>
            </a:extLst>
          </p:cNvPr>
          <p:cNvSpPr/>
          <p:nvPr/>
        </p:nvSpPr>
        <p:spPr>
          <a:xfrm>
            <a:off x="6753832" y="648011"/>
            <a:ext cx="2870168" cy="2062103"/>
          </a:xfrm>
          <a:prstGeom prst="rect">
            <a:avLst/>
          </a:prstGeom>
        </p:spPr>
        <p:txBody>
          <a:bodyPr wrap="square">
            <a:spAutoFit/>
          </a:bodyPr>
          <a:lstStyle/>
          <a:p>
            <a:r>
              <a:rPr lang="en-GB" sz="1600" dirty="0"/>
              <a:t>Ion species H-</a:t>
            </a:r>
          </a:p>
          <a:p>
            <a:r>
              <a:rPr lang="en-GB" sz="1600" dirty="0"/>
              <a:t>Output energy 160 MeV</a:t>
            </a:r>
          </a:p>
          <a:p>
            <a:r>
              <a:rPr lang="en-GB" sz="1600" dirty="0"/>
              <a:t>Bunch frequency 352.2 MHz</a:t>
            </a:r>
          </a:p>
          <a:p>
            <a:r>
              <a:rPr lang="en-US" sz="1600" dirty="0"/>
              <a:t>Max. rep.-rate 2 Hz</a:t>
            </a:r>
          </a:p>
          <a:p>
            <a:r>
              <a:rPr lang="en-US" sz="1600" dirty="0"/>
              <a:t>Beam pulse length 400 s</a:t>
            </a:r>
          </a:p>
          <a:p>
            <a:r>
              <a:rPr lang="en-US" sz="1600" dirty="0"/>
              <a:t>Max. beam duty cycle 0.08%</a:t>
            </a:r>
          </a:p>
          <a:p>
            <a:r>
              <a:rPr lang="en-GB" sz="1600" dirty="0" err="1"/>
              <a:t>Linac</a:t>
            </a:r>
            <a:r>
              <a:rPr lang="en-GB" sz="1600" dirty="0"/>
              <a:t> current 40mA</a:t>
            </a:r>
          </a:p>
          <a:p>
            <a:r>
              <a:rPr lang="en-GB" sz="1600" dirty="0"/>
              <a:t>Average current 0.032mA</a:t>
            </a:r>
          </a:p>
        </p:txBody>
      </p:sp>
    </p:spTree>
    <p:extLst>
      <p:ext uri="{BB962C8B-B14F-4D97-AF65-F5344CB8AC3E}">
        <p14:creationId xmlns:p14="http://schemas.microsoft.com/office/powerpoint/2010/main" val="1348060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61" y="3090121"/>
            <a:ext cx="4464896" cy="3663119"/>
          </a:xfrm>
          <a:prstGeom prst="rect">
            <a:avLst/>
          </a:prstGeom>
        </p:spPr>
      </p:pic>
      <p:sp>
        <p:nvSpPr>
          <p:cNvPr id="2" name="Rectangle 2"/>
          <p:cNvSpPr txBox="1">
            <a:spLocks noChangeArrowheads="1"/>
          </p:cNvSpPr>
          <p:nvPr/>
        </p:nvSpPr>
        <p:spPr>
          <a:xfrm>
            <a:off x="1781175" y="4298"/>
            <a:ext cx="8675688" cy="646331"/>
          </a:xfrm>
          <a:prstGeom prst="rect">
            <a:avLst/>
          </a:prstGeom>
          <a:noFill/>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cap="all" dirty="0">
                <a:latin typeface="Calibri" pitchFamily="34" charset="0"/>
              </a:rPr>
              <a:t>HIGH </a:t>
            </a:r>
            <a:r>
              <a:rPr lang="it-IT" sz="3600" b="1" cap="all" dirty="0">
                <a:latin typeface="Calibri" pitchFamily="34" charset="0"/>
                <a:sym typeface="Symbol"/>
              </a:rPr>
              <a:t> </a:t>
            </a:r>
            <a:r>
              <a:rPr lang="it-IT" sz="3600" b="1" cap="all" dirty="0" err="1">
                <a:latin typeface="Calibri" pitchFamily="34" charset="0"/>
                <a:sym typeface="Symbol"/>
              </a:rPr>
              <a:t>cavities</a:t>
            </a:r>
            <a:r>
              <a:rPr lang="it-IT" sz="3600" b="1" cap="all" dirty="0">
                <a:latin typeface="Calibri" pitchFamily="34" charset="0"/>
                <a:sym typeface="Symbol"/>
              </a:rPr>
              <a:t>: CYLINDRICAL STRUCTURES</a:t>
            </a:r>
            <a:endParaRPr lang="it-IT" sz="3600" b="1" cap="all" dirty="0">
              <a:latin typeface="Calibri" pitchFamily="34" charset="0"/>
            </a:endParaRPr>
          </a:p>
        </p:txBody>
      </p:sp>
      <p:sp>
        <p:nvSpPr>
          <p:cNvPr id="4" name="CasellaDiTesto 3"/>
          <p:cNvSpPr txBox="1"/>
          <p:nvPr/>
        </p:nvSpPr>
        <p:spPr>
          <a:xfrm>
            <a:off x="19117" y="856133"/>
            <a:ext cx="5840796" cy="1384995"/>
          </a:xfrm>
          <a:prstGeom prst="rect">
            <a:avLst/>
          </a:prstGeom>
          <a:noFill/>
        </p:spPr>
        <p:txBody>
          <a:bodyPr wrap="square" rtlCol="0">
            <a:spAutoFit/>
          </a:bodyPr>
          <a:lstStyle/>
          <a:p>
            <a:pPr algn="just"/>
            <a:r>
              <a:rPr lang="en-US" sz="1400" dirty="0">
                <a:sym typeface="Symbol"/>
              </a:rPr>
              <a:t></a:t>
            </a:r>
            <a:r>
              <a:rPr lang="en-US" sz="1400" dirty="0"/>
              <a:t>When the </a:t>
            </a:r>
            <a:r>
              <a:rPr lang="en-US" sz="1400" dirty="0">
                <a:sym typeface="Symbol"/>
              </a:rPr>
              <a:t> of the particles increases (&gt;0.5) one has to use </a:t>
            </a:r>
            <a:r>
              <a:rPr lang="en-US" sz="1400" b="1" dirty="0">
                <a:sym typeface="Symbol"/>
              </a:rPr>
              <a:t>higher RF frequencies</a:t>
            </a:r>
            <a:r>
              <a:rPr lang="en-US" sz="1400" dirty="0">
                <a:sym typeface="Symbol"/>
              </a:rPr>
              <a:t> (&gt;400-500 MHz) to increase the accelerating gradient per unit length</a:t>
            </a:r>
          </a:p>
          <a:p>
            <a:pPr algn="just"/>
            <a:endParaRPr lang="en-US" sz="1400" dirty="0">
              <a:sym typeface="Symbol"/>
            </a:endParaRPr>
          </a:p>
          <a:p>
            <a:pPr algn="just"/>
            <a:r>
              <a:rPr lang="en-US" sz="1400" dirty="0">
                <a:sym typeface="Symbol"/>
              </a:rPr>
              <a:t>the </a:t>
            </a:r>
            <a:r>
              <a:rPr lang="en-US" sz="1400" b="1" dirty="0">
                <a:sym typeface="Symbol"/>
              </a:rPr>
              <a:t>DTL structures became less efficient </a:t>
            </a:r>
            <a:r>
              <a:rPr lang="en-US" sz="1400" dirty="0">
                <a:sym typeface="Symbol"/>
              </a:rPr>
              <a:t>(effective accelerating voltage per unit length for a given RF power);</a:t>
            </a:r>
          </a:p>
        </p:txBody>
      </p:sp>
      <p:sp>
        <p:nvSpPr>
          <p:cNvPr id="5" name="CasellaDiTesto 4"/>
          <p:cNvSpPr txBox="1"/>
          <p:nvPr/>
        </p:nvSpPr>
        <p:spPr>
          <a:xfrm>
            <a:off x="7657825" y="797422"/>
            <a:ext cx="4111987" cy="584775"/>
          </a:xfrm>
          <a:prstGeom prst="rect">
            <a:avLst/>
          </a:prstGeom>
          <a:noFill/>
        </p:spPr>
        <p:txBody>
          <a:bodyPr wrap="square" rtlCol="0">
            <a:spAutoFit/>
          </a:bodyPr>
          <a:lstStyle/>
          <a:p>
            <a:pPr algn="just"/>
            <a:r>
              <a:rPr lang="en-US" sz="1600" b="1" dirty="0">
                <a:sym typeface="Symbol"/>
              </a:rPr>
              <a:t>Cylindrical single (or multiple cavities) </a:t>
            </a:r>
            <a:r>
              <a:rPr lang="en-US" sz="1600" dirty="0">
                <a:sym typeface="Symbol"/>
              </a:rPr>
              <a:t>working on the </a:t>
            </a:r>
            <a:r>
              <a:rPr lang="en-US" sz="1600" b="1" dirty="0">
                <a:sym typeface="Symbol"/>
              </a:rPr>
              <a:t>TM</a:t>
            </a:r>
            <a:r>
              <a:rPr lang="en-US" sz="1600" b="1" baseline="-25000" dirty="0">
                <a:sym typeface="Symbol"/>
              </a:rPr>
              <a:t>010</a:t>
            </a:r>
            <a:r>
              <a:rPr lang="en-US" sz="1600" b="1" dirty="0">
                <a:sym typeface="Symbol"/>
              </a:rPr>
              <a:t>-like</a:t>
            </a:r>
            <a:r>
              <a:rPr lang="en-US" sz="1600" dirty="0">
                <a:sym typeface="Symbol"/>
              </a:rPr>
              <a:t> mode are used</a:t>
            </a:r>
          </a:p>
        </p:txBody>
      </p:sp>
      <p:sp>
        <p:nvSpPr>
          <p:cNvPr id="6" name="Freccia a destra 5"/>
          <p:cNvSpPr/>
          <p:nvPr/>
        </p:nvSpPr>
        <p:spPr>
          <a:xfrm>
            <a:off x="6092836" y="980073"/>
            <a:ext cx="1221988"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9160972" y="3326361"/>
            <a:ext cx="1271019" cy="141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10491201" y="3332599"/>
            <a:ext cx="1346727" cy="140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10419190" y="4391733"/>
            <a:ext cx="328936" cy="369332"/>
          </a:xfrm>
          <a:prstGeom prst="rect">
            <a:avLst/>
          </a:prstGeom>
          <a:noFill/>
        </p:spPr>
        <p:txBody>
          <a:bodyPr wrap="none" rtlCol="0">
            <a:spAutoFit/>
          </a:bodyPr>
          <a:lstStyle/>
          <a:p>
            <a:r>
              <a:rPr lang="en-US" dirty="0"/>
              <a:t>H</a:t>
            </a:r>
          </a:p>
        </p:txBody>
      </p:sp>
      <p:sp>
        <p:nvSpPr>
          <p:cNvPr id="11" name="CasellaDiTesto 10"/>
          <p:cNvSpPr txBox="1"/>
          <p:nvPr/>
        </p:nvSpPr>
        <p:spPr>
          <a:xfrm>
            <a:off x="9160971" y="4375087"/>
            <a:ext cx="296876" cy="369332"/>
          </a:xfrm>
          <a:prstGeom prst="rect">
            <a:avLst/>
          </a:prstGeom>
          <a:noFill/>
        </p:spPr>
        <p:txBody>
          <a:bodyPr wrap="none" rtlCol="0">
            <a:spAutoFit/>
          </a:bodyPr>
          <a:lstStyle/>
          <a:p>
            <a:r>
              <a:rPr lang="en-US" dirty="0"/>
              <a:t>E</a:t>
            </a:r>
          </a:p>
        </p:txBody>
      </p:sp>
      <p:sp>
        <p:nvSpPr>
          <p:cNvPr id="12" name="Parentesi graffa aperta 11"/>
          <p:cNvSpPr/>
          <p:nvPr/>
        </p:nvSpPr>
        <p:spPr>
          <a:xfrm rot="16200000">
            <a:off x="9501098" y="-408695"/>
            <a:ext cx="511628" cy="419817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3" name="Picture 1"/>
          <p:cNvPicPr>
            <a:picLocks noChangeAspect="1"/>
          </p:cNvPicPr>
          <p:nvPr/>
        </p:nvPicPr>
        <p:blipFill rotWithShape="1">
          <a:blip r:embed="rId5"/>
          <a:srcRect l="8530" r="10174"/>
          <a:stretch/>
        </p:blipFill>
        <p:spPr>
          <a:xfrm>
            <a:off x="7563254" y="3342616"/>
            <a:ext cx="1438107" cy="1498844"/>
          </a:xfrm>
          <a:prstGeom prst="rect">
            <a:avLst/>
          </a:prstGeom>
        </p:spPr>
      </p:pic>
      <p:sp>
        <p:nvSpPr>
          <p:cNvPr id="14" name="CasellaDiTesto 13"/>
          <p:cNvSpPr txBox="1"/>
          <p:nvPr/>
        </p:nvSpPr>
        <p:spPr>
          <a:xfrm>
            <a:off x="6988518" y="2012903"/>
            <a:ext cx="5184000" cy="1077218"/>
          </a:xfrm>
          <a:prstGeom prst="rect">
            <a:avLst/>
          </a:prstGeom>
          <a:noFill/>
        </p:spPr>
        <p:txBody>
          <a:bodyPr wrap="square" rtlCol="0">
            <a:spAutoFit/>
          </a:bodyPr>
          <a:lstStyle/>
          <a:p>
            <a:pPr algn="just"/>
            <a:r>
              <a:rPr lang="en-US" sz="1600" dirty="0"/>
              <a:t>For a </a:t>
            </a:r>
            <a:r>
              <a:rPr lang="en-US" sz="1600" b="1" dirty="0"/>
              <a:t>pure cylindrical structure </a:t>
            </a:r>
            <a:r>
              <a:rPr lang="en-US" sz="1600" dirty="0"/>
              <a:t>(also called </a:t>
            </a:r>
            <a:r>
              <a:rPr lang="en-US" sz="1600" b="1" dirty="0"/>
              <a:t>pillbox cavity</a:t>
            </a:r>
            <a:r>
              <a:rPr lang="en-US" sz="1600" dirty="0"/>
              <a:t>) the first accelerating mode (i.e. with non zero longitudinal electric field on axis) is the </a:t>
            </a:r>
            <a:r>
              <a:rPr lang="en-US" sz="1600" b="1" dirty="0"/>
              <a:t>TM</a:t>
            </a:r>
            <a:r>
              <a:rPr lang="en-US" sz="1600" b="1" baseline="-25000" dirty="0"/>
              <a:t>010</a:t>
            </a:r>
            <a:r>
              <a:rPr lang="en-US" sz="1600" b="1" dirty="0"/>
              <a:t> mode</a:t>
            </a:r>
            <a:r>
              <a:rPr lang="en-US" sz="1600" dirty="0"/>
              <a:t>. It has a well known analytical solution from Maxwell equation. </a:t>
            </a:r>
          </a:p>
        </p:txBody>
      </p:sp>
      <p:graphicFrame>
        <p:nvGraphicFramePr>
          <p:cNvPr id="15" name="Oggetto 14"/>
          <p:cNvGraphicFramePr>
            <a:graphicFrameLocks noChangeAspect="1"/>
          </p:cNvGraphicFramePr>
          <p:nvPr>
            <p:extLst>
              <p:ext uri="{D42A27DB-BD31-4B8C-83A1-F6EECF244321}">
                <p14:modId xmlns:p14="http://schemas.microsoft.com/office/powerpoint/2010/main" val="1832364608"/>
              </p:ext>
            </p:extLst>
          </p:nvPr>
        </p:nvGraphicFramePr>
        <p:xfrm>
          <a:off x="9580518" y="6309000"/>
          <a:ext cx="2006280" cy="444240"/>
        </p:xfrm>
        <a:graphic>
          <a:graphicData uri="http://schemas.openxmlformats.org/presentationml/2006/ole">
            <mc:AlternateContent xmlns:mc="http://schemas.openxmlformats.org/markup-compatibility/2006">
              <mc:Choice xmlns:v="urn:schemas-microsoft-com:vml" Requires="v">
                <p:oleObj name="Equazione" r:id="rId6" imgW="2006280" imgH="444240" progId="Equation.3">
                  <p:embed/>
                </p:oleObj>
              </mc:Choice>
              <mc:Fallback>
                <p:oleObj name="Equazione" r:id="rId6" imgW="2006280" imgH="444240" progId="Equation.3">
                  <p:embed/>
                  <p:pic>
                    <p:nvPicPr>
                      <p:cNvPr id="0" name="Object 6"/>
                      <p:cNvPicPr>
                        <a:picLocks noChangeAspect="1" noChangeArrowheads="1"/>
                      </p:cNvPicPr>
                      <p:nvPr/>
                    </p:nvPicPr>
                    <p:blipFill>
                      <a:blip r:embed="rId7"/>
                      <a:srcRect/>
                      <a:stretch>
                        <a:fillRect/>
                      </a:stretch>
                    </p:blipFill>
                    <p:spPr bwMode="auto">
                      <a:xfrm>
                        <a:off x="9580518" y="6309000"/>
                        <a:ext cx="2006280" cy="444240"/>
                      </a:xfrm>
                      <a:prstGeom prst="rect">
                        <a:avLst/>
                      </a:prstGeom>
                      <a:noFill/>
                      <a:ln>
                        <a:noFill/>
                      </a:ln>
                    </p:spPr>
                  </p:pic>
                </p:oleObj>
              </mc:Fallback>
            </mc:AlternateContent>
          </a:graphicData>
        </a:graphic>
      </p:graphicFrame>
      <p:pic>
        <p:nvPicPr>
          <p:cNvPr id="16" name="Picture 4"/>
          <p:cNvPicPr>
            <a:picLocks noChangeAspect="1"/>
          </p:cNvPicPr>
          <p:nvPr/>
        </p:nvPicPr>
        <p:blipFill rotWithShape="1">
          <a:blip r:embed="rId8"/>
          <a:srcRect l="51255" t="5820" r="5583" b="6814"/>
          <a:stretch/>
        </p:blipFill>
        <p:spPr>
          <a:xfrm>
            <a:off x="10139659" y="4845735"/>
            <a:ext cx="1630153" cy="1370810"/>
          </a:xfrm>
          <a:prstGeom prst="rect">
            <a:avLst/>
          </a:prstGeom>
        </p:spPr>
      </p:pic>
      <p:graphicFrame>
        <p:nvGraphicFramePr>
          <p:cNvPr id="18" name="Oggetto 17"/>
          <p:cNvGraphicFramePr>
            <a:graphicFrameLocks noChangeAspect="1"/>
          </p:cNvGraphicFramePr>
          <p:nvPr>
            <p:extLst>
              <p:ext uri="{D42A27DB-BD31-4B8C-83A1-F6EECF244321}">
                <p14:modId xmlns:p14="http://schemas.microsoft.com/office/powerpoint/2010/main" val="1402708097"/>
              </p:ext>
            </p:extLst>
          </p:nvPr>
        </p:nvGraphicFramePr>
        <p:xfrm>
          <a:off x="7536717" y="6334174"/>
          <a:ext cx="1790640" cy="431640"/>
        </p:xfrm>
        <a:graphic>
          <a:graphicData uri="http://schemas.openxmlformats.org/presentationml/2006/ole">
            <mc:AlternateContent xmlns:mc="http://schemas.openxmlformats.org/markup-compatibility/2006">
              <mc:Choice xmlns:v="urn:schemas-microsoft-com:vml" Requires="v">
                <p:oleObj name="Equazione" r:id="rId9" imgW="1790640" imgH="431640" progId="Equation.3">
                  <p:embed/>
                </p:oleObj>
              </mc:Choice>
              <mc:Fallback>
                <p:oleObj name="Equazione" r:id="rId9" imgW="1790640" imgH="431640" progId="Equation.3">
                  <p:embed/>
                  <p:pic>
                    <p:nvPicPr>
                      <p:cNvPr id="0" name="Oggetto 14"/>
                      <p:cNvPicPr>
                        <a:picLocks noChangeAspect="1" noChangeArrowheads="1"/>
                      </p:cNvPicPr>
                      <p:nvPr/>
                    </p:nvPicPr>
                    <p:blipFill>
                      <a:blip r:embed="rId10"/>
                      <a:srcRect/>
                      <a:stretch>
                        <a:fillRect/>
                      </a:stretch>
                    </p:blipFill>
                    <p:spPr bwMode="auto">
                      <a:xfrm>
                        <a:off x="7536717" y="6334174"/>
                        <a:ext cx="1790640" cy="431640"/>
                      </a:xfrm>
                      <a:prstGeom prst="rect">
                        <a:avLst/>
                      </a:prstGeom>
                      <a:noFill/>
                      <a:ln>
                        <a:noFill/>
                      </a:ln>
                    </p:spPr>
                  </p:pic>
                </p:oleObj>
              </mc:Fallback>
            </mc:AlternateContent>
          </a:graphicData>
        </a:graphic>
      </p:graphicFrame>
      <p:pic>
        <p:nvPicPr>
          <p:cNvPr id="19" name="Picture 4"/>
          <p:cNvPicPr>
            <a:picLocks noChangeAspect="1"/>
          </p:cNvPicPr>
          <p:nvPr/>
        </p:nvPicPr>
        <p:blipFill rotWithShape="1">
          <a:blip r:embed="rId8"/>
          <a:srcRect l="8092" t="5820" r="48746" b="6814"/>
          <a:stretch/>
        </p:blipFill>
        <p:spPr>
          <a:xfrm>
            <a:off x="8440752" y="4845735"/>
            <a:ext cx="1698906" cy="1428625"/>
          </a:xfrm>
          <a:prstGeom prst="rect">
            <a:avLst/>
          </a:prstGeom>
        </p:spPr>
      </p:pic>
      <p:graphicFrame>
        <p:nvGraphicFramePr>
          <p:cNvPr id="20" name="Oggetto 19"/>
          <p:cNvGraphicFramePr>
            <a:graphicFrameLocks noChangeAspect="1"/>
          </p:cNvGraphicFramePr>
          <p:nvPr>
            <p:extLst>
              <p:ext uri="{D42A27DB-BD31-4B8C-83A1-F6EECF244321}">
                <p14:modId xmlns:p14="http://schemas.microsoft.com/office/powerpoint/2010/main" val="2955412881"/>
              </p:ext>
            </p:extLst>
          </p:nvPr>
        </p:nvGraphicFramePr>
        <p:xfrm>
          <a:off x="7314824" y="4916489"/>
          <a:ext cx="1074737" cy="496887"/>
        </p:xfrm>
        <a:graphic>
          <a:graphicData uri="http://schemas.openxmlformats.org/presentationml/2006/ole">
            <mc:AlternateContent xmlns:mc="http://schemas.openxmlformats.org/markup-compatibility/2006">
              <mc:Choice xmlns:v="urn:schemas-microsoft-com:vml" Requires="v">
                <p:oleObj name="Equazione" r:id="rId11" imgW="850680" imgH="393480" progId="Equation.3">
                  <p:embed/>
                </p:oleObj>
              </mc:Choice>
              <mc:Fallback>
                <p:oleObj name="Equazione" r:id="rId11" imgW="850680" imgH="393480" progId="Equation.3">
                  <p:embed/>
                  <p:pic>
                    <p:nvPicPr>
                      <p:cNvPr id="0" name="Object 7"/>
                      <p:cNvPicPr>
                        <a:picLocks noChangeAspect="1" noChangeArrowheads="1"/>
                      </p:cNvPicPr>
                      <p:nvPr/>
                    </p:nvPicPr>
                    <p:blipFill>
                      <a:blip r:embed="rId12"/>
                      <a:srcRect/>
                      <a:stretch>
                        <a:fillRect/>
                      </a:stretch>
                    </p:blipFill>
                    <p:spPr bwMode="auto">
                      <a:xfrm>
                        <a:off x="7314824" y="4916489"/>
                        <a:ext cx="1074737" cy="496887"/>
                      </a:xfrm>
                      <a:prstGeom prst="rect">
                        <a:avLst/>
                      </a:prstGeom>
                      <a:noFill/>
                      <a:ln>
                        <a:noFill/>
                      </a:ln>
                    </p:spPr>
                  </p:pic>
                </p:oleObj>
              </mc:Fallback>
            </mc:AlternateContent>
          </a:graphicData>
        </a:graphic>
      </p:graphicFrame>
      <p:sp>
        <p:nvSpPr>
          <p:cNvPr id="29" name="Freccia a destra 28"/>
          <p:cNvSpPr/>
          <p:nvPr/>
        </p:nvSpPr>
        <p:spPr>
          <a:xfrm rot="10800000">
            <a:off x="4867177" y="3754055"/>
            <a:ext cx="2121341"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asellaDiTesto 29"/>
          <p:cNvSpPr txBox="1"/>
          <p:nvPr/>
        </p:nvSpPr>
        <p:spPr>
          <a:xfrm>
            <a:off x="696000" y="2289902"/>
            <a:ext cx="3973657" cy="800219"/>
          </a:xfrm>
          <a:prstGeom prst="rect">
            <a:avLst/>
          </a:prstGeom>
          <a:noFill/>
        </p:spPr>
        <p:txBody>
          <a:bodyPr wrap="square" rtlCol="0">
            <a:spAutoFit/>
          </a:bodyPr>
          <a:lstStyle/>
          <a:p>
            <a:pPr algn="ctr"/>
            <a:r>
              <a:rPr lang="en-US" b="1" dirty="0"/>
              <a:t>Real cylindrical cavity </a:t>
            </a:r>
          </a:p>
          <a:p>
            <a:pPr algn="ctr"/>
            <a:r>
              <a:rPr lang="en-US" sz="1400" dirty="0"/>
              <a:t>(TM</a:t>
            </a:r>
            <a:r>
              <a:rPr lang="en-US" sz="1400" baseline="-25000" dirty="0"/>
              <a:t>010</a:t>
            </a:r>
            <a:r>
              <a:rPr lang="en-US" sz="1400" dirty="0"/>
              <a:t>-like mode because of the shape and presence of beam tubes and couplers)</a:t>
            </a:r>
          </a:p>
        </p:txBody>
      </p:sp>
      <p:sp>
        <p:nvSpPr>
          <p:cNvPr id="23" name="CasellaDiTesto 22"/>
          <p:cNvSpPr txBox="1"/>
          <p:nvPr/>
        </p:nvSpPr>
        <p:spPr>
          <a:xfrm>
            <a:off x="3843780" y="45782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404221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P spid="11" grpId="0"/>
      <p:bldP spid="12" grpId="0" animBg="1"/>
      <p:bldP spid="14" grpId="0"/>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480000" y="2493000"/>
            <a:ext cx="11448000" cy="3139321"/>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2999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2171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 name="Oggetto 135"/>
          <p:cNvGraphicFramePr>
            <a:graphicFrameLocks noChangeAspect="1"/>
          </p:cNvGraphicFramePr>
          <p:nvPr>
            <p:extLst>
              <p:ext uri="{D42A27DB-BD31-4B8C-83A1-F6EECF244321}">
                <p14:modId xmlns:p14="http://schemas.microsoft.com/office/powerpoint/2010/main" val="3978782910"/>
              </p:ext>
            </p:extLst>
          </p:nvPr>
        </p:nvGraphicFramePr>
        <p:xfrm>
          <a:off x="9984000" y="3559196"/>
          <a:ext cx="1439667" cy="641183"/>
        </p:xfrm>
        <a:graphic>
          <a:graphicData uri="http://schemas.openxmlformats.org/presentationml/2006/ole">
            <mc:AlternateContent xmlns:mc="http://schemas.openxmlformats.org/markup-compatibility/2006">
              <mc:Choice xmlns:v="urn:schemas-microsoft-com:vml" Requires="v">
                <p:oleObj name="Equazione" r:id="rId2" imgW="965160" imgH="431640" progId="Equation.3">
                  <p:embed/>
                </p:oleObj>
              </mc:Choice>
              <mc:Fallback>
                <p:oleObj name="Equazione" r:id="rId2" imgW="965160" imgH="431640" progId="Equation.3">
                  <p:embed/>
                  <p:pic>
                    <p:nvPicPr>
                      <p:cNvPr id="136" name="Oggetto 135"/>
                      <p:cNvPicPr>
                        <a:picLocks noChangeAspect="1" noChangeArrowheads="1"/>
                      </p:cNvPicPr>
                      <p:nvPr/>
                    </p:nvPicPr>
                    <p:blipFill>
                      <a:blip r:embed="rId3"/>
                      <a:srcRect/>
                      <a:stretch>
                        <a:fillRect/>
                      </a:stretch>
                    </p:blipFill>
                    <p:spPr bwMode="auto">
                      <a:xfrm>
                        <a:off x="9984000" y="3559196"/>
                        <a:ext cx="1439667" cy="641183"/>
                      </a:xfrm>
                      <a:prstGeom prst="rect">
                        <a:avLst/>
                      </a:prstGeom>
                      <a:solidFill>
                        <a:srgbClr val="FFC000"/>
                      </a:solidFill>
                    </p:spPr>
                  </p:pic>
                </p:oleObj>
              </mc:Fallback>
            </mc:AlternateContent>
          </a:graphicData>
        </a:graphic>
      </p:graphicFrame>
      <p:sp>
        <p:nvSpPr>
          <p:cNvPr id="137" name="CasellaDiTesto 136"/>
          <p:cNvSpPr txBox="1"/>
          <p:nvPr/>
        </p:nvSpPr>
        <p:spPr>
          <a:xfrm>
            <a:off x="8616350" y="2956311"/>
            <a:ext cx="1818318" cy="369332"/>
          </a:xfrm>
          <a:prstGeom prst="rect">
            <a:avLst/>
          </a:prstGeom>
          <a:noFill/>
        </p:spPr>
        <p:txBody>
          <a:bodyPr wrap="none" rtlCol="0">
            <a:spAutoFit/>
          </a:bodyPr>
          <a:lstStyle/>
          <a:p>
            <a:r>
              <a:rPr lang="en-US" b="1" i="1" dirty="0"/>
              <a:t>QUALITY FACTOR</a:t>
            </a:r>
          </a:p>
        </p:txBody>
      </p:sp>
      <p:sp>
        <p:nvSpPr>
          <p:cNvPr id="139" name="CasellaDiTesto 138"/>
          <p:cNvSpPr txBox="1"/>
          <p:nvPr/>
        </p:nvSpPr>
        <p:spPr>
          <a:xfrm>
            <a:off x="1062313" y="2897829"/>
            <a:ext cx="2074029" cy="369332"/>
          </a:xfrm>
          <a:prstGeom prst="rect">
            <a:avLst/>
          </a:prstGeom>
          <a:noFill/>
        </p:spPr>
        <p:txBody>
          <a:bodyPr wrap="none" rtlCol="0">
            <a:spAutoFit/>
          </a:bodyPr>
          <a:lstStyle/>
          <a:p>
            <a:r>
              <a:rPr lang="en-US" b="1" i="1" dirty="0"/>
              <a:t>SHUNT IMPEDANCE</a:t>
            </a:r>
          </a:p>
        </p:txBody>
      </p:sp>
      <p:sp>
        <p:nvSpPr>
          <p:cNvPr id="140" name="Rectangle 101"/>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1" name="Oggetto 140"/>
          <p:cNvGraphicFramePr>
            <a:graphicFrameLocks noChangeAspect="1"/>
          </p:cNvGraphicFramePr>
          <p:nvPr>
            <p:extLst>
              <p:ext uri="{D42A27DB-BD31-4B8C-83A1-F6EECF244321}">
                <p14:modId xmlns:p14="http://schemas.microsoft.com/office/powerpoint/2010/main" val="2968889941"/>
              </p:ext>
            </p:extLst>
          </p:nvPr>
        </p:nvGraphicFramePr>
        <p:xfrm>
          <a:off x="4126218" y="3559196"/>
          <a:ext cx="1390650" cy="711200"/>
        </p:xfrm>
        <a:graphic>
          <a:graphicData uri="http://schemas.openxmlformats.org/presentationml/2006/ole">
            <mc:AlternateContent xmlns:mc="http://schemas.openxmlformats.org/markup-compatibility/2006">
              <mc:Choice xmlns:v="urn:schemas-microsoft-com:vml" Requires="v">
                <p:oleObj name="Equazione" r:id="rId4" imgW="901440" imgH="457200" progId="Equation.3">
                  <p:embed/>
                </p:oleObj>
              </mc:Choice>
              <mc:Fallback>
                <p:oleObj name="Equazione" r:id="rId4" imgW="901440" imgH="457200" progId="Equation.3">
                  <p:embed/>
                  <p:pic>
                    <p:nvPicPr>
                      <p:cNvPr id="141" name="Oggetto 140"/>
                      <p:cNvPicPr>
                        <a:picLocks noChangeAspect="1" noChangeArrowheads="1"/>
                      </p:cNvPicPr>
                      <p:nvPr/>
                    </p:nvPicPr>
                    <p:blipFill>
                      <a:blip r:embed="rId5"/>
                      <a:srcRect/>
                      <a:stretch>
                        <a:fillRect/>
                      </a:stretch>
                    </p:blipFill>
                    <p:spPr bwMode="auto">
                      <a:xfrm>
                        <a:off x="4126218" y="3559196"/>
                        <a:ext cx="1390650" cy="711200"/>
                      </a:xfrm>
                      <a:prstGeom prst="rect">
                        <a:avLst/>
                      </a:prstGeom>
                      <a:solidFill>
                        <a:srgbClr val="FFC000"/>
                      </a:solidFill>
                    </p:spPr>
                  </p:pic>
                </p:oleObj>
              </mc:Fallback>
            </mc:AlternateContent>
          </a:graphicData>
        </a:graphic>
      </p:graphicFrame>
      <p:sp>
        <p:nvSpPr>
          <p:cNvPr id="142" name="Rectangle 103"/>
          <p:cNvSpPr>
            <a:spLocks noChangeArrowheads="1"/>
          </p:cNvSpPr>
          <p:nvPr/>
        </p:nvSpPr>
        <p:spPr bwMode="auto">
          <a:xfrm>
            <a:off x="232920" y="3246471"/>
            <a:ext cx="3676101"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a:r>
              <a:rPr lang="en-US" sz="1400" dirty="0"/>
              <a:t>The shunt impedance is the parameter that qualifies the </a:t>
            </a:r>
            <a:r>
              <a:rPr lang="en-US" sz="1400" b="1" dirty="0"/>
              <a:t>efficiency of an accelerating mode</a:t>
            </a:r>
            <a:r>
              <a:rPr lang="en-US" sz="1400" dirty="0"/>
              <a:t>. The higher is its value, the larger is the obtainable accelerating voltage for a given power. Traditionally, it is the quantity to optimize in order to </a:t>
            </a:r>
            <a:r>
              <a:rPr lang="en-US" sz="1400" b="1" dirty="0"/>
              <a:t>maximize the accelerating field for a given dissipated power</a:t>
            </a:r>
            <a:r>
              <a:rPr lang="en-US" sz="1400" dirty="0"/>
              <a:t>:</a:t>
            </a:r>
          </a:p>
        </p:txBody>
      </p:sp>
      <p:sp>
        <p:nvSpPr>
          <p:cNvPr id="146" name="CasellaDiTesto 145"/>
          <p:cNvSpPr txBox="1"/>
          <p:nvPr/>
        </p:nvSpPr>
        <p:spPr>
          <a:xfrm>
            <a:off x="1696067" y="2312034"/>
            <a:ext cx="3106941" cy="369332"/>
          </a:xfrm>
          <a:prstGeom prst="rect">
            <a:avLst/>
          </a:prstGeom>
          <a:noFill/>
        </p:spPr>
        <p:txBody>
          <a:bodyPr wrap="none" rtlCol="0">
            <a:spAutoFit/>
          </a:bodyPr>
          <a:lstStyle/>
          <a:p>
            <a:r>
              <a:rPr lang="en-US" b="1" i="1" dirty="0"/>
              <a:t>ACCELERATING VOLTAGE (</a:t>
            </a:r>
            <a:r>
              <a:rPr lang="en-US" b="1" i="1" dirty="0" err="1"/>
              <a:t>V</a:t>
            </a:r>
            <a:r>
              <a:rPr lang="en-US" b="1" i="1" baseline="-25000" dirty="0" err="1"/>
              <a:t>acc</a:t>
            </a:r>
            <a:r>
              <a:rPr lang="en-US" b="1" i="1" dirty="0"/>
              <a:t>)</a:t>
            </a:r>
          </a:p>
        </p:txBody>
      </p:sp>
      <p:sp>
        <p:nvSpPr>
          <p:cNvPr id="147" name="CasellaDiTesto 146"/>
          <p:cNvSpPr txBox="1"/>
          <p:nvPr/>
        </p:nvSpPr>
        <p:spPr>
          <a:xfrm>
            <a:off x="5069354" y="2330731"/>
            <a:ext cx="2613985" cy="369332"/>
          </a:xfrm>
          <a:prstGeom prst="rect">
            <a:avLst/>
          </a:prstGeom>
          <a:noFill/>
        </p:spPr>
        <p:txBody>
          <a:bodyPr wrap="none" rtlCol="0">
            <a:spAutoFit/>
          </a:bodyPr>
          <a:lstStyle/>
          <a:p>
            <a:r>
              <a:rPr lang="en-US" b="1" i="1" dirty="0"/>
              <a:t>DISSIPATED POWER (</a:t>
            </a:r>
            <a:r>
              <a:rPr lang="en-US" b="1" i="1" dirty="0" err="1"/>
              <a:t>P</a:t>
            </a:r>
            <a:r>
              <a:rPr lang="en-US" b="1" i="1" baseline="-25000" dirty="0" err="1"/>
              <a:t>diss</a:t>
            </a:r>
            <a:r>
              <a:rPr lang="en-US" b="1" i="1" dirty="0"/>
              <a:t>)</a:t>
            </a:r>
          </a:p>
        </p:txBody>
      </p:sp>
      <p:sp>
        <p:nvSpPr>
          <p:cNvPr id="148" name="CasellaDiTesto 147"/>
          <p:cNvSpPr txBox="1"/>
          <p:nvPr/>
        </p:nvSpPr>
        <p:spPr>
          <a:xfrm>
            <a:off x="8081772" y="2309713"/>
            <a:ext cx="2171557" cy="369332"/>
          </a:xfrm>
          <a:prstGeom prst="rect">
            <a:avLst/>
          </a:prstGeom>
          <a:noFill/>
        </p:spPr>
        <p:txBody>
          <a:bodyPr wrap="none" rtlCol="0">
            <a:spAutoFit/>
          </a:bodyPr>
          <a:lstStyle/>
          <a:p>
            <a:r>
              <a:rPr lang="en-US" b="1" i="1" dirty="0"/>
              <a:t>STORED ENERGY (W)</a:t>
            </a:r>
          </a:p>
        </p:txBody>
      </p:sp>
      <p:sp>
        <p:nvSpPr>
          <p:cNvPr id="149" name="Rettangolo 148"/>
          <p:cNvSpPr/>
          <p:nvPr/>
        </p:nvSpPr>
        <p:spPr>
          <a:xfrm>
            <a:off x="10005112" y="4303527"/>
            <a:ext cx="1580789" cy="609398"/>
          </a:xfrm>
          <a:prstGeom prst="rect">
            <a:avLst/>
          </a:prstGeom>
        </p:spPr>
        <p:txBody>
          <a:bodyPr wrap="square">
            <a:spAutoFit/>
          </a:bodyPr>
          <a:lstStyle/>
          <a:p>
            <a:pPr marL="0" lvl="1" algn="just">
              <a:lnSpc>
                <a:spcPct val="120000"/>
              </a:lnSpc>
            </a:pPr>
            <a:r>
              <a:rPr lang="en-GB" sz="1400" dirty="0"/>
              <a:t>NC cavity Q</a:t>
            </a:r>
            <a:r>
              <a:rPr lang="en-GB" sz="1400" dirty="0">
                <a:sym typeface="Symbol"/>
              </a:rPr>
              <a:t>10</a:t>
            </a:r>
            <a:r>
              <a:rPr lang="en-GB" sz="1400" baseline="30000" dirty="0">
                <a:sym typeface="Symbol"/>
              </a:rPr>
              <a:t>4</a:t>
            </a:r>
            <a:endParaRPr lang="en-GB" sz="1400" baseline="30000" dirty="0"/>
          </a:p>
          <a:p>
            <a:pPr marL="0" lvl="1" algn="just">
              <a:lnSpc>
                <a:spcPct val="120000"/>
              </a:lnSpc>
            </a:pPr>
            <a:r>
              <a:rPr lang="en-GB" sz="1400" dirty="0"/>
              <a:t>SC cavity Q</a:t>
            </a:r>
            <a:r>
              <a:rPr lang="en-GB" sz="1400" dirty="0">
                <a:sym typeface="Symbol"/>
              </a:rPr>
              <a:t>10</a:t>
            </a:r>
            <a:r>
              <a:rPr lang="en-GB" sz="1400" baseline="30000" dirty="0">
                <a:sym typeface="Symbol"/>
              </a:rPr>
              <a:t>10</a:t>
            </a:r>
            <a:endParaRPr lang="en-GB" sz="1400" baseline="30000" dirty="0"/>
          </a:p>
        </p:txBody>
      </p:sp>
      <p:sp>
        <p:nvSpPr>
          <p:cNvPr id="159" name="Rettangolo 158"/>
          <p:cNvSpPr/>
          <p:nvPr/>
        </p:nvSpPr>
        <p:spPr>
          <a:xfrm>
            <a:off x="451743" y="4903555"/>
            <a:ext cx="1794463" cy="297582"/>
          </a:xfrm>
          <a:prstGeom prst="rect">
            <a:avLst/>
          </a:prstGeom>
        </p:spPr>
        <p:txBody>
          <a:bodyPr wrap="square">
            <a:spAutoFit/>
          </a:bodyPr>
          <a:lstStyle/>
          <a:p>
            <a:pPr marL="0" lvl="1" algn="just">
              <a:lnSpc>
                <a:spcPct val="120000"/>
              </a:lnSpc>
            </a:pPr>
            <a:r>
              <a:rPr lang="en-GB" sz="1200" dirty="0"/>
              <a:t>NC cavity R</a:t>
            </a:r>
            <a:r>
              <a:rPr lang="en-GB" sz="1200" dirty="0">
                <a:sym typeface="Symbol"/>
              </a:rPr>
              <a:t>1M</a:t>
            </a:r>
          </a:p>
        </p:txBody>
      </p:sp>
      <p:sp>
        <p:nvSpPr>
          <p:cNvPr id="19" name="CasellaDiTesto 18"/>
          <p:cNvSpPr txBox="1"/>
          <p:nvPr/>
        </p:nvSpPr>
        <p:spPr>
          <a:xfrm>
            <a:off x="3280422" y="0"/>
            <a:ext cx="5164684" cy="523220"/>
          </a:xfrm>
          <a:prstGeom prst="rect">
            <a:avLst/>
          </a:prstGeom>
          <a:noFill/>
        </p:spPr>
        <p:txBody>
          <a:bodyPr wrap="none" rtlCol="0">
            <a:spAutoFit/>
          </a:bodyPr>
          <a:lstStyle/>
          <a:p>
            <a:r>
              <a:rPr lang="en-US" sz="2800" b="1" dirty="0"/>
              <a:t>SW CAVITIES PARAMETERS: R, Q</a:t>
            </a:r>
          </a:p>
        </p:txBody>
      </p:sp>
      <p:cxnSp>
        <p:nvCxnSpPr>
          <p:cNvPr id="4" name="Connettore 2 3"/>
          <p:cNvCxnSpPr>
            <a:cxnSpLocks/>
            <a:stCxn id="146" idx="2"/>
            <a:endCxn id="139" idx="0"/>
          </p:cNvCxnSpPr>
          <p:nvPr/>
        </p:nvCxnSpPr>
        <p:spPr>
          <a:xfrm flipH="1">
            <a:off x="2099328" y="2681366"/>
            <a:ext cx="1150210" cy="21646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a:cxnSpLocks/>
            <a:stCxn id="147" idx="2"/>
            <a:endCxn id="139" idx="3"/>
          </p:cNvCxnSpPr>
          <p:nvPr/>
        </p:nvCxnSpPr>
        <p:spPr>
          <a:xfrm flipH="1">
            <a:off x="3136342" y="2700063"/>
            <a:ext cx="3240005" cy="3824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7" idx="2"/>
            <a:endCxn id="137" idx="0"/>
          </p:cNvCxnSpPr>
          <p:nvPr/>
        </p:nvCxnSpPr>
        <p:spPr>
          <a:xfrm>
            <a:off x="6376347" y="2700063"/>
            <a:ext cx="3149162" cy="2562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148" idx="2"/>
            <a:endCxn id="137" idx="0"/>
          </p:cNvCxnSpPr>
          <p:nvPr/>
        </p:nvCxnSpPr>
        <p:spPr>
          <a:xfrm>
            <a:off x="9167551" y="2679045"/>
            <a:ext cx="357958" cy="2772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2" name="Immagine 31"/>
          <p:cNvPicPr>
            <a:picLocks noChangeAspect="1"/>
          </p:cNvPicPr>
          <p:nvPr/>
        </p:nvPicPr>
        <p:blipFill rotWithShape="1">
          <a:blip r:embed="rId6">
            <a:extLst>
              <a:ext uri="{28A0092B-C50C-407E-A947-70E740481C1C}">
                <a14:useLocalDpi xmlns:a14="http://schemas.microsoft.com/office/drawing/2010/main" val="0"/>
              </a:ext>
            </a:extLst>
          </a:blip>
          <a:srcRect b="19560"/>
          <a:stretch/>
        </p:blipFill>
        <p:spPr>
          <a:xfrm>
            <a:off x="2326418" y="5199893"/>
            <a:ext cx="2544643" cy="1579539"/>
          </a:xfrm>
          <a:prstGeom prst="rect">
            <a:avLst/>
          </a:prstGeom>
        </p:spPr>
      </p:pic>
      <p:pic>
        <p:nvPicPr>
          <p:cNvPr id="33" name="Immagin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5648" y="5199893"/>
            <a:ext cx="1887828" cy="1611328"/>
          </a:xfrm>
          <a:prstGeom prst="rect">
            <a:avLst/>
          </a:prstGeom>
        </p:spPr>
      </p:pic>
      <p:sp>
        <p:nvSpPr>
          <p:cNvPr id="25" name="Rettangolo 24"/>
          <p:cNvSpPr/>
          <p:nvPr/>
        </p:nvSpPr>
        <p:spPr>
          <a:xfrm>
            <a:off x="2872148" y="4877873"/>
            <a:ext cx="1453181" cy="297582"/>
          </a:xfrm>
          <a:prstGeom prst="rect">
            <a:avLst/>
          </a:prstGeom>
        </p:spPr>
        <p:txBody>
          <a:bodyPr wrap="square">
            <a:spAutoFit/>
          </a:bodyPr>
          <a:lstStyle/>
          <a:p>
            <a:pPr marL="0" lvl="1" algn="just">
              <a:lnSpc>
                <a:spcPct val="120000"/>
              </a:lnSpc>
            </a:pPr>
            <a:r>
              <a:rPr lang="en-GB" sz="1200" dirty="0"/>
              <a:t>SC cavity R</a:t>
            </a:r>
            <a:r>
              <a:rPr lang="en-GB" sz="1200" dirty="0">
                <a:sym typeface="Symbol"/>
              </a:rPr>
              <a:t>1T</a:t>
            </a:r>
          </a:p>
        </p:txBody>
      </p:sp>
      <p:sp>
        <p:nvSpPr>
          <p:cNvPr id="2" name="CasellaDiTesto 1"/>
          <p:cNvSpPr txBox="1"/>
          <p:nvPr/>
        </p:nvSpPr>
        <p:spPr>
          <a:xfrm>
            <a:off x="8867125" y="5167973"/>
            <a:ext cx="3135086" cy="1600438"/>
          </a:xfrm>
          <a:prstGeom prst="rect">
            <a:avLst/>
          </a:prstGeom>
          <a:noFill/>
        </p:spPr>
        <p:txBody>
          <a:bodyPr wrap="square" rtlCol="0">
            <a:spAutoFit/>
          </a:bodyPr>
          <a:lstStyle/>
          <a:p>
            <a:pPr algn="just"/>
            <a:r>
              <a:rPr lang="en-US" sz="1400" b="1" i="1" dirty="0"/>
              <a:t>Example:</a:t>
            </a:r>
          </a:p>
          <a:p>
            <a:pPr marL="0" lvl="1" algn="just"/>
            <a:r>
              <a:rPr lang="en-GB" sz="1400" dirty="0"/>
              <a:t>R</a:t>
            </a:r>
            <a:r>
              <a:rPr lang="en-GB" sz="1400" dirty="0">
                <a:sym typeface="Symbol"/>
              </a:rPr>
              <a:t>1M</a:t>
            </a:r>
          </a:p>
          <a:p>
            <a:pPr algn="just"/>
            <a:r>
              <a:rPr lang="en-US" sz="1400" dirty="0" err="1"/>
              <a:t>P</a:t>
            </a:r>
            <a:r>
              <a:rPr lang="en-US" sz="1400" baseline="-25000" dirty="0" err="1"/>
              <a:t>diss</a:t>
            </a:r>
            <a:r>
              <a:rPr lang="en-US" sz="1400" dirty="0"/>
              <a:t>=1 MW</a:t>
            </a:r>
          </a:p>
          <a:p>
            <a:pPr algn="just"/>
            <a:r>
              <a:rPr lang="en-US" sz="1400" dirty="0" err="1"/>
              <a:t>V</a:t>
            </a:r>
            <a:r>
              <a:rPr lang="en-US" sz="1400" baseline="-25000" dirty="0" err="1"/>
              <a:t>acc</a:t>
            </a:r>
            <a:r>
              <a:rPr lang="en-US" sz="1400" dirty="0"/>
              <a:t>=1MV</a:t>
            </a:r>
          </a:p>
          <a:p>
            <a:pPr algn="just"/>
            <a:r>
              <a:rPr lang="en-US" sz="1400" dirty="0"/>
              <a:t>For a cavity working at 1 GHz with a structure length  of 10 cm we have an average accelerating field of 10 MV/m</a:t>
            </a:r>
          </a:p>
        </p:txBody>
      </p:sp>
      <p:pic>
        <p:nvPicPr>
          <p:cNvPr id="26" name="Immagine 25"/>
          <p:cNvPicPr>
            <a:picLocks noChangeAspect="1"/>
          </p:cNvPicPr>
          <p:nvPr/>
        </p:nvPicPr>
        <p:blipFill rotWithShape="1">
          <a:blip r:embed="rId8" cstate="print">
            <a:extLst>
              <a:ext uri="{28A0092B-C50C-407E-A947-70E740481C1C}">
                <a14:useLocalDpi xmlns:a14="http://schemas.microsoft.com/office/drawing/2010/main" val="0"/>
              </a:ext>
            </a:extLst>
          </a:blip>
          <a:srcRect b="19560"/>
          <a:stretch/>
        </p:blipFill>
        <p:spPr>
          <a:xfrm>
            <a:off x="8433923" y="462539"/>
            <a:ext cx="1794919" cy="1114161"/>
          </a:xfrm>
          <a:prstGeom prst="rect">
            <a:avLst/>
          </a:prstGeom>
        </p:spPr>
      </p:pic>
      <p:cxnSp>
        <p:nvCxnSpPr>
          <p:cNvPr id="5" name="Connettore 2 4"/>
          <p:cNvCxnSpPr/>
          <p:nvPr/>
        </p:nvCxnSpPr>
        <p:spPr>
          <a:xfrm>
            <a:off x="8688360" y="1412720"/>
            <a:ext cx="1440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9154224" y="1484730"/>
            <a:ext cx="508473" cy="369332"/>
          </a:xfrm>
          <a:prstGeom prst="rect">
            <a:avLst/>
          </a:prstGeom>
          <a:noFill/>
        </p:spPr>
        <p:txBody>
          <a:bodyPr wrap="none" rtlCol="0">
            <a:spAutoFit/>
          </a:bodyPr>
          <a:lstStyle/>
          <a:p>
            <a:r>
              <a:rPr lang="en-US" dirty="0" err="1"/>
              <a:t>V</a:t>
            </a:r>
            <a:r>
              <a:rPr lang="en-US" baseline="-25000" dirty="0" err="1"/>
              <a:t>acc</a:t>
            </a:r>
            <a:endParaRPr lang="en-US" baseline="-25000" dirty="0"/>
          </a:p>
        </p:txBody>
      </p:sp>
      <p:graphicFrame>
        <p:nvGraphicFramePr>
          <p:cNvPr id="27" name="Oggetto 26"/>
          <p:cNvGraphicFramePr>
            <a:graphicFrameLocks noChangeAspect="1"/>
          </p:cNvGraphicFramePr>
          <p:nvPr>
            <p:extLst>
              <p:ext uri="{D42A27DB-BD31-4B8C-83A1-F6EECF244321}">
                <p14:modId xmlns:p14="http://schemas.microsoft.com/office/powerpoint/2010/main" val="4281004573"/>
              </p:ext>
            </p:extLst>
          </p:nvPr>
        </p:nvGraphicFramePr>
        <p:xfrm>
          <a:off x="5272519" y="4635076"/>
          <a:ext cx="2210800" cy="625865"/>
        </p:xfrm>
        <a:graphic>
          <a:graphicData uri="http://schemas.openxmlformats.org/presentationml/2006/ole">
            <mc:AlternateContent xmlns:mc="http://schemas.openxmlformats.org/markup-compatibility/2006">
              <mc:Choice xmlns:v="urn:schemas-microsoft-com:vml" Requires="v">
                <p:oleObj name="Equazione" r:id="rId9" imgW="1765080" imgH="495000" progId="Equation.3">
                  <p:embed/>
                </p:oleObj>
              </mc:Choice>
              <mc:Fallback>
                <p:oleObj name="Equazione" r:id="rId9" imgW="1765080" imgH="495000" progId="Equation.3">
                  <p:embed/>
                  <p:pic>
                    <p:nvPicPr>
                      <p:cNvPr id="27" name="Oggetto 26"/>
                      <p:cNvPicPr>
                        <a:picLocks noChangeAspect="1" noChangeArrowheads="1"/>
                      </p:cNvPicPr>
                      <p:nvPr/>
                    </p:nvPicPr>
                    <p:blipFill>
                      <a:blip r:embed="rId10"/>
                      <a:srcRect/>
                      <a:stretch>
                        <a:fillRect/>
                      </a:stretch>
                    </p:blipFill>
                    <p:spPr bwMode="auto">
                      <a:xfrm>
                        <a:off x="5272519" y="4635076"/>
                        <a:ext cx="2210800" cy="625865"/>
                      </a:xfrm>
                      <a:prstGeom prst="rect">
                        <a:avLst/>
                      </a:prstGeom>
                      <a:solidFill>
                        <a:srgbClr val="FFC000"/>
                      </a:solidFill>
                    </p:spPr>
                  </p:pic>
                </p:oleObj>
              </mc:Fallback>
            </mc:AlternateContent>
          </a:graphicData>
        </a:graphic>
      </p:graphicFrame>
      <p:sp>
        <p:nvSpPr>
          <p:cNvPr id="28" name="CasellaDiTesto 27"/>
          <p:cNvSpPr txBox="1"/>
          <p:nvPr/>
        </p:nvSpPr>
        <p:spPr>
          <a:xfrm>
            <a:off x="4890148" y="4333669"/>
            <a:ext cx="3029163" cy="307777"/>
          </a:xfrm>
          <a:prstGeom prst="rect">
            <a:avLst/>
          </a:prstGeom>
          <a:noFill/>
        </p:spPr>
        <p:txBody>
          <a:bodyPr wrap="none" rtlCol="0">
            <a:spAutoFit/>
          </a:bodyPr>
          <a:lstStyle/>
          <a:p>
            <a:r>
              <a:rPr lang="en-US" sz="1400" b="1" i="1" dirty="0"/>
              <a:t>SHUNT IMPEDANCE PER UNIT LENGTH</a:t>
            </a:r>
          </a:p>
        </p:txBody>
      </p:sp>
      <p:grpSp>
        <p:nvGrpSpPr>
          <p:cNvPr id="10" name="Gruppo 9">
            <a:extLst>
              <a:ext uri="{FF2B5EF4-FFF2-40B4-BE49-F238E27FC236}">
                <a16:creationId xmlns:a16="http://schemas.microsoft.com/office/drawing/2014/main" id="{495582A3-7053-C3AA-317F-E92A861FA7BA}"/>
              </a:ext>
            </a:extLst>
          </p:cNvPr>
          <p:cNvGrpSpPr/>
          <p:nvPr/>
        </p:nvGrpSpPr>
        <p:grpSpPr>
          <a:xfrm>
            <a:off x="3121058" y="385296"/>
            <a:ext cx="5464708" cy="2002668"/>
            <a:chOff x="2670175" y="546100"/>
            <a:chExt cx="6738255" cy="2451578"/>
          </a:xfrm>
        </p:grpSpPr>
        <p:sp>
          <p:nvSpPr>
            <p:cNvPr id="11" name="Text Box 49">
              <a:extLst>
                <a:ext uri="{FF2B5EF4-FFF2-40B4-BE49-F238E27FC236}">
                  <a16:creationId xmlns:a16="http://schemas.microsoft.com/office/drawing/2014/main" id="{D98087D2-76D7-D912-C22F-6CD5BDAE96AF}"/>
                </a:ext>
              </a:extLst>
            </p:cNvPr>
            <p:cNvSpPr txBox="1">
              <a:spLocks noChangeArrowheads="1"/>
            </p:cNvSpPr>
            <p:nvPr/>
          </p:nvSpPr>
          <p:spPr bwMode="auto">
            <a:xfrm>
              <a:off x="8220075" y="1333500"/>
              <a:ext cx="4826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L</a:t>
              </a:r>
              <a:endParaRPr lang="en-US" altLang="it-IT" sz="1200"/>
            </a:p>
          </p:txBody>
        </p:sp>
        <p:sp>
          <p:nvSpPr>
            <p:cNvPr id="12" name="Text Box 50">
              <a:extLst>
                <a:ext uri="{FF2B5EF4-FFF2-40B4-BE49-F238E27FC236}">
                  <a16:creationId xmlns:a16="http://schemas.microsoft.com/office/drawing/2014/main" id="{10835535-D516-88F4-9BEE-93512522B8E3}"/>
                </a:ext>
              </a:extLst>
            </p:cNvPr>
            <p:cNvSpPr txBox="1">
              <a:spLocks noChangeArrowheads="1"/>
            </p:cNvSpPr>
            <p:nvPr/>
          </p:nvSpPr>
          <p:spPr bwMode="auto">
            <a:xfrm>
              <a:off x="6678934" y="1294846"/>
              <a:ext cx="503239"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R/2</a:t>
              </a:r>
              <a:endParaRPr lang="en-US" altLang="it-IT" sz="1200" dirty="0"/>
            </a:p>
          </p:txBody>
        </p:sp>
        <p:sp>
          <p:nvSpPr>
            <p:cNvPr id="13" name="Text Box 51">
              <a:extLst>
                <a:ext uri="{FF2B5EF4-FFF2-40B4-BE49-F238E27FC236}">
                  <a16:creationId xmlns:a16="http://schemas.microsoft.com/office/drawing/2014/main" id="{2244A3AC-DF31-A3EA-4004-5C86568770F5}"/>
                </a:ext>
              </a:extLst>
            </p:cNvPr>
            <p:cNvSpPr txBox="1">
              <a:spLocks noChangeArrowheads="1"/>
            </p:cNvSpPr>
            <p:nvPr/>
          </p:nvSpPr>
          <p:spPr bwMode="auto">
            <a:xfrm>
              <a:off x="7529513" y="1330326"/>
              <a:ext cx="4254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C</a:t>
              </a:r>
              <a:endParaRPr lang="en-US" altLang="it-IT" sz="1200"/>
            </a:p>
          </p:txBody>
        </p:sp>
        <p:sp>
          <p:nvSpPr>
            <p:cNvPr id="14" name="Text Box 120">
              <a:extLst>
                <a:ext uri="{FF2B5EF4-FFF2-40B4-BE49-F238E27FC236}">
                  <a16:creationId xmlns:a16="http://schemas.microsoft.com/office/drawing/2014/main" id="{9365D633-B452-6185-C568-43891CB4CF4B}"/>
                </a:ext>
              </a:extLst>
            </p:cNvPr>
            <p:cNvSpPr txBox="1">
              <a:spLocks noChangeArrowheads="1"/>
            </p:cNvSpPr>
            <p:nvPr/>
          </p:nvSpPr>
          <p:spPr bwMode="auto">
            <a:xfrm>
              <a:off x="2670175" y="1279526"/>
              <a:ext cx="350838"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I</a:t>
              </a:r>
              <a:r>
                <a:rPr lang="it-IT" altLang="ja-JP" sz="1200" baseline="-25000" dirty="0">
                  <a:latin typeface="Times New Roman" panose="02020603050405020304" pitchFamily="18" charset="0"/>
                  <a:ea typeface="MS Mincho" pitchFamily="49" charset="-128"/>
                </a:rPr>
                <a:t>g</a:t>
              </a:r>
              <a:endParaRPr lang="en-US" altLang="it-IT" sz="1200" dirty="0"/>
            </a:p>
          </p:txBody>
        </p:sp>
        <p:sp>
          <p:nvSpPr>
            <p:cNvPr id="15" name="Text Box 121">
              <a:extLst>
                <a:ext uri="{FF2B5EF4-FFF2-40B4-BE49-F238E27FC236}">
                  <a16:creationId xmlns:a16="http://schemas.microsoft.com/office/drawing/2014/main" id="{01744F9B-D771-D74F-5341-D9D0682C17E6}"/>
                </a:ext>
              </a:extLst>
            </p:cNvPr>
            <p:cNvSpPr txBox="1">
              <a:spLocks noChangeArrowheads="1"/>
            </p:cNvSpPr>
            <p:nvPr/>
          </p:nvSpPr>
          <p:spPr bwMode="auto">
            <a:xfrm>
              <a:off x="5945189" y="712788"/>
              <a:ext cx="46672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1:n</a:t>
              </a:r>
              <a:endParaRPr lang="en-US" altLang="it-IT" sz="1200"/>
            </a:p>
          </p:txBody>
        </p:sp>
        <p:sp>
          <p:nvSpPr>
            <p:cNvPr id="16" name="Text Box 122">
              <a:extLst>
                <a:ext uri="{FF2B5EF4-FFF2-40B4-BE49-F238E27FC236}">
                  <a16:creationId xmlns:a16="http://schemas.microsoft.com/office/drawing/2014/main" id="{A809BD1D-D748-8D30-F58B-429AE00FED6D}"/>
                </a:ext>
              </a:extLst>
            </p:cNvPr>
            <p:cNvSpPr txBox="1">
              <a:spLocks noChangeArrowheads="1"/>
            </p:cNvSpPr>
            <p:nvPr/>
          </p:nvSpPr>
          <p:spPr bwMode="auto">
            <a:xfrm>
              <a:off x="3770314" y="1276350"/>
              <a:ext cx="45243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Z</a:t>
              </a:r>
              <a:r>
                <a:rPr lang="it-IT" altLang="ja-JP" sz="1200" baseline="-25000" dirty="0">
                  <a:latin typeface="Times New Roman" panose="02020603050405020304" pitchFamily="18" charset="0"/>
                  <a:ea typeface="MS Mincho" pitchFamily="49" charset="-128"/>
                </a:rPr>
                <a:t>0</a:t>
              </a:r>
              <a:endParaRPr lang="en-US" altLang="it-IT" sz="1200" dirty="0"/>
            </a:p>
          </p:txBody>
        </p:sp>
        <p:sp>
          <p:nvSpPr>
            <p:cNvPr id="17" name="Line 9">
              <a:extLst>
                <a:ext uri="{FF2B5EF4-FFF2-40B4-BE49-F238E27FC236}">
                  <a16:creationId xmlns:a16="http://schemas.microsoft.com/office/drawing/2014/main" id="{40E857E6-43D8-6558-897A-79A6AA800091}"/>
                </a:ext>
              </a:extLst>
            </p:cNvPr>
            <p:cNvSpPr>
              <a:spLocks noChangeShapeType="1"/>
            </p:cNvSpPr>
            <p:nvPr/>
          </p:nvSpPr>
          <p:spPr bwMode="auto">
            <a:xfrm>
              <a:off x="7223126" y="900113"/>
              <a:ext cx="1433513"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 name="Line 10">
              <a:extLst>
                <a:ext uri="{FF2B5EF4-FFF2-40B4-BE49-F238E27FC236}">
                  <a16:creationId xmlns:a16="http://schemas.microsoft.com/office/drawing/2014/main" id="{3C78CCF4-E841-0B91-E742-7654671BD303}"/>
                </a:ext>
              </a:extLst>
            </p:cNvPr>
            <p:cNvSpPr>
              <a:spLocks noChangeShapeType="1"/>
            </p:cNvSpPr>
            <p:nvPr/>
          </p:nvSpPr>
          <p:spPr bwMode="auto">
            <a:xfrm>
              <a:off x="7223125" y="900113"/>
              <a:ext cx="0" cy="21431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11">
              <a:extLst>
                <a:ext uri="{FF2B5EF4-FFF2-40B4-BE49-F238E27FC236}">
                  <a16:creationId xmlns:a16="http://schemas.microsoft.com/office/drawing/2014/main" id="{0874236A-3CA2-EB69-8EB3-D4377CC8602A}"/>
                </a:ext>
              </a:extLst>
            </p:cNvPr>
            <p:cNvSpPr>
              <a:spLocks noChangeShapeType="1"/>
            </p:cNvSpPr>
            <p:nvPr/>
          </p:nvSpPr>
          <p:spPr bwMode="auto">
            <a:xfrm flipH="1">
              <a:off x="7151689" y="1114425"/>
              <a:ext cx="71437"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12">
              <a:extLst>
                <a:ext uri="{FF2B5EF4-FFF2-40B4-BE49-F238E27FC236}">
                  <a16:creationId xmlns:a16="http://schemas.microsoft.com/office/drawing/2014/main" id="{E29FFDC4-D5C5-7958-3B05-D19B229CABAA}"/>
                </a:ext>
              </a:extLst>
            </p:cNvPr>
            <p:cNvSpPr>
              <a:spLocks noChangeShapeType="1"/>
            </p:cNvSpPr>
            <p:nvPr/>
          </p:nvSpPr>
          <p:spPr bwMode="auto">
            <a:xfrm>
              <a:off x="7151689" y="11858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13">
              <a:extLst>
                <a:ext uri="{FF2B5EF4-FFF2-40B4-BE49-F238E27FC236}">
                  <a16:creationId xmlns:a16="http://schemas.microsoft.com/office/drawing/2014/main" id="{B1DEF4DF-E02C-E7F4-0E90-416726744956}"/>
                </a:ext>
              </a:extLst>
            </p:cNvPr>
            <p:cNvSpPr>
              <a:spLocks noChangeShapeType="1"/>
            </p:cNvSpPr>
            <p:nvPr/>
          </p:nvSpPr>
          <p:spPr bwMode="auto">
            <a:xfrm flipH="1">
              <a:off x="7151689" y="12588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14">
              <a:extLst>
                <a:ext uri="{FF2B5EF4-FFF2-40B4-BE49-F238E27FC236}">
                  <a16:creationId xmlns:a16="http://schemas.microsoft.com/office/drawing/2014/main" id="{60B3B94F-CBCA-F8B0-C6F0-557BAE6BFC97}"/>
                </a:ext>
              </a:extLst>
            </p:cNvPr>
            <p:cNvSpPr>
              <a:spLocks noChangeShapeType="1"/>
            </p:cNvSpPr>
            <p:nvPr/>
          </p:nvSpPr>
          <p:spPr bwMode="auto">
            <a:xfrm>
              <a:off x="7159626" y="1330325"/>
              <a:ext cx="144463"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5">
              <a:extLst>
                <a:ext uri="{FF2B5EF4-FFF2-40B4-BE49-F238E27FC236}">
                  <a16:creationId xmlns:a16="http://schemas.microsoft.com/office/drawing/2014/main" id="{AA8E2FA7-8E41-F20A-0CF0-6A1F3EAFCF2C}"/>
                </a:ext>
              </a:extLst>
            </p:cNvPr>
            <p:cNvSpPr>
              <a:spLocks noChangeShapeType="1"/>
            </p:cNvSpPr>
            <p:nvPr/>
          </p:nvSpPr>
          <p:spPr bwMode="auto">
            <a:xfrm flipH="1">
              <a:off x="7159626" y="1401764"/>
              <a:ext cx="144463"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16">
              <a:extLst>
                <a:ext uri="{FF2B5EF4-FFF2-40B4-BE49-F238E27FC236}">
                  <a16:creationId xmlns:a16="http://schemas.microsoft.com/office/drawing/2014/main" id="{23E2B2AE-3C7A-60A5-86A2-BB40EC575E32}"/>
                </a:ext>
              </a:extLst>
            </p:cNvPr>
            <p:cNvSpPr>
              <a:spLocks noChangeShapeType="1"/>
            </p:cNvSpPr>
            <p:nvPr/>
          </p:nvSpPr>
          <p:spPr bwMode="auto">
            <a:xfrm>
              <a:off x="7151689" y="147320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17">
              <a:extLst>
                <a:ext uri="{FF2B5EF4-FFF2-40B4-BE49-F238E27FC236}">
                  <a16:creationId xmlns:a16="http://schemas.microsoft.com/office/drawing/2014/main" id="{C1ABFBA1-792D-4C1D-9C2E-67D56ED264AF}"/>
                </a:ext>
              </a:extLst>
            </p:cNvPr>
            <p:cNvSpPr>
              <a:spLocks noChangeShapeType="1"/>
            </p:cNvSpPr>
            <p:nvPr/>
          </p:nvSpPr>
          <p:spPr bwMode="auto">
            <a:xfrm flipH="1">
              <a:off x="7151689" y="1544639"/>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18">
              <a:extLst>
                <a:ext uri="{FF2B5EF4-FFF2-40B4-BE49-F238E27FC236}">
                  <a16:creationId xmlns:a16="http://schemas.microsoft.com/office/drawing/2014/main" id="{B50ADD01-DCD0-7132-EFCE-02C463331CF8}"/>
                </a:ext>
              </a:extLst>
            </p:cNvPr>
            <p:cNvSpPr>
              <a:spLocks noChangeShapeType="1"/>
            </p:cNvSpPr>
            <p:nvPr/>
          </p:nvSpPr>
          <p:spPr bwMode="auto">
            <a:xfrm>
              <a:off x="7169151" y="162560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19">
              <a:extLst>
                <a:ext uri="{FF2B5EF4-FFF2-40B4-BE49-F238E27FC236}">
                  <a16:creationId xmlns:a16="http://schemas.microsoft.com/office/drawing/2014/main" id="{FEF65DE2-2CE5-4EC6-22E5-E67F27247CB9}"/>
                </a:ext>
              </a:extLst>
            </p:cNvPr>
            <p:cNvSpPr>
              <a:spLocks noChangeShapeType="1"/>
            </p:cNvSpPr>
            <p:nvPr/>
          </p:nvSpPr>
          <p:spPr bwMode="auto">
            <a:xfrm flipH="1">
              <a:off x="7169151" y="1697039"/>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20">
              <a:extLst>
                <a:ext uri="{FF2B5EF4-FFF2-40B4-BE49-F238E27FC236}">
                  <a16:creationId xmlns:a16="http://schemas.microsoft.com/office/drawing/2014/main" id="{D8F1DD32-D39A-89E7-B6B7-A3AEADD08E7C}"/>
                </a:ext>
              </a:extLst>
            </p:cNvPr>
            <p:cNvSpPr>
              <a:spLocks noChangeShapeType="1"/>
            </p:cNvSpPr>
            <p:nvPr/>
          </p:nvSpPr>
          <p:spPr bwMode="auto">
            <a:xfrm>
              <a:off x="7169151" y="1770063"/>
              <a:ext cx="53975" cy="6191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21">
              <a:extLst>
                <a:ext uri="{FF2B5EF4-FFF2-40B4-BE49-F238E27FC236}">
                  <a16:creationId xmlns:a16="http://schemas.microsoft.com/office/drawing/2014/main" id="{BF9BA310-648D-1132-1380-B515567D4364}"/>
                </a:ext>
              </a:extLst>
            </p:cNvPr>
            <p:cNvSpPr>
              <a:spLocks noChangeShapeType="1"/>
            </p:cNvSpPr>
            <p:nvPr/>
          </p:nvSpPr>
          <p:spPr bwMode="auto">
            <a:xfrm>
              <a:off x="7223125" y="1831975"/>
              <a:ext cx="0" cy="21590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22">
              <a:extLst>
                <a:ext uri="{FF2B5EF4-FFF2-40B4-BE49-F238E27FC236}">
                  <a16:creationId xmlns:a16="http://schemas.microsoft.com/office/drawing/2014/main" id="{2590D632-78B1-4709-85C9-FD64F84CA6CD}"/>
                </a:ext>
              </a:extLst>
            </p:cNvPr>
            <p:cNvSpPr>
              <a:spLocks noChangeShapeType="1"/>
            </p:cNvSpPr>
            <p:nvPr/>
          </p:nvSpPr>
          <p:spPr bwMode="auto">
            <a:xfrm>
              <a:off x="7223126" y="2047875"/>
              <a:ext cx="1433513"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23">
              <a:extLst>
                <a:ext uri="{FF2B5EF4-FFF2-40B4-BE49-F238E27FC236}">
                  <a16:creationId xmlns:a16="http://schemas.microsoft.com/office/drawing/2014/main" id="{57355637-2D62-6F2E-373D-90E73E128B17}"/>
                </a:ext>
              </a:extLst>
            </p:cNvPr>
            <p:cNvSpPr>
              <a:spLocks noChangeShapeType="1"/>
            </p:cNvSpPr>
            <p:nvPr/>
          </p:nvSpPr>
          <p:spPr bwMode="auto">
            <a:xfrm flipV="1">
              <a:off x="7940675" y="1544639"/>
              <a:ext cx="0" cy="5032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24">
              <a:extLst>
                <a:ext uri="{FF2B5EF4-FFF2-40B4-BE49-F238E27FC236}">
                  <a16:creationId xmlns:a16="http://schemas.microsoft.com/office/drawing/2014/main" id="{B9CE19F3-B7C0-B524-5E72-FADD1B676C43}"/>
                </a:ext>
              </a:extLst>
            </p:cNvPr>
            <p:cNvSpPr>
              <a:spLocks noChangeShapeType="1"/>
            </p:cNvSpPr>
            <p:nvPr/>
          </p:nvSpPr>
          <p:spPr bwMode="auto">
            <a:xfrm>
              <a:off x="7797800" y="1544638"/>
              <a:ext cx="2857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25">
              <a:extLst>
                <a:ext uri="{FF2B5EF4-FFF2-40B4-BE49-F238E27FC236}">
                  <a16:creationId xmlns:a16="http://schemas.microsoft.com/office/drawing/2014/main" id="{ECC1780D-A50F-A6C9-9387-80EE638ED9DC}"/>
                </a:ext>
              </a:extLst>
            </p:cNvPr>
            <p:cNvSpPr>
              <a:spLocks noChangeShapeType="1"/>
            </p:cNvSpPr>
            <p:nvPr/>
          </p:nvSpPr>
          <p:spPr bwMode="auto">
            <a:xfrm>
              <a:off x="7797800" y="1401763"/>
              <a:ext cx="2857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26">
              <a:extLst>
                <a:ext uri="{FF2B5EF4-FFF2-40B4-BE49-F238E27FC236}">
                  <a16:creationId xmlns:a16="http://schemas.microsoft.com/office/drawing/2014/main" id="{2039F19E-8680-657D-023E-5FDAEF5FFA47}"/>
                </a:ext>
              </a:extLst>
            </p:cNvPr>
            <p:cNvSpPr>
              <a:spLocks noChangeShapeType="1"/>
            </p:cNvSpPr>
            <p:nvPr/>
          </p:nvSpPr>
          <p:spPr bwMode="auto">
            <a:xfrm flipV="1">
              <a:off x="7940675" y="900113"/>
              <a:ext cx="0" cy="5016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27">
              <a:extLst>
                <a:ext uri="{FF2B5EF4-FFF2-40B4-BE49-F238E27FC236}">
                  <a16:creationId xmlns:a16="http://schemas.microsoft.com/office/drawing/2014/main" id="{79C00C5D-5287-F3DF-FDD9-F68507688ABF}"/>
                </a:ext>
              </a:extLst>
            </p:cNvPr>
            <p:cNvSpPr>
              <a:spLocks noChangeShapeType="1"/>
            </p:cNvSpPr>
            <p:nvPr/>
          </p:nvSpPr>
          <p:spPr bwMode="auto">
            <a:xfrm>
              <a:off x="8658226" y="900113"/>
              <a:ext cx="3175" cy="2857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Arc 28">
              <a:extLst>
                <a:ext uri="{FF2B5EF4-FFF2-40B4-BE49-F238E27FC236}">
                  <a16:creationId xmlns:a16="http://schemas.microsoft.com/office/drawing/2014/main" id="{9226FC72-A154-5332-AA9F-4217E04B9CEA}"/>
                </a:ext>
              </a:extLst>
            </p:cNvPr>
            <p:cNvSpPr>
              <a:spLocks/>
            </p:cNvSpPr>
            <p:nvPr/>
          </p:nvSpPr>
          <p:spPr bwMode="auto">
            <a:xfrm flipH="1">
              <a:off x="8518526" y="1185864"/>
              <a:ext cx="142875" cy="714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7" name="Arc 29">
              <a:extLst>
                <a:ext uri="{FF2B5EF4-FFF2-40B4-BE49-F238E27FC236}">
                  <a16:creationId xmlns:a16="http://schemas.microsoft.com/office/drawing/2014/main" id="{DE50329A-B987-2120-170C-03333EFDA059}"/>
                </a:ext>
              </a:extLst>
            </p:cNvPr>
            <p:cNvSpPr>
              <a:spLocks/>
            </p:cNvSpPr>
            <p:nvPr/>
          </p:nvSpPr>
          <p:spPr bwMode="auto">
            <a:xfrm flipH="1" flipV="1">
              <a:off x="8516939" y="1257300"/>
              <a:ext cx="142875" cy="7143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8" name="Arc 30">
              <a:extLst>
                <a:ext uri="{FF2B5EF4-FFF2-40B4-BE49-F238E27FC236}">
                  <a16:creationId xmlns:a16="http://schemas.microsoft.com/office/drawing/2014/main" id="{CD45494A-24E6-991C-EA91-48BF6BDC6796}"/>
                </a:ext>
              </a:extLst>
            </p:cNvPr>
            <p:cNvSpPr>
              <a:spLocks/>
            </p:cNvSpPr>
            <p:nvPr/>
          </p:nvSpPr>
          <p:spPr bwMode="auto">
            <a:xfrm flipH="1">
              <a:off x="8516938" y="1257300"/>
              <a:ext cx="144462" cy="71438"/>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9" name="Arc 31">
              <a:extLst>
                <a:ext uri="{FF2B5EF4-FFF2-40B4-BE49-F238E27FC236}">
                  <a16:creationId xmlns:a16="http://schemas.microsoft.com/office/drawing/2014/main" id="{AAE13A03-C2D8-14BB-820E-24778E3FA1B5}"/>
                </a:ext>
              </a:extLst>
            </p:cNvPr>
            <p:cNvSpPr>
              <a:spLocks/>
            </p:cNvSpPr>
            <p:nvPr/>
          </p:nvSpPr>
          <p:spPr bwMode="auto">
            <a:xfrm>
              <a:off x="8658225" y="1257300"/>
              <a:ext cx="71438" cy="71438"/>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0" name="Arc 32">
              <a:extLst>
                <a:ext uri="{FF2B5EF4-FFF2-40B4-BE49-F238E27FC236}">
                  <a16:creationId xmlns:a16="http://schemas.microsoft.com/office/drawing/2014/main" id="{E41CCF01-38E5-C773-120E-A198A8B48687}"/>
                </a:ext>
              </a:extLst>
            </p:cNvPr>
            <p:cNvSpPr>
              <a:spLocks/>
            </p:cNvSpPr>
            <p:nvPr/>
          </p:nvSpPr>
          <p:spPr bwMode="auto">
            <a:xfrm flipH="1" flipV="1">
              <a:off x="8516939" y="1328739"/>
              <a:ext cx="142875" cy="730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1" name="Arc 33">
              <a:extLst>
                <a:ext uri="{FF2B5EF4-FFF2-40B4-BE49-F238E27FC236}">
                  <a16:creationId xmlns:a16="http://schemas.microsoft.com/office/drawing/2014/main" id="{F35E4BBA-5C74-8D3A-FA32-5A4B9D31E1EF}"/>
                </a:ext>
              </a:extLst>
            </p:cNvPr>
            <p:cNvSpPr>
              <a:spLocks/>
            </p:cNvSpPr>
            <p:nvPr/>
          </p:nvSpPr>
          <p:spPr bwMode="auto">
            <a:xfrm flipH="1">
              <a:off x="8516938" y="1322389"/>
              <a:ext cx="144462" cy="73025"/>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 name="Arc 34">
              <a:extLst>
                <a:ext uri="{FF2B5EF4-FFF2-40B4-BE49-F238E27FC236}">
                  <a16:creationId xmlns:a16="http://schemas.microsoft.com/office/drawing/2014/main" id="{9523B76B-6ACD-6411-8A0D-3CE3FEA2CD73}"/>
                </a:ext>
              </a:extLst>
            </p:cNvPr>
            <p:cNvSpPr>
              <a:spLocks/>
            </p:cNvSpPr>
            <p:nvPr/>
          </p:nvSpPr>
          <p:spPr bwMode="auto">
            <a:xfrm>
              <a:off x="8659814" y="1323975"/>
              <a:ext cx="71437" cy="71438"/>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53" name="Group 35">
              <a:extLst>
                <a:ext uri="{FF2B5EF4-FFF2-40B4-BE49-F238E27FC236}">
                  <a16:creationId xmlns:a16="http://schemas.microsoft.com/office/drawing/2014/main" id="{D3E05DDE-DE23-3F3F-D235-961F1C07C112}"/>
                </a:ext>
              </a:extLst>
            </p:cNvPr>
            <p:cNvGrpSpPr>
              <a:grpSpLocks/>
            </p:cNvGrpSpPr>
            <p:nvPr/>
          </p:nvGrpSpPr>
          <p:grpSpPr bwMode="auto">
            <a:xfrm>
              <a:off x="8515350" y="1395413"/>
              <a:ext cx="215900" cy="158750"/>
              <a:chOff x="9125" y="10462"/>
              <a:chExt cx="339" cy="226"/>
            </a:xfrm>
          </p:grpSpPr>
          <p:sp>
            <p:nvSpPr>
              <p:cNvPr id="219" name="Arc 36">
                <a:extLst>
                  <a:ext uri="{FF2B5EF4-FFF2-40B4-BE49-F238E27FC236}">
                    <a16:creationId xmlns:a16="http://schemas.microsoft.com/office/drawing/2014/main" id="{ECF87E67-C694-3C87-C7D9-17C0BF4911F2}"/>
                  </a:ext>
                </a:extLst>
              </p:cNvPr>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0" name="Arc 37">
                <a:extLst>
                  <a:ext uri="{FF2B5EF4-FFF2-40B4-BE49-F238E27FC236}">
                    <a16:creationId xmlns:a16="http://schemas.microsoft.com/office/drawing/2014/main" id="{25F819C6-3CC6-571C-206E-046EECB20F8C}"/>
                  </a:ext>
                </a:extLst>
              </p:cNvPr>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1" name="Arc 38">
                <a:extLst>
                  <a:ext uri="{FF2B5EF4-FFF2-40B4-BE49-F238E27FC236}">
                    <a16:creationId xmlns:a16="http://schemas.microsoft.com/office/drawing/2014/main" id="{8D8B3D07-1706-5032-A4F7-24F92F2F40EB}"/>
                  </a:ext>
                </a:extLst>
              </p:cNvPr>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2" name="Arc 39">
                <a:extLst>
                  <a:ext uri="{FF2B5EF4-FFF2-40B4-BE49-F238E27FC236}">
                    <a16:creationId xmlns:a16="http://schemas.microsoft.com/office/drawing/2014/main" id="{2F968A87-63D8-6E06-C84F-D79690F3D70F}"/>
                  </a:ext>
                </a:extLst>
              </p:cNvPr>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3" name="Arc 40">
                <a:extLst>
                  <a:ext uri="{FF2B5EF4-FFF2-40B4-BE49-F238E27FC236}">
                    <a16:creationId xmlns:a16="http://schemas.microsoft.com/office/drawing/2014/main" id="{4A5BFED1-1241-0BF6-895B-91486B9C46E3}"/>
                  </a:ext>
                </a:extLst>
              </p:cNvPr>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4" name="Arc 41">
                <a:extLst>
                  <a:ext uri="{FF2B5EF4-FFF2-40B4-BE49-F238E27FC236}">
                    <a16:creationId xmlns:a16="http://schemas.microsoft.com/office/drawing/2014/main" id="{C0768F4A-BF12-14DE-68BF-196177004780}"/>
                  </a:ext>
                </a:extLst>
              </p:cNvPr>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54" name="Arc 42">
              <a:extLst>
                <a:ext uri="{FF2B5EF4-FFF2-40B4-BE49-F238E27FC236}">
                  <a16:creationId xmlns:a16="http://schemas.microsoft.com/office/drawing/2014/main" id="{64A63988-37C1-6877-2F93-9C79C970170C}"/>
                </a:ext>
              </a:extLst>
            </p:cNvPr>
            <p:cNvSpPr>
              <a:spLocks/>
            </p:cNvSpPr>
            <p:nvPr/>
          </p:nvSpPr>
          <p:spPr bwMode="auto">
            <a:xfrm flipH="1" flipV="1">
              <a:off x="8515351" y="1544639"/>
              <a:ext cx="142875" cy="714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 name="Arc 43">
              <a:extLst>
                <a:ext uri="{FF2B5EF4-FFF2-40B4-BE49-F238E27FC236}">
                  <a16:creationId xmlns:a16="http://schemas.microsoft.com/office/drawing/2014/main" id="{45C58CDD-4A4C-6C4E-97ED-3E1BAA16B6C0}"/>
                </a:ext>
              </a:extLst>
            </p:cNvPr>
            <p:cNvSpPr>
              <a:spLocks/>
            </p:cNvSpPr>
            <p:nvPr/>
          </p:nvSpPr>
          <p:spPr bwMode="auto">
            <a:xfrm flipH="1">
              <a:off x="8515351" y="1544639"/>
              <a:ext cx="144463" cy="71437"/>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 name="Arc 44">
              <a:extLst>
                <a:ext uri="{FF2B5EF4-FFF2-40B4-BE49-F238E27FC236}">
                  <a16:creationId xmlns:a16="http://schemas.microsoft.com/office/drawing/2014/main" id="{88486822-31F5-4646-6440-ABCB39FF5878}"/>
                </a:ext>
              </a:extLst>
            </p:cNvPr>
            <p:cNvSpPr>
              <a:spLocks/>
            </p:cNvSpPr>
            <p:nvPr/>
          </p:nvSpPr>
          <p:spPr bwMode="auto">
            <a:xfrm>
              <a:off x="8656639" y="1544639"/>
              <a:ext cx="71437" cy="71437"/>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7" name="Arc 45">
              <a:extLst>
                <a:ext uri="{FF2B5EF4-FFF2-40B4-BE49-F238E27FC236}">
                  <a16:creationId xmlns:a16="http://schemas.microsoft.com/office/drawing/2014/main" id="{6097E309-A071-5CA3-C756-06AF3C2E47BB}"/>
                </a:ext>
              </a:extLst>
            </p:cNvPr>
            <p:cNvSpPr>
              <a:spLocks/>
            </p:cNvSpPr>
            <p:nvPr/>
          </p:nvSpPr>
          <p:spPr bwMode="auto">
            <a:xfrm flipH="1" flipV="1">
              <a:off x="8515351" y="1616075"/>
              <a:ext cx="142875" cy="7143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8" name="Arc 46">
              <a:extLst>
                <a:ext uri="{FF2B5EF4-FFF2-40B4-BE49-F238E27FC236}">
                  <a16:creationId xmlns:a16="http://schemas.microsoft.com/office/drawing/2014/main" id="{34C04875-BBD3-E3A7-0AE4-75EE0518481F}"/>
                </a:ext>
              </a:extLst>
            </p:cNvPr>
            <p:cNvSpPr>
              <a:spLocks/>
            </p:cNvSpPr>
            <p:nvPr/>
          </p:nvSpPr>
          <p:spPr bwMode="auto">
            <a:xfrm flipH="1">
              <a:off x="8515351" y="1609726"/>
              <a:ext cx="144463" cy="144463"/>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9" name="Arc 47">
              <a:extLst>
                <a:ext uri="{FF2B5EF4-FFF2-40B4-BE49-F238E27FC236}">
                  <a16:creationId xmlns:a16="http://schemas.microsoft.com/office/drawing/2014/main" id="{1D36B93C-BF8D-F92A-6B62-F50C8BC0C3ED}"/>
                </a:ext>
              </a:extLst>
            </p:cNvPr>
            <p:cNvSpPr>
              <a:spLocks/>
            </p:cNvSpPr>
            <p:nvPr/>
          </p:nvSpPr>
          <p:spPr bwMode="auto">
            <a:xfrm>
              <a:off x="8658225" y="1611313"/>
              <a:ext cx="71438" cy="69850"/>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0" name="Line 48">
              <a:extLst>
                <a:ext uri="{FF2B5EF4-FFF2-40B4-BE49-F238E27FC236}">
                  <a16:creationId xmlns:a16="http://schemas.microsoft.com/office/drawing/2014/main" id="{E01F9427-8E9E-AC3F-C1CA-3F2D0E5EC619}"/>
                </a:ext>
              </a:extLst>
            </p:cNvPr>
            <p:cNvSpPr>
              <a:spLocks noChangeShapeType="1"/>
            </p:cNvSpPr>
            <p:nvPr/>
          </p:nvSpPr>
          <p:spPr bwMode="auto">
            <a:xfrm>
              <a:off x="8656639" y="1760539"/>
              <a:ext cx="3175" cy="2873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52">
              <a:extLst>
                <a:ext uri="{FF2B5EF4-FFF2-40B4-BE49-F238E27FC236}">
                  <a16:creationId xmlns:a16="http://schemas.microsoft.com/office/drawing/2014/main" id="{08D950A7-D42B-5D22-2431-5C250189CDFA}"/>
                </a:ext>
              </a:extLst>
            </p:cNvPr>
            <p:cNvSpPr>
              <a:spLocks noChangeShapeType="1"/>
            </p:cNvSpPr>
            <p:nvPr/>
          </p:nvSpPr>
          <p:spPr bwMode="auto">
            <a:xfrm flipH="1">
              <a:off x="6362701" y="900113"/>
              <a:ext cx="860425"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53">
              <a:extLst>
                <a:ext uri="{FF2B5EF4-FFF2-40B4-BE49-F238E27FC236}">
                  <a16:creationId xmlns:a16="http://schemas.microsoft.com/office/drawing/2014/main" id="{C600C6EE-1702-EBF6-89BE-FAB304011B0E}"/>
                </a:ext>
              </a:extLst>
            </p:cNvPr>
            <p:cNvSpPr>
              <a:spLocks noChangeShapeType="1"/>
            </p:cNvSpPr>
            <p:nvPr/>
          </p:nvSpPr>
          <p:spPr bwMode="auto">
            <a:xfrm flipH="1">
              <a:off x="6362701" y="2047875"/>
              <a:ext cx="860425"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63" name="Group 54">
              <a:extLst>
                <a:ext uri="{FF2B5EF4-FFF2-40B4-BE49-F238E27FC236}">
                  <a16:creationId xmlns:a16="http://schemas.microsoft.com/office/drawing/2014/main" id="{56F5916A-5DD8-F747-2209-305BCF2BE0D0}"/>
                </a:ext>
              </a:extLst>
            </p:cNvPr>
            <p:cNvGrpSpPr>
              <a:grpSpLocks/>
            </p:cNvGrpSpPr>
            <p:nvPr/>
          </p:nvGrpSpPr>
          <p:grpSpPr bwMode="auto">
            <a:xfrm>
              <a:off x="6219825" y="908051"/>
              <a:ext cx="217488" cy="1147763"/>
              <a:chOff x="8097" y="8759"/>
              <a:chExt cx="342" cy="1808"/>
            </a:xfrm>
          </p:grpSpPr>
          <p:sp>
            <p:nvSpPr>
              <p:cNvPr id="197" name="Line 55">
                <a:extLst>
                  <a:ext uri="{FF2B5EF4-FFF2-40B4-BE49-F238E27FC236}">
                    <a16:creationId xmlns:a16="http://schemas.microsoft.com/office/drawing/2014/main" id="{D41424A3-E6E3-08EE-30B6-CCA9A6CF275B}"/>
                  </a:ext>
                </a:extLst>
              </p:cNvPr>
              <p:cNvSpPr>
                <a:spLocks noChangeShapeType="1"/>
              </p:cNvSpPr>
              <p:nvPr/>
            </p:nvSpPr>
            <p:spPr bwMode="auto">
              <a:xfrm>
                <a:off x="8323" y="8759"/>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8" name="Arc 56">
                <a:extLst>
                  <a:ext uri="{FF2B5EF4-FFF2-40B4-BE49-F238E27FC236}">
                    <a16:creationId xmlns:a16="http://schemas.microsoft.com/office/drawing/2014/main" id="{31FAC40C-9248-C311-39AE-56FF70490D08}"/>
                  </a:ext>
                </a:extLst>
              </p:cNvPr>
              <p:cNvSpPr>
                <a:spLocks/>
              </p:cNvSpPr>
              <p:nvPr/>
            </p:nvSpPr>
            <p:spPr bwMode="auto">
              <a:xfrm flipH="1">
                <a:off x="8103" y="9210"/>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9" name="Arc 57">
                <a:extLst>
                  <a:ext uri="{FF2B5EF4-FFF2-40B4-BE49-F238E27FC236}">
                    <a16:creationId xmlns:a16="http://schemas.microsoft.com/office/drawing/2014/main" id="{90335E5B-91C5-8FCD-AF43-FFB49EF5B49A}"/>
                  </a:ext>
                </a:extLst>
              </p:cNvPr>
              <p:cNvSpPr>
                <a:spLocks/>
              </p:cNvSpPr>
              <p:nvPr/>
            </p:nvSpPr>
            <p:spPr bwMode="auto">
              <a:xfrm flipH="1" flipV="1">
                <a:off x="8100" y="9323"/>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0" name="Arc 58">
                <a:extLst>
                  <a:ext uri="{FF2B5EF4-FFF2-40B4-BE49-F238E27FC236}">
                    <a16:creationId xmlns:a16="http://schemas.microsoft.com/office/drawing/2014/main" id="{4A31D533-B6AB-A70B-14AB-531333C27375}"/>
                  </a:ext>
                </a:extLst>
              </p:cNvPr>
              <p:cNvSpPr>
                <a:spLocks/>
              </p:cNvSpPr>
              <p:nvPr/>
            </p:nvSpPr>
            <p:spPr bwMode="auto">
              <a:xfrm flipH="1">
                <a:off x="8100" y="9323"/>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1" name="Arc 59">
                <a:extLst>
                  <a:ext uri="{FF2B5EF4-FFF2-40B4-BE49-F238E27FC236}">
                    <a16:creationId xmlns:a16="http://schemas.microsoft.com/office/drawing/2014/main" id="{69188AF0-9057-6980-C604-283E33AD6ABE}"/>
                  </a:ext>
                </a:extLst>
              </p:cNvPr>
              <p:cNvSpPr>
                <a:spLocks/>
              </p:cNvSpPr>
              <p:nvPr/>
            </p:nvSpPr>
            <p:spPr bwMode="auto">
              <a:xfrm>
                <a:off x="8323" y="9323"/>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2" name="Arc 60">
                <a:extLst>
                  <a:ext uri="{FF2B5EF4-FFF2-40B4-BE49-F238E27FC236}">
                    <a16:creationId xmlns:a16="http://schemas.microsoft.com/office/drawing/2014/main" id="{023F6977-696A-0689-EA4F-D3D38B1BF6BB}"/>
                  </a:ext>
                </a:extLst>
              </p:cNvPr>
              <p:cNvSpPr>
                <a:spLocks/>
              </p:cNvSpPr>
              <p:nvPr/>
            </p:nvSpPr>
            <p:spPr bwMode="auto">
              <a:xfrm flipH="1" flipV="1">
                <a:off x="8100" y="9436"/>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3" name="Arc 61">
                <a:extLst>
                  <a:ext uri="{FF2B5EF4-FFF2-40B4-BE49-F238E27FC236}">
                    <a16:creationId xmlns:a16="http://schemas.microsoft.com/office/drawing/2014/main" id="{A0B7E4EB-F6EE-D35F-44F0-A5C1AC5775C6}"/>
                  </a:ext>
                </a:extLst>
              </p:cNvPr>
              <p:cNvSpPr>
                <a:spLocks/>
              </p:cNvSpPr>
              <p:nvPr/>
            </p:nvSpPr>
            <p:spPr bwMode="auto">
              <a:xfrm flipH="1">
                <a:off x="8100" y="9426"/>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4" name="Arc 62">
                <a:extLst>
                  <a:ext uri="{FF2B5EF4-FFF2-40B4-BE49-F238E27FC236}">
                    <a16:creationId xmlns:a16="http://schemas.microsoft.com/office/drawing/2014/main" id="{3215049A-111F-47C0-8558-F5DD9FEEE4C0}"/>
                  </a:ext>
                </a:extLst>
              </p:cNvPr>
              <p:cNvSpPr>
                <a:spLocks/>
              </p:cNvSpPr>
              <p:nvPr/>
            </p:nvSpPr>
            <p:spPr bwMode="auto">
              <a:xfrm>
                <a:off x="8326" y="9427"/>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05" name="Group 63">
                <a:extLst>
                  <a:ext uri="{FF2B5EF4-FFF2-40B4-BE49-F238E27FC236}">
                    <a16:creationId xmlns:a16="http://schemas.microsoft.com/office/drawing/2014/main" id="{1121BA8C-B5F3-3D12-55A7-C0A369F32490}"/>
                  </a:ext>
                </a:extLst>
              </p:cNvPr>
              <p:cNvGrpSpPr>
                <a:grpSpLocks/>
              </p:cNvGrpSpPr>
              <p:nvPr/>
            </p:nvGrpSpPr>
            <p:grpSpPr bwMode="auto">
              <a:xfrm>
                <a:off x="8097" y="9539"/>
                <a:ext cx="342" cy="250"/>
                <a:chOff x="9125" y="10462"/>
                <a:chExt cx="339" cy="226"/>
              </a:xfrm>
            </p:grpSpPr>
            <p:sp>
              <p:nvSpPr>
                <p:cNvPr id="213" name="Arc 64">
                  <a:extLst>
                    <a:ext uri="{FF2B5EF4-FFF2-40B4-BE49-F238E27FC236}">
                      <a16:creationId xmlns:a16="http://schemas.microsoft.com/office/drawing/2014/main" id="{504AEE99-A24A-DE9C-9163-579D5AC41F09}"/>
                    </a:ext>
                  </a:extLst>
                </p:cNvPr>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4" name="Arc 65">
                  <a:extLst>
                    <a:ext uri="{FF2B5EF4-FFF2-40B4-BE49-F238E27FC236}">
                      <a16:creationId xmlns:a16="http://schemas.microsoft.com/office/drawing/2014/main" id="{2600E556-0B08-6AF8-739D-ED2C0250D880}"/>
                    </a:ext>
                  </a:extLst>
                </p:cNvPr>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5" name="Arc 66">
                  <a:extLst>
                    <a:ext uri="{FF2B5EF4-FFF2-40B4-BE49-F238E27FC236}">
                      <a16:creationId xmlns:a16="http://schemas.microsoft.com/office/drawing/2014/main" id="{A8CEF2EA-D14D-7485-21A4-AD3A95CE4395}"/>
                    </a:ext>
                  </a:extLst>
                </p:cNvPr>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 name="Arc 67">
                  <a:extLst>
                    <a:ext uri="{FF2B5EF4-FFF2-40B4-BE49-F238E27FC236}">
                      <a16:creationId xmlns:a16="http://schemas.microsoft.com/office/drawing/2014/main" id="{A939536F-A7B9-D0C0-BC41-144DEBFE25D9}"/>
                    </a:ext>
                  </a:extLst>
                </p:cNvPr>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 name="Arc 68">
                  <a:extLst>
                    <a:ext uri="{FF2B5EF4-FFF2-40B4-BE49-F238E27FC236}">
                      <a16:creationId xmlns:a16="http://schemas.microsoft.com/office/drawing/2014/main" id="{CB702866-DEE1-898B-5CBD-1655F5197CEF}"/>
                    </a:ext>
                  </a:extLst>
                </p:cNvPr>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 name="Arc 69">
                  <a:extLst>
                    <a:ext uri="{FF2B5EF4-FFF2-40B4-BE49-F238E27FC236}">
                      <a16:creationId xmlns:a16="http://schemas.microsoft.com/office/drawing/2014/main" id="{8F493344-03A5-7AC1-8173-979BBFCAD84D}"/>
                    </a:ext>
                  </a:extLst>
                </p:cNvPr>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06" name="Arc 70">
                <a:extLst>
                  <a:ext uri="{FF2B5EF4-FFF2-40B4-BE49-F238E27FC236}">
                    <a16:creationId xmlns:a16="http://schemas.microsoft.com/office/drawing/2014/main" id="{0CE74343-EF31-6A29-B8B5-AC6EE97C6B33}"/>
                  </a:ext>
                </a:extLst>
              </p:cNvPr>
              <p:cNvSpPr>
                <a:spLocks/>
              </p:cNvSpPr>
              <p:nvPr/>
            </p:nvSpPr>
            <p:spPr bwMode="auto">
              <a:xfrm flipH="1" flipV="1">
                <a:off x="8097" y="97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7" name="Arc 71">
                <a:extLst>
                  <a:ext uri="{FF2B5EF4-FFF2-40B4-BE49-F238E27FC236}">
                    <a16:creationId xmlns:a16="http://schemas.microsoft.com/office/drawing/2014/main" id="{645B606A-BC36-BF64-E384-CEFFCBEF082D}"/>
                  </a:ext>
                </a:extLst>
              </p:cNvPr>
              <p:cNvSpPr>
                <a:spLocks/>
              </p:cNvSpPr>
              <p:nvPr/>
            </p:nvSpPr>
            <p:spPr bwMode="auto">
              <a:xfrm flipH="1">
                <a:off x="8097" y="977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8" name="Arc 72">
                <a:extLst>
                  <a:ext uri="{FF2B5EF4-FFF2-40B4-BE49-F238E27FC236}">
                    <a16:creationId xmlns:a16="http://schemas.microsoft.com/office/drawing/2014/main" id="{3F2674DC-0C88-D67E-167F-837225B4F63D}"/>
                  </a:ext>
                </a:extLst>
              </p:cNvPr>
              <p:cNvSpPr>
                <a:spLocks/>
              </p:cNvSpPr>
              <p:nvPr/>
            </p:nvSpPr>
            <p:spPr bwMode="auto">
              <a:xfrm>
                <a:off x="8320" y="9775"/>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9" name="Arc 73">
                <a:extLst>
                  <a:ext uri="{FF2B5EF4-FFF2-40B4-BE49-F238E27FC236}">
                    <a16:creationId xmlns:a16="http://schemas.microsoft.com/office/drawing/2014/main" id="{C6FDC2C8-824D-F014-9377-AE95C80D4718}"/>
                  </a:ext>
                </a:extLst>
              </p:cNvPr>
              <p:cNvSpPr>
                <a:spLocks/>
              </p:cNvSpPr>
              <p:nvPr/>
            </p:nvSpPr>
            <p:spPr bwMode="auto">
              <a:xfrm flipH="1" flipV="1">
                <a:off x="8097" y="9888"/>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0" name="Arc 74">
                <a:extLst>
                  <a:ext uri="{FF2B5EF4-FFF2-40B4-BE49-F238E27FC236}">
                    <a16:creationId xmlns:a16="http://schemas.microsoft.com/office/drawing/2014/main" id="{28C15C25-2201-F0E2-9E46-BD4A7659AC21}"/>
                  </a:ext>
                </a:extLst>
              </p:cNvPr>
              <p:cNvSpPr>
                <a:spLocks/>
              </p:cNvSpPr>
              <p:nvPr/>
            </p:nvSpPr>
            <p:spPr bwMode="auto">
              <a:xfrm flipH="1">
                <a:off x="8097" y="9878"/>
                <a:ext cx="229" cy="226"/>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1" name="Arc 75">
                <a:extLst>
                  <a:ext uri="{FF2B5EF4-FFF2-40B4-BE49-F238E27FC236}">
                    <a16:creationId xmlns:a16="http://schemas.microsoft.com/office/drawing/2014/main" id="{D8BA9058-259D-39DA-5EA7-B08A2542B343}"/>
                  </a:ext>
                </a:extLst>
              </p:cNvPr>
              <p:cNvSpPr>
                <a:spLocks/>
              </p:cNvSpPr>
              <p:nvPr/>
            </p:nvSpPr>
            <p:spPr bwMode="auto">
              <a:xfrm>
                <a:off x="8323" y="9879"/>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2" name="Line 76">
                <a:extLst>
                  <a:ext uri="{FF2B5EF4-FFF2-40B4-BE49-F238E27FC236}">
                    <a16:creationId xmlns:a16="http://schemas.microsoft.com/office/drawing/2014/main" id="{F5880BB6-CCAA-D05D-8B4E-3AC81CA686E8}"/>
                  </a:ext>
                </a:extLst>
              </p:cNvPr>
              <p:cNvSpPr>
                <a:spLocks noChangeShapeType="1"/>
              </p:cNvSpPr>
              <p:nvPr/>
            </p:nvSpPr>
            <p:spPr bwMode="auto">
              <a:xfrm>
                <a:off x="8320" y="10115"/>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128" name="Group 77">
              <a:extLst>
                <a:ext uri="{FF2B5EF4-FFF2-40B4-BE49-F238E27FC236}">
                  <a16:creationId xmlns:a16="http://schemas.microsoft.com/office/drawing/2014/main" id="{977EFE25-CBFA-74F3-58C4-253DD981B29B}"/>
                </a:ext>
              </a:extLst>
            </p:cNvPr>
            <p:cNvGrpSpPr>
              <a:grpSpLocks/>
            </p:cNvGrpSpPr>
            <p:nvPr/>
          </p:nvGrpSpPr>
          <p:grpSpPr bwMode="auto">
            <a:xfrm flipH="1">
              <a:off x="5930900" y="908051"/>
              <a:ext cx="217488" cy="1147763"/>
              <a:chOff x="8097" y="8759"/>
              <a:chExt cx="342" cy="1808"/>
            </a:xfrm>
          </p:grpSpPr>
          <p:sp>
            <p:nvSpPr>
              <p:cNvPr id="175" name="Line 78">
                <a:extLst>
                  <a:ext uri="{FF2B5EF4-FFF2-40B4-BE49-F238E27FC236}">
                    <a16:creationId xmlns:a16="http://schemas.microsoft.com/office/drawing/2014/main" id="{C0931047-9ECE-7069-D00A-810874099F17}"/>
                  </a:ext>
                </a:extLst>
              </p:cNvPr>
              <p:cNvSpPr>
                <a:spLocks noChangeShapeType="1"/>
              </p:cNvSpPr>
              <p:nvPr/>
            </p:nvSpPr>
            <p:spPr bwMode="auto">
              <a:xfrm>
                <a:off x="8323" y="8759"/>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6" name="Arc 79">
                <a:extLst>
                  <a:ext uri="{FF2B5EF4-FFF2-40B4-BE49-F238E27FC236}">
                    <a16:creationId xmlns:a16="http://schemas.microsoft.com/office/drawing/2014/main" id="{AF014CBA-53BF-70A0-9030-71EDDD41E7B3}"/>
                  </a:ext>
                </a:extLst>
              </p:cNvPr>
              <p:cNvSpPr>
                <a:spLocks/>
              </p:cNvSpPr>
              <p:nvPr/>
            </p:nvSpPr>
            <p:spPr bwMode="auto">
              <a:xfrm flipH="1">
                <a:off x="8103" y="9210"/>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7" name="Arc 80">
                <a:extLst>
                  <a:ext uri="{FF2B5EF4-FFF2-40B4-BE49-F238E27FC236}">
                    <a16:creationId xmlns:a16="http://schemas.microsoft.com/office/drawing/2014/main" id="{C88EEA37-D8DA-AAB7-A34B-3F7794C3D54F}"/>
                  </a:ext>
                </a:extLst>
              </p:cNvPr>
              <p:cNvSpPr>
                <a:spLocks/>
              </p:cNvSpPr>
              <p:nvPr/>
            </p:nvSpPr>
            <p:spPr bwMode="auto">
              <a:xfrm flipH="1" flipV="1">
                <a:off x="8100" y="9323"/>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8" name="Arc 81">
                <a:extLst>
                  <a:ext uri="{FF2B5EF4-FFF2-40B4-BE49-F238E27FC236}">
                    <a16:creationId xmlns:a16="http://schemas.microsoft.com/office/drawing/2014/main" id="{AF595185-8633-0B53-8713-3447A8F433AD}"/>
                  </a:ext>
                </a:extLst>
              </p:cNvPr>
              <p:cNvSpPr>
                <a:spLocks/>
              </p:cNvSpPr>
              <p:nvPr/>
            </p:nvSpPr>
            <p:spPr bwMode="auto">
              <a:xfrm flipH="1">
                <a:off x="8100" y="9323"/>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9" name="Arc 82">
                <a:extLst>
                  <a:ext uri="{FF2B5EF4-FFF2-40B4-BE49-F238E27FC236}">
                    <a16:creationId xmlns:a16="http://schemas.microsoft.com/office/drawing/2014/main" id="{AA9042B9-758A-3B0A-CF27-617B23D38131}"/>
                  </a:ext>
                </a:extLst>
              </p:cNvPr>
              <p:cNvSpPr>
                <a:spLocks/>
              </p:cNvSpPr>
              <p:nvPr/>
            </p:nvSpPr>
            <p:spPr bwMode="auto">
              <a:xfrm>
                <a:off x="8323" y="9323"/>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0" name="Arc 83">
                <a:extLst>
                  <a:ext uri="{FF2B5EF4-FFF2-40B4-BE49-F238E27FC236}">
                    <a16:creationId xmlns:a16="http://schemas.microsoft.com/office/drawing/2014/main" id="{369B4388-2BC4-C377-CE95-CC483EBBB931}"/>
                  </a:ext>
                </a:extLst>
              </p:cNvPr>
              <p:cNvSpPr>
                <a:spLocks/>
              </p:cNvSpPr>
              <p:nvPr/>
            </p:nvSpPr>
            <p:spPr bwMode="auto">
              <a:xfrm flipH="1" flipV="1">
                <a:off x="8100" y="9436"/>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1" name="Arc 84">
                <a:extLst>
                  <a:ext uri="{FF2B5EF4-FFF2-40B4-BE49-F238E27FC236}">
                    <a16:creationId xmlns:a16="http://schemas.microsoft.com/office/drawing/2014/main" id="{466B9DB2-1100-61F9-D2C0-A4123C4E82C1}"/>
                  </a:ext>
                </a:extLst>
              </p:cNvPr>
              <p:cNvSpPr>
                <a:spLocks/>
              </p:cNvSpPr>
              <p:nvPr/>
            </p:nvSpPr>
            <p:spPr bwMode="auto">
              <a:xfrm flipH="1">
                <a:off x="8100" y="9426"/>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2" name="Arc 85">
                <a:extLst>
                  <a:ext uri="{FF2B5EF4-FFF2-40B4-BE49-F238E27FC236}">
                    <a16:creationId xmlns:a16="http://schemas.microsoft.com/office/drawing/2014/main" id="{5FB3AAE4-E5EB-DC0C-1928-6CC1CD60748E}"/>
                  </a:ext>
                </a:extLst>
              </p:cNvPr>
              <p:cNvSpPr>
                <a:spLocks/>
              </p:cNvSpPr>
              <p:nvPr/>
            </p:nvSpPr>
            <p:spPr bwMode="auto">
              <a:xfrm>
                <a:off x="8326" y="9427"/>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183" name="Group 86">
                <a:extLst>
                  <a:ext uri="{FF2B5EF4-FFF2-40B4-BE49-F238E27FC236}">
                    <a16:creationId xmlns:a16="http://schemas.microsoft.com/office/drawing/2014/main" id="{2CBC0691-5BC1-7134-D875-566C9829A5A2}"/>
                  </a:ext>
                </a:extLst>
              </p:cNvPr>
              <p:cNvGrpSpPr>
                <a:grpSpLocks/>
              </p:cNvGrpSpPr>
              <p:nvPr/>
            </p:nvGrpSpPr>
            <p:grpSpPr bwMode="auto">
              <a:xfrm>
                <a:off x="8097" y="9539"/>
                <a:ext cx="342" cy="250"/>
                <a:chOff x="9125" y="10462"/>
                <a:chExt cx="339" cy="226"/>
              </a:xfrm>
            </p:grpSpPr>
            <p:sp>
              <p:nvSpPr>
                <p:cNvPr id="191" name="Arc 87">
                  <a:extLst>
                    <a:ext uri="{FF2B5EF4-FFF2-40B4-BE49-F238E27FC236}">
                      <a16:creationId xmlns:a16="http://schemas.microsoft.com/office/drawing/2014/main" id="{A20F54CC-9B8A-2FAA-3004-C51E3574F8A7}"/>
                    </a:ext>
                  </a:extLst>
                </p:cNvPr>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2" name="Arc 88">
                  <a:extLst>
                    <a:ext uri="{FF2B5EF4-FFF2-40B4-BE49-F238E27FC236}">
                      <a16:creationId xmlns:a16="http://schemas.microsoft.com/office/drawing/2014/main" id="{73E69C6D-4E7D-9981-93F5-396E94807DF7}"/>
                    </a:ext>
                  </a:extLst>
                </p:cNvPr>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3" name="Arc 89">
                  <a:extLst>
                    <a:ext uri="{FF2B5EF4-FFF2-40B4-BE49-F238E27FC236}">
                      <a16:creationId xmlns:a16="http://schemas.microsoft.com/office/drawing/2014/main" id="{8B51EB6A-9DAB-FEEE-EA86-B3C2376E9E17}"/>
                    </a:ext>
                  </a:extLst>
                </p:cNvPr>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 name="Arc 90">
                  <a:extLst>
                    <a:ext uri="{FF2B5EF4-FFF2-40B4-BE49-F238E27FC236}">
                      <a16:creationId xmlns:a16="http://schemas.microsoft.com/office/drawing/2014/main" id="{47581EDF-F5E3-90E5-FE96-EE97149023AB}"/>
                    </a:ext>
                  </a:extLst>
                </p:cNvPr>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5" name="Arc 91">
                  <a:extLst>
                    <a:ext uri="{FF2B5EF4-FFF2-40B4-BE49-F238E27FC236}">
                      <a16:creationId xmlns:a16="http://schemas.microsoft.com/office/drawing/2014/main" id="{636F167A-2419-6E73-A5B3-B59B9E4F5654}"/>
                    </a:ext>
                  </a:extLst>
                </p:cNvPr>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6" name="Arc 92">
                  <a:extLst>
                    <a:ext uri="{FF2B5EF4-FFF2-40B4-BE49-F238E27FC236}">
                      <a16:creationId xmlns:a16="http://schemas.microsoft.com/office/drawing/2014/main" id="{8C1AD6CE-512D-7195-7A81-ECEB449A6B3E}"/>
                    </a:ext>
                  </a:extLst>
                </p:cNvPr>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84" name="Arc 93">
                <a:extLst>
                  <a:ext uri="{FF2B5EF4-FFF2-40B4-BE49-F238E27FC236}">
                    <a16:creationId xmlns:a16="http://schemas.microsoft.com/office/drawing/2014/main" id="{54B6C288-FBFE-31EC-6D7C-D0793CCCDD08}"/>
                  </a:ext>
                </a:extLst>
              </p:cNvPr>
              <p:cNvSpPr>
                <a:spLocks/>
              </p:cNvSpPr>
              <p:nvPr/>
            </p:nvSpPr>
            <p:spPr bwMode="auto">
              <a:xfrm flipH="1" flipV="1">
                <a:off x="8097" y="97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5" name="Arc 94">
                <a:extLst>
                  <a:ext uri="{FF2B5EF4-FFF2-40B4-BE49-F238E27FC236}">
                    <a16:creationId xmlns:a16="http://schemas.microsoft.com/office/drawing/2014/main" id="{20D51555-F9A4-6018-D5B5-FBF5948581C9}"/>
                  </a:ext>
                </a:extLst>
              </p:cNvPr>
              <p:cNvSpPr>
                <a:spLocks/>
              </p:cNvSpPr>
              <p:nvPr/>
            </p:nvSpPr>
            <p:spPr bwMode="auto">
              <a:xfrm flipH="1">
                <a:off x="8097" y="977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 name="Arc 95">
                <a:extLst>
                  <a:ext uri="{FF2B5EF4-FFF2-40B4-BE49-F238E27FC236}">
                    <a16:creationId xmlns:a16="http://schemas.microsoft.com/office/drawing/2014/main" id="{9743611A-405F-9E5A-E379-F7E965752D4E}"/>
                  </a:ext>
                </a:extLst>
              </p:cNvPr>
              <p:cNvSpPr>
                <a:spLocks/>
              </p:cNvSpPr>
              <p:nvPr/>
            </p:nvSpPr>
            <p:spPr bwMode="auto">
              <a:xfrm>
                <a:off x="8320" y="9775"/>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7" name="Arc 96">
                <a:extLst>
                  <a:ext uri="{FF2B5EF4-FFF2-40B4-BE49-F238E27FC236}">
                    <a16:creationId xmlns:a16="http://schemas.microsoft.com/office/drawing/2014/main" id="{7A63B03E-6C2E-8A18-0C54-C6CB80D5574D}"/>
                  </a:ext>
                </a:extLst>
              </p:cNvPr>
              <p:cNvSpPr>
                <a:spLocks/>
              </p:cNvSpPr>
              <p:nvPr/>
            </p:nvSpPr>
            <p:spPr bwMode="auto">
              <a:xfrm flipH="1" flipV="1">
                <a:off x="8097" y="9888"/>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8" name="Arc 97">
                <a:extLst>
                  <a:ext uri="{FF2B5EF4-FFF2-40B4-BE49-F238E27FC236}">
                    <a16:creationId xmlns:a16="http://schemas.microsoft.com/office/drawing/2014/main" id="{4ABEB7B1-4CFB-5238-15D1-FC0093F838CB}"/>
                  </a:ext>
                </a:extLst>
              </p:cNvPr>
              <p:cNvSpPr>
                <a:spLocks/>
              </p:cNvSpPr>
              <p:nvPr/>
            </p:nvSpPr>
            <p:spPr bwMode="auto">
              <a:xfrm flipH="1">
                <a:off x="8097" y="9878"/>
                <a:ext cx="229" cy="226"/>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9" name="Arc 98">
                <a:extLst>
                  <a:ext uri="{FF2B5EF4-FFF2-40B4-BE49-F238E27FC236}">
                    <a16:creationId xmlns:a16="http://schemas.microsoft.com/office/drawing/2014/main" id="{31E7134E-921D-598F-1B99-72A2DAD41493}"/>
                  </a:ext>
                </a:extLst>
              </p:cNvPr>
              <p:cNvSpPr>
                <a:spLocks/>
              </p:cNvSpPr>
              <p:nvPr/>
            </p:nvSpPr>
            <p:spPr bwMode="auto">
              <a:xfrm>
                <a:off x="8323" y="9879"/>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0" name="Line 99">
                <a:extLst>
                  <a:ext uri="{FF2B5EF4-FFF2-40B4-BE49-F238E27FC236}">
                    <a16:creationId xmlns:a16="http://schemas.microsoft.com/office/drawing/2014/main" id="{D5D24286-697A-DA5E-32EB-A2EFE6451027}"/>
                  </a:ext>
                </a:extLst>
              </p:cNvPr>
              <p:cNvSpPr>
                <a:spLocks noChangeShapeType="1"/>
              </p:cNvSpPr>
              <p:nvPr/>
            </p:nvSpPr>
            <p:spPr bwMode="auto">
              <a:xfrm>
                <a:off x="8320" y="10115"/>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29" name="Line 100">
              <a:extLst>
                <a:ext uri="{FF2B5EF4-FFF2-40B4-BE49-F238E27FC236}">
                  <a16:creationId xmlns:a16="http://schemas.microsoft.com/office/drawing/2014/main" id="{C1B7B309-5408-BB05-D2E7-CA5F3BE435A3}"/>
                </a:ext>
              </a:extLst>
            </p:cNvPr>
            <p:cNvSpPr>
              <a:spLocks noChangeShapeType="1"/>
            </p:cNvSpPr>
            <p:nvPr/>
          </p:nvSpPr>
          <p:spPr bwMode="auto">
            <a:xfrm flipH="1">
              <a:off x="5500689" y="908050"/>
              <a:ext cx="50323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Line 101">
              <a:extLst>
                <a:ext uri="{FF2B5EF4-FFF2-40B4-BE49-F238E27FC236}">
                  <a16:creationId xmlns:a16="http://schemas.microsoft.com/office/drawing/2014/main" id="{582BEAF9-E0A7-16B2-CACA-866C2CD92689}"/>
                </a:ext>
              </a:extLst>
            </p:cNvPr>
            <p:cNvSpPr>
              <a:spLocks noChangeShapeType="1"/>
            </p:cNvSpPr>
            <p:nvPr/>
          </p:nvSpPr>
          <p:spPr bwMode="auto">
            <a:xfrm flipH="1">
              <a:off x="5505450" y="2047875"/>
              <a:ext cx="5016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Line 102">
              <a:extLst>
                <a:ext uri="{FF2B5EF4-FFF2-40B4-BE49-F238E27FC236}">
                  <a16:creationId xmlns:a16="http://schemas.microsoft.com/office/drawing/2014/main" id="{ED4C80DC-D923-E56C-90C8-41142F3C7DE4}"/>
                </a:ext>
              </a:extLst>
            </p:cNvPr>
            <p:cNvSpPr>
              <a:spLocks noChangeShapeType="1"/>
            </p:cNvSpPr>
            <p:nvPr/>
          </p:nvSpPr>
          <p:spPr bwMode="auto">
            <a:xfrm>
              <a:off x="3205163" y="908051"/>
              <a:ext cx="0" cy="11398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Oval 103">
              <a:extLst>
                <a:ext uri="{FF2B5EF4-FFF2-40B4-BE49-F238E27FC236}">
                  <a16:creationId xmlns:a16="http://schemas.microsoft.com/office/drawing/2014/main" id="{D7DEEFF1-C42F-2894-D4E7-705C74F73241}"/>
                </a:ext>
              </a:extLst>
            </p:cNvPr>
            <p:cNvSpPr>
              <a:spLocks noChangeArrowheads="1"/>
            </p:cNvSpPr>
            <p:nvPr/>
          </p:nvSpPr>
          <p:spPr bwMode="auto">
            <a:xfrm>
              <a:off x="3060700" y="1276350"/>
              <a:ext cx="287338" cy="285750"/>
            </a:xfrm>
            <a:prstGeom prst="ellipse">
              <a:avLst/>
            </a:prstGeom>
            <a:solidFill>
              <a:srgbClr val="FFFFFF"/>
            </a:solidFill>
            <a:ln w="22225">
              <a:solidFill>
                <a:srgbClr val="000000"/>
              </a:solidFill>
              <a:round/>
              <a:headEnd/>
              <a:tailEnd/>
            </a:ln>
          </p:spPr>
          <p:txBody>
            <a:bodyPr/>
            <a:lstStyle/>
            <a:p>
              <a:endParaRPr lang="en-GB"/>
            </a:p>
          </p:txBody>
        </p:sp>
        <p:sp>
          <p:nvSpPr>
            <p:cNvPr id="133" name="Line 104">
              <a:extLst>
                <a:ext uri="{FF2B5EF4-FFF2-40B4-BE49-F238E27FC236}">
                  <a16:creationId xmlns:a16="http://schemas.microsoft.com/office/drawing/2014/main" id="{F10BABB3-EC47-1AD8-A172-F4A8BA7F3894}"/>
                </a:ext>
              </a:extLst>
            </p:cNvPr>
            <p:cNvSpPr>
              <a:spLocks noChangeShapeType="1"/>
            </p:cNvSpPr>
            <p:nvPr/>
          </p:nvSpPr>
          <p:spPr bwMode="auto">
            <a:xfrm>
              <a:off x="3060700" y="1411288"/>
              <a:ext cx="287338"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Line 105">
              <a:extLst>
                <a:ext uri="{FF2B5EF4-FFF2-40B4-BE49-F238E27FC236}">
                  <a16:creationId xmlns:a16="http://schemas.microsoft.com/office/drawing/2014/main" id="{83D99E17-DB8E-F2D3-0BAE-D3D310C5F410}"/>
                </a:ext>
              </a:extLst>
            </p:cNvPr>
            <p:cNvSpPr>
              <a:spLocks noChangeShapeType="1"/>
            </p:cNvSpPr>
            <p:nvPr/>
          </p:nvSpPr>
          <p:spPr bwMode="auto">
            <a:xfrm flipV="1">
              <a:off x="2933700" y="1249364"/>
              <a:ext cx="0" cy="358775"/>
            </a:xfrm>
            <a:prstGeom prst="line">
              <a:avLst/>
            </a:prstGeom>
            <a:noFill/>
            <a:ln w="22225">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35" name="Line 106">
              <a:extLst>
                <a:ext uri="{FF2B5EF4-FFF2-40B4-BE49-F238E27FC236}">
                  <a16:creationId xmlns:a16="http://schemas.microsoft.com/office/drawing/2014/main" id="{26B38D10-3E46-E0B7-8E00-AD061B35A325}"/>
                </a:ext>
              </a:extLst>
            </p:cNvPr>
            <p:cNvSpPr>
              <a:spLocks noChangeShapeType="1"/>
            </p:cNvSpPr>
            <p:nvPr/>
          </p:nvSpPr>
          <p:spPr bwMode="auto">
            <a:xfrm>
              <a:off x="3689350" y="917576"/>
              <a:ext cx="0" cy="21431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107">
              <a:extLst>
                <a:ext uri="{FF2B5EF4-FFF2-40B4-BE49-F238E27FC236}">
                  <a16:creationId xmlns:a16="http://schemas.microsoft.com/office/drawing/2014/main" id="{9B89F701-C500-F7D6-B46F-15AA66867703}"/>
                </a:ext>
              </a:extLst>
            </p:cNvPr>
            <p:cNvSpPr>
              <a:spLocks noChangeShapeType="1"/>
            </p:cNvSpPr>
            <p:nvPr/>
          </p:nvSpPr>
          <p:spPr bwMode="auto">
            <a:xfrm flipH="1">
              <a:off x="3617914" y="1131889"/>
              <a:ext cx="71437"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 name="Line 108">
              <a:extLst>
                <a:ext uri="{FF2B5EF4-FFF2-40B4-BE49-F238E27FC236}">
                  <a16:creationId xmlns:a16="http://schemas.microsoft.com/office/drawing/2014/main" id="{604CDEC2-2C5D-E43E-8298-A04A2194CF32}"/>
                </a:ext>
              </a:extLst>
            </p:cNvPr>
            <p:cNvSpPr>
              <a:spLocks noChangeShapeType="1"/>
            </p:cNvSpPr>
            <p:nvPr/>
          </p:nvSpPr>
          <p:spPr bwMode="auto">
            <a:xfrm>
              <a:off x="3617914" y="1204914"/>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109">
              <a:extLst>
                <a:ext uri="{FF2B5EF4-FFF2-40B4-BE49-F238E27FC236}">
                  <a16:creationId xmlns:a16="http://schemas.microsoft.com/office/drawing/2014/main" id="{91655D1B-3E6F-DBB9-0550-9066E26C74F2}"/>
                </a:ext>
              </a:extLst>
            </p:cNvPr>
            <p:cNvSpPr>
              <a:spLocks noChangeShapeType="1"/>
            </p:cNvSpPr>
            <p:nvPr/>
          </p:nvSpPr>
          <p:spPr bwMode="auto">
            <a:xfrm flipH="1">
              <a:off x="3617914" y="127635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110">
              <a:extLst>
                <a:ext uri="{FF2B5EF4-FFF2-40B4-BE49-F238E27FC236}">
                  <a16:creationId xmlns:a16="http://schemas.microsoft.com/office/drawing/2014/main" id="{C9EDCA7F-E812-9B6F-16B3-81D4E98A8872}"/>
                </a:ext>
              </a:extLst>
            </p:cNvPr>
            <p:cNvSpPr>
              <a:spLocks noChangeShapeType="1"/>
            </p:cNvSpPr>
            <p:nvPr/>
          </p:nvSpPr>
          <p:spPr bwMode="auto">
            <a:xfrm>
              <a:off x="3625851" y="1347789"/>
              <a:ext cx="144463"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111">
              <a:extLst>
                <a:ext uri="{FF2B5EF4-FFF2-40B4-BE49-F238E27FC236}">
                  <a16:creationId xmlns:a16="http://schemas.microsoft.com/office/drawing/2014/main" id="{C3016FE9-9444-40CD-3F2C-0C01D15BB614}"/>
                </a:ext>
              </a:extLst>
            </p:cNvPr>
            <p:cNvSpPr>
              <a:spLocks noChangeShapeType="1"/>
            </p:cNvSpPr>
            <p:nvPr/>
          </p:nvSpPr>
          <p:spPr bwMode="auto">
            <a:xfrm flipH="1">
              <a:off x="3625851" y="1419225"/>
              <a:ext cx="144463"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112">
              <a:extLst>
                <a:ext uri="{FF2B5EF4-FFF2-40B4-BE49-F238E27FC236}">
                  <a16:creationId xmlns:a16="http://schemas.microsoft.com/office/drawing/2014/main" id="{F86C5CCF-E81D-968C-C5C5-26BBAAB32296}"/>
                </a:ext>
              </a:extLst>
            </p:cNvPr>
            <p:cNvSpPr>
              <a:spLocks noChangeShapeType="1"/>
            </p:cNvSpPr>
            <p:nvPr/>
          </p:nvSpPr>
          <p:spPr bwMode="auto">
            <a:xfrm>
              <a:off x="3617914" y="14906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Line 113">
              <a:extLst>
                <a:ext uri="{FF2B5EF4-FFF2-40B4-BE49-F238E27FC236}">
                  <a16:creationId xmlns:a16="http://schemas.microsoft.com/office/drawing/2014/main" id="{2F23C927-3147-4577-4C5B-50CE19C37390}"/>
                </a:ext>
              </a:extLst>
            </p:cNvPr>
            <p:cNvSpPr>
              <a:spLocks noChangeShapeType="1"/>
            </p:cNvSpPr>
            <p:nvPr/>
          </p:nvSpPr>
          <p:spPr bwMode="auto">
            <a:xfrm flipH="1">
              <a:off x="3617914" y="15636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Line 114">
              <a:extLst>
                <a:ext uri="{FF2B5EF4-FFF2-40B4-BE49-F238E27FC236}">
                  <a16:creationId xmlns:a16="http://schemas.microsoft.com/office/drawing/2014/main" id="{2448468A-BD66-635E-0D42-C6310C29DD1C}"/>
                </a:ext>
              </a:extLst>
            </p:cNvPr>
            <p:cNvSpPr>
              <a:spLocks noChangeShapeType="1"/>
            </p:cNvSpPr>
            <p:nvPr/>
          </p:nvSpPr>
          <p:spPr bwMode="auto">
            <a:xfrm>
              <a:off x="3635376" y="16430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15">
              <a:extLst>
                <a:ext uri="{FF2B5EF4-FFF2-40B4-BE49-F238E27FC236}">
                  <a16:creationId xmlns:a16="http://schemas.microsoft.com/office/drawing/2014/main" id="{FD4DE7FC-1311-F300-C662-23E5629A2A99}"/>
                </a:ext>
              </a:extLst>
            </p:cNvPr>
            <p:cNvSpPr>
              <a:spLocks noChangeShapeType="1"/>
            </p:cNvSpPr>
            <p:nvPr/>
          </p:nvSpPr>
          <p:spPr bwMode="auto">
            <a:xfrm flipH="1">
              <a:off x="3635376" y="17160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16">
              <a:extLst>
                <a:ext uri="{FF2B5EF4-FFF2-40B4-BE49-F238E27FC236}">
                  <a16:creationId xmlns:a16="http://schemas.microsoft.com/office/drawing/2014/main" id="{A7F52AA9-F0AB-01F0-31D5-03F4FB822688}"/>
                </a:ext>
              </a:extLst>
            </p:cNvPr>
            <p:cNvSpPr>
              <a:spLocks noChangeShapeType="1"/>
            </p:cNvSpPr>
            <p:nvPr/>
          </p:nvSpPr>
          <p:spPr bwMode="auto">
            <a:xfrm>
              <a:off x="3635376" y="1787526"/>
              <a:ext cx="53975" cy="6191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117">
              <a:extLst>
                <a:ext uri="{FF2B5EF4-FFF2-40B4-BE49-F238E27FC236}">
                  <a16:creationId xmlns:a16="http://schemas.microsoft.com/office/drawing/2014/main" id="{26EA37EB-3820-ED30-0C86-8C7BAD6AAF1A}"/>
                </a:ext>
              </a:extLst>
            </p:cNvPr>
            <p:cNvSpPr>
              <a:spLocks noChangeShapeType="1"/>
            </p:cNvSpPr>
            <p:nvPr/>
          </p:nvSpPr>
          <p:spPr bwMode="auto">
            <a:xfrm>
              <a:off x="3689350" y="1849439"/>
              <a:ext cx="0" cy="198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7" name="Line 118">
              <a:extLst>
                <a:ext uri="{FF2B5EF4-FFF2-40B4-BE49-F238E27FC236}">
                  <a16:creationId xmlns:a16="http://schemas.microsoft.com/office/drawing/2014/main" id="{860616F5-25CF-9F4A-E4D1-9DA06D74C786}"/>
                </a:ext>
              </a:extLst>
            </p:cNvPr>
            <p:cNvSpPr>
              <a:spLocks noChangeShapeType="1"/>
            </p:cNvSpPr>
            <p:nvPr/>
          </p:nvSpPr>
          <p:spPr bwMode="auto">
            <a:xfrm flipH="1">
              <a:off x="3205164" y="908050"/>
              <a:ext cx="78898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19">
              <a:extLst>
                <a:ext uri="{FF2B5EF4-FFF2-40B4-BE49-F238E27FC236}">
                  <a16:creationId xmlns:a16="http://schemas.microsoft.com/office/drawing/2014/main" id="{1B9B17F1-C943-99AF-482C-8517E75EB28F}"/>
                </a:ext>
              </a:extLst>
            </p:cNvPr>
            <p:cNvSpPr>
              <a:spLocks noChangeShapeType="1"/>
            </p:cNvSpPr>
            <p:nvPr/>
          </p:nvSpPr>
          <p:spPr bwMode="auto">
            <a:xfrm flipH="1">
              <a:off x="3205164" y="2047875"/>
              <a:ext cx="78898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Rectangle 125">
              <a:extLst>
                <a:ext uri="{FF2B5EF4-FFF2-40B4-BE49-F238E27FC236}">
                  <a16:creationId xmlns:a16="http://schemas.microsoft.com/office/drawing/2014/main" id="{88114101-D2BD-A48A-F28F-82A6E1FC9F81}"/>
                </a:ext>
              </a:extLst>
            </p:cNvPr>
            <p:cNvSpPr>
              <a:spLocks noChangeArrowheads="1"/>
            </p:cNvSpPr>
            <p:nvPr/>
          </p:nvSpPr>
          <p:spPr bwMode="auto">
            <a:xfrm>
              <a:off x="3994150" y="839789"/>
              <a:ext cx="1511300" cy="149225"/>
            </a:xfrm>
            <a:prstGeom prst="rect">
              <a:avLst/>
            </a:prstGeom>
            <a:solidFill>
              <a:srgbClr val="FFFFFF"/>
            </a:solidFill>
            <a:ln w="22225">
              <a:solidFill>
                <a:srgbClr val="000000"/>
              </a:solidFill>
              <a:miter lim="800000"/>
              <a:headEnd/>
              <a:tailEnd/>
            </a:ln>
          </p:spPr>
          <p:txBody>
            <a:bodyPr/>
            <a:lstStyle/>
            <a:p>
              <a:endParaRPr lang="en-GB"/>
            </a:p>
          </p:txBody>
        </p:sp>
        <p:sp>
          <p:nvSpPr>
            <p:cNvPr id="161" name="Rectangle 126">
              <a:extLst>
                <a:ext uri="{FF2B5EF4-FFF2-40B4-BE49-F238E27FC236}">
                  <a16:creationId xmlns:a16="http://schemas.microsoft.com/office/drawing/2014/main" id="{7A5403B7-223C-B08B-6C13-1B0CBA7F0CF4}"/>
                </a:ext>
              </a:extLst>
            </p:cNvPr>
            <p:cNvSpPr>
              <a:spLocks noChangeArrowheads="1"/>
            </p:cNvSpPr>
            <p:nvPr/>
          </p:nvSpPr>
          <p:spPr bwMode="auto">
            <a:xfrm>
              <a:off x="3994150" y="1987551"/>
              <a:ext cx="1511300" cy="149225"/>
            </a:xfrm>
            <a:prstGeom prst="rect">
              <a:avLst/>
            </a:prstGeom>
            <a:solidFill>
              <a:srgbClr val="FFFFFF"/>
            </a:solidFill>
            <a:ln w="22225">
              <a:solidFill>
                <a:srgbClr val="000000"/>
              </a:solidFill>
              <a:miter lim="800000"/>
              <a:headEnd/>
              <a:tailEnd/>
            </a:ln>
          </p:spPr>
          <p:txBody>
            <a:bodyPr/>
            <a:lstStyle/>
            <a:p>
              <a:endParaRPr lang="en-GB"/>
            </a:p>
          </p:txBody>
        </p:sp>
        <p:sp>
          <p:nvSpPr>
            <p:cNvPr id="162" name="Line 127">
              <a:extLst>
                <a:ext uri="{FF2B5EF4-FFF2-40B4-BE49-F238E27FC236}">
                  <a16:creationId xmlns:a16="http://schemas.microsoft.com/office/drawing/2014/main" id="{C2695B59-870E-1BF4-D6C4-0B202B84EB0A}"/>
                </a:ext>
              </a:extLst>
            </p:cNvPr>
            <p:cNvSpPr>
              <a:spLocks noChangeShapeType="1"/>
            </p:cNvSpPr>
            <p:nvPr/>
          </p:nvSpPr>
          <p:spPr bwMode="auto">
            <a:xfrm flipV="1">
              <a:off x="5646738" y="1403350"/>
              <a:ext cx="214312" cy="6350"/>
            </a:xfrm>
            <a:prstGeom prst="line">
              <a:avLst/>
            </a:prstGeom>
            <a:noFill/>
            <a:ln w="222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63" name="Text Box 129">
              <a:extLst>
                <a:ext uri="{FF2B5EF4-FFF2-40B4-BE49-F238E27FC236}">
                  <a16:creationId xmlns:a16="http://schemas.microsoft.com/office/drawing/2014/main" id="{55B85928-D730-FCE4-0DB4-B3635E121690}"/>
                </a:ext>
              </a:extLst>
            </p:cNvPr>
            <p:cNvSpPr txBox="1">
              <a:spLocks noChangeArrowheads="1"/>
            </p:cNvSpPr>
            <p:nvPr/>
          </p:nvSpPr>
          <p:spPr bwMode="auto">
            <a:xfrm>
              <a:off x="5335588" y="1223963"/>
              <a:ext cx="60960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600">
                  <a:latin typeface="Times New Roman" panose="02020603050405020304" pitchFamily="18" charset="0"/>
                  <a:ea typeface="MS Mincho" pitchFamily="49" charset="-128"/>
                  <a:sym typeface="Symbol" panose="05050102010706020507" pitchFamily="18" charset="2"/>
                </a:rPr>
                <a:t></a:t>
              </a:r>
              <a:r>
                <a:rPr lang="it-IT" altLang="ja-JP" sz="1600" baseline="-25000">
                  <a:latin typeface="Times New Roman" panose="02020603050405020304" pitchFamily="18" charset="0"/>
                  <a:ea typeface="MS Mincho" pitchFamily="49" charset="-128"/>
                </a:rPr>
                <a:t>in</a:t>
              </a:r>
              <a:endParaRPr lang="en-US" altLang="it-IT" sz="1600"/>
            </a:p>
          </p:txBody>
        </p:sp>
        <p:sp>
          <p:nvSpPr>
            <p:cNvPr id="164" name="Text Box 130">
              <a:extLst>
                <a:ext uri="{FF2B5EF4-FFF2-40B4-BE49-F238E27FC236}">
                  <a16:creationId xmlns:a16="http://schemas.microsoft.com/office/drawing/2014/main" id="{B1051001-0914-2804-10BE-557D43538049}"/>
                </a:ext>
              </a:extLst>
            </p:cNvPr>
            <p:cNvSpPr txBox="1">
              <a:spLocks noChangeArrowheads="1"/>
            </p:cNvSpPr>
            <p:nvPr/>
          </p:nvSpPr>
          <p:spPr bwMode="auto">
            <a:xfrm>
              <a:off x="4065724" y="2408094"/>
              <a:ext cx="1403349" cy="589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dirty="0"/>
                <a:t>High power transfer line</a:t>
              </a:r>
            </a:p>
          </p:txBody>
        </p:sp>
        <p:sp>
          <p:nvSpPr>
            <p:cNvPr id="165" name="AutoShape 132">
              <a:extLst>
                <a:ext uri="{FF2B5EF4-FFF2-40B4-BE49-F238E27FC236}">
                  <a16:creationId xmlns:a16="http://schemas.microsoft.com/office/drawing/2014/main" id="{A66B2E54-0191-F4B6-E65D-03B9C19186C6}"/>
                </a:ext>
              </a:extLst>
            </p:cNvPr>
            <p:cNvSpPr>
              <a:spLocks/>
            </p:cNvSpPr>
            <p:nvPr/>
          </p:nvSpPr>
          <p:spPr bwMode="auto">
            <a:xfrm rot="5400000">
              <a:off x="4618832" y="1454944"/>
              <a:ext cx="238125" cy="1658938"/>
            </a:xfrm>
            <a:prstGeom prst="rightBrace">
              <a:avLst>
                <a:gd name="adj1" fmla="val 58056"/>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6" name="Text Box 133">
              <a:extLst>
                <a:ext uri="{FF2B5EF4-FFF2-40B4-BE49-F238E27FC236}">
                  <a16:creationId xmlns:a16="http://schemas.microsoft.com/office/drawing/2014/main" id="{3B342420-16FF-D84F-0428-C8D305ED11D3}"/>
                </a:ext>
              </a:extLst>
            </p:cNvPr>
            <p:cNvSpPr txBox="1">
              <a:spLocks noChangeArrowheads="1"/>
            </p:cNvSpPr>
            <p:nvPr/>
          </p:nvSpPr>
          <p:spPr bwMode="auto">
            <a:xfrm>
              <a:off x="2987676" y="2395671"/>
              <a:ext cx="920750" cy="589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dirty="0"/>
                <a:t>Matched source</a:t>
              </a:r>
            </a:p>
          </p:txBody>
        </p:sp>
        <p:sp>
          <p:nvSpPr>
            <p:cNvPr id="167" name="AutoShape 134">
              <a:extLst>
                <a:ext uri="{FF2B5EF4-FFF2-40B4-BE49-F238E27FC236}">
                  <a16:creationId xmlns:a16="http://schemas.microsoft.com/office/drawing/2014/main" id="{DF7F4B6C-EDF4-D614-8B9E-C8035055515C}"/>
                </a:ext>
              </a:extLst>
            </p:cNvPr>
            <p:cNvSpPr>
              <a:spLocks/>
            </p:cNvSpPr>
            <p:nvPr/>
          </p:nvSpPr>
          <p:spPr bwMode="auto">
            <a:xfrm rot="5400000">
              <a:off x="3303589" y="1882776"/>
              <a:ext cx="238125" cy="777875"/>
            </a:xfrm>
            <a:prstGeom prst="rightBrace">
              <a:avLst>
                <a:gd name="adj1" fmla="val 27222"/>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8" name="Text Box 135">
              <a:extLst>
                <a:ext uri="{FF2B5EF4-FFF2-40B4-BE49-F238E27FC236}">
                  <a16:creationId xmlns:a16="http://schemas.microsoft.com/office/drawing/2014/main" id="{0424D1B2-75D2-E3ED-A824-05BD551A48EF}"/>
                </a:ext>
              </a:extLst>
            </p:cNvPr>
            <p:cNvSpPr txBox="1">
              <a:spLocks noChangeArrowheads="1"/>
            </p:cNvSpPr>
            <p:nvPr/>
          </p:nvSpPr>
          <p:spPr bwMode="auto">
            <a:xfrm>
              <a:off x="6054565" y="2341594"/>
              <a:ext cx="891310"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it-IT" sz="1200" dirty="0"/>
                <a:t>coupler</a:t>
              </a:r>
            </a:p>
          </p:txBody>
        </p:sp>
        <p:sp>
          <p:nvSpPr>
            <p:cNvPr id="169" name="AutoShape 136">
              <a:extLst>
                <a:ext uri="{FF2B5EF4-FFF2-40B4-BE49-F238E27FC236}">
                  <a16:creationId xmlns:a16="http://schemas.microsoft.com/office/drawing/2014/main" id="{258005E8-0F7C-E9BB-8699-F0A86C949EAB}"/>
                </a:ext>
              </a:extLst>
            </p:cNvPr>
            <p:cNvSpPr>
              <a:spLocks/>
            </p:cNvSpPr>
            <p:nvPr/>
          </p:nvSpPr>
          <p:spPr bwMode="auto">
            <a:xfrm rot="5400000">
              <a:off x="6053139" y="2001839"/>
              <a:ext cx="238125" cy="574675"/>
            </a:xfrm>
            <a:prstGeom prst="rightBrace">
              <a:avLst>
                <a:gd name="adj1" fmla="val 20111"/>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0" name="Text Box 137">
              <a:extLst>
                <a:ext uri="{FF2B5EF4-FFF2-40B4-BE49-F238E27FC236}">
                  <a16:creationId xmlns:a16="http://schemas.microsoft.com/office/drawing/2014/main" id="{3A7AC8B2-9793-A138-E096-8E236514241B}"/>
                </a:ext>
              </a:extLst>
            </p:cNvPr>
            <p:cNvSpPr txBox="1">
              <a:spLocks noChangeArrowheads="1"/>
            </p:cNvSpPr>
            <p:nvPr/>
          </p:nvSpPr>
          <p:spPr bwMode="auto">
            <a:xfrm>
              <a:off x="7227888" y="2381250"/>
              <a:ext cx="1403349" cy="35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a:t>cavity</a:t>
              </a:r>
            </a:p>
          </p:txBody>
        </p:sp>
        <p:sp>
          <p:nvSpPr>
            <p:cNvPr id="171" name="AutoShape 138">
              <a:extLst>
                <a:ext uri="{FF2B5EF4-FFF2-40B4-BE49-F238E27FC236}">
                  <a16:creationId xmlns:a16="http://schemas.microsoft.com/office/drawing/2014/main" id="{F00BC923-682A-FF0C-C50B-F761785F57F3}"/>
                </a:ext>
              </a:extLst>
            </p:cNvPr>
            <p:cNvSpPr>
              <a:spLocks/>
            </p:cNvSpPr>
            <p:nvPr/>
          </p:nvSpPr>
          <p:spPr bwMode="auto">
            <a:xfrm rot="5400000">
              <a:off x="7781132" y="1467644"/>
              <a:ext cx="238125" cy="1658938"/>
            </a:xfrm>
            <a:prstGeom prst="rightBrace">
              <a:avLst>
                <a:gd name="adj1" fmla="val 58056"/>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2" name="Text Box 162">
              <a:extLst>
                <a:ext uri="{FF2B5EF4-FFF2-40B4-BE49-F238E27FC236}">
                  <a16:creationId xmlns:a16="http://schemas.microsoft.com/office/drawing/2014/main" id="{D2057B99-0486-C460-F153-1AADAE531043}"/>
                </a:ext>
              </a:extLst>
            </p:cNvPr>
            <p:cNvSpPr txBox="1">
              <a:spLocks noChangeArrowheads="1"/>
            </p:cNvSpPr>
            <p:nvPr/>
          </p:nvSpPr>
          <p:spPr bwMode="auto">
            <a:xfrm>
              <a:off x="4510089" y="546100"/>
              <a:ext cx="45243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Z</a:t>
              </a:r>
              <a:r>
                <a:rPr lang="it-IT" altLang="ja-JP" sz="1200" baseline="-25000">
                  <a:latin typeface="Times New Roman" panose="02020603050405020304" pitchFamily="18" charset="0"/>
                  <a:ea typeface="MS Mincho" pitchFamily="49" charset="-128"/>
                </a:rPr>
                <a:t>0</a:t>
              </a:r>
              <a:endParaRPr lang="en-US" altLang="it-IT" sz="1200"/>
            </a:p>
          </p:txBody>
        </p:sp>
        <p:cxnSp>
          <p:nvCxnSpPr>
            <p:cNvPr id="173" name="Connettore 2 172">
              <a:extLst>
                <a:ext uri="{FF2B5EF4-FFF2-40B4-BE49-F238E27FC236}">
                  <a16:creationId xmlns:a16="http://schemas.microsoft.com/office/drawing/2014/main" id="{BBE09BDA-9C06-3D3F-CED1-227C33AE70BA}"/>
                </a:ext>
              </a:extLst>
            </p:cNvPr>
            <p:cNvCxnSpPr/>
            <p:nvPr/>
          </p:nvCxnSpPr>
          <p:spPr>
            <a:xfrm flipV="1">
              <a:off x="8832000" y="818317"/>
              <a:ext cx="0" cy="1201818"/>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4" name="CasellaDiTesto 173">
              <a:extLst>
                <a:ext uri="{FF2B5EF4-FFF2-40B4-BE49-F238E27FC236}">
                  <a16:creationId xmlns:a16="http://schemas.microsoft.com/office/drawing/2014/main" id="{5543B571-1868-0F74-DFEE-336B75BB4A17}"/>
                </a:ext>
              </a:extLst>
            </p:cNvPr>
            <p:cNvSpPr txBox="1"/>
            <p:nvPr/>
          </p:nvSpPr>
          <p:spPr>
            <a:xfrm>
              <a:off x="8903999" y="1347789"/>
              <a:ext cx="504431" cy="353750"/>
            </a:xfrm>
            <a:prstGeom prst="rect">
              <a:avLst/>
            </a:prstGeom>
            <a:noFill/>
          </p:spPr>
          <p:txBody>
            <a:bodyPr wrap="none" rtlCol="0">
              <a:spAutoFit/>
            </a:bodyPr>
            <a:lstStyle/>
            <a:p>
              <a:r>
                <a:rPr lang="en-US" sz="1200" dirty="0" err="1"/>
                <a:t>V</a:t>
              </a:r>
              <a:r>
                <a:rPr lang="en-US" sz="1200" baseline="-25000" dirty="0" err="1"/>
                <a:t>acc</a:t>
              </a:r>
              <a:endParaRPr lang="en-US" sz="1200" baseline="-25000" dirty="0"/>
            </a:p>
          </p:txBody>
        </p:sp>
      </p:grpSp>
      <p:pic>
        <p:nvPicPr>
          <p:cNvPr id="229" name="Immagine 228">
            <a:extLst>
              <a:ext uri="{FF2B5EF4-FFF2-40B4-BE49-F238E27FC236}">
                <a16:creationId xmlns:a16="http://schemas.microsoft.com/office/drawing/2014/main" id="{D50AB3F5-CAE0-0EE6-4F82-09C49187E54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104" t="3694" r="25019" b="5405"/>
          <a:stretch/>
        </p:blipFill>
        <p:spPr>
          <a:xfrm>
            <a:off x="381733" y="277094"/>
            <a:ext cx="2441839" cy="2057875"/>
          </a:xfrm>
          <a:prstGeom prst="rect">
            <a:avLst/>
          </a:prstGeom>
        </p:spPr>
      </p:pic>
    </p:spTree>
    <p:extLst>
      <p:ext uri="{BB962C8B-B14F-4D97-AF65-F5344CB8AC3E}">
        <p14:creationId xmlns:p14="http://schemas.microsoft.com/office/powerpoint/2010/main" val="271229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fade">
                                      <p:cBhvr>
                                        <p:cTn id="10" dur="500"/>
                                        <p:tgtEl>
                                          <p:spTgt spid="14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8"/>
                                        </p:tgtEl>
                                        <p:attrNameLst>
                                          <p:attrName>style.visibility</p:attrName>
                                        </p:attrNameLst>
                                      </p:cBhvr>
                                      <p:to>
                                        <p:strVal val="visible"/>
                                      </p:to>
                                    </p:set>
                                    <p:animEffect transition="in" filter="fade">
                                      <p:cBhvr>
                                        <p:cTn id="13" dur="500"/>
                                        <p:tgtEl>
                                          <p:spTgt spid="14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fade">
                                      <p:cBhvr>
                                        <p:cTn id="27" dur="500"/>
                                        <p:tgtEl>
                                          <p:spTgt spid="142"/>
                                        </p:tgtEl>
                                      </p:cBhvr>
                                    </p:animEffect>
                                  </p:childTnLst>
                                </p:cTn>
                              </p:par>
                              <p:par>
                                <p:cTn id="28" presetID="10" presetClass="entr" presetSubtype="0" fill="hold"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9"/>
                                        </p:tgtEl>
                                        <p:attrNameLst>
                                          <p:attrName>style.visibility</p:attrName>
                                        </p:attrNameLst>
                                      </p:cBhvr>
                                      <p:to>
                                        <p:strVal val="visible"/>
                                      </p:to>
                                    </p:set>
                                    <p:animEffect transition="in" filter="fade">
                                      <p:cBhvr>
                                        <p:cTn id="33" dur="500"/>
                                        <p:tgtEl>
                                          <p:spTgt spid="159"/>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fade">
                                      <p:cBhvr>
                                        <p:cTn id="53" dur="500"/>
                                        <p:tgtEl>
                                          <p:spTgt spid="137"/>
                                        </p:tgtEl>
                                      </p:cBhvr>
                                    </p:animEffect>
                                  </p:childTnLst>
                                </p:cTn>
                              </p:par>
                              <p:par>
                                <p:cTn id="54" presetID="10" presetClass="entr" presetSubtype="0" fill="hold" nodeType="withEffect">
                                  <p:stCondLst>
                                    <p:cond delay="0"/>
                                  </p:stCondLst>
                                  <p:childTnLst>
                                    <p:set>
                                      <p:cBhvr>
                                        <p:cTn id="55" dur="1" fill="hold">
                                          <p:stCondLst>
                                            <p:cond delay="0"/>
                                          </p:stCondLst>
                                        </p:cTn>
                                        <p:tgtEl>
                                          <p:spTgt spid="136"/>
                                        </p:tgtEl>
                                        <p:attrNameLst>
                                          <p:attrName>style.visibility</p:attrName>
                                        </p:attrNameLst>
                                      </p:cBhvr>
                                      <p:to>
                                        <p:strVal val="visible"/>
                                      </p:to>
                                    </p:set>
                                    <p:animEffect transition="in" filter="fade">
                                      <p:cBhvr>
                                        <p:cTn id="56" dur="500"/>
                                        <p:tgtEl>
                                          <p:spTgt spid="13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9"/>
                                        </p:tgtEl>
                                        <p:attrNameLst>
                                          <p:attrName>style.visibility</p:attrName>
                                        </p:attrNameLst>
                                      </p:cBhvr>
                                      <p:to>
                                        <p:strVal val="visible"/>
                                      </p:to>
                                    </p:set>
                                    <p:animEffect transition="in" filter="fade">
                                      <p:cBhvr>
                                        <p:cTn id="59" dur="500"/>
                                        <p:tgtEl>
                                          <p:spTgt spid="149"/>
                                        </p:tgtEl>
                                      </p:cBhvr>
                                    </p:animEffect>
                                  </p:childTnLst>
                                </p:cTn>
                              </p:par>
                              <p:par>
                                <p:cTn id="60" presetID="10"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fade">
                                      <p:cBhvr>
                                        <p:cTn id="7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9" grpId="0"/>
      <p:bldP spid="142" grpId="0"/>
      <p:bldP spid="146" grpId="0"/>
      <p:bldP spid="147" grpId="0"/>
      <p:bldP spid="148" grpId="0"/>
      <p:bldP spid="149" grpId="0"/>
      <p:bldP spid="159" grpId="0"/>
      <p:bldP spid="25" grpId="0"/>
      <p:bldP spid="2"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32398" y="0"/>
            <a:ext cx="4933145" cy="646331"/>
          </a:xfrm>
          <a:prstGeom prst="rect">
            <a:avLst/>
          </a:prstGeom>
          <a:noFill/>
        </p:spPr>
        <p:txBody>
          <a:bodyPr wrap="none" rtlCol="0">
            <a:spAutoFit/>
          </a:bodyPr>
          <a:lstStyle/>
          <a:p>
            <a:r>
              <a:rPr lang="en-US" sz="3600" b="1" dirty="0"/>
              <a:t>MULTI-CELL SW CAVITIES</a:t>
            </a:r>
          </a:p>
        </p:txBody>
      </p:sp>
      <p:pic>
        <p:nvPicPr>
          <p:cNvPr id="17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41" y="935348"/>
            <a:ext cx="1507987" cy="117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000" y="1010264"/>
            <a:ext cx="46005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ccia a destra 2"/>
          <p:cNvSpPr/>
          <p:nvPr/>
        </p:nvSpPr>
        <p:spPr>
          <a:xfrm>
            <a:off x="2428498" y="1334824"/>
            <a:ext cx="4643871" cy="334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933711" y="1362223"/>
            <a:ext cx="309700" cy="369332"/>
          </a:xfrm>
          <a:prstGeom prst="rect">
            <a:avLst/>
          </a:prstGeom>
          <a:noFill/>
        </p:spPr>
        <p:txBody>
          <a:bodyPr wrap="none" rtlCol="0">
            <a:spAutoFit/>
          </a:bodyPr>
          <a:lstStyle/>
          <a:p>
            <a:r>
              <a:rPr lang="en-US" dirty="0"/>
              <a:t>R</a:t>
            </a:r>
          </a:p>
        </p:txBody>
      </p:sp>
      <p:sp>
        <p:nvSpPr>
          <p:cNvPr id="14" name="CasellaDiTesto 13"/>
          <p:cNvSpPr txBox="1"/>
          <p:nvPr/>
        </p:nvSpPr>
        <p:spPr>
          <a:xfrm>
            <a:off x="9329278" y="2168888"/>
            <a:ext cx="431528" cy="369332"/>
          </a:xfrm>
          <a:prstGeom prst="rect">
            <a:avLst/>
          </a:prstGeom>
          <a:noFill/>
        </p:spPr>
        <p:txBody>
          <a:bodyPr wrap="none" rtlCol="0">
            <a:spAutoFit/>
          </a:bodyPr>
          <a:lstStyle/>
          <a:p>
            <a:r>
              <a:rPr lang="en-US" dirty="0" err="1"/>
              <a:t>nR</a:t>
            </a:r>
            <a:endParaRPr lang="en-US" dirty="0"/>
          </a:p>
        </p:txBody>
      </p:sp>
      <p:sp>
        <p:nvSpPr>
          <p:cNvPr id="11" name="Rettangolo 10"/>
          <p:cNvSpPr/>
          <p:nvPr/>
        </p:nvSpPr>
        <p:spPr>
          <a:xfrm>
            <a:off x="192000" y="2631117"/>
            <a:ext cx="7560000" cy="3970318"/>
          </a:xfrm>
          <a:prstGeom prst="rect">
            <a:avLst/>
          </a:prstGeom>
        </p:spPr>
        <p:txBody>
          <a:bodyPr wrap="square">
            <a:spAutoFit/>
          </a:bodyPr>
          <a:lstStyle/>
          <a:p>
            <a:pPr marL="285750" indent="-285750" algn="just">
              <a:buFont typeface="Arial" pitchFamily="34" charset="0"/>
              <a:buChar char="•"/>
            </a:pPr>
            <a:r>
              <a:rPr lang="en-US" dirty="0"/>
              <a:t>In a multi-cell structure there is </a:t>
            </a:r>
            <a:r>
              <a:rPr lang="en-US" b="1" dirty="0"/>
              <a:t>one RF input coupler</a:t>
            </a:r>
            <a:r>
              <a:rPr lang="en-US" dirty="0"/>
              <a:t>. As a consequence the </a:t>
            </a:r>
            <a:r>
              <a:rPr lang="en-US" b="1" dirty="0"/>
              <a:t>total number of RF sources is reduced</a:t>
            </a:r>
            <a:r>
              <a:rPr lang="en-US" dirty="0"/>
              <a:t>, with a </a:t>
            </a:r>
            <a:r>
              <a:rPr lang="en-US" b="1" dirty="0"/>
              <a:t>simplification of the layout and reduction of the costs;</a:t>
            </a:r>
          </a:p>
          <a:p>
            <a:pPr marL="285750" indent="-285750" algn="just">
              <a:buFont typeface="Arial" pitchFamily="34" charset="0"/>
              <a:buChar char="•"/>
            </a:pPr>
            <a:endParaRPr lang="en-US" b="1" dirty="0"/>
          </a:p>
          <a:p>
            <a:pPr algn="just"/>
            <a:endParaRPr lang="en-US" b="1" dirty="0"/>
          </a:p>
          <a:p>
            <a:pPr marL="285750" indent="-285750" algn="just">
              <a:buFont typeface="Arial" pitchFamily="34" charset="0"/>
              <a:buChar char="•"/>
            </a:pPr>
            <a:r>
              <a:rPr lang="en-US" dirty="0"/>
              <a:t>The </a:t>
            </a:r>
            <a:r>
              <a:rPr lang="en-US" b="1" dirty="0"/>
              <a:t>shunt impedance is n time </a:t>
            </a:r>
            <a:r>
              <a:rPr lang="en-US" dirty="0"/>
              <a:t>the impedance of a single cavity</a:t>
            </a:r>
          </a:p>
          <a:p>
            <a:pPr marL="285750" indent="-285750" algn="just">
              <a:buFont typeface="Arial" pitchFamily="34" charset="0"/>
              <a:buChar char="•"/>
            </a:pPr>
            <a:endParaRPr lang="en-US" b="1" dirty="0"/>
          </a:p>
          <a:p>
            <a:pPr algn="just"/>
            <a:endParaRPr lang="en-US" b="1" dirty="0"/>
          </a:p>
          <a:p>
            <a:pPr marL="285750" indent="-285750" algn="just">
              <a:buFont typeface="Arial" pitchFamily="34" charset="0"/>
              <a:buChar char="•"/>
            </a:pPr>
            <a:r>
              <a:rPr lang="en-US" dirty="0"/>
              <a:t>They are </a:t>
            </a:r>
            <a:r>
              <a:rPr lang="en-US" b="1" dirty="0"/>
              <a:t>more complicated </a:t>
            </a:r>
            <a:r>
              <a:rPr lang="en-US" dirty="0"/>
              <a:t>to fabricate than single cell cavities; </a:t>
            </a:r>
          </a:p>
          <a:p>
            <a:pPr marL="285750" indent="-285750" algn="just">
              <a:buFont typeface="Arial" pitchFamily="34" charset="0"/>
              <a:buChar char="•"/>
            </a:pPr>
            <a:endParaRPr lang="en-US" dirty="0"/>
          </a:p>
          <a:p>
            <a:pPr algn="just"/>
            <a:endParaRPr lang="en-US" dirty="0"/>
          </a:p>
          <a:p>
            <a:pPr marL="285750" indent="-285750" algn="just">
              <a:buFont typeface="Arial" pitchFamily="34" charset="0"/>
              <a:buChar char="•"/>
            </a:pPr>
            <a:r>
              <a:rPr lang="en-US" dirty="0"/>
              <a:t>The fields of adjacent cells couple through the cell </a:t>
            </a:r>
            <a:r>
              <a:rPr lang="en-US" b="1" dirty="0"/>
              <a:t>irises</a:t>
            </a:r>
            <a:r>
              <a:rPr lang="en-US" dirty="0"/>
              <a:t> and/or through properly designed coupling </a:t>
            </a:r>
            <a:r>
              <a:rPr lang="en-US" b="1" dirty="0"/>
              <a:t>slots</a:t>
            </a:r>
            <a:r>
              <a:rPr lang="en-US" dirty="0"/>
              <a:t>.</a:t>
            </a:r>
          </a:p>
          <a:p>
            <a:pPr marL="285750" indent="-285750" algn="just">
              <a:buFont typeface="Arial" pitchFamily="34" charset="0"/>
              <a:buChar char="•"/>
            </a:pPr>
            <a:endParaRPr lang="en-US" dirty="0"/>
          </a:p>
        </p:txBody>
      </p:sp>
      <p:sp>
        <p:nvSpPr>
          <p:cNvPr id="12" name="Rettangolo 11"/>
          <p:cNvSpPr/>
          <p:nvPr/>
        </p:nvSpPr>
        <p:spPr>
          <a:xfrm>
            <a:off x="11295803" y="944752"/>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onnettore 1 17"/>
          <p:cNvCxnSpPr>
            <a:stCxn id="12" idx="0"/>
          </p:cNvCxnSpPr>
          <p:nvPr/>
        </p:nvCxnSpPr>
        <p:spPr>
          <a:xfrm>
            <a:off x="11439819" y="944753"/>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ccia in giù 21"/>
          <p:cNvSpPr/>
          <p:nvPr/>
        </p:nvSpPr>
        <p:spPr>
          <a:xfrm>
            <a:off x="11295803" y="654816"/>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27"/>
          <p:cNvSpPr txBox="1"/>
          <p:nvPr/>
        </p:nvSpPr>
        <p:spPr>
          <a:xfrm>
            <a:off x="11583835" y="575420"/>
            <a:ext cx="418704" cy="369332"/>
          </a:xfrm>
          <a:prstGeom prst="rect">
            <a:avLst/>
          </a:prstGeom>
          <a:noFill/>
        </p:spPr>
        <p:txBody>
          <a:bodyPr wrap="none" rtlCol="0">
            <a:spAutoFit/>
          </a:bodyPr>
          <a:lstStyle/>
          <a:p>
            <a:r>
              <a:rPr lang="en-US" dirty="0"/>
              <a:t>P</a:t>
            </a:r>
            <a:r>
              <a:rPr lang="en-US" baseline="-25000" dirty="0"/>
              <a:t>in</a:t>
            </a:r>
          </a:p>
        </p:txBody>
      </p:sp>
      <p:sp>
        <p:nvSpPr>
          <p:cNvPr id="25" name="Rectangle 13"/>
          <p:cNvSpPr>
            <a:spLocks noChangeArrowheads="1"/>
          </p:cNvSpPr>
          <p:nvPr/>
        </p:nvSpPr>
        <p:spPr bwMode="auto">
          <a:xfrm>
            <a:off x="7905010" y="129591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tabLst>
                <a:tab pos="900113" algn="l"/>
                <a:tab pos="8101013" algn="l"/>
                <a:tab pos="8191500" algn="l"/>
              </a:tabLst>
            </a:pPr>
            <a:r>
              <a:rPr lang="en-GB">
                <a:latin typeface="Arial" pitchFamily="34" charset="0"/>
                <a:ea typeface="Times New Roman" pitchFamily="18" charset="0"/>
                <a:cs typeface="Times New Roman" pitchFamily="18" charset="0"/>
              </a:rPr>
              <a:t>.</a:t>
            </a:r>
            <a:endParaRPr lang="en-GB">
              <a:latin typeface="Arial" pitchFamily="34" charset="0"/>
              <a:cs typeface="Arial" pitchFamily="34" charset="0"/>
            </a:endParaRPr>
          </a:p>
        </p:txBody>
      </p:sp>
      <p:sp>
        <p:nvSpPr>
          <p:cNvPr id="8" name="Parentesi graffa aperta 7"/>
          <p:cNvSpPr/>
          <p:nvPr/>
        </p:nvSpPr>
        <p:spPr>
          <a:xfrm rot="16200000">
            <a:off x="9294812" y="447398"/>
            <a:ext cx="427936" cy="32403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ttangolo 22"/>
          <p:cNvSpPr/>
          <p:nvPr/>
        </p:nvSpPr>
        <p:spPr>
          <a:xfrm>
            <a:off x="1381214" y="914588"/>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1 26"/>
          <p:cNvCxnSpPr>
            <a:stCxn id="23" idx="0"/>
          </p:cNvCxnSpPr>
          <p:nvPr/>
        </p:nvCxnSpPr>
        <p:spPr>
          <a:xfrm>
            <a:off x="1525230" y="914589"/>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Freccia in giù 29"/>
          <p:cNvSpPr/>
          <p:nvPr/>
        </p:nvSpPr>
        <p:spPr>
          <a:xfrm>
            <a:off x="1381214" y="624652"/>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669246" y="545256"/>
            <a:ext cx="418704" cy="369332"/>
          </a:xfrm>
          <a:prstGeom prst="rect">
            <a:avLst/>
          </a:prstGeom>
          <a:noFill/>
        </p:spPr>
        <p:txBody>
          <a:bodyPr wrap="none" rtlCol="0">
            <a:spAutoFit/>
          </a:bodyPr>
          <a:lstStyle/>
          <a:p>
            <a:r>
              <a:rPr lang="en-US" dirty="0"/>
              <a:t>P</a:t>
            </a:r>
            <a:r>
              <a:rPr lang="en-US" baseline="-25000" dirty="0"/>
              <a:t>in</a:t>
            </a:r>
          </a:p>
        </p:txBody>
      </p:sp>
      <p:pic>
        <p:nvPicPr>
          <p:cNvPr id="34" name="Immagin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5605" y="2541952"/>
            <a:ext cx="2636741" cy="1759201"/>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85499" y="4477060"/>
            <a:ext cx="2567720" cy="2137234"/>
          </a:xfrm>
          <a:prstGeom prst="rect">
            <a:avLst/>
          </a:prstGeom>
        </p:spPr>
      </p:pic>
      <p:sp>
        <p:nvSpPr>
          <p:cNvPr id="21" name="CasellaDiTesto 20"/>
          <p:cNvSpPr txBox="1"/>
          <p:nvPr/>
        </p:nvSpPr>
        <p:spPr>
          <a:xfrm>
            <a:off x="3930498" y="599091"/>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212446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500"/>
                                        <p:tgtEl>
                                          <p:spTgt spid="174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1" grpId="0"/>
      <p:bldP spid="12" grpId="0" animBg="1"/>
      <p:bldP spid="22" grpId="0" animBg="1"/>
      <p:bldP spid="28" grpId="0"/>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77947" y="-55857"/>
            <a:ext cx="9336274" cy="646331"/>
          </a:xfrm>
          <a:prstGeom prst="rect">
            <a:avLst/>
          </a:prstGeom>
          <a:noFill/>
        </p:spPr>
        <p:txBody>
          <a:bodyPr wrap="none" rtlCol="0">
            <a:spAutoFit/>
          </a:bodyPr>
          <a:lstStyle/>
          <a:p>
            <a:r>
              <a:rPr lang="en-US" sz="3600" b="1" dirty="0"/>
              <a:t>MULTI-CELL SW CAVITIES: </a:t>
            </a:r>
            <a:r>
              <a:rPr lang="en-US" sz="3600" b="1" dirty="0">
                <a:sym typeface="Symbol"/>
              </a:rPr>
              <a:t> MODE STRUCTURES</a:t>
            </a:r>
            <a:endParaRPr lang="en-US" sz="3600" b="1" dirty="0"/>
          </a:p>
        </p:txBody>
      </p:sp>
      <p:sp>
        <p:nvSpPr>
          <p:cNvPr id="11" name="Rettangolo 10"/>
          <p:cNvSpPr/>
          <p:nvPr/>
        </p:nvSpPr>
        <p:spPr>
          <a:xfrm>
            <a:off x="42567" y="857470"/>
            <a:ext cx="8338160" cy="1169551"/>
          </a:xfrm>
          <a:prstGeom prst="rect">
            <a:avLst/>
          </a:prstGeom>
        </p:spPr>
        <p:txBody>
          <a:bodyPr wrap="square">
            <a:spAutoFit/>
          </a:bodyPr>
          <a:lstStyle/>
          <a:p>
            <a:pPr marL="285750" indent="-285750" algn="just">
              <a:buFont typeface="Arial" pitchFamily="34" charset="0"/>
              <a:buChar char="•"/>
            </a:pPr>
            <a:r>
              <a:rPr lang="en-US" sz="1400" dirty="0"/>
              <a:t>The N-cell structure behaves like a system composed by </a:t>
            </a:r>
            <a:r>
              <a:rPr lang="en-US" sz="1400" b="1" dirty="0"/>
              <a:t>N coupled oscillators </a:t>
            </a:r>
            <a:r>
              <a:rPr lang="en-US" sz="1400" dirty="0"/>
              <a:t>with</a:t>
            </a:r>
            <a:r>
              <a:rPr lang="en-US" sz="1400" b="1" dirty="0"/>
              <a:t> </a:t>
            </a:r>
            <a:r>
              <a:rPr lang="en-US" sz="1400" b="1" dirty="0">
                <a:ea typeface="Times New Roman" pitchFamily="18" charset="0"/>
                <a:cs typeface="Times New Roman" pitchFamily="18" charset="0"/>
              </a:rPr>
              <a:t>N coupled multi-cell resonant modes</a:t>
            </a:r>
            <a:r>
              <a:rPr lang="en-US" sz="1400" dirty="0">
                <a:ea typeface="Times New Roman" pitchFamily="18" charset="0"/>
                <a:cs typeface="Times New Roman" pitchFamily="18" charset="0"/>
              </a:rPr>
              <a:t>. </a:t>
            </a:r>
          </a:p>
          <a:p>
            <a:pPr marL="285750" indent="-285750" algn="just">
              <a:buFont typeface="Arial" pitchFamily="34" charset="0"/>
              <a:buChar char="•"/>
            </a:pPr>
            <a:endParaRPr lang="en-US" sz="1400" dirty="0">
              <a:ea typeface="Times New Roman" pitchFamily="18" charset="0"/>
              <a:cs typeface="Times New Roman" pitchFamily="18" charset="0"/>
            </a:endParaRPr>
          </a:p>
          <a:p>
            <a:pPr marL="285750" indent="-285750" algn="just">
              <a:buFont typeface="Arial" pitchFamily="34" charset="0"/>
              <a:buChar char="•"/>
            </a:pPr>
            <a:r>
              <a:rPr lang="en-US" sz="1400" dirty="0">
                <a:ea typeface="Times New Roman" pitchFamily="18" charset="0"/>
                <a:cs typeface="Times New Roman" pitchFamily="18" charset="0"/>
              </a:rPr>
              <a:t>The modes are characterized by a cell-to-cell phase advance given by:</a:t>
            </a:r>
            <a:endParaRPr lang="en-US" sz="1400" dirty="0">
              <a:cs typeface="Arial" pitchFamily="34" charset="0"/>
            </a:endParaRPr>
          </a:p>
          <a:p>
            <a:pPr algn="just"/>
            <a:endParaRPr lang="en-US" sz="1400" dirty="0"/>
          </a:p>
        </p:txBody>
      </p:sp>
      <p:graphicFrame>
        <p:nvGraphicFramePr>
          <p:cNvPr id="24" name="Oggetto 23"/>
          <p:cNvGraphicFramePr>
            <a:graphicFrameLocks noChangeAspect="1"/>
          </p:cNvGraphicFramePr>
          <p:nvPr>
            <p:extLst>
              <p:ext uri="{D42A27DB-BD31-4B8C-83A1-F6EECF244321}">
                <p14:modId xmlns:p14="http://schemas.microsoft.com/office/powerpoint/2010/main" val="731350734"/>
              </p:ext>
            </p:extLst>
          </p:nvPr>
        </p:nvGraphicFramePr>
        <p:xfrm>
          <a:off x="3307557" y="1810130"/>
          <a:ext cx="2366510" cy="404604"/>
        </p:xfrm>
        <a:graphic>
          <a:graphicData uri="http://schemas.openxmlformats.org/presentationml/2006/ole">
            <mc:AlternateContent xmlns:mc="http://schemas.openxmlformats.org/markup-compatibility/2006">
              <mc:Choice xmlns:v="urn:schemas-microsoft-com:vml" Requires="v">
                <p:oleObj name="Equazione" r:id="rId2" imgW="3568700" imgH="609600" progId="Equation.3">
                  <p:embed/>
                </p:oleObj>
              </mc:Choice>
              <mc:Fallback>
                <p:oleObj name="Equazione" r:id="rId2" imgW="3568700" imgH="6096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557" y="1810130"/>
                        <a:ext cx="2366510" cy="404604"/>
                      </a:xfrm>
                      <a:prstGeom prst="rect">
                        <a:avLst/>
                      </a:prstGeom>
                      <a:noFill/>
                    </p:spPr>
                  </p:pic>
                </p:oleObj>
              </mc:Fallback>
            </mc:AlternateContent>
          </a:graphicData>
        </a:graphic>
      </p:graphicFrame>
      <p:sp>
        <p:nvSpPr>
          <p:cNvPr id="25" name="Rectangle 13"/>
          <p:cNvSpPr>
            <a:spLocks noChangeArrowheads="1"/>
          </p:cNvSpPr>
          <p:nvPr/>
        </p:nvSpPr>
        <p:spPr bwMode="auto">
          <a:xfrm>
            <a:off x="4575777" y="10345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tabLst>
                <a:tab pos="900113" algn="l"/>
                <a:tab pos="8101013" algn="l"/>
                <a:tab pos="8191500" algn="l"/>
              </a:tabLst>
            </a:pPr>
            <a:r>
              <a:rPr lang="en-GB">
                <a:latin typeface="Arial" pitchFamily="34" charset="0"/>
                <a:ea typeface="Times New Roman" pitchFamily="18" charset="0"/>
                <a:cs typeface="Times New Roman" pitchFamily="18" charset="0"/>
              </a:rPr>
              <a:t>.</a:t>
            </a:r>
            <a:endParaRPr lang="en-GB">
              <a:latin typeface="Arial" pitchFamily="34" charset="0"/>
              <a:cs typeface="Arial" pitchFamily="34" charset="0"/>
            </a:endParaRPr>
          </a:p>
        </p:txBody>
      </p:sp>
      <p:sp>
        <p:nvSpPr>
          <p:cNvPr id="26" name="CasellaDiTesto 25"/>
          <p:cNvSpPr txBox="1"/>
          <p:nvPr/>
        </p:nvSpPr>
        <p:spPr>
          <a:xfrm>
            <a:off x="8469" y="2283432"/>
            <a:ext cx="8481614" cy="1169551"/>
          </a:xfrm>
          <a:prstGeom prst="rect">
            <a:avLst/>
          </a:prstGeom>
          <a:noFill/>
        </p:spPr>
        <p:txBody>
          <a:bodyPr wrap="square" rtlCol="0">
            <a:spAutoFit/>
          </a:bodyPr>
          <a:lstStyle/>
          <a:p>
            <a:pPr marL="285750" indent="-285750" algn="just">
              <a:buFont typeface="Arial" pitchFamily="34" charset="0"/>
              <a:buChar char="•"/>
            </a:pPr>
            <a:r>
              <a:rPr lang="en-US" sz="1400" dirty="0"/>
              <a:t>The multi cell mode generally used for acceleration is the </a:t>
            </a:r>
            <a:r>
              <a:rPr lang="en-US" sz="1400" b="1" dirty="0">
                <a:sym typeface="Symbol"/>
              </a:rPr>
              <a:t>,</a:t>
            </a:r>
            <a:r>
              <a:rPr lang="en-US" sz="1400" b="1" dirty="0"/>
              <a:t> </a:t>
            </a:r>
            <a:r>
              <a:rPr lang="en-US" sz="1400" b="1" dirty="0">
                <a:sym typeface="Symbol"/>
              </a:rPr>
              <a:t>/2 and 0 </a:t>
            </a:r>
            <a:r>
              <a:rPr lang="en-US" sz="1400" b="1" dirty="0"/>
              <a:t>mode </a:t>
            </a:r>
            <a:r>
              <a:rPr lang="en-US" sz="1400" dirty="0"/>
              <a:t>(DTL as example operate in the 0 mode).</a:t>
            </a:r>
          </a:p>
          <a:p>
            <a:pPr marL="285750" indent="-285750" algn="just">
              <a:buFont typeface="Arial" pitchFamily="34" charset="0"/>
              <a:buChar char="•"/>
            </a:pPr>
            <a:endParaRPr lang="en-US" sz="1400" dirty="0"/>
          </a:p>
          <a:p>
            <a:pPr marL="285750" indent="-285750" algn="just">
              <a:buFont typeface="Arial" pitchFamily="34" charset="0"/>
              <a:buChar char="•"/>
            </a:pPr>
            <a:r>
              <a:rPr lang="en-US" sz="1400" dirty="0"/>
              <a:t>The cell lengths have to be chosen in order to synchronize the accelerating field with the particle traveling into the structure at a certain velocity </a:t>
            </a:r>
          </a:p>
        </p:txBody>
      </p:sp>
      <p:cxnSp>
        <p:nvCxnSpPr>
          <p:cNvPr id="34" name="Connettore 2 33"/>
          <p:cNvCxnSpPr/>
          <p:nvPr/>
        </p:nvCxnSpPr>
        <p:spPr>
          <a:xfrm>
            <a:off x="9192012" y="2343742"/>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V="1">
            <a:off x="9192011" y="1722349"/>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8871145" y="161740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CasellaDiTesto 39"/>
          <p:cNvSpPr txBox="1"/>
          <p:nvPr/>
        </p:nvSpPr>
        <p:spPr>
          <a:xfrm>
            <a:off x="11449538" y="2200956"/>
            <a:ext cx="276038" cy="369332"/>
          </a:xfrm>
          <a:prstGeom prst="rect">
            <a:avLst/>
          </a:prstGeom>
          <a:noFill/>
        </p:spPr>
        <p:txBody>
          <a:bodyPr wrap="none" rtlCol="0">
            <a:spAutoFit/>
          </a:bodyPr>
          <a:lstStyle/>
          <a:p>
            <a:r>
              <a:rPr lang="en-US" dirty="0"/>
              <a:t>z</a:t>
            </a:r>
          </a:p>
        </p:txBody>
      </p:sp>
      <p:sp>
        <p:nvSpPr>
          <p:cNvPr id="4" name="Figura a mano libera 3"/>
          <p:cNvSpPr/>
          <p:nvPr/>
        </p:nvSpPr>
        <p:spPr>
          <a:xfrm>
            <a:off x="9773690" y="1802069"/>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9" name="Gruppo 18"/>
          <p:cNvGrpSpPr/>
          <p:nvPr/>
        </p:nvGrpSpPr>
        <p:grpSpPr>
          <a:xfrm>
            <a:off x="9075627" y="806917"/>
            <a:ext cx="2694534" cy="813610"/>
            <a:chOff x="6290310" y="512270"/>
            <a:chExt cx="2694534" cy="813610"/>
          </a:xfrm>
        </p:grpSpPr>
        <p:cxnSp>
          <p:nvCxnSpPr>
            <p:cNvPr id="6" name="Connettore 1 5"/>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igura a mano libera 15"/>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Connettore 1 53"/>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11" name="Gruppo 110"/>
          <p:cNvGrpSpPr/>
          <p:nvPr/>
        </p:nvGrpSpPr>
        <p:grpSpPr>
          <a:xfrm>
            <a:off x="9695129" y="896628"/>
            <a:ext cx="1447800" cy="662537"/>
            <a:chOff x="6810375" y="739644"/>
            <a:chExt cx="1447800" cy="662537"/>
          </a:xfrm>
        </p:grpSpPr>
        <p:grpSp>
          <p:nvGrpSpPr>
            <p:cNvPr id="61" name="Gruppo 60"/>
            <p:cNvGrpSpPr/>
            <p:nvPr/>
          </p:nvGrpSpPr>
          <p:grpSpPr>
            <a:xfrm>
              <a:off x="6960493" y="739644"/>
              <a:ext cx="1139190" cy="274320"/>
              <a:chOff x="7059930" y="601980"/>
              <a:chExt cx="1139190" cy="274320"/>
            </a:xfrm>
          </p:grpSpPr>
          <p:sp>
            <p:nvSpPr>
              <p:cNvPr id="20" name="Figura a mano libera 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igura a mano libera 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8" name="Figura a mano libera 97"/>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Figura a mano libera 107"/>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Figura a mano libera 108"/>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igura a mano libera 109"/>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4" name="Gruppo 113"/>
          <p:cNvGrpSpPr/>
          <p:nvPr/>
        </p:nvGrpSpPr>
        <p:grpSpPr>
          <a:xfrm>
            <a:off x="9692847" y="896691"/>
            <a:ext cx="1447800" cy="662537"/>
            <a:chOff x="6810375" y="739644"/>
            <a:chExt cx="1447800" cy="662537"/>
          </a:xfrm>
        </p:grpSpPr>
        <p:grpSp>
          <p:nvGrpSpPr>
            <p:cNvPr id="115" name="Gruppo 114"/>
            <p:cNvGrpSpPr/>
            <p:nvPr/>
          </p:nvGrpSpPr>
          <p:grpSpPr>
            <a:xfrm>
              <a:off x="6960493" y="739644"/>
              <a:ext cx="1139190" cy="274320"/>
              <a:chOff x="7059930" y="601980"/>
              <a:chExt cx="1139190" cy="274320"/>
            </a:xfrm>
          </p:grpSpPr>
          <p:sp>
            <p:nvSpPr>
              <p:cNvPr id="120" name="Figura a mano libera 1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6" name="Figura a mano libera 115"/>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Figura a mano libera 116"/>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Figura a mano libera 117"/>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Figura a mano libera 118"/>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4" name="Figura a mano libera 123"/>
          <p:cNvSpPr/>
          <p:nvPr/>
        </p:nvSpPr>
        <p:spPr>
          <a:xfrm flipV="1">
            <a:off x="9772857" y="2346096"/>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5" name="Connettore 2 124"/>
          <p:cNvCxnSpPr/>
          <p:nvPr/>
        </p:nvCxnSpPr>
        <p:spPr>
          <a:xfrm>
            <a:off x="9263514" y="4555001"/>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9263513" y="3933608"/>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8924556" y="387497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8" name="CasellaDiTesto 127"/>
          <p:cNvSpPr txBox="1"/>
          <p:nvPr/>
        </p:nvSpPr>
        <p:spPr>
          <a:xfrm>
            <a:off x="11521040" y="4412215"/>
            <a:ext cx="276038" cy="369332"/>
          </a:xfrm>
          <a:prstGeom prst="rect">
            <a:avLst/>
          </a:prstGeom>
          <a:noFill/>
        </p:spPr>
        <p:txBody>
          <a:bodyPr wrap="none" rtlCol="0">
            <a:spAutoFit/>
          </a:bodyPr>
          <a:lstStyle/>
          <a:p>
            <a:r>
              <a:rPr lang="en-US" dirty="0"/>
              <a:t>z</a:t>
            </a:r>
          </a:p>
        </p:txBody>
      </p:sp>
      <p:sp>
        <p:nvSpPr>
          <p:cNvPr id="129" name="Figura a mano libera 128"/>
          <p:cNvSpPr/>
          <p:nvPr/>
        </p:nvSpPr>
        <p:spPr>
          <a:xfrm>
            <a:off x="9845192" y="4008241"/>
            <a:ext cx="1258340" cy="1092019"/>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6 h 1084898"/>
              <a:gd name="connsiteX1" fmla="*/ 233969 w 1116888"/>
              <a:gd name="connsiteY1" fmla="*/ 398 h 1084898"/>
              <a:gd name="connsiteX2" fmla="*/ 539844 w 1116888"/>
              <a:gd name="connsiteY2" fmla="*/ 461001 h 1084898"/>
              <a:gd name="connsiteX3" fmla="*/ 867185 w 1116888"/>
              <a:gd name="connsiteY3" fmla="*/ 1084750 h 1084898"/>
              <a:gd name="connsiteX4" fmla="*/ 1116888 w 1116888"/>
              <a:gd name="connsiteY4" fmla="*/ 536966 h 1084898"/>
              <a:gd name="connsiteX0" fmla="*/ 0 w 1116888"/>
              <a:gd name="connsiteY0" fmla="*/ 549564 h 1097496"/>
              <a:gd name="connsiteX1" fmla="*/ 233969 w 1116888"/>
              <a:gd name="connsiteY1" fmla="*/ 12996 h 1097496"/>
              <a:gd name="connsiteX2" fmla="*/ 867185 w 1116888"/>
              <a:gd name="connsiteY2" fmla="*/ 1097348 h 1097496"/>
              <a:gd name="connsiteX3" fmla="*/ 1116888 w 1116888"/>
              <a:gd name="connsiteY3" fmla="*/ 549564 h 1097496"/>
              <a:gd name="connsiteX0" fmla="*/ 0 w 1116888"/>
              <a:gd name="connsiteY0" fmla="*/ 549564 h 1097630"/>
              <a:gd name="connsiteX1" fmla="*/ 233969 w 1116888"/>
              <a:gd name="connsiteY1" fmla="*/ 12996 h 1097630"/>
              <a:gd name="connsiteX2" fmla="*/ 867185 w 1116888"/>
              <a:gd name="connsiteY2" fmla="*/ 1097348 h 1097630"/>
              <a:gd name="connsiteX3" fmla="*/ 1116888 w 1116888"/>
              <a:gd name="connsiteY3" fmla="*/ 549564 h 1097630"/>
              <a:gd name="connsiteX0" fmla="*/ 0 w 1116888"/>
              <a:gd name="connsiteY0" fmla="*/ 549115 h 1085758"/>
              <a:gd name="connsiteX1" fmla="*/ 233969 w 1116888"/>
              <a:gd name="connsiteY1" fmla="*/ 12547 h 1085758"/>
              <a:gd name="connsiteX2" fmla="*/ 868876 w 1116888"/>
              <a:gd name="connsiteY2" fmla="*/ 1085469 h 1085758"/>
              <a:gd name="connsiteX3" fmla="*/ 1116888 w 1116888"/>
              <a:gd name="connsiteY3" fmla="*/ 549115 h 1085758"/>
              <a:gd name="connsiteX0" fmla="*/ 0 w 1116888"/>
              <a:gd name="connsiteY0" fmla="*/ 549115 h 1092019"/>
              <a:gd name="connsiteX1" fmla="*/ 233969 w 1116888"/>
              <a:gd name="connsiteY1" fmla="*/ 12547 h 1092019"/>
              <a:gd name="connsiteX2" fmla="*/ 868876 w 1116888"/>
              <a:gd name="connsiteY2" fmla="*/ 1085469 h 1092019"/>
              <a:gd name="connsiteX3" fmla="*/ 1116888 w 1116888"/>
              <a:gd name="connsiteY3" fmla="*/ 549115 h 1092019"/>
            </a:gdLst>
            <a:ahLst/>
            <a:cxnLst>
              <a:cxn ang="0">
                <a:pos x="connsiteX0" y="connsiteY0"/>
              </a:cxn>
              <a:cxn ang="0">
                <a:pos x="connsiteX1" y="connsiteY1"/>
              </a:cxn>
              <a:cxn ang="0">
                <a:pos x="connsiteX2" y="connsiteY2"/>
              </a:cxn>
              <a:cxn ang="0">
                <a:pos x="connsiteX3" y="connsiteY3"/>
              </a:cxn>
            </a:cxnLst>
            <a:rect l="l" t="t" r="r" b="b"/>
            <a:pathLst>
              <a:path w="1116888" h="1092019">
                <a:moveTo>
                  <a:pt x="0" y="549115"/>
                </a:moveTo>
                <a:cubicBezTo>
                  <a:pt x="44521" y="333357"/>
                  <a:pt x="89156" y="-76845"/>
                  <a:pt x="233969" y="12547"/>
                </a:cubicBezTo>
                <a:cubicBezTo>
                  <a:pt x="378782" y="101939"/>
                  <a:pt x="726796" y="1018901"/>
                  <a:pt x="868876" y="1085469"/>
                </a:cubicBezTo>
                <a:cubicBezTo>
                  <a:pt x="1010956" y="1152037"/>
                  <a:pt x="1089017" y="692653"/>
                  <a:pt x="1116888" y="54911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30" name="Gruppo 129"/>
          <p:cNvGrpSpPr/>
          <p:nvPr/>
        </p:nvGrpSpPr>
        <p:grpSpPr>
          <a:xfrm>
            <a:off x="9092924" y="3071056"/>
            <a:ext cx="2694534" cy="813610"/>
            <a:chOff x="6290310" y="512270"/>
            <a:chExt cx="2694534" cy="813610"/>
          </a:xfrm>
        </p:grpSpPr>
        <p:cxnSp>
          <p:nvCxnSpPr>
            <p:cNvPr id="131" name="Connettore 1 130"/>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Figura a mano libera 132"/>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5" name="Connettore 1 134"/>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38" name="Gruppo 137"/>
          <p:cNvGrpSpPr/>
          <p:nvPr/>
        </p:nvGrpSpPr>
        <p:grpSpPr>
          <a:xfrm>
            <a:off x="9710144" y="3160830"/>
            <a:ext cx="1447800" cy="662537"/>
            <a:chOff x="6810375" y="739644"/>
            <a:chExt cx="1447800" cy="662537"/>
          </a:xfrm>
        </p:grpSpPr>
        <p:grpSp>
          <p:nvGrpSpPr>
            <p:cNvPr id="139" name="Gruppo 138"/>
            <p:cNvGrpSpPr/>
            <p:nvPr/>
          </p:nvGrpSpPr>
          <p:grpSpPr>
            <a:xfrm>
              <a:off x="6960493" y="739644"/>
              <a:ext cx="1139190" cy="274320"/>
              <a:chOff x="7059930" y="601980"/>
              <a:chExt cx="1139190" cy="274320"/>
            </a:xfrm>
          </p:grpSpPr>
          <p:sp>
            <p:nvSpPr>
              <p:cNvPr id="144" name="Figura a mano libera 14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Figura a mano libera 14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Figura a mano libera 14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Figura a mano libera 14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40" name="Figura a mano libera 13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Figura a mano libera 14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8" name="Gruppo 147"/>
          <p:cNvGrpSpPr/>
          <p:nvPr/>
        </p:nvGrpSpPr>
        <p:grpSpPr>
          <a:xfrm>
            <a:off x="9710144" y="3160830"/>
            <a:ext cx="1447800" cy="662537"/>
            <a:chOff x="6810375" y="739644"/>
            <a:chExt cx="1447800" cy="662537"/>
          </a:xfrm>
        </p:grpSpPr>
        <p:grpSp>
          <p:nvGrpSpPr>
            <p:cNvPr id="149" name="Gruppo 148"/>
            <p:cNvGrpSpPr/>
            <p:nvPr/>
          </p:nvGrpSpPr>
          <p:grpSpPr>
            <a:xfrm>
              <a:off x="6960493" y="739644"/>
              <a:ext cx="1139190" cy="274320"/>
              <a:chOff x="7059930" y="601980"/>
              <a:chExt cx="1139190" cy="274320"/>
            </a:xfrm>
          </p:grpSpPr>
          <p:sp>
            <p:nvSpPr>
              <p:cNvPr id="154" name="Figura a mano libera 15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Figura a mano libera 15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Figura a mano libera 15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Figura a mano libera 15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0" name="Figura a mano libera 14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Figura a mano libera 15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Figura a mano libera 15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Figura a mano libera 15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8" name="Figura a mano libera 157"/>
          <p:cNvSpPr/>
          <p:nvPr/>
        </p:nvSpPr>
        <p:spPr>
          <a:xfrm flipV="1">
            <a:off x="9844359" y="3999021"/>
            <a:ext cx="1258340" cy="1108124"/>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8 h 1092519"/>
              <a:gd name="connsiteX1" fmla="*/ 233969 w 1116888"/>
              <a:gd name="connsiteY1" fmla="*/ 400 h 1092519"/>
              <a:gd name="connsiteX2" fmla="*/ 539844 w 1116888"/>
              <a:gd name="connsiteY2" fmla="*/ 461003 h 1092519"/>
              <a:gd name="connsiteX3" fmla="*/ 907765 w 1116888"/>
              <a:gd name="connsiteY3" fmla="*/ 1092372 h 1092519"/>
              <a:gd name="connsiteX4" fmla="*/ 1116888 w 1116888"/>
              <a:gd name="connsiteY4" fmla="*/ 536968 h 1092519"/>
              <a:gd name="connsiteX0" fmla="*/ 0 w 1116888"/>
              <a:gd name="connsiteY0" fmla="*/ 549867 h 1105418"/>
              <a:gd name="connsiteX1" fmla="*/ 233969 w 1116888"/>
              <a:gd name="connsiteY1" fmla="*/ 13299 h 1105418"/>
              <a:gd name="connsiteX2" fmla="*/ 907765 w 1116888"/>
              <a:gd name="connsiteY2" fmla="*/ 1105271 h 1105418"/>
              <a:gd name="connsiteX3" fmla="*/ 1116888 w 1116888"/>
              <a:gd name="connsiteY3" fmla="*/ 549867 h 1105418"/>
              <a:gd name="connsiteX0" fmla="*/ 0 w 1116888"/>
              <a:gd name="connsiteY0" fmla="*/ 549867 h 1105531"/>
              <a:gd name="connsiteX1" fmla="*/ 233969 w 1116888"/>
              <a:gd name="connsiteY1" fmla="*/ 13299 h 1105531"/>
              <a:gd name="connsiteX2" fmla="*/ 907765 w 1116888"/>
              <a:gd name="connsiteY2" fmla="*/ 1105271 h 1105531"/>
              <a:gd name="connsiteX3" fmla="*/ 1116888 w 1116888"/>
              <a:gd name="connsiteY3" fmla="*/ 549867 h 1105531"/>
              <a:gd name="connsiteX0" fmla="*/ 0 w 1116888"/>
              <a:gd name="connsiteY0" fmla="*/ 549792 h 1103552"/>
              <a:gd name="connsiteX1" fmla="*/ 233969 w 1116888"/>
              <a:gd name="connsiteY1" fmla="*/ 13224 h 1103552"/>
              <a:gd name="connsiteX2" fmla="*/ 877330 w 1116888"/>
              <a:gd name="connsiteY2" fmla="*/ 1103291 h 1103552"/>
              <a:gd name="connsiteX3" fmla="*/ 1116888 w 1116888"/>
              <a:gd name="connsiteY3" fmla="*/ 549792 h 1103552"/>
              <a:gd name="connsiteX0" fmla="*/ 0 w 1116888"/>
              <a:gd name="connsiteY0" fmla="*/ 549792 h 1108124"/>
              <a:gd name="connsiteX1" fmla="*/ 233969 w 1116888"/>
              <a:gd name="connsiteY1" fmla="*/ 13224 h 1108124"/>
              <a:gd name="connsiteX2" fmla="*/ 877330 w 1116888"/>
              <a:gd name="connsiteY2" fmla="*/ 1103291 h 1108124"/>
              <a:gd name="connsiteX3" fmla="*/ 1116888 w 1116888"/>
              <a:gd name="connsiteY3" fmla="*/ 549792 h 1108124"/>
            </a:gdLst>
            <a:ahLst/>
            <a:cxnLst>
              <a:cxn ang="0">
                <a:pos x="connsiteX0" y="connsiteY0"/>
              </a:cxn>
              <a:cxn ang="0">
                <a:pos x="connsiteX1" y="connsiteY1"/>
              </a:cxn>
              <a:cxn ang="0">
                <a:pos x="connsiteX2" y="connsiteY2"/>
              </a:cxn>
              <a:cxn ang="0">
                <a:pos x="connsiteX3" y="connsiteY3"/>
              </a:cxn>
            </a:cxnLst>
            <a:rect l="l" t="t" r="r" b="b"/>
            <a:pathLst>
              <a:path w="1116888" h="1108124">
                <a:moveTo>
                  <a:pt x="0" y="549792"/>
                </a:moveTo>
                <a:cubicBezTo>
                  <a:pt x="44521" y="334034"/>
                  <a:pt x="87747" y="-79026"/>
                  <a:pt x="233969" y="13224"/>
                </a:cubicBezTo>
                <a:cubicBezTo>
                  <a:pt x="380191" y="105474"/>
                  <a:pt x="743704" y="1044343"/>
                  <a:pt x="877330" y="1103291"/>
                </a:cubicBezTo>
                <a:cubicBezTo>
                  <a:pt x="1010956" y="1162239"/>
                  <a:pt x="1089017" y="664755"/>
                  <a:pt x="1116888" y="549792"/>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CasellaDiTesto 158"/>
          <p:cNvSpPr txBox="1"/>
          <p:nvPr/>
        </p:nvSpPr>
        <p:spPr>
          <a:xfrm>
            <a:off x="8871146" y="714048"/>
            <a:ext cx="933269" cy="369332"/>
          </a:xfrm>
          <a:prstGeom prst="rect">
            <a:avLst/>
          </a:prstGeom>
          <a:noFill/>
        </p:spPr>
        <p:txBody>
          <a:bodyPr wrap="none" rtlCol="0">
            <a:spAutoFit/>
          </a:bodyPr>
          <a:lstStyle/>
          <a:p>
            <a:r>
              <a:rPr lang="en-US" dirty="0"/>
              <a:t>0 mode</a:t>
            </a:r>
          </a:p>
        </p:txBody>
      </p:sp>
      <p:sp>
        <p:nvSpPr>
          <p:cNvPr id="162" name="CasellaDiTesto 161"/>
          <p:cNvSpPr txBox="1"/>
          <p:nvPr/>
        </p:nvSpPr>
        <p:spPr>
          <a:xfrm>
            <a:off x="8911924" y="2976163"/>
            <a:ext cx="907621" cy="369332"/>
          </a:xfrm>
          <a:prstGeom prst="rect">
            <a:avLst/>
          </a:prstGeom>
          <a:noFill/>
        </p:spPr>
        <p:txBody>
          <a:bodyPr wrap="none" rtlCol="0">
            <a:spAutoFit/>
          </a:bodyPr>
          <a:lstStyle/>
          <a:p>
            <a:r>
              <a:rPr lang="en-US" dirty="0">
                <a:sym typeface="Symbol"/>
              </a:rPr>
              <a:t></a:t>
            </a:r>
            <a:r>
              <a:rPr lang="en-US" dirty="0"/>
              <a:t> mode</a:t>
            </a:r>
          </a:p>
        </p:txBody>
      </p:sp>
      <p:pic>
        <p:nvPicPr>
          <p:cNvPr id="148490"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t="7974"/>
          <a:stretch/>
        </p:blipFill>
        <p:spPr bwMode="auto">
          <a:xfrm>
            <a:off x="489800" y="3864251"/>
            <a:ext cx="4001012" cy="219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5" name="Connettore 2 164"/>
          <p:cNvCxnSpPr/>
          <p:nvPr/>
        </p:nvCxnSpPr>
        <p:spPr>
          <a:xfrm flipV="1">
            <a:off x="2638310" y="6146167"/>
            <a:ext cx="474518" cy="1039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67" name="Connettore 1 166"/>
          <p:cNvCxnSpPr/>
          <p:nvPr/>
        </p:nvCxnSpPr>
        <p:spPr>
          <a:xfrm flipV="1">
            <a:off x="2638310" y="560584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3112828" y="560584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9" name="Oggetto 168"/>
              <p:cNvSpPr txBox="1"/>
              <p:nvPr/>
            </p:nvSpPr>
            <p:spPr bwMode="auto">
              <a:xfrm>
                <a:off x="2751138" y="6192838"/>
                <a:ext cx="1811337" cy="692150"/>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𝛽</m:t>
                          </m:r>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𝛽</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169" name="Oggetto 168"/>
              <p:cNvSpPr txBox="1">
                <a:spLocks noRot="1" noChangeAspect="1" noMove="1" noResize="1" noEditPoints="1" noAdjustHandles="1" noChangeArrowheads="1" noChangeShapeType="1" noTextEdit="1"/>
              </p:cNvSpPr>
              <p:nvPr/>
            </p:nvSpPr>
            <p:spPr bwMode="auto">
              <a:xfrm>
                <a:off x="2751138" y="6192838"/>
                <a:ext cx="1811337" cy="692150"/>
              </a:xfrm>
              <a:prstGeom prst="rect">
                <a:avLst/>
              </a:prstGeom>
              <a:blipFill>
                <a:blip r:embed="rId5"/>
                <a:stretch>
                  <a:fillRect/>
                </a:stretch>
              </a:blipFill>
              <a:ln>
                <a:noFill/>
              </a:ln>
            </p:spPr>
            <p:txBody>
              <a:bodyPr/>
              <a:lstStyle/>
              <a:p>
                <a:r>
                  <a:rPr lang="en-US">
                    <a:noFill/>
                  </a:rPr>
                  <a:t> </a:t>
                </a:r>
              </a:p>
            </p:txBody>
          </p:sp>
        </mc:Fallback>
      </mc:AlternateContent>
      <p:sp>
        <p:nvSpPr>
          <p:cNvPr id="170" name="Rettangolo 169"/>
          <p:cNvSpPr/>
          <p:nvPr/>
        </p:nvSpPr>
        <p:spPr>
          <a:xfrm>
            <a:off x="5013985" y="4221967"/>
            <a:ext cx="3219972" cy="2246769"/>
          </a:xfrm>
          <a:prstGeom prst="rect">
            <a:avLst/>
          </a:prstGeom>
          <a:ln w="28575">
            <a:solidFill>
              <a:srgbClr val="FF0000"/>
            </a:solidFill>
          </a:ln>
        </p:spPr>
        <p:txBody>
          <a:bodyPr wrap="square">
            <a:spAutoFit/>
          </a:bodyPr>
          <a:lstStyle/>
          <a:p>
            <a:pPr algn="just"/>
            <a:r>
              <a:rPr lang="en-US" sz="1400" dirty="0">
                <a:sym typeface="Symbol"/>
              </a:rPr>
              <a:t></a:t>
            </a:r>
            <a:r>
              <a:rPr lang="en-US" sz="1400" dirty="0"/>
              <a:t>For </a:t>
            </a:r>
            <a:r>
              <a:rPr lang="en-US" sz="1400" b="1" dirty="0"/>
              <a:t>ions and protons </a:t>
            </a:r>
            <a:r>
              <a:rPr lang="en-US" sz="1400" dirty="0"/>
              <a:t>the cell lengths have to be increased along the </a:t>
            </a:r>
            <a:r>
              <a:rPr lang="en-US" sz="1400" dirty="0" err="1"/>
              <a:t>linac</a:t>
            </a:r>
            <a:r>
              <a:rPr lang="en-US" sz="1400" dirty="0"/>
              <a:t> that will be a sequence of different accelerating structures matched to the ion/proton velocity.</a:t>
            </a:r>
          </a:p>
          <a:p>
            <a:pPr algn="just"/>
            <a:endParaRPr lang="en-US" sz="1400" dirty="0"/>
          </a:p>
          <a:p>
            <a:pPr algn="just"/>
            <a:r>
              <a:rPr lang="en-US" sz="1400" dirty="0">
                <a:sym typeface="Symbol"/>
              </a:rPr>
              <a:t></a:t>
            </a:r>
            <a:r>
              <a:rPr lang="en-US" sz="1400" dirty="0"/>
              <a:t>For </a:t>
            </a:r>
            <a:r>
              <a:rPr lang="en-US" sz="1400" b="1" dirty="0"/>
              <a:t>electron</a:t>
            </a:r>
            <a:r>
              <a:rPr lang="en-US" sz="1400" dirty="0"/>
              <a:t>, </a:t>
            </a:r>
            <a:r>
              <a:rPr lang="en-US" sz="1400" dirty="0">
                <a:sym typeface="Symbol"/>
              </a:rPr>
              <a:t></a:t>
            </a:r>
            <a:r>
              <a:rPr lang="en-US" sz="1400" dirty="0"/>
              <a:t>=1, d=</a:t>
            </a:r>
            <a:r>
              <a:rPr lang="en-US" sz="1400" dirty="0">
                <a:sym typeface="Symbol"/>
              </a:rPr>
              <a:t></a:t>
            </a:r>
            <a:r>
              <a:rPr lang="en-US" sz="1400" baseline="-25000" dirty="0">
                <a:sym typeface="Symbol"/>
              </a:rPr>
              <a:t>RF</a:t>
            </a:r>
            <a:r>
              <a:rPr lang="en-US" sz="1400" dirty="0">
                <a:sym typeface="Symbol"/>
              </a:rPr>
              <a:t>/2 and the </a:t>
            </a:r>
            <a:r>
              <a:rPr lang="en-US" sz="1400" dirty="0"/>
              <a:t>linac will be made of an injector followed by a series of identical accelerating structures, with cells all the same length.</a:t>
            </a:r>
          </a:p>
        </p:txBody>
      </p:sp>
      <p:sp>
        <p:nvSpPr>
          <p:cNvPr id="83" name="CasellaDiTesto 82"/>
          <p:cNvSpPr txBox="1"/>
          <p:nvPr/>
        </p:nvSpPr>
        <p:spPr>
          <a:xfrm>
            <a:off x="3877611" y="477487"/>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
        <p:nvSpPr>
          <p:cNvPr id="3" name="CasellaDiTesto 2"/>
          <p:cNvSpPr txBox="1"/>
          <p:nvPr/>
        </p:nvSpPr>
        <p:spPr>
          <a:xfrm>
            <a:off x="689648" y="3557577"/>
            <a:ext cx="4259436" cy="338554"/>
          </a:xfrm>
          <a:prstGeom prst="rect">
            <a:avLst/>
          </a:prstGeom>
          <a:noFill/>
        </p:spPr>
        <p:txBody>
          <a:bodyPr wrap="none" rtlCol="0">
            <a:spAutoFit/>
          </a:bodyPr>
          <a:lstStyle/>
          <a:p>
            <a:r>
              <a:rPr lang="it-IT" sz="1600" i="1" dirty="0"/>
              <a:t>EXAMPLE: 4 </a:t>
            </a:r>
            <a:r>
              <a:rPr lang="it-IT" sz="1600" i="1" dirty="0" err="1"/>
              <a:t>cell</a:t>
            </a:r>
            <a:r>
              <a:rPr lang="it-IT" sz="1600" i="1" dirty="0"/>
              <a:t> </a:t>
            </a:r>
            <a:r>
              <a:rPr lang="it-IT" sz="1600" i="1" dirty="0" err="1"/>
              <a:t>cavity</a:t>
            </a:r>
            <a:r>
              <a:rPr lang="it-IT" sz="1600" i="1" dirty="0"/>
              <a:t> </a:t>
            </a:r>
            <a:r>
              <a:rPr lang="it-IT" sz="1600" i="1" dirty="0" err="1"/>
              <a:t>operating</a:t>
            </a:r>
            <a:r>
              <a:rPr lang="it-IT" sz="1600" i="1" dirty="0"/>
              <a:t> on the </a:t>
            </a:r>
            <a:r>
              <a:rPr lang="it-IT" sz="1600" i="1" dirty="0">
                <a:sym typeface="Symbol" panose="05050102010706020507" pitchFamily="18" charset="2"/>
              </a:rPr>
              <a:t>-</a:t>
            </a:r>
            <a:r>
              <a:rPr lang="it-IT" sz="1600" i="1" dirty="0"/>
              <a:t>mode</a:t>
            </a:r>
          </a:p>
        </p:txBody>
      </p:sp>
    </p:spTree>
    <p:extLst>
      <p:ext uri="{BB962C8B-B14F-4D97-AF65-F5344CB8AC3E}">
        <p14:creationId xmlns:p14="http://schemas.microsoft.com/office/powerpoint/2010/main" val="86091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750"/>
                                        <p:tgtEl>
                                          <p:spTgt spid="1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childTnLst>
                                </p:cTn>
                              </p:par>
                            </p:childTnLst>
                          </p:cTn>
                        </p:par>
                        <p:par>
                          <p:cTn id="31" fill="hold">
                            <p:stCondLst>
                              <p:cond delay="750"/>
                            </p:stCondLst>
                            <p:childTnLst>
                              <p:par>
                                <p:cTn id="32" presetID="10" presetClass="exit" presetSubtype="0" fill="hold" nodeType="afterEffect">
                                  <p:stCondLst>
                                    <p:cond delay="0"/>
                                  </p:stCondLst>
                                  <p:childTnLst>
                                    <p:animEffect transition="out" filter="fade">
                                      <p:cBhvr>
                                        <p:cTn id="33" dur="750"/>
                                        <p:tgtEl>
                                          <p:spTgt spid="111"/>
                                        </p:tgtEl>
                                      </p:cBhvr>
                                    </p:animEffect>
                                    <p:set>
                                      <p:cBhvr>
                                        <p:cTn id="34" dur="1" fill="hold">
                                          <p:stCondLst>
                                            <p:cond delay="749"/>
                                          </p:stCondLst>
                                        </p:cTn>
                                        <p:tgtEl>
                                          <p:spTgt spid="111"/>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750"/>
                                        <p:tgtEl>
                                          <p:spTgt spid="4"/>
                                        </p:tgtEl>
                                      </p:cBhvr>
                                    </p:animEffect>
                                    <p:set>
                                      <p:cBhvr>
                                        <p:cTn id="37" dur="1" fill="hold">
                                          <p:stCondLst>
                                            <p:cond delay="749"/>
                                          </p:stCondLst>
                                        </p:cTn>
                                        <p:tgtEl>
                                          <p:spTgt spid="4"/>
                                        </p:tgtEl>
                                        <p:attrNameLst>
                                          <p:attrName>style.visibility</p:attrName>
                                        </p:attrNameLst>
                                      </p:cBhvr>
                                      <p:to>
                                        <p:strVal val="hidden"/>
                                      </p:to>
                                    </p:se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Effect transition="in" filter="fade">
                                      <p:cBhvr>
                                        <p:cTn id="41" dur="750"/>
                                        <p:tgtEl>
                                          <p:spTgt spid="11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fade">
                                      <p:cBhvr>
                                        <p:cTn id="44" dur="750"/>
                                        <p:tgtEl>
                                          <p:spTgt spid="124"/>
                                        </p:tgtEl>
                                      </p:cBhvr>
                                    </p:animEffect>
                                  </p:childTnLst>
                                </p:cTn>
                              </p:par>
                            </p:childTnLst>
                          </p:cTn>
                        </p:par>
                        <p:par>
                          <p:cTn id="45" fill="hold">
                            <p:stCondLst>
                              <p:cond delay="2250"/>
                            </p:stCondLst>
                            <p:childTnLst>
                              <p:par>
                                <p:cTn id="46" presetID="10" presetClass="exit" presetSubtype="0" fill="hold" nodeType="afterEffect">
                                  <p:stCondLst>
                                    <p:cond delay="0"/>
                                  </p:stCondLst>
                                  <p:childTnLst>
                                    <p:animEffect transition="out" filter="fade">
                                      <p:cBhvr>
                                        <p:cTn id="47" dur="750"/>
                                        <p:tgtEl>
                                          <p:spTgt spid="114"/>
                                        </p:tgtEl>
                                      </p:cBhvr>
                                    </p:animEffect>
                                    <p:set>
                                      <p:cBhvr>
                                        <p:cTn id="48" dur="1" fill="hold">
                                          <p:stCondLst>
                                            <p:cond delay="749"/>
                                          </p:stCondLst>
                                        </p:cTn>
                                        <p:tgtEl>
                                          <p:spTgt spid="11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750"/>
                                        <p:tgtEl>
                                          <p:spTgt spid="124"/>
                                        </p:tgtEl>
                                      </p:cBhvr>
                                    </p:animEffect>
                                    <p:set>
                                      <p:cBhvr>
                                        <p:cTn id="51" dur="1" fill="hold">
                                          <p:stCondLst>
                                            <p:cond delay="749"/>
                                          </p:stCondLst>
                                        </p:cTn>
                                        <p:tgtEl>
                                          <p:spTgt spid="124"/>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nodeType="after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750"/>
                                        <p:tgtEl>
                                          <p:spTgt spid="111"/>
                                        </p:tgtEl>
                                      </p:cBhvr>
                                    </p:animEffect>
                                  </p:childTnLst>
                                </p:cTn>
                              </p:par>
                              <p:par>
                                <p:cTn id="56" presetID="10" presetClass="entr" presetSubtype="0" fill="hold" grpId="2"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childTnLst>
                                </p:cTn>
                              </p:par>
                            </p:childTnLst>
                          </p:cTn>
                        </p:par>
                        <p:par>
                          <p:cTn id="59" fill="hold">
                            <p:stCondLst>
                              <p:cond delay="3750"/>
                            </p:stCondLst>
                            <p:childTnLst>
                              <p:par>
                                <p:cTn id="60" presetID="10" presetClass="exit" presetSubtype="0" fill="hold" nodeType="afterEffect">
                                  <p:stCondLst>
                                    <p:cond delay="0"/>
                                  </p:stCondLst>
                                  <p:childTnLst>
                                    <p:animEffect transition="out" filter="fade">
                                      <p:cBhvr>
                                        <p:cTn id="61" dur="750"/>
                                        <p:tgtEl>
                                          <p:spTgt spid="111"/>
                                        </p:tgtEl>
                                      </p:cBhvr>
                                    </p:animEffect>
                                    <p:set>
                                      <p:cBhvr>
                                        <p:cTn id="62" dur="1" fill="hold">
                                          <p:stCondLst>
                                            <p:cond delay="749"/>
                                          </p:stCondLst>
                                        </p:cTn>
                                        <p:tgtEl>
                                          <p:spTgt spid="111"/>
                                        </p:tgtEl>
                                        <p:attrNameLst>
                                          <p:attrName>style.visibility</p:attrName>
                                        </p:attrNameLst>
                                      </p:cBhvr>
                                      <p:to>
                                        <p:strVal val="hidden"/>
                                      </p:to>
                                    </p:set>
                                  </p:childTnLst>
                                </p:cTn>
                              </p:par>
                              <p:par>
                                <p:cTn id="63" presetID="10" presetClass="exit" presetSubtype="0" fill="hold" grpId="3" nodeType="withEffect">
                                  <p:stCondLst>
                                    <p:cond delay="0"/>
                                  </p:stCondLst>
                                  <p:childTnLst>
                                    <p:animEffect transition="out" filter="fade">
                                      <p:cBhvr>
                                        <p:cTn id="64" dur="750"/>
                                        <p:tgtEl>
                                          <p:spTgt spid="4"/>
                                        </p:tgtEl>
                                      </p:cBhvr>
                                    </p:animEffect>
                                    <p:set>
                                      <p:cBhvr>
                                        <p:cTn id="65" dur="1" fill="hold">
                                          <p:stCondLst>
                                            <p:cond delay="749"/>
                                          </p:stCondLst>
                                        </p:cTn>
                                        <p:tgtEl>
                                          <p:spTgt spid="4"/>
                                        </p:tgtEl>
                                        <p:attrNameLst>
                                          <p:attrName>style.visibility</p:attrName>
                                        </p:attrNameLst>
                                      </p:cBhvr>
                                      <p:to>
                                        <p:strVal val="hidden"/>
                                      </p:to>
                                    </p:set>
                                  </p:childTnLst>
                                </p:cTn>
                              </p:par>
                            </p:childTnLst>
                          </p:cTn>
                        </p:par>
                        <p:par>
                          <p:cTn id="66" fill="hold">
                            <p:stCondLst>
                              <p:cond delay="4500"/>
                            </p:stCondLst>
                            <p:childTnLst>
                              <p:par>
                                <p:cTn id="67" presetID="10" presetClass="entr" presetSubtype="0" fill="hold"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750"/>
                                        <p:tgtEl>
                                          <p:spTgt spid="114"/>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750"/>
                                        <p:tgtEl>
                                          <p:spTgt spid="124"/>
                                        </p:tgtEl>
                                      </p:cBhvr>
                                    </p:animEffect>
                                  </p:childTnLst>
                                </p:cTn>
                              </p:par>
                            </p:childTnLst>
                          </p:cTn>
                        </p:par>
                        <p:par>
                          <p:cTn id="73" fill="hold">
                            <p:stCondLst>
                              <p:cond delay="5250"/>
                            </p:stCondLst>
                            <p:childTnLst>
                              <p:par>
                                <p:cTn id="74" presetID="10" presetClass="exit" presetSubtype="0" fill="hold" nodeType="afterEffect">
                                  <p:stCondLst>
                                    <p:cond delay="0"/>
                                  </p:stCondLst>
                                  <p:childTnLst>
                                    <p:animEffect transition="out" filter="fade">
                                      <p:cBhvr>
                                        <p:cTn id="75" dur="750"/>
                                        <p:tgtEl>
                                          <p:spTgt spid="114"/>
                                        </p:tgtEl>
                                      </p:cBhvr>
                                    </p:animEffect>
                                    <p:set>
                                      <p:cBhvr>
                                        <p:cTn id="76" dur="1" fill="hold">
                                          <p:stCondLst>
                                            <p:cond delay="749"/>
                                          </p:stCondLst>
                                        </p:cTn>
                                        <p:tgtEl>
                                          <p:spTgt spid="114"/>
                                        </p:tgtEl>
                                        <p:attrNameLst>
                                          <p:attrName>style.visibility</p:attrName>
                                        </p:attrNameLst>
                                      </p:cBhvr>
                                      <p:to>
                                        <p:strVal val="hidden"/>
                                      </p:to>
                                    </p:set>
                                  </p:childTnLst>
                                </p:cTn>
                              </p:par>
                              <p:par>
                                <p:cTn id="77" presetID="10" presetClass="exit" presetSubtype="0" fill="hold" grpId="3" nodeType="withEffect">
                                  <p:stCondLst>
                                    <p:cond delay="0"/>
                                  </p:stCondLst>
                                  <p:childTnLst>
                                    <p:animEffect transition="out" filter="fade">
                                      <p:cBhvr>
                                        <p:cTn id="78" dur="750"/>
                                        <p:tgtEl>
                                          <p:spTgt spid="124"/>
                                        </p:tgtEl>
                                      </p:cBhvr>
                                    </p:animEffect>
                                    <p:set>
                                      <p:cBhvr>
                                        <p:cTn id="79" dur="1" fill="hold">
                                          <p:stCondLst>
                                            <p:cond delay="749"/>
                                          </p:stCondLst>
                                        </p:cTn>
                                        <p:tgtEl>
                                          <p:spTgt spid="124"/>
                                        </p:tgtEl>
                                        <p:attrNameLst>
                                          <p:attrName>style.visibility</p:attrName>
                                        </p:attrNameLst>
                                      </p:cBhvr>
                                      <p:to>
                                        <p:strVal val="hidden"/>
                                      </p:to>
                                    </p:set>
                                  </p:childTnLst>
                                </p:cTn>
                              </p:par>
                            </p:childTnLst>
                          </p:cTn>
                        </p:par>
                        <p:par>
                          <p:cTn id="80" fill="hold">
                            <p:stCondLst>
                              <p:cond delay="6000"/>
                            </p:stCondLst>
                            <p:childTnLst>
                              <p:par>
                                <p:cTn id="81" presetID="10" presetClass="entr" presetSubtype="0" fill="hold" nodeType="afterEffect">
                                  <p:stCondLst>
                                    <p:cond delay="0"/>
                                  </p:stCondLst>
                                  <p:childTnLst>
                                    <p:set>
                                      <p:cBhvr>
                                        <p:cTn id="82" dur="1" fill="hold">
                                          <p:stCondLst>
                                            <p:cond delay="0"/>
                                          </p:stCondLst>
                                        </p:cTn>
                                        <p:tgtEl>
                                          <p:spTgt spid="111"/>
                                        </p:tgtEl>
                                        <p:attrNameLst>
                                          <p:attrName>style.visibility</p:attrName>
                                        </p:attrNameLst>
                                      </p:cBhvr>
                                      <p:to>
                                        <p:strVal val="visible"/>
                                      </p:to>
                                    </p:set>
                                    <p:animEffect transition="in" filter="fade">
                                      <p:cBhvr>
                                        <p:cTn id="83" dur="750"/>
                                        <p:tgtEl>
                                          <p:spTgt spid="111"/>
                                        </p:tgtEl>
                                      </p:cBhvr>
                                    </p:animEffect>
                                  </p:childTnLst>
                                </p:cTn>
                              </p:par>
                              <p:par>
                                <p:cTn id="84" presetID="10" presetClass="entr" presetSubtype="0" fill="hold" grpId="4" nodeType="with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fade">
                                      <p:cBhvr>
                                        <p:cTn id="86" dur="75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fade">
                                      <p:cBhvr>
                                        <p:cTn id="91" dur="500"/>
                                        <p:tgtEl>
                                          <p:spTgt spid="162"/>
                                        </p:tgtEl>
                                      </p:cBhvr>
                                    </p:animEffect>
                                  </p:childTnLst>
                                </p:cTn>
                              </p:par>
                              <p:par>
                                <p:cTn id="92" presetID="10" presetClass="entr" presetSubtype="0" fill="hold" nodeType="withEffect">
                                  <p:stCondLst>
                                    <p:cond delay="0"/>
                                  </p:stCondLst>
                                  <p:childTnLst>
                                    <p:set>
                                      <p:cBhvr>
                                        <p:cTn id="93" dur="1" fill="hold">
                                          <p:stCondLst>
                                            <p:cond delay="0"/>
                                          </p:stCondLst>
                                        </p:cTn>
                                        <p:tgtEl>
                                          <p:spTgt spid="130"/>
                                        </p:tgtEl>
                                        <p:attrNameLst>
                                          <p:attrName>style.visibility</p:attrName>
                                        </p:attrNameLst>
                                      </p:cBhvr>
                                      <p:to>
                                        <p:strVal val="visible"/>
                                      </p:to>
                                    </p:set>
                                    <p:animEffect transition="in" filter="fade">
                                      <p:cBhvr>
                                        <p:cTn id="94" dur="500"/>
                                        <p:tgtEl>
                                          <p:spTgt spid="13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fade">
                                      <p:cBhvr>
                                        <p:cTn id="97" dur="500"/>
                                        <p:tgtEl>
                                          <p:spTgt spid="127"/>
                                        </p:tgtEl>
                                      </p:cBhvr>
                                    </p:animEffect>
                                  </p:childTnLst>
                                </p:cTn>
                              </p:par>
                              <p:par>
                                <p:cTn id="98" presetID="10" presetClass="entr" presetSubtype="0" fill="hold" nodeType="with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par>
                                <p:cTn id="101" presetID="10" presetClass="entr" presetSubtype="0" fill="hold" nodeType="with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28"/>
                                        </p:tgtEl>
                                        <p:attrNameLst>
                                          <p:attrName>style.visibility</p:attrName>
                                        </p:attrNameLst>
                                      </p:cBhvr>
                                      <p:to>
                                        <p:strVal val="visible"/>
                                      </p:to>
                                    </p:set>
                                    <p:animEffect transition="in" filter="fade">
                                      <p:cBhvr>
                                        <p:cTn id="106" dur="500"/>
                                        <p:tgtEl>
                                          <p:spTgt spid="12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38"/>
                                        </p:tgtEl>
                                        <p:attrNameLst>
                                          <p:attrName>style.visibility</p:attrName>
                                        </p:attrNameLst>
                                      </p:cBhvr>
                                      <p:to>
                                        <p:strVal val="visible"/>
                                      </p:to>
                                    </p:set>
                                    <p:animEffect transition="in" filter="fade">
                                      <p:cBhvr>
                                        <p:cTn id="111" dur="750"/>
                                        <p:tgtEl>
                                          <p:spTgt spid="13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9"/>
                                        </p:tgtEl>
                                        <p:attrNameLst>
                                          <p:attrName>style.visibility</p:attrName>
                                        </p:attrNameLst>
                                      </p:cBhvr>
                                      <p:to>
                                        <p:strVal val="visible"/>
                                      </p:to>
                                    </p:set>
                                    <p:animEffect transition="in" filter="fade">
                                      <p:cBhvr>
                                        <p:cTn id="114" dur="750"/>
                                        <p:tgtEl>
                                          <p:spTgt spid="129"/>
                                        </p:tgtEl>
                                      </p:cBhvr>
                                    </p:animEffect>
                                  </p:childTnLst>
                                </p:cTn>
                              </p:par>
                            </p:childTnLst>
                          </p:cTn>
                        </p:par>
                        <p:par>
                          <p:cTn id="115" fill="hold">
                            <p:stCondLst>
                              <p:cond delay="750"/>
                            </p:stCondLst>
                            <p:childTnLst>
                              <p:par>
                                <p:cTn id="116" presetID="10" presetClass="exit" presetSubtype="0" fill="hold" nodeType="afterEffect">
                                  <p:stCondLst>
                                    <p:cond delay="0"/>
                                  </p:stCondLst>
                                  <p:childTnLst>
                                    <p:animEffect transition="out" filter="fade">
                                      <p:cBhvr>
                                        <p:cTn id="117" dur="750"/>
                                        <p:tgtEl>
                                          <p:spTgt spid="138"/>
                                        </p:tgtEl>
                                      </p:cBhvr>
                                    </p:animEffect>
                                    <p:set>
                                      <p:cBhvr>
                                        <p:cTn id="118" dur="1" fill="hold">
                                          <p:stCondLst>
                                            <p:cond delay="749"/>
                                          </p:stCondLst>
                                        </p:cTn>
                                        <p:tgtEl>
                                          <p:spTgt spid="138"/>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750"/>
                                        <p:tgtEl>
                                          <p:spTgt spid="129"/>
                                        </p:tgtEl>
                                      </p:cBhvr>
                                    </p:animEffect>
                                    <p:set>
                                      <p:cBhvr>
                                        <p:cTn id="121" dur="1" fill="hold">
                                          <p:stCondLst>
                                            <p:cond delay="749"/>
                                          </p:stCondLst>
                                        </p:cTn>
                                        <p:tgtEl>
                                          <p:spTgt spid="129"/>
                                        </p:tgtEl>
                                        <p:attrNameLst>
                                          <p:attrName>style.visibility</p:attrName>
                                        </p:attrNameLst>
                                      </p:cBhvr>
                                      <p:to>
                                        <p:strVal val="hidden"/>
                                      </p:to>
                                    </p:set>
                                  </p:childTnLst>
                                </p:cTn>
                              </p:par>
                            </p:childTnLst>
                          </p:cTn>
                        </p:par>
                        <p:par>
                          <p:cTn id="122" fill="hold">
                            <p:stCondLst>
                              <p:cond delay="1500"/>
                            </p:stCondLst>
                            <p:childTnLst>
                              <p:par>
                                <p:cTn id="123" presetID="10" presetClass="entr" presetSubtype="0" fill="hold" nodeType="afterEffect">
                                  <p:stCondLst>
                                    <p:cond delay="0"/>
                                  </p:stCondLst>
                                  <p:childTnLst>
                                    <p:set>
                                      <p:cBhvr>
                                        <p:cTn id="124" dur="1" fill="hold">
                                          <p:stCondLst>
                                            <p:cond delay="0"/>
                                          </p:stCondLst>
                                        </p:cTn>
                                        <p:tgtEl>
                                          <p:spTgt spid="148"/>
                                        </p:tgtEl>
                                        <p:attrNameLst>
                                          <p:attrName>style.visibility</p:attrName>
                                        </p:attrNameLst>
                                      </p:cBhvr>
                                      <p:to>
                                        <p:strVal val="visible"/>
                                      </p:to>
                                    </p:set>
                                    <p:animEffect transition="in" filter="fade">
                                      <p:cBhvr>
                                        <p:cTn id="125" dur="750"/>
                                        <p:tgtEl>
                                          <p:spTgt spid="1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58"/>
                                        </p:tgtEl>
                                        <p:attrNameLst>
                                          <p:attrName>style.visibility</p:attrName>
                                        </p:attrNameLst>
                                      </p:cBhvr>
                                      <p:to>
                                        <p:strVal val="visible"/>
                                      </p:to>
                                    </p:set>
                                    <p:animEffect transition="in" filter="fade">
                                      <p:cBhvr>
                                        <p:cTn id="128" dur="750"/>
                                        <p:tgtEl>
                                          <p:spTgt spid="158"/>
                                        </p:tgtEl>
                                      </p:cBhvr>
                                    </p:animEffect>
                                  </p:childTnLst>
                                </p:cTn>
                              </p:par>
                            </p:childTnLst>
                          </p:cTn>
                        </p:par>
                        <p:par>
                          <p:cTn id="129" fill="hold">
                            <p:stCondLst>
                              <p:cond delay="2250"/>
                            </p:stCondLst>
                            <p:childTnLst>
                              <p:par>
                                <p:cTn id="130" presetID="10" presetClass="exit" presetSubtype="0" fill="hold" nodeType="afterEffect">
                                  <p:stCondLst>
                                    <p:cond delay="0"/>
                                  </p:stCondLst>
                                  <p:childTnLst>
                                    <p:animEffect transition="out" filter="fade">
                                      <p:cBhvr>
                                        <p:cTn id="131" dur="750"/>
                                        <p:tgtEl>
                                          <p:spTgt spid="148"/>
                                        </p:tgtEl>
                                      </p:cBhvr>
                                    </p:animEffect>
                                    <p:set>
                                      <p:cBhvr>
                                        <p:cTn id="132" dur="1" fill="hold">
                                          <p:stCondLst>
                                            <p:cond delay="749"/>
                                          </p:stCondLst>
                                        </p:cTn>
                                        <p:tgtEl>
                                          <p:spTgt spid="148"/>
                                        </p:tgtEl>
                                        <p:attrNameLst>
                                          <p:attrName>style.visibility</p:attrName>
                                        </p:attrNameLst>
                                      </p:cBhvr>
                                      <p:to>
                                        <p:strVal val="hidden"/>
                                      </p:to>
                                    </p:set>
                                  </p:childTnLst>
                                </p:cTn>
                              </p:par>
                              <p:par>
                                <p:cTn id="133" presetID="10" presetClass="exit" presetSubtype="0" fill="hold" grpId="1" nodeType="withEffect">
                                  <p:stCondLst>
                                    <p:cond delay="0"/>
                                  </p:stCondLst>
                                  <p:childTnLst>
                                    <p:animEffect transition="out" filter="fade">
                                      <p:cBhvr>
                                        <p:cTn id="134" dur="750"/>
                                        <p:tgtEl>
                                          <p:spTgt spid="158"/>
                                        </p:tgtEl>
                                      </p:cBhvr>
                                    </p:animEffect>
                                    <p:set>
                                      <p:cBhvr>
                                        <p:cTn id="135" dur="1" fill="hold">
                                          <p:stCondLst>
                                            <p:cond delay="749"/>
                                          </p:stCondLst>
                                        </p:cTn>
                                        <p:tgtEl>
                                          <p:spTgt spid="158"/>
                                        </p:tgtEl>
                                        <p:attrNameLst>
                                          <p:attrName>style.visibility</p:attrName>
                                        </p:attrNameLst>
                                      </p:cBhvr>
                                      <p:to>
                                        <p:strVal val="hidden"/>
                                      </p:to>
                                    </p:set>
                                  </p:childTnLst>
                                </p:cTn>
                              </p:par>
                            </p:childTnLst>
                          </p:cTn>
                        </p:par>
                        <p:par>
                          <p:cTn id="136" fill="hold">
                            <p:stCondLst>
                              <p:cond delay="3000"/>
                            </p:stCondLst>
                            <p:childTnLst>
                              <p:par>
                                <p:cTn id="137" presetID="10" presetClass="entr" presetSubtype="0" fill="hold" nodeType="afterEffect">
                                  <p:stCondLst>
                                    <p:cond delay="0"/>
                                  </p:stCondLst>
                                  <p:childTnLst>
                                    <p:set>
                                      <p:cBhvr>
                                        <p:cTn id="138" dur="1" fill="hold">
                                          <p:stCondLst>
                                            <p:cond delay="0"/>
                                          </p:stCondLst>
                                        </p:cTn>
                                        <p:tgtEl>
                                          <p:spTgt spid="138"/>
                                        </p:tgtEl>
                                        <p:attrNameLst>
                                          <p:attrName>style.visibility</p:attrName>
                                        </p:attrNameLst>
                                      </p:cBhvr>
                                      <p:to>
                                        <p:strVal val="visible"/>
                                      </p:to>
                                    </p:set>
                                    <p:animEffect transition="in" filter="fade">
                                      <p:cBhvr>
                                        <p:cTn id="139" dur="750"/>
                                        <p:tgtEl>
                                          <p:spTgt spid="138"/>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750"/>
                                        <p:tgtEl>
                                          <p:spTgt spid="129"/>
                                        </p:tgtEl>
                                      </p:cBhvr>
                                    </p:animEffect>
                                  </p:childTnLst>
                                </p:cTn>
                              </p:par>
                            </p:childTnLst>
                          </p:cTn>
                        </p:par>
                        <p:par>
                          <p:cTn id="143" fill="hold">
                            <p:stCondLst>
                              <p:cond delay="3750"/>
                            </p:stCondLst>
                            <p:childTnLst>
                              <p:par>
                                <p:cTn id="144" presetID="10" presetClass="exit" presetSubtype="0" fill="hold" nodeType="afterEffect">
                                  <p:stCondLst>
                                    <p:cond delay="0"/>
                                  </p:stCondLst>
                                  <p:childTnLst>
                                    <p:animEffect transition="out" filter="fade">
                                      <p:cBhvr>
                                        <p:cTn id="145" dur="750"/>
                                        <p:tgtEl>
                                          <p:spTgt spid="138"/>
                                        </p:tgtEl>
                                      </p:cBhvr>
                                    </p:animEffect>
                                    <p:set>
                                      <p:cBhvr>
                                        <p:cTn id="146" dur="1" fill="hold">
                                          <p:stCondLst>
                                            <p:cond delay="749"/>
                                          </p:stCondLst>
                                        </p:cTn>
                                        <p:tgtEl>
                                          <p:spTgt spid="138"/>
                                        </p:tgtEl>
                                        <p:attrNameLst>
                                          <p:attrName>style.visibility</p:attrName>
                                        </p:attrNameLst>
                                      </p:cBhvr>
                                      <p:to>
                                        <p:strVal val="hidden"/>
                                      </p:to>
                                    </p:set>
                                  </p:childTnLst>
                                </p:cTn>
                              </p:par>
                              <p:par>
                                <p:cTn id="147" presetID="10" presetClass="exit" presetSubtype="0" fill="hold" grpId="3" nodeType="withEffect">
                                  <p:stCondLst>
                                    <p:cond delay="0"/>
                                  </p:stCondLst>
                                  <p:childTnLst>
                                    <p:animEffect transition="out" filter="fade">
                                      <p:cBhvr>
                                        <p:cTn id="148" dur="750"/>
                                        <p:tgtEl>
                                          <p:spTgt spid="129"/>
                                        </p:tgtEl>
                                      </p:cBhvr>
                                    </p:animEffect>
                                    <p:set>
                                      <p:cBhvr>
                                        <p:cTn id="149" dur="1" fill="hold">
                                          <p:stCondLst>
                                            <p:cond delay="749"/>
                                          </p:stCondLst>
                                        </p:cTn>
                                        <p:tgtEl>
                                          <p:spTgt spid="129"/>
                                        </p:tgtEl>
                                        <p:attrNameLst>
                                          <p:attrName>style.visibility</p:attrName>
                                        </p:attrNameLst>
                                      </p:cBhvr>
                                      <p:to>
                                        <p:strVal val="hidden"/>
                                      </p:to>
                                    </p:set>
                                  </p:childTnLst>
                                </p:cTn>
                              </p:par>
                            </p:childTnLst>
                          </p:cTn>
                        </p:par>
                        <p:par>
                          <p:cTn id="150" fill="hold">
                            <p:stCondLst>
                              <p:cond delay="4500"/>
                            </p:stCondLst>
                            <p:childTnLst>
                              <p:par>
                                <p:cTn id="151" presetID="10" presetClass="entr" presetSubtype="0" fill="hold" nodeType="afterEffect">
                                  <p:stCondLst>
                                    <p:cond delay="0"/>
                                  </p:stCondLst>
                                  <p:childTnLst>
                                    <p:set>
                                      <p:cBhvr>
                                        <p:cTn id="152" dur="1" fill="hold">
                                          <p:stCondLst>
                                            <p:cond delay="0"/>
                                          </p:stCondLst>
                                        </p:cTn>
                                        <p:tgtEl>
                                          <p:spTgt spid="148"/>
                                        </p:tgtEl>
                                        <p:attrNameLst>
                                          <p:attrName>style.visibility</p:attrName>
                                        </p:attrNameLst>
                                      </p:cBhvr>
                                      <p:to>
                                        <p:strVal val="visible"/>
                                      </p:to>
                                    </p:set>
                                    <p:animEffect transition="in" filter="fade">
                                      <p:cBhvr>
                                        <p:cTn id="153" dur="750"/>
                                        <p:tgtEl>
                                          <p:spTgt spid="148"/>
                                        </p:tgtEl>
                                      </p:cBhvr>
                                    </p:animEffect>
                                  </p:childTnLst>
                                </p:cTn>
                              </p:par>
                              <p:par>
                                <p:cTn id="154" presetID="10" presetClass="entr" presetSubtype="0" fill="hold" grpId="2" nodeType="withEffect">
                                  <p:stCondLst>
                                    <p:cond delay="0"/>
                                  </p:stCondLst>
                                  <p:childTnLst>
                                    <p:set>
                                      <p:cBhvr>
                                        <p:cTn id="155" dur="1" fill="hold">
                                          <p:stCondLst>
                                            <p:cond delay="0"/>
                                          </p:stCondLst>
                                        </p:cTn>
                                        <p:tgtEl>
                                          <p:spTgt spid="158"/>
                                        </p:tgtEl>
                                        <p:attrNameLst>
                                          <p:attrName>style.visibility</p:attrName>
                                        </p:attrNameLst>
                                      </p:cBhvr>
                                      <p:to>
                                        <p:strVal val="visible"/>
                                      </p:to>
                                    </p:set>
                                    <p:animEffect transition="in" filter="fade">
                                      <p:cBhvr>
                                        <p:cTn id="156" dur="750"/>
                                        <p:tgtEl>
                                          <p:spTgt spid="158"/>
                                        </p:tgtEl>
                                      </p:cBhvr>
                                    </p:animEffect>
                                  </p:childTnLst>
                                </p:cTn>
                              </p:par>
                            </p:childTnLst>
                          </p:cTn>
                        </p:par>
                        <p:par>
                          <p:cTn id="157" fill="hold">
                            <p:stCondLst>
                              <p:cond delay="5250"/>
                            </p:stCondLst>
                            <p:childTnLst>
                              <p:par>
                                <p:cTn id="158" presetID="10" presetClass="exit" presetSubtype="0" fill="hold" nodeType="afterEffect">
                                  <p:stCondLst>
                                    <p:cond delay="0"/>
                                  </p:stCondLst>
                                  <p:childTnLst>
                                    <p:animEffect transition="out" filter="fade">
                                      <p:cBhvr>
                                        <p:cTn id="159" dur="750"/>
                                        <p:tgtEl>
                                          <p:spTgt spid="148"/>
                                        </p:tgtEl>
                                      </p:cBhvr>
                                    </p:animEffect>
                                    <p:set>
                                      <p:cBhvr>
                                        <p:cTn id="160" dur="1" fill="hold">
                                          <p:stCondLst>
                                            <p:cond delay="749"/>
                                          </p:stCondLst>
                                        </p:cTn>
                                        <p:tgtEl>
                                          <p:spTgt spid="148"/>
                                        </p:tgtEl>
                                        <p:attrNameLst>
                                          <p:attrName>style.visibility</p:attrName>
                                        </p:attrNameLst>
                                      </p:cBhvr>
                                      <p:to>
                                        <p:strVal val="hidden"/>
                                      </p:to>
                                    </p:set>
                                  </p:childTnLst>
                                </p:cTn>
                              </p:par>
                              <p:par>
                                <p:cTn id="161" presetID="10" presetClass="exit" presetSubtype="0" fill="hold" grpId="3" nodeType="withEffect">
                                  <p:stCondLst>
                                    <p:cond delay="0"/>
                                  </p:stCondLst>
                                  <p:childTnLst>
                                    <p:animEffect transition="out" filter="fade">
                                      <p:cBhvr>
                                        <p:cTn id="162" dur="750"/>
                                        <p:tgtEl>
                                          <p:spTgt spid="158"/>
                                        </p:tgtEl>
                                      </p:cBhvr>
                                    </p:animEffect>
                                    <p:set>
                                      <p:cBhvr>
                                        <p:cTn id="163" dur="1" fill="hold">
                                          <p:stCondLst>
                                            <p:cond delay="749"/>
                                          </p:stCondLst>
                                        </p:cTn>
                                        <p:tgtEl>
                                          <p:spTgt spid="158"/>
                                        </p:tgtEl>
                                        <p:attrNameLst>
                                          <p:attrName>style.visibility</p:attrName>
                                        </p:attrNameLst>
                                      </p:cBhvr>
                                      <p:to>
                                        <p:strVal val="hidden"/>
                                      </p:to>
                                    </p:set>
                                  </p:childTnLst>
                                </p:cTn>
                              </p:par>
                            </p:childTnLst>
                          </p:cTn>
                        </p:par>
                        <p:par>
                          <p:cTn id="164" fill="hold">
                            <p:stCondLst>
                              <p:cond delay="6000"/>
                            </p:stCondLst>
                            <p:childTnLst>
                              <p:par>
                                <p:cTn id="165" presetID="10" presetClass="entr" presetSubtype="0" fill="hold" nodeType="after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fade">
                                      <p:cBhvr>
                                        <p:cTn id="167" dur="750"/>
                                        <p:tgtEl>
                                          <p:spTgt spid="138"/>
                                        </p:tgtEl>
                                      </p:cBhvr>
                                    </p:animEffect>
                                  </p:childTnLst>
                                </p:cTn>
                              </p:par>
                              <p:par>
                                <p:cTn id="168" presetID="10" presetClass="entr" presetSubtype="0" fill="hold" grpId="4" nodeType="withEffect">
                                  <p:stCondLst>
                                    <p:cond delay="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750"/>
                                        <p:tgtEl>
                                          <p:spTgt spid="129"/>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148490"/>
                                        </p:tgtEl>
                                        <p:attrNameLst>
                                          <p:attrName>style.visibility</p:attrName>
                                        </p:attrNameLst>
                                      </p:cBhvr>
                                      <p:to>
                                        <p:strVal val="visible"/>
                                      </p:to>
                                    </p:set>
                                    <p:animEffect transition="in" filter="fade">
                                      <p:cBhvr>
                                        <p:cTn id="175" dur="500"/>
                                        <p:tgtEl>
                                          <p:spTgt spid="148490"/>
                                        </p:tgtEl>
                                      </p:cBhvr>
                                    </p:animEffect>
                                  </p:childTnLst>
                                </p:cTn>
                              </p:par>
                              <p:par>
                                <p:cTn id="176" presetID="10" presetClass="entr" presetSubtype="0" fill="hold" nodeType="withEffect">
                                  <p:stCondLst>
                                    <p:cond delay="0"/>
                                  </p:stCondLst>
                                  <p:childTnLst>
                                    <p:set>
                                      <p:cBhvr>
                                        <p:cTn id="177" dur="1" fill="hold">
                                          <p:stCondLst>
                                            <p:cond delay="0"/>
                                          </p:stCondLst>
                                        </p:cTn>
                                        <p:tgtEl>
                                          <p:spTgt spid="165"/>
                                        </p:tgtEl>
                                        <p:attrNameLst>
                                          <p:attrName>style.visibility</p:attrName>
                                        </p:attrNameLst>
                                      </p:cBhvr>
                                      <p:to>
                                        <p:strVal val="visible"/>
                                      </p:to>
                                    </p:set>
                                    <p:animEffect transition="in" filter="fade">
                                      <p:cBhvr>
                                        <p:cTn id="178" dur="500"/>
                                        <p:tgtEl>
                                          <p:spTgt spid="165"/>
                                        </p:tgtEl>
                                      </p:cBhvr>
                                    </p:animEffect>
                                  </p:childTnLst>
                                </p:cTn>
                              </p:par>
                              <p:par>
                                <p:cTn id="179" presetID="10" presetClass="entr" presetSubtype="0" fill="hold" nodeType="withEffect">
                                  <p:stCondLst>
                                    <p:cond delay="0"/>
                                  </p:stCondLst>
                                  <p:childTnLst>
                                    <p:set>
                                      <p:cBhvr>
                                        <p:cTn id="180" dur="1" fill="hold">
                                          <p:stCondLst>
                                            <p:cond delay="0"/>
                                          </p:stCondLst>
                                        </p:cTn>
                                        <p:tgtEl>
                                          <p:spTgt spid="167"/>
                                        </p:tgtEl>
                                        <p:attrNameLst>
                                          <p:attrName>style.visibility</p:attrName>
                                        </p:attrNameLst>
                                      </p:cBhvr>
                                      <p:to>
                                        <p:strVal val="visible"/>
                                      </p:to>
                                    </p:set>
                                    <p:animEffect transition="in" filter="fade">
                                      <p:cBhvr>
                                        <p:cTn id="181" dur="500"/>
                                        <p:tgtEl>
                                          <p:spTgt spid="167"/>
                                        </p:tgtEl>
                                      </p:cBhvr>
                                    </p:animEffect>
                                  </p:childTnLst>
                                </p:cTn>
                              </p:par>
                              <p:par>
                                <p:cTn id="182" presetID="10" presetClass="entr" presetSubtype="0" fill="hold" nodeType="withEffect">
                                  <p:stCondLst>
                                    <p:cond delay="0"/>
                                  </p:stCondLst>
                                  <p:childTnLst>
                                    <p:set>
                                      <p:cBhvr>
                                        <p:cTn id="183" dur="1" fill="hold">
                                          <p:stCondLst>
                                            <p:cond delay="0"/>
                                          </p:stCondLst>
                                        </p:cTn>
                                        <p:tgtEl>
                                          <p:spTgt spid="171"/>
                                        </p:tgtEl>
                                        <p:attrNameLst>
                                          <p:attrName>style.visibility</p:attrName>
                                        </p:attrNameLst>
                                      </p:cBhvr>
                                      <p:to>
                                        <p:strVal val="visible"/>
                                      </p:to>
                                    </p:set>
                                    <p:animEffect transition="in" filter="fade">
                                      <p:cBhvr>
                                        <p:cTn id="184" dur="500"/>
                                        <p:tgtEl>
                                          <p:spTgt spid="171"/>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3"/>
                                        </p:tgtEl>
                                        <p:attrNameLst>
                                          <p:attrName>style.visibility</p:attrName>
                                        </p:attrNameLst>
                                      </p:cBhvr>
                                      <p:to>
                                        <p:strVal val="visible"/>
                                      </p:to>
                                    </p:set>
                                    <p:animEffect transition="in" filter="fade">
                                      <p:cBhvr>
                                        <p:cTn id="187" dur="500"/>
                                        <p:tgtEl>
                                          <p:spTgt spid="3"/>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169"/>
                                        </p:tgtEl>
                                        <p:attrNameLst>
                                          <p:attrName>style.visibility</p:attrName>
                                        </p:attrNameLst>
                                      </p:cBhvr>
                                      <p:to>
                                        <p:strVal val="visible"/>
                                      </p:to>
                                    </p:set>
                                    <p:animEffect transition="in" filter="fade">
                                      <p:cBhvr>
                                        <p:cTn id="190" dur="500"/>
                                        <p:tgtEl>
                                          <p:spTgt spid="169"/>
                                        </p:tgtEl>
                                      </p:cBhvr>
                                    </p:animEffect>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grpId="0" nodeType="clickEffect">
                                  <p:stCondLst>
                                    <p:cond delay="0"/>
                                  </p:stCondLst>
                                  <p:childTnLst>
                                    <p:set>
                                      <p:cBhvr>
                                        <p:cTn id="194" dur="1" fill="hold">
                                          <p:stCondLst>
                                            <p:cond delay="0"/>
                                          </p:stCondLst>
                                        </p:cTn>
                                        <p:tgtEl>
                                          <p:spTgt spid="170"/>
                                        </p:tgtEl>
                                        <p:attrNameLst>
                                          <p:attrName>style.visibility</p:attrName>
                                        </p:attrNameLst>
                                      </p:cBhvr>
                                      <p:to>
                                        <p:strVal val="visible"/>
                                      </p:to>
                                    </p:set>
                                    <p:animEffect transition="in" filter="fade">
                                      <p:cBhvr>
                                        <p:cTn id="195"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 grpId="0" animBg="1"/>
      <p:bldP spid="4" grpId="1" animBg="1"/>
      <p:bldP spid="4" grpId="2" animBg="1"/>
      <p:bldP spid="4" grpId="3" animBg="1"/>
      <p:bldP spid="4" grpId="4" animBg="1"/>
      <p:bldP spid="124" grpId="0" animBg="1"/>
      <p:bldP spid="124" grpId="1" animBg="1"/>
      <p:bldP spid="124" grpId="2" animBg="1"/>
      <p:bldP spid="124" grpId="3" animBg="1"/>
      <p:bldP spid="127" grpId="0"/>
      <p:bldP spid="128" grpId="0"/>
      <p:bldP spid="129" grpId="0" animBg="1"/>
      <p:bldP spid="129" grpId="1" animBg="1"/>
      <p:bldP spid="129" grpId="2" animBg="1"/>
      <p:bldP spid="129" grpId="3" animBg="1"/>
      <p:bldP spid="129" grpId="4" animBg="1"/>
      <p:bldP spid="158" grpId="0" animBg="1"/>
      <p:bldP spid="158" grpId="1" animBg="1"/>
      <p:bldP spid="158" grpId="2" animBg="1"/>
      <p:bldP spid="158" grpId="3" animBg="1"/>
      <p:bldP spid="159" grpId="0"/>
      <p:bldP spid="162" grpId="0"/>
      <p:bldP spid="169" grpId="0"/>
      <p:bldP spid="170" grpId="0" animBg="1"/>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23776" y="-45883"/>
            <a:ext cx="6630341" cy="646331"/>
          </a:xfrm>
          <a:prstGeom prst="rect">
            <a:avLst/>
          </a:prstGeom>
          <a:noFill/>
        </p:spPr>
        <p:txBody>
          <a:bodyPr wrap="none" rtlCol="0">
            <a:spAutoFit/>
          </a:bodyPr>
          <a:lstStyle/>
          <a:p>
            <a:r>
              <a:rPr lang="en-US" sz="3600" b="1" dirty="0">
                <a:sym typeface="Symbol"/>
              </a:rPr>
              <a:t> MODE STRUCTURES: EXAMPLES</a:t>
            </a:r>
            <a:endParaRPr lang="en-US" sz="3600" b="1" dirty="0"/>
          </a:p>
        </p:txBody>
      </p:sp>
      <p:sp>
        <p:nvSpPr>
          <p:cNvPr id="3" name="CasellaDiTesto 2"/>
          <p:cNvSpPr txBox="1"/>
          <p:nvPr/>
        </p:nvSpPr>
        <p:spPr>
          <a:xfrm>
            <a:off x="190200" y="519188"/>
            <a:ext cx="6400983" cy="338554"/>
          </a:xfrm>
          <a:prstGeom prst="rect">
            <a:avLst/>
          </a:prstGeom>
          <a:noFill/>
        </p:spPr>
        <p:txBody>
          <a:bodyPr wrap="none" rtlCol="0">
            <a:spAutoFit/>
          </a:bodyPr>
          <a:lstStyle/>
          <a:p>
            <a:r>
              <a:rPr lang="en-US" sz="1600" b="1" i="1" dirty="0"/>
              <a:t>LINAC 4 (CERN) PIMS (PI Mode Structure) for protons: </a:t>
            </a:r>
            <a:r>
              <a:rPr lang="en-US" sz="1600" b="1" i="1" dirty="0" err="1"/>
              <a:t>f</a:t>
            </a:r>
            <a:r>
              <a:rPr lang="en-US" sz="1600" b="1" i="1" baseline="-25000" dirty="0" err="1"/>
              <a:t>RF</a:t>
            </a:r>
            <a:r>
              <a:rPr lang="en-US" sz="1600" b="1" i="1" dirty="0"/>
              <a:t>=352 MHz, </a:t>
            </a:r>
            <a:r>
              <a:rPr lang="en-US" sz="1600" b="1" i="1" dirty="0">
                <a:sym typeface="Symbol"/>
              </a:rPr>
              <a:t>&gt;0.4</a:t>
            </a:r>
            <a:endParaRPr lang="en-US" sz="1600" b="1" i="1"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4576" y="2654025"/>
            <a:ext cx="2547908" cy="1587957"/>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326" y="2635919"/>
            <a:ext cx="2498320" cy="1606063"/>
          </a:xfrm>
          <a:prstGeom prst="rect">
            <a:avLst/>
          </a:prstGeom>
        </p:spPr>
      </p:pic>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000" y="855709"/>
            <a:ext cx="5101937" cy="1708514"/>
          </a:xfrm>
          <a:prstGeom prst="rect">
            <a:avLst/>
          </a:prstGeom>
        </p:spPr>
      </p:pic>
      <p:sp>
        <p:nvSpPr>
          <p:cNvPr id="9" name="CasellaDiTesto 8"/>
          <p:cNvSpPr txBox="1"/>
          <p:nvPr/>
        </p:nvSpPr>
        <p:spPr>
          <a:xfrm>
            <a:off x="1272142" y="3888056"/>
            <a:ext cx="1551476" cy="523220"/>
          </a:xfrm>
          <a:prstGeom prst="rect">
            <a:avLst/>
          </a:prstGeom>
          <a:noFill/>
        </p:spPr>
        <p:txBody>
          <a:bodyPr wrap="square" rtlCol="0">
            <a:spAutoFit/>
          </a:bodyPr>
          <a:lstStyle/>
          <a:p>
            <a:r>
              <a:rPr lang="en-US" sz="1400" dirty="0"/>
              <a:t>Each module has 7 identical cells</a:t>
            </a:r>
          </a:p>
        </p:txBody>
      </p:sp>
      <p:sp>
        <p:nvSpPr>
          <p:cNvPr id="10" name="CasellaDiTesto 9"/>
          <p:cNvSpPr txBox="1"/>
          <p:nvPr/>
        </p:nvSpPr>
        <p:spPr>
          <a:xfrm>
            <a:off x="215520" y="1066316"/>
            <a:ext cx="845103" cy="307777"/>
          </a:xfrm>
          <a:prstGeom prst="rect">
            <a:avLst/>
          </a:prstGeom>
          <a:noFill/>
        </p:spPr>
        <p:txBody>
          <a:bodyPr wrap="none" rtlCol="0">
            <a:spAutoFit/>
          </a:bodyPr>
          <a:lstStyle/>
          <a:p>
            <a:r>
              <a:rPr lang="en-US" sz="1400" dirty="0">
                <a:solidFill>
                  <a:schemeClr val="bg1"/>
                </a:solidFill>
              </a:rPr>
              <a:t>100 MeV</a:t>
            </a:r>
          </a:p>
        </p:txBody>
      </p:sp>
      <p:sp>
        <p:nvSpPr>
          <p:cNvPr id="93" name="CasellaDiTesto 92"/>
          <p:cNvSpPr txBox="1"/>
          <p:nvPr/>
        </p:nvSpPr>
        <p:spPr>
          <a:xfrm>
            <a:off x="4538397" y="1902989"/>
            <a:ext cx="845103" cy="307777"/>
          </a:xfrm>
          <a:prstGeom prst="rect">
            <a:avLst/>
          </a:prstGeom>
          <a:noFill/>
        </p:spPr>
        <p:txBody>
          <a:bodyPr wrap="none" rtlCol="0">
            <a:spAutoFit/>
          </a:bodyPr>
          <a:lstStyle/>
          <a:p>
            <a:r>
              <a:rPr lang="en-US" sz="1400" dirty="0">
                <a:solidFill>
                  <a:schemeClr val="bg1"/>
                </a:solidFill>
              </a:rPr>
              <a:t>160 MeV</a:t>
            </a:r>
          </a:p>
        </p:txBody>
      </p:sp>
      <p:cxnSp>
        <p:nvCxnSpPr>
          <p:cNvPr id="14" name="Connettore 2 13"/>
          <p:cNvCxnSpPr/>
          <p:nvPr/>
        </p:nvCxnSpPr>
        <p:spPr>
          <a:xfrm flipV="1">
            <a:off x="404277" y="1709966"/>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1" name="Connettore 2 100"/>
          <p:cNvCxnSpPr/>
          <p:nvPr/>
        </p:nvCxnSpPr>
        <p:spPr>
          <a:xfrm flipV="1">
            <a:off x="4915909" y="1585779"/>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263999" y="1374093"/>
            <a:ext cx="686406" cy="307777"/>
          </a:xfrm>
          <a:prstGeom prst="rect">
            <a:avLst/>
          </a:prstGeom>
          <a:noFill/>
        </p:spPr>
        <p:txBody>
          <a:bodyPr wrap="none" rtlCol="0">
            <a:spAutoFit/>
          </a:bodyPr>
          <a:lstStyle/>
          <a:p>
            <a:r>
              <a:rPr lang="en-US" sz="1400" dirty="0">
                <a:solidFill>
                  <a:schemeClr val="bg1"/>
                </a:solidFill>
              </a:rPr>
              <a:t>1.28 m</a:t>
            </a:r>
          </a:p>
        </p:txBody>
      </p:sp>
      <p:sp>
        <p:nvSpPr>
          <p:cNvPr id="103" name="CasellaDiTesto 102"/>
          <p:cNvSpPr txBox="1"/>
          <p:nvPr/>
        </p:nvSpPr>
        <p:spPr>
          <a:xfrm>
            <a:off x="4734364" y="1685109"/>
            <a:ext cx="686406" cy="307777"/>
          </a:xfrm>
          <a:prstGeom prst="rect">
            <a:avLst/>
          </a:prstGeom>
          <a:noFill/>
        </p:spPr>
        <p:txBody>
          <a:bodyPr wrap="none" rtlCol="0">
            <a:spAutoFit/>
          </a:bodyPr>
          <a:lstStyle/>
          <a:p>
            <a:r>
              <a:rPr lang="en-US" sz="1400" dirty="0">
                <a:solidFill>
                  <a:schemeClr val="bg1"/>
                </a:solidFill>
              </a:rPr>
              <a:t>1.55 m</a:t>
            </a:r>
          </a:p>
        </p:txBody>
      </p:sp>
      <p:sp>
        <p:nvSpPr>
          <p:cNvPr id="104" name="CasellaDiTesto 103"/>
          <p:cNvSpPr txBox="1"/>
          <p:nvPr/>
        </p:nvSpPr>
        <p:spPr>
          <a:xfrm>
            <a:off x="2004476" y="1003272"/>
            <a:ext cx="797975" cy="307777"/>
          </a:xfrm>
          <a:prstGeom prst="rect">
            <a:avLst/>
          </a:prstGeom>
          <a:noFill/>
        </p:spPr>
        <p:txBody>
          <a:bodyPr wrap="none" rtlCol="0">
            <a:spAutoFit/>
          </a:bodyPr>
          <a:lstStyle/>
          <a:p>
            <a:r>
              <a:rPr lang="en-US" sz="1400" dirty="0">
                <a:solidFill>
                  <a:schemeClr val="bg1"/>
                </a:solidFill>
              </a:rPr>
              <a:t>12 tanks</a:t>
            </a:r>
          </a:p>
        </p:txBody>
      </p:sp>
      <p:sp>
        <p:nvSpPr>
          <p:cNvPr id="105" name="CasellaDiTesto 104"/>
          <p:cNvSpPr txBox="1"/>
          <p:nvPr/>
        </p:nvSpPr>
        <p:spPr>
          <a:xfrm>
            <a:off x="8883907" y="3324565"/>
            <a:ext cx="3084851" cy="338554"/>
          </a:xfrm>
          <a:prstGeom prst="rect">
            <a:avLst/>
          </a:prstGeom>
          <a:noFill/>
        </p:spPr>
        <p:txBody>
          <a:bodyPr wrap="square" rtlCol="0">
            <a:spAutoFit/>
          </a:bodyPr>
          <a:lstStyle/>
          <a:p>
            <a:r>
              <a:rPr lang="en-US" sz="1600" b="1" i="1" dirty="0"/>
              <a:t>European XFEL (</a:t>
            </a:r>
            <a:r>
              <a:rPr lang="en-US" sz="1600" b="1" i="1" dirty="0" err="1"/>
              <a:t>Desy</a:t>
            </a:r>
            <a:r>
              <a:rPr lang="en-US" sz="1600" b="1" i="1" dirty="0"/>
              <a:t>): electrons</a:t>
            </a:r>
          </a:p>
        </p:txBody>
      </p:sp>
      <p:pic>
        <p:nvPicPr>
          <p:cNvPr id="10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19652" y="3738365"/>
            <a:ext cx="2085693" cy="4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9637" y="4297447"/>
            <a:ext cx="5109121" cy="131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a:off x="9718077" y="5682891"/>
            <a:ext cx="2250681" cy="584775"/>
          </a:xfrm>
          <a:prstGeom prst="rect">
            <a:avLst/>
          </a:prstGeom>
          <a:noFill/>
        </p:spPr>
        <p:txBody>
          <a:bodyPr wrap="none" rtlCol="0">
            <a:spAutoFit/>
          </a:bodyPr>
          <a:lstStyle/>
          <a:p>
            <a:r>
              <a:rPr lang="en-US" sz="1600" dirty="0"/>
              <a:t>All identical </a:t>
            </a:r>
            <a:r>
              <a:rPr lang="en-US" sz="1600" dirty="0">
                <a:sym typeface="Symbol"/>
              </a:rPr>
              <a:t>=1</a:t>
            </a:r>
          </a:p>
          <a:p>
            <a:r>
              <a:rPr lang="en-US" sz="1600" dirty="0"/>
              <a:t>Superconducting cavities</a:t>
            </a:r>
          </a:p>
        </p:txBody>
      </p:sp>
      <p:pic>
        <p:nvPicPr>
          <p:cNvPr id="112"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39543" y="5682891"/>
            <a:ext cx="4764918" cy="105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05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11572" y="-46767"/>
            <a:ext cx="9769085" cy="646331"/>
          </a:xfrm>
          <a:prstGeom prst="rect">
            <a:avLst/>
          </a:prstGeom>
          <a:noFill/>
        </p:spPr>
        <p:txBody>
          <a:bodyPr wrap="none" rtlCol="0">
            <a:spAutoFit/>
          </a:bodyPr>
          <a:lstStyle/>
          <a:p>
            <a:r>
              <a:rPr lang="en-US" sz="3600" b="1" dirty="0"/>
              <a:t>MULTI-CELL SW CAVITIES: </a:t>
            </a:r>
            <a:r>
              <a:rPr lang="en-US" sz="3600" b="1" dirty="0">
                <a:sym typeface="Symbol"/>
              </a:rPr>
              <a:t>/2 MODE STRUCTURES</a:t>
            </a:r>
            <a:endParaRPr lang="en-US" sz="3600" b="1" dirty="0"/>
          </a:p>
        </p:txBody>
      </p:sp>
      <p:sp>
        <p:nvSpPr>
          <p:cNvPr id="3" name="Rettangolo 2"/>
          <p:cNvSpPr/>
          <p:nvPr/>
        </p:nvSpPr>
        <p:spPr>
          <a:xfrm>
            <a:off x="23589" y="916850"/>
            <a:ext cx="7724653" cy="2677656"/>
          </a:xfrm>
          <a:prstGeom prst="rect">
            <a:avLst/>
          </a:prstGeom>
        </p:spPr>
        <p:txBody>
          <a:bodyPr wrap="square">
            <a:spAutoFit/>
          </a:bodyPr>
          <a:lstStyle/>
          <a:p>
            <a:pPr algn="just"/>
            <a:r>
              <a:rPr lang="en-US" sz="1400" dirty="0">
                <a:sym typeface="Symbol"/>
              </a:rPr>
              <a:t></a:t>
            </a:r>
            <a:r>
              <a:rPr lang="en-US" sz="1400" dirty="0"/>
              <a:t>It is possible to demonstrate that </a:t>
            </a:r>
            <a:r>
              <a:rPr lang="en-US" sz="1400" b="1" dirty="0"/>
              <a:t>over a certain number of cavities </a:t>
            </a:r>
            <a:r>
              <a:rPr lang="en-US" sz="1400" dirty="0"/>
              <a:t>(&gt;10) working on the </a:t>
            </a:r>
            <a:r>
              <a:rPr lang="en-US" sz="1400" dirty="0">
                <a:sym typeface="Symbol"/>
              </a:rPr>
              <a:t> mode, </a:t>
            </a:r>
            <a:r>
              <a:rPr lang="en-US" sz="1400" dirty="0"/>
              <a:t>the </a:t>
            </a:r>
            <a:r>
              <a:rPr lang="en-US" sz="1400" b="1" dirty="0"/>
              <a:t>overlap between adjacent modes</a:t>
            </a:r>
            <a:r>
              <a:rPr lang="en-US" sz="1400" dirty="0"/>
              <a:t> can be a problem (as example the field uniformity due to machining errors is difficult to tune). </a:t>
            </a:r>
          </a:p>
          <a:p>
            <a:pPr algn="just"/>
            <a:endParaRPr lang="en-US" sz="1400" dirty="0"/>
          </a:p>
          <a:p>
            <a:pPr algn="just"/>
            <a:r>
              <a:rPr lang="en-US" sz="1400" dirty="0">
                <a:sym typeface="Symbol"/>
              </a:rPr>
              <a:t>The criticality of a working mode depend on the </a:t>
            </a:r>
            <a:r>
              <a:rPr lang="en-US" sz="1400" b="1" dirty="0">
                <a:sym typeface="Symbol"/>
              </a:rPr>
              <a:t>frequency separation between the working mode and the adjacent mode</a:t>
            </a:r>
          </a:p>
          <a:p>
            <a:pPr algn="just"/>
            <a:endParaRPr lang="en-US" sz="1400" dirty="0">
              <a:sym typeface="Symbol"/>
            </a:endParaRPr>
          </a:p>
          <a:p>
            <a:pPr algn="just"/>
            <a:r>
              <a:rPr lang="en-US" sz="1400" dirty="0">
                <a:sym typeface="Symbol"/>
              </a:rPr>
              <a:t>the </a:t>
            </a:r>
            <a:r>
              <a:rPr lang="en-US" sz="1400" b="1" dirty="0">
                <a:sym typeface="Symbol"/>
              </a:rPr>
              <a:t>/2 mode from this point of view is the most stable mode</a:t>
            </a:r>
            <a:r>
              <a:rPr lang="en-US" sz="1400" dirty="0">
                <a:sym typeface="Symbol"/>
              </a:rPr>
              <a:t>. For this mode it is possible to demonstrate that the accelerating field is zero every two cells. For this reason, the empty cells are put of axis and coupling slots are opened from the accelerating cells to the empty cells.</a:t>
            </a:r>
          </a:p>
          <a:p>
            <a:pPr algn="just"/>
            <a:endParaRPr lang="en-US" sz="1400" dirty="0">
              <a:sym typeface="Symbol"/>
            </a:endParaRPr>
          </a:p>
          <a:p>
            <a:pPr algn="just"/>
            <a:r>
              <a:rPr lang="en-US" sz="1400" dirty="0">
                <a:sym typeface="Symbol"/>
              </a:rPr>
              <a:t>this allow to increase the number of cells to &gt;20-30 without problems</a:t>
            </a:r>
          </a:p>
        </p:txBody>
      </p:sp>
      <p:sp>
        <p:nvSpPr>
          <p:cNvPr id="4" name="Freccia a destra 3"/>
          <p:cNvSpPr/>
          <p:nvPr/>
        </p:nvSpPr>
        <p:spPr>
          <a:xfrm>
            <a:off x="7871712" y="1775661"/>
            <a:ext cx="509015" cy="44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8663479" y="3103629"/>
            <a:ext cx="33936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V="1">
            <a:off x="8663479" y="818577"/>
            <a:ext cx="0" cy="228505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Figura a mano libera 10"/>
          <p:cNvSpPr/>
          <p:nvPr/>
        </p:nvSpPr>
        <p:spPr>
          <a:xfrm>
            <a:off x="8663481" y="1349258"/>
            <a:ext cx="2977117" cy="1449483"/>
          </a:xfrm>
          <a:custGeom>
            <a:avLst/>
            <a:gdLst>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Lst>
            <a:ahLst/>
            <a:cxnLst>
              <a:cxn ang="0">
                <a:pos x="connsiteX0" y="connsiteY0"/>
              </a:cxn>
              <a:cxn ang="0">
                <a:pos x="connsiteX1" y="connsiteY1"/>
              </a:cxn>
            </a:cxnLst>
            <a:rect l="l" t="t" r="r" b="b"/>
            <a:pathLst>
              <a:path w="2977117" h="1265274">
                <a:moveTo>
                  <a:pt x="0" y="1265274"/>
                </a:moveTo>
                <a:cubicBezTo>
                  <a:pt x="1151861" y="1226288"/>
                  <a:pt x="1917937" y="2481"/>
                  <a:pt x="2977117"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Connettore 1 13"/>
          <p:cNvCxnSpPr>
            <a:stCxn id="11" idx="1"/>
          </p:cNvCxnSpPr>
          <p:nvPr/>
        </p:nvCxnSpPr>
        <p:spPr>
          <a:xfrm>
            <a:off x="11640597" y="1349257"/>
            <a:ext cx="0" cy="175437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11317987" y="3103630"/>
            <a:ext cx="744114" cy="307777"/>
          </a:xfrm>
          <a:prstGeom prst="rect">
            <a:avLst/>
          </a:prstGeom>
          <a:noFill/>
        </p:spPr>
        <p:txBody>
          <a:bodyPr wrap="none" rtlCol="0">
            <a:spAutoFit/>
          </a:bodyPr>
          <a:lstStyle/>
          <a:p>
            <a:r>
              <a:rPr lang="en-US" sz="1400" dirty="0">
                <a:sym typeface="Symbol"/>
              </a:rPr>
              <a:t> mode</a:t>
            </a:r>
            <a:endParaRPr lang="en-US" sz="1400" dirty="0"/>
          </a:p>
        </p:txBody>
      </p:sp>
      <p:sp>
        <p:nvSpPr>
          <p:cNvPr id="16" name="CasellaDiTesto 15"/>
          <p:cNvSpPr txBox="1"/>
          <p:nvPr/>
        </p:nvSpPr>
        <p:spPr>
          <a:xfrm>
            <a:off x="8629189" y="3160780"/>
            <a:ext cx="744114" cy="307777"/>
          </a:xfrm>
          <a:prstGeom prst="rect">
            <a:avLst/>
          </a:prstGeom>
          <a:noFill/>
        </p:spPr>
        <p:txBody>
          <a:bodyPr wrap="none" rtlCol="0">
            <a:spAutoFit/>
          </a:bodyPr>
          <a:lstStyle/>
          <a:p>
            <a:r>
              <a:rPr lang="en-US" sz="1400" dirty="0">
                <a:sym typeface="Symbol"/>
              </a:rPr>
              <a:t>0 mode</a:t>
            </a:r>
            <a:endParaRPr lang="en-US" sz="1400" dirty="0"/>
          </a:p>
        </p:txBody>
      </p:sp>
      <p:sp>
        <p:nvSpPr>
          <p:cNvPr id="17" name="CasellaDiTesto 16"/>
          <p:cNvSpPr txBox="1"/>
          <p:nvPr/>
        </p:nvSpPr>
        <p:spPr>
          <a:xfrm>
            <a:off x="8260942" y="730417"/>
            <a:ext cx="385042" cy="307777"/>
          </a:xfrm>
          <a:prstGeom prst="rect">
            <a:avLst/>
          </a:prstGeom>
          <a:noFill/>
        </p:spPr>
        <p:txBody>
          <a:bodyPr wrap="none" rtlCol="0">
            <a:spAutoFit/>
          </a:bodyPr>
          <a:lstStyle/>
          <a:p>
            <a:r>
              <a:rPr lang="en-US" sz="1400" dirty="0" err="1">
                <a:sym typeface="Symbol"/>
              </a:rPr>
              <a:t>f</a:t>
            </a:r>
            <a:r>
              <a:rPr lang="en-US" sz="1400" baseline="-25000" dirty="0" err="1">
                <a:sym typeface="Symbol"/>
              </a:rPr>
              <a:t>res</a:t>
            </a:r>
            <a:endParaRPr lang="en-US" sz="1400" baseline="-25000" dirty="0"/>
          </a:p>
        </p:txBody>
      </p:sp>
      <p:sp>
        <p:nvSpPr>
          <p:cNvPr id="18" name="Ovale 17"/>
          <p:cNvSpPr/>
          <p:nvPr/>
        </p:nvSpPr>
        <p:spPr>
          <a:xfrm>
            <a:off x="8611091" y="275492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p:cNvSpPr/>
          <p:nvPr/>
        </p:nvSpPr>
        <p:spPr>
          <a:xfrm>
            <a:off x="11597789" y="1296402"/>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10772170" y="154359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p:cNvSpPr/>
          <p:nvPr/>
        </p:nvSpPr>
        <p:spPr>
          <a:xfrm>
            <a:off x="9373303" y="252276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e 22"/>
          <p:cNvSpPr/>
          <p:nvPr/>
        </p:nvSpPr>
        <p:spPr>
          <a:xfrm>
            <a:off x="9001246" y="2683034"/>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4"/>
          <p:cNvSpPr/>
          <p:nvPr/>
        </p:nvSpPr>
        <p:spPr>
          <a:xfrm>
            <a:off x="10445236" y="1785930"/>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e 25"/>
          <p:cNvSpPr/>
          <p:nvPr/>
        </p:nvSpPr>
        <p:spPr>
          <a:xfrm>
            <a:off x="11172946" y="1374670"/>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ttore 1 29"/>
          <p:cNvCxnSpPr>
            <a:stCxn id="19" idx="2"/>
          </p:cNvCxnSpPr>
          <p:nvPr/>
        </p:nvCxnSpPr>
        <p:spPr>
          <a:xfrm flipH="1" flipV="1">
            <a:off x="8653899" y="1344026"/>
            <a:ext cx="294389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Connettore 1 33"/>
          <p:cNvCxnSpPr>
            <a:stCxn id="26" idx="2"/>
          </p:cNvCxnSpPr>
          <p:nvPr/>
        </p:nvCxnSpPr>
        <p:spPr>
          <a:xfrm flipH="1" flipV="1">
            <a:off x="8645984" y="1422294"/>
            <a:ext cx="252696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9214868" y="1105525"/>
            <a:ext cx="0" cy="2385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9214868" y="1422294"/>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9041143" y="886816"/>
            <a:ext cx="55842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a:t>
            </a:r>
            <a:endParaRPr lang="en-US" sz="1200" baseline="-25000" dirty="0"/>
          </a:p>
        </p:txBody>
      </p:sp>
      <p:sp>
        <p:nvSpPr>
          <p:cNvPr id="42" name="CasellaDiTesto 41"/>
          <p:cNvSpPr txBox="1"/>
          <p:nvPr/>
        </p:nvSpPr>
        <p:spPr>
          <a:xfrm>
            <a:off x="9993029" y="3132796"/>
            <a:ext cx="904415" cy="307777"/>
          </a:xfrm>
          <a:prstGeom prst="rect">
            <a:avLst/>
          </a:prstGeom>
          <a:noFill/>
        </p:spPr>
        <p:txBody>
          <a:bodyPr wrap="none" rtlCol="0">
            <a:spAutoFit/>
          </a:bodyPr>
          <a:lstStyle/>
          <a:p>
            <a:r>
              <a:rPr lang="en-US" sz="1400" dirty="0">
                <a:sym typeface="Symbol"/>
              </a:rPr>
              <a:t>/2 mode</a:t>
            </a:r>
            <a:endParaRPr lang="en-US" sz="1400" dirty="0"/>
          </a:p>
        </p:txBody>
      </p:sp>
      <p:cxnSp>
        <p:nvCxnSpPr>
          <p:cNvPr id="43" name="Connettore 1 42"/>
          <p:cNvCxnSpPr>
            <a:stCxn id="20" idx="4"/>
          </p:cNvCxnSpPr>
          <p:nvPr/>
        </p:nvCxnSpPr>
        <p:spPr>
          <a:xfrm>
            <a:off x="10152038" y="2133035"/>
            <a:ext cx="0" cy="99600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Connettore 1 46"/>
          <p:cNvCxnSpPr>
            <a:stCxn id="20" idx="6"/>
          </p:cNvCxnSpPr>
          <p:nvPr/>
        </p:nvCxnSpPr>
        <p:spPr>
          <a:xfrm flipH="1">
            <a:off x="8670968" y="2085411"/>
            <a:ext cx="1523878" cy="19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Connettore 1 47"/>
          <p:cNvCxnSpPr>
            <a:stCxn id="24" idx="6"/>
          </p:cNvCxnSpPr>
          <p:nvPr/>
        </p:nvCxnSpPr>
        <p:spPr>
          <a:xfrm flipH="1">
            <a:off x="8645984" y="2349659"/>
            <a:ext cx="1180018" cy="73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9" name="Connettore 2 48"/>
          <p:cNvCxnSpPr/>
          <p:nvPr/>
        </p:nvCxnSpPr>
        <p:spPr>
          <a:xfrm>
            <a:off x="9209078" y="1833554"/>
            <a:ext cx="0" cy="253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V="1">
            <a:off x="9203438" y="2350392"/>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8832701" y="2073999"/>
            <a:ext cx="64979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_/2</a:t>
            </a:r>
            <a:endParaRPr lang="en-US" sz="1200" baseline="-25000" dirty="0"/>
          </a:p>
        </p:txBody>
      </p:sp>
      <p:sp>
        <p:nvSpPr>
          <p:cNvPr id="20" name="Ovale 19"/>
          <p:cNvSpPr/>
          <p:nvPr/>
        </p:nvSpPr>
        <p:spPr>
          <a:xfrm>
            <a:off x="10109230" y="2037787"/>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3"/>
          <p:cNvSpPr/>
          <p:nvPr/>
        </p:nvSpPr>
        <p:spPr>
          <a:xfrm>
            <a:off x="9740386" y="2302034"/>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3" descr="mario01"/>
          <p:cNvPicPr>
            <a:picLocks noChangeAspect="1" noChangeArrowheads="1"/>
          </p:cNvPicPr>
          <p:nvPr/>
        </p:nvPicPr>
        <p:blipFill>
          <a:blip r:embed="rId2" cstate="print">
            <a:extLst>
              <a:ext uri="{28A0092B-C50C-407E-A947-70E740481C1C}">
                <a14:useLocalDpi xmlns:a14="http://schemas.microsoft.com/office/drawing/2010/main" val="0"/>
              </a:ext>
            </a:extLst>
          </a:blip>
          <a:srcRect t="1428" b="-1169"/>
          <a:stretch>
            <a:fillRect/>
          </a:stretch>
        </p:blipFill>
        <p:spPr>
          <a:xfrm>
            <a:off x="5539567" y="3716080"/>
            <a:ext cx="4059999" cy="2628307"/>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01" name="Gruppo 100"/>
          <p:cNvGrpSpPr/>
          <p:nvPr/>
        </p:nvGrpSpPr>
        <p:grpSpPr>
          <a:xfrm>
            <a:off x="1223570" y="4360074"/>
            <a:ext cx="2204184" cy="633598"/>
            <a:chOff x="561549" y="5007747"/>
            <a:chExt cx="2204184" cy="633598"/>
          </a:xfrm>
        </p:grpSpPr>
        <p:sp>
          <p:nvSpPr>
            <p:cNvPr id="64" name="Ovale 63"/>
            <p:cNvSpPr/>
            <p:nvPr/>
          </p:nvSpPr>
          <p:spPr>
            <a:xfrm>
              <a:off x="56154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1192645"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182374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245483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Connettore 2 72"/>
          <p:cNvCxnSpPr/>
          <p:nvPr/>
        </p:nvCxnSpPr>
        <p:spPr>
          <a:xfrm flipV="1">
            <a:off x="780006" y="5752616"/>
            <a:ext cx="3410712" cy="91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flipV="1">
            <a:off x="780006" y="5139968"/>
            <a:ext cx="0" cy="62179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9" name="CasellaDiTesto 98"/>
          <p:cNvSpPr txBox="1"/>
          <p:nvPr/>
        </p:nvSpPr>
        <p:spPr>
          <a:xfrm>
            <a:off x="3997835" y="5665111"/>
            <a:ext cx="276038" cy="369332"/>
          </a:xfrm>
          <a:prstGeom prst="rect">
            <a:avLst/>
          </a:prstGeom>
          <a:noFill/>
        </p:spPr>
        <p:txBody>
          <a:bodyPr wrap="none" rtlCol="0">
            <a:spAutoFit/>
          </a:bodyPr>
          <a:lstStyle/>
          <a:p>
            <a:r>
              <a:rPr lang="en-US" dirty="0"/>
              <a:t>z</a:t>
            </a:r>
          </a:p>
        </p:txBody>
      </p:sp>
      <p:sp>
        <p:nvSpPr>
          <p:cNvPr id="100" name="CasellaDiTesto 99"/>
          <p:cNvSpPr txBox="1"/>
          <p:nvPr/>
        </p:nvSpPr>
        <p:spPr>
          <a:xfrm>
            <a:off x="753782" y="495530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40" name="Gruppo 39"/>
          <p:cNvGrpSpPr/>
          <p:nvPr/>
        </p:nvGrpSpPr>
        <p:grpSpPr>
          <a:xfrm>
            <a:off x="908023" y="4360068"/>
            <a:ext cx="2835277" cy="1799457"/>
            <a:chOff x="246001" y="5007740"/>
            <a:chExt cx="2835277" cy="1799457"/>
          </a:xfrm>
        </p:grpSpPr>
        <p:grpSp>
          <p:nvGrpSpPr>
            <p:cNvPr id="82" name="Gruppo 81"/>
            <p:cNvGrpSpPr/>
            <p:nvPr/>
          </p:nvGrpSpPr>
          <p:grpSpPr>
            <a:xfrm>
              <a:off x="246001" y="5007747"/>
              <a:ext cx="316992" cy="1401687"/>
              <a:chOff x="246001" y="5007747"/>
              <a:chExt cx="316992" cy="1401687"/>
            </a:xfrm>
          </p:grpSpPr>
          <p:sp>
            <p:nvSpPr>
              <p:cNvPr id="83" name="Ovale 82"/>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igura a mano libera 83"/>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2 84"/>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6" name="Gruppo 85"/>
            <p:cNvGrpSpPr/>
            <p:nvPr/>
          </p:nvGrpSpPr>
          <p:grpSpPr>
            <a:xfrm>
              <a:off x="1508193" y="5007747"/>
              <a:ext cx="325816" cy="1396352"/>
              <a:chOff x="1508193" y="5007747"/>
              <a:chExt cx="325816" cy="1396352"/>
            </a:xfrm>
          </p:grpSpPr>
          <p:sp>
            <p:nvSpPr>
              <p:cNvPr id="87" name="Figura a mano libera 86"/>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Ovale 91"/>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Connettore 2 93"/>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2" name="Gruppo 101"/>
            <p:cNvGrpSpPr/>
            <p:nvPr/>
          </p:nvGrpSpPr>
          <p:grpSpPr>
            <a:xfrm>
              <a:off x="2764286" y="5007740"/>
              <a:ext cx="316992" cy="1397121"/>
              <a:chOff x="2764286" y="5007740"/>
              <a:chExt cx="316992" cy="1397121"/>
            </a:xfrm>
          </p:grpSpPr>
          <p:sp>
            <p:nvSpPr>
              <p:cNvPr id="103" name="Figura a mano libera 10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Connettore 2 10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6" name="Gruppo 105"/>
            <p:cNvGrpSpPr/>
            <p:nvPr/>
          </p:nvGrpSpPr>
          <p:grpSpPr>
            <a:xfrm>
              <a:off x="877097" y="5007747"/>
              <a:ext cx="319880" cy="1799450"/>
              <a:chOff x="877097" y="5007747"/>
              <a:chExt cx="319880" cy="1799450"/>
            </a:xfrm>
          </p:grpSpPr>
          <p:sp>
            <p:nvSpPr>
              <p:cNvPr id="107" name="Figura a mano libera 10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Ovale 10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Connettore 2 10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0" name="Gruppo 109"/>
            <p:cNvGrpSpPr/>
            <p:nvPr/>
          </p:nvGrpSpPr>
          <p:grpSpPr>
            <a:xfrm>
              <a:off x="2139289" y="5007747"/>
              <a:ext cx="326293" cy="1799449"/>
              <a:chOff x="2139289" y="5007747"/>
              <a:chExt cx="326293" cy="1799449"/>
            </a:xfrm>
          </p:grpSpPr>
          <p:sp>
            <p:nvSpPr>
              <p:cNvPr id="111" name="Figura a mano libera 11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Ovale 11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Connettore 2 11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41" name="Gruppo 40"/>
          <p:cNvGrpSpPr/>
          <p:nvPr/>
        </p:nvGrpSpPr>
        <p:grpSpPr>
          <a:xfrm>
            <a:off x="1548545" y="4110701"/>
            <a:ext cx="1575445" cy="2048822"/>
            <a:chOff x="4686780" y="4351467"/>
            <a:chExt cx="1575445" cy="2048822"/>
          </a:xfrm>
        </p:grpSpPr>
        <p:grpSp>
          <p:nvGrpSpPr>
            <p:cNvPr id="37" name="Gruppo 36"/>
            <p:cNvGrpSpPr/>
            <p:nvPr/>
          </p:nvGrpSpPr>
          <p:grpSpPr>
            <a:xfrm>
              <a:off x="4686780" y="4593200"/>
              <a:ext cx="1575445" cy="1807089"/>
              <a:chOff x="4470599" y="3834256"/>
              <a:chExt cx="1575445" cy="1807089"/>
            </a:xfrm>
          </p:grpSpPr>
          <p:grpSp>
            <p:nvGrpSpPr>
              <p:cNvPr id="114" name="Gruppo 113"/>
              <p:cNvGrpSpPr/>
              <p:nvPr/>
            </p:nvGrpSpPr>
            <p:grpSpPr>
              <a:xfrm>
                <a:off x="4470599" y="3834256"/>
                <a:ext cx="316992" cy="1401687"/>
                <a:chOff x="246001" y="5007747"/>
                <a:chExt cx="316992" cy="1401687"/>
              </a:xfrm>
            </p:grpSpPr>
            <p:sp>
              <p:nvSpPr>
                <p:cNvPr id="115" name="Ovale 114"/>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igura a mano libera 115"/>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Connettore 2 116"/>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8" name="Gruppo 117"/>
              <p:cNvGrpSpPr/>
              <p:nvPr/>
            </p:nvGrpSpPr>
            <p:grpSpPr>
              <a:xfrm>
                <a:off x="5095058" y="3839971"/>
                <a:ext cx="325816" cy="1396352"/>
                <a:chOff x="1508193" y="5007747"/>
                <a:chExt cx="325816" cy="1396352"/>
              </a:xfrm>
            </p:grpSpPr>
            <p:sp>
              <p:nvSpPr>
                <p:cNvPr id="119" name="Figura a mano libera 118"/>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Ovale 119"/>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Connettore 2 120"/>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2" name="Gruppo 121"/>
              <p:cNvGrpSpPr/>
              <p:nvPr/>
            </p:nvGrpSpPr>
            <p:grpSpPr>
              <a:xfrm>
                <a:off x="5729052" y="3842317"/>
                <a:ext cx="316992" cy="1397121"/>
                <a:chOff x="2764286" y="5007740"/>
                <a:chExt cx="316992" cy="1397121"/>
              </a:xfrm>
            </p:grpSpPr>
            <p:sp>
              <p:nvSpPr>
                <p:cNvPr id="123" name="Figura a mano libera 12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Ovale 12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Connettore 2 12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6" name="Gruppo 125"/>
              <p:cNvGrpSpPr/>
              <p:nvPr/>
            </p:nvGrpSpPr>
            <p:grpSpPr>
              <a:xfrm>
                <a:off x="4784703" y="3841895"/>
                <a:ext cx="319880" cy="1799450"/>
                <a:chOff x="877097" y="5007747"/>
                <a:chExt cx="319880" cy="1799450"/>
              </a:xfrm>
            </p:grpSpPr>
            <p:sp>
              <p:nvSpPr>
                <p:cNvPr id="127" name="Figura a mano libera 12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Ovale 12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Connettore 2 12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30" name="Gruppo 129"/>
              <p:cNvGrpSpPr/>
              <p:nvPr/>
            </p:nvGrpSpPr>
            <p:grpSpPr>
              <a:xfrm>
                <a:off x="5409543" y="3839971"/>
                <a:ext cx="326293" cy="1799449"/>
                <a:chOff x="2139289" y="5007747"/>
                <a:chExt cx="326293" cy="1799449"/>
              </a:xfrm>
            </p:grpSpPr>
            <p:sp>
              <p:nvSpPr>
                <p:cNvPr id="131" name="Figura a mano libera 13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Ovale 13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Connettore 2 13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34" name="Ovale 133"/>
            <p:cNvSpPr/>
            <p:nvPr/>
          </p:nvSpPr>
          <p:spPr>
            <a:xfrm>
              <a:off x="4913556" y="4359626"/>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e 137"/>
            <p:cNvSpPr/>
            <p:nvPr/>
          </p:nvSpPr>
          <p:spPr>
            <a:xfrm>
              <a:off x="5221564" y="4351467"/>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e 138"/>
            <p:cNvSpPr/>
            <p:nvPr/>
          </p:nvSpPr>
          <p:spPr>
            <a:xfrm>
              <a:off x="5531919" y="4374724"/>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e 139"/>
            <p:cNvSpPr/>
            <p:nvPr/>
          </p:nvSpPr>
          <p:spPr>
            <a:xfrm>
              <a:off x="5852856" y="4368770"/>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ccia a destra 43"/>
          <p:cNvSpPr/>
          <p:nvPr/>
        </p:nvSpPr>
        <p:spPr>
          <a:xfrm>
            <a:off x="4266463" y="4630287"/>
            <a:ext cx="986971" cy="4589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asellaDiTesto 44"/>
          <p:cNvSpPr txBox="1"/>
          <p:nvPr/>
        </p:nvSpPr>
        <p:spPr>
          <a:xfrm>
            <a:off x="8242485" y="3723340"/>
            <a:ext cx="2580515" cy="369332"/>
          </a:xfrm>
          <a:prstGeom prst="rect">
            <a:avLst/>
          </a:prstGeom>
          <a:noFill/>
        </p:spPr>
        <p:txBody>
          <a:bodyPr wrap="none" rtlCol="0">
            <a:spAutoFit/>
          </a:bodyPr>
          <a:lstStyle/>
          <a:p>
            <a:r>
              <a:rPr lang="en-US" dirty="0"/>
              <a:t>Side Coupled Cavity (SCC)</a:t>
            </a:r>
          </a:p>
        </p:txBody>
      </p:sp>
      <p:sp>
        <p:nvSpPr>
          <p:cNvPr id="46" name="Rettangolo 45"/>
          <p:cNvSpPr/>
          <p:nvPr/>
        </p:nvSpPr>
        <p:spPr>
          <a:xfrm>
            <a:off x="5539566" y="6264195"/>
            <a:ext cx="4137608" cy="307777"/>
          </a:xfrm>
          <a:prstGeom prst="rect">
            <a:avLst/>
          </a:prstGeom>
        </p:spPr>
        <p:txBody>
          <a:bodyPr wrap="none">
            <a:spAutoFit/>
          </a:bodyPr>
          <a:lstStyle/>
          <a:p>
            <a:r>
              <a:rPr lang="en-US" altLang="en-US" sz="1400" dirty="0" err="1"/>
              <a:t>f</a:t>
            </a:r>
            <a:r>
              <a:rPr lang="en-US" altLang="en-US" sz="1400" baseline="-25000" dirty="0" err="1"/>
              <a:t>RF</a:t>
            </a:r>
            <a:r>
              <a:rPr lang="en-US" altLang="en-US" sz="1400" dirty="0"/>
              <a:t>=800 - 3000 MHz for proton (</a:t>
            </a:r>
            <a:r>
              <a:rPr lang="en-US" altLang="en-US" sz="1400" dirty="0">
                <a:sym typeface="Symbol"/>
              </a:rPr>
              <a:t></a:t>
            </a:r>
            <a:r>
              <a:rPr lang="en-US" altLang="en-US" sz="1400" dirty="0"/>
              <a:t>=0.5-1) and electrons</a:t>
            </a:r>
          </a:p>
        </p:txBody>
      </p:sp>
      <p:sp>
        <p:nvSpPr>
          <p:cNvPr id="5" name="Ovale 4"/>
          <p:cNvSpPr/>
          <p:nvPr/>
        </p:nvSpPr>
        <p:spPr>
          <a:xfrm>
            <a:off x="1775320"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e 94"/>
          <p:cNvSpPr/>
          <p:nvPr/>
        </p:nvSpPr>
        <p:spPr>
          <a:xfrm>
            <a:off x="1898627"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e 95"/>
          <p:cNvSpPr/>
          <p:nvPr/>
        </p:nvSpPr>
        <p:spPr>
          <a:xfrm>
            <a:off x="2082261" y="4416253"/>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e 96"/>
          <p:cNvSpPr/>
          <p:nvPr/>
        </p:nvSpPr>
        <p:spPr>
          <a:xfrm>
            <a:off x="2211735" y="4414678"/>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e 97"/>
          <p:cNvSpPr/>
          <p:nvPr/>
        </p:nvSpPr>
        <p:spPr>
          <a:xfrm>
            <a:off x="2393683" y="4414677"/>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e 134"/>
          <p:cNvSpPr/>
          <p:nvPr/>
        </p:nvSpPr>
        <p:spPr>
          <a:xfrm>
            <a:off x="2514849"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2700405"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e 136"/>
          <p:cNvSpPr/>
          <p:nvPr/>
        </p:nvSpPr>
        <p:spPr>
          <a:xfrm>
            <a:off x="2852805" y="4418490"/>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10295182" y="3337254"/>
            <a:ext cx="1841145" cy="307777"/>
          </a:xfrm>
          <a:prstGeom prst="rect">
            <a:avLst/>
          </a:prstGeom>
          <a:noFill/>
        </p:spPr>
        <p:txBody>
          <a:bodyPr wrap="none" rtlCol="0">
            <a:spAutoFit/>
          </a:bodyPr>
          <a:lstStyle/>
          <a:p>
            <a:r>
              <a:rPr lang="it-IT" sz="1400" dirty="0" err="1"/>
              <a:t>Phase</a:t>
            </a:r>
            <a:r>
              <a:rPr lang="it-IT" sz="1400" dirty="0"/>
              <a:t> </a:t>
            </a:r>
            <a:r>
              <a:rPr lang="it-IT" sz="1400" dirty="0" err="1"/>
              <a:t>advance</a:t>
            </a:r>
            <a:r>
              <a:rPr lang="it-IT" sz="1400" dirty="0"/>
              <a:t> per </a:t>
            </a:r>
            <a:r>
              <a:rPr lang="it-IT" sz="1400" dirty="0" err="1"/>
              <a:t>cell</a:t>
            </a:r>
            <a:endParaRPr lang="it-IT" sz="1400" dirty="0"/>
          </a:p>
        </p:txBody>
      </p:sp>
      <p:sp>
        <p:nvSpPr>
          <p:cNvPr id="141" name="CasellaDiTesto 140"/>
          <p:cNvSpPr txBox="1"/>
          <p:nvPr/>
        </p:nvSpPr>
        <p:spPr>
          <a:xfrm>
            <a:off x="3843780" y="486731"/>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cxnSp>
        <p:nvCxnSpPr>
          <p:cNvPr id="10" name="Connettore 2 9"/>
          <p:cNvCxnSpPr/>
          <p:nvPr/>
        </p:nvCxnSpPr>
        <p:spPr>
          <a:xfrm>
            <a:off x="10445236" y="1038194"/>
            <a:ext cx="201724" cy="63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10109231" y="730416"/>
            <a:ext cx="1741887" cy="369332"/>
          </a:xfrm>
          <a:prstGeom prst="rect">
            <a:avLst/>
          </a:prstGeom>
          <a:noFill/>
        </p:spPr>
        <p:txBody>
          <a:bodyPr wrap="none" rtlCol="0">
            <a:spAutoFit/>
          </a:bodyPr>
          <a:lstStyle/>
          <a:p>
            <a:r>
              <a:rPr lang="it-IT" dirty="0" err="1"/>
              <a:t>Dispersion</a:t>
            </a:r>
            <a:r>
              <a:rPr lang="it-IT" dirty="0"/>
              <a:t> curve</a:t>
            </a:r>
          </a:p>
        </p:txBody>
      </p:sp>
      <p:sp>
        <p:nvSpPr>
          <p:cNvPr id="28" name="Parentesi graffa chiusa 27"/>
          <p:cNvSpPr/>
          <p:nvPr/>
        </p:nvSpPr>
        <p:spPr>
          <a:xfrm rot="3561856">
            <a:off x="10095657" y="967118"/>
            <a:ext cx="446724" cy="27165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29" name="CasellaDiTesto 28"/>
          <p:cNvSpPr txBox="1"/>
          <p:nvPr/>
        </p:nvSpPr>
        <p:spPr>
          <a:xfrm>
            <a:off x="10143319" y="2421267"/>
            <a:ext cx="1397969" cy="584775"/>
          </a:xfrm>
          <a:prstGeom prst="rect">
            <a:avLst/>
          </a:prstGeom>
          <a:noFill/>
        </p:spPr>
        <p:txBody>
          <a:bodyPr wrap="square" rtlCol="0">
            <a:spAutoFit/>
          </a:bodyPr>
          <a:lstStyle/>
          <a:p>
            <a:r>
              <a:rPr lang="it-IT" sz="1600" dirty="0"/>
              <a:t>Multi </a:t>
            </a:r>
            <a:r>
              <a:rPr lang="it-IT" sz="1600" dirty="0" err="1"/>
              <a:t>cell</a:t>
            </a:r>
            <a:r>
              <a:rPr lang="it-IT" sz="1600" dirty="0"/>
              <a:t> </a:t>
            </a:r>
            <a:r>
              <a:rPr lang="it-IT" sz="1600" dirty="0" err="1"/>
              <a:t>cavity</a:t>
            </a:r>
            <a:r>
              <a:rPr lang="it-IT" sz="1600" dirty="0"/>
              <a:t> </a:t>
            </a:r>
            <a:r>
              <a:rPr lang="it-IT" sz="1600" dirty="0" err="1"/>
              <a:t>modes</a:t>
            </a:r>
            <a:endParaRPr lang="it-IT" sz="1600" dirty="0"/>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3153" y="5139968"/>
            <a:ext cx="1643974" cy="1643974"/>
          </a:xfrm>
          <a:prstGeom prst="rect">
            <a:avLst/>
          </a:prstGeom>
        </p:spPr>
      </p:pic>
      <p:sp>
        <p:nvSpPr>
          <p:cNvPr id="13" name="CasellaDiTesto 12">
            <a:extLst>
              <a:ext uri="{FF2B5EF4-FFF2-40B4-BE49-F238E27FC236}">
                <a16:creationId xmlns:a16="http://schemas.microsoft.com/office/drawing/2014/main" id="{550D6A7E-E71B-84D7-FD14-3D540DED1DE8}"/>
              </a:ext>
            </a:extLst>
          </p:cNvPr>
          <p:cNvSpPr txBox="1"/>
          <p:nvPr/>
        </p:nvSpPr>
        <p:spPr>
          <a:xfrm>
            <a:off x="10411404" y="4801366"/>
            <a:ext cx="1437894" cy="369332"/>
          </a:xfrm>
          <a:prstGeom prst="rect">
            <a:avLst/>
          </a:prstGeom>
          <a:noFill/>
        </p:spPr>
        <p:txBody>
          <a:bodyPr wrap="none" rtlCol="0">
            <a:spAutoFit/>
          </a:bodyPr>
          <a:lstStyle/>
          <a:p>
            <a:r>
              <a:rPr lang="en-US" dirty="0"/>
              <a:t>Axial coupled</a:t>
            </a:r>
          </a:p>
        </p:txBody>
      </p:sp>
    </p:spTree>
    <p:extLst>
      <p:ext uri="{BB962C8B-B14F-4D97-AF65-F5344CB8AC3E}">
        <p14:creationId xmlns:p14="http://schemas.microsoft.com/office/powerpoint/2010/main" val="3540916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par>
                                <p:cTn id="85" presetID="10"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par>
                                <p:cTn id="91" presetID="10" presetClass="entr" presetSubtype="0" fill="hold"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500"/>
                                        <p:tgtEl>
                                          <p:spTgt spid="5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par>
                                <p:cTn id="108" presetID="10" presetClass="entr" presetSubtype="0" fill="hold" nodeType="withEffect">
                                  <p:stCondLst>
                                    <p:cond delay="0"/>
                                  </p:stCondLst>
                                  <p:childTnLst>
                                    <p:set>
                                      <p:cBhvr>
                                        <p:cTn id="109" dur="1" fill="hold">
                                          <p:stCondLst>
                                            <p:cond delay="0"/>
                                          </p:stCondLst>
                                        </p:cTn>
                                        <p:tgtEl>
                                          <p:spTgt spid="101"/>
                                        </p:tgtEl>
                                        <p:attrNameLst>
                                          <p:attrName>style.visibility</p:attrName>
                                        </p:attrNameLst>
                                      </p:cBhvr>
                                      <p:to>
                                        <p:strVal val="visible"/>
                                      </p:to>
                                    </p:set>
                                    <p:animEffect transition="in" filter="fade">
                                      <p:cBhvr>
                                        <p:cTn id="110" dur="500"/>
                                        <p:tgtEl>
                                          <p:spTgt spid="101"/>
                                        </p:tgtEl>
                                      </p:cBhvr>
                                    </p:animEffect>
                                  </p:childTnLst>
                                </p:cTn>
                              </p:par>
                              <p:par>
                                <p:cTn id="111" presetID="10" presetClass="entr" presetSubtype="0" fill="hold" nodeType="with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99"/>
                                        </p:tgtEl>
                                        <p:attrNameLst>
                                          <p:attrName>style.visibility</p:attrName>
                                        </p:attrNameLst>
                                      </p:cBhvr>
                                      <p:to>
                                        <p:strVal val="visible"/>
                                      </p:to>
                                    </p:set>
                                    <p:animEffect transition="in" filter="fade">
                                      <p:cBhvr>
                                        <p:cTn id="116" dur="500"/>
                                        <p:tgtEl>
                                          <p:spTgt spid="99"/>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00"/>
                                        </p:tgtEl>
                                        <p:attrNameLst>
                                          <p:attrName>style.visibility</p:attrName>
                                        </p:attrNameLst>
                                      </p:cBhvr>
                                      <p:to>
                                        <p:strVal val="visible"/>
                                      </p:to>
                                    </p:set>
                                    <p:animEffect transition="in" filter="fade">
                                      <p:cBhvr>
                                        <p:cTn id="119" dur="500"/>
                                        <p:tgtEl>
                                          <p:spTgt spid="100"/>
                                        </p:tgtEl>
                                      </p:cBhvr>
                                    </p:animEffect>
                                  </p:childTnLst>
                                </p:cTn>
                              </p:par>
                              <p:par>
                                <p:cTn id="120" presetID="10" presetClass="entr" presetSubtype="0" fill="hold" nodeType="with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fade">
                                      <p:cBhvr>
                                        <p:cTn id="122" dur="5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decel="50000" fill="hold" nodeType="clickEffect">
                                  <p:stCondLst>
                                    <p:cond delay="0"/>
                                  </p:stCondLst>
                                  <p:childTnLst>
                                    <p:animMotion origin="layout" path="M -4.44444E-6 1.11111E-6 L -4.44444E-6 -0.14468 " pathEditMode="relative" rAng="0" ptsTypes="AA">
                                      <p:cBhvr>
                                        <p:cTn id="126" dur="2000" fill="hold"/>
                                        <p:tgtEl>
                                          <p:spTgt spid="101"/>
                                        </p:tgtEl>
                                        <p:attrNameLst>
                                          <p:attrName>ppt_x</p:attrName>
                                          <p:attrName>ppt_y</p:attrName>
                                        </p:attrNameLst>
                                      </p:cBhvr>
                                      <p:rCtr x="0" y="-7245"/>
                                    </p:animMotion>
                                  </p:childTnLst>
                                </p:cTn>
                              </p:par>
                            </p:childTnLst>
                          </p:cTn>
                        </p:par>
                      </p:childTnLst>
                    </p:cTn>
                  </p:par>
                  <p:par>
                    <p:cTn id="127" fill="hold">
                      <p:stCondLst>
                        <p:cond delay="indefinite"/>
                      </p:stCondLst>
                      <p:childTnLst>
                        <p:par>
                          <p:cTn id="128" fill="hold">
                            <p:stCondLst>
                              <p:cond delay="0"/>
                            </p:stCondLst>
                            <p:childTnLst>
                              <p:par>
                                <p:cTn id="129" presetID="10" presetClass="exit" presetSubtype="0" fill="hold" nodeType="clickEffect">
                                  <p:stCondLst>
                                    <p:cond delay="0"/>
                                  </p:stCondLst>
                                  <p:childTnLst>
                                    <p:animEffect transition="out" filter="fade">
                                      <p:cBhvr>
                                        <p:cTn id="130" dur="500"/>
                                        <p:tgtEl>
                                          <p:spTgt spid="40"/>
                                        </p:tgtEl>
                                      </p:cBhvr>
                                    </p:animEffect>
                                    <p:set>
                                      <p:cBhvr>
                                        <p:cTn id="131" dur="1" fill="hold">
                                          <p:stCondLst>
                                            <p:cond delay="499"/>
                                          </p:stCondLst>
                                        </p:cTn>
                                        <p:tgtEl>
                                          <p:spTgt spid="4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01"/>
                                        </p:tgtEl>
                                      </p:cBhvr>
                                    </p:animEffect>
                                    <p:set>
                                      <p:cBhvr>
                                        <p:cTn id="134" dur="1" fill="hold">
                                          <p:stCondLst>
                                            <p:cond delay="499"/>
                                          </p:stCondLst>
                                        </p:cTn>
                                        <p:tgtEl>
                                          <p:spTgt spid="101"/>
                                        </p:tgtEl>
                                        <p:attrNameLst>
                                          <p:attrName>style.visibility</p:attrName>
                                        </p:attrNameLst>
                                      </p:cBhvr>
                                      <p:to>
                                        <p:strVal val="hidden"/>
                                      </p:to>
                                    </p:set>
                                  </p:childTnLst>
                                </p:cTn>
                              </p:par>
                            </p:childTnLst>
                          </p:cTn>
                        </p:par>
                        <p:par>
                          <p:cTn id="135" fill="hold">
                            <p:stCondLst>
                              <p:cond delay="500"/>
                            </p:stCondLst>
                            <p:childTnLst>
                              <p:par>
                                <p:cTn id="136" presetID="10" presetClass="entr" presetSubtype="0" fill="hold" nodeType="afterEffect">
                                  <p:stCondLst>
                                    <p:cond delay="0"/>
                                  </p:stCondLst>
                                  <p:childTnLst>
                                    <p:set>
                                      <p:cBhvr>
                                        <p:cTn id="137" dur="1" fill="hold">
                                          <p:stCondLst>
                                            <p:cond delay="0"/>
                                          </p:stCondLst>
                                        </p:cTn>
                                        <p:tgtEl>
                                          <p:spTgt spid="41"/>
                                        </p:tgtEl>
                                        <p:attrNameLst>
                                          <p:attrName>style.visibility</p:attrName>
                                        </p:attrNameLst>
                                      </p:cBhvr>
                                      <p:to>
                                        <p:strVal val="visible"/>
                                      </p:to>
                                    </p:set>
                                    <p:animEffect transition="in" filter="fade">
                                      <p:cBhvr>
                                        <p:cTn id="138" dur="500"/>
                                        <p:tgtEl>
                                          <p:spTgt spid="4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37"/>
                                        </p:tgtEl>
                                        <p:attrNameLst>
                                          <p:attrName>style.visibility</p:attrName>
                                        </p:attrNameLst>
                                      </p:cBhvr>
                                      <p:to>
                                        <p:strVal val="visible"/>
                                      </p:to>
                                    </p:set>
                                    <p:animEffect transition="in" filter="fade">
                                      <p:cBhvr>
                                        <p:cTn id="143" dur="500"/>
                                        <p:tgtEl>
                                          <p:spTgt spid="137"/>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36"/>
                                        </p:tgtEl>
                                        <p:attrNameLst>
                                          <p:attrName>style.visibility</p:attrName>
                                        </p:attrNameLst>
                                      </p:cBhvr>
                                      <p:to>
                                        <p:strVal val="visible"/>
                                      </p:to>
                                    </p:set>
                                    <p:animEffect transition="in" filter="fade">
                                      <p:cBhvr>
                                        <p:cTn id="146" dur="500"/>
                                        <p:tgtEl>
                                          <p:spTgt spid="136"/>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35"/>
                                        </p:tgtEl>
                                        <p:attrNameLst>
                                          <p:attrName>style.visibility</p:attrName>
                                        </p:attrNameLst>
                                      </p:cBhvr>
                                      <p:to>
                                        <p:strVal val="visible"/>
                                      </p:to>
                                    </p:set>
                                    <p:animEffect transition="in" filter="fade">
                                      <p:cBhvr>
                                        <p:cTn id="149" dur="500"/>
                                        <p:tgtEl>
                                          <p:spTgt spid="13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98"/>
                                        </p:tgtEl>
                                        <p:attrNameLst>
                                          <p:attrName>style.visibility</p:attrName>
                                        </p:attrNameLst>
                                      </p:cBhvr>
                                      <p:to>
                                        <p:strVal val="visible"/>
                                      </p:to>
                                    </p:set>
                                    <p:animEffect transition="in" filter="fade">
                                      <p:cBhvr>
                                        <p:cTn id="152" dur="500"/>
                                        <p:tgtEl>
                                          <p:spTgt spid="98"/>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fade">
                                      <p:cBhvr>
                                        <p:cTn id="155" dur="500"/>
                                        <p:tgtEl>
                                          <p:spTgt spid="97"/>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6"/>
                                        </p:tgtEl>
                                        <p:attrNameLst>
                                          <p:attrName>style.visibility</p:attrName>
                                        </p:attrNameLst>
                                      </p:cBhvr>
                                      <p:to>
                                        <p:strVal val="visible"/>
                                      </p:to>
                                    </p:set>
                                    <p:animEffect transition="in" filter="fade">
                                      <p:cBhvr>
                                        <p:cTn id="158" dur="500"/>
                                        <p:tgtEl>
                                          <p:spTgt spid="9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95"/>
                                        </p:tgtEl>
                                        <p:attrNameLst>
                                          <p:attrName>style.visibility</p:attrName>
                                        </p:attrNameLst>
                                      </p:cBhvr>
                                      <p:to>
                                        <p:strVal val="visible"/>
                                      </p:to>
                                    </p:set>
                                    <p:animEffect transition="in" filter="fade">
                                      <p:cBhvr>
                                        <p:cTn id="161" dur="500"/>
                                        <p:tgtEl>
                                          <p:spTgt spid="9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
                                        </p:tgtEl>
                                        <p:attrNameLst>
                                          <p:attrName>style.visibility</p:attrName>
                                        </p:attrNameLst>
                                      </p:cBhvr>
                                      <p:to>
                                        <p:strVal val="visible"/>
                                      </p:to>
                                    </p:set>
                                    <p:animEffect transition="in" filter="fade">
                                      <p:cBhvr>
                                        <p:cTn id="164" dur="500"/>
                                        <p:tgtEl>
                                          <p:spTgt spid="5"/>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4"/>
                                        </p:tgtEl>
                                        <p:attrNameLst>
                                          <p:attrName>style.visibility</p:attrName>
                                        </p:attrNameLst>
                                      </p:cBhvr>
                                      <p:to>
                                        <p:strVal val="visible"/>
                                      </p:to>
                                    </p:set>
                                    <p:animEffect transition="in" filter="fade">
                                      <p:cBhvr>
                                        <p:cTn id="169" dur="500"/>
                                        <p:tgtEl>
                                          <p:spTgt spid="44"/>
                                        </p:tgtEl>
                                      </p:cBhvr>
                                    </p:animEffect>
                                  </p:childTnLst>
                                </p:cTn>
                              </p:par>
                              <p:par>
                                <p:cTn id="170" presetID="10" presetClass="entr" presetSubtype="0"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45"/>
                                        </p:tgtEl>
                                        <p:attrNameLst>
                                          <p:attrName>style.visibility</p:attrName>
                                        </p:attrNameLst>
                                      </p:cBhvr>
                                      <p:to>
                                        <p:strVal val="visible"/>
                                      </p:to>
                                    </p:set>
                                    <p:animEffect transition="in" filter="fade">
                                      <p:cBhvr>
                                        <p:cTn id="175" dur="500"/>
                                        <p:tgtEl>
                                          <p:spTgt spid="45"/>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par>
                                <p:cTn id="179" presetID="10" presetClass="entr" presetSubtype="0" fill="hold" nodeType="withEffect">
                                  <p:stCondLst>
                                    <p:cond delay="0"/>
                                  </p:stCondLst>
                                  <p:childTnLst>
                                    <p:set>
                                      <p:cBhvr>
                                        <p:cTn id="180" dur="1" fill="hold">
                                          <p:stCondLst>
                                            <p:cond delay="0"/>
                                          </p:stCondLst>
                                        </p:cTn>
                                        <p:tgtEl>
                                          <p:spTgt spid="9"/>
                                        </p:tgtEl>
                                        <p:attrNameLst>
                                          <p:attrName>style.visibility</p:attrName>
                                        </p:attrNameLst>
                                      </p:cBhvr>
                                      <p:to>
                                        <p:strVal val="visible"/>
                                      </p:to>
                                    </p:set>
                                    <p:animEffect transition="in" filter="fade">
                                      <p:cBhvr>
                                        <p:cTn id="181" dur="500"/>
                                        <p:tgtEl>
                                          <p:spTgt spid="9"/>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13"/>
                                        </p:tgtEl>
                                        <p:attrNameLst>
                                          <p:attrName>style.visibility</p:attrName>
                                        </p:attrNameLst>
                                      </p:cBhvr>
                                      <p:to>
                                        <p:strVal val="visible"/>
                                      </p:to>
                                    </p:set>
                                    <p:animEffect transition="in" filter="fade">
                                      <p:cBhvr>
                                        <p:cTn id="18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1" grpId="0" animBg="1"/>
      <p:bldP spid="22" grpId="0" animBg="1"/>
      <p:bldP spid="23" grpId="0" animBg="1"/>
      <p:bldP spid="25" grpId="0" animBg="1"/>
      <p:bldP spid="26" grpId="0" animBg="1"/>
      <p:bldP spid="39" grpId="0"/>
      <p:bldP spid="42" grpId="0"/>
      <p:bldP spid="51" grpId="0"/>
      <p:bldP spid="20" grpId="0" animBg="1"/>
      <p:bldP spid="24" grpId="0" animBg="1"/>
      <p:bldP spid="99" grpId="0"/>
      <p:bldP spid="100" grpId="0"/>
      <p:bldP spid="44" grpId="0" animBg="1"/>
      <p:bldP spid="45" grpId="0"/>
      <p:bldP spid="46" grpId="0"/>
      <p:bldP spid="5" grpId="0" animBg="1"/>
      <p:bldP spid="95" grpId="0" animBg="1"/>
      <p:bldP spid="96" grpId="0" animBg="1"/>
      <p:bldP spid="97" grpId="0" animBg="1"/>
      <p:bldP spid="98" grpId="0" animBg="1"/>
      <p:bldP spid="135" grpId="0" animBg="1"/>
      <p:bldP spid="136" grpId="0" animBg="1"/>
      <p:bldP spid="137" grpId="0" animBg="1"/>
      <p:bldP spid="12" grpId="0"/>
      <p:bldP spid="28" grpId="0" animBg="1"/>
      <p:bldP spid="29"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9070" y="-84526"/>
            <a:ext cx="7418634" cy="646331"/>
          </a:xfrm>
          <a:prstGeom prst="rect">
            <a:avLst/>
          </a:prstGeom>
          <a:noFill/>
        </p:spPr>
        <p:txBody>
          <a:bodyPr wrap="none" rtlCol="0">
            <a:spAutoFit/>
          </a:bodyPr>
          <a:lstStyle/>
          <a:p>
            <a:r>
              <a:rPr lang="it-IT" sz="3600" b="1" dirty="0"/>
              <a:t>TRAVELLING WAVE (TW) STRUCTURES</a:t>
            </a:r>
            <a:endParaRPr lang="en-US" sz="3600" b="1" dirty="0"/>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asellaDiTesto 3"/>
          <p:cNvSpPr txBox="1"/>
          <p:nvPr/>
        </p:nvSpPr>
        <p:spPr>
          <a:xfrm>
            <a:off x="-34560" y="897130"/>
            <a:ext cx="8847883" cy="1600438"/>
          </a:xfrm>
          <a:prstGeom prst="rect">
            <a:avLst/>
          </a:prstGeom>
          <a:noFill/>
        </p:spPr>
        <p:txBody>
          <a:bodyPr wrap="square" rtlCol="0">
            <a:spAutoFit/>
          </a:bodyPr>
          <a:lstStyle/>
          <a:p>
            <a:pPr algn="just"/>
            <a:r>
              <a:rPr lang="en-US" sz="1400" dirty="0">
                <a:sym typeface="Symbol"/>
              </a:rPr>
              <a:t></a:t>
            </a:r>
            <a:r>
              <a:rPr lang="en-US" sz="1400" dirty="0"/>
              <a:t>To accelerate charged particles, the electromagnetic field must have an </a:t>
            </a:r>
            <a:r>
              <a:rPr lang="en-US" sz="1400" b="1" dirty="0"/>
              <a:t>electric field along the direction of propagation of the particle</a:t>
            </a:r>
            <a:r>
              <a:rPr lang="en-US" sz="1400" dirty="0"/>
              <a:t>. </a:t>
            </a:r>
          </a:p>
          <a:p>
            <a:pPr algn="just"/>
            <a:endParaRPr lang="en-US" sz="1400" dirty="0"/>
          </a:p>
          <a:p>
            <a:pPr algn="just"/>
            <a:r>
              <a:rPr lang="en-US" sz="1400" dirty="0">
                <a:sym typeface="Symbol"/>
              </a:rPr>
              <a:t></a:t>
            </a:r>
            <a:r>
              <a:rPr lang="en-US" sz="1400" dirty="0"/>
              <a:t>The field has to be synchronous with the particle velocity.</a:t>
            </a:r>
          </a:p>
          <a:p>
            <a:pPr algn="just"/>
            <a:endParaRPr lang="en-US" sz="1400" dirty="0"/>
          </a:p>
          <a:p>
            <a:pPr algn="just"/>
            <a:r>
              <a:rPr lang="en-US" sz="1400" dirty="0"/>
              <a:t> </a:t>
            </a:r>
            <a:r>
              <a:rPr lang="en-US" sz="1400" dirty="0">
                <a:sym typeface="Symbol"/>
              </a:rPr>
              <a:t>Up to now we have analyzed the standing </a:t>
            </a:r>
            <a:r>
              <a:rPr lang="en-US" sz="1400" b="1" dirty="0" err="1"/>
              <a:t>standing</a:t>
            </a:r>
            <a:r>
              <a:rPr lang="en-US" sz="1400" b="1" dirty="0"/>
              <a:t> wave (SW) </a:t>
            </a:r>
            <a:r>
              <a:rPr lang="en-US" sz="1400" dirty="0"/>
              <a:t>structures in which the field has basically a given profile and oscillate in time (as example in DTL or </a:t>
            </a:r>
            <a:r>
              <a:rPr lang="en-US" sz="1400" b="1" dirty="0"/>
              <a:t>resonant cavities operating on the </a:t>
            </a:r>
            <a:r>
              <a:rPr lang="en-US" sz="1400" dirty="0"/>
              <a:t>TM</a:t>
            </a:r>
            <a:r>
              <a:rPr lang="en-US" sz="1400" baseline="-25000" dirty="0"/>
              <a:t>010</a:t>
            </a:r>
            <a:r>
              <a:rPr lang="en-US" sz="1400" dirty="0"/>
              <a:t>-like). </a:t>
            </a:r>
          </a:p>
        </p:txBody>
      </p:sp>
      <p:pic>
        <p:nvPicPr>
          <p:cNvPr id="30725" name="Picture 5" descr="C:\Users\David\Desktop\MASTER LEZIONI\CAS_2016\slide_5.jpg"/>
          <p:cNvPicPr>
            <a:picLocks noChangeAspect="1" noChangeArrowheads="1"/>
          </p:cNvPicPr>
          <p:nvPr/>
        </p:nvPicPr>
        <p:blipFill rotWithShape="1">
          <a:blip r:embed="rId2">
            <a:extLst>
              <a:ext uri="{28A0092B-C50C-407E-A947-70E740481C1C}">
                <a14:useLocalDpi xmlns:a14="http://schemas.microsoft.com/office/drawing/2010/main" val="0"/>
              </a:ext>
            </a:extLst>
          </a:blip>
          <a:srcRect l="49066" t="27394" r="8935" b="43976"/>
          <a:stretch/>
        </p:blipFill>
        <p:spPr bwMode="auto">
          <a:xfrm>
            <a:off x="9391623" y="4234503"/>
            <a:ext cx="2245468" cy="1148004"/>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C:\Users\David\Desktop\MASTER LEZIONI\CAS_2016\bnl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9357720" y="1127636"/>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ttore 2 19"/>
          <p:cNvCxnSpPr/>
          <p:nvPr/>
        </p:nvCxnSpPr>
        <p:spPr>
          <a:xfrm>
            <a:off x="9554942" y="313166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9554942" y="2252561"/>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9203674" y="214093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27" name="CasellaDiTesto 26"/>
          <p:cNvSpPr txBox="1"/>
          <p:nvPr/>
        </p:nvSpPr>
        <p:spPr>
          <a:xfrm>
            <a:off x="11795962" y="2976045"/>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9569330" y="2695879"/>
            <a:ext cx="2021988" cy="835961"/>
            <a:chOff x="6593840" y="904983"/>
            <a:chExt cx="2021988" cy="835961"/>
          </a:xfrm>
        </p:grpSpPr>
        <p:grpSp>
          <p:nvGrpSpPr>
            <p:cNvPr id="25" name="Gruppo 24"/>
            <p:cNvGrpSpPr/>
            <p:nvPr/>
          </p:nvGrpSpPr>
          <p:grpSpPr>
            <a:xfrm>
              <a:off x="6593840" y="944837"/>
              <a:ext cx="2021988" cy="796107"/>
              <a:chOff x="6593840" y="944837"/>
              <a:chExt cx="2021988" cy="796107"/>
            </a:xfrm>
          </p:grpSpPr>
          <p:sp>
            <p:nvSpPr>
              <p:cNvPr id="23" name="Figura a mano libera 22"/>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igura a mano libera 2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igura a mano libera 32"/>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8" name="Ovale 27"/>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uppo 39"/>
          <p:cNvGrpSpPr/>
          <p:nvPr/>
        </p:nvGrpSpPr>
        <p:grpSpPr>
          <a:xfrm>
            <a:off x="9580667" y="2701758"/>
            <a:ext cx="2021988" cy="825888"/>
            <a:chOff x="6593840" y="901216"/>
            <a:chExt cx="2021988" cy="825888"/>
          </a:xfrm>
        </p:grpSpPr>
        <p:grpSp>
          <p:nvGrpSpPr>
            <p:cNvPr id="41" name="Gruppo 40"/>
            <p:cNvGrpSpPr/>
            <p:nvPr/>
          </p:nvGrpSpPr>
          <p:grpSpPr>
            <a:xfrm flipV="1">
              <a:off x="6593840" y="930997"/>
              <a:ext cx="2021988" cy="796107"/>
              <a:chOff x="6593840" y="944837"/>
              <a:chExt cx="2021988" cy="796107"/>
            </a:xfrm>
          </p:grpSpPr>
          <p:sp>
            <p:nvSpPr>
              <p:cNvPr id="42" name="Figura a mano libera 4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igura a mano libera 4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igura a mano libera 4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igura a mano libera 4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7" name="Ovale 46"/>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Connettore 2 36"/>
          <p:cNvCxnSpPr/>
          <p:nvPr/>
        </p:nvCxnSpPr>
        <p:spPr>
          <a:xfrm>
            <a:off x="9832623" y="248286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a:xfrm>
            <a:off x="9564324" y="2709717"/>
            <a:ext cx="2021988" cy="822122"/>
            <a:chOff x="6567770" y="1746801"/>
            <a:chExt cx="2021988" cy="822122"/>
          </a:xfrm>
        </p:grpSpPr>
        <p:sp>
          <p:nvSpPr>
            <p:cNvPr id="48" name="Ovale 47"/>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uppo 52"/>
            <p:cNvGrpSpPr/>
            <p:nvPr/>
          </p:nvGrpSpPr>
          <p:grpSpPr>
            <a:xfrm>
              <a:off x="6567770" y="1772816"/>
              <a:ext cx="2021988" cy="796107"/>
              <a:chOff x="6593840" y="944837"/>
              <a:chExt cx="2021988" cy="796107"/>
            </a:xfrm>
          </p:grpSpPr>
          <p:sp>
            <p:nvSpPr>
              <p:cNvPr id="54" name="Figura a mano libera 5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igura a mano libera 5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igura a mano libera 5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50" name="CasellaDiTesto 49"/>
          <p:cNvSpPr txBox="1"/>
          <p:nvPr/>
        </p:nvSpPr>
        <p:spPr>
          <a:xfrm>
            <a:off x="9707730" y="2203654"/>
            <a:ext cx="1711494" cy="276999"/>
          </a:xfrm>
          <a:prstGeom prst="rect">
            <a:avLst/>
          </a:prstGeom>
          <a:noFill/>
        </p:spPr>
        <p:txBody>
          <a:bodyPr wrap="none" rtlCol="0">
            <a:spAutoFit/>
          </a:bodyPr>
          <a:lstStyle/>
          <a:p>
            <a:r>
              <a:rPr lang="en-US" sz="1200" dirty="0"/>
              <a:t>Direction of propagation</a:t>
            </a:r>
          </a:p>
        </p:txBody>
      </p:sp>
      <p:cxnSp>
        <p:nvCxnSpPr>
          <p:cNvPr id="63" name="Connettore 2 62"/>
          <p:cNvCxnSpPr/>
          <p:nvPr/>
        </p:nvCxnSpPr>
        <p:spPr>
          <a:xfrm>
            <a:off x="9471329" y="6351637"/>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V="1">
            <a:off x="9474230" y="546631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9122962" y="5354687"/>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66" name="CasellaDiTesto 65"/>
          <p:cNvSpPr txBox="1"/>
          <p:nvPr/>
        </p:nvSpPr>
        <p:spPr>
          <a:xfrm>
            <a:off x="11712349" y="6196019"/>
            <a:ext cx="276038" cy="369332"/>
          </a:xfrm>
          <a:prstGeom prst="rect">
            <a:avLst/>
          </a:prstGeom>
          <a:noFill/>
        </p:spPr>
        <p:txBody>
          <a:bodyPr wrap="none" rtlCol="0">
            <a:spAutoFit/>
          </a:bodyPr>
          <a:lstStyle/>
          <a:p>
            <a:r>
              <a:rPr lang="en-US" dirty="0"/>
              <a:t>z</a:t>
            </a:r>
          </a:p>
        </p:txBody>
      </p:sp>
      <p:grpSp>
        <p:nvGrpSpPr>
          <p:cNvPr id="67" name="Gruppo 66"/>
          <p:cNvGrpSpPr/>
          <p:nvPr/>
        </p:nvGrpSpPr>
        <p:grpSpPr>
          <a:xfrm>
            <a:off x="9485717" y="5915853"/>
            <a:ext cx="2021988" cy="835961"/>
            <a:chOff x="6593840" y="904983"/>
            <a:chExt cx="2021988" cy="835961"/>
          </a:xfrm>
        </p:grpSpPr>
        <p:grpSp>
          <p:nvGrpSpPr>
            <p:cNvPr id="68" name="Gruppo 67"/>
            <p:cNvGrpSpPr/>
            <p:nvPr/>
          </p:nvGrpSpPr>
          <p:grpSpPr>
            <a:xfrm>
              <a:off x="6593840" y="944837"/>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Ovale 68"/>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Freccia in giù 58"/>
          <p:cNvSpPr/>
          <p:nvPr/>
        </p:nvSpPr>
        <p:spPr>
          <a:xfrm>
            <a:off x="9523728" y="928762"/>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asellaDiTesto 59"/>
          <p:cNvSpPr txBox="1"/>
          <p:nvPr/>
        </p:nvSpPr>
        <p:spPr>
          <a:xfrm>
            <a:off x="9314377" y="491895"/>
            <a:ext cx="643125" cy="369332"/>
          </a:xfrm>
          <a:prstGeom prst="rect">
            <a:avLst/>
          </a:prstGeom>
          <a:noFill/>
        </p:spPr>
        <p:txBody>
          <a:bodyPr wrap="none" rtlCol="0">
            <a:spAutoFit/>
          </a:bodyPr>
          <a:lstStyle/>
          <a:p>
            <a:r>
              <a:rPr lang="en-US" dirty="0"/>
              <a:t>P</a:t>
            </a:r>
            <a:r>
              <a:rPr lang="en-US" baseline="-25000" dirty="0"/>
              <a:t> RF in</a:t>
            </a:r>
          </a:p>
        </p:txBody>
      </p:sp>
      <p:sp>
        <p:nvSpPr>
          <p:cNvPr id="61" name="Freccia in giù 60"/>
          <p:cNvSpPr/>
          <p:nvPr/>
        </p:nvSpPr>
        <p:spPr>
          <a:xfrm>
            <a:off x="9602609" y="4083724"/>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CasellaDiTesto 61"/>
          <p:cNvSpPr txBox="1"/>
          <p:nvPr/>
        </p:nvSpPr>
        <p:spPr>
          <a:xfrm>
            <a:off x="9465266" y="3728374"/>
            <a:ext cx="643125" cy="369332"/>
          </a:xfrm>
          <a:prstGeom prst="rect">
            <a:avLst/>
          </a:prstGeom>
          <a:noFill/>
        </p:spPr>
        <p:txBody>
          <a:bodyPr wrap="none" rtlCol="0">
            <a:spAutoFit/>
          </a:bodyPr>
          <a:lstStyle/>
          <a:p>
            <a:r>
              <a:rPr lang="en-US" dirty="0"/>
              <a:t>P</a:t>
            </a:r>
            <a:r>
              <a:rPr lang="en-US" baseline="-25000" dirty="0"/>
              <a:t> RF in</a:t>
            </a:r>
          </a:p>
        </p:txBody>
      </p:sp>
      <p:sp>
        <p:nvSpPr>
          <p:cNvPr id="75" name="Freccia in giù 74"/>
          <p:cNvSpPr/>
          <p:nvPr/>
        </p:nvSpPr>
        <p:spPr>
          <a:xfrm flipV="1">
            <a:off x="11210640" y="4057057"/>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asellaDiTesto 75"/>
          <p:cNvSpPr txBox="1"/>
          <p:nvPr/>
        </p:nvSpPr>
        <p:spPr>
          <a:xfrm>
            <a:off x="10792643" y="3697016"/>
            <a:ext cx="740908" cy="369332"/>
          </a:xfrm>
          <a:prstGeom prst="rect">
            <a:avLst/>
          </a:prstGeom>
          <a:noFill/>
        </p:spPr>
        <p:txBody>
          <a:bodyPr wrap="none" rtlCol="0">
            <a:spAutoFit/>
          </a:bodyPr>
          <a:lstStyle/>
          <a:p>
            <a:r>
              <a:rPr lang="en-US" dirty="0"/>
              <a:t>P</a:t>
            </a:r>
            <a:r>
              <a:rPr lang="en-US" baseline="-25000" dirty="0"/>
              <a:t> RF out</a:t>
            </a:r>
          </a:p>
        </p:txBody>
      </p:sp>
      <p:sp>
        <p:nvSpPr>
          <p:cNvPr id="77" name="Freccia in giù 76"/>
          <p:cNvSpPr/>
          <p:nvPr/>
        </p:nvSpPr>
        <p:spPr>
          <a:xfrm rot="16200000">
            <a:off x="10399767" y="4260485"/>
            <a:ext cx="144016" cy="7238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asellaDiTesto 77"/>
          <p:cNvSpPr txBox="1"/>
          <p:nvPr/>
        </p:nvSpPr>
        <p:spPr>
          <a:xfrm>
            <a:off x="10150213" y="4206436"/>
            <a:ext cx="739305" cy="369332"/>
          </a:xfrm>
          <a:prstGeom prst="rect">
            <a:avLst/>
          </a:prstGeom>
          <a:noFill/>
        </p:spPr>
        <p:txBody>
          <a:bodyPr wrap="none" rtlCol="0">
            <a:spAutoFit/>
          </a:bodyPr>
          <a:lstStyle/>
          <a:p>
            <a:r>
              <a:rPr lang="en-US" dirty="0"/>
              <a:t>P</a:t>
            </a:r>
            <a:r>
              <a:rPr lang="en-US" baseline="-25000" dirty="0"/>
              <a:t> RF TW</a:t>
            </a:r>
          </a:p>
        </p:txBody>
      </p:sp>
      <p:graphicFrame>
        <p:nvGraphicFramePr>
          <p:cNvPr id="6" name="Oggetto 5"/>
          <p:cNvGraphicFramePr>
            <a:graphicFrameLocks noChangeAspect="1"/>
          </p:cNvGraphicFramePr>
          <p:nvPr>
            <p:extLst>
              <p:ext uri="{D42A27DB-BD31-4B8C-83A1-F6EECF244321}">
                <p14:modId xmlns:p14="http://schemas.microsoft.com/office/powerpoint/2010/main" val="2334319083"/>
              </p:ext>
            </p:extLst>
          </p:nvPr>
        </p:nvGraphicFramePr>
        <p:xfrm>
          <a:off x="2946929" y="3150584"/>
          <a:ext cx="2560638" cy="325438"/>
        </p:xfrm>
        <a:graphic>
          <a:graphicData uri="http://schemas.openxmlformats.org/presentationml/2006/ole">
            <mc:AlternateContent xmlns:mc="http://schemas.openxmlformats.org/markup-compatibility/2006">
              <mc:Choice xmlns:v="urn:schemas-microsoft-com:vml" Requires="v">
                <p:oleObj name="Equazione" r:id="rId4" imgW="1688760" imgH="215640" progId="Equation.3">
                  <p:embed/>
                </p:oleObj>
              </mc:Choice>
              <mc:Fallback>
                <p:oleObj name="Equazione" r:id="rId4" imgW="1688760" imgH="215640" progId="Equation.3">
                  <p:embed/>
                  <p:pic>
                    <p:nvPicPr>
                      <p:cNvPr id="0" name="Oggetto 22"/>
                      <p:cNvPicPr>
                        <a:picLocks noChangeAspect="1" noChangeArrowheads="1"/>
                      </p:cNvPicPr>
                      <p:nvPr/>
                    </p:nvPicPr>
                    <p:blipFill>
                      <a:blip r:embed="rId5"/>
                      <a:srcRect/>
                      <a:stretch>
                        <a:fillRect/>
                      </a:stretch>
                    </p:blipFill>
                    <p:spPr bwMode="auto">
                      <a:xfrm>
                        <a:off x="2946929" y="3150584"/>
                        <a:ext cx="2560638" cy="325438"/>
                      </a:xfrm>
                      <a:prstGeom prst="rect">
                        <a:avLst/>
                      </a:prstGeom>
                      <a:noFill/>
                      <a:ln>
                        <a:noFill/>
                      </a:ln>
                    </p:spPr>
                  </p:pic>
                </p:oleObj>
              </mc:Fallback>
            </mc:AlternateContent>
          </a:graphicData>
        </a:graphic>
      </p:graphicFrame>
      <p:sp>
        <p:nvSpPr>
          <p:cNvPr id="7" name="Parentesi graffa aperta 6"/>
          <p:cNvSpPr/>
          <p:nvPr/>
        </p:nvSpPr>
        <p:spPr>
          <a:xfrm rot="16200000">
            <a:off x="4034384" y="3255750"/>
            <a:ext cx="281063" cy="5991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CasellaDiTesto 78"/>
          <p:cNvSpPr txBox="1"/>
          <p:nvPr/>
        </p:nvSpPr>
        <p:spPr>
          <a:xfrm>
            <a:off x="9000" y="4780247"/>
            <a:ext cx="8909318" cy="1600438"/>
          </a:xfrm>
          <a:prstGeom prst="rect">
            <a:avLst/>
          </a:prstGeom>
          <a:noFill/>
        </p:spPr>
        <p:txBody>
          <a:bodyPr wrap="square" rtlCol="0">
            <a:spAutoFit/>
          </a:bodyPr>
          <a:lstStyle/>
          <a:p>
            <a:pPr algn="just"/>
            <a:r>
              <a:rPr lang="en-US" sz="1400" dirty="0">
                <a:sym typeface="Symbol"/>
              </a:rPr>
              <a:t>There is another possibility to accelerate particles: </a:t>
            </a:r>
            <a:r>
              <a:rPr lang="en-US" sz="1400" dirty="0"/>
              <a:t>using a </a:t>
            </a:r>
            <a:r>
              <a:rPr lang="en-US" sz="1400" b="1" dirty="0"/>
              <a:t>travelling wave (TW) </a:t>
            </a:r>
            <a:r>
              <a:rPr lang="en-US" sz="1400" dirty="0"/>
              <a:t>structure in which the RF wave is </a:t>
            </a:r>
            <a:r>
              <a:rPr lang="en-US" sz="1400" b="1" dirty="0"/>
              <a:t>co-propagating</a:t>
            </a:r>
            <a:r>
              <a:rPr lang="en-US" sz="1400" dirty="0"/>
              <a:t> with the beam with a </a:t>
            </a:r>
            <a:r>
              <a:rPr lang="en-US" sz="1400" b="1" dirty="0"/>
              <a:t>phase velocity equal to the beam velocity</a:t>
            </a:r>
            <a:r>
              <a:rPr lang="en-US" sz="1400" dirty="0"/>
              <a:t>.</a:t>
            </a:r>
          </a:p>
          <a:p>
            <a:pPr algn="just"/>
            <a:endParaRPr lang="en-US" sz="1400" dirty="0"/>
          </a:p>
          <a:p>
            <a:pPr algn="just"/>
            <a:endParaRPr lang="en-US" sz="1400" dirty="0"/>
          </a:p>
          <a:p>
            <a:pPr algn="just"/>
            <a:r>
              <a:rPr lang="en-US" sz="1400" dirty="0">
                <a:sym typeface="Symbol"/>
              </a:rPr>
              <a:t>Typically these structures </a:t>
            </a:r>
            <a:r>
              <a:rPr lang="en-US" sz="1400" b="1" dirty="0">
                <a:sym typeface="Symbol"/>
              </a:rPr>
              <a:t>are used for electrons </a:t>
            </a:r>
            <a:r>
              <a:rPr lang="en-US" sz="1400" dirty="0">
                <a:sym typeface="Symbol"/>
              </a:rPr>
              <a:t>because in this case the </a:t>
            </a:r>
            <a:r>
              <a:rPr lang="en-US" sz="1400" b="1" dirty="0">
                <a:sym typeface="Symbol"/>
              </a:rPr>
              <a:t>phase velocity can be constant </a:t>
            </a:r>
            <a:r>
              <a:rPr lang="en-US" sz="1400" dirty="0">
                <a:sym typeface="Symbol"/>
              </a:rPr>
              <a:t>all over the structure and equal to c. On the other hand it is difficult to modulate the phase velocity itself very quickly for a low  particle that changes its velocity during acceleration.</a:t>
            </a:r>
            <a:endParaRPr lang="en-US" sz="1400" dirty="0"/>
          </a:p>
        </p:txBody>
      </p:sp>
      <p:sp>
        <p:nvSpPr>
          <p:cNvPr id="8" name="CasellaDiTesto 7"/>
          <p:cNvSpPr txBox="1"/>
          <p:nvPr/>
        </p:nvSpPr>
        <p:spPr>
          <a:xfrm>
            <a:off x="3590106" y="3741216"/>
            <a:ext cx="1169616" cy="338554"/>
          </a:xfrm>
          <a:prstGeom prst="rect">
            <a:avLst/>
          </a:prstGeom>
          <a:noFill/>
        </p:spPr>
        <p:txBody>
          <a:bodyPr wrap="none" rtlCol="0">
            <a:spAutoFit/>
          </a:bodyPr>
          <a:lstStyle/>
          <a:p>
            <a:r>
              <a:rPr lang="en-US" sz="1600" b="1" i="1" dirty="0"/>
              <a:t>field profile</a:t>
            </a:r>
          </a:p>
        </p:txBody>
      </p:sp>
      <p:sp>
        <p:nvSpPr>
          <p:cNvPr id="80" name="CasellaDiTesto 79"/>
          <p:cNvSpPr txBox="1"/>
          <p:nvPr/>
        </p:nvSpPr>
        <p:spPr>
          <a:xfrm>
            <a:off x="4248734" y="2660249"/>
            <a:ext cx="1518364" cy="338554"/>
          </a:xfrm>
          <a:prstGeom prst="rect">
            <a:avLst/>
          </a:prstGeom>
          <a:noFill/>
        </p:spPr>
        <p:txBody>
          <a:bodyPr wrap="none" rtlCol="0">
            <a:spAutoFit/>
          </a:bodyPr>
          <a:lstStyle/>
          <a:p>
            <a:r>
              <a:rPr lang="en-US" sz="1600" b="1" i="1" dirty="0"/>
              <a:t>Time oscillation</a:t>
            </a:r>
          </a:p>
        </p:txBody>
      </p:sp>
      <p:sp>
        <p:nvSpPr>
          <p:cNvPr id="81" name="Parentesi graffa aperta 80"/>
          <p:cNvSpPr/>
          <p:nvPr/>
        </p:nvSpPr>
        <p:spPr>
          <a:xfrm rot="5400000">
            <a:off x="4788782" y="2632015"/>
            <a:ext cx="281065" cy="8986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uppo 10"/>
          <p:cNvGrpSpPr/>
          <p:nvPr/>
        </p:nvGrpSpPr>
        <p:grpSpPr>
          <a:xfrm>
            <a:off x="9582367" y="2717449"/>
            <a:ext cx="2021988" cy="828428"/>
            <a:chOff x="6370366" y="3905347"/>
            <a:chExt cx="2021988" cy="828428"/>
          </a:xfrm>
        </p:grpSpPr>
        <p:grpSp>
          <p:nvGrpSpPr>
            <p:cNvPr id="83" name="Gruppo 82"/>
            <p:cNvGrpSpPr/>
            <p:nvPr/>
          </p:nvGrpSpPr>
          <p:grpSpPr>
            <a:xfrm flipV="1">
              <a:off x="6370366" y="3937668"/>
              <a:ext cx="2021988" cy="796107"/>
              <a:chOff x="6593840" y="944837"/>
              <a:chExt cx="2021988" cy="796107"/>
            </a:xfrm>
          </p:grpSpPr>
          <p:sp>
            <p:nvSpPr>
              <p:cNvPr id="85" name="Figura a mano libera 84"/>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Figura a mano libera 85"/>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igura a mano libera 86"/>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Figura a mano libera 87"/>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Figura a mano libera 88"/>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0" name="Ovale 89"/>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uppo 90"/>
          <p:cNvGrpSpPr/>
          <p:nvPr/>
        </p:nvGrpSpPr>
        <p:grpSpPr>
          <a:xfrm>
            <a:off x="9564324" y="2730494"/>
            <a:ext cx="2021988" cy="809619"/>
            <a:chOff x="6567770" y="1759304"/>
            <a:chExt cx="2021988" cy="809619"/>
          </a:xfrm>
        </p:grpSpPr>
        <p:sp>
          <p:nvSpPr>
            <p:cNvPr id="92" name="Ovale 91"/>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2"/>
            <p:cNvGrpSpPr/>
            <p:nvPr/>
          </p:nvGrpSpPr>
          <p:grpSpPr>
            <a:xfrm>
              <a:off x="6567770" y="1772816"/>
              <a:ext cx="2021988" cy="796107"/>
              <a:chOff x="6593840" y="944837"/>
              <a:chExt cx="2021988" cy="796107"/>
            </a:xfrm>
          </p:grpSpPr>
          <p:sp>
            <p:nvSpPr>
              <p:cNvPr id="94" name="Figura a mano libera 9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igura a mano libera 9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Figura a mano libera 9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Figura a mano libera 9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Figura a mano libera 9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3" name="Freccia in giù 12"/>
          <p:cNvSpPr/>
          <p:nvPr/>
        </p:nvSpPr>
        <p:spPr>
          <a:xfrm>
            <a:off x="4506054" y="4079771"/>
            <a:ext cx="599086" cy="29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CasellaDiTesto 81"/>
          <p:cNvSpPr txBox="1"/>
          <p:nvPr/>
        </p:nvSpPr>
        <p:spPr>
          <a:xfrm>
            <a:off x="5253702" y="44645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Tree>
    <p:extLst>
      <p:ext uri="{BB962C8B-B14F-4D97-AF65-F5344CB8AC3E}">
        <p14:creationId xmlns:p14="http://schemas.microsoft.com/office/powerpoint/2010/main" val="199967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40"/>
                                        </p:tgtEl>
                                      </p:cBhvr>
                                    </p:animEffect>
                                    <p:set>
                                      <p:cBhvr>
                                        <p:cTn id="34" dur="1" fill="hold">
                                          <p:stCondLst>
                                            <p:cond delay="499"/>
                                          </p:stCondLst>
                                        </p:cTn>
                                        <p:tgtEl>
                                          <p:spTgt spid="4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fade">
                                      <p:cBhvr>
                                        <p:cTn id="53" dur="500"/>
                                        <p:tgtEl>
                                          <p:spTgt spid="9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30725"/>
                                        </p:tgtEl>
                                        <p:attrNameLst>
                                          <p:attrName>style.visibility</p:attrName>
                                        </p:attrNameLst>
                                      </p:cBhvr>
                                      <p:to>
                                        <p:strVal val="visible"/>
                                      </p:to>
                                    </p:set>
                                    <p:animEffect transition="in" filter="fade">
                                      <p:cBhvr>
                                        <p:cTn id="64" dur="500"/>
                                        <p:tgtEl>
                                          <p:spTgt spid="307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par>
                                <p:cTn id="74" presetID="10"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2500"/>
                            </p:stCondLst>
                            <p:childTnLst>
                              <p:par>
                                <p:cTn id="99" presetID="10" presetClass="entr" presetSubtype="0" fill="hold" grpId="0" nodeType="after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childTnLst>
                          </p:cTn>
                        </p:par>
                        <p:par>
                          <p:cTn id="107" fill="hold">
                            <p:stCondLst>
                              <p:cond delay="500"/>
                            </p:stCondLst>
                            <p:childTnLst>
                              <p:par>
                                <p:cTn id="108" presetID="42" presetClass="path" presetSubtype="0" accel="50000" decel="50000" fill="hold" nodeType="afterEffect">
                                  <p:stCondLst>
                                    <p:cond delay="0"/>
                                  </p:stCondLst>
                                  <p:childTnLst>
                                    <p:animMotion origin="layout" path="M -1.66667E-6 -2.22222E-6 L 0.11806 -2.22222E-6 " pathEditMode="relative" rAng="0" ptsTypes="AA">
                                      <p:cBhvr>
                                        <p:cTn id="109" dur="2000" fill="hold"/>
                                        <p:tgtEl>
                                          <p:spTgt spid="67"/>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5" grpId="0"/>
      <p:bldP spid="66" grpId="0"/>
      <p:bldP spid="59" grpId="0" animBg="1"/>
      <p:bldP spid="60" grpId="0"/>
      <p:bldP spid="61" grpId="0" animBg="1"/>
      <p:bldP spid="62" grpId="0"/>
      <p:bldP spid="75" grpId="0" animBg="1"/>
      <p:bldP spid="76" grpId="0"/>
      <p:bldP spid="77" grpId="0" animBg="1"/>
      <p:bldP spid="78" grpId="0"/>
      <p:bldP spid="79"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0" name="Figura a mano libera 25619"/>
          <p:cNvSpPr/>
          <p:nvPr/>
        </p:nvSpPr>
        <p:spPr>
          <a:xfrm>
            <a:off x="8204087" y="1894641"/>
            <a:ext cx="2771192" cy="19594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CasellaDiTesto 1"/>
          <p:cNvSpPr txBox="1"/>
          <p:nvPr/>
        </p:nvSpPr>
        <p:spPr>
          <a:xfrm>
            <a:off x="192000" y="-101629"/>
            <a:ext cx="12148710" cy="646331"/>
          </a:xfrm>
          <a:prstGeom prst="rect">
            <a:avLst/>
          </a:prstGeom>
          <a:noFill/>
        </p:spPr>
        <p:txBody>
          <a:bodyPr wrap="none" rtlCol="0">
            <a:spAutoFit/>
          </a:bodyPr>
          <a:lstStyle/>
          <a:p>
            <a:r>
              <a:rPr lang="en-US" sz="3600" b="1" dirty="0"/>
              <a:t>TW CAVITIES: CIRCULAR WAVEGUIDE AND DISPERSION CURVE </a:t>
            </a:r>
          </a:p>
        </p:txBody>
      </p:sp>
      <p:sp>
        <p:nvSpPr>
          <p:cNvPr id="3" name="Text Box 3"/>
          <p:cNvSpPr txBox="1">
            <a:spLocks noChangeArrowheads="1"/>
          </p:cNvSpPr>
          <p:nvPr/>
        </p:nvSpPr>
        <p:spPr bwMode="auto">
          <a:xfrm>
            <a:off x="120000" y="709111"/>
            <a:ext cx="12072000" cy="523220"/>
          </a:xfrm>
          <a:prstGeom prst="rect">
            <a:avLst/>
          </a:prstGeom>
          <a:solidFill>
            <a:schemeClr val="bg1"/>
          </a:solidFill>
          <a:ln w="9525">
            <a:noFill/>
            <a:miter lim="800000"/>
            <a:headEnd/>
            <a:tailEnd/>
          </a:ln>
          <a:effectLst/>
        </p:spPr>
        <p:txBody>
          <a:bodyPr wrap="square">
            <a:spAutoFit/>
          </a:bodyPr>
          <a:lstStyle/>
          <a:p>
            <a:pPr algn="just" eaLnBrk="1" hangingPunct="1"/>
            <a:r>
              <a:rPr lang="en-US" sz="1400" dirty="0">
                <a:solidFill>
                  <a:srgbClr val="990033"/>
                </a:solidFill>
                <a:cs typeface="Times New Roman" pitchFamily="18" charset="0"/>
              </a:rPr>
              <a:t>In </a:t>
            </a:r>
            <a:r>
              <a:rPr lang="en-US" sz="1400" b="1" dirty="0">
                <a:solidFill>
                  <a:srgbClr val="990033"/>
                </a:solidFill>
                <a:cs typeface="Times New Roman" pitchFamily="18" charset="0"/>
              </a:rPr>
              <a:t>TW structures</a:t>
            </a:r>
            <a:r>
              <a:rPr lang="en-US" sz="1400" dirty="0">
                <a:solidFill>
                  <a:srgbClr val="990033"/>
                </a:solidFill>
                <a:cs typeface="Times New Roman" pitchFamily="18" charset="0"/>
              </a:rPr>
              <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a:t>
            </a:r>
            <a:r>
              <a:rPr lang="en-US" sz="1400" dirty="0">
                <a:solidFill>
                  <a:srgbClr val="990033"/>
                </a:solidFill>
                <a:cs typeface="Times New Roman" pitchFamily="18" charset="0"/>
              </a:rPr>
              <a:t>travel together with the beam in a special guide in which the </a:t>
            </a:r>
            <a:r>
              <a:rPr lang="en-US" sz="1400" b="1" dirty="0">
                <a:solidFill>
                  <a:srgbClr val="990033"/>
                </a:solidFill>
                <a:cs typeface="Times New Roman" pitchFamily="18" charset="0"/>
              </a:rPr>
              <a:t>phase velocity of the wave matches the particle velocity (v)</a:t>
            </a:r>
            <a:r>
              <a:rPr lang="en-US" sz="1400" dirty="0">
                <a:solidFill>
                  <a:srgbClr val="990033"/>
                </a:solidFill>
                <a:cs typeface="Times New Roman" pitchFamily="18" charset="0"/>
              </a:rPr>
              <a:t>.  In this case the beam absorbs energy from the wave and it is </a:t>
            </a:r>
            <a:r>
              <a:rPr lang="en-US" sz="1400" b="1" dirty="0">
                <a:solidFill>
                  <a:srgbClr val="990033"/>
                </a:solidFill>
                <a:cs typeface="Times New Roman" pitchFamily="18" charset="0"/>
              </a:rPr>
              <a:t>continuously accelerated</a:t>
            </a:r>
            <a:r>
              <a:rPr lang="en-US" sz="1400" dirty="0">
                <a:solidFill>
                  <a:srgbClr val="990033"/>
                </a:solidFill>
                <a:cs typeface="Times New Roman" pitchFamily="18" charset="0"/>
              </a:rPr>
              <a:t>.</a:t>
            </a:r>
          </a:p>
        </p:txBody>
      </p:sp>
      <p:sp>
        <p:nvSpPr>
          <p:cNvPr id="4" name="Text Box 5"/>
          <p:cNvSpPr txBox="1">
            <a:spLocks noChangeArrowheads="1"/>
          </p:cNvSpPr>
          <p:nvPr/>
        </p:nvSpPr>
        <p:spPr bwMode="auto">
          <a:xfrm>
            <a:off x="49180" y="3997855"/>
            <a:ext cx="6712195" cy="1169551"/>
          </a:xfrm>
          <a:prstGeom prst="rect">
            <a:avLst/>
          </a:prstGeom>
          <a:solidFill>
            <a:schemeClr val="bg1"/>
          </a:solidFill>
          <a:ln w="9525">
            <a:noFill/>
            <a:miter lim="800000"/>
            <a:headEnd/>
            <a:tailEnd/>
          </a:ln>
          <a:effectLst/>
        </p:spPr>
        <p:txBody>
          <a:bodyPr wrap="square">
            <a:spAutoFit/>
          </a:bodyPr>
          <a:lstStyle/>
          <a:p>
            <a:pPr algn="just"/>
            <a:r>
              <a:rPr lang="en-US" sz="1400" dirty="0">
                <a:solidFill>
                  <a:srgbClr val="990033"/>
                </a:solidFill>
              </a:rPr>
              <a:t>As example if we consider a simple circular waveguide the first propagating mode </a:t>
            </a:r>
            <a:r>
              <a:rPr lang="en-US" sz="1400" dirty="0">
                <a:solidFill>
                  <a:srgbClr val="990033"/>
                </a:solidFill>
                <a:cs typeface="Times New Roman" pitchFamily="18" charset="0"/>
              </a:rPr>
              <a:t>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is the TM</a:t>
            </a:r>
            <a:r>
              <a:rPr lang="en-US" sz="1400" baseline="-25000" dirty="0">
                <a:solidFill>
                  <a:srgbClr val="990033"/>
                </a:solidFill>
                <a:cs typeface="Times New Roman" pitchFamily="18" charset="0"/>
                <a:sym typeface="Symbol"/>
              </a:rPr>
              <a:t>01</a:t>
            </a:r>
            <a:r>
              <a:rPr lang="en-US" sz="1400" dirty="0">
                <a:solidFill>
                  <a:srgbClr val="990033"/>
                </a:solidFill>
                <a:cs typeface="Times New Roman" pitchFamily="18" charset="0"/>
                <a:sym typeface="Symbol"/>
              </a:rPr>
              <a:t> mode.</a:t>
            </a:r>
          </a:p>
          <a:p>
            <a:pPr algn="just"/>
            <a:r>
              <a:rPr lang="en-US" sz="1400" dirty="0">
                <a:solidFill>
                  <a:srgbClr val="990033"/>
                </a:solidFill>
                <a:cs typeface="Times New Roman" pitchFamily="18" charset="0"/>
                <a:sym typeface="Symbol"/>
              </a:rPr>
              <a:t>Nevertheless b</a:t>
            </a:r>
            <a:r>
              <a:rPr lang="en-US" sz="1400" dirty="0">
                <a:solidFill>
                  <a:srgbClr val="990033"/>
                </a:solidFill>
                <a:cs typeface="Times New Roman" pitchFamily="18" charset="0"/>
              </a:rPr>
              <a:t>y solving the wave equation it turns out that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propagating in this </a:t>
            </a:r>
            <a:r>
              <a:rPr lang="en-US" sz="1400" b="1" dirty="0">
                <a:solidFill>
                  <a:srgbClr val="990033"/>
                </a:solidFill>
                <a:cs typeface="Times New Roman" pitchFamily="18" charset="0"/>
              </a:rPr>
              <a:t>constant cross section waveguide</a:t>
            </a:r>
            <a:r>
              <a:rPr lang="en-US" sz="1400" dirty="0">
                <a:solidFill>
                  <a:srgbClr val="990033"/>
                </a:solidFill>
                <a:cs typeface="Times New Roman" pitchFamily="18" charset="0"/>
              </a:rPr>
              <a:t> will </a:t>
            </a:r>
            <a:r>
              <a:rPr lang="en-US" sz="1400" b="1" dirty="0">
                <a:solidFill>
                  <a:srgbClr val="990033"/>
                </a:solidFill>
                <a:cs typeface="Times New Roman" pitchFamily="18" charset="0"/>
              </a:rPr>
              <a:t>never be synchronous with a particle beam </a:t>
            </a:r>
            <a:r>
              <a:rPr lang="en-US" sz="1400" dirty="0">
                <a:solidFill>
                  <a:srgbClr val="990033"/>
                </a:solidFill>
                <a:cs typeface="Times New Roman" pitchFamily="18" charset="0"/>
              </a:rPr>
              <a:t>since the </a:t>
            </a:r>
            <a:r>
              <a:rPr lang="en-US" sz="1400" b="1" dirty="0">
                <a:solidFill>
                  <a:srgbClr val="990033"/>
                </a:solidFill>
                <a:cs typeface="Times New Roman" pitchFamily="18" charset="0"/>
              </a:rPr>
              <a:t>phase velocity is always larger than the speed of light c</a:t>
            </a:r>
            <a:r>
              <a:rPr lang="en-US" sz="1400" dirty="0">
                <a:solidFill>
                  <a:srgbClr val="990033"/>
                </a:solidFill>
                <a:cs typeface="Times New Roman" pitchFamily="18" charset="0"/>
              </a:rPr>
              <a:t>.</a:t>
            </a:r>
            <a:r>
              <a:rPr lang="en-US" sz="1400" dirty="0">
                <a:solidFill>
                  <a:srgbClr val="990033"/>
                </a:solidFill>
              </a:rPr>
              <a:t> </a:t>
            </a:r>
          </a:p>
        </p:txBody>
      </p:sp>
      <p:graphicFrame>
        <p:nvGraphicFramePr>
          <p:cNvPr id="7" name="Oggetto 6"/>
          <p:cNvGraphicFramePr>
            <a:graphicFrameLocks noChangeAspect="1"/>
          </p:cNvGraphicFramePr>
          <p:nvPr>
            <p:extLst>
              <p:ext uri="{D42A27DB-BD31-4B8C-83A1-F6EECF244321}">
                <p14:modId xmlns:p14="http://schemas.microsoft.com/office/powerpoint/2010/main" val="2431946618"/>
              </p:ext>
            </p:extLst>
          </p:nvPr>
        </p:nvGraphicFramePr>
        <p:xfrm>
          <a:off x="609368" y="5388130"/>
          <a:ext cx="3205738" cy="478665"/>
        </p:xfrm>
        <a:graphic>
          <a:graphicData uri="http://schemas.openxmlformats.org/presentationml/2006/ole">
            <mc:AlternateContent xmlns:mc="http://schemas.openxmlformats.org/markup-compatibility/2006">
              <mc:Choice xmlns:v="urn:schemas-microsoft-com:vml" Requires="v">
                <p:oleObj name="Equazione" r:id="rId2" imgW="1879560" imgH="279360" progId="Equation.3">
                  <p:embed/>
                </p:oleObj>
              </mc:Choice>
              <mc:Fallback>
                <p:oleObj name="Equazione" r:id="rId2" imgW="1879560" imgH="279360" progId="Equation.3">
                  <p:embed/>
                  <p:pic>
                    <p:nvPicPr>
                      <p:cNvPr id="7" name="Oggetto 6"/>
                      <p:cNvPicPr>
                        <a:picLocks noChangeAspect="1" noChangeArrowheads="1"/>
                      </p:cNvPicPr>
                      <p:nvPr/>
                    </p:nvPicPr>
                    <p:blipFill>
                      <a:blip r:embed="rId3"/>
                      <a:srcRect/>
                      <a:stretch>
                        <a:fillRect/>
                      </a:stretch>
                    </p:blipFill>
                    <p:spPr bwMode="auto">
                      <a:xfrm>
                        <a:off x="609368" y="5388130"/>
                        <a:ext cx="3205738" cy="478665"/>
                      </a:xfrm>
                      <a:prstGeom prst="rect">
                        <a:avLst/>
                      </a:prstGeom>
                      <a:noFill/>
                      <a:ln>
                        <a:noFill/>
                      </a:ln>
                    </p:spPr>
                  </p:pic>
                </p:oleObj>
              </mc:Fallback>
            </mc:AlternateContent>
          </a:graphicData>
        </a:graphic>
      </p:graphicFrame>
      <p:pic>
        <p:nvPicPr>
          <p:cNvPr id="25609"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268" t="3017" b="7430"/>
          <a:stretch/>
        </p:blipFill>
        <p:spPr bwMode="auto">
          <a:xfrm>
            <a:off x="2044215" y="1975640"/>
            <a:ext cx="2929398" cy="197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in giù 5"/>
          <p:cNvSpPr/>
          <p:nvPr/>
        </p:nvSpPr>
        <p:spPr>
          <a:xfrm>
            <a:off x="2934459" y="1196752"/>
            <a:ext cx="260730" cy="35577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0317952" y="4262396"/>
            <a:ext cx="1252186" cy="461665"/>
          </a:xfrm>
          <a:prstGeom prst="rect">
            <a:avLst/>
          </a:prstGeom>
          <a:noFill/>
        </p:spPr>
        <p:txBody>
          <a:bodyPr wrap="square" rtlCol="0">
            <a:spAutoFit/>
          </a:bodyPr>
          <a:lstStyle/>
          <a:p>
            <a:pPr algn="ctr"/>
            <a:r>
              <a:rPr lang="en-US" sz="1200" dirty="0">
                <a:sym typeface="Symbol"/>
              </a:rPr>
              <a:t>(propagation constant)</a:t>
            </a:r>
            <a:endParaRPr lang="en-US" sz="1200" dirty="0"/>
          </a:p>
        </p:txBody>
      </p:sp>
      <p:sp>
        <p:nvSpPr>
          <p:cNvPr id="32" name="CasellaDiTesto 31"/>
          <p:cNvSpPr txBox="1"/>
          <p:nvPr/>
        </p:nvSpPr>
        <p:spPr>
          <a:xfrm>
            <a:off x="7276743" y="1246369"/>
            <a:ext cx="2814566" cy="369332"/>
          </a:xfrm>
          <a:prstGeom prst="rect">
            <a:avLst/>
          </a:prstGeom>
          <a:noFill/>
        </p:spPr>
        <p:txBody>
          <a:bodyPr wrap="square" rtlCol="0">
            <a:spAutoFit/>
          </a:bodyPr>
          <a:lstStyle/>
          <a:p>
            <a:r>
              <a:rPr lang="en-US" dirty="0">
                <a:sym typeface="Symbol"/>
              </a:rPr>
              <a:t>=2f </a:t>
            </a:r>
            <a:r>
              <a:rPr lang="en-US" sz="1400" dirty="0">
                <a:sym typeface="Symbol"/>
              </a:rPr>
              <a:t>(f=RF generator frequency)</a:t>
            </a:r>
            <a:endParaRPr lang="en-US" sz="1400" baseline="-25000" dirty="0"/>
          </a:p>
        </p:txBody>
      </p:sp>
      <p:sp>
        <p:nvSpPr>
          <p:cNvPr id="43" name="CasellaDiTesto 42"/>
          <p:cNvSpPr txBox="1"/>
          <p:nvPr/>
        </p:nvSpPr>
        <p:spPr>
          <a:xfrm>
            <a:off x="8926568" y="4884474"/>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sp>
        <p:nvSpPr>
          <p:cNvPr id="50" name="CasellaDiTesto 49"/>
          <p:cNvSpPr txBox="1"/>
          <p:nvPr/>
        </p:nvSpPr>
        <p:spPr>
          <a:xfrm>
            <a:off x="1978879" y="1573558"/>
            <a:ext cx="2377061" cy="369332"/>
          </a:xfrm>
          <a:prstGeom prst="rect">
            <a:avLst/>
          </a:prstGeom>
          <a:noFill/>
        </p:spPr>
        <p:txBody>
          <a:bodyPr wrap="none" rtlCol="0">
            <a:spAutoFit/>
          </a:bodyPr>
          <a:lstStyle/>
          <a:p>
            <a:r>
              <a:rPr lang="en-US" b="1" i="1" dirty="0"/>
              <a:t>CIRCULAR WAVEGUIDE</a:t>
            </a:r>
          </a:p>
        </p:txBody>
      </p:sp>
      <p:cxnSp>
        <p:nvCxnSpPr>
          <p:cNvPr id="48" name="Connettore 2 47"/>
          <p:cNvCxnSpPr/>
          <p:nvPr/>
        </p:nvCxnSpPr>
        <p:spPr>
          <a:xfrm flipV="1">
            <a:off x="8222748" y="4846585"/>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8222748" y="1573558"/>
            <a:ext cx="0" cy="32768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a:off x="3989076" y="5416065"/>
            <a:ext cx="335902" cy="289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 name="Oggetto 40"/>
          <p:cNvGraphicFramePr>
            <a:graphicFrameLocks noChangeAspect="1"/>
          </p:cNvGraphicFramePr>
          <p:nvPr>
            <p:extLst>
              <p:ext uri="{D42A27DB-BD31-4B8C-83A1-F6EECF244321}">
                <p14:modId xmlns:p14="http://schemas.microsoft.com/office/powerpoint/2010/main" val="3182876656"/>
              </p:ext>
            </p:extLst>
          </p:nvPr>
        </p:nvGraphicFramePr>
        <p:xfrm>
          <a:off x="4524730" y="5176711"/>
          <a:ext cx="1668714" cy="732313"/>
        </p:xfrm>
        <a:graphic>
          <a:graphicData uri="http://schemas.openxmlformats.org/presentationml/2006/ole">
            <mc:AlternateContent xmlns:mc="http://schemas.openxmlformats.org/markup-compatibility/2006">
              <mc:Choice xmlns:v="urn:schemas-microsoft-com:vml" Requires="v">
                <p:oleObj name="Equazione" r:id="rId5" imgW="901440" imgH="393480" progId="Equation.3">
                  <p:embed/>
                </p:oleObj>
              </mc:Choice>
              <mc:Fallback>
                <p:oleObj name="Equazione" r:id="rId5" imgW="901440" imgH="393480" progId="Equation.3">
                  <p:embed/>
                  <p:pic>
                    <p:nvPicPr>
                      <p:cNvPr id="41" name="Oggetto 40"/>
                      <p:cNvPicPr>
                        <a:picLocks noChangeAspect="1" noChangeArrowheads="1"/>
                      </p:cNvPicPr>
                      <p:nvPr/>
                    </p:nvPicPr>
                    <p:blipFill>
                      <a:blip r:embed="rId6"/>
                      <a:srcRect/>
                      <a:stretch>
                        <a:fillRect/>
                      </a:stretch>
                    </p:blipFill>
                    <p:spPr bwMode="auto">
                      <a:xfrm>
                        <a:off x="4524730" y="5176711"/>
                        <a:ext cx="1668714" cy="732313"/>
                      </a:xfrm>
                      <a:prstGeom prst="rect">
                        <a:avLst/>
                      </a:prstGeom>
                      <a:noFill/>
                      <a:ln>
                        <a:noFill/>
                      </a:ln>
                    </p:spPr>
                  </p:pic>
                </p:oleObj>
              </mc:Fallback>
            </mc:AlternateContent>
          </a:graphicData>
        </a:graphic>
      </p:graphicFrame>
      <p:sp>
        <p:nvSpPr>
          <p:cNvPr id="60" name="CasellaDiTesto 59"/>
          <p:cNvSpPr txBox="1"/>
          <p:nvPr/>
        </p:nvSpPr>
        <p:spPr>
          <a:xfrm>
            <a:off x="7753029" y="3255233"/>
            <a:ext cx="596291"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baseline="-25000" dirty="0"/>
          </a:p>
        </p:txBody>
      </p:sp>
      <p:cxnSp>
        <p:nvCxnSpPr>
          <p:cNvPr id="61" name="Connettore 1 60"/>
          <p:cNvCxnSpPr/>
          <p:nvPr/>
        </p:nvCxnSpPr>
        <p:spPr>
          <a:xfrm>
            <a:off x="8237866" y="3526388"/>
            <a:ext cx="89232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603" name="Connettore 1 25602"/>
          <p:cNvCxnSpPr/>
          <p:nvPr/>
        </p:nvCxnSpPr>
        <p:spPr>
          <a:xfrm flipH="1">
            <a:off x="9113203" y="3526388"/>
            <a:ext cx="1868" cy="1324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604" name="Ovale 25603"/>
          <p:cNvSpPr/>
          <p:nvPr/>
        </p:nvSpPr>
        <p:spPr>
          <a:xfrm>
            <a:off x="9061585" y="3480223"/>
            <a:ext cx="105110" cy="923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06" name="Connettore 1 25605"/>
          <p:cNvCxnSpPr/>
          <p:nvPr/>
        </p:nvCxnSpPr>
        <p:spPr>
          <a:xfrm flipH="1">
            <a:off x="8222749" y="3551482"/>
            <a:ext cx="886603" cy="1298915"/>
          </a:xfrm>
          <a:prstGeom prst="line">
            <a:avLst/>
          </a:prstGeom>
        </p:spPr>
        <p:style>
          <a:lnRef idx="1">
            <a:schemeClr val="accent1"/>
          </a:lnRef>
          <a:fillRef idx="0">
            <a:schemeClr val="accent1"/>
          </a:fillRef>
          <a:effectRef idx="0">
            <a:schemeClr val="accent1"/>
          </a:effectRef>
          <a:fontRef idx="minor">
            <a:schemeClr val="tx1"/>
          </a:fontRef>
        </p:style>
      </p:cxnSp>
      <p:sp>
        <p:nvSpPr>
          <p:cNvPr id="25610" name="Arco 25609"/>
          <p:cNvSpPr/>
          <p:nvPr/>
        </p:nvSpPr>
        <p:spPr>
          <a:xfrm>
            <a:off x="8051174" y="4613551"/>
            <a:ext cx="365760" cy="466068"/>
          </a:xfrm>
          <a:prstGeom prst="arc">
            <a:avLst>
              <a:gd name="adj1" fmla="val 1816480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1" name="CasellaDiTesto 25610"/>
          <p:cNvSpPr txBox="1"/>
          <p:nvPr/>
        </p:nvSpPr>
        <p:spPr>
          <a:xfrm>
            <a:off x="8441469" y="4475727"/>
            <a:ext cx="943913" cy="307777"/>
          </a:xfrm>
          <a:prstGeom prst="rect">
            <a:avLst/>
          </a:prstGeom>
          <a:noFill/>
        </p:spPr>
        <p:txBody>
          <a:bodyPr wrap="none" rtlCol="0">
            <a:spAutoFit/>
          </a:bodyPr>
          <a:lstStyle/>
          <a:p>
            <a:r>
              <a:rPr lang="en-US" sz="1400" dirty="0"/>
              <a:t>tan(</a:t>
            </a:r>
            <a:r>
              <a:rPr lang="en-US" sz="1400" dirty="0">
                <a:sym typeface="Symbol" panose="05050102010706020507" pitchFamily="18" charset="2"/>
              </a:rPr>
              <a:t></a:t>
            </a:r>
            <a:r>
              <a:rPr lang="en-US" sz="1400" dirty="0"/>
              <a:t>)=</a:t>
            </a:r>
            <a:r>
              <a:rPr lang="en-US" sz="1400" dirty="0" err="1"/>
              <a:t>v</a:t>
            </a:r>
            <a:r>
              <a:rPr lang="en-US" sz="1400" baseline="-25000" dirty="0" err="1"/>
              <a:t>ph</a:t>
            </a:r>
            <a:endParaRPr lang="en-US" sz="1400" baseline="-25000" dirty="0"/>
          </a:p>
        </p:txBody>
      </p:sp>
      <p:cxnSp>
        <p:nvCxnSpPr>
          <p:cNvPr id="76" name="Connettore 1 75"/>
          <p:cNvCxnSpPr/>
          <p:nvPr/>
        </p:nvCxnSpPr>
        <p:spPr>
          <a:xfrm flipH="1">
            <a:off x="8237866" y="1816520"/>
            <a:ext cx="2914695" cy="303387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5619" name="Oggetto 25618"/>
          <p:cNvGraphicFramePr>
            <a:graphicFrameLocks noChangeAspect="1"/>
          </p:cNvGraphicFramePr>
          <p:nvPr>
            <p:extLst>
              <p:ext uri="{D42A27DB-BD31-4B8C-83A1-F6EECF244321}">
                <p14:modId xmlns:p14="http://schemas.microsoft.com/office/powerpoint/2010/main" val="990966854"/>
              </p:ext>
            </p:extLst>
          </p:nvPr>
        </p:nvGraphicFramePr>
        <p:xfrm>
          <a:off x="11160596" y="1469271"/>
          <a:ext cx="542925" cy="527050"/>
        </p:xfrm>
        <a:graphic>
          <a:graphicData uri="http://schemas.openxmlformats.org/presentationml/2006/ole">
            <mc:AlternateContent xmlns:mc="http://schemas.openxmlformats.org/markup-compatibility/2006">
              <mc:Choice xmlns:v="urn:schemas-microsoft-com:vml" Requires="v">
                <p:oleObj name="Equazione" r:id="rId7" imgW="406080" imgH="393480" progId="Equation.3">
                  <p:embed/>
                </p:oleObj>
              </mc:Choice>
              <mc:Fallback>
                <p:oleObj name="Equazione" r:id="rId7" imgW="406080" imgH="393480" progId="Equation.3">
                  <p:embed/>
                  <p:pic>
                    <p:nvPicPr>
                      <p:cNvPr id="25619" name="Oggetto 25618"/>
                      <p:cNvPicPr>
                        <a:picLocks noChangeAspect="1" noChangeArrowheads="1"/>
                      </p:cNvPicPr>
                      <p:nvPr/>
                    </p:nvPicPr>
                    <p:blipFill>
                      <a:blip r:embed="rId8"/>
                      <a:srcRect/>
                      <a:stretch>
                        <a:fillRect/>
                      </a:stretch>
                    </p:blipFill>
                    <p:spPr bwMode="auto">
                      <a:xfrm>
                        <a:off x="11160596" y="1469271"/>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 name="CasellaDiTesto 89"/>
          <p:cNvSpPr txBox="1"/>
          <p:nvPr/>
        </p:nvSpPr>
        <p:spPr>
          <a:xfrm>
            <a:off x="9794472" y="4869614"/>
            <a:ext cx="444352" cy="369332"/>
          </a:xfrm>
          <a:prstGeom prst="rect">
            <a:avLst/>
          </a:prstGeom>
          <a:noFill/>
        </p:spPr>
        <p:txBody>
          <a:bodyPr wrap="none" rtlCol="0">
            <a:spAutoFit/>
          </a:bodyPr>
          <a:lstStyle/>
          <a:p>
            <a:r>
              <a:rPr lang="en-US" dirty="0">
                <a:sym typeface="Symbol"/>
              </a:rPr>
              <a:t>k</a:t>
            </a:r>
            <a:r>
              <a:rPr lang="en-US" baseline="-25000" dirty="0">
                <a:sym typeface="Symbol"/>
              </a:rPr>
              <a:t>2</a:t>
            </a:r>
            <a:r>
              <a:rPr lang="en-US" baseline="30000" dirty="0">
                <a:sym typeface="Symbol"/>
              </a:rPr>
              <a:t>*</a:t>
            </a:r>
            <a:endParaRPr lang="en-US" baseline="30000" dirty="0"/>
          </a:p>
        </p:txBody>
      </p:sp>
      <p:sp>
        <p:nvSpPr>
          <p:cNvPr id="91" name="CasellaDiTesto 90"/>
          <p:cNvSpPr txBox="1"/>
          <p:nvPr/>
        </p:nvSpPr>
        <p:spPr>
          <a:xfrm>
            <a:off x="7528180" y="2668342"/>
            <a:ext cx="705875" cy="369332"/>
          </a:xfrm>
          <a:prstGeom prst="rect">
            <a:avLst/>
          </a:prstGeom>
          <a:noFill/>
        </p:spPr>
        <p:txBody>
          <a:bodyPr wrap="square" rtlCol="0">
            <a:spAutoFit/>
          </a:bodyPr>
          <a:lstStyle/>
          <a:p>
            <a:r>
              <a:rPr lang="en-US" dirty="0">
                <a:sym typeface="Symbol"/>
              </a:rPr>
              <a:t></a:t>
            </a:r>
            <a:r>
              <a:rPr lang="en-US" baseline="-25000" dirty="0">
                <a:sym typeface="Symbol"/>
              </a:rPr>
              <a:t>RF_2</a:t>
            </a:r>
            <a:endParaRPr lang="en-US" baseline="-25000" dirty="0"/>
          </a:p>
        </p:txBody>
      </p:sp>
      <p:cxnSp>
        <p:nvCxnSpPr>
          <p:cNvPr id="92" name="Connettore 1 91"/>
          <p:cNvCxnSpPr/>
          <p:nvPr/>
        </p:nvCxnSpPr>
        <p:spPr>
          <a:xfrm flipV="1">
            <a:off x="8204087" y="2869791"/>
            <a:ext cx="1786378" cy="45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a:off x="9990466" y="2869791"/>
            <a:ext cx="1" cy="1976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Ovale 93"/>
          <p:cNvSpPr/>
          <p:nvPr/>
        </p:nvSpPr>
        <p:spPr>
          <a:xfrm>
            <a:off x="9936979" y="2823623"/>
            <a:ext cx="105110" cy="9233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29" name="CasellaDiTesto 25628"/>
          <p:cNvSpPr txBox="1"/>
          <p:nvPr/>
        </p:nvSpPr>
        <p:spPr>
          <a:xfrm>
            <a:off x="8926569" y="1573557"/>
            <a:ext cx="1741887" cy="369332"/>
          </a:xfrm>
          <a:prstGeom prst="rect">
            <a:avLst/>
          </a:prstGeom>
          <a:noFill/>
        </p:spPr>
        <p:txBody>
          <a:bodyPr wrap="none" rtlCol="0">
            <a:spAutoFit/>
          </a:bodyPr>
          <a:lstStyle/>
          <a:p>
            <a:r>
              <a:rPr lang="en-US" dirty="0"/>
              <a:t>Dispersion curve</a:t>
            </a:r>
          </a:p>
        </p:txBody>
      </p:sp>
      <p:cxnSp>
        <p:nvCxnSpPr>
          <p:cNvPr id="120" name="Connettore 2 119"/>
          <p:cNvCxnSpPr/>
          <p:nvPr/>
        </p:nvCxnSpPr>
        <p:spPr>
          <a:xfrm flipV="1">
            <a:off x="8334931" y="6077337"/>
            <a:ext cx="2929110" cy="62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V="1">
            <a:off x="8337832" y="5198234"/>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7986564" y="509589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3" name="CasellaDiTesto 122"/>
          <p:cNvSpPr txBox="1"/>
          <p:nvPr/>
        </p:nvSpPr>
        <p:spPr>
          <a:xfrm>
            <a:off x="11338389" y="5928436"/>
            <a:ext cx="276038" cy="369332"/>
          </a:xfrm>
          <a:prstGeom prst="rect">
            <a:avLst/>
          </a:prstGeom>
          <a:noFill/>
        </p:spPr>
        <p:txBody>
          <a:bodyPr wrap="none" rtlCol="0">
            <a:spAutoFit/>
          </a:bodyPr>
          <a:lstStyle/>
          <a:p>
            <a:r>
              <a:rPr lang="en-US" dirty="0"/>
              <a:t>z</a:t>
            </a:r>
          </a:p>
        </p:txBody>
      </p:sp>
      <p:grpSp>
        <p:nvGrpSpPr>
          <p:cNvPr id="125" name="Gruppo 124"/>
          <p:cNvGrpSpPr/>
          <p:nvPr/>
        </p:nvGrpSpPr>
        <p:grpSpPr>
          <a:xfrm>
            <a:off x="8349319" y="5687631"/>
            <a:ext cx="2021988" cy="796107"/>
            <a:chOff x="6593840" y="944837"/>
            <a:chExt cx="2021988" cy="796107"/>
          </a:xfrm>
        </p:grpSpPr>
        <p:sp>
          <p:nvSpPr>
            <p:cNvPr id="127" name="Figura a mano libera 126"/>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igura a mano libera 127"/>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Figura a mano libera 128"/>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igura a mano libera 129"/>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6" name="Ovale 125"/>
          <p:cNvSpPr/>
          <p:nvPr/>
        </p:nvSpPr>
        <p:spPr>
          <a:xfrm>
            <a:off x="8487719" y="564777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33" name="Cilindro 25632"/>
          <p:cNvSpPr/>
          <p:nvPr/>
        </p:nvSpPr>
        <p:spPr>
          <a:xfrm rot="5400000">
            <a:off x="9078029" y="4044198"/>
            <a:ext cx="1159975" cy="3912821"/>
          </a:xfrm>
          <a:prstGeom prst="can">
            <a:avLst>
              <a:gd name="adj" fmla="val 314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35" name="Oggetto 25634"/>
          <p:cNvGraphicFramePr>
            <a:graphicFrameLocks noChangeAspect="1"/>
          </p:cNvGraphicFramePr>
          <p:nvPr>
            <p:extLst>
              <p:ext uri="{D42A27DB-BD31-4B8C-83A1-F6EECF244321}">
                <p14:modId xmlns:p14="http://schemas.microsoft.com/office/powerpoint/2010/main" val="1010329591"/>
              </p:ext>
            </p:extLst>
          </p:nvPr>
        </p:nvGraphicFramePr>
        <p:xfrm>
          <a:off x="1350799" y="6006467"/>
          <a:ext cx="903372" cy="653151"/>
        </p:xfrm>
        <a:graphic>
          <a:graphicData uri="http://schemas.openxmlformats.org/presentationml/2006/ole">
            <mc:AlternateContent xmlns:mc="http://schemas.openxmlformats.org/markup-compatibility/2006">
              <mc:Choice xmlns:v="urn:schemas-microsoft-com:vml" Requires="v">
                <p:oleObj name="Equazione" r:id="rId9" imgW="660240" imgH="431640" progId="Equation.3">
                  <p:embed/>
                </p:oleObj>
              </mc:Choice>
              <mc:Fallback>
                <p:oleObj name="Equazione" r:id="rId9" imgW="660240" imgH="431640" progId="Equation.3">
                  <p:embed/>
                  <p:pic>
                    <p:nvPicPr>
                      <p:cNvPr id="25635" name="Oggetto 25634"/>
                      <p:cNvPicPr>
                        <a:picLocks noChangeAspect="1" noChangeArrowheads="1"/>
                      </p:cNvPicPr>
                      <p:nvPr/>
                    </p:nvPicPr>
                    <p:blipFill>
                      <a:blip r:embed="rId10"/>
                      <a:srcRect/>
                      <a:stretch>
                        <a:fillRect/>
                      </a:stretch>
                    </p:blipFill>
                    <p:spPr bwMode="auto">
                      <a:xfrm>
                        <a:off x="1350799" y="6006467"/>
                        <a:ext cx="903372" cy="653151"/>
                      </a:xfrm>
                      <a:prstGeom prst="rect">
                        <a:avLst/>
                      </a:prstGeom>
                      <a:noFill/>
                      <a:ln>
                        <a:noFill/>
                      </a:ln>
                    </p:spPr>
                  </p:pic>
                </p:oleObj>
              </mc:Fallback>
            </mc:AlternateContent>
          </a:graphicData>
        </a:graphic>
      </p:graphicFrame>
      <p:sp>
        <p:nvSpPr>
          <p:cNvPr id="25636" name="Parentesi graffa aperta 25635"/>
          <p:cNvSpPr/>
          <p:nvPr/>
        </p:nvSpPr>
        <p:spPr>
          <a:xfrm rot="16200000">
            <a:off x="1734445" y="5525101"/>
            <a:ext cx="282661" cy="6366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CasellaDiTesto 136"/>
          <p:cNvSpPr txBox="1"/>
          <p:nvPr/>
        </p:nvSpPr>
        <p:spPr>
          <a:xfrm>
            <a:off x="7465425" y="3649894"/>
            <a:ext cx="786438" cy="369332"/>
          </a:xfrm>
          <a:prstGeom prst="rect">
            <a:avLst/>
          </a:prstGeom>
          <a:noFill/>
        </p:spPr>
        <p:txBody>
          <a:bodyPr wrap="square" rtlCol="0">
            <a:spAutoFit/>
          </a:bodyPr>
          <a:lstStyle/>
          <a:p>
            <a:r>
              <a:rPr lang="en-US" dirty="0">
                <a:sym typeface="Symbol"/>
              </a:rPr>
              <a:t></a:t>
            </a:r>
            <a:r>
              <a:rPr lang="en-US" baseline="-25000" dirty="0">
                <a:sym typeface="Symbol"/>
              </a:rPr>
              <a:t>cut-off</a:t>
            </a:r>
            <a:endParaRPr lang="en-US" baseline="-25000" dirty="0"/>
          </a:p>
        </p:txBody>
      </p:sp>
      <p:sp>
        <p:nvSpPr>
          <p:cNvPr id="47" name="CasellaDiTesto 46"/>
          <p:cNvSpPr txBox="1"/>
          <p:nvPr/>
        </p:nvSpPr>
        <p:spPr>
          <a:xfrm>
            <a:off x="5507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
        <p:nvSpPr>
          <p:cNvPr id="49" name="CasellaDiTesto 48"/>
          <p:cNvSpPr txBox="1"/>
          <p:nvPr/>
        </p:nvSpPr>
        <p:spPr>
          <a:xfrm>
            <a:off x="10507120" y="4923585"/>
            <a:ext cx="1441431" cy="369332"/>
          </a:xfrm>
          <a:prstGeom prst="rect">
            <a:avLst/>
          </a:prstGeom>
          <a:noFill/>
        </p:spPr>
        <p:txBody>
          <a:bodyPr wrap="square" rtlCol="0">
            <a:spAutoFit/>
          </a:bodyPr>
          <a:lstStyle/>
          <a:p>
            <a:pPr algn="ctr"/>
            <a:r>
              <a:rPr lang="en-US" dirty="0">
                <a:sym typeface="Symbol"/>
              </a:rPr>
              <a:t>k</a:t>
            </a:r>
          </a:p>
        </p:txBody>
      </p:sp>
    </p:spTree>
    <p:extLst>
      <p:ext uri="{BB962C8B-B14F-4D97-AF65-F5344CB8AC3E}">
        <p14:creationId xmlns:p14="http://schemas.microsoft.com/office/powerpoint/2010/main" val="403701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25635"/>
                                        </p:tgtEl>
                                        <p:attrNameLst>
                                          <p:attrName>style.visibility</p:attrName>
                                        </p:attrNameLst>
                                      </p:cBhvr>
                                      <p:to>
                                        <p:strVal val="visible"/>
                                      </p:to>
                                    </p:set>
                                    <p:animEffect transition="in" filter="fade">
                                      <p:cBhvr>
                                        <p:cTn id="16" dur="500"/>
                                        <p:tgtEl>
                                          <p:spTgt spid="256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36"/>
                                        </p:tgtEl>
                                        <p:attrNameLst>
                                          <p:attrName>style.visibility</p:attrName>
                                        </p:attrNameLst>
                                      </p:cBhvr>
                                      <p:to>
                                        <p:strVal val="visible"/>
                                      </p:to>
                                    </p:set>
                                    <p:animEffect transition="in" filter="fade">
                                      <p:cBhvr>
                                        <p:cTn id="19" dur="500"/>
                                        <p:tgtEl>
                                          <p:spTgt spid="256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633"/>
                                        </p:tgtEl>
                                        <p:attrNameLst>
                                          <p:attrName>style.visibility</p:attrName>
                                        </p:attrNameLst>
                                      </p:cBhvr>
                                      <p:to>
                                        <p:strVal val="visible"/>
                                      </p:to>
                                    </p:set>
                                    <p:animEffect transition="in" filter="fade">
                                      <p:cBhvr>
                                        <p:cTn id="24" dur="500"/>
                                        <p:tgtEl>
                                          <p:spTgt spid="256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fade">
                                      <p:cBhvr>
                                        <p:cTn id="29" dur="500"/>
                                        <p:tgtEl>
                                          <p:spTgt spid="122"/>
                                        </p:tgtEl>
                                      </p:cBhvr>
                                    </p:animEffect>
                                  </p:childTnLst>
                                </p:cTn>
                              </p:par>
                              <p:par>
                                <p:cTn id="30" presetID="10" presetClass="entr" presetSubtype="0" fill="hold"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500"/>
                                        <p:tgtEl>
                                          <p:spTgt spid="1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88889E-6 -1.48148E-6 L 0.11007 -0.00046 " pathEditMode="relative" rAng="0" ptsTypes="AA">
                                      <p:cBhvr>
                                        <p:cTn id="52" dur="2000" fill="hold"/>
                                        <p:tgtEl>
                                          <p:spTgt spid="125"/>
                                        </p:tgtEl>
                                        <p:attrNameLst>
                                          <p:attrName>ppt_x</p:attrName>
                                          <p:attrName>ppt_y</p:attrName>
                                        </p:attrNameLst>
                                      </p:cBhvr>
                                      <p:rCtr x="5503" y="-23"/>
                                    </p:animMotion>
                                  </p:childTnLst>
                                </p:cTn>
                              </p:par>
                              <p:par>
                                <p:cTn id="53" presetID="42" presetClass="path" presetSubtype="0" accel="50000" decel="50000" fill="hold" grpId="0" nodeType="withEffect">
                                  <p:stCondLst>
                                    <p:cond delay="0"/>
                                  </p:stCondLst>
                                  <p:childTnLst>
                                    <p:animMotion origin="layout" path="M -1.11111E-6 2.22222E-6 L 0.05313 -0.00023 " pathEditMode="relative" rAng="0" ptsTypes="AA">
                                      <p:cBhvr>
                                        <p:cTn id="54" dur="2000" fill="hold"/>
                                        <p:tgtEl>
                                          <p:spTgt spid="126"/>
                                        </p:tgtEl>
                                        <p:attrNameLst>
                                          <p:attrName>ppt_x</p:attrName>
                                          <p:attrName>ppt_y</p:attrName>
                                        </p:attrNameLst>
                                      </p:cBhvr>
                                      <p:rCtr x="2656" y="-23"/>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619"/>
                                        </p:tgtEl>
                                        <p:attrNameLst>
                                          <p:attrName>style.visibility</p:attrName>
                                        </p:attrNameLst>
                                      </p:cBhvr>
                                      <p:to>
                                        <p:strVal val="visible"/>
                                      </p:to>
                                    </p:set>
                                    <p:animEffect transition="in" filter="fade">
                                      <p:cBhvr>
                                        <p:cTn id="76" dur="500"/>
                                        <p:tgtEl>
                                          <p:spTgt spid="25619"/>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5610"/>
                                        </p:tgtEl>
                                        <p:attrNameLst>
                                          <p:attrName>style.visibility</p:attrName>
                                        </p:attrNameLst>
                                      </p:cBhvr>
                                      <p:to>
                                        <p:strVal val="visible"/>
                                      </p:to>
                                    </p:set>
                                    <p:animEffect transition="in" filter="fade">
                                      <p:cBhvr>
                                        <p:cTn id="84" dur="500"/>
                                        <p:tgtEl>
                                          <p:spTgt spid="256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11"/>
                                        </p:tgtEl>
                                        <p:attrNameLst>
                                          <p:attrName>style.visibility</p:attrName>
                                        </p:attrNameLst>
                                      </p:cBhvr>
                                      <p:to>
                                        <p:strVal val="visible"/>
                                      </p:to>
                                    </p:set>
                                    <p:animEffect transition="in" filter="fade">
                                      <p:cBhvr>
                                        <p:cTn id="87" dur="500"/>
                                        <p:tgtEl>
                                          <p:spTgt spid="25611"/>
                                        </p:tgtEl>
                                      </p:cBhvr>
                                    </p:animEffect>
                                  </p:childTnLst>
                                </p:cTn>
                              </p:par>
                              <p:par>
                                <p:cTn id="88" presetID="10" presetClass="entr" presetSubtype="0" fill="hold" nodeType="withEffect">
                                  <p:stCondLst>
                                    <p:cond delay="0"/>
                                  </p:stCondLst>
                                  <p:childTnLst>
                                    <p:set>
                                      <p:cBhvr>
                                        <p:cTn id="89" dur="1" fill="hold">
                                          <p:stCondLst>
                                            <p:cond delay="0"/>
                                          </p:stCondLst>
                                        </p:cTn>
                                        <p:tgtEl>
                                          <p:spTgt spid="25606"/>
                                        </p:tgtEl>
                                        <p:attrNameLst>
                                          <p:attrName>style.visibility</p:attrName>
                                        </p:attrNameLst>
                                      </p:cBhvr>
                                      <p:to>
                                        <p:strVal val="visible"/>
                                      </p:to>
                                    </p:set>
                                    <p:animEffect transition="in" filter="fade">
                                      <p:cBhvr>
                                        <p:cTn id="90" dur="500"/>
                                        <p:tgtEl>
                                          <p:spTgt spid="2560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10" presetClass="entr" presetSubtype="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04"/>
                                        </p:tgtEl>
                                        <p:attrNameLst>
                                          <p:attrName>style.visibility</p:attrName>
                                        </p:attrNameLst>
                                      </p:cBhvr>
                                      <p:to>
                                        <p:strVal val="visible"/>
                                      </p:to>
                                    </p:set>
                                    <p:animEffect transition="in" filter="fade">
                                      <p:cBhvr>
                                        <p:cTn id="99" dur="500"/>
                                        <p:tgtEl>
                                          <p:spTgt spid="2560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603"/>
                                        </p:tgtEl>
                                        <p:attrNameLst>
                                          <p:attrName>style.visibility</p:attrName>
                                        </p:attrNameLst>
                                      </p:cBhvr>
                                      <p:to>
                                        <p:strVal val="visible"/>
                                      </p:to>
                                    </p:set>
                                    <p:animEffect transition="in" filter="fade">
                                      <p:cBhvr>
                                        <p:cTn id="102" dur="500"/>
                                        <p:tgtEl>
                                          <p:spTgt spid="2560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childTnLst>
                                </p:cTn>
                              </p:par>
                              <p:par>
                                <p:cTn id="111" presetID="10"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4"/>
                                        </p:tgtEl>
                                        <p:attrNameLst>
                                          <p:attrName>style.visibility</p:attrName>
                                        </p:attrNameLst>
                                      </p:cBhvr>
                                      <p:to>
                                        <p:strVal val="visible"/>
                                      </p:to>
                                    </p:set>
                                    <p:animEffect transition="in" filter="fade">
                                      <p:cBhvr>
                                        <p:cTn id="122" dur="500"/>
                                        <p:tgtEl>
                                          <p:spTgt spid="9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500"/>
                                        <p:tgtEl>
                                          <p:spTgt spid="2562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629"/>
                                        </p:tgtEl>
                                        <p:attrNameLst>
                                          <p:attrName>style.visibility</p:attrName>
                                        </p:attrNameLst>
                                      </p:cBhvr>
                                      <p:to>
                                        <p:strVal val="visible"/>
                                      </p:to>
                                    </p:set>
                                    <p:animEffect transition="in" filter="fade">
                                      <p:cBhvr>
                                        <p:cTn id="130" dur="500"/>
                                        <p:tgtEl>
                                          <p:spTgt spid="2562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fade">
                                      <p:cBhvr>
                                        <p:cTn id="13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0" grpId="0" animBg="1"/>
      <p:bldP spid="31" grpId="0"/>
      <p:bldP spid="32" grpId="0"/>
      <p:bldP spid="43" grpId="0"/>
      <p:bldP spid="39" grpId="0" animBg="1"/>
      <p:bldP spid="60" grpId="0"/>
      <p:bldP spid="25604" grpId="0" animBg="1"/>
      <p:bldP spid="25610" grpId="0" animBg="1"/>
      <p:bldP spid="25611" grpId="0"/>
      <p:bldP spid="90" grpId="0"/>
      <p:bldP spid="91" grpId="0"/>
      <p:bldP spid="94" grpId="0" animBg="1"/>
      <p:bldP spid="25629" grpId="0"/>
      <p:bldP spid="122" grpId="0"/>
      <p:bldP spid="123" grpId="0"/>
      <p:bldP spid="126" grpId="0" animBg="1"/>
      <p:bldP spid="126" grpId="1" animBg="1"/>
      <p:bldP spid="25633" grpId="0" animBg="1"/>
      <p:bldP spid="25636" grpId="0" animBg="1"/>
      <p:bldP spid="137"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132" t="12362" r="11295" b="6313"/>
          <a:stretch/>
        </p:blipFill>
        <p:spPr bwMode="auto">
          <a:xfrm rot="20955147">
            <a:off x="7990076" y="967812"/>
            <a:ext cx="2091756" cy="154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72849" y="642996"/>
            <a:ext cx="9088258" cy="307777"/>
          </a:xfrm>
          <a:prstGeom prst="rect">
            <a:avLst/>
          </a:prstGeom>
          <a:noFill/>
          <a:ln w="9525">
            <a:noFill/>
            <a:miter lim="800000"/>
            <a:headEnd/>
            <a:tailEnd/>
          </a:ln>
          <a:effectLst/>
        </p:spPr>
        <p:txBody>
          <a:bodyPr wrap="square">
            <a:spAutoFit/>
          </a:bodyPr>
          <a:lstStyle/>
          <a:p>
            <a:pPr algn="just"/>
            <a:r>
              <a:rPr lang="en-GB" altLang="en-GB" sz="1400" dirty="0">
                <a:solidFill>
                  <a:srgbClr val="990033"/>
                </a:solidFill>
                <a:cs typeface="Times New Roman" pitchFamily="18" charset="0"/>
              </a:rPr>
              <a:t>In order to </a:t>
            </a:r>
            <a:r>
              <a:rPr lang="en-GB" altLang="en-GB" sz="1400" b="1" dirty="0">
                <a:solidFill>
                  <a:srgbClr val="990033"/>
                </a:solidFill>
                <a:cs typeface="Times New Roman" pitchFamily="18" charset="0"/>
              </a:rPr>
              <a:t>slow-down the wave phase velocity, iris-loaded periodic structure have to be used</a:t>
            </a:r>
            <a:r>
              <a:rPr lang="en-GB" altLang="en-GB" sz="1400" dirty="0">
                <a:solidFill>
                  <a:srgbClr val="990033"/>
                </a:solidFill>
                <a:cs typeface="Times New Roman" pitchFamily="18" charset="0"/>
              </a:rPr>
              <a:t>.</a:t>
            </a:r>
            <a:r>
              <a:rPr lang="en-US" altLang="en-GB" sz="1400" dirty="0">
                <a:solidFill>
                  <a:srgbClr val="990033"/>
                </a:solidFill>
                <a:cs typeface="Times New Roman" pitchFamily="18" charset="0"/>
              </a:rPr>
              <a:t> </a:t>
            </a:r>
          </a:p>
        </p:txBody>
      </p:sp>
      <p:sp>
        <p:nvSpPr>
          <p:cNvPr id="17" name="CasellaDiTesto 16"/>
          <p:cNvSpPr txBox="1"/>
          <p:nvPr/>
        </p:nvSpPr>
        <p:spPr>
          <a:xfrm>
            <a:off x="844197" y="2421000"/>
            <a:ext cx="1059906" cy="307777"/>
          </a:xfrm>
          <a:prstGeom prst="rect">
            <a:avLst/>
          </a:prstGeom>
          <a:noFill/>
        </p:spPr>
        <p:txBody>
          <a:bodyPr wrap="none" rtlCol="0">
            <a:spAutoFit/>
          </a:bodyPr>
          <a:lstStyle/>
          <a:p>
            <a:r>
              <a:rPr lang="en-US" sz="1400" dirty="0"/>
              <a:t>MODE TM</a:t>
            </a:r>
            <a:r>
              <a:rPr lang="en-US" sz="1400" baseline="-25000" dirty="0"/>
              <a:t>01</a:t>
            </a:r>
          </a:p>
        </p:txBody>
      </p:sp>
      <p:sp>
        <p:nvSpPr>
          <p:cNvPr id="19" name="CasellaDiTesto 18"/>
          <p:cNvSpPr txBox="1"/>
          <p:nvPr/>
        </p:nvSpPr>
        <p:spPr>
          <a:xfrm>
            <a:off x="6736797" y="2446811"/>
            <a:ext cx="1363515" cy="307777"/>
          </a:xfrm>
          <a:prstGeom prst="rect">
            <a:avLst/>
          </a:prstGeom>
          <a:noFill/>
        </p:spPr>
        <p:txBody>
          <a:bodyPr wrap="none" rtlCol="0">
            <a:spAutoFit/>
          </a:bodyPr>
          <a:lstStyle/>
          <a:p>
            <a:r>
              <a:rPr lang="en-US" sz="1400" dirty="0"/>
              <a:t>MODE TM</a:t>
            </a:r>
            <a:r>
              <a:rPr lang="en-US" sz="1400" baseline="-25000" dirty="0"/>
              <a:t>01</a:t>
            </a:r>
            <a:r>
              <a:rPr lang="en-US" sz="1400" dirty="0"/>
              <a:t>-like</a:t>
            </a:r>
          </a:p>
        </p:txBody>
      </p:sp>
      <p:graphicFrame>
        <p:nvGraphicFramePr>
          <p:cNvPr id="14" name="Oggetto 13"/>
          <p:cNvGraphicFramePr>
            <a:graphicFrameLocks noChangeAspect="1"/>
          </p:cNvGraphicFramePr>
          <p:nvPr/>
        </p:nvGraphicFramePr>
        <p:xfrm>
          <a:off x="6107113" y="3452814"/>
          <a:ext cx="2876550" cy="382587"/>
        </p:xfrm>
        <a:graphic>
          <a:graphicData uri="http://schemas.openxmlformats.org/presentationml/2006/ole">
            <mc:AlternateContent xmlns:mc="http://schemas.openxmlformats.org/markup-compatibility/2006">
              <mc:Choice xmlns:v="urn:schemas-microsoft-com:vml" Requires="v">
                <p:oleObj name="Equazione" r:id="rId3" imgW="2209680" imgH="291960" progId="Equation.3">
                  <p:embed/>
                </p:oleObj>
              </mc:Choice>
              <mc:Fallback>
                <p:oleObj name="Equazione" r:id="rId3" imgW="2209680" imgH="291960" progId="Equation.3">
                  <p:embed/>
                  <p:pic>
                    <p:nvPicPr>
                      <p:cNvPr id="14" name="Oggetto 13"/>
                      <p:cNvPicPr>
                        <a:picLocks noChangeAspect="1" noChangeArrowheads="1"/>
                      </p:cNvPicPr>
                      <p:nvPr/>
                    </p:nvPicPr>
                    <p:blipFill>
                      <a:blip r:embed="rId4"/>
                      <a:srcRect/>
                      <a:stretch>
                        <a:fillRect/>
                      </a:stretch>
                    </p:blipFill>
                    <p:spPr bwMode="auto">
                      <a:xfrm>
                        <a:off x="6107113" y="3452814"/>
                        <a:ext cx="2876550" cy="382587"/>
                      </a:xfrm>
                      <a:prstGeom prst="rect">
                        <a:avLst/>
                      </a:prstGeom>
                      <a:noFill/>
                      <a:ln>
                        <a:noFill/>
                      </a:ln>
                    </p:spPr>
                  </p:pic>
                </p:oleObj>
              </mc:Fallback>
            </mc:AlternateContent>
          </a:graphicData>
        </a:graphic>
      </p:graphicFrame>
      <p:sp>
        <p:nvSpPr>
          <p:cNvPr id="54" name="CasellaDiTesto 53"/>
          <p:cNvSpPr txBox="1"/>
          <p:nvPr/>
        </p:nvSpPr>
        <p:spPr>
          <a:xfrm>
            <a:off x="7478051" y="830556"/>
            <a:ext cx="2561920" cy="369332"/>
          </a:xfrm>
          <a:prstGeom prst="rect">
            <a:avLst/>
          </a:prstGeom>
          <a:noFill/>
        </p:spPr>
        <p:txBody>
          <a:bodyPr wrap="none" rtlCol="0">
            <a:spAutoFit/>
          </a:bodyPr>
          <a:lstStyle/>
          <a:p>
            <a:r>
              <a:rPr lang="en-US" b="1" i="1" dirty="0"/>
              <a:t>IRIS LOADED STRUCTURE</a:t>
            </a:r>
          </a:p>
        </p:txBody>
      </p:sp>
      <p:sp>
        <p:nvSpPr>
          <p:cNvPr id="8" name="Parentesi graffa aperta 7"/>
          <p:cNvSpPr/>
          <p:nvPr/>
        </p:nvSpPr>
        <p:spPr>
          <a:xfrm rot="5400000">
            <a:off x="7310257" y="3070132"/>
            <a:ext cx="209199" cy="701899"/>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6372220" y="2925001"/>
            <a:ext cx="1916625" cy="461665"/>
          </a:xfrm>
          <a:prstGeom prst="rect">
            <a:avLst/>
          </a:prstGeom>
          <a:noFill/>
        </p:spPr>
        <p:txBody>
          <a:bodyPr wrap="square" rtlCol="0">
            <a:spAutoFit/>
          </a:bodyPr>
          <a:lstStyle/>
          <a:p>
            <a:pPr algn="ctr"/>
            <a:r>
              <a:rPr lang="en-US" sz="1200" dirty="0"/>
              <a:t>Periodic (in z) </a:t>
            </a:r>
            <a:r>
              <a:rPr lang="en-US" sz="1200" dirty="0" err="1"/>
              <a:t>wih</a:t>
            </a:r>
            <a:r>
              <a:rPr lang="en-US" sz="1200" dirty="0"/>
              <a:t> period D (from </a:t>
            </a:r>
            <a:r>
              <a:rPr lang="en-US" sz="1200" dirty="0" err="1"/>
              <a:t>Floquet</a:t>
            </a:r>
            <a:r>
              <a:rPr lang="en-US" sz="1200" dirty="0"/>
              <a:t> theorem)</a:t>
            </a:r>
          </a:p>
        </p:txBody>
      </p:sp>
      <p:sp>
        <p:nvSpPr>
          <p:cNvPr id="48" name="CasellaDiTesto 47"/>
          <p:cNvSpPr txBox="1"/>
          <p:nvPr/>
        </p:nvSpPr>
        <p:spPr>
          <a:xfrm>
            <a:off x="2125644" y="-51668"/>
            <a:ext cx="7847405" cy="646331"/>
          </a:xfrm>
          <a:prstGeom prst="rect">
            <a:avLst/>
          </a:prstGeom>
          <a:noFill/>
        </p:spPr>
        <p:txBody>
          <a:bodyPr wrap="none" rtlCol="0">
            <a:spAutoFit/>
          </a:bodyPr>
          <a:lstStyle/>
          <a:p>
            <a:r>
              <a:rPr lang="en-US" sz="3600" b="1" dirty="0"/>
              <a:t>TW CAVITIES: IRIS LOADED STRUCTURES</a:t>
            </a:r>
          </a:p>
        </p:txBody>
      </p:sp>
      <p:graphicFrame>
        <p:nvGraphicFramePr>
          <p:cNvPr id="13" name="Oggetto 12"/>
          <p:cNvGraphicFramePr>
            <a:graphicFrameLocks noChangeAspect="1"/>
          </p:cNvGraphicFramePr>
          <p:nvPr>
            <p:extLst>
              <p:ext uri="{D42A27DB-BD31-4B8C-83A1-F6EECF244321}">
                <p14:modId xmlns:p14="http://schemas.microsoft.com/office/powerpoint/2010/main" val="4206373287"/>
              </p:ext>
            </p:extLst>
          </p:nvPr>
        </p:nvGraphicFramePr>
        <p:xfrm>
          <a:off x="393131" y="3450408"/>
          <a:ext cx="2316162" cy="346075"/>
        </p:xfrm>
        <a:graphic>
          <a:graphicData uri="http://schemas.openxmlformats.org/presentationml/2006/ole">
            <mc:AlternateContent xmlns:mc="http://schemas.openxmlformats.org/markup-compatibility/2006">
              <mc:Choice xmlns:v="urn:schemas-microsoft-com:vml" Requires="v">
                <p:oleObj name="Equazione" r:id="rId5" imgW="1879560" imgH="279360" progId="Equation.3">
                  <p:embed/>
                </p:oleObj>
              </mc:Choice>
              <mc:Fallback>
                <p:oleObj name="Equazione" r:id="rId5" imgW="1879560" imgH="279360" progId="Equation.3">
                  <p:embed/>
                  <p:pic>
                    <p:nvPicPr>
                      <p:cNvPr id="13" name="Oggetto 12"/>
                      <p:cNvPicPr>
                        <a:picLocks noChangeAspect="1" noChangeArrowheads="1"/>
                      </p:cNvPicPr>
                      <p:nvPr/>
                    </p:nvPicPr>
                    <p:blipFill>
                      <a:blip r:embed="rId6"/>
                      <a:srcRect/>
                      <a:stretch>
                        <a:fillRect/>
                      </a:stretch>
                    </p:blipFill>
                    <p:spPr bwMode="auto">
                      <a:xfrm>
                        <a:off x="393131" y="3450408"/>
                        <a:ext cx="23161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268" t="3017" b="7430"/>
          <a:stretch/>
        </p:blipFill>
        <p:spPr bwMode="auto">
          <a:xfrm>
            <a:off x="427477" y="1240248"/>
            <a:ext cx="1739818" cy="117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CasellaDiTesto 57"/>
          <p:cNvSpPr txBox="1"/>
          <p:nvPr/>
        </p:nvSpPr>
        <p:spPr>
          <a:xfrm>
            <a:off x="384243" y="961035"/>
            <a:ext cx="2358731" cy="369332"/>
          </a:xfrm>
          <a:prstGeom prst="rect">
            <a:avLst/>
          </a:prstGeom>
          <a:noFill/>
        </p:spPr>
        <p:txBody>
          <a:bodyPr wrap="square" rtlCol="0">
            <a:spAutoFit/>
          </a:bodyPr>
          <a:lstStyle/>
          <a:p>
            <a:r>
              <a:rPr lang="en-US" b="1" i="1" dirty="0"/>
              <a:t>CIRCULAR WAVEGUIDE</a:t>
            </a:r>
          </a:p>
        </p:txBody>
      </p:sp>
      <p:sp>
        <p:nvSpPr>
          <p:cNvPr id="18" name="Rettangolo 17"/>
          <p:cNvSpPr/>
          <p:nvPr/>
        </p:nvSpPr>
        <p:spPr>
          <a:xfrm>
            <a:off x="9117034" y="3033181"/>
            <a:ext cx="3003386" cy="738664"/>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The field in this type of structures is that of a special wave travelling within a spatial periodic profile. </a:t>
            </a:r>
          </a:p>
        </p:txBody>
      </p:sp>
      <p:cxnSp>
        <p:nvCxnSpPr>
          <p:cNvPr id="23" name="Connettore 2 22"/>
          <p:cNvCxnSpPr/>
          <p:nvPr/>
        </p:nvCxnSpPr>
        <p:spPr>
          <a:xfrm flipV="1">
            <a:off x="2553895" y="1798249"/>
            <a:ext cx="5211911" cy="286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ettangolo 58"/>
          <p:cNvSpPr/>
          <p:nvPr/>
        </p:nvSpPr>
        <p:spPr>
          <a:xfrm>
            <a:off x="6716937" y="4431839"/>
            <a:ext cx="5359018" cy="523220"/>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a:t>
            </a:r>
            <a:r>
              <a:rPr lang="en-US" sz="1400" dirty="0"/>
              <a:t>he structure can be designed to have the </a:t>
            </a:r>
            <a:r>
              <a:rPr lang="en-US" sz="1400" b="1" dirty="0"/>
              <a:t>phase velocity equal to the speed of the particles</a:t>
            </a:r>
            <a:r>
              <a:rPr lang="en-US" sz="1400" dirty="0"/>
              <a:t>. </a:t>
            </a:r>
          </a:p>
        </p:txBody>
      </p:sp>
      <p:sp>
        <p:nvSpPr>
          <p:cNvPr id="60" name="Rettangolo 59"/>
          <p:cNvSpPr/>
          <p:nvPr/>
        </p:nvSpPr>
        <p:spPr>
          <a:xfrm>
            <a:off x="6716938" y="5023800"/>
            <a:ext cx="5355062" cy="523220"/>
          </a:xfrm>
          <a:prstGeom prst="rect">
            <a:avLst/>
          </a:prstGeom>
        </p:spPr>
        <p:txBody>
          <a:bodyPr wrap="square">
            <a:spAutoFit/>
          </a:bodyPr>
          <a:lstStyle/>
          <a:p>
            <a:pPr algn="just"/>
            <a:r>
              <a:rPr lang="en-US" sz="1400" dirty="0">
                <a:sym typeface="Symbol"/>
              </a:rPr>
              <a:t></a:t>
            </a:r>
            <a:r>
              <a:rPr lang="en-US" sz="1400" dirty="0"/>
              <a:t>This allows </a:t>
            </a:r>
            <a:r>
              <a:rPr lang="en-US" sz="1400" b="1" dirty="0"/>
              <a:t>acceleration over large distances</a:t>
            </a:r>
            <a:r>
              <a:rPr lang="en-US" sz="1400" dirty="0"/>
              <a:t> (few meters, hundred of cells) with just an input coupler and a relatively </a:t>
            </a:r>
            <a:r>
              <a:rPr lang="en-US" sz="1400" b="1" dirty="0"/>
              <a:t>simple geometry</a:t>
            </a:r>
            <a:r>
              <a:rPr lang="en-US" sz="1400" dirty="0"/>
              <a:t>.</a:t>
            </a:r>
          </a:p>
        </p:txBody>
      </p:sp>
      <p:cxnSp>
        <p:nvCxnSpPr>
          <p:cNvPr id="61" name="Connettore 2 60"/>
          <p:cNvCxnSpPr>
            <a:endCxn id="19" idx="1"/>
          </p:cNvCxnSpPr>
          <p:nvPr/>
        </p:nvCxnSpPr>
        <p:spPr>
          <a:xfrm>
            <a:off x="2167295" y="2591805"/>
            <a:ext cx="4569502" cy="88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a:off x="2833973" y="3600328"/>
            <a:ext cx="321537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6" name="Figura a mano libera 65"/>
          <p:cNvSpPr/>
          <p:nvPr/>
        </p:nvSpPr>
        <p:spPr>
          <a:xfrm>
            <a:off x="923702" y="4197854"/>
            <a:ext cx="2140619" cy="13040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CasellaDiTesto 66"/>
          <p:cNvSpPr txBox="1"/>
          <p:nvPr/>
        </p:nvSpPr>
        <p:spPr>
          <a:xfrm>
            <a:off x="491523" y="4408874"/>
            <a:ext cx="507439"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sz="1400" baseline="-25000" dirty="0"/>
          </a:p>
        </p:txBody>
      </p:sp>
      <p:sp>
        <p:nvSpPr>
          <p:cNvPr id="68" name="CasellaDiTesto 67"/>
          <p:cNvSpPr txBox="1"/>
          <p:nvPr/>
        </p:nvSpPr>
        <p:spPr>
          <a:xfrm>
            <a:off x="2617209" y="6448136"/>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cxnSp>
        <p:nvCxnSpPr>
          <p:cNvPr id="69" name="Connettore 2 68"/>
          <p:cNvCxnSpPr/>
          <p:nvPr/>
        </p:nvCxnSpPr>
        <p:spPr>
          <a:xfrm flipV="1">
            <a:off x="942362" y="6494398"/>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V="1">
            <a:off x="942362" y="3969628"/>
            <a:ext cx="0" cy="25285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942363" y="4620210"/>
            <a:ext cx="181563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957480" y="4197855"/>
            <a:ext cx="2228138" cy="23003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2791845" y="4620209"/>
            <a:ext cx="438" cy="1874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3959823" y="6462500"/>
            <a:ext cx="288862" cy="369332"/>
          </a:xfrm>
          <a:prstGeom prst="rect">
            <a:avLst/>
          </a:prstGeom>
          <a:noFill/>
        </p:spPr>
        <p:txBody>
          <a:bodyPr wrap="none" rtlCol="0">
            <a:spAutoFit/>
          </a:bodyPr>
          <a:lstStyle/>
          <a:p>
            <a:r>
              <a:rPr lang="en-US" dirty="0">
                <a:sym typeface="Symbol"/>
              </a:rPr>
              <a:t>k</a:t>
            </a:r>
            <a:endParaRPr lang="en-US" baseline="30000" dirty="0"/>
          </a:p>
        </p:txBody>
      </p:sp>
      <p:sp>
        <p:nvSpPr>
          <p:cNvPr id="90" name="Figura a mano libera 89"/>
          <p:cNvSpPr/>
          <p:nvPr/>
        </p:nvSpPr>
        <p:spPr>
          <a:xfrm>
            <a:off x="953669" y="4365728"/>
            <a:ext cx="2420537" cy="1136155"/>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 name="connsiteX0" fmla="*/ 0 w 3133567"/>
              <a:gd name="connsiteY0" fmla="*/ 1707065 h 1707065"/>
              <a:gd name="connsiteX1" fmla="*/ 3133567 w 3133567"/>
              <a:gd name="connsiteY1" fmla="*/ 0 h 1707065"/>
              <a:gd name="connsiteX0" fmla="*/ 0 w 3133567"/>
              <a:gd name="connsiteY0" fmla="*/ 1707182 h 1707182"/>
              <a:gd name="connsiteX1" fmla="*/ 3133567 w 3133567"/>
              <a:gd name="connsiteY1" fmla="*/ 117 h 1707182"/>
            </a:gdLst>
            <a:ahLst/>
            <a:cxnLst>
              <a:cxn ang="0">
                <a:pos x="connsiteX0" y="connsiteY0"/>
              </a:cxn>
              <a:cxn ang="0">
                <a:pos x="connsiteX1" y="connsiteY1"/>
              </a:cxn>
            </a:cxnLst>
            <a:rect l="l" t="t" r="r" b="b"/>
            <a:pathLst>
              <a:path w="3133567" h="1707182">
                <a:moveTo>
                  <a:pt x="0" y="1707182"/>
                </a:moveTo>
                <a:cubicBezTo>
                  <a:pt x="1013148" y="1685410"/>
                  <a:pt x="2520891" y="-16260"/>
                  <a:pt x="3133567" y="117"/>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0" name="Ovale 25609"/>
          <p:cNvSpPr/>
          <p:nvPr/>
        </p:nvSpPr>
        <p:spPr>
          <a:xfrm>
            <a:off x="2742974" y="4572585"/>
            <a:ext cx="90999" cy="95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11" name="Oggetto 25610"/>
          <p:cNvGraphicFramePr>
            <a:graphicFrameLocks noChangeAspect="1"/>
          </p:cNvGraphicFramePr>
          <p:nvPr>
            <p:extLst>
              <p:ext uri="{D42A27DB-BD31-4B8C-83A1-F6EECF244321}">
                <p14:modId xmlns:p14="http://schemas.microsoft.com/office/powerpoint/2010/main" val="301645725"/>
              </p:ext>
            </p:extLst>
          </p:nvPr>
        </p:nvGraphicFramePr>
        <p:xfrm>
          <a:off x="3193304" y="3820462"/>
          <a:ext cx="542925" cy="527050"/>
        </p:xfrm>
        <a:graphic>
          <a:graphicData uri="http://schemas.openxmlformats.org/presentationml/2006/ole">
            <mc:AlternateContent xmlns:mc="http://schemas.openxmlformats.org/markup-compatibility/2006">
              <mc:Choice xmlns:v="urn:schemas-microsoft-com:vml" Requires="v">
                <p:oleObj name="Equazione" r:id="rId8" imgW="406080" imgH="393480" progId="Equation.3">
                  <p:embed/>
                </p:oleObj>
              </mc:Choice>
              <mc:Fallback>
                <p:oleObj name="Equazione" r:id="rId8" imgW="406080" imgH="393480" progId="Equation.3">
                  <p:embed/>
                  <p:pic>
                    <p:nvPicPr>
                      <p:cNvPr id="25611" name="Oggetto 25610"/>
                      <p:cNvPicPr>
                        <a:picLocks noChangeAspect="1" noChangeArrowheads="1"/>
                      </p:cNvPicPr>
                      <p:nvPr/>
                    </p:nvPicPr>
                    <p:blipFill>
                      <a:blip r:embed="rId9"/>
                      <a:srcRect/>
                      <a:stretch>
                        <a:fillRect/>
                      </a:stretch>
                    </p:blipFill>
                    <p:spPr bwMode="auto">
                      <a:xfrm>
                        <a:off x="3193304" y="3820462"/>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14" name="Connettore 1 25613"/>
          <p:cNvCxnSpPr/>
          <p:nvPr/>
        </p:nvCxnSpPr>
        <p:spPr>
          <a:xfrm>
            <a:off x="3374205" y="4365728"/>
            <a:ext cx="0" cy="2096773"/>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102" name="CasellaDiTesto 101"/>
          <p:cNvSpPr txBox="1"/>
          <p:nvPr/>
        </p:nvSpPr>
        <p:spPr>
          <a:xfrm>
            <a:off x="3135947" y="6466404"/>
            <a:ext cx="543739" cy="369332"/>
          </a:xfrm>
          <a:prstGeom prst="rect">
            <a:avLst/>
          </a:prstGeom>
          <a:noFill/>
        </p:spPr>
        <p:txBody>
          <a:bodyPr wrap="none" rtlCol="0">
            <a:spAutoFit/>
          </a:bodyPr>
          <a:lstStyle/>
          <a:p>
            <a:r>
              <a:rPr lang="en-US" dirty="0">
                <a:sym typeface="Symbol"/>
              </a:rPr>
              <a:t>/D</a:t>
            </a:r>
            <a:endParaRPr lang="en-US" baseline="30000" dirty="0"/>
          </a:p>
        </p:txBody>
      </p:sp>
      <p:sp>
        <p:nvSpPr>
          <p:cNvPr id="38" name="CasellaDiTesto 37"/>
          <p:cNvSpPr txBox="1"/>
          <p:nvPr/>
        </p:nvSpPr>
        <p:spPr>
          <a:xfrm>
            <a:off x="453557" y="3828522"/>
            <a:ext cx="507439" cy="369332"/>
          </a:xfrm>
          <a:prstGeom prst="rect">
            <a:avLst/>
          </a:prstGeom>
          <a:noFill/>
        </p:spPr>
        <p:txBody>
          <a:bodyPr wrap="square" rtlCol="0">
            <a:spAutoFit/>
          </a:bodyPr>
          <a:lstStyle/>
          <a:p>
            <a:r>
              <a:rPr lang="en-US" dirty="0">
                <a:sym typeface="Symbol"/>
              </a:rPr>
              <a:t></a:t>
            </a:r>
            <a:endParaRPr lang="en-US" sz="1400" baseline="-25000" dirty="0"/>
          </a:p>
        </p:txBody>
      </p:sp>
      <p:sp>
        <p:nvSpPr>
          <p:cNvPr id="39" name="CasellaDiTesto 38"/>
          <p:cNvSpPr txBox="1"/>
          <p:nvPr/>
        </p:nvSpPr>
        <p:spPr>
          <a:xfrm>
            <a:off x="5444661" y="381223"/>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cxnSp>
        <p:nvCxnSpPr>
          <p:cNvPr id="41" name="Connettore 2 40"/>
          <p:cNvCxnSpPr/>
          <p:nvPr/>
        </p:nvCxnSpPr>
        <p:spPr>
          <a:xfrm>
            <a:off x="8497833" y="2259407"/>
            <a:ext cx="373805" cy="6347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8520687" y="2254915"/>
            <a:ext cx="327334" cy="369332"/>
          </a:xfrm>
          <a:prstGeom prst="rect">
            <a:avLst/>
          </a:prstGeom>
          <a:noFill/>
        </p:spPr>
        <p:txBody>
          <a:bodyPr wrap="none" rtlCol="0">
            <a:spAutoFit/>
          </a:bodyPr>
          <a:lstStyle/>
          <a:p>
            <a:r>
              <a:rPr lang="en-US" i="1" dirty="0"/>
              <a:t>D</a:t>
            </a:r>
          </a:p>
        </p:txBody>
      </p:sp>
      <p:cxnSp>
        <p:nvCxnSpPr>
          <p:cNvPr id="9" name="Connettore 2 8"/>
          <p:cNvCxnSpPr/>
          <p:nvPr/>
        </p:nvCxnSpPr>
        <p:spPr>
          <a:xfrm>
            <a:off x="9643971" y="1908923"/>
            <a:ext cx="792000" cy="144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10375047" y="1868257"/>
            <a:ext cx="1451551" cy="338554"/>
          </a:xfrm>
          <a:prstGeom prst="rect">
            <a:avLst/>
          </a:prstGeom>
          <a:noFill/>
        </p:spPr>
        <p:txBody>
          <a:bodyPr wrap="none" rtlCol="0">
            <a:spAutoFit/>
          </a:bodyPr>
          <a:lstStyle/>
          <a:p>
            <a:r>
              <a:rPr lang="it-IT" sz="1600" dirty="0" err="1"/>
              <a:t>Beam</a:t>
            </a:r>
            <a:r>
              <a:rPr lang="it-IT" sz="1600" dirty="0"/>
              <a:t> </a:t>
            </a:r>
            <a:r>
              <a:rPr lang="it-IT" sz="1600" dirty="0" err="1"/>
              <a:t>direction</a:t>
            </a:r>
            <a:endParaRPr lang="it-IT" sz="1600" dirty="0"/>
          </a:p>
        </p:txBody>
      </p:sp>
      <p:sp>
        <p:nvSpPr>
          <p:cNvPr id="15" name="CasellaDiTesto 14"/>
          <p:cNvSpPr txBox="1"/>
          <p:nvPr/>
        </p:nvSpPr>
        <p:spPr>
          <a:xfrm>
            <a:off x="10167005" y="993407"/>
            <a:ext cx="1146083" cy="338554"/>
          </a:xfrm>
          <a:prstGeom prst="rect">
            <a:avLst/>
          </a:prstGeom>
          <a:noFill/>
        </p:spPr>
        <p:txBody>
          <a:bodyPr wrap="none" rtlCol="0">
            <a:spAutoFit/>
          </a:bodyPr>
          <a:lstStyle/>
          <a:p>
            <a:r>
              <a:rPr lang="it-IT" sz="1600" dirty="0"/>
              <a:t>Metal </a:t>
            </a:r>
            <a:r>
              <a:rPr lang="it-IT" sz="1600" dirty="0" err="1"/>
              <a:t>irises</a:t>
            </a:r>
            <a:endParaRPr lang="it-IT" sz="1600" dirty="0"/>
          </a:p>
        </p:txBody>
      </p:sp>
      <p:cxnSp>
        <p:nvCxnSpPr>
          <p:cNvPr id="20" name="Connettore 2 19"/>
          <p:cNvCxnSpPr>
            <a:stCxn id="15" idx="2"/>
          </p:cNvCxnSpPr>
          <p:nvPr/>
        </p:nvCxnSpPr>
        <p:spPr>
          <a:xfrm flipH="1">
            <a:off x="9394676" y="1331962"/>
            <a:ext cx="1345370" cy="2821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15" idx="2"/>
          </p:cNvCxnSpPr>
          <p:nvPr/>
        </p:nvCxnSpPr>
        <p:spPr>
          <a:xfrm flipH="1">
            <a:off x="9793832" y="1331961"/>
            <a:ext cx="946214" cy="390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ttangolo 42"/>
          <p:cNvSpPr/>
          <p:nvPr/>
        </p:nvSpPr>
        <p:spPr>
          <a:xfrm>
            <a:off x="6712385" y="5831205"/>
            <a:ext cx="5511242" cy="738664"/>
          </a:xfrm>
          <a:prstGeom prst="rect">
            <a:avLst/>
          </a:prstGeom>
        </p:spPr>
        <p:txBody>
          <a:bodyPr wrap="square">
            <a:spAutoFit/>
          </a:bodyPr>
          <a:lstStyle/>
          <a:p>
            <a:pPr algn="just"/>
            <a:r>
              <a:rPr lang="en-US" sz="1400" dirty="0">
                <a:sym typeface="Symbol"/>
              </a:rPr>
              <a:t></a:t>
            </a:r>
            <a:r>
              <a:rPr lang="en-US" sz="1400" dirty="0"/>
              <a:t>They are used </a:t>
            </a:r>
            <a:r>
              <a:rPr lang="en-US" sz="1400" b="1" dirty="0"/>
              <a:t>especially for electrons </a:t>
            </a:r>
            <a:r>
              <a:rPr lang="en-US" sz="1400" dirty="0"/>
              <a:t>(constant particle </a:t>
            </a:r>
            <a:r>
              <a:rPr lang="en-US" sz="1400" dirty="0" err="1"/>
              <a:t>velocity</a:t>
            </a:r>
            <a:r>
              <a:rPr lang="en-US" sz="1400" dirty="0" err="1">
                <a:sym typeface="Symbol" panose="05050102010706020507" pitchFamily="18" charset="2"/>
              </a:rPr>
              <a:t>constant</a:t>
            </a:r>
            <a:r>
              <a:rPr lang="en-US" sz="1400" dirty="0">
                <a:sym typeface="Symbol" panose="05050102010706020507" pitchFamily="18" charset="2"/>
              </a:rPr>
              <a:t> phase velocity, same distance between irises, easy realization</a:t>
            </a:r>
            <a:r>
              <a:rPr lang="en-US" sz="1400" dirty="0"/>
              <a:t>)</a:t>
            </a:r>
          </a:p>
        </p:txBody>
      </p:sp>
    </p:spTree>
    <p:extLst>
      <p:ext uri="{BB962C8B-B14F-4D97-AF65-F5344CB8AC3E}">
        <p14:creationId xmlns:p14="http://schemas.microsoft.com/office/powerpoint/2010/main" val="50191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fade">
                                      <p:cBhvr>
                                        <p:cTn id="66" dur="500"/>
                                        <p:tgtEl>
                                          <p:spTgt spid="70"/>
                                        </p:tgtEl>
                                      </p:cBhvr>
                                    </p:animEffect>
                                  </p:childTnLst>
                                </p:cTn>
                              </p:par>
                              <p:par>
                                <p:cTn id="67" presetID="10" presetClass="entr" presetSubtype="0" fill="hold"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nodeType="withEffect">
                                  <p:stCondLst>
                                    <p:cond delay="0"/>
                                  </p:stCondLst>
                                  <p:childTnLst>
                                    <p:set>
                                      <p:cBhvr>
                                        <p:cTn id="74" dur="1" fill="hold">
                                          <p:stCondLst>
                                            <p:cond delay="0"/>
                                          </p:stCondLst>
                                        </p:cTn>
                                        <p:tgtEl>
                                          <p:spTgt spid="25611"/>
                                        </p:tgtEl>
                                        <p:attrNameLst>
                                          <p:attrName>style.visibility</p:attrName>
                                        </p:attrNameLst>
                                      </p:cBhvr>
                                      <p:to>
                                        <p:strVal val="visible"/>
                                      </p:to>
                                    </p:set>
                                    <p:animEffect transition="in" filter="fade">
                                      <p:cBhvr>
                                        <p:cTn id="75" dur="500"/>
                                        <p:tgtEl>
                                          <p:spTgt spid="256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fade">
                                      <p:cBhvr>
                                        <p:cTn id="86" dur="500"/>
                                        <p:tgtEl>
                                          <p:spTgt spid="7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fade">
                                      <p:cBhvr>
                                        <p:cTn id="89" dur="500"/>
                                        <p:tgtEl>
                                          <p:spTgt spid="90"/>
                                        </p:tgtEl>
                                      </p:cBhvr>
                                    </p:animEffect>
                                  </p:childTnLst>
                                </p:cTn>
                              </p:par>
                              <p:par>
                                <p:cTn id="90" presetID="10" presetClass="entr" presetSubtype="0"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500"/>
                                        <p:tgtEl>
                                          <p:spTgt spid="68"/>
                                        </p:tgtEl>
                                      </p:cBhvr>
                                    </p:animEffect>
                                  </p:childTnLst>
                                </p:cTn>
                              </p:par>
                              <p:par>
                                <p:cTn id="96" presetID="10" presetClass="entr" presetSubtype="0" fill="hold" nodeType="withEffect">
                                  <p:stCondLst>
                                    <p:cond delay="0"/>
                                  </p:stCondLst>
                                  <p:childTnLst>
                                    <p:set>
                                      <p:cBhvr>
                                        <p:cTn id="97" dur="1" fill="hold">
                                          <p:stCondLst>
                                            <p:cond delay="0"/>
                                          </p:stCondLst>
                                        </p:cTn>
                                        <p:tgtEl>
                                          <p:spTgt spid="25614"/>
                                        </p:tgtEl>
                                        <p:attrNameLst>
                                          <p:attrName>style.visibility</p:attrName>
                                        </p:attrNameLst>
                                      </p:cBhvr>
                                      <p:to>
                                        <p:strVal val="visible"/>
                                      </p:to>
                                    </p:set>
                                    <p:animEffect transition="in" filter="fade">
                                      <p:cBhvr>
                                        <p:cTn id="98" dur="500"/>
                                        <p:tgtEl>
                                          <p:spTgt spid="256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
                                        </p:tgtEl>
                                        <p:attrNameLst>
                                          <p:attrName>style.visibility</p:attrName>
                                        </p:attrNameLst>
                                      </p:cBhvr>
                                      <p:to>
                                        <p:strVal val="visible"/>
                                      </p:to>
                                    </p:set>
                                    <p:animEffect transition="in" filter="fade">
                                      <p:cBhvr>
                                        <p:cTn id="101" dur="500"/>
                                        <p:tgtEl>
                                          <p:spTgt spid="1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0"/>
                                        </p:tgtEl>
                                        <p:attrNameLst>
                                          <p:attrName>style.visibility</p:attrName>
                                        </p:attrNameLst>
                                      </p:cBhvr>
                                      <p:to>
                                        <p:strVal val="visible"/>
                                      </p:to>
                                    </p:set>
                                    <p:animEffect transition="in" filter="fade">
                                      <p:cBhvr>
                                        <p:cTn id="104" dur="500"/>
                                        <p:tgtEl>
                                          <p:spTgt spid="256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4" grpId="0"/>
      <p:bldP spid="8" grpId="0" animBg="1"/>
      <p:bldP spid="11" grpId="0"/>
      <p:bldP spid="18" grpId="0"/>
      <p:bldP spid="59" grpId="0"/>
      <p:bldP spid="60" grpId="0"/>
      <p:bldP spid="66" grpId="0" animBg="1"/>
      <p:bldP spid="67" grpId="0"/>
      <p:bldP spid="68" grpId="0"/>
      <p:bldP spid="88" grpId="0"/>
      <p:bldP spid="90" grpId="0" animBg="1"/>
      <p:bldP spid="25610" grpId="0" animBg="1"/>
      <p:bldP spid="102" grpId="0"/>
      <p:bldP spid="38" grpId="0"/>
      <p:bldP spid="42" grpId="0"/>
      <p:bldP spid="12" grpId="0"/>
      <p:bldP spid="15"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856000" y="-67956"/>
            <a:ext cx="6774227" cy="646331"/>
          </a:xfrm>
          <a:prstGeom prst="rect">
            <a:avLst/>
          </a:prstGeom>
          <a:noFill/>
        </p:spPr>
        <p:txBody>
          <a:bodyPr wrap="none" rtlCol="0">
            <a:spAutoFit/>
          </a:bodyPr>
          <a:lstStyle/>
          <a:p>
            <a:pPr>
              <a:defRPr/>
            </a:pPr>
            <a:r>
              <a:rPr lang="en-US" sz="3600" b="1" dirty="0">
                <a:solidFill>
                  <a:prstClr val="black"/>
                </a:solidFill>
                <a:latin typeface="Calibri"/>
              </a:rPr>
              <a:t>TW CAVITIES PARAMETERS: r, </a:t>
            </a:r>
            <a:r>
              <a:rPr lang="en-US" sz="3600" b="1" dirty="0">
                <a:solidFill>
                  <a:prstClr val="black"/>
                </a:solidFill>
                <a:latin typeface="Calibri"/>
                <a:sym typeface="Symbol"/>
              </a:rPr>
              <a:t>, v</a:t>
            </a:r>
            <a:r>
              <a:rPr lang="en-US" sz="3600" b="1" baseline="-25000" dirty="0">
                <a:solidFill>
                  <a:prstClr val="black"/>
                </a:solidFill>
                <a:latin typeface="Calibri"/>
                <a:sym typeface="Symbol"/>
              </a:rPr>
              <a:t>g</a:t>
            </a:r>
            <a:endParaRPr lang="en-US" sz="3600" b="1" baseline="-25000" dirty="0">
              <a:solidFill>
                <a:prstClr val="black"/>
              </a:solidFill>
              <a:latin typeface="Calibri"/>
            </a:endParaRPr>
          </a:p>
        </p:txBody>
      </p:sp>
      <p:sp>
        <p:nvSpPr>
          <p:cNvPr id="5" name="Rettangolo 4"/>
          <p:cNvSpPr/>
          <p:nvPr/>
        </p:nvSpPr>
        <p:spPr>
          <a:xfrm>
            <a:off x="211735" y="491250"/>
            <a:ext cx="6912768" cy="307777"/>
          </a:xfrm>
          <a:prstGeom prst="rect">
            <a:avLst/>
          </a:prstGeom>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Similarly to the SW cavities </a:t>
            </a:r>
            <a:r>
              <a:rPr lang="en-US" sz="1400" dirty="0">
                <a:solidFill>
                  <a:prstClr val="black"/>
                </a:solidFill>
                <a:latin typeface="Calibri"/>
                <a:cs typeface="Times New Roman" pitchFamily="18" charset="0"/>
              </a:rPr>
              <a:t>it is possible to define some figure of merit for the TW structures</a:t>
            </a:r>
          </a:p>
        </p:txBody>
      </p:sp>
      <p:sp>
        <p:nvSpPr>
          <p:cNvPr id="6"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597568420"/>
              </p:ext>
            </p:extLst>
          </p:nvPr>
        </p:nvGraphicFramePr>
        <p:xfrm>
          <a:off x="5940425" y="3459163"/>
          <a:ext cx="1430338" cy="2951162"/>
        </p:xfrm>
        <a:graphic>
          <a:graphicData uri="http://schemas.openxmlformats.org/presentationml/2006/ole">
            <mc:AlternateContent xmlns:mc="http://schemas.openxmlformats.org/markup-compatibility/2006">
              <mc:Choice xmlns:v="urn:schemas-microsoft-com:vml" Requires="v">
                <p:oleObj name="Equazione" r:id="rId2" imgW="965160" imgH="1993680" progId="Equation.3">
                  <p:embed/>
                </p:oleObj>
              </mc:Choice>
              <mc:Fallback>
                <p:oleObj name="Equazione" r:id="rId2" imgW="965160" imgH="1993680" progId="Equation.3">
                  <p:embed/>
                  <p:pic>
                    <p:nvPicPr>
                      <p:cNvPr id="7" name="Oggetto 6"/>
                      <p:cNvPicPr>
                        <a:picLocks noChangeAspect="1" noChangeArrowheads="1"/>
                      </p:cNvPicPr>
                      <p:nvPr/>
                    </p:nvPicPr>
                    <p:blipFill>
                      <a:blip r:embed="rId3"/>
                      <a:srcRect/>
                      <a:stretch>
                        <a:fillRect/>
                      </a:stretch>
                    </p:blipFill>
                    <p:spPr bwMode="auto">
                      <a:xfrm>
                        <a:off x="5940425" y="3459163"/>
                        <a:ext cx="1430338" cy="2951162"/>
                      </a:xfrm>
                      <a:prstGeom prst="rect">
                        <a:avLst/>
                      </a:prstGeom>
                      <a:noFill/>
                    </p:spPr>
                  </p:pic>
                </p:oleObj>
              </mc:Fallback>
            </mc:AlternateContent>
          </a:graphicData>
        </a:graphic>
      </p:graphicFrame>
      <p:sp>
        <p:nvSpPr>
          <p:cNvPr id="8"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1888782800"/>
              </p:ext>
            </p:extLst>
          </p:nvPr>
        </p:nvGraphicFramePr>
        <p:xfrm>
          <a:off x="192000" y="3275014"/>
          <a:ext cx="4470400" cy="3290887"/>
        </p:xfrm>
        <a:graphic>
          <a:graphicData uri="http://schemas.openxmlformats.org/presentationml/2006/ole">
            <mc:AlternateContent xmlns:mc="http://schemas.openxmlformats.org/markup-compatibility/2006">
              <mc:Choice xmlns:v="urn:schemas-microsoft-com:vml" Requires="v">
                <p:oleObj name="Equazione" r:id="rId4" imgW="4851360" imgH="3606480" progId="Equation.3">
                  <p:embed/>
                </p:oleObj>
              </mc:Choice>
              <mc:Fallback>
                <p:oleObj name="Equazione" r:id="rId4" imgW="4851360" imgH="3606480" progId="Equation.3">
                  <p:embed/>
                  <p:pic>
                    <p:nvPicPr>
                      <p:cNvPr id="9" name="Oggetto 8"/>
                      <p:cNvPicPr>
                        <a:picLocks noChangeAspect="1" noChangeArrowheads="1"/>
                      </p:cNvPicPr>
                      <p:nvPr/>
                    </p:nvPicPr>
                    <p:blipFill>
                      <a:blip r:embed="rId5"/>
                      <a:srcRect/>
                      <a:stretch>
                        <a:fillRect/>
                      </a:stretch>
                    </p:blipFill>
                    <p:spPr bwMode="auto">
                      <a:xfrm>
                        <a:off x="192000" y="3275014"/>
                        <a:ext cx="4470400" cy="3290887"/>
                      </a:xfrm>
                      <a:prstGeom prst="rect">
                        <a:avLst/>
                      </a:prstGeom>
                      <a:noFill/>
                    </p:spPr>
                  </p:pic>
                </p:oleObj>
              </mc:Fallback>
            </mc:AlternateContent>
          </a:graphicData>
        </a:graphic>
      </p:graphicFrame>
      <p:pic>
        <p:nvPicPr>
          <p:cNvPr id="10" name="Immagine 9" descr="fig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1920" y="955545"/>
            <a:ext cx="1973580" cy="2036445"/>
          </a:xfrm>
          <a:prstGeom prst="rect">
            <a:avLst/>
          </a:prstGeom>
          <a:noFill/>
          <a:ln>
            <a:noFill/>
          </a:ln>
        </p:spPr>
      </p:pic>
      <p:sp>
        <p:nvSpPr>
          <p:cNvPr id="11" name="Text Box 5"/>
          <p:cNvSpPr txBox="1">
            <a:spLocks noChangeArrowheads="1"/>
          </p:cNvSpPr>
          <p:nvPr/>
        </p:nvSpPr>
        <p:spPr bwMode="auto">
          <a:xfrm>
            <a:off x="9306813" y="4797152"/>
            <a:ext cx="2693186" cy="738664"/>
          </a:xfrm>
          <a:prstGeom prst="rect">
            <a:avLst/>
          </a:prstGeom>
          <a:noFill/>
          <a:ln w="38100">
            <a:solidFill>
              <a:srgbClr val="FF0000"/>
            </a:solidFill>
            <a:miter lim="800000"/>
            <a:headEnd/>
            <a:tailEnd/>
          </a:ln>
          <a:effectLst/>
        </p:spPr>
        <p:txBody>
          <a:bodyPr wrap="square">
            <a:spAutoFit/>
          </a:bodyPr>
          <a:lstStyle/>
          <a:p>
            <a:pPr algn="just">
              <a:defRPr/>
            </a:pPr>
            <a:r>
              <a:rPr lang="en-US" sz="1400" b="1" dirty="0">
                <a:solidFill>
                  <a:prstClr val="black"/>
                </a:solidFill>
                <a:latin typeface="Calibri"/>
                <a:cs typeface="Times New Roman" pitchFamily="18" charset="0"/>
              </a:rPr>
              <a:t>Group velocity [m/s]</a:t>
            </a:r>
            <a:r>
              <a:rPr lang="en-US" sz="1400" dirty="0">
                <a:solidFill>
                  <a:prstClr val="black"/>
                </a:solidFill>
                <a:latin typeface="Calibri"/>
                <a:cs typeface="Times New Roman" pitchFamily="18" charset="0"/>
              </a:rPr>
              <a:t>: the velocity of the energy flow in the structure (</a:t>
            </a:r>
            <a:r>
              <a:rPr lang="en-US" sz="1400" dirty="0">
                <a:solidFill>
                  <a:prstClr val="black"/>
                </a:solidFill>
                <a:latin typeface="Calibri"/>
                <a:cs typeface="Times New Roman" pitchFamily="18" charset="0"/>
                <a:sym typeface="Symbol"/>
              </a:rPr>
              <a:t>1-2% of c</a:t>
            </a:r>
            <a:r>
              <a:rPr lang="en-US" sz="1400" dirty="0">
                <a:solidFill>
                  <a:prstClr val="black"/>
                </a:solidFill>
                <a:latin typeface="Calibri"/>
                <a:cs typeface="Times New Roman" pitchFamily="18" charset="0"/>
              </a:rPr>
              <a:t>). </a:t>
            </a:r>
            <a:endParaRPr lang="en-US" altLang="en-US" sz="1400" dirty="0">
              <a:solidFill>
                <a:prstClr val="black"/>
              </a:solidFill>
              <a:latin typeface="Calibri"/>
              <a:cs typeface="Times New Roman" pitchFamily="18" charset="0"/>
            </a:endParaRPr>
          </a:p>
        </p:txBody>
      </p:sp>
      <p:sp>
        <p:nvSpPr>
          <p:cNvPr id="12" name="Text Box 4"/>
          <p:cNvSpPr txBox="1">
            <a:spLocks noChangeArrowheads="1"/>
          </p:cNvSpPr>
          <p:nvPr/>
        </p:nvSpPr>
        <p:spPr bwMode="auto">
          <a:xfrm>
            <a:off x="9306812" y="2132857"/>
            <a:ext cx="2693186" cy="1169551"/>
          </a:xfrm>
          <a:prstGeom prst="rect">
            <a:avLst/>
          </a:prstGeom>
          <a:noFill/>
          <a:ln w="38100">
            <a:solidFill>
              <a:srgbClr val="FF0000"/>
            </a:solidFill>
            <a:miter lim="800000"/>
            <a:headEnd/>
            <a:tailEnd/>
          </a:ln>
          <a:effectLst/>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Shunt impedance per unit length [</a:t>
            </a:r>
            <a:r>
              <a:rPr lang="en-US" sz="1400" b="1" dirty="0">
                <a:solidFill>
                  <a:prstClr val="black"/>
                </a:solidFill>
                <a:latin typeface="Calibri"/>
                <a:cs typeface="Times New Roman" pitchFamily="18" charset="0"/>
                <a:sym typeface="Symbol" panose="05050102010706020507" pitchFamily="18" charset="2"/>
              </a:rPr>
              <a:t>/m</a:t>
            </a:r>
            <a:r>
              <a:rPr lang="en-US" sz="1400" b="1" dirty="0">
                <a:solidFill>
                  <a:prstClr val="black"/>
                </a:solidFill>
                <a:latin typeface="Calibri"/>
                <a:cs typeface="Times New Roman" pitchFamily="18" charset="0"/>
              </a:rPr>
              <a:t>]</a:t>
            </a:r>
            <a:r>
              <a:rPr lang="en-US" sz="1400" dirty="0">
                <a:solidFill>
                  <a:prstClr val="black"/>
                </a:solidFill>
                <a:latin typeface="Calibri"/>
                <a:cs typeface="Times New Roman" pitchFamily="18" charset="0"/>
              </a:rPr>
              <a:t>. Similarly to SW structures the higher is r, the higher the available accelerating field for a given RF power.</a:t>
            </a:r>
          </a:p>
        </p:txBody>
      </p:sp>
      <p:sp>
        <p:nvSpPr>
          <p:cNvPr id="13" name="Rectangle 5"/>
          <p:cNvSpPr>
            <a:spLocks noChangeArrowheads="1"/>
          </p:cNvSpPr>
          <p:nvPr/>
        </p:nvSpPr>
        <p:spPr bwMode="auto">
          <a:xfrm>
            <a:off x="9306814" y="3485274"/>
            <a:ext cx="2693185" cy="1169551"/>
          </a:xfrm>
          <a:prstGeom prst="rect">
            <a:avLst/>
          </a:prstGeom>
          <a:noFill/>
          <a:ln w="38100">
            <a:solidFill>
              <a:srgbClr val="FF0000"/>
            </a:solidFill>
            <a:miter lim="800000"/>
            <a:headEnd/>
            <a:tailEnd/>
          </a:ln>
          <a:effectLst/>
        </p:spPr>
        <p:txBody>
          <a:bodyPr wrap="square">
            <a:spAutoFit/>
          </a:bodyPr>
          <a:lstStyle/>
          <a:p>
            <a:pPr algn="just">
              <a:spcBef>
                <a:spcPct val="50000"/>
              </a:spcBef>
              <a:defRPr/>
            </a:pPr>
            <a:r>
              <a:rPr lang="en-US" sz="1400" b="1" dirty="0">
                <a:solidFill>
                  <a:prstClr val="black"/>
                </a:solidFill>
                <a:latin typeface="Calibri"/>
                <a:cs typeface="Times New Roman" pitchFamily="18" charset="0"/>
              </a:rPr>
              <a:t>Field attenuation constant [1/m]</a:t>
            </a:r>
            <a:r>
              <a:rPr lang="en-US" sz="1400" dirty="0">
                <a:solidFill>
                  <a:prstClr val="black"/>
                </a:solidFill>
                <a:latin typeface="Calibri"/>
                <a:cs typeface="Times New Roman" pitchFamily="18" charset="0"/>
              </a:rPr>
              <a:t>: because of the wall dissipation, the RF power flux and the accelerating field decrease along the structure.</a:t>
            </a:r>
            <a:endParaRPr lang="en-US" altLang="en-US" sz="1400" dirty="0">
              <a:solidFill>
                <a:prstClr val="black"/>
              </a:solidFill>
              <a:latin typeface="Calibri"/>
            </a:endParaRPr>
          </a:p>
        </p:txBody>
      </p:sp>
      <p:sp>
        <p:nvSpPr>
          <p:cNvPr id="14" name="Rettangolo 13"/>
          <p:cNvSpPr/>
          <p:nvPr/>
        </p:nvSpPr>
        <p:spPr>
          <a:xfrm>
            <a:off x="9306813" y="5643826"/>
            <a:ext cx="2693187" cy="954107"/>
          </a:xfrm>
          <a:prstGeom prst="rect">
            <a:avLst/>
          </a:prstGeom>
          <a:ln w="38100">
            <a:solidFill>
              <a:srgbClr val="FF0000"/>
            </a:solidFill>
          </a:ln>
        </p:spPr>
        <p:txBody>
          <a:bodyPr wrap="square">
            <a:spAutoFit/>
          </a:bodyPr>
          <a:lstStyle/>
          <a:p>
            <a:pPr algn="just">
              <a:defRPr/>
            </a:pPr>
            <a:r>
              <a:rPr lang="en-US" sz="1400" b="1" dirty="0">
                <a:solidFill>
                  <a:prstClr val="black"/>
                </a:solidFill>
                <a:latin typeface="Calibri"/>
                <a:cs typeface="Times New Roman" pitchFamily="18" charset="0"/>
              </a:rPr>
              <a:t>Working mode [rad]: </a:t>
            </a:r>
            <a:r>
              <a:rPr lang="en-US" sz="1400" dirty="0">
                <a:solidFill>
                  <a:prstClr val="black"/>
                </a:solidFill>
                <a:latin typeface="Calibri"/>
                <a:cs typeface="Times New Roman" pitchFamily="18" charset="0"/>
              </a:rPr>
              <a:t>defined as the phase advance over a period </a:t>
            </a:r>
            <a:r>
              <a:rPr lang="en-US" sz="1400" i="1" dirty="0">
                <a:solidFill>
                  <a:prstClr val="black"/>
                </a:solidFill>
                <a:latin typeface="Calibri"/>
                <a:cs typeface="Times New Roman" pitchFamily="18" charset="0"/>
              </a:rPr>
              <a:t>D</a:t>
            </a:r>
            <a:r>
              <a:rPr lang="en-US" sz="1400" dirty="0">
                <a:solidFill>
                  <a:prstClr val="black"/>
                </a:solidFill>
                <a:latin typeface="Calibri"/>
                <a:cs typeface="Times New Roman" pitchFamily="18" charset="0"/>
              </a:rPr>
              <a:t>. For several reasons the most common mode is the </a:t>
            </a:r>
            <a:r>
              <a:rPr lang="en-US" sz="1400" b="1" dirty="0">
                <a:solidFill>
                  <a:prstClr val="black"/>
                </a:solidFill>
                <a:latin typeface="Calibri"/>
                <a:cs typeface="Times New Roman" pitchFamily="18" charset="0"/>
              </a:rPr>
              <a:t>2</a:t>
            </a:r>
            <a:r>
              <a:rPr lang="en-US" sz="1400" b="1" dirty="0">
                <a:solidFill>
                  <a:prstClr val="black"/>
                </a:solidFill>
                <a:latin typeface="Calibri"/>
                <a:cs typeface="Times New Roman" pitchFamily="18" charset="0"/>
                <a:sym typeface="Symbol"/>
              </a:rPr>
              <a:t>/3</a:t>
            </a:r>
            <a:endParaRPr lang="en-US" altLang="en-US" sz="1400" b="1" dirty="0">
              <a:solidFill>
                <a:prstClr val="black"/>
              </a:solidFill>
              <a:latin typeface="Calibri"/>
            </a:endParaRPr>
          </a:p>
        </p:txBody>
      </p:sp>
      <p:pic>
        <p:nvPicPr>
          <p:cNvPr id="15" name="Immagin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7875" y="880072"/>
            <a:ext cx="3964145" cy="2143116"/>
          </a:xfrm>
          <a:prstGeom prst="rect">
            <a:avLst/>
          </a:prstGeom>
        </p:spPr>
      </p:pic>
      <p:cxnSp>
        <p:nvCxnSpPr>
          <p:cNvPr id="16" name="Connettore 2 15"/>
          <p:cNvCxnSpPr>
            <a:stCxn id="12" idx="1"/>
          </p:cNvCxnSpPr>
          <p:nvPr/>
        </p:nvCxnSpPr>
        <p:spPr>
          <a:xfrm flipH="1">
            <a:off x="6923332" y="2717633"/>
            <a:ext cx="2383480" cy="104933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13" idx="1"/>
          </p:cNvCxnSpPr>
          <p:nvPr/>
        </p:nvCxnSpPr>
        <p:spPr>
          <a:xfrm flipH="1">
            <a:off x="7045400" y="4070050"/>
            <a:ext cx="2261414" cy="3577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1" idx="1"/>
          </p:cNvCxnSpPr>
          <p:nvPr/>
        </p:nvCxnSpPr>
        <p:spPr>
          <a:xfrm flipH="1" flipV="1">
            <a:off x="7045400" y="5131878"/>
            <a:ext cx="2261413" cy="346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 idx="1"/>
          </p:cNvCxnSpPr>
          <p:nvPr/>
        </p:nvCxnSpPr>
        <p:spPr>
          <a:xfrm flipH="1">
            <a:off x="6923332" y="6120880"/>
            <a:ext cx="2383481" cy="11899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716" name="Picture 284" descr="C:\Users\David\Desktop\SPARC\SPARC_OLD_PC\banda_C\articolo\figure\fig14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45400" y="1168359"/>
            <a:ext cx="1628148" cy="15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31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asellaDiTesto 28"/>
          <p:cNvSpPr txBox="1"/>
          <p:nvPr/>
        </p:nvSpPr>
        <p:spPr>
          <a:xfrm>
            <a:off x="1062987" y="-55419"/>
            <a:ext cx="1054019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a:ea typeface="+mn-ea"/>
                <a:cs typeface="+mn-cs"/>
              </a:rPr>
              <a:t>TW CAVITIES: EQUIVALENT CIRCUIT AND </a:t>
            </a:r>
            <a:r>
              <a:rPr kumimoji="0" lang="en-US" sz="3600" b="1" i="0" u="none" strike="noStrike" kern="1200" cap="none" spc="0" normalizeH="0" baseline="0" noProof="0" dirty="0">
                <a:ln>
                  <a:noFill/>
                </a:ln>
                <a:solidFill>
                  <a:prstClr val="black"/>
                </a:solidFill>
                <a:effectLst/>
                <a:uLnTx/>
                <a:uFillTx/>
                <a:latin typeface="Calibri"/>
                <a:ea typeface="+mn-ea"/>
                <a:cs typeface="+mn-cs"/>
                <a:sym typeface="Symbol"/>
              </a:rPr>
              <a:t>FILLING TIME</a:t>
            </a:r>
            <a:endParaRPr kumimoji="0" lang="en-US" sz="3600" b="1" i="0" u="none" strike="noStrike" kern="1200" cap="none" spc="0" normalizeH="0" baseline="-25000" noProof="0" dirty="0">
              <a:ln>
                <a:noFill/>
              </a:ln>
              <a:solidFill>
                <a:prstClr val="black"/>
              </a:solidFill>
              <a:effectLst/>
              <a:uLnTx/>
              <a:uFillTx/>
              <a:latin typeface="Calibri"/>
              <a:ea typeface="+mn-ea"/>
              <a:cs typeface="+mn-cs"/>
            </a:endParaRPr>
          </a:p>
        </p:txBody>
      </p:sp>
      <p:sp>
        <p:nvSpPr>
          <p:cNvPr id="31" name="Rettangolo 30"/>
          <p:cNvSpPr/>
          <p:nvPr/>
        </p:nvSpPr>
        <p:spPr>
          <a:xfrm>
            <a:off x="17203" y="740396"/>
            <a:ext cx="7966593" cy="138499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a TW structure, the </a:t>
            </a:r>
            <a:r>
              <a:rPr kumimoji="0" lang="en-US" sz="1400" b="1" i="0" u="none" strike="noStrike" kern="1200" cap="none" spc="0" normalizeH="0" baseline="0" noProof="0" dirty="0">
                <a:ln>
                  <a:noFill/>
                </a:ln>
                <a:solidFill>
                  <a:prstClr val="black"/>
                </a:solidFill>
                <a:effectLst/>
                <a:uLnTx/>
                <a:uFillTx/>
                <a:latin typeface="Calibri"/>
                <a:ea typeface="+mn-ea"/>
                <a:cs typeface="+mn-cs"/>
              </a:rPr>
              <a:t>RF power enters  </a:t>
            </a:r>
            <a:r>
              <a:rPr kumimoji="0" lang="en-US" sz="1400" b="0" i="0" u="none" strike="noStrike" kern="1200" cap="none" spc="0" normalizeH="0" baseline="0" noProof="0" dirty="0">
                <a:ln>
                  <a:noFill/>
                </a:ln>
                <a:solidFill>
                  <a:prstClr val="black"/>
                </a:solidFill>
                <a:effectLst/>
                <a:uLnTx/>
                <a:uFillTx/>
                <a:latin typeface="Calibri"/>
                <a:ea typeface="+mn-ea"/>
                <a:cs typeface="+mn-cs"/>
              </a:rPr>
              <a:t>into the cavity through an </a:t>
            </a:r>
            <a:r>
              <a:rPr kumimoji="0" lang="en-US" sz="1400" b="1" i="0" u="none" strike="noStrike" kern="1200" cap="none" spc="0" normalizeH="0" baseline="0" noProof="0" dirty="0">
                <a:ln>
                  <a:noFill/>
                </a:ln>
                <a:solidFill>
                  <a:prstClr val="black"/>
                </a:solidFill>
                <a:effectLst/>
                <a:uLnTx/>
                <a:uFillTx/>
                <a:latin typeface="Calibri"/>
                <a:ea typeface="+mn-ea"/>
                <a:cs typeface="+mn-cs"/>
              </a:rPr>
              <a:t>input coupler</a:t>
            </a:r>
            <a:r>
              <a:rPr kumimoji="0" lang="en-US" sz="1400" b="0" i="0" u="none" strike="noStrike" kern="1200" cap="none" spc="0" normalizeH="0" baseline="0" noProof="0" dirty="0">
                <a:ln>
                  <a:noFill/>
                </a:ln>
                <a:solidFill>
                  <a:prstClr val="black"/>
                </a:solidFill>
                <a:effectLst/>
                <a:uLnTx/>
                <a:uFillTx/>
                <a:latin typeface="Calibri"/>
                <a:ea typeface="+mn-ea"/>
                <a:cs typeface="+mn-cs"/>
              </a:rPr>
              <a:t>, flows (travels) through the cavity in the same direction as the beam and an </a:t>
            </a:r>
            <a:r>
              <a:rPr kumimoji="0" lang="en-US" sz="1400" b="1" i="0" u="none" strike="noStrike" kern="1200" cap="none" spc="0" normalizeH="0" baseline="0" noProof="0" dirty="0">
                <a:ln>
                  <a:noFill/>
                </a:ln>
                <a:solidFill>
                  <a:prstClr val="black"/>
                </a:solidFill>
                <a:effectLst/>
                <a:uLnTx/>
                <a:uFillTx/>
                <a:latin typeface="Calibri"/>
                <a:ea typeface="+mn-ea"/>
                <a:cs typeface="+mn-cs"/>
              </a:rPr>
              <a:t>output coupler at the end</a:t>
            </a:r>
            <a:r>
              <a:rPr kumimoji="0" lang="en-US" sz="1400" b="0" i="0" u="none" strike="noStrike" kern="1200" cap="none" spc="0" normalizeH="0" baseline="0" noProof="0" dirty="0">
                <a:ln>
                  <a:noFill/>
                </a:ln>
                <a:solidFill>
                  <a:prstClr val="black"/>
                </a:solidFill>
                <a:effectLst/>
                <a:uLnTx/>
                <a:uFillTx/>
                <a:latin typeface="Calibri"/>
                <a:ea typeface="+mn-ea"/>
                <a:cs typeface="+mn-cs"/>
              </a:rPr>
              <a:t> of the structure is connected to a </a:t>
            </a:r>
            <a:r>
              <a:rPr kumimoji="0" lang="en-US" sz="1400" b="1" i="0" u="none" strike="noStrike" kern="1200" cap="none" spc="0" normalizeH="0" baseline="0" noProof="0" dirty="0">
                <a:ln>
                  <a:noFill/>
                </a:ln>
                <a:solidFill>
                  <a:prstClr val="black"/>
                </a:solidFill>
                <a:effectLst/>
                <a:uLnTx/>
                <a:uFillTx/>
                <a:latin typeface="Calibri"/>
                <a:ea typeface="+mn-ea"/>
                <a:cs typeface="+mn-cs"/>
              </a:rPr>
              <a:t>matched power load</a:t>
            </a:r>
            <a:r>
              <a:rPr kumimoji="0" lang="en-US" sz="14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If there is no beam, the input power, reduced by the cavity losses, goes to the power load where it is dissipated.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the presence of a large beam current, however, a  fraction of the TW power is transferred to the beam.</a:t>
            </a:r>
          </a:p>
        </p:txBody>
      </p:sp>
      <p:sp>
        <p:nvSpPr>
          <p:cNvPr id="33" name="Text Box 2"/>
          <p:cNvSpPr txBox="1">
            <a:spLocks noChangeArrowheads="1"/>
          </p:cNvSpPr>
          <p:nvPr/>
        </p:nvSpPr>
        <p:spPr bwMode="auto">
          <a:xfrm>
            <a:off x="2874248" y="2395381"/>
            <a:ext cx="4964822" cy="954107"/>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 typeface="Symbol" pitchFamily="18" charset="2"/>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In a purely periodic structure, made by a sequence of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identical cells</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(also called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constant impedance structure</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sym typeface="Symbol" pitchFamily="18" charset="2"/>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does not depend on z and both the RF power flux and the intensity of the accelerating field decay exponentially along the structure :</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4" name="Oggetto 33"/>
          <p:cNvGraphicFramePr>
            <a:graphicFrameLocks noChangeAspect="1"/>
          </p:cNvGraphicFramePr>
          <p:nvPr>
            <p:extLst>
              <p:ext uri="{D42A27DB-BD31-4B8C-83A1-F6EECF244321}">
                <p14:modId xmlns:p14="http://schemas.microsoft.com/office/powerpoint/2010/main" val="963562703"/>
              </p:ext>
            </p:extLst>
          </p:nvPr>
        </p:nvGraphicFramePr>
        <p:xfrm>
          <a:off x="2933132" y="3501000"/>
          <a:ext cx="6347561" cy="796032"/>
        </p:xfrm>
        <a:graphic>
          <a:graphicData uri="http://schemas.openxmlformats.org/presentationml/2006/ole">
            <mc:AlternateContent xmlns:mc="http://schemas.openxmlformats.org/markup-compatibility/2006">
              <mc:Choice xmlns:v="urn:schemas-microsoft-com:vml" Requires="v">
                <p:oleObj name="Equazione" r:id="rId2" imgW="4000320" imgH="507960" progId="Equation.3">
                  <p:embed/>
                </p:oleObj>
              </mc:Choice>
              <mc:Fallback>
                <p:oleObj name="Equazione" r:id="rId2" imgW="4000320" imgH="507960" progId="Equation.3">
                  <p:embed/>
                  <p:pic>
                    <p:nvPicPr>
                      <p:cNvPr id="48" name="Oggetto 47"/>
                      <p:cNvPicPr>
                        <a:picLocks noChangeAspect="1" noChangeArrowheads="1"/>
                      </p:cNvPicPr>
                      <p:nvPr/>
                    </p:nvPicPr>
                    <p:blipFill>
                      <a:blip r:embed="rId3"/>
                      <a:srcRect/>
                      <a:stretch>
                        <a:fillRect/>
                      </a:stretch>
                    </p:blipFill>
                    <p:spPr bwMode="auto">
                      <a:xfrm>
                        <a:off x="2933132" y="3501000"/>
                        <a:ext cx="6347561" cy="796032"/>
                      </a:xfrm>
                      <a:prstGeom prst="rect">
                        <a:avLst/>
                      </a:prstGeom>
                      <a:noFill/>
                      <a:ln>
                        <a:noFill/>
                      </a:ln>
                    </p:spPr>
                  </p:pic>
                </p:oleObj>
              </mc:Fallback>
            </mc:AlternateContent>
          </a:graphicData>
        </a:graphic>
      </p:graphicFrame>
      <p:sp>
        <p:nvSpPr>
          <p:cNvPr id="35" name="Text Box 5"/>
          <p:cNvSpPr txBox="1">
            <a:spLocks noChangeArrowheads="1"/>
          </p:cNvSpPr>
          <p:nvPr/>
        </p:nvSpPr>
        <p:spPr bwMode="auto">
          <a:xfrm>
            <a:off x="3125712" y="5447145"/>
            <a:ext cx="2091188" cy="1169551"/>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The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filling time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is the time necessary to propagate the RF wave-front from the input to the end of the section of length  </a:t>
            </a:r>
            <a:r>
              <a:rPr kumimoji="0" lang="en-US" sz="1400" b="0" i="1" u="none" strike="noStrike" kern="1200" cap="none" spc="0" normalizeH="0" baseline="0" noProof="0" dirty="0">
                <a:ln>
                  <a:noFill/>
                </a:ln>
                <a:solidFill>
                  <a:prstClr val="black"/>
                </a:solidFill>
                <a:effectLst/>
                <a:uLnTx/>
                <a:uFillTx/>
                <a:latin typeface="Calibri"/>
                <a:ea typeface="+mn-ea"/>
                <a:cs typeface="Times New Roman" pitchFamily="18" charset="0"/>
              </a:rPr>
              <a:t>L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is:</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6" name="Oggetto 35"/>
          <p:cNvGraphicFramePr>
            <a:graphicFrameLocks noChangeAspect="1"/>
          </p:cNvGraphicFramePr>
          <p:nvPr>
            <p:extLst>
              <p:ext uri="{D42A27DB-BD31-4B8C-83A1-F6EECF244321}">
                <p14:modId xmlns:p14="http://schemas.microsoft.com/office/powerpoint/2010/main" val="415620733"/>
              </p:ext>
            </p:extLst>
          </p:nvPr>
        </p:nvGraphicFramePr>
        <p:xfrm>
          <a:off x="5356659" y="5563964"/>
          <a:ext cx="1160070" cy="964637"/>
        </p:xfrm>
        <a:graphic>
          <a:graphicData uri="http://schemas.openxmlformats.org/presentationml/2006/ole">
            <mc:AlternateContent xmlns:mc="http://schemas.openxmlformats.org/markup-compatibility/2006">
              <mc:Choice xmlns:v="urn:schemas-microsoft-com:vml" Requires="v">
                <p:oleObj name="Equazione" r:id="rId4" imgW="533160" imgH="444240" progId="Equation.3">
                  <p:embed/>
                </p:oleObj>
              </mc:Choice>
              <mc:Fallback>
                <p:oleObj name="Equazione" r:id="rId4" imgW="533160" imgH="444240" progId="Equation.3">
                  <p:embed/>
                  <p:pic>
                    <p:nvPicPr>
                      <p:cNvPr id="51" name="Oggetto 50"/>
                      <p:cNvPicPr>
                        <a:picLocks noChangeAspect="1" noChangeArrowheads="1"/>
                      </p:cNvPicPr>
                      <p:nvPr/>
                    </p:nvPicPr>
                    <p:blipFill>
                      <a:blip r:embed="rId5"/>
                      <a:srcRect/>
                      <a:stretch>
                        <a:fillRect/>
                      </a:stretch>
                    </p:blipFill>
                    <p:spPr bwMode="auto">
                      <a:xfrm>
                        <a:off x="5356659" y="5563964"/>
                        <a:ext cx="1160070" cy="964637"/>
                      </a:xfrm>
                      <a:prstGeom prst="rect">
                        <a:avLst/>
                      </a:prstGeom>
                      <a:noFill/>
                      <a:ln>
                        <a:noFill/>
                      </a:ln>
                    </p:spPr>
                  </p:pic>
                </p:oleObj>
              </mc:Fallback>
            </mc:AlternateContent>
          </a:graphicData>
        </a:graphic>
      </p:graphicFrame>
      <p:pic>
        <p:nvPicPr>
          <p:cNvPr id="37" name="Picture 5" descr="C:\Users\David\Desktop\MASTER LEZIONI\CAS_2016\slide_5.jpg"/>
          <p:cNvPicPr>
            <a:picLocks noChangeAspect="1" noChangeArrowheads="1"/>
          </p:cNvPicPr>
          <p:nvPr/>
        </p:nvPicPr>
        <p:blipFill rotWithShape="1">
          <a:blip r:embed="rId6">
            <a:extLst>
              <a:ext uri="{28A0092B-C50C-407E-A947-70E740481C1C}">
                <a14:useLocalDpi xmlns:a14="http://schemas.microsoft.com/office/drawing/2010/main" val="0"/>
              </a:ext>
            </a:extLst>
          </a:blip>
          <a:srcRect l="49066" t="27394" r="8935" b="43976"/>
          <a:stretch/>
        </p:blipFill>
        <p:spPr bwMode="auto">
          <a:xfrm>
            <a:off x="8243435" y="848669"/>
            <a:ext cx="3883548" cy="1985479"/>
          </a:xfrm>
          <a:prstGeom prst="rect">
            <a:avLst/>
          </a:prstGeom>
          <a:noFill/>
          <a:extLst>
            <a:ext uri="{909E8E84-426E-40DD-AFC4-6F175D3DCCD1}">
              <a14:hiddenFill xmlns:a14="http://schemas.microsoft.com/office/drawing/2010/main">
                <a:solidFill>
                  <a:srgbClr val="FFFFFF"/>
                </a:solidFill>
              </a14:hiddenFill>
            </a:ext>
          </a:extLst>
        </p:spPr>
      </p:pic>
      <p:sp>
        <p:nvSpPr>
          <p:cNvPr id="38" name="Freccia in giù 37"/>
          <p:cNvSpPr/>
          <p:nvPr/>
        </p:nvSpPr>
        <p:spPr>
          <a:xfrm>
            <a:off x="8525086" y="599336"/>
            <a:ext cx="435987" cy="37652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39" name="Gruppo 38"/>
          <p:cNvGrpSpPr/>
          <p:nvPr/>
        </p:nvGrpSpPr>
        <p:grpSpPr>
          <a:xfrm>
            <a:off x="9303239" y="1589380"/>
            <a:ext cx="1676549" cy="252030"/>
            <a:chOff x="6282318" y="1462192"/>
            <a:chExt cx="1676549" cy="252030"/>
          </a:xfrm>
          <a:solidFill>
            <a:srgbClr val="FF0000"/>
          </a:solidFill>
        </p:grpSpPr>
        <p:sp>
          <p:nvSpPr>
            <p:cNvPr id="40" name="Triangolo isoscele 39"/>
            <p:cNvSpPr/>
            <p:nvPr/>
          </p:nvSpPr>
          <p:spPr>
            <a:xfrm rot="5400000">
              <a:off x="6920199" y="824311"/>
              <a:ext cx="252028" cy="1527789"/>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1" name="Triangolo isoscele 40"/>
            <p:cNvSpPr/>
            <p:nvPr/>
          </p:nvSpPr>
          <p:spPr>
            <a:xfrm rot="5400000">
              <a:off x="7684092" y="1439446"/>
              <a:ext cx="252030" cy="297521"/>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42" name="Freccia in giù 41"/>
          <p:cNvSpPr/>
          <p:nvPr/>
        </p:nvSpPr>
        <p:spPr>
          <a:xfrm rot="10800000">
            <a:off x="11459493" y="775653"/>
            <a:ext cx="108997" cy="18826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43" name="Connettore 2 42"/>
          <p:cNvCxnSpPr/>
          <p:nvPr/>
        </p:nvCxnSpPr>
        <p:spPr>
          <a:xfrm flipV="1">
            <a:off x="234586" y="5847255"/>
            <a:ext cx="2189414" cy="10446"/>
          </a:xfrm>
          <a:prstGeom prst="straightConnector1">
            <a:avLst/>
          </a:prstGeom>
          <a:ln w="38100">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1188068" y="6019123"/>
            <a:ext cx="2824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t>
            </a:r>
          </a:p>
        </p:txBody>
      </p:sp>
      <p:pic>
        <p:nvPicPr>
          <p:cNvPr id="46" name="Immagine 45"/>
          <p:cNvPicPr/>
          <p:nvPr/>
        </p:nvPicPr>
        <p:blipFill>
          <a:blip r:embed="rId7">
            <a:extLst>
              <a:ext uri="{28A0092B-C50C-407E-A947-70E740481C1C}">
                <a14:useLocalDpi xmlns:a14="http://schemas.microsoft.com/office/drawing/2010/main" val="0"/>
              </a:ext>
            </a:extLst>
          </a:blip>
          <a:stretch>
            <a:fillRect/>
          </a:stretch>
        </p:blipFill>
        <p:spPr>
          <a:xfrm>
            <a:off x="125663" y="2352773"/>
            <a:ext cx="2573217" cy="3440776"/>
          </a:xfrm>
          <a:prstGeom prst="rect">
            <a:avLst/>
          </a:prstGeom>
        </p:spPr>
      </p:pic>
      <p:graphicFrame>
        <p:nvGraphicFramePr>
          <p:cNvPr id="47" name="Oggetto 46"/>
          <p:cNvGraphicFramePr>
            <a:graphicFrameLocks noChangeAspect="1"/>
          </p:cNvGraphicFramePr>
          <p:nvPr>
            <p:extLst>
              <p:ext uri="{D42A27DB-BD31-4B8C-83A1-F6EECF244321}">
                <p14:modId xmlns:p14="http://schemas.microsoft.com/office/powerpoint/2010/main" val="2005774648"/>
              </p:ext>
            </p:extLst>
          </p:nvPr>
        </p:nvGraphicFramePr>
        <p:xfrm>
          <a:off x="3216073" y="4856544"/>
          <a:ext cx="1309687" cy="319088"/>
        </p:xfrm>
        <a:graphic>
          <a:graphicData uri="http://schemas.openxmlformats.org/presentationml/2006/ole">
            <mc:AlternateContent xmlns:mc="http://schemas.openxmlformats.org/markup-compatibility/2006">
              <mc:Choice xmlns:v="urn:schemas-microsoft-com:vml" Requires="v">
                <p:oleObj name="Equazione" r:id="rId8" imgW="977760" imgH="241200" progId="Equation.3">
                  <p:embed/>
                </p:oleObj>
              </mc:Choice>
              <mc:Fallback>
                <p:oleObj name="Equazione" r:id="rId8" imgW="977760" imgH="241200" progId="Equation.3">
                  <p:embed/>
                  <p:pic>
                    <p:nvPicPr>
                      <p:cNvPr id="25" name="Oggetto 24"/>
                      <p:cNvPicPr>
                        <a:picLocks noChangeAspect="1" noChangeArrowheads="1"/>
                      </p:cNvPicPr>
                      <p:nvPr/>
                    </p:nvPicPr>
                    <p:blipFill>
                      <a:blip r:embed="rId9"/>
                      <a:srcRect/>
                      <a:stretch>
                        <a:fillRect/>
                      </a:stretch>
                    </p:blipFill>
                    <p:spPr bwMode="auto">
                      <a:xfrm>
                        <a:off x="3216073" y="4856544"/>
                        <a:ext cx="1309687" cy="319088"/>
                      </a:xfrm>
                      <a:prstGeom prst="rect">
                        <a:avLst/>
                      </a:prstGeom>
                      <a:noFill/>
                      <a:ln>
                        <a:noFill/>
                      </a:ln>
                    </p:spPr>
                  </p:pic>
                </p:oleObj>
              </mc:Fallback>
            </mc:AlternateContent>
          </a:graphicData>
        </a:graphic>
      </p:graphicFrame>
      <p:graphicFrame>
        <p:nvGraphicFramePr>
          <p:cNvPr id="49" name="Oggetto 48"/>
          <p:cNvGraphicFramePr>
            <a:graphicFrameLocks noChangeAspect="1"/>
          </p:cNvGraphicFramePr>
          <p:nvPr>
            <p:extLst>
              <p:ext uri="{D42A27DB-BD31-4B8C-83A1-F6EECF244321}">
                <p14:modId xmlns:p14="http://schemas.microsoft.com/office/powerpoint/2010/main" val="3251574166"/>
              </p:ext>
            </p:extLst>
          </p:nvPr>
        </p:nvGraphicFramePr>
        <p:xfrm>
          <a:off x="4732771" y="4839263"/>
          <a:ext cx="1247775" cy="319088"/>
        </p:xfrm>
        <a:graphic>
          <a:graphicData uri="http://schemas.openxmlformats.org/presentationml/2006/ole">
            <mc:AlternateContent xmlns:mc="http://schemas.openxmlformats.org/markup-compatibility/2006">
              <mc:Choice xmlns:v="urn:schemas-microsoft-com:vml" Requires="v">
                <p:oleObj name="Equazione" r:id="rId10" imgW="939600" imgH="241200" progId="Equation.3">
                  <p:embed/>
                </p:oleObj>
              </mc:Choice>
              <mc:Fallback>
                <p:oleObj name="Equazione" r:id="rId10" imgW="939600" imgH="241200" progId="Equation.3">
                  <p:embed/>
                  <p:pic>
                    <p:nvPicPr>
                      <p:cNvPr id="26" name="Oggetto 25"/>
                      <p:cNvPicPr>
                        <a:picLocks noChangeAspect="1" noChangeArrowheads="1"/>
                      </p:cNvPicPr>
                      <p:nvPr/>
                    </p:nvPicPr>
                    <p:blipFill>
                      <a:blip r:embed="rId11"/>
                      <a:srcRect/>
                      <a:stretch>
                        <a:fillRect/>
                      </a:stretch>
                    </p:blipFill>
                    <p:spPr bwMode="auto">
                      <a:xfrm>
                        <a:off x="4732771" y="4839263"/>
                        <a:ext cx="1247775" cy="319088"/>
                      </a:xfrm>
                      <a:prstGeom prst="rect">
                        <a:avLst/>
                      </a:prstGeom>
                      <a:noFill/>
                      <a:ln>
                        <a:noFill/>
                      </a:ln>
                    </p:spPr>
                  </p:pic>
                </p:oleObj>
              </mc:Fallback>
            </mc:AlternateContent>
          </a:graphicData>
        </a:graphic>
      </p:graphicFrame>
      <p:graphicFrame>
        <p:nvGraphicFramePr>
          <p:cNvPr id="53" name="Oggetto 52"/>
          <p:cNvGraphicFramePr>
            <a:graphicFrameLocks noChangeAspect="1"/>
          </p:cNvGraphicFramePr>
          <p:nvPr>
            <p:extLst>
              <p:ext uri="{D42A27DB-BD31-4B8C-83A1-F6EECF244321}">
                <p14:modId xmlns:p14="http://schemas.microsoft.com/office/powerpoint/2010/main" val="3948380859"/>
              </p:ext>
            </p:extLst>
          </p:nvPr>
        </p:nvGraphicFramePr>
        <p:xfrm>
          <a:off x="8984369" y="547044"/>
          <a:ext cx="522288" cy="301625"/>
        </p:xfrm>
        <a:graphic>
          <a:graphicData uri="http://schemas.openxmlformats.org/presentationml/2006/ole">
            <mc:AlternateContent xmlns:mc="http://schemas.openxmlformats.org/markup-compatibility/2006">
              <mc:Choice xmlns:v="urn:schemas-microsoft-com:vml" Requires="v">
                <p:oleObj name="Equazione" r:id="rId12" imgW="393480" imgH="228600" progId="Equation.3">
                  <p:embed/>
                </p:oleObj>
              </mc:Choice>
              <mc:Fallback>
                <p:oleObj name="Equazione" r:id="rId12" imgW="393480" imgH="228600" progId="Equation.3">
                  <p:embed/>
                  <p:pic>
                    <p:nvPicPr>
                      <p:cNvPr id="27" name="Oggetto 26"/>
                      <p:cNvPicPr>
                        <a:picLocks noChangeAspect="1" noChangeArrowheads="1"/>
                      </p:cNvPicPr>
                      <p:nvPr/>
                    </p:nvPicPr>
                    <p:blipFill>
                      <a:blip r:embed="rId13"/>
                      <a:srcRect/>
                      <a:stretch>
                        <a:fillRect/>
                      </a:stretch>
                    </p:blipFill>
                    <p:spPr bwMode="auto">
                      <a:xfrm>
                        <a:off x="8984369" y="547044"/>
                        <a:ext cx="522288" cy="301625"/>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819102023"/>
              </p:ext>
            </p:extLst>
          </p:nvPr>
        </p:nvGraphicFramePr>
        <p:xfrm>
          <a:off x="11637871" y="544701"/>
          <a:ext cx="422275" cy="301625"/>
        </p:xfrm>
        <a:graphic>
          <a:graphicData uri="http://schemas.openxmlformats.org/presentationml/2006/ole">
            <mc:AlternateContent xmlns:mc="http://schemas.openxmlformats.org/markup-compatibility/2006">
              <mc:Choice xmlns:v="urn:schemas-microsoft-com:vml" Requires="v">
                <p:oleObj name="Equazione" r:id="rId14" imgW="317160" imgH="228600" progId="Equation.3">
                  <p:embed/>
                </p:oleObj>
              </mc:Choice>
              <mc:Fallback>
                <p:oleObj name="Equazione" r:id="rId14" imgW="317160" imgH="228600" progId="Equation.3">
                  <p:embed/>
                  <p:pic>
                    <p:nvPicPr>
                      <p:cNvPr id="28" name="Oggetto 27"/>
                      <p:cNvPicPr>
                        <a:picLocks noChangeAspect="1" noChangeArrowheads="1"/>
                      </p:cNvPicPr>
                      <p:nvPr/>
                    </p:nvPicPr>
                    <p:blipFill>
                      <a:blip r:embed="rId15"/>
                      <a:srcRect/>
                      <a:stretch>
                        <a:fillRect/>
                      </a:stretch>
                    </p:blipFill>
                    <p:spPr bwMode="auto">
                      <a:xfrm>
                        <a:off x="11637871" y="544701"/>
                        <a:ext cx="422275" cy="301625"/>
                      </a:xfrm>
                      <a:prstGeom prst="rect">
                        <a:avLst/>
                      </a:prstGeom>
                      <a:noFill/>
                      <a:ln>
                        <a:noFill/>
                      </a:ln>
                    </p:spPr>
                  </p:pic>
                </p:oleObj>
              </mc:Fallback>
            </mc:AlternateContent>
          </a:graphicData>
        </a:graphic>
      </p:graphicFrame>
      <p:graphicFrame>
        <p:nvGraphicFramePr>
          <p:cNvPr id="56" name="Oggetto 55"/>
          <p:cNvGraphicFramePr>
            <a:graphicFrameLocks noChangeAspect="1"/>
          </p:cNvGraphicFramePr>
          <p:nvPr>
            <p:extLst>
              <p:ext uri="{D42A27DB-BD31-4B8C-83A1-F6EECF244321}">
                <p14:modId xmlns:p14="http://schemas.microsoft.com/office/powerpoint/2010/main" val="38993262"/>
              </p:ext>
            </p:extLst>
          </p:nvPr>
        </p:nvGraphicFramePr>
        <p:xfrm>
          <a:off x="6168000" y="4751064"/>
          <a:ext cx="1588961" cy="449771"/>
        </p:xfrm>
        <a:graphic>
          <a:graphicData uri="http://schemas.openxmlformats.org/presentationml/2006/ole">
            <mc:AlternateContent xmlns:mc="http://schemas.openxmlformats.org/markup-compatibility/2006">
              <mc:Choice xmlns:v="urn:schemas-microsoft-com:vml" Requires="v">
                <p:oleObj name="Equazione" r:id="rId16" imgW="952200" imgH="266400" progId="Equation.3">
                  <p:embed/>
                </p:oleObj>
              </mc:Choice>
              <mc:Fallback>
                <p:oleObj name="Equazione" r:id="rId16" imgW="952200" imgH="266400" progId="Equation.3">
                  <p:embed/>
                  <p:pic>
                    <p:nvPicPr>
                      <p:cNvPr id="6" name="Oggetto 5"/>
                      <p:cNvPicPr>
                        <a:picLocks noChangeAspect="1" noChangeArrowheads="1"/>
                      </p:cNvPicPr>
                      <p:nvPr/>
                    </p:nvPicPr>
                    <p:blipFill>
                      <a:blip r:embed="rId17"/>
                      <a:srcRect/>
                      <a:stretch>
                        <a:fillRect/>
                      </a:stretch>
                    </p:blipFill>
                    <p:spPr bwMode="auto">
                      <a:xfrm>
                        <a:off x="6168000" y="4751064"/>
                        <a:ext cx="1588961" cy="449771"/>
                      </a:xfrm>
                      <a:prstGeom prst="rect">
                        <a:avLst/>
                      </a:prstGeom>
                      <a:noFill/>
                    </p:spPr>
                  </p:pic>
                </p:oleObj>
              </mc:Fallback>
            </mc:AlternateContent>
          </a:graphicData>
        </a:graphic>
      </p:graphicFrame>
      <p:sp>
        <p:nvSpPr>
          <p:cNvPr id="2" name="Text Box 2">
            <a:extLst>
              <a:ext uri="{FF2B5EF4-FFF2-40B4-BE49-F238E27FC236}">
                <a16:creationId xmlns:a16="http://schemas.microsoft.com/office/drawing/2014/main" id="{AB1AC083-933A-683B-7181-500AEF99F627}"/>
              </a:ext>
            </a:extLst>
          </p:cNvPr>
          <p:cNvSpPr txBox="1">
            <a:spLocks noChangeArrowheads="1"/>
          </p:cNvSpPr>
          <p:nvPr/>
        </p:nvSpPr>
        <p:spPr bwMode="auto">
          <a:xfrm>
            <a:off x="8100070" y="4479093"/>
            <a:ext cx="3883548" cy="954107"/>
          </a:xfrm>
          <a:prstGeom prst="rect">
            <a:avLst/>
          </a:prstGeom>
          <a:noFill/>
          <a:ln w="9525">
            <a:noFill/>
            <a:miter lim="800000"/>
            <a:headEnd/>
            <a:tailEnd/>
          </a:ln>
          <a:effectLst/>
        </p:spPr>
        <p:txBody>
          <a:bodyPr wrap="square">
            <a:spAutoFit/>
          </a:bodyPr>
          <a:lstStyle/>
          <a:p>
            <a:pPr algn="just"/>
            <a:r>
              <a:rPr lang="en-US" sz="1400" b="0" dirty="0">
                <a:cs typeface="Times New Roman" pitchFamily="18" charset="0"/>
              </a:rPr>
              <a:t>It is possible to demonstrate that, </a:t>
            </a:r>
            <a:r>
              <a:rPr lang="en-US" sz="1400" dirty="0">
                <a:cs typeface="Times New Roman" pitchFamily="18" charset="0"/>
              </a:rPr>
              <a:t>i</a:t>
            </a:r>
            <a:r>
              <a:rPr lang="en-US" sz="1400" b="0" dirty="0">
                <a:cs typeface="Times New Roman" pitchFamily="18" charset="0"/>
              </a:rPr>
              <a:t>n order to keep the </a:t>
            </a:r>
            <a:r>
              <a:rPr lang="en-US" sz="1400" b="1" dirty="0">
                <a:cs typeface="Times New Roman" pitchFamily="18" charset="0"/>
              </a:rPr>
              <a:t>accelerating field constant </a:t>
            </a:r>
            <a:r>
              <a:rPr lang="en-US" sz="1400" b="0" dirty="0">
                <a:cs typeface="Times New Roman" pitchFamily="18" charset="0"/>
              </a:rPr>
              <a:t>along the structure, the </a:t>
            </a:r>
            <a:r>
              <a:rPr lang="en-US" sz="1400" b="1" dirty="0">
                <a:cs typeface="Times New Roman" pitchFamily="18" charset="0"/>
              </a:rPr>
              <a:t>iris apertures have to decrease along the structure.</a:t>
            </a:r>
            <a:endParaRPr lang="en-US" altLang="en-US" sz="1400" b="0" dirty="0"/>
          </a:p>
        </p:txBody>
      </p:sp>
      <p:grpSp>
        <p:nvGrpSpPr>
          <p:cNvPr id="3" name="Gruppo 2">
            <a:extLst>
              <a:ext uri="{FF2B5EF4-FFF2-40B4-BE49-F238E27FC236}">
                <a16:creationId xmlns:a16="http://schemas.microsoft.com/office/drawing/2014/main" id="{02172491-D47C-85D5-DB61-5878A3909EA2}"/>
              </a:ext>
            </a:extLst>
          </p:cNvPr>
          <p:cNvGrpSpPr/>
          <p:nvPr/>
        </p:nvGrpSpPr>
        <p:grpSpPr>
          <a:xfrm>
            <a:off x="8278369" y="6051449"/>
            <a:ext cx="3414581" cy="377606"/>
            <a:chOff x="4743450" y="1596390"/>
            <a:chExt cx="3667421" cy="594359"/>
          </a:xfrm>
        </p:grpSpPr>
        <p:sp>
          <p:nvSpPr>
            <p:cNvPr id="4" name="Ritardo 3">
              <a:extLst>
                <a:ext uri="{FF2B5EF4-FFF2-40B4-BE49-F238E27FC236}">
                  <a16:creationId xmlns:a16="http://schemas.microsoft.com/office/drawing/2014/main" id="{1C904E55-F3C5-3AD5-A335-FC343350C829}"/>
                </a:ext>
              </a:extLst>
            </p:cNvPr>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tardo 4">
              <a:extLst>
                <a:ext uri="{FF2B5EF4-FFF2-40B4-BE49-F238E27FC236}">
                  <a16:creationId xmlns:a16="http://schemas.microsoft.com/office/drawing/2014/main" id="{17F8168F-0BE5-7EED-7839-CCCF4A6CD92B}"/>
                </a:ext>
              </a:extLst>
            </p:cNvPr>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tardo 5">
              <a:extLst>
                <a:ext uri="{FF2B5EF4-FFF2-40B4-BE49-F238E27FC236}">
                  <a16:creationId xmlns:a16="http://schemas.microsoft.com/office/drawing/2014/main" id="{31053BAB-D236-1FBE-45E2-A1121D6D0736}"/>
                </a:ext>
              </a:extLst>
            </p:cNvPr>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tardo 6">
              <a:extLst>
                <a:ext uri="{FF2B5EF4-FFF2-40B4-BE49-F238E27FC236}">
                  <a16:creationId xmlns:a16="http://schemas.microsoft.com/office/drawing/2014/main" id="{3CEBEAAD-F506-4AB5-3C8E-72E46990F8AB}"/>
                </a:ext>
              </a:extLst>
            </p:cNvPr>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tardo 7">
              <a:extLst>
                <a:ext uri="{FF2B5EF4-FFF2-40B4-BE49-F238E27FC236}">
                  <a16:creationId xmlns:a16="http://schemas.microsoft.com/office/drawing/2014/main" id="{CA3E1CB8-8D54-829C-37E8-CF6278055DB4}"/>
                </a:ext>
              </a:extLst>
            </p:cNvPr>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tardo 8">
              <a:extLst>
                <a:ext uri="{FF2B5EF4-FFF2-40B4-BE49-F238E27FC236}">
                  <a16:creationId xmlns:a16="http://schemas.microsoft.com/office/drawing/2014/main" id="{F669804E-E282-6252-59DB-994E344F9A64}"/>
                </a:ext>
              </a:extLst>
            </p:cNvPr>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tardo 9">
              <a:extLst>
                <a:ext uri="{FF2B5EF4-FFF2-40B4-BE49-F238E27FC236}">
                  <a16:creationId xmlns:a16="http://schemas.microsoft.com/office/drawing/2014/main" id="{D1BF0357-ADD0-2E9F-8D0D-76B597C74713}"/>
                </a:ext>
              </a:extLst>
            </p:cNvPr>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tardo 10">
              <a:extLst>
                <a:ext uri="{FF2B5EF4-FFF2-40B4-BE49-F238E27FC236}">
                  <a16:creationId xmlns:a16="http://schemas.microsoft.com/office/drawing/2014/main" id="{A526C7D4-91DD-94F1-2484-C0ECB4FDC15D}"/>
                </a:ext>
              </a:extLst>
            </p:cNvPr>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tardo 11">
              <a:extLst>
                <a:ext uri="{FF2B5EF4-FFF2-40B4-BE49-F238E27FC236}">
                  <a16:creationId xmlns:a16="http://schemas.microsoft.com/office/drawing/2014/main" id="{F611F1F1-CAD2-5AA0-9760-879919C579C7}"/>
                </a:ext>
              </a:extLst>
            </p:cNvPr>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tardo 12">
              <a:extLst>
                <a:ext uri="{FF2B5EF4-FFF2-40B4-BE49-F238E27FC236}">
                  <a16:creationId xmlns:a16="http://schemas.microsoft.com/office/drawing/2014/main" id="{B1FFB64A-8702-F11A-0192-99EF764E41B6}"/>
                </a:ext>
              </a:extLst>
            </p:cNvPr>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tardo 13">
              <a:extLst>
                <a:ext uri="{FF2B5EF4-FFF2-40B4-BE49-F238E27FC236}">
                  <a16:creationId xmlns:a16="http://schemas.microsoft.com/office/drawing/2014/main" id="{6A1D07E8-44A7-1019-8606-4ABEE29105D1}"/>
                </a:ext>
              </a:extLst>
            </p:cNvPr>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tardo 14">
              <a:extLst>
                <a:ext uri="{FF2B5EF4-FFF2-40B4-BE49-F238E27FC236}">
                  <a16:creationId xmlns:a16="http://schemas.microsoft.com/office/drawing/2014/main" id="{190F6948-C5DA-105D-3312-ABEC87D76953}"/>
                </a:ext>
              </a:extLst>
            </p:cNvPr>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tardo 15">
              <a:extLst>
                <a:ext uri="{FF2B5EF4-FFF2-40B4-BE49-F238E27FC236}">
                  <a16:creationId xmlns:a16="http://schemas.microsoft.com/office/drawing/2014/main" id="{5EC7A713-7AFE-341F-7A81-C7A84E95059C}"/>
                </a:ext>
              </a:extLst>
            </p:cNvPr>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tardo 16">
              <a:extLst>
                <a:ext uri="{FF2B5EF4-FFF2-40B4-BE49-F238E27FC236}">
                  <a16:creationId xmlns:a16="http://schemas.microsoft.com/office/drawing/2014/main" id="{3F514F48-9F90-E6B8-B7EF-5D9E48C4DED1}"/>
                </a:ext>
              </a:extLst>
            </p:cNvPr>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tardo 17">
              <a:extLst>
                <a:ext uri="{FF2B5EF4-FFF2-40B4-BE49-F238E27FC236}">
                  <a16:creationId xmlns:a16="http://schemas.microsoft.com/office/drawing/2014/main" id="{430CFB82-290C-2572-226B-4AA939041FCC}"/>
                </a:ext>
              </a:extLst>
            </p:cNvPr>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tardo 18">
              <a:extLst>
                <a:ext uri="{FF2B5EF4-FFF2-40B4-BE49-F238E27FC236}">
                  <a16:creationId xmlns:a16="http://schemas.microsoft.com/office/drawing/2014/main" id="{47701978-C333-6922-2B44-85E0822B464B}"/>
                </a:ext>
              </a:extLst>
            </p:cNvPr>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onnettore 1 42">
              <a:extLst>
                <a:ext uri="{FF2B5EF4-FFF2-40B4-BE49-F238E27FC236}">
                  <a16:creationId xmlns:a16="http://schemas.microsoft.com/office/drawing/2014/main" id="{966F731C-3FB0-C273-9BBE-4649C915B2D2}"/>
                </a:ext>
              </a:extLst>
            </p:cNvPr>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uppo 20">
            <a:extLst>
              <a:ext uri="{FF2B5EF4-FFF2-40B4-BE49-F238E27FC236}">
                <a16:creationId xmlns:a16="http://schemas.microsoft.com/office/drawing/2014/main" id="{AB244C07-2038-A424-1660-528B48C62790}"/>
              </a:ext>
            </a:extLst>
          </p:cNvPr>
          <p:cNvGrpSpPr/>
          <p:nvPr/>
        </p:nvGrpSpPr>
        <p:grpSpPr>
          <a:xfrm flipV="1">
            <a:off x="8278369" y="5547359"/>
            <a:ext cx="3414581" cy="360628"/>
            <a:chOff x="4743450" y="1596390"/>
            <a:chExt cx="3667421" cy="594359"/>
          </a:xfrm>
        </p:grpSpPr>
        <p:sp>
          <p:nvSpPr>
            <p:cNvPr id="22" name="Ritardo 21">
              <a:extLst>
                <a:ext uri="{FF2B5EF4-FFF2-40B4-BE49-F238E27FC236}">
                  <a16:creationId xmlns:a16="http://schemas.microsoft.com/office/drawing/2014/main" id="{C240DDBF-CC04-B775-D338-0BA669D74DE6}"/>
                </a:ext>
              </a:extLst>
            </p:cNvPr>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tardo 22">
              <a:extLst>
                <a:ext uri="{FF2B5EF4-FFF2-40B4-BE49-F238E27FC236}">
                  <a16:creationId xmlns:a16="http://schemas.microsoft.com/office/drawing/2014/main" id="{CB514041-F25A-5023-4011-32A385652314}"/>
                </a:ext>
              </a:extLst>
            </p:cNvPr>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tardo 23">
              <a:extLst>
                <a:ext uri="{FF2B5EF4-FFF2-40B4-BE49-F238E27FC236}">
                  <a16:creationId xmlns:a16="http://schemas.microsoft.com/office/drawing/2014/main" id="{99878C53-E5E3-71CF-764B-A151FC29292E}"/>
                </a:ext>
              </a:extLst>
            </p:cNvPr>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tardo 24">
              <a:extLst>
                <a:ext uri="{FF2B5EF4-FFF2-40B4-BE49-F238E27FC236}">
                  <a16:creationId xmlns:a16="http://schemas.microsoft.com/office/drawing/2014/main" id="{FA665CCB-E6C8-2B1F-D8D3-A77CBF7D5E41}"/>
                </a:ext>
              </a:extLst>
            </p:cNvPr>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tardo 25">
              <a:extLst>
                <a:ext uri="{FF2B5EF4-FFF2-40B4-BE49-F238E27FC236}">
                  <a16:creationId xmlns:a16="http://schemas.microsoft.com/office/drawing/2014/main" id="{6F3D93B7-80DE-6626-B7A2-DE33FD01A7FC}"/>
                </a:ext>
              </a:extLst>
            </p:cNvPr>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tardo 26">
              <a:extLst>
                <a:ext uri="{FF2B5EF4-FFF2-40B4-BE49-F238E27FC236}">
                  <a16:creationId xmlns:a16="http://schemas.microsoft.com/office/drawing/2014/main" id="{4ED494EA-1300-DAA0-C89B-9A87563E1C97}"/>
                </a:ext>
              </a:extLst>
            </p:cNvPr>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tardo 27">
              <a:extLst>
                <a:ext uri="{FF2B5EF4-FFF2-40B4-BE49-F238E27FC236}">
                  <a16:creationId xmlns:a16="http://schemas.microsoft.com/office/drawing/2014/main" id="{A6AF8001-6B79-26B1-462A-7D6C4553FC08}"/>
                </a:ext>
              </a:extLst>
            </p:cNvPr>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tardo 29">
              <a:extLst>
                <a:ext uri="{FF2B5EF4-FFF2-40B4-BE49-F238E27FC236}">
                  <a16:creationId xmlns:a16="http://schemas.microsoft.com/office/drawing/2014/main" id="{B838FF6D-A6DB-0E4E-CDC9-3E23CFD4B124}"/>
                </a:ext>
              </a:extLst>
            </p:cNvPr>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tardo 47">
              <a:extLst>
                <a:ext uri="{FF2B5EF4-FFF2-40B4-BE49-F238E27FC236}">
                  <a16:creationId xmlns:a16="http://schemas.microsoft.com/office/drawing/2014/main" id="{7B192013-74B9-A936-9681-263F4317EF2C}"/>
                </a:ext>
              </a:extLst>
            </p:cNvPr>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tardo 49">
              <a:extLst>
                <a:ext uri="{FF2B5EF4-FFF2-40B4-BE49-F238E27FC236}">
                  <a16:creationId xmlns:a16="http://schemas.microsoft.com/office/drawing/2014/main" id="{B08A2414-9611-1A67-287B-78E7286F604C}"/>
                </a:ext>
              </a:extLst>
            </p:cNvPr>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tardo 50">
              <a:extLst>
                <a:ext uri="{FF2B5EF4-FFF2-40B4-BE49-F238E27FC236}">
                  <a16:creationId xmlns:a16="http://schemas.microsoft.com/office/drawing/2014/main" id="{220AAEAA-9C99-8871-F6F2-12FDDC1B3134}"/>
                </a:ext>
              </a:extLst>
            </p:cNvPr>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tardo 51">
              <a:extLst>
                <a:ext uri="{FF2B5EF4-FFF2-40B4-BE49-F238E27FC236}">
                  <a16:creationId xmlns:a16="http://schemas.microsoft.com/office/drawing/2014/main" id="{CD7FF0B7-FEBD-675B-F8A2-B3F84F80B2D6}"/>
                </a:ext>
              </a:extLst>
            </p:cNvPr>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tardo 56">
              <a:extLst>
                <a:ext uri="{FF2B5EF4-FFF2-40B4-BE49-F238E27FC236}">
                  <a16:creationId xmlns:a16="http://schemas.microsoft.com/office/drawing/2014/main" id="{5A2E2F31-50E2-A2BF-EEC8-073E3917C93A}"/>
                </a:ext>
              </a:extLst>
            </p:cNvPr>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itardo 57">
              <a:extLst>
                <a:ext uri="{FF2B5EF4-FFF2-40B4-BE49-F238E27FC236}">
                  <a16:creationId xmlns:a16="http://schemas.microsoft.com/office/drawing/2014/main" id="{AC5D92A6-78E1-58C1-F773-F9EB2A961C67}"/>
                </a:ext>
              </a:extLst>
            </p:cNvPr>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tardo 58">
              <a:extLst>
                <a:ext uri="{FF2B5EF4-FFF2-40B4-BE49-F238E27FC236}">
                  <a16:creationId xmlns:a16="http://schemas.microsoft.com/office/drawing/2014/main" id="{2A8D0781-8A87-A033-55ED-4A7709B9551D}"/>
                </a:ext>
              </a:extLst>
            </p:cNvPr>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tardo 59">
              <a:extLst>
                <a:ext uri="{FF2B5EF4-FFF2-40B4-BE49-F238E27FC236}">
                  <a16:creationId xmlns:a16="http://schemas.microsoft.com/office/drawing/2014/main" id="{5CD75E10-8978-EC4D-9B1D-57E2E2307D58}"/>
                </a:ext>
              </a:extLst>
            </p:cNvPr>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Connettore 1 69">
              <a:extLst>
                <a:ext uri="{FF2B5EF4-FFF2-40B4-BE49-F238E27FC236}">
                  <a16:creationId xmlns:a16="http://schemas.microsoft.com/office/drawing/2014/main" id="{A00F92A9-FAB8-4D53-2B08-31964B8471ED}"/>
                </a:ext>
              </a:extLst>
            </p:cNvPr>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2" name="Connettore 2 61">
            <a:extLst>
              <a:ext uri="{FF2B5EF4-FFF2-40B4-BE49-F238E27FC236}">
                <a16:creationId xmlns:a16="http://schemas.microsoft.com/office/drawing/2014/main" id="{1AFD806B-4786-3BFF-B88D-B446B6DD370E}"/>
              </a:ext>
            </a:extLst>
          </p:cNvPr>
          <p:cNvCxnSpPr/>
          <p:nvPr/>
        </p:nvCxnSpPr>
        <p:spPr>
          <a:xfrm>
            <a:off x="8206707" y="5737324"/>
            <a:ext cx="0" cy="49167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3" name="Connettore 2 62">
            <a:extLst>
              <a:ext uri="{FF2B5EF4-FFF2-40B4-BE49-F238E27FC236}">
                <a16:creationId xmlns:a16="http://schemas.microsoft.com/office/drawing/2014/main" id="{91CD5206-5F20-CD7B-4FD1-149E9165FF04}"/>
              </a:ext>
            </a:extLst>
          </p:cNvPr>
          <p:cNvCxnSpPr/>
          <p:nvPr/>
        </p:nvCxnSpPr>
        <p:spPr>
          <a:xfrm flipV="1">
            <a:off x="11869657" y="6029382"/>
            <a:ext cx="0" cy="30496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a:extLst>
              <a:ext uri="{FF2B5EF4-FFF2-40B4-BE49-F238E27FC236}">
                <a16:creationId xmlns:a16="http://schemas.microsoft.com/office/drawing/2014/main" id="{6AA19BFE-C1EA-8237-AFDB-212BD30C2B10}"/>
              </a:ext>
            </a:extLst>
          </p:cNvPr>
          <p:cNvCxnSpPr/>
          <p:nvPr/>
        </p:nvCxnSpPr>
        <p:spPr>
          <a:xfrm>
            <a:off x="11854070" y="5558916"/>
            <a:ext cx="0" cy="356817"/>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a:extLst>
              <a:ext uri="{FF2B5EF4-FFF2-40B4-BE49-F238E27FC236}">
                <a16:creationId xmlns:a16="http://schemas.microsoft.com/office/drawing/2014/main" id="{BBE9D05E-E69E-069A-A697-72BF2D5FE114}"/>
              </a:ext>
            </a:extLst>
          </p:cNvPr>
          <p:cNvSpPr txBox="1"/>
          <p:nvPr/>
        </p:nvSpPr>
        <p:spPr>
          <a:xfrm>
            <a:off x="5391775" y="389565"/>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Tree>
    <p:extLst>
      <p:ext uri="{BB962C8B-B14F-4D97-AF65-F5344CB8AC3E}">
        <p14:creationId xmlns:p14="http://schemas.microsoft.com/office/powerpoint/2010/main" val="209344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par>
                                <p:cTn id="29" presetID="10"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par>
                                <p:cTn id="32" presetID="10" presetClass="entr" presetSubtype="0" fill="hold" nodeType="with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par>
                                <p:cTn id="35" presetID="10" presetClass="entr" presetSubtype="0"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par>
                                <p:cTn id="43" presetID="10"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par>
                                <p:cTn id="46" presetID="10" presetClass="entr" presetSubtype="0"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par>
                                <p:cTn id="49" presetID="10" presetClass="entr" presetSubtype="0"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par>
                                <p:cTn id="52" presetID="10" presetClass="entr" presetSubtype="0"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500"/>
                                        <p:tgtEl>
                                          <p:spTgt spid="63"/>
                                        </p:tgtEl>
                                      </p:cBhvr>
                                    </p:animEffect>
                                  </p:childTnLst>
                                </p:cTn>
                              </p:par>
                              <p:par>
                                <p:cTn id="55" presetID="10" presetClass="entr" presetSubtype="0"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44"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3783" y="5593"/>
            <a:ext cx="4754051" cy="707886"/>
          </a:xfrm>
          <a:prstGeom prst="rect">
            <a:avLst/>
          </a:prstGeom>
          <a:noFill/>
        </p:spPr>
        <p:txBody>
          <a:bodyPr wrap="square" rtlCol="0">
            <a:spAutoFit/>
          </a:bodyPr>
          <a:lstStyle/>
          <a:p>
            <a:r>
              <a:rPr lang="en-US" sz="4000" b="1" dirty="0"/>
              <a:t>LINAC APPLICATIONS</a:t>
            </a:r>
          </a:p>
        </p:txBody>
      </p:sp>
      <p:cxnSp>
        <p:nvCxnSpPr>
          <p:cNvPr id="4" name="Connettore 2 3"/>
          <p:cNvCxnSpPr>
            <a:stCxn id="2" idx="2"/>
          </p:cNvCxnSpPr>
          <p:nvPr/>
        </p:nvCxnSpPr>
        <p:spPr>
          <a:xfrm flipH="1">
            <a:off x="2900971" y="713479"/>
            <a:ext cx="2929838" cy="2573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279903" y="930979"/>
            <a:ext cx="3529871" cy="369332"/>
          </a:xfrm>
          <a:prstGeom prst="rect">
            <a:avLst/>
          </a:prstGeom>
          <a:noFill/>
        </p:spPr>
        <p:txBody>
          <a:bodyPr wrap="none" rtlCol="0">
            <a:spAutoFit/>
          </a:bodyPr>
          <a:lstStyle/>
          <a:p>
            <a:r>
              <a:rPr lang="en-US" b="1" dirty="0">
                <a:solidFill>
                  <a:schemeClr val="dk1"/>
                </a:solidFill>
              </a:rPr>
              <a:t>Injectors for synchrotrons</a:t>
            </a:r>
            <a:endParaRPr lang="it-IT" b="1" dirty="0"/>
          </a:p>
        </p:txBody>
      </p:sp>
      <p:pic>
        <p:nvPicPr>
          <p:cNvPr id="6" name="Picture 2" descr="Risultati immagini per radiothera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2206" y="3647362"/>
            <a:ext cx="1906339" cy="117075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ttore 2 6"/>
          <p:cNvCxnSpPr>
            <a:stCxn id="2" idx="2"/>
            <a:endCxn id="11" idx="0"/>
          </p:cNvCxnSpPr>
          <p:nvPr/>
        </p:nvCxnSpPr>
        <p:spPr>
          <a:xfrm flipH="1">
            <a:off x="2079402" y="713479"/>
            <a:ext cx="3751407" cy="22990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604612" y="3012553"/>
            <a:ext cx="2949580" cy="646331"/>
          </a:xfrm>
          <a:prstGeom prst="rect">
            <a:avLst/>
          </a:prstGeom>
          <a:noFill/>
        </p:spPr>
        <p:txBody>
          <a:bodyPr wrap="square" rtlCol="0">
            <a:spAutoFit/>
          </a:bodyPr>
          <a:lstStyle/>
          <a:p>
            <a:pPr algn="ctr"/>
            <a:r>
              <a:rPr lang="en-US" b="1" dirty="0">
                <a:solidFill>
                  <a:schemeClr val="dk1"/>
                </a:solidFill>
              </a:rPr>
              <a:t>Medical applications: radiotherapy</a:t>
            </a:r>
            <a:endParaRPr lang="it-IT" b="1" dirty="0"/>
          </a:p>
        </p:txBody>
      </p:sp>
      <p:cxnSp>
        <p:nvCxnSpPr>
          <p:cNvPr id="12" name="Connettore 2 11"/>
          <p:cNvCxnSpPr>
            <a:stCxn id="2" idx="2"/>
            <a:endCxn id="20" idx="0"/>
          </p:cNvCxnSpPr>
          <p:nvPr/>
        </p:nvCxnSpPr>
        <p:spPr>
          <a:xfrm flipH="1">
            <a:off x="4366627" y="713479"/>
            <a:ext cx="1464182" cy="34250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3453783" y="4138521"/>
            <a:ext cx="1825688" cy="646331"/>
          </a:xfrm>
          <a:prstGeom prst="rect">
            <a:avLst/>
          </a:prstGeom>
          <a:noFill/>
        </p:spPr>
        <p:txBody>
          <a:bodyPr wrap="square" rtlCol="0">
            <a:spAutoFit/>
          </a:bodyPr>
          <a:lstStyle/>
          <a:p>
            <a:pPr algn="ctr"/>
            <a:r>
              <a:rPr lang="en-US" b="1" dirty="0">
                <a:solidFill>
                  <a:schemeClr val="dk1"/>
                </a:solidFill>
              </a:rPr>
              <a:t>Industrial applications</a:t>
            </a:r>
            <a:endParaRPr lang="it-IT" b="1" dirty="0"/>
          </a:p>
        </p:txBody>
      </p:sp>
      <p:pic>
        <p:nvPicPr>
          <p:cNvPr id="22" name="Picture 2"/>
          <p:cNvPicPr>
            <a:picLocks noChangeAspect="1"/>
          </p:cNvPicPr>
          <p:nvPr/>
        </p:nvPicPr>
        <p:blipFill>
          <a:blip r:embed="rId3"/>
          <a:stretch>
            <a:fillRect/>
          </a:stretch>
        </p:blipFill>
        <p:spPr>
          <a:xfrm>
            <a:off x="420940" y="5935274"/>
            <a:ext cx="1685925" cy="874395"/>
          </a:xfrm>
          <a:prstGeom prst="rect">
            <a:avLst/>
          </a:prstGeom>
        </p:spPr>
      </p:pic>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3601" y="6202992"/>
            <a:ext cx="1149753" cy="61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290" t="15990"/>
          <a:stretch/>
        </p:blipFill>
        <p:spPr bwMode="auto">
          <a:xfrm>
            <a:off x="4531871" y="6152667"/>
            <a:ext cx="1282163" cy="63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5" descr="Risultati immagini per food irradi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65025" y="6152666"/>
            <a:ext cx="818930" cy="613310"/>
          </a:xfrm>
          <a:prstGeom prst="rect">
            <a:avLst/>
          </a:prstGeom>
          <a:noFill/>
          <a:extLst>
            <a:ext uri="{909E8E84-426E-40DD-AFC4-6F175D3DCCD1}">
              <a14:hiddenFill xmlns:a14="http://schemas.microsoft.com/office/drawing/2010/main">
                <a:solidFill>
                  <a:srgbClr val="FFFFFF"/>
                </a:solidFill>
              </a14:hiddenFill>
            </a:ext>
          </a:extLst>
        </p:spPr>
      </p:pic>
      <p:sp>
        <p:nvSpPr>
          <p:cNvPr id="27" name="CasellaDiTesto 26"/>
          <p:cNvSpPr txBox="1"/>
          <p:nvPr/>
        </p:nvSpPr>
        <p:spPr>
          <a:xfrm>
            <a:off x="246922" y="5587550"/>
            <a:ext cx="2477091" cy="369332"/>
          </a:xfrm>
          <a:prstGeom prst="rect">
            <a:avLst/>
          </a:prstGeom>
          <a:noFill/>
        </p:spPr>
        <p:txBody>
          <a:bodyPr wrap="square" rtlCol="0">
            <a:spAutoFit/>
          </a:bodyPr>
          <a:lstStyle/>
          <a:p>
            <a:pPr algn="ctr"/>
            <a:r>
              <a:rPr lang="en-US" dirty="0">
                <a:solidFill>
                  <a:schemeClr val="dk1"/>
                </a:solidFill>
              </a:rPr>
              <a:t>National security</a:t>
            </a:r>
            <a:endParaRPr lang="it-IT" dirty="0"/>
          </a:p>
        </p:txBody>
      </p:sp>
      <p:sp>
        <p:nvSpPr>
          <p:cNvPr id="28" name="CasellaDiTesto 27"/>
          <p:cNvSpPr txBox="1"/>
          <p:nvPr/>
        </p:nvSpPr>
        <p:spPr>
          <a:xfrm>
            <a:off x="2659247" y="5555270"/>
            <a:ext cx="1726205" cy="646331"/>
          </a:xfrm>
          <a:prstGeom prst="rect">
            <a:avLst/>
          </a:prstGeom>
          <a:noFill/>
        </p:spPr>
        <p:txBody>
          <a:bodyPr wrap="square" rtlCol="0">
            <a:spAutoFit/>
          </a:bodyPr>
          <a:lstStyle/>
          <a:p>
            <a:pPr algn="ctr"/>
            <a:r>
              <a:rPr lang="en-US" dirty="0">
                <a:solidFill>
                  <a:schemeClr val="dk1"/>
                </a:solidFill>
              </a:rPr>
              <a:t>Material treatment</a:t>
            </a:r>
            <a:endParaRPr lang="it-IT" dirty="0"/>
          </a:p>
        </p:txBody>
      </p:sp>
      <p:sp>
        <p:nvSpPr>
          <p:cNvPr id="29" name="CasellaDiTesto 28"/>
          <p:cNvSpPr txBox="1"/>
          <p:nvPr/>
        </p:nvSpPr>
        <p:spPr>
          <a:xfrm>
            <a:off x="4195877" y="5503951"/>
            <a:ext cx="1825688" cy="646331"/>
          </a:xfrm>
          <a:prstGeom prst="rect">
            <a:avLst/>
          </a:prstGeom>
          <a:noFill/>
        </p:spPr>
        <p:txBody>
          <a:bodyPr wrap="square" rtlCol="0">
            <a:spAutoFit/>
          </a:bodyPr>
          <a:lstStyle/>
          <a:p>
            <a:pPr algn="ctr"/>
            <a:r>
              <a:rPr lang="en-US" dirty="0">
                <a:solidFill>
                  <a:schemeClr val="dk1"/>
                </a:solidFill>
              </a:rPr>
              <a:t>Ion implantation</a:t>
            </a:r>
            <a:endParaRPr lang="it-IT" dirty="0"/>
          </a:p>
        </p:txBody>
      </p:sp>
      <p:sp>
        <p:nvSpPr>
          <p:cNvPr id="30" name="CasellaDiTesto 29"/>
          <p:cNvSpPr txBox="1"/>
          <p:nvPr/>
        </p:nvSpPr>
        <p:spPr>
          <a:xfrm>
            <a:off x="5925227" y="5579959"/>
            <a:ext cx="2059322" cy="646331"/>
          </a:xfrm>
          <a:prstGeom prst="rect">
            <a:avLst/>
          </a:prstGeom>
          <a:noFill/>
        </p:spPr>
        <p:txBody>
          <a:bodyPr wrap="square" rtlCol="0">
            <a:spAutoFit/>
          </a:bodyPr>
          <a:lstStyle/>
          <a:p>
            <a:pPr algn="ctr"/>
            <a:r>
              <a:rPr lang="en-US" dirty="0">
                <a:solidFill>
                  <a:schemeClr val="dk1"/>
                </a:solidFill>
              </a:rPr>
              <a:t>Material/food sterilization</a:t>
            </a:r>
            <a:endParaRPr lang="it-IT" dirty="0"/>
          </a:p>
        </p:txBody>
      </p:sp>
      <p:pic>
        <p:nvPicPr>
          <p:cNvPr id="31" name="Picture 12" descr="Risultati immagini per synchrotr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0940" y="1221050"/>
            <a:ext cx="1855484" cy="115862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Risultati immagini per undulato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28208" y="982316"/>
            <a:ext cx="1960526" cy="1003353"/>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Connettore 2 32"/>
          <p:cNvCxnSpPr>
            <a:stCxn id="2" idx="2"/>
            <a:endCxn id="34" idx="1"/>
          </p:cNvCxnSpPr>
          <p:nvPr/>
        </p:nvCxnSpPr>
        <p:spPr>
          <a:xfrm>
            <a:off x="5830809" y="713479"/>
            <a:ext cx="2242434" cy="6438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073243" y="593202"/>
            <a:ext cx="2735228" cy="369332"/>
          </a:xfrm>
          <a:prstGeom prst="rect">
            <a:avLst/>
          </a:prstGeom>
          <a:noFill/>
        </p:spPr>
        <p:txBody>
          <a:bodyPr wrap="none" rtlCol="0">
            <a:spAutoFit/>
          </a:bodyPr>
          <a:lstStyle/>
          <a:p>
            <a:r>
              <a:rPr lang="en-US" b="1" dirty="0">
                <a:solidFill>
                  <a:schemeClr val="dk1"/>
                </a:solidFill>
              </a:rPr>
              <a:t>Free Electron Lasers</a:t>
            </a:r>
            <a:endParaRPr lang="it-IT" b="1" dirty="0"/>
          </a:p>
        </p:txBody>
      </p:sp>
      <p:pic>
        <p:nvPicPr>
          <p:cNvPr id="37" name="Immagine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12181" y="1327543"/>
            <a:ext cx="937950" cy="678760"/>
          </a:xfrm>
          <a:prstGeom prst="rect">
            <a:avLst/>
          </a:prstGeom>
        </p:spPr>
      </p:pic>
      <p:pic>
        <p:nvPicPr>
          <p:cNvPr id="38"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89961" y="982627"/>
            <a:ext cx="1662174" cy="111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CasellaDiTesto 39"/>
          <p:cNvSpPr txBox="1"/>
          <p:nvPr/>
        </p:nvSpPr>
        <p:spPr>
          <a:xfrm>
            <a:off x="8741924" y="2327708"/>
            <a:ext cx="3212753" cy="646331"/>
          </a:xfrm>
          <a:prstGeom prst="rect">
            <a:avLst/>
          </a:prstGeom>
          <a:noFill/>
        </p:spPr>
        <p:txBody>
          <a:bodyPr wrap="square" rtlCol="0">
            <a:spAutoFit/>
          </a:bodyPr>
          <a:lstStyle/>
          <a:p>
            <a:pPr algn="ctr"/>
            <a:r>
              <a:rPr lang="en-US" b="1" dirty="0">
                <a:solidFill>
                  <a:schemeClr val="dk1"/>
                </a:solidFill>
              </a:rPr>
              <a:t>Spallation sources for neutron production</a:t>
            </a:r>
            <a:endParaRPr lang="it-IT" b="1" dirty="0"/>
          </a:p>
        </p:txBody>
      </p:sp>
      <p:pic>
        <p:nvPicPr>
          <p:cNvPr id="41" name="Picture 2" descr="http://www.lbl.gov/Science-Articles/Archive/images2/neutron-spallate.gif"/>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0603626" y="2914132"/>
            <a:ext cx="1204913" cy="1566386"/>
          </a:xfrm>
          <a:prstGeom prst="rect">
            <a:avLst/>
          </a:prstGeom>
          <a:noFill/>
        </p:spPr>
      </p:pic>
      <p:pic>
        <p:nvPicPr>
          <p:cNvPr id="42" name="Picture 13" descr="Risultati immagini per sns linac"/>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741919" y="3002268"/>
            <a:ext cx="1545503" cy="1052059"/>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Connettore 2 42"/>
          <p:cNvCxnSpPr>
            <a:stCxn id="2" idx="2"/>
            <a:endCxn id="40" idx="0"/>
          </p:cNvCxnSpPr>
          <p:nvPr/>
        </p:nvCxnSpPr>
        <p:spPr>
          <a:xfrm>
            <a:off x="5830809" y="713479"/>
            <a:ext cx="4517492" cy="16142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6" name="Picture 2" descr="https://upload.wikimedia.org/wikipedia/commons/thumb/c/c6/10_large_subunit.gif/200px-10_large_subunit.gif"/>
          <p:cNvPicPr>
            <a:picLocks noChangeAspect="1" noChangeArrowheads="1" noCrop="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4762" y="2102932"/>
            <a:ext cx="874008" cy="66490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Risultati immagini per ifmif"/>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4365"/>
          <a:stretch/>
        </p:blipFill>
        <p:spPr bwMode="auto">
          <a:xfrm>
            <a:off x="8019778" y="5555788"/>
            <a:ext cx="4107623" cy="1302213"/>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p:cNvSpPr txBox="1"/>
          <p:nvPr/>
        </p:nvSpPr>
        <p:spPr>
          <a:xfrm>
            <a:off x="8599237" y="5017228"/>
            <a:ext cx="3226568" cy="646331"/>
          </a:xfrm>
          <a:prstGeom prst="rect">
            <a:avLst/>
          </a:prstGeom>
          <a:noFill/>
        </p:spPr>
        <p:txBody>
          <a:bodyPr wrap="square" rtlCol="0">
            <a:spAutoFit/>
          </a:bodyPr>
          <a:lstStyle/>
          <a:p>
            <a:pPr algn="ctr"/>
            <a:r>
              <a:rPr lang="en-US" b="1" dirty="0">
                <a:solidFill>
                  <a:schemeClr val="dk1"/>
                </a:solidFill>
              </a:rPr>
              <a:t>Material testing for fusion nuclear reactors</a:t>
            </a:r>
            <a:endParaRPr lang="it-IT" b="1" dirty="0"/>
          </a:p>
        </p:txBody>
      </p:sp>
      <p:pic>
        <p:nvPicPr>
          <p:cNvPr id="50" name="Picture 8" descr="Risultati immagini per accelerator driven subcritical reacto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3141"/>
          <a:stretch/>
        </p:blipFill>
        <p:spPr bwMode="auto">
          <a:xfrm>
            <a:off x="5213456" y="3335718"/>
            <a:ext cx="3053230" cy="1539939"/>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Connettore 2 50"/>
          <p:cNvCxnSpPr>
            <a:stCxn id="2" idx="2"/>
            <a:endCxn id="55" idx="0"/>
          </p:cNvCxnSpPr>
          <p:nvPr/>
        </p:nvCxnSpPr>
        <p:spPr>
          <a:xfrm>
            <a:off x="5830809" y="713479"/>
            <a:ext cx="969761" cy="17609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5114504" y="2474431"/>
            <a:ext cx="3372132" cy="923330"/>
          </a:xfrm>
          <a:prstGeom prst="rect">
            <a:avLst/>
          </a:prstGeom>
          <a:noFill/>
        </p:spPr>
        <p:txBody>
          <a:bodyPr wrap="square" rtlCol="0">
            <a:spAutoFit/>
          </a:bodyPr>
          <a:lstStyle/>
          <a:p>
            <a:pPr algn="ctr"/>
            <a:r>
              <a:rPr lang="en-US" b="1" dirty="0">
                <a:solidFill>
                  <a:schemeClr val="dk1"/>
                </a:solidFill>
              </a:rPr>
              <a:t>Nuclear waste treatment and controlled fission for energy production (ADS)</a:t>
            </a:r>
            <a:endParaRPr lang="it-IT" b="1" dirty="0"/>
          </a:p>
        </p:txBody>
      </p:sp>
      <p:cxnSp>
        <p:nvCxnSpPr>
          <p:cNvPr id="66" name="Connettore 2 65"/>
          <p:cNvCxnSpPr>
            <a:stCxn id="2" idx="2"/>
            <a:endCxn id="48" idx="0"/>
          </p:cNvCxnSpPr>
          <p:nvPr/>
        </p:nvCxnSpPr>
        <p:spPr>
          <a:xfrm>
            <a:off x="5830809" y="713479"/>
            <a:ext cx="4381712" cy="43037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3" name="Connettore 2 72"/>
          <p:cNvCxnSpPr>
            <a:stCxn id="20" idx="2"/>
            <a:endCxn id="27" idx="0"/>
          </p:cNvCxnSpPr>
          <p:nvPr/>
        </p:nvCxnSpPr>
        <p:spPr>
          <a:xfrm flipH="1">
            <a:off x="1485469" y="4784852"/>
            <a:ext cx="2881159" cy="802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p:cNvCxnSpPr>
            <a:stCxn id="20" idx="2"/>
            <a:endCxn id="28" idx="0"/>
          </p:cNvCxnSpPr>
          <p:nvPr/>
        </p:nvCxnSpPr>
        <p:spPr>
          <a:xfrm flipH="1">
            <a:off x="3522350" y="4784851"/>
            <a:ext cx="844278" cy="7704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Connettore 2 78"/>
          <p:cNvCxnSpPr>
            <a:stCxn id="20" idx="2"/>
            <a:endCxn id="29" idx="0"/>
          </p:cNvCxnSpPr>
          <p:nvPr/>
        </p:nvCxnSpPr>
        <p:spPr>
          <a:xfrm>
            <a:off x="4366627" y="4784852"/>
            <a:ext cx="742094" cy="7190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p:cNvCxnSpPr>
            <a:stCxn id="20" idx="2"/>
            <a:endCxn id="30" idx="0"/>
          </p:cNvCxnSpPr>
          <p:nvPr/>
        </p:nvCxnSpPr>
        <p:spPr>
          <a:xfrm>
            <a:off x="4366628" y="4784852"/>
            <a:ext cx="2588262" cy="7951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1" name="Freccia a destra 90"/>
          <p:cNvSpPr/>
          <p:nvPr/>
        </p:nvSpPr>
        <p:spPr>
          <a:xfrm>
            <a:off x="8341484" y="80635"/>
            <a:ext cx="290303" cy="3601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9" name="CasellaDiTesto 98"/>
          <p:cNvSpPr txBox="1"/>
          <p:nvPr/>
        </p:nvSpPr>
        <p:spPr>
          <a:xfrm>
            <a:off x="8621105" y="35836"/>
            <a:ext cx="3068408" cy="584775"/>
          </a:xfrm>
          <a:prstGeom prst="rect">
            <a:avLst/>
          </a:prstGeom>
          <a:noFill/>
        </p:spPr>
        <p:txBody>
          <a:bodyPr wrap="square" rtlCol="0">
            <a:spAutoFit/>
          </a:bodyPr>
          <a:lstStyle/>
          <a:p>
            <a:pPr algn="ctr"/>
            <a:r>
              <a:rPr lang="it-IT" sz="1600" dirty="0">
                <a:sym typeface="Symbol" panose="05050102010706020507" pitchFamily="18" charset="2"/>
              </a:rPr>
              <a:t>10</a:t>
            </a:r>
            <a:r>
              <a:rPr lang="it-IT" sz="1600" baseline="30000" dirty="0">
                <a:sym typeface="Symbol" panose="05050102010706020507" pitchFamily="18" charset="2"/>
              </a:rPr>
              <a:t>4</a:t>
            </a:r>
            <a:r>
              <a:rPr lang="it-IT" sz="1600" dirty="0">
                <a:sym typeface="Symbol" panose="05050102010706020507" pitchFamily="18" charset="2"/>
              </a:rPr>
              <a:t> </a:t>
            </a:r>
            <a:r>
              <a:rPr lang="it-IT" sz="1600" dirty="0" err="1">
                <a:sym typeface="Symbol" panose="05050102010706020507" pitchFamily="18" charset="2"/>
              </a:rPr>
              <a:t>LINACs</a:t>
            </a:r>
            <a:r>
              <a:rPr lang="it-IT" sz="1600" dirty="0">
                <a:sym typeface="Symbol" panose="05050102010706020507" pitchFamily="18" charset="2"/>
              </a:rPr>
              <a:t> </a:t>
            </a:r>
            <a:r>
              <a:rPr lang="it-IT" sz="1600" dirty="0" err="1">
                <a:sym typeface="Symbol" panose="05050102010706020507" pitchFamily="18" charset="2"/>
              </a:rPr>
              <a:t>operating</a:t>
            </a:r>
            <a:r>
              <a:rPr lang="it-IT" sz="1600" dirty="0">
                <a:sym typeface="Symbol" panose="05050102010706020507" pitchFamily="18" charset="2"/>
              </a:rPr>
              <a:t> </a:t>
            </a:r>
            <a:r>
              <a:rPr lang="it-IT" sz="1600" dirty="0" err="1">
                <a:sym typeface="Symbol" panose="05050102010706020507" pitchFamily="18" charset="2"/>
              </a:rPr>
              <a:t>around</a:t>
            </a:r>
            <a:r>
              <a:rPr lang="it-IT" sz="1600" dirty="0">
                <a:sym typeface="Symbol" panose="05050102010706020507" pitchFamily="18" charset="2"/>
              </a:rPr>
              <a:t> the world</a:t>
            </a:r>
            <a:endParaRPr lang="it-IT" sz="1600" dirty="0"/>
          </a:p>
        </p:txBody>
      </p:sp>
    </p:spTree>
    <p:extLst>
      <p:ext uri="{BB962C8B-B14F-4D97-AF65-F5344CB8AC3E}">
        <p14:creationId xmlns:p14="http://schemas.microsoft.com/office/powerpoint/2010/main" val="192824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10"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10" presetClass="entr" presetSubtype="0" fill="hold" nodeType="with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par>
                                <p:cTn id="80" presetID="10" presetClass="entr" presetSubtype="0" fill="hold"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10" presetClass="entr" presetSubtype="0" fill="hold"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500"/>
                                        <p:tgtEl>
                                          <p:spTgt spid="50"/>
                                        </p:tgtEl>
                                      </p:cBhvr>
                                    </p:animEffect>
                                  </p:childTnLst>
                                </p:cTn>
                              </p:par>
                              <p:par>
                                <p:cTn id="92" presetID="10" presetClass="entr" presetSubtype="0" fill="hold" nodeType="with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fade">
                                      <p:cBhvr>
                                        <p:cTn id="94" dur="500"/>
                                        <p:tgtEl>
                                          <p:spTgt spid="5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fade">
                                      <p:cBhvr>
                                        <p:cTn id="97" dur="500"/>
                                        <p:tgtEl>
                                          <p:spTgt spid="55"/>
                                        </p:tgtEl>
                                      </p:cBhvr>
                                    </p:animEffect>
                                  </p:childTnLst>
                                </p:cTn>
                              </p:par>
                              <p:par>
                                <p:cTn id="98" presetID="10" presetClass="entr" presetSubtype="0" fill="hold"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500"/>
                                        <p:tgtEl>
                                          <p:spTgt spid="66"/>
                                        </p:tgtEl>
                                      </p:cBhvr>
                                    </p:animEffect>
                                  </p:childTnLst>
                                </p:cTn>
                              </p:par>
                              <p:par>
                                <p:cTn id="101" presetID="10" presetClass="entr" presetSubtype="0" fill="hold" nodeType="with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500"/>
                                        <p:tgtEl>
                                          <p:spTgt spid="73"/>
                                        </p:tgtEl>
                                      </p:cBhvr>
                                    </p:animEffect>
                                  </p:childTnLst>
                                </p:cTn>
                              </p:par>
                              <p:par>
                                <p:cTn id="104" presetID="10" presetClass="entr" presetSubtype="0" fill="hold" nodeType="with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fade">
                                      <p:cBhvr>
                                        <p:cTn id="106" dur="500"/>
                                        <p:tgtEl>
                                          <p:spTgt spid="76"/>
                                        </p:tgtEl>
                                      </p:cBhvr>
                                    </p:animEffect>
                                  </p:childTnLst>
                                </p:cTn>
                              </p:par>
                              <p:par>
                                <p:cTn id="107" presetID="10" presetClass="entr" presetSubtype="0" fill="hold" nodeType="with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par>
                                <p:cTn id="110" presetID="10" presetClass="entr" presetSubtype="0" fill="hold" nodeType="withEffect">
                                  <p:stCondLst>
                                    <p:cond delay="0"/>
                                  </p:stCondLst>
                                  <p:childTnLst>
                                    <p:set>
                                      <p:cBhvr>
                                        <p:cTn id="111" dur="1" fill="hold">
                                          <p:stCondLst>
                                            <p:cond delay="0"/>
                                          </p:stCondLst>
                                        </p:cTn>
                                        <p:tgtEl>
                                          <p:spTgt spid="82"/>
                                        </p:tgtEl>
                                        <p:attrNameLst>
                                          <p:attrName>style.visibility</p:attrName>
                                        </p:attrNameLst>
                                      </p:cBhvr>
                                      <p:to>
                                        <p:strVal val="visible"/>
                                      </p:to>
                                    </p:set>
                                    <p:animEffect transition="in" filter="fade">
                                      <p:cBhvr>
                                        <p:cTn id="112" dur="500"/>
                                        <p:tgtEl>
                                          <p:spTgt spid="82"/>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91"/>
                                        </p:tgtEl>
                                        <p:attrNameLst>
                                          <p:attrName>style.visibility</p:attrName>
                                        </p:attrNameLst>
                                      </p:cBhvr>
                                      <p:to>
                                        <p:strVal val="visible"/>
                                      </p:to>
                                    </p:set>
                                    <p:animEffect transition="in" filter="fade">
                                      <p:cBhvr>
                                        <p:cTn id="117" dur="500"/>
                                        <p:tgtEl>
                                          <p:spTgt spid="9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9"/>
                                        </p:tgtEl>
                                        <p:attrNameLst>
                                          <p:attrName>style.visibility</p:attrName>
                                        </p:attrNameLst>
                                      </p:cBhvr>
                                      <p:to>
                                        <p:strVal val="visible"/>
                                      </p:to>
                                    </p:set>
                                    <p:animEffect transition="in" filter="fade">
                                      <p:cBhvr>
                                        <p:cTn id="12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20" grpId="0"/>
      <p:bldP spid="27" grpId="0"/>
      <p:bldP spid="28" grpId="0"/>
      <p:bldP spid="29" grpId="0"/>
      <p:bldP spid="30" grpId="0"/>
      <p:bldP spid="34" grpId="0"/>
      <p:bldP spid="40" grpId="0"/>
      <p:bldP spid="48" grpId="0"/>
      <p:bldP spid="55" grpId="0"/>
      <p:bldP spid="91" grpId="0" animBg="1"/>
      <p:bldP spid="9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52062" y="245013"/>
            <a:ext cx="6983130" cy="707886"/>
          </a:xfrm>
          <a:prstGeom prst="rect">
            <a:avLst/>
          </a:prstGeom>
          <a:noFill/>
        </p:spPr>
        <p:txBody>
          <a:bodyPr wrap="none" rtlCol="0">
            <a:spAutoFit/>
          </a:bodyPr>
          <a:lstStyle/>
          <a:p>
            <a:pPr algn="ctr"/>
            <a:r>
              <a:rPr lang="en-US" sz="4000" dirty="0"/>
              <a:t>LINAC TECHNOLOGY: MATERIALS</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5684" y="2709000"/>
            <a:ext cx="5346604" cy="2881503"/>
          </a:xfrm>
          <a:prstGeom prst="rect">
            <a:avLst/>
          </a:prstGeom>
        </p:spPr>
      </p:pic>
      <p:pic>
        <p:nvPicPr>
          <p:cNvPr id="5"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021" r="17210"/>
          <a:stretch/>
        </p:blipFill>
        <p:spPr>
          <a:xfrm>
            <a:off x="8847929" y="1337122"/>
            <a:ext cx="2272141" cy="5088421"/>
          </a:xfrm>
          <a:prstGeom prst="rect">
            <a:avLst/>
          </a:prstGeom>
          <a:no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44340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0" y="426404"/>
            <a:ext cx="8787441" cy="2246769"/>
          </a:xfrm>
          <a:prstGeom prst="rect">
            <a:avLst/>
          </a:prstGeom>
          <a:noFill/>
        </p:spPr>
        <p:txBody>
          <a:bodyPr wrap="square" rtlCol="0">
            <a:spAutoFit/>
          </a:bodyPr>
          <a:lstStyle/>
          <a:p>
            <a:pPr algn="just"/>
            <a:r>
              <a:rPr lang="en-US" sz="1400" dirty="0">
                <a:sym typeface="Symbol"/>
              </a:rPr>
              <a:t></a:t>
            </a:r>
            <a:r>
              <a:rPr lang="en-US" sz="1400" dirty="0"/>
              <a:t>The cavities (and the related LINAC technology) can be of different material: </a:t>
            </a:r>
          </a:p>
          <a:p>
            <a:pPr marL="285750" indent="-285750" algn="just">
              <a:buFont typeface="Symbol" pitchFamily="18" charset="2"/>
              <a:buChar char="·"/>
            </a:pPr>
            <a:r>
              <a:rPr lang="en-US" sz="1400" b="1" dirty="0">
                <a:solidFill>
                  <a:srgbClr val="FF0000"/>
                </a:solidFill>
              </a:rPr>
              <a:t>copper</a:t>
            </a:r>
            <a:r>
              <a:rPr lang="en-US" sz="1400" dirty="0"/>
              <a:t> for </a:t>
            </a:r>
            <a:r>
              <a:rPr lang="en-US" sz="1400" b="1" dirty="0"/>
              <a:t>normal conducting (NC, both SW than TW) </a:t>
            </a:r>
            <a:r>
              <a:rPr lang="en-US" sz="1400" dirty="0"/>
              <a:t>cavities;</a:t>
            </a:r>
          </a:p>
          <a:p>
            <a:pPr marL="285750" indent="-285750" algn="just">
              <a:buFont typeface="Symbol" pitchFamily="18" charset="2"/>
              <a:buChar char="·"/>
            </a:pPr>
            <a:r>
              <a:rPr lang="en-US" sz="1400" b="1" dirty="0">
                <a:solidFill>
                  <a:srgbClr val="FF0000"/>
                </a:solidFill>
              </a:rPr>
              <a:t>Niobium</a:t>
            </a:r>
            <a:r>
              <a:rPr lang="en-US" sz="1400" dirty="0"/>
              <a:t> for </a:t>
            </a:r>
            <a:r>
              <a:rPr lang="en-US" sz="1400" b="1" dirty="0"/>
              <a:t>superconducting cavities (SC, SW)</a:t>
            </a:r>
            <a:r>
              <a:rPr lang="en-US" sz="1400" dirty="0"/>
              <a:t>;</a:t>
            </a:r>
          </a:p>
          <a:p>
            <a:pPr algn="just"/>
            <a:endParaRPr lang="en-US" sz="1400" dirty="0"/>
          </a:p>
          <a:p>
            <a:pPr algn="just"/>
            <a:r>
              <a:rPr lang="en-US" sz="1400" dirty="0">
                <a:sym typeface="Symbol"/>
              </a:rPr>
              <a:t></a:t>
            </a:r>
            <a:r>
              <a:rPr lang="en-US" sz="1400" dirty="0"/>
              <a:t>We can choose between NC or the SC technology depending on the required performances in term of:</a:t>
            </a:r>
          </a:p>
          <a:p>
            <a:pPr marL="263525" indent="-263525" algn="just">
              <a:buFont typeface="Symbol" pitchFamily="18" charset="2"/>
              <a:buChar char="·"/>
            </a:pPr>
            <a:r>
              <a:rPr lang="en-US" sz="1400" b="1" dirty="0"/>
              <a:t>accelerating gradient </a:t>
            </a:r>
            <a:r>
              <a:rPr lang="en-US" sz="1400" dirty="0"/>
              <a:t>(MV/m);</a:t>
            </a:r>
          </a:p>
          <a:p>
            <a:pPr marL="263525" indent="-263525" algn="just">
              <a:buFont typeface="Symbol" pitchFamily="18" charset="2"/>
              <a:buChar char="·"/>
            </a:pPr>
            <a:r>
              <a:rPr lang="en-US" sz="1400" b="1" dirty="0"/>
              <a:t>RF pulse length </a:t>
            </a:r>
            <a:r>
              <a:rPr lang="en-US" sz="1400" dirty="0"/>
              <a:t>(how many bunches we can contemporary accelerate);</a:t>
            </a:r>
          </a:p>
          <a:p>
            <a:pPr marL="263525" indent="-263525" algn="just">
              <a:buFont typeface="Symbol" pitchFamily="18" charset="2"/>
              <a:buChar char="·"/>
            </a:pPr>
            <a:r>
              <a:rPr lang="en-US" sz="1400" b="1" dirty="0"/>
              <a:t>Duty cycle (see next slide)</a:t>
            </a:r>
            <a:r>
              <a:rPr lang="en-US" sz="1400" dirty="0"/>
              <a:t>: pulsed operation (i.e. 10-100 Hz) or continuous wave (CW) operation;</a:t>
            </a:r>
          </a:p>
          <a:p>
            <a:pPr marL="263525" indent="-263525" algn="just">
              <a:buFont typeface="Symbol" pitchFamily="18" charset="2"/>
              <a:buChar char="·"/>
            </a:pPr>
            <a:r>
              <a:rPr lang="en-US" sz="1400" b="1" dirty="0"/>
              <a:t>Average beam current</a:t>
            </a:r>
            <a:r>
              <a:rPr lang="en-US" sz="1400" dirty="0"/>
              <a:t>.</a:t>
            </a:r>
          </a:p>
          <a:p>
            <a:pPr marL="263525" indent="-263525" algn="just">
              <a:buFont typeface="Symbol" pitchFamily="18" charset="2"/>
              <a:buChar char="·"/>
            </a:pPr>
            <a:r>
              <a:rPr lang="en-US" sz="1400" dirty="0"/>
              <a:t>…</a:t>
            </a:r>
          </a:p>
        </p:txBody>
      </p:sp>
      <p:sp>
        <p:nvSpPr>
          <p:cNvPr id="2" name="CasellaDiTesto 1"/>
          <p:cNvSpPr txBox="1"/>
          <p:nvPr/>
        </p:nvSpPr>
        <p:spPr>
          <a:xfrm>
            <a:off x="2552243" y="-91558"/>
            <a:ext cx="7250511" cy="646331"/>
          </a:xfrm>
          <a:prstGeom prst="rect">
            <a:avLst/>
          </a:prstGeom>
          <a:noFill/>
        </p:spPr>
        <p:txBody>
          <a:bodyPr wrap="none" rtlCol="0">
            <a:spAutoFit/>
          </a:bodyPr>
          <a:lstStyle/>
          <a:p>
            <a:r>
              <a:rPr lang="en-US" sz="3600" b="1" dirty="0"/>
              <a:t>ACCELERATING CAVITY TECHNOLOGY</a:t>
            </a:r>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descr="C:\Users\David\Desktop\MASTER LEZIONI\CAS_2016\3d9c2213f8.jpg"/>
          <p:cNvPicPr>
            <a:picLocks noChangeAspect="1" noChangeArrowheads="1"/>
          </p:cNvPicPr>
          <p:nvPr/>
        </p:nvPicPr>
        <p:blipFill rotWithShape="1">
          <a:blip r:embed="rId2">
            <a:extLst>
              <a:ext uri="{28A0092B-C50C-407E-A947-70E740481C1C}">
                <a14:useLocalDpi xmlns:a14="http://schemas.microsoft.com/office/drawing/2010/main" val="0"/>
              </a:ext>
            </a:extLst>
          </a:blip>
          <a:srcRect t="7143" b="11380"/>
          <a:stretch/>
        </p:blipFill>
        <p:spPr bwMode="auto">
          <a:xfrm>
            <a:off x="10007223" y="2102540"/>
            <a:ext cx="2025057" cy="905323"/>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C:\Users\David\Desktop\MASTER LEZIONI\CAS_2016\2016(Feb)1-4-6.png"/>
          <p:cNvPicPr>
            <a:picLocks noChangeAspect="1" noChangeArrowheads="1"/>
          </p:cNvPicPr>
          <p:nvPr/>
        </p:nvPicPr>
        <p:blipFill rotWithShape="1">
          <a:blip r:embed="rId3">
            <a:extLst>
              <a:ext uri="{28A0092B-C50C-407E-A947-70E740481C1C}">
                <a14:useLocalDpi xmlns:a14="http://schemas.microsoft.com/office/drawing/2010/main" val="0"/>
              </a:ext>
            </a:extLst>
          </a:blip>
          <a:srcRect t="24484" r="46733"/>
          <a:stretch/>
        </p:blipFill>
        <p:spPr bwMode="auto">
          <a:xfrm>
            <a:off x="9967795" y="441036"/>
            <a:ext cx="2025057" cy="1498773"/>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a:endCxn id="30728" idx="1"/>
          </p:cNvCxnSpPr>
          <p:nvPr/>
        </p:nvCxnSpPr>
        <p:spPr>
          <a:xfrm>
            <a:off x="5127430" y="799687"/>
            <a:ext cx="4840365" cy="3907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0" name="Connettore 2 99"/>
          <p:cNvCxnSpPr/>
          <p:nvPr/>
        </p:nvCxnSpPr>
        <p:spPr>
          <a:xfrm>
            <a:off x="3971365" y="1042807"/>
            <a:ext cx="5834787" cy="139784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1084591" y="2995166"/>
            <a:ext cx="1730189" cy="830997"/>
          </a:xfrm>
          <a:prstGeom prst="rect">
            <a:avLst/>
          </a:prstGeom>
          <a:noFill/>
        </p:spPr>
        <p:txBody>
          <a:bodyPr wrap="square" rtlCol="0">
            <a:spAutoFit/>
          </a:bodyPr>
          <a:lstStyle/>
          <a:p>
            <a:pPr algn="just"/>
            <a:r>
              <a:rPr lang="en-US" sz="1200" dirty="0"/>
              <a:t>Dissipated power into the cavity walls is related to the surface currents</a:t>
            </a:r>
          </a:p>
        </p:txBody>
      </p:sp>
      <p:sp>
        <p:nvSpPr>
          <p:cNvPr id="34" name="Freccia a destra 33"/>
          <p:cNvSpPr/>
          <p:nvPr/>
        </p:nvSpPr>
        <p:spPr>
          <a:xfrm>
            <a:off x="2976144" y="3227650"/>
            <a:ext cx="582706" cy="34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2172" t="1594"/>
          <a:stretch/>
        </p:blipFill>
        <p:spPr bwMode="auto">
          <a:xfrm>
            <a:off x="6522070" y="3284542"/>
            <a:ext cx="3952020" cy="225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o 7"/>
          <p:cNvGrpSpPr/>
          <p:nvPr/>
        </p:nvGrpSpPr>
        <p:grpSpPr>
          <a:xfrm>
            <a:off x="456449" y="3869241"/>
            <a:ext cx="4239391" cy="1697761"/>
            <a:chOff x="89033" y="4101966"/>
            <a:chExt cx="4239391" cy="1697761"/>
          </a:xfrm>
        </p:grpSpPr>
        <p:grpSp>
          <p:nvGrpSpPr>
            <p:cNvPr id="7" name="Gruppo 6"/>
            <p:cNvGrpSpPr/>
            <p:nvPr/>
          </p:nvGrpSpPr>
          <p:grpSpPr>
            <a:xfrm>
              <a:off x="89033" y="4101966"/>
              <a:ext cx="4239391" cy="1502810"/>
              <a:chOff x="121604" y="4100278"/>
              <a:chExt cx="4239391" cy="1502810"/>
            </a:xfrm>
          </p:grpSpPr>
          <p:pic>
            <p:nvPicPr>
              <p:cNvPr id="4" name="Immagine 3"/>
              <p:cNvPicPr>
                <a:picLocks noChangeAspect="1"/>
              </p:cNvPicPr>
              <p:nvPr/>
            </p:nvPicPr>
            <p:blipFill rotWithShape="1">
              <a:blip r:embed="rId5">
                <a:extLst>
                  <a:ext uri="{28A0092B-C50C-407E-A947-70E740481C1C}">
                    <a14:useLocalDpi xmlns:a14="http://schemas.microsoft.com/office/drawing/2010/main" val="0"/>
                  </a:ext>
                </a:extLst>
              </a:blip>
              <a:srcRect l="44488" b="55359"/>
              <a:stretch/>
            </p:blipFill>
            <p:spPr>
              <a:xfrm>
                <a:off x="121604" y="4100278"/>
                <a:ext cx="4239391" cy="1502810"/>
              </a:xfrm>
              <a:prstGeom prst="rect">
                <a:avLst/>
              </a:prstGeom>
            </p:spPr>
          </p:pic>
          <p:sp>
            <p:nvSpPr>
              <p:cNvPr id="6" name="Rettangolo 5"/>
              <p:cNvSpPr/>
              <p:nvPr/>
            </p:nvSpPr>
            <p:spPr>
              <a:xfrm>
                <a:off x="3636000" y="4851683"/>
                <a:ext cx="359920" cy="449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1" name="CasellaDiTesto 50"/>
            <p:cNvSpPr txBox="1"/>
            <p:nvPr/>
          </p:nvSpPr>
          <p:spPr>
            <a:xfrm>
              <a:off x="1574668" y="5491950"/>
              <a:ext cx="1392561" cy="307777"/>
            </a:xfrm>
            <a:prstGeom prst="rect">
              <a:avLst/>
            </a:prstGeom>
            <a:noFill/>
          </p:spPr>
          <p:txBody>
            <a:bodyPr wrap="none" rtlCol="0">
              <a:spAutoFit/>
            </a:bodyPr>
            <a:lstStyle/>
            <a:p>
              <a:r>
                <a:rPr lang="en-US" sz="1400" dirty="0"/>
                <a:t>Frequency [GHz]</a:t>
              </a:r>
            </a:p>
          </p:txBody>
        </p:sp>
      </p:grpSp>
      <p:sp>
        <p:nvSpPr>
          <p:cNvPr id="94" name="CasellaDiTesto 93"/>
          <p:cNvSpPr txBox="1"/>
          <p:nvPr/>
        </p:nvSpPr>
        <p:spPr>
          <a:xfrm>
            <a:off x="8239053" y="3041333"/>
            <a:ext cx="1096775" cy="369332"/>
          </a:xfrm>
          <a:prstGeom prst="rect">
            <a:avLst/>
          </a:prstGeom>
          <a:noFill/>
        </p:spPr>
        <p:txBody>
          <a:bodyPr wrap="none" rtlCol="0">
            <a:spAutoFit/>
          </a:bodyPr>
          <a:lstStyle/>
          <a:p>
            <a:r>
              <a:rPr lang="en-US" b="1" dirty="0"/>
              <a:t>NIOBIUM</a:t>
            </a:r>
          </a:p>
        </p:txBody>
      </p:sp>
      <p:sp>
        <p:nvSpPr>
          <p:cNvPr id="52" name="CasellaDiTesto 51"/>
          <p:cNvSpPr txBox="1"/>
          <p:nvPr/>
        </p:nvSpPr>
        <p:spPr>
          <a:xfrm>
            <a:off x="5121511" y="5593204"/>
            <a:ext cx="1584503" cy="1077218"/>
          </a:xfrm>
          <a:prstGeom prst="rect">
            <a:avLst/>
          </a:prstGeom>
          <a:noFill/>
        </p:spPr>
        <p:txBody>
          <a:bodyPr wrap="square" rtlCol="0">
            <a:spAutoFit/>
          </a:bodyPr>
          <a:lstStyle/>
          <a:p>
            <a:r>
              <a:rPr lang="en-US" sz="1600" b="1" dirty="0"/>
              <a:t>Between copper and Niobium there is a factor 10</a:t>
            </a:r>
            <a:r>
              <a:rPr lang="en-US" sz="1600" b="1" baseline="30000" dirty="0"/>
              <a:t>5</a:t>
            </a:r>
            <a:r>
              <a:rPr lang="en-US" sz="1600" b="1" dirty="0"/>
              <a:t>-10</a:t>
            </a:r>
            <a:r>
              <a:rPr lang="en-US" sz="1600" b="1" baseline="30000" dirty="0"/>
              <a:t>6</a:t>
            </a:r>
          </a:p>
        </p:txBody>
      </p:sp>
      <p:pic>
        <p:nvPicPr>
          <p:cNvPr id="2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57076" y="5772111"/>
            <a:ext cx="1498152" cy="9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75045" y="5606905"/>
            <a:ext cx="2088290" cy="91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David\Desktop\SPARC\SPARC_OLD_PC\banda_C\articolo\figure\fig18bi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327" r="10061" b="41564"/>
          <a:stretch/>
        </p:blipFill>
        <p:spPr bwMode="auto">
          <a:xfrm>
            <a:off x="456449" y="5607766"/>
            <a:ext cx="1672015" cy="943762"/>
          </a:xfrm>
          <a:prstGeom prst="rect">
            <a:avLst/>
          </a:prstGeom>
          <a:noFill/>
          <a:extLst>
            <a:ext uri="{909E8E84-426E-40DD-AFC4-6F175D3DCCD1}">
              <a14:hiddenFill xmlns:a14="http://schemas.microsoft.com/office/drawing/2010/main">
                <a:solidFill>
                  <a:srgbClr val="FFFFFF"/>
                </a:solidFill>
              </a14:hiddenFill>
            </a:ext>
          </a:extLst>
        </p:spPr>
      </p:pic>
      <p:pic>
        <p:nvPicPr>
          <p:cNvPr id="23" name="Immagine 22"/>
          <p:cNvPicPr>
            <a:picLocks noChangeAspect="1"/>
          </p:cNvPicPr>
          <p:nvPr/>
        </p:nvPicPr>
        <p:blipFill rotWithShape="1">
          <a:blip r:embed="rId9" cstate="print">
            <a:extLst>
              <a:ext uri="{28A0092B-C50C-407E-A947-70E740481C1C}">
                <a14:useLocalDpi xmlns:a14="http://schemas.microsoft.com/office/drawing/2010/main" val="0"/>
              </a:ext>
            </a:extLst>
          </a:blip>
          <a:srcRect t="6164"/>
          <a:stretch/>
        </p:blipFill>
        <p:spPr>
          <a:xfrm>
            <a:off x="7464191" y="5603088"/>
            <a:ext cx="1239383" cy="1185712"/>
          </a:xfrm>
          <a:prstGeom prst="rect">
            <a:avLst/>
          </a:prstGeom>
        </p:spPr>
      </p:pic>
      <p:graphicFrame>
        <p:nvGraphicFramePr>
          <p:cNvPr id="86" name="Oggetto 85"/>
          <p:cNvGraphicFramePr>
            <a:graphicFrameLocks noChangeAspect="1"/>
          </p:cNvGraphicFramePr>
          <p:nvPr>
            <p:extLst>
              <p:ext uri="{D42A27DB-BD31-4B8C-83A1-F6EECF244321}">
                <p14:modId xmlns:p14="http://schemas.microsoft.com/office/powerpoint/2010/main" val="1761457208"/>
              </p:ext>
            </p:extLst>
          </p:nvPr>
        </p:nvGraphicFramePr>
        <p:xfrm>
          <a:off x="3673172" y="2871335"/>
          <a:ext cx="1936750" cy="955675"/>
        </p:xfrm>
        <a:graphic>
          <a:graphicData uri="http://schemas.openxmlformats.org/presentationml/2006/ole">
            <mc:AlternateContent xmlns:mc="http://schemas.openxmlformats.org/markup-compatibility/2006">
              <mc:Choice xmlns:v="urn:schemas-microsoft-com:vml" Requires="v">
                <p:oleObj name="Equazione" r:id="rId10" imgW="1460160" imgH="723600" progId="Equation.3">
                  <p:embed/>
                </p:oleObj>
              </mc:Choice>
              <mc:Fallback>
                <p:oleObj name="Equazione" r:id="rId10" imgW="1460160" imgH="723600" progId="Equation.3">
                  <p:embed/>
                  <p:pic>
                    <p:nvPicPr>
                      <p:cNvPr id="0" name=""/>
                      <p:cNvPicPr>
                        <a:picLocks noChangeAspect="1" noChangeArrowheads="1"/>
                      </p:cNvPicPr>
                      <p:nvPr/>
                    </p:nvPicPr>
                    <p:blipFill>
                      <a:blip r:embed="rId11"/>
                      <a:srcRect/>
                      <a:stretch>
                        <a:fillRect/>
                      </a:stretch>
                    </p:blipFill>
                    <p:spPr bwMode="auto">
                      <a:xfrm>
                        <a:off x="3673172" y="2871335"/>
                        <a:ext cx="1936750" cy="955675"/>
                      </a:xfrm>
                      <a:prstGeom prst="rect">
                        <a:avLst/>
                      </a:prstGeom>
                      <a:noFill/>
                    </p:spPr>
                  </p:pic>
                </p:oleObj>
              </mc:Fallback>
            </mc:AlternateContent>
          </a:graphicData>
        </a:graphic>
      </p:graphicFrame>
      <p:sp>
        <p:nvSpPr>
          <p:cNvPr id="38" name="CasellaDiTesto 37"/>
          <p:cNvSpPr txBox="1"/>
          <p:nvPr/>
        </p:nvSpPr>
        <p:spPr>
          <a:xfrm>
            <a:off x="2118817" y="3717150"/>
            <a:ext cx="949234" cy="369332"/>
          </a:xfrm>
          <a:prstGeom prst="rect">
            <a:avLst/>
          </a:prstGeom>
          <a:noFill/>
        </p:spPr>
        <p:txBody>
          <a:bodyPr wrap="none" rtlCol="0">
            <a:spAutoFit/>
          </a:bodyPr>
          <a:lstStyle/>
          <a:p>
            <a:r>
              <a:rPr lang="en-US" b="1" dirty="0"/>
              <a:t>COPPER</a:t>
            </a:r>
          </a:p>
        </p:txBody>
      </p:sp>
    </p:spTree>
    <p:extLst>
      <p:ext uri="{BB962C8B-B14F-4D97-AF65-F5344CB8AC3E}">
        <p14:creationId xmlns:p14="http://schemas.microsoft.com/office/powerpoint/2010/main" val="3973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30728"/>
                                        </p:tgtEl>
                                        <p:attrNameLst>
                                          <p:attrName>style.visibility</p:attrName>
                                        </p:attrNameLst>
                                      </p:cBhvr>
                                      <p:to>
                                        <p:strVal val="visible"/>
                                      </p:to>
                                    </p:set>
                                    <p:animEffect transition="in" filter="fade">
                                      <p:cBhvr>
                                        <p:cTn id="16" dur="500"/>
                                        <p:tgtEl>
                                          <p:spTgt spid="307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nodeType="with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fade">
                                      <p:cBhvr>
                                        <p:cTn id="39" dur="500"/>
                                        <p:tgtEl>
                                          <p:spTgt spid="30727"/>
                                        </p:tgtEl>
                                      </p:cBhvr>
                                    </p:animEffect>
                                  </p:childTnLst>
                                </p:cTn>
                              </p:par>
                              <p:par>
                                <p:cTn id="40" presetID="10" presetClass="entr" presetSubtype="0" fill="hold" nodeType="with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10" presetClass="entr" presetSubtype="0" fill="hold" nodeType="with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500"/>
                                        <p:tgtEl>
                                          <p:spTgt spid="91"/>
                                        </p:tgtEl>
                                      </p:cBhvr>
                                    </p:animEffect>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
                                            <p:txEl>
                                              <p:pRg st="4" end="4"/>
                                            </p:txEl>
                                          </p:spTgt>
                                        </p:tgtEl>
                                        <p:attrNameLst>
                                          <p:attrName>style.visibility</p:attrName>
                                        </p:attrNameLst>
                                      </p:cBhvr>
                                      <p:to>
                                        <p:strVal val="visible"/>
                                      </p:to>
                                    </p:set>
                                    <p:animEffect transition="in" filter="fade">
                                      <p:cBhvr>
                                        <p:cTn id="61" dur="500"/>
                                        <p:tgtEl>
                                          <p:spTgt spid="13">
                                            <p:txEl>
                                              <p:pRg st="4" end="4"/>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xEl>
                                              <p:pRg st="5" end="5"/>
                                            </p:txEl>
                                          </p:spTgt>
                                        </p:tgtEl>
                                        <p:attrNameLst>
                                          <p:attrName>style.visibility</p:attrName>
                                        </p:attrNameLst>
                                      </p:cBhvr>
                                      <p:to>
                                        <p:strVal val="visible"/>
                                      </p:to>
                                    </p:set>
                                    <p:animEffect transition="in" filter="fade">
                                      <p:cBhvr>
                                        <p:cTn id="64" dur="500"/>
                                        <p:tgtEl>
                                          <p:spTgt spid="1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xEl>
                                              <p:pRg st="6" end="6"/>
                                            </p:txEl>
                                          </p:spTgt>
                                        </p:tgtEl>
                                        <p:attrNameLst>
                                          <p:attrName>style.visibility</p:attrName>
                                        </p:attrNameLst>
                                      </p:cBhvr>
                                      <p:to>
                                        <p:strVal val="visible"/>
                                      </p:to>
                                    </p:set>
                                    <p:animEffect transition="in" filter="fade">
                                      <p:cBhvr>
                                        <p:cTn id="67" dur="500"/>
                                        <p:tgtEl>
                                          <p:spTgt spid="13">
                                            <p:txEl>
                                              <p:pRg st="6" end="6"/>
                                            </p:txEl>
                                          </p:spTgt>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xEl>
                                              <p:pRg st="7" end="7"/>
                                            </p:txEl>
                                          </p:spTgt>
                                        </p:tgtEl>
                                        <p:attrNameLst>
                                          <p:attrName>style.visibility</p:attrName>
                                        </p:attrNameLst>
                                      </p:cBhvr>
                                      <p:to>
                                        <p:strVal val="visible"/>
                                      </p:to>
                                    </p:set>
                                    <p:animEffect transition="in" filter="fade">
                                      <p:cBhvr>
                                        <p:cTn id="70" dur="500"/>
                                        <p:tgtEl>
                                          <p:spTgt spid="13">
                                            <p:txEl>
                                              <p:pRg st="7" end="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3">
                                            <p:txEl>
                                              <p:pRg st="8" end="8"/>
                                            </p:txEl>
                                          </p:spTgt>
                                        </p:tgtEl>
                                        <p:attrNameLst>
                                          <p:attrName>style.visibility</p:attrName>
                                        </p:attrNameLst>
                                      </p:cBhvr>
                                      <p:to>
                                        <p:strVal val="visible"/>
                                      </p:to>
                                    </p:set>
                                    <p:animEffect transition="in" filter="fade">
                                      <p:cBhvr>
                                        <p:cTn id="73" dur="500"/>
                                        <p:tgtEl>
                                          <p:spTgt spid="13">
                                            <p:txEl>
                                              <p:pRg st="8" end="8"/>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13">
                                            <p:txEl>
                                              <p:pRg st="9" end="9"/>
                                            </p:txEl>
                                          </p:spTgt>
                                        </p:tgtEl>
                                        <p:attrNameLst>
                                          <p:attrName>style.visibility</p:attrName>
                                        </p:attrNameLst>
                                      </p:cBhvr>
                                      <p:to>
                                        <p:strVal val="visible"/>
                                      </p:to>
                                    </p:set>
                                    <p:animEffect transition="in" filter="fade">
                                      <p:cBhvr>
                                        <p:cTn id="76"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94" grpId="0"/>
      <p:bldP spid="52" grpId="0"/>
      <p:bldP spid="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73476" y="-69634"/>
            <a:ext cx="9489842" cy="646331"/>
          </a:xfrm>
          <a:prstGeom prst="rect">
            <a:avLst/>
          </a:prstGeom>
          <a:noFill/>
        </p:spPr>
        <p:txBody>
          <a:bodyPr wrap="none" rtlCol="0">
            <a:spAutoFit/>
          </a:bodyPr>
          <a:lstStyle/>
          <a:p>
            <a:r>
              <a:rPr lang="en-US" sz="3600" b="1" dirty="0"/>
              <a:t>RF STRUCTURE AND BEAM STRUCTURE: NC vs SC</a:t>
            </a:r>
            <a:endParaRPr lang="en-US" sz="3600" b="1" baseline="-25000" dirty="0"/>
          </a:p>
        </p:txBody>
      </p:sp>
      <p:pic>
        <p:nvPicPr>
          <p:cNvPr id="307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3" t="22385" r="6571" b="19964"/>
          <a:stretch/>
        </p:blipFill>
        <p:spPr bwMode="auto">
          <a:xfrm>
            <a:off x="7007095" y="1565901"/>
            <a:ext cx="4843605" cy="24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0254" y="465292"/>
            <a:ext cx="9054353" cy="954107"/>
          </a:xfrm>
          <a:prstGeom prst="rect">
            <a:avLst/>
          </a:prstGeom>
          <a:noFill/>
        </p:spPr>
        <p:txBody>
          <a:bodyPr wrap="square" rtlCol="0">
            <a:spAutoFit/>
          </a:bodyPr>
          <a:lstStyle/>
          <a:p>
            <a:pPr algn="just"/>
            <a:r>
              <a:rPr lang="en-US" sz="1400" dirty="0"/>
              <a:t>The “</a:t>
            </a:r>
            <a:r>
              <a:rPr lang="en-US" sz="1400" b="1" dirty="0"/>
              <a:t>beam structure</a:t>
            </a:r>
            <a:r>
              <a:rPr lang="en-US" sz="1400" dirty="0"/>
              <a:t>” in a LINAC is directly related to the “</a:t>
            </a:r>
            <a:r>
              <a:rPr lang="en-US" sz="1400" b="1" dirty="0"/>
              <a:t>RF structure</a:t>
            </a:r>
            <a:r>
              <a:rPr lang="en-US" sz="1400" dirty="0"/>
              <a:t>”. There are two possible type of operations:</a:t>
            </a:r>
          </a:p>
          <a:p>
            <a:pPr algn="just"/>
            <a:r>
              <a:rPr lang="en-US" sz="1400" dirty="0"/>
              <a:t> </a:t>
            </a:r>
          </a:p>
          <a:p>
            <a:pPr marL="285750" indent="-285750" algn="just">
              <a:buFont typeface="Arial" pitchFamily="34" charset="0"/>
              <a:buChar char="•"/>
            </a:pPr>
            <a:r>
              <a:rPr lang="en-US" sz="1400" b="1" dirty="0"/>
              <a:t>CW</a:t>
            </a:r>
            <a:r>
              <a:rPr lang="en-US" sz="1400" dirty="0"/>
              <a:t> (Continuous Wave) operation </a:t>
            </a:r>
            <a:r>
              <a:rPr lang="en-US" sz="1400" dirty="0">
                <a:sym typeface="Symbol"/>
              </a:rPr>
              <a:t> allow, in principle, to operate with a continuous (bunched) beam</a:t>
            </a:r>
          </a:p>
          <a:p>
            <a:pPr marL="285750" indent="-285750" algn="just">
              <a:buFont typeface="Arial" pitchFamily="34" charset="0"/>
              <a:buChar char="•"/>
            </a:pPr>
            <a:r>
              <a:rPr lang="en-US" sz="1400" b="1" dirty="0">
                <a:sym typeface="Symbol"/>
              </a:rPr>
              <a:t>PULSED</a:t>
            </a:r>
            <a:r>
              <a:rPr lang="en-US" sz="1400" dirty="0">
                <a:sym typeface="Symbol"/>
              </a:rPr>
              <a:t> operation  there are RF pulses at a certain repetition rate  (</a:t>
            </a:r>
            <a:r>
              <a:rPr lang="en-US" sz="1400" b="1" dirty="0">
                <a:sym typeface="Symbol"/>
              </a:rPr>
              <a:t>Duty Cycle (DC)=pulsed width/period</a:t>
            </a:r>
            <a:r>
              <a:rPr lang="en-US" sz="1400" dirty="0">
                <a:sym typeface="Symbol"/>
              </a:rPr>
              <a:t>)</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02" y="1926747"/>
            <a:ext cx="3902202" cy="1935858"/>
          </a:xfrm>
          <a:prstGeom prst="rect">
            <a:avLst/>
          </a:prstGeom>
        </p:spPr>
      </p:pic>
      <p:sp>
        <p:nvSpPr>
          <p:cNvPr id="5" name="Freccia a destra 4"/>
          <p:cNvSpPr/>
          <p:nvPr/>
        </p:nvSpPr>
        <p:spPr>
          <a:xfrm>
            <a:off x="4963370" y="2571627"/>
            <a:ext cx="2029872" cy="4821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4368000" y="4531493"/>
            <a:ext cx="7824000" cy="2062103"/>
          </a:xfrm>
          <a:prstGeom prst="rect">
            <a:avLst/>
          </a:prstGeom>
          <a:noFill/>
        </p:spPr>
        <p:txBody>
          <a:bodyPr wrap="square" rtlCol="0">
            <a:spAutoFit/>
          </a:bodyPr>
          <a:lstStyle/>
          <a:p>
            <a:pPr algn="just"/>
            <a:r>
              <a:rPr lang="en-US" sz="1600" dirty="0">
                <a:sym typeface="Symbol"/>
              </a:rPr>
              <a:t></a:t>
            </a:r>
            <a:r>
              <a:rPr lang="en-US" sz="1600" b="1" dirty="0"/>
              <a:t>SC structures allow operation at very high Duty Cycle (&gt;1%) up to a CW operation (DC=100%) </a:t>
            </a:r>
            <a:r>
              <a:rPr lang="en-US" sz="1600" dirty="0"/>
              <a:t>(because of the extremely low dissipated power) </a:t>
            </a:r>
            <a:r>
              <a:rPr lang="en-US" sz="1600" b="1" dirty="0"/>
              <a:t>with relatively high gradient (&gt;20 MV/m)</a:t>
            </a:r>
            <a:r>
              <a:rPr lang="en-US" sz="1600" dirty="0"/>
              <a:t>. This means that a continuous (bunched) beam can be accelerated.</a:t>
            </a:r>
          </a:p>
          <a:p>
            <a:pPr algn="just"/>
            <a:endParaRPr lang="en-US" sz="1600" dirty="0"/>
          </a:p>
          <a:p>
            <a:pPr algn="just"/>
            <a:r>
              <a:rPr lang="en-US" sz="1600" dirty="0">
                <a:sym typeface="Symbol"/>
              </a:rPr>
              <a:t></a:t>
            </a:r>
            <a:r>
              <a:rPr lang="en-US" sz="1600" b="1" dirty="0"/>
              <a:t>NC structures can operate in pulsed mode </a:t>
            </a:r>
            <a:r>
              <a:rPr lang="en-US" sz="1600" dirty="0"/>
              <a:t>at </a:t>
            </a:r>
            <a:r>
              <a:rPr lang="en-US" sz="1600" b="1" dirty="0"/>
              <a:t>very low DC </a:t>
            </a:r>
            <a:r>
              <a:rPr lang="en-US" sz="1600" dirty="0">
                <a:solidFill>
                  <a:prstClr val="black"/>
                </a:solidFill>
              </a:rPr>
              <a:t>(10</a:t>
            </a:r>
            <a:r>
              <a:rPr lang="en-US" sz="1600" baseline="30000" dirty="0">
                <a:solidFill>
                  <a:prstClr val="black"/>
                </a:solidFill>
              </a:rPr>
              <a:t>-2</a:t>
            </a:r>
            <a:r>
              <a:rPr lang="en-US" sz="1600" dirty="0">
                <a:solidFill>
                  <a:prstClr val="black"/>
                </a:solidFill>
              </a:rPr>
              <a:t>-10</a:t>
            </a:r>
            <a:r>
              <a:rPr lang="en-US" sz="1600" baseline="30000" dirty="0">
                <a:solidFill>
                  <a:prstClr val="black"/>
                </a:solidFill>
              </a:rPr>
              <a:t>-1 </a:t>
            </a:r>
            <a:r>
              <a:rPr lang="en-US" sz="1600" dirty="0">
                <a:solidFill>
                  <a:prstClr val="black"/>
                </a:solidFill>
              </a:rPr>
              <a:t>%)</a:t>
            </a:r>
            <a:r>
              <a:rPr lang="en-US" sz="1600" dirty="0"/>
              <a:t> (because of the higher dissipated power)</a:t>
            </a:r>
            <a:r>
              <a:rPr lang="en-US" sz="1600" dirty="0">
                <a:solidFill>
                  <a:prstClr val="black"/>
                </a:solidFill>
              </a:rPr>
              <a:t> </a:t>
            </a:r>
            <a:r>
              <a:rPr lang="en-US" sz="1600" dirty="0"/>
              <a:t>with, in principle, </a:t>
            </a:r>
            <a:r>
              <a:rPr lang="en-US" sz="1600" b="1" dirty="0"/>
              <a:t>larger peak accelerating gradient</a:t>
            </a:r>
            <a:r>
              <a:rPr lang="en-US" sz="1600" dirty="0"/>
              <a:t>(&gt;30 MV/m). This means that one or few tens of bunches can be, in general, accelerated. NB: NC structures can also operate in CW but at very low gradient because of the dissipated power. </a:t>
            </a:r>
          </a:p>
        </p:txBody>
      </p:sp>
      <p:cxnSp>
        <p:nvCxnSpPr>
          <p:cNvPr id="8" name="Connettore 2 7"/>
          <p:cNvCxnSpPr/>
          <p:nvPr/>
        </p:nvCxnSpPr>
        <p:spPr>
          <a:xfrm>
            <a:off x="8884560" y="4128579"/>
            <a:ext cx="838127"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8664103" y="4162161"/>
            <a:ext cx="1529586" cy="369332"/>
          </a:xfrm>
          <a:prstGeom prst="rect">
            <a:avLst/>
          </a:prstGeom>
          <a:noFill/>
        </p:spPr>
        <p:txBody>
          <a:bodyPr wrap="none" rtlCol="0">
            <a:spAutoFit/>
          </a:bodyPr>
          <a:lstStyle/>
          <a:p>
            <a:r>
              <a:rPr lang="en-US" dirty="0"/>
              <a:t>Bunch spacing</a:t>
            </a:r>
          </a:p>
        </p:txBody>
      </p:sp>
      <p:sp>
        <p:nvSpPr>
          <p:cNvPr id="11" name="CasellaDiTesto 10"/>
          <p:cNvSpPr txBox="1"/>
          <p:nvPr/>
        </p:nvSpPr>
        <p:spPr>
          <a:xfrm>
            <a:off x="2340426" y="1636344"/>
            <a:ext cx="1059906" cy="369332"/>
          </a:xfrm>
          <a:prstGeom prst="rect">
            <a:avLst/>
          </a:prstGeom>
          <a:noFill/>
        </p:spPr>
        <p:txBody>
          <a:bodyPr wrap="none" rtlCol="0">
            <a:spAutoFit/>
          </a:bodyPr>
          <a:lstStyle/>
          <a:p>
            <a:r>
              <a:rPr lang="en-US" dirty="0"/>
              <a:t>RF pulses</a:t>
            </a:r>
          </a:p>
        </p:txBody>
      </p:sp>
      <p:sp>
        <p:nvSpPr>
          <p:cNvPr id="12" name="Ovale 11"/>
          <p:cNvSpPr/>
          <p:nvPr/>
        </p:nvSpPr>
        <p:spPr>
          <a:xfrm>
            <a:off x="1166474" y="1919505"/>
            <a:ext cx="265176" cy="484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ttore 1 13"/>
          <p:cNvCxnSpPr>
            <a:stCxn id="12" idx="5"/>
          </p:cNvCxnSpPr>
          <p:nvPr/>
        </p:nvCxnSpPr>
        <p:spPr>
          <a:xfrm>
            <a:off x="1392816" y="2333165"/>
            <a:ext cx="294352" cy="2868911"/>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853266" y="6657930"/>
            <a:ext cx="25100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871554" y="5432634"/>
            <a:ext cx="0" cy="12435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871554" y="6625926"/>
            <a:ext cx="608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1479630"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1479631" y="5670378"/>
            <a:ext cx="9444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424049"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2424050" y="6625926"/>
            <a:ext cx="50947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igura a mano libera 40"/>
          <p:cNvSpPr/>
          <p:nvPr/>
        </p:nvSpPr>
        <p:spPr>
          <a:xfrm>
            <a:off x="1478106" y="5665806"/>
            <a:ext cx="922020" cy="975360"/>
          </a:xfrm>
          <a:custGeom>
            <a:avLst/>
            <a:gdLst>
              <a:gd name="connsiteX0" fmla="*/ 0 w 922020"/>
              <a:gd name="connsiteY0" fmla="*/ 960120 h 975360"/>
              <a:gd name="connsiteX1" fmla="*/ 49530 w 922020"/>
              <a:gd name="connsiteY1" fmla="*/ 3810 h 975360"/>
              <a:gd name="connsiteX2" fmla="*/ 80010 w 922020"/>
              <a:gd name="connsiteY2" fmla="*/ 952500 h 975360"/>
              <a:gd name="connsiteX3" fmla="*/ 110490 w 922020"/>
              <a:gd name="connsiteY3" fmla="*/ 3810 h 975360"/>
              <a:gd name="connsiteX4" fmla="*/ 148590 w 922020"/>
              <a:gd name="connsiteY4" fmla="*/ 952500 h 975360"/>
              <a:gd name="connsiteX5" fmla="*/ 175260 w 922020"/>
              <a:gd name="connsiteY5" fmla="*/ 11430 h 975360"/>
              <a:gd name="connsiteX6" fmla="*/ 209550 w 922020"/>
              <a:gd name="connsiteY6" fmla="*/ 960120 h 975360"/>
              <a:gd name="connsiteX7" fmla="*/ 228600 w 922020"/>
              <a:gd name="connsiteY7" fmla="*/ 3810 h 975360"/>
              <a:gd name="connsiteX8" fmla="*/ 262890 w 922020"/>
              <a:gd name="connsiteY8" fmla="*/ 963930 h 975360"/>
              <a:gd name="connsiteX9" fmla="*/ 289560 w 922020"/>
              <a:gd name="connsiteY9" fmla="*/ 0 h 975360"/>
              <a:gd name="connsiteX10" fmla="*/ 323850 w 922020"/>
              <a:gd name="connsiteY10" fmla="*/ 967740 h 975360"/>
              <a:gd name="connsiteX11" fmla="*/ 342900 w 922020"/>
              <a:gd name="connsiteY11" fmla="*/ 7620 h 975360"/>
              <a:gd name="connsiteX12" fmla="*/ 384810 w 922020"/>
              <a:gd name="connsiteY12" fmla="*/ 967740 h 975360"/>
              <a:gd name="connsiteX13" fmla="*/ 407670 w 922020"/>
              <a:gd name="connsiteY13" fmla="*/ 7620 h 975360"/>
              <a:gd name="connsiteX14" fmla="*/ 445770 w 922020"/>
              <a:gd name="connsiteY14" fmla="*/ 971550 h 975360"/>
              <a:gd name="connsiteX15" fmla="*/ 468630 w 922020"/>
              <a:gd name="connsiteY15" fmla="*/ 3810 h 975360"/>
              <a:gd name="connsiteX16" fmla="*/ 510540 w 922020"/>
              <a:gd name="connsiteY16" fmla="*/ 971550 h 975360"/>
              <a:gd name="connsiteX17" fmla="*/ 533400 w 922020"/>
              <a:gd name="connsiteY17" fmla="*/ 3810 h 975360"/>
              <a:gd name="connsiteX18" fmla="*/ 586740 w 922020"/>
              <a:gd name="connsiteY18" fmla="*/ 967740 h 975360"/>
              <a:gd name="connsiteX19" fmla="*/ 594360 w 922020"/>
              <a:gd name="connsiteY19" fmla="*/ 7620 h 975360"/>
              <a:gd name="connsiteX20" fmla="*/ 647700 w 922020"/>
              <a:gd name="connsiteY20" fmla="*/ 975360 h 975360"/>
              <a:gd name="connsiteX21" fmla="*/ 659130 w 922020"/>
              <a:gd name="connsiteY21" fmla="*/ 3810 h 975360"/>
              <a:gd name="connsiteX22" fmla="*/ 708660 w 922020"/>
              <a:gd name="connsiteY22" fmla="*/ 975360 h 975360"/>
              <a:gd name="connsiteX23" fmla="*/ 727710 w 922020"/>
              <a:gd name="connsiteY23" fmla="*/ 7620 h 975360"/>
              <a:gd name="connsiteX24" fmla="*/ 773430 w 922020"/>
              <a:gd name="connsiteY24" fmla="*/ 971550 h 975360"/>
              <a:gd name="connsiteX25" fmla="*/ 792480 w 922020"/>
              <a:gd name="connsiteY25" fmla="*/ 3810 h 975360"/>
              <a:gd name="connsiteX26" fmla="*/ 842010 w 922020"/>
              <a:gd name="connsiteY26" fmla="*/ 971550 h 975360"/>
              <a:gd name="connsiteX27" fmla="*/ 857250 w 922020"/>
              <a:gd name="connsiteY27" fmla="*/ 7620 h 975360"/>
              <a:gd name="connsiteX28" fmla="*/ 899160 w 922020"/>
              <a:gd name="connsiteY28" fmla="*/ 975360 h 975360"/>
              <a:gd name="connsiteX29" fmla="*/ 922020 w 922020"/>
              <a:gd name="connsiteY29" fmla="*/ 762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22020" h="975360">
                <a:moveTo>
                  <a:pt x="0" y="960120"/>
                </a:moveTo>
                <a:cubicBezTo>
                  <a:pt x="18097" y="482600"/>
                  <a:pt x="36195" y="5080"/>
                  <a:pt x="49530" y="3810"/>
                </a:cubicBezTo>
                <a:cubicBezTo>
                  <a:pt x="62865" y="2540"/>
                  <a:pt x="69850" y="952500"/>
                  <a:pt x="80010" y="952500"/>
                </a:cubicBezTo>
                <a:cubicBezTo>
                  <a:pt x="90170" y="952500"/>
                  <a:pt x="99060" y="3810"/>
                  <a:pt x="110490" y="3810"/>
                </a:cubicBezTo>
                <a:cubicBezTo>
                  <a:pt x="121920" y="3810"/>
                  <a:pt x="137795" y="951230"/>
                  <a:pt x="148590" y="952500"/>
                </a:cubicBezTo>
                <a:cubicBezTo>
                  <a:pt x="159385" y="953770"/>
                  <a:pt x="165100" y="10160"/>
                  <a:pt x="175260" y="11430"/>
                </a:cubicBezTo>
                <a:cubicBezTo>
                  <a:pt x="185420" y="12700"/>
                  <a:pt x="200660" y="961390"/>
                  <a:pt x="209550" y="960120"/>
                </a:cubicBezTo>
                <a:cubicBezTo>
                  <a:pt x="218440" y="958850"/>
                  <a:pt x="219710" y="3175"/>
                  <a:pt x="228600" y="3810"/>
                </a:cubicBezTo>
                <a:cubicBezTo>
                  <a:pt x="237490" y="4445"/>
                  <a:pt x="252730" y="964565"/>
                  <a:pt x="262890" y="963930"/>
                </a:cubicBezTo>
                <a:cubicBezTo>
                  <a:pt x="273050" y="963295"/>
                  <a:pt x="279400" y="-635"/>
                  <a:pt x="289560" y="0"/>
                </a:cubicBezTo>
                <a:cubicBezTo>
                  <a:pt x="299720" y="635"/>
                  <a:pt x="314960" y="966470"/>
                  <a:pt x="323850" y="967740"/>
                </a:cubicBezTo>
                <a:cubicBezTo>
                  <a:pt x="332740" y="969010"/>
                  <a:pt x="332740" y="7620"/>
                  <a:pt x="342900" y="7620"/>
                </a:cubicBezTo>
                <a:cubicBezTo>
                  <a:pt x="353060" y="7620"/>
                  <a:pt x="374015" y="967740"/>
                  <a:pt x="384810" y="967740"/>
                </a:cubicBezTo>
                <a:cubicBezTo>
                  <a:pt x="395605" y="967740"/>
                  <a:pt x="397510" y="6985"/>
                  <a:pt x="407670" y="7620"/>
                </a:cubicBezTo>
                <a:cubicBezTo>
                  <a:pt x="417830" y="8255"/>
                  <a:pt x="435610" y="972185"/>
                  <a:pt x="445770" y="971550"/>
                </a:cubicBezTo>
                <a:cubicBezTo>
                  <a:pt x="455930" y="970915"/>
                  <a:pt x="457835" y="3810"/>
                  <a:pt x="468630" y="3810"/>
                </a:cubicBezTo>
                <a:cubicBezTo>
                  <a:pt x="479425" y="3810"/>
                  <a:pt x="499745" y="971550"/>
                  <a:pt x="510540" y="971550"/>
                </a:cubicBezTo>
                <a:cubicBezTo>
                  <a:pt x="521335" y="971550"/>
                  <a:pt x="520700" y="4445"/>
                  <a:pt x="533400" y="3810"/>
                </a:cubicBezTo>
                <a:cubicBezTo>
                  <a:pt x="546100" y="3175"/>
                  <a:pt x="576580" y="967105"/>
                  <a:pt x="586740" y="967740"/>
                </a:cubicBezTo>
                <a:cubicBezTo>
                  <a:pt x="596900" y="968375"/>
                  <a:pt x="584200" y="6350"/>
                  <a:pt x="594360" y="7620"/>
                </a:cubicBezTo>
                <a:cubicBezTo>
                  <a:pt x="604520" y="8890"/>
                  <a:pt x="636905" y="975995"/>
                  <a:pt x="647700" y="975360"/>
                </a:cubicBezTo>
                <a:cubicBezTo>
                  <a:pt x="658495" y="974725"/>
                  <a:pt x="648970" y="3810"/>
                  <a:pt x="659130" y="3810"/>
                </a:cubicBezTo>
                <a:cubicBezTo>
                  <a:pt x="669290" y="3810"/>
                  <a:pt x="697230" y="974725"/>
                  <a:pt x="708660" y="975360"/>
                </a:cubicBezTo>
                <a:cubicBezTo>
                  <a:pt x="720090" y="975995"/>
                  <a:pt x="716915" y="8255"/>
                  <a:pt x="727710" y="7620"/>
                </a:cubicBezTo>
                <a:cubicBezTo>
                  <a:pt x="738505" y="6985"/>
                  <a:pt x="762635" y="972185"/>
                  <a:pt x="773430" y="971550"/>
                </a:cubicBezTo>
                <a:cubicBezTo>
                  <a:pt x="784225" y="970915"/>
                  <a:pt x="781050" y="3810"/>
                  <a:pt x="792480" y="3810"/>
                </a:cubicBezTo>
                <a:cubicBezTo>
                  <a:pt x="803910" y="3810"/>
                  <a:pt x="831215" y="970915"/>
                  <a:pt x="842010" y="971550"/>
                </a:cubicBezTo>
                <a:cubicBezTo>
                  <a:pt x="852805" y="972185"/>
                  <a:pt x="847725" y="6985"/>
                  <a:pt x="857250" y="7620"/>
                </a:cubicBezTo>
                <a:cubicBezTo>
                  <a:pt x="866775" y="8255"/>
                  <a:pt x="888365" y="975360"/>
                  <a:pt x="899160" y="975360"/>
                </a:cubicBezTo>
                <a:cubicBezTo>
                  <a:pt x="909955" y="975360"/>
                  <a:pt x="915987" y="491490"/>
                  <a:pt x="922020" y="762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3" name="Connettore 2 42"/>
          <p:cNvCxnSpPr/>
          <p:nvPr/>
        </p:nvCxnSpPr>
        <p:spPr>
          <a:xfrm>
            <a:off x="540582" y="3874035"/>
            <a:ext cx="41015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V="1">
            <a:off x="540582" y="1660649"/>
            <a:ext cx="0" cy="22133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629051" y="1553813"/>
            <a:ext cx="871649" cy="307777"/>
          </a:xfrm>
          <a:prstGeom prst="rect">
            <a:avLst/>
          </a:prstGeom>
          <a:noFill/>
        </p:spPr>
        <p:txBody>
          <a:bodyPr wrap="none" rtlCol="0">
            <a:spAutoFit/>
          </a:bodyPr>
          <a:lstStyle/>
          <a:p>
            <a:r>
              <a:rPr lang="en-US" sz="1400" dirty="0"/>
              <a:t>RF power</a:t>
            </a:r>
          </a:p>
        </p:txBody>
      </p:sp>
      <p:sp>
        <p:nvSpPr>
          <p:cNvPr id="50" name="CasellaDiTesto 49"/>
          <p:cNvSpPr txBox="1"/>
          <p:nvPr/>
        </p:nvSpPr>
        <p:spPr>
          <a:xfrm>
            <a:off x="3202096" y="6288598"/>
            <a:ext cx="261610" cy="369332"/>
          </a:xfrm>
          <a:prstGeom prst="rect">
            <a:avLst/>
          </a:prstGeom>
          <a:noFill/>
        </p:spPr>
        <p:txBody>
          <a:bodyPr wrap="none" rtlCol="0">
            <a:spAutoFit/>
          </a:bodyPr>
          <a:lstStyle/>
          <a:p>
            <a:r>
              <a:rPr lang="en-US" dirty="0"/>
              <a:t>t</a:t>
            </a:r>
          </a:p>
        </p:txBody>
      </p:sp>
      <p:sp>
        <p:nvSpPr>
          <p:cNvPr id="51" name="CasellaDiTesto 50"/>
          <p:cNvSpPr txBox="1"/>
          <p:nvPr/>
        </p:nvSpPr>
        <p:spPr>
          <a:xfrm>
            <a:off x="372791" y="5223156"/>
            <a:ext cx="949299" cy="307777"/>
          </a:xfrm>
          <a:prstGeom prst="rect">
            <a:avLst/>
          </a:prstGeom>
          <a:noFill/>
        </p:spPr>
        <p:txBody>
          <a:bodyPr wrap="none" rtlCol="0">
            <a:spAutoFit/>
          </a:bodyPr>
          <a:lstStyle/>
          <a:p>
            <a:r>
              <a:rPr lang="en-US" sz="1400" dirty="0"/>
              <a:t>Amplitude</a:t>
            </a:r>
          </a:p>
        </p:txBody>
      </p:sp>
      <p:sp>
        <p:nvSpPr>
          <p:cNvPr id="52" name="Parentesi graffa aperta 51"/>
          <p:cNvSpPr/>
          <p:nvPr/>
        </p:nvSpPr>
        <p:spPr>
          <a:xfrm rot="5400000">
            <a:off x="1890006" y="5049198"/>
            <a:ext cx="190500" cy="9497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CasellaDiTesto 52"/>
          <p:cNvSpPr txBox="1"/>
          <p:nvPr/>
        </p:nvSpPr>
        <p:spPr>
          <a:xfrm>
            <a:off x="1510380" y="5181937"/>
            <a:ext cx="1534394" cy="307777"/>
          </a:xfrm>
          <a:prstGeom prst="rect">
            <a:avLst/>
          </a:prstGeom>
          <a:noFill/>
        </p:spPr>
        <p:txBody>
          <a:bodyPr wrap="none" rtlCol="0">
            <a:spAutoFit/>
          </a:bodyPr>
          <a:lstStyle/>
          <a:p>
            <a:r>
              <a:rPr lang="en-US" sz="1400" dirty="0"/>
              <a:t>10</a:t>
            </a:r>
            <a:r>
              <a:rPr lang="en-US" sz="1400" baseline="30000" dirty="0"/>
              <a:t>3</a:t>
            </a:r>
            <a:r>
              <a:rPr lang="en-US" sz="1400" dirty="0"/>
              <a:t>-10</a:t>
            </a:r>
            <a:r>
              <a:rPr lang="en-US" sz="1400" baseline="30000" dirty="0"/>
              <a:t>8</a:t>
            </a:r>
            <a:r>
              <a:rPr lang="en-US" sz="1400" dirty="0"/>
              <a:t> RF periods</a:t>
            </a:r>
          </a:p>
        </p:txBody>
      </p:sp>
      <p:sp>
        <p:nvSpPr>
          <p:cNvPr id="9" name="CasellaDiTesto 8"/>
          <p:cNvSpPr txBox="1"/>
          <p:nvPr/>
        </p:nvSpPr>
        <p:spPr>
          <a:xfrm>
            <a:off x="4039996" y="3885466"/>
            <a:ext cx="614271" cy="369332"/>
          </a:xfrm>
          <a:prstGeom prst="rect">
            <a:avLst/>
          </a:prstGeom>
          <a:noFill/>
        </p:spPr>
        <p:txBody>
          <a:bodyPr wrap="none" rtlCol="0">
            <a:spAutoFit/>
          </a:bodyPr>
          <a:lstStyle/>
          <a:p>
            <a:r>
              <a:rPr lang="it-IT" dirty="0"/>
              <a:t>time</a:t>
            </a:r>
          </a:p>
        </p:txBody>
      </p:sp>
    </p:spTree>
    <p:extLst>
      <p:ext uri="{BB962C8B-B14F-4D97-AF65-F5344CB8AC3E}">
        <p14:creationId xmlns:p14="http://schemas.microsoft.com/office/powerpoint/2010/main" val="195570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30722"/>
                                        </p:tgtEl>
                                        <p:attrNameLst>
                                          <p:attrName>style.visibility</p:attrName>
                                        </p:attrNameLst>
                                      </p:cBhvr>
                                      <p:to>
                                        <p:strVal val="visible"/>
                                      </p:to>
                                    </p:set>
                                    <p:animEffect transition="in" filter="fade">
                                      <p:cBhvr>
                                        <p:cTn id="54" dur="500"/>
                                        <p:tgtEl>
                                          <p:spTgt spid="30722"/>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2" grpId="0" animBg="1"/>
      <p:bldP spid="41" grpId="0" animBg="1"/>
      <p:bldP spid="50" grpId="0"/>
      <p:bldP spid="51" grpId="0"/>
      <p:bldP spid="52" grpId="0" animBg="1"/>
      <p:bldP spid="5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189907" y="-52201"/>
            <a:ext cx="5741652" cy="584775"/>
          </a:xfrm>
          <a:prstGeom prst="rect">
            <a:avLst/>
          </a:prstGeom>
          <a:noFill/>
        </p:spPr>
        <p:txBody>
          <a:bodyPr wrap="square" rtlCol="0">
            <a:spAutoFit/>
          </a:bodyPr>
          <a:lstStyle/>
          <a:p>
            <a:r>
              <a:rPr lang="en-US" sz="3200" b="1" dirty="0"/>
              <a:t>EXAMPLE: SWISSFEL LINAC (PSI)</a:t>
            </a: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508" y="450015"/>
            <a:ext cx="6664443" cy="211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8064" y="5199540"/>
            <a:ext cx="3564198"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4078" y="2855371"/>
            <a:ext cx="1452282" cy="208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o 3"/>
          <p:cNvGrpSpPr/>
          <p:nvPr/>
        </p:nvGrpSpPr>
        <p:grpSpPr>
          <a:xfrm>
            <a:off x="1721613" y="2855370"/>
            <a:ext cx="2097741" cy="2049334"/>
            <a:chOff x="1885305" y="2999859"/>
            <a:chExt cx="2507401" cy="2468612"/>
          </a:xfrm>
        </p:grpSpPr>
        <p:pic>
          <p:nvPicPr>
            <p:cNvPr id="337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85305" y="2999859"/>
              <a:ext cx="2340753" cy="2348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3263153" y="4760259"/>
              <a:ext cx="1129553" cy="708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79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5503" y="5199540"/>
            <a:ext cx="2587821"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6835" y="5634746"/>
            <a:ext cx="1569945" cy="1122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o 4"/>
          <p:cNvGrpSpPr/>
          <p:nvPr/>
        </p:nvGrpSpPr>
        <p:grpSpPr>
          <a:xfrm>
            <a:off x="8185140" y="2254748"/>
            <a:ext cx="3807645" cy="2584004"/>
            <a:chOff x="5020234" y="2583074"/>
            <a:chExt cx="3807645" cy="2584004"/>
          </a:xfrm>
        </p:grpSpPr>
        <p:pic>
          <p:nvPicPr>
            <p:cNvPr id="3379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20234" y="2583074"/>
              <a:ext cx="3807645" cy="258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781365" y="4514032"/>
              <a:ext cx="1046514" cy="58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 name="Connettore 2 6"/>
          <p:cNvCxnSpPr/>
          <p:nvPr/>
        </p:nvCxnSpPr>
        <p:spPr>
          <a:xfrm flipH="1" flipV="1">
            <a:off x="1990165" y="1676400"/>
            <a:ext cx="76201" cy="117897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flipV="1">
            <a:off x="3948485" y="1639307"/>
            <a:ext cx="4224497" cy="17147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5602941" y="1676400"/>
            <a:ext cx="2570041" cy="16776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3801"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46983" y="3340705"/>
            <a:ext cx="1876988" cy="153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Connettore 2 13"/>
          <p:cNvCxnSpPr/>
          <p:nvPr/>
        </p:nvCxnSpPr>
        <p:spPr>
          <a:xfrm>
            <a:off x="6553324" y="4588574"/>
            <a:ext cx="3046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251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64082" y="-70271"/>
            <a:ext cx="5830779" cy="646331"/>
          </a:xfrm>
          <a:prstGeom prst="rect">
            <a:avLst/>
          </a:prstGeom>
          <a:noFill/>
        </p:spPr>
        <p:txBody>
          <a:bodyPr wrap="square" rtlCol="0">
            <a:spAutoFit/>
          </a:bodyPr>
          <a:lstStyle/>
          <a:p>
            <a:r>
              <a:rPr lang="en-US" sz="3600" b="1" dirty="0"/>
              <a:t>EXAMPLES: EUROPEAN XFEL</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70" y="466611"/>
            <a:ext cx="4853020" cy="2699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0576" y="533159"/>
            <a:ext cx="3829050" cy="198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0576" y="2519826"/>
            <a:ext cx="3829050" cy="55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8890" y="3333126"/>
            <a:ext cx="29337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2755" y="3647451"/>
            <a:ext cx="5191287" cy="122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8203" y="6081570"/>
            <a:ext cx="2514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33081" y="4581053"/>
            <a:ext cx="1530960" cy="939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51208" y="4941567"/>
            <a:ext cx="3831866" cy="85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10"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2803" y="6081571"/>
            <a:ext cx="2827773" cy="72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1 4"/>
          <p:cNvCxnSpPr>
            <a:cxnSpLocks/>
          </p:cNvCxnSpPr>
          <p:nvPr/>
        </p:nvCxnSpPr>
        <p:spPr>
          <a:xfrm flipH="1">
            <a:off x="2451209" y="4160430"/>
            <a:ext cx="690102"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a:cxnSpLocks/>
          </p:cNvCxnSpPr>
          <p:nvPr/>
        </p:nvCxnSpPr>
        <p:spPr>
          <a:xfrm>
            <a:off x="4234991" y="4160430"/>
            <a:ext cx="1683560"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5468398" y="5520260"/>
            <a:ext cx="64610" cy="847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5918552" y="5520260"/>
            <a:ext cx="1444031" cy="656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ttore 1 33"/>
          <p:cNvCxnSpPr>
            <a:cxnSpLocks/>
          </p:cNvCxnSpPr>
          <p:nvPr/>
        </p:nvCxnSpPr>
        <p:spPr>
          <a:xfrm>
            <a:off x="2451208" y="1991639"/>
            <a:ext cx="690103" cy="195406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8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29705"/>
                                        </p:tgtEl>
                                        <p:attrNameLst>
                                          <p:attrName>style.visibility</p:attrName>
                                        </p:attrNameLst>
                                      </p:cBhvr>
                                      <p:to>
                                        <p:strVal val="visible"/>
                                      </p:to>
                                    </p:set>
                                    <p:animEffect transition="in" filter="fade">
                                      <p:cBhvr>
                                        <p:cTn id="10" dur="500"/>
                                        <p:tgtEl>
                                          <p:spTgt spid="29705"/>
                                        </p:tgtEl>
                                      </p:cBhvr>
                                    </p:animEffect>
                                  </p:childTnLst>
                                </p:cTn>
                              </p:par>
                              <p:par>
                                <p:cTn id="11" presetID="10" presetClass="entr" presetSubtype="0" fill="hold" nodeType="withEffect">
                                  <p:stCondLst>
                                    <p:cond delay="0"/>
                                  </p:stCondLst>
                                  <p:childTnLst>
                                    <p:set>
                                      <p:cBhvr>
                                        <p:cTn id="12" dur="1" fill="hold">
                                          <p:stCondLst>
                                            <p:cond delay="0"/>
                                          </p:stCondLst>
                                        </p:cTn>
                                        <p:tgtEl>
                                          <p:spTgt spid="29704"/>
                                        </p:tgtEl>
                                        <p:attrNameLst>
                                          <p:attrName>style.visibility</p:attrName>
                                        </p:attrNameLst>
                                      </p:cBhvr>
                                      <p:to>
                                        <p:strVal val="visible"/>
                                      </p:to>
                                    </p:set>
                                    <p:animEffect transition="in" filter="fade">
                                      <p:cBhvr>
                                        <p:cTn id="13" dur="500"/>
                                        <p:tgtEl>
                                          <p:spTgt spid="29704"/>
                                        </p:tgtEl>
                                      </p:cBhvr>
                                    </p:animEffect>
                                  </p:childTnLst>
                                </p:cTn>
                              </p:par>
                              <p:par>
                                <p:cTn id="14" presetID="10" presetClass="entr" presetSubtype="0" fill="hold" nodeType="withEffect">
                                  <p:stCondLst>
                                    <p:cond delay="0"/>
                                  </p:stCondLst>
                                  <p:childTnLst>
                                    <p:set>
                                      <p:cBhvr>
                                        <p:cTn id="15" dur="1" fill="hold">
                                          <p:stCondLst>
                                            <p:cond delay="0"/>
                                          </p:stCondLst>
                                        </p:cTn>
                                        <p:tgtEl>
                                          <p:spTgt spid="29708"/>
                                        </p:tgtEl>
                                        <p:attrNameLst>
                                          <p:attrName>style.visibility</p:attrName>
                                        </p:attrNameLst>
                                      </p:cBhvr>
                                      <p:to>
                                        <p:strVal val="visible"/>
                                      </p:to>
                                    </p:set>
                                    <p:animEffect transition="in" filter="fade">
                                      <p:cBhvr>
                                        <p:cTn id="16" dur="500"/>
                                        <p:tgtEl>
                                          <p:spTgt spid="2970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29709"/>
                                        </p:tgtEl>
                                        <p:attrNameLst>
                                          <p:attrName>style.visibility</p:attrName>
                                        </p:attrNameLst>
                                      </p:cBhvr>
                                      <p:to>
                                        <p:strVal val="visible"/>
                                      </p:to>
                                    </p:set>
                                    <p:animEffect transition="in" filter="fade">
                                      <p:cBhvr>
                                        <p:cTn id="24" dur="500"/>
                                        <p:tgtEl>
                                          <p:spTgt spid="29709"/>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29710"/>
                                        </p:tgtEl>
                                        <p:attrNameLst>
                                          <p:attrName>style.visibility</p:attrName>
                                        </p:attrNameLst>
                                      </p:cBhvr>
                                      <p:to>
                                        <p:strVal val="visible"/>
                                      </p:to>
                                    </p:set>
                                    <p:animEffect transition="in" filter="fade">
                                      <p:cBhvr>
                                        <p:cTn id="35" dur="500"/>
                                        <p:tgtEl>
                                          <p:spTgt spid="29710"/>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29706"/>
                                        </p:tgtEl>
                                        <p:attrNameLst>
                                          <p:attrName>style.visibility</p:attrName>
                                        </p:attrNameLst>
                                      </p:cBhvr>
                                      <p:to>
                                        <p:strVal val="visible"/>
                                      </p:to>
                                    </p:set>
                                    <p:animEffect transition="in" filter="fade">
                                      <p:cBhvr>
                                        <p:cTn id="41" dur="500"/>
                                        <p:tgtEl>
                                          <p:spTgt spid="2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320148" y="1044797"/>
            <a:ext cx="4874513" cy="1686381"/>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50302" y="4233500"/>
            <a:ext cx="1428767" cy="106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3288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42257" y="-18541"/>
            <a:ext cx="6507487" cy="646331"/>
          </a:xfrm>
          <a:prstGeom prst="rect">
            <a:avLst/>
          </a:prstGeom>
          <a:noFill/>
        </p:spPr>
        <p:txBody>
          <a:bodyPr wrap="none" rtlCol="0">
            <a:spAutoFit/>
          </a:bodyPr>
          <a:lstStyle/>
          <a:p>
            <a:r>
              <a:rPr lang="en-US" sz="3600" b="1" dirty="0"/>
              <a:t>SYNCHRONOUS PARTICLE/PHASE</a:t>
            </a:r>
          </a:p>
        </p:txBody>
      </p:sp>
      <p:sp>
        <p:nvSpPr>
          <p:cNvPr id="3" name="Rettangolo 2"/>
          <p:cNvSpPr/>
          <p:nvPr/>
        </p:nvSpPr>
        <p:spPr>
          <a:xfrm>
            <a:off x="35896" y="2807382"/>
            <a:ext cx="7039020" cy="3058017"/>
          </a:xfrm>
          <a:prstGeom prst="rect">
            <a:avLst/>
          </a:prstGeom>
        </p:spPr>
        <p:txBody>
          <a:bodyPr wrap="square">
            <a:spAutoFit/>
          </a:bodyPr>
          <a:lstStyle/>
          <a:p>
            <a:pPr algn="just">
              <a:lnSpc>
                <a:spcPct val="110000"/>
              </a:lnSpc>
            </a:pPr>
            <a:r>
              <a:rPr lang="en-US" sz="1600" dirty="0">
                <a:sym typeface="Symbol"/>
              </a:rPr>
              <a:t></a:t>
            </a:r>
            <a:r>
              <a:rPr lang="en-US" sz="1600" dirty="0"/>
              <a:t>Let’s assume that </a:t>
            </a:r>
            <a:r>
              <a:rPr lang="en-US" sz="1600" b="1" dirty="0"/>
              <a:t>the “perfect” synchronism condition is fulfilled for a phase </a:t>
            </a:r>
            <a:r>
              <a:rPr lang="en-US" sz="1600" b="1" dirty="0">
                <a:sym typeface="Symbol" charset="2"/>
              </a:rPr>
              <a:t></a:t>
            </a:r>
            <a:r>
              <a:rPr lang="en-US" sz="1600" b="1" baseline="-25000" dirty="0">
                <a:sym typeface="Symbol" charset="2"/>
              </a:rPr>
              <a:t>s </a:t>
            </a:r>
            <a:r>
              <a:rPr lang="en-US" sz="1600" dirty="0">
                <a:sym typeface="Symbol" charset="2"/>
              </a:rPr>
              <a:t>(called </a:t>
            </a:r>
            <a:r>
              <a:rPr lang="en-US" sz="1600" b="1" i="1" dirty="0">
                <a:sym typeface="Symbol" charset="2"/>
              </a:rPr>
              <a:t>synchronous phase</a:t>
            </a:r>
            <a:r>
              <a:rPr lang="en-US" sz="1600" dirty="0">
                <a:sym typeface="Symbol" charset="2"/>
              </a:rPr>
              <a:t>)</a:t>
            </a:r>
            <a:r>
              <a:rPr lang="en-US" sz="1600" b="1" dirty="0">
                <a:sym typeface="Symbol" charset="2"/>
              </a:rPr>
              <a:t>. </a:t>
            </a:r>
            <a:r>
              <a:rPr lang="en-US" sz="1600" dirty="0">
                <a:sym typeface="Symbol" charset="2"/>
              </a:rPr>
              <a:t>This means that a particle (called </a:t>
            </a:r>
            <a:r>
              <a:rPr lang="en-US" sz="1600" b="1" i="1" dirty="0">
                <a:sym typeface="Symbol" charset="2"/>
              </a:rPr>
              <a:t>synchronous particle</a:t>
            </a:r>
            <a:r>
              <a:rPr lang="en-US" sz="1600" dirty="0">
                <a:sym typeface="Symbol" charset="2"/>
              </a:rPr>
              <a:t>) entering in a gap with a phase </a:t>
            </a:r>
            <a:r>
              <a:rPr lang="en-US" sz="1600" baseline="-25000" dirty="0">
                <a:sym typeface="Symbol" charset="2"/>
              </a:rPr>
              <a:t>s</a:t>
            </a:r>
            <a:r>
              <a:rPr lang="en-US" sz="1600" dirty="0">
                <a:sym typeface="Symbol" charset="2"/>
              </a:rPr>
              <a:t>  (</a:t>
            </a:r>
            <a:r>
              <a:rPr lang="en-US" sz="1600" baseline="-25000" dirty="0">
                <a:sym typeface="Symbol" charset="2"/>
              </a:rPr>
              <a:t>s</a:t>
            </a:r>
            <a:r>
              <a:rPr lang="en-US" sz="1600" dirty="0">
                <a:sym typeface="Symbol" charset="2"/>
              </a:rPr>
              <a:t>=</a:t>
            </a:r>
            <a:r>
              <a:rPr lang="en-US" sz="1600" dirty="0">
                <a:sym typeface="Symbol"/>
              </a:rPr>
              <a:t></a:t>
            </a:r>
            <a:r>
              <a:rPr lang="en-US" sz="1600" baseline="-25000" dirty="0" err="1">
                <a:sym typeface="Symbol"/>
              </a:rPr>
              <a:t>RF</a:t>
            </a:r>
            <a:r>
              <a:rPr lang="en-US" sz="1600" dirty="0" err="1">
                <a:sym typeface="Symbol"/>
              </a:rPr>
              <a:t>t</a:t>
            </a:r>
            <a:r>
              <a:rPr lang="en-US" sz="1600" baseline="-25000" dirty="0" err="1">
                <a:sym typeface="Symbol"/>
              </a:rPr>
              <a:t>s</a:t>
            </a:r>
            <a:r>
              <a:rPr lang="en-US" sz="1600" dirty="0">
                <a:sym typeface="Symbol" charset="2"/>
              </a:rPr>
              <a:t>) with respect to the RF voltage receive an </a:t>
            </a:r>
            <a:r>
              <a:rPr lang="en-US" sz="1600" b="1" dirty="0">
                <a:sym typeface="Symbol" charset="2"/>
              </a:rPr>
              <a:t>energy gain </a:t>
            </a:r>
            <a:r>
              <a:rPr lang="en-US" sz="1600" dirty="0">
                <a:sym typeface="Symbol" charset="2"/>
              </a:rPr>
              <a:t>(and a consequent change in velocity) that allow entering in the subsequent gap with the </a:t>
            </a:r>
            <a:r>
              <a:rPr lang="en-US" sz="1600" b="1" dirty="0">
                <a:sym typeface="Symbol" charset="2"/>
              </a:rPr>
              <a:t>same phase </a:t>
            </a:r>
            <a:r>
              <a:rPr lang="en-US" sz="1600" b="1" baseline="-25000" dirty="0">
                <a:sym typeface="Symbol" charset="2"/>
              </a:rPr>
              <a:t>s</a:t>
            </a:r>
            <a:r>
              <a:rPr lang="en-US" sz="1600" b="1" dirty="0">
                <a:sym typeface="Symbol" charset="2"/>
              </a:rPr>
              <a:t> </a:t>
            </a:r>
            <a:r>
              <a:rPr lang="en-US" sz="1600" dirty="0">
                <a:sym typeface="Symbol" charset="2"/>
              </a:rPr>
              <a:t>and so on.</a:t>
            </a:r>
          </a:p>
          <a:p>
            <a:pPr algn="just">
              <a:lnSpc>
                <a:spcPct val="110000"/>
              </a:lnSpc>
            </a:pPr>
            <a:endParaRPr lang="en-US" sz="1600" dirty="0">
              <a:sym typeface="Symbol" charset="2"/>
            </a:endParaRPr>
          </a:p>
          <a:p>
            <a:pPr algn="just">
              <a:lnSpc>
                <a:spcPct val="110000"/>
              </a:lnSpc>
            </a:pPr>
            <a:r>
              <a:rPr lang="en-US" sz="1600" dirty="0">
                <a:sym typeface="Symbol" charset="2"/>
              </a:rPr>
              <a:t>for this particle the energy gain in each gap is:</a:t>
            </a:r>
          </a:p>
          <a:p>
            <a:pPr algn="just">
              <a:lnSpc>
                <a:spcPct val="110000"/>
              </a:lnSpc>
            </a:pPr>
            <a:endParaRPr lang="en-US" sz="1600" dirty="0">
              <a:sym typeface="Symbol" charset="2"/>
            </a:endParaRPr>
          </a:p>
          <a:p>
            <a:pPr algn="just">
              <a:lnSpc>
                <a:spcPct val="110000"/>
              </a:lnSpc>
            </a:pPr>
            <a:endParaRPr lang="en-US" sz="1600" dirty="0">
              <a:sym typeface="Symbol" charset="2"/>
            </a:endParaRPr>
          </a:p>
          <a:p>
            <a:pPr algn="just">
              <a:lnSpc>
                <a:spcPct val="110000"/>
              </a:lnSpc>
            </a:pPr>
            <a:endParaRPr lang="en-US" sz="1600" dirty="0">
              <a:sym typeface="Symbol" charset="2"/>
            </a:endParaRPr>
          </a:p>
          <a:p>
            <a:pPr algn="just">
              <a:lnSpc>
                <a:spcPct val="110000"/>
              </a:lnSpc>
            </a:pPr>
            <a:endParaRPr lang="en-US" sz="1600" dirty="0">
              <a:sym typeface="Symbol" charset="2"/>
            </a:endParaRPr>
          </a:p>
        </p:txBody>
      </p:sp>
      <p:sp>
        <p:nvSpPr>
          <p:cNvPr id="4" name="Memoria ad accesso diretto 3"/>
          <p:cNvSpPr/>
          <p:nvPr/>
        </p:nvSpPr>
        <p:spPr>
          <a:xfrm>
            <a:off x="9046978" y="1006373"/>
            <a:ext cx="456839"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emoria ad accesso diretto 4"/>
          <p:cNvSpPr/>
          <p:nvPr/>
        </p:nvSpPr>
        <p:spPr>
          <a:xfrm>
            <a:off x="9685676" y="1006373"/>
            <a:ext cx="501036"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emoria ad accesso diretto 5"/>
          <p:cNvSpPr/>
          <p:nvPr/>
        </p:nvSpPr>
        <p:spPr>
          <a:xfrm>
            <a:off x="10378449" y="1006373"/>
            <a:ext cx="540568"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emoria ad accesso diretto 6"/>
          <p:cNvSpPr/>
          <p:nvPr/>
        </p:nvSpPr>
        <p:spPr>
          <a:xfrm>
            <a:off x="11131301" y="1004828"/>
            <a:ext cx="625512"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emoria ad accesso diretto 7"/>
          <p:cNvSpPr/>
          <p:nvPr/>
        </p:nvSpPr>
        <p:spPr>
          <a:xfrm>
            <a:off x="8495038" y="998486"/>
            <a:ext cx="349311"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uppo 8"/>
          <p:cNvGrpSpPr/>
          <p:nvPr/>
        </p:nvGrpSpPr>
        <p:grpSpPr>
          <a:xfrm>
            <a:off x="8817540" y="998487"/>
            <a:ext cx="2351447" cy="314957"/>
            <a:chOff x="4606536" y="2496038"/>
            <a:chExt cx="3578807" cy="478322"/>
          </a:xfrm>
        </p:grpSpPr>
        <p:cxnSp>
          <p:nvCxnSpPr>
            <p:cNvPr id="10" name="Connettore 2 9"/>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41" name="Connettore 1 40"/>
          <p:cNvCxnSpPr/>
          <p:nvPr/>
        </p:nvCxnSpPr>
        <p:spPr>
          <a:xfrm>
            <a:off x="8537646" y="769229"/>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Arco 41"/>
          <p:cNvSpPr/>
          <p:nvPr/>
        </p:nvSpPr>
        <p:spPr>
          <a:xfrm rot="10800000">
            <a:off x="8415614" y="770484"/>
            <a:ext cx="254078" cy="772692"/>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3" name="Connettore 1 42"/>
          <p:cNvCxnSpPr/>
          <p:nvPr/>
        </p:nvCxnSpPr>
        <p:spPr>
          <a:xfrm>
            <a:off x="8542652" y="1543176"/>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4" name="Arco 43"/>
          <p:cNvSpPr/>
          <p:nvPr/>
        </p:nvSpPr>
        <p:spPr>
          <a:xfrm rot="10800000">
            <a:off x="11479105" y="778009"/>
            <a:ext cx="334797" cy="772692"/>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Connettore 1 44"/>
          <p:cNvCxnSpPr>
            <a:stCxn id="8" idx="2"/>
          </p:cNvCxnSpPr>
          <p:nvPr/>
        </p:nvCxnSpPr>
        <p:spPr>
          <a:xfrm flipH="1">
            <a:off x="8669693" y="130555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9269326" y="1313081"/>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a:off x="9936194" y="1309317"/>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10648733" y="130555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11444058" y="130931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20103" y="627790"/>
            <a:ext cx="8078689" cy="1323439"/>
          </a:xfrm>
          <a:prstGeom prst="rect">
            <a:avLst/>
          </a:prstGeom>
          <a:noFill/>
        </p:spPr>
        <p:txBody>
          <a:bodyPr wrap="square" rtlCol="0">
            <a:spAutoFit/>
          </a:bodyPr>
          <a:lstStyle/>
          <a:p>
            <a:pPr algn="just"/>
            <a:r>
              <a:rPr lang="en-US" sz="1600" dirty="0">
                <a:sym typeface="Symbol"/>
              </a:rPr>
              <a:t></a:t>
            </a:r>
            <a:r>
              <a:rPr lang="en-US" sz="1600" dirty="0"/>
              <a:t>Let us consider a </a:t>
            </a:r>
            <a:r>
              <a:rPr lang="en-US" sz="1600" b="1" dirty="0"/>
              <a:t>SW linac structure </a:t>
            </a:r>
            <a:r>
              <a:rPr lang="en-US" sz="1600" dirty="0"/>
              <a:t>made by accelerating </a:t>
            </a:r>
            <a:r>
              <a:rPr lang="en-US" sz="1600" b="1" dirty="0"/>
              <a:t>gaps</a:t>
            </a:r>
            <a:r>
              <a:rPr lang="en-US" sz="1600" dirty="0"/>
              <a:t> (like in DTL) or </a:t>
            </a:r>
            <a:r>
              <a:rPr lang="en-US" sz="1600" b="1" dirty="0"/>
              <a:t>cavities</a:t>
            </a:r>
            <a:r>
              <a:rPr lang="en-US" sz="1600" dirty="0"/>
              <a:t>. </a:t>
            </a:r>
          </a:p>
          <a:p>
            <a:pPr algn="just"/>
            <a:endParaRPr lang="en-US" sz="1600" dirty="0"/>
          </a:p>
          <a:p>
            <a:pPr algn="just"/>
            <a:endParaRPr lang="en-US" sz="1600" dirty="0"/>
          </a:p>
          <a:p>
            <a:pPr algn="just"/>
            <a:r>
              <a:rPr lang="en-US" sz="1600" dirty="0">
                <a:sym typeface="Symbol"/>
              </a:rPr>
              <a:t></a:t>
            </a:r>
            <a:r>
              <a:rPr lang="en-US" sz="1600" dirty="0"/>
              <a:t>In </a:t>
            </a:r>
            <a:r>
              <a:rPr lang="en-US" sz="1600" b="1" dirty="0"/>
              <a:t>each gap we have an accelerating field </a:t>
            </a:r>
            <a:r>
              <a:rPr lang="en-US" sz="1600" dirty="0"/>
              <a:t>oscillating in time and an integrated accelerating voltage (</a:t>
            </a:r>
            <a:r>
              <a:rPr lang="en-US" sz="1600" dirty="0" err="1"/>
              <a:t>V</a:t>
            </a:r>
            <a:r>
              <a:rPr lang="en-US" sz="1600" baseline="-25000" dirty="0" err="1"/>
              <a:t>acc</a:t>
            </a:r>
            <a:r>
              <a:rPr lang="en-US" sz="1600" dirty="0"/>
              <a:t>) still oscillating in time than can be expressed as:</a:t>
            </a:r>
          </a:p>
        </p:txBody>
      </p:sp>
      <p:cxnSp>
        <p:nvCxnSpPr>
          <p:cNvPr id="57" name="Connettore 2 56"/>
          <p:cNvCxnSpPr/>
          <p:nvPr/>
        </p:nvCxnSpPr>
        <p:spPr>
          <a:xfrm flipH="1" flipV="1">
            <a:off x="9350750" y="3142874"/>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Connettore 2 58"/>
          <p:cNvCxnSpPr/>
          <p:nvPr/>
        </p:nvCxnSpPr>
        <p:spPr>
          <a:xfrm>
            <a:off x="7248986" y="4692326"/>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Figura a mano libera 61"/>
          <p:cNvSpPr/>
          <p:nvPr/>
        </p:nvSpPr>
        <p:spPr>
          <a:xfrm>
            <a:off x="7192378" y="3631995"/>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4" name="Connettore 2 63"/>
          <p:cNvCxnSpPr/>
          <p:nvPr/>
        </p:nvCxnSpPr>
        <p:spPr>
          <a:xfrm>
            <a:off x="7192377" y="6312490"/>
            <a:ext cx="2166814" cy="0"/>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Connettore 1 67"/>
          <p:cNvCxnSpPr>
            <a:stCxn id="62" idx="0"/>
          </p:cNvCxnSpPr>
          <p:nvPr/>
        </p:nvCxnSpPr>
        <p:spPr>
          <a:xfrm flipV="1">
            <a:off x="7192378" y="3635805"/>
            <a:ext cx="1261775" cy="194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7968838" y="5944336"/>
            <a:ext cx="450764" cy="369332"/>
          </a:xfrm>
          <a:prstGeom prst="rect">
            <a:avLst/>
          </a:prstGeom>
          <a:noFill/>
        </p:spPr>
        <p:txBody>
          <a:bodyPr wrap="none" rtlCol="0">
            <a:spAutoFit/>
          </a:bodyPr>
          <a:lstStyle/>
          <a:p>
            <a:r>
              <a:rPr lang="en-US" dirty="0">
                <a:sym typeface="Symbol"/>
              </a:rPr>
              <a:t>T</a:t>
            </a:r>
            <a:r>
              <a:rPr lang="en-US" baseline="-25000" dirty="0"/>
              <a:t>RF</a:t>
            </a:r>
          </a:p>
        </p:txBody>
      </p:sp>
      <p:cxnSp>
        <p:nvCxnSpPr>
          <p:cNvPr id="72" name="Connettore 2 71"/>
          <p:cNvCxnSpPr/>
          <p:nvPr/>
        </p:nvCxnSpPr>
        <p:spPr>
          <a:xfrm flipH="1">
            <a:off x="7925720" y="3631996"/>
            <a:ext cx="27" cy="1060331"/>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Oggetto 87"/>
              <p:cNvSpPr txBox="1"/>
              <p:nvPr/>
            </p:nvSpPr>
            <p:spPr bwMode="auto">
              <a:xfrm>
                <a:off x="2085974" y="4914900"/>
                <a:ext cx="3074025" cy="758825"/>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smtClean="0">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e>
                          </m:groupChr>
                        </m:e>
                        <m:li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r>
                                <a:rPr lang="en-US" i="1">
                                  <a:solidFill>
                                    <a:srgbClr val="000000"/>
                                  </a:solidFill>
                                  <a:latin typeface="Cambria Math" panose="02040503050406030204" pitchFamily="18" charset="0"/>
                                </a:rPr>
                                <m:t>_</m:t>
                              </m:r>
                              <m:r>
                                <a:rPr lang="en-US" i="1">
                                  <a:solidFill>
                                    <a:srgbClr val="000000"/>
                                  </a:solidFill>
                                  <a:latin typeface="Cambria Math" panose="02040503050406030204" pitchFamily="18" charset="0"/>
                                </a:rPr>
                                <m:t>𝑠</m:t>
                              </m:r>
                            </m:sub>
                          </m:sSub>
                        </m:lim>
                      </m:limLow>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r>
                            <a:rPr lang="en-US" i="1">
                              <a:solidFill>
                                <a:srgbClr val="000000"/>
                              </a:solidFill>
                              <a:latin typeface="Cambria Math" panose="02040503050406030204" pitchFamily="18" charset="0"/>
                            </a:rPr>
                            <m:t>_</m:t>
                          </m:r>
                          <m:r>
                            <a:rPr lang="en-US" i="1">
                              <a:solidFill>
                                <a:srgbClr val="000000"/>
                              </a:solidFill>
                              <a:latin typeface="Cambria Math" panose="02040503050406030204" pitchFamily="18" charset="0"/>
                            </a:rPr>
                            <m:t>𝑠</m:t>
                          </m:r>
                        </m:sub>
                      </m:sSub>
                    </m:oMath>
                  </m:oMathPara>
                </a14:m>
                <a:endParaRPr lang="en-US" dirty="0"/>
              </a:p>
            </p:txBody>
          </p:sp>
        </mc:Choice>
        <mc:Fallback xmlns="">
          <p:sp>
            <p:nvSpPr>
              <p:cNvPr id="88" name="Oggetto 87"/>
              <p:cNvSpPr txBox="1">
                <a:spLocks noRot="1" noChangeAspect="1" noMove="1" noResize="1" noEditPoints="1" noAdjustHandles="1" noChangeArrowheads="1" noChangeShapeType="1" noTextEdit="1"/>
              </p:cNvSpPr>
              <p:nvPr/>
            </p:nvSpPr>
            <p:spPr bwMode="auto">
              <a:xfrm>
                <a:off x="2085974" y="4914900"/>
                <a:ext cx="3074025" cy="758825"/>
              </a:xfrm>
              <a:prstGeom prst="rect">
                <a:avLst/>
              </a:prstGeom>
              <a:blipFill>
                <a:blip r:embed="rId2"/>
                <a:stretch>
                  <a:fillRect/>
                </a:stretch>
              </a:blipFill>
              <a:ln>
                <a:noFill/>
              </a:ln>
            </p:spPr>
            <p:txBody>
              <a:bodyPr/>
              <a:lstStyle/>
              <a:p>
                <a:r>
                  <a:rPr lang="en-US">
                    <a:noFill/>
                  </a:rPr>
                  <a:t> </a:t>
                </a:r>
              </a:p>
            </p:txBody>
          </p:sp>
        </mc:Fallback>
      </mc:AlternateContent>
      <p:graphicFrame>
        <p:nvGraphicFramePr>
          <p:cNvPr id="89" name="Oggetto 88"/>
          <p:cNvGraphicFramePr>
            <a:graphicFrameLocks noChangeAspect="1"/>
          </p:cNvGraphicFramePr>
          <p:nvPr>
            <p:extLst>
              <p:ext uri="{D42A27DB-BD31-4B8C-83A1-F6EECF244321}">
                <p14:modId xmlns:p14="http://schemas.microsoft.com/office/powerpoint/2010/main" val="263815808"/>
              </p:ext>
            </p:extLst>
          </p:nvPr>
        </p:nvGraphicFramePr>
        <p:xfrm>
          <a:off x="10373294" y="2596605"/>
          <a:ext cx="1509179" cy="547447"/>
        </p:xfrm>
        <a:graphic>
          <a:graphicData uri="http://schemas.openxmlformats.org/presentationml/2006/ole">
            <mc:AlternateContent xmlns:mc="http://schemas.openxmlformats.org/markup-compatibility/2006">
              <mc:Choice xmlns:v="urn:schemas-microsoft-com:vml" Requires="v">
                <p:oleObj name="Equazione" r:id="rId3" imgW="1193760" imgH="431640" progId="Equation.3">
                  <p:embed/>
                </p:oleObj>
              </mc:Choice>
              <mc:Fallback>
                <p:oleObj name="Equazione" r:id="rId3" imgW="1193760" imgH="431640" progId="Equation.3">
                  <p:embed/>
                  <p:pic>
                    <p:nvPicPr>
                      <p:cNvPr id="0" name="Oggetto 87"/>
                      <p:cNvPicPr>
                        <a:picLocks noChangeAspect="1" noChangeArrowheads="1"/>
                      </p:cNvPicPr>
                      <p:nvPr/>
                    </p:nvPicPr>
                    <p:blipFill>
                      <a:blip r:embed="rId4"/>
                      <a:srcRect/>
                      <a:stretch>
                        <a:fillRect/>
                      </a:stretch>
                    </p:blipFill>
                    <p:spPr bwMode="auto">
                      <a:xfrm>
                        <a:off x="10373294" y="2596605"/>
                        <a:ext cx="1509179" cy="547447"/>
                      </a:xfrm>
                      <a:prstGeom prst="rect">
                        <a:avLst/>
                      </a:prstGeom>
                      <a:noFill/>
                      <a:ln>
                        <a:noFill/>
                      </a:ln>
                    </p:spPr>
                  </p:pic>
                </p:oleObj>
              </mc:Fallback>
            </mc:AlternateContent>
          </a:graphicData>
        </a:graphic>
      </p:graphicFrame>
      <p:sp>
        <p:nvSpPr>
          <p:cNvPr id="90" name="CasellaDiTesto 89"/>
          <p:cNvSpPr txBox="1"/>
          <p:nvPr/>
        </p:nvSpPr>
        <p:spPr>
          <a:xfrm>
            <a:off x="9105269" y="2744160"/>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91" name="CasellaDiTesto 90"/>
          <p:cNvSpPr txBox="1"/>
          <p:nvPr/>
        </p:nvSpPr>
        <p:spPr>
          <a:xfrm>
            <a:off x="11626044" y="4730098"/>
            <a:ext cx="261610" cy="369332"/>
          </a:xfrm>
          <a:prstGeom prst="rect">
            <a:avLst/>
          </a:prstGeom>
          <a:noFill/>
        </p:spPr>
        <p:txBody>
          <a:bodyPr wrap="none" rtlCol="0">
            <a:spAutoFit/>
          </a:bodyPr>
          <a:lstStyle/>
          <a:p>
            <a:r>
              <a:rPr lang="en-US" dirty="0"/>
              <a:t>t</a:t>
            </a:r>
          </a:p>
        </p:txBody>
      </p:sp>
      <p:sp>
        <p:nvSpPr>
          <p:cNvPr id="94" name="Parentesi graffa aperta 93"/>
          <p:cNvSpPr/>
          <p:nvPr/>
        </p:nvSpPr>
        <p:spPr>
          <a:xfrm rot="16200000">
            <a:off x="8891957" y="1533272"/>
            <a:ext cx="130992" cy="23213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6" name="Connettore 4 95"/>
          <p:cNvCxnSpPr>
            <a:stCxn id="94" idx="1"/>
            <a:endCxn id="90" idx="0"/>
          </p:cNvCxnSpPr>
          <p:nvPr/>
        </p:nvCxnSpPr>
        <p:spPr>
          <a:xfrm rot="16200000" flipH="1">
            <a:off x="8643817" y="2028470"/>
            <a:ext cx="1029327" cy="402052"/>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7" name="Parentesi graffa aperta 96"/>
          <p:cNvSpPr/>
          <p:nvPr/>
        </p:nvSpPr>
        <p:spPr>
          <a:xfrm rot="16200000">
            <a:off x="9507210" y="1521174"/>
            <a:ext cx="130674" cy="30563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Parentesi graffa aperta 97"/>
          <p:cNvSpPr/>
          <p:nvPr/>
        </p:nvSpPr>
        <p:spPr>
          <a:xfrm rot="16200000">
            <a:off x="10216161" y="1513866"/>
            <a:ext cx="130992" cy="3199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4" name="Connettore 1 123"/>
          <p:cNvCxnSpPr/>
          <p:nvPr/>
        </p:nvCxnSpPr>
        <p:spPr>
          <a:xfrm flipV="1">
            <a:off x="9094902" y="3959462"/>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a:xfrm flipV="1">
            <a:off x="9654898" y="3962361"/>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9094902" y="3962360"/>
            <a:ext cx="136819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8" name="CasellaDiTesto 127"/>
          <p:cNvSpPr txBox="1"/>
          <p:nvPr/>
        </p:nvSpPr>
        <p:spPr>
          <a:xfrm>
            <a:off x="9468333" y="4678091"/>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29" name="CasellaDiTesto 128"/>
          <p:cNvSpPr txBox="1"/>
          <p:nvPr/>
        </p:nvSpPr>
        <p:spPr>
          <a:xfrm>
            <a:off x="8917753" y="4640135"/>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131" name="CasellaDiTesto 130"/>
          <p:cNvSpPr txBox="1"/>
          <p:nvPr/>
        </p:nvSpPr>
        <p:spPr>
          <a:xfrm>
            <a:off x="10418907" y="3967059"/>
            <a:ext cx="646331" cy="369332"/>
          </a:xfrm>
          <a:prstGeom prst="rect">
            <a:avLst/>
          </a:prstGeom>
          <a:noFill/>
        </p:spPr>
        <p:txBody>
          <a:bodyPr wrap="none" rtlCol="0">
            <a:spAutoFit/>
          </a:bodyPr>
          <a:lstStyle/>
          <a:p>
            <a:r>
              <a:rPr lang="en-US" dirty="0" err="1"/>
              <a:t>V</a:t>
            </a:r>
            <a:r>
              <a:rPr lang="en-US" baseline="-25000" dirty="0" err="1"/>
              <a:t>acc_s</a:t>
            </a:r>
            <a:endParaRPr lang="en-US" baseline="-25000" dirty="0"/>
          </a:p>
        </p:txBody>
      </p:sp>
      <p:cxnSp>
        <p:nvCxnSpPr>
          <p:cNvPr id="132" name="Connettore 2 131"/>
          <p:cNvCxnSpPr/>
          <p:nvPr/>
        </p:nvCxnSpPr>
        <p:spPr>
          <a:xfrm flipH="1">
            <a:off x="10281658" y="3959462"/>
            <a:ext cx="26" cy="740463"/>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Ovale 134"/>
          <p:cNvSpPr/>
          <p:nvPr/>
        </p:nvSpPr>
        <p:spPr>
          <a:xfrm>
            <a:off x="9024978" y="389504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9592812" y="388745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ttangolo 136"/>
          <p:cNvSpPr/>
          <p:nvPr/>
        </p:nvSpPr>
        <p:spPr>
          <a:xfrm>
            <a:off x="35896" y="6072255"/>
            <a:ext cx="4529253" cy="347467"/>
          </a:xfrm>
          <a:prstGeom prst="rect">
            <a:avLst/>
          </a:prstGeom>
        </p:spPr>
        <p:txBody>
          <a:bodyPr wrap="none">
            <a:spAutoFit/>
          </a:bodyPr>
          <a:lstStyle/>
          <a:p>
            <a:pPr algn="just">
              <a:lnSpc>
                <a:spcPct val="110000"/>
              </a:lnSpc>
            </a:pPr>
            <a:r>
              <a:rPr lang="en-US" sz="1600" dirty="0">
                <a:sym typeface="Symbol" charset="2"/>
              </a:rPr>
              <a:t>obviously both </a:t>
            </a:r>
            <a:r>
              <a:rPr lang="en-US" sz="1600" baseline="-25000" dirty="0">
                <a:sym typeface="Symbol" charset="2"/>
              </a:rPr>
              <a:t>s </a:t>
            </a:r>
            <a:r>
              <a:rPr lang="en-US" sz="1600" dirty="0">
                <a:sym typeface="Symbol" charset="2"/>
              </a:rPr>
              <a:t>and </a:t>
            </a:r>
            <a:r>
              <a:rPr lang="en-US" sz="1600" baseline="-25000" dirty="0">
                <a:sym typeface="Symbol" charset="2"/>
              </a:rPr>
              <a:t>s</a:t>
            </a:r>
            <a:r>
              <a:rPr lang="en-US" sz="1600" baseline="30000" dirty="0">
                <a:sym typeface="Symbol" charset="2"/>
              </a:rPr>
              <a:t>*</a:t>
            </a:r>
            <a:r>
              <a:rPr lang="en-US" sz="1600" dirty="0">
                <a:sym typeface="Symbol" charset="2"/>
              </a:rPr>
              <a:t> are synchronous phases.</a:t>
            </a:r>
            <a:endParaRPr lang="fr-FR" sz="1600" dirty="0"/>
          </a:p>
        </p:txBody>
      </p:sp>
      <p:cxnSp>
        <p:nvCxnSpPr>
          <p:cNvPr id="140" name="Connettore 4 139"/>
          <p:cNvCxnSpPr>
            <a:stCxn id="98" idx="1"/>
            <a:endCxn id="90" idx="0"/>
          </p:cNvCxnSpPr>
          <p:nvPr/>
        </p:nvCxnSpPr>
        <p:spPr>
          <a:xfrm rot="5400000">
            <a:off x="9318167" y="1780668"/>
            <a:ext cx="1004831" cy="922152"/>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142" name="Connettore 4 141"/>
          <p:cNvCxnSpPr>
            <a:stCxn id="97" idx="1"/>
            <a:endCxn id="90" idx="0"/>
          </p:cNvCxnSpPr>
          <p:nvPr/>
        </p:nvCxnSpPr>
        <p:spPr>
          <a:xfrm rot="5400000">
            <a:off x="8963613" y="2135224"/>
            <a:ext cx="1004831" cy="213043"/>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1" name="Oggetto 160"/>
              <p:cNvSpPr txBox="1"/>
              <p:nvPr/>
            </p:nvSpPr>
            <p:spPr bwMode="auto">
              <a:xfrm>
                <a:off x="2703512" y="2192338"/>
                <a:ext cx="2456488" cy="38893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161" name="Oggetto 160"/>
              <p:cNvSpPr txBox="1">
                <a:spLocks noRot="1" noChangeAspect="1" noMove="1" noResize="1" noEditPoints="1" noAdjustHandles="1" noChangeArrowheads="1" noChangeShapeType="1" noTextEdit="1"/>
              </p:cNvSpPr>
              <p:nvPr/>
            </p:nvSpPr>
            <p:spPr bwMode="auto">
              <a:xfrm>
                <a:off x="2703512" y="2192338"/>
                <a:ext cx="2456488" cy="388937"/>
              </a:xfrm>
              <a:prstGeom prst="rect">
                <a:avLst/>
              </a:prstGeom>
              <a:blipFill>
                <a:blip r:embed="rId5"/>
                <a:stretch>
                  <a:fillRect t="-1587"/>
                </a:stretch>
              </a:blipFill>
              <a:ln>
                <a:noFill/>
              </a:ln>
            </p:spPr>
            <p:txBody>
              <a:bodyPr/>
              <a:lstStyle/>
              <a:p>
                <a:r>
                  <a:rPr lang="en-US">
                    <a:noFill/>
                  </a:rPr>
                  <a:t> </a:t>
                </a:r>
              </a:p>
            </p:txBody>
          </p:sp>
        </mc:Fallback>
      </mc:AlternateContent>
      <p:graphicFrame>
        <p:nvGraphicFramePr>
          <p:cNvPr id="58" name="Oggetto 57"/>
          <p:cNvGraphicFramePr>
            <a:graphicFrameLocks noChangeAspect="1"/>
          </p:cNvGraphicFramePr>
          <p:nvPr>
            <p:extLst>
              <p:ext uri="{D42A27DB-BD31-4B8C-83A1-F6EECF244321}">
                <p14:modId xmlns:p14="http://schemas.microsoft.com/office/powerpoint/2010/main" val="1864125591"/>
              </p:ext>
            </p:extLst>
          </p:nvPr>
        </p:nvGraphicFramePr>
        <p:xfrm>
          <a:off x="7961292" y="3887452"/>
          <a:ext cx="388937" cy="388937"/>
        </p:xfrm>
        <a:graphic>
          <a:graphicData uri="http://schemas.openxmlformats.org/presentationml/2006/ole">
            <mc:AlternateContent xmlns:mc="http://schemas.openxmlformats.org/markup-compatibility/2006">
              <mc:Choice xmlns:v="urn:schemas-microsoft-com:vml" Requires="v">
                <p:oleObj name="Equazione" r:id="rId6" imgW="253800" imgH="253800" progId="Equation.3">
                  <p:embed/>
                </p:oleObj>
              </mc:Choice>
              <mc:Fallback>
                <p:oleObj name="Equazione" r:id="rId6" imgW="253800" imgH="253800" progId="Equation.3">
                  <p:embed/>
                  <p:pic>
                    <p:nvPicPr>
                      <p:cNvPr id="161" name="Oggetto 160"/>
                      <p:cNvPicPr>
                        <a:picLocks noChangeAspect="1" noChangeArrowheads="1"/>
                      </p:cNvPicPr>
                      <p:nvPr/>
                    </p:nvPicPr>
                    <p:blipFill>
                      <a:blip r:embed="rId7"/>
                      <a:srcRect/>
                      <a:stretch>
                        <a:fillRect/>
                      </a:stretch>
                    </p:blipFill>
                    <p:spPr bwMode="auto">
                      <a:xfrm>
                        <a:off x="7961292" y="3887452"/>
                        <a:ext cx="388937" cy="3889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88757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childTnLst>
                                </p:cTn>
                              </p:par>
                              <p:par>
                                <p:cTn id="26" presetID="10" presetClass="entr" presetSubtype="0" fill="hold"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500"/>
                                        <p:tgtEl>
                                          <p:spTgt spid="9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500"/>
                                        <p:tgtEl>
                                          <p:spTgt spid="94"/>
                                        </p:tgtEl>
                                      </p:cBhvr>
                                    </p:animEffect>
                                  </p:childTnLst>
                                </p:cTn>
                              </p:par>
                              <p:par>
                                <p:cTn id="38" presetID="10"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500"/>
                                        <p:tgtEl>
                                          <p:spTgt spid="98"/>
                                        </p:tgtEl>
                                      </p:cBhvr>
                                    </p:animEffect>
                                  </p:childTnLst>
                                </p:cTn>
                              </p:par>
                              <p:par>
                                <p:cTn id="47" presetID="10" presetClass="entr" presetSubtype="0" fill="hold" nodeType="withEffect">
                                  <p:stCondLst>
                                    <p:cond delay="0"/>
                                  </p:stCondLst>
                                  <p:childTnLst>
                                    <p:set>
                                      <p:cBhvr>
                                        <p:cTn id="48" dur="1" fill="hold">
                                          <p:stCondLst>
                                            <p:cond delay="0"/>
                                          </p:stCondLst>
                                        </p:cTn>
                                        <p:tgtEl>
                                          <p:spTgt spid="140"/>
                                        </p:tgtEl>
                                        <p:attrNameLst>
                                          <p:attrName>style.visibility</p:attrName>
                                        </p:attrNameLst>
                                      </p:cBhvr>
                                      <p:to>
                                        <p:strVal val="visible"/>
                                      </p:to>
                                    </p:set>
                                    <p:animEffect transition="in" filter="fade">
                                      <p:cBhvr>
                                        <p:cTn id="49" dur="500"/>
                                        <p:tgtEl>
                                          <p:spTgt spid="140"/>
                                        </p:tgtEl>
                                      </p:cBhvr>
                                    </p:animEffect>
                                  </p:childTnLst>
                                </p:cTn>
                              </p:par>
                              <p:par>
                                <p:cTn id="50" presetID="10" presetClass="entr" presetSubtype="0" fill="hold" nodeType="with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5"/>
                                        </p:tgtEl>
                                        <p:attrNameLst>
                                          <p:attrName>style.visibility</p:attrName>
                                        </p:attrNameLst>
                                      </p:cBhvr>
                                      <p:to>
                                        <p:strVal val="visible"/>
                                      </p:to>
                                    </p:set>
                                    <p:animEffect transition="in" filter="fade">
                                      <p:cBhvr>
                                        <p:cTn id="60" dur="500"/>
                                        <p:tgtEl>
                                          <p:spTgt spid="135"/>
                                        </p:tgtEl>
                                      </p:cBhvr>
                                    </p:animEffect>
                                  </p:childTnLst>
                                </p:cTn>
                              </p:par>
                              <p:par>
                                <p:cTn id="61" presetID="10" presetClass="entr" presetSubtype="0" fill="hold" nodeType="withEffect">
                                  <p:stCondLst>
                                    <p:cond delay="0"/>
                                  </p:stCondLst>
                                  <p:childTnLst>
                                    <p:set>
                                      <p:cBhvr>
                                        <p:cTn id="62" dur="1" fill="hold">
                                          <p:stCondLst>
                                            <p:cond delay="0"/>
                                          </p:stCondLst>
                                        </p:cTn>
                                        <p:tgtEl>
                                          <p:spTgt spid="124"/>
                                        </p:tgtEl>
                                        <p:attrNameLst>
                                          <p:attrName>style.visibility</p:attrName>
                                        </p:attrNameLst>
                                      </p:cBhvr>
                                      <p:to>
                                        <p:strVal val="visible"/>
                                      </p:to>
                                    </p:set>
                                    <p:animEffect transition="in" filter="fade">
                                      <p:cBhvr>
                                        <p:cTn id="63" dur="500"/>
                                        <p:tgtEl>
                                          <p:spTgt spid="1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500"/>
                                        <p:tgtEl>
                                          <p:spTgt spid="129"/>
                                        </p:tgtEl>
                                      </p:cBhvr>
                                    </p:animEffect>
                                  </p:childTnLst>
                                </p:cTn>
                              </p:par>
                              <p:par>
                                <p:cTn id="67" presetID="10" presetClass="entr" presetSubtype="0" fill="hold"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500"/>
                                        <p:tgtEl>
                                          <p:spTgt spid="127"/>
                                        </p:tgtEl>
                                      </p:cBhvr>
                                    </p:animEffect>
                                  </p:childTnLst>
                                </p:cTn>
                              </p:par>
                              <p:par>
                                <p:cTn id="70" presetID="10" presetClass="entr" presetSubtype="0" fill="hold"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fade">
                                      <p:cBhvr>
                                        <p:cTn id="75" dur="500"/>
                                        <p:tgtEl>
                                          <p:spTgt spid="13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fade">
                                      <p:cBhvr>
                                        <p:cTn id="80" dur="500"/>
                                        <p:tgtEl>
                                          <p:spTgt spid="136"/>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fade">
                                      <p:cBhvr>
                                        <p:cTn id="83" dur="500"/>
                                        <p:tgtEl>
                                          <p:spTgt spid="1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28"/>
                                        </p:tgtEl>
                                        <p:attrNameLst>
                                          <p:attrName>style.visibility</p:attrName>
                                        </p:attrNameLst>
                                      </p:cBhvr>
                                      <p:to>
                                        <p:strVal val="visible"/>
                                      </p:to>
                                    </p:set>
                                    <p:animEffect transition="in" filter="fade">
                                      <p:cBhvr>
                                        <p:cTn id="86"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0" grpId="0"/>
      <p:bldP spid="90" grpId="0"/>
      <p:bldP spid="91" grpId="0"/>
      <p:bldP spid="94" grpId="0" animBg="1"/>
      <p:bldP spid="97" grpId="0" animBg="1"/>
      <p:bldP spid="98" grpId="0" animBg="1"/>
      <p:bldP spid="128" grpId="0"/>
      <p:bldP spid="129" grpId="0"/>
      <p:bldP spid="131" grpId="0"/>
      <p:bldP spid="135" grpId="0" animBg="1"/>
      <p:bldP spid="136"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asellaDiTesto 1"/>
          <p:cNvSpPr txBox="1"/>
          <p:nvPr/>
        </p:nvSpPr>
        <p:spPr>
          <a:xfrm>
            <a:off x="856602" y="21607"/>
            <a:ext cx="10128000" cy="1077218"/>
          </a:xfrm>
          <a:prstGeom prst="rect">
            <a:avLst/>
          </a:prstGeom>
          <a:noFill/>
        </p:spPr>
        <p:txBody>
          <a:bodyPr wrap="square" rtlCol="0">
            <a:spAutoFit/>
          </a:bodyPr>
          <a:lstStyle/>
          <a:p>
            <a:pPr algn="ctr"/>
            <a:r>
              <a:rPr lang="en-US" sz="3200" b="1" cap="all" dirty="0"/>
              <a:t>LINAC-SYNCHROTRON Phase Conventions FOR BEAM DYNAMICS CALCULATIONS</a:t>
            </a:r>
          </a:p>
        </p:txBody>
      </p:sp>
      <p:sp>
        <p:nvSpPr>
          <p:cNvPr id="3" name="Rettangolo 2"/>
          <p:cNvSpPr/>
          <p:nvPr/>
        </p:nvSpPr>
        <p:spPr>
          <a:xfrm>
            <a:off x="12997" y="1241842"/>
            <a:ext cx="10489200" cy="923330"/>
          </a:xfrm>
          <a:prstGeom prst="rect">
            <a:avLst/>
          </a:prstGeom>
        </p:spPr>
        <p:txBody>
          <a:bodyPr wrap="square">
            <a:spAutoFit/>
          </a:bodyPr>
          <a:lstStyle/>
          <a:p>
            <a:pPr marL="285750" indent="-285750">
              <a:buFont typeface="Symbol" panose="05050102010706020507" pitchFamily="18" charset="2"/>
              <a:buChar char="Þ"/>
            </a:pPr>
            <a:r>
              <a:rPr lang="en-GB" dirty="0"/>
              <a:t>For </a:t>
            </a:r>
            <a:r>
              <a:rPr lang="en-GB" b="1" dirty="0"/>
              <a:t>circular accelerators</a:t>
            </a:r>
            <a:r>
              <a:rPr lang="en-GB" dirty="0"/>
              <a:t>, the origin of time is taken at the zero crossing of the RF voltage with positive slope</a:t>
            </a:r>
          </a:p>
          <a:p>
            <a:pPr marL="285750" indent="-285750">
              <a:buFont typeface="Symbol" panose="05050102010706020507" pitchFamily="18" charset="2"/>
              <a:buChar char="Þ"/>
            </a:pPr>
            <a:endParaRPr lang="en-GB" dirty="0"/>
          </a:p>
          <a:p>
            <a:pPr marL="285750" indent="-285750">
              <a:buFont typeface="Symbol" panose="05050102010706020507" pitchFamily="18" charset="2"/>
              <a:buChar char="Þ"/>
            </a:pPr>
            <a:r>
              <a:rPr lang="en-US" dirty="0"/>
              <a:t>For </a:t>
            </a:r>
            <a:r>
              <a:rPr lang="en-US" b="1" dirty="0"/>
              <a:t>linear accelerators</a:t>
            </a:r>
            <a:r>
              <a:rPr lang="en-US" dirty="0"/>
              <a:t>, the origin of time is taken at the maximum of the positive crest of the RF voltage</a:t>
            </a:r>
          </a:p>
        </p:txBody>
      </p:sp>
      <p:cxnSp>
        <p:nvCxnSpPr>
          <p:cNvPr id="21" name="Connettore 2 20"/>
          <p:cNvCxnSpPr/>
          <p:nvPr/>
        </p:nvCxnSpPr>
        <p:spPr>
          <a:xfrm flipH="1" flipV="1">
            <a:off x="2259807" y="3221122"/>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662089" y="4735578"/>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Figura a mano libera 22"/>
          <p:cNvSpPr/>
          <p:nvPr/>
        </p:nvSpPr>
        <p:spPr>
          <a:xfrm>
            <a:off x="605481" y="3675247"/>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CasellaDiTesto 25"/>
          <p:cNvSpPr txBox="1"/>
          <p:nvPr/>
        </p:nvSpPr>
        <p:spPr>
          <a:xfrm>
            <a:off x="1642729" y="3256422"/>
            <a:ext cx="508473" cy="369332"/>
          </a:xfrm>
          <a:prstGeom prst="rect">
            <a:avLst/>
          </a:prstGeom>
          <a:noFill/>
        </p:spPr>
        <p:txBody>
          <a:bodyPr wrap="none" rtlCol="0">
            <a:spAutoFit/>
          </a:bodyPr>
          <a:lstStyle/>
          <a:p>
            <a:r>
              <a:rPr lang="en-US">
                <a:sym typeface="Symbol"/>
              </a:rPr>
              <a:t>V</a:t>
            </a:r>
            <a:r>
              <a:rPr lang="en-US" baseline="-25000">
                <a:sym typeface="Symbol"/>
              </a:rPr>
              <a:t>acc</a:t>
            </a:r>
            <a:endParaRPr lang="en-US" baseline="-25000" dirty="0"/>
          </a:p>
        </p:txBody>
      </p:sp>
      <p:sp>
        <p:nvSpPr>
          <p:cNvPr id="27" name="CasellaDiTesto 26"/>
          <p:cNvSpPr txBox="1"/>
          <p:nvPr/>
        </p:nvSpPr>
        <p:spPr>
          <a:xfrm>
            <a:off x="5039147" y="4773350"/>
            <a:ext cx="261610" cy="369332"/>
          </a:xfrm>
          <a:prstGeom prst="rect">
            <a:avLst/>
          </a:prstGeom>
          <a:noFill/>
        </p:spPr>
        <p:txBody>
          <a:bodyPr wrap="none" rtlCol="0">
            <a:spAutoFit/>
          </a:bodyPr>
          <a:lstStyle/>
          <a:p>
            <a:r>
              <a:rPr lang="en-US" dirty="0"/>
              <a:t>t</a:t>
            </a:r>
          </a:p>
        </p:txBody>
      </p:sp>
      <p:cxnSp>
        <p:nvCxnSpPr>
          <p:cNvPr id="28" name="Connettore 1 123"/>
          <p:cNvCxnSpPr/>
          <p:nvPr/>
        </p:nvCxnSpPr>
        <p:spPr>
          <a:xfrm flipV="1">
            <a:off x="2508005" y="4002714"/>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2330856" y="4683387"/>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35" name="Ovale 34"/>
          <p:cNvSpPr/>
          <p:nvPr/>
        </p:nvSpPr>
        <p:spPr>
          <a:xfrm>
            <a:off x="2438081" y="393830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ttore 2 37"/>
          <p:cNvCxnSpPr/>
          <p:nvPr/>
        </p:nvCxnSpPr>
        <p:spPr>
          <a:xfrm flipH="1" flipV="1">
            <a:off x="8902590" y="3166682"/>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ttore 2 38"/>
          <p:cNvCxnSpPr/>
          <p:nvPr/>
        </p:nvCxnSpPr>
        <p:spPr>
          <a:xfrm>
            <a:off x="6785216" y="4735578"/>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Figura a mano libera 39"/>
          <p:cNvSpPr/>
          <p:nvPr/>
        </p:nvSpPr>
        <p:spPr>
          <a:xfrm>
            <a:off x="6728608" y="3675247"/>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CasellaDiTesto 40"/>
          <p:cNvSpPr txBox="1"/>
          <p:nvPr/>
        </p:nvSpPr>
        <p:spPr>
          <a:xfrm>
            <a:off x="8285512" y="3221122"/>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42" name="CasellaDiTesto 41"/>
          <p:cNvSpPr txBox="1"/>
          <p:nvPr/>
        </p:nvSpPr>
        <p:spPr>
          <a:xfrm>
            <a:off x="11162274" y="4773350"/>
            <a:ext cx="261610" cy="369332"/>
          </a:xfrm>
          <a:prstGeom prst="rect">
            <a:avLst/>
          </a:prstGeom>
          <a:noFill/>
        </p:spPr>
        <p:txBody>
          <a:bodyPr wrap="none" rtlCol="0">
            <a:spAutoFit/>
          </a:bodyPr>
          <a:lstStyle/>
          <a:p>
            <a:r>
              <a:rPr lang="en-US" dirty="0"/>
              <a:t>t</a:t>
            </a:r>
          </a:p>
        </p:txBody>
      </p:sp>
      <p:cxnSp>
        <p:nvCxnSpPr>
          <p:cNvPr id="43" name="Connettore 1 123"/>
          <p:cNvCxnSpPr/>
          <p:nvPr/>
        </p:nvCxnSpPr>
        <p:spPr>
          <a:xfrm flipV="1">
            <a:off x="8631132" y="4002714"/>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8453983" y="4683387"/>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45" name="Ovale 44"/>
          <p:cNvSpPr/>
          <p:nvPr/>
        </p:nvSpPr>
        <p:spPr>
          <a:xfrm>
            <a:off x="8561208" y="393830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ttangolo 45"/>
          <p:cNvSpPr/>
          <p:nvPr/>
        </p:nvSpPr>
        <p:spPr>
          <a:xfrm>
            <a:off x="1284480" y="2794757"/>
            <a:ext cx="2092752" cy="369332"/>
          </a:xfrm>
          <a:prstGeom prst="rect">
            <a:avLst/>
          </a:prstGeom>
        </p:spPr>
        <p:txBody>
          <a:bodyPr wrap="none">
            <a:spAutoFit/>
          </a:bodyPr>
          <a:lstStyle/>
          <a:p>
            <a:r>
              <a:rPr lang="en-GB" b="1" dirty="0">
                <a:solidFill>
                  <a:srgbClr val="FF0000"/>
                </a:solidFill>
              </a:rPr>
              <a:t>circular accelerators</a:t>
            </a:r>
            <a:endParaRPr lang="en-GB" dirty="0">
              <a:solidFill>
                <a:srgbClr val="FF0000"/>
              </a:solidFill>
            </a:endParaRPr>
          </a:p>
        </p:txBody>
      </p:sp>
      <p:sp>
        <p:nvSpPr>
          <p:cNvPr id="47" name="Rettangolo 46"/>
          <p:cNvSpPr/>
          <p:nvPr/>
        </p:nvSpPr>
        <p:spPr>
          <a:xfrm>
            <a:off x="8024608" y="2839830"/>
            <a:ext cx="1937325" cy="369332"/>
          </a:xfrm>
          <a:prstGeom prst="rect">
            <a:avLst/>
          </a:prstGeom>
        </p:spPr>
        <p:txBody>
          <a:bodyPr wrap="none">
            <a:spAutoFit/>
          </a:bodyPr>
          <a:lstStyle/>
          <a:p>
            <a:r>
              <a:rPr lang="en-US" b="1" dirty="0">
                <a:solidFill>
                  <a:srgbClr val="FF0000"/>
                </a:solidFill>
              </a:rPr>
              <a:t>linear accelerators</a:t>
            </a:r>
            <a:endParaRPr lang="en-GB" dirty="0">
              <a:solidFill>
                <a:srgbClr val="FF0000"/>
              </a:solidFill>
            </a:endParaRPr>
          </a:p>
        </p:txBody>
      </p:sp>
      <mc:AlternateContent xmlns:mc="http://schemas.openxmlformats.org/markup-compatibility/2006" xmlns:a14="http://schemas.microsoft.com/office/drawing/2010/main">
        <mc:Choice Requires="a14">
          <p:sp>
            <p:nvSpPr>
              <p:cNvPr id="48" name="Oggetto 47"/>
              <p:cNvSpPr txBox="1"/>
              <p:nvPr/>
            </p:nvSpPr>
            <p:spPr bwMode="auto">
              <a:xfrm>
                <a:off x="7950199" y="6067425"/>
                <a:ext cx="2400787" cy="3889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48" name="Oggetto 47"/>
              <p:cNvSpPr txBox="1">
                <a:spLocks noRot="1" noChangeAspect="1" noMove="1" noResize="1" noEditPoints="1" noAdjustHandles="1" noChangeArrowheads="1" noChangeShapeType="1" noTextEdit="1"/>
              </p:cNvSpPr>
              <p:nvPr/>
            </p:nvSpPr>
            <p:spPr bwMode="auto">
              <a:xfrm>
                <a:off x="7950199" y="6067425"/>
                <a:ext cx="2400787" cy="388938"/>
              </a:xfrm>
              <a:prstGeom prst="rect">
                <a:avLst/>
              </a:prstGeom>
              <a:blipFill>
                <a:blip r:embed="rId2"/>
                <a:stretch>
                  <a:fillRect t="-156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Oggetto 48"/>
              <p:cNvSpPr txBox="1"/>
              <p:nvPr/>
            </p:nvSpPr>
            <p:spPr bwMode="auto">
              <a:xfrm>
                <a:off x="1319212" y="6013450"/>
                <a:ext cx="2400787" cy="3889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49" name="Oggetto 48"/>
              <p:cNvSpPr txBox="1">
                <a:spLocks noRot="1" noChangeAspect="1" noMove="1" noResize="1" noEditPoints="1" noAdjustHandles="1" noChangeArrowheads="1" noChangeShapeType="1" noTextEdit="1"/>
              </p:cNvSpPr>
              <p:nvPr/>
            </p:nvSpPr>
            <p:spPr bwMode="auto">
              <a:xfrm>
                <a:off x="1319212" y="6013450"/>
                <a:ext cx="2400787" cy="388938"/>
              </a:xfrm>
              <a:prstGeom prst="rect">
                <a:avLst/>
              </a:prstGeom>
              <a:blipFill>
                <a:blip r:embed="rId3"/>
                <a:stretch>
                  <a:fillRect t="-1563"/>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49485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p:bldP spid="27" grpId="0"/>
      <p:bldP spid="32" grpId="0"/>
      <p:bldP spid="35" grpId="0" animBg="1"/>
      <p:bldP spid="40" grpId="0" animBg="1"/>
      <p:bldP spid="41" grpId="0"/>
      <p:bldP spid="42" grpId="0"/>
      <p:bldP spid="44" grpId="0"/>
      <p:bldP spid="45" grpId="0" animBg="1"/>
      <p:bldP spid="46" grpId="0"/>
      <p:bldP spid="47" grpId="0"/>
      <p:bldP spid="48" grpId="0"/>
      <p:bldP spid="4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951442" y="-72172"/>
            <a:ext cx="6103850" cy="646331"/>
          </a:xfrm>
          <a:prstGeom prst="rect">
            <a:avLst/>
          </a:prstGeom>
          <a:noFill/>
        </p:spPr>
        <p:txBody>
          <a:bodyPr wrap="none" rtlCol="0">
            <a:spAutoFit/>
          </a:bodyPr>
          <a:lstStyle/>
          <a:p>
            <a:r>
              <a:rPr lang="en-US" sz="3600" b="1" dirty="0"/>
              <a:t>PRINCIPLE OF PHASE STABILITY</a:t>
            </a:r>
          </a:p>
        </p:txBody>
      </p:sp>
      <p:cxnSp>
        <p:nvCxnSpPr>
          <p:cNvPr id="3" name="Connettore 2 2"/>
          <p:cNvCxnSpPr/>
          <p:nvPr/>
        </p:nvCxnSpPr>
        <p:spPr>
          <a:xfrm flipH="1" flipV="1">
            <a:off x="9396932" y="861961"/>
            <a:ext cx="20082" cy="31366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7674023" y="2825172"/>
            <a:ext cx="36005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igura a mano libera 4"/>
          <p:cNvSpPr/>
          <p:nvPr/>
        </p:nvSpPr>
        <p:spPr>
          <a:xfrm>
            <a:off x="6894492" y="1388724"/>
            <a:ext cx="5040699" cy="2800887"/>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152650"/>
              <a:gd name="connsiteY0" fmla="*/ 1443990 h 1451610"/>
              <a:gd name="connsiteX1" fmla="*/ 716280 w 2152650"/>
              <a:gd name="connsiteY1" fmla="*/ 3810 h 1451610"/>
              <a:gd name="connsiteX2" fmla="*/ 1436370 w 2152650"/>
              <a:gd name="connsiteY2" fmla="*/ 1451610 h 1451610"/>
              <a:gd name="connsiteX3" fmla="*/ 2152650 w 2152650"/>
              <a:gd name="connsiteY3" fmla="*/ 0 h 1451610"/>
              <a:gd name="connsiteX0" fmla="*/ 0 w 1436370"/>
              <a:gd name="connsiteY0" fmla="*/ 1440184 h 1447804"/>
              <a:gd name="connsiteX1" fmla="*/ 716280 w 1436370"/>
              <a:gd name="connsiteY1" fmla="*/ 4 h 1447804"/>
              <a:gd name="connsiteX2" fmla="*/ 1436370 w 1436370"/>
              <a:gd name="connsiteY2" fmla="*/ 1447804 h 1447804"/>
            </a:gdLst>
            <a:ahLst/>
            <a:cxnLst>
              <a:cxn ang="0">
                <a:pos x="connsiteX0" y="connsiteY0"/>
              </a:cxn>
              <a:cxn ang="0">
                <a:pos x="connsiteX1" y="connsiteY1"/>
              </a:cxn>
              <a:cxn ang="0">
                <a:pos x="connsiteX2" y="connsiteY2"/>
              </a:cxn>
            </a:cxnLst>
            <a:rect l="l" t="t" r="r" b="b"/>
            <a:pathLst>
              <a:path w="1436370" h="1447804">
                <a:moveTo>
                  <a:pt x="0" y="1440184"/>
                </a:moveTo>
                <a:cubicBezTo>
                  <a:pt x="282575" y="1440184"/>
                  <a:pt x="442595" y="2544"/>
                  <a:pt x="716280" y="4"/>
                </a:cubicBezTo>
                <a:cubicBezTo>
                  <a:pt x="989965" y="-2536"/>
                  <a:pt x="1143635" y="1448439"/>
                  <a:pt x="1436370" y="14478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9514898" y="757575"/>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12" name="CasellaDiTesto 11"/>
          <p:cNvSpPr txBox="1"/>
          <p:nvPr/>
        </p:nvSpPr>
        <p:spPr>
          <a:xfrm>
            <a:off x="11071328" y="2870742"/>
            <a:ext cx="261610" cy="369332"/>
          </a:xfrm>
          <a:prstGeom prst="rect">
            <a:avLst/>
          </a:prstGeom>
          <a:noFill/>
        </p:spPr>
        <p:txBody>
          <a:bodyPr wrap="none" rtlCol="0">
            <a:spAutoFit/>
          </a:bodyPr>
          <a:lstStyle/>
          <a:p>
            <a:r>
              <a:rPr lang="en-US" dirty="0"/>
              <a:t>t</a:t>
            </a:r>
          </a:p>
        </p:txBody>
      </p:sp>
      <p:cxnSp>
        <p:nvCxnSpPr>
          <p:cNvPr id="13" name="Connettore 1 12"/>
          <p:cNvCxnSpPr>
            <a:endCxn id="20" idx="4"/>
          </p:cNvCxnSpPr>
          <p:nvPr/>
        </p:nvCxnSpPr>
        <p:spPr>
          <a:xfrm flipV="1">
            <a:off x="8786148" y="1838730"/>
            <a:ext cx="0" cy="98644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10023370" y="1766720"/>
            <a:ext cx="0" cy="104595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9864142" y="2825172"/>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7" name="CasellaDiTesto 16"/>
          <p:cNvSpPr txBox="1"/>
          <p:nvPr/>
        </p:nvSpPr>
        <p:spPr>
          <a:xfrm>
            <a:off x="8607051" y="2790474"/>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20" name="Ovale 19"/>
          <p:cNvSpPr/>
          <p:nvPr/>
        </p:nvSpPr>
        <p:spPr>
          <a:xfrm>
            <a:off x="8724062" y="169470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9961284" y="169470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Box 28"/>
          <p:cNvSpPr txBox="1">
            <a:spLocks noChangeArrowheads="1"/>
          </p:cNvSpPr>
          <p:nvPr/>
        </p:nvSpPr>
        <p:spPr bwMode="auto">
          <a:xfrm>
            <a:off x="0" y="903574"/>
            <a:ext cx="5457835" cy="5509200"/>
          </a:xfrm>
          <a:prstGeom prst="rect">
            <a:avLst/>
          </a:prstGeom>
          <a:noFill/>
          <a:ln w="9525">
            <a:noFill/>
            <a:miter lim="800000"/>
            <a:headEnd/>
            <a:tailEnd/>
          </a:ln>
          <a:effectLst/>
        </p:spPr>
        <p:txBody>
          <a:bodyPr wrap="square">
            <a:spAutoFit/>
          </a:bodyPr>
          <a:lstStyle/>
          <a:p>
            <a:pPr algn="just"/>
            <a:r>
              <a:rPr lang="en-GB" sz="1600" dirty="0">
                <a:sym typeface="Symbol"/>
              </a:rPr>
              <a:t>Let us consider now the first synchronous phase </a:t>
            </a:r>
            <a:r>
              <a:rPr lang="en-GB" sz="1600" baseline="-25000" dirty="0">
                <a:sym typeface="Symbol"/>
              </a:rPr>
              <a:t>s</a:t>
            </a:r>
            <a:r>
              <a:rPr lang="en-GB" sz="1600" dirty="0">
                <a:sym typeface="Symbol"/>
              </a:rPr>
              <a:t> (on the positive slope of the RF voltage). If we consider </a:t>
            </a:r>
            <a:r>
              <a:rPr lang="en-GB" sz="1600" b="1" dirty="0">
                <a:sym typeface="Symbol"/>
              </a:rPr>
              <a:t>another particle</a:t>
            </a:r>
            <a:r>
              <a:rPr lang="en-GB" sz="1600" dirty="0">
                <a:sym typeface="Symbol"/>
              </a:rPr>
              <a:t> “near” to the synchronous one </a:t>
            </a:r>
            <a:r>
              <a:rPr lang="en-GB" sz="1600" b="1" dirty="0">
                <a:sym typeface="Symbol"/>
              </a:rPr>
              <a:t>that arrives  later in the gap </a:t>
            </a:r>
            <a:r>
              <a:rPr lang="en-GB" sz="1600" dirty="0">
                <a:sym typeface="Symbol"/>
              </a:rPr>
              <a:t>(t</a:t>
            </a:r>
            <a:r>
              <a:rPr lang="en-GB" sz="1600" baseline="-25000" dirty="0">
                <a:sym typeface="Symbol"/>
              </a:rPr>
              <a:t>1</a:t>
            </a:r>
            <a:r>
              <a:rPr lang="en-GB" sz="1600" dirty="0">
                <a:sym typeface="Symbol"/>
              </a:rPr>
              <a:t>&gt;</a:t>
            </a:r>
            <a:r>
              <a:rPr lang="en-GB" sz="1600" dirty="0" err="1">
                <a:sym typeface="Symbol"/>
              </a:rPr>
              <a:t>t</a:t>
            </a:r>
            <a:r>
              <a:rPr lang="en-GB" sz="1600" baseline="-25000" dirty="0" err="1">
                <a:sym typeface="Symbol"/>
              </a:rPr>
              <a:t>s</a:t>
            </a:r>
            <a:r>
              <a:rPr lang="en-GB" sz="1600" dirty="0">
                <a:sym typeface="Symbol"/>
              </a:rPr>
              <a:t>, </a:t>
            </a:r>
            <a:r>
              <a:rPr lang="en-GB" sz="1600" baseline="-25000" dirty="0">
                <a:sym typeface="Symbol"/>
              </a:rPr>
              <a:t>1</a:t>
            </a:r>
            <a:r>
              <a:rPr lang="en-GB" sz="1600" dirty="0">
                <a:sym typeface="Symbol"/>
              </a:rPr>
              <a:t>&gt;</a:t>
            </a:r>
            <a:r>
              <a:rPr lang="en-GB" sz="1600" baseline="-25000" dirty="0">
                <a:sym typeface="Symbol"/>
              </a:rPr>
              <a:t>s</a:t>
            </a:r>
            <a:r>
              <a:rPr lang="en-GB" sz="1600" dirty="0">
                <a:sym typeface="Symbol"/>
              </a:rPr>
              <a:t>), it will see </a:t>
            </a:r>
            <a:r>
              <a:rPr lang="en-GB" sz="1600" dirty="0"/>
              <a:t>an higher voltage, it will gain an higher energy and an higher velocity with respect to the </a:t>
            </a:r>
            <a:r>
              <a:rPr lang="en-GB" sz="1600" dirty="0">
                <a:sym typeface="Symbol"/>
              </a:rPr>
              <a:t>synchronous one</a:t>
            </a:r>
            <a:r>
              <a:rPr lang="en-GB" sz="1600" dirty="0"/>
              <a:t>. As a consequence its time of flight to next gap will be shorter, partially </a:t>
            </a:r>
            <a:r>
              <a:rPr lang="en-GB" sz="1600" b="1" dirty="0"/>
              <a:t>compensating its initial delay</a:t>
            </a:r>
            <a:r>
              <a:rPr lang="en-GB" sz="1600" dirty="0"/>
              <a:t>. </a:t>
            </a:r>
          </a:p>
          <a:p>
            <a:pPr algn="just"/>
            <a:endParaRPr lang="en-GB" sz="1600" dirty="0"/>
          </a:p>
          <a:p>
            <a:pPr algn="just"/>
            <a:r>
              <a:rPr lang="en-GB" sz="1600" b="1" dirty="0">
                <a:sym typeface="Symbol"/>
              </a:rPr>
              <a:t></a:t>
            </a:r>
            <a:r>
              <a:rPr lang="en-GB" sz="1600" b="1" dirty="0"/>
              <a:t>Similarly</a:t>
            </a:r>
            <a:r>
              <a:rPr lang="en-GB" sz="1600" dirty="0"/>
              <a:t> </a:t>
            </a:r>
            <a:r>
              <a:rPr lang="en-GB" sz="1600" dirty="0">
                <a:sym typeface="Symbol"/>
              </a:rPr>
              <a:t>if we consider another particle “near” to the synchronous one that arrives before in the gap (t</a:t>
            </a:r>
            <a:r>
              <a:rPr lang="en-GB" sz="1600" baseline="-25000" dirty="0">
                <a:sym typeface="Symbol"/>
              </a:rPr>
              <a:t>1</a:t>
            </a:r>
            <a:r>
              <a:rPr lang="en-GB" sz="1600" dirty="0">
                <a:sym typeface="Symbol"/>
              </a:rPr>
              <a:t>&lt;</a:t>
            </a:r>
            <a:r>
              <a:rPr lang="en-GB" sz="1600" dirty="0" err="1">
                <a:sym typeface="Symbol"/>
              </a:rPr>
              <a:t>t</a:t>
            </a:r>
            <a:r>
              <a:rPr lang="en-GB" sz="1600" baseline="-25000" dirty="0" err="1">
                <a:sym typeface="Symbol"/>
              </a:rPr>
              <a:t>s</a:t>
            </a:r>
            <a:r>
              <a:rPr lang="en-GB" sz="1600" dirty="0">
                <a:sym typeface="Symbol"/>
              </a:rPr>
              <a:t>, </a:t>
            </a:r>
            <a:r>
              <a:rPr lang="en-GB" sz="1600" baseline="-25000" dirty="0">
                <a:sym typeface="Symbol"/>
              </a:rPr>
              <a:t>1</a:t>
            </a:r>
            <a:r>
              <a:rPr lang="en-GB" sz="1600" dirty="0">
                <a:sym typeface="Symbol"/>
              </a:rPr>
              <a:t>&lt;</a:t>
            </a:r>
            <a:r>
              <a:rPr lang="en-GB" sz="1600" baseline="-25000" dirty="0">
                <a:sym typeface="Symbol"/>
              </a:rPr>
              <a:t>s</a:t>
            </a:r>
            <a:r>
              <a:rPr lang="en-GB" sz="1600" dirty="0">
                <a:sym typeface="Symbol"/>
              </a:rPr>
              <a:t>), it will see </a:t>
            </a:r>
            <a:r>
              <a:rPr lang="en-GB" sz="1600" dirty="0"/>
              <a:t>a smaller voltage, it will gain a smaller energy and a smaller velocity with respect to the </a:t>
            </a:r>
            <a:r>
              <a:rPr lang="en-GB" sz="1600" dirty="0">
                <a:sym typeface="Symbol"/>
              </a:rPr>
              <a:t>synchronous one</a:t>
            </a:r>
            <a:r>
              <a:rPr lang="en-GB" sz="1600" dirty="0"/>
              <a:t>. As a consequence its time of flight to next gap will be longer, compensating the initial advantage. </a:t>
            </a:r>
          </a:p>
          <a:p>
            <a:pPr algn="just"/>
            <a:endParaRPr lang="en-GB" sz="1600" dirty="0"/>
          </a:p>
          <a:p>
            <a:pPr algn="just"/>
            <a:endParaRPr lang="en-GB" sz="1600" dirty="0"/>
          </a:p>
          <a:p>
            <a:pPr algn="just"/>
            <a:endParaRPr lang="en-GB" sz="1600" dirty="0"/>
          </a:p>
          <a:p>
            <a:pPr algn="just"/>
            <a:r>
              <a:rPr lang="en-GB" sz="1600" dirty="0">
                <a:sym typeface="Symbol"/>
              </a:rPr>
              <a:t></a:t>
            </a:r>
            <a:r>
              <a:rPr lang="en-GB" sz="1600" b="1" dirty="0">
                <a:sym typeface="Symbol"/>
              </a:rPr>
              <a:t>On the contrary </a:t>
            </a:r>
            <a:r>
              <a:rPr lang="en-GB" sz="1600" dirty="0">
                <a:sym typeface="Symbol"/>
              </a:rPr>
              <a:t>if we consider now the synchronous particle at phase </a:t>
            </a:r>
            <a:r>
              <a:rPr lang="en-GB" sz="1600" baseline="-25000" dirty="0">
                <a:sym typeface="Symbol"/>
              </a:rPr>
              <a:t>s</a:t>
            </a:r>
            <a:r>
              <a:rPr lang="en-GB" sz="1600" baseline="30000" dirty="0">
                <a:sym typeface="Symbol"/>
              </a:rPr>
              <a:t>*</a:t>
            </a:r>
            <a:r>
              <a:rPr lang="en-GB" sz="1600" dirty="0">
                <a:sym typeface="Symbol"/>
              </a:rPr>
              <a:t> and another particle “near” to the synchronous one that arrives later or before in the gap, it will receive an energy gain that will increase further its distance form the  synchronous one</a:t>
            </a:r>
            <a:endParaRPr lang="en-GB" sz="1600" dirty="0"/>
          </a:p>
        </p:txBody>
      </p:sp>
      <p:sp>
        <p:nvSpPr>
          <p:cNvPr id="34" name="Rectangle 33"/>
          <p:cNvSpPr>
            <a:spLocks noChangeArrowheads="1"/>
          </p:cNvSpPr>
          <p:nvPr/>
        </p:nvSpPr>
        <p:spPr bwMode="auto">
          <a:xfrm>
            <a:off x="6456001" y="4511485"/>
            <a:ext cx="5513432" cy="2246769"/>
          </a:xfrm>
          <a:prstGeom prst="rect">
            <a:avLst/>
          </a:prstGeom>
          <a:noFill/>
          <a:ln w="9525">
            <a:noFill/>
            <a:miter lim="800000"/>
            <a:headEnd/>
            <a:tailEnd/>
          </a:ln>
          <a:effectLst/>
        </p:spPr>
        <p:txBody>
          <a:bodyPr wrap="square" anchor="ctr">
            <a:spAutoFit/>
          </a:bodyPr>
          <a:lstStyle/>
          <a:p>
            <a:pPr algn="just"/>
            <a:r>
              <a:rPr lang="en-GB" sz="1400" dirty="0">
                <a:cs typeface="Times New Roman" pitchFamily="18" charset="0"/>
                <a:sym typeface="Symbol"/>
              </a:rPr>
              <a:t></a:t>
            </a:r>
            <a:r>
              <a:rPr lang="en-GB" sz="1400" dirty="0">
                <a:cs typeface="Times New Roman" pitchFamily="18" charset="0"/>
              </a:rPr>
              <a:t>The choice of the </a:t>
            </a:r>
            <a:r>
              <a:rPr lang="en-GB" sz="1400" dirty="0">
                <a:sym typeface="Symbol"/>
              </a:rPr>
              <a:t>synchronous phase in the positive slope of the RF voltage </a:t>
            </a:r>
            <a:r>
              <a:rPr lang="en-GB" sz="1400" dirty="0">
                <a:cs typeface="Times New Roman" pitchFamily="18" charset="0"/>
              </a:rPr>
              <a:t>provides longitudinal focusing of the beam: </a:t>
            </a:r>
            <a:r>
              <a:rPr lang="en-GB" sz="1400" b="1" dirty="0">
                <a:cs typeface="Times New Roman" pitchFamily="18" charset="0"/>
              </a:rPr>
              <a:t>phase stability principle</a:t>
            </a:r>
            <a:r>
              <a:rPr lang="en-GB" sz="1400" dirty="0">
                <a:cs typeface="Times New Roman" pitchFamily="18" charset="0"/>
              </a:rPr>
              <a:t>. </a:t>
            </a:r>
          </a:p>
          <a:p>
            <a:pPr algn="just"/>
            <a:endParaRPr lang="en-GB" sz="1400" dirty="0"/>
          </a:p>
          <a:p>
            <a:pPr algn="just"/>
            <a:r>
              <a:rPr lang="en-GB" sz="1400" dirty="0">
                <a:cs typeface="Times New Roman" pitchFamily="18" charset="0"/>
                <a:sym typeface="Symbol"/>
              </a:rPr>
              <a:t></a:t>
            </a:r>
            <a:r>
              <a:rPr lang="en-GB" sz="1400" dirty="0">
                <a:cs typeface="Times New Roman" pitchFamily="18" charset="0"/>
              </a:rPr>
              <a:t>The </a:t>
            </a:r>
            <a:r>
              <a:rPr lang="en-GB" sz="1400" dirty="0">
                <a:sym typeface="Symbol"/>
              </a:rPr>
              <a:t>synchronous phase on the negative slope of the RF voltage </a:t>
            </a:r>
            <a:r>
              <a:rPr lang="en-GB" sz="1400" dirty="0">
                <a:cs typeface="Times New Roman" pitchFamily="18" charset="0"/>
              </a:rPr>
              <a:t>is, on the contrary, </a:t>
            </a:r>
            <a:r>
              <a:rPr lang="en-GB" sz="1400" b="1" dirty="0">
                <a:cs typeface="Times New Roman" pitchFamily="18" charset="0"/>
              </a:rPr>
              <a:t>unstable</a:t>
            </a:r>
            <a:endParaRPr lang="en-GB" sz="1400" b="1" dirty="0"/>
          </a:p>
          <a:p>
            <a:pPr algn="just"/>
            <a:endParaRPr lang="en-GB" sz="1400" dirty="0"/>
          </a:p>
          <a:p>
            <a:pPr algn="just" eaLnBrk="0" hangingPunct="0"/>
            <a:r>
              <a:rPr lang="en-GB" sz="1400" dirty="0">
                <a:cs typeface="Times New Roman" pitchFamily="18" charset="0"/>
                <a:sym typeface="Symbol"/>
              </a:rPr>
              <a:t></a:t>
            </a:r>
            <a:r>
              <a:rPr lang="en-GB" sz="1400" dirty="0">
                <a:cs typeface="Times New Roman" pitchFamily="18" charset="0"/>
              </a:rPr>
              <a:t>Relying on particle velocity variations, </a:t>
            </a:r>
            <a:r>
              <a:rPr lang="en-GB" sz="1400" b="1" dirty="0">
                <a:cs typeface="Times New Roman" pitchFamily="18" charset="0"/>
              </a:rPr>
              <a:t>longitudinal focusing does not work for fully relativistic beams </a:t>
            </a:r>
            <a:r>
              <a:rPr lang="en-GB" sz="1400" dirty="0">
                <a:cs typeface="Times New Roman" pitchFamily="18" charset="0"/>
              </a:rPr>
              <a:t>(electrons)</a:t>
            </a:r>
            <a:r>
              <a:rPr lang="en-GB" sz="1400" dirty="0"/>
              <a:t>. In this case acceleration “on crest” is more convenient.</a:t>
            </a:r>
          </a:p>
        </p:txBody>
      </p:sp>
      <p:cxnSp>
        <p:nvCxnSpPr>
          <p:cNvPr id="36" name="Connettore 1 35"/>
          <p:cNvCxnSpPr>
            <a:endCxn id="38" idx="4"/>
          </p:cNvCxnSpPr>
          <p:nvPr/>
        </p:nvCxnSpPr>
        <p:spPr>
          <a:xfrm flipV="1">
            <a:off x="9102060" y="1560552"/>
            <a:ext cx="0" cy="1228615"/>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8900847" y="2790474"/>
            <a:ext cx="383438" cy="369332"/>
          </a:xfrm>
          <a:prstGeom prst="rect">
            <a:avLst/>
          </a:prstGeom>
          <a:noFill/>
        </p:spPr>
        <p:txBody>
          <a:bodyPr wrap="none" rtlCol="0">
            <a:spAutoFit/>
          </a:bodyPr>
          <a:lstStyle/>
          <a:p>
            <a:r>
              <a:rPr lang="en-US" dirty="0">
                <a:sym typeface="Symbol"/>
              </a:rPr>
              <a:t></a:t>
            </a:r>
            <a:r>
              <a:rPr lang="en-US" baseline="-25000" dirty="0">
                <a:sym typeface="Symbol"/>
              </a:rPr>
              <a:t>1</a:t>
            </a:r>
            <a:endParaRPr lang="en-US" baseline="-25000" dirty="0"/>
          </a:p>
        </p:txBody>
      </p:sp>
      <p:sp>
        <p:nvSpPr>
          <p:cNvPr id="38" name="Ovale 37"/>
          <p:cNvSpPr/>
          <p:nvPr/>
        </p:nvSpPr>
        <p:spPr>
          <a:xfrm>
            <a:off x="9039974" y="1416531"/>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ccia a destra 43"/>
          <p:cNvSpPr/>
          <p:nvPr/>
        </p:nvSpPr>
        <p:spPr>
          <a:xfrm>
            <a:off x="5683345" y="5382834"/>
            <a:ext cx="573426" cy="5040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ttore 1 44"/>
          <p:cNvCxnSpPr>
            <a:endCxn id="47" idx="4"/>
          </p:cNvCxnSpPr>
          <p:nvPr/>
        </p:nvCxnSpPr>
        <p:spPr>
          <a:xfrm flipV="1">
            <a:off x="8531839" y="2174858"/>
            <a:ext cx="9494" cy="650314"/>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8331149" y="2794011"/>
            <a:ext cx="383438" cy="369332"/>
          </a:xfrm>
          <a:prstGeom prst="rect">
            <a:avLst/>
          </a:prstGeom>
          <a:noFill/>
        </p:spPr>
        <p:txBody>
          <a:bodyPr wrap="none" rtlCol="0">
            <a:spAutoFit/>
          </a:bodyPr>
          <a:lstStyle/>
          <a:p>
            <a:r>
              <a:rPr lang="en-US" dirty="0">
                <a:sym typeface="Symbol"/>
              </a:rPr>
              <a:t></a:t>
            </a:r>
            <a:r>
              <a:rPr lang="en-US" baseline="-25000" dirty="0">
                <a:sym typeface="Symbol"/>
              </a:rPr>
              <a:t>2</a:t>
            </a:r>
            <a:endParaRPr lang="en-US" baseline="-25000" dirty="0"/>
          </a:p>
        </p:txBody>
      </p:sp>
      <p:sp>
        <p:nvSpPr>
          <p:cNvPr id="47" name="Ovale 46"/>
          <p:cNvSpPr/>
          <p:nvPr/>
        </p:nvSpPr>
        <p:spPr>
          <a:xfrm>
            <a:off x="8479247" y="2030838"/>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e 48"/>
          <p:cNvSpPr/>
          <p:nvPr/>
        </p:nvSpPr>
        <p:spPr>
          <a:xfrm>
            <a:off x="9739970" y="1462299"/>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10120747" y="1941152"/>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Croce 54"/>
          <p:cNvSpPr/>
          <p:nvPr/>
        </p:nvSpPr>
        <p:spPr>
          <a:xfrm rot="18931787">
            <a:off x="9648076" y="1416753"/>
            <a:ext cx="750591" cy="730681"/>
          </a:xfrm>
          <a:prstGeom prst="plus">
            <a:avLst>
              <a:gd name="adj" fmla="val 4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sellaDiTesto 25"/>
          <p:cNvSpPr txBox="1"/>
          <p:nvPr/>
        </p:nvSpPr>
        <p:spPr>
          <a:xfrm>
            <a:off x="3365770" y="395298"/>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787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4.375E-6 1.85185E-6 L -0.02578 0.03981 " pathEditMode="relative" rAng="0" ptsTypes="AA">
                                      <p:cBhvr>
                                        <p:cTn id="17" dur="2000" fill="hold"/>
                                        <p:tgtEl>
                                          <p:spTgt spid="38"/>
                                        </p:tgtEl>
                                        <p:attrNameLst>
                                          <p:attrName>ppt_x</p:attrName>
                                          <p:attrName>ppt_y</p:attrName>
                                        </p:attrNameLst>
                                      </p:cBhvr>
                                      <p:rCtr x="-1289" y="1991"/>
                                    </p:animMotion>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xit" presetSubtype="0" fill="hold" grpId="3" nodeType="withEffect">
                                  <p:stCondLst>
                                    <p:cond delay="0"/>
                                  </p:stCondLst>
                                  <p:childTnLst>
                                    <p:animEffect transition="out" filter="fade">
                                      <p:cBhvr>
                                        <p:cTn id="30" dur="500"/>
                                        <p:tgtEl>
                                          <p:spTgt spid="38"/>
                                        </p:tgtEl>
                                      </p:cBhvr>
                                    </p:animEffect>
                                    <p:set>
                                      <p:cBhvr>
                                        <p:cTn id="31" dur="1" fill="hold">
                                          <p:stCondLst>
                                            <p:cond delay="499"/>
                                          </p:stCondLst>
                                        </p:cTn>
                                        <p:tgtEl>
                                          <p:spTgt spid="3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8.33333E-7 -1.48148E-6 L 0.02018 -0.04861 " pathEditMode="relative" rAng="0" ptsTypes="AA">
                                      <p:cBhvr>
                                        <p:cTn id="41" dur="2000" fill="hold"/>
                                        <p:tgtEl>
                                          <p:spTgt spid="47"/>
                                        </p:tgtEl>
                                        <p:attrNameLst>
                                          <p:attrName>ppt_x</p:attrName>
                                          <p:attrName>ppt_y</p:attrName>
                                        </p:attrNameLst>
                                      </p:cBhvr>
                                      <p:rCtr x="1003" y="-2431"/>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xit" presetSubtype="0" fill="hold" grpId="2" nodeType="withEffect">
                                  <p:stCondLst>
                                    <p:cond delay="0"/>
                                  </p:stCondLst>
                                  <p:childTnLst>
                                    <p:animEffect transition="out" filter="fade">
                                      <p:cBhvr>
                                        <p:cTn id="54" dur="500"/>
                                        <p:tgtEl>
                                          <p:spTgt spid="47"/>
                                        </p:tgtEl>
                                      </p:cBhvr>
                                    </p:animEffect>
                                    <p:set>
                                      <p:cBhvr>
                                        <p:cTn id="55" dur="1" fill="hold">
                                          <p:stCondLst>
                                            <p:cond delay="499"/>
                                          </p:stCondLst>
                                        </p:cTn>
                                        <p:tgtEl>
                                          <p:spTgt spid="47"/>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5"/>
                                        </p:tgtEl>
                                      </p:cBhvr>
                                    </p:animEffect>
                                    <p:set>
                                      <p:cBhvr>
                                        <p:cTn id="58" dur="1" fill="hold">
                                          <p:stCondLst>
                                            <p:cond delay="499"/>
                                          </p:stCondLst>
                                        </p:cTn>
                                        <p:tgtEl>
                                          <p:spTgt spid="45"/>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6"/>
                                        </p:tgtEl>
                                      </p:cBhvr>
                                    </p:animEffect>
                                    <p:set>
                                      <p:cBhvr>
                                        <p:cTn id="61" dur="1" fill="hold">
                                          <p:stCondLst>
                                            <p:cond delay="499"/>
                                          </p:stCondLst>
                                        </p:cTn>
                                        <p:tgtEl>
                                          <p:spTgt spid="4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2" nodeType="click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path" presetSubtype="0" accel="50000" decel="50000" fill="hold" grpId="0" nodeType="clickEffect">
                                  <p:stCondLst>
                                    <p:cond delay="0"/>
                                  </p:stCondLst>
                                  <p:childTnLst>
                                    <p:animMotion origin="layout" path="M 3.75E-6 -1.11111E-6 L -0.03256 -0.02106 " pathEditMode="relative" rAng="0" ptsTypes="AA">
                                      <p:cBhvr>
                                        <p:cTn id="73" dur="2000" fill="hold"/>
                                        <p:tgtEl>
                                          <p:spTgt spid="49"/>
                                        </p:tgtEl>
                                        <p:attrNameLst>
                                          <p:attrName>ppt_x</p:attrName>
                                          <p:attrName>ppt_y</p:attrName>
                                        </p:attrNameLst>
                                      </p:cBhvr>
                                      <p:rCtr x="-1628" y="-1065"/>
                                    </p:animMotion>
                                  </p:childTnLst>
                                </p:cTn>
                              </p:par>
                              <p:par>
                                <p:cTn id="74" presetID="42" presetClass="path" presetSubtype="0" accel="50000" decel="50000" fill="hold" grpId="0" nodeType="withEffect">
                                  <p:stCondLst>
                                    <p:cond delay="0"/>
                                  </p:stCondLst>
                                  <p:childTnLst>
                                    <p:animMotion origin="layout" path="M 3.75E-6 1.48148E-6 L 0.01914 0.04722 " pathEditMode="relative" rAng="0" ptsTypes="AA">
                                      <p:cBhvr>
                                        <p:cTn id="75" dur="2000" fill="hold"/>
                                        <p:tgtEl>
                                          <p:spTgt spid="50"/>
                                        </p:tgtEl>
                                        <p:attrNameLst>
                                          <p:attrName>ppt_x</p:attrName>
                                          <p:attrName>ppt_y</p:attrName>
                                        </p:attrNameLst>
                                      </p:cBhvr>
                                      <p:rCtr x="951" y="2361"/>
                                    </p:animMotion>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3" nodeType="clickEffect">
                                  <p:stCondLst>
                                    <p:cond delay="0"/>
                                  </p:stCondLst>
                                  <p:childTnLst>
                                    <p:animEffect transition="out" filter="fade">
                                      <p:cBhvr>
                                        <p:cTn id="79" dur="500"/>
                                        <p:tgtEl>
                                          <p:spTgt spid="49"/>
                                        </p:tgtEl>
                                      </p:cBhvr>
                                    </p:animEffect>
                                    <p:set>
                                      <p:cBhvr>
                                        <p:cTn id="80" dur="1" fill="hold">
                                          <p:stCondLst>
                                            <p:cond delay="499"/>
                                          </p:stCondLst>
                                        </p:cTn>
                                        <p:tgtEl>
                                          <p:spTgt spid="49"/>
                                        </p:tgtEl>
                                        <p:attrNameLst>
                                          <p:attrName>style.visibility</p:attrName>
                                        </p:attrNameLst>
                                      </p:cBhvr>
                                      <p:to>
                                        <p:strVal val="hidden"/>
                                      </p:to>
                                    </p:set>
                                  </p:childTnLst>
                                </p:cTn>
                              </p:par>
                              <p:par>
                                <p:cTn id="81" presetID="10" presetClass="exit" presetSubtype="0" fill="hold" grpId="2" nodeType="withEffect">
                                  <p:stCondLst>
                                    <p:cond delay="0"/>
                                  </p:stCondLst>
                                  <p:childTnLst>
                                    <p:animEffect transition="out" filter="fade">
                                      <p:cBhvr>
                                        <p:cTn id="82" dur="500"/>
                                        <p:tgtEl>
                                          <p:spTgt spid="50"/>
                                        </p:tgtEl>
                                      </p:cBhvr>
                                    </p:animEffect>
                                    <p:set>
                                      <p:cBhvr>
                                        <p:cTn id="83" dur="1" fill="hold">
                                          <p:stCondLst>
                                            <p:cond delay="499"/>
                                          </p:stCondLst>
                                        </p:cTn>
                                        <p:tgtEl>
                                          <p:spTgt spid="50"/>
                                        </p:tgtEl>
                                        <p:attrNameLst>
                                          <p:attrName>style.visibility</p:attrName>
                                        </p:attrNameLst>
                                      </p:cBhvr>
                                      <p:to>
                                        <p:strVal val="hidden"/>
                                      </p:to>
                                    </p:se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animBg="1"/>
      <p:bldP spid="34" grpId="0"/>
      <p:bldP spid="37" grpId="0"/>
      <p:bldP spid="37" grpId="2"/>
      <p:bldP spid="38" grpId="0" animBg="1"/>
      <p:bldP spid="38" grpId="2" animBg="1"/>
      <p:bldP spid="38" grpId="3" animBg="1"/>
      <p:bldP spid="44" grpId="0" animBg="1"/>
      <p:bldP spid="46" grpId="0"/>
      <p:bldP spid="46" grpId="1"/>
      <p:bldP spid="47" grpId="0" animBg="1"/>
      <p:bldP spid="47" grpId="1" animBg="1"/>
      <p:bldP spid="47" grpId="2" animBg="1"/>
      <p:bldP spid="49" grpId="0" animBg="1"/>
      <p:bldP spid="49" grpId="2" animBg="1"/>
      <p:bldP spid="49" grpId="3" animBg="1"/>
      <p:bldP spid="50" grpId="0" animBg="1"/>
      <p:bldP spid="50" grpId="1" animBg="1"/>
      <p:bldP spid="50" grpId="2" animBg="1"/>
      <p:bldP spid="5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24592" y="-83704"/>
            <a:ext cx="6542817" cy="646331"/>
          </a:xfrm>
          <a:prstGeom prst="rect">
            <a:avLst/>
          </a:prstGeom>
          <a:noFill/>
        </p:spPr>
        <p:txBody>
          <a:bodyPr wrap="none" rtlCol="0">
            <a:spAutoFit/>
          </a:bodyPr>
          <a:lstStyle/>
          <a:p>
            <a:r>
              <a:rPr lang="en-US" sz="3600" b="1" dirty="0"/>
              <a:t>ENERGY-PHASE EQUATIONS (1/2)</a:t>
            </a:r>
          </a:p>
        </p:txBody>
      </p:sp>
      <p:sp>
        <p:nvSpPr>
          <p:cNvPr id="31" name="Text Box 10"/>
          <p:cNvSpPr txBox="1">
            <a:spLocks noChangeArrowheads="1"/>
          </p:cNvSpPr>
          <p:nvPr/>
        </p:nvSpPr>
        <p:spPr bwMode="auto">
          <a:xfrm>
            <a:off x="0" y="704104"/>
            <a:ext cx="12192000" cy="523220"/>
          </a:xfrm>
          <a:prstGeom prst="rect">
            <a:avLst/>
          </a:prstGeom>
          <a:noFill/>
          <a:ln w="9525">
            <a:noFill/>
            <a:miter lim="800000"/>
            <a:headEnd/>
            <a:tailEnd/>
          </a:ln>
          <a:effectLst/>
        </p:spPr>
        <p:txBody>
          <a:bodyPr wrap="square">
            <a:spAutoFit/>
          </a:bodyPr>
          <a:lstStyle/>
          <a:p>
            <a:pPr algn="just"/>
            <a:r>
              <a:rPr lang="en-US" sz="1400" dirty="0"/>
              <a:t>In order to study the </a:t>
            </a:r>
            <a:r>
              <a:rPr lang="en-US" sz="1400" b="1" dirty="0"/>
              <a:t>longitudinal dynamics in a LINAC</a:t>
            </a:r>
            <a:r>
              <a:rPr lang="en-US" sz="1400" dirty="0"/>
              <a:t>, the following variables are used, which describe the generic particle </a:t>
            </a:r>
            <a:r>
              <a:rPr lang="en-US" sz="1400" b="1" dirty="0"/>
              <a:t>phase</a:t>
            </a:r>
            <a:r>
              <a:rPr lang="en-US" sz="1400" dirty="0"/>
              <a:t> (time of arrival) and </a:t>
            </a:r>
            <a:r>
              <a:rPr lang="en-US" sz="1400" b="1" dirty="0"/>
              <a:t>energy</a:t>
            </a:r>
            <a:r>
              <a:rPr lang="en-US" sz="1400" dirty="0"/>
              <a:t> </a:t>
            </a:r>
            <a:r>
              <a:rPr lang="en-US" sz="1400" b="1" dirty="0"/>
              <a:t>with respect to the synchronous particle</a:t>
            </a:r>
            <a:r>
              <a:rPr lang="en-US" sz="1400" dirty="0"/>
              <a:t>:</a:t>
            </a:r>
          </a:p>
        </p:txBody>
      </p:sp>
      <mc:AlternateContent xmlns:mc="http://schemas.openxmlformats.org/markup-compatibility/2006" xmlns:a14="http://schemas.microsoft.com/office/drawing/2010/main">
        <mc:Choice Requires="a14">
          <p:sp>
            <p:nvSpPr>
              <p:cNvPr id="32" name="Object 11"/>
              <p:cNvSpPr txBox="1"/>
              <p:nvPr/>
            </p:nvSpPr>
            <p:spPr bwMode="auto">
              <a:xfrm>
                <a:off x="789888" y="2055983"/>
                <a:ext cx="2219325" cy="696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a:rPr lang="en-US" i="1" smtClean="0">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ea typeface="Cambria Math" panose="02040503050406030204" pitchFamily="18" charset="0"/>
                                </a:rPr>
                                <m:t>𝜙</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𝑡</m:t>
                                      </m:r>
                                    </m:e>
                                    <m:sub>
                                      <m:r>
                                        <a:rPr lang="en-US" i="1">
                                          <a:solidFill>
                                            <a:srgbClr val="000000"/>
                                          </a:solidFill>
                                          <a:latin typeface="Cambria Math" panose="02040503050406030204" pitchFamily="18" charset="0"/>
                                        </a:rPr>
                                        <m:t>𝑠</m:t>
                                      </m:r>
                                    </m:sub>
                                  </m:sSub>
                                </m:e>
                              </m:d>
                            </m:e>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rPr>
                                <m:t>𝑤</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𝑠</m:t>
                                  </m:r>
                                </m:sub>
                              </m:sSub>
                            </m:e>
                          </m:eqArr>
                        </m:e>
                      </m:d>
                    </m:oMath>
                  </m:oMathPara>
                </a14:m>
                <a:endParaRPr lang="en-US" dirty="0"/>
              </a:p>
            </p:txBody>
          </p:sp>
        </mc:Choice>
        <mc:Fallback xmlns="">
          <p:sp>
            <p:nvSpPr>
              <p:cNvPr id="32" name="Object 11"/>
              <p:cNvSpPr txBox="1">
                <a:spLocks noRot="1" noChangeAspect="1" noMove="1" noResize="1" noEditPoints="1" noAdjustHandles="1" noChangeArrowheads="1" noChangeShapeType="1" noTextEdit="1"/>
              </p:cNvSpPr>
              <p:nvPr/>
            </p:nvSpPr>
            <p:spPr bwMode="auto">
              <a:xfrm>
                <a:off x="789888" y="2055983"/>
                <a:ext cx="2219325" cy="696912"/>
              </a:xfrm>
              <a:prstGeom prst="rect">
                <a:avLst/>
              </a:prstGeom>
              <a:blipFill>
                <a:blip r:embed="rId2"/>
                <a:stretch>
                  <a:fillRect r="-24451"/>
                </a:stretch>
              </a:blipFill>
            </p:spPr>
            <p:txBody>
              <a:bodyPr/>
              <a:lstStyle/>
              <a:p>
                <a:r>
                  <a:rPr lang="en-US">
                    <a:noFill/>
                  </a:rPr>
                  <a:t> </a:t>
                </a:r>
              </a:p>
            </p:txBody>
          </p:sp>
        </mc:Fallback>
      </mc:AlternateContent>
      <p:sp>
        <p:nvSpPr>
          <p:cNvPr id="37" name="Text Box 19"/>
          <p:cNvSpPr txBox="1">
            <a:spLocks noChangeArrowheads="1"/>
          </p:cNvSpPr>
          <p:nvPr/>
        </p:nvSpPr>
        <p:spPr bwMode="auto">
          <a:xfrm>
            <a:off x="93889" y="3636615"/>
            <a:ext cx="6032091" cy="523220"/>
          </a:xfrm>
          <a:prstGeom prst="rect">
            <a:avLst/>
          </a:prstGeom>
          <a:noFill/>
          <a:ln w="9525">
            <a:noFill/>
            <a:miter lim="800000"/>
            <a:headEnd/>
            <a:tailEnd/>
          </a:ln>
          <a:effectLst/>
        </p:spPr>
        <p:txBody>
          <a:bodyPr wrap="square">
            <a:spAutoFit/>
          </a:bodyPr>
          <a:lstStyle/>
          <a:p>
            <a:pPr algn="just"/>
            <a:r>
              <a:rPr lang="en-US" sz="1400" dirty="0"/>
              <a:t>The </a:t>
            </a:r>
            <a:r>
              <a:rPr lang="en-US" sz="1400" b="1" dirty="0"/>
              <a:t>energy gain per cell (one gap + tube in case of a DTL) </a:t>
            </a:r>
            <a:r>
              <a:rPr lang="en-US" sz="1400" dirty="0"/>
              <a:t>of a generic particle and of a synchronous particle are:</a:t>
            </a:r>
          </a:p>
        </p:txBody>
      </p:sp>
      <mc:AlternateContent xmlns:mc="http://schemas.openxmlformats.org/markup-compatibility/2006" xmlns:a14="http://schemas.microsoft.com/office/drawing/2010/main">
        <mc:Choice Requires="a14">
          <p:sp>
            <p:nvSpPr>
              <p:cNvPr id="39" name="Object 25"/>
              <p:cNvSpPr txBox="1"/>
              <p:nvPr/>
            </p:nvSpPr>
            <p:spPr bwMode="auto">
              <a:xfrm>
                <a:off x="252361" y="4225466"/>
                <a:ext cx="2947988" cy="70643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e>
                              </m:func>
                            </m:e>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r>
                                    <a:rPr lang="en-US" i="1">
                                      <a:solidFill>
                                        <a:srgbClr val="000000"/>
                                      </a:solidFill>
                                      <a:latin typeface="Cambria Math" panose="02040503050406030204" pitchFamily="18" charset="0"/>
                                      <a:ea typeface="Cambria Math" panose="02040503050406030204" pitchFamily="18" charset="0"/>
                                    </a:rPr>
                                    <m:t>𝜙</m:t>
                                  </m:r>
                                </m:e>
                              </m:func>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r>
                                        <a:rPr lang="en-US" i="1" smtClean="0">
                                          <a:solidFill>
                                            <a:srgbClr val="000000"/>
                                          </a:solidFill>
                                          <a:latin typeface="Cambria Math" panose="02040503050406030204" pitchFamily="18" charset="0"/>
                                          <a:ea typeface="Cambria Math" panose="02040503050406030204" pitchFamily="18" charset="0"/>
                                        </a:rPr>
                                        <m:t>𝜑</m:t>
                                      </m:r>
                                    </m:e>
                                  </m:d>
                                </m:e>
                              </m:func>
                            </m:e>
                          </m:eqArr>
                        </m:e>
                      </m:d>
                    </m:oMath>
                  </m:oMathPara>
                </a14:m>
                <a:endParaRPr lang="en-US" dirty="0"/>
              </a:p>
            </p:txBody>
          </p:sp>
        </mc:Choice>
        <mc:Fallback xmlns="">
          <p:sp>
            <p:nvSpPr>
              <p:cNvPr id="39" name="Object 25"/>
              <p:cNvSpPr txBox="1">
                <a:spLocks noRot="1" noChangeAspect="1" noMove="1" noResize="1" noEditPoints="1" noAdjustHandles="1" noChangeArrowheads="1" noChangeShapeType="1" noTextEdit="1"/>
              </p:cNvSpPr>
              <p:nvPr/>
            </p:nvSpPr>
            <p:spPr bwMode="auto">
              <a:xfrm>
                <a:off x="252361" y="4225466"/>
                <a:ext cx="2947988" cy="706437"/>
              </a:xfrm>
              <a:prstGeom prst="rect">
                <a:avLst/>
              </a:prstGeom>
              <a:blipFill>
                <a:blip r:embed="rId3"/>
                <a:stretch>
                  <a:fillRect r="-30372" b="-8621"/>
                </a:stretch>
              </a:blipFill>
            </p:spPr>
            <p:txBody>
              <a:bodyPr/>
              <a:lstStyle/>
              <a:p>
                <a:r>
                  <a:rPr lang="en-US">
                    <a:noFill/>
                  </a:rPr>
                  <a:t> </a:t>
                </a:r>
              </a:p>
            </p:txBody>
          </p:sp>
        </mc:Fallback>
      </mc:AlternateContent>
      <p:cxnSp>
        <p:nvCxnSpPr>
          <p:cNvPr id="47" name="Connettore 2 46"/>
          <p:cNvCxnSpPr>
            <a:cxnSpLocks/>
          </p:cNvCxnSpPr>
          <p:nvPr/>
        </p:nvCxnSpPr>
        <p:spPr>
          <a:xfrm flipH="1" flipV="1">
            <a:off x="2136000" y="2592738"/>
            <a:ext cx="910592" cy="22440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3046589" y="2592738"/>
            <a:ext cx="3038029" cy="461665"/>
          </a:xfrm>
          <a:prstGeom prst="rect">
            <a:avLst/>
          </a:prstGeom>
          <a:noFill/>
        </p:spPr>
        <p:txBody>
          <a:bodyPr wrap="square" rtlCol="0">
            <a:spAutoFit/>
          </a:bodyPr>
          <a:lstStyle/>
          <a:p>
            <a:r>
              <a:rPr lang="en-US" sz="1200" dirty="0"/>
              <a:t>Energy of the </a:t>
            </a:r>
            <a:r>
              <a:rPr lang="en-US" sz="1200" b="1" dirty="0"/>
              <a:t>synchronous particle </a:t>
            </a:r>
            <a:r>
              <a:rPr lang="en-US" sz="1200" dirty="0"/>
              <a:t>at a certain position along the linac </a:t>
            </a:r>
          </a:p>
        </p:txBody>
      </p:sp>
      <p:cxnSp>
        <p:nvCxnSpPr>
          <p:cNvPr id="52" name="Connettore 2 51"/>
          <p:cNvCxnSpPr>
            <a:cxnSpLocks/>
          </p:cNvCxnSpPr>
          <p:nvPr/>
        </p:nvCxnSpPr>
        <p:spPr>
          <a:xfrm flipV="1">
            <a:off x="1348746" y="2672775"/>
            <a:ext cx="139254" cy="3451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435406" y="2937471"/>
            <a:ext cx="2159401" cy="461665"/>
          </a:xfrm>
          <a:prstGeom prst="rect">
            <a:avLst/>
          </a:prstGeom>
          <a:noFill/>
        </p:spPr>
        <p:txBody>
          <a:bodyPr wrap="square" rtlCol="0">
            <a:spAutoFit/>
          </a:bodyPr>
          <a:lstStyle/>
          <a:p>
            <a:r>
              <a:rPr lang="en-US" sz="1200" dirty="0"/>
              <a:t>Energy of a </a:t>
            </a:r>
            <a:r>
              <a:rPr lang="en-US" sz="1200" b="1" dirty="0"/>
              <a:t>generic particle </a:t>
            </a:r>
            <a:r>
              <a:rPr lang="en-US" sz="1200" dirty="0"/>
              <a:t>at a certain position along the linac </a:t>
            </a:r>
          </a:p>
        </p:txBody>
      </p:sp>
      <p:cxnSp>
        <p:nvCxnSpPr>
          <p:cNvPr id="62" name="Connettore 2 61"/>
          <p:cNvCxnSpPr>
            <a:cxnSpLocks/>
          </p:cNvCxnSpPr>
          <p:nvPr/>
        </p:nvCxnSpPr>
        <p:spPr>
          <a:xfrm flipH="1">
            <a:off x="3384877" y="1860926"/>
            <a:ext cx="938306" cy="35076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384877" y="1377950"/>
            <a:ext cx="2644519" cy="461665"/>
          </a:xfrm>
          <a:prstGeom prst="rect">
            <a:avLst/>
          </a:prstGeom>
          <a:noFill/>
        </p:spPr>
        <p:txBody>
          <a:bodyPr wrap="square" rtlCol="0">
            <a:spAutoFit/>
          </a:bodyPr>
          <a:lstStyle/>
          <a:p>
            <a:r>
              <a:rPr lang="en-US" sz="1200" dirty="0"/>
              <a:t>Arrival time (phase) of the </a:t>
            </a:r>
            <a:r>
              <a:rPr lang="en-US" sz="1200" b="1" dirty="0"/>
              <a:t>synchronous particle</a:t>
            </a:r>
            <a:r>
              <a:rPr lang="en-US" sz="1200" dirty="0"/>
              <a:t> at a certain gap (or cavity)</a:t>
            </a:r>
          </a:p>
        </p:txBody>
      </p:sp>
      <p:cxnSp>
        <p:nvCxnSpPr>
          <p:cNvPr id="67" name="Connettore 2 66"/>
          <p:cNvCxnSpPr>
            <a:cxnSpLocks/>
            <a:stCxn id="73" idx="2"/>
          </p:cNvCxnSpPr>
          <p:nvPr/>
        </p:nvCxnSpPr>
        <p:spPr>
          <a:xfrm>
            <a:off x="1726354" y="1822437"/>
            <a:ext cx="1201646" cy="38925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3" name="CasellaDiTesto 72"/>
          <p:cNvSpPr txBox="1"/>
          <p:nvPr/>
        </p:nvSpPr>
        <p:spPr>
          <a:xfrm>
            <a:off x="429157" y="1360772"/>
            <a:ext cx="2594394" cy="461665"/>
          </a:xfrm>
          <a:prstGeom prst="rect">
            <a:avLst/>
          </a:prstGeom>
          <a:noFill/>
        </p:spPr>
        <p:txBody>
          <a:bodyPr wrap="square" rtlCol="0">
            <a:spAutoFit/>
          </a:bodyPr>
          <a:lstStyle/>
          <a:p>
            <a:r>
              <a:rPr lang="en-US" sz="1200" dirty="0"/>
              <a:t>Arrival time (phase) of a </a:t>
            </a:r>
            <a:r>
              <a:rPr lang="en-US" sz="1200" b="1" dirty="0"/>
              <a:t>generic particle </a:t>
            </a:r>
            <a:r>
              <a:rPr lang="en-US" sz="1200" dirty="0"/>
              <a:t>at a certain gap (or cavity)</a:t>
            </a:r>
          </a:p>
        </p:txBody>
      </p:sp>
      <p:cxnSp>
        <p:nvCxnSpPr>
          <p:cNvPr id="74" name="Connettore 2 73"/>
          <p:cNvCxnSpPr>
            <a:stCxn id="73" idx="2"/>
          </p:cNvCxnSpPr>
          <p:nvPr/>
        </p:nvCxnSpPr>
        <p:spPr>
          <a:xfrm flipH="1">
            <a:off x="1636786" y="1822436"/>
            <a:ext cx="89569" cy="3693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7" name="Connettore 2 76"/>
          <p:cNvCxnSpPr/>
          <p:nvPr/>
        </p:nvCxnSpPr>
        <p:spPr>
          <a:xfrm flipH="1">
            <a:off x="1996836" y="1860926"/>
            <a:ext cx="2353769" cy="3309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121" name="Gruppo 120"/>
          <p:cNvGrpSpPr/>
          <p:nvPr/>
        </p:nvGrpSpPr>
        <p:grpSpPr>
          <a:xfrm>
            <a:off x="8332155" y="1558592"/>
            <a:ext cx="2130788" cy="1150387"/>
            <a:chOff x="6617792" y="3358763"/>
            <a:chExt cx="1338037" cy="711848"/>
          </a:xfrm>
        </p:grpSpPr>
        <p:sp>
          <p:nvSpPr>
            <p:cNvPr id="82" name="Memoria ad accesso diretto 81"/>
            <p:cNvSpPr/>
            <p:nvPr/>
          </p:nvSpPr>
          <p:spPr>
            <a:xfrm>
              <a:off x="7004125" y="3574779"/>
              <a:ext cx="319766"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Memoria ad accesso diretto 82"/>
            <p:cNvSpPr/>
            <p:nvPr/>
          </p:nvSpPr>
          <p:spPr>
            <a:xfrm>
              <a:off x="7451186" y="3574779"/>
              <a:ext cx="3507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6617792" y="3567595"/>
              <a:ext cx="2445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Connettore 2 87"/>
            <p:cNvCxnSpPr/>
            <p:nvPr/>
          </p:nvCxnSpPr>
          <p:spPr>
            <a:xfrm>
              <a:off x="7299793"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9" name="Connettore 2 88"/>
            <p:cNvCxnSpPr/>
            <p:nvPr/>
          </p:nvCxnSpPr>
          <p:spPr>
            <a:xfrm>
              <a:off x="7303999"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0" name="Connettore 2 89"/>
            <p:cNvCxnSpPr/>
            <p:nvPr/>
          </p:nvCxnSpPr>
          <p:spPr>
            <a:xfrm>
              <a:off x="7776656"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1" name="Connettore 2 90"/>
            <p:cNvCxnSpPr/>
            <p:nvPr/>
          </p:nvCxnSpPr>
          <p:spPr>
            <a:xfrm>
              <a:off x="7780862"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4" name="Connettore 2 93"/>
            <p:cNvCxnSpPr/>
            <p:nvPr/>
          </p:nvCxnSpPr>
          <p:spPr>
            <a:xfrm>
              <a:off x="6843529" y="3567595"/>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a:off x="6847734" y="3847307"/>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a:off x="6647617" y="3358763"/>
              <a:ext cx="1304006" cy="342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V="1">
              <a:off x="6651121" y="4062292"/>
              <a:ext cx="1304708" cy="14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0" name="Connettore 1 99"/>
            <p:cNvCxnSpPr>
              <a:stCxn id="86" idx="2"/>
            </p:cNvCxnSpPr>
            <p:nvPr/>
          </p:nvCxnSpPr>
          <p:spPr>
            <a:xfrm flipH="1">
              <a:off x="6740043" y="3847305"/>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flipH="1">
              <a:off x="7159759" y="3854161"/>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p:nvPr/>
          </p:nvCxnSpPr>
          <p:spPr>
            <a:xfrm flipH="1">
              <a:off x="7626536" y="3850733"/>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5" name="Oggetto 104"/>
              <p:cNvSpPr txBox="1"/>
              <p:nvPr/>
            </p:nvSpPr>
            <p:spPr bwMode="auto">
              <a:xfrm>
                <a:off x="8772525" y="3105150"/>
                <a:ext cx="1603375" cy="327025"/>
              </a:xfrm>
              <a:prstGeom prst="rect">
                <a:avLst/>
              </a:prstGeom>
              <a:noFill/>
              <a:ln>
                <a:noFill/>
              </a:ln>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105" name="Oggetto 104"/>
              <p:cNvSpPr txBox="1">
                <a:spLocks noRot="1" noChangeAspect="1" noMove="1" noResize="1" noEditPoints="1" noAdjustHandles="1" noChangeArrowheads="1" noChangeShapeType="1" noTextEdit="1"/>
              </p:cNvSpPr>
              <p:nvPr/>
            </p:nvSpPr>
            <p:spPr bwMode="auto">
              <a:xfrm>
                <a:off x="8772525" y="3105150"/>
                <a:ext cx="1603375" cy="327025"/>
              </a:xfrm>
              <a:prstGeom prst="rect">
                <a:avLst/>
              </a:prstGeom>
              <a:blipFill>
                <a:blip r:embed="rId4"/>
                <a:stretch>
                  <a:fillRect/>
                </a:stretch>
              </a:blipFill>
              <a:ln>
                <a:noFill/>
              </a:ln>
            </p:spPr>
            <p:txBody>
              <a:bodyPr/>
              <a:lstStyle/>
              <a:p>
                <a:r>
                  <a:rPr lang="en-US">
                    <a:noFill/>
                  </a:rPr>
                  <a:t> </a:t>
                </a:r>
              </a:p>
            </p:txBody>
          </p:sp>
        </mc:Fallback>
      </mc:AlternateContent>
      <p:sp>
        <p:nvSpPr>
          <p:cNvPr id="106" name="Parentesi graffa aperta 105"/>
          <p:cNvSpPr/>
          <p:nvPr/>
        </p:nvSpPr>
        <p:spPr>
          <a:xfrm rot="16200000">
            <a:off x="8785747" y="2652374"/>
            <a:ext cx="130674" cy="33171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0" name="Connettore 2 109"/>
          <p:cNvCxnSpPr/>
          <p:nvPr/>
        </p:nvCxnSpPr>
        <p:spPr>
          <a:xfrm>
            <a:off x="8851084" y="2818232"/>
            <a:ext cx="0" cy="2803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1" name="Oggetto 110"/>
              <p:cNvSpPr txBox="1"/>
              <p:nvPr/>
            </p:nvSpPr>
            <p:spPr bwMode="auto">
              <a:xfrm>
                <a:off x="93889" y="5672138"/>
                <a:ext cx="4130111" cy="32385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1500" i="1">
                          <a:solidFill>
                            <a:srgbClr val="000000"/>
                          </a:solidFill>
                          <a:latin typeface="Cambria Math" panose="02040503050406030204" pitchFamily="18" charset="0"/>
                        </a:rPr>
                        <m:t>Δ</m:t>
                      </m:r>
                      <m:r>
                        <a:rPr lang="en-US" sz="1500" i="1">
                          <a:solidFill>
                            <a:srgbClr val="000000"/>
                          </a:solidFill>
                          <a:latin typeface="Cambria Math" panose="02040503050406030204" pitchFamily="18" charset="0"/>
                        </a:rPr>
                        <m:t>𝑤</m:t>
                      </m:r>
                      <m:r>
                        <a:rPr lang="en-US" sz="1500" i="1">
                          <a:solidFill>
                            <a:srgbClr val="000000"/>
                          </a:solidFill>
                          <a:latin typeface="Cambria Math" panose="02040503050406030204" pitchFamily="18" charset="0"/>
                        </a:rPr>
                        <m:t>=</m:t>
                      </m:r>
                      <m:r>
                        <m:rPr>
                          <m:sty m:val="p"/>
                        </m:rPr>
                        <a:rPr lang="en-US" sz="1500" i="1">
                          <a:solidFill>
                            <a:srgbClr val="000000"/>
                          </a:solidFill>
                          <a:latin typeface="Cambria Math" panose="02040503050406030204" pitchFamily="18" charset="0"/>
                        </a:rPr>
                        <m:t>Δ</m:t>
                      </m:r>
                      <m:r>
                        <a:rPr lang="en-US" sz="1500" i="1">
                          <a:solidFill>
                            <a:srgbClr val="000000"/>
                          </a:solidFill>
                          <a:latin typeface="Cambria Math" panose="02040503050406030204" pitchFamily="18" charset="0"/>
                        </a:rPr>
                        <m:t>𝐸</m:t>
                      </m:r>
                      <m:r>
                        <a:rPr lang="en-US" sz="1500" i="1">
                          <a:solidFill>
                            <a:srgbClr val="000000"/>
                          </a:solidFill>
                          <a:latin typeface="Cambria Math" panose="02040503050406030204" pitchFamily="18" charset="0"/>
                        </a:rPr>
                        <m:t>−</m:t>
                      </m:r>
                      <m:r>
                        <m:rPr>
                          <m:sty m:val="p"/>
                        </m:rPr>
                        <a:rPr lang="en-US" sz="1500" i="1">
                          <a:solidFill>
                            <a:srgbClr val="000000"/>
                          </a:solidFill>
                          <a:latin typeface="Cambria Math" panose="02040503050406030204" pitchFamily="18" charset="0"/>
                        </a:rPr>
                        <m:t>Δ</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𝑞</m:t>
                      </m:r>
                      <m:sSub>
                        <m:sSubPr>
                          <m:ctrlPr>
                            <a:rPr lang="en-US" sz="1500" i="1">
                              <a:solidFill>
                                <a:srgbClr val="000000"/>
                              </a:solidFill>
                              <a:latin typeface="Cambria Math" panose="02040503050406030204" pitchFamily="18" charset="0"/>
                            </a:rPr>
                          </m:ctrlPr>
                        </m:sSubPr>
                        <m:e>
                          <m:acc>
                            <m:accPr>
                              <m:chr m:val="̂"/>
                              <m:ctrlPr>
                                <a:rPr lang="en-US" sz="1500" i="1">
                                  <a:solidFill>
                                    <a:srgbClr val="000000"/>
                                  </a:solidFill>
                                  <a:latin typeface="Cambria Math" panose="02040503050406030204" pitchFamily="18" charset="0"/>
                                </a:rPr>
                              </m:ctrlPr>
                            </m:accPr>
                            <m:e>
                              <m:r>
                                <a:rPr lang="en-US" sz="1500" i="1">
                                  <a:solidFill>
                                    <a:srgbClr val="000000"/>
                                  </a:solidFill>
                                  <a:latin typeface="Cambria Math" panose="02040503050406030204" pitchFamily="18" charset="0"/>
                                </a:rPr>
                                <m:t>𝑉</m:t>
                              </m:r>
                            </m:e>
                          </m:acc>
                        </m:e>
                        <m:sub>
                          <m:r>
                            <a:rPr lang="en-US" sz="1500" i="1">
                              <a:solidFill>
                                <a:srgbClr val="000000"/>
                              </a:solidFill>
                              <a:latin typeface="Cambria Math" panose="02040503050406030204" pitchFamily="18" charset="0"/>
                            </a:rPr>
                            <m:t>𝑎𝑐𝑐</m:t>
                          </m:r>
                        </m:sub>
                      </m:sSub>
                      <m:d>
                        <m:dPr>
                          <m:begChr m:val="["/>
                          <m:endChr m:val="]"/>
                          <m:ctrlPr>
                            <a:rPr lang="en-US" sz="1500" i="1">
                              <a:solidFill>
                                <a:srgbClr val="000000"/>
                              </a:solidFill>
                              <a:latin typeface="Cambria Math" panose="02040503050406030204" pitchFamily="18" charset="0"/>
                            </a:rPr>
                          </m:ctrlPr>
                        </m:dPr>
                        <m:e>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d>
                                <m:dPr>
                                  <m:ctrlPr>
                                    <a:rPr lang="en-US" sz="1500" i="1">
                                      <a:solidFill>
                                        <a:srgbClr val="000000"/>
                                      </a:solidFill>
                                      <a:latin typeface="Cambria Math" panose="02040503050406030204" pitchFamily="18" charset="0"/>
                                    </a:rPr>
                                  </m:ctrlPr>
                                </m:dPr>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ea typeface="Cambria Math" panose="02040503050406030204" pitchFamily="18" charset="0"/>
                                        </a:rPr>
                                        <m:t>𝜙</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smtClean="0">
                                      <a:solidFill>
                                        <a:srgbClr val="000000"/>
                                      </a:solidFill>
                                      <a:latin typeface="Cambria Math" panose="02040503050406030204" pitchFamily="18" charset="0"/>
                                      <a:ea typeface="Cambria Math" panose="02040503050406030204" pitchFamily="18" charset="0"/>
                                    </a:rPr>
                                    <m:t>𝜑</m:t>
                                  </m:r>
                                </m:e>
                              </m:d>
                            </m:e>
                          </m:func>
                          <m:r>
                            <a:rPr lang="en-US" sz="1500" i="1">
                              <a:solidFill>
                                <a:srgbClr val="000000"/>
                              </a:solidFill>
                              <a:latin typeface="Cambria Math" panose="02040503050406030204" pitchFamily="18" charset="0"/>
                            </a:rPr>
                            <m:t>−</m:t>
                          </m:r>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sSub>
                                <m:sSubPr>
                                  <m:ctrlPr>
                                    <a:rPr lang="en-US" sz="1500" i="1">
                                      <a:solidFill>
                                        <a:srgbClr val="000000"/>
                                      </a:solidFill>
                                      <a:latin typeface="Cambria Math" panose="02040503050406030204" pitchFamily="18" charset="0"/>
                                    </a:rPr>
                                  </m:ctrlPr>
                                </m:sSubPr>
                                <m:e>
                                  <m:r>
                                    <a:rPr lang="en-US" sz="1500" i="1" smtClean="0">
                                      <a:solidFill>
                                        <a:srgbClr val="000000"/>
                                      </a:solidFill>
                                      <a:latin typeface="Cambria Math" panose="02040503050406030204" pitchFamily="18" charset="0"/>
                                      <a:ea typeface="Cambria Math" panose="02040503050406030204" pitchFamily="18" charset="0"/>
                                    </a:rPr>
                                    <m:t>𝜙</m:t>
                                  </m:r>
                                </m:e>
                                <m:sub>
                                  <m:r>
                                    <a:rPr lang="en-US" sz="1500" i="1">
                                      <a:solidFill>
                                        <a:srgbClr val="000000"/>
                                      </a:solidFill>
                                      <a:latin typeface="Cambria Math" panose="02040503050406030204" pitchFamily="18" charset="0"/>
                                    </a:rPr>
                                    <m:t>𝑠</m:t>
                                  </m:r>
                                </m:sub>
                              </m:sSub>
                            </m:e>
                          </m:func>
                        </m:e>
                      </m:d>
                    </m:oMath>
                  </m:oMathPara>
                </a14:m>
                <a:endParaRPr lang="en-US" sz="1500" dirty="0"/>
              </a:p>
            </p:txBody>
          </p:sp>
        </mc:Choice>
        <mc:Fallback xmlns="">
          <p:sp>
            <p:nvSpPr>
              <p:cNvPr id="111" name="Oggetto 110"/>
              <p:cNvSpPr txBox="1">
                <a:spLocks noRot="1" noChangeAspect="1" noMove="1" noResize="1" noEditPoints="1" noAdjustHandles="1" noChangeArrowheads="1" noChangeShapeType="1" noTextEdit="1"/>
              </p:cNvSpPr>
              <p:nvPr/>
            </p:nvSpPr>
            <p:spPr bwMode="auto">
              <a:xfrm>
                <a:off x="93889" y="5672138"/>
                <a:ext cx="4130111" cy="323850"/>
              </a:xfrm>
              <a:prstGeom prst="rect">
                <a:avLst/>
              </a:prstGeom>
              <a:blipFill>
                <a:blip r:embed="rId5"/>
                <a:stretch>
                  <a:fillRect t="-1852" b="-12963"/>
                </a:stretch>
              </a:blipFill>
              <a:ln>
                <a:noFill/>
              </a:ln>
            </p:spPr>
            <p:txBody>
              <a:bodyPr/>
              <a:lstStyle/>
              <a:p>
                <a:r>
                  <a:rPr lang="en-US">
                    <a:noFill/>
                  </a:rPr>
                  <a:t> </a:t>
                </a:r>
              </a:p>
            </p:txBody>
          </p:sp>
        </mc:Fallback>
      </mc:AlternateContent>
      <p:cxnSp>
        <p:nvCxnSpPr>
          <p:cNvPr id="128" name="Connettore 2 127"/>
          <p:cNvCxnSpPr/>
          <p:nvPr/>
        </p:nvCxnSpPr>
        <p:spPr>
          <a:xfrm>
            <a:off x="8492004" y="1453724"/>
            <a:ext cx="703219" cy="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CasellaDiTesto 128"/>
          <p:cNvSpPr txBox="1"/>
          <p:nvPr/>
        </p:nvSpPr>
        <p:spPr>
          <a:xfrm>
            <a:off x="8676832" y="1030622"/>
            <a:ext cx="2037289" cy="369332"/>
          </a:xfrm>
          <a:prstGeom prst="rect">
            <a:avLst/>
          </a:prstGeom>
          <a:noFill/>
        </p:spPr>
        <p:txBody>
          <a:bodyPr wrap="none" rtlCol="0">
            <a:spAutoFit/>
          </a:bodyPr>
          <a:lstStyle/>
          <a:p>
            <a:r>
              <a:rPr lang="en-US" dirty="0">
                <a:sym typeface="Symbol"/>
              </a:rPr>
              <a:t>L </a:t>
            </a:r>
            <a:r>
              <a:rPr lang="en-US" sz="1200" dirty="0">
                <a:sym typeface="Symbol"/>
              </a:rPr>
              <a:t>(accelerating cell length)</a:t>
            </a:r>
            <a:endParaRPr lang="en-US" sz="1200" dirty="0"/>
          </a:p>
        </p:txBody>
      </p:sp>
      <p:sp>
        <p:nvSpPr>
          <p:cNvPr id="132" name="Freccia in giù 131"/>
          <p:cNvSpPr/>
          <p:nvPr/>
        </p:nvSpPr>
        <p:spPr>
          <a:xfrm>
            <a:off x="1730967" y="5097778"/>
            <a:ext cx="236433" cy="5338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34" name="Oggetto 133"/>
              <p:cNvSpPr txBox="1"/>
              <p:nvPr/>
            </p:nvSpPr>
            <p:spPr bwMode="auto">
              <a:xfrm>
                <a:off x="8807213" y="5299075"/>
                <a:ext cx="3384788" cy="57150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𝑤</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smtClean="0">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34" name="Oggetto 133"/>
              <p:cNvSpPr txBox="1">
                <a:spLocks noRot="1" noChangeAspect="1" noMove="1" noResize="1" noEditPoints="1" noAdjustHandles="1" noChangeArrowheads="1" noChangeShapeType="1" noTextEdit="1"/>
              </p:cNvSpPr>
              <p:nvPr/>
            </p:nvSpPr>
            <p:spPr bwMode="auto">
              <a:xfrm>
                <a:off x="8807213" y="5299075"/>
                <a:ext cx="3384788" cy="571500"/>
              </a:xfrm>
              <a:prstGeom prst="rect">
                <a:avLst/>
              </a:prstGeom>
              <a:blipFill>
                <a:blip r:embed="rId6"/>
                <a:stretch>
                  <a:fillRect/>
                </a:stretch>
              </a:blipFill>
              <a:ln>
                <a:noFill/>
              </a:ln>
            </p:spPr>
            <p:txBody>
              <a:bodyPr/>
              <a:lstStyle/>
              <a:p>
                <a:r>
                  <a:rPr lang="en-US">
                    <a:noFill/>
                  </a:rPr>
                  <a:t> </a:t>
                </a:r>
              </a:p>
            </p:txBody>
          </p:sp>
        </mc:Fallback>
      </mc:AlternateContent>
      <p:cxnSp>
        <p:nvCxnSpPr>
          <p:cNvPr id="136" name="Connettore 2 135"/>
          <p:cNvCxnSpPr/>
          <p:nvPr/>
        </p:nvCxnSpPr>
        <p:spPr>
          <a:xfrm>
            <a:off x="8277015" y="3461328"/>
            <a:ext cx="2340865" cy="0"/>
          </a:xfrm>
          <a:prstGeom prst="straightConnector1">
            <a:avLst/>
          </a:prstGeom>
          <a:ln w="1905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7" name="CasellaDiTesto 136"/>
          <p:cNvSpPr txBox="1"/>
          <p:nvPr/>
        </p:nvSpPr>
        <p:spPr>
          <a:xfrm>
            <a:off x="10341841" y="3462753"/>
            <a:ext cx="276038" cy="369332"/>
          </a:xfrm>
          <a:prstGeom prst="rect">
            <a:avLst/>
          </a:prstGeom>
          <a:noFill/>
        </p:spPr>
        <p:txBody>
          <a:bodyPr wrap="none" rtlCol="0">
            <a:spAutoFit/>
          </a:bodyPr>
          <a:lstStyle/>
          <a:p>
            <a:r>
              <a:rPr lang="en-US" dirty="0"/>
              <a:t>z</a:t>
            </a:r>
          </a:p>
        </p:txBody>
      </p:sp>
      <mc:AlternateContent xmlns:mc="http://schemas.openxmlformats.org/markup-compatibility/2006" xmlns:a14="http://schemas.microsoft.com/office/drawing/2010/main">
        <mc:Choice Requires="a14">
          <p:sp>
            <p:nvSpPr>
              <p:cNvPr id="148" name="Oggetto 147"/>
              <p:cNvSpPr txBox="1"/>
              <p:nvPr/>
            </p:nvSpPr>
            <p:spPr bwMode="auto">
              <a:xfrm>
                <a:off x="5088000" y="4927600"/>
                <a:ext cx="1093725" cy="4778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400" i="1">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acc>
                                <m:accPr>
                                  <m:chr m:val="̂"/>
                                  <m:ctrlPr>
                                    <a:rPr lang="en-US" sz="1400" i="1">
                                      <a:solidFill>
                                        <a:srgbClr val="000000"/>
                                      </a:solidFill>
                                      <a:latin typeface="Cambria Math" panose="02040503050406030204" pitchFamily="18" charset="0"/>
                                    </a:rPr>
                                  </m:ctrlPr>
                                </m:accPr>
                                <m:e>
                                  <m:r>
                                    <a:rPr lang="en-US" sz="1400" i="1">
                                      <a:solidFill>
                                        <a:srgbClr val="000000"/>
                                      </a:solidFill>
                                      <a:latin typeface="Cambria Math" panose="02040503050406030204" pitchFamily="18" charset="0"/>
                                    </a:rPr>
                                    <m:t>𝑉</m:t>
                                  </m:r>
                                </m:e>
                              </m:acc>
                            </m:e>
                            <m:sub>
                              <m:r>
                                <a:rPr lang="en-US" sz="1400" i="1">
                                  <a:solidFill>
                                    <a:srgbClr val="000000"/>
                                  </a:solidFill>
                                  <a:latin typeface="Cambria Math" panose="02040503050406030204" pitchFamily="18" charset="0"/>
                                </a:rPr>
                                <m:t>𝑎𝑐𝑐</m:t>
                              </m:r>
                            </m:sub>
                          </m:sSub>
                        </m:num>
                        <m:den>
                          <m:r>
                            <m:rPr>
                              <m:sty m:val="p"/>
                            </m:rPr>
                            <a:rPr lang="en-US" sz="1400" i="1">
                              <a:solidFill>
                                <a:srgbClr val="000000"/>
                              </a:solidFill>
                              <a:latin typeface="Cambria Math" panose="02040503050406030204" pitchFamily="18" charset="0"/>
                            </a:rPr>
                            <m:t>Δ</m:t>
                          </m:r>
                          <m:r>
                            <a:rPr lang="en-US" sz="1400" i="1">
                              <a:solidFill>
                                <a:srgbClr val="000000"/>
                              </a:solidFill>
                              <a:latin typeface="Cambria Math" panose="02040503050406030204" pitchFamily="18" charset="0"/>
                            </a:rPr>
                            <m:t>𝐿</m:t>
                          </m:r>
                        </m:den>
                      </m:f>
                      <m:r>
                        <a:rPr lang="en-US" sz="1400" i="1">
                          <a:solidFill>
                            <a:srgbClr val="000000"/>
                          </a:solidFill>
                          <a:latin typeface="Cambria Math" panose="02040503050406030204" pitchFamily="18" charset="0"/>
                        </a:rPr>
                        <m:t>=</m:t>
                      </m:r>
                      <m:sSub>
                        <m:sSubPr>
                          <m:ctrlPr>
                            <a:rPr lang="en-US" sz="1400" i="1">
                              <a:solidFill>
                                <a:srgbClr val="000000"/>
                              </a:solidFill>
                              <a:latin typeface="Cambria Math" panose="02040503050406030204" pitchFamily="18" charset="0"/>
                            </a:rPr>
                          </m:ctrlPr>
                        </m:sSubPr>
                        <m:e>
                          <m:acc>
                            <m:accPr>
                              <m:chr m:val="̂"/>
                              <m:ctrlPr>
                                <a:rPr lang="en-US" sz="1400" i="1">
                                  <a:solidFill>
                                    <a:srgbClr val="000000"/>
                                  </a:solidFill>
                                  <a:latin typeface="Cambria Math" panose="02040503050406030204" pitchFamily="18" charset="0"/>
                                </a:rPr>
                              </m:ctrlPr>
                            </m:accPr>
                            <m:e>
                              <m:r>
                                <a:rPr lang="en-US" sz="1400" i="1">
                                  <a:solidFill>
                                    <a:srgbClr val="000000"/>
                                  </a:solidFill>
                                  <a:latin typeface="Cambria Math" panose="02040503050406030204" pitchFamily="18" charset="0"/>
                                </a:rPr>
                                <m:t>𝐸</m:t>
                              </m:r>
                            </m:e>
                          </m:acc>
                        </m:e>
                        <m:sub>
                          <m:r>
                            <a:rPr lang="en-US" sz="1400" i="1">
                              <a:solidFill>
                                <a:srgbClr val="000000"/>
                              </a:solidFill>
                              <a:latin typeface="Cambria Math" panose="02040503050406030204" pitchFamily="18" charset="0"/>
                            </a:rPr>
                            <m:t>𝑎𝑐𝑐</m:t>
                          </m:r>
                        </m:sub>
                      </m:sSub>
                    </m:oMath>
                  </m:oMathPara>
                </a14:m>
                <a:endParaRPr lang="en-US" sz="1400" dirty="0"/>
              </a:p>
            </p:txBody>
          </p:sp>
        </mc:Choice>
        <mc:Fallback xmlns="">
          <p:sp>
            <p:nvSpPr>
              <p:cNvPr id="148" name="Oggetto 147"/>
              <p:cNvSpPr txBox="1">
                <a:spLocks noRot="1" noChangeAspect="1" noMove="1" noResize="1" noEditPoints="1" noAdjustHandles="1" noChangeArrowheads="1" noChangeShapeType="1" noTextEdit="1"/>
              </p:cNvSpPr>
              <p:nvPr/>
            </p:nvSpPr>
            <p:spPr bwMode="auto">
              <a:xfrm>
                <a:off x="5088000" y="4927600"/>
                <a:ext cx="1093725" cy="477838"/>
              </a:xfrm>
              <a:prstGeom prst="rect">
                <a:avLst/>
              </a:prstGeom>
              <a:blipFill>
                <a:blip r:embed="rId7"/>
                <a:stretch>
                  <a:fillRect/>
                </a:stretch>
              </a:blipFill>
              <a:ln>
                <a:noFill/>
              </a:ln>
            </p:spPr>
            <p:txBody>
              <a:bodyPr/>
              <a:lstStyle/>
              <a:p>
                <a:r>
                  <a:rPr lang="en-US">
                    <a:noFill/>
                  </a:rPr>
                  <a:t> </a:t>
                </a:r>
              </a:p>
            </p:txBody>
          </p:sp>
        </mc:Fallback>
      </mc:AlternateContent>
      <p:sp>
        <p:nvSpPr>
          <p:cNvPr id="3" name="CasellaDiTesto 2"/>
          <p:cNvSpPr txBox="1"/>
          <p:nvPr/>
        </p:nvSpPr>
        <p:spPr>
          <a:xfrm>
            <a:off x="814946" y="5159849"/>
            <a:ext cx="884538" cy="276999"/>
          </a:xfrm>
          <a:prstGeom prst="rect">
            <a:avLst/>
          </a:prstGeom>
          <a:noFill/>
        </p:spPr>
        <p:txBody>
          <a:bodyPr wrap="none" rtlCol="0">
            <a:spAutoFit/>
          </a:bodyPr>
          <a:lstStyle/>
          <a:p>
            <a:r>
              <a:rPr lang="en-US" sz="1200" dirty="0"/>
              <a:t>subtracting</a:t>
            </a:r>
          </a:p>
        </p:txBody>
      </p:sp>
      <p:sp>
        <p:nvSpPr>
          <p:cNvPr id="58" name="CasellaDiTesto 57"/>
          <p:cNvSpPr txBox="1"/>
          <p:nvPr/>
        </p:nvSpPr>
        <p:spPr>
          <a:xfrm>
            <a:off x="4512000" y="4453082"/>
            <a:ext cx="2264419" cy="461665"/>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r>
              <a:rPr lang="en-US" sz="1200" dirty="0"/>
              <a:t> and assuming that:</a:t>
            </a:r>
          </a:p>
        </p:txBody>
      </p:sp>
      <p:sp>
        <p:nvSpPr>
          <p:cNvPr id="5" name="CasellaDiTesto 4"/>
          <p:cNvSpPr txBox="1"/>
          <p:nvPr/>
        </p:nvSpPr>
        <p:spPr>
          <a:xfrm>
            <a:off x="7485447" y="4388194"/>
            <a:ext cx="2139561" cy="646331"/>
          </a:xfrm>
          <a:prstGeom prst="rect">
            <a:avLst/>
          </a:prstGeom>
          <a:noFill/>
        </p:spPr>
        <p:txBody>
          <a:bodyPr wrap="square" rtlCol="0">
            <a:spAutoFit/>
          </a:bodyPr>
          <a:lstStyle/>
          <a:p>
            <a:pPr algn="just"/>
            <a:r>
              <a:rPr lang="en-US" sz="1200" dirty="0"/>
              <a:t>Average accelerating field over the cell (i.e. </a:t>
            </a:r>
            <a:r>
              <a:rPr lang="en-US" sz="1200" b="1" dirty="0"/>
              <a:t>average accelerating field</a:t>
            </a:r>
            <a:r>
              <a:rPr lang="en-US" sz="1200" dirty="0"/>
              <a:t>)</a:t>
            </a:r>
          </a:p>
        </p:txBody>
      </p:sp>
      <p:sp>
        <p:nvSpPr>
          <p:cNvPr id="64" name="Freccia in giù 63"/>
          <p:cNvSpPr/>
          <p:nvPr/>
        </p:nvSpPr>
        <p:spPr>
          <a:xfrm rot="16200000">
            <a:off x="6249069" y="3292560"/>
            <a:ext cx="282389" cy="47645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Connettore 2 10"/>
          <p:cNvCxnSpPr>
            <a:stCxn id="5" idx="1"/>
          </p:cNvCxnSpPr>
          <p:nvPr/>
        </p:nvCxnSpPr>
        <p:spPr>
          <a:xfrm flipH="1">
            <a:off x="6181441" y="4711360"/>
            <a:ext cx="1304006" cy="38641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10096573" y="5769064"/>
            <a:ext cx="1136337" cy="276999"/>
          </a:xfrm>
          <a:prstGeom prst="rect">
            <a:avLst/>
          </a:prstGeom>
          <a:noFill/>
        </p:spPr>
        <p:txBody>
          <a:bodyPr wrap="none" rtlCol="0">
            <a:spAutoFit/>
          </a:bodyPr>
          <a:lstStyle/>
          <a:p>
            <a:r>
              <a:rPr lang="en-US" sz="1200" dirty="0"/>
              <a:t>Approximating </a:t>
            </a:r>
          </a:p>
        </p:txBody>
      </p:sp>
      <mc:AlternateContent xmlns:mc="http://schemas.openxmlformats.org/markup-compatibility/2006" xmlns:a14="http://schemas.microsoft.com/office/drawing/2010/main">
        <mc:Choice Requires="a14">
          <p:sp>
            <p:nvSpPr>
              <p:cNvPr id="12" name="Oggetto 11"/>
              <p:cNvSpPr txBox="1"/>
              <p:nvPr/>
            </p:nvSpPr>
            <p:spPr bwMode="auto">
              <a:xfrm>
                <a:off x="10171113" y="6069013"/>
                <a:ext cx="1061797" cy="57150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𝑤</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oMath>
                  </m:oMathPara>
                </a14:m>
                <a:endParaRPr lang="en-US" sz="1600" dirty="0"/>
              </a:p>
            </p:txBody>
          </p:sp>
        </mc:Choice>
        <mc:Fallback xmlns="">
          <p:sp>
            <p:nvSpPr>
              <p:cNvPr id="12" name="Oggetto 11"/>
              <p:cNvSpPr txBox="1">
                <a:spLocks noRot="1" noChangeAspect="1" noMove="1" noResize="1" noEditPoints="1" noAdjustHandles="1" noChangeArrowheads="1" noChangeShapeType="1" noTextEdit="1"/>
              </p:cNvSpPr>
              <p:nvPr/>
            </p:nvSpPr>
            <p:spPr bwMode="auto">
              <a:xfrm>
                <a:off x="10171113" y="6069013"/>
                <a:ext cx="1061797" cy="571500"/>
              </a:xfrm>
              <a:prstGeom prst="rect">
                <a:avLst/>
              </a:prstGeom>
              <a:blipFill>
                <a:blip r:embed="rId8"/>
                <a:stretch>
                  <a:fillRect/>
                </a:stretch>
              </a:blipFill>
              <a:ln>
                <a:noFill/>
              </a:ln>
            </p:spPr>
            <p:txBody>
              <a:bodyPr/>
              <a:lstStyle/>
              <a:p>
                <a:r>
                  <a:rPr lang="en-US">
                    <a:noFill/>
                  </a:rPr>
                  <a:t> </a:t>
                </a:r>
              </a:p>
            </p:txBody>
          </p:sp>
        </mc:Fallback>
      </mc:AlternateContent>
      <p:sp>
        <p:nvSpPr>
          <p:cNvPr id="13" name="Freccia angolare in su 12"/>
          <p:cNvSpPr/>
          <p:nvPr/>
        </p:nvSpPr>
        <p:spPr>
          <a:xfrm rot="5400000" flipV="1">
            <a:off x="8073992" y="4832997"/>
            <a:ext cx="748206" cy="2980915"/>
          </a:xfrm>
          <a:prstGeom prst="bentUpArrow">
            <a:avLst>
              <a:gd name="adj1" fmla="val 16528"/>
              <a:gd name="adj2" fmla="val 14527"/>
              <a:gd name="adj3" fmla="val 26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4" name="Oggetto 13"/>
              <p:cNvSpPr txBox="1"/>
              <p:nvPr/>
            </p:nvSpPr>
            <p:spPr bwMode="auto">
              <a:xfrm>
                <a:off x="3667663" y="6237000"/>
                <a:ext cx="3276273" cy="571500"/>
              </a:xfrm>
              <a:prstGeom prst="rect">
                <a:avLst/>
              </a:prstGeom>
              <a:solidFill>
                <a:srgbClr val="FFC000"/>
              </a:solid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4" name="Oggetto 13"/>
              <p:cNvSpPr txBox="1">
                <a:spLocks noRot="1" noChangeAspect="1" noMove="1" noResize="1" noEditPoints="1" noAdjustHandles="1" noChangeArrowheads="1" noChangeShapeType="1" noTextEdit="1"/>
              </p:cNvSpPr>
              <p:nvPr/>
            </p:nvSpPr>
            <p:spPr bwMode="auto">
              <a:xfrm>
                <a:off x="3667663" y="6237000"/>
                <a:ext cx="3276273" cy="571500"/>
              </a:xfrm>
              <a:prstGeom prst="rect">
                <a:avLst/>
              </a:prstGeom>
              <a:blipFill>
                <a:blip r:embed="rId9"/>
                <a:stretch>
                  <a:fillRect/>
                </a:stretch>
              </a:blipFill>
              <a:ln>
                <a:noFill/>
              </a:ln>
            </p:spPr>
            <p:txBody>
              <a:bodyPr/>
              <a:lstStyle/>
              <a:p>
                <a:r>
                  <a:rPr lang="en-US">
                    <a:noFill/>
                  </a:rPr>
                  <a:t> </a:t>
                </a:r>
              </a:p>
            </p:txBody>
          </p:sp>
        </mc:Fallback>
      </mc:AlternateContent>
      <p:sp>
        <p:nvSpPr>
          <p:cNvPr id="54" name="CasellaDiTesto 53"/>
          <p:cNvSpPr txBox="1"/>
          <p:nvPr/>
        </p:nvSpPr>
        <p:spPr>
          <a:xfrm>
            <a:off x="3314233" y="417540"/>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1405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par>
                                <p:cTn id="19" presetID="10"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childTnLst>
                                </p:cTn>
                              </p:par>
                              <p:par>
                                <p:cTn id="22" presetID="10" presetClass="entr" presetSubtype="0" fill="hold"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childTnLst>
                                </p:cTn>
                              </p:par>
                              <p:par>
                                <p:cTn id="52" presetID="10" presetClass="entr" presetSubtype="0" fill="hold"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fade">
                                      <p:cBhvr>
                                        <p:cTn id="60" dur="500"/>
                                        <p:tgtEl>
                                          <p:spTgt spid="129"/>
                                        </p:tgtEl>
                                      </p:cBhvr>
                                    </p:animEffect>
                                  </p:childTnLst>
                                </p:cTn>
                              </p:par>
                              <p:par>
                                <p:cTn id="61" presetID="10" presetClass="entr" presetSubtype="0" fill="hold" nodeType="with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7"/>
                                        </p:tgtEl>
                                        <p:attrNameLst>
                                          <p:attrName>style.visibility</p:attrName>
                                        </p:attrNameLst>
                                      </p:cBhvr>
                                      <p:to>
                                        <p:strVal val="visible"/>
                                      </p:to>
                                    </p:set>
                                    <p:animEffect transition="in" filter="fade">
                                      <p:cBhvr>
                                        <p:cTn id="66" dur="500"/>
                                        <p:tgtEl>
                                          <p:spTgt spid="13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11"/>
                                        </p:tgtEl>
                                        <p:attrNameLst>
                                          <p:attrName>style.visibility</p:attrName>
                                        </p:attrNameLst>
                                      </p:cBhvr>
                                      <p:to>
                                        <p:strVal val="visible"/>
                                      </p:to>
                                    </p:set>
                                    <p:animEffect transition="in" filter="fade">
                                      <p:cBhvr>
                                        <p:cTn id="82" dur="500"/>
                                        <p:tgtEl>
                                          <p:spTgt spid="11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2"/>
                                        </p:tgtEl>
                                        <p:attrNameLst>
                                          <p:attrName>style.visibility</p:attrName>
                                        </p:attrNameLst>
                                      </p:cBhvr>
                                      <p:to>
                                        <p:strVal val="visible"/>
                                      </p:to>
                                    </p:set>
                                    <p:animEffect transition="in" filter="fade">
                                      <p:cBhvr>
                                        <p:cTn id="85" dur="500"/>
                                        <p:tgtEl>
                                          <p:spTgt spid="1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fade">
                                      <p:cBhvr>
                                        <p:cTn id="88" dur="500"/>
                                        <p:tgtEl>
                                          <p:spTgt spid="5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500"/>
                                        <p:tgtEl>
                                          <p:spTgt spid="64"/>
                                        </p:tgtEl>
                                      </p:cBhvr>
                                    </p:animEffect>
                                  </p:childTnLst>
                                </p:cTn>
                              </p:par>
                              <p:par>
                                <p:cTn id="92" presetID="10" presetClass="entr" presetSubtype="0" fill="hold"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148"/>
                                        </p:tgtEl>
                                        <p:attrNameLst>
                                          <p:attrName>style.visibility</p:attrName>
                                        </p:attrNameLst>
                                      </p:cBhvr>
                                      <p:to>
                                        <p:strVal val="visible"/>
                                      </p:to>
                                    </p:set>
                                    <p:animEffect transition="in" filter="barn(inVertical)">
                                      <p:cBhvr>
                                        <p:cTn id="100" dur="500"/>
                                        <p:tgtEl>
                                          <p:spTgt spid="14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500"/>
                                        <p:tgtEl>
                                          <p:spTgt spid="13"/>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69"/>
                                        </p:tgtEl>
                                        <p:attrNameLst>
                                          <p:attrName>style.visibility</p:attrName>
                                        </p:attrNameLst>
                                      </p:cBhvr>
                                      <p:to>
                                        <p:strVal val="visible"/>
                                      </p:to>
                                    </p:set>
                                    <p:animEffect transition="in" filter="fade">
                                      <p:cBhvr>
                                        <p:cTn id="111" dur="500"/>
                                        <p:tgtEl>
                                          <p:spTgt spid="6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
                                        </p:tgtEl>
                                        <p:attrNameLst>
                                          <p:attrName>style.visibility</p:attrName>
                                        </p:attrNameLst>
                                      </p:cBhvr>
                                      <p:to>
                                        <p:strVal val="visible"/>
                                      </p:to>
                                    </p:set>
                                    <p:animEffect transition="in" filter="fade">
                                      <p:cBhvr>
                                        <p:cTn id="114" dur="500"/>
                                        <p:tgtEl>
                                          <p:spTgt spid="12"/>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50" grpId="0"/>
      <p:bldP spid="53" grpId="0"/>
      <p:bldP spid="63" grpId="0"/>
      <p:bldP spid="73" grpId="0"/>
      <p:bldP spid="105" grpId="0"/>
      <p:bldP spid="106" grpId="0" animBg="1"/>
      <p:bldP spid="111" grpId="0"/>
      <p:bldP spid="129" grpId="0"/>
      <p:bldP spid="132" grpId="0" animBg="1"/>
      <p:bldP spid="134" grpId="0"/>
      <p:bldP spid="137" grpId="0"/>
      <p:bldP spid="148" grpId="0"/>
      <p:bldP spid="3" grpId="0"/>
      <p:bldP spid="58" grpId="0"/>
      <p:bldP spid="5" grpId="0"/>
      <p:bldP spid="64" grpId="0" animBg="1"/>
      <p:bldP spid="69" grpId="0"/>
      <p:bldP spid="12" grpId="0"/>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456177" y="4207160"/>
            <a:ext cx="1642879" cy="122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ttangolo 2"/>
          <p:cNvSpPr/>
          <p:nvPr/>
        </p:nvSpPr>
        <p:spPr>
          <a:xfrm>
            <a:off x="404498" y="1099006"/>
            <a:ext cx="10572065" cy="1616882"/>
          </a:xfrm>
          <a:custGeom>
            <a:avLst/>
            <a:gdLst>
              <a:gd name="connsiteX0" fmla="*/ 0 w 8176384"/>
              <a:gd name="connsiteY0" fmla="*/ 0 h 1616882"/>
              <a:gd name="connsiteX1" fmla="*/ 8176384 w 8176384"/>
              <a:gd name="connsiteY1" fmla="*/ 0 h 1616882"/>
              <a:gd name="connsiteX2" fmla="*/ 8176384 w 8176384"/>
              <a:gd name="connsiteY2" fmla="*/ 1616882 h 1616882"/>
              <a:gd name="connsiteX3" fmla="*/ 0 w 8176384"/>
              <a:gd name="connsiteY3" fmla="*/ 1616882 h 1616882"/>
              <a:gd name="connsiteX4" fmla="*/ 0 w 8176384"/>
              <a:gd name="connsiteY4" fmla="*/ 0 h 1616882"/>
              <a:gd name="connsiteX0" fmla="*/ 0 w 8176384"/>
              <a:gd name="connsiteY0" fmla="*/ 0 h 5704250"/>
              <a:gd name="connsiteX1" fmla="*/ 8176384 w 8176384"/>
              <a:gd name="connsiteY1" fmla="*/ 0 h 5704250"/>
              <a:gd name="connsiteX2" fmla="*/ 8139808 w 8176384"/>
              <a:gd name="connsiteY2" fmla="*/ 5704250 h 5704250"/>
              <a:gd name="connsiteX3" fmla="*/ 0 w 8176384"/>
              <a:gd name="connsiteY3" fmla="*/ 1616882 h 5704250"/>
              <a:gd name="connsiteX4" fmla="*/ 0 w 8176384"/>
              <a:gd name="connsiteY4" fmla="*/ 0 h 5704250"/>
              <a:gd name="connsiteX0" fmla="*/ 0 w 8176384"/>
              <a:gd name="connsiteY0" fmla="*/ 0 h 5704250"/>
              <a:gd name="connsiteX1" fmla="*/ 8176384 w 8176384"/>
              <a:gd name="connsiteY1" fmla="*/ 0 h 5704250"/>
              <a:gd name="connsiteX2" fmla="*/ 8139808 w 8176384"/>
              <a:gd name="connsiteY2" fmla="*/ 5704250 h 5704250"/>
              <a:gd name="connsiteX3" fmla="*/ 6377903 w 8176384"/>
              <a:gd name="connsiteY3" fmla="*/ 4808018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2766023 w 8176384"/>
              <a:gd name="connsiteY4" fmla="*/ 380217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5152607 w 8176384"/>
              <a:gd name="connsiteY4" fmla="*/ 160761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52607 w 8176384"/>
              <a:gd name="connsiteY3" fmla="*/ 1607618 h 5704250"/>
              <a:gd name="connsiteX4" fmla="*/ 0 w 8176384"/>
              <a:gd name="connsiteY4" fmla="*/ 1616882 h 5704250"/>
              <a:gd name="connsiteX5" fmla="*/ 0 w 8176384"/>
              <a:gd name="connsiteY5" fmla="*/ 0 h 5704250"/>
              <a:gd name="connsiteX0" fmla="*/ 0 w 8176384"/>
              <a:gd name="connsiteY0" fmla="*/ 0 h 1616882"/>
              <a:gd name="connsiteX1" fmla="*/ 8176384 w 8176384"/>
              <a:gd name="connsiteY1" fmla="*/ 0 h 1616882"/>
              <a:gd name="connsiteX2" fmla="*/ 5152607 w 8176384"/>
              <a:gd name="connsiteY2" fmla="*/ 1607618 h 1616882"/>
              <a:gd name="connsiteX3" fmla="*/ 0 w 8176384"/>
              <a:gd name="connsiteY3" fmla="*/ 1616882 h 1616882"/>
              <a:gd name="connsiteX4" fmla="*/ 0 w 8176384"/>
              <a:gd name="connsiteY4" fmla="*/ 0 h 1616882"/>
              <a:gd name="connsiteX0" fmla="*/ 0 w 8197258"/>
              <a:gd name="connsiteY0" fmla="*/ 0 h 1616882"/>
              <a:gd name="connsiteX1" fmla="*/ 8176384 w 8197258"/>
              <a:gd name="connsiteY1" fmla="*/ 0 h 1616882"/>
              <a:gd name="connsiteX2" fmla="*/ 8197258 w 8197258"/>
              <a:gd name="connsiteY2" fmla="*/ 1607618 h 1616882"/>
              <a:gd name="connsiteX3" fmla="*/ 0 w 8197258"/>
              <a:gd name="connsiteY3" fmla="*/ 1616882 h 1616882"/>
              <a:gd name="connsiteX4" fmla="*/ 0 w 8197258"/>
              <a:gd name="connsiteY4" fmla="*/ 0 h 161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7258" h="1616882">
                <a:moveTo>
                  <a:pt x="0" y="0"/>
                </a:moveTo>
                <a:lnTo>
                  <a:pt x="8176384" y="0"/>
                </a:lnTo>
                <a:lnTo>
                  <a:pt x="8197258" y="1607618"/>
                </a:lnTo>
                <a:lnTo>
                  <a:pt x="0" y="1616882"/>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30"/>
          <p:cNvSpPr/>
          <p:nvPr/>
        </p:nvSpPr>
        <p:spPr>
          <a:xfrm>
            <a:off x="349276" y="2939506"/>
            <a:ext cx="10725911" cy="3784162"/>
          </a:xfrm>
          <a:custGeom>
            <a:avLst/>
            <a:gdLst>
              <a:gd name="connsiteX0" fmla="*/ 0 w 8263289"/>
              <a:gd name="connsiteY0" fmla="*/ 0 h 2191468"/>
              <a:gd name="connsiteX1" fmla="*/ 8263289 w 8263289"/>
              <a:gd name="connsiteY1" fmla="*/ 0 h 2191468"/>
              <a:gd name="connsiteX2" fmla="*/ 8263289 w 8263289"/>
              <a:gd name="connsiteY2" fmla="*/ 2191468 h 2191468"/>
              <a:gd name="connsiteX3" fmla="*/ 0 w 8263289"/>
              <a:gd name="connsiteY3" fmla="*/ 2191468 h 2191468"/>
              <a:gd name="connsiteX4" fmla="*/ 0 w 8263289"/>
              <a:gd name="connsiteY4" fmla="*/ 0 h 2191468"/>
              <a:gd name="connsiteX0" fmla="*/ 0 w 8263289"/>
              <a:gd name="connsiteY0" fmla="*/ 31714 h 2223182"/>
              <a:gd name="connsiteX1" fmla="*/ 157081 w 8263289"/>
              <a:gd name="connsiteY1" fmla="*/ 0 h 2223182"/>
              <a:gd name="connsiteX2" fmla="*/ 8263289 w 8263289"/>
              <a:gd name="connsiteY2" fmla="*/ 31714 h 2223182"/>
              <a:gd name="connsiteX3" fmla="*/ 8263289 w 8263289"/>
              <a:gd name="connsiteY3" fmla="*/ 2223182 h 2223182"/>
              <a:gd name="connsiteX4" fmla="*/ 0 w 8263289"/>
              <a:gd name="connsiteY4" fmla="*/ 2223182 h 2223182"/>
              <a:gd name="connsiteX5" fmla="*/ 0 w 8263289"/>
              <a:gd name="connsiteY5" fmla="*/ 31714 h 2223182"/>
              <a:gd name="connsiteX0" fmla="*/ 0 w 8263289"/>
              <a:gd name="connsiteY0" fmla="*/ 1659346 h 3850814"/>
              <a:gd name="connsiteX1" fmla="*/ 1803001 w 8263289"/>
              <a:gd name="connsiteY1" fmla="*/ 0 h 3850814"/>
              <a:gd name="connsiteX2" fmla="*/ 8263289 w 8263289"/>
              <a:gd name="connsiteY2" fmla="*/ 1659346 h 3850814"/>
              <a:gd name="connsiteX3" fmla="*/ 8263289 w 8263289"/>
              <a:gd name="connsiteY3" fmla="*/ 3850814 h 3850814"/>
              <a:gd name="connsiteX4" fmla="*/ 0 w 8263289"/>
              <a:gd name="connsiteY4" fmla="*/ 3850814 h 3850814"/>
              <a:gd name="connsiteX5" fmla="*/ 0 w 8263289"/>
              <a:gd name="connsiteY5" fmla="*/ 1659346 h 3850814"/>
              <a:gd name="connsiteX0" fmla="*/ 0 w 8272433"/>
              <a:gd name="connsiteY0" fmla="*/ 0 h 3873964"/>
              <a:gd name="connsiteX1" fmla="*/ 1812145 w 8272433"/>
              <a:gd name="connsiteY1" fmla="*/ 23150 h 3873964"/>
              <a:gd name="connsiteX2" fmla="*/ 8272433 w 8272433"/>
              <a:gd name="connsiteY2" fmla="*/ 1682496 h 3873964"/>
              <a:gd name="connsiteX3" fmla="*/ 8272433 w 8272433"/>
              <a:gd name="connsiteY3" fmla="*/ 3873964 h 3873964"/>
              <a:gd name="connsiteX4" fmla="*/ 9144 w 8272433"/>
              <a:gd name="connsiteY4" fmla="*/ 3873964 h 3873964"/>
              <a:gd name="connsiteX5" fmla="*/ 0 w 8272433"/>
              <a:gd name="connsiteY5" fmla="*/ 0 h 3873964"/>
              <a:gd name="connsiteX0" fmla="*/ 0 w 8272433"/>
              <a:gd name="connsiteY0" fmla="*/ 0 h 3873964"/>
              <a:gd name="connsiteX1" fmla="*/ 1812145 w 8272433"/>
              <a:gd name="connsiteY1" fmla="*/ 23150 h 3873964"/>
              <a:gd name="connsiteX2" fmla="*/ 1885297 w 8272433"/>
              <a:gd name="connsiteY2" fmla="*/ 50582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5126897 w 8272433"/>
              <a:gd name="connsiteY3" fmla="*/ 1691640 h 3873964"/>
              <a:gd name="connsiteX4" fmla="*/ 8272433 w 8272433"/>
              <a:gd name="connsiteY4" fmla="*/ 3873964 h 3873964"/>
              <a:gd name="connsiteX5" fmla="*/ 9144 w 8272433"/>
              <a:gd name="connsiteY5" fmla="*/ 3873964 h 3873964"/>
              <a:gd name="connsiteX6" fmla="*/ 0 w 8272433"/>
              <a:gd name="connsiteY6" fmla="*/ 0 h 3873964"/>
              <a:gd name="connsiteX0" fmla="*/ 0 w 5154329"/>
              <a:gd name="connsiteY0" fmla="*/ 0 h 3883108"/>
              <a:gd name="connsiteX1" fmla="*/ 1812145 w 5154329"/>
              <a:gd name="connsiteY1" fmla="*/ 23150 h 3883108"/>
              <a:gd name="connsiteX2" fmla="*/ 1803001 w 5154329"/>
              <a:gd name="connsiteY2" fmla="*/ 1687358 h 3883108"/>
              <a:gd name="connsiteX3" fmla="*/ 5126897 w 5154329"/>
              <a:gd name="connsiteY3" fmla="*/ 1691640 h 3883108"/>
              <a:gd name="connsiteX4" fmla="*/ 5154329 w 5154329"/>
              <a:gd name="connsiteY4" fmla="*/ 3883108 h 3883108"/>
              <a:gd name="connsiteX5" fmla="*/ 9144 w 5154329"/>
              <a:gd name="connsiteY5" fmla="*/ 3873964 h 3883108"/>
              <a:gd name="connsiteX6" fmla="*/ 0 w 5154329"/>
              <a:gd name="connsiteY6" fmla="*/ 0 h 3883108"/>
              <a:gd name="connsiteX0" fmla="*/ 0 w 5126897"/>
              <a:gd name="connsiteY0" fmla="*/ 0 h 3883108"/>
              <a:gd name="connsiteX1" fmla="*/ 1812145 w 5126897"/>
              <a:gd name="connsiteY1" fmla="*/ 23150 h 3883108"/>
              <a:gd name="connsiteX2" fmla="*/ 1803001 w 5126897"/>
              <a:gd name="connsiteY2" fmla="*/ 1687358 h 3883108"/>
              <a:gd name="connsiteX3" fmla="*/ 5126897 w 5126897"/>
              <a:gd name="connsiteY3" fmla="*/ 1691640 h 3883108"/>
              <a:gd name="connsiteX4" fmla="*/ 5126897 w 5126897"/>
              <a:gd name="connsiteY4" fmla="*/ 3883108 h 3883108"/>
              <a:gd name="connsiteX5" fmla="*/ 9144 w 5126897"/>
              <a:gd name="connsiteY5" fmla="*/ 3873964 h 3883108"/>
              <a:gd name="connsiteX6" fmla="*/ 0 w 5126897"/>
              <a:gd name="connsiteY6" fmla="*/ 0 h 3883108"/>
              <a:gd name="connsiteX0" fmla="*/ 0 w 5126897"/>
              <a:gd name="connsiteY0" fmla="*/ 0 h 3873964"/>
              <a:gd name="connsiteX1" fmla="*/ 1812145 w 5126897"/>
              <a:gd name="connsiteY1" fmla="*/ 23150 h 3873964"/>
              <a:gd name="connsiteX2" fmla="*/ 1803001 w 5126897"/>
              <a:gd name="connsiteY2" fmla="*/ 1687358 h 3873964"/>
              <a:gd name="connsiteX3" fmla="*/ 5126897 w 5126897"/>
              <a:gd name="connsiteY3" fmla="*/ 1691640 h 3873964"/>
              <a:gd name="connsiteX4" fmla="*/ 5026313 w 5126897"/>
              <a:gd name="connsiteY4" fmla="*/ 3873964 h 3873964"/>
              <a:gd name="connsiteX5" fmla="*/ 9144 w 5126897"/>
              <a:gd name="connsiteY5" fmla="*/ 3873964 h 3873964"/>
              <a:gd name="connsiteX6" fmla="*/ 0 w 5126897"/>
              <a:gd name="connsiteY6" fmla="*/ 0 h 3873964"/>
              <a:gd name="connsiteX0" fmla="*/ 0 w 5026313"/>
              <a:gd name="connsiteY0" fmla="*/ 0 h 3873964"/>
              <a:gd name="connsiteX1" fmla="*/ 1812145 w 5026313"/>
              <a:gd name="connsiteY1" fmla="*/ 23150 h 3873964"/>
              <a:gd name="connsiteX2" fmla="*/ 1803001 w 5026313"/>
              <a:gd name="connsiteY2" fmla="*/ 1687358 h 3873964"/>
              <a:gd name="connsiteX3" fmla="*/ 4989737 w 5026313"/>
              <a:gd name="connsiteY3" fmla="*/ 1682496 h 3873964"/>
              <a:gd name="connsiteX4" fmla="*/ 5026313 w 5026313"/>
              <a:gd name="connsiteY4" fmla="*/ 3873964 h 3873964"/>
              <a:gd name="connsiteX5" fmla="*/ 9144 w 5026313"/>
              <a:gd name="connsiteY5" fmla="*/ 3873964 h 3873964"/>
              <a:gd name="connsiteX6" fmla="*/ 0 w 5026313"/>
              <a:gd name="connsiteY6" fmla="*/ 0 h 3873964"/>
              <a:gd name="connsiteX0" fmla="*/ 0 w 4989737"/>
              <a:gd name="connsiteY0" fmla="*/ 0 h 3873964"/>
              <a:gd name="connsiteX1" fmla="*/ 1812145 w 4989737"/>
              <a:gd name="connsiteY1" fmla="*/ 23150 h 3873964"/>
              <a:gd name="connsiteX2" fmla="*/ 1803001 w 4989737"/>
              <a:gd name="connsiteY2" fmla="*/ 1687358 h 3873964"/>
              <a:gd name="connsiteX3" fmla="*/ 4989737 w 4989737"/>
              <a:gd name="connsiteY3" fmla="*/ 1682496 h 3873964"/>
              <a:gd name="connsiteX4" fmla="*/ 4880009 w 4989737"/>
              <a:gd name="connsiteY4" fmla="*/ 3864820 h 3873964"/>
              <a:gd name="connsiteX5" fmla="*/ 9144 w 4989737"/>
              <a:gd name="connsiteY5" fmla="*/ 3873964 h 3873964"/>
              <a:gd name="connsiteX6" fmla="*/ 0 w 4989737"/>
              <a:gd name="connsiteY6" fmla="*/ 0 h 3873964"/>
              <a:gd name="connsiteX0" fmla="*/ 0 w 4889153"/>
              <a:gd name="connsiteY0" fmla="*/ 0 h 3873964"/>
              <a:gd name="connsiteX1" fmla="*/ 1812145 w 4889153"/>
              <a:gd name="connsiteY1" fmla="*/ 23150 h 3873964"/>
              <a:gd name="connsiteX2" fmla="*/ 1803001 w 4889153"/>
              <a:gd name="connsiteY2" fmla="*/ 1687358 h 3873964"/>
              <a:gd name="connsiteX3" fmla="*/ 4889153 w 4889153"/>
              <a:gd name="connsiteY3" fmla="*/ 1700784 h 3873964"/>
              <a:gd name="connsiteX4" fmla="*/ 4880009 w 4889153"/>
              <a:gd name="connsiteY4" fmla="*/ 3864820 h 3873964"/>
              <a:gd name="connsiteX5" fmla="*/ 9144 w 4889153"/>
              <a:gd name="connsiteY5" fmla="*/ 3873964 h 3873964"/>
              <a:gd name="connsiteX6" fmla="*/ 0 w 4889153"/>
              <a:gd name="connsiteY6" fmla="*/ 0 h 3873964"/>
              <a:gd name="connsiteX0" fmla="*/ 0 w 8315641"/>
              <a:gd name="connsiteY0" fmla="*/ 0 h 3873964"/>
              <a:gd name="connsiteX1" fmla="*/ 1812145 w 8315641"/>
              <a:gd name="connsiteY1" fmla="*/ 23150 h 3873964"/>
              <a:gd name="connsiteX2" fmla="*/ 1803001 w 8315641"/>
              <a:gd name="connsiteY2" fmla="*/ 1687358 h 3873964"/>
              <a:gd name="connsiteX3" fmla="*/ 8315641 w 8315641"/>
              <a:gd name="connsiteY3" fmla="*/ 1690736 h 3873964"/>
              <a:gd name="connsiteX4" fmla="*/ 4880009 w 8315641"/>
              <a:gd name="connsiteY4" fmla="*/ 3864820 h 3873964"/>
              <a:gd name="connsiteX5" fmla="*/ 9144 w 8315641"/>
              <a:gd name="connsiteY5" fmla="*/ 3873964 h 3873964"/>
              <a:gd name="connsiteX6" fmla="*/ 0 w 8315641"/>
              <a:gd name="connsiteY6" fmla="*/ 0 h 3873964"/>
              <a:gd name="connsiteX0" fmla="*/ 0 w 8316545"/>
              <a:gd name="connsiteY0" fmla="*/ 0 h 3884916"/>
              <a:gd name="connsiteX1" fmla="*/ 1812145 w 8316545"/>
              <a:gd name="connsiteY1" fmla="*/ 23150 h 3884916"/>
              <a:gd name="connsiteX2" fmla="*/ 1803001 w 8316545"/>
              <a:gd name="connsiteY2" fmla="*/ 1687358 h 3884916"/>
              <a:gd name="connsiteX3" fmla="*/ 8315641 w 8316545"/>
              <a:gd name="connsiteY3" fmla="*/ 1690736 h 3884916"/>
              <a:gd name="connsiteX4" fmla="*/ 8316545 w 8316545"/>
              <a:gd name="connsiteY4" fmla="*/ 3884916 h 3884916"/>
              <a:gd name="connsiteX5" fmla="*/ 9144 w 8316545"/>
              <a:gd name="connsiteY5" fmla="*/ 3873964 h 3884916"/>
              <a:gd name="connsiteX6" fmla="*/ 0 w 8316545"/>
              <a:gd name="connsiteY6" fmla="*/ 0 h 388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16545" h="3884916">
                <a:moveTo>
                  <a:pt x="0" y="0"/>
                </a:moveTo>
                <a:lnTo>
                  <a:pt x="1812145" y="23150"/>
                </a:lnTo>
                <a:lnTo>
                  <a:pt x="1803001" y="1687358"/>
                </a:lnTo>
                <a:lnTo>
                  <a:pt x="8315641" y="1690736"/>
                </a:lnTo>
                <a:cubicBezTo>
                  <a:pt x="8315942" y="2422129"/>
                  <a:pt x="8316244" y="3153523"/>
                  <a:pt x="8316545" y="3884916"/>
                </a:cubicBezTo>
                <a:lnTo>
                  <a:pt x="9144" y="3873964"/>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4759444" y="4602558"/>
            <a:ext cx="2848600" cy="400110"/>
          </a:xfrm>
          <a:prstGeom prst="rect">
            <a:avLst/>
          </a:prstGeom>
          <a:noFill/>
        </p:spPr>
        <p:txBody>
          <a:bodyPr wrap="none" rtlCol="0">
            <a:spAutoFit/>
          </a:bodyPr>
          <a:lstStyle/>
          <a:p>
            <a:r>
              <a:rPr lang="it-IT" sz="2000" b="1" dirty="0">
                <a:solidFill>
                  <a:srgbClr val="FF0000"/>
                </a:solidFill>
              </a:rPr>
              <a:t>1</a:t>
            </a:r>
            <a:r>
              <a:rPr lang="it-IT" sz="2000" b="1" baseline="30000" dirty="0">
                <a:solidFill>
                  <a:srgbClr val="FF0000"/>
                </a:solidFill>
              </a:rPr>
              <a:t>st</a:t>
            </a:r>
            <a:r>
              <a:rPr lang="it-IT" sz="2000" b="1" dirty="0">
                <a:solidFill>
                  <a:srgbClr val="FF0000"/>
                </a:solidFill>
              </a:rPr>
              <a:t> PART OF THE LECTURE</a:t>
            </a:r>
          </a:p>
        </p:txBody>
      </p:sp>
      <p:sp>
        <p:nvSpPr>
          <p:cNvPr id="33" name="CasellaDiTesto 32"/>
          <p:cNvSpPr txBox="1"/>
          <p:nvPr/>
        </p:nvSpPr>
        <p:spPr>
          <a:xfrm>
            <a:off x="5030814" y="1049839"/>
            <a:ext cx="2905026" cy="400110"/>
          </a:xfrm>
          <a:prstGeom prst="rect">
            <a:avLst/>
          </a:prstGeom>
          <a:noFill/>
        </p:spPr>
        <p:txBody>
          <a:bodyPr wrap="none" rtlCol="0">
            <a:spAutoFit/>
          </a:bodyPr>
          <a:lstStyle/>
          <a:p>
            <a:r>
              <a:rPr lang="it-IT" sz="2000" b="1" dirty="0">
                <a:solidFill>
                  <a:srgbClr val="FF0000"/>
                </a:solidFill>
              </a:rPr>
              <a:t>2</a:t>
            </a:r>
            <a:r>
              <a:rPr lang="it-IT" sz="2000" b="1" baseline="30000" dirty="0">
                <a:solidFill>
                  <a:srgbClr val="FF0000"/>
                </a:solidFill>
              </a:rPr>
              <a:t>nd</a:t>
            </a:r>
            <a:r>
              <a:rPr lang="it-IT" sz="2000" b="1" dirty="0">
                <a:solidFill>
                  <a:srgbClr val="FF0000"/>
                </a:solidFill>
              </a:rPr>
              <a:t> PART OF THE LECTURE</a:t>
            </a:r>
          </a:p>
        </p:txBody>
      </p:sp>
    </p:spTree>
    <p:extLst>
      <p:ext uri="{BB962C8B-B14F-4D97-AF65-F5344CB8AC3E}">
        <p14:creationId xmlns:p14="http://schemas.microsoft.com/office/powerpoint/2010/main" val="316948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10"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par>
                                <p:cTn id="52" presetID="10"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0" presetClass="entr" presetSubtype="0"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fade">
                                      <p:cBhvr>
                                        <p:cTn id="72" dur="500"/>
                                        <p:tgtEl>
                                          <p:spTgt spid="6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par>
                                <p:cTn id="76" presetID="10" presetClass="entr" presetSubtype="0"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11" grpId="0"/>
      <p:bldP spid="45" grpId="0"/>
      <p:bldP spid="57" grpId="0" animBg="1"/>
      <p:bldP spid="58" grpId="0"/>
      <p:bldP spid="59" grpId="0"/>
      <p:bldP spid="60" grpId="0" animBg="1"/>
      <p:bldP spid="3" grpId="0" animBg="1"/>
      <p:bldP spid="31" grpId="0" animBg="1"/>
      <p:bldP spid="4"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0" name="Object 28"/>
              <p:cNvSpPr txBox="1"/>
              <p:nvPr/>
            </p:nvSpPr>
            <p:spPr bwMode="auto">
              <a:xfrm>
                <a:off x="147363" y="2272593"/>
                <a:ext cx="2018255" cy="31908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𝑡</m:t>
                          </m:r>
                          <m:r>
                            <a:rPr lang="en-US" sz="1600" i="1">
                              <a:solidFill>
                                <a:srgbClr val="000000"/>
                              </a:solidFill>
                              <a:latin typeface="Cambria Math" panose="02040503050406030204" pitchFamily="18" charset="0"/>
                            </a:rPr>
                            <m:t>−</m:t>
                          </m:r>
                          <m:r>
                            <m:rPr>
                              <m:sty m:val="p"/>
                            </m:rPr>
                            <a:rPr lang="en-US" sz="1600" i="1">
                              <a:solidFill>
                                <a:srgbClr val="000000"/>
                              </a:solidFill>
                              <a:latin typeface="Cambria Math" panose="02040503050406030204" pitchFamily="18" charset="0"/>
                            </a:rPr>
                            <m:t>Δ</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𝑡</m:t>
                              </m:r>
                            </m:e>
                            <m:sub>
                              <m:r>
                                <a:rPr lang="en-US" sz="1600" i="1">
                                  <a:solidFill>
                                    <a:srgbClr val="000000"/>
                                  </a:solidFill>
                                  <a:latin typeface="Cambria Math" panose="02040503050406030204" pitchFamily="18" charset="0"/>
                                </a:rPr>
                                <m:t>𝑠</m:t>
                              </m:r>
                            </m:sub>
                          </m:sSub>
                        </m:e>
                      </m:d>
                    </m:oMath>
                  </m:oMathPara>
                </a14:m>
                <a:endParaRPr lang="en-US" sz="1600" dirty="0"/>
              </a:p>
            </p:txBody>
          </p:sp>
        </mc:Choice>
        <mc:Fallback xmlns="">
          <p:sp>
            <p:nvSpPr>
              <p:cNvPr id="40" name="Object 28"/>
              <p:cNvSpPr txBox="1">
                <a:spLocks noRot="1" noChangeAspect="1" noMove="1" noResize="1" noEditPoints="1" noAdjustHandles="1" noChangeArrowheads="1" noChangeShapeType="1" noTextEdit="1"/>
              </p:cNvSpPr>
              <p:nvPr/>
            </p:nvSpPr>
            <p:spPr bwMode="auto">
              <a:xfrm>
                <a:off x="147363" y="2272593"/>
                <a:ext cx="2018255" cy="319087"/>
              </a:xfrm>
              <a:prstGeom prst="rect">
                <a:avLst/>
              </a:prstGeom>
              <a:blipFill>
                <a:blip r:embed="rId2"/>
                <a:stretch>
                  <a:fillRect b="-9615"/>
                </a:stretch>
              </a:blipFill>
            </p:spPr>
            <p:txBody>
              <a:bodyPr/>
              <a:lstStyle/>
              <a:p>
                <a:r>
                  <a:rPr lang="en-US">
                    <a:noFill/>
                  </a:rPr>
                  <a:t> </a:t>
                </a:r>
              </a:p>
            </p:txBody>
          </p:sp>
        </mc:Fallback>
      </mc:AlternateContent>
      <p:sp>
        <p:nvSpPr>
          <p:cNvPr id="113" name="Text Box 19"/>
          <p:cNvSpPr txBox="1">
            <a:spLocks noChangeArrowheads="1"/>
          </p:cNvSpPr>
          <p:nvPr/>
        </p:nvSpPr>
        <p:spPr bwMode="auto">
          <a:xfrm>
            <a:off x="15333" y="749952"/>
            <a:ext cx="9108630" cy="307777"/>
          </a:xfrm>
          <a:prstGeom prst="rect">
            <a:avLst/>
          </a:prstGeom>
          <a:noFill/>
          <a:ln w="9525">
            <a:noFill/>
            <a:miter lim="800000"/>
            <a:headEnd/>
            <a:tailEnd/>
          </a:ln>
          <a:effectLst/>
        </p:spPr>
        <p:txBody>
          <a:bodyPr wrap="square">
            <a:spAutoFit/>
          </a:bodyPr>
          <a:lstStyle/>
          <a:p>
            <a:pPr algn="just"/>
            <a:r>
              <a:rPr lang="en-US" sz="1400" dirty="0"/>
              <a:t>On the other hand we have that the</a:t>
            </a:r>
            <a:r>
              <a:rPr lang="en-US" sz="1400" b="1" dirty="0"/>
              <a:t> phase variation per cell </a:t>
            </a:r>
            <a:r>
              <a:rPr lang="en-US" sz="1400" dirty="0"/>
              <a:t>of a generic particle and of a synchronous particle are:</a:t>
            </a:r>
          </a:p>
        </p:txBody>
      </p:sp>
      <mc:AlternateContent xmlns:mc="http://schemas.openxmlformats.org/markup-compatibility/2006" xmlns:a14="http://schemas.microsoft.com/office/drawing/2010/main">
        <mc:Choice Requires="a14">
          <p:sp>
            <p:nvSpPr>
              <p:cNvPr id="130" name="Oggetto 129"/>
              <p:cNvSpPr txBox="1"/>
              <p:nvPr/>
            </p:nvSpPr>
            <p:spPr bwMode="auto">
              <a:xfrm>
                <a:off x="264000" y="1077913"/>
                <a:ext cx="1370013" cy="6969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𝑡</m:t>
                                  </m:r>
                                </m:e>
                                <m:sub>
                                  <m:r>
                                    <a:rPr lang="en-US" i="1">
                                      <a:solidFill>
                                        <a:srgbClr val="000000"/>
                                      </a:solidFill>
                                      <a:latin typeface="Cambria Math" panose="02040503050406030204" pitchFamily="18" charset="0"/>
                                    </a:rPr>
                                    <m:t>𝑠</m:t>
                                  </m:r>
                                </m:sub>
                              </m:sSub>
                            </m:e>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ea typeface="Cambria Math" panose="02040503050406030204" pitchFamily="18" charset="0"/>
                                </a:rPr>
                                <m:t>𝜙</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𝑡</m:t>
                              </m:r>
                            </m:e>
                          </m:eqArr>
                        </m:e>
                      </m:d>
                    </m:oMath>
                  </m:oMathPara>
                </a14:m>
                <a:endParaRPr lang="en-US" dirty="0"/>
              </a:p>
            </p:txBody>
          </p:sp>
        </mc:Choice>
        <mc:Fallback xmlns="">
          <p:sp>
            <p:nvSpPr>
              <p:cNvPr id="130" name="Oggetto 129"/>
              <p:cNvSpPr txBox="1">
                <a:spLocks noRot="1" noChangeAspect="1" noMove="1" noResize="1" noEditPoints="1" noAdjustHandles="1" noChangeArrowheads="1" noChangeShapeType="1" noTextEdit="1"/>
              </p:cNvSpPr>
              <p:nvPr/>
            </p:nvSpPr>
            <p:spPr bwMode="auto">
              <a:xfrm>
                <a:off x="264000" y="1077913"/>
                <a:ext cx="1370013" cy="696912"/>
              </a:xfrm>
              <a:prstGeom prst="rect">
                <a:avLst/>
              </a:prstGeom>
              <a:blipFill>
                <a:blip r:embed="rId3"/>
                <a:stretch>
                  <a:fillRect r="-1555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1" name="Oggetto 130"/>
              <p:cNvSpPr txBox="1"/>
              <p:nvPr/>
            </p:nvSpPr>
            <p:spPr bwMode="auto">
              <a:xfrm>
                <a:off x="6162764" y="2093001"/>
                <a:ext cx="5607700" cy="6810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𝑡</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𝑡</m:t>
                                  </m:r>
                                </m:e>
                                <m:sub>
                                  <m:r>
                                    <a:rPr lang="en-US" sz="1600" i="1">
                                      <a:solidFill>
                                        <a:srgbClr val="000000"/>
                                      </a:solidFill>
                                      <a:latin typeface="Cambria Math" panose="02040503050406030204" pitchFamily="18" charset="0"/>
                                    </a:rPr>
                                    <m:t>𝑠</m:t>
                                  </m:r>
                                </m:sub>
                              </m:sSub>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e>
                      </m:d>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𝑣</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𝑣</m:t>
                                  </m:r>
                                </m:e>
                                <m:sub>
                                  <m:r>
                                    <a:rPr lang="en-US" sz="1600" i="1">
                                      <a:solidFill>
                                        <a:srgbClr val="000000"/>
                                      </a:solidFill>
                                      <a:latin typeface="Cambria Math" panose="02040503050406030204" pitchFamily="18" charset="0"/>
                                    </a:rPr>
                                    <m:t>𝑠</m:t>
                                  </m:r>
                                </m:sub>
                              </m:sSub>
                            </m:den>
                          </m:f>
                        </m:e>
                      </m:d>
                      <m:r>
                        <a:rPr lang="en-US" sz="1600" i="1">
                          <a:solidFill>
                            <a:srgbClr val="000000"/>
                          </a:solidFill>
                          <a:latin typeface="Cambria Math" panose="02040503050406030204" pitchFamily="18" charset="0"/>
                        </a:rPr>
                        <m:t>⥂</m:t>
                      </m:r>
                      <m:limLow>
                        <m:limLowPr>
                          <m:ctrlPr>
                            <a:rPr lang="en-US" sz="1600" i="1">
                              <a:solidFill>
                                <a:srgbClr val="000000"/>
                              </a:solidFill>
                              <a:latin typeface="Cambria Math" panose="02040503050406030204" pitchFamily="18" charset="0"/>
                            </a:rPr>
                          </m:ctrlPr>
                        </m:limLowPr>
                        <m:e>
                          <m:groupChr>
                            <m:groupChrPr>
                              <m:chr m:val="⏟"/>
                              <m:ctrlPr>
                                <a:rPr lang="en-US" sz="1600" i="1">
                                  <a:solidFill>
                                    <a:srgbClr val="000000"/>
                                  </a:solidFill>
                                  <a:latin typeface="Cambria Math" panose="02040503050406030204" pitchFamily="18" charset="0"/>
                                </a:rPr>
                              </m:ctrlPr>
                            </m:groupChrPr>
                            <m:e>
                              <m:r>
                                <a:rPr lang="en-US" sz="1600" i="1">
                                  <a:solidFill>
                                    <a:srgbClr val="000000"/>
                                  </a:solidFill>
                                  <a:latin typeface="Cambria Math" panose="02040503050406030204" pitchFamily="18" charset="0"/>
                                </a:rPr>
                                <m:t>≅</m:t>
                              </m:r>
                            </m:e>
                          </m:groupChr>
                        </m:e>
                        <m:lim>
                          <m:r>
                            <a:rPr lang="en-US" sz="1600" i="1">
                              <a:solidFill>
                                <a:srgbClr val="000000"/>
                              </a:solidFill>
                              <a:latin typeface="Cambria Math" panose="02040503050406030204" pitchFamily="18" charset="0"/>
                            </a:rPr>
                            <m:t>𝑀𝐴𝑇</m:t>
                          </m:r>
                        </m:lim>
                      </m:limLow>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r>
                        <a:rPr lang="en-US" sz="1600" i="1">
                          <a:solidFill>
                            <a:srgbClr val="000000"/>
                          </a:solidFill>
                          <a:latin typeface="Cambria Math" panose="02040503050406030204" pitchFamily="18" charset="0"/>
                        </a:rPr>
                        <m:t>𝑤</m:t>
                      </m:r>
                    </m:oMath>
                  </m:oMathPara>
                </a14:m>
                <a:endParaRPr lang="en-US" sz="1600" dirty="0"/>
              </a:p>
            </p:txBody>
          </p:sp>
        </mc:Choice>
        <mc:Fallback xmlns="">
          <p:sp>
            <p:nvSpPr>
              <p:cNvPr id="131" name="Oggetto 130"/>
              <p:cNvSpPr txBox="1">
                <a:spLocks noRot="1" noChangeAspect="1" noMove="1" noResize="1" noEditPoints="1" noAdjustHandles="1" noChangeArrowheads="1" noChangeShapeType="1" noTextEdit="1"/>
              </p:cNvSpPr>
              <p:nvPr/>
            </p:nvSpPr>
            <p:spPr bwMode="auto">
              <a:xfrm>
                <a:off x="6162764" y="2093001"/>
                <a:ext cx="5607700" cy="681038"/>
              </a:xfrm>
              <a:prstGeom prst="rect">
                <a:avLst/>
              </a:prstGeom>
              <a:blipFill>
                <a:blip r:embed="rId4"/>
                <a:stretch>
                  <a:fillRect/>
                </a:stretch>
              </a:blipFill>
              <a:ln>
                <a:noFill/>
              </a:ln>
            </p:spPr>
            <p:txBody>
              <a:bodyPr/>
              <a:lstStyle/>
              <a:p>
                <a:r>
                  <a:rPr lang="en-US">
                    <a:noFill/>
                  </a:rPr>
                  <a:t> </a:t>
                </a:r>
              </a:p>
            </p:txBody>
          </p:sp>
        </mc:Fallback>
      </mc:AlternateContent>
      <p:sp>
        <p:nvSpPr>
          <p:cNvPr id="160" name="CasellaDiTesto 159"/>
          <p:cNvSpPr txBox="1"/>
          <p:nvPr/>
        </p:nvSpPr>
        <p:spPr>
          <a:xfrm>
            <a:off x="8386015" y="1300320"/>
            <a:ext cx="1775859" cy="523220"/>
          </a:xfrm>
          <a:prstGeom prst="rect">
            <a:avLst/>
          </a:prstGeom>
          <a:noFill/>
        </p:spPr>
        <p:txBody>
          <a:bodyPr wrap="square" rtlCol="0">
            <a:spAutoFit/>
          </a:bodyPr>
          <a:lstStyle/>
          <a:p>
            <a:r>
              <a:rPr lang="en-US" sz="1400" dirty="0"/>
              <a:t>v, </a:t>
            </a:r>
            <a:r>
              <a:rPr lang="en-US" sz="1400" dirty="0" err="1"/>
              <a:t>v</a:t>
            </a:r>
            <a:r>
              <a:rPr lang="en-US" sz="1400" baseline="-25000" dirty="0" err="1"/>
              <a:t>s</a:t>
            </a:r>
            <a:r>
              <a:rPr lang="en-US" sz="1400" dirty="0"/>
              <a:t> are the average particles velocities</a:t>
            </a:r>
          </a:p>
        </p:txBody>
      </p:sp>
      <p:cxnSp>
        <p:nvCxnSpPr>
          <p:cNvPr id="161" name="Connettore 2 160"/>
          <p:cNvCxnSpPr/>
          <p:nvPr/>
        </p:nvCxnSpPr>
        <p:spPr>
          <a:xfrm>
            <a:off x="9169502" y="1823540"/>
            <a:ext cx="0" cy="3255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2" name="Rettangolo 171"/>
          <p:cNvSpPr/>
          <p:nvPr/>
        </p:nvSpPr>
        <p:spPr>
          <a:xfrm>
            <a:off x="819982" y="3874751"/>
            <a:ext cx="3450046" cy="1169551"/>
          </a:xfrm>
          <a:prstGeom prst="rect">
            <a:avLst/>
          </a:prstGeom>
        </p:spPr>
        <p:txBody>
          <a:bodyPr wrap="square">
            <a:spAutoFit/>
          </a:bodyPr>
          <a:lstStyle/>
          <a:p>
            <a:pPr algn="just"/>
            <a:r>
              <a:rPr lang="en-US" sz="1400" dirty="0"/>
              <a:t>This system of coupled (non linear) differential equations</a:t>
            </a:r>
            <a:r>
              <a:rPr lang="en-US" sz="1400" b="1" dirty="0"/>
              <a:t> describe the motion of a non synchronous particles </a:t>
            </a:r>
            <a:r>
              <a:rPr lang="en-US" sz="1400" dirty="0"/>
              <a:t>in the longitudinal plane with respect to the synchronous one.</a:t>
            </a:r>
          </a:p>
        </p:txBody>
      </p:sp>
      <p:sp>
        <p:nvSpPr>
          <p:cNvPr id="3" name="Rettangolo 2"/>
          <p:cNvSpPr/>
          <p:nvPr/>
        </p:nvSpPr>
        <p:spPr>
          <a:xfrm>
            <a:off x="2310872" y="1128507"/>
            <a:ext cx="1959156" cy="646331"/>
          </a:xfrm>
          <a:prstGeom prst="rect">
            <a:avLst/>
          </a:prstGeom>
        </p:spPr>
        <p:txBody>
          <a:bodyPr wrap="square">
            <a:spAutoFit/>
          </a:bodyPr>
          <a:lstStyle/>
          <a:p>
            <a:pPr algn="just"/>
            <a:r>
              <a:rPr lang="en-US" sz="1200" dirty="0">
                <a:sym typeface="Symbol"/>
              </a:rPr>
              <a:t>t is basically the </a:t>
            </a:r>
            <a:r>
              <a:rPr lang="en-US" sz="1200" b="1" dirty="0">
                <a:sym typeface="Symbol"/>
              </a:rPr>
              <a:t>time of flight</a:t>
            </a:r>
            <a:r>
              <a:rPr lang="en-US" sz="1200" dirty="0">
                <a:sym typeface="Symbol"/>
              </a:rPr>
              <a:t> between two accelerating cells</a:t>
            </a:r>
            <a:endParaRPr lang="en-US" sz="1200" dirty="0"/>
          </a:p>
        </p:txBody>
      </p:sp>
      <p:sp>
        <p:nvSpPr>
          <p:cNvPr id="57" name="Freccia in giù 56"/>
          <p:cNvSpPr/>
          <p:nvPr/>
        </p:nvSpPr>
        <p:spPr>
          <a:xfrm>
            <a:off x="1072007" y="1856040"/>
            <a:ext cx="236433" cy="372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166306" y="1845942"/>
            <a:ext cx="884538" cy="276999"/>
          </a:xfrm>
          <a:prstGeom prst="rect">
            <a:avLst/>
          </a:prstGeom>
          <a:noFill/>
        </p:spPr>
        <p:txBody>
          <a:bodyPr wrap="none" rtlCol="0">
            <a:spAutoFit/>
          </a:bodyPr>
          <a:lstStyle/>
          <a:p>
            <a:r>
              <a:rPr lang="en-US" sz="1200" dirty="0"/>
              <a:t>subtracting</a:t>
            </a:r>
          </a:p>
        </p:txBody>
      </p:sp>
      <p:sp>
        <p:nvSpPr>
          <p:cNvPr id="59" name="CasellaDiTesto 58"/>
          <p:cNvSpPr txBox="1"/>
          <p:nvPr/>
        </p:nvSpPr>
        <p:spPr>
          <a:xfrm>
            <a:off x="2454834" y="2497040"/>
            <a:ext cx="3281167" cy="276999"/>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endParaRPr lang="en-US" sz="1200" dirty="0"/>
          </a:p>
        </p:txBody>
      </p:sp>
      <p:sp>
        <p:nvSpPr>
          <p:cNvPr id="60" name="Freccia in giù 59"/>
          <p:cNvSpPr/>
          <p:nvPr/>
        </p:nvSpPr>
        <p:spPr>
          <a:xfrm rot="16200000">
            <a:off x="3938648" y="501159"/>
            <a:ext cx="236433" cy="37902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p:cNvCxnSpPr>
            <a:stCxn id="3" idx="1"/>
          </p:cNvCxnSpPr>
          <p:nvPr/>
        </p:nvCxnSpPr>
        <p:spPr>
          <a:xfrm flipH="1" flipV="1">
            <a:off x="1903362" y="1341946"/>
            <a:ext cx="407510" cy="1097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H="1">
            <a:off x="1734792" y="1451672"/>
            <a:ext cx="57608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Oggetto 7"/>
              <p:cNvSpPr txBox="1"/>
              <p:nvPr/>
            </p:nvSpPr>
            <p:spPr bwMode="auto">
              <a:xfrm>
                <a:off x="-62048" y="6064250"/>
                <a:ext cx="12254047" cy="79375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d>
                        <m:dPr>
                          <m:ctrlPr>
                            <a:rPr lang="en-US" sz="1300" i="1">
                              <a:solidFill>
                                <a:srgbClr val="000000"/>
                              </a:solidFill>
                              <a:latin typeface="Cambria Math" panose="02040503050406030204" pitchFamily="18" charset="0"/>
                            </a:rPr>
                          </m:ctrlPr>
                        </m:dPr>
                        <m:e>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r>
                                <a:rPr lang="en-US" sz="1300" i="1">
                                  <a:solidFill>
                                    <a:srgbClr val="000000"/>
                                  </a:solidFill>
                                  <a:latin typeface="Cambria Math" panose="02040503050406030204" pitchFamily="18" charset="0"/>
                                </a:rPr>
                                <m:t>𝑣</m:t>
                              </m:r>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den>
                          </m:f>
                        </m:e>
                      </m:d>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d>
                        <m:dPr>
                          <m:ctrlPr>
                            <a:rPr lang="en-US" sz="1300" i="1">
                              <a:solidFill>
                                <a:srgbClr val="000000"/>
                              </a:solidFill>
                              <a:latin typeface="Cambria Math" panose="02040503050406030204" pitchFamily="18" charset="0"/>
                            </a:rPr>
                          </m:ctrlPr>
                        </m:dPr>
                        <m:e>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𝑣</m:t>
                              </m:r>
                            </m:num>
                            <m:den>
                              <m:r>
                                <a:rPr lang="en-US" sz="1300" i="1">
                                  <a:solidFill>
                                    <a:srgbClr val="000000"/>
                                  </a:solidFill>
                                  <a:latin typeface="Cambria Math" panose="02040503050406030204" pitchFamily="18" charset="0"/>
                                </a:rPr>
                                <m:t>𝑣</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den>
                          </m:f>
                        </m:e>
                      </m:d>
                      <m:r>
                        <a:rPr lang="en-US" sz="1300" i="1">
                          <a:solidFill>
                            <a:srgbClr val="000000"/>
                          </a:solidFill>
                          <a:latin typeface="Cambria Math" panose="02040503050406030204" pitchFamily="18" charset="0"/>
                        </a:rPr>
                        <m:t>⥂</m:t>
                      </m:r>
                      <m:limLow>
                        <m:limLowPr>
                          <m:ctrlPr>
                            <a:rPr lang="en-US" sz="1300" i="1">
                              <a:solidFill>
                                <a:srgbClr val="000000"/>
                              </a:solidFill>
                              <a:latin typeface="Cambria Math" panose="02040503050406030204" pitchFamily="18" charset="0"/>
                            </a:rPr>
                          </m:ctrlPr>
                        </m:limLowPr>
                        <m:e>
                          <m:groupChr>
                            <m:groupChrPr>
                              <m:chr m:val="⏟"/>
                              <m:ctrlPr>
                                <a:rPr lang="en-US" sz="1300" i="1">
                                  <a:solidFill>
                                    <a:srgbClr val="000000"/>
                                  </a:solidFill>
                                  <a:latin typeface="Cambria Math" panose="02040503050406030204" pitchFamily="18" charset="0"/>
                                </a:rPr>
                              </m:ctrlPr>
                            </m:groupChrPr>
                            <m:e>
                              <m:r>
                                <a:rPr lang="en-US" sz="1300" i="1">
                                  <a:solidFill>
                                    <a:srgbClr val="000000"/>
                                  </a:solidFill>
                                  <a:latin typeface="Cambria Math" panose="02040503050406030204" pitchFamily="18" charset="0"/>
                                </a:rPr>
                                <m:t>≅</m:t>
                              </m:r>
                            </m:e>
                          </m:groupChr>
                        </m:e>
                        <m:lim>
                          <m:eqArr>
                            <m:eqArrPr>
                              <m:ctrlPr>
                                <a:rPr lang="en-US" sz="1300" i="1">
                                  <a:solidFill>
                                    <a:srgbClr val="000000"/>
                                  </a:solidFill>
                                  <a:latin typeface="Cambria Math" panose="02040503050406030204" pitchFamily="18" charset="0"/>
                                </a:rPr>
                              </m:ctrlPr>
                            </m:eqArrPr>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𝑣</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𝑣</m:t>
                              </m:r>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𝑣</m:t>
                              </m:r>
                            </m:e>
                          </m:eqArr>
                        </m:lim>
                      </m:limLow>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𝑣</m:t>
                      </m:r>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𝛽</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m:rPr>
                          <m:nor/>
                        </m:rPr>
                        <a:rPr lang="en-US" sz="1300" i="0">
                          <a:solidFill>
                            <a:srgbClr val="000000"/>
                          </a:solidFill>
                          <a:latin typeface="Cambria Math" panose="02040503050406030204" pitchFamily="18" charset="0"/>
                        </a:rPr>
                        <m:t>   </m:t>
                      </m:r>
                      <m:r>
                        <m:rPr>
                          <m:nor/>
                        </m:rPr>
                        <a:rPr lang="en-US" sz="1300" i="0">
                          <a:solidFill>
                            <a:srgbClr val="000000"/>
                          </a:solidFill>
                          <a:latin typeface="Cambria Math" panose="02040503050406030204" pitchFamily="18" charset="0"/>
                        </a:rPr>
                        <m:t>remembering</m:t>
                      </m:r>
                      <m:r>
                        <m:rPr>
                          <m:nor/>
                        </m:rPr>
                        <a:rPr lang="en-US" sz="1300" i="0">
                          <a:solidFill>
                            <a:srgbClr val="000000"/>
                          </a:solidFill>
                          <a:latin typeface="Cambria Math" panose="02040503050406030204" pitchFamily="18" charset="0"/>
                        </a:rPr>
                        <m:t> </m:t>
                      </m:r>
                      <m:r>
                        <m:rPr>
                          <m:nor/>
                        </m:rPr>
                        <a:rPr lang="en-US" sz="1300" i="0">
                          <a:solidFill>
                            <a:srgbClr val="000000"/>
                          </a:solidFill>
                          <a:latin typeface="Cambria Math" panose="02040503050406030204" pitchFamily="18" charset="0"/>
                        </a:rPr>
                        <m:t>that</m:t>
                      </m:r>
                      <m:r>
                        <m:rPr>
                          <m:nor/>
                        </m:rPr>
                        <a:rPr lang="en-US" sz="1300" i="0">
                          <a:solidFill>
                            <a:srgbClr val="000000"/>
                          </a:solidFill>
                          <a:latin typeface="Cambria Math" panose="02040503050406030204" pitchFamily="18" charset="0"/>
                        </a:rPr>
                        <m:t>   </m:t>
                      </m:r>
                      <m:r>
                        <m:rPr>
                          <m:sty m:val="p"/>
                        </m:rPr>
                        <a:rPr lang="en-US" sz="1300" i="1">
                          <a:solidFill>
                            <a:srgbClr val="000000"/>
                          </a:solidFill>
                          <a:latin typeface="Cambria Math" panose="02040503050406030204" pitchFamily="18" charset="0"/>
                        </a:rPr>
                        <m:t>β</m:t>
                      </m:r>
                      <m:r>
                        <a:rPr lang="en-US" sz="1300" i="1">
                          <a:solidFill>
                            <a:srgbClr val="000000"/>
                          </a:solidFill>
                          <a:latin typeface="Cambria Math" panose="02040503050406030204" pitchFamily="18" charset="0"/>
                        </a:rPr>
                        <m:t>=</m:t>
                      </m:r>
                      <m:rad>
                        <m:radPr>
                          <m:degHide m:val="on"/>
                          <m:ctrlPr>
                            <a:rPr lang="en-US" sz="1300" i="1">
                              <a:solidFill>
                                <a:srgbClr val="000000"/>
                              </a:solidFill>
                              <a:latin typeface="Cambria Math" panose="02040503050406030204" pitchFamily="18" charset="0"/>
                            </a:rPr>
                          </m:ctrlPr>
                        </m:radPr>
                        <m:deg/>
                        <m:e>
                          <m:r>
                            <a:rPr lang="en-US" sz="1300" i="1">
                              <a:solidFill>
                                <a:srgbClr val="000000"/>
                              </a:solidFill>
                              <a:latin typeface="Cambria Math" panose="02040503050406030204" pitchFamily="18" charset="0"/>
                            </a:rPr>
                            <m:t>1−</m:t>
                          </m:r>
                          <m:f>
                            <m:fPr>
                              <m:type m:val="lin"/>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sSup>
                                <m:sSupPr>
                                  <m:ctrlPr>
                                    <a:rPr lang="en-US" sz="1300" i="1">
                                      <a:solidFill>
                                        <a:srgbClr val="000000"/>
                                      </a:solidFill>
                                      <a:latin typeface="Cambria Math" panose="02040503050406030204" pitchFamily="18" charset="0"/>
                                    </a:rPr>
                                  </m:ctrlPr>
                                </m:sSupPr>
                                <m:e>
                                  <m:r>
                                    <a:rPr lang="en-US" sz="1300" i="1">
                                      <a:solidFill>
                                        <a:srgbClr val="000000"/>
                                      </a:solidFill>
                                      <a:latin typeface="Cambria Math" panose="02040503050406030204" pitchFamily="18" charset="0"/>
                                    </a:rPr>
                                    <m:t>𝛾</m:t>
                                  </m:r>
                                </m:e>
                                <m:sup>
                                  <m:r>
                                    <a:rPr lang="en-US" sz="1300" i="1">
                                      <a:solidFill>
                                        <a:srgbClr val="000000"/>
                                      </a:solidFill>
                                      <a:latin typeface="Cambria Math" panose="02040503050406030204" pitchFamily="18" charset="0"/>
                                    </a:rPr>
                                    <m:t>2</m:t>
                                  </m:r>
                                </m:sup>
                              </m:sSup>
                            </m:den>
                          </m:f>
                        </m:e>
                      </m:rad>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𝛽</m:t>
                      </m:r>
                      <m:r>
                        <a:rPr lang="en-US" sz="1300" i="1">
                          <a:solidFill>
                            <a:srgbClr val="000000"/>
                          </a:solidFill>
                          <a:latin typeface="Cambria Math" panose="02040503050406030204" pitchFamily="18" charset="0"/>
                        </a:rPr>
                        <m:t>𝑑</m:t>
                      </m:r>
                      <m:r>
                        <a:rPr lang="en-US" sz="1300" i="1">
                          <a:solidFill>
                            <a:srgbClr val="000000"/>
                          </a:solidFill>
                          <a:latin typeface="Cambria Math" panose="02040503050406030204" pitchFamily="18" charset="0"/>
                        </a:rPr>
                        <m:t>𝛽</m:t>
                      </m:r>
                      <m:r>
                        <a:rPr lang="en-US" sz="1300" i="1">
                          <a:solidFill>
                            <a:srgbClr val="000000"/>
                          </a:solidFill>
                          <a:latin typeface="Cambria Math" panose="02040503050406030204" pitchFamily="18" charset="0"/>
                        </a:rPr>
                        <m:t>=</m:t>
                      </m:r>
                      <m:f>
                        <m:fPr>
                          <m:type m:val="lin"/>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𝑑</m:t>
                          </m:r>
                          <m:r>
                            <a:rPr lang="en-US" sz="1300" i="1">
                              <a:solidFill>
                                <a:srgbClr val="000000"/>
                              </a:solidFill>
                              <a:latin typeface="Cambria Math" panose="02040503050406030204" pitchFamily="18" charset="0"/>
                            </a:rPr>
                            <m:t>𝛾</m:t>
                          </m:r>
                        </m:num>
                        <m:den>
                          <m:sSup>
                            <m:sSupPr>
                              <m:ctrlPr>
                                <a:rPr lang="en-US" sz="1300" i="1">
                                  <a:solidFill>
                                    <a:srgbClr val="000000"/>
                                  </a:solidFill>
                                  <a:latin typeface="Cambria Math" panose="02040503050406030204" pitchFamily="18" charset="0"/>
                                </a:rPr>
                              </m:ctrlPr>
                            </m:sSupPr>
                            <m:e>
                              <m:r>
                                <a:rPr lang="en-US" sz="1300" i="1">
                                  <a:solidFill>
                                    <a:srgbClr val="000000"/>
                                  </a:solidFill>
                                  <a:latin typeface="Cambria Math" panose="02040503050406030204" pitchFamily="18" charset="0"/>
                                </a:rPr>
                                <m:t>𝛾</m:t>
                              </m:r>
                            </m:e>
                            <m:sup>
                              <m:r>
                                <a:rPr lang="en-US" sz="1300" i="1">
                                  <a:solidFill>
                                    <a:srgbClr val="000000"/>
                                  </a:solidFill>
                                  <a:latin typeface="Cambria Math" panose="02040503050406030204" pitchFamily="18" charset="0"/>
                                </a:rPr>
                                <m:t>3</m:t>
                              </m:r>
                            </m:sup>
                          </m:s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𝛽</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𝛾</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𝛾</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limUpp>
                            <m:limUppPr>
                              <m:ctrlPr>
                                <a:rPr lang="en-US" sz="1300" i="1">
                                  <a:solidFill>
                                    <a:srgbClr val="000000"/>
                                  </a:solidFill>
                                  <a:latin typeface="Cambria Math" panose="02040503050406030204" pitchFamily="18" charset="0"/>
                                </a:rPr>
                              </m:ctrlPr>
                            </m:limUppPr>
                            <m:e>
                              <m:groupChr>
                                <m:groupChrPr>
                                  <m:chr m:val="⏞"/>
                                  <m:pos m:val="top"/>
                                  <m:vertJc m:val="bot"/>
                                  <m:ctrlPr>
                                    <a:rPr lang="en-US" sz="1300" i="1">
                                      <a:solidFill>
                                        <a:srgbClr val="000000"/>
                                      </a:solidFill>
                                      <a:latin typeface="Cambria Math" panose="02040503050406030204" pitchFamily="18" charset="0"/>
                                    </a:rPr>
                                  </m:ctrlPr>
                                </m:groupChrPr>
                                <m:e>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𝐸</m:t>
                                  </m:r>
                                </m:e>
                              </m:groupChr>
                            </m:e>
                            <m:lim>
                              <m:r>
                                <a:rPr lang="en-US" sz="1300" i="1">
                                  <a:solidFill>
                                    <a:srgbClr val="000000"/>
                                  </a:solidFill>
                                  <a:latin typeface="Cambria Math" panose="02040503050406030204" pitchFamily="18" charset="0"/>
                                </a:rPr>
                                <m:t>𝑤</m:t>
                              </m:r>
                            </m:lim>
                          </m:limUpp>
                        </m:num>
                        <m:den>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𝐸</m:t>
                              </m:r>
                            </m:e>
                            <m:sub>
                              <m:r>
                                <a:rPr lang="en-US" sz="1300" i="1">
                                  <a:solidFill>
                                    <a:srgbClr val="000000"/>
                                  </a:solidFill>
                                  <a:latin typeface="Cambria Math" panose="02040503050406030204" pitchFamily="18" charset="0"/>
                                </a:rPr>
                                <m:t>0</m:t>
                              </m:r>
                            </m:sub>
                          </m:sSub>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𝛾</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den>
                      </m:f>
                    </m:oMath>
                  </m:oMathPara>
                </a14:m>
                <a:endParaRPr lang="en-US" sz="1300" dirty="0"/>
              </a:p>
            </p:txBody>
          </p:sp>
        </mc:Choice>
        <mc:Fallback xmlns="">
          <p:sp>
            <p:nvSpPr>
              <p:cNvPr id="8" name="Oggetto 7"/>
              <p:cNvSpPr txBox="1">
                <a:spLocks noRot="1" noChangeAspect="1" noMove="1" noResize="1" noEditPoints="1" noAdjustHandles="1" noChangeArrowheads="1" noChangeShapeType="1" noTextEdit="1"/>
              </p:cNvSpPr>
              <p:nvPr/>
            </p:nvSpPr>
            <p:spPr bwMode="auto">
              <a:xfrm>
                <a:off x="-62048" y="6064250"/>
                <a:ext cx="12254047" cy="793750"/>
              </a:xfrm>
              <a:prstGeom prst="rect">
                <a:avLst/>
              </a:prstGeom>
              <a:blipFill>
                <a:blip r:embed="rId5"/>
                <a:stretch>
                  <a:fillRect b="-6154"/>
                </a:stretch>
              </a:blipFill>
              <a:ln>
                <a:noFill/>
              </a:ln>
            </p:spPr>
            <p:txBody>
              <a:bodyPr/>
              <a:lstStyle/>
              <a:p>
                <a:r>
                  <a:rPr lang="en-US">
                    <a:noFill/>
                  </a:rPr>
                  <a:t> </a:t>
                </a:r>
              </a:p>
            </p:txBody>
          </p:sp>
        </mc:Fallback>
      </mc:AlternateContent>
      <p:sp>
        <p:nvSpPr>
          <p:cNvPr id="9" name="CasellaDiTesto 8"/>
          <p:cNvSpPr txBox="1"/>
          <p:nvPr/>
        </p:nvSpPr>
        <p:spPr>
          <a:xfrm>
            <a:off x="-22315" y="5763810"/>
            <a:ext cx="609077" cy="369332"/>
          </a:xfrm>
          <a:prstGeom prst="rect">
            <a:avLst/>
          </a:prstGeom>
          <a:noFill/>
        </p:spPr>
        <p:txBody>
          <a:bodyPr wrap="none" rtlCol="0">
            <a:spAutoFit/>
          </a:bodyPr>
          <a:lstStyle/>
          <a:p>
            <a:r>
              <a:rPr lang="en-US" i="1" dirty="0"/>
              <a:t>MAT</a:t>
            </a:r>
          </a:p>
        </p:txBody>
      </p:sp>
      <mc:AlternateContent xmlns:mc="http://schemas.openxmlformats.org/markup-compatibility/2006" xmlns:a14="http://schemas.microsoft.com/office/drawing/2010/main">
        <mc:Choice Requires="a14">
          <p:sp>
            <p:nvSpPr>
              <p:cNvPr id="10" name="Oggetto 9"/>
              <p:cNvSpPr txBox="1"/>
              <p:nvPr/>
            </p:nvSpPr>
            <p:spPr>
              <a:xfrm>
                <a:off x="10783888" y="3213100"/>
                <a:ext cx="986576" cy="508000"/>
              </a:xfrm>
              <a:prstGeom prst="rect">
                <a:avLst/>
              </a:prstGeom>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smtClean="0">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oMath>
                  </m:oMathPara>
                </a14:m>
                <a:endParaRPr lang="en-US" sz="1600" dirty="0"/>
              </a:p>
            </p:txBody>
          </p:sp>
        </mc:Choice>
        <mc:Fallback xmlns="">
          <p:sp>
            <p:nvSpPr>
              <p:cNvPr id="10" name="Oggetto 9"/>
              <p:cNvSpPr txBox="1">
                <a:spLocks noRot="1" noChangeAspect="1" noMove="1" noResize="1" noEditPoints="1" noAdjustHandles="1" noChangeArrowheads="1" noChangeShapeType="1" noTextEdit="1"/>
              </p:cNvSpPr>
              <p:nvPr/>
            </p:nvSpPr>
            <p:spPr>
              <a:xfrm>
                <a:off x="10783888" y="3213100"/>
                <a:ext cx="986576" cy="508000"/>
              </a:xfrm>
              <a:prstGeom prst="rect">
                <a:avLst/>
              </a:prstGeom>
              <a:blipFill>
                <a:blip r:embed="rId6"/>
                <a:stretch>
                  <a:fillRect/>
                </a:stretch>
              </a:blipFill>
            </p:spPr>
            <p:txBody>
              <a:bodyPr/>
              <a:lstStyle/>
              <a:p>
                <a:r>
                  <a:rPr lang="en-US">
                    <a:noFill/>
                  </a:rPr>
                  <a:t> </a:t>
                </a:r>
              </a:p>
            </p:txBody>
          </p:sp>
        </mc:Fallback>
      </mc:AlternateContent>
      <p:sp>
        <p:nvSpPr>
          <p:cNvPr id="69" name="CasellaDiTesto 68"/>
          <p:cNvSpPr txBox="1"/>
          <p:nvPr/>
        </p:nvSpPr>
        <p:spPr>
          <a:xfrm>
            <a:off x="10634127" y="2936364"/>
            <a:ext cx="1136337" cy="276999"/>
          </a:xfrm>
          <a:prstGeom prst="rect">
            <a:avLst/>
          </a:prstGeom>
          <a:noFill/>
        </p:spPr>
        <p:txBody>
          <a:bodyPr wrap="none" rtlCol="0">
            <a:spAutoFit/>
          </a:bodyPr>
          <a:lstStyle/>
          <a:p>
            <a:r>
              <a:rPr lang="en-US" sz="1200" dirty="0"/>
              <a:t>Approximating </a:t>
            </a:r>
          </a:p>
        </p:txBody>
      </p:sp>
      <mc:AlternateContent xmlns:mc="http://schemas.openxmlformats.org/markup-compatibility/2006" xmlns:a14="http://schemas.microsoft.com/office/drawing/2010/main">
        <mc:Choice Requires="a14">
          <p:sp>
            <p:nvSpPr>
              <p:cNvPr id="11" name="Oggetto 10"/>
              <p:cNvSpPr txBox="1"/>
              <p:nvPr/>
            </p:nvSpPr>
            <p:spPr bwMode="auto">
              <a:xfrm>
                <a:off x="4719706" y="4619496"/>
                <a:ext cx="1944000" cy="642937"/>
              </a:xfrm>
              <a:prstGeom prst="rect">
                <a:avLst/>
              </a:prstGeom>
              <a:solidFill>
                <a:srgbClr val="FFC000"/>
              </a:solid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smtClean="0">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r>
                        <a:rPr lang="en-US" sz="1600" i="1">
                          <a:solidFill>
                            <a:srgbClr val="000000"/>
                          </a:solidFill>
                          <a:latin typeface="Cambria Math" panose="02040503050406030204" pitchFamily="18" charset="0"/>
                        </a:rPr>
                        <m:t>𝑤</m:t>
                      </m:r>
                    </m:oMath>
                  </m:oMathPara>
                </a14:m>
                <a:endParaRPr lang="en-US" sz="1600" dirty="0"/>
              </a:p>
            </p:txBody>
          </p:sp>
        </mc:Choice>
        <mc:Fallback xmlns="">
          <p:sp>
            <p:nvSpPr>
              <p:cNvPr id="11" name="Oggetto 10"/>
              <p:cNvSpPr txBox="1">
                <a:spLocks noRot="1" noChangeAspect="1" noMove="1" noResize="1" noEditPoints="1" noAdjustHandles="1" noChangeArrowheads="1" noChangeShapeType="1" noTextEdit="1"/>
              </p:cNvSpPr>
              <p:nvPr/>
            </p:nvSpPr>
            <p:spPr bwMode="auto">
              <a:xfrm>
                <a:off x="4719706" y="4619496"/>
                <a:ext cx="1944000" cy="642937"/>
              </a:xfrm>
              <a:prstGeom prst="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ggetto 11"/>
              <p:cNvSpPr txBox="1"/>
              <p:nvPr/>
            </p:nvSpPr>
            <p:spPr bwMode="auto">
              <a:xfrm>
                <a:off x="4728001" y="3705847"/>
                <a:ext cx="3779413" cy="571500"/>
              </a:xfrm>
              <a:prstGeom prst="rect">
                <a:avLst/>
              </a:prstGeom>
              <a:solidFill>
                <a:srgbClr val="FFC000"/>
              </a:solid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2" name="Oggetto 11"/>
              <p:cNvSpPr txBox="1">
                <a:spLocks noRot="1" noChangeAspect="1" noMove="1" noResize="1" noEditPoints="1" noAdjustHandles="1" noChangeArrowheads="1" noChangeShapeType="1" noTextEdit="1"/>
              </p:cNvSpPr>
              <p:nvPr/>
            </p:nvSpPr>
            <p:spPr bwMode="auto">
              <a:xfrm>
                <a:off x="4728001" y="3705847"/>
                <a:ext cx="3779413" cy="571500"/>
              </a:xfrm>
              <a:prstGeom prst="rect">
                <a:avLst/>
              </a:prstGeom>
              <a:blipFill>
                <a:blip r:embed="rId8"/>
                <a:stretch>
                  <a:fillRect/>
                </a:stretch>
              </a:blipFill>
              <a:ln>
                <a:noFill/>
              </a:ln>
            </p:spPr>
            <p:txBody>
              <a:bodyPr/>
              <a:lstStyle/>
              <a:p>
                <a:r>
                  <a:rPr lang="en-US">
                    <a:noFill/>
                  </a:rPr>
                  <a:t> </a:t>
                </a:r>
              </a:p>
            </p:txBody>
          </p:sp>
        </mc:Fallback>
      </mc:AlternateContent>
      <p:sp>
        <p:nvSpPr>
          <p:cNvPr id="72" name="Freccia angolare in su 71"/>
          <p:cNvSpPr/>
          <p:nvPr/>
        </p:nvSpPr>
        <p:spPr>
          <a:xfrm rot="5400000" flipV="1">
            <a:off x="7557551" y="2185858"/>
            <a:ext cx="2407023" cy="3746126"/>
          </a:xfrm>
          <a:prstGeom prst="bentUpArrow">
            <a:avLst>
              <a:gd name="adj1" fmla="val 6664"/>
              <a:gd name="adj2" fmla="val 102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entesi graffa aperta 12"/>
          <p:cNvSpPr/>
          <p:nvPr/>
        </p:nvSpPr>
        <p:spPr>
          <a:xfrm>
            <a:off x="4292053" y="3490197"/>
            <a:ext cx="588661" cy="193865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CasellaDiTesto 24"/>
          <p:cNvSpPr txBox="1"/>
          <p:nvPr/>
        </p:nvSpPr>
        <p:spPr>
          <a:xfrm>
            <a:off x="2824592" y="-65337"/>
            <a:ext cx="6542817" cy="646331"/>
          </a:xfrm>
          <a:prstGeom prst="rect">
            <a:avLst/>
          </a:prstGeom>
          <a:noFill/>
        </p:spPr>
        <p:txBody>
          <a:bodyPr wrap="none" rtlCol="0">
            <a:spAutoFit/>
          </a:bodyPr>
          <a:lstStyle/>
          <a:p>
            <a:r>
              <a:rPr lang="en-US" sz="3600" b="1" dirty="0"/>
              <a:t>ENERGY-PHASE EQUATIONS (2/2)</a:t>
            </a:r>
          </a:p>
        </p:txBody>
      </p:sp>
      <p:sp>
        <p:nvSpPr>
          <p:cNvPr id="26" name="CasellaDiTesto 25"/>
          <p:cNvSpPr txBox="1"/>
          <p:nvPr/>
        </p:nvSpPr>
        <p:spPr>
          <a:xfrm>
            <a:off x="3349511" y="410127"/>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360673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1"/>
                                        </p:tgtEl>
                                        <p:attrNameLst>
                                          <p:attrName>style.visibility</p:attrName>
                                        </p:attrNameLst>
                                      </p:cBhvr>
                                      <p:to>
                                        <p:strVal val="visible"/>
                                      </p:to>
                                    </p:set>
                                    <p:animEffect transition="in" filter="fade">
                                      <p:cBhvr>
                                        <p:cTn id="24" dur="500"/>
                                        <p:tgtEl>
                                          <p:spTgt spid="13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fade">
                                      <p:cBhvr>
                                        <p:cTn id="38" dur="500"/>
                                        <p:tgtEl>
                                          <p:spTgt spid="160"/>
                                        </p:tgtEl>
                                      </p:cBhvr>
                                    </p:animEffect>
                                  </p:childTnLst>
                                </p:cTn>
                              </p:par>
                              <p:par>
                                <p:cTn id="39" presetID="10" presetClass="entr" presetSubtype="0" fill="hold" nodeType="withEffect">
                                  <p:stCondLst>
                                    <p:cond delay="0"/>
                                  </p:stCondLst>
                                  <p:childTnLst>
                                    <p:set>
                                      <p:cBhvr>
                                        <p:cTn id="40" dur="1" fill="hold">
                                          <p:stCondLst>
                                            <p:cond delay="0"/>
                                          </p:stCondLst>
                                        </p:cTn>
                                        <p:tgtEl>
                                          <p:spTgt spid="161"/>
                                        </p:tgtEl>
                                        <p:attrNameLst>
                                          <p:attrName>style.visibility</p:attrName>
                                        </p:attrNameLst>
                                      </p:cBhvr>
                                      <p:to>
                                        <p:strVal val="visible"/>
                                      </p:to>
                                    </p:set>
                                    <p:animEffect transition="in" filter="fade">
                                      <p:cBhvr>
                                        <p:cTn id="41" dur="500"/>
                                        <p:tgtEl>
                                          <p:spTgt spid="16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2"/>
                                        </p:tgtEl>
                                        <p:attrNameLst>
                                          <p:attrName>style.visibility</p:attrName>
                                        </p:attrNameLst>
                                      </p:cBhvr>
                                      <p:to>
                                        <p:strVal val="visible"/>
                                      </p:to>
                                    </p:set>
                                    <p:animEffect transition="in" filter="fade">
                                      <p:cBhvr>
                                        <p:cTn id="71" dur="500"/>
                                        <p:tgtEl>
                                          <p:spTgt spid="17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31" grpId="0"/>
      <p:bldP spid="160" grpId="0"/>
      <p:bldP spid="172" grpId="0"/>
      <p:bldP spid="3" grpId="0"/>
      <p:bldP spid="57" grpId="0" animBg="1"/>
      <p:bldP spid="58" grpId="0"/>
      <p:bldP spid="59" grpId="0"/>
      <p:bldP spid="60" grpId="0" animBg="1"/>
      <p:bldP spid="8" grpId="0"/>
      <p:bldP spid="9" grpId="0"/>
      <p:bldP spid="10" grpId="0"/>
      <p:bldP spid="69" grpId="0"/>
      <p:bldP spid="11" grpId="0" animBg="1"/>
      <p:bldP spid="12" grpId="0" animBg="1"/>
      <p:bldP spid="7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22679" y="-1"/>
            <a:ext cx="9746643" cy="646331"/>
          </a:xfrm>
          <a:prstGeom prst="rect">
            <a:avLst/>
          </a:prstGeom>
          <a:noFill/>
        </p:spPr>
        <p:txBody>
          <a:bodyPr wrap="none" rtlCol="0">
            <a:spAutoFit/>
          </a:bodyPr>
          <a:lstStyle/>
          <a:p>
            <a:r>
              <a:rPr lang="en-US" sz="3600" b="1" dirty="0"/>
              <a:t>SMALL AMPLITUDE ENERGY-PHASE OSCILLATIONS</a:t>
            </a:r>
          </a:p>
        </p:txBody>
      </p:sp>
      <mc:AlternateContent xmlns:mc="http://schemas.openxmlformats.org/markup-compatibility/2006" xmlns:a14="http://schemas.microsoft.com/office/drawing/2010/main">
        <mc:Choice Requires="a14">
          <p:sp>
            <p:nvSpPr>
              <p:cNvPr id="3" name="Oggetto 2"/>
              <p:cNvSpPr txBox="1"/>
              <p:nvPr/>
            </p:nvSpPr>
            <p:spPr bwMode="auto">
              <a:xfrm>
                <a:off x="-3975" y="704175"/>
                <a:ext cx="4227975" cy="215956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sz="1500" i="1" smtClean="0">
                              <a:solidFill>
                                <a:srgbClr val="000000"/>
                              </a:solidFill>
                              <a:latin typeface="Cambria Math" panose="02040503050406030204" pitchFamily="18" charset="0"/>
                            </a:rPr>
                          </m:ctrlPr>
                        </m:dPr>
                        <m:e>
                          <m:eqArr>
                            <m:eqArrPr>
                              <m:ctrlPr>
                                <a:rPr lang="en-US" sz="1500" i="1">
                                  <a:solidFill>
                                    <a:srgbClr val="000000"/>
                                  </a:solidFill>
                                  <a:latin typeface="Cambria Math" panose="02040503050406030204" pitchFamily="18" charset="0"/>
                                </a:rPr>
                              </m:ctrlPr>
                            </m:eqArrPr>
                            <m:e>
                              <m:r>
                                <a:rPr lang="en-US" sz="1500" i="1">
                                  <a:solidFill>
                                    <a:srgbClr val="000000"/>
                                  </a:solidFill>
                                  <a:latin typeface="Cambria Math" panose="02040503050406030204" pitchFamily="18" charset="0"/>
                                </a:rPr>
                                <m:t>&amp;</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𝑑𝑤</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𝑞</m:t>
                              </m:r>
                              <m:sSub>
                                <m:sSubPr>
                                  <m:ctrlPr>
                                    <a:rPr lang="en-US" sz="1500" i="1">
                                      <a:solidFill>
                                        <a:srgbClr val="000000"/>
                                      </a:solidFill>
                                      <a:latin typeface="Cambria Math" panose="02040503050406030204" pitchFamily="18" charset="0"/>
                                    </a:rPr>
                                  </m:ctrlPr>
                                </m:sSubPr>
                                <m:e>
                                  <m:acc>
                                    <m:accPr>
                                      <m:chr m:val="̂"/>
                                      <m:ctrlPr>
                                        <a:rPr lang="en-US" sz="1500" i="1">
                                          <a:solidFill>
                                            <a:srgbClr val="000000"/>
                                          </a:solidFill>
                                          <a:latin typeface="Cambria Math" panose="02040503050406030204" pitchFamily="18" charset="0"/>
                                        </a:rPr>
                                      </m:ctrlPr>
                                    </m:accPr>
                                    <m:e>
                                      <m:r>
                                        <a:rPr lang="en-US" sz="1500" i="1">
                                          <a:solidFill>
                                            <a:srgbClr val="000000"/>
                                          </a:solidFill>
                                          <a:latin typeface="Cambria Math" panose="02040503050406030204" pitchFamily="18" charset="0"/>
                                        </a:rPr>
                                        <m:t>𝐸</m:t>
                                      </m:r>
                                    </m:e>
                                  </m:acc>
                                </m:e>
                                <m:sub>
                                  <m:r>
                                    <a:rPr lang="en-US" sz="1500" i="1">
                                      <a:solidFill>
                                        <a:srgbClr val="000000"/>
                                      </a:solidFill>
                                      <a:latin typeface="Cambria Math" panose="02040503050406030204" pitchFamily="18" charset="0"/>
                                    </a:rPr>
                                    <m:t>𝑎𝑐𝑐</m:t>
                                  </m:r>
                                </m:sub>
                              </m:sSub>
                              <m:d>
                                <m:dPr>
                                  <m:begChr m:val="["/>
                                  <m:endChr m:val="]"/>
                                  <m:ctrlPr>
                                    <a:rPr lang="en-US" sz="1500" i="1">
                                      <a:solidFill>
                                        <a:srgbClr val="000000"/>
                                      </a:solidFill>
                                      <a:latin typeface="Cambria Math" panose="02040503050406030204" pitchFamily="18" charset="0"/>
                                    </a:rPr>
                                  </m:ctrlPr>
                                </m:dPr>
                                <m:e>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d>
                                        <m:dPr>
                                          <m:ctrlPr>
                                            <a:rPr lang="en-US" sz="1500" i="1">
                                              <a:solidFill>
                                                <a:srgbClr val="000000"/>
                                              </a:solidFill>
                                              <a:latin typeface="Cambria Math" panose="02040503050406030204" pitchFamily="18" charset="0"/>
                                            </a:rPr>
                                          </m:ctrlPr>
                                        </m:dPr>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𝜙</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ea typeface="Cambria Math" panose="02040503050406030204" pitchFamily="18" charset="0"/>
                                            </a:rPr>
                                            <m:t>𝜑</m:t>
                                          </m:r>
                                        </m:e>
                                      </m:d>
                                    </m:e>
                                  </m:func>
                                  <m:r>
                                    <a:rPr lang="en-US" sz="1500" i="1">
                                      <a:solidFill>
                                        <a:srgbClr val="000000"/>
                                      </a:solidFill>
                                      <a:latin typeface="Cambria Math" panose="02040503050406030204" pitchFamily="18" charset="0"/>
                                    </a:rPr>
                                    <m:t>−</m:t>
                                  </m:r>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𝜙</m:t>
                                          </m:r>
                                        </m:e>
                                        <m:sub>
                                          <m:r>
                                            <a:rPr lang="en-US" sz="1500" i="1">
                                              <a:solidFill>
                                                <a:srgbClr val="000000"/>
                                              </a:solidFill>
                                              <a:latin typeface="Cambria Math" panose="02040503050406030204" pitchFamily="18" charset="0"/>
                                            </a:rPr>
                                            <m:t>𝑠</m:t>
                                          </m:r>
                                        </m:sub>
                                      </m:sSub>
                                    </m:e>
                                  </m:func>
                                </m:e>
                              </m:d>
                            </m:e>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r>
                                    <a:rPr lang="en-US" sz="1500" i="1" smtClean="0">
                                      <a:solidFill>
                                        <a:srgbClr val="000000"/>
                                      </a:solidFill>
                                      <a:latin typeface="Cambria Math" panose="02040503050406030204" pitchFamily="18" charset="0"/>
                                      <a:ea typeface="Cambria Math" panose="02040503050406030204" pitchFamily="18" charset="0"/>
                                    </a:rPr>
                                    <m:t>𝜑</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f>
                                <m:fPr>
                                  <m:ctrlPr>
                                    <a:rPr lang="en-US" sz="1500" i="1">
                                      <a:solidFill>
                                        <a:srgbClr val="000000"/>
                                      </a:solidFill>
                                      <a:latin typeface="Cambria Math" panose="02040503050406030204" pitchFamily="18" charset="0"/>
                                    </a:rPr>
                                  </m:ctrlPr>
                                </m:fPr>
                                <m:num>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𝜔</m:t>
                                      </m:r>
                                    </m:e>
                                    <m:sub>
                                      <m:r>
                                        <a:rPr lang="en-US" sz="1500" i="1">
                                          <a:solidFill>
                                            <a:srgbClr val="000000"/>
                                          </a:solidFill>
                                          <a:latin typeface="Cambria Math" panose="02040503050406030204" pitchFamily="18" charset="0"/>
                                        </a:rPr>
                                        <m:t>𝑅𝐹</m:t>
                                      </m:r>
                                    </m:sub>
                                  </m:sSub>
                                </m:num>
                                <m:den>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0</m:t>
                                      </m:r>
                                    </m:sub>
                                  </m:sSub>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den>
                              </m:f>
                              <m:r>
                                <a:rPr lang="en-US" sz="1500" i="1">
                                  <a:solidFill>
                                    <a:srgbClr val="000000"/>
                                  </a:solidFill>
                                  <a:latin typeface="Cambria Math" panose="02040503050406030204" pitchFamily="18" charset="0"/>
                                </a:rPr>
                                <m:t>𝑤</m:t>
                              </m:r>
                              <m:r>
                                <a:rPr lang="en-US" sz="1500" i="1" smtClean="0">
                                  <a:solidFill>
                                    <a:srgbClr val="000000"/>
                                  </a:solidFill>
                                  <a:latin typeface="Cambria Math" panose="02040503050406030204" pitchFamily="18" charset="0"/>
                                  <a:ea typeface="Cambria Math" panose="02040503050406030204" pitchFamily="18" charset="0"/>
                                </a:rPr>
                                <m:t>→</m:t>
                              </m:r>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0</m:t>
                                  </m:r>
                                </m:sub>
                              </m:sSub>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r>
                                    <a:rPr lang="en-US" sz="1500" i="1" smtClean="0">
                                      <a:solidFill>
                                        <a:srgbClr val="000000"/>
                                      </a:solidFill>
                                      <a:latin typeface="Cambria Math" panose="02040503050406030204" pitchFamily="18" charset="0"/>
                                      <a:ea typeface="Cambria Math" panose="02040503050406030204" pitchFamily="18" charset="0"/>
                                    </a:rPr>
                                    <m:t>𝜑</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𝜔</m:t>
                                  </m:r>
                                </m:e>
                                <m:sub>
                                  <m:r>
                                    <a:rPr lang="en-US" sz="1500" i="1">
                                      <a:solidFill>
                                        <a:srgbClr val="000000"/>
                                      </a:solidFill>
                                      <a:latin typeface="Cambria Math" panose="02040503050406030204" pitchFamily="18" charset="0"/>
                                    </a:rPr>
                                    <m:t>𝑅𝐹</m:t>
                                  </m:r>
                                </m:sub>
                              </m:sSub>
                              <m:r>
                                <a:rPr lang="en-US" sz="1500" i="1">
                                  <a:solidFill>
                                    <a:srgbClr val="000000"/>
                                  </a:solidFill>
                                  <a:latin typeface="Cambria Math" panose="02040503050406030204" pitchFamily="18" charset="0"/>
                                </a:rPr>
                                <m:t>𝑤</m:t>
                              </m:r>
                            </m:e>
                          </m:eqArr>
                        </m:e>
                      </m:d>
                    </m:oMath>
                  </m:oMathPara>
                </a14:m>
                <a:endParaRPr lang="en-US" sz="1500" dirty="0"/>
              </a:p>
            </p:txBody>
          </p:sp>
        </mc:Choice>
        <mc:Fallback xmlns="">
          <p:sp>
            <p:nvSpPr>
              <p:cNvPr id="3" name="Oggetto 2"/>
              <p:cNvSpPr txBox="1">
                <a:spLocks noRot="1" noChangeAspect="1" noMove="1" noResize="1" noEditPoints="1" noAdjustHandles="1" noChangeArrowheads="1" noChangeShapeType="1" noTextEdit="1"/>
              </p:cNvSpPr>
              <p:nvPr/>
            </p:nvSpPr>
            <p:spPr bwMode="auto">
              <a:xfrm>
                <a:off x="-3975" y="704175"/>
                <a:ext cx="4227975" cy="2159568"/>
              </a:xfrm>
              <a:prstGeom prst="rect">
                <a:avLst/>
              </a:prstGeom>
              <a:blipFill>
                <a:blip r:embed="rId2"/>
                <a:stretch>
                  <a:fillRect/>
                </a:stretch>
              </a:blipFill>
              <a:ln>
                <a:noFill/>
              </a:ln>
            </p:spPr>
            <p:txBody>
              <a:bodyPr/>
              <a:lstStyle/>
              <a:p>
                <a:r>
                  <a:rPr lang="en-US">
                    <a:noFill/>
                  </a:rPr>
                  <a:t> </a:t>
                </a:r>
              </a:p>
            </p:txBody>
          </p:sp>
        </mc:Fallback>
      </mc:AlternateContent>
      <p:sp>
        <p:nvSpPr>
          <p:cNvPr id="5" name="Text Box 10"/>
          <p:cNvSpPr txBox="1">
            <a:spLocks noChangeArrowheads="1"/>
          </p:cNvSpPr>
          <p:nvPr/>
        </p:nvSpPr>
        <p:spPr bwMode="auto">
          <a:xfrm>
            <a:off x="3545300" y="3692839"/>
            <a:ext cx="2471322" cy="461665"/>
          </a:xfrm>
          <a:prstGeom prst="rect">
            <a:avLst/>
          </a:prstGeom>
          <a:noFill/>
          <a:ln w="9525">
            <a:noFill/>
            <a:miter lim="800000"/>
            <a:headEnd/>
            <a:tailEnd/>
          </a:ln>
          <a:effectLst/>
        </p:spPr>
        <p:txBody>
          <a:bodyPr wrap="square">
            <a:spAutoFit/>
          </a:bodyPr>
          <a:lstStyle/>
          <a:p>
            <a:pPr algn="just"/>
            <a:r>
              <a:rPr lang="en-US" sz="1200" dirty="0"/>
              <a:t>Assuming </a:t>
            </a:r>
            <a:r>
              <a:rPr lang="en-US" sz="1200" b="1" dirty="0"/>
              <a:t>small oscillations </a:t>
            </a:r>
            <a:r>
              <a:rPr lang="en-US" sz="1200" dirty="0"/>
              <a:t>around the synchronous particle</a:t>
            </a:r>
          </a:p>
        </p:txBody>
      </p:sp>
      <p:cxnSp>
        <p:nvCxnSpPr>
          <p:cNvPr id="7" name="Connettore 2 6"/>
          <p:cNvCxnSpPr>
            <a:cxnSpLocks/>
          </p:cNvCxnSpPr>
          <p:nvPr/>
        </p:nvCxnSpPr>
        <p:spPr>
          <a:xfrm>
            <a:off x="4019199" y="2389596"/>
            <a:ext cx="347205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11" name="Oggetto 10"/>
          <p:cNvGraphicFramePr>
            <a:graphicFrameLocks noChangeAspect="1"/>
          </p:cNvGraphicFramePr>
          <p:nvPr>
            <p:extLst>
              <p:ext uri="{D42A27DB-BD31-4B8C-83A1-F6EECF244321}">
                <p14:modId xmlns:p14="http://schemas.microsoft.com/office/powerpoint/2010/main" val="2569354137"/>
              </p:ext>
            </p:extLst>
          </p:nvPr>
        </p:nvGraphicFramePr>
        <p:xfrm>
          <a:off x="3956459" y="4154504"/>
          <a:ext cx="1803400" cy="228600"/>
        </p:xfrm>
        <a:graphic>
          <a:graphicData uri="http://schemas.openxmlformats.org/presentationml/2006/ole">
            <mc:AlternateContent xmlns:mc="http://schemas.openxmlformats.org/markup-compatibility/2006">
              <mc:Choice xmlns:v="urn:schemas-microsoft-com:vml" Requires="v">
                <p:oleObj name="Equazione" r:id="rId3" imgW="1803240" imgH="228600" progId="Equation.3">
                  <p:embed/>
                </p:oleObj>
              </mc:Choice>
              <mc:Fallback>
                <p:oleObj name="Equazione" r:id="rId3" imgW="1803240" imgH="228600" progId="Equation.3">
                  <p:embed/>
                  <p:pic>
                    <p:nvPicPr>
                      <p:cNvPr id="0" name=""/>
                      <p:cNvPicPr/>
                      <p:nvPr/>
                    </p:nvPicPr>
                    <p:blipFill>
                      <a:blip r:embed="rId4"/>
                      <a:stretch>
                        <a:fillRect/>
                      </a:stretch>
                    </p:blipFill>
                    <p:spPr>
                      <a:xfrm>
                        <a:off x="3956459" y="4154504"/>
                        <a:ext cx="1803400" cy="228600"/>
                      </a:xfrm>
                      <a:prstGeom prst="rect">
                        <a:avLst/>
                      </a:prstGeom>
                    </p:spPr>
                  </p:pic>
                </p:oleObj>
              </mc:Fallback>
            </mc:AlternateContent>
          </a:graphicData>
        </a:graphic>
      </p:graphicFrame>
      <p:sp>
        <p:nvSpPr>
          <p:cNvPr id="27" name="Figura a mano libera 26"/>
          <p:cNvSpPr/>
          <p:nvPr/>
        </p:nvSpPr>
        <p:spPr>
          <a:xfrm flipV="1">
            <a:off x="3216000" y="992530"/>
            <a:ext cx="8352000" cy="890437"/>
          </a:xfrm>
          <a:custGeom>
            <a:avLst/>
            <a:gdLst>
              <a:gd name="connsiteX0" fmla="*/ 0 w 4263886"/>
              <a:gd name="connsiteY0" fmla="*/ 1709530 h 1709530"/>
              <a:gd name="connsiteX1" fmla="*/ 4263886 w 4263886"/>
              <a:gd name="connsiteY1" fmla="*/ 1709530 h 1709530"/>
              <a:gd name="connsiteX2" fmla="*/ 4263886 w 4263886"/>
              <a:gd name="connsiteY2" fmla="*/ 0 h 1709530"/>
            </a:gdLst>
            <a:ahLst/>
            <a:cxnLst>
              <a:cxn ang="0">
                <a:pos x="connsiteX0" y="connsiteY0"/>
              </a:cxn>
              <a:cxn ang="0">
                <a:pos x="connsiteX1" y="connsiteY1"/>
              </a:cxn>
              <a:cxn ang="0">
                <a:pos x="connsiteX2" y="connsiteY2"/>
              </a:cxn>
            </a:cxnLst>
            <a:rect l="l" t="t" r="r" b="b"/>
            <a:pathLst>
              <a:path w="4263886" h="1709530">
                <a:moveTo>
                  <a:pt x="0" y="1709530"/>
                </a:moveTo>
                <a:lnTo>
                  <a:pt x="4263886" y="1709530"/>
                </a:lnTo>
                <a:lnTo>
                  <a:pt x="4263886"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Oggetto 28"/>
              <p:cNvSpPr txBox="1"/>
              <p:nvPr/>
            </p:nvSpPr>
            <p:spPr bwMode="auto">
              <a:xfrm>
                <a:off x="140031" y="2836118"/>
                <a:ext cx="3405269" cy="1037245"/>
              </a:xfrm>
              <a:prstGeom prst="rect">
                <a:avLst/>
              </a:prstGeom>
              <a:solidFill>
                <a:srgbClr val="FFBA5F"/>
              </a:solidFill>
              <a:ln w="25400">
                <a:solidFill>
                  <a:srgbClr val="339966"/>
                </a:solid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smtClean="0">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en-US" i="1">
                          <a:solidFill>
                            <a:srgbClr val="000000"/>
                          </a:solidFill>
                          <a:latin typeface="Cambria Math" panose="02040503050406030204" pitchFamily="18" charset="0"/>
                        </a:rPr>
                        <m:t>+</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e>
                          </m:groupChr>
                        </m:e>
                        <m:lim>
                          <m:sSubSup>
                            <m:sSubSupPr>
                              <m:ctrlPr>
                                <a:rPr lang="en-US" i="1">
                                  <a:solidFill>
                                    <a:srgbClr val="000000"/>
                                  </a:solidFill>
                                  <a:latin typeface="Cambria Math" panose="02040503050406030204" pitchFamily="18" charset="0"/>
                                </a:rPr>
                              </m:ctrlPr>
                            </m:sSubSup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2</m:t>
                              </m:r>
                            </m:sup>
                          </m:sSubSup>
                        </m:lim>
                      </m:limLow>
                      <m:r>
                        <a:rPr lang="en-US" i="1">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=0</m:t>
                      </m:r>
                    </m:oMath>
                  </m:oMathPara>
                </a14:m>
                <a:endParaRPr lang="en-US" dirty="0"/>
              </a:p>
            </p:txBody>
          </p:sp>
        </mc:Choice>
        <mc:Fallback xmlns="">
          <p:sp>
            <p:nvSpPr>
              <p:cNvPr id="29" name="Oggetto 28"/>
              <p:cNvSpPr txBox="1">
                <a:spLocks noRot="1" noChangeAspect="1" noMove="1" noResize="1" noEditPoints="1" noAdjustHandles="1" noChangeArrowheads="1" noChangeShapeType="1" noTextEdit="1"/>
              </p:cNvSpPr>
              <p:nvPr/>
            </p:nvSpPr>
            <p:spPr bwMode="auto">
              <a:xfrm>
                <a:off x="140031" y="2836118"/>
                <a:ext cx="3405269" cy="1037245"/>
              </a:xfrm>
              <a:prstGeom prst="rect">
                <a:avLst/>
              </a:prstGeom>
              <a:blipFill>
                <a:blip r:embed="rId5"/>
                <a:stretch>
                  <a:fillRect/>
                </a:stretch>
              </a:blipFill>
              <a:ln w="25400">
                <a:solidFill>
                  <a:srgbClr val="339966"/>
                </a:solidFill>
                <a:miter lim="800000"/>
                <a:headEnd/>
                <a:tailEnd/>
              </a:ln>
            </p:spPr>
            <p:txBody>
              <a:bodyPr/>
              <a:lstStyle/>
              <a:p>
                <a:r>
                  <a:rPr lang="en-US">
                    <a:noFill/>
                  </a:rPr>
                  <a:t> </a:t>
                </a:r>
              </a:p>
            </p:txBody>
          </p:sp>
        </mc:Fallback>
      </mc:AlternateContent>
      <p:sp>
        <p:nvSpPr>
          <p:cNvPr id="32" name="Text Box 12"/>
          <p:cNvSpPr txBox="1">
            <a:spLocks noChangeArrowheads="1"/>
          </p:cNvSpPr>
          <p:nvPr/>
        </p:nvSpPr>
        <p:spPr bwMode="auto">
          <a:xfrm>
            <a:off x="13112" y="4357844"/>
            <a:ext cx="3337696" cy="461665"/>
          </a:xfrm>
          <a:prstGeom prst="rect">
            <a:avLst/>
          </a:prstGeom>
          <a:noFill/>
          <a:ln w="9525">
            <a:noFill/>
            <a:miter lim="800000"/>
            <a:headEnd/>
            <a:tailEnd/>
          </a:ln>
          <a:effectLst/>
        </p:spPr>
        <p:txBody>
          <a:bodyPr wrap="square">
            <a:spAutoFit/>
          </a:bodyPr>
          <a:lstStyle/>
          <a:p>
            <a:pPr algn="just"/>
            <a:r>
              <a:rPr lang="en-US" sz="1200" dirty="0">
                <a:sym typeface="Symbol"/>
              </a:rPr>
              <a:t></a:t>
            </a:r>
            <a:r>
              <a:rPr lang="en-US" sz="1200" dirty="0"/>
              <a:t>The condition to have stable longitudinal oscillations and  acceleration at the same time is: </a:t>
            </a:r>
          </a:p>
        </p:txBody>
      </p:sp>
      <mc:AlternateContent xmlns:mc="http://schemas.openxmlformats.org/markup-compatibility/2006">
        <mc:Choice xmlns:a14="http://schemas.microsoft.com/office/drawing/2010/main" Requires="a14">
          <p:sp>
            <p:nvSpPr>
              <p:cNvPr id="33" name="Object 13"/>
              <p:cNvSpPr txBox="1"/>
              <p:nvPr/>
            </p:nvSpPr>
            <p:spPr bwMode="auto">
              <a:xfrm>
                <a:off x="31877" y="4884793"/>
                <a:ext cx="3576638" cy="690562"/>
              </a:xfrm>
              <a:prstGeom prst="rect">
                <a:avLst/>
              </a:prstGeom>
              <a:noFill/>
            </p:spPr>
            <p:txBody>
              <a:bodyPr>
                <a:normAutofit fontScale="77500" lnSpcReduction="20000"/>
              </a:bodyPr>
              <a:lstStyle/>
              <a:p>
                <a:pPr/>
                <a14:m>
                  <m:oMathPara xmlns:m="http://schemas.openxmlformats.org/officeDocument/2006/math">
                    <m:oMathParaPr>
                      <m:jc m:val="left"/>
                    </m:oMathParaPr>
                    <m:oMath xmlns:m="http://schemas.openxmlformats.org/officeDocument/2006/math">
                      <m:d>
                        <m:dPr>
                          <m:begChr m:val=""/>
                          <m:endChr m:val="}"/>
                          <m:ctrlPr>
                            <a:rPr lang="en-US" i="1" smtClean="0">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sSubSup>
                                <m:sSubSupPr>
                                  <m:ctrlPr>
                                    <a:rPr lang="en-US" i="1">
                                      <a:solidFill>
                                        <a:srgbClr val="000000"/>
                                      </a:solidFill>
                                      <a:latin typeface="Cambria Math" panose="02040503050406030204" pitchFamily="18" charset="0"/>
                                    </a:rPr>
                                  </m:ctrlPr>
                                </m:sSubSup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2</m:t>
                                  </m:r>
                                </m:sup>
                              </m:sSubSup>
                              <m:r>
                                <a:rPr lang="en-US" i="1">
                                  <a:solidFill>
                                    <a:srgbClr val="000000"/>
                                  </a:solidFill>
                                  <a:latin typeface="Cambria Math" panose="02040503050406030204" pitchFamily="18" charset="0"/>
                                </a:rPr>
                                <m:t>&gt;0⇒</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r>
                                <a:rPr lang="en-US" i="1">
                                  <a:solidFill>
                                    <a:srgbClr val="000000"/>
                                  </a:solidFill>
                                  <a:latin typeface="Cambria Math" panose="02040503050406030204" pitchFamily="18" charset="0"/>
                                </a:rPr>
                                <m:t>&gt;0</m:t>
                              </m:r>
                            </m:e>
                            <m:e>
                              <m:r>
                                <a:rPr lang="en-US" i="1">
                                  <a:solidFill>
                                    <a:srgbClr val="000000"/>
                                  </a:solidFill>
                                  <a:latin typeface="Cambria Math" panose="02040503050406030204" pitchFamily="18" charset="0"/>
                                </a:rPr>
                                <m:t>&amp;</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&gt;0⇒</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en-US" i="1">
                                  <a:solidFill>
                                    <a:srgbClr val="000000"/>
                                  </a:solidFill>
                                  <a:latin typeface="Cambria Math" panose="02040503050406030204" pitchFamily="18" charset="0"/>
                                </a:rPr>
                                <m:t>&gt;0</m:t>
                              </m:r>
                            </m:e>
                          </m:eqArr>
                        </m:e>
                      </m:d>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num>
                        <m:den>
                          <m:r>
                            <a:rPr lang="en-US" i="1">
                              <a:solidFill>
                                <a:srgbClr val="000000"/>
                              </a:solidFill>
                              <a:latin typeface="Cambria Math" panose="02040503050406030204" pitchFamily="18" charset="0"/>
                            </a:rPr>
                            <m:t>2</m:t>
                          </m:r>
                        </m:den>
                      </m:f>
                      <m:r>
                        <a:rPr lang="en-US" i="1">
                          <a:solidFill>
                            <a:srgbClr val="000000"/>
                          </a:solidFill>
                          <a:latin typeface="Cambria Math" panose="02040503050406030204" pitchFamily="18" charset="0"/>
                        </a:rPr>
                        <m:t>&lt;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&lt;0</m:t>
                      </m:r>
                    </m:oMath>
                  </m:oMathPara>
                </a14:m>
                <a:endParaRPr lang="en-US" dirty="0"/>
              </a:p>
            </p:txBody>
          </p:sp>
        </mc:Choice>
        <mc:Fallback>
          <p:sp>
            <p:nvSpPr>
              <p:cNvPr id="33" name="Object 13"/>
              <p:cNvSpPr txBox="1">
                <a:spLocks noRot="1" noChangeAspect="1" noMove="1" noResize="1" noEditPoints="1" noAdjustHandles="1" noChangeArrowheads="1" noChangeShapeType="1" noTextEdit="1"/>
              </p:cNvSpPr>
              <p:nvPr/>
            </p:nvSpPr>
            <p:spPr bwMode="auto">
              <a:xfrm>
                <a:off x="31877" y="4884793"/>
                <a:ext cx="3576638" cy="690562"/>
              </a:xfrm>
              <a:prstGeom prst="rect">
                <a:avLst/>
              </a:prstGeom>
              <a:blipFill>
                <a:blip r:embed="rId6"/>
                <a:stretch>
                  <a:fillRect t="-148246" b="-200877"/>
                </a:stretch>
              </a:blipFill>
            </p:spPr>
            <p:txBody>
              <a:bodyPr/>
              <a:lstStyle/>
              <a:p>
                <a:r>
                  <a:rPr lang="it-IT">
                    <a:noFill/>
                  </a:rPr>
                  <a:t> </a:t>
                </a:r>
              </a:p>
            </p:txBody>
          </p:sp>
        </mc:Fallback>
      </mc:AlternateContent>
      <p:cxnSp>
        <p:nvCxnSpPr>
          <p:cNvPr id="45" name="Connettore 2 44"/>
          <p:cNvCxnSpPr/>
          <p:nvPr/>
        </p:nvCxnSpPr>
        <p:spPr>
          <a:xfrm flipH="1" flipV="1">
            <a:off x="1476363" y="5660424"/>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24169" y="6331310"/>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igura a mano libera 46"/>
          <p:cNvSpPr/>
          <p:nvPr/>
        </p:nvSpPr>
        <p:spPr>
          <a:xfrm>
            <a:off x="293040" y="5871856"/>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Connettore 1 47"/>
          <p:cNvCxnSpPr>
            <a:stCxn id="47" idx="0"/>
          </p:cNvCxnSpPr>
          <p:nvPr/>
        </p:nvCxnSpPr>
        <p:spPr>
          <a:xfrm flipV="1">
            <a:off x="293039" y="5873508"/>
            <a:ext cx="693868" cy="84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H="1">
            <a:off x="696315" y="5871856"/>
            <a:ext cx="15" cy="459454"/>
          </a:xfrm>
          <a:prstGeom prst="straightConnector1">
            <a:avLst/>
          </a:prstGeom>
          <a:ln w="190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1417671" y="5421820"/>
            <a:ext cx="520135" cy="369332"/>
          </a:xfrm>
          <a:prstGeom prst="rect">
            <a:avLst/>
          </a:prstGeom>
          <a:noFill/>
          <a:ln w="19050">
            <a:noFill/>
          </a:ln>
        </p:spPr>
        <p:txBody>
          <a:bodyPr wrap="square" rtlCol="0">
            <a:spAutoFit/>
          </a:bodyPr>
          <a:lstStyle/>
          <a:p>
            <a:r>
              <a:rPr lang="en-US" dirty="0" err="1">
                <a:sym typeface="Symbol"/>
              </a:rPr>
              <a:t>V</a:t>
            </a:r>
            <a:r>
              <a:rPr lang="en-US" baseline="-25000" dirty="0" err="1">
                <a:sym typeface="Symbol"/>
              </a:rPr>
              <a:t>acc</a:t>
            </a:r>
            <a:endParaRPr lang="en-US" baseline="-25000" dirty="0"/>
          </a:p>
        </p:txBody>
      </p:sp>
      <p:sp>
        <p:nvSpPr>
          <p:cNvPr id="52" name="CasellaDiTesto 51"/>
          <p:cNvSpPr txBox="1"/>
          <p:nvPr/>
        </p:nvSpPr>
        <p:spPr>
          <a:xfrm>
            <a:off x="2731174" y="6347677"/>
            <a:ext cx="261610" cy="369332"/>
          </a:xfrm>
          <a:prstGeom prst="rect">
            <a:avLst/>
          </a:prstGeom>
          <a:noFill/>
          <a:ln w="19050">
            <a:noFill/>
          </a:ln>
        </p:spPr>
        <p:txBody>
          <a:bodyPr wrap="none" rtlCol="0">
            <a:spAutoFit/>
          </a:bodyPr>
          <a:lstStyle/>
          <a:p>
            <a:r>
              <a:rPr lang="en-US" dirty="0"/>
              <a:t>t</a:t>
            </a:r>
          </a:p>
        </p:txBody>
      </p:sp>
      <p:cxnSp>
        <p:nvCxnSpPr>
          <p:cNvPr id="53" name="Connettore 1 52"/>
          <p:cNvCxnSpPr/>
          <p:nvPr/>
        </p:nvCxnSpPr>
        <p:spPr>
          <a:xfrm flipV="1">
            <a:off x="1339264" y="6013752"/>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1339265" y="6012707"/>
            <a:ext cx="768967" cy="23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1168444" y="6308695"/>
            <a:ext cx="365806" cy="369332"/>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6" name="CasellaDiTesto 55"/>
          <p:cNvSpPr txBox="1"/>
          <p:nvPr/>
        </p:nvSpPr>
        <p:spPr>
          <a:xfrm>
            <a:off x="1850681" y="5977287"/>
            <a:ext cx="646331" cy="369332"/>
          </a:xfrm>
          <a:prstGeom prst="rect">
            <a:avLst/>
          </a:prstGeom>
          <a:noFill/>
          <a:ln w="19050">
            <a:noFill/>
          </a:ln>
        </p:spPr>
        <p:txBody>
          <a:bodyPr wrap="none" rtlCol="0">
            <a:spAutoFit/>
          </a:bodyPr>
          <a:lstStyle/>
          <a:p>
            <a:r>
              <a:rPr lang="en-US" dirty="0" err="1"/>
              <a:t>V</a:t>
            </a:r>
            <a:r>
              <a:rPr lang="en-US" baseline="-25000" dirty="0" err="1"/>
              <a:t>acc_s</a:t>
            </a:r>
            <a:endParaRPr lang="en-US" baseline="-25000" dirty="0"/>
          </a:p>
        </p:txBody>
      </p:sp>
      <p:cxnSp>
        <p:nvCxnSpPr>
          <p:cNvPr id="57" name="Connettore 2 56"/>
          <p:cNvCxnSpPr/>
          <p:nvPr/>
        </p:nvCxnSpPr>
        <p:spPr>
          <a:xfrm flipH="1">
            <a:off x="1863862" y="6013752"/>
            <a:ext cx="14" cy="320851"/>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Ovale 57"/>
          <p:cNvSpPr/>
          <p:nvPr/>
        </p:nvSpPr>
        <p:spPr>
          <a:xfrm>
            <a:off x="1300812" y="5985840"/>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ttangolo 59"/>
          <p:cNvSpPr/>
          <p:nvPr/>
        </p:nvSpPr>
        <p:spPr>
          <a:xfrm>
            <a:off x="4125891" y="5454136"/>
            <a:ext cx="3819481" cy="674031"/>
          </a:xfrm>
          <a:prstGeom prst="rect">
            <a:avLst/>
          </a:prstGeom>
        </p:spPr>
        <p:txBody>
          <a:bodyPr wrap="square">
            <a:spAutoFit/>
          </a:bodyPr>
          <a:lstStyle/>
          <a:p>
            <a:pPr algn="just">
              <a:lnSpc>
                <a:spcPct val="90000"/>
              </a:lnSpc>
            </a:pPr>
            <a:r>
              <a:rPr lang="en-US" altLang="en-US" sz="1400" dirty="0"/>
              <a:t>if we accelerate on the rising part of the positive RF wave we have a </a:t>
            </a:r>
            <a:r>
              <a:rPr lang="en-US" altLang="en-US" sz="1400" b="1" dirty="0"/>
              <a:t>longitudinal force keeping the beam bunched </a:t>
            </a:r>
            <a:r>
              <a:rPr lang="en-US" altLang="en-US" sz="1400" dirty="0"/>
              <a:t>around the synchronous phase. </a:t>
            </a:r>
          </a:p>
        </p:txBody>
      </p:sp>
      <p:sp>
        <p:nvSpPr>
          <p:cNvPr id="61" name="Freccia in giù 60"/>
          <p:cNvSpPr/>
          <p:nvPr/>
        </p:nvSpPr>
        <p:spPr>
          <a:xfrm>
            <a:off x="1267709" y="3965287"/>
            <a:ext cx="776474" cy="378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7" name="Oggetto 76"/>
              <p:cNvSpPr txBox="1"/>
              <p:nvPr/>
            </p:nvSpPr>
            <p:spPr bwMode="auto">
              <a:xfrm>
                <a:off x="5139089" y="6261603"/>
                <a:ext cx="1508125" cy="687387"/>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m:t>
                              </m:r>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ea typeface="Cambria Math" panose="02040503050406030204" pitchFamily="18" charset="0"/>
                                    </a:rPr>
                                    <m:t>𝜑</m:t>
                                  </m:r>
                                </m:e>
                              </m:acc>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𝑧</m:t>
                                      </m:r>
                                    </m:e>
                                  </m:d>
                                </m:e>
                              </m:func>
                            </m:e>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rPr>
                                <m:t>𝑤</m:t>
                              </m:r>
                              <m:r>
                                <a:rPr lang="en-US" i="1">
                                  <a:solidFill>
                                    <a:srgbClr val="000000"/>
                                  </a:solidFill>
                                  <a:latin typeface="Cambria Math" panose="02040503050406030204" pitchFamily="18" charset="0"/>
                                </a:rPr>
                                <m:t>=</m:t>
                              </m:r>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𝑤</m:t>
                                  </m:r>
                                </m:e>
                              </m:acc>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𝑧</m:t>
                                      </m:r>
                                    </m:e>
                                  </m:d>
                                </m:e>
                              </m:func>
                            </m:e>
                          </m:eqArr>
                        </m:e>
                      </m:d>
                    </m:oMath>
                  </m:oMathPara>
                </a14:m>
                <a:endParaRPr lang="en-US" dirty="0"/>
              </a:p>
            </p:txBody>
          </p:sp>
        </mc:Choice>
        <mc:Fallback xmlns="">
          <p:sp>
            <p:nvSpPr>
              <p:cNvPr id="77" name="Oggetto 76"/>
              <p:cNvSpPr txBox="1">
                <a:spLocks noRot="1" noChangeAspect="1" noMove="1" noResize="1" noEditPoints="1" noAdjustHandles="1" noChangeArrowheads="1" noChangeShapeType="1" noTextEdit="1"/>
              </p:cNvSpPr>
              <p:nvPr/>
            </p:nvSpPr>
            <p:spPr bwMode="auto">
              <a:xfrm>
                <a:off x="5139089" y="6261603"/>
                <a:ext cx="1508125" cy="687387"/>
              </a:xfrm>
              <a:prstGeom prst="rect">
                <a:avLst/>
              </a:prstGeom>
              <a:blipFill>
                <a:blip r:embed="rId7"/>
                <a:stretch>
                  <a:fillRect/>
                </a:stretch>
              </a:blipFill>
              <a:ln>
                <a:noFill/>
              </a:ln>
            </p:spPr>
            <p:txBody>
              <a:bodyPr/>
              <a:lstStyle/>
              <a:p>
                <a:r>
                  <a:rPr lang="en-US">
                    <a:noFill/>
                  </a:rPr>
                  <a:t> </a:t>
                </a:r>
              </a:p>
            </p:txBody>
          </p:sp>
        </mc:Fallback>
      </mc:AlternateContent>
      <p:sp>
        <p:nvSpPr>
          <p:cNvPr id="34" name="Freccia in giù 33"/>
          <p:cNvSpPr/>
          <p:nvPr/>
        </p:nvSpPr>
        <p:spPr>
          <a:xfrm rot="16200000">
            <a:off x="3446891" y="5632812"/>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3328435" y="448505"/>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graphicFrame>
        <p:nvGraphicFramePr>
          <p:cNvPr id="37" name="Oggetto 36"/>
          <p:cNvGraphicFramePr>
            <a:graphicFrameLocks noChangeAspect="1"/>
          </p:cNvGraphicFramePr>
          <p:nvPr>
            <p:extLst>
              <p:ext uri="{D42A27DB-BD31-4B8C-83A1-F6EECF244321}">
                <p14:modId xmlns:p14="http://schemas.microsoft.com/office/powerpoint/2010/main" val="1824120426"/>
              </p:ext>
            </p:extLst>
          </p:nvPr>
        </p:nvGraphicFramePr>
        <p:xfrm>
          <a:off x="749269" y="5902022"/>
          <a:ext cx="388937" cy="388937"/>
        </p:xfrm>
        <a:graphic>
          <a:graphicData uri="http://schemas.openxmlformats.org/presentationml/2006/ole">
            <mc:AlternateContent xmlns:mc="http://schemas.openxmlformats.org/markup-compatibility/2006">
              <mc:Choice xmlns:v="urn:schemas-microsoft-com:vml" Requires="v">
                <p:oleObj name="Equazione" r:id="rId8" imgW="253800" imgH="253800" progId="Equation.3">
                  <p:embed/>
                </p:oleObj>
              </mc:Choice>
              <mc:Fallback>
                <p:oleObj name="Equazione" r:id="rId8" imgW="253800" imgH="253800" progId="Equation.3">
                  <p:embed/>
                  <p:pic>
                    <p:nvPicPr>
                      <p:cNvPr id="58" name="Oggetto 57"/>
                      <p:cNvPicPr>
                        <a:picLocks noChangeAspect="1" noChangeArrowheads="1"/>
                      </p:cNvPicPr>
                      <p:nvPr/>
                    </p:nvPicPr>
                    <p:blipFill>
                      <a:blip r:embed="rId9"/>
                      <a:srcRect/>
                      <a:stretch>
                        <a:fillRect/>
                      </a:stretch>
                    </p:blipFill>
                    <p:spPr bwMode="auto">
                      <a:xfrm>
                        <a:off x="749269" y="5902022"/>
                        <a:ext cx="388937" cy="388937"/>
                      </a:xfrm>
                      <a:prstGeom prst="rect">
                        <a:avLst/>
                      </a:prstGeom>
                      <a:noFill/>
                      <a:ln>
                        <a:noFill/>
                      </a:ln>
                    </p:spPr>
                  </p:pic>
                </p:oleObj>
              </mc:Fallback>
            </mc:AlternateContent>
          </a:graphicData>
        </a:graphic>
      </p:graphicFrame>
      <p:sp>
        <p:nvSpPr>
          <p:cNvPr id="4" name="Rettangolo 3"/>
          <p:cNvSpPr/>
          <p:nvPr/>
        </p:nvSpPr>
        <p:spPr>
          <a:xfrm>
            <a:off x="8241862" y="4827186"/>
            <a:ext cx="3722959" cy="1169551"/>
          </a:xfrm>
          <a:prstGeom prst="rect">
            <a:avLst/>
          </a:prstGeom>
        </p:spPr>
        <p:txBody>
          <a:bodyPr wrap="square">
            <a:spAutoFit/>
          </a:bodyPr>
          <a:lstStyle/>
          <a:p>
            <a:pPr marL="285750" indent="-285750" algn="just">
              <a:buFont typeface="Symbol" panose="05050102010706020507" pitchFamily="18" charset="2"/>
              <a:buChar char="Þ"/>
            </a:pPr>
            <a:r>
              <a:rPr lang="en-US" sz="1400" dirty="0">
                <a:sym typeface="Symbol"/>
              </a:rPr>
              <a:t>The angular frequency is simply: </a:t>
            </a:r>
            <a:r>
              <a:rPr lang="en-US" sz="1400" dirty="0">
                <a:sym typeface="Symbol" panose="05050102010706020507" pitchFamily="18" charset="2"/>
              </a:rPr>
              <a:t></a:t>
            </a:r>
            <a:r>
              <a:rPr lang="en-US" sz="1400" baseline="-25000" dirty="0">
                <a:sym typeface="Symbol" panose="05050102010706020507" pitchFamily="18" charset="2"/>
              </a:rPr>
              <a:t>T</a:t>
            </a:r>
            <a:r>
              <a:rPr lang="en-US" sz="1400" dirty="0">
                <a:sym typeface="Symbol" panose="05050102010706020507" pitchFamily="18" charset="2"/>
              </a:rPr>
              <a:t>= </a:t>
            </a:r>
            <a:r>
              <a:rPr lang="en-US" sz="1400" baseline="-25000" dirty="0" err="1">
                <a:sym typeface="Symbol" panose="05050102010706020507" pitchFamily="18" charset="2"/>
              </a:rPr>
              <a:t>s</a:t>
            </a:r>
            <a:r>
              <a:rPr lang="en-US" sz="1400" dirty="0" err="1">
                <a:sym typeface="Symbol" panose="05050102010706020507" pitchFamily="18" charset="2"/>
              </a:rPr>
              <a:t></a:t>
            </a:r>
            <a:r>
              <a:rPr lang="en-US" sz="1400" baseline="-25000" dirty="0" err="1">
                <a:sym typeface="Symbol" panose="05050102010706020507" pitchFamily="18" charset="2"/>
              </a:rPr>
              <a:t>s</a:t>
            </a:r>
            <a:r>
              <a:rPr lang="en-US" sz="1400" dirty="0" err="1">
                <a:sym typeface="Symbol" panose="05050102010706020507" pitchFamily="18" charset="2"/>
              </a:rPr>
              <a:t>c</a:t>
            </a:r>
            <a:r>
              <a:rPr lang="en-US" sz="1400" dirty="0">
                <a:sym typeface="Symbol" panose="05050102010706020507" pitchFamily="18" charset="2"/>
              </a:rPr>
              <a:t>;</a:t>
            </a:r>
          </a:p>
          <a:p>
            <a:pPr marL="285750" indent="-285750" algn="just">
              <a:buFont typeface="Symbol" panose="05050102010706020507" pitchFamily="18" charset="2"/>
              <a:buChar char="Þ"/>
            </a:pPr>
            <a:endParaRPr lang="en-US" sz="1400" dirty="0">
              <a:sym typeface="Symbol" panose="05050102010706020507" pitchFamily="18" charset="2"/>
            </a:endParaRPr>
          </a:p>
          <a:p>
            <a:pPr marL="285750" indent="-285750" algn="just">
              <a:buFont typeface="Symbol" panose="05050102010706020507" pitchFamily="18" charset="2"/>
              <a:buChar char="Þ"/>
            </a:pPr>
            <a:r>
              <a:rPr lang="en-US" sz="1400" b="1" dirty="0">
                <a:sym typeface="Symbol" panose="05050102010706020507" pitchFamily="18" charset="2"/>
              </a:rPr>
              <a:t>The angular frequency scale with 1/</a:t>
            </a:r>
            <a:r>
              <a:rPr lang="en-US" sz="1400" b="1" baseline="30000" dirty="0">
                <a:sym typeface="Symbol" panose="05050102010706020507" pitchFamily="18" charset="2"/>
              </a:rPr>
              <a:t>3/2</a:t>
            </a:r>
            <a:r>
              <a:rPr lang="en-US" sz="1400" b="1" dirty="0">
                <a:sym typeface="Symbol" panose="05050102010706020507" pitchFamily="18" charset="2"/>
              </a:rPr>
              <a:t> </a:t>
            </a:r>
            <a:r>
              <a:rPr lang="en-US" sz="1400" dirty="0">
                <a:sym typeface="Symbol" panose="05050102010706020507" pitchFamily="18" charset="2"/>
              </a:rPr>
              <a:t>that means that for ultra relativistic electrons shrinks to 0 (the beam is frozen)</a:t>
            </a:r>
            <a:endParaRPr lang="en-US" sz="1400" baseline="30000" dirty="0"/>
          </a:p>
        </p:txBody>
      </p:sp>
      <p:sp>
        <p:nvSpPr>
          <p:cNvPr id="16" name="Text Box 10">
            <a:extLst>
              <a:ext uri="{FF2B5EF4-FFF2-40B4-BE49-F238E27FC236}">
                <a16:creationId xmlns:a16="http://schemas.microsoft.com/office/drawing/2014/main" id="{906C0B0B-434D-EB46-7884-D61C09DDE82F}"/>
              </a:ext>
            </a:extLst>
          </p:cNvPr>
          <p:cNvSpPr txBox="1">
            <a:spLocks noChangeArrowheads="1"/>
          </p:cNvSpPr>
          <p:nvPr/>
        </p:nvSpPr>
        <p:spPr bwMode="auto">
          <a:xfrm>
            <a:off x="4224000" y="2027668"/>
            <a:ext cx="2774580" cy="276999"/>
          </a:xfrm>
          <a:prstGeom prst="rect">
            <a:avLst/>
          </a:prstGeom>
          <a:noFill/>
          <a:ln w="9525">
            <a:noFill/>
            <a:miter lim="800000"/>
            <a:headEnd/>
            <a:tailEnd/>
          </a:ln>
          <a:effectLst/>
        </p:spPr>
        <p:txBody>
          <a:bodyPr wrap="square">
            <a:spAutoFit/>
          </a:bodyPr>
          <a:lstStyle/>
          <a:p>
            <a:pPr algn="just"/>
            <a:r>
              <a:rPr lang="en-US" sz="1200" dirty="0"/>
              <a:t>Deriving both terms with respect to z</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D274FA5B-162D-66EA-ED2A-2E25186D6490}"/>
                  </a:ext>
                </a:extLst>
              </p:cNvPr>
              <p:cNvSpPr txBox="1"/>
              <p:nvPr/>
            </p:nvSpPr>
            <p:spPr>
              <a:xfrm>
                <a:off x="7491254" y="1913690"/>
                <a:ext cx="4362463" cy="6481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0000"/>
                          </a:solidFill>
                          <a:latin typeface="Cambria Math" panose="02040503050406030204" pitchFamily="18" charset="0"/>
                        </a:rPr>
                        <m:t>𝑐</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𝐸</m:t>
                          </m:r>
                        </m:e>
                        <m:sub>
                          <m:r>
                            <a:rPr lang="en-US" sz="1800" i="1">
                              <a:solidFill>
                                <a:srgbClr val="000000"/>
                              </a:solidFill>
                              <a:latin typeface="Cambria Math" panose="02040503050406030204" pitchFamily="18" charset="0"/>
                            </a:rPr>
                            <m:t>0</m:t>
                          </m:r>
                        </m:sub>
                      </m:sSub>
                      <m:sSubSup>
                        <m:sSubSupPr>
                          <m:ctrlPr>
                            <a:rPr lang="en-US" sz="1800" i="1">
                              <a:solidFill>
                                <a:srgbClr val="000000"/>
                              </a:solidFill>
                              <a:latin typeface="Cambria Math" panose="02040503050406030204" pitchFamily="18" charset="0"/>
                            </a:rPr>
                          </m:ctrlPr>
                        </m:sSubSupPr>
                        <m:e>
                          <m:r>
                            <a:rPr lang="en-US" sz="1800" i="1">
                              <a:solidFill>
                                <a:srgbClr val="000000"/>
                              </a:solidFill>
                              <a:latin typeface="Cambria Math" panose="02040503050406030204" pitchFamily="18" charset="0"/>
                            </a:rPr>
                            <m:t>𝛽</m:t>
                          </m:r>
                        </m:e>
                        <m:sub>
                          <m:r>
                            <a:rPr lang="en-US" sz="1800" i="1">
                              <a:solidFill>
                                <a:srgbClr val="000000"/>
                              </a:solidFill>
                              <a:latin typeface="Cambria Math" panose="02040503050406030204" pitchFamily="18" charset="0"/>
                            </a:rPr>
                            <m:t>𝑠</m:t>
                          </m:r>
                        </m:sub>
                        <m:sup>
                          <m:r>
                            <a:rPr lang="en-US" sz="1800" i="1">
                              <a:solidFill>
                                <a:srgbClr val="000000"/>
                              </a:solidFill>
                              <a:latin typeface="Cambria Math" panose="02040503050406030204" pitchFamily="18" charset="0"/>
                            </a:rPr>
                            <m:t>3</m:t>
                          </m:r>
                        </m:sup>
                      </m:sSubSup>
                      <m:sSubSup>
                        <m:sSubSupPr>
                          <m:ctrlPr>
                            <a:rPr lang="en-US" sz="1800" i="1">
                              <a:solidFill>
                                <a:srgbClr val="000000"/>
                              </a:solidFill>
                              <a:latin typeface="Cambria Math" panose="02040503050406030204" pitchFamily="18" charset="0"/>
                            </a:rPr>
                          </m:ctrlPr>
                        </m:sSubSupPr>
                        <m:e>
                          <m:r>
                            <a:rPr lang="en-US" sz="1800" i="1">
                              <a:solidFill>
                                <a:srgbClr val="000000"/>
                              </a:solidFill>
                              <a:latin typeface="Cambria Math" panose="02040503050406030204" pitchFamily="18" charset="0"/>
                            </a:rPr>
                            <m:t>𝛾</m:t>
                          </m:r>
                        </m:e>
                        <m:sub>
                          <m:r>
                            <a:rPr lang="en-US" sz="1800" i="1">
                              <a:solidFill>
                                <a:srgbClr val="000000"/>
                              </a:solidFill>
                              <a:latin typeface="Cambria Math" panose="02040503050406030204" pitchFamily="18" charset="0"/>
                            </a:rPr>
                            <m:t>𝑠</m:t>
                          </m:r>
                        </m:sub>
                        <m:sup>
                          <m:r>
                            <a:rPr lang="en-US" sz="1800" i="1">
                              <a:solidFill>
                                <a:srgbClr val="000000"/>
                              </a:solidFill>
                              <a:latin typeface="Cambria Math" panose="02040503050406030204" pitchFamily="18" charset="0"/>
                            </a:rPr>
                            <m:t>3</m:t>
                          </m:r>
                        </m:sup>
                      </m:sSubSup>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num>
                        <m:den>
                          <m:r>
                            <a:rPr lang="en-US" i="1">
                              <a:solidFill>
                                <a:srgbClr val="000000"/>
                              </a:solidFill>
                              <a:latin typeface="Cambria Math" panose="02040503050406030204" pitchFamily="18" charset="0"/>
                            </a:rPr>
                            <m:t>𝑑𝑧</m:t>
                          </m:r>
                        </m:den>
                      </m:f>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𝑑𝑧</m:t>
                          </m:r>
                        </m:den>
                      </m:f>
                      <m:r>
                        <a:rPr lang="en-US" sz="1800" i="1">
                          <a:solidFill>
                            <a:srgbClr val="000000"/>
                          </a:solidFill>
                          <a:latin typeface="Cambria Math" panose="02040503050406030204" pitchFamily="18" charset="0"/>
                        </a:rPr>
                        <m:t>=−</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𝜔</m:t>
                          </m:r>
                        </m:e>
                        <m:sub>
                          <m:r>
                            <a:rPr lang="en-US" sz="1800" i="1">
                              <a:solidFill>
                                <a:srgbClr val="000000"/>
                              </a:solidFill>
                              <a:latin typeface="Cambria Math" panose="02040503050406030204" pitchFamily="18" charset="0"/>
                            </a:rPr>
                            <m:t>𝑅𝐹</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𝑑𝑤</m:t>
                          </m:r>
                        </m:num>
                        <m:den>
                          <m:r>
                            <a:rPr lang="en-US" i="1">
                              <a:solidFill>
                                <a:srgbClr val="000000"/>
                              </a:solidFill>
                              <a:latin typeface="Cambria Math" panose="02040503050406030204" pitchFamily="18" charset="0"/>
                            </a:rPr>
                            <m:t>𝑑𝑧</m:t>
                          </m:r>
                        </m:den>
                      </m:f>
                    </m:oMath>
                  </m:oMathPara>
                </a14:m>
                <a:endParaRPr lang="en-US" dirty="0"/>
              </a:p>
            </p:txBody>
          </p:sp>
        </mc:Choice>
        <mc:Fallback xmlns="">
          <p:sp>
            <p:nvSpPr>
              <p:cNvPr id="20" name="CasellaDiTesto 19">
                <a:extLst>
                  <a:ext uri="{FF2B5EF4-FFF2-40B4-BE49-F238E27FC236}">
                    <a16:creationId xmlns:a16="http://schemas.microsoft.com/office/drawing/2014/main" id="{D274FA5B-162D-66EA-ED2A-2E25186D6490}"/>
                  </a:ext>
                </a:extLst>
              </p:cNvPr>
              <p:cNvSpPr txBox="1">
                <a:spLocks noRot="1" noChangeAspect="1" noMove="1" noResize="1" noEditPoints="1" noAdjustHandles="1" noChangeArrowheads="1" noChangeShapeType="1" noTextEdit="1"/>
              </p:cNvSpPr>
              <p:nvPr/>
            </p:nvSpPr>
            <p:spPr>
              <a:xfrm>
                <a:off x="7491254" y="1913690"/>
                <a:ext cx="4362463" cy="648126"/>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CasellaDiTesto 24">
                <a:extLst>
                  <a:ext uri="{FF2B5EF4-FFF2-40B4-BE49-F238E27FC236}">
                    <a16:creationId xmlns:a16="http://schemas.microsoft.com/office/drawing/2014/main" id="{B004A098-8234-3109-C3AE-AFE6FA92636F}"/>
                  </a:ext>
                </a:extLst>
              </p:cNvPr>
              <p:cNvSpPr txBox="1"/>
              <p:nvPr/>
            </p:nvSpPr>
            <p:spPr>
              <a:xfrm>
                <a:off x="5798391" y="3222800"/>
                <a:ext cx="6467988" cy="6505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f>
                        <m:fPr>
                          <m:ctrlPr>
                            <a:rPr lang="en-US" sz="1600" i="1">
                              <a:solidFill>
                                <a:srgbClr val="000000"/>
                              </a:solidFill>
                              <a:latin typeface="Cambria Math" panose="02040503050406030204" pitchFamily="18" charset="0"/>
                            </a:rPr>
                          </m:ctrlPr>
                        </m:fPr>
                        <m:num>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𝑑</m:t>
                              </m:r>
                            </m:e>
                            <m:sup>
                              <m:r>
                                <a:rPr lang="en-US" sz="1600" i="1">
                                  <a:solidFill>
                                    <a:srgbClr val="000000"/>
                                  </a:solidFill>
                                  <a:latin typeface="Cambria Math" panose="02040503050406030204" pitchFamily="18" charset="0"/>
                                </a:rPr>
                                <m:t>2</m:t>
                              </m:r>
                            </m:sup>
                          </m:sSup>
                          <m:r>
                            <a:rPr lang="en-US" sz="1600" i="1">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m:t>
                          </m:r>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𝑧</m:t>
                              </m:r>
                            </m:e>
                            <m:sup>
                              <m:r>
                                <a:rPr lang="en-US" sz="1600" i="1">
                                  <a:solidFill>
                                    <a:srgbClr val="000000"/>
                                  </a:solidFill>
                                  <a:latin typeface="Cambria Math" panose="02040503050406030204" pitchFamily="18" charset="0"/>
                                </a:rPr>
                                <m:t>2</m:t>
                              </m:r>
                            </m:sup>
                          </m:sSup>
                        </m:den>
                      </m:f>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d>
                        <m:dPr>
                          <m:ctrlPr>
                            <a:rPr lang="en-US" sz="1600" i="1" smtClean="0">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num>
                            <m:den>
                              <m:r>
                                <a:rPr lang="en-US" sz="1600" i="1">
                                  <a:solidFill>
                                    <a:srgbClr val="000000"/>
                                  </a:solidFill>
                                  <a:latin typeface="Cambria Math" panose="02040503050406030204" pitchFamily="18" charset="0"/>
                                </a:rPr>
                                <m:t>𝑑𝑧</m:t>
                              </m:r>
                            </m:den>
                          </m:f>
                        </m:e>
                      </m:d>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25" name="CasellaDiTesto 24">
                <a:extLst>
                  <a:ext uri="{FF2B5EF4-FFF2-40B4-BE49-F238E27FC236}">
                    <a16:creationId xmlns:a16="http://schemas.microsoft.com/office/drawing/2014/main" id="{B004A098-8234-3109-C3AE-AFE6FA92636F}"/>
                  </a:ext>
                </a:extLst>
              </p:cNvPr>
              <p:cNvSpPr txBox="1">
                <a:spLocks noRot="1" noChangeAspect="1" noMove="1" noResize="1" noEditPoints="1" noAdjustHandles="1" noChangeArrowheads="1" noChangeShapeType="1" noTextEdit="1"/>
              </p:cNvSpPr>
              <p:nvPr/>
            </p:nvSpPr>
            <p:spPr>
              <a:xfrm>
                <a:off x="5798391" y="3222800"/>
                <a:ext cx="6467988" cy="650563"/>
              </a:xfrm>
              <a:prstGeom prst="rect">
                <a:avLst/>
              </a:prstGeom>
              <a:blipFill>
                <a:blip r:embed="rId11"/>
                <a:stretch>
                  <a:fillRect/>
                </a:stretch>
              </a:blipFill>
            </p:spPr>
            <p:txBody>
              <a:bodyPr/>
              <a:lstStyle/>
              <a:p>
                <a:r>
                  <a:rPr lang="en-US">
                    <a:noFill/>
                  </a:rPr>
                  <a:t> </a:t>
                </a:r>
              </a:p>
            </p:txBody>
          </p:sp>
        </mc:Fallback>
      </mc:AlternateContent>
      <p:sp>
        <p:nvSpPr>
          <p:cNvPr id="26" name="Freccia in giù 25">
            <a:extLst>
              <a:ext uri="{FF2B5EF4-FFF2-40B4-BE49-F238E27FC236}">
                <a16:creationId xmlns:a16="http://schemas.microsoft.com/office/drawing/2014/main" id="{4F087329-592D-01FE-4364-917B7C154446}"/>
              </a:ext>
            </a:extLst>
          </p:cNvPr>
          <p:cNvSpPr/>
          <p:nvPr/>
        </p:nvSpPr>
        <p:spPr>
          <a:xfrm>
            <a:off x="9284380" y="2590621"/>
            <a:ext cx="598372" cy="3396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Box 10">
            <a:extLst>
              <a:ext uri="{FF2B5EF4-FFF2-40B4-BE49-F238E27FC236}">
                <a16:creationId xmlns:a16="http://schemas.microsoft.com/office/drawing/2014/main" id="{4B528ED7-5ED6-4B96-F092-6D1B3BCCEC2E}"/>
              </a:ext>
            </a:extLst>
          </p:cNvPr>
          <p:cNvSpPr txBox="1">
            <a:spLocks noChangeArrowheads="1"/>
          </p:cNvSpPr>
          <p:nvPr/>
        </p:nvSpPr>
        <p:spPr bwMode="auto">
          <a:xfrm>
            <a:off x="7487149" y="2930250"/>
            <a:ext cx="4644839" cy="276999"/>
          </a:xfrm>
          <a:prstGeom prst="rect">
            <a:avLst/>
          </a:prstGeom>
          <a:noFill/>
          <a:ln w="9525">
            <a:noFill/>
            <a:miter lim="800000"/>
            <a:headEnd/>
            <a:tailEnd/>
          </a:ln>
          <a:effectLst/>
        </p:spPr>
        <p:txBody>
          <a:bodyPr wrap="square">
            <a:spAutoFit/>
          </a:bodyPr>
          <a:lstStyle/>
          <a:p>
            <a:pPr algn="just"/>
            <a:r>
              <a:rPr lang="en-US" sz="1200" dirty="0"/>
              <a:t>General non linear differential equation that gives the phase evolution</a:t>
            </a:r>
          </a:p>
        </p:txBody>
      </p:sp>
      <p:sp>
        <p:nvSpPr>
          <p:cNvPr id="43" name="Freccia in giù 42">
            <a:extLst>
              <a:ext uri="{FF2B5EF4-FFF2-40B4-BE49-F238E27FC236}">
                <a16:creationId xmlns:a16="http://schemas.microsoft.com/office/drawing/2014/main" id="{AFE475C7-7E1B-0D1D-A5B4-94B646D29FD4}"/>
              </a:ext>
            </a:extLst>
          </p:cNvPr>
          <p:cNvSpPr/>
          <p:nvPr/>
        </p:nvSpPr>
        <p:spPr>
          <a:xfrm rot="5400000">
            <a:off x="4563428" y="2474894"/>
            <a:ext cx="260472" cy="21702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0">
            <a:extLst>
              <a:ext uri="{FF2B5EF4-FFF2-40B4-BE49-F238E27FC236}">
                <a16:creationId xmlns:a16="http://schemas.microsoft.com/office/drawing/2014/main" id="{0187A3E6-53A5-48DB-546D-1ECE8E52CA26}"/>
              </a:ext>
            </a:extLst>
          </p:cNvPr>
          <p:cNvSpPr txBox="1">
            <a:spLocks noChangeArrowheads="1"/>
          </p:cNvSpPr>
          <p:nvPr/>
        </p:nvSpPr>
        <p:spPr bwMode="auto">
          <a:xfrm>
            <a:off x="3545300" y="4365520"/>
            <a:ext cx="2733295" cy="461665"/>
          </a:xfrm>
          <a:prstGeom prst="rect">
            <a:avLst/>
          </a:prstGeom>
          <a:noFill/>
          <a:ln w="9525">
            <a:noFill/>
            <a:miter lim="800000"/>
            <a:headEnd/>
            <a:tailEnd/>
          </a:ln>
          <a:effectLst/>
        </p:spPr>
        <p:txBody>
          <a:bodyPr wrap="square">
            <a:spAutoFit/>
          </a:bodyPr>
          <a:lstStyle/>
          <a:p>
            <a:pPr algn="just"/>
            <a:r>
              <a:rPr lang="en-US" sz="1200" dirty="0"/>
              <a:t>Deriving both terms with respect to z and assuming an </a:t>
            </a:r>
            <a:r>
              <a:rPr lang="en-US" sz="1200" b="1" dirty="0"/>
              <a:t>adiabatic acceleration</a:t>
            </a:r>
            <a:endParaRPr lang="en-US" sz="1200" dirty="0"/>
          </a:p>
        </p:txBody>
      </p:sp>
      <mc:AlternateContent xmlns:mc="http://schemas.openxmlformats.org/markup-compatibility/2006" xmlns:a14="http://schemas.microsoft.com/office/drawing/2010/main">
        <mc:Choice Requires="a14">
          <p:sp>
            <p:nvSpPr>
              <p:cNvPr id="59" name="CasellaDiTesto 58">
                <a:extLst>
                  <a:ext uri="{FF2B5EF4-FFF2-40B4-BE49-F238E27FC236}">
                    <a16:creationId xmlns:a16="http://schemas.microsoft.com/office/drawing/2014/main" id="{CC0BBAF2-D8EA-B761-06FF-D4C13C127889}"/>
                  </a:ext>
                </a:extLst>
              </p:cNvPr>
              <p:cNvSpPr txBox="1"/>
              <p:nvPr/>
            </p:nvSpPr>
            <p:spPr>
              <a:xfrm>
                <a:off x="4247463" y="4741863"/>
                <a:ext cx="1126405" cy="454483"/>
              </a:xfrm>
              <a:prstGeom prst="rect">
                <a:avLst/>
              </a:prstGeom>
              <a:noFill/>
            </p:spPr>
            <p:txBody>
              <a:bodyPr wrap="square">
                <a:spAutoFit/>
              </a:bodyPr>
              <a:lstStyle/>
              <a:p>
                <a14:m>
                  <m:oMath xmlns:m="http://schemas.openxmlformats.org/officeDocument/2006/math">
                    <m:f>
                      <m:fPr>
                        <m:ctrlPr>
                          <a:rPr lang="en-US" sz="1500" i="1" smtClean="0">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num>
                      <m:den>
                        <m:r>
                          <a:rPr lang="en-US" sz="1500" i="1">
                            <a:solidFill>
                              <a:srgbClr val="000000"/>
                            </a:solidFill>
                            <a:latin typeface="Cambria Math" panose="02040503050406030204" pitchFamily="18" charset="0"/>
                          </a:rPr>
                          <m:t>𝑑𝑧</m:t>
                        </m:r>
                      </m:den>
                    </m:f>
                  </m:oMath>
                </a14:m>
                <a:r>
                  <a:rPr lang="en-US" sz="1500" dirty="0"/>
                  <a:t>&lt;&lt;1</a:t>
                </a:r>
              </a:p>
            </p:txBody>
          </p:sp>
        </mc:Choice>
        <mc:Fallback xmlns="">
          <p:sp>
            <p:nvSpPr>
              <p:cNvPr id="59" name="CasellaDiTesto 58">
                <a:extLst>
                  <a:ext uri="{FF2B5EF4-FFF2-40B4-BE49-F238E27FC236}">
                    <a16:creationId xmlns:a16="http://schemas.microsoft.com/office/drawing/2014/main" id="{CC0BBAF2-D8EA-B761-06FF-D4C13C127889}"/>
                  </a:ext>
                </a:extLst>
              </p:cNvPr>
              <p:cNvSpPr txBox="1">
                <a:spLocks noRot="1" noChangeAspect="1" noMove="1" noResize="1" noEditPoints="1" noAdjustHandles="1" noChangeArrowheads="1" noChangeShapeType="1" noTextEdit="1"/>
              </p:cNvSpPr>
              <p:nvPr/>
            </p:nvSpPr>
            <p:spPr>
              <a:xfrm>
                <a:off x="4247463" y="4741863"/>
                <a:ext cx="1126405" cy="454483"/>
              </a:xfrm>
              <a:prstGeom prst="rect">
                <a:avLst/>
              </a:prstGeom>
              <a:blipFill>
                <a:blip r:embed="rId12"/>
                <a:stretch>
                  <a:fillRect b="-4054"/>
                </a:stretch>
              </a:blipFill>
            </p:spPr>
            <p:txBody>
              <a:bodyPr/>
              <a:lstStyle/>
              <a:p>
                <a:r>
                  <a:rPr lang="en-US">
                    <a:noFill/>
                  </a:rPr>
                  <a:t> </a:t>
                </a:r>
              </a:p>
            </p:txBody>
          </p:sp>
        </mc:Fallback>
      </mc:AlternateContent>
    </p:spTree>
    <p:extLst>
      <p:ext uri="{BB962C8B-B14F-4D97-AF65-F5344CB8AC3E}">
        <p14:creationId xmlns:p14="http://schemas.microsoft.com/office/powerpoint/2010/main" val="149171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10" presetClass="entr" presetSubtype="0"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500"/>
                                        <p:tgtEl>
                                          <p:spTgt spid="47"/>
                                        </p:tgtEl>
                                      </p:cBhvr>
                                    </p:animEffect>
                                  </p:childTnLst>
                                </p:cTn>
                              </p:par>
                              <p:par>
                                <p:cTn id="65" presetID="10" presetClass="entr" presetSubtype="0"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500"/>
                                        <p:tgtEl>
                                          <p:spTgt spid="48"/>
                                        </p:tgtEl>
                                      </p:cBhvr>
                                    </p:animEffect>
                                  </p:childTnLst>
                                </p:cTn>
                              </p:par>
                              <p:par>
                                <p:cTn id="68" presetID="10" presetClass="entr" presetSubtype="0" fill="hold"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500"/>
                                        <p:tgtEl>
                                          <p:spTgt spid="56"/>
                                        </p:tgtEl>
                                      </p:cBhvr>
                                    </p:animEffect>
                                  </p:childTnLst>
                                </p:cTn>
                              </p:par>
                              <p:par>
                                <p:cTn id="89" presetID="10" presetClass="entr" presetSubtype="0" fill="hold"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gtEl>
                                        <p:attrNameLst>
                                          <p:attrName>style.visibility</p:attrName>
                                        </p:attrNameLst>
                                      </p:cBhvr>
                                      <p:to>
                                        <p:strVal val="visible"/>
                                      </p:to>
                                    </p:set>
                                    <p:animEffect transition="in" filter="fade">
                                      <p:cBhvr>
                                        <p:cTn id="94" dur="500"/>
                                        <p:tgtEl>
                                          <p:spTgt spid="5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fade">
                                      <p:cBhvr>
                                        <p:cTn id="97" dur="500"/>
                                        <p:tgtEl>
                                          <p:spTgt spid="61"/>
                                        </p:tgtEl>
                                      </p:cBhvr>
                                    </p:animEffect>
                                  </p:childTnLst>
                                </p:cTn>
                              </p:par>
                              <p:par>
                                <p:cTn id="98" presetID="10" presetClass="entr" presetSubtype="0" fill="hold"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500"/>
                                        <p:tgtEl>
                                          <p:spTgt spid="3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fade">
                                      <p:cBhvr>
                                        <p:cTn id="108" dur="500"/>
                                        <p:tgtEl>
                                          <p:spTgt spid="60"/>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fade">
                                      <p:cBhvr>
                                        <p:cTn id="111" dur="500"/>
                                        <p:tgtEl>
                                          <p:spTgt spid="77"/>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
                                        </p:tgtEl>
                                        <p:attrNameLst>
                                          <p:attrName>style.visibility</p:attrName>
                                        </p:attrNameLst>
                                      </p:cBhvr>
                                      <p:to>
                                        <p:strVal val="visible"/>
                                      </p:to>
                                    </p:set>
                                    <p:animEffect transition="in" filter="fade">
                                      <p:cBhvr>
                                        <p:cTn id="1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P spid="29" grpId="0" animBg="1"/>
      <p:bldP spid="32" grpId="0"/>
      <p:bldP spid="33" grpId="0"/>
      <p:bldP spid="47" grpId="0" animBg="1"/>
      <p:bldP spid="51" grpId="0"/>
      <p:bldP spid="52" grpId="0"/>
      <p:bldP spid="55" grpId="0"/>
      <p:bldP spid="56" grpId="0"/>
      <p:bldP spid="58" grpId="0" animBg="1"/>
      <p:bldP spid="60" grpId="0"/>
      <p:bldP spid="61" grpId="0" animBg="1"/>
      <p:bldP spid="77" grpId="0"/>
      <p:bldP spid="34" grpId="0" animBg="1"/>
      <p:bldP spid="4" grpId="0"/>
      <p:bldP spid="16" grpId="0"/>
      <p:bldP spid="20" grpId="0"/>
      <p:bldP spid="25" grpId="0"/>
      <p:bldP spid="26" grpId="0" animBg="1"/>
      <p:bldP spid="28" grpId="0"/>
      <p:bldP spid="43" grpId="0" animBg="1"/>
      <p:bldP spid="44" grpId="0"/>
      <p:bldP spid="59" grpId="0"/>
    </p:bld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Oggetto 2"/>
          <p:cNvGraphicFramePr>
            <a:graphicFrameLocks noChangeAspect="1"/>
          </p:cNvGraphicFramePr>
          <p:nvPr>
            <p:extLst>
              <p:ext uri="{D42A27DB-BD31-4B8C-83A1-F6EECF244321}">
                <p14:modId xmlns:p14="http://schemas.microsoft.com/office/powerpoint/2010/main" val="314761611"/>
              </p:ext>
            </p:extLst>
          </p:nvPr>
        </p:nvGraphicFramePr>
        <p:xfrm>
          <a:off x="136464" y="2406913"/>
          <a:ext cx="3445884" cy="1037556"/>
        </p:xfrm>
        <a:graphic>
          <a:graphicData uri="http://schemas.openxmlformats.org/presentationml/2006/ole">
            <mc:AlternateContent xmlns:mc="http://schemas.openxmlformats.org/markup-compatibility/2006">
              <mc:Choice xmlns:v="urn:schemas-microsoft-com:vml" Requires="v">
                <p:oleObj name="Equazione" r:id="rId2" imgW="1562040" imgH="469800" progId="Equation.3">
                  <p:embed/>
                </p:oleObj>
              </mc:Choice>
              <mc:Fallback>
                <p:oleObj name="Equazione" r:id="rId2" imgW="1562040" imgH="469800" progId="Equation.3">
                  <p:embed/>
                  <p:pic>
                    <p:nvPicPr>
                      <p:cNvPr id="29" name="Oggetto 28"/>
                      <p:cNvPicPr>
                        <a:picLocks noChangeAspect="1" noChangeArrowheads="1"/>
                      </p:cNvPicPr>
                      <p:nvPr/>
                    </p:nvPicPr>
                    <p:blipFill>
                      <a:blip r:embed="rId3"/>
                      <a:srcRect/>
                      <a:stretch>
                        <a:fillRect/>
                      </a:stretch>
                    </p:blipFill>
                    <p:spPr bwMode="auto">
                      <a:xfrm>
                        <a:off x="136464" y="2406913"/>
                        <a:ext cx="3445884" cy="1037556"/>
                      </a:xfrm>
                      <a:prstGeom prst="rect">
                        <a:avLst/>
                      </a:prstGeom>
                      <a:solidFill>
                        <a:srgbClr val="FFBA5F"/>
                      </a:solidFill>
                      <a:ln w="25400">
                        <a:solidFill>
                          <a:srgbClr val="339966"/>
                        </a:solidFill>
                        <a:miter lim="800000"/>
                        <a:headEnd/>
                        <a:tailEnd/>
                      </a:ln>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2639952956"/>
              </p:ext>
            </p:extLst>
          </p:nvPr>
        </p:nvGraphicFramePr>
        <p:xfrm>
          <a:off x="3752850" y="2623560"/>
          <a:ext cx="2797175" cy="725488"/>
        </p:xfrm>
        <a:graphic>
          <a:graphicData uri="http://schemas.openxmlformats.org/presentationml/2006/ole">
            <mc:AlternateContent xmlns:mc="http://schemas.openxmlformats.org/markup-compatibility/2006">
              <mc:Choice xmlns:v="urn:schemas-microsoft-com:vml" Requires="v">
                <p:oleObj name="Equazione" r:id="rId4" imgW="1815840" imgH="469800" progId="Equation.3">
                  <p:embed/>
                </p:oleObj>
              </mc:Choice>
              <mc:Fallback>
                <p:oleObj name="Equazione" r:id="rId4" imgW="1815840" imgH="469800" progId="Equation.3">
                  <p:embed/>
                  <p:pic>
                    <p:nvPicPr>
                      <p:cNvPr id="5" name="Oggetto 4"/>
                      <p:cNvPicPr/>
                      <p:nvPr/>
                    </p:nvPicPr>
                    <p:blipFill>
                      <a:blip r:embed="rId5"/>
                      <a:stretch>
                        <a:fillRect/>
                      </a:stretch>
                    </p:blipFill>
                    <p:spPr>
                      <a:xfrm>
                        <a:off x="3752850" y="2623560"/>
                        <a:ext cx="2797175" cy="725488"/>
                      </a:xfrm>
                      <a:prstGeom prst="rect">
                        <a:avLst/>
                      </a:prstGeom>
                    </p:spPr>
                  </p:pic>
                </p:oleObj>
              </mc:Fallback>
            </mc:AlternateContent>
          </a:graphicData>
        </a:graphic>
      </p:graphicFrame>
      <p:graphicFrame>
        <p:nvGraphicFramePr>
          <p:cNvPr id="7" name="Oggetto 6"/>
          <p:cNvGraphicFramePr>
            <a:graphicFrameLocks noChangeAspect="1"/>
          </p:cNvGraphicFramePr>
          <p:nvPr>
            <p:extLst>
              <p:ext uri="{D42A27DB-BD31-4B8C-83A1-F6EECF244321}">
                <p14:modId xmlns:p14="http://schemas.microsoft.com/office/powerpoint/2010/main" val="2230738458"/>
              </p:ext>
            </p:extLst>
          </p:nvPr>
        </p:nvGraphicFramePr>
        <p:xfrm>
          <a:off x="9293578" y="3910445"/>
          <a:ext cx="1624013" cy="1066800"/>
        </p:xfrm>
        <a:graphic>
          <a:graphicData uri="http://schemas.openxmlformats.org/presentationml/2006/ole">
            <mc:AlternateContent xmlns:mc="http://schemas.openxmlformats.org/markup-compatibility/2006">
              <mc:Choice xmlns:v="urn:schemas-microsoft-com:vml" Requires="v">
                <p:oleObj name="Equazione" r:id="rId6" imgW="736560" imgH="482400" progId="Equation.3">
                  <p:embed/>
                </p:oleObj>
              </mc:Choice>
              <mc:Fallback>
                <p:oleObj name="Equazione" r:id="rId6" imgW="736560" imgH="482400" progId="Equation.3">
                  <p:embed/>
                  <p:pic>
                    <p:nvPicPr>
                      <p:cNvPr id="6" name="Oggetto 5"/>
                      <p:cNvPicPr/>
                      <p:nvPr/>
                    </p:nvPicPr>
                    <p:blipFill>
                      <a:blip r:embed="rId7"/>
                      <a:stretch>
                        <a:fillRect/>
                      </a:stretch>
                    </p:blipFill>
                    <p:spPr>
                      <a:xfrm>
                        <a:off x="9293578" y="3910445"/>
                        <a:ext cx="1624013" cy="1066800"/>
                      </a:xfrm>
                      <a:prstGeom prst="rect">
                        <a:avLst/>
                      </a:prstGeom>
                    </p:spPr>
                  </p:pic>
                </p:oleObj>
              </mc:Fallback>
            </mc:AlternateContent>
          </a:graphicData>
        </a:graphic>
      </p:graphicFrame>
      <p:sp>
        <p:nvSpPr>
          <p:cNvPr id="8" name="Freccia a destra 7"/>
          <p:cNvSpPr/>
          <p:nvPr/>
        </p:nvSpPr>
        <p:spPr>
          <a:xfrm>
            <a:off x="6672000" y="2769303"/>
            <a:ext cx="1427733" cy="50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1343526" y="24158"/>
            <a:ext cx="9614555" cy="646331"/>
          </a:xfrm>
          <a:prstGeom prst="rect">
            <a:avLst/>
          </a:prstGeom>
          <a:noFill/>
        </p:spPr>
        <p:txBody>
          <a:bodyPr wrap="none" rtlCol="0">
            <a:spAutoFit/>
          </a:bodyPr>
          <a:lstStyle/>
          <a:p>
            <a:r>
              <a:rPr lang="en-US" sz="3600" b="1" dirty="0"/>
              <a:t>COMPARISON LINAC-SYNCHROTRON FREQUENCY</a:t>
            </a:r>
          </a:p>
        </p:txBody>
      </p:sp>
      <p:sp>
        <p:nvSpPr>
          <p:cNvPr id="11" name="CasellaDiTesto 10"/>
          <p:cNvSpPr txBox="1"/>
          <p:nvPr/>
        </p:nvSpPr>
        <p:spPr>
          <a:xfrm>
            <a:off x="6558617" y="3273303"/>
            <a:ext cx="1717906" cy="369332"/>
          </a:xfrm>
          <a:prstGeom prst="rect">
            <a:avLst/>
          </a:prstGeom>
          <a:noFill/>
        </p:spPr>
        <p:txBody>
          <a:bodyPr wrap="none" rtlCol="0">
            <a:spAutoFit/>
          </a:bodyPr>
          <a:lstStyle/>
          <a:p>
            <a:r>
              <a:rPr lang="en-GB" dirty="0"/>
              <a:t>Below transition</a:t>
            </a:r>
          </a:p>
        </p:txBody>
      </p:sp>
      <p:graphicFrame>
        <p:nvGraphicFramePr>
          <p:cNvPr id="10" name="Oggetto 9"/>
          <p:cNvGraphicFramePr>
            <a:graphicFrameLocks noChangeAspect="1"/>
          </p:cNvGraphicFramePr>
          <p:nvPr>
            <p:extLst>
              <p:ext uri="{D42A27DB-BD31-4B8C-83A1-F6EECF244321}">
                <p14:modId xmlns:p14="http://schemas.microsoft.com/office/powerpoint/2010/main" val="3228751007"/>
              </p:ext>
            </p:extLst>
          </p:nvPr>
        </p:nvGraphicFramePr>
        <p:xfrm>
          <a:off x="8383588" y="2455285"/>
          <a:ext cx="3444875" cy="1038225"/>
        </p:xfrm>
        <a:graphic>
          <a:graphicData uri="http://schemas.openxmlformats.org/presentationml/2006/ole">
            <mc:AlternateContent xmlns:mc="http://schemas.openxmlformats.org/markup-compatibility/2006">
              <mc:Choice xmlns:v="urn:schemas-microsoft-com:vml" Requires="v">
                <p:oleObj name="Equazione" r:id="rId8" imgW="1562040" imgH="469800" progId="Equation.3">
                  <p:embed/>
                </p:oleObj>
              </mc:Choice>
              <mc:Fallback>
                <p:oleObj name="Equazione" r:id="rId8" imgW="1562040" imgH="469800" progId="Equation.3">
                  <p:embed/>
                  <p:pic>
                    <p:nvPicPr>
                      <p:cNvPr id="7" name="Oggetto 6"/>
                      <p:cNvPicPr/>
                      <p:nvPr/>
                    </p:nvPicPr>
                    <p:blipFill>
                      <a:blip r:embed="rId9"/>
                      <a:stretch>
                        <a:fillRect/>
                      </a:stretch>
                    </p:blipFill>
                    <p:spPr>
                      <a:xfrm>
                        <a:off x="8383588" y="2455285"/>
                        <a:ext cx="3444875" cy="1038225"/>
                      </a:xfrm>
                      <a:prstGeom prst="rect">
                        <a:avLst/>
                      </a:prstGeom>
                      <a:solidFill>
                        <a:srgbClr val="FFFF00"/>
                      </a:solidFill>
                      <a:ln w="38100">
                        <a:solidFill>
                          <a:srgbClr val="FF0000"/>
                        </a:solidFill>
                      </a:ln>
                    </p:spPr>
                  </p:pic>
                </p:oleObj>
              </mc:Fallback>
            </mc:AlternateContent>
          </a:graphicData>
        </a:graphic>
      </p:graphicFrame>
      <p:sp>
        <p:nvSpPr>
          <p:cNvPr id="2" name="CasellaDiTesto 1"/>
          <p:cNvSpPr txBox="1"/>
          <p:nvPr/>
        </p:nvSpPr>
        <p:spPr>
          <a:xfrm>
            <a:off x="9970118" y="5316160"/>
            <a:ext cx="1975926" cy="369332"/>
          </a:xfrm>
          <a:prstGeom prst="rect">
            <a:avLst/>
          </a:prstGeom>
          <a:noFill/>
        </p:spPr>
        <p:txBody>
          <a:bodyPr wrap="none" rtlCol="0">
            <a:spAutoFit/>
          </a:bodyPr>
          <a:lstStyle/>
          <a:p>
            <a:r>
              <a:rPr lang="en-GB" dirty="0"/>
              <a:t>Synchrotron length</a:t>
            </a:r>
          </a:p>
        </p:txBody>
      </p:sp>
      <p:cxnSp>
        <p:nvCxnSpPr>
          <p:cNvPr id="5" name="Connettore 2 4"/>
          <p:cNvCxnSpPr>
            <a:stCxn id="2" idx="0"/>
          </p:cNvCxnSpPr>
          <p:nvPr/>
        </p:nvCxnSpPr>
        <p:spPr>
          <a:xfrm flipH="1" flipV="1">
            <a:off x="10560000" y="4977245"/>
            <a:ext cx="398081" cy="338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2636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051"/>
          <p:cNvSpPr txBox="1">
            <a:spLocks noChangeArrowheads="1"/>
          </p:cNvSpPr>
          <p:nvPr/>
        </p:nvSpPr>
        <p:spPr bwMode="auto">
          <a:xfrm>
            <a:off x="56119" y="1205838"/>
            <a:ext cx="65215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just">
              <a:spcBef>
                <a:spcPct val="50000"/>
              </a:spcBef>
            </a:pPr>
            <a:r>
              <a:rPr lang="en-US" sz="1600" dirty="0"/>
              <a:t>The energy-phase oscillations can be drawn in the </a:t>
            </a:r>
            <a:r>
              <a:rPr lang="en-US" sz="1600" b="1" dirty="0"/>
              <a:t>longitudinal phase space</a:t>
            </a:r>
            <a:r>
              <a:rPr lang="en-US" sz="1600" dirty="0"/>
              <a:t>:</a:t>
            </a:r>
            <a:endParaRPr lang="fr-FR" sz="1600" dirty="0"/>
          </a:p>
        </p:txBody>
      </p:sp>
      <p:graphicFrame>
        <p:nvGraphicFramePr>
          <p:cNvPr id="5" name="Oggetto 4"/>
          <p:cNvGraphicFramePr>
            <a:graphicFrameLocks noChangeAspect="1"/>
          </p:cNvGraphicFramePr>
          <p:nvPr>
            <p:extLst>
              <p:ext uri="{D42A27DB-BD31-4B8C-83A1-F6EECF244321}">
                <p14:modId xmlns:p14="http://schemas.microsoft.com/office/powerpoint/2010/main" val="2096982048"/>
              </p:ext>
            </p:extLst>
          </p:nvPr>
        </p:nvGraphicFramePr>
        <p:xfrm>
          <a:off x="119621" y="1902152"/>
          <a:ext cx="1508125" cy="687387"/>
        </p:xfrm>
        <a:graphic>
          <a:graphicData uri="http://schemas.openxmlformats.org/presentationml/2006/ole">
            <mc:AlternateContent xmlns:mc="http://schemas.openxmlformats.org/markup-compatibility/2006">
              <mc:Choice xmlns:v="urn:schemas-microsoft-com:vml" Requires="v">
                <p:oleObj name="Equazione" r:id="rId2" imgW="1028520" imgH="507960" progId="Equation.3">
                  <p:embed/>
                </p:oleObj>
              </mc:Choice>
              <mc:Fallback>
                <p:oleObj name="Equazione" r:id="rId2" imgW="1028520" imgH="507960" progId="Equation.3">
                  <p:embed/>
                  <p:pic>
                    <p:nvPicPr>
                      <p:cNvPr id="0" name="Oggetto 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621" y="1902152"/>
                        <a:ext cx="15081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Line 26"/>
          <p:cNvSpPr>
            <a:spLocks noChangeShapeType="1"/>
          </p:cNvSpPr>
          <p:nvPr/>
        </p:nvSpPr>
        <p:spPr bwMode="auto">
          <a:xfrm flipV="1">
            <a:off x="9417759" y="1180199"/>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8" name="Line 27"/>
          <p:cNvSpPr>
            <a:spLocks noChangeShapeType="1"/>
          </p:cNvSpPr>
          <p:nvPr/>
        </p:nvSpPr>
        <p:spPr bwMode="auto">
          <a:xfrm>
            <a:off x="8015777" y="2205147"/>
            <a:ext cx="3305149" cy="0"/>
          </a:xfrm>
          <a:prstGeom prst="line">
            <a:avLst/>
          </a:prstGeom>
          <a:noFill/>
          <a:ln w="28575">
            <a:solidFill>
              <a:schemeClr val="accent1"/>
            </a:solidFill>
            <a:round/>
            <a:headEnd/>
            <a:tailEnd type="triangle" w="med" len="med"/>
          </a:ln>
          <a:effectLst/>
        </p:spPr>
        <p:txBody>
          <a:bodyPr/>
          <a:lstStyle/>
          <a:p>
            <a:endParaRPr lang="en-US"/>
          </a:p>
        </p:txBody>
      </p:sp>
      <p:sp>
        <p:nvSpPr>
          <p:cNvPr id="10" name="Text Box 29"/>
          <p:cNvSpPr txBox="1">
            <a:spLocks noChangeArrowheads="1"/>
          </p:cNvSpPr>
          <p:nvPr/>
        </p:nvSpPr>
        <p:spPr bwMode="auto">
          <a:xfrm>
            <a:off x="9119542" y="1033621"/>
            <a:ext cx="349776" cy="369332"/>
          </a:xfrm>
          <a:prstGeom prst="rect">
            <a:avLst/>
          </a:prstGeom>
          <a:noFill/>
          <a:ln w="9525">
            <a:noFill/>
            <a:miter lim="800000"/>
            <a:headEnd/>
            <a:tailEnd/>
          </a:ln>
          <a:effectLst/>
        </p:spPr>
        <p:txBody>
          <a:bodyPr wrap="none">
            <a:spAutoFit/>
          </a:bodyPr>
          <a:lstStyle/>
          <a:p>
            <a:r>
              <a:rPr lang="en-US" dirty="0"/>
              <a:t>w</a:t>
            </a:r>
          </a:p>
        </p:txBody>
      </p:sp>
      <p:sp>
        <p:nvSpPr>
          <p:cNvPr id="11" name="Text Box 30"/>
          <p:cNvSpPr txBox="1">
            <a:spLocks noChangeArrowheads="1"/>
          </p:cNvSpPr>
          <p:nvPr/>
        </p:nvSpPr>
        <p:spPr bwMode="auto">
          <a:xfrm>
            <a:off x="10987634" y="2146681"/>
            <a:ext cx="324128" cy="369332"/>
          </a:xfrm>
          <a:prstGeom prst="rect">
            <a:avLst/>
          </a:prstGeom>
          <a:noFill/>
          <a:ln w="9525">
            <a:noFill/>
            <a:miter lim="800000"/>
            <a:headEnd/>
            <a:tailEnd/>
          </a:ln>
          <a:effectLst/>
        </p:spPr>
        <p:txBody>
          <a:bodyPr wrap="none">
            <a:spAutoFit/>
          </a:bodyPr>
          <a:lstStyle/>
          <a:p>
            <a:r>
              <a:rPr lang="en-US" dirty="0">
                <a:sym typeface="Symbol" pitchFamily="18" charset="2"/>
              </a:rPr>
              <a:t></a:t>
            </a:r>
          </a:p>
        </p:txBody>
      </p:sp>
      <p:graphicFrame>
        <p:nvGraphicFramePr>
          <p:cNvPr id="13" name="Object 33"/>
          <p:cNvGraphicFramePr>
            <a:graphicFrameLocks noChangeAspect="1"/>
          </p:cNvGraphicFramePr>
          <p:nvPr>
            <p:extLst>
              <p:ext uri="{D42A27DB-BD31-4B8C-83A1-F6EECF244321}">
                <p14:modId xmlns:p14="http://schemas.microsoft.com/office/powerpoint/2010/main" val="105897471"/>
              </p:ext>
            </p:extLst>
          </p:nvPr>
        </p:nvGraphicFramePr>
        <p:xfrm>
          <a:off x="10219209" y="2803190"/>
          <a:ext cx="275980" cy="364844"/>
        </p:xfrm>
        <a:graphic>
          <a:graphicData uri="http://schemas.openxmlformats.org/presentationml/2006/ole">
            <mc:AlternateContent xmlns:mc="http://schemas.openxmlformats.org/markup-compatibility/2006">
              <mc:Choice xmlns:v="urn:schemas-microsoft-com:vml" Requires="v">
                <p:oleObj name="Equation" r:id="rId4" imgW="139680" imgH="215640" progId="Equation.3">
                  <p:embed/>
                </p:oleObj>
              </mc:Choice>
              <mc:Fallback>
                <p:oleObj name="Equation" r:id="rId4" imgW="13968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19209" y="2803190"/>
                        <a:ext cx="275980" cy="3648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4"/>
          <p:cNvGraphicFramePr>
            <a:graphicFrameLocks noChangeAspect="1"/>
          </p:cNvGraphicFramePr>
          <p:nvPr>
            <p:extLst>
              <p:ext uri="{D42A27DB-BD31-4B8C-83A1-F6EECF244321}">
                <p14:modId xmlns:p14="http://schemas.microsoft.com/office/powerpoint/2010/main" val="4086643812"/>
              </p:ext>
            </p:extLst>
          </p:nvPr>
        </p:nvGraphicFramePr>
        <p:xfrm>
          <a:off x="8313835" y="1517484"/>
          <a:ext cx="302476" cy="300902"/>
        </p:xfrm>
        <a:graphic>
          <a:graphicData uri="http://schemas.openxmlformats.org/presentationml/2006/ole">
            <mc:AlternateContent xmlns:mc="http://schemas.openxmlformats.org/markup-compatibility/2006">
              <mc:Choice xmlns:v="urn:schemas-microsoft-com:vml" Requires="v">
                <p:oleObj name="Equation" r:id="rId6" imgW="152280" imgH="177480" progId="Equation.3">
                  <p:embed/>
                </p:oleObj>
              </mc:Choice>
              <mc:Fallback>
                <p:oleObj name="Equation" r:id="rId6" imgW="15228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13835" y="1517484"/>
                        <a:ext cx="302476" cy="3009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Line 35"/>
          <p:cNvSpPr>
            <a:spLocks noChangeShapeType="1"/>
          </p:cNvSpPr>
          <p:nvPr/>
        </p:nvSpPr>
        <p:spPr bwMode="auto">
          <a:xfrm>
            <a:off x="10318562" y="2205148"/>
            <a:ext cx="0" cy="598043"/>
          </a:xfrm>
          <a:prstGeom prst="line">
            <a:avLst/>
          </a:prstGeom>
          <a:noFill/>
          <a:ln w="25400">
            <a:solidFill>
              <a:schemeClr val="tx1"/>
            </a:solidFill>
            <a:prstDash val="dash"/>
            <a:round/>
            <a:headEnd/>
            <a:tailEnd/>
          </a:ln>
          <a:effectLst/>
        </p:spPr>
        <p:txBody>
          <a:bodyPr/>
          <a:lstStyle/>
          <a:p>
            <a:endParaRPr lang="en-US"/>
          </a:p>
        </p:txBody>
      </p:sp>
      <p:sp>
        <p:nvSpPr>
          <p:cNvPr id="16" name="Line 36"/>
          <p:cNvSpPr>
            <a:spLocks noChangeShapeType="1"/>
          </p:cNvSpPr>
          <p:nvPr/>
        </p:nvSpPr>
        <p:spPr bwMode="auto">
          <a:xfrm>
            <a:off x="8616311" y="1655824"/>
            <a:ext cx="801448" cy="0"/>
          </a:xfrm>
          <a:prstGeom prst="line">
            <a:avLst/>
          </a:prstGeom>
          <a:noFill/>
          <a:ln w="25400">
            <a:solidFill>
              <a:schemeClr val="tx1"/>
            </a:solidFill>
            <a:prstDash val="dash"/>
            <a:round/>
            <a:headEnd/>
            <a:tailEnd/>
          </a:ln>
          <a:effectLst/>
        </p:spPr>
        <p:txBody>
          <a:bodyPr/>
          <a:lstStyle/>
          <a:p>
            <a:endParaRPr lang="en-US"/>
          </a:p>
        </p:txBody>
      </p:sp>
      <p:sp>
        <p:nvSpPr>
          <p:cNvPr id="18" name="Ovale 17"/>
          <p:cNvSpPr/>
          <p:nvPr/>
        </p:nvSpPr>
        <p:spPr>
          <a:xfrm>
            <a:off x="9321681" y="2109607"/>
            <a:ext cx="192157" cy="19108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o 18"/>
          <p:cNvSpPr/>
          <p:nvPr/>
        </p:nvSpPr>
        <p:spPr>
          <a:xfrm>
            <a:off x="8516955" y="1655825"/>
            <a:ext cx="1805631" cy="1068131"/>
          </a:xfrm>
          <a:prstGeom prst="arc">
            <a:avLst>
              <a:gd name="adj1" fmla="val 18364584"/>
              <a:gd name="adj2" fmla="val 18343745"/>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e 19"/>
          <p:cNvSpPr/>
          <p:nvPr/>
        </p:nvSpPr>
        <p:spPr>
          <a:xfrm>
            <a:off x="10250575" y="213677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10241779" y="21331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Box 38"/>
          <p:cNvSpPr txBox="1">
            <a:spLocks noChangeArrowheads="1"/>
          </p:cNvSpPr>
          <p:nvPr/>
        </p:nvSpPr>
        <p:spPr bwMode="auto">
          <a:xfrm>
            <a:off x="29557" y="3032872"/>
            <a:ext cx="6171184" cy="3108543"/>
          </a:xfrm>
          <a:prstGeom prst="rect">
            <a:avLst/>
          </a:prstGeom>
          <a:noFill/>
          <a:ln w="9525">
            <a:noFill/>
            <a:miter lim="800000"/>
            <a:headEnd/>
            <a:tailEnd/>
          </a:ln>
          <a:effectLst/>
        </p:spPr>
        <p:txBody>
          <a:bodyPr wrap="square">
            <a:spAutoFit/>
          </a:bodyPr>
          <a:lstStyle/>
          <a:p>
            <a:pPr algn="just"/>
            <a:r>
              <a:rPr lang="en-US" sz="1400" dirty="0">
                <a:sym typeface="Symbol"/>
              </a:rPr>
              <a:t></a:t>
            </a:r>
            <a:r>
              <a:rPr lang="en-US" sz="1400" dirty="0"/>
              <a:t>The trajectory of a generic particle in the longitudinal phase space is an </a:t>
            </a:r>
            <a:r>
              <a:rPr lang="en-US" sz="1400" b="1" dirty="0"/>
              <a:t>ellipse</a:t>
            </a:r>
            <a:r>
              <a:rPr lang="en-US" sz="1400" dirty="0"/>
              <a:t>. </a:t>
            </a:r>
          </a:p>
          <a:p>
            <a:pPr algn="just"/>
            <a:endParaRPr lang="en-US" sz="1400" dirty="0"/>
          </a:p>
          <a:p>
            <a:pPr algn="just"/>
            <a:endParaRPr lang="en-US" sz="1400" dirty="0"/>
          </a:p>
          <a:p>
            <a:pPr algn="just"/>
            <a:endParaRPr lang="en-US" sz="1400" dirty="0"/>
          </a:p>
          <a:p>
            <a:pPr algn="just"/>
            <a:r>
              <a:rPr lang="en-US" sz="1400" dirty="0">
                <a:sym typeface="Symbol"/>
              </a:rPr>
              <a:t></a:t>
            </a:r>
            <a:r>
              <a:rPr lang="en-US" sz="1400" dirty="0"/>
              <a:t>The </a:t>
            </a:r>
            <a:r>
              <a:rPr lang="en-US" sz="1400" b="1" dirty="0"/>
              <a:t>maximum energy deviation </a:t>
            </a:r>
            <a:r>
              <a:rPr lang="en-US" sz="1400" dirty="0"/>
              <a:t>is reached at </a:t>
            </a:r>
            <a:r>
              <a:rPr lang="en-US" sz="1400" dirty="0">
                <a:sym typeface="Symbol" pitchFamily="18" charset="2"/>
              </a:rPr>
              <a:t></a:t>
            </a:r>
            <a:r>
              <a:rPr lang="en-US" sz="1400" dirty="0"/>
              <a:t>=0  while the </a:t>
            </a:r>
            <a:r>
              <a:rPr lang="en-US" sz="1400" b="1" dirty="0"/>
              <a:t>maximum phase excursion </a:t>
            </a:r>
            <a:r>
              <a:rPr lang="en-US" sz="1400" dirty="0"/>
              <a:t>corresponds to w=0. </a:t>
            </a:r>
          </a:p>
          <a:p>
            <a:pPr algn="just"/>
            <a:endParaRPr lang="en-US" sz="1400" dirty="0"/>
          </a:p>
          <a:p>
            <a:pPr algn="just"/>
            <a:endParaRPr lang="en-US" sz="1400" dirty="0"/>
          </a:p>
          <a:p>
            <a:pPr algn="just"/>
            <a:endParaRPr lang="en-US" sz="1400" dirty="0"/>
          </a:p>
          <a:p>
            <a:pPr algn="just"/>
            <a:r>
              <a:rPr lang="en-US" sz="1400" dirty="0">
                <a:sym typeface="Symbol"/>
              </a:rPr>
              <a:t>the bunch occupies an area in the longitudinal phase space called </a:t>
            </a:r>
            <a:r>
              <a:rPr lang="en-US" sz="1400" b="1" dirty="0">
                <a:sym typeface="Symbol"/>
              </a:rPr>
              <a:t>longitudinal </a:t>
            </a:r>
            <a:r>
              <a:rPr lang="en-US" sz="1400" b="1" dirty="0" err="1">
                <a:sym typeface="Symbol"/>
              </a:rPr>
              <a:t>emittance</a:t>
            </a:r>
            <a:r>
              <a:rPr lang="en-US" sz="1400" b="1" dirty="0">
                <a:sym typeface="Symbol"/>
              </a:rPr>
              <a:t> </a:t>
            </a:r>
            <a:r>
              <a:rPr lang="en-US" sz="1400" dirty="0">
                <a:sym typeface="Symbol"/>
              </a:rPr>
              <a:t>and the projections of the bunch in the energy and phase planes give the </a:t>
            </a:r>
            <a:r>
              <a:rPr lang="en-US" sz="1400" b="1" dirty="0">
                <a:sym typeface="Symbol"/>
              </a:rPr>
              <a:t>energy spread </a:t>
            </a:r>
            <a:r>
              <a:rPr lang="en-US" sz="1400" dirty="0">
                <a:sym typeface="Symbol"/>
              </a:rPr>
              <a:t>and the </a:t>
            </a:r>
            <a:r>
              <a:rPr lang="en-US" sz="1400" b="1" dirty="0">
                <a:sym typeface="Symbol"/>
              </a:rPr>
              <a:t>bunch length</a:t>
            </a:r>
            <a:r>
              <a:rPr lang="en-US" sz="1400" dirty="0">
                <a:sym typeface="Symbol"/>
              </a:rPr>
              <a:t>.</a:t>
            </a:r>
          </a:p>
          <a:p>
            <a:pPr algn="just"/>
            <a:endParaRPr lang="en-US" sz="1400" dirty="0">
              <a:sym typeface="Symbol"/>
            </a:endParaRPr>
          </a:p>
          <a:p>
            <a:pPr algn="just"/>
            <a:endParaRPr lang="en-US" sz="1400" dirty="0">
              <a:sym typeface="Symbol"/>
            </a:endParaRPr>
          </a:p>
        </p:txBody>
      </p:sp>
      <p:sp>
        <p:nvSpPr>
          <p:cNvPr id="26" name="Ovale 25"/>
          <p:cNvSpPr/>
          <p:nvPr/>
        </p:nvSpPr>
        <p:spPr>
          <a:xfrm>
            <a:off x="10373340" y="133490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ttore 2 35"/>
          <p:cNvCxnSpPr/>
          <p:nvPr/>
        </p:nvCxnSpPr>
        <p:spPr>
          <a:xfrm flipV="1">
            <a:off x="10445350" y="908650"/>
            <a:ext cx="0" cy="100814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H="1">
            <a:off x="9930348" y="1412720"/>
            <a:ext cx="105728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10445350" y="602768"/>
            <a:ext cx="1282730" cy="646331"/>
          </a:xfrm>
          <a:prstGeom prst="rect">
            <a:avLst/>
          </a:prstGeom>
          <a:noFill/>
        </p:spPr>
        <p:txBody>
          <a:bodyPr wrap="square" rtlCol="0">
            <a:spAutoFit/>
          </a:bodyPr>
          <a:lstStyle/>
          <a:p>
            <a:pPr algn="just"/>
            <a:r>
              <a:rPr lang="en-US" sz="1200" dirty="0"/>
              <a:t>Gain energy with respect to the synchronous one</a:t>
            </a:r>
          </a:p>
        </p:txBody>
      </p:sp>
      <p:sp>
        <p:nvSpPr>
          <p:cNvPr id="42" name="CasellaDiTesto 41"/>
          <p:cNvSpPr txBox="1"/>
          <p:nvPr/>
        </p:nvSpPr>
        <p:spPr>
          <a:xfrm>
            <a:off x="10462998" y="1587554"/>
            <a:ext cx="884599" cy="461665"/>
          </a:xfrm>
          <a:prstGeom prst="rect">
            <a:avLst/>
          </a:prstGeom>
          <a:noFill/>
        </p:spPr>
        <p:txBody>
          <a:bodyPr wrap="square" rtlCol="0">
            <a:spAutoFit/>
          </a:bodyPr>
          <a:lstStyle/>
          <a:p>
            <a:r>
              <a:rPr lang="en-US" sz="1200" dirty="0"/>
              <a:t>Loose energy</a:t>
            </a:r>
          </a:p>
        </p:txBody>
      </p:sp>
      <p:sp>
        <p:nvSpPr>
          <p:cNvPr id="43" name="CasellaDiTesto 42"/>
          <p:cNvSpPr txBox="1"/>
          <p:nvPr/>
        </p:nvSpPr>
        <p:spPr>
          <a:xfrm>
            <a:off x="10935971" y="1267039"/>
            <a:ext cx="1208029" cy="276999"/>
          </a:xfrm>
          <a:prstGeom prst="rect">
            <a:avLst/>
          </a:prstGeom>
          <a:noFill/>
        </p:spPr>
        <p:txBody>
          <a:bodyPr wrap="square" rtlCol="0">
            <a:spAutoFit/>
          </a:bodyPr>
          <a:lstStyle/>
          <a:p>
            <a:pPr algn="ctr"/>
            <a:r>
              <a:rPr lang="en-US" sz="1200" dirty="0">
                <a:latin typeface="Calibri" pitchFamily="34" charset="0"/>
              </a:rPr>
              <a:t>move backward</a:t>
            </a:r>
            <a:endParaRPr lang="en-US" sz="1200" noProof="1">
              <a:latin typeface="Calibri" pitchFamily="34" charset="0"/>
            </a:endParaRPr>
          </a:p>
        </p:txBody>
      </p:sp>
      <p:sp>
        <p:nvSpPr>
          <p:cNvPr id="44" name="CasellaDiTesto 43"/>
          <p:cNvSpPr txBox="1"/>
          <p:nvPr/>
        </p:nvSpPr>
        <p:spPr>
          <a:xfrm>
            <a:off x="9519011" y="958609"/>
            <a:ext cx="861372" cy="461665"/>
          </a:xfrm>
          <a:prstGeom prst="rect">
            <a:avLst/>
          </a:prstGeom>
          <a:noFill/>
        </p:spPr>
        <p:txBody>
          <a:bodyPr wrap="square" rtlCol="0">
            <a:spAutoFit/>
          </a:bodyPr>
          <a:lstStyle/>
          <a:p>
            <a:pPr algn="ctr"/>
            <a:r>
              <a:rPr lang="en-US" sz="1200" dirty="0">
                <a:latin typeface="Calibri" pitchFamily="34" charset="0"/>
              </a:rPr>
              <a:t>move forward</a:t>
            </a:r>
            <a:endParaRPr lang="en-US" sz="1200" noProof="1">
              <a:latin typeface="Calibri" pitchFamily="34" charset="0"/>
            </a:endParaRPr>
          </a:p>
        </p:txBody>
      </p:sp>
      <p:sp>
        <p:nvSpPr>
          <p:cNvPr id="48" name="Line 26"/>
          <p:cNvSpPr>
            <a:spLocks noChangeShapeType="1"/>
          </p:cNvSpPr>
          <p:nvPr/>
        </p:nvSpPr>
        <p:spPr bwMode="auto">
          <a:xfrm flipV="1">
            <a:off x="9419769" y="3265864"/>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49" name="Line 27"/>
          <p:cNvSpPr>
            <a:spLocks noChangeShapeType="1"/>
          </p:cNvSpPr>
          <p:nvPr/>
        </p:nvSpPr>
        <p:spPr bwMode="auto">
          <a:xfrm flipV="1">
            <a:off x="8313837" y="4290812"/>
            <a:ext cx="3009099" cy="14727"/>
          </a:xfrm>
          <a:prstGeom prst="line">
            <a:avLst/>
          </a:prstGeom>
          <a:noFill/>
          <a:ln w="28575">
            <a:solidFill>
              <a:schemeClr val="accent1"/>
            </a:solidFill>
            <a:round/>
            <a:headEnd/>
            <a:tailEnd type="triangle" w="med" len="med"/>
          </a:ln>
          <a:effectLst/>
        </p:spPr>
        <p:txBody>
          <a:bodyPr/>
          <a:lstStyle/>
          <a:p>
            <a:endParaRPr lang="en-US"/>
          </a:p>
        </p:txBody>
      </p:sp>
      <p:sp>
        <p:nvSpPr>
          <p:cNvPr id="50" name="Text Box 29"/>
          <p:cNvSpPr txBox="1">
            <a:spLocks noChangeArrowheads="1"/>
          </p:cNvSpPr>
          <p:nvPr/>
        </p:nvSpPr>
        <p:spPr bwMode="auto">
          <a:xfrm>
            <a:off x="9112623" y="3157188"/>
            <a:ext cx="349776" cy="369332"/>
          </a:xfrm>
          <a:prstGeom prst="rect">
            <a:avLst/>
          </a:prstGeom>
          <a:noFill/>
          <a:ln w="9525">
            <a:noFill/>
            <a:miter lim="800000"/>
            <a:headEnd/>
            <a:tailEnd/>
          </a:ln>
          <a:effectLst/>
        </p:spPr>
        <p:txBody>
          <a:bodyPr wrap="none">
            <a:spAutoFit/>
          </a:bodyPr>
          <a:lstStyle/>
          <a:p>
            <a:r>
              <a:rPr lang="en-US" dirty="0"/>
              <a:t>w</a:t>
            </a:r>
          </a:p>
        </p:txBody>
      </p:sp>
      <p:sp>
        <p:nvSpPr>
          <p:cNvPr id="51" name="Text Box 30"/>
          <p:cNvSpPr txBox="1">
            <a:spLocks noChangeArrowheads="1"/>
          </p:cNvSpPr>
          <p:nvPr/>
        </p:nvSpPr>
        <p:spPr bwMode="auto">
          <a:xfrm>
            <a:off x="10989644" y="4232346"/>
            <a:ext cx="324128" cy="369332"/>
          </a:xfrm>
          <a:prstGeom prst="rect">
            <a:avLst/>
          </a:prstGeom>
          <a:noFill/>
          <a:ln w="9525">
            <a:noFill/>
            <a:miter lim="800000"/>
            <a:headEnd/>
            <a:tailEnd/>
          </a:ln>
          <a:effectLst/>
        </p:spPr>
        <p:txBody>
          <a:bodyPr wrap="none">
            <a:spAutoFit/>
          </a:bodyPr>
          <a:lstStyle/>
          <a:p>
            <a:r>
              <a:rPr lang="en-US" dirty="0">
                <a:sym typeface="Symbol" pitchFamily="18" charset="2"/>
              </a:rPr>
              <a:t></a:t>
            </a:r>
          </a:p>
        </p:txBody>
      </p:sp>
      <p:sp>
        <p:nvSpPr>
          <p:cNvPr id="52" name="Ovale 51"/>
          <p:cNvSpPr/>
          <p:nvPr/>
        </p:nvSpPr>
        <p:spPr>
          <a:xfrm>
            <a:off x="9526340" y="39330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e 52"/>
          <p:cNvSpPr/>
          <p:nvPr/>
        </p:nvSpPr>
        <p:spPr>
          <a:xfrm>
            <a:off x="9483071" y="41437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e 53"/>
          <p:cNvSpPr/>
          <p:nvPr/>
        </p:nvSpPr>
        <p:spPr>
          <a:xfrm>
            <a:off x="9513837"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e 54"/>
          <p:cNvSpPr/>
          <p:nvPr/>
        </p:nvSpPr>
        <p:spPr>
          <a:xfrm>
            <a:off x="9697153" y="41035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55"/>
          <p:cNvSpPr/>
          <p:nvPr/>
        </p:nvSpPr>
        <p:spPr>
          <a:xfrm>
            <a:off x="9706911"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56"/>
          <p:cNvSpPr/>
          <p:nvPr/>
        </p:nvSpPr>
        <p:spPr>
          <a:xfrm>
            <a:off x="9179020" y="407709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e 57"/>
          <p:cNvSpPr/>
          <p:nvPr/>
        </p:nvSpPr>
        <p:spPr>
          <a:xfrm>
            <a:off x="9007168" y="42173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e 58"/>
          <p:cNvSpPr/>
          <p:nvPr/>
        </p:nvSpPr>
        <p:spPr>
          <a:xfrm>
            <a:off x="8963899" y="44280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e 59"/>
          <p:cNvSpPr/>
          <p:nvPr/>
        </p:nvSpPr>
        <p:spPr>
          <a:xfrm>
            <a:off x="9015915" y="459922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60"/>
          <p:cNvSpPr/>
          <p:nvPr/>
        </p:nvSpPr>
        <p:spPr>
          <a:xfrm>
            <a:off x="9193562" y="43560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61"/>
          <p:cNvSpPr/>
          <p:nvPr/>
        </p:nvSpPr>
        <p:spPr>
          <a:xfrm>
            <a:off x="9216484"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62"/>
          <p:cNvSpPr/>
          <p:nvPr/>
        </p:nvSpPr>
        <p:spPr>
          <a:xfrm>
            <a:off x="8684408" y="4305539"/>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63"/>
          <p:cNvSpPr/>
          <p:nvPr/>
        </p:nvSpPr>
        <p:spPr>
          <a:xfrm>
            <a:off x="8801005" y="383322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64"/>
          <p:cNvSpPr/>
          <p:nvPr/>
        </p:nvSpPr>
        <p:spPr>
          <a:xfrm>
            <a:off x="9018776" y="37149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9049542"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66"/>
          <p:cNvSpPr/>
          <p:nvPr/>
        </p:nvSpPr>
        <p:spPr>
          <a:xfrm>
            <a:off x="9232858" y="367473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9242616"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e 68"/>
          <p:cNvSpPr/>
          <p:nvPr/>
        </p:nvSpPr>
        <p:spPr>
          <a:xfrm>
            <a:off x="8873015" y="404194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9727919" y="36429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e 70"/>
          <p:cNvSpPr/>
          <p:nvPr/>
        </p:nvSpPr>
        <p:spPr>
          <a:xfrm>
            <a:off x="9841173" y="380301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e 71"/>
          <p:cNvSpPr/>
          <p:nvPr/>
        </p:nvSpPr>
        <p:spPr>
          <a:xfrm>
            <a:off x="9871939" y="398597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e 72"/>
          <p:cNvSpPr/>
          <p:nvPr/>
        </p:nvSpPr>
        <p:spPr>
          <a:xfrm>
            <a:off x="9562891"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e 73"/>
          <p:cNvSpPr/>
          <p:nvPr/>
        </p:nvSpPr>
        <p:spPr>
          <a:xfrm>
            <a:off x="9943949" y="432479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e 74"/>
          <p:cNvSpPr/>
          <p:nvPr/>
        </p:nvSpPr>
        <p:spPr>
          <a:xfrm>
            <a:off x="9537122" y="373633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11" descr="5%"/>
          <p:cNvSpPr>
            <a:spLocks/>
          </p:cNvSpPr>
          <p:nvPr/>
        </p:nvSpPr>
        <p:spPr bwMode="auto">
          <a:xfrm>
            <a:off x="8247203" y="5797201"/>
            <a:ext cx="2471737" cy="781050"/>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rgbClr val="0000FF"/>
            </a:fgClr>
            <a:bgClr>
              <a:srgbClr val="FFFFFF"/>
            </a:bgClr>
          </a:patt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Line 8"/>
          <p:cNvSpPr>
            <a:spLocks noChangeShapeType="1"/>
          </p:cNvSpPr>
          <p:nvPr/>
        </p:nvSpPr>
        <p:spPr bwMode="auto">
          <a:xfrm flipH="1" flipV="1">
            <a:off x="9397032" y="5513059"/>
            <a:ext cx="20156" cy="1076301"/>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Text Box 10"/>
          <p:cNvSpPr txBox="1">
            <a:spLocks noChangeArrowheads="1"/>
          </p:cNvSpPr>
          <p:nvPr/>
        </p:nvSpPr>
        <p:spPr bwMode="auto">
          <a:xfrm>
            <a:off x="9271139" y="6552851"/>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79" name="Line 54"/>
          <p:cNvSpPr>
            <a:spLocks noChangeShapeType="1"/>
          </p:cNvSpPr>
          <p:nvPr/>
        </p:nvSpPr>
        <p:spPr bwMode="auto">
          <a:xfrm flipV="1">
            <a:off x="7920178" y="6573489"/>
            <a:ext cx="3235325" cy="4763"/>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Line 56"/>
          <p:cNvSpPr>
            <a:spLocks noChangeShapeType="1"/>
          </p:cNvSpPr>
          <p:nvPr/>
        </p:nvSpPr>
        <p:spPr bwMode="auto">
          <a:xfrm flipV="1">
            <a:off x="6947646" y="3002033"/>
            <a:ext cx="2381" cy="223244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60" descr="5%"/>
          <p:cNvSpPr>
            <a:spLocks/>
          </p:cNvSpPr>
          <p:nvPr/>
        </p:nvSpPr>
        <p:spPr bwMode="auto">
          <a:xfrm rot="5400000">
            <a:off x="6714283" y="3731491"/>
            <a:ext cx="1463675" cy="1001712"/>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chemeClr val="accent1"/>
            </a:fgClr>
            <a:bgClr>
              <a:schemeClr val="bg1"/>
            </a:bgClr>
          </a:pattFill>
          <a:ln w="38100">
            <a:solidFill>
              <a:srgbClr val="FF5F5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Line 61"/>
          <p:cNvSpPr>
            <a:spLocks noChangeShapeType="1"/>
          </p:cNvSpPr>
          <p:nvPr/>
        </p:nvSpPr>
        <p:spPr bwMode="auto">
          <a:xfrm>
            <a:off x="6961140" y="4287907"/>
            <a:ext cx="1352696" cy="2904"/>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Text Box 62"/>
          <p:cNvSpPr txBox="1">
            <a:spLocks noChangeArrowheads="1"/>
          </p:cNvSpPr>
          <p:nvPr/>
        </p:nvSpPr>
        <p:spPr bwMode="auto">
          <a:xfrm>
            <a:off x="8822994" y="5261554"/>
            <a:ext cx="16793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400" dirty="0"/>
              <a:t>Number of particles</a:t>
            </a:r>
          </a:p>
        </p:txBody>
      </p:sp>
      <p:sp>
        <p:nvSpPr>
          <p:cNvPr id="87" name="Line 65"/>
          <p:cNvSpPr>
            <a:spLocks noChangeShapeType="1"/>
          </p:cNvSpPr>
          <p:nvPr/>
        </p:nvSpPr>
        <p:spPr bwMode="auto">
          <a:xfrm>
            <a:off x="8250143" y="6187726"/>
            <a:ext cx="550863"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Line 66"/>
          <p:cNvSpPr>
            <a:spLocks noChangeShapeType="1"/>
          </p:cNvSpPr>
          <p:nvPr/>
        </p:nvSpPr>
        <p:spPr bwMode="auto">
          <a:xfrm flipH="1">
            <a:off x="10087969" y="6211981"/>
            <a:ext cx="500062"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Text Box 67"/>
          <p:cNvSpPr txBox="1">
            <a:spLocks noChangeArrowheads="1"/>
          </p:cNvSpPr>
          <p:nvPr/>
        </p:nvSpPr>
        <p:spPr bwMode="auto">
          <a:xfrm>
            <a:off x="10559555" y="6001048"/>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a:t>Bunch length</a:t>
            </a:r>
          </a:p>
        </p:txBody>
      </p:sp>
      <p:sp>
        <p:nvSpPr>
          <p:cNvPr id="90" name="Line 68"/>
          <p:cNvSpPr>
            <a:spLocks noChangeShapeType="1"/>
          </p:cNvSpPr>
          <p:nvPr/>
        </p:nvSpPr>
        <p:spPr bwMode="auto">
          <a:xfrm flipV="1">
            <a:off x="7464473" y="4589533"/>
            <a:ext cx="0" cy="5334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Line 69"/>
          <p:cNvSpPr>
            <a:spLocks noChangeShapeType="1"/>
          </p:cNvSpPr>
          <p:nvPr/>
        </p:nvSpPr>
        <p:spPr bwMode="auto">
          <a:xfrm flipH="1">
            <a:off x="7464473" y="3300184"/>
            <a:ext cx="0" cy="5588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Text Box 71"/>
          <p:cNvSpPr txBox="1">
            <a:spLocks noChangeArrowheads="1"/>
          </p:cNvSpPr>
          <p:nvPr/>
        </p:nvSpPr>
        <p:spPr bwMode="auto">
          <a:xfrm>
            <a:off x="7153568" y="5135658"/>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a:t>Energy spread</a:t>
            </a:r>
          </a:p>
        </p:txBody>
      </p:sp>
      <p:sp>
        <p:nvSpPr>
          <p:cNvPr id="94" name="Text Box 77"/>
          <p:cNvSpPr txBox="1">
            <a:spLocks noChangeArrowheads="1"/>
          </p:cNvSpPr>
          <p:nvPr/>
        </p:nvSpPr>
        <p:spPr bwMode="auto">
          <a:xfrm>
            <a:off x="6685247" y="4091035"/>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0</a:t>
            </a:r>
          </a:p>
        </p:txBody>
      </p:sp>
      <p:sp>
        <p:nvSpPr>
          <p:cNvPr id="95" name="Rettangolo 94"/>
          <p:cNvSpPr/>
          <p:nvPr/>
        </p:nvSpPr>
        <p:spPr>
          <a:xfrm>
            <a:off x="10267441" y="3157189"/>
            <a:ext cx="1797452" cy="1169551"/>
          </a:xfrm>
          <a:prstGeom prst="rect">
            <a:avLst/>
          </a:prstGeom>
        </p:spPr>
        <p:txBody>
          <a:bodyPr wrap="square">
            <a:spAutoFit/>
          </a:bodyPr>
          <a:lstStyle/>
          <a:p>
            <a:pPr algn="just">
              <a:tabLst>
                <a:tab pos="1139825" algn="l"/>
              </a:tabLst>
            </a:pPr>
            <a:r>
              <a:rPr lang="en-US" sz="1400" b="1" dirty="0">
                <a:latin typeface="Calibri" pitchFamily="34" charset="0"/>
              </a:rPr>
              <a:t>Longitudinal </a:t>
            </a:r>
            <a:r>
              <a:rPr lang="en-US" sz="1400" b="1" dirty="0" err="1">
                <a:latin typeface="Calibri" pitchFamily="34" charset="0"/>
              </a:rPr>
              <a:t>emittance</a:t>
            </a:r>
            <a:r>
              <a:rPr lang="en-US" sz="1400" b="1" dirty="0">
                <a:latin typeface="Calibri" pitchFamily="34" charset="0"/>
              </a:rPr>
              <a:t> </a:t>
            </a:r>
            <a:r>
              <a:rPr lang="en-US" sz="1400" dirty="0">
                <a:latin typeface="Calibri" pitchFamily="34" charset="0"/>
              </a:rPr>
              <a:t>is the phase space area including all the particles </a:t>
            </a:r>
            <a:endParaRPr lang="en-US" sz="1400" noProof="1">
              <a:latin typeface="Calibri" pitchFamily="34" charset="0"/>
            </a:endParaRPr>
          </a:p>
        </p:txBody>
      </p:sp>
      <p:sp>
        <p:nvSpPr>
          <p:cNvPr id="96" name="Ovale 95"/>
          <p:cNvSpPr/>
          <p:nvPr/>
        </p:nvSpPr>
        <p:spPr>
          <a:xfrm>
            <a:off x="8616311" y="3553715"/>
            <a:ext cx="1625468" cy="1296325"/>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ttore 2 97"/>
          <p:cNvCxnSpPr>
            <a:stCxn id="96" idx="7"/>
          </p:cNvCxnSpPr>
          <p:nvPr/>
        </p:nvCxnSpPr>
        <p:spPr>
          <a:xfrm flipV="1">
            <a:off x="10003735" y="3581386"/>
            <a:ext cx="310054" cy="162171"/>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9" name="Text Box 30"/>
          <p:cNvSpPr txBox="1">
            <a:spLocks noChangeArrowheads="1"/>
          </p:cNvSpPr>
          <p:nvPr/>
        </p:nvSpPr>
        <p:spPr bwMode="auto">
          <a:xfrm>
            <a:off x="11091790" y="6308824"/>
            <a:ext cx="324128" cy="369332"/>
          </a:xfrm>
          <a:prstGeom prst="rect">
            <a:avLst/>
          </a:prstGeom>
          <a:noFill/>
          <a:ln w="9525">
            <a:noFill/>
            <a:miter lim="800000"/>
            <a:headEnd/>
            <a:tailEnd/>
          </a:ln>
          <a:effectLst/>
        </p:spPr>
        <p:txBody>
          <a:bodyPr wrap="none">
            <a:spAutoFit/>
          </a:bodyPr>
          <a:lstStyle/>
          <a:p>
            <a:r>
              <a:rPr lang="en-US" dirty="0">
                <a:sym typeface="Symbol" pitchFamily="18" charset="2"/>
              </a:rPr>
              <a:t></a:t>
            </a:r>
          </a:p>
        </p:txBody>
      </p:sp>
      <p:sp>
        <p:nvSpPr>
          <p:cNvPr id="103" name="Text Box 29"/>
          <p:cNvSpPr txBox="1">
            <a:spLocks noChangeArrowheads="1"/>
          </p:cNvSpPr>
          <p:nvPr/>
        </p:nvSpPr>
        <p:spPr bwMode="auto">
          <a:xfrm>
            <a:off x="6961180" y="2875160"/>
            <a:ext cx="349776" cy="369332"/>
          </a:xfrm>
          <a:prstGeom prst="rect">
            <a:avLst/>
          </a:prstGeom>
          <a:noFill/>
          <a:ln w="9525">
            <a:noFill/>
            <a:miter lim="800000"/>
            <a:headEnd/>
            <a:tailEnd/>
          </a:ln>
          <a:effectLst/>
        </p:spPr>
        <p:txBody>
          <a:bodyPr wrap="none">
            <a:spAutoFit/>
          </a:bodyPr>
          <a:lstStyle/>
          <a:p>
            <a:r>
              <a:rPr lang="en-US" dirty="0"/>
              <a:t>w</a:t>
            </a:r>
          </a:p>
        </p:txBody>
      </p:sp>
      <p:sp>
        <p:nvSpPr>
          <p:cNvPr id="105" name="CasellaDiTesto 104"/>
          <p:cNvSpPr txBox="1"/>
          <p:nvPr/>
        </p:nvSpPr>
        <p:spPr>
          <a:xfrm>
            <a:off x="1662487" y="-27878"/>
            <a:ext cx="9124806" cy="646331"/>
          </a:xfrm>
          <a:prstGeom prst="rect">
            <a:avLst/>
          </a:prstGeom>
          <a:noFill/>
        </p:spPr>
        <p:txBody>
          <a:bodyPr wrap="none" rtlCol="0">
            <a:spAutoFit/>
          </a:bodyPr>
          <a:lstStyle/>
          <a:p>
            <a:r>
              <a:rPr lang="en-US" sz="3600" b="1" dirty="0"/>
              <a:t>ENERGY-PHASE OSCILLATIONS IN PHASE SPACE</a:t>
            </a:r>
          </a:p>
        </p:txBody>
      </p:sp>
      <p:cxnSp>
        <p:nvCxnSpPr>
          <p:cNvPr id="4" name="Connettore 2 3"/>
          <p:cNvCxnSpPr/>
          <p:nvPr/>
        </p:nvCxnSpPr>
        <p:spPr>
          <a:xfrm flipV="1">
            <a:off x="8495004" y="2300688"/>
            <a:ext cx="756026" cy="336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7649135" y="2419128"/>
            <a:ext cx="1067375" cy="461665"/>
          </a:xfrm>
          <a:prstGeom prst="rect">
            <a:avLst/>
          </a:prstGeom>
          <a:noFill/>
        </p:spPr>
        <p:txBody>
          <a:bodyPr wrap="square" rtlCol="0">
            <a:spAutoFit/>
          </a:bodyPr>
          <a:lstStyle/>
          <a:p>
            <a:r>
              <a:rPr lang="en-US" sz="1200" dirty="0"/>
              <a:t>Synchronous particle</a:t>
            </a:r>
          </a:p>
        </p:txBody>
      </p:sp>
      <p:sp>
        <p:nvSpPr>
          <p:cNvPr id="80" name="CasellaDiTesto 79"/>
          <p:cNvSpPr txBox="1"/>
          <p:nvPr/>
        </p:nvSpPr>
        <p:spPr>
          <a:xfrm>
            <a:off x="3380036" y="495054"/>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401773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path" presetSubtype="0" accel="50000" decel="50000" fill="hold" grpId="0" nodeType="clickEffect">
                                  <p:stCondLst>
                                    <p:cond delay="0"/>
                                  </p:stCondLst>
                                  <p:childTnLst>
                                    <p:animMotion origin="layout" path="M -4.79167E-6 -1.11111E-6 C -4.79167E-6 -0.04259 -0.03281 -0.07639 -0.07395 -0.07639 C -0.11471 -0.07639 -0.14817 -0.04259 -0.14817 -1.11111E-6 C -0.14817 0.04236 -0.11471 0.07732 -0.07395 0.07732 C -0.03281 0.07732 -4.79167E-6 0.04236 -4.79167E-6 -1.11111E-6 Z " pathEditMode="relative" rAng="5400000" ptsTypes="AAAAA">
                                      <p:cBhvr>
                                        <p:cTn id="36" dur="2000" fill="hold"/>
                                        <p:tgtEl>
                                          <p:spTgt spid="20"/>
                                        </p:tgtEl>
                                        <p:attrNameLst>
                                          <p:attrName>ppt_x</p:attrName>
                                          <p:attrName>ppt_y</p:attrName>
                                        </p:attrNameLst>
                                      </p:cBhvr>
                                      <p:rCtr x="-7409" y="46"/>
                                    </p:animMotion>
                                  </p:childTnLst>
                                </p:cTn>
                              </p:par>
                            </p:childTnLst>
                          </p:cTn>
                        </p:par>
                        <p:par>
                          <p:cTn id="37" fill="hold">
                            <p:stCondLst>
                              <p:cond delay="2000"/>
                            </p:stCondLst>
                            <p:childTnLst>
                              <p:par>
                                <p:cTn id="38" presetID="1" presetClass="exit" presetSubtype="0" fill="hold" grpId="2" nodeType="afterEffect">
                                  <p:stCondLst>
                                    <p:cond delay="0"/>
                                  </p:stCondLst>
                                  <p:childTnLst>
                                    <p:set>
                                      <p:cBhvr>
                                        <p:cTn id="39" dur="1" fill="hold">
                                          <p:stCondLst>
                                            <p:cond delay="0"/>
                                          </p:stCondLst>
                                        </p:cTn>
                                        <p:tgtEl>
                                          <p:spTgt spid="20"/>
                                        </p:tgtEl>
                                        <p:attrNameLst>
                                          <p:attrName>style.visibility</p:attrName>
                                        </p:attrNameLst>
                                      </p:cBhvr>
                                      <p:to>
                                        <p:strVal val="hidden"/>
                                      </p:to>
                                    </p:set>
                                  </p:childTnLst>
                                </p:cTn>
                              </p:par>
                              <p:par>
                                <p:cTn id="40" presetID="1" presetClass="entr" presetSubtype="0" fill="hold" grpId="1" nodeType="with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par>
                          <p:cTn id="42" fill="hold">
                            <p:stCondLst>
                              <p:cond delay="2000"/>
                            </p:stCondLst>
                            <p:childTnLst>
                              <p:par>
                                <p:cTn id="43" presetID="1" presetClass="path" presetSubtype="0" accel="50000" decel="50000" fill="hold" grpId="0" nodeType="afterEffect">
                                  <p:stCondLst>
                                    <p:cond delay="0"/>
                                  </p:stCondLst>
                                  <p:childTnLst>
                                    <p:animMotion origin="layout" path="M -3.75E-6 1.85185E-6 C -3.75E-6 -0.04259 -0.03268 -0.07639 -0.07356 -0.07639 C -0.11419 -0.07639 -0.14739 -0.04259 -0.14739 1.85185E-6 C -0.14739 0.04236 -0.11419 0.07731 -0.07356 0.07731 C -0.03268 0.07731 -3.75E-6 0.04236 -3.75E-6 1.85185E-6 Z " pathEditMode="relative" rAng="5400000" ptsTypes="AAAAA">
                                      <p:cBhvr>
                                        <p:cTn id="44" dur="2000" fill="hold"/>
                                        <p:tgtEl>
                                          <p:spTgt spid="21"/>
                                        </p:tgtEl>
                                        <p:attrNameLst>
                                          <p:attrName>ppt_x</p:attrName>
                                          <p:attrName>ppt_y</p:attrName>
                                        </p:attrNameLst>
                                      </p:cBhvr>
                                      <p:rCtr x="-7370" y="46"/>
                                    </p:animMotion>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10"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fade">
                                      <p:cBhvr>
                                        <p:cTn id="74" dur="500"/>
                                        <p:tgtEl>
                                          <p:spTgt spid="5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fade">
                                      <p:cBhvr>
                                        <p:cTn id="94" dur="500"/>
                                        <p:tgtEl>
                                          <p:spTgt spid="5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500"/>
                                        <p:tgtEl>
                                          <p:spTgt spid="5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fade">
                                      <p:cBhvr>
                                        <p:cTn id="103" dur="500"/>
                                        <p:tgtEl>
                                          <p:spTgt spid="5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0"/>
                                        </p:tgtEl>
                                        <p:attrNameLst>
                                          <p:attrName>style.visibility</p:attrName>
                                        </p:attrNameLst>
                                      </p:cBhvr>
                                      <p:to>
                                        <p:strVal val="visible"/>
                                      </p:to>
                                    </p:set>
                                    <p:animEffect transition="in" filter="fade">
                                      <p:cBhvr>
                                        <p:cTn id="106" dur="500"/>
                                        <p:tgtEl>
                                          <p:spTgt spid="60"/>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500"/>
                                        <p:tgtEl>
                                          <p:spTgt spid="61"/>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fade">
                                      <p:cBhvr>
                                        <p:cTn id="112" dur="500"/>
                                        <p:tgtEl>
                                          <p:spTgt spid="6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fade">
                                      <p:cBhvr>
                                        <p:cTn id="121" dur="500"/>
                                        <p:tgtEl>
                                          <p:spTgt spid="65"/>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500"/>
                                        <p:tgtEl>
                                          <p:spTgt spid="6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fade">
                                      <p:cBhvr>
                                        <p:cTn id="127" dur="500"/>
                                        <p:tgtEl>
                                          <p:spTgt spid="67"/>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8"/>
                                        </p:tgtEl>
                                        <p:attrNameLst>
                                          <p:attrName>style.visibility</p:attrName>
                                        </p:attrNameLst>
                                      </p:cBhvr>
                                      <p:to>
                                        <p:strVal val="visible"/>
                                      </p:to>
                                    </p:set>
                                    <p:animEffect transition="in" filter="fade">
                                      <p:cBhvr>
                                        <p:cTn id="130" dur="500"/>
                                        <p:tgtEl>
                                          <p:spTgt spid="68"/>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fade">
                                      <p:cBhvr>
                                        <p:cTn id="133" dur="500"/>
                                        <p:tgtEl>
                                          <p:spTgt spid="6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70"/>
                                        </p:tgtEl>
                                        <p:attrNameLst>
                                          <p:attrName>style.visibility</p:attrName>
                                        </p:attrNameLst>
                                      </p:cBhvr>
                                      <p:to>
                                        <p:strVal val="visible"/>
                                      </p:to>
                                    </p:set>
                                    <p:animEffect transition="in" filter="fade">
                                      <p:cBhvr>
                                        <p:cTn id="136" dur="500"/>
                                        <p:tgtEl>
                                          <p:spTgt spid="7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71"/>
                                        </p:tgtEl>
                                        <p:attrNameLst>
                                          <p:attrName>style.visibility</p:attrName>
                                        </p:attrNameLst>
                                      </p:cBhvr>
                                      <p:to>
                                        <p:strVal val="visible"/>
                                      </p:to>
                                    </p:set>
                                    <p:animEffect transition="in" filter="fade">
                                      <p:cBhvr>
                                        <p:cTn id="139" dur="500"/>
                                        <p:tgtEl>
                                          <p:spTgt spid="7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2"/>
                                        </p:tgtEl>
                                        <p:attrNameLst>
                                          <p:attrName>style.visibility</p:attrName>
                                        </p:attrNameLst>
                                      </p:cBhvr>
                                      <p:to>
                                        <p:strVal val="visible"/>
                                      </p:to>
                                    </p:set>
                                    <p:animEffect transition="in" filter="fade">
                                      <p:cBhvr>
                                        <p:cTn id="142" dur="500"/>
                                        <p:tgtEl>
                                          <p:spTgt spid="72"/>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73"/>
                                        </p:tgtEl>
                                        <p:attrNameLst>
                                          <p:attrName>style.visibility</p:attrName>
                                        </p:attrNameLst>
                                      </p:cBhvr>
                                      <p:to>
                                        <p:strVal val="visible"/>
                                      </p:to>
                                    </p:set>
                                    <p:animEffect transition="in" filter="fade">
                                      <p:cBhvr>
                                        <p:cTn id="145" dur="500"/>
                                        <p:tgtEl>
                                          <p:spTgt spid="73"/>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74"/>
                                        </p:tgtEl>
                                        <p:attrNameLst>
                                          <p:attrName>style.visibility</p:attrName>
                                        </p:attrNameLst>
                                      </p:cBhvr>
                                      <p:to>
                                        <p:strVal val="visible"/>
                                      </p:to>
                                    </p:set>
                                    <p:animEffect transition="in" filter="fade">
                                      <p:cBhvr>
                                        <p:cTn id="148" dur="500"/>
                                        <p:tgtEl>
                                          <p:spTgt spid="74"/>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5"/>
                                        </p:tgtEl>
                                        <p:attrNameLst>
                                          <p:attrName>style.visibility</p:attrName>
                                        </p:attrNameLst>
                                      </p:cBhvr>
                                      <p:to>
                                        <p:strVal val="visible"/>
                                      </p:to>
                                    </p:set>
                                    <p:animEffect transition="in" filter="fade">
                                      <p:cBhvr>
                                        <p:cTn id="151" dur="500"/>
                                        <p:tgtEl>
                                          <p:spTgt spid="75"/>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96"/>
                                        </p:tgtEl>
                                        <p:attrNameLst>
                                          <p:attrName>style.visibility</p:attrName>
                                        </p:attrNameLst>
                                      </p:cBhvr>
                                      <p:to>
                                        <p:strVal val="visible"/>
                                      </p:to>
                                    </p:set>
                                    <p:animEffect transition="in" filter="fade">
                                      <p:cBhvr>
                                        <p:cTn id="156" dur="500"/>
                                        <p:tgtEl>
                                          <p:spTgt spid="96"/>
                                        </p:tgtEl>
                                      </p:cBhvr>
                                    </p:animEffect>
                                  </p:childTnLst>
                                </p:cTn>
                              </p:par>
                              <p:par>
                                <p:cTn id="157" presetID="10" presetClass="entr" presetSubtype="0" fill="hold" nodeType="withEffect">
                                  <p:stCondLst>
                                    <p:cond delay="0"/>
                                  </p:stCondLst>
                                  <p:childTnLst>
                                    <p:set>
                                      <p:cBhvr>
                                        <p:cTn id="158" dur="1" fill="hold">
                                          <p:stCondLst>
                                            <p:cond delay="0"/>
                                          </p:stCondLst>
                                        </p:cTn>
                                        <p:tgtEl>
                                          <p:spTgt spid="98"/>
                                        </p:tgtEl>
                                        <p:attrNameLst>
                                          <p:attrName>style.visibility</p:attrName>
                                        </p:attrNameLst>
                                      </p:cBhvr>
                                      <p:to>
                                        <p:strVal val="visible"/>
                                      </p:to>
                                    </p:set>
                                    <p:animEffect transition="in" filter="fade">
                                      <p:cBhvr>
                                        <p:cTn id="159" dur="500"/>
                                        <p:tgtEl>
                                          <p:spTgt spid="98"/>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95"/>
                                        </p:tgtEl>
                                        <p:attrNameLst>
                                          <p:attrName>style.visibility</p:attrName>
                                        </p:attrNameLst>
                                      </p:cBhvr>
                                      <p:to>
                                        <p:strVal val="visible"/>
                                      </p:to>
                                    </p:set>
                                    <p:animEffect transition="in" filter="fade">
                                      <p:cBhvr>
                                        <p:cTn id="162" dur="500"/>
                                        <p:tgtEl>
                                          <p:spTgt spid="95"/>
                                        </p:tgtEl>
                                      </p:cBhvr>
                                    </p:animEffect>
                                  </p:childTnLst>
                                </p:cTn>
                              </p:par>
                            </p:childTnLst>
                          </p:cTn>
                        </p:par>
                      </p:childTnLst>
                    </p:cTn>
                  </p:par>
                  <p:par>
                    <p:cTn id="163" fill="hold">
                      <p:stCondLst>
                        <p:cond delay="indefinite"/>
                      </p:stCondLst>
                      <p:childTnLst>
                        <p:par>
                          <p:cTn id="164" fill="hold">
                            <p:stCondLst>
                              <p:cond delay="0"/>
                            </p:stCondLst>
                            <p:childTnLst>
                              <p:par>
                                <p:cTn id="165" presetID="3" presetClass="entr" presetSubtype="10" fill="hold" grpId="0" nodeType="clickEffect">
                                  <p:stCondLst>
                                    <p:cond delay="0"/>
                                  </p:stCondLst>
                                  <p:childTnLst>
                                    <p:set>
                                      <p:cBhvr>
                                        <p:cTn id="166" dur="1" fill="hold">
                                          <p:stCondLst>
                                            <p:cond delay="0"/>
                                          </p:stCondLst>
                                        </p:cTn>
                                        <p:tgtEl>
                                          <p:spTgt spid="79"/>
                                        </p:tgtEl>
                                        <p:attrNameLst>
                                          <p:attrName>style.visibility</p:attrName>
                                        </p:attrNameLst>
                                      </p:cBhvr>
                                      <p:to>
                                        <p:strVal val="visible"/>
                                      </p:to>
                                    </p:set>
                                    <p:animEffect transition="in" filter="blinds(horizontal)">
                                      <p:cBhvr>
                                        <p:cTn id="167" dur="500"/>
                                        <p:tgtEl>
                                          <p:spTgt spid="79"/>
                                        </p:tgtEl>
                                      </p:cBhvr>
                                    </p:animEffect>
                                  </p:childTnLst>
                                </p:cTn>
                              </p:par>
                              <p:par>
                                <p:cTn id="168" presetID="3" presetClass="entr" presetSubtype="10" fill="hold" grpId="0" nodeType="withEffect">
                                  <p:stCondLst>
                                    <p:cond delay="0"/>
                                  </p:stCondLst>
                                  <p:childTnLst>
                                    <p:set>
                                      <p:cBhvr>
                                        <p:cTn id="169" dur="1" fill="hold">
                                          <p:stCondLst>
                                            <p:cond delay="0"/>
                                          </p:stCondLst>
                                        </p:cTn>
                                        <p:tgtEl>
                                          <p:spTgt spid="78"/>
                                        </p:tgtEl>
                                        <p:attrNameLst>
                                          <p:attrName>style.visibility</p:attrName>
                                        </p:attrNameLst>
                                      </p:cBhvr>
                                      <p:to>
                                        <p:strVal val="visible"/>
                                      </p:to>
                                    </p:set>
                                    <p:animEffect transition="in" filter="blinds(horizontal)">
                                      <p:cBhvr>
                                        <p:cTn id="170" dur="500"/>
                                        <p:tgtEl>
                                          <p:spTgt spid="78"/>
                                        </p:tgtEl>
                                      </p:cBhvr>
                                    </p:animEffect>
                                  </p:childTnLst>
                                </p:cTn>
                              </p:par>
                              <p:par>
                                <p:cTn id="171" presetID="3" presetClass="entr" presetSubtype="10" fill="hold" grpId="0" nodeType="withEffect">
                                  <p:stCondLst>
                                    <p:cond delay="0"/>
                                  </p:stCondLst>
                                  <p:childTnLst>
                                    <p:set>
                                      <p:cBhvr>
                                        <p:cTn id="172" dur="1" fill="hold">
                                          <p:stCondLst>
                                            <p:cond delay="0"/>
                                          </p:stCondLst>
                                        </p:cTn>
                                        <p:tgtEl>
                                          <p:spTgt spid="85"/>
                                        </p:tgtEl>
                                        <p:attrNameLst>
                                          <p:attrName>style.visibility</p:attrName>
                                        </p:attrNameLst>
                                      </p:cBhvr>
                                      <p:to>
                                        <p:strVal val="visible"/>
                                      </p:to>
                                    </p:set>
                                    <p:animEffect transition="in" filter="blinds(horizontal)">
                                      <p:cBhvr>
                                        <p:cTn id="173" dur="500"/>
                                        <p:tgtEl>
                                          <p:spTgt spid="85"/>
                                        </p:tgtEl>
                                      </p:cBhvr>
                                    </p:animEffect>
                                  </p:childTnLst>
                                </p:cTn>
                              </p:par>
                              <p:par>
                                <p:cTn id="174" presetID="3" presetClass="entr" presetSubtype="10" fill="hold" grpId="0" nodeType="withEffect">
                                  <p:stCondLst>
                                    <p:cond delay="0"/>
                                  </p:stCondLst>
                                  <p:childTnLst>
                                    <p:set>
                                      <p:cBhvr>
                                        <p:cTn id="175" dur="1" fill="hold">
                                          <p:stCondLst>
                                            <p:cond delay="0"/>
                                          </p:stCondLst>
                                        </p:cTn>
                                        <p:tgtEl>
                                          <p:spTgt spid="77"/>
                                        </p:tgtEl>
                                        <p:attrNameLst>
                                          <p:attrName>style.visibility</p:attrName>
                                        </p:attrNameLst>
                                      </p:cBhvr>
                                      <p:to>
                                        <p:strVal val="visible"/>
                                      </p:to>
                                    </p:set>
                                    <p:animEffect transition="in" filter="blinds(horizontal)">
                                      <p:cBhvr>
                                        <p:cTn id="176" dur="500"/>
                                        <p:tgtEl>
                                          <p:spTgt spid="7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99"/>
                                        </p:tgtEl>
                                        <p:attrNameLst>
                                          <p:attrName>style.visibility</p:attrName>
                                        </p:attrNameLst>
                                      </p:cBhvr>
                                      <p:to>
                                        <p:strVal val="visible"/>
                                      </p:to>
                                    </p:set>
                                    <p:animEffect transition="in" filter="fade">
                                      <p:cBhvr>
                                        <p:cTn id="179" dur="500"/>
                                        <p:tgtEl>
                                          <p:spTgt spid="99"/>
                                        </p:tgtEl>
                                      </p:cBhvr>
                                    </p:animEffect>
                                  </p:childTnLst>
                                </p:cTn>
                              </p:par>
                            </p:childTnLst>
                          </p:cTn>
                        </p:par>
                      </p:childTnLst>
                    </p:cTn>
                  </p:par>
                  <p:par>
                    <p:cTn id="180" fill="hold">
                      <p:stCondLst>
                        <p:cond delay="indefinite"/>
                      </p:stCondLst>
                      <p:childTnLst>
                        <p:par>
                          <p:cTn id="181" fill="hold">
                            <p:stCondLst>
                              <p:cond delay="0"/>
                            </p:stCondLst>
                            <p:childTnLst>
                              <p:par>
                                <p:cTn id="182" presetID="3" presetClass="entr" presetSubtype="10" fill="hold" grpId="0" nodeType="clickEffect">
                                  <p:stCondLst>
                                    <p:cond delay="0"/>
                                  </p:stCondLst>
                                  <p:childTnLst>
                                    <p:set>
                                      <p:cBhvr>
                                        <p:cTn id="183" dur="1" fill="hold">
                                          <p:stCondLst>
                                            <p:cond delay="0"/>
                                          </p:stCondLst>
                                        </p:cTn>
                                        <p:tgtEl>
                                          <p:spTgt spid="76"/>
                                        </p:tgtEl>
                                        <p:attrNameLst>
                                          <p:attrName>style.visibility</p:attrName>
                                        </p:attrNameLst>
                                      </p:cBhvr>
                                      <p:to>
                                        <p:strVal val="visible"/>
                                      </p:to>
                                    </p:set>
                                    <p:animEffect transition="in" filter="blinds(horizontal)">
                                      <p:cBhvr>
                                        <p:cTn id="184" dur="500"/>
                                        <p:tgtEl>
                                          <p:spTgt spid="76"/>
                                        </p:tgtEl>
                                      </p:cBhvr>
                                    </p:animEffect>
                                  </p:childTnLst>
                                </p:cTn>
                              </p:par>
                            </p:childTnLst>
                          </p:cTn>
                        </p:par>
                      </p:childTnLst>
                    </p:cTn>
                  </p:par>
                  <p:par>
                    <p:cTn id="185" fill="hold">
                      <p:stCondLst>
                        <p:cond delay="indefinite"/>
                      </p:stCondLst>
                      <p:childTnLst>
                        <p:par>
                          <p:cTn id="186" fill="hold">
                            <p:stCondLst>
                              <p:cond delay="0"/>
                            </p:stCondLst>
                            <p:childTnLst>
                              <p:par>
                                <p:cTn id="187" presetID="4" presetClass="entr" presetSubtype="16" fill="hold" grpId="0" nodeType="click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box(in)">
                                      <p:cBhvr>
                                        <p:cTn id="189" dur="500"/>
                                        <p:tgtEl>
                                          <p:spTgt spid="87"/>
                                        </p:tgtEl>
                                      </p:cBhvr>
                                    </p:animEffect>
                                  </p:childTnLst>
                                </p:cTn>
                              </p:par>
                              <p:par>
                                <p:cTn id="190" presetID="4" presetClass="entr" presetSubtype="16" fill="hold" grpId="0" nodeType="withEffect">
                                  <p:stCondLst>
                                    <p:cond delay="0"/>
                                  </p:stCondLst>
                                  <p:childTnLst>
                                    <p:set>
                                      <p:cBhvr>
                                        <p:cTn id="191" dur="1" fill="hold">
                                          <p:stCondLst>
                                            <p:cond delay="0"/>
                                          </p:stCondLst>
                                        </p:cTn>
                                        <p:tgtEl>
                                          <p:spTgt spid="88"/>
                                        </p:tgtEl>
                                        <p:attrNameLst>
                                          <p:attrName>style.visibility</p:attrName>
                                        </p:attrNameLst>
                                      </p:cBhvr>
                                      <p:to>
                                        <p:strVal val="visible"/>
                                      </p:to>
                                    </p:set>
                                    <p:animEffect transition="in" filter="box(in)">
                                      <p:cBhvr>
                                        <p:cTn id="192" dur="500"/>
                                        <p:tgtEl>
                                          <p:spTgt spid="88"/>
                                        </p:tgtEl>
                                      </p:cBhvr>
                                    </p:animEffect>
                                  </p:childTnLst>
                                </p:cTn>
                              </p:par>
                              <p:par>
                                <p:cTn id="193" presetID="4" presetClass="entr" presetSubtype="16" fill="hold" grpId="0" nodeType="withEffect">
                                  <p:stCondLst>
                                    <p:cond delay="0"/>
                                  </p:stCondLst>
                                  <p:childTnLst>
                                    <p:set>
                                      <p:cBhvr>
                                        <p:cTn id="194" dur="1" fill="hold">
                                          <p:stCondLst>
                                            <p:cond delay="0"/>
                                          </p:stCondLst>
                                        </p:cTn>
                                        <p:tgtEl>
                                          <p:spTgt spid="89"/>
                                        </p:tgtEl>
                                        <p:attrNameLst>
                                          <p:attrName>style.visibility</p:attrName>
                                        </p:attrNameLst>
                                      </p:cBhvr>
                                      <p:to>
                                        <p:strVal val="visible"/>
                                      </p:to>
                                    </p:set>
                                    <p:animEffect transition="in" filter="box(in)">
                                      <p:cBhvr>
                                        <p:cTn id="195" dur="500"/>
                                        <p:tgtEl>
                                          <p:spTgt spid="89"/>
                                        </p:tgtEl>
                                      </p:cBhvr>
                                    </p:animEffect>
                                  </p:childTnLst>
                                </p:cTn>
                              </p:par>
                            </p:childTnLst>
                          </p:cTn>
                        </p:par>
                      </p:childTnLst>
                    </p:cTn>
                  </p:par>
                  <p:par>
                    <p:cTn id="196" fill="hold">
                      <p:stCondLst>
                        <p:cond delay="indefinite"/>
                      </p:stCondLst>
                      <p:childTnLst>
                        <p:par>
                          <p:cTn id="197" fill="hold">
                            <p:stCondLst>
                              <p:cond delay="0"/>
                            </p:stCondLst>
                            <p:childTnLst>
                              <p:par>
                                <p:cTn id="198" presetID="3" presetClass="entr" presetSubtype="10" fill="hold" grpId="0" nodeType="clickEffect">
                                  <p:stCondLst>
                                    <p:cond delay="0"/>
                                  </p:stCondLst>
                                  <p:childTnLst>
                                    <p:set>
                                      <p:cBhvr>
                                        <p:cTn id="199" dur="1" fill="hold">
                                          <p:stCondLst>
                                            <p:cond delay="0"/>
                                          </p:stCondLst>
                                        </p:cTn>
                                        <p:tgtEl>
                                          <p:spTgt spid="81"/>
                                        </p:tgtEl>
                                        <p:attrNameLst>
                                          <p:attrName>style.visibility</p:attrName>
                                        </p:attrNameLst>
                                      </p:cBhvr>
                                      <p:to>
                                        <p:strVal val="visible"/>
                                      </p:to>
                                    </p:set>
                                    <p:animEffect transition="in" filter="blinds(horizontal)">
                                      <p:cBhvr>
                                        <p:cTn id="200" dur="500"/>
                                        <p:tgtEl>
                                          <p:spTgt spid="81"/>
                                        </p:tgtEl>
                                      </p:cBhvr>
                                    </p:animEffect>
                                  </p:childTnLst>
                                </p:cTn>
                              </p:par>
                              <p:par>
                                <p:cTn id="201" presetID="3" presetClass="entr" presetSubtype="10" fill="hold" grpId="0" nodeType="withEffect">
                                  <p:stCondLst>
                                    <p:cond delay="0"/>
                                  </p:stCondLst>
                                  <p:childTnLst>
                                    <p:set>
                                      <p:cBhvr>
                                        <p:cTn id="202" dur="1" fill="hold">
                                          <p:stCondLst>
                                            <p:cond delay="0"/>
                                          </p:stCondLst>
                                        </p:cTn>
                                        <p:tgtEl>
                                          <p:spTgt spid="83"/>
                                        </p:tgtEl>
                                        <p:attrNameLst>
                                          <p:attrName>style.visibility</p:attrName>
                                        </p:attrNameLst>
                                      </p:cBhvr>
                                      <p:to>
                                        <p:strVal val="visible"/>
                                      </p:to>
                                    </p:set>
                                    <p:animEffect transition="in" filter="blinds(horizontal)">
                                      <p:cBhvr>
                                        <p:cTn id="203" dur="500"/>
                                        <p:tgtEl>
                                          <p:spTgt spid="83"/>
                                        </p:tgtEl>
                                      </p:cBhvr>
                                    </p:animEffect>
                                  </p:childTnLst>
                                </p:cTn>
                              </p:par>
                              <p:par>
                                <p:cTn id="204" presetID="3" presetClass="entr" presetSubtype="10" fill="hold" grpId="0" nodeType="withEffect">
                                  <p:stCondLst>
                                    <p:cond delay="0"/>
                                  </p:stCondLst>
                                  <p:childTnLst>
                                    <p:set>
                                      <p:cBhvr>
                                        <p:cTn id="205" dur="1" fill="hold">
                                          <p:stCondLst>
                                            <p:cond delay="0"/>
                                          </p:stCondLst>
                                        </p:cTn>
                                        <p:tgtEl>
                                          <p:spTgt spid="84"/>
                                        </p:tgtEl>
                                        <p:attrNameLst>
                                          <p:attrName>style.visibility</p:attrName>
                                        </p:attrNameLst>
                                      </p:cBhvr>
                                      <p:to>
                                        <p:strVal val="visible"/>
                                      </p:to>
                                    </p:set>
                                    <p:animEffect transition="in" filter="blinds(horizontal)">
                                      <p:cBhvr>
                                        <p:cTn id="206" dur="500"/>
                                        <p:tgtEl>
                                          <p:spTgt spid="84"/>
                                        </p:tgtEl>
                                      </p:cBhvr>
                                    </p:animEffect>
                                  </p:childTnLst>
                                </p:cTn>
                              </p:par>
                              <p:par>
                                <p:cTn id="207" presetID="3" presetClass="entr" presetSubtype="10" fill="hold" grpId="0" nodeType="withEffect">
                                  <p:stCondLst>
                                    <p:cond delay="0"/>
                                  </p:stCondLst>
                                  <p:childTnLst>
                                    <p:set>
                                      <p:cBhvr>
                                        <p:cTn id="208" dur="1" fill="hold">
                                          <p:stCondLst>
                                            <p:cond delay="0"/>
                                          </p:stCondLst>
                                        </p:cTn>
                                        <p:tgtEl>
                                          <p:spTgt spid="94"/>
                                        </p:tgtEl>
                                        <p:attrNameLst>
                                          <p:attrName>style.visibility</p:attrName>
                                        </p:attrNameLst>
                                      </p:cBhvr>
                                      <p:to>
                                        <p:strVal val="visible"/>
                                      </p:to>
                                    </p:set>
                                    <p:animEffect transition="in" filter="blinds(horizontal)">
                                      <p:cBhvr>
                                        <p:cTn id="209" dur="500"/>
                                        <p:tgtEl>
                                          <p:spTgt spid="94"/>
                                        </p:tgtEl>
                                      </p:cBhvr>
                                    </p:animEffect>
                                  </p:childTnLst>
                                </p:cTn>
                              </p:par>
                            </p:childTnLst>
                          </p:cTn>
                        </p:par>
                      </p:childTnLst>
                    </p:cTn>
                  </p:par>
                  <p:par>
                    <p:cTn id="210" fill="hold">
                      <p:stCondLst>
                        <p:cond delay="indefinite"/>
                      </p:stCondLst>
                      <p:childTnLst>
                        <p:par>
                          <p:cTn id="211" fill="hold">
                            <p:stCondLst>
                              <p:cond delay="0"/>
                            </p:stCondLst>
                            <p:childTnLst>
                              <p:par>
                                <p:cTn id="212" presetID="4" presetClass="entr" presetSubtype="16" fill="hold" grpId="0" nodeType="clickEffect">
                                  <p:stCondLst>
                                    <p:cond delay="0"/>
                                  </p:stCondLst>
                                  <p:childTnLst>
                                    <p:set>
                                      <p:cBhvr>
                                        <p:cTn id="213" dur="1" fill="hold">
                                          <p:stCondLst>
                                            <p:cond delay="0"/>
                                          </p:stCondLst>
                                        </p:cTn>
                                        <p:tgtEl>
                                          <p:spTgt spid="91"/>
                                        </p:tgtEl>
                                        <p:attrNameLst>
                                          <p:attrName>style.visibility</p:attrName>
                                        </p:attrNameLst>
                                      </p:cBhvr>
                                      <p:to>
                                        <p:strVal val="visible"/>
                                      </p:to>
                                    </p:set>
                                    <p:animEffect transition="in" filter="box(in)">
                                      <p:cBhvr>
                                        <p:cTn id="214" dur="500"/>
                                        <p:tgtEl>
                                          <p:spTgt spid="91"/>
                                        </p:tgtEl>
                                      </p:cBhvr>
                                    </p:animEffect>
                                  </p:childTnLst>
                                </p:cTn>
                              </p:par>
                              <p:par>
                                <p:cTn id="215" presetID="4" presetClass="entr" presetSubtype="16" fill="hold" grpId="0" nodeType="withEffect">
                                  <p:stCondLst>
                                    <p:cond delay="0"/>
                                  </p:stCondLst>
                                  <p:childTnLst>
                                    <p:set>
                                      <p:cBhvr>
                                        <p:cTn id="216" dur="1" fill="hold">
                                          <p:stCondLst>
                                            <p:cond delay="0"/>
                                          </p:stCondLst>
                                        </p:cTn>
                                        <p:tgtEl>
                                          <p:spTgt spid="90"/>
                                        </p:tgtEl>
                                        <p:attrNameLst>
                                          <p:attrName>style.visibility</p:attrName>
                                        </p:attrNameLst>
                                      </p:cBhvr>
                                      <p:to>
                                        <p:strVal val="visible"/>
                                      </p:to>
                                    </p:set>
                                    <p:animEffect transition="in" filter="box(in)">
                                      <p:cBhvr>
                                        <p:cTn id="217" dur="500"/>
                                        <p:tgtEl>
                                          <p:spTgt spid="90"/>
                                        </p:tgtEl>
                                      </p:cBhvr>
                                    </p:animEffect>
                                  </p:childTnLst>
                                </p:cTn>
                              </p:par>
                              <p:par>
                                <p:cTn id="218" presetID="4" presetClass="entr" presetSubtype="16" fill="hold" grpId="0" nodeType="withEffect">
                                  <p:stCondLst>
                                    <p:cond delay="0"/>
                                  </p:stCondLst>
                                  <p:childTnLst>
                                    <p:set>
                                      <p:cBhvr>
                                        <p:cTn id="219" dur="1" fill="hold">
                                          <p:stCondLst>
                                            <p:cond delay="0"/>
                                          </p:stCondLst>
                                        </p:cTn>
                                        <p:tgtEl>
                                          <p:spTgt spid="92"/>
                                        </p:tgtEl>
                                        <p:attrNameLst>
                                          <p:attrName>style.visibility</p:attrName>
                                        </p:attrNameLst>
                                      </p:cBhvr>
                                      <p:to>
                                        <p:strVal val="visible"/>
                                      </p:to>
                                    </p:set>
                                    <p:animEffect transition="in" filter="box(in)">
                                      <p:cBhvr>
                                        <p:cTn id="220" dur="500"/>
                                        <p:tgtEl>
                                          <p:spTgt spid="92"/>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03"/>
                                        </p:tgtEl>
                                        <p:attrNameLst>
                                          <p:attrName>style.visibility</p:attrName>
                                        </p:attrNameLst>
                                      </p:cBhvr>
                                      <p:to>
                                        <p:strVal val="visible"/>
                                      </p:to>
                                    </p:set>
                                    <p:animEffect transition="in" filter="fade">
                                      <p:cBhvr>
                                        <p:cTn id="22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animBg="1"/>
      <p:bldP spid="20" grpId="0" animBg="1"/>
      <p:bldP spid="20" grpId="1" animBg="1"/>
      <p:bldP spid="20" grpId="2" animBg="1"/>
      <p:bldP spid="21" grpId="0" animBg="1"/>
      <p:bldP spid="21" grpId="1" animBg="1"/>
      <p:bldP spid="26" grpId="0" animBg="1"/>
      <p:bldP spid="41" grpId="0"/>
      <p:bldP spid="42" grpId="0"/>
      <p:bldP spid="43" grpId="0"/>
      <p:bldP spid="44" grpId="0"/>
      <p:bldP spid="48" grpId="0" animBg="1"/>
      <p:bldP spid="49" grpId="0" animBg="1"/>
      <p:bldP spid="50" grpId="0"/>
      <p:bldP spid="51"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p:bldP spid="79" grpId="0" animBg="1"/>
      <p:bldP spid="81" grpId="0" animBg="1"/>
      <p:bldP spid="83" grpId="0" animBg="1"/>
      <p:bldP spid="84" grpId="0" animBg="1"/>
      <p:bldP spid="85" grpId="0"/>
      <p:bldP spid="87" grpId="0" animBg="1"/>
      <p:bldP spid="88" grpId="0" animBg="1"/>
      <p:bldP spid="89" grpId="0"/>
      <p:bldP spid="90" grpId="0" animBg="1"/>
      <p:bldP spid="91" grpId="0" animBg="1"/>
      <p:bldP spid="92" grpId="0"/>
      <p:bldP spid="94" grpId="0"/>
      <p:bldP spid="95" grpId="0"/>
      <p:bldP spid="96" grpId="0" animBg="1"/>
      <p:bldP spid="99" grpId="0"/>
      <p:bldP spid="10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uppo 17">
            <a:extLst>
              <a:ext uri="{FF2B5EF4-FFF2-40B4-BE49-F238E27FC236}">
                <a16:creationId xmlns:a16="http://schemas.microsoft.com/office/drawing/2014/main" id="{13271711-6645-12EA-6256-107F96ABE2AF}"/>
              </a:ext>
            </a:extLst>
          </p:cNvPr>
          <p:cNvGrpSpPr/>
          <p:nvPr/>
        </p:nvGrpSpPr>
        <p:grpSpPr>
          <a:xfrm>
            <a:off x="7860304" y="1665288"/>
            <a:ext cx="3782751" cy="4749970"/>
            <a:chOff x="7860304" y="1665288"/>
            <a:chExt cx="3782751" cy="4749970"/>
          </a:xfrm>
        </p:grpSpPr>
        <p:grpSp>
          <p:nvGrpSpPr>
            <p:cNvPr id="17" name="Gruppo 16">
              <a:extLst>
                <a:ext uri="{FF2B5EF4-FFF2-40B4-BE49-F238E27FC236}">
                  <a16:creationId xmlns:a16="http://schemas.microsoft.com/office/drawing/2014/main" id="{A3D4B3ED-639D-A2A9-1C0F-2A9DBE9783C7}"/>
                </a:ext>
              </a:extLst>
            </p:cNvPr>
            <p:cNvGrpSpPr/>
            <p:nvPr/>
          </p:nvGrpSpPr>
          <p:grpSpPr>
            <a:xfrm>
              <a:off x="7860304" y="1721402"/>
              <a:ext cx="3782751" cy="4693856"/>
              <a:chOff x="7860304" y="1721402"/>
              <a:chExt cx="3782751" cy="4693856"/>
            </a:xfrm>
          </p:grpSpPr>
          <p:grpSp>
            <p:nvGrpSpPr>
              <p:cNvPr id="6" name="Gruppo 5"/>
              <p:cNvGrpSpPr/>
              <p:nvPr/>
            </p:nvGrpSpPr>
            <p:grpSpPr>
              <a:xfrm>
                <a:off x="7860304" y="1721402"/>
                <a:ext cx="3782751" cy="4693856"/>
                <a:chOff x="5295545" y="1974072"/>
                <a:chExt cx="3782751" cy="4693856"/>
              </a:xfrm>
            </p:grpSpPr>
            <p:grpSp>
              <p:nvGrpSpPr>
                <p:cNvPr id="4" name="Gruppo 3"/>
                <p:cNvGrpSpPr/>
                <p:nvPr/>
              </p:nvGrpSpPr>
              <p:grpSpPr>
                <a:xfrm>
                  <a:off x="5295545" y="1974072"/>
                  <a:ext cx="3782751" cy="4693856"/>
                  <a:chOff x="5295545" y="1974072"/>
                  <a:chExt cx="3782751" cy="4693856"/>
                </a:xfrm>
              </p:grpSpPr>
              <p:grpSp>
                <p:nvGrpSpPr>
                  <p:cNvPr id="25" name="Gruppo 24"/>
                  <p:cNvGrpSpPr/>
                  <p:nvPr/>
                </p:nvGrpSpPr>
                <p:grpSpPr>
                  <a:xfrm>
                    <a:off x="5295545" y="1974072"/>
                    <a:ext cx="3782751" cy="4693856"/>
                    <a:chOff x="5295545" y="1922702"/>
                    <a:chExt cx="3782751" cy="4693856"/>
                  </a:xfrm>
                </p:grpSpPr>
                <p:pic>
                  <p:nvPicPr>
                    <p:cNvPr id="17412" name="Picture 4"/>
                    <p:cNvPicPr>
                      <a:picLocks noChangeAspect="1" noChangeArrowheads="1"/>
                    </p:cNvPicPr>
                    <p:nvPr/>
                  </p:nvPicPr>
                  <p:blipFill rotWithShape="1">
                    <a:blip r:embed="rId3" cstate="print"/>
                    <a:srcRect b="2956"/>
                    <a:stretch/>
                  </p:blipFill>
                  <p:spPr bwMode="auto">
                    <a:xfrm>
                      <a:off x="5295545" y="1922702"/>
                      <a:ext cx="3782751" cy="4693856"/>
                    </a:xfrm>
                    <a:prstGeom prst="rect">
                      <a:avLst/>
                    </a:prstGeom>
                    <a:noFill/>
                    <a:ln w="9525">
                      <a:noFill/>
                      <a:miter lim="800000"/>
                      <a:headEnd/>
                      <a:tailEnd/>
                    </a:ln>
                    <a:effectLst/>
                  </p:spPr>
                </p:pic>
                <p:cxnSp>
                  <p:nvCxnSpPr>
                    <p:cNvPr id="15" name="Connettore 2 14"/>
                    <p:cNvCxnSpPr/>
                    <p:nvPr/>
                  </p:nvCxnSpPr>
                  <p:spPr>
                    <a:xfrm flipV="1">
                      <a:off x="5420670" y="30173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flipV="1">
                      <a:off x="5453240" y="42365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5515920" y="5763597"/>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8084820" y="42849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ttangolo 33"/>
                    <p:cNvSpPr/>
                    <p:nvPr/>
                  </p:nvSpPr>
                  <p:spPr>
                    <a:xfrm>
                      <a:off x="8027670" y="58140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asellaDiTesto 2"/>
                  <p:cNvSpPr txBox="1"/>
                  <p:nvPr/>
                </p:nvSpPr>
                <p:spPr>
                  <a:xfrm>
                    <a:off x="6051241" y="3096338"/>
                    <a:ext cx="365806"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sp>
                <p:nvSpPr>
                  <p:cNvPr id="41" name="CasellaDiTesto 40"/>
                  <p:cNvSpPr txBox="1"/>
                  <p:nvPr/>
                </p:nvSpPr>
                <p:spPr>
                  <a:xfrm>
                    <a:off x="6936402" y="3095565"/>
                    <a:ext cx="436338"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grpSp>
            <p:graphicFrame>
              <p:nvGraphicFramePr>
                <p:cNvPr id="38" name="Oggetto 37"/>
                <p:cNvGraphicFramePr>
                  <a:graphicFrameLocks noChangeAspect="1"/>
                </p:cNvGraphicFramePr>
                <p:nvPr/>
              </p:nvGraphicFramePr>
              <p:xfrm>
                <a:off x="7463479" y="2624395"/>
                <a:ext cx="793750" cy="300038"/>
              </p:xfrm>
              <a:graphic>
                <a:graphicData uri="http://schemas.openxmlformats.org/presentationml/2006/ole">
                  <mc:AlternateContent xmlns:mc="http://schemas.openxmlformats.org/markup-compatibility/2006">
                    <mc:Choice xmlns:v="urn:schemas-microsoft-com:vml" Requires="v">
                      <p:oleObj name="Equazione" r:id="rId4" imgW="672840" imgH="253800" progId="Equation.3">
                        <p:embed/>
                      </p:oleObj>
                    </mc:Choice>
                    <mc:Fallback>
                      <p:oleObj name="Equazione" r:id="rId4" imgW="672840" imgH="253800" progId="Equation.3">
                        <p:embed/>
                        <p:pic>
                          <p:nvPicPr>
                            <p:cNvPr id="38" name="Oggetto 37"/>
                            <p:cNvPicPr>
                              <a:picLocks noChangeAspect="1" noChangeArrowheads="1"/>
                            </p:cNvPicPr>
                            <p:nvPr/>
                          </p:nvPicPr>
                          <p:blipFill>
                            <a:blip r:embed="rId5"/>
                            <a:srcRect/>
                            <a:stretch>
                              <a:fillRect/>
                            </a:stretch>
                          </p:blipFill>
                          <p:spPr bwMode="auto">
                            <a:xfrm>
                              <a:off x="7463479" y="2624395"/>
                              <a:ext cx="793750" cy="300038"/>
                            </a:xfrm>
                            <a:prstGeom prst="rect">
                              <a:avLst/>
                            </a:prstGeom>
                            <a:solidFill>
                              <a:schemeClr val="bg1"/>
                            </a:solidFill>
                            <a:ln>
                              <a:noFill/>
                            </a:ln>
                          </p:spPr>
                        </p:pic>
                      </p:oleObj>
                    </mc:Fallback>
                  </mc:AlternateContent>
                </a:graphicData>
              </a:graphic>
            </p:graphicFrame>
          </p:grpSp>
          <p:sp>
            <p:nvSpPr>
              <p:cNvPr id="12" name="CasellaDiTesto 11">
                <a:extLst>
                  <a:ext uri="{FF2B5EF4-FFF2-40B4-BE49-F238E27FC236}">
                    <a16:creationId xmlns:a16="http://schemas.microsoft.com/office/drawing/2014/main" id="{1A4C1975-FBFB-8866-723B-3553B34793FA}"/>
                  </a:ext>
                </a:extLst>
              </p:cNvPr>
              <p:cNvSpPr txBox="1"/>
              <p:nvPr/>
            </p:nvSpPr>
            <p:spPr>
              <a:xfrm>
                <a:off x="11277249" y="2849209"/>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sp>
            <p:nvSpPr>
              <p:cNvPr id="13" name="CasellaDiTesto 12">
                <a:extLst>
                  <a:ext uri="{FF2B5EF4-FFF2-40B4-BE49-F238E27FC236}">
                    <a16:creationId xmlns:a16="http://schemas.microsoft.com/office/drawing/2014/main" id="{D2A7F63C-CEA7-2D1F-A541-ED52360998A5}"/>
                  </a:ext>
                </a:extLst>
              </p:cNvPr>
              <p:cNvSpPr txBox="1"/>
              <p:nvPr/>
            </p:nvSpPr>
            <p:spPr>
              <a:xfrm>
                <a:off x="11276990" y="4083654"/>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sp>
            <p:nvSpPr>
              <p:cNvPr id="14" name="CasellaDiTesto 13">
                <a:extLst>
                  <a:ext uri="{FF2B5EF4-FFF2-40B4-BE49-F238E27FC236}">
                    <a16:creationId xmlns:a16="http://schemas.microsoft.com/office/drawing/2014/main" id="{A8E42523-5FBA-BE62-4A36-534DF71D8A75}"/>
                  </a:ext>
                </a:extLst>
              </p:cNvPr>
              <p:cNvSpPr txBox="1"/>
              <p:nvPr/>
            </p:nvSpPr>
            <p:spPr>
              <a:xfrm>
                <a:off x="11338163" y="5586351"/>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grpSp>
        <p:graphicFrame>
          <p:nvGraphicFramePr>
            <p:cNvPr id="43" name="Oggetto 42"/>
            <p:cNvGraphicFramePr>
              <a:graphicFrameLocks noChangeAspect="1"/>
            </p:cNvGraphicFramePr>
            <p:nvPr>
              <p:extLst>
                <p:ext uri="{D42A27DB-BD31-4B8C-83A1-F6EECF244321}">
                  <p14:modId xmlns:p14="http://schemas.microsoft.com/office/powerpoint/2010/main" val="2496651061"/>
                </p:ext>
              </p:extLst>
            </p:nvPr>
          </p:nvGraphicFramePr>
          <p:xfrm>
            <a:off x="8970963" y="1665288"/>
            <a:ext cx="376237" cy="344487"/>
          </p:xfrm>
          <a:graphic>
            <a:graphicData uri="http://schemas.openxmlformats.org/presentationml/2006/ole">
              <mc:AlternateContent xmlns:mc="http://schemas.openxmlformats.org/markup-compatibility/2006">
                <mc:Choice xmlns:v="urn:schemas-microsoft-com:vml" Requires="v">
                  <p:oleObj name="Equazione" r:id="rId6" imgW="279360" imgH="253800" progId="Equation.3">
                    <p:embed/>
                  </p:oleObj>
                </mc:Choice>
                <mc:Fallback>
                  <p:oleObj name="Equazione" r:id="rId6" imgW="279360" imgH="253800" progId="Equation.3">
                    <p:embed/>
                    <p:pic>
                      <p:nvPicPr>
                        <p:cNvPr id="43" name="Oggetto 42"/>
                        <p:cNvPicPr/>
                        <p:nvPr/>
                      </p:nvPicPr>
                      <p:blipFill>
                        <a:blip r:embed="rId7"/>
                        <a:stretch>
                          <a:fillRect/>
                        </a:stretch>
                      </p:blipFill>
                      <p:spPr>
                        <a:xfrm>
                          <a:off x="8970963" y="1665288"/>
                          <a:ext cx="376237" cy="344487"/>
                        </a:xfrm>
                        <a:prstGeom prst="rect">
                          <a:avLst/>
                        </a:prstGeom>
                        <a:solidFill>
                          <a:schemeClr val="bg1"/>
                        </a:solidFill>
                      </p:spPr>
                    </p:pic>
                  </p:oleObj>
                </mc:Fallback>
              </mc:AlternateContent>
            </a:graphicData>
          </a:graphic>
        </p:graphicFrame>
      </p:grpSp>
      <p:sp>
        <p:nvSpPr>
          <p:cNvPr id="17417" name="Text Box 9"/>
          <p:cNvSpPr txBox="1">
            <a:spLocks noChangeArrowheads="1"/>
          </p:cNvSpPr>
          <p:nvPr/>
        </p:nvSpPr>
        <p:spPr bwMode="auto">
          <a:xfrm>
            <a:off x="33260" y="557166"/>
            <a:ext cx="12110740" cy="738664"/>
          </a:xfrm>
          <a:prstGeom prst="rect">
            <a:avLst/>
          </a:prstGeom>
          <a:noFill/>
          <a:ln w="9525">
            <a:noFill/>
            <a:miter lim="800000"/>
            <a:headEnd/>
            <a:tailEnd/>
          </a:ln>
          <a:effectLst/>
        </p:spPr>
        <p:txBody>
          <a:bodyPr wrap="square">
            <a:spAutoFit/>
          </a:bodyPr>
          <a:lstStyle/>
          <a:p>
            <a:pPr algn="just"/>
            <a:r>
              <a:rPr lang="en-US" sz="1400" dirty="0"/>
              <a:t>To study the longitudinal dynamics </a:t>
            </a:r>
            <a:r>
              <a:rPr lang="en-US" sz="1400" b="1" dirty="0"/>
              <a:t>at large oscillations</a:t>
            </a:r>
            <a:r>
              <a:rPr lang="en-US" sz="1400" dirty="0"/>
              <a:t>, we have to consider the </a:t>
            </a:r>
            <a:r>
              <a:rPr lang="en-US" sz="1400" b="1" dirty="0"/>
              <a:t>non linear system of differential equations </a:t>
            </a:r>
            <a:r>
              <a:rPr lang="en-US" sz="1400" dirty="0"/>
              <a:t>without small oscillation approximations (but with adiabatic acceleration approximation). It is possible to easily obtain the following relation between w and </a:t>
            </a:r>
            <a:r>
              <a:rPr lang="en-US" sz="1400" dirty="0">
                <a:sym typeface="Symbol"/>
              </a:rPr>
              <a:t> (that is the </a:t>
            </a:r>
            <a:r>
              <a:rPr lang="en-US" sz="1400" b="1" dirty="0">
                <a:sym typeface="Symbol"/>
              </a:rPr>
              <a:t>Hamiltonian of the system</a:t>
            </a:r>
            <a:r>
              <a:rPr lang="en-US" sz="1400" dirty="0">
                <a:sym typeface="Symbol"/>
              </a:rPr>
              <a:t> related to the total particle energy):</a:t>
            </a:r>
            <a:endParaRPr lang="en-US" sz="1400" dirty="0"/>
          </a:p>
        </p:txBody>
      </p:sp>
      <p:sp>
        <p:nvSpPr>
          <p:cNvPr id="11" name="CasellaDiTesto 10"/>
          <p:cNvSpPr txBox="1"/>
          <p:nvPr/>
        </p:nvSpPr>
        <p:spPr>
          <a:xfrm>
            <a:off x="480000" y="-61023"/>
            <a:ext cx="11487760" cy="646331"/>
          </a:xfrm>
          <a:prstGeom prst="rect">
            <a:avLst/>
          </a:prstGeom>
          <a:noFill/>
        </p:spPr>
        <p:txBody>
          <a:bodyPr wrap="none" rtlCol="0">
            <a:spAutoFit/>
          </a:bodyPr>
          <a:lstStyle/>
          <a:p>
            <a:r>
              <a:rPr lang="en-US" sz="3600" b="1" dirty="0"/>
              <a:t>LARGE OSCILLATIONS AND SEPARATRIX (SMOOTH APPROX)</a:t>
            </a:r>
          </a:p>
        </p:txBody>
      </p:sp>
      <p:sp>
        <p:nvSpPr>
          <p:cNvPr id="7" name="Rettangolo 6"/>
          <p:cNvSpPr/>
          <p:nvPr/>
        </p:nvSpPr>
        <p:spPr>
          <a:xfrm>
            <a:off x="66260" y="2085811"/>
            <a:ext cx="7010372" cy="4401205"/>
          </a:xfrm>
          <a:prstGeom prst="rect">
            <a:avLst/>
          </a:prstGeom>
        </p:spPr>
        <p:txBody>
          <a:bodyPr wrap="square">
            <a:spAutoFit/>
          </a:bodyPr>
          <a:lstStyle/>
          <a:p>
            <a:pPr algn="just"/>
            <a:r>
              <a:rPr lang="en-AU" altLang="en-US" sz="1400" dirty="0">
                <a:sym typeface="Symbol"/>
              </a:rPr>
              <a:t></a:t>
            </a:r>
            <a:r>
              <a:rPr lang="en-AU" altLang="en-US" sz="1400" b="1" dirty="0"/>
              <a:t>For each H we have different trajectories </a:t>
            </a:r>
            <a:r>
              <a:rPr lang="en-AU" altLang="en-US" sz="1400" dirty="0"/>
              <a:t>in the longitudinal phase space </a:t>
            </a:r>
          </a:p>
          <a:p>
            <a:pPr algn="just"/>
            <a:endParaRPr lang="en-AU" altLang="en-US" sz="1400" dirty="0"/>
          </a:p>
          <a:p>
            <a:pPr algn="just"/>
            <a:r>
              <a:rPr lang="en-US" sz="1400" dirty="0">
                <a:sym typeface="Symbol"/>
              </a:rPr>
              <a:t></a:t>
            </a:r>
            <a:r>
              <a:rPr lang="en-US" sz="1400" dirty="0"/>
              <a:t>the oscillations are </a:t>
            </a:r>
            <a:r>
              <a:rPr lang="en-US" sz="1400" b="1" dirty="0"/>
              <a:t>stable</a:t>
            </a:r>
            <a:r>
              <a:rPr lang="en-US" sz="1400" dirty="0"/>
              <a:t> within a region bounded by a special curve called </a:t>
            </a:r>
            <a:r>
              <a:rPr lang="en-US" sz="1400" b="1" dirty="0" err="1"/>
              <a:t>separatrix</a:t>
            </a:r>
            <a:r>
              <a:rPr lang="en-US" sz="1400" dirty="0"/>
              <a:t>: its equation is:</a:t>
            </a:r>
          </a:p>
          <a:p>
            <a:pPr algn="just"/>
            <a:endParaRPr lang="en-US" sz="1400" dirty="0"/>
          </a:p>
          <a:p>
            <a:pPr algn="just"/>
            <a:endParaRPr lang="en-US" sz="1400" dirty="0"/>
          </a:p>
          <a:p>
            <a:pPr algn="just"/>
            <a:endParaRPr lang="en-US" sz="1400" dirty="0"/>
          </a:p>
          <a:p>
            <a:pPr algn="just"/>
            <a:endParaRPr lang="en-US" sz="1400" dirty="0"/>
          </a:p>
          <a:p>
            <a:pPr algn="just"/>
            <a:endParaRPr lang="en-US" altLang="en-US" sz="1400" dirty="0"/>
          </a:p>
          <a:p>
            <a:pPr algn="just"/>
            <a:r>
              <a:rPr lang="en-US" sz="1400" dirty="0">
                <a:sym typeface="Symbol"/>
              </a:rPr>
              <a:t></a:t>
            </a:r>
            <a:r>
              <a:rPr lang="en-US" sz="1400" dirty="0"/>
              <a:t>the region inside the </a:t>
            </a:r>
            <a:r>
              <a:rPr lang="en-US" sz="1400" dirty="0" err="1"/>
              <a:t>separatrix</a:t>
            </a:r>
            <a:r>
              <a:rPr lang="en-US" sz="1400" dirty="0"/>
              <a:t> is called </a:t>
            </a:r>
            <a:r>
              <a:rPr lang="en-US" sz="1400" b="1" dirty="0"/>
              <a:t>RF bucket</a:t>
            </a:r>
            <a:r>
              <a:rPr lang="en-US" sz="1400" dirty="0"/>
              <a:t>. The dimensions of the bucket shrinks to zero if </a:t>
            </a:r>
            <a:r>
              <a:rPr lang="en-US" sz="1400" i="1" dirty="0">
                <a:sym typeface="Symbol" pitchFamily="18" charset="2"/>
              </a:rPr>
              <a:t></a:t>
            </a:r>
            <a:r>
              <a:rPr lang="en-US" sz="1400" i="1" baseline="-25000" dirty="0">
                <a:sym typeface="Symbol" pitchFamily="18" charset="2"/>
              </a:rPr>
              <a:t>s</a:t>
            </a:r>
            <a:r>
              <a:rPr lang="en-US" sz="1400" dirty="0">
                <a:sym typeface="Symbol" pitchFamily="18" charset="2"/>
              </a:rPr>
              <a:t>=0.</a:t>
            </a:r>
            <a:r>
              <a:rPr lang="en-US" sz="1400" dirty="0"/>
              <a:t> </a:t>
            </a:r>
          </a:p>
          <a:p>
            <a:pPr algn="just"/>
            <a:endParaRPr lang="en-US" sz="1400" dirty="0"/>
          </a:p>
          <a:p>
            <a:pPr algn="just"/>
            <a:r>
              <a:rPr lang="en-US" sz="1400" dirty="0">
                <a:sym typeface="Symbol"/>
              </a:rPr>
              <a:t>trajectories </a:t>
            </a:r>
            <a:r>
              <a:rPr lang="en-US" sz="1400" dirty="0"/>
              <a:t>outside the RF buckets are </a:t>
            </a:r>
            <a:r>
              <a:rPr lang="en-US" sz="1400" b="1" dirty="0"/>
              <a:t>unstable</a:t>
            </a:r>
            <a:r>
              <a:rPr lang="en-US" sz="1400" dirty="0"/>
              <a:t>.</a:t>
            </a:r>
          </a:p>
          <a:p>
            <a:pPr algn="just"/>
            <a:endParaRPr lang="en-US" sz="1400" dirty="0"/>
          </a:p>
          <a:p>
            <a:pPr algn="just"/>
            <a:r>
              <a:rPr lang="en-US" altLang="en-US" sz="1400" dirty="0">
                <a:sym typeface="Symbol"/>
              </a:rPr>
              <a:t>we can define </a:t>
            </a:r>
            <a:r>
              <a:rPr lang="en-US" altLang="en-US" sz="1400" dirty="0"/>
              <a:t>the </a:t>
            </a:r>
            <a:r>
              <a:rPr lang="en-US" altLang="en-US" sz="1400" b="1" dirty="0"/>
              <a:t>RF acceptance</a:t>
            </a:r>
            <a:r>
              <a:rPr lang="en-US" altLang="en-US" sz="1400" dirty="0"/>
              <a:t> as the maximum extension in phase and energy that we can accept in an accelerator:</a:t>
            </a:r>
          </a:p>
          <a:p>
            <a:pPr algn="just"/>
            <a:endParaRPr lang="en-US" sz="1400" dirty="0"/>
          </a:p>
          <a:p>
            <a:pPr algn="just"/>
            <a:endParaRPr lang="en-AU" altLang="en-US" sz="1400" dirty="0"/>
          </a:p>
          <a:p>
            <a:pPr algn="just"/>
            <a:endParaRPr lang="en-AU" sz="1400" dirty="0"/>
          </a:p>
          <a:p>
            <a:pPr algn="just"/>
            <a:endParaRPr lang="en-US" sz="1400" dirty="0"/>
          </a:p>
        </p:txBody>
      </p:sp>
      <p:sp>
        <p:nvSpPr>
          <p:cNvPr id="8" name="Figura a mano libera 7"/>
          <p:cNvSpPr/>
          <p:nvPr/>
        </p:nvSpPr>
        <p:spPr>
          <a:xfrm>
            <a:off x="8315206" y="5052473"/>
            <a:ext cx="1270112" cy="1055587"/>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0112" h="1055587">
                <a:moveTo>
                  <a:pt x="1270112" y="506947"/>
                </a:moveTo>
                <a:lnTo>
                  <a:pt x="833232" y="151347"/>
                </a:lnTo>
                <a:cubicBezTo>
                  <a:pt x="688452" y="50594"/>
                  <a:pt x="577962" y="-27300"/>
                  <a:pt x="376032" y="9107"/>
                </a:cubicBezTo>
                <a:cubicBezTo>
                  <a:pt x="98325" y="132297"/>
                  <a:pt x="41599" y="308827"/>
                  <a:pt x="112" y="527267"/>
                </a:cubicBezTo>
                <a:cubicBezTo>
                  <a:pt x="-5391" y="764334"/>
                  <a:pt x="191035" y="997590"/>
                  <a:pt x="406512" y="1055587"/>
                </a:cubicBezTo>
                <a:cubicBezTo>
                  <a:pt x="616062" y="1044580"/>
                  <a:pt x="741792" y="957374"/>
                  <a:pt x="863712" y="862547"/>
                </a:cubicBezTo>
                <a:lnTo>
                  <a:pt x="1270112" y="506947"/>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igura a mano libera 18"/>
          <p:cNvSpPr/>
          <p:nvPr/>
        </p:nvSpPr>
        <p:spPr>
          <a:xfrm>
            <a:off x="8315206" y="4892668"/>
            <a:ext cx="2028302" cy="1413510"/>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361552"/>
              <a:gd name="connsiteY0" fmla="*/ 506947 h 1055587"/>
              <a:gd name="connsiteX1" fmla="*/ 833232 w 1361552"/>
              <a:gd name="connsiteY1" fmla="*/ 151347 h 1055587"/>
              <a:gd name="connsiteX2" fmla="*/ 376032 w 1361552"/>
              <a:gd name="connsiteY2" fmla="*/ 9107 h 1055587"/>
              <a:gd name="connsiteX3" fmla="*/ 112 w 1361552"/>
              <a:gd name="connsiteY3" fmla="*/ 527267 h 1055587"/>
              <a:gd name="connsiteX4" fmla="*/ 406512 w 1361552"/>
              <a:gd name="connsiteY4" fmla="*/ 1055587 h 1055587"/>
              <a:gd name="connsiteX5" fmla="*/ 863712 w 1361552"/>
              <a:gd name="connsiteY5" fmla="*/ 862547 h 1055587"/>
              <a:gd name="connsiteX6" fmla="*/ 1361552 w 1361552"/>
              <a:gd name="connsiteY6" fmla="*/ 598387 h 1055587"/>
              <a:gd name="connsiteX0" fmla="*/ 1270112 w 2013062"/>
              <a:gd name="connsiteY0" fmla="*/ 666750 h 1215390"/>
              <a:gd name="connsiteX1" fmla="*/ 833232 w 2013062"/>
              <a:gd name="connsiteY1" fmla="*/ 311150 h 1215390"/>
              <a:gd name="connsiteX2" fmla="*/ 376032 w 2013062"/>
              <a:gd name="connsiteY2" fmla="*/ 168910 h 1215390"/>
              <a:gd name="connsiteX3" fmla="*/ 112 w 2013062"/>
              <a:gd name="connsiteY3" fmla="*/ 687070 h 1215390"/>
              <a:gd name="connsiteX4" fmla="*/ 406512 w 2013062"/>
              <a:gd name="connsiteY4" fmla="*/ 1215390 h 1215390"/>
              <a:gd name="connsiteX5" fmla="*/ 863712 w 2013062"/>
              <a:gd name="connsiteY5" fmla="*/ 1022350 h 1215390"/>
              <a:gd name="connsiteX6" fmla="*/ 2013062 w 2013062"/>
              <a:gd name="connsiteY6" fmla="*/ 0 h 121539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8302" h="1413510">
                <a:moveTo>
                  <a:pt x="2028302" y="1413510"/>
                </a:moveTo>
                <a:cubicBezTo>
                  <a:pt x="1629945" y="1046057"/>
                  <a:pt x="1265879" y="632883"/>
                  <a:pt x="833232" y="311150"/>
                </a:cubicBezTo>
                <a:cubicBezTo>
                  <a:pt x="688452" y="210397"/>
                  <a:pt x="577962" y="132503"/>
                  <a:pt x="376032" y="168910"/>
                </a:cubicBezTo>
                <a:cubicBezTo>
                  <a:pt x="98325" y="292100"/>
                  <a:pt x="41599" y="468630"/>
                  <a:pt x="112" y="687070"/>
                </a:cubicBezTo>
                <a:cubicBezTo>
                  <a:pt x="-5391" y="924137"/>
                  <a:pt x="191035" y="1157393"/>
                  <a:pt x="406512" y="1215390"/>
                </a:cubicBezTo>
                <a:cubicBezTo>
                  <a:pt x="616062" y="1204383"/>
                  <a:pt x="741792" y="1117177"/>
                  <a:pt x="863712" y="1022350"/>
                </a:cubicBezTo>
                <a:cubicBezTo>
                  <a:pt x="1174439" y="770467"/>
                  <a:pt x="2013062" y="0"/>
                  <a:pt x="201306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8" name="Oggetto 27"/>
          <p:cNvGraphicFramePr>
            <a:graphicFrameLocks noGrp="1" noChangeAspect="1"/>
          </p:cNvGraphicFramePr>
          <p:nvPr/>
        </p:nvGraphicFramePr>
        <p:xfrm>
          <a:off x="342823" y="5955683"/>
          <a:ext cx="3321050" cy="677862"/>
        </p:xfrm>
        <a:graphic>
          <a:graphicData uri="http://schemas.openxmlformats.org/presentationml/2006/ole">
            <mc:AlternateContent xmlns:mc="http://schemas.openxmlformats.org/markup-compatibility/2006">
              <mc:Choice xmlns:v="urn:schemas-microsoft-com:vml" Requires="v">
                <p:oleObj name="Equazione" r:id="rId8" imgW="2882880" imgH="571320" progId="Equation.3">
                  <p:embed/>
                </p:oleObj>
              </mc:Choice>
              <mc:Fallback>
                <p:oleObj name="Equazione" r:id="rId8" imgW="2882880" imgH="571320" progId="Equation.3">
                  <p:embed/>
                  <p:pic>
                    <p:nvPicPr>
                      <p:cNvPr id="28" name="Oggetto 27"/>
                      <p:cNvPicPr>
                        <a:picLocks noGrp="1" noChangeAspect="1" noChangeArrowheads="1"/>
                      </p:cNvPicPr>
                      <p:nvPr/>
                    </p:nvPicPr>
                    <p:blipFill>
                      <a:blip r:embed="rId9"/>
                      <a:srcRect/>
                      <a:stretch>
                        <a:fillRect/>
                      </a:stretch>
                    </p:blipFill>
                    <p:spPr bwMode="auto">
                      <a:xfrm>
                        <a:off x="342823" y="5955683"/>
                        <a:ext cx="3321050" cy="677862"/>
                      </a:xfrm>
                      <a:prstGeom prst="rect">
                        <a:avLst/>
                      </a:prstGeom>
                      <a:noFill/>
                      <a:ln>
                        <a:noFill/>
                      </a:ln>
                      <a:effectLst/>
                    </p:spPr>
                  </p:pic>
                </p:oleObj>
              </mc:Fallback>
            </mc:AlternateContent>
          </a:graphicData>
        </a:graphic>
      </p:graphicFrame>
      <p:graphicFrame>
        <p:nvGraphicFramePr>
          <p:cNvPr id="29" name="Oggetto 28"/>
          <p:cNvGraphicFramePr>
            <a:graphicFrameLocks noGrp="1" noChangeAspect="1"/>
          </p:cNvGraphicFramePr>
          <p:nvPr/>
        </p:nvGraphicFramePr>
        <p:xfrm>
          <a:off x="324484" y="5618544"/>
          <a:ext cx="1106684" cy="334747"/>
        </p:xfrm>
        <a:graphic>
          <a:graphicData uri="http://schemas.openxmlformats.org/presentationml/2006/ole">
            <mc:AlternateContent xmlns:mc="http://schemas.openxmlformats.org/markup-compatibility/2006">
              <mc:Choice xmlns:v="urn:schemas-microsoft-com:vml" Requires="v">
                <p:oleObj name="Equazione" r:id="rId10" imgW="838080" imgH="253800" progId="Equation.3">
                  <p:embed/>
                </p:oleObj>
              </mc:Choice>
              <mc:Fallback>
                <p:oleObj name="Equazione" r:id="rId10" imgW="838080" imgH="253800" progId="Equation.3">
                  <p:embed/>
                  <p:pic>
                    <p:nvPicPr>
                      <p:cNvPr id="29" name="Oggetto 28"/>
                      <p:cNvPicPr>
                        <a:picLocks noGrp="1" noChangeAspect="1" noChangeArrowheads="1"/>
                      </p:cNvPicPr>
                      <p:nvPr/>
                    </p:nvPicPr>
                    <p:blipFill>
                      <a:blip r:embed="rId11"/>
                      <a:srcRect/>
                      <a:stretch>
                        <a:fillRect/>
                      </a:stretch>
                    </p:blipFill>
                    <p:spPr bwMode="auto">
                      <a:xfrm>
                        <a:off x="324484" y="5618544"/>
                        <a:ext cx="1106684" cy="334747"/>
                      </a:xfrm>
                      <a:prstGeom prst="rect">
                        <a:avLst/>
                      </a:prstGeom>
                      <a:noFill/>
                      <a:ln>
                        <a:noFill/>
                      </a:ln>
                      <a:effectLst/>
                    </p:spPr>
                  </p:pic>
                </p:oleObj>
              </mc:Fallback>
            </mc:AlternateContent>
          </a:graphicData>
        </a:graphic>
      </p:graphicFrame>
      <p:cxnSp>
        <p:nvCxnSpPr>
          <p:cNvPr id="33" name="Connettore 2 32"/>
          <p:cNvCxnSpPr/>
          <p:nvPr/>
        </p:nvCxnSpPr>
        <p:spPr>
          <a:xfrm>
            <a:off x="7850029" y="5052472"/>
            <a:ext cx="10274" cy="1136756"/>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H="1">
            <a:off x="8302134" y="6304466"/>
            <a:ext cx="1296256" cy="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36" name="Oggetto 35"/>
          <p:cNvGraphicFramePr>
            <a:graphicFrameLocks noGrp="1" noChangeAspect="1"/>
          </p:cNvGraphicFramePr>
          <p:nvPr/>
        </p:nvGraphicFramePr>
        <p:xfrm>
          <a:off x="8629008" y="6314818"/>
          <a:ext cx="590550" cy="309562"/>
        </p:xfrm>
        <a:graphic>
          <a:graphicData uri="http://schemas.openxmlformats.org/presentationml/2006/ole">
            <mc:AlternateContent xmlns:mc="http://schemas.openxmlformats.org/markup-compatibility/2006">
              <mc:Choice xmlns:v="urn:schemas-microsoft-com:vml" Requires="v">
                <p:oleObj name="Equazione" r:id="rId12" imgW="482400" imgH="253800" progId="Equation.3">
                  <p:embed/>
                </p:oleObj>
              </mc:Choice>
              <mc:Fallback>
                <p:oleObj name="Equazione" r:id="rId12" imgW="482400" imgH="253800" progId="Equation.3">
                  <p:embed/>
                  <p:pic>
                    <p:nvPicPr>
                      <p:cNvPr id="36" name="Oggetto 35"/>
                      <p:cNvPicPr>
                        <a:picLocks noGrp="1" noChangeAspect="1" noChangeArrowheads="1"/>
                      </p:cNvPicPr>
                      <p:nvPr/>
                    </p:nvPicPr>
                    <p:blipFill>
                      <a:blip r:embed="rId13"/>
                      <a:srcRect/>
                      <a:stretch>
                        <a:fillRect/>
                      </a:stretch>
                    </p:blipFill>
                    <p:spPr bwMode="auto">
                      <a:xfrm>
                        <a:off x="8629008" y="6314818"/>
                        <a:ext cx="590550" cy="309562"/>
                      </a:xfrm>
                      <a:prstGeom prst="rect">
                        <a:avLst/>
                      </a:prstGeom>
                      <a:noFill/>
                      <a:ln>
                        <a:noFill/>
                      </a:ln>
                    </p:spPr>
                  </p:pic>
                </p:oleObj>
              </mc:Fallback>
            </mc:AlternateContent>
          </a:graphicData>
        </a:graphic>
      </p:graphicFrame>
      <p:graphicFrame>
        <p:nvGraphicFramePr>
          <p:cNvPr id="37" name="Oggetto 36"/>
          <p:cNvGraphicFramePr>
            <a:graphicFrameLocks noGrp="1" noChangeAspect="1"/>
          </p:cNvGraphicFramePr>
          <p:nvPr/>
        </p:nvGraphicFramePr>
        <p:xfrm>
          <a:off x="7200581" y="5442307"/>
          <a:ext cx="541337" cy="301625"/>
        </p:xfrm>
        <a:graphic>
          <a:graphicData uri="http://schemas.openxmlformats.org/presentationml/2006/ole">
            <mc:AlternateContent xmlns:mc="http://schemas.openxmlformats.org/markup-compatibility/2006">
              <mc:Choice xmlns:v="urn:schemas-microsoft-com:vml" Requires="v">
                <p:oleObj name="Equazione" r:id="rId14" imgW="469800" imgH="253800" progId="Equation.3">
                  <p:embed/>
                </p:oleObj>
              </mc:Choice>
              <mc:Fallback>
                <p:oleObj name="Equazione" r:id="rId14" imgW="469800" imgH="253800" progId="Equation.3">
                  <p:embed/>
                  <p:pic>
                    <p:nvPicPr>
                      <p:cNvPr id="37" name="Oggetto 36"/>
                      <p:cNvPicPr>
                        <a:picLocks noGrp="1" noChangeAspect="1" noChangeArrowheads="1"/>
                      </p:cNvPicPr>
                      <p:nvPr/>
                    </p:nvPicPr>
                    <p:blipFill>
                      <a:blip r:embed="rId15"/>
                      <a:srcRect/>
                      <a:stretch>
                        <a:fillRect/>
                      </a:stretch>
                    </p:blipFill>
                    <p:spPr bwMode="auto">
                      <a:xfrm>
                        <a:off x="7200581" y="5442307"/>
                        <a:ext cx="5413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9" name="Connettore 2 38"/>
          <p:cNvCxnSpPr/>
          <p:nvPr/>
        </p:nvCxnSpPr>
        <p:spPr>
          <a:xfrm>
            <a:off x="8302135" y="4720022"/>
            <a:ext cx="437393" cy="8119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7340948" y="4227624"/>
            <a:ext cx="1557944" cy="523220"/>
          </a:xfrm>
          <a:prstGeom prst="rect">
            <a:avLst/>
          </a:prstGeom>
          <a:noFill/>
        </p:spPr>
        <p:txBody>
          <a:bodyPr wrap="square" rtlCol="0">
            <a:spAutoFit/>
          </a:bodyPr>
          <a:lstStyle/>
          <a:p>
            <a:r>
              <a:rPr lang="en-US" sz="1400" dirty="0"/>
              <a:t>Small amplitude oscillations</a:t>
            </a:r>
          </a:p>
        </p:txBody>
      </p:sp>
      <p:cxnSp>
        <p:nvCxnSpPr>
          <p:cNvPr id="30" name="Connettore 2 29"/>
          <p:cNvCxnSpPr/>
          <p:nvPr/>
        </p:nvCxnSpPr>
        <p:spPr>
          <a:xfrm flipV="1">
            <a:off x="7860304" y="5833462"/>
            <a:ext cx="768705" cy="4813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7083069" y="6240400"/>
            <a:ext cx="1142921" cy="307777"/>
          </a:xfrm>
          <a:prstGeom prst="rect">
            <a:avLst/>
          </a:prstGeom>
          <a:noFill/>
        </p:spPr>
        <p:txBody>
          <a:bodyPr wrap="square" rtlCol="0">
            <a:spAutoFit/>
          </a:bodyPr>
          <a:lstStyle/>
          <a:p>
            <a:r>
              <a:rPr lang="en-US" sz="1400" dirty="0"/>
              <a:t>RF bucket</a:t>
            </a:r>
          </a:p>
        </p:txBody>
      </p:sp>
      <mc:AlternateContent xmlns:mc="http://schemas.openxmlformats.org/markup-compatibility/2006" xmlns:a14="http://schemas.microsoft.com/office/drawing/2010/main">
        <mc:Choice Requires="a14">
          <p:sp>
            <p:nvSpPr>
              <p:cNvPr id="2" name="Oggetto 1">
                <a:extLst>
                  <a:ext uri="{FF2B5EF4-FFF2-40B4-BE49-F238E27FC236}">
                    <a16:creationId xmlns:a16="http://schemas.microsoft.com/office/drawing/2014/main" id="{4D998E6F-2808-06BA-B9F3-D36214EA21A5}"/>
                  </a:ext>
                </a:extLst>
              </p:cNvPr>
              <p:cNvSpPr txBox="1"/>
              <p:nvPr/>
            </p:nvSpPr>
            <p:spPr bwMode="auto">
              <a:xfrm>
                <a:off x="3638455" y="1125000"/>
                <a:ext cx="4547166" cy="722312"/>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𝜙</m:t>
                          </m:r>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sty m:val="p"/>
                        </m:rPr>
                        <a:rPr lang="en-US" i="0">
                          <a:solidFill>
                            <a:srgbClr val="000000"/>
                          </a:solidFill>
                          <a:latin typeface="Cambria Math" panose="02040503050406030204" pitchFamily="18" charset="0"/>
                        </a:rPr>
                        <m:t>H</m:t>
                      </m:r>
                    </m:oMath>
                  </m:oMathPara>
                </a14:m>
                <a:endParaRPr lang="en-US" dirty="0"/>
              </a:p>
            </p:txBody>
          </p:sp>
        </mc:Choice>
        <mc:Fallback xmlns="">
          <p:sp>
            <p:nvSpPr>
              <p:cNvPr id="2" name="Oggetto 1">
                <a:extLst>
                  <a:ext uri="{FF2B5EF4-FFF2-40B4-BE49-F238E27FC236}">
                    <a16:creationId xmlns:a16="http://schemas.microsoft.com/office/drawing/2014/main" id="{4D998E6F-2808-06BA-B9F3-D36214EA21A5}"/>
                  </a:ext>
                </a:extLst>
              </p:cNvPr>
              <p:cNvSpPr txBox="1">
                <a:spLocks noRot="1" noChangeAspect="1" noMove="1" noResize="1" noEditPoints="1" noAdjustHandles="1" noChangeArrowheads="1" noChangeShapeType="1" noTextEdit="1"/>
              </p:cNvSpPr>
              <p:nvPr/>
            </p:nvSpPr>
            <p:spPr bwMode="auto">
              <a:xfrm>
                <a:off x="3638455" y="1125000"/>
                <a:ext cx="4547166" cy="722312"/>
              </a:xfrm>
              <a:prstGeom prst="rect">
                <a:avLst/>
              </a:prstGeom>
              <a:blipFill>
                <a:blip r:embed="rId1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ggetto 1">
                <a:extLst>
                  <a:ext uri="{FF2B5EF4-FFF2-40B4-BE49-F238E27FC236}">
                    <a16:creationId xmlns:a16="http://schemas.microsoft.com/office/drawing/2014/main" id="{AD46ECC4-51EA-6C70-403A-977DF5F63DCC}"/>
                  </a:ext>
                </a:extLst>
              </p:cNvPr>
              <p:cNvSpPr txBox="1"/>
              <p:nvPr/>
            </p:nvSpPr>
            <p:spPr bwMode="auto">
              <a:xfrm>
                <a:off x="840000" y="3069000"/>
                <a:ext cx="5365379" cy="722312"/>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func>
                            <m:funcPr>
                              <m:ctrlPr>
                                <a:rPr lang="en-US" i="1">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it-IT" b="0" i="1" smtClean="0">
                              <a:solidFill>
                                <a:srgbClr val="000000"/>
                              </a:solidFill>
                              <a:latin typeface="Cambria Math" panose="02040503050406030204" pitchFamily="18" charset="0"/>
                            </a:rPr>
                            <m:t>−</m:t>
                          </m:r>
                          <m:d>
                            <m:dPr>
                              <m:ctrlPr>
                                <a:rPr lang="en-US" i="1" smtClean="0">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𝜙</m:t>
                              </m:r>
                              <m:r>
                                <a:rPr lang="it-IT" b="0" i="1" smtClean="0">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nor/>
                        </m:rPr>
                        <a:rPr lang="it-IT" b="0" i="0" smtClean="0">
                          <a:solidFill>
                            <a:srgbClr val="000000"/>
                          </a:solidFill>
                          <a:latin typeface="Cambria Math" panose="02040503050406030204" pitchFamily="18" charset="0"/>
                        </a:rPr>
                        <m:t>0</m:t>
                      </m:r>
                    </m:oMath>
                  </m:oMathPara>
                </a14:m>
                <a:endParaRPr lang="en-US" dirty="0"/>
              </a:p>
            </p:txBody>
          </p:sp>
        </mc:Choice>
        <mc:Fallback xmlns="">
          <p:sp>
            <p:nvSpPr>
              <p:cNvPr id="16" name="Oggetto 1">
                <a:extLst>
                  <a:ext uri="{FF2B5EF4-FFF2-40B4-BE49-F238E27FC236}">
                    <a16:creationId xmlns:a16="http://schemas.microsoft.com/office/drawing/2014/main" id="{AD46ECC4-51EA-6C70-403A-977DF5F63DCC}"/>
                  </a:ext>
                </a:extLst>
              </p:cNvPr>
              <p:cNvSpPr txBox="1">
                <a:spLocks noRot="1" noChangeAspect="1" noMove="1" noResize="1" noEditPoints="1" noAdjustHandles="1" noChangeArrowheads="1" noChangeShapeType="1" noTextEdit="1"/>
              </p:cNvSpPr>
              <p:nvPr/>
            </p:nvSpPr>
            <p:spPr bwMode="auto">
              <a:xfrm>
                <a:off x="840000" y="3069000"/>
                <a:ext cx="5365379" cy="722312"/>
              </a:xfrm>
              <a:prstGeom prst="rect">
                <a:avLst/>
              </a:prstGeom>
              <a:blipFill>
                <a:blip r:embed="rId17"/>
                <a:stretch>
                  <a:fillRect/>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282973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8" end="8"/>
                                            </p:txEl>
                                          </p:spTgt>
                                        </p:tgtEl>
                                        <p:attrNameLst>
                                          <p:attrName>style.visibility</p:attrName>
                                        </p:attrNameLst>
                                      </p:cBhvr>
                                      <p:to>
                                        <p:strVal val="visible"/>
                                      </p:to>
                                    </p:set>
                                    <p:animEffect transition="in" filter="fade">
                                      <p:cBhvr>
                                        <p:cTn id="16" dur="500"/>
                                        <p:tgtEl>
                                          <p:spTgt spid="7">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animEffect transition="in" filter="fade">
                                      <p:cBhvr>
                                        <p:cTn id="19" dur="500"/>
                                        <p:tgtEl>
                                          <p:spTgt spid="7">
                                            <p:txEl>
                                              <p:pRg st="10" end="1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7">
                                            <p:txEl>
                                              <p:pRg st="12" end="12"/>
                                            </p:txEl>
                                          </p:spTgt>
                                        </p:tgtEl>
                                        <p:attrNameLst>
                                          <p:attrName>style.visibility</p:attrName>
                                        </p:attrNameLst>
                                      </p:cBhvr>
                                      <p:to>
                                        <p:strVal val="visible"/>
                                      </p:to>
                                    </p:set>
                                    <p:animEffect transition="in" filter="fade">
                                      <p:cBhvr>
                                        <p:cTn id="22" dur="500"/>
                                        <p:tgtEl>
                                          <p:spTgt spid="7">
                                            <p:txEl>
                                              <p:pRg st="12"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par>
                                <p:cTn id="33" presetID="10"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par>
                                <p:cTn id="52" presetID="10" presetClass="exit" presetSubtype="0" fill="hold" grpId="1" nodeType="withEffect">
                                  <p:stCondLst>
                                    <p:cond delay="0"/>
                                  </p:stCondLst>
                                  <p:childTnLst>
                                    <p:animEffect transition="out" filter="fade">
                                      <p:cBhvr>
                                        <p:cTn id="53" dur="500"/>
                                        <p:tgtEl>
                                          <p:spTgt spid="40"/>
                                        </p:tgtEl>
                                      </p:cBhvr>
                                    </p:animEffect>
                                    <p:set>
                                      <p:cBhvr>
                                        <p:cTn id="54" dur="1" fill="hold">
                                          <p:stCondLst>
                                            <p:cond delay="499"/>
                                          </p:stCondLst>
                                        </p:cTn>
                                        <p:tgtEl>
                                          <p:spTgt spid="40"/>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39"/>
                                        </p:tgtEl>
                                      </p:cBhvr>
                                    </p:animEffect>
                                    <p:set>
                                      <p:cBhvr>
                                        <p:cTn id="57" dur="1" fill="hold">
                                          <p:stCondLst>
                                            <p:cond delay="499"/>
                                          </p:stCondLst>
                                        </p:cTn>
                                        <p:tgtEl>
                                          <p:spTgt spid="39"/>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10"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par>
                                <p:cTn id="72" presetID="10"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animBg="1"/>
      <p:bldP spid="40" grpId="0"/>
      <p:bldP spid="40" grpId="1"/>
      <p:bldP spid="3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6740CFB-EC38-11AB-147B-D2281A3CC1DD}"/>
              </a:ext>
            </a:extLst>
          </p:cNvPr>
          <p:cNvSpPr txBox="1"/>
          <p:nvPr/>
        </p:nvSpPr>
        <p:spPr>
          <a:xfrm>
            <a:off x="3720000" y="-61023"/>
            <a:ext cx="4293035" cy="646331"/>
          </a:xfrm>
          <a:prstGeom prst="rect">
            <a:avLst/>
          </a:prstGeom>
          <a:noFill/>
        </p:spPr>
        <p:txBody>
          <a:bodyPr wrap="none" rtlCol="0">
            <a:spAutoFit/>
          </a:bodyPr>
          <a:lstStyle/>
          <a:p>
            <a:r>
              <a:rPr lang="en-US" sz="3600" b="1"/>
              <a:t>ADIABATIC DAMPING</a:t>
            </a:r>
            <a:endParaRPr lang="en-US" sz="3600" b="1" dirty="0"/>
          </a:p>
        </p:txBody>
      </p:sp>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7C53FBFD-F295-2645-91AE-7D106DFC9FB2}"/>
                  </a:ext>
                </a:extLst>
              </p:cNvPr>
              <p:cNvSpPr txBox="1"/>
              <p:nvPr/>
            </p:nvSpPr>
            <p:spPr>
              <a:xfrm>
                <a:off x="0" y="3789000"/>
                <a:ext cx="12192000" cy="646331"/>
              </a:xfrm>
              <a:prstGeom prst="rect">
                <a:avLst/>
              </a:prstGeom>
              <a:noFill/>
            </p:spPr>
            <p:txBody>
              <a:bodyPr wrap="square">
                <a:spAutoFit/>
              </a:bodyPr>
              <a:lstStyle/>
              <a:p>
                <a:r>
                  <a:rPr lang="en-US" sz="1800" b="0" i="0" u="none" strike="noStrike" baseline="0" dirty="0"/>
                  <a:t>A particle with some initial conditions will perform an ellipse in the phase space. Its maximum energy </a:t>
                </a:r>
                <a:r>
                  <a:rPr lang="en-US" sz="1800" b="0" i="0" u="none" strike="noStrike" baseline="0" dirty="0" err="1"/>
                  <a:t>w</a:t>
                </a:r>
                <a:r>
                  <a:rPr lang="en-US" sz="1800" b="0" i="0" u="none" strike="noStrike" baseline="-25000" dirty="0" err="1"/>
                  <a:t>max</a:t>
                </a:r>
                <a:r>
                  <a:rPr lang="en-US" sz="1800" b="0" i="0" u="none" strike="noStrike" baseline="0" dirty="0"/>
                  <a:t> is obtained when </a:t>
                </a:r>
                <a:r>
                  <a:rPr lang="en-US" sz="1800" b="0" i="0" u="none" strike="noStrike" baseline="0" dirty="0">
                    <a:sym typeface="Symbol" panose="05050102010706020507" pitchFamily="18" charset="2"/>
                  </a:rPr>
                  <a:t>= </a:t>
                </a:r>
                <a:r>
                  <a:rPr lang="en-US" sz="1800" b="0" i="0" u="none" strike="noStrike" baseline="-25000" dirty="0">
                    <a:sym typeface="Symbol" panose="05050102010706020507" pitchFamily="18" charset="2"/>
                  </a:rPr>
                  <a:t>s</a:t>
                </a:r>
                <a:r>
                  <a:rPr lang="en-US" sz="1800" b="0" i="0" u="none" strike="noStrike" baseline="0" dirty="0"/>
                  <a:t> (i.e. </a:t>
                </a:r>
                <a14:m>
                  <m:oMath xmlns:m="http://schemas.openxmlformats.org/officeDocument/2006/math">
                    <m:r>
                      <a:rPr lang="it-IT" i="1">
                        <a:solidFill>
                          <a:srgbClr val="000000"/>
                        </a:solidFill>
                        <a:latin typeface="Cambria Math" panose="02040503050406030204" pitchFamily="18" charset="0"/>
                        <a:ea typeface="Cambria Math" panose="02040503050406030204" pitchFamily="18" charset="0"/>
                      </a:rPr>
                      <m:t>𝜑</m:t>
                    </m:r>
                    <m:r>
                      <a:rPr lang="it-IT" i="1">
                        <a:solidFill>
                          <a:srgbClr val="000000"/>
                        </a:solidFill>
                        <a:latin typeface="Cambria Math" panose="02040503050406030204" pitchFamily="18" charset="0"/>
                        <a:ea typeface="Cambria Math" panose="02040503050406030204" pitchFamily="18" charset="0"/>
                      </a:rPr>
                      <m:t>=0</m:t>
                    </m:r>
                  </m:oMath>
                </a14:m>
                <a:r>
                  <a:rPr lang="en-US" sz="1800" b="0" i="0" u="none" strike="noStrike" baseline="0" dirty="0"/>
                  <a:t>) and correspondingly its maximum phase excursion is </a:t>
                </a:r>
                <a:r>
                  <a:rPr lang="en-US" sz="1800" b="0" i="0" u="none" strike="noStrike" baseline="0" dirty="0" err="1"/>
                  <a:t>obained</a:t>
                </a:r>
                <a:r>
                  <a:rPr lang="en-US" sz="1800" b="0" i="0" u="none" strike="noStrike" baseline="0" dirty="0"/>
                  <a:t> when </a:t>
                </a:r>
                <a:r>
                  <a:rPr lang="en-US" sz="1800" b="0" i="1" u="none" strike="noStrike" baseline="0" dirty="0"/>
                  <a:t>w</a:t>
                </a:r>
                <a:r>
                  <a:rPr lang="en-US" sz="1800" b="0" i="0" u="none" strike="noStrike" baseline="0" dirty="0"/>
                  <a:t>=0. Then:</a:t>
                </a:r>
                <a:endParaRPr lang="en-US" dirty="0"/>
              </a:p>
            </p:txBody>
          </p:sp>
        </mc:Choice>
        <mc:Fallback xmlns="">
          <p:sp>
            <p:nvSpPr>
              <p:cNvPr id="4" name="CasellaDiTesto 3">
                <a:extLst>
                  <a:ext uri="{FF2B5EF4-FFF2-40B4-BE49-F238E27FC236}">
                    <a16:creationId xmlns:a16="http://schemas.microsoft.com/office/drawing/2014/main" id="{7C53FBFD-F295-2645-91AE-7D106DFC9FB2}"/>
                  </a:ext>
                </a:extLst>
              </p:cNvPr>
              <p:cNvSpPr txBox="1">
                <a:spLocks noRot="1" noChangeAspect="1" noMove="1" noResize="1" noEditPoints="1" noAdjustHandles="1" noChangeArrowheads="1" noChangeShapeType="1" noTextEdit="1"/>
              </p:cNvSpPr>
              <p:nvPr/>
            </p:nvSpPr>
            <p:spPr>
              <a:xfrm>
                <a:off x="0" y="3789000"/>
                <a:ext cx="12192000" cy="646331"/>
              </a:xfrm>
              <a:prstGeom prst="rect">
                <a:avLst/>
              </a:prstGeom>
              <a:blipFill>
                <a:blip r:embed="rId2"/>
                <a:stretch>
                  <a:fillRect l="-400" t="-7547" b="-14151"/>
                </a:stretch>
              </a:blipFill>
            </p:spPr>
            <p:txBody>
              <a:bodyPr/>
              <a:lstStyle/>
              <a:p>
                <a:r>
                  <a:rPr lang="en-US">
                    <a:noFill/>
                  </a:rPr>
                  <a:t> </a:t>
                </a:r>
              </a:p>
            </p:txBody>
          </p:sp>
        </mc:Fallback>
      </mc:AlternateContent>
      <p:pic>
        <p:nvPicPr>
          <p:cNvPr id="5" name="Immagine 4">
            <a:extLst>
              <a:ext uri="{FF2B5EF4-FFF2-40B4-BE49-F238E27FC236}">
                <a16:creationId xmlns:a16="http://schemas.microsoft.com/office/drawing/2014/main" id="{35BC685A-6B3E-C660-A757-9EC3A804BF4A}"/>
              </a:ext>
            </a:extLst>
          </p:cNvPr>
          <p:cNvPicPr>
            <a:picLocks noChangeAspect="1"/>
          </p:cNvPicPr>
          <p:nvPr/>
        </p:nvPicPr>
        <p:blipFill rotWithShape="1">
          <a:blip r:embed="rId3"/>
          <a:srcRect t="54303" r="3731"/>
          <a:stretch/>
        </p:blipFill>
        <p:spPr>
          <a:xfrm>
            <a:off x="8013035" y="765000"/>
            <a:ext cx="4178965" cy="2368800"/>
          </a:xfrm>
          <a:prstGeom prst="rect">
            <a:avLst/>
          </a:prstGeom>
        </p:spPr>
      </p:pic>
      <p:sp>
        <p:nvSpPr>
          <p:cNvPr id="7" name="CasellaDiTesto 6">
            <a:extLst>
              <a:ext uri="{FF2B5EF4-FFF2-40B4-BE49-F238E27FC236}">
                <a16:creationId xmlns:a16="http://schemas.microsoft.com/office/drawing/2014/main" id="{36E23D7B-E6B5-090D-09EC-E85A0FCA4973}"/>
              </a:ext>
            </a:extLst>
          </p:cNvPr>
          <p:cNvSpPr txBox="1"/>
          <p:nvPr/>
        </p:nvSpPr>
        <p:spPr>
          <a:xfrm>
            <a:off x="155099" y="1316586"/>
            <a:ext cx="6911507" cy="369332"/>
          </a:xfrm>
          <a:prstGeom prst="rect">
            <a:avLst/>
          </a:prstGeom>
          <a:noFill/>
        </p:spPr>
        <p:txBody>
          <a:bodyPr wrap="none" rtlCol="0">
            <a:spAutoFit/>
          </a:bodyPr>
          <a:lstStyle/>
          <a:p>
            <a:r>
              <a:rPr lang="en-US" dirty="0"/>
              <a:t>For small amplitude oscillations around the synchronous phase we have</a:t>
            </a:r>
          </a:p>
        </p:txBody>
      </p:sp>
      <mc:AlternateContent xmlns:mc="http://schemas.openxmlformats.org/markup-compatibility/2006" xmlns:a14="http://schemas.microsoft.com/office/drawing/2010/main">
        <mc:Choice Requires="a14">
          <p:sp>
            <p:nvSpPr>
              <p:cNvPr id="8" name="Oggetto 1">
                <a:extLst>
                  <a:ext uri="{FF2B5EF4-FFF2-40B4-BE49-F238E27FC236}">
                    <a16:creationId xmlns:a16="http://schemas.microsoft.com/office/drawing/2014/main" id="{17F52202-53A5-F71B-7A38-EDB62D5F338D}"/>
                  </a:ext>
                </a:extLst>
              </p:cNvPr>
              <p:cNvSpPr txBox="1"/>
              <p:nvPr/>
            </p:nvSpPr>
            <p:spPr bwMode="auto">
              <a:xfrm>
                <a:off x="303038" y="594274"/>
                <a:ext cx="5688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it-IT" sz="1600" b="0" i="1" smtClean="0">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sin</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e>
                          </m:func>
                          <m:r>
                            <a:rPr lang="it-IT" sz="1600" b="0" i="1" smtClean="0">
                              <a:solidFill>
                                <a:srgbClr val="000000"/>
                              </a:solidFill>
                              <a:latin typeface="Cambria Math" panose="02040503050406030204" pitchFamily="18" charset="0"/>
                            </a:rPr>
                            <m:t>−</m:t>
                          </m:r>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8" name="Oggetto 1">
                <a:extLst>
                  <a:ext uri="{FF2B5EF4-FFF2-40B4-BE49-F238E27FC236}">
                    <a16:creationId xmlns:a16="http://schemas.microsoft.com/office/drawing/2014/main" id="{17F52202-53A5-F71B-7A38-EDB62D5F338D}"/>
                  </a:ext>
                </a:extLst>
              </p:cNvPr>
              <p:cNvSpPr txBox="1">
                <a:spLocks noRot="1" noChangeAspect="1" noMove="1" noResize="1" noEditPoints="1" noAdjustHandles="1" noChangeArrowheads="1" noChangeShapeType="1" noTextEdit="1"/>
              </p:cNvSpPr>
              <p:nvPr/>
            </p:nvSpPr>
            <p:spPr bwMode="auto">
              <a:xfrm>
                <a:off x="303038" y="594274"/>
                <a:ext cx="5688000" cy="722312"/>
              </a:xfrm>
              <a:prstGeom prst="rect">
                <a:avLst/>
              </a:prstGeom>
              <a:blipFill>
                <a:blip r:embed="rId4"/>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ggetto 1">
                <a:extLst>
                  <a:ext uri="{FF2B5EF4-FFF2-40B4-BE49-F238E27FC236}">
                    <a16:creationId xmlns:a16="http://schemas.microsoft.com/office/drawing/2014/main" id="{71EE6D44-6BC4-749C-0D47-BC68B84CCC56}"/>
                  </a:ext>
                </a:extLst>
              </p:cNvPr>
              <p:cNvSpPr txBox="1"/>
              <p:nvPr/>
            </p:nvSpPr>
            <p:spPr bwMode="auto">
              <a:xfrm>
                <a:off x="264000" y="2061000"/>
                <a:ext cx="6496105"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it-IT" sz="1600" b="0" i="1" smtClean="0">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cos</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r>
                                <a:rPr lang="it-IT" sz="1600" i="1">
                                  <a:solidFill>
                                    <a:srgbClr val="000000"/>
                                  </a:solidFill>
                                  <a:latin typeface="Cambria Math" panose="02040503050406030204" pitchFamily="18" charset="0"/>
                                  <a:ea typeface="Cambria Math" panose="02040503050406030204" pitchFamily="18" charset="0"/>
                                </a:rPr>
                                <m:t>𝜑</m:t>
                              </m:r>
                            </m:e>
                          </m:func>
                          <m:func>
                            <m:funcPr>
                              <m:ctrlPr>
                                <a:rPr lang="it-IT" sz="1600" i="1">
                                  <a:solidFill>
                                    <a:srgbClr val="000000"/>
                                  </a:solidFill>
                                  <a:latin typeface="Cambria Math" panose="02040503050406030204" pitchFamily="18" charset="0"/>
                                </a:rPr>
                              </m:ctrlPr>
                            </m:funcPr>
                            <m:fName>
                              <m:r>
                                <a:rPr lang="it-IT" sz="1600" b="0" i="0" smtClean="0">
                                  <a:solidFill>
                                    <a:srgbClr val="000000"/>
                                  </a:solidFill>
                                  <a:latin typeface="Cambria Math" panose="02040503050406030204" pitchFamily="18" charset="0"/>
                                </a:rPr>
                                <m:t>−</m:t>
                              </m:r>
                              <m:f>
                                <m:fPr>
                                  <m:ctrlPr>
                                    <a:rPr lang="it-IT" sz="1600" b="0" i="1" smtClean="0">
                                      <a:solidFill>
                                        <a:srgbClr val="000000"/>
                                      </a:solidFill>
                                      <a:latin typeface="Cambria Math" panose="02040503050406030204" pitchFamily="18" charset="0"/>
                                    </a:rPr>
                                  </m:ctrlPr>
                                </m:fPr>
                                <m:num>
                                  <m:r>
                                    <a:rPr lang="it-IT" sz="1600" b="0" i="1" smtClean="0">
                                      <a:solidFill>
                                        <a:srgbClr val="000000"/>
                                      </a:solidFill>
                                      <a:latin typeface="Cambria Math" panose="02040503050406030204" pitchFamily="18" charset="0"/>
                                    </a:rPr>
                                    <m:t>1</m:t>
                                  </m:r>
                                </m:num>
                                <m:den>
                                  <m:r>
                                    <a:rPr lang="it-IT" sz="1600" b="0" i="1" smtClean="0">
                                      <a:solidFill>
                                        <a:srgbClr val="000000"/>
                                      </a:solidFill>
                                      <a:latin typeface="Cambria Math" panose="02040503050406030204" pitchFamily="18" charset="0"/>
                                    </a:rPr>
                                    <m:t>2</m:t>
                                  </m:r>
                                </m:den>
                              </m:f>
                              <m:r>
                                <m:rPr>
                                  <m:sty m:val="p"/>
                                </m:rPr>
                                <a:rPr lang="it-IT" sz="1600" b="0" i="0" smtClean="0">
                                  <a:solidFill>
                                    <a:srgbClr val="000000"/>
                                  </a:solidFill>
                                  <a:latin typeface="Cambria Math" panose="02040503050406030204" pitchFamily="18" charset="0"/>
                                </a:rPr>
                                <m:t>s</m:t>
                              </m:r>
                              <m:r>
                                <a:rPr lang="it-IT" sz="1600" b="0" i="1" smtClean="0">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p>
                                <m:sSupPr>
                                  <m:ctrlPr>
                                    <a:rPr lang="en-US" sz="1600" i="1" smtClean="0">
                                      <a:solidFill>
                                        <a:srgbClr val="000000"/>
                                      </a:solidFill>
                                      <a:latin typeface="Cambria Math" panose="02040503050406030204" pitchFamily="18" charset="0"/>
                                    </a:rPr>
                                  </m:ctrlPr>
                                </m:sSupPr>
                                <m:e>
                                  <m:r>
                                    <a:rPr lang="it-IT" sz="1600" i="1">
                                      <a:solidFill>
                                        <a:srgbClr val="000000"/>
                                      </a:solidFill>
                                      <a:latin typeface="Cambria Math" panose="02040503050406030204" pitchFamily="18" charset="0"/>
                                      <a:ea typeface="Cambria Math" panose="02040503050406030204" pitchFamily="18" charset="0"/>
                                    </a:rPr>
                                    <m:t>𝜑</m:t>
                                  </m:r>
                                </m:e>
                                <m:sup>
                                  <m:r>
                                    <a:rPr lang="it-IT" sz="1600" b="0" i="1" smtClean="0">
                                      <a:solidFill>
                                        <a:srgbClr val="000000"/>
                                      </a:solidFill>
                                      <a:latin typeface="Cambria Math" panose="02040503050406030204" pitchFamily="18" charset="0"/>
                                    </a:rPr>
                                    <m:t>2</m:t>
                                  </m:r>
                                </m:sup>
                              </m:sSup>
                            </m:e>
                          </m:func>
                          <m:r>
                            <a:rPr lang="it-IT" sz="1600" b="0" i="1" smtClean="0">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9" name="Oggetto 1">
                <a:extLst>
                  <a:ext uri="{FF2B5EF4-FFF2-40B4-BE49-F238E27FC236}">
                    <a16:creationId xmlns:a16="http://schemas.microsoft.com/office/drawing/2014/main" id="{71EE6D44-6BC4-749C-0D47-BC68B84CCC56}"/>
                  </a:ext>
                </a:extLst>
              </p:cNvPr>
              <p:cNvSpPr txBox="1">
                <a:spLocks noRot="1" noChangeAspect="1" noMove="1" noResize="1" noEditPoints="1" noAdjustHandles="1" noChangeArrowheads="1" noChangeShapeType="1" noTextEdit="1"/>
              </p:cNvSpPr>
              <p:nvPr/>
            </p:nvSpPr>
            <p:spPr bwMode="auto">
              <a:xfrm>
                <a:off x="264000" y="2061000"/>
                <a:ext cx="6496105" cy="722312"/>
              </a:xfrm>
              <a:prstGeom prst="rect">
                <a:avLst/>
              </a:prstGeom>
              <a:blipFill>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Oggetto 1">
                <a:extLst>
                  <a:ext uri="{FF2B5EF4-FFF2-40B4-BE49-F238E27FC236}">
                    <a16:creationId xmlns:a16="http://schemas.microsoft.com/office/drawing/2014/main" id="{670ECA90-734D-1C68-07BD-6BD75F0A7256}"/>
                  </a:ext>
                </a:extLst>
              </p:cNvPr>
              <p:cNvSpPr txBox="1"/>
              <p:nvPr/>
            </p:nvSpPr>
            <p:spPr bwMode="auto">
              <a:xfrm>
                <a:off x="264000" y="2952353"/>
                <a:ext cx="3672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f>
                        <m:fPr>
                          <m:ctrlPr>
                            <a:rPr lang="it-IT" sz="1600" i="1">
                              <a:solidFill>
                                <a:srgbClr val="000000"/>
                              </a:solidFill>
                              <a:latin typeface="Cambria Math" panose="02040503050406030204" pitchFamily="18" charset="0"/>
                            </a:rPr>
                          </m:ctrlPr>
                        </m:fPr>
                        <m:num>
                          <m:r>
                            <a:rPr lang="it-IT" sz="1600" i="1">
                              <a:solidFill>
                                <a:srgbClr val="000000"/>
                              </a:solidFill>
                              <a:latin typeface="Cambria Math" panose="02040503050406030204" pitchFamily="18" charset="0"/>
                            </a:rPr>
                            <m:t>1</m:t>
                          </m:r>
                        </m:num>
                        <m:den>
                          <m:r>
                            <a:rPr lang="it-IT"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func>
                        <m:funcPr>
                          <m:ctrlPr>
                            <a:rPr lang="it-IT"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m:t>
                          </m:r>
                          <m:r>
                            <a:rPr lang="it-IT" sz="1600" i="1">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p>
                            <m:sSupPr>
                              <m:ctrlPr>
                                <a:rPr lang="en-US" sz="1600" i="1">
                                  <a:solidFill>
                                    <a:srgbClr val="000000"/>
                                  </a:solidFill>
                                  <a:latin typeface="Cambria Math" panose="02040503050406030204" pitchFamily="18" charset="0"/>
                                </a:rPr>
                              </m:ctrlPr>
                            </m:sSupPr>
                            <m:e>
                              <m:r>
                                <a:rPr lang="it-IT" sz="1600" i="1">
                                  <a:solidFill>
                                    <a:srgbClr val="000000"/>
                                  </a:solidFill>
                                  <a:latin typeface="Cambria Math" panose="02040503050406030204" pitchFamily="18" charset="0"/>
                                  <a:ea typeface="Cambria Math" panose="02040503050406030204" pitchFamily="18" charset="0"/>
                                </a:rPr>
                                <m:t>𝜑</m:t>
                              </m:r>
                            </m:e>
                            <m:sup>
                              <m:r>
                                <a:rPr lang="it-IT" sz="1600" i="1">
                                  <a:solidFill>
                                    <a:srgbClr val="000000"/>
                                  </a:solidFill>
                                  <a:latin typeface="Cambria Math" panose="02040503050406030204" pitchFamily="18" charset="0"/>
                                </a:rPr>
                                <m:t>2</m:t>
                              </m:r>
                            </m:sup>
                          </m:sSup>
                        </m:e>
                      </m:func>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0" name="Oggetto 1">
                <a:extLst>
                  <a:ext uri="{FF2B5EF4-FFF2-40B4-BE49-F238E27FC236}">
                    <a16:creationId xmlns:a16="http://schemas.microsoft.com/office/drawing/2014/main" id="{670ECA90-734D-1C68-07BD-6BD75F0A7256}"/>
                  </a:ext>
                </a:extLst>
              </p:cNvPr>
              <p:cNvSpPr txBox="1">
                <a:spLocks noRot="1" noChangeAspect="1" noMove="1" noResize="1" noEditPoints="1" noAdjustHandles="1" noChangeArrowheads="1" noChangeShapeType="1" noTextEdit="1"/>
              </p:cNvSpPr>
              <p:nvPr/>
            </p:nvSpPr>
            <p:spPr bwMode="auto">
              <a:xfrm>
                <a:off x="264000" y="2952353"/>
                <a:ext cx="3672000" cy="722312"/>
              </a:xfrm>
              <a:prstGeom prst="rect">
                <a:avLst/>
              </a:prstGeom>
              <a:blipFill>
                <a:blip r:embed="rId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Oggetto 1">
                <a:extLst>
                  <a:ext uri="{FF2B5EF4-FFF2-40B4-BE49-F238E27FC236}">
                    <a16:creationId xmlns:a16="http://schemas.microsoft.com/office/drawing/2014/main" id="{FD485849-6707-4568-9A76-0103EAC69E49}"/>
                  </a:ext>
                </a:extLst>
              </p:cNvPr>
              <p:cNvSpPr txBox="1"/>
              <p:nvPr/>
            </p:nvSpPr>
            <p:spPr bwMode="auto">
              <a:xfrm>
                <a:off x="243069" y="4581000"/>
                <a:ext cx="3188931"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it-IT" sz="1600" i="1" smtClean="0">
                          <a:solidFill>
                            <a:srgbClr val="000000"/>
                          </a:solidFill>
                          <a:latin typeface="Cambria Math" panose="02040503050406030204" pitchFamily="18" charset="0"/>
                          <a:ea typeface="Cambria Math" panose="02040503050406030204" pitchFamily="18" charset="0"/>
                        </a:rPr>
                        <m:t>𝜑</m:t>
                      </m:r>
                      <m:r>
                        <a:rPr lang="it-IT" sz="1600" b="0" i="1" smtClean="0">
                          <a:solidFill>
                            <a:srgbClr val="000000"/>
                          </a:solidFill>
                          <a:latin typeface="Cambria Math" panose="02040503050406030204" pitchFamily="18" charset="0"/>
                          <a:ea typeface="Cambria Math" panose="02040503050406030204" pitchFamily="18" charset="0"/>
                        </a:rPr>
                        <m:t>=0→</m:t>
                      </m:r>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rPr>
                            <m:t>𝑤</m:t>
                          </m:r>
                        </m:e>
                        <m:sub>
                          <m:r>
                            <a:rPr lang="it-IT" sz="1600" i="1">
                              <a:solidFill>
                                <a:srgbClr val="000000"/>
                              </a:solidFill>
                              <a:latin typeface="Cambria Math" panose="02040503050406030204" pitchFamily="18" charset="0"/>
                            </a:rPr>
                            <m:t>𝑚𝑎𝑥</m:t>
                          </m:r>
                        </m:sub>
                        <m:sup>
                          <m:r>
                            <a:rPr lang="it-IT" sz="1600" i="1">
                              <a:solidFill>
                                <a:srgbClr val="000000"/>
                              </a:solidFill>
                              <a:latin typeface="Cambria Math" panose="02040503050406030204" pitchFamily="18" charset="0"/>
                            </a:rPr>
                            <m:t>2</m:t>
                          </m:r>
                        </m:sup>
                      </m:sSubSup>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1" name="Oggetto 1">
                <a:extLst>
                  <a:ext uri="{FF2B5EF4-FFF2-40B4-BE49-F238E27FC236}">
                    <a16:creationId xmlns:a16="http://schemas.microsoft.com/office/drawing/2014/main" id="{FD485849-6707-4568-9A76-0103EAC69E49}"/>
                  </a:ext>
                </a:extLst>
              </p:cNvPr>
              <p:cNvSpPr txBox="1">
                <a:spLocks noRot="1" noChangeAspect="1" noMove="1" noResize="1" noEditPoints="1" noAdjustHandles="1" noChangeArrowheads="1" noChangeShapeType="1" noTextEdit="1"/>
              </p:cNvSpPr>
              <p:nvPr/>
            </p:nvSpPr>
            <p:spPr bwMode="auto">
              <a:xfrm>
                <a:off x="243069" y="4581000"/>
                <a:ext cx="3188931" cy="722312"/>
              </a:xfrm>
              <a:prstGeom prst="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ggetto 1">
                <a:extLst>
                  <a:ext uri="{FF2B5EF4-FFF2-40B4-BE49-F238E27FC236}">
                    <a16:creationId xmlns:a16="http://schemas.microsoft.com/office/drawing/2014/main" id="{E717BC02-1027-2AE6-AA70-56049A75A9E3}"/>
                  </a:ext>
                </a:extLst>
              </p:cNvPr>
              <p:cNvSpPr txBox="1"/>
              <p:nvPr/>
            </p:nvSpPr>
            <p:spPr bwMode="auto">
              <a:xfrm>
                <a:off x="243069" y="5182510"/>
                <a:ext cx="3497772"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it-IT" sz="1600" b="0" i="1" smtClean="0">
                          <a:solidFill>
                            <a:srgbClr val="000000"/>
                          </a:solidFill>
                          <a:latin typeface="Cambria Math" panose="02040503050406030204" pitchFamily="18" charset="0"/>
                          <a:ea typeface="Cambria Math" panose="02040503050406030204" pitchFamily="18" charset="0"/>
                        </a:rPr>
                        <m:t>𝑤</m:t>
                      </m:r>
                      <m:r>
                        <a:rPr lang="it-IT" sz="1600" b="0" i="1" smtClean="0">
                          <a:solidFill>
                            <a:srgbClr val="000000"/>
                          </a:solidFill>
                          <a:latin typeface="Cambria Math" panose="02040503050406030204" pitchFamily="18" charset="0"/>
                          <a:ea typeface="Cambria Math" panose="02040503050406030204" pitchFamily="18" charset="0"/>
                        </a:rPr>
                        <m:t>=0→−</m:t>
                      </m:r>
                      <m:f>
                        <m:fPr>
                          <m:ctrlPr>
                            <a:rPr lang="it-IT" sz="1600" i="1">
                              <a:solidFill>
                                <a:srgbClr val="000000"/>
                              </a:solidFill>
                              <a:latin typeface="Cambria Math" panose="02040503050406030204" pitchFamily="18" charset="0"/>
                            </a:rPr>
                          </m:ctrlPr>
                        </m:fPr>
                        <m:num>
                          <m:r>
                            <a:rPr lang="it-IT" sz="1600" i="1">
                              <a:solidFill>
                                <a:srgbClr val="000000"/>
                              </a:solidFill>
                              <a:latin typeface="Cambria Math" panose="02040503050406030204" pitchFamily="18" charset="0"/>
                            </a:rPr>
                            <m:t>1</m:t>
                          </m:r>
                        </m:num>
                        <m:den>
                          <m:r>
                            <a:rPr lang="it-IT"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func>
                        <m:funcPr>
                          <m:ctrlPr>
                            <a:rPr lang="it-IT"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m:t>
                          </m:r>
                          <m:r>
                            <a:rPr lang="it-IT" sz="1600" i="1">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ea typeface="Cambria Math" panose="02040503050406030204" pitchFamily="18" charset="0"/>
                                </a:rPr>
                                <m:t>𝜑</m:t>
                              </m:r>
                            </m:e>
                            <m:sub>
                              <m:r>
                                <a:rPr lang="it-IT" sz="1600" i="1">
                                  <a:solidFill>
                                    <a:srgbClr val="000000"/>
                                  </a:solidFill>
                                  <a:latin typeface="Cambria Math" panose="02040503050406030204" pitchFamily="18" charset="0"/>
                                </a:rPr>
                                <m:t>𝑚𝑎𝑥</m:t>
                              </m:r>
                            </m:sub>
                            <m:sup>
                              <m:r>
                                <a:rPr lang="it-IT" sz="1600" i="1">
                                  <a:solidFill>
                                    <a:srgbClr val="000000"/>
                                  </a:solidFill>
                                  <a:latin typeface="Cambria Math" panose="02040503050406030204" pitchFamily="18" charset="0"/>
                                </a:rPr>
                                <m:t>2</m:t>
                              </m:r>
                            </m:sup>
                          </m:sSubSup>
                        </m:e>
                      </m:func>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2" name="Oggetto 1">
                <a:extLst>
                  <a:ext uri="{FF2B5EF4-FFF2-40B4-BE49-F238E27FC236}">
                    <a16:creationId xmlns:a16="http://schemas.microsoft.com/office/drawing/2014/main" id="{E717BC02-1027-2AE6-AA70-56049A75A9E3}"/>
                  </a:ext>
                </a:extLst>
              </p:cNvPr>
              <p:cNvSpPr txBox="1">
                <a:spLocks noRot="1" noChangeAspect="1" noMove="1" noResize="1" noEditPoints="1" noAdjustHandles="1" noChangeArrowheads="1" noChangeShapeType="1" noTextEdit="1"/>
              </p:cNvSpPr>
              <p:nvPr/>
            </p:nvSpPr>
            <p:spPr bwMode="auto">
              <a:xfrm>
                <a:off x="243069" y="5182510"/>
                <a:ext cx="3497772" cy="722312"/>
              </a:xfrm>
              <a:prstGeom prst="rect">
                <a:avLst/>
              </a:prstGeom>
              <a:blipFill>
                <a:blip r:embed="rId8"/>
                <a:stretch>
                  <a:fillRect/>
                </a:stretch>
              </a:blipFill>
              <a:ln>
                <a:noFill/>
              </a:ln>
            </p:spPr>
            <p:txBody>
              <a:bodyPr/>
              <a:lstStyle/>
              <a:p>
                <a:r>
                  <a:rPr lang="en-US">
                    <a:noFill/>
                  </a:rPr>
                  <a:t> </a:t>
                </a:r>
              </a:p>
            </p:txBody>
          </p:sp>
        </mc:Fallback>
      </mc:AlternateContent>
      <p:sp>
        <p:nvSpPr>
          <p:cNvPr id="14" name="Freccia a destra 13">
            <a:extLst>
              <a:ext uri="{FF2B5EF4-FFF2-40B4-BE49-F238E27FC236}">
                <a16:creationId xmlns:a16="http://schemas.microsoft.com/office/drawing/2014/main" id="{AA530F51-A824-279F-2E87-36D01ABE8F6E}"/>
              </a:ext>
            </a:extLst>
          </p:cNvPr>
          <p:cNvSpPr/>
          <p:nvPr/>
        </p:nvSpPr>
        <p:spPr>
          <a:xfrm>
            <a:off x="3648000" y="4987765"/>
            <a:ext cx="1008001"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Oggetto 1">
                <a:extLst>
                  <a:ext uri="{FF2B5EF4-FFF2-40B4-BE49-F238E27FC236}">
                    <a16:creationId xmlns:a16="http://schemas.microsoft.com/office/drawing/2014/main" id="{1D5BAC9C-434E-8508-98D0-31491B9279EC}"/>
                  </a:ext>
                </a:extLst>
              </p:cNvPr>
              <p:cNvSpPr txBox="1"/>
              <p:nvPr/>
            </p:nvSpPr>
            <p:spPr bwMode="auto">
              <a:xfrm>
                <a:off x="4773035" y="4688407"/>
                <a:ext cx="3240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ea typeface="Cambria Math" panose="02040503050406030204" pitchFamily="18" charset="0"/>
                                </a:rPr>
                                <m:t>𝜑</m:t>
                              </m:r>
                            </m:e>
                            <m:sub>
                              <m:r>
                                <a:rPr lang="it-IT" sz="1600" i="1">
                                  <a:solidFill>
                                    <a:srgbClr val="000000"/>
                                  </a:solidFill>
                                  <a:latin typeface="Cambria Math" panose="02040503050406030204" pitchFamily="18" charset="0"/>
                                </a:rPr>
                                <m:t>𝑚𝑎𝑥</m:t>
                              </m:r>
                            </m:sub>
                            <m:sup/>
                          </m:sSubSup>
                        </m:num>
                        <m:den>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rPr>
                                <m:t>𝑤</m:t>
                              </m:r>
                            </m:e>
                            <m:sub>
                              <m:r>
                                <a:rPr lang="it-IT" sz="1600" i="1">
                                  <a:solidFill>
                                    <a:srgbClr val="000000"/>
                                  </a:solidFill>
                                  <a:latin typeface="Cambria Math" panose="02040503050406030204" pitchFamily="18" charset="0"/>
                                </a:rPr>
                                <m:t>𝑚𝑎𝑥</m:t>
                              </m:r>
                            </m:sub>
                            <m:sup/>
                          </m:sSubSup>
                        </m:den>
                      </m:f>
                      <m:r>
                        <a:rPr lang="en-US" sz="1600" i="1">
                          <a:solidFill>
                            <a:srgbClr val="000000"/>
                          </a:solidFill>
                          <a:latin typeface="Cambria Math" panose="02040503050406030204" pitchFamily="18" charset="0"/>
                        </a:rPr>
                        <m:t>=</m:t>
                      </m:r>
                      <m:rad>
                        <m:radPr>
                          <m:degHide m:val="on"/>
                          <m:ctrlPr>
                            <a:rPr lang="en-US" sz="1600" i="1" smtClean="0">
                              <a:solidFill>
                                <a:srgbClr val="000000"/>
                              </a:solidFill>
                              <a:latin typeface="Cambria Math" panose="02040503050406030204" pitchFamily="18" charset="0"/>
                            </a:rPr>
                          </m:ctrlPr>
                        </m:radPr>
                        <m:deg/>
                        <m:e>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func>
                                <m:funcPr>
                                  <m:ctrlPr>
                                    <a:rPr lang="it-IT" sz="1600" i="1">
                                      <a:solidFill>
                                        <a:srgbClr val="000000"/>
                                      </a:solidFill>
                                      <a:latin typeface="Cambria Math" panose="02040503050406030204" pitchFamily="18" charset="0"/>
                                    </a:rPr>
                                  </m:ctrlPr>
                                </m:funcPr>
                                <m:fName>
                                  <m:r>
                                    <a:rPr lang="it-IT"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r>
                                    <m:rPr>
                                      <m:sty m:val="p"/>
                                    </m:rPr>
                                    <a:rPr lang="it-IT" sz="1600">
                                      <a:solidFill>
                                        <a:srgbClr val="000000"/>
                                      </a:solidFill>
                                      <a:latin typeface="Cambria Math" panose="02040503050406030204" pitchFamily="18" charset="0"/>
                                    </a:rPr>
                                    <m:t>sin</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e>
                              </m:func>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e>
                      </m:rad>
                    </m:oMath>
                  </m:oMathPara>
                </a14:m>
                <a:endParaRPr lang="en-US" sz="1600" dirty="0"/>
              </a:p>
            </p:txBody>
          </p:sp>
        </mc:Choice>
        <mc:Fallback xmlns="">
          <p:sp>
            <p:nvSpPr>
              <p:cNvPr id="15" name="Oggetto 1">
                <a:extLst>
                  <a:ext uri="{FF2B5EF4-FFF2-40B4-BE49-F238E27FC236}">
                    <a16:creationId xmlns:a16="http://schemas.microsoft.com/office/drawing/2014/main" id="{1D5BAC9C-434E-8508-98D0-31491B9279EC}"/>
                  </a:ext>
                </a:extLst>
              </p:cNvPr>
              <p:cNvSpPr txBox="1">
                <a:spLocks noRot="1" noChangeAspect="1" noMove="1" noResize="1" noEditPoints="1" noAdjustHandles="1" noChangeArrowheads="1" noChangeShapeType="1" noTextEdit="1"/>
              </p:cNvSpPr>
              <p:nvPr/>
            </p:nvSpPr>
            <p:spPr bwMode="auto">
              <a:xfrm>
                <a:off x="4773035" y="4688407"/>
                <a:ext cx="3240000" cy="722312"/>
              </a:xfrm>
              <a:prstGeom prst="rect">
                <a:avLst/>
              </a:prstGeom>
              <a:blipFill>
                <a:blip r:embed="rId9"/>
                <a:stretch>
                  <a:fillRect b="-5882"/>
                </a:stretch>
              </a:blipFill>
              <a:ln>
                <a:noFill/>
              </a:ln>
            </p:spPr>
            <p:txBody>
              <a:bodyPr/>
              <a:lstStyle/>
              <a:p>
                <a:r>
                  <a:rPr lang="en-US">
                    <a:noFill/>
                  </a:rPr>
                  <a:t> </a:t>
                </a:r>
              </a:p>
            </p:txBody>
          </p:sp>
        </mc:Fallback>
      </mc:AlternateContent>
      <p:sp>
        <p:nvSpPr>
          <p:cNvPr id="16" name="Freccia a destra 15">
            <a:extLst>
              <a:ext uri="{FF2B5EF4-FFF2-40B4-BE49-F238E27FC236}">
                <a16:creationId xmlns:a16="http://schemas.microsoft.com/office/drawing/2014/main" id="{D33300BD-8076-64D5-3A97-E45867C4B8AD}"/>
              </a:ext>
            </a:extLst>
          </p:cNvPr>
          <p:cNvSpPr/>
          <p:nvPr/>
        </p:nvSpPr>
        <p:spPr>
          <a:xfrm>
            <a:off x="8184000" y="4916210"/>
            <a:ext cx="504000"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asellaDiTesto 16">
            <a:extLst>
              <a:ext uri="{FF2B5EF4-FFF2-40B4-BE49-F238E27FC236}">
                <a16:creationId xmlns:a16="http://schemas.microsoft.com/office/drawing/2014/main" id="{CE860573-3861-385D-2AE2-F1F37B3342A8}"/>
              </a:ext>
            </a:extLst>
          </p:cNvPr>
          <p:cNvSpPr txBox="1"/>
          <p:nvPr/>
        </p:nvSpPr>
        <p:spPr>
          <a:xfrm>
            <a:off x="8711484" y="4465282"/>
            <a:ext cx="3360000" cy="1815882"/>
          </a:xfrm>
          <a:prstGeom prst="rect">
            <a:avLst/>
          </a:prstGeom>
          <a:noFill/>
        </p:spPr>
        <p:txBody>
          <a:bodyPr wrap="square">
            <a:spAutoFit/>
          </a:bodyPr>
          <a:lstStyle/>
          <a:p>
            <a:pPr algn="just"/>
            <a:r>
              <a:rPr lang="en-US" sz="1600" b="0" i="0" u="none" strike="noStrike" baseline="0" dirty="0"/>
              <a:t>This ratio decrease during acceleration while the area of the ellipse should remain unchanged because there are only conservative forces (Liouville). </a:t>
            </a:r>
            <a:r>
              <a:rPr lang="en-US" sz="1600" b="1" i="0" u="none" strike="noStrike" baseline="0" dirty="0"/>
              <a:t>This means that the bunch reduce its length and increase its energy spread</a:t>
            </a:r>
            <a:endParaRPr lang="en-US" sz="1600" b="1" dirty="0"/>
          </a:p>
        </p:txBody>
      </p:sp>
      <p:sp>
        <p:nvSpPr>
          <p:cNvPr id="18" name="Ovale 17">
            <a:extLst>
              <a:ext uri="{FF2B5EF4-FFF2-40B4-BE49-F238E27FC236}">
                <a16:creationId xmlns:a16="http://schemas.microsoft.com/office/drawing/2014/main" id="{4945CC75-F79A-2A01-217E-52CD27EC8CCD}"/>
              </a:ext>
            </a:extLst>
          </p:cNvPr>
          <p:cNvSpPr/>
          <p:nvPr/>
        </p:nvSpPr>
        <p:spPr>
          <a:xfrm>
            <a:off x="4377035" y="5969418"/>
            <a:ext cx="792000" cy="4294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a:extLst>
              <a:ext uri="{FF2B5EF4-FFF2-40B4-BE49-F238E27FC236}">
                <a16:creationId xmlns:a16="http://schemas.microsoft.com/office/drawing/2014/main" id="{A72D3710-109D-C9FE-D4D6-3D6DE5485281}"/>
              </a:ext>
            </a:extLst>
          </p:cNvPr>
          <p:cNvSpPr/>
          <p:nvPr/>
        </p:nvSpPr>
        <p:spPr>
          <a:xfrm rot="5400000">
            <a:off x="6688653" y="5977874"/>
            <a:ext cx="792000" cy="4294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2 20">
            <a:extLst>
              <a:ext uri="{FF2B5EF4-FFF2-40B4-BE49-F238E27FC236}">
                <a16:creationId xmlns:a16="http://schemas.microsoft.com/office/drawing/2014/main" id="{3D82B5E0-CD04-F7A0-4A05-32A16428CDA7}"/>
              </a:ext>
            </a:extLst>
          </p:cNvPr>
          <p:cNvCxnSpPr/>
          <p:nvPr/>
        </p:nvCxnSpPr>
        <p:spPr>
          <a:xfrm>
            <a:off x="4152567" y="6175846"/>
            <a:ext cx="1296000" cy="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297C1473-6201-4418-BEC9-04A536A81DD0}"/>
              </a:ext>
            </a:extLst>
          </p:cNvPr>
          <p:cNvCxnSpPr>
            <a:cxnSpLocks/>
          </p:cNvCxnSpPr>
          <p:nvPr/>
        </p:nvCxnSpPr>
        <p:spPr>
          <a:xfrm flipV="1">
            <a:off x="4773035" y="5719157"/>
            <a:ext cx="0" cy="860994"/>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Connettore 2 24">
            <a:extLst>
              <a:ext uri="{FF2B5EF4-FFF2-40B4-BE49-F238E27FC236}">
                <a16:creationId xmlns:a16="http://schemas.microsoft.com/office/drawing/2014/main" id="{43E69748-167B-3C31-863D-F96494C7BEE4}"/>
              </a:ext>
            </a:extLst>
          </p:cNvPr>
          <p:cNvCxnSpPr>
            <a:cxnSpLocks/>
          </p:cNvCxnSpPr>
          <p:nvPr/>
        </p:nvCxnSpPr>
        <p:spPr>
          <a:xfrm>
            <a:off x="6454025" y="6160883"/>
            <a:ext cx="1296000" cy="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326095D2-1BD8-7C6F-66A6-9FD2AF26AEC2}"/>
              </a:ext>
            </a:extLst>
          </p:cNvPr>
          <p:cNvCxnSpPr>
            <a:cxnSpLocks/>
          </p:cNvCxnSpPr>
          <p:nvPr/>
        </p:nvCxnSpPr>
        <p:spPr>
          <a:xfrm flipV="1">
            <a:off x="7074493" y="5597456"/>
            <a:ext cx="0" cy="115200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FCD70735-5719-8763-088A-3CB44787816E}"/>
                  </a:ext>
                </a:extLst>
              </p:cNvPr>
              <p:cNvSpPr txBox="1"/>
              <p:nvPr/>
            </p:nvSpPr>
            <p:spPr>
              <a:xfrm>
                <a:off x="5172377" y="6167165"/>
                <a:ext cx="35636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ea typeface="Cambria Math" panose="02040503050406030204" pitchFamily="18" charset="0"/>
                        </a:rPr>
                        <m:t>𝜑</m:t>
                      </m:r>
                    </m:oMath>
                  </m:oMathPara>
                </a14:m>
                <a:endParaRPr lang="en-US" dirty="0"/>
              </a:p>
            </p:txBody>
          </p:sp>
        </mc:Choice>
        <mc:Fallback xmlns="">
          <p:sp>
            <p:nvSpPr>
              <p:cNvPr id="32" name="CasellaDiTesto 31">
                <a:extLst>
                  <a:ext uri="{FF2B5EF4-FFF2-40B4-BE49-F238E27FC236}">
                    <a16:creationId xmlns:a16="http://schemas.microsoft.com/office/drawing/2014/main" id="{FCD70735-5719-8763-088A-3CB44787816E}"/>
                  </a:ext>
                </a:extLst>
              </p:cNvPr>
              <p:cNvSpPr txBox="1">
                <a:spLocks noRot="1" noChangeAspect="1" noMove="1" noResize="1" noEditPoints="1" noAdjustHandles="1" noChangeArrowheads="1" noChangeShapeType="1" noTextEdit="1"/>
              </p:cNvSpPr>
              <p:nvPr/>
            </p:nvSpPr>
            <p:spPr>
              <a:xfrm>
                <a:off x="5172377" y="6167165"/>
                <a:ext cx="356369" cy="369332"/>
              </a:xfrm>
              <a:prstGeom prst="rect">
                <a:avLst/>
              </a:prstGeom>
              <a:blipFill>
                <a:blip r:embed="rId10"/>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C350464B-0663-9407-4654-632C4AE63C94}"/>
                  </a:ext>
                </a:extLst>
              </p:cNvPr>
              <p:cNvSpPr txBox="1"/>
              <p:nvPr/>
            </p:nvSpPr>
            <p:spPr>
              <a:xfrm>
                <a:off x="7571840" y="6190691"/>
                <a:ext cx="35636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ea typeface="Cambria Math" panose="02040503050406030204" pitchFamily="18" charset="0"/>
                        </a:rPr>
                        <m:t>𝜑</m:t>
                      </m:r>
                    </m:oMath>
                  </m:oMathPara>
                </a14:m>
                <a:endParaRPr lang="en-US" dirty="0"/>
              </a:p>
            </p:txBody>
          </p:sp>
        </mc:Choice>
        <mc:Fallback xmlns="">
          <p:sp>
            <p:nvSpPr>
              <p:cNvPr id="33" name="CasellaDiTesto 32">
                <a:extLst>
                  <a:ext uri="{FF2B5EF4-FFF2-40B4-BE49-F238E27FC236}">
                    <a16:creationId xmlns:a16="http://schemas.microsoft.com/office/drawing/2014/main" id="{C350464B-0663-9407-4654-632C4AE63C94}"/>
                  </a:ext>
                </a:extLst>
              </p:cNvPr>
              <p:cNvSpPr txBox="1">
                <a:spLocks noRot="1" noChangeAspect="1" noMove="1" noResize="1" noEditPoints="1" noAdjustHandles="1" noChangeArrowheads="1" noChangeShapeType="1" noTextEdit="1"/>
              </p:cNvSpPr>
              <p:nvPr/>
            </p:nvSpPr>
            <p:spPr>
              <a:xfrm>
                <a:off x="7571840" y="6190691"/>
                <a:ext cx="356369" cy="369332"/>
              </a:xfrm>
              <a:prstGeom prst="rect">
                <a:avLst/>
              </a:prstGeom>
              <a:blipFill>
                <a:blip r:embed="rId11"/>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46CBA47E-A752-F311-210D-CC57EE41A3D2}"/>
                  </a:ext>
                </a:extLst>
              </p:cNvPr>
              <p:cNvSpPr txBox="1"/>
              <p:nvPr/>
            </p:nvSpPr>
            <p:spPr>
              <a:xfrm>
                <a:off x="4414657" y="5492310"/>
                <a:ext cx="4826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rPr>
                        <m:t>𝑤</m:t>
                      </m:r>
                    </m:oMath>
                  </m:oMathPara>
                </a14:m>
                <a:endParaRPr lang="en-US" dirty="0"/>
              </a:p>
            </p:txBody>
          </p:sp>
        </mc:Choice>
        <mc:Fallback xmlns="">
          <p:sp>
            <p:nvSpPr>
              <p:cNvPr id="35" name="CasellaDiTesto 34">
                <a:extLst>
                  <a:ext uri="{FF2B5EF4-FFF2-40B4-BE49-F238E27FC236}">
                    <a16:creationId xmlns:a16="http://schemas.microsoft.com/office/drawing/2014/main" id="{46CBA47E-A752-F311-210D-CC57EE41A3D2}"/>
                  </a:ext>
                </a:extLst>
              </p:cNvPr>
              <p:cNvSpPr txBox="1">
                <a:spLocks noRot="1" noChangeAspect="1" noMove="1" noResize="1" noEditPoints="1" noAdjustHandles="1" noChangeArrowheads="1" noChangeShapeType="1" noTextEdit="1"/>
              </p:cNvSpPr>
              <p:nvPr/>
            </p:nvSpPr>
            <p:spPr>
              <a:xfrm>
                <a:off x="4414657" y="5492310"/>
                <a:ext cx="482688" cy="3693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4050418F-8F53-484A-40DF-15DED457198A}"/>
                  </a:ext>
                </a:extLst>
              </p:cNvPr>
              <p:cNvSpPr txBox="1"/>
              <p:nvPr/>
            </p:nvSpPr>
            <p:spPr>
              <a:xfrm>
                <a:off x="6591805" y="5468500"/>
                <a:ext cx="4826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rPr>
                        <m:t>𝑤</m:t>
                      </m:r>
                    </m:oMath>
                  </m:oMathPara>
                </a14:m>
                <a:endParaRPr lang="en-US" dirty="0"/>
              </a:p>
            </p:txBody>
          </p:sp>
        </mc:Choice>
        <mc:Fallback xmlns="">
          <p:sp>
            <p:nvSpPr>
              <p:cNvPr id="36" name="CasellaDiTesto 35">
                <a:extLst>
                  <a:ext uri="{FF2B5EF4-FFF2-40B4-BE49-F238E27FC236}">
                    <a16:creationId xmlns:a16="http://schemas.microsoft.com/office/drawing/2014/main" id="{4050418F-8F53-484A-40DF-15DED457198A}"/>
                  </a:ext>
                </a:extLst>
              </p:cNvPr>
              <p:cNvSpPr txBox="1">
                <a:spLocks noRot="1" noChangeAspect="1" noMove="1" noResize="1" noEditPoints="1" noAdjustHandles="1" noChangeArrowheads="1" noChangeShapeType="1" noTextEdit="1"/>
              </p:cNvSpPr>
              <p:nvPr/>
            </p:nvSpPr>
            <p:spPr>
              <a:xfrm>
                <a:off x="6591805" y="5468500"/>
                <a:ext cx="482688" cy="369332"/>
              </a:xfrm>
              <a:prstGeom prst="rect">
                <a:avLst/>
              </a:prstGeom>
              <a:blipFill>
                <a:blip r:embed="rId13"/>
                <a:stretch>
                  <a:fillRect/>
                </a:stretch>
              </a:blipFill>
            </p:spPr>
            <p:txBody>
              <a:bodyPr/>
              <a:lstStyle/>
              <a:p>
                <a:r>
                  <a:rPr lang="en-US">
                    <a:noFill/>
                  </a:rPr>
                  <a:t> </a:t>
                </a:r>
              </a:p>
            </p:txBody>
          </p:sp>
        </mc:Fallback>
      </mc:AlternateContent>
      <p:sp>
        <p:nvSpPr>
          <p:cNvPr id="37" name="Freccia a destra 36">
            <a:extLst>
              <a:ext uri="{FF2B5EF4-FFF2-40B4-BE49-F238E27FC236}">
                <a16:creationId xmlns:a16="http://schemas.microsoft.com/office/drawing/2014/main" id="{AF0E2819-9515-3133-D94D-2E4AAEBB2BD7}"/>
              </a:ext>
            </a:extLst>
          </p:cNvPr>
          <p:cNvSpPr/>
          <p:nvPr/>
        </p:nvSpPr>
        <p:spPr>
          <a:xfrm>
            <a:off x="5628000" y="5975665"/>
            <a:ext cx="648000" cy="40036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ccia in giù 37">
            <a:extLst>
              <a:ext uri="{FF2B5EF4-FFF2-40B4-BE49-F238E27FC236}">
                <a16:creationId xmlns:a16="http://schemas.microsoft.com/office/drawing/2014/main" id="{3203296D-E2B5-5A93-1C31-11BBC90BD473}"/>
              </a:ext>
            </a:extLst>
          </p:cNvPr>
          <p:cNvSpPr/>
          <p:nvPr/>
        </p:nvSpPr>
        <p:spPr>
          <a:xfrm>
            <a:off x="2640000" y="1701000"/>
            <a:ext cx="846319"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ccia in giù 38">
            <a:extLst>
              <a:ext uri="{FF2B5EF4-FFF2-40B4-BE49-F238E27FC236}">
                <a16:creationId xmlns:a16="http://schemas.microsoft.com/office/drawing/2014/main" id="{2BF0A1B2-043E-DA44-7337-4F26973FCE44}"/>
              </a:ext>
            </a:extLst>
          </p:cNvPr>
          <p:cNvSpPr/>
          <p:nvPr/>
        </p:nvSpPr>
        <p:spPr>
          <a:xfrm>
            <a:off x="2640790" y="2675722"/>
            <a:ext cx="846319"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075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par>
                                <p:cTn id="55" presetID="10"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P spid="12" grpId="0"/>
      <p:bldP spid="14" grpId="0" animBg="1"/>
      <p:bldP spid="15" grpId="0"/>
      <p:bldP spid="16" grpId="0" animBg="1"/>
      <p:bldP spid="17" grpId="0"/>
      <p:bldP spid="18" grpId="0" animBg="1"/>
      <p:bldP spid="19" grpId="0" animBg="1"/>
      <p:bldP spid="32" grpId="0"/>
      <p:bldP spid="33" grpId="0"/>
      <p:bldP spid="35" grpId="0"/>
      <p:bldP spid="36" grpId="0"/>
      <p:bldP spid="37" grpId="0" animBg="1"/>
      <p:bldP spid="38" grpId="0" animBg="1"/>
      <p:bldP spid="3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r="5999"/>
          <a:stretch/>
        </p:blipFill>
        <p:spPr>
          <a:xfrm>
            <a:off x="4007711" y="2468742"/>
            <a:ext cx="2520090" cy="960259"/>
          </a:xfrm>
          <a:prstGeom prst="rect">
            <a:avLst/>
          </a:prstGeom>
        </p:spPr>
      </p:pic>
      <p:sp>
        <p:nvSpPr>
          <p:cNvPr id="16391" name="Text Box 7"/>
          <p:cNvSpPr txBox="1">
            <a:spLocks noChangeArrowheads="1"/>
          </p:cNvSpPr>
          <p:nvPr/>
        </p:nvSpPr>
        <p:spPr bwMode="auto">
          <a:xfrm>
            <a:off x="0" y="704146"/>
            <a:ext cx="4392993" cy="738664"/>
          </a:xfrm>
          <a:prstGeom prst="rect">
            <a:avLst/>
          </a:prstGeom>
          <a:noFill/>
          <a:ln w="9525">
            <a:noFill/>
            <a:miter lim="800000"/>
            <a:headEnd/>
            <a:tailEnd/>
          </a:ln>
          <a:effectLst/>
        </p:spPr>
        <p:txBody>
          <a:bodyPr wrap="square">
            <a:spAutoFit/>
          </a:bodyPr>
          <a:lstStyle/>
          <a:p>
            <a:pPr algn="just"/>
            <a:r>
              <a:rPr lang="en-US" sz="1400" dirty="0"/>
              <a:t>From previous formulae it is clear that there is </a:t>
            </a:r>
            <a:r>
              <a:rPr lang="en-US" sz="1400" b="1" dirty="0"/>
              <a:t>no motion in the longitudinal phase plane for </a:t>
            </a:r>
            <a:r>
              <a:rPr lang="en-US" sz="1400" b="1" dirty="0" err="1"/>
              <a:t>ultrarelativistic</a:t>
            </a:r>
            <a:r>
              <a:rPr lang="en-US" sz="1400" b="1" dirty="0"/>
              <a:t> particles</a:t>
            </a:r>
            <a:r>
              <a:rPr lang="en-US" sz="1400" dirty="0"/>
              <a:t> (</a:t>
            </a:r>
            <a:r>
              <a:rPr lang="en-US" sz="1400" dirty="0">
                <a:sym typeface="Symbol" pitchFamily="18" charset="2"/>
              </a:rPr>
              <a:t></a:t>
            </a:r>
            <a:r>
              <a:rPr lang="en-US" sz="1400" dirty="0"/>
              <a:t>&gt;&gt;1). </a:t>
            </a:r>
          </a:p>
        </p:txBody>
      </p:sp>
      <p:sp>
        <p:nvSpPr>
          <p:cNvPr id="16392" name="Text Box 8"/>
          <p:cNvSpPr txBox="1">
            <a:spLocks noChangeArrowheads="1"/>
          </p:cNvSpPr>
          <p:nvPr/>
        </p:nvSpPr>
        <p:spPr bwMode="auto">
          <a:xfrm>
            <a:off x="1328" y="2046120"/>
            <a:ext cx="3787076" cy="1600438"/>
          </a:xfrm>
          <a:prstGeom prst="rect">
            <a:avLst/>
          </a:prstGeom>
          <a:noFill/>
          <a:ln w="9525">
            <a:noFill/>
            <a:miter lim="800000"/>
            <a:headEnd/>
            <a:tailEnd/>
          </a:ln>
          <a:effectLst/>
        </p:spPr>
        <p:txBody>
          <a:bodyPr wrap="square">
            <a:spAutoFit/>
          </a:bodyPr>
          <a:lstStyle/>
          <a:p>
            <a:pPr algn="just"/>
            <a:r>
              <a:rPr lang="en-US" sz="1400" dirty="0"/>
              <a:t>It is interesting to analyze what happen if we </a:t>
            </a:r>
            <a:r>
              <a:rPr lang="en-US" sz="1400" b="1" dirty="0"/>
              <a:t>inject an electron beam produced by a cathode (at low energy) directly in a TW structure</a:t>
            </a:r>
            <a:r>
              <a:rPr lang="en-US" sz="1400" dirty="0"/>
              <a:t> (with </a:t>
            </a:r>
            <a:r>
              <a:rPr lang="en-US" sz="1400" dirty="0" err="1"/>
              <a:t>v</a:t>
            </a:r>
            <a:r>
              <a:rPr lang="en-US" sz="1400" baseline="-25000" dirty="0" err="1"/>
              <a:t>ph</a:t>
            </a:r>
            <a:r>
              <a:rPr lang="en-US" sz="1400" dirty="0"/>
              <a:t>=c) and the conditions that allow to </a:t>
            </a:r>
            <a:r>
              <a:rPr lang="en-US" sz="1400" b="1" dirty="0"/>
              <a:t>capture</a:t>
            </a:r>
            <a:r>
              <a:rPr lang="en-US" sz="1400" dirty="0"/>
              <a:t> the beam (this is equivalent to consider instead of a TW structure a SW designed to accelerate </a:t>
            </a:r>
            <a:r>
              <a:rPr lang="en-US" sz="1400" dirty="0" err="1"/>
              <a:t>ultrarelativistic</a:t>
            </a:r>
            <a:r>
              <a:rPr lang="en-US" sz="1400" dirty="0"/>
              <a:t> particles at v=c).</a:t>
            </a:r>
          </a:p>
        </p:txBody>
      </p:sp>
      <p:sp>
        <p:nvSpPr>
          <p:cNvPr id="16394" name="Text Box 10"/>
          <p:cNvSpPr txBox="1">
            <a:spLocks noChangeArrowheads="1"/>
          </p:cNvSpPr>
          <p:nvPr/>
        </p:nvSpPr>
        <p:spPr bwMode="auto">
          <a:xfrm>
            <a:off x="51724" y="4388925"/>
            <a:ext cx="2804617" cy="1169551"/>
          </a:xfrm>
          <a:prstGeom prst="rect">
            <a:avLst/>
          </a:prstGeom>
          <a:noFill/>
          <a:ln w="9525">
            <a:noFill/>
            <a:miter lim="800000"/>
            <a:headEnd/>
            <a:tailEnd/>
          </a:ln>
          <a:effectLst/>
        </p:spPr>
        <p:txBody>
          <a:bodyPr wrap="square">
            <a:spAutoFit/>
          </a:bodyPr>
          <a:lstStyle/>
          <a:p>
            <a:pPr algn="just"/>
            <a:r>
              <a:rPr lang="en-US" sz="1400" dirty="0"/>
              <a:t>Particles enter the structure with velocity </a:t>
            </a:r>
            <a:r>
              <a:rPr lang="en-US" sz="1400" b="1" dirty="0"/>
              <a:t>v&lt;c</a:t>
            </a:r>
            <a:r>
              <a:rPr lang="en-US" sz="1400" dirty="0"/>
              <a:t> and, initially, they are </a:t>
            </a:r>
            <a:r>
              <a:rPr lang="en-US" sz="1400" b="1" dirty="0"/>
              <a:t>not synchronous with the accelerating field</a:t>
            </a:r>
            <a:r>
              <a:rPr lang="en-US" sz="1400" dirty="0"/>
              <a:t> and there is a so called slippage.</a:t>
            </a:r>
          </a:p>
        </p:txBody>
      </p:sp>
      <p:sp>
        <p:nvSpPr>
          <p:cNvPr id="16400" name="Text Box 16"/>
          <p:cNvSpPr txBox="1">
            <a:spLocks noChangeArrowheads="1"/>
          </p:cNvSpPr>
          <p:nvPr/>
        </p:nvSpPr>
        <p:spPr bwMode="auto">
          <a:xfrm>
            <a:off x="6694133" y="545417"/>
            <a:ext cx="5259268" cy="1384995"/>
          </a:xfrm>
          <a:prstGeom prst="rect">
            <a:avLst/>
          </a:prstGeom>
          <a:noFill/>
          <a:ln w="9525">
            <a:noFill/>
            <a:miter lim="800000"/>
            <a:headEnd/>
            <a:tailEnd/>
          </a:ln>
          <a:effectLst/>
        </p:spPr>
        <p:txBody>
          <a:bodyPr wrap="square">
            <a:spAutoFit/>
          </a:bodyPr>
          <a:lstStyle/>
          <a:p>
            <a:pPr algn="just"/>
            <a:r>
              <a:rPr lang="en-US" sz="1400" dirty="0">
                <a:sym typeface="Symbol"/>
              </a:rPr>
              <a:t></a:t>
            </a:r>
            <a:r>
              <a:rPr lang="en-US" sz="1400" dirty="0"/>
              <a:t>This is the case of </a:t>
            </a:r>
            <a:r>
              <a:rPr lang="en-US" sz="1400" b="1" dirty="0"/>
              <a:t>electrons</a:t>
            </a:r>
            <a:r>
              <a:rPr lang="en-US" sz="1400" dirty="0"/>
              <a:t> whose </a:t>
            </a:r>
            <a:r>
              <a:rPr lang="en-US" sz="1400" b="1" dirty="0"/>
              <a:t>velocity is always close to speed of light c </a:t>
            </a:r>
            <a:r>
              <a:rPr lang="en-US" sz="1400" dirty="0"/>
              <a:t>even at low energies. </a:t>
            </a:r>
          </a:p>
          <a:p>
            <a:pPr algn="just"/>
            <a:endParaRPr lang="en-US" sz="1400" dirty="0"/>
          </a:p>
          <a:p>
            <a:pPr algn="just"/>
            <a:r>
              <a:rPr lang="en-US" sz="1400" dirty="0">
                <a:sym typeface="Symbol"/>
              </a:rPr>
              <a:t></a:t>
            </a:r>
            <a:r>
              <a:rPr lang="en-US" sz="1400" dirty="0"/>
              <a:t>Accelerating structures are designed to provide an accelerating field synchronous with particles moving at v=c. like </a:t>
            </a:r>
            <a:r>
              <a:rPr lang="en-US" sz="1400" b="1" dirty="0"/>
              <a:t>TW structures with phase velocity equal to c</a:t>
            </a:r>
            <a:r>
              <a:rPr lang="en-US" sz="1400" dirty="0"/>
              <a:t>.</a:t>
            </a:r>
          </a:p>
        </p:txBody>
      </p:sp>
      <p:sp>
        <p:nvSpPr>
          <p:cNvPr id="16401" name="AutoShape 17"/>
          <p:cNvSpPr>
            <a:spLocks noChangeArrowheads="1"/>
          </p:cNvSpPr>
          <p:nvPr/>
        </p:nvSpPr>
        <p:spPr bwMode="auto">
          <a:xfrm>
            <a:off x="4600181" y="859717"/>
            <a:ext cx="1927619" cy="288925"/>
          </a:xfrm>
          <a:prstGeom prst="rightArrow">
            <a:avLst>
              <a:gd name="adj1" fmla="val 50000"/>
              <a:gd name="adj2" fmla="val 43544"/>
            </a:avLst>
          </a:prstGeom>
          <a:solidFill>
            <a:schemeClr val="accent1"/>
          </a:solidFill>
          <a:ln w="9525">
            <a:solidFill>
              <a:schemeClr val="tx1"/>
            </a:solidFill>
            <a:miter lim="800000"/>
            <a:headEnd/>
            <a:tailEnd/>
          </a:ln>
          <a:effectLst/>
        </p:spPr>
        <p:txBody>
          <a:bodyPr wrap="none" anchor="ctr"/>
          <a:lstStyle/>
          <a:p>
            <a:endParaRPr lang="en-US"/>
          </a:p>
        </p:txBody>
      </p:sp>
      <p:sp>
        <p:nvSpPr>
          <p:cNvPr id="16402" name="Line 18"/>
          <p:cNvSpPr>
            <a:spLocks noChangeShapeType="1"/>
          </p:cNvSpPr>
          <p:nvPr/>
        </p:nvSpPr>
        <p:spPr bwMode="auto">
          <a:xfrm flipV="1">
            <a:off x="2874804" y="2964838"/>
            <a:ext cx="2976663" cy="1904361"/>
          </a:xfrm>
          <a:prstGeom prst="line">
            <a:avLst/>
          </a:prstGeom>
          <a:noFill/>
          <a:ln w="38100">
            <a:solidFill>
              <a:srgbClr val="3366FF"/>
            </a:solidFill>
            <a:round/>
            <a:headEnd/>
            <a:tailEnd type="triangle" w="med" len="med"/>
          </a:ln>
          <a:effectLst/>
        </p:spPr>
        <p:txBody>
          <a:bodyPr/>
          <a:lstStyle/>
          <a:p>
            <a:endParaRPr lang="en-US"/>
          </a:p>
        </p:txBody>
      </p:sp>
      <p:sp>
        <p:nvSpPr>
          <p:cNvPr id="20" name="CasellaDiTesto 19"/>
          <p:cNvSpPr txBox="1"/>
          <p:nvPr/>
        </p:nvSpPr>
        <p:spPr>
          <a:xfrm>
            <a:off x="632357" y="-53231"/>
            <a:ext cx="10927287" cy="646331"/>
          </a:xfrm>
          <a:prstGeom prst="rect">
            <a:avLst/>
          </a:prstGeom>
          <a:noFill/>
        </p:spPr>
        <p:txBody>
          <a:bodyPr wrap="none" rtlCol="0">
            <a:spAutoFit/>
          </a:bodyPr>
          <a:lstStyle/>
          <a:p>
            <a:r>
              <a:rPr lang="en-US" sz="3600" b="1" dirty="0"/>
              <a:t>LONGITUDINAL DYNAMICS OF LOW ENERGY ELECTRONS</a:t>
            </a:r>
          </a:p>
        </p:txBody>
      </p:sp>
      <p:pic>
        <p:nvPicPr>
          <p:cNvPr id="3" name="Immagine 2"/>
          <p:cNvPicPr>
            <a:picLocks noChangeAspect="1"/>
          </p:cNvPicPr>
          <p:nvPr/>
        </p:nvPicPr>
        <p:blipFill rotWithShape="1">
          <a:blip r:embed="rId4">
            <a:extLst>
              <a:ext uri="{28A0092B-C50C-407E-A947-70E740481C1C}">
                <a14:useLocalDpi xmlns:a14="http://schemas.microsoft.com/office/drawing/2010/main" val="0"/>
              </a:ext>
            </a:extLst>
          </a:blip>
          <a:srcRect l="9776" t="723" r="3241" b="16759"/>
          <a:stretch/>
        </p:blipFill>
        <p:spPr>
          <a:xfrm>
            <a:off x="6546264" y="2161738"/>
            <a:ext cx="4121736" cy="1189163"/>
          </a:xfrm>
          <a:prstGeom prst="rect">
            <a:avLst/>
          </a:prstGeom>
        </p:spPr>
      </p:pic>
      <p:sp>
        <p:nvSpPr>
          <p:cNvPr id="39" name="Text Box 10"/>
          <p:cNvSpPr txBox="1">
            <a:spLocks noChangeArrowheads="1"/>
          </p:cNvSpPr>
          <p:nvPr/>
        </p:nvSpPr>
        <p:spPr bwMode="auto">
          <a:xfrm>
            <a:off x="2386910" y="5794606"/>
            <a:ext cx="4600017" cy="954107"/>
          </a:xfrm>
          <a:prstGeom prst="rect">
            <a:avLst/>
          </a:prstGeom>
          <a:noFill/>
          <a:ln w="9525">
            <a:noFill/>
            <a:miter lim="800000"/>
            <a:headEnd/>
            <a:tailEnd/>
          </a:ln>
          <a:effectLst/>
        </p:spPr>
        <p:txBody>
          <a:bodyPr wrap="square">
            <a:spAutoFit/>
          </a:bodyPr>
          <a:lstStyle/>
          <a:p>
            <a:pPr algn="just"/>
            <a:r>
              <a:rPr lang="en-US" sz="1400" dirty="0"/>
              <a:t>After a certain distance they can </a:t>
            </a:r>
            <a:r>
              <a:rPr lang="en-US" sz="1400" b="1" dirty="0"/>
              <a:t>reach enough energy (and velocity) to become synchronous </a:t>
            </a:r>
            <a:r>
              <a:rPr lang="en-US" sz="1400" dirty="0"/>
              <a:t>with the accelerating wave.  This means that they are captured by the accelerator and from this point they are stably accelerated.</a:t>
            </a:r>
          </a:p>
        </p:txBody>
      </p:sp>
      <p:cxnSp>
        <p:nvCxnSpPr>
          <p:cNvPr id="31" name="Connettore 2 30"/>
          <p:cNvCxnSpPr/>
          <p:nvPr/>
        </p:nvCxnSpPr>
        <p:spPr>
          <a:xfrm>
            <a:off x="5741659" y="5348627"/>
            <a:ext cx="424859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5735949" y="3622922"/>
            <a:ext cx="0" cy="17308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9912530" y="5353776"/>
            <a:ext cx="276038" cy="369332"/>
          </a:xfrm>
          <a:prstGeom prst="rect">
            <a:avLst/>
          </a:prstGeom>
          <a:noFill/>
        </p:spPr>
        <p:txBody>
          <a:bodyPr wrap="none" rtlCol="0">
            <a:spAutoFit/>
          </a:bodyPr>
          <a:lstStyle/>
          <a:p>
            <a:r>
              <a:rPr lang="en-US" dirty="0"/>
              <a:t>z</a:t>
            </a:r>
          </a:p>
        </p:txBody>
      </p:sp>
      <p:sp>
        <p:nvSpPr>
          <p:cNvPr id="36" name="Text Box 10"/>
          <p:cNvSpPr txBox="1">
            <a:spLocks noChangeArrowheads="1"/>
          </p:cNvSpPr>
          <p:nvPr/>
        </p:nvSpPr>
        <p:spPr bwMode="auto">
          <a:xfrm>
            <a:off x="8297437" y="6049896"/>
            <a:ext cx="3385623" cy="738664"/>
          </a:xfrm>
          <a:prstGeom prst="rect">
            <a:avLst/>
          </a:prstGeom>
          <a:noFill/>
          <a:ln w="9525">
            <a:noFill/>
            <a:miter lim="800000"/>
            <a:headEnd/>
            <a:tailEnd/>
          </a:ln>
          <a:effectLst/>
        </p:spPr>
        <p:txBody>
          <a:bodyPr wrap="square">
            <a:spAutoFit/>
          </a:bodyPr>
          <a:lstStyle/>
          <a:p>
            <a:pPr algn="just"/>
            <a:r>
              <a:rPr lang="en-US" sz="1400" dirty="0"/>
              <a:t>If this does not happen (the energy increase is not enough to reach the velocity of the wave) they are lost</a:t>
            </a:r>
          </a:p>
        </p:txBody>
      </p:sp>
      <p:grpSp>
        <p:nvGrpSpPr>
          <p:cNvPr id="37" name="Gruppo 36"/>
          <p:cNvGrpSpPr/>
          <p:nvPr/>
        </p:nvGrpSpPr>
        <p:grpSpPr>
          <a:xfrm>
            <a:off x="5627936" y="3943710"/>
            <a:ext cx="2814099" cy="2685473"/>
            <a:chOff x="4103935" y="3943709"/>
            <a:chExt cx="2814099" cy="2685473"/>
          </a:xfrm>
        </p:grpSpPr>
        <p:grpSp>
          <p:nvGrpSpPr>
            <p:cNvPr id="41" name="Gruppo 40"/>
            <p:cNvGrpSpPr/>
            <p:nvPr/>
          </p:nvGrpSpPr>
          <p:grpSpPr>
            <a:xfrm>
              <a:off x="4103935" y="3943709"/>
              <a:ext cx="2706084" cy="2685473"/>
              <a:chOff x="4103935" y="3943709"/>
              <a:chExt cx="2706084" cy="2685473"/>
            </a:xfrm>
          </p:grpSpPr>
          <p:sp>
            <p:nvSpPr>
              <p:cNvPr id="43" name="Figura a mano libera 42"/>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4" name="Connettore 1 4"/>
              <p:cNvCxnSpPr>
                <a:stCxn id="43"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2"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45" name="Ovale 44"/>
          <p:cNvSpPr/>
          <p:nvPr/>
        </p:nvSpPr>
        <p:spPr>
          <a:xfrm>
            <a:off x="6672080" y="4653170"/>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uppo 45"/>
          <p:cNvGrpSpPr/>
          <p:nvPr/>
        </p:nvGrpSpPr>
        <p:grpSpPr>
          <a:xfrm>
            <a:off x="5627935" y="3943709"/>
            <a:ext cx="2814099" cy="2685473"/>
            <a:chOff x="4103935" y="3943709"/>
            <a:chExt cx="2814099" cy="2685473"/>
          </a:xfrm>
        </p:grpSpPr>
        <p:grpSp>
          <p:nvGrpSpPr>
            <p:cNvPr id="47" name="Gruppo 46"/>
            <p:cNvGrpSpPr/>
            <p:nvPr/>
          </p:nvGrpSpPr>
          <p:grpSpPr>
            <a:xfrm>
              <a:off x="4103935" y="3943709"/>
              <a:ext cx="2706084" cy="2685473"/>
              <a:chOff x="4103935" y="3943709"/>
              <a:chExt cx="2706084" cy="2685473"/>
            </a:xfrm>
          </p:grpSpPr>
          <p:sp>
            <p:nvSpPr>
              <p:cNvPr id="49" name="Figura a mano libera 48"/>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Connettore 1 53"/>
              <p:cNvCxnSpPr>
                <a:stCxn id="49"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8" name="Connettore 1 5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7" name="Ovale 56"/>
          <p:cNvSpPr/>
          <p:nvPr/>
        </p:nvSpPr>
        <p:spPr>
          <a:xfrm>
            <a:off x="6672079" y="465316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5843965" y="3485352"/>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Tree>
    <p:extLst>
      <p:ext uri="{BB962C8B-B14F-4D97-AF65-F5344CB8AC3E}">
        <p14:creationId xmlns:p14="http://schemas.microsoft.com/office/powerpoint/2010/main" val="315983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fade">
                                      <p:cBhvr>
                                        <p:cTn id="7" dur="500"/>
                                        <p:tgtEl>
                                          <p:spTgt spid="1639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394"/>
                                        </p:tgtEl>
                                        <p:attrNameLst>
                                          <p:attrName>style.visibility</p:attrName>
                                        </p:attrNameLst>
                                      </p:cBhvr>
                                      <p:to>
                                        <p:strVal val="visible"/>
                                      </p:to>
                                    </p:set>
                                    <p:animEffect transition="in" filter="fade">
                                      <p:cBhvr>
                                        <p:cTn id="18" dur="500"/>
                                        <p:tgtEl>
                                          <p:spTgt spid="1639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402"/>
                                        </p:tgtEl>
                                        <p:attrNameLst>
                                          <p:attrName>style.visibility</p:attrName>
                                        </p:attrNameLst>
                                      </p:cBhvr>
                                      <p:to>
                                        <p:strVal val="visible"/>
                                      </p:to>
                                    </p:set>
                                    <p:animEffect transition="in" filter="fade">
                                      <p:cBhvr>
                                        <p:cTn id="21" dur="500"/>
                                        <p:tgtEl>
                                          <p:spTgt spid="1640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2"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4.16667E-6 -3.33333E-6 L 0.18091 -3.33333E-6 " pathEditMode="relative" rAng="0" ptsTypes="AA">
                                      <p:cBhvr>
                                        <p:cTn id="50" dur="2000" fill="hold"/>
                                        <p:tgtEl>
                                          <p:spTgt spid="37"/>
                                        </p:tgtEl>
                                        <p:attrNameLst>
                                          <p:attrName>ppt_x</p:attrName>
                                          <p:attrName>ppt_y</p:attrName>
                                        </p:attrNameLst>
                                      </p:cBhvr>
                                      <p:rCtr x="9045" y="0"/>
                                    </p:animMotion>
                                  </p:childTnLst>
                                </p:cTn>
                              </p:par>
                              <p:par>
                                <p:cTn id="51" presetID="42" presetClass="path" presetSubtype="0" accel="50000" decel="50000" fill="hold" grpId="0" nodeType="withEffect">
                                  <p:stCondLst>
                                    <p:cond delay="0"/>
                                  </p:stCondLst>
                                  <p:childTnLst>
                                    <p:animMotion origin="layout" path="M 3.61111E-6 -2.96296E-6 L 0.13784 -0.1206 " pathEditMode="relative" rAng="0" ptsTypes="AA">
                                      <p:cBhvr>
                                        <p:cTn id="52" dur="2000" fill="hold"/>
                                        <p:tgtEl>
                                          <p:spTgt spid="45"/>
                                        </p:tgtEl>
                                        <p:attrNameLst>
                                          <p:attrName>ppt_x</p:attrName>
                                          <p:attrName>ppt_y</p:attrName>
                                        </p:attrNameLst>
                                      </p:cBhvr>
                                      <p:rCtr x="6892" y="-6042"/>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0.18091 3.7037E-6 L 0.29914 3.7037E-6 " pathEditMode="relative" rAng="0" ptsTypes="AA">
                                      <p:cBhvr>
                                        <p:cTn id="56" dur="2000" fill="hold"/>
                                        <p:tgtEl>
                                          <p:spTgt spid="37"/>
                                        </p:tgtEl>
                                        <p:attrNameLst>
                                          <p:attrName>ppt_x</p:attrName>
                                          <p:attrName>ppt_y</p:attrName>
                                        </p:attrNameLst>
                                      </p:cBhvr>
                                      <p:rCtr x="5903" y="0"/>
                                    </p:animMotion>
                                  </p:childTnLst>
                                </p:cTn>
                              </p:par>
                              <p:par>
                                <p:cTn id="57" presetID="42" presetClass="path" presetSubtype="0" accel="50000" decel="50000" fill="hold" grpId="1" nodeType="withEffect">
                                  <p:stCondLst>
                                    <p:cond delay="0"/>
                                  </p:stCondLst>
                                  <p:childTnLst>
                                    <p:animMotion origin="layout" path="M 0.13784 -0.1206 L 0.2559 -0.1206 " pathEditMode="relative" rAng="0" ptsTypes="AA">
                                      <p:cBhvr>
                                        <p:cTn id="58" dur="2000" fill="hold"/>
                                        <p:tgtEl>
                                          <p:spTgt spid="45"/>
                                        </p:tgtEl>
                                        <p:attrNameLst>
                                          <p:attrName>ppt_x</p:attrName>
                                          <p:attrName>ppt_y</p:attrName>
                                        </p:attrNameLst>
                                      </p:cBhvr>
                                      <p:rCtr x="5903" y="0"/>
                                    </p:animMotion>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xit" presetSubtype="0" fill="hold" grpId="3" nodeType="withEffect">
                                  <p:stCondLst>
                                    <p:cond delay="0"/>
                                  </p:stCondLst>
                                  <p:childTnLst>
                                    <p:animEffect transition="out" filter="fade">
                                      <p:cBhvr>
                                        <p:cTn id="65" dur="500"/>
                                        <p:tgtEl>
                                          <p:spTgt spid="45"/>
                                        </p:tgtEl>
                                      </p:cBhvr>
                                    </p:animEffect>
                                    <p:set>
                                      <p:cBhvr>
                                        <p:cTn id="66" dur="1" fill="hold">
                                          <p:stCondLst>
                                            <p:cond delay="499"/>
                                          </p:stCondLst>
                                        </p:cTn>
                                        <p:tgtEl>
                                          <p:spTgt spid="45"/>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4.16667E-6 -3.33333E-6 L 0.18091 -3.33333E-6 " pathEditMode="relative" rAng="0" ptsTypes="AA">
                                      <p:cBhvr>
                                        <p:cTn id="76" dur="2000" fill="hold"/>
                                        <p:tgtEl>
                                          <p:spTgt spid="46"/>
                                        </p:tgtEl>
                                        <p:attrNameLst>
                                          <p:attrName>ppt_x</p:attrName>
                                          <p:attrName>ppt_y</p:attrName>
                                        </p:attrNameLst>
                                      </p:cBhvr>
                                      <p:rCtr x="9045" y="0"/>
                                    </p:animMotion>
                                  </p:childTnLst>
                                </p:cTn>
                              </p:par>
                              <p:par>
                                <p:cTn id="77" presetID="42" presetClass="path" presetSubtype="0" accel="50000" decel="50000" fill="hold" grpId="0" nodeType="withEffect">
                                  <p:stCondLst>
                                    <p:cond delay="0"/>
                                  </p:stCondLst>
                                  <p:childTnLst>
                                    <p:animMotion origin="layout" path="M 3.61111E-6 -2.96296E-6 L 0.13784 -0.1206 " pathEditMode="relative" rAng="0" ptsTypes="AA">
                                      <p:cBhvr>
                                        <p:cTn id="78" dur="2000" fill="hold"/>
                                        <p:tgtEl>
                                          <p:spTgt spid="57"/>
                                        </p:tgtEl>
                                        <p:attrNameLst>
                                          <p:attrName>ppt_x</p:attrName>
                                          <p:attrName>ppt_y</p:attrName>
                                        </p:attrNameLst>
                                      </p:cBhvr>
                                      <p:rCtr x="6892" y="-604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0.18091 3.7037E-6 L 0.29914 3.7037E-6 " pathEditMode="relative" rAng="0" ptsTypes="AA">
                                      <p:cBhvr>
                                        <p:cTn id="82" dur="2000" fill="hold"/>
                                        <p:tgtEl>
                                          <p:spTgt spid="46"/>
                                        </p:tgtEl>
                                        <p:attrNameLst>
                                          <p:attrName>ppt_x</p:attrName>
                                          <p:attrName>ppt_y</p:attrName>
                                        </p:attrNameLst>
                                      </p:cBhvr>
                                      <p:rCtr x="5903" y="0"/>
                                    </p:animMotion>
                                  </p:childTnLst>
                                </p:cTn>
                              </p:par>
                              <p:par>
                                <p:cTn id="83" presetID="42" presetClass="path" presetSubtype="0" accel="50000" decel="50000" fill="hold" grpId="1" nodeType="withEffect">
                                  <p:stCondLst>
                                    <p:cond delay="0"/>
                                  </p:stCondLst>
                                  <p:childTnLst>
                                    <p:animMotion origin="layout" path="M 0.13789 -0.1206 L 0.20169 0.07662 " pathEditMode="relative" rAng="0" ptsTypes="AA">
                                      <p:cBhvr>
                                        <p:cTn id="84" dur="2000" fill="hold"/>
                                        <p:tgtEl>
                                          <p:spTgt spid="57"/>
                                        </p:tgtEl>
                                        <p:attrNameLst>
                                          <p:attrName>ppt_x</p:attrName>
                                          <p:attrName>ppt_y</p:attrName>
                                        </p:attrNameLst>
                                      </p:cBhvr>
                                      <p:rCtr x="3880" y="9583"/>
                                    </p:animMotion>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P spid="16394" grpId="0"/>
      <p:bldP spid="16402" grpId="0" animBg="1"/>
      <p:bldP spid="39" grpId="0"/>
      <p:bldP spid="34" grpId="0"/>
      <p:bldP spid="36" grpId="0"/>
      <p:bldP spid="45" grpId="0" animBg="1"/>
      <p:bldP spid="45" grpId="1" animBg="1"/>
      <p:bldP spid="45" grpId="2" animBg="1"/>
      <p:bldP spid="45" grpId="3" animBg="1"/>
      <p:bldP spid="57" grpId="0" animBg="1"/>
      <p:bldP spid="57" grpId="1" animBg="1"/>
      <p:bldP spid="57" grpId="2" animBg="1"/>
      <p:bldP spid="5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9" name="Object 9"/>
          <p:cNvGraphicFramePr>
            <a:graphicFrameLocks noChangeAspect="1"/>
          </p:cNvGraphicFramePr>
          <p:nvPr>
            <p:extLst>
              <p:ext uri="{D42A27DB-BD31-4B8C-83A1-F6EECF244321}">
                <p14:modId xmlns:p14="http://schemas.microsoft.com/office/powerpoint/2010/main" val="1006549659"/>
              </p:ext>
            </p:extLst>
          </p:nvPr>
        </p:nvGraphicFramePr>
        <p:xfrm>
          <a:off x="3888156" y="1626025"/>
          <a:ext cx="4483100" cy="434975"/>
        </p:xfrm>
        <a:graphic>
          <a:graphicData uri="http://schemas.openxmlformats.org/presentationml/2006/ole">
            <mc:AlternateContent xmlns:mc="http://schemas.openxmlformats.org/markup-compatibility/2006">
              <mc:Choice xmlns:v="urn:schemas-microsoft-com:vml" Requires="v">
                <p:oleObj name="Equazione" r:id="rId3" imgW="4089240" imgH="393480" progId="Equation.3">
                  <p:embed/>
                </p:oleObj>
              </mc:Choice>
              <mc:Fallback>
                <p:oleObj name="Equazione" r:id="rId3" imgW="4089240" imgH="393480" progId="Equation.3">
                  <p:embed/>
                  <p:pic>
                    <p:nvPicPr>
                      <p:cNvPr id="15369" name="Object 9"/>
                      <p:cNvPicPr>
                        <a:picLocks noChangeAspect="1" noChangeArrowheads="1"/>
                      </p:cNvPicPr>
                      <p:nvPr/>
                    </p:nvPicPr>
                    <p:blipFill>
                      <a:blip r:embed="rId4"/>
                      <a:srcRect/>
                      <a:stretch>
                        <a:fillRect/>
                      </a:stretch>
                    </p:blipFill>
                    <p:spPr bwMode="auto">
                      <a:xfrm>
                        <a:off x="3888156" y="1626025"/>
                        <a:ext cx="4483100" cy="434975"/>
                      </a:xfrm>
                      <a:prstGeom prst="rect">
                        <a:avLst/>
                      </a:prstGeom>
                      <a:noFill/>
                    </p:spPr>
                  </p:pic>
                </p:oleObj>
              </mc:Fallback>
            </mc:AlternateContent>
          </a:graphicData>
        </a:graphic>
      </p:graphicFrame>
      <p:sp>
        <p:nvSpPr>
          <p:cNvPr id="58" name="CasellaDiTesto 57"/>
          <p:cNvSpPr txBox="1"/>
          <p:nvPr/>
        </p:nvSpPr>
        <p:spPr>
          <a:xfrm>
            <a:off x="0" y="-99490"/>
            <a:ext cx="12192000" cy="1200329"/>
          </a:xfrm>
          <a:prstGeom prst="rect">
            <a:avLst/>
          </a:prstGeom>
          <a:noFill/>
        </p:spPr>
        <p:txBody>
          <a:bodyPr wrap="square" rtlCol="0">
            <a:spAutoFit/>
          </a:bodyPr>
          <a:lstStyle/>
          <a:p>
            <a:pPr algn="ctr"/>
            <a:r>
              <a:rPr lang="en-US" sz="3600" b="1" dirty="0"/>
              <a:t>LONGITUDINAL DYNAMICS OF LOW ENERGY ELECTRONS: PHASE SPLIPPAGE</a:t>
            </a:r>
          </a:p>
        </p:txBody>
      </p:sp>
      <p:sp>
        <p:nvSpPr>
          <p:cNvPr id="3" name="CasellaDiTesto 2"/>
          <p:cNvSpPr txBox="1"/>
          <p:nvPr/>
        </p:nvSpPr>
        <p:spPr>
          <a:xfrm>
            <a:off x="30900" y="985709"/>
            <a:ext cx="2919314" cy="523220"/>
          </a:xfrm>
          <a:prstGeom prst="rect">
            <a:avLst/>
          </a:prstGeom>
          <a:noFill/>
        </p:spPr>
        <p:txBody>
          <a:bodyPr wrap="square" rtlCol="0">
            <a:spAutoFit/>
          </a:bodyPr>
          <a:lstStyle/>
          <a:p>
            <a:pPr algn="just"/>
            <a:r>
              <a:rPr lang="en-US" sz="1400" dirty="0"/>
              <a:t>The </a:t>
            </a:r>
            <a:r>
              <a:rPr lang="en-US" sz="1400" b="1" dirty="0"/>
              <a:t>accelerating field </a:t>
            </a:r>
            <a:r>
              <a:rPr lang="en-US" sz="1400" dirty="0"/>
              <a:t>of a TW structure can be expressed by</a:t>
            </a:r>
          </a:p>
        </p:txBody>
      </p:sp>
      <p:graphicFrame>
        <p:nvGraphicFramePr>
          <p:cNvPr id="4" name="Oggetto 3"/>
          <p:cNvGraphicFramePr>
            <a:graphicFrameLocks noChangeAspect="1"/>
          </p:cNvGraphicFramePr>
          <p:nvPr>
            <p:extLst>
              <p:ext uri="{D42A27DB-BD31-4B8C-83A1-F6EECF244321}">
                <p14:modId xmlns:p14="http://schemas.microsoft.com/office/powerpoint/2010/main" val="609640832"/>
              </p:ext>
            </p:extLst>
          </p:nvPr>
        </p:nvGraphicFramePr>
        <p:xfrm>
          <a:off x="465917" y="1621424"/>
          <a:ext cx="1895475" cy="612775"/>
        </p:xfrm>
        <a:graphic>
          <a:graphicData uri="http://schemas.openxmlformats.org/presentationml/2006/ole">
            <mc:AlternateContent xmlns:mc="http://schemas.openxmlformats.org/markup-compatibility/2006">
              <mc:Choice xmlns:v="urn:schemas-microsoft-com:vml" Requires="v">
                <p:oleObj name="Equazione" r:id="rId5" imgW="1536480" imgH="495000" progId="Equation.3">
                  <p:embed/>
                </p:oleObj>
              </mc:Choice>
              <mc:Fallback>
                <p:oleObj name="Equazione" r:id="rId5" imgW="1536480" imgH="495000" progId="Equation.3">
                  <p:embed/>
                  <p:pic>
                    <p:nvPicPr>
                      <p:cNvPr id="4" name="Oggetto 3"/>
                      <p:cNvPicPr>
                        <a:picLocks noChangeAspect="1" noChangeArrowheads="1"/>
                      </p:cNvPicPr>
                      <p:nvPr/>
                    </p:nvPicPr>
                    <p:blipFill>
                      <a:blip r:embed="rId6"/>
                      <a:srcRect/>
                      <a:stretch>
                        <a:fillRect/>
                      </a:stretch>
                    </p:blipFill>
                    <p:spPr bwMode="auto">
                      <a:xfrm>
                        <a:off x="465917" y="1621424"/>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3068751" y="1320944"/>
            <a:ext cx="700868"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3811537" y="1056242"/>
            <a:ext cx="4464486" cy="523220"/>
          </a:xfrm>
          <a:prstGeom prst="rect">
            <a:avLst/>
          </a:prstGeom>
          <a:noFill/>
        </p:spPr>
        <p:txBody>
          <a:bodyPr wrap="square" rtlCol="0">
            <a:spAutoFit/>
          </a:bodyPr>
          <a:lstStyle/>
          <a:p>
            <a:pPr algn="just"/>
            <a:r>
              <a:rPr lang="en-US" sz="1400" dirty="0"/>
              <a:t>The </a:t>
            </a:r>
            <a:r>
              <a:rPr lang="en-US" sz="1400" b="1" dirty="0"/>
              <a:t>equation of motion of a particle with a position z at time t accelerated by the TW </a:t>
            </a:r>
            <a:r>
              <a:rPr lang="en-US" sz="1400" dirty="0"/>
              <a:t>is then</a:t>
            </a:r>
          </a:p>
        </p:txBody>
      </p:sp>
      <p:sp>
        <p:nvSpPr>
          <p:cNvPr id="80" name="CasellaDiTesto 79"/>
          <p:cNvSpPr txBox="1"/>
          <p:nvPr/>
        </p:nvSpPr>
        <p:spPr>
          <a:xfrm>
            <a:off x="5815142" y="1996650"/>
            <a:ext cx="2279640" cy="954107"/>
          </a:xfrm>
          <a:prstGeom prst="rect">
            <a:avLst/>
          </a:prstGeom>
          <a:noFill/>
        </p:spPr>
        <p:txBody>
          <a:bodyPr wrap="square" rtlCol="0">
            <a:spAutoFit/>
          </a:bodyPr>
          <a:lstStyle/>
          <a:p>
            <a:pPr algn="just"/>
            <a:r>
              <a:rPr lang="en-US" sz="1400" dirty="0"/>
              <a:t>It is useful to find which is the relation between </a:t>
            </a:r>
            <a:r>
              <a:rPr lang="en-US" sz="1400" dirty="0">
                <a:sym typeface="Symbol"/>
              </a:rPr>
              <a:t> and  from an initial condition (in) to a final one (fin)</a:t>
            </a:r>
            <a:endParaRPr lang="en-US" sz="1400" dirty="0"/>
          </a:p>
        </p:txBody>
      </p:sp>
      <p:graphicFrame>
        <p:nvGraphicFramePr>
          <p:cNvPr id="82" name="Oggetto 81"/>
          <p:cNvGraphicFramePr>
            <a:graphicFrameLocks noChangeAspect="1"/>
          </p:cNvGraphicFramePr>
          <p:nvPr>
            <p:extLst>
              <p:ext uri="{D42A27DB-BD31-4B8C-83A1-F6EECF244321}">
                <p14:modId xmlns:p14="http://schemas.microsoft.com/office/powerpoint/2010/main" val="325784732"/>
              </p:ext>
            </p:extLst>
          </p:nvPr>
        </p:nvGraphicFramePr>
        <p:xfrm>
          <a:off x="283690" y="2468772"/>
          <a:ext cx="4246970" cy="756508"/>
        </p:xfrm>
        <a:graphic>
          <a:graphicData uri="http://schemas.openxmlformats.org/presentationml/2006/ole">
            <mc:AlternateContent xmlns:mc="http://schemas.openxmlformats.org/markup-compatibility/2006">
              <mc:Choice xmlns:v="urn:schemas-microsoft-com:vml" Requires="v">
                <p:oleObj name="Equazione" r:id="rId7" imgW="3022560" imgH="533160" progId="Equation.3">
                  <p:embed/>
                </p:oleObj>
              </mc:Choice>
              <mc:Fallback>
                <p:oleObj name="Equazione" r:id="rId7" imgW="3022560" imgH="533160" progId="Equation.3">
                  <p:embed/>
                  <p:pic>
                    <p:nvPicPr>
                      <p:cNvPr id="82" name="Oggetto 81"/>
                      <p:cNvPicPr>
                        <a:picLocks noChangeAspect="1" noChangeArrowheads="1"/>
                      </p:cNvPicPr>
                      <p:nvPr/>
                    </p:nvPicPr>
                    <p:blipFill>
                      <a:blip r:embed="rId8"/>
                      <a:srcRect/>
                      <a:stretch>
                        <a:fillRect/>
                      </a:stretch>
                    </p:blipFill>
                    <p:spPr bwMode="auto">
                      <a:xfrm>
                        <a:off x="283690" y="2468772"/>
                        <a:ext cx="4246970" cy="756508"/>
                      </a:xfrm>
                      <a:prstGeom prst="rect">
                        <a:avLst/>
                      </a:prstGeom>
                      <a:noFill/>
                      <a:ln w="25400">
                        <a:noFill/>
                        <a:miter lim="800000"/>
                        <a:headEnd/>
                        <a:tailEnd/>
                      </a:ln>
                    </p:spPr>
                  </p:pic>
                </p:oleObj>
              </mc:Fallback>
            </mc:AlternateContent>
          </a:graphicData>
        </a:graphic>
      </p:graphicFrame>
      <p:sp>
        <p:nvSpPr>
          <p:cNvPr id="100" name="CasellaDiTesto 99"/>
          <p:cNvSpPr txBox="1"/>
          <p:nvPr/>
        </p:nvSpPr>
        <p:spPr>
          <a:xfrm>
            <a:off x="465917" y="3917600"/>
            <a:ext cx="4630097" cy="523220"/>
          </a:xfrm>
          <a:prstGeom prst="rect">
            <a:avLst/>
          </a:prstGeom>
          <a:noFill/>
        </p:spPr>
        <p:txBody>
          <a:bodyPr wrap="square" rtlCol="0">
            <a:spAutoFit/>
          </a:bodyPr>
          <a:lstStyle/>
          <a:p>
            <a:pPr algn="just"/>
            <a:r>
              <a:rPr lang="en-US" sz="1400" dirty="0"/>
              <a:t>Suppose that the particle reach asymptotically the value </a:t>
            </a:r>
            <a:r>
              <a:rPr lang="en-US" sz="1400" i="1" dirty="0">
                <a:sym typeface="Symbol"/>
              </a:rPr>
              <a:t></a:t>
            </a:r>
            <a:r>
              <a:rPr lang="en-US" sz="1400" i="1" baseline="-25000" dirty="0">
                <a:sym typeface="Symbol"/>
              </a:rPr>
              <a:t>fin</a:t>
            </a:r>
            <a:r>
              <a:rPr lang="en-US" sz="1400" dirty="0">
                <a:sym typeface="Symbol"/>
              </a:rPr>
              <a:t>=1</a:t>
            </a:r>
            <a:r>
              <a:rPr lang="en-US" sz="1400" dirty="0"/>
              <a:t> we have:</a:t>
            </a:r>
          </a:p>
        </p:txBody>
      </p:sp>
      <p:graphicFrame>
        <p:nvGraphicFramePr>
          <p:cNvPr id="84" name="Oggetto 83"/>
          <p:cNvGraphicFramePr>
            <a:graphicFrameLocks noChangeAspect="1"/>
          </p:cNvGraphicFramePr>
          <p:nvPr>
            <p:extLst>
              <p:ext uri="{D42A27DB-BD31-4B8C-83A1-F6EECF244321}">
                <p14:modId xmlns:p14="http://schemas.microsoft.com/office/powerpoint/2010/main" val="3480879297"/>
              </p:ext>
            </p:extLst>
          </p:nvPr>
        </p:nvGraphicFramePr>
        <p:xfrm>
          <a:off x="6372226" y="3489325"/>
          <a:ext cx="3451225" cy="763588"/>
        </p:xfrm>
        <a:graphic>
          <a:graphicData uri="http://schemas.openxmlformats.org/presentationml/2006/ole">
            <mc:AlternateContent xmlns:mc="http://schemas.openxmlformats.org/markup-compatibility/2006">
              <mc:Choice xmlns:v="urn:schemas-microsoft-com:vml" Requires="v">
                <p:oleObj name="Equazione" r:id="rId9" imgW="2197080" imgH="482400" progId="Equation.3">
                  <p:embed/>
                </p:oleObj>
              </mc:Choice>
              <mc:Fallback>
                <p:oleObj name="Equazione" r:id="rId9" imgW="2197080" imgH="482400" progId="Equation.3">
                  <p:embed/>
                  <p:pic>
                    <p:nvPicPr>
                      <p:cNvPr id="84" name="Oggetto 83"/>
                      <p:cNvPicPr>
                        <a:picLocks noChangeAspect="1" noChangeArrowheads="1"/>
                      </p:cNvPicPr>
                      <p:nvPr/>
                    </p:nvPicPr>
                    <p:blipFill>
                      <a:blip r:embed="rId10"/>
                      <a:srcRect/>
                      <a:stretch>
                        <a:fillRect/>
                      </a:stretch>
                    </p:blipFill>
                    <p:spPr bwMode="auto">
                      <a:xfrm>
                        <a:off x="6372226" y="3489325"/>
                        <a:ext cx="3451225" cy="763588"/>
                      </a:xfrm>
                      <a:prstGeom prst="rect">
                        <a:avLst/>
                      </a:prstGeom>
                      <a:solidFill>
                        <a:srgbClr val="FFC000"/>
                      </a:solidFill>
                      <a:ln>
                        <a:noFill/>
                      </a:ln>
                    </p:spPr>
                  </p:pic>
                </p:oleObj>
              </mc:Fallback>
            </mc:AlternateContent>
          </a:graphicData>
        </a:graphic>
      </p:graphicFrame>
      <p:sp>
        <p:nvSpPr>
          <p:cNvPr id="102" name="Freccia a destra 101"/>
          <p:cNvSpPr/>
          <p:nvPr/>
        </p:nvSpPr>
        <p:spPr>
          <a:xfrm>
            <a:off x="5164271" y="3782299"/>
            <a:ext cx="1098345"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8" name="Oggetto 87"/>
          <p:cNvGraphicFramePr>
            <a:graphicFrameLocks noChangeAspect="1"/>
          </p:cNvGraphicFramePr>
          <p:nvPr>
            <p:extLst>
              <p:ext uri="{D42A27DB-BD31-4B8C-83A1-F6EECF244321}">
                <p14:modId xmlns:p14="http://schemas.microsoft.com/office/powerpoint/2010/main" val="4233218501"/>
              </p:ext>
            </p:extLst>
          </p:nvPr>
        </p:nvGraphicFramePr>
        <p:xfrm>
          <a:off x="2660715" y="5156027"/>
          <a:ext cx="1840555" cy="273955"/>
        </p:xfrm>
        <a:graphic>
          <a:graphicData uri="http://schemas.openxmlformats.org/presentationml/2006/ole">
            <mc:AlternateContent xmlns:mc="http://schemas.openxmlformats.org/markup-compatibility/2006">
              <mc:Choice xmlns:v="urn:schemas-microsoft-com:vml" Requires="v">
                <p:oleObj name="Equazione" r:id="rId11" imgW="1638000" imgH="241200" progId="Equation.3">
                  <p:embed/>
                </p:oleObj>
              </mc:Choice>
              <mc:Fallback>
                <p:oleObj name="Equazione" r:id="rId11" imgW="1638000" imgH="241200" progId="Equation.3">
                  <p:embed/>
                  <p:pic>
                    <p:nvPicPr>
                      <p:cNvPr id="88" name="Oggetto 87"/>
                      <p:cNvPicPr>
                        <a:picLocks noChangeAspect="1" noChangeArrowheads="1"/>
                      </p:cNvPicPr>
                      <p:nvPr/>
                    </p:nvPicPr>
                    <p:blipFill>
                      <a:blip r:embed="rId12"/>
                      <a:srcRect/>
                      <a:stretch>
                        <a:fillRect/>
                      </a:stretch>
                    </p:blipFill>
                    <p:spPr bwMode="auto">
                      <a:xfrm>
                        <a:off x="2660715" y="5156027"/>
                        <a:ext cx="1840555" cy="273955"/>
                      </a:xfrm>
                      <a:prstGeom prst="rect">
                        <a:avLst/>
                      </a:prstGeom>
                      <a:solidFill>
                        <a:srgbClr val="FFC000"/>
                      </a:solidFill>
                      <a:ln>
                        <a:noFill/>
                      </a:ln>
                    </p:spPr>
                  </p:pic>
                </p:oleObj>
              </mc:Fallback>
            </mc:AlternateContent>
          </a:graphicData>
        </a:graphic>
      </p:graphicFrame>
      <p:cxnSp>
        <p:nvCxnSpPr>
          <p:cNvPr id="90" name="Connettore 2 89"/>
          <p:cNvCxnSpPr/>
          <p:nvPr/>
        </p:nvCxnSpPr>
        <p:spPr>
          <a:xfrm flipV="1">
            <a:off x="1101262" y="5958540"/>
            <a:ext cx="3231155" cy="122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flipH="1" flipV="1">
            <a:off x="1953492" y="4990842"/>
            <a:ext cx="14309" cy="1595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4129376" y="6024952"/>
            <a:ext cx="304892" cy="369332"/>
          </a:xfrm>
          <a:prstGeom prst="rect">
            <a:avLst/>
          </a:prstGeom>
          <a:noFill/>
        </p:spPr>
        <p:txBody>
          <a:bodyPr wrap="none" rtlCol="0">
            <a:spAutoFit/>
          </a:bodyPr>
          <a:lstStyle/>
          <a:p>
            <a:r>
              <a:rPr lang="en-US" dirty="0">
                <a:sym typeface="Symbol"/>
              </a:rPr>
              <a:t></a:t>
            </a:r>
            <a:endParaRPr lang="en-US" dirty="0"/>
          </a:p>
        </p:txBody>
      </p:sp>
      <p:sp>
        <p:nvSpPr>
          <p:cNvPr id="97" name="Figura a mano libera 96"/>
          <p:cNvSpPr/>
          <p:nvPr/>
        </p:nvSpPr>
        <p:spPr>
          <a:xfrm>
            <a:off x="1446142" y="5142291"/>
            <a:ext cx="713232" cy="480971"/>
          </a:xfrm>
          <a:custGeom>
            <a:avLst/>
            <a:gdLst>
              <a:gd name="connsiteX0" fmla="*/ 0 w 713232"/>
              <a:gd name="connsiteY0" fmla="*/ 480971 h 480971"/>
              <a:gd name="connsiteX1" fmla="*/ 365760 w 713232"/>
              <a:gd name="connsiteY1" fmla="*/ 23771 h 480971"/>
              <a:gd name="connsiteX2" fmla="*/ 713232 w 713232"/>
              <a:gd name="connsiteY2" fmla="*/ 106067 h 480971"/>
            </a:gdLst>
            <a:ahLst/>
            <a:cxnLst>
              <a:cxn ang="0">
                <a:pos x="connsiteX0" y="connsiteY0"/>
              </a:cxn>
              <a:cxn ang="0">
                <a:pos x="connsiteX1" y="connsiteY1"/>
              </a:cxn>
              <a:cxn ang="0">
                <a:pos x="connsiteX2" y="connsiteY2"/>
              </a:cxn>
            </a:cxnLst>
            <a:rect l="l" t="t" r="r" b="b"/>
            <a:pathLst>
              <a:path w="713232" h="480971">
                <a:moveTo>
                  <a:pt x="0" y="480971"/>
                </a:moveTo>
                <a:cubicBezTo>
                  <a:pt x="123444" y="283613"/>
                  <a:pt x="246888" y="86255"/>
                  <a:pt x="365760" y="23771"/>
                </a:cubicBezTo>
                <a:cubicBezTo>
                  <a:pt x="484632" y="-38713"/>
                  <a:pt x="598932" y="33677"/>
                  <a:pt x="713232" y="106067"/>
                </a:cubicBez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CasellaDiTesto 100"/>
          <p:cNvSpPr txBox="1"/>
          <p:nvPr/>
        </p:nvSpPr>
        <p:spPr>
          <a:xfrm>
            <a:off x="1148829" y="4846763"/>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33" name="CasellaDiTesto 32"/>
          <p:cNvSpPr txBox="1"/>
          <p:nvPr/>
        </p:nvSpPr>
        <p:spPr>
          <a:xfrm>
            <a:off x="1391758" y="5991038"/>
            <a:ext cx="426720" cy="646331"/>
          </a:xfrm>
          <a:prstGeom prst="rect">
            <a:avLst/>
          </a:prstGeom>
          <a:noFill/>
        </p:spPr>
        <p:txBody>
          <a:bodyPr wrap="none" rtlCol="0">
            <a:spAutoFit/>
          </a:bodyPr>
          <a:lstStyle/>
          <a:p>
            <a:r>
              <a:rPr lang="en-US" dirty="0">
                <a:sym typeface="Symbol"/>
              </a:rPr>
              <a:t></a:t>
            </a:r>
            <a:r>
              <a:rPr lang="en-US" baseline="-25000" dirty="0">
                <a:sym typeface="Symbol"/>
              </a:rPr>
              <a:t>in</a:t>
            </a:r>
          </a:p>
          <a:p>
            <a:r>
              <a:rPr lang="en-US" dirty="0">
                <a:sym typeface="Symbol"/>
              </a:rPr>
              <a:t></a:t>
            </a:r>
            <a:r>
              <a:rPr lang="en-US" baseline="-25000" dirty="0">
                <a:sym typeface="Symbol"/>
              </a:rPr>
              <a:t>in</a:t>
            </a:r>
            <a:endParaRPr lang="en-US" baseline="-25000" dirty="0"/>
          </a:p>
        </p:txBody>
      </p:sp>
      <p:sp>
        <p:nvSpPr>
          <p:cNvPr id="94" name="Figura a mano libera 93"/>
          <p:cNvSpPr/>
          <p:nvPr/>
        </p:nvSpPr>
        <p:spPr>
          <a:xfrm flipH="1">
            <a:off x="1397935" y="5301485"/>
            <a:ext cx="2520350" cy="1241731"/>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Lst>
            <a:ahLst/>
            <a:cxnLst>
              <a:cxn ang="0">
                <a:pos x="connsiteX0" y="connsiteY0"/>
              </a:cxn>
              <a:cxn ang="0">
                <a:pos x="connsiteX1" y="connsiteY1"/>
              </a:cxn>
              <a:cxn ang="0">
                <a:pos x="connsiteX2" y="connsiteY2"/>
              </a:cxn>
              <a:cxn ang="0">
                <a:pos x="connsiteX3" y="connsiteY3"/>
              </a:cxn>
            </a:cxnLst>
            <a:rect l="l" t="t" r="r" b="b"/>
            <a:pathLst>
              <a:path w="2002536" h="1241731">
                <a:moveTo>
                  <a:pt x="0" y="663146"/>
                </a:moveTo>
                <a:cubicBezTo>
                  <a:pt x="206502" y="996140"/>
                  <a:pt x="413004" y="1329134"/>
                  <a:pt x="658368" y="1220930"/>
                </a:cubicBezTo>
                <a:cubicBezTo>
                  <a:pt x="903732" y="1112726"/>
                  <a:pt x="1248156" y="105362"/>
                  <a:pt x="1472184" y="13922"/>
                </a:cubicBezTo>
                <a:cubicBezTo>
                  <a:pt x="1696212" y="-77518"/>
                  <a:pt x="1849374" y="297386"/>
                  <a:pt x="2002536" y="672290"/>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Ovale 94"/>
          <p:cNvSpPr/>
          <p:nvPr/>
        </p:nvSpPr>
        <p:spPr>
          <a:xfrm flipH="1">
            <a:off x="1477500" y="5647328"/>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flipH="1">
            <a:off x="2125590" y="5313616"/>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asellaDiTesto 34"/>
          <p:cNvSpPr txBox="1"/>
          <p:nvPr/>
        </p:nvSpPr>
        <p:spPr>
          <a:xfrm>
            <a:off x="2028096" y="5958541"/>
            <a:ext cx="705642" cy="646331"/>
          </a:xfrm>
          <a:prstGeom prst="rect">
            <a:avLst/>
          </a:prstGeom>
          <a:noFill/>
        </p:spPr>
        <p:txBody>
          <a:bodyPr wrap="none" rtlCol="0">
            <a:spAutoFit/>
          </a:bodyPr>
          <a:lstStyle/>
          <a:p>
            <a:r>
              <a:rPr lang="en-US" dirty="0">
                <a:sym typeface="Symbol"/>
              </a:rPr>
              <a:t></a:t>
            </a:r>
            <a:r>
              <a:rPr lang="en-US" baseline="-25000" dirty="0">
                <a:sym typeface="Symbol"/>
              </a:rPr>
              <a:t>fin</a:t>
            </a:r>
          </a:p>
          <a:p>
            <a:r>
              <a:rPr lang="en-US" dirty="0">
                <a:sym typeface="Symbol"/>
              </a:rPr>
              <a:t></a:t>
            </a:r>
            <a:r>
              <a:rPr lang="en-US" baseline="-25000" dirty="0">
                <a:sym typeface="Symbol"/>
              </a:rPr>
              <a:t>fin</a:t>
            </a:r>
            <a:r>
              <a:rPr lang="en-US" dirty="0">
                <a:sym typeface="Symbol"/>
              </a:rPr>
              <a:t>=1</a:t>
            </a:r>
            <a:endParaRPr lang="en-US" dirty="0"/>
          </a:p>
        </p:txBody>
      </p:sp>
      <p:cxnSp>
        <p:nvCxnSpPr>
          <p:cNvPr id="9" name="Connettore 1 8"/>
          <p:cNvCxnSpPr>
            <a:endCxn id="95" idx="4"/>
          </p:cNvCxnSpPr>
          <p:nvPr/>
        </p:nvCxnSpPr>
        <p:spPr>
          <a:xfrm flipV="1">
            <a:off x="1536768" y="5788498"/>
            <a:ext cx="0" cy="1700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Connettore 1 42"/>
          <p:cNvCxnSpPr>
            <a:endCxn id="34" idx="4"/>
          </p:cNvCxnSpPr>
          <p:nvPr/>
        </p:nvCxnSpPr>
        <p:spPr>
          <a:xfrm flipH="1" flipV="1">
            <a:off x="2184858" y="5454787"/>
            <a:ext cx="4342" cy="51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rot="5400000">
            <a:off x="2319616" y="3355778"/>
            <a:ext cx="555228" cy="380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ttore 2 40"/>
          <p:cNvCxnSpPr/>
          <p:nvPr/>
        </p:nvCxnSpPr>
        <p:spPr>
          <a:xfrm>
            <a:off x="6249179" y="5997919"/>
            <a:ext cx="317846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6243470" y="4789671"/>
            <a:ext cx="1" cy="12082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9173726" y="5620330"/>
            <a:ext cx="276038" cy="369332"/>
          </a:xfrm>
          <a:prstGeom prst="rect">
            <a:avLst/>
          </a:prstGeom>
          <a:noFill/>
        </p:spPr>
        <p:txBody>
          <a:bodyPr wrap="none" rtlCol="0">
            <a:spAutoFit/>
          </a:bodyPr>
          <a:lstStyle/>
          <a:p>
            <a:r>
              <a:rPr lang="en-US" dirty="0"/>
              <a:t>z</a:t>
            </a:r>
          </a:p>
        </p:txBody>
      </p:sp>
      <p:grpSp>
        <p:nvGrpSpPr>
          <p:cNvPr id="47" name="Gruppo 46"/>
          <p:cNvGrpSpPr/>
          <p:nvPr/>
        </p:nvGrpSpPr>
        <p:grpSpPr>
          <a:xfrm>
            <a:off x="6135456" y="4903653"/>
            <a:ext cx="2814099" cy="1921886"/>
            <a:chOff x="4103935" y="3943709"/>
            <a:chExt cx="2814099" cy="2685473"/>
          </a:xfrm>
        </p:grpSpPr>
        <p:grpSp>
          <p:nvGrpSpPr>
            <p:cNvPr id="48" name="Gruppo 47"/>
            <p:cNvGrpSpPr/>
            <p:nvPr/>
          </p:nvGrpSpPr>
          <p:grpSpPr>
            <a:xfrm>
              <a:off x="4103935" y="3943709"/>
              <a:ext cx="2706084" cy="2685473"/>
              <a:chOff x="4103935" y="3943709"/>
              <a:chExt cx="2706084" cy="2685473"/>
            </a:xfrm>
          </p:grpSpPr>
          <p:sp>
            <p:nvSpPr>
              <p:cNvPr id="50" name="Figura a mano libera 49"/>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Connettore 1 4"/>
              <p:cNvCxnSpPr>
                <a:stCxn id="50"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9"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2" name="Ovale 51"/>
          <p:cNvSpPr/>
          <p:nvPr/>
        </p:nvSpPr>
        <p:spPr>
          <a:xfrm>
            <a:off x="7179600" y="539095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asellaDiTesto 63"/>
          <p:cNvSpPr txBox="1"/>
          <p:nvPr/>
        </p:nvSpPr>
        <p:spPr>
          <a:xfrm>
            <a:off x="5662245" y="4657725"/>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2" name="Parentesi graffa chiusa 1"/>
          <p:cNvSpPr/>
          <p:nvPr/>
        </p:nvSpPr>
        <p:spPr>
          <a:xfrm rot="16200000">
            <a:off x="8413504" y="2111729"/>
            <a:ext cx="320437" cy="2676556"/>
          </a:xfrm>
          <a:prstGeom prst="rightBrace">
            <a:avLst>
              <a:gd name="adj1" fmla="val 8333"/>
              <a:gd name="adj2" fmla="val 4933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CasellaDiTesto 5"/>
          <p:cNvSpPr txBox="1"/>
          <p:nvPr/>
        </p:nvSpPr>
        <p:spPr>
          <a:xfrm>
            <a:off x="6288150" y="2997001"/>
            <a:ext cx="4249841" cy="307777"/>
          </a:xfrm>
          <a:prstGeom prst="rect">
            <a:avLst/>
          </a:prstGeom>
          <a:noFill/>
        </p:spPr>
        <p:txBody>
          <a:bodyPr wrap="square" rtlCol="0">
            <a:spAutoFit/>
          </a:bodyPr>
          <a:lstStyle/>
          <a:p>
            <a:pPr algn="ctr"/>
            <a:r>
              <a:rPr lang="it-IT" sz="1400" dirty="0" err="1"/>
              <a:t>Should</a:t>
            </a:r>
            <a:r>
              <a:rPr lang="it-IT" sz="1400" dirty="0"/>
              <a:t> be in the </a:t>
            </a:r>
            <a:r>
              <a:rPr lang="it-IT" sz="1400" dirty="0" err="1"/>
              <a:t>interval</a:t>
            </a:r>
            <a:r>
              <a:rPr lang="it-IT" sz="1400" dirty="0"/>
              <a:t> [-1,1] to </a:t>
            </a:r>
            <a:r>
              <a:rPr lang="it-IT" sz="1400" dirty="0" err="1"/>
              <a:t>have</a:t>
            </a:r>
            <a:r>
              <a:rPr lang="it-IT" sz="1400" dirty="0"/>
              <a:t> a </a:t>
            </a:r>
            <a:r>
              <a:rPr lang="it-IT" sz="1400" dirty="0" err="1"/>
              <a:t>solution</a:t>
            </a:r>
            <a:r>
              <a:rPr lang="it-IT" sz="1400" dirty="0"/>
              <a:t> for </a:t>
            </a:r>
            <a:r>
              <a:rPr lang="it-IT" sz="1400" dirty="0">
                <a:sym typeface="Symbol" panose="05050102010706020507" pitchFamily="18" charset="2"/>
              </a:rPr>
              <a:t></a:t>
            </a:r>
            <a:r>
              <a:rPr lang="it-IT" sz="1400" baseline="-25000" dirty="0">
                <a:sym typeface="Symbol" panose="05050102010706020507" pitchFamily="18" charset="2"/>
              </a:rPr>
              <a:t>fin</a:t>
            </a:r>
            <a:endParaRPr lang="it-IT" sz="1400" baseline="-25000" dirty="0"/>
          </a:p>
        </p:txBody>
      </p:sp>
      <p:sp>
        <p:nvSpPr>
          <p:cNvPr id="40" name="Parentesi graffa chiusa 39"/>
          <p:cNvSpPr/>
          <p:nvPr/>
        </p:nvSpPr>
        <p:spPr>
          <a:xfrm rot="16200000" flipH="1">
            <a:off x="8784856" y="3446842"/>
            <a:ext cx="306442" cy="1753080"/>
          </a:xfrm>
          <a:prstGeom prst="rightBrace">
            <a:avLst>
              <a:gd name="adj1" fmla="val 8333"/>
              <a:gd name="adj2" fmla="val 750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5" name="CasellaDiTesto 44"/>
          <p:cNvSpPr txBox="1"/>
          <p:nvPr/>
        </p:nvSpPr>
        <p:spPr>
          <a:xfrm>
            <a:off x="9072307" y="4421414"/>
            <a:ext cx="1632333" cy="307777"/>
          </a:xfrm>
          <a:prstGeom prst="rect">
            <a:avLst/>
          </a:prstGeom>
          <a:noFill/>
        </p:spPr>
        <p:txBody>
          <a:bodyPr wrap="square" rtlCol="0">
            <a:spAutoFit/>
          </a:bodyPr>
          <a:lstStyle/>
          <a:p>
            <a:r>
              <a:rPr lang="it-IT" sz="1400" dirty="0" err="1"/>
              <a:t>This</a:t>
            </a:r>
            <a:r>
              <a:rPr lang="it-IT" sz="1400" dirty="0"/>
              <a:t> </a:t>
            </a:r>
            <a:r>
              <a:rPr lang="it-IT" sz="1400" dirty="0" err="1"/>
              <a:t>quantity</a:t>
            </a:r>
            <a:r>
              <a:rPr lang="it-IT" sz="1400" dirty="0"/>
              <a:t> </a:t>
            </a:r>
            <a:r>
              <a:rPr lang="it-IT" sz="1400" dirty="0" err="1"/>
              <a:t>is</a:t>
            </a:r>
            <a:r>
              <a:rPr lang="it-IT" sz="1400" dirty="0"/>
              <a:t> &gt;0</a:t>
            </a:r>
          </a:p>
        </p:txBody>
      </p:sp>
      <p:sp>
        <p:nvSpPr>
          <p:cNvPr id="46" name="Parentesi graffa chiusa 45"/>
          <p:cNvSpPr/>
          <p:nvPr/>
        </p:nvSpPr>
        <p:spPr>
          <a:xfrm rot="16200000" flipH="1">
            <a:off x="7393260" y="3879441"/>
            <a:ext cx="306442" cy="583856"/>
          </a:xfrm>
          <a:prstGeom prst="rightBrace">
            <a:avLst>
              <a:gd name="adj1" fmla="val 8333"/>
              <a:gd name="adj2" fmla="val 5100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3" name="CasellaDiTesto 52"/>
          <p:cNvSpPr txBox="1"/>
          <p:nvPr/>
        </p:nvSpPr>
        <p:spPr>
          <a:xfrm>
            <a:off x="5270680" y="4294931"/>
            <a:ext cx="3345320" cy="461665"/>
          </a:xfrm>
          <a:prstGeom prst="rect">
            <a:avLst/>
          </a:prstGeom>
          <a:noFill/>
        </p:spPr>
        <p:txBody>
          <a:bodyPr wrap="square" rtlCol="0">
            <a:spAutoFit/>
          </a:bodyPr>
          <a:lstStyle/>
          <a:p>
            <a:pPr algn="just"/>
            <a:r>
              <a:rPr lang="en-US" sz="1200" b="1" i="1" dirty="0"/>
              <a:t>This limits the possible injection phases (i.e. the phase of the electrons that is possible to capture)</a:t>
            </a:r>
          </a:p>
        </p:txBody>
      </p:sp>
      <p:sp>
        <p:nvSpPr>
          <p:cNvPr id="10" name="Freccia angolare in su 9"/>
          <p:cNvSpPr/>
          <p:nvPr/>
        </p:nvSpPr>
        <p:spPr>
          <a:xfrm rot="5400000" flipV="1">
            <a:off x="4700151" y="1970295"/>
            <a:ext cx="1063703" cy="1151999"/>
          </a:xfrm>
          <a:prstGeom prst="bentUpArrow">
            <a:avLst>
              <a:gd name="adj1" fmla="val 12358"/>
              <a:gd name="adj2" fmla="val 1741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2698455" y="4768022"/>
            <a:ext cx="1707950" cy="307777"/>
          </a:xfrm>
          <a:prstGeom prst="rect">
            <a:avLst/>
          </a:prstGeom>
          <a:noFill/>
        </p:spPr>
        <p:txBody>
          <a:bodyPr wrap="square" rtlCol="0">
            <a:spAutoFit/>
          </a:bodyPr>
          <a:lstStyle/>
          <a:p>
            <a:r>
              <a:rPr lang="en-US" sz="1400" dirty="0"/>
              <a:t>We always have that</a:t>
            </a:r>
          </a:p>
        </p:txBody>
      </p:sp>
      <p:pic>
        <p:nvPicPr>
          <p:cNvPr id="54" name="Immagine 53"/>
          <p:cNvPicPr>
            <a:picLocks noChangeAspect="1"/>
          </p:cNvPicPr>
          <p:nvPr/>
        </p:nvPicPr>
        <p:blipFill rotWithShape="1">
          <a:blip r:embed="rId13" cstate="print">
            <a:extLst>
              <a:ext uri="{28A0092B-C50C-407E-A947-70E740481C1C}">
                <a14:useLocalDpi xmlns:a14="http://schemas.microsoft.com/office/drawing/2010/main" val="0"/>
              </a:ext>
            </a:extLst>
          </a:blip>
          <a:srcRect l="23690" r="29054"/>
          <a:stretch/>
        </p:blipFill>
        <p:spPr>
          <a:xfrm>
            <a:off x="8555595" y="515963"/>
            <a:ext cx="3636405" cy="2422960"/>
          </a:xfrm>
          <a:prstGeom prst="rect">
            <a:avLst/>
          </a:prstGeom>
        </p:spPr>
      </p:pic>
    </p:spTree>
    <p:extLst>
      <p:ext uri="{BB962C8B-B14F-4D97-AF65-F5344CB8AC3E}">
        <p14:creationId xmlns:p14="http://schemas.microsoft.com/office/powerpoint/2010/main" val="19503284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nodeType="withEffect">
                                  <p:stCondLst>
                                    <p:cond delay="0"/>
                                  </p:stCondLst>
                                  <p:childTnLst>
                                    <p:set>
                                      <p:cBhvr>
                                        <p:cTn id="9" dur="1" fill="hold">
                                          <p:stCondLst>
                                            <p:cond delay="0"/>
                                          </p:stCondLst>
                                        </p:cTn>
                                        <p:tgtEl>
                                          <p:spTgt spid="15369"/>
                                        </p:tgtEl>
                                        <p:attrNameLst>
                                          <p:attrName>style.visibility</p:attrName>
                                        </p:attrNameLst>
                                      </p:cBhvr>
                                      <p:to>
                                        <p:strVal val="visible"/>
                                      </p:to>
                                    </p:set>
                                    <p:animEffect transition="in" filter="fade">
                                      <p:cBhvr>
                                        <p:cTn id="10" dur="500"/>
                                        <p:tgtEl>
                                          <p:spTgt spid="153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0"/>
                                        </p:tgtEl>
                                        <p:attrNameLst>
                                          <p:attrName>style.visibility</p:attrName>
                                        </p:attrNameLst>
                                      </p:cBhvr>
                                      <p:to>
                                        <p:strVal val="visible"/>
                                      </p:to>
                                    </p:set>
                                    <p:animEffect transition="in" filter="fade">
                                      <p:cBhvr>
                                        <p:cTn id="24" dur="500"/>
                                        <p:tgtEl>
                                          <p:spTgt spid="10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500"/>
                                        <p:tgtEl>
                                          <p:spTgt spid="94"/>
                                        </p:tgtEl>
                                      </p:cBhvr>
                                    </p:animEffect>
                                  </p:childTnLst>
                                </p:cTn>
                              </p:par>
                              <p:par>
                                <p:cTn id="65" presetID="10"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500"/>
                                        <p:tgtEl>
                                          <p:spTgt spid="95"/>
                                        </p:tgtEl>
                                      </p:cBhvr>
                                    </p:animEffect>
                                  </p:childTnLst>
                                </p:cTn>
                              </p:par>
                              <p:par>
                                <p:cTn id="82" presetID="10" presetClass="entr" presetSubtype="0" fill="hold"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500"/>
                                        <p:tgtEl>
                                          <p:spTgt spid="3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7"/>
                                        </p:tgtEl>
                                        <p:attrNameLst>
                                          <p:attrName>style.visibility</p:attrName>
                                        </p:attrNameLst>
                                      </p:cBhvr>
                                      <p:to>
                                        <p:strVal val="visible"/>
                                      </p:to>
                                    </p:set>
                                    <p:animEffect transition="in" filter="fade">
                                      <p:cBhvr>
                                        <p:cTn id="95" dur="500"/>
                                        <p:tgtEl>
                                          <p:spTgt spid="9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500"/>
                                        <p:tgtEl>
                                          <p:spTgt spid="35"/>
                                        </p:tgtEl>
                                      </p:cBhvr>
                                    </p:animEffect>
                                  </p:childTnLst>
                                </p:cTn>
                              </p:par>
                              <p:par>
                                <p:cTn id="99" presetID="10" presetClass="entr" presetSubtype="0" fill="hold"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fade">
                                      <p:cBhvr>
                                        <p:cTn id="106" dur="500"/>
                                        <p:tgtEl>
                                          <p:spTgt spid="55"/>
                                        </p:tgtEl>
                                      </p:cBhvr>
                                    </p:animEffect>
                                  </p:childTnLst>
                                </p:cTn>
                              </p:par>
                              <p:par>
                                <p:cTn id="107" presetID="10" presetClass="entr" presetSubtype="0" fill="hold"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500"/>
                                        <p:tgtEl>
                                          <p:spTgt spid="88"/>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500"/>
                                        <p:tgtEl>
                                          <p:spTgt spid="44"/>
                                        </p:tgtEl>
                                      </p:cBhvr>
                                    </p:animEffect>
                                  </p:childTnLst>
                                </p:cTn>
                              </p:par>
                              <p:par>
                                <p:cTn id="118" presetID="10" presetClass="entr" presetSubtype="0" fill="hold"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nodeType="with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500"/>
                                        <p:tgtEl>
                                          <p:spTgt spid="47"/>
                                        </p:tgtEl>
                                      </p:cBhvr>
                                    </p:animEffect>
                                  </p:childTnLst>
                                </p:cTn>
                              </p:par>
                              <p:par>
                                <p:cTn id="124" presetID="10" presetClass="entr" presetSubtype="0" fill="hold" grpId="2" nodeType="with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500"/>
                                        <p:tgtEl>
                                          <p:spTgt spid="52"/>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path" presetSubtype="0" accel="50000" decel="50000" fill="hold" nodeType="clickEffect">
                                  <p:stCondLst>
                                    <p:cond delay="0"/>
                                  </p:stCondLst>
                                  <p:childTnLst>
                                    <p:animMotion origin="layout" path="M -4.16667E-6 -3.33333E-6 L 0.18091 -3.33333E-6 " pathEditMode="relative" rAng="0" ptsTypes="AA">
                                      <p:cBhvr>
                                        <p:cTn id="133" dur="2000" fill="hold"/>
                                        <p:tgtEl>
                                          <p:spTgt spid="47"/>
                                        </p:tgtEl>
                                        <p:attrNameLst>
                                          <p:attrName>ppt_x</p:attrName>
                                          <p:attrName>ppt_y</p:attrName>
                                        </p:attrNameLst>
                                      </p:cBhvr>
                                      <p:rCtr x="9045" y="0"/>
                                    </p:animMotion>
                                  </p:childTnLst>
                                </p:cTn>
                              </p:par>
                              <p:par>
                                <p:cTn id="134" presetID="42" presetClass="path" presetSubtype="0" accel="50000" decel="50000" fill="hold" grpId="0" nodeType="withEffect">
                                  <p:stCondLst>
                                    <p:cond delay="0"/>
                                  </p:stCondLst>
                                  <p:childTnLst>
                                    <p:animMotion origin="layout" path="M -1.94444E-6 -1.85185E-6 L 0.14184 -0.08287 " pathEditMode="relative" rAng="0" ptsTypes="AA">
                                      <p:cBhvr>
                                        <p:cTn id="135" dur="2000" fill="hold"/>
                                        <p:tgtEl>
                                          <p:spTgt spid="52"/>
                                        </p:tgtEl>
                                        <p:attrNameLst>
                                          <p:attrName>ppt_x</p:attrName>
                                          <p:attrName>ppt_y</p:attrName>
                                        </p:attrNameLst>
                                      </p:cBhvr>
                                      <p:rCtr x="7066" y="-4120"/>
                                    </p:animMotion>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0.18091 3.7037E-6 L 0.29914 3.7037E-6 " pathEditMode="relative" rAng="0" ptsTypes="AA">
                                      <p:cBhvr>
                                        <p:cTn id="139" dur="2000" fill="hold"/>
                                        <p:tgtEl>
                                          <p:spTgt spid="47"/>
                                        </p:tgtEl>
                                        <p:attrNameLst>
                                          <p:attrName>ppt_x</p:attrName>
                                          <p:attrName>ppt_y</p:attrName>
                                        </p:attrNameLst>
                                      </p:cBhvr>
                                      <p:rCtr x="5903" y="0"/>
                                    </p:animMotion>
                                  </p:childTnLst>
                                </p:cTn>
                              </p:par>
                              <p:par>
                                <p:cTn id="140" presetID="42" presetClass="path" presetSubtype="0" accel="50000" decel="50000" fill="hold" grpId="1" nodeType="withEffect">
                                  <p:stCondLst>
                                    <p:cond delay="0"/>
                                  </p:stCondLst>
                                  <p:childTnLst>
                                    <p:animMotion origin="layout" path="M 0.14184 -0.08287 L 0.2599 -0.08287 " pathEditMode="relative" rAng="0" ptsTypes="AA">
                                      <p:cBhvr>
                                        <p:cTn id="141" dur="2000" fill="hold"/>
                                        <p:tgtEl>
                                          <p:spTgt spid="52"/>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0" grpId="0"/>
      <p:bldP spid="100" grpId="0"/>
      <p:bldP spid="102" grpId="0" animBg="1"/>
      <p:bldP spid="93" grpId="0"/>
      <p:bldP spid="97" grpId="0" animBg="1"/>
      <p:bldP spid="101" grpId="0"/>
      <p:bldP spid="33" grpId="0"/>
      <p:bldP spid="94" grpId="0" animBg="1"/>
      <p:bldP spid="95" grpId="0" animBg="1"/>
      <p:bldP spid="34" grpId="0" animBg="1"/>
      <p:bldP spid="35" grpId="0"/>
      <p:bldP spid="39" grpId="0" animBg="1"/>
      <p:bldP spid="44" grpId="0"/>
      <p:bldP spid="52" grpId="0" animBg="1"/>
      <p:bldP spid="52" grpId="1" animBg="1"/>
      <p:bldP spid="52" grpId="2" animBg="1"/>
      <p:bldP spid="64" grpId="0"/>
      <p:bldP spid="2" grpId="0" animBg="1"/>
      <p:bldP spid="6" grpId="0"/>
      <p:bldP spid="40" grpId="0" animBg="1"/>
      <p:bldP spid="45" grpId="0"/>
      <p:bldP spid="46" grpId="0" animBg="1"/>
      <p:bldP spid="53" grpId="0"/>
      <p:bldP spid="10" grpId="0" animBg="1"/>
      <p:bldP spid="55" grpId="0"/>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5367" name="Object 7"/>
          <p:cNvGraphicFramePr>
            <a:graphicFrameLocks noChangeAspect="1"/>
          </p:cNvGraphicFramePr>
          <p:nvPr/>
        </p:nvGraphicFramePr>
        <p:xfrm>
          <a:off x="6435725" y="2506427"/>
          <a:ext cx="4121150" cy="460375"/>
        </p:xfrm>
        <a:graphic>
          <a:graphicData uri="http://schemas.openxmlformats.org/presentationml/2006/ole">
            <mc:AlternateContent xmlns:mc="http://schemas.openxmlformats.org/markup-compatibility/2006">
              <mc:Choice xmlns:v="urn:schemas-microsoft-com:vml" Requires="v">
                <p:oleObj name="Equazione" r:id="rId3" imgW="3543120" imgH="393480" progId="Equation.3">
                  <p:embed/>
                </p:oleObj>
              </mc:Choice>
              <mc:Fallback>
                <p:oleObj name="Equazione" r:id="rId3" imgW="3543120" imgH="393480" progId="Equation.3">
                  <p:embed/>
                  <p:pic>
                    <p:nvPicPr>
                      <p:cNvPr id="15367" name="Object 7"/>
                      <p:cNvPicPr>
                        <a:picLocks noChangeAspect="1" noChangeArrowheads="1"/>
                      </p:cNvPicPr>
                      <p:nvPr/>
                    </p:nvPicPr>
                    <p:blipFill>
                      <a:blip r:embed="rId4"/>
                      <a:srcRect/>
                      <a:stretch>
                        <a:fillRect/>
                      </a:stretch>
                    </p:blipFill>
                    <p:spPr bwMode="auto">
                      <a:xfrm>
                        <a:off x="6435725" y="2506427"/>
                        <a:ext cx="4121150" cy="460375"/>
                      </a:xfrm>
                      <a:prstGeom prst="rect">
                        <a:avLst/>
                      </a:prstGeom>
                      <a:noFill/>
                    </p:spPr>
                  </p:pic>
                </p:oleObj>
              </mc:Fallback>
            </mc:AlternateContent>
          </a:graphicData>
        </a:graphic>
      </p:graphicFrame>
      <p:graphicFrame>
        <p:nvGraphicFramePr>
          <p:cNvPr id="15369" name="Object 9"/>
          <p:cNvGraphicFramePr>
            <a:graphicFrameLocks noChangeAspect="1"/>
          </p:cNvGraphicFramePr>
          <p:nvPr>
            <p:extLst>
              <p:ext uri="{D42A27DB-BD31-4B8C-83A1-F6EECF244321}">
                <p14:modId xmlns:p14="http://schemas.microsoft.com/office/powerpoint/2010/main" val="1498773451"/>
              </p:ext>
            </p:extLst>
          </p:nvPr>
        </p:nvGraphicFramePr>
        <p:xfrm>
          <a:off x="4652262" y="1194111"/>
          <a:ext cx="4483100" cy="434975"/>
        </p:xfrm>
        <a:graphic>
          <a:graphicData uri="http://schemas.openxmlformats.org/presentationml/2006/ole">
            <mc:AlternateContent xmlns:mc="http://schemas.openxmlformats.org/markup-compatibility/2006">
              <mc:Choice xmlns:v="urn:schemas-microsoft-com:vml" Requires="v">
                <p:oleObj name="Equazione" r:id="rId5" imgW="4089240" imgH="393480" progId="Equation.3">
                  <p:embed/>
                </p:oleObj>
              </mc:Choice>
              <mc:Fallback>
                <p:oleObj name="Equazione" r:id="rId5" imgW="4089240" imgH="393480" progId="Equation.3">
                  <p:embed/>
                  <p:pic>
                    <p:nvPicPr>
                      <p:cNvPr id="15369" name="Object 9"/>
                      <p:cNvPicPr>
                        <a:picLocks noChangeAspect="1" noChangeArrowheads="1"/>
                      </p:cNvPicPr>
                      <p:nvPr/>
                    </p:nvPicPr>
                    <p:blipFill>
                      <a:blip r:embed="rId6"/>
                      <a:srcRect/>
                      <a:stretch>
                        <a:fillRect/>
                      </a:stretch>
                    </p:blipFill>
                    <p:spPr bwMode="auto">
                      <a:xfrm>
                        <a:off x="4652262" y="1194111"/>
                        <a:ext cx="4483100" cy="434975"/>
                      </a:xfrm>
                      <a:prstGeom prst="rect">
                        <a:avLst/>
                      </a:prstGeom>
                      <a:noFill/>
                    </p:spPr>
                  </p:pic>
                </p:oleObj>
              </mc:Fallback>
            </mc:AlternateContent>
          </a:graphicData>
        </a:graphic>
      </p:graphicFrame>
      <p:sp>
        <p:nvSpPr>
          <p:cNvPr id="58" name="CasellaDiTesto 57"/>
          <p:cNvSpPr txBox="1"/>
          <p:nvPr/>
        </p:nvSpPr>
        <p:spPr>
          <a:xfrm>
            <a:off x="1518634" y="-29999"/>
            <a:ext cx="9186007" cy="553998"/>
          </a:xfrm>
          <a:prstGeom prst="rect">
            <a:avLst/>
          </a:prstGeom>
          <a:noFill/>
        </p:spPr>
        <p:txBody>
          <a:bodyPr wrap="square" rtlCol="0">
            <a:spAutoFit/>
          </a:bodyPr>
          <a:lstStyle/>
          <a:p>
            <a:pPr algn="ctr"/>
            <a:r>
              <a:rPr lang="en-US" sz="3000" b="1" dirty="0"/>
              <a:t>APPENDIX: PHASE SPLIPPAGE CALCULATIONS</a:t>
            </a:r>
          </a:p>
        </p:txBody>
      </p:sp>
      <p:sp>
        <p:nvSpPr>
          <p:cNvPr id="3" name="CasellaDiTesto 2"/>
          <p:cNvSpPr txBox="1"/>
          <p:nvPr/>
        </p:nvSpPr>
        <p:spPr>
          <a:xfrm>
            <a:off x="110314" y="732594"/>
            <a:ext cx="2314575" cy="738664"/>
          </a:xfrm>
          <a:prstGeom prst="rect">
            <a:avLst/>
          </a:prstGeom>
          <a:noFill/>
        </p:spPr>
        <p:txBody>
          <a:bodyPr wrap="square" rtlCol="0">
            <a:spAutoFit/>
          </a:bodyPr>
          <a:lstStyle/>
          <a:p>
            <a:pPr algn="just"/>
            <a:r>
              <a:rPr lang="en-US" sz="1400" dirty="0"/>
              <a:t>The </a:t>
            </a:r>
            <a:r>
              <a:rPr lang="en-US" sz="1400" b="1" dirty="0"/>
              <a:t>accelerating field </a:t>
            </a:r>
            <a:r>
              <a:rPr lang="en-US" sz="1400" dirty="0"/>
              <a:t>of a TW structure can be expressed by</a:t>
            </a:r>
          </a:p>
        </p:txBody>
      </p:sp>
      <p:graphicFrame>
        <p:nvGraphicFramePr>
          <p:cNvPr id="4" name="Oggetto 3"/>
          <p:cNvGraphicFramePr>
            <a:graphicFrameLocks noChangeAspect="1"/>
          </p:cNvGraphicFramePr>
          <p:nvPr>
            <p:extLst>
              <p:ext uri="{D42A27DB-BD31-4B8C-83A1-F6EECF244321}">
                <p14:modId xmlns:p14="http://schemas.microsoft.com/office/powerpoint/2010/main" val="2971196079"/>
              </p:ext>
            </p:extLst>
          </p:nvPr>
        </p:nvGraphicFramePr>
        <p:xfrm>
          <a:off x="345264" y="1437238"/>
          <a:ext cx="1895475" cy="612775"/>
        </p:xfrm>
        <a:graphic>
          <a:graphicData uri="http://schemas.openxmlformats.org/presentationml/2006/ole">
            <mc:AlternateContent xmlns:mc="http://schemas.openxmlformats.org/markup-compatibility/2006">
              <mc:Choice xmlns:v="urn:schemas-microsoft-com:vml" Requires="v">
                <p:oleObj name="Equazione" r:id="rId7" imgW="1536480" imgH="495000" progId="Equation.3">
                  <p:embed/>
                </p:oleObj>
              </mc:Choice>
              <mc:Fallback>
                <p:oleObj name="Equazione" r:id="rId7" imgW="1536480" imgH="495000" progId="Equation.3">
                  <p:embed/>
                  <p:pic>
                    <p:nvPicPr>
                      <p:cNvPr id="4" name="Oggetto 3"/>
                      <p:cNvPicPr>
                        <a:picLocks noChangeAspect="1" noChangeArrowheads="1"/>
                      </p:cNvPicPr>
                      <p:nvPr/>
                    </p:nvPicPr>
                    <p:blipFill>
                      <a:blip r:embed="rId8"/>
                      <a:srcRect/>
                      <a:stretch>
                        <a:fillRect/>
                      </a:stretch>
                    </p:blipFill>
                    <p:spPr bwMode="auto">
                      <a:xfrm>
                        <a:off x="345264" y="1437238"/>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2637102" y="1044652"/>
            <a:ext cx="1578707"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4377054" y="807063"/>
            <a:ext cx="7814945" cy="307777"/>
          </a:xfrm>
          <a:prstGeom prst="rect">
            <a:avLst/>
          </a:prstGeom>
          <a:noFill/>
        </p:spPr>
        <p:txBody>
          <a:bodyPr wrap="square" rtlCol="0">
            <a:spAutoFit/>
          </a:bodyPr>
          <a:lstStyle/>
          <a:p>
            <a:pPr algn="just"/>
            <a:r>
              <a:rPr lang="en-US" sz="1400" dirty="0"/>
              <a:t>The </a:t>
            </a:r>
            <a:r>
              <a:rPr lang="en-US" sz="1400" b="1" dirty="0"/>
              <a:t>equation of motion of a particle with a position z at time t accelerated by the TW </a:t>
            </a:r>
            <a:r>
              <a:rPr lang="en-US" sz="1400" dirty="0"/>
              <a:t>is then</a:t>
            </a:r>
          </a:p>
        </p:txBody>
      </p:sp>
      <p:cxnSp>
        <p:nvCxnSpPr>
          <p:cNvPr id="10" name="Connettore 2 9"/>
          <p:cNvCxnSpPr/>
          <p:nvPr/>
        </p:nvCxnSpPr>
        <p:spPr>
          <a:xfrm>
            <a:off x="2424889" y="1934404"/>
            <a:ext cx="2518951"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023990" y="1659282"/>
            <a:ext cx="0" cy="19884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4943840" y="1808508"/>
            <a:ext cx="1681714" cy="830997"/>
          </a:xfrm>
          <a:prstGeom prst="rect">
            <a:avLst/>
          </a:prstGeom>
          <a:noFill/>
        </p:spPr>
        <p:txBody>
          <a:bodyPr wrap="square" rtlCol="0">
            <a:spAutoFit/>
          </a:bodyPr>
          <a:lstStyle/>
          <a:p>
            <a:pPr algn="just"/>
            <a:r>
              <a:rPr lang="en-US" sz="1200" dirty="0"/>
              <a:t>This is </a:t>
            </a:r>
            <a:r>
              <a:rPr lang="en-US" sz="1200" b="1" dirty="0"/>
              <a:t>the phase of the TW wave seen by the particle at a certain time t and position z</a:t>
            </a:r>
          </a:p>
        </p:txBody>
      </p:sp>
      <p:sp>
        <p:nvSpPr>
          <p:cNvPr id="69" name="Freccia a destra 68"/>
          <p:cNvSpPr/>
          <p:nvPr/>
        </p:nvSpPr>
        <p:spPr>
          <a:xfrm>
            <a:off x="6689957" y="1961426"/>
            <a:ext cx="1926043"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asellaDiTesto 69"/>
          <p:cNvSpPr txBox="1"/>
          <p:nvPr/>
        </p:nvSpPr>
        <p:spPr>
          <a:xfrm>
            <a:off x="8708397" y="1858129"/>
            <a:ext cx="1848478" cy="461665"/>
          </a:xfrm>
          <a:prstGeom prst="rect">
            <a:avLst/>
          </a:prstGeom>
          <a:noFill/>
        </p:spPr>
        <p:txBody>
          <a:bodyPr wrap="square" rtlCol="0">
            <a:spAutoFit/>
          </a:bodyPr>
          <a:lstStyle/>
          <a:p>
            <a:pPr algn="just"/>
            <a:r>
              <a:rPr lang="en-US" sz="1200" dirty="0"/>
              <a:t>The </a:t>
            </a:r>
            <a:r>
              <a:rPr lang="en-US" sz="1200" b="1" dirty="0"/>
              <a:t>phase motion during acceleration</a:t>
            </a:r>
            <a:r>
              <a:rPr lang="en-US" sz="1200" dirty="0"/>
              <a:t> is then</a:t>
            </a:r>
          </a:p>
        </p:txBody>
      </p:sp>
      <p:sp>
        <p:nvSpPr>
          <p:cNvPr id="61" name="CasellaDiTesto 60"/>
          <p:cNvSpPr txBox="1"/>
          <p:nvPr/>
        </p:nvSpPr>
        <p:spPr>
          <a:xfrm>
            <a:off x="8023566" y="2967336"/>
            <a:ext cx="2633322" cy="461665"/>
          </a:xfrm>
          <a:prstGeom prst="rect">
            <a:avLst/>
          </a:prstGeom>
          <a:noFill/>
        </p:spPr>
        <p:txBody>
          <a:bodyPr wrap="square" rtlCol="0">
            <a:spAutoFit/>
          </a:bodyPr>
          <a:lstStyle/>
          <a:p>
            <a:pPr algn="just"/>
            <a:r>
              <a:rPr lang="en-US" sz="1200" dirty="0"/>
              <a:t>The phase of the wave “seen” by the particle always increase because </a:t>
            </a:r>
            <a:r>
              <a:rPr lang="en-US" sz="1200" dirty="0">
                <a:sym typeface="Symbol"/>
              </a:rPr>
              <a:t>&lt;1.</a:t>
            </a:r>
            <a:endParaRPr lang="en-US" sz="1200" dirty="0"/>
          </a:p>
        </p:txBody>
      </p:sp>
      <p:sp>
        <p:nvSpPr>
          <p:cNvPr id="80" name="CasellaDiTesto 79"/>
          <p:cNvSpPr txBox="1"/>
          <p:nvPr/>
        </p:nvSpPr>
        <p:spPr>
          <a:xfrm>
            <a:off x="1498188" y="2948730"/>
            <a:ext cx="2314575" cy="523220"/>
          </a:xfrm>
          <a:prstGeom prst="rect">
            <a:avLst/>
          </a:prstGeom>
          <a:noFill/>
        </p:spPr>
        <p:txBody>
          <a:bodyPr wrap="square" rtlCol="0">
            <a:spAutoFit/>
          </a:bodyPr>
          <a:lstStyle/>
          <a:p>
            <a:pPr algn="just"/>
            <a:r>
              <a:rPr lang="en-US" sz="1400" dirty="0"/>
              <a:t>It is useful to find which is the relation between </a:t>
            </a:r>
            <a:r>
              <a:rPr lang="en-US" sz="1400" dirty="0">
                <a:sym typeface="Symbol"/>
              </a:rPr>
              <a:t> and </a:t>
            </a:r>
            <a:endParaRPr lang="en-US" sz="1400" dirty="0"/>
          </a:p>
        </p:txBody>
      </p:sp>
      <p:graphicFrame>
        <p:nvGraphicFramePr>
          <p:cNvPr id="81" name="Oggetto 80"/>
          <p:cNvGraphicFramePr>
            <a:graphicFrameLocks noChangeAspect="1"/>
          </p:cNvGraphicFramePr>
          <p:nvPr>
            <p:extLst>
              <p:ext uri="{D42A27DB-BD31-4B8C-83A1-F6EECF244321}">
                <p14:modId xmlns:p14="http://schemas.microsoft.com/office/powerpoint/2010/main" val="3392683814"/>
              </p:ext>
            </p:extLst>
          </p:nvPr>
        </p:nvGraphicFramePr>
        <p:xfrm>
          <a:off x="2043113" y="3600450"/>
          <a:ext cx="7727726" cy="608186"/>
        </p:xfrm>
        <a:graphic>
          <a:graphicData uri="http://schemas.openxmlformats.org/presentationml/2006/ole">
            <mc:AlternateContent xmlns:mc="http://schemas.openxmlformats.org/markup-compatibility/2006">
              <mc:Choice xmlns:v="urn:schemas-microsoft-com:vml" Requires="v">
                <p:oleObj name="Equazione" r:id="rId9" imgW="6184800" imgH="482400" progId="Equation.3">
                  <p:embed/>
                </p:oleObj>
              </mc:Choice>
              <mc:Fallback>
                <p:oleObj name="Equazione" r:id="rId9" imgW="6184800" imgH="482400" progId="Equation.3">
                  <p:embed/>
                  <p:pic>
                    <p:nvPicPr>
                      <p:cNvPr id="81" name="Oggetto 80"/>
                      <p:cNvPicPr>
                        <a:picLocks noChangeAspect="1" noChangeArrowheads="1"/>
                      </p:cNvPicPr>
                      <p:nvPr/>
                    </p:nvPicPr>
                    <p:blipFill>
                      <a:blip r:embed="rId10"/>
                      <a:srcRect/>
                      <a:stretch>
                        <a:fillRect/>
                      </a:stretch>
                    </p:blipFill>
                    <p:spPr bwMode="auto">
                      <a:xfrm>
                        <a:off x="2043113" y="3600450"/>
                        <a:ext cx="7727726" cy="608186"/>
                      </a:xfrm>
                      <a:prstGeom prst="rect">
                        <a:avLst/>
                      </a:prstGeom>
                      <a:noFill/>
                      <a:ln>
                        <a:noFill/>
                      </a:ln>
                    </p:spPr>
                  </p:pic>
                </p:oleObj>
              </mc:Fallback>
            </mc:AlternateContent>
          </a:graphicData>
        </a:graphic>
      </p:graphicFrame>
      <p:graphicFrame>
        <p:nvGraphicFramePr>
          <p:cNvPr id="82" name="Oggetto 81"/>
          <p:cNvGraphicFramePr>
            <a:graphicFrameLocks noChangeAspect="1"/>
          </p:cNvGraphicFramePr>
          <p:nvPr>
            <p:extLst>
              <p:ext uri="{D42A27DB-BD31-4B8C-83A1-F6EECF244321}">
                <p14:modId xmlns:p14="http://schemas.microsoft.com/office/powerpoint/2010/main" val="995666475"/>
              </p:ext>
            </p:extLst>
          </p:nvPr>
        </p:nvGraphicFramePr>
        <p:xfrm>
          <a:off x="5175471" y="5590695"/>
          <a:ext cx="4721457" cy="840701"/>
        </p:xfrm>
        <a:graphic>
          <a:graphicData uri="http://schemas.openxmlformats.org/presentationml/2006/ole">
            <mc:AlternateContent xmlns:mc="http://schemas.openxmlformats.org/markup-compatibility/2006">
              <mc:Choice xmlns:v="urn:schemas-microsoft-com:vml" Requires="v">
                <p:oleObj name="Equazione" r:id="rId11" imgW="3022560" imgH="533160" progId="Equation.3">
                  <p:embed/>
                </p:oleObj>
              </mc:Choice>
              <mc:Fallback>
                <p:oleObj name="Equazione" r:id="rId11" imgW="3022560" imgH="533160" progId="Equation.3">
                  <p:embed/>
                  <p:pic>
                    <p:nvPicPr>
                      <p:cNvPr id="82" name="Oggetto 81"/>
                      <p:cNvPicPr>
                        <a:picLocks noChangeAspect="1" noChangeArrowheads="1"/>
                      </p:cNvPicPr>
                      <p:nvPr/>
                    </p:nvPicPr>
                    <p:blipFill>
                      <a:blip r:embed="rId12"/>
                      <a:srcRect/>
                      <a:stretch>
                        <a:fillRect/>
                      </a:stretch>
                    </p:blipFill>
                    <p:spPr bwMode="auto">
                      <a:xfrm>
                        <a:off x="5175471" y="5590695"/>
                        <a:ext cx="4721457" cy="840701"/>
                      </a:xfrm>
                      <a:prstGeom prst="rect">
                        <a:avLst/>
                      </a:prstGeom>
                      <a:noFill/>
                      <a:ln w="25400">
                        <a:noFill/>
                        <a:miter lim="800000"/>
                        <a:headEnd/>
                        <a:tailEnd/>
                      </a:ln>
                    </p:spPr>
                  </p:pic>
                </p:oleObj>
              </mc:Fallback>
            </mc:AlternateContent>
          </a:graphicData>
        </a:graphic>
      </p:graphicFrame>
      <p:sp>
        <p:nvSpPr>
          <p:cNvPr id="96" name="Freccia a destra 95"/>
          <p:cNvSpPr/>
          <p:nvPr/>
        </p:nvSpPr>
        <p:spPr>
          <a:xfrm rot="5400000">
            <a:off x="6865065" y="4653544"/>
            <a:ext cx="885221" cy="457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110314" y="4486276"/>
            <a:ext cx="6579643" cy="738664"/>
          </a:xfrm>
          <a:prstGeom prst="rect">
            <a:avLst/>
          </a:prstGeom>
        </p:spPr>
        <p:txBody>
          <a:bodyPr wrap="square">
            <a:spAutoFit/>
          </a:bodyPr>
          <a:lstStyle/>
          <a:p>
            <a:pPr algn="just"/>
            <a:r>
              <a:rPr lang="en-US" sz="1400" dirty="0"/>
              <a:t>We can integrate both sides between the initial and the final condition to find the dependence of phase on velocity during the acceleration process (using, as example, the new variable </a:t>
            </a:r>
            <a:r>
              <a:rPr lang="en-US" sz="1400" dirty="0">
                <a:sym typeface="Symbol" panose="05050102010706020507" pitchFamily="18" charset="2"/>
              </a:rPr>
              <a:t>=cos)</a:t>
            </a:r>
            <a:endParaRPr lang="en-US" sz="1400" dirty="0"/>
          </a:p>
        </p:txBody>
      </p:sp>
    </p:spTree>
    <p:extLst>
      <p:ext uri="{BB962C8B-B14F-4D97-AF65-F5344CB8AC3E}">
        <p14:creationId xmlns:p14="http://schemas.microsoft.com/office/powerpoint/2010/main" val="36449292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fade">
                                      <p:cBhvr>
                                        <p:cTn id="15" dur="500"/>
                                        <p:tgtEl>
                                          <p:spTgt spid="59"/>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15369"/>
                                        </p:tgtEl>
                                        <p:attrNameLst>
                                          <p:attrName>style.visibility</p:attrName>
                                        </p:attrNameLst>
                                      </p:cBhvr>
                                      <p:to>
                                        <p:strVal val="visible"/>
                                      </p:to>
                                    </p:set>
                                    <p:animEffect transition="in" filter="fade">
                                      <p:cBhvr>
                                        <p:cTn id="21" dur="500"/>
                                        <p:tgtEl>
                                          <p:spTgt spid="1536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15367"/>
                                        </p:tgtEl>
                                        <p:attrNameLst>
                                          <p:attrName>style.visibility</p:attrName>
                                        </p:attrNameLst>
                                      </p:cBhvr>
                                      <p:to>
                                        <p:strVal val="visible"/>
                                      </p:to>
                                    </p:set>
                                    <p:animEffect transition="in" filter="fade">
                                      <p:cBhvr>
                                        <p:cTn id="30" dur="500"/>
                                        <p:tgtEl>
                                          <p:spTgt spid="1536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par>
                                <p:cTn id="34" presetID="10" presetClass="entr" presetSubtype="0"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500"/>
                                        <p:tgtEl>
                                          <p:spTgt spid="8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6"/>
                                        </p:tgtEl>
                                        <p:attrNameLst>
                                          <p:attrName>style.visibility</p:attrName>
                                        </p:attrNameLst>
                                      </p:cBhvr>
                                      <p:to>
                                        <p:strVal val="visible"/>
                                      </p:to>
                                    </p:set>
                                    <p:animEffect transition="in" filter="fade">
                                      <p:cBhvr>
                                        <p:cTn id="39" dur="500"/>
                                        <p:tgtEl>
                                          <p:spTgt spid="96"/>
                                        </p:tgtEl>
                                      </p:cBhvr>
                                    </p:animEffect>
                                  </p:childTnLst>
                                </p:cTn>
                              </p:par>
                              <p:par>
                                <p:cTn id="40" presetID="10" presetClass="entr" presetSubtype="0"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4" grpId="0"/>
      <p:bldP spid="69" grpId="0" animBg="1"/>
      <p:bldP spid="70" grpId="0"/>
      <p:bldP spid="61" grpId="0"/>
      <p:bldP spid="80" grpId="0"/>
      <p:bldP spid="9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Immagine 78"/>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8315615" y="1849102"/>
            <a:ext cx="3852103" cy="3245414"/>
          </a:xfrm>
          <a:prstGeom prst="rect">
            <a:avLst/>
          </a:prstGeom>
        </p:spPr>
      </p:pic>
      <p:pic>
        <p:nvPicPr>
          <p:cNvPr id="78" name="Immagine 77"/>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166677" y="1903072"/>
            <a:ext cx="3852103" cy="3245414"/>
          </a:xfrm>
          <a:prstGeom prst="rect">
            <a:avLst/>
          </a:prstGeom>
        </p:spPr>
      </p:pic>
      <p:sp>
        <p:nvSpPr>
          <p:cNvPr id="28" name="CasellaDiTesto 27"/>
          <p:cNvSpPr txBox="1"/>
          <p:nvPr/>
        </p:nvSpPr>
        <p:spPr>
          <a:xfrm>
            <a:off x="1518634" y="-35003"/>
            <a:ext cx="9186007" cy="1015663"/>
          </a:xfrm>
          <a:prstGeom prst="rect">
            <a:avLst/>
          </a:prstGeom>
          <a:noFill/>
        </p:spPr>
        <p:txBody>
          <a:bodyPr wrap="square" rtlCol="0">
            <a:spAutoFit/>
          </a:bodyPr>
          <a:lstStyle/>
          <a:p>
            <a:pPr algn="ctr"/>
            <a:r>
              <a:rPr lang="en-US" sz="3000" b="1" dirty="0"/>
              <a:t>LONGITUDINAL DYNAMICS OF LOW ENERGY ELECTRONS: CAPTURE EFFICIENCY AND BUNCH COMPRESSION</a:t>
            </a:r>
          </a:p>
        </p:txBody>
      </p:sp>
      <p:graphicFrame>
        <p:nvGraphicFramePr>
          <p:cNvPr id="30" name="Oggetto 29"/>
          <p:cNvGraphicFramePr>
            <a:graphicFrameLocks noChangeAspect="1"/>
          </p:cNvGraphicFramePr>
          <p:nvPr>
            <p:extLst>
              <p:ext uri="{D42A27DB-BD31-4B8C-83A1-F6EECF244321}">
                <p14:modId xmlns:p14="http://schemas.microsoft.com/office/powerpoint/2010/main" val="3641863913"/>
              </p:ext>
            </p:extLst>
          </p:nvPr>
        </p:nvGraphicFramePr>
        <p:xfrm>
          <a:off x="3109698" y="5459564"/>
          <a:ext cx="1955800" cy="703262"/>
        </p:xfrm>
        <a:graphic>
          <a:graphicData uri="http://schemas.openxmlformats.org/presentationml/2006/ole">
            <mc:AlternateContent xmlns:mc="http://schemas.openxmlformats.org/markup-compatibility/2006">
              <mc:Choice xmlns:v="urn:schemas-microsoft-com:vml" Requires="v">
                <p:oleObj name="Equazione" r:id="rId3" imgW="1244520" imgH="444240" progId="Equation.3">
                  <p:embed/>
                </p:oleObj>
              </mc:Choice>
              <mc:Fallback>
                <p:oleObj name="Equazione" r:id="rId3" imgW="1244520" imgH="444240" progId="Equation.3">
                  <p:embed/>
                  <p:pic>
                    <p:nvPicPr>
                      <p:cNvPr id="30" name="Oggetto 29"/>
                      <p:cNvPicPr>
                        <a:picLocks noChangeAspect="1" noChangeArrowheads="1"/>
                      </p:cNvPicPr>
                      <p:nvPr/>
                    </p:nvPicPr>
                    <p:blipFill>
                      <a:blip r:embed="rId4"/>
                      <a:srcRect/>
                      <a:stretch>
                        <a:fillRect/>
                      </a:stretch>
                    </p:blipFill>
                    <p:spPr bwMode="auto">
                      <a:xfrm>
                        <a:off x="3109698" y="5459564"/>
                        <a:ext cx="1955800" cy="703262"/>
                      </a:xfrm>
                      <a:prstGeom prst="rect">
                        <a:avLst/>
                      </a:prstGeom>
                      <a:solidFill>
                        <a:srgbClr val="FFC000"/>
                      </a:solidFill>
                      <a:ln>
                        <a:noFill/>
                      </a:ln>
                    </p:spPr>
                  </p:pic>
                </p:oleObj>
              </mc:Fallback>
            </mc:AlternateContent>
          </a:graphicData>
        </a:graphic>
      </p:graphicFrame>
      <p:cxnSp>
        <p:nvCxnSpPr>
          <p:cNvPr id="17" name="Connettore 2 16"/>
          <p:cNvCxnSpPr/>
          <p:nvPr/>
        </p:nvCxnSpPr>
        <p:spPr>
          <a:xfrm flipV="1">
            <a:off x="5336947" y="5879420"/>
            <a:ext cx="2838404" cy="27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6139105" y="5117307"/>
            <a:ext cx="1" cy="12932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igura a mano libera 23"/>
          <p:cNvSpPr/>
          <p:nvPr/>
        </p:nvSpPr>
        <p:spPr>
          <a:xfrm flipH="1">
            <a:off x="5282084" y="5311459"/>
            <a:ext cx="3133011" cy="1062636"/>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 name="connsiteX0" fmla="*/ 0 w 2137871"/>
              <a:gd name="connsiteY0" fmla="*/ 656872 h 1235457"/>
              <a:gd name="connsiteX1" fmla="*/ 658368 w 2137871"/>
              <a:gd name="connsiteY1" fmla="*/ 1214656 h 1235457"/>
              <a:gd name="connsiteX2" fmla="*/ 1472184 w 2137871"/>
              <a:gd name="connsiteY2" fmla="*/ 7648 h 1235457"/>
              <a:gd name="connsiteX3" fmla="*/ 2137871 w 2137871"/>
              <a:gd name="connsiteY3" fmla="*/ 1042533 h 1235457"/>
              <a:gd name="connsiteX0" fmla="*/ 0 w 2137871"/>
              <a:gd name="connsiteY0" fmla="*/ 665754 h 1244785"/>
              <a:gd name="connsiteX1" fmla="*/ 658368 w 2137871"/>
              <a:gd name="connsiteY1" fmla="*/ 1223538 h 1244785"/>
              <a:gd name="connsiteX2" fmla="*/ 1543413 w 2137871"/>
              <a:gd name="connsiteY2" fmla="*/ 7565 h 1244785"/>
              <a:gd name="connsiteX3" fmla="*/ 2137871 w 2137871"/>
              <a:gd name="connsiteY3" fmla="*/ 1051415 h 1244785"/>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Lst>
            <a:ahLst/>
            <a:cxnLst>
              <a:cxn ang="0">
                <a:pos x="connsiteX0" y="connsiteY0"/>
              </a:cxn>
              <a:cxn ang="0">
                <a:pos x="connsiteX1" y="connsiteY1"/>
              </a:cxn>
              <a:cxn ang="0">
                <a:pos x="connsiteX2" y="connsiteY2"/>
              </a:cxn>
              <a:cxn ang="0">
                <a:pos x="connsiteX3" y="connsiteY3"/>
              </a:cxn>
            </a:cxnLst>
            <a:rect l="l" t="t" r="r" b="b"/>
            <a:pathLst>
              <a:path w="2137871" h="1237347">
                <a:moveTo>
                  <a:pt x="0" y="658316"/>
                </a:moveTo>
                <a:cubicBezTo>
                  <a:pt x="206502" y="991310"/>
                  <a:pt x="401133" y="1325798"/>
                  <a:pt x="658368" y="1216100"/>
                </a:cubicBezTo>
                <a:cubicBezTo>
                  <a:pt x="915604" y="1106402"/>
                  <a:pt x="1298017" y="10885"/>
                  <a:pt x="1543413" y="127"/>
                </a:cubicBezTo>
                <a:cubicBezTo>
                  <a:pt x="1746073" y="-10631"/>
                  <a:pt x="1984709" y="669073"/>
                  <a:pt x="2137871" y="1043977"/>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6357170" y="5229670"/>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Figura a mano libera 39"/>
          <p:cNvSpPr/>
          <p:nvPr/>
        </p:nvSpPr>
        <p:spPr>
          <a:xfrm>
            <a:off x="5346380" y="5335702"/>
            <a:ext cx="543147"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igura a mano libera 40"/>
          <p:cNvSpPr/>
          <p:nvPr/>
        </p:nvSpPr>
        <p:spPr>
          <a:xfrm>
            <a:off x="6200750" y="4873518"/>
            <a:ext cx="234333"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ttangolo 41"/>
          <p:cNvSpPr/>
          <p:nvPr/>
        </p:nvSpPr>
        <p:spPr>
          <a:xfrm>
            <a:off x="5188309" y="4994428"/>
            <a:ext cx="657552" cy="369332"/>
          </a:xfrm>
          <a:prstGeom prst="rect">
            <a:avLst/>
          </a:prstGeom>
        </p:spPr>
        <p:txBody>
          <a:bodyPr wrap="none">
            <a:spAutoFit/>
          </a:bodyPr>
          <a:lstStyle/>
          <a:p>
            <a:r>
              <a:rPr lang="it-IT" i="1" dirty="0">
                <a:sym typeface="Symbol"/>
              </a:rPr>
              <a:t></a:t>
            </a:r>
            <a:r>
              <a:rPr lang="it-IT" i="1" baseline="-25000" dirty="0">
                <a:sym typeface="Symbol"/>
              </a:rPr>
              <a:t>in</a:t>
            </a:r>
            <a:r>
              <a:rPr lang="it-IT" i="1" dirty="0">
                <a:sym typeface="Symbol"/>
              </a:rPr>
              <a:t>&lt;1</a:t>
            </a:r>
            <a:endParaRPr lang="en-US" dirty="0"/>
          </a:p>
        </p:txBody>
      </p:sp>
      <p:sp>
        <p:nvSpPr>
          <p:cNvPr id="43" name="Rettangolo 42"/>
          <p:cNvSpPr/>
          <p:nvPr/>
        </p:nvSpPr>
        <p:spPr>
          <a:xfrm>
            <a:off x="6408308" y="4865122"/>
            <a:ext cx="704039" cy="369332"/>
          </a:xfrm>
          <a:prstGeom prst="rect">
            <a:avLst/>
          </a:prstGeom>
        </p:spPr>
        <p:txBody>
          <a:bodyPr wrap="none">
            <a:spAutoFit/>
          </a:bodyPr>
          <a:lstStyle/>
          <a:p>
            <a:r>
              <a:rPr lang="it-IT" i="1" dirty="0">
                <a:sym typeface="Symbol"/>
              </a:rPr>
              <a:t></a:t>
            </a:r>
            <a:r>
              <a:rPr lang="it-IT" i="1" baseline="-25000" dirty="0">
                <a:sym typeface="Symbol"/>
              </a:rPr>
              <a:t>fin</a:t>
            </a:r>
            <a:r>
              <a:rPr lang="it-IT" i="1" dirty="0">
                <a:sym typeface="Symbol"/>
              </a:rPr>
              <a:t>=1</a:t>
            </a:r>
            <a:endParaRPr lang="en-US" dirty="0"/>
          </a:p>
        </p:txBody>
      </p:sp>
      <p:sp>
        <p:nvSpPr>
          <p:cNvPr id="44" name="Freccia a destra 43"/>
          <p:cNvSpPr/>
          <p:nvPr/>
        </p:nvSpPr>
        <p:spPr>
          <a:xfrm rot="19171992">
            <a:off x="5675001" y="5149080"/>
            <a:ext cx="522331" cy="12413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7893112" y="5465160"/>
            <a:ext cx="304892" cy="369332"/>
          </a:xfrm>
          <a:prstGeom prst="rect">
            <a:avLst/>
          </a:prstGeom>
          <a:noFill/>
        </p:spPr>
        <p:txBody>
          <a:bodyPr wrap="none" rtlCol="0">
            <a:spAutoFit/>
          </a:bodyPr>
          <a:lstStyle/>
          <a:p>
            <a:r>
              <a:rPr lang="en-US" dirty="0">
                <a:sym typeface="Symbol"/>
              </a:rPr>
              <a:t></a:t>
            </a:r>
            <a:endParaRPr lang="en-US" dirty="0"/>
          </a:p>
        </p:txBody>
      </p:sp>
      <p:sp>
        <p:nvSpPr>
          <p:cNvPr id="35" name="Rectangle 11"/>
          <p:cNvSpPr>
            <a:spLocks noChangeArrowheads="1"/>
          </p:cNvSpPr>
          <p:nvPr/>
        </p:nvSpPr>
        <p:spPr bwMode="auto">
          <a:xfrm>
            <a:off x="0" y="978652"/>
            <a:ext cx="121920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en-US" sz="1400" dirty="0"/>
              <a:t>During the capture process, as the injected beam moves up to the crest, the beam is also bunched, which is caused by </a:t>
            </a:r>
            <a:r>
              <a:rPr lang="en-US" sz="1400" b="1" dirty="0"/>
              <a:t>velocity modulation</a:t>
            </a:r>
            <a:r>
              <a:rPr lang="en-US" sz="1400" dirty="0"/>
              <a:t> (velocity bunching). This mechanism can be used to compress the electron bunches (FEL applications).</a:t>
            </a:r>
          </a:p>
        </p:txBody>
      </p:sp>
      <p:sp>
        <p:nvSpPr>
          <p:cNvPr id="5" name="CasellaDiTesto 4"/>
          <p:cNvSpPr txBox="1"/>
          <p:nvPr/>
        </p:nvSpPr>
        <p:spPr>
          <a:xfrm>
            <a:off x="3090868" y="5007566"/>
            <a:ext cx="2058577" cy="338554"/>
          </a:xfrm>
          <a:prstGeom prst="rect">
            <a:avLst/>
          </a:prstGeom>
          <a:noFill/>
        </p:spPr>
        <p:txBody>
          <a:bodyPr wrap="none" rtlCol="0">
            <a:spAutoFit/>
          </a:bodyPr>
          <a:lstStyle/>
          <a:p>
            <a:r>
              <a:rPr lang="it-IT" sz="1600" dirty="0" err="1"/>
              <a:t>Bunch</a:t>
            </a:r>
            <a:r>
              <a:rPr lang="it-IT" sz="1600" dirty="0"/>
              <a:t> </a:t>
            </a:r>
            <a:r>
              <a:rPr lang="it-IT" sz="1600" dirty="0" err="1"/>
              <a:t>lenght</a:t>
            </a:r>
            <a:r>
              <a:rPr lang="it-IT" sz="1600" dirty="0"/>
              <a:t> </a:t>
            </a:r>
            <a:r>
              <a:rPr lang="it-IT" sz="1600" dirty="0" err="1"/>
              <a:t>variation</a:t>
            </a:r>
            <a:endParaRPr lang="it-IT" sz="1600" dirty="0"/>
          </a:p>
        </p:txBody>
      </p:sp>
      <p:sp>
        <p:nvSpPr>
          <p:cNvPr id="49" name="CasellaDiTesto 48"/>
          <p:cNvSpPr txBox="1"/>
          <p:nvPr/>
        </p:nvSpPr>
        <p:spPr>
          <a:xfrm>
            <a:off x="681487" y="3529519"/>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sp>
        <p:nvSpPr>
          <p:cNvPr id="39" name="Figura a mano libera 38"/>
          <p:cNvSpPr/>
          <p:nvPr/>
        </p:nvSpPr>
        <p:spPr>
          <a:xfrm>
            <a:off x="2268382" y="4269535"/>
            <a:ext cx="968067"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igura a mano libera 44"/>
          <p:cNvSpPr/>
          <p:nvPr/>
        </p:nvSpPr>
        <p:spPr>
          <a:xfrm rot="5400000">
            <a:off x="715583" y="2661805"/>
            <a:ext cx="365346" cy="48339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diritto 20"/>
          <p:cNvCxnSpPr>
            <a:stCxn id="39" idx="0"/>
          </p:cNvCxnSpPr>
          <p:nvPr/>
        </p:nvCxnSpPr>
        <p:spPr>
          <a:xfrm flipV="1">
            <a:off x="2268381" y="3082808"/>
            <a:ext cx="0" cy="1668385"/>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a:xfrm flipV="1">
            <a:off x="3236448" y="2719286"/>
            <a:ext cx="0" cy="2034811"/>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flipH="1">
            <a:off x="656560" y="3093465"/>
            <a:ext cx="1611821"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a:xfrm flipH="1">
            <a:off x="656560" y="2720829"/>
            <a:ext cx="2579889"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0" name="Figura a mano libera 49"/>
          <p:cNvSpPr/>
          <p:nvPr/>
        </p:nvSpPr>
        <p:spPr>
          <a:xfrm>
            <a:off x="8832001" y="4215566"/>
            <a:ext cx="3181662" cy="484559"/>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Lst>
            <a:ahLst/>
            <a:cxnLst>
              <a:cxn ang="0">
                <a:pos x="connsiteX0" y="connsiteY0"/>
              </a:cxn>
              <a:cxn ang="0">
                <a:pos x="connsiteX1" y="connsiteY1"/>
              </a:cxn>
              <a:cxn ang="0">
                <a:pos x="connsiteX2" y="connsiteY2"/>
              </a:cxn>
              <a:cxn ang="0">
                <a:pos x="connsiteX3" y="connsiteY3"/>
              </a:cxn>
            </a:cxnLst>
            <a:rect l="l" t="t" r="r" b="b"/>
            <a:pathLst>
              <a:path w="586740" h="636270">
                <a:moveTo>
                  <a:pt x="0" y="632460"/>
                </a:moveTo>
                <a:cubicBezTo>
                  <a:pt x="28724" y="6013"/>
                  <a:pt x="153670" y="7620"/>
                  <a:pt x="300990" y="0"/>
                </a:cubicBezTo>
                <a:cubicBezTo>
                  <a:pt x="434340" y="2540"/>
                  <a:pt x="529500" y="-2371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Connettore diritto 50"/>
          <p:cNvCxnSpPr/>
          <p:nvPr/>
        </p:nvCxnSpPr>
        <p:spPr>
          <a:xfrm flipV="1">
            <a:off x="9879578" y="1886609"/>
            <a:ext cx="0" cy="2792326"/>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a:xfrm flipV="1">
            <a:off x="11004306" y="1830814"/>
            <a:ext cx="0" cy="2840348"/>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9" name="Rettangolo 68"/>
          <p:cNvSpPr/>
          <p:nvPr/>
        </p:nvSpPr>
        <p:spPr>
          <a:xfrm>
            <a:off x="8832001" y="4052740"/>
            <a:ext cx="1047578" cy="930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Rettangolo 69"/>
          <p:cNvSpPr/>
          <p:nvPr/>
        </p:nvSpPr>
        <p:spPr>
          <a:xfrm>
            <a:off x="11016325" y="4215567"/>
            <a:ext cx="997338" cy="7679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2" name="Connettore diritto 71"/>
          <p:cNvCxnSpPr>
            <a:cxnSpLocks/>
            <a:stCxn id="69" idx="2"/>
          </p:cNvCxnSpPr>
          <p:nvPr/>
        </p:nvCxnSpPr>
        <p:spPr>
          <a:xfrm>
            <a:off x="9355790" y="4983520"/>
            <a:ext cx="1066686" cy="122986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Connettore diritto 73"/>
          <p:cNvCxnSpPr>
            <a:cxnSpLocks/>
            <a:stCxn id="70" idx="2"/>
          </p:cNvCxnSpPr>
          <p:nvPr/>
        </p:nvCxnSpPr>
        <p:spPr>
          <a:xfrm flipH="1">
            <a:off x="10422477" y="4983519"/>
            <a:ext cx="1092517" cy="122986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CasellaDiTesto 74"/>
          <p:cNvSpPr txBox="1"/>
          <p:nvPr/>
        </p:nvSpPr>
        <p:spPr>
          <a:xfrm>
            <a:off x="9420804" y="6228221"/>
            <a:ext cx="2574440" cy="584775"/>
          </a:xfrm>
          <a:prstGeom prst="rect">
            <a:avLst/>
          </a:prstGeom>
          <a:noFill/>
        </p:spPr>
        <p:txBody>
          <a:bodyPr wrap="square" rtlCol="0">
            <a:spAutoFit/>
          </a:bodyPr>
          <a:lstStyle/>
          <a:p>
            <a:pPr algn="just"/>
            <a:r>
              <a:rPr lang="it-IT" sz="1600" dirty="0" err="1"/>
              <a:t>These</a:t>
            </a:r>
            <a:r>
              <a:rPr lang="it-IT" sz="1600" dirty="0"/>
              <a:t> </a:t>
            </a:r>
            <a:r>
              <a:rPr lang="it-IT" sz="1600" dirty="0" err="1"/>
              <a:t>particle</a:t>
            </a:r>
            <a:r>
              <a:rPr lang="it-IT" sz="1600" dirty="0"/>
              <a:t> are </a:t>
            </a:r>
            <a:r>
              <a:rPr lang="it-IT" sz="1600" dirty="0" err="1"/>
              <a:t>lost</a:t>
            </a:r>
            <a:r>
              <a:rPr lang="it-IT" sz="1600" dirty="0"/>
              <a:t> </a:t>
            </a:r>
            <a:r>
              <a:rPr lang="it-IT" sz="1600" dirty="0" err="1"/>
              <a:t>during</a:t>
            </a:r>
            <a:r>
              <a:rPr lang="it-IT" sz="1600" dirty="0"/>
              <a:t> the </a:t>
            </a:r>
            <a:r>
              <a:rPr lang="it-IT" sz="1600" dirty="0" err="1"/>
              <a:t>capture</a:t>
            </a:r>
            <a:r>
              <a:rPr lang="it-IT" sz="1600" dirty="0"/>
              <a:t> </a:t>
            </a:r>
            <a:r>
              <a:rPr lang="it-IT" sz="1600" dirty="0" err="1"/>
              <a:t>process</a:t>
            </a:r>
            <a:endParaRPr lang="it-IT" sz="1600" dirty="0"/>
          </a:p>
        </p:txBody>
      </p:sp>
      <p:sp>
        <p:nvSpPr>
          <p:cNvPr id="76" name="Rettangolo 75"/>
          <p:cNvSpPr/>
          <p:nvPr/>
        </p:nvSpPr>
        <p:spPr>
          <a:xfrm>
            <a:off x="1133057" y="1589534"/>
            <a:ext cx="2418547" cy="369332"/>
          </a:xfrm>
          <a:prstGeom prst="rect">
            <a:avLst/>
          </a:prstGeom>
        </p:spPr>
        <p:txBody>
          <a:bodyPr wrap="none">
            <a:spAutoFit/>
          </a:bodyPr>
          <a:lstStyle/>
          <a:p>
            <a:r>
              <a:rPr lang="en-US" b="1" dirty="0"/>
              <a:t>BUNCH COMPRESSION </a:t>
            </a:r>
            <a:endParaRPr lang="it-IT" dirty="0"/>
          </a:p>
        </p:txBody>
      </p:sp>
      <p:sp>
        <p:nvSpPr>
          <p:cNvPr id="77" name="Rettangolo 76"/>
          <p:cNvSpPr/>
          <p:nvPr/>
        </p:nvSpPr>
        <p:spPr>
          <a:xfrm>
            <a:off x="9321406" y="1543103"/>
            <a:ext cx="2202141" cy="369332"/>
          </a:xfrm>
          <a:prstGeom prst="rect">
            <a:avLst/>
          </a:prstGeom>
        </p:spPr>
        <p:txBody>
          <a:bodyPr wrap="none">
            <a:spAutoFit/>
          </a:bodyPr>
          <a:lstStyle/>
          <a:p>
            <a:r>
              <a:rPr lang="en-US" b="1" dirty="0"/>
              <a:t>CAPTURE EFFICIENCY</a:t>
            </a:r>
            <a:endParaRPr lang="it-IT" dirty="0"/>
          </a:p>
        </p:txBody>
      </p:sp>
      <p:sp>
        <p:nvSpPr>
          <p:cNvPr id="38" name="Figura a mano libera 37"/>
          <p:cNvSpPr/>
          <p:nvPr/>
        </p:nvSpPr>
        <p:spPr>
          <a:xfrm>
            <a:off x="10003532" y="3564343"/>
            <a:ext cx="982240" cy="113578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ttangolo 46"/>
          <p:cNvSpPr/>
          <p:nvPr/>
        </p:nvSpPr>
        <p:spPr>
          <a:xfrm>
            <a:off x="10022446" y="3457331"/>
            <a:ext cx="898902" cy="12427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8" name="Connettore diritto 47"/>
          <p:cNvCxnSpPr>
            <a:endCxn id="53" idx="3"/>
          </p:cNvCxnSpPr>
          <p:nvPr/>
        </p:nvCxnSpPr>
        <p:spPr>
          <a:xfrm flipH="1" flipV="1">
            <a:off x="7239898" y="3173273"/>
            <a:ext cx="3232000" cy="28399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5964813" y="2880885"/>
            <a:ext cx="1275085" cy="584775"/>
          </a:xfrm>
          <a:prstGeom prst="rect">
            <a:avLst/>
          </a:prstGeom>
          <a:noFill/>
        </p:spPr>
        <p:txBody>
          <a:bodyPr wrap="square" rtlCol="0">
            <a:spAutoFit/>
          </a:bodyPr>
          <a:lstStyle/>
          <a:p>
            <a:pPr algn="just"/>
            <a:r>
              <a:rPr lang="it-IT" sz="1600" dirty="0" err="1"/>
              <a:t>All</a:t>
            </a:r>
            <a:r>
              <a:rPr lang="it-IT" sz="1600" dirty="0"/>
              <a:t> </a:t>
            </a:r>
            <a:r>
              <a:rPr lang="it-IT" sz="1600" dirty="0" err="1"/>
              <a:t>particles</a:t>
            </a:r>
            <a:r>
              <a:rPr lang="it-IT" sz="1600" dirty="0"/>
              <a:t> are </a:t>
            </a:r>
            <a:r>
              <a:rPr lang="it-IT" sz="1600" dirty="0" err="1"/>
              <a:t>captured</a:t>
            </a:r>
            <a:endParaRPr lang="it-IT" sz="1600" dirty="0"/>
          </a:p>
        </p:txBody>
      </p:sp>
      <p:sp>
        <p:nvSpPr>
          <p:cNvPr id="54" name="CasellaDiTesto 53"/>
          <p:cNvSpPr txBox="1"/>
          <p:nvPr/>
        </p:nvSpPr>
        <p:spPr>
          <a:xfrm>
            <a:off x="11232680" y="3522572"/>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graphicFrame>
        <p:nvGraphicFramePr>
          <p:cNvPr id="55" name="Oggetto 54"/>
          <p:cNvGraphicFramePr>
            <a:graphicFrameLocks noChangeAspect="1"/>
          </p:cNvGraphicFramePr>
          <p:nvPr>
            <p:extLst>
              <p:ext uri="{D42A27DB-BD31-4B8C-83A1-F6EECF244321}">
                <p14:modId xmlns:p14="http://schemas.microsoft.com/office/powerpoint/2010/main" val="321847638"/>
              </p:ext>
            </p:extLst>
          </p:nvPr>
        </p:nvGraphicFramePr>
        <p:xfrm>
          <a:off x="85268" y="5470820"/>
          <a:ext cx="2445234" cy="541011"/>
        </p:xfrm>
        <a:graphic>
          <a:graphicData uri="http://schemas.openxmlformats.org/presentationml/2006/ole">
            <mc:AlternateContent xmlns:mc="http://schemas.openxmlformats.org/markup-compatibility/2006">
              <mc:Choice xmlns:v="urn:schemas-microsoft-com:vml" Requires="v">
                <p:oleObj name="Equazione" r:id="rId5" imgW="2197080" imgH="482400" progId="Equation.3">
                  <p:embed/>
                </p:oleObj>
              </mc:Choice>
              <mc:Fallback>
                <p:oleObj name="Equazione" r:id="rId5" imgW="2197080" imgH="482400" progId="Equation.3">
                  <p:embed/>
                  <p:pic>
                    <p:nvPicPr>
                      <p:cNvPr id="84" name="Oggetto 83"/>
                      <p:cNvPicPr>
                        <a:picLocks noChangeAspect="1" noChangeArrowheads="1"/>
                      </p:cNvPicPr>
                      <p:nvPr/>
                    </p:nvPicPr>
                    <p:blipFill>
                      <a:blip r:embed="rId6"/>
                      <a:srcRect/>
                      <a:stretch>
                        <a:fillRect/>
                      </a:stretch>
                    </p:blipFill>
                    <p:spPr bwMode="auto">
                      <a:xfrm>
                        <a:off x="85268" y="5470820"/>
                        <a:ext cx="2445234" cy="541011"/>
                      </a:xfrm>
                      <a:prstGeom prst="rect">
                        <a:avLst/>
                      </a:prstGeom>
                      <a:noFill/>
                      <a:ln>
                        <a:noFill/>
                      </a:ln>
                    </p:spPr>
                  </p:pic>
                </p:oleObj>
              </mc:Fallback>
            </mc:AlternateContent>
          </a:graphicData>
        </a:graphic>
      </p:graphicFrame>
      <p:sp>
        <p:nvSpPr>
          <p:cNvPr id="2" name="Freccia a destra 1"/>
          <p:cNvSpPr/>
          <p:nvPr/>
        </p:nvSpPr>
        <p:spPr>
          <a:xfrm>
            <a:off x="2639534" y="5609581"/>
            <a:ext cx="208127" cy="3915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6" name="Oggetto 55"/>
          <p:cNvGraphicFramePr>
            <a:graphicFrameLocks noChangeAspect="1"/>
          </p:cNvGraphicFramePr>
          <p:nvPr>
            <p:extLst>
              <p:ext uri="{D42A27DB-BD31-4B8C-83A1-F6EECF244321}">
                <p14:modId xmlns:p14="http://schemas.microsoft.com/office/powerpoint/2010/main" val="4160031087"/>
              </p:ext>
            </p:extLst>
          </p:nvPr>
        </p:nvGraphicFramePr>
        <p:xfrm>
          <a:off x="4517984" y="1730307"/>
          <a:ext cx="3451225" cy="763588"/>
        </p:xfrm>
        <a:graphic>
          <a:graphicData uri="http://schemas.openxmlformats.org/presentationml/2006/ole">
            <mc:AlternateContent xmlns:mc="http://schemas.openxmlformats.org/markup-compatibility/2006">
              <mc:Choice xmlns:v="urn:schemas-microsoft-com:vml" Requires="v">
                <p:oleObj name="Equazione" r:id="rId5" imgW="2197080" imgH="482400" progId="Equation.3">
                  <p:embed/>
                </p:oleObj>
              </mc:Choice>
              <mc:Fallback>
                <p:oleObj name="Equazione" r:id="rId5" imgW="2197080" imgH="482400" progId="Equation.3">
                  <p:embed/>
                  <p:pic>
                    <p:nvPicPr>
                      <p:cNvPr id="84" name="Oggetto 83"/>
                      <p:cNvPicPr>
                        <a:picLocks noChangeAspect="1" noChangeArrowheads="1"/>
                      </p:cNvPicPr>
                      <p:nvPr/>
                    </p:nvPicPr>
                    <p:blipFill>
                      <a:blip r:embed="rId6"/>
                      <a:srcRect/>
                      <a:stretch>
                        <a:fillRect/>
                      </a:stretch>
                    </p:blipFill>
                    <p:spPr bwMode="auto">
                      <a:xfrm>
                        <a:off x="4517984" y="1730307"/>
                        <a:ext cx="3451225" cy="763588"/>
                      </a:xfrm>
                      <a:prstGeom prst="rect">
                        <a:avLst/>
                      </a:prstGeom>
                      <a:solidFill>
                        <a:srgbClr val="FFC000"/>
                      </a:solidFill>
                      <a:ln>
                        <a:noFill/>
                      </a:ln>
                    </p:spPr>
                  </p:pic>
                </p:oleObj>
              </mc:Fallback>
            </mc:AlternateContent>
          </a:graphicData>
        </a:graphic>
      </p:graphicFrame>
      <p:sp>
        <p:nvSpPr>
          <p:cNvPr id="3" name="CasellaDiTesto 2"/>
          <p:cNvSpPr txBox="1"/>
          <p:nvPr/>
        </p:nvSpPr>
        <p:spPr>
          <a:xfrm>
            <a:off x="0" y="6473065"/>
            <a:ext cx="7706725" cy="369332"/>
          </a:xfrm>
          <a:prstGeom prst="rect">
            <a:avLst/>
          </a:prstGeom>
          <a:noFill/>
        </p:spPr>
        <p:txBody>
          <a:bodyPr wrap="none" rtlCol="0">
            <a:spAutoFit/>
          </a:bodyPr>
          <a:lstStyle/>
          <a:p>
            <a:r>
              <a:rPr lang="en-US" dirty="0"/>
              <a:t>Depending on the injection phase we can have bunch compression or expansion</a:t>
            </a:r>
          </a:p>
        </p:txBody>
      </p:sp>
    </p:spTree>
    <p:extLst>
      <p:ext uri="{BB962C8B-B14F-4D97-AF65-F5344CB8AC3E}">
        <p14:creationId xmlns:p14="http://schemas.microsoft.com/office/powerpoint/2010/main" val="92684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10"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10" presetClass="entr" presetSubtype="0"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50"/>
                                        </p:tgtEl>
                                      </p:cBhvr>
                                    </p:animEffect>
                                    <p:set>
                                      <p:cBhvr>
                                        <p:cTn id="46" dur="1" fill="hold">
                                          <p:stCondLst>
                                            <p:cond delay="499"/>
                                          </p:stCondLst>
                                        </p:cTn>
                                        <p:tgtEl>
                                          <p:spTgt spid="50"/>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9"/>
                                        </p:tgtEl>
                                      </p:cBhvr>
                                    </p:animEffect>
                                    <p:set>
                                      <p:cBhvr>
                                        <p:cTn id="49" dur="1" fill="hold">
                                          <p:stCondLst>
                                            <p:cond delay="499"/>
                                          </p:stCondLst>
                                        </p:cTn>
                                        <p:tgtEl>
                                          <p:spTgt spid="6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2"/>
                                        </p:tgtEl>
                                      </p:cBhvr>
                                    </p:animEffect>
                                    <p:set>
                                      <p:cBhvr>
                                        <p:cTn id="58" dur="1" fill="hold">
                                          <p:stCondLst>
                                            <p:cond delay="499"/>
                                          </p:stCondLst>
                                        </p:cTn>
                                        <p:tgtEl>
                                          <p:spTgt spid="72"/>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75"/>
                                        </p:tgtEl>
                                      </p:cBhvr>
                                    </p:animEffect>
                                    <p:set>
                                      <p:cBhvr>
                                        <p:cTn id="61" dur="1" fill="hold">
                                          <p:stCondLst>
                                            <p:cond delay="499"/>
                                          </p:stCondLst>
                                        </p:cTn>
                                        <p:tgtEl>
                                          <p:spTgt spid="75"/>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0" presetClass="entr" presetSubtype="0" fill="hold"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childTnLst>
                                </p:cTn>
                              </p:par>
                              <p:par>
                                <p:cTn id="97" presetID="10" presetClass="entr" presetSubtype="0" fill="hold"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childTnLst>
                                </p:cTn>
                              </p:par>
                              <p:par>
                                <p:cTn id="100" presetID="10" presetClass="entr" presetSubtype="0" fill="hold"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500"/>
                                        <p:tgtEl>
                                          <p:spTgt spid="36"/>
                                        </p:tgtEl>
                                      </p:cBhvr>
                                    </p:animEffect>
                                  </p:childTnLst>
                                </p:cTn>
                              </p:par>
                              <p:par>
                                <p:cTn id="103" presetID="10" presetClass="entr" presetSubtype="0" fill="hold" nodeType="with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par>
                                <p:cTn id="116" presetID="10" presetClass="entr" presetSubtype="0" fill="hold" nodeType="with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500"/>
                                        <p:tgtEl>
                                          <p:spTgt spid="24"/>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fade">
                                      <p:cBhvr>
                                        <p:cTn id="124" dur="500"/>
                                        <p:tgtEl>
                                          <p:spTgt spid="3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500"/>
                                        <p:tgtEl>
                                          <p:spTgt spid="3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500"/>
                                        <p:tgtEl>
                                          <p:spTgt spid="4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500"/>
                                        <p:tgtEl>
                                          <p:spTgt spid="4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5"/>
                                        </p:tgtEl>
                                        <p:attrNameLst>
                                          <p:attrName>style.visibility</p:attrName>
                                        </p:attrNameLst>
                                      </p:cBhvr>
                                      <p:to>
                                        <p:strVal val="visible"/>
                                      </p:to>
                                    </p:set>
                                    <p:animEffect transition="in" filter="fade">
                                      <p:cBhvr>
                                        <p:cTn id="147" dur="500"/>
                                        <p:tgtEl>
                                          <p:spTgt spid="5"/>
                                        </p:tgtEl>
                                      </p:cBhvr>
                                    </p:animEffect>
                                  </p:childTnLst>
                                </p:cTn>
                              </p:par>
                              <p:par>
                                <p:cTn id="148" presetID="10" presetClass="entr" presetSubtype="0" fill="hold" nodeType="withEffect">
                                  <p:stCondLst>
                                    <p:cond delay="0"/>
                                  </p:stCondLst>
                                  <p:childTnLst>
                                    <p:set>
                                      <p:cBhvr>
                                        <p:cTn id="149" dur="1" fill="hold">
                                          <p:stCondLst>
                                            <p:cond delay="0"/>
                                          </p:stCondLst>
                                        </p:cTn>
                                        <p:tgtEl>
                                          <p:spTgt spid="30"/>
                                        </p:tgtEl>
                                        <p:attrNameLst>
                                          <p:attrName>style.visibility</p:attrName>
                                        </p:attrNameLst>
                                      </p:cBhvr>
                                      <p:to>
                                        <p:strVal val="visible"/>
                                      </p:to>
                                    </p:set>
                                    <p:animEffect transition="in" filter="fade">
                                      <p:cBhvr>
                                        <p:cTn id="150" dur="500"/>
                                        <p:tgtEl>
                                          <p:spTgt spid="30"/>
                                        </p:tgtEl>
                                      </p:cBhvr>
                                    </p:animEffect>
                                  </p:childTnLst>
                                </p:cTn>
                              </p:par>
                              <p:par>
                                <p:cTn id="151" presetID="10" presetClass="entr" presetSubtype="0" fill="hold"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fade">
                                      <p:cBhvr>
                                        <p:cTn id="153" dur="500"/>
                                        <p:tgtEl>
                                          <p:spTgt spid="5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
                                        </p:tgtEl>
                                        <p:attrNameLst>
                                          <p:attrName>style.visibility</p:attrName>
                                        </p:attrNameLst>
                                      </p:cBhvr>
                                      <p:to>
                                        <p:strVal val="visible"/>
                                      </p:to>
                                    </p:set>
                                    <p:animEffect transition="in" filter="fade">
                                      <p:cBhvr>
                                        <p:cTn id="15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40" grpId="0" animBg="1"/>
      <p:bldP spid="41" grpId="0" animBg="1"/>
      <p:bldP spid="42" grpId="0"/>
      <p:bldP spid="43" grpId="0"/>
      <p:bldP spid="44" grpId="0" animBg="1"/>
      <p:bldP spid="31" grpId="0"/>
      <p:bldP spid="5" grpId="0"/>
      <p:bldP spid="49" grpId="0"/>
      <p:bldP spid="39" grpId="0" animBg="1"/>
      <p:bldP spid="45" grpId="0" animBg="1"/>
      <p:bldP spid="50" grpId="0" animBg="1"/>
      <p:bldP spid="50" grpId="1" animBg="1"/>
      <p:bldP spid="69" grpId="0" animBg="1"/>
      <p:bldP spid="69" grpId="1" animBg="1"/>
      <p:bldP spid="70" grpId="0" animBg="1"/>
      <p:bldP spid="70" grpId="1" animBg="1"/>
      <p:bldP spid="75" grpId="0"/>
      <p:bldP spid="75" grpId="1"/>
      <p:bldP spid="76" grpId="0"/>
      <p:bldP spid="77" grpId="0"/>
      <p:bldP spid="38" grpId="0" animBg="1"/>
      <p:bldP spid="47" grpId="0" animBg="1"/>
      <p:bldP spid="53" grpId="0"/>
      <p:bldP spid="54"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p:nvPr/>
        </p:nvPicPr>
        <p:blipFill>
          <a:blip r:embed="rId2" cstate="print">
            <a:extLst>
              <a:ext uri="{28A0092B-C50C-407E-A947-70E740481C1C}">
                <a14:useLocalDpi xmlns:a14="http://schemas.microsoft.com/office/drawing/2010/main" val="0"/>
              </a:ext>
            </a:extLst>
          </a:blip>
          <a:stretch>
            <a:fillRect/>
          </a:stretch>
        </p:blipFill>
        <p:spPr>
          <a:xfrm>
            <a:off x="0" y="837000"/>
            <a:ext cx="9216000" cy="5805000"/>
          </a:xfrm>
          <a:prstGeom prst="rect">
            <a:avLst/>
          </a:prstGeom>
        </p:spPr>
      </p:pic>
      <p:sp>
        <p:nvSpPr>
          <p:cNvPr id="4" name="CasellaDiTesto 3"/>
          <p:cNvSpPr txBox="1"/>
          <p:nvPr/>
        </p:nvSpPr>
        <p:spPr>
          <a:xfrm>
            <a:off x="2952814" y="26729"/>
            <a:ext cx="5958640" cy="707886"/>
          </a:xfrm>
          <a:prstGeom prst="rect">
            <a:avLst/>
          </a:prstGeom>
          <a:noFill/>
        </p:spPr>
        <p:txBody>
          <a:bodyPr wrap="square" rtlCol="0">
            <a:spAutoFit/>
          </a:bodyPr>
          <a:lstStyle/>
          <a:p>
            <a:pPr algn="ctr"/>
            <a:r>
              <a:rPr lang="en-US" sz="4000" b="1" dirty="0"/>
              <a:t>LINAC TECHNOLOGY</a:t>
            </a:r>
          </a:p>
        </p:txBody>
      </p:sp>
      <p:sp>
        <p:nvSpPr>
          <p:cNvPr id="5" name="Rettangolo 4"/>
          <p:cNvSpPr/>
          <p:nvPr/>
        </p:nvSpPr>
        <p:spPr>
          <a:xfrm>
            <a:off x="8419121" y="680209"/>
            <a:ext cx="3703872" cy="2677656"/>
          </a:xfrm>
          <a:prstGeom prst="rect">
            <a:avLst/>
          </a:prstGeom>
        </p:spPr>
        <p:txBody>
          <a:bodyPr wrap="square">
            <a:spAutoFit/>
          </a:bodyPr>
          <a:lstStyle/>
          <a:p>
            <a:pPr algn="just"/>
            <a:r>
              <a:rPr lang="en-US" sz="1600" i="1" dirty="0">
                <a:solidFill>
                  <a:schemeClr val="accent1">
                    <a:lumMod val="75000"/>
                  </a:schemeClr>
                </a:solidFill>
              </a:rPr>
              <a:t>The overall LINAC has to be designed to obtain the </a:t>
            </a:r>
            <a:r>
              <a:rPr lang="en-US" sz="1600" b="1" i="1" dirty="0">
                <a:solidFill>
                  <a:schemeClr val="accent1">
                    <a:lumMod val="75000"/>
                  </a:schemeClr>
                </a:solidFill>
              </a:rPr>
              <a:t>desired beam parameters</a:t>
            </a:r>
            <a:r>
              <a:rPr lang="en-US" sz="1600" i="1" dirty="0">
                <a:solidFill>
                  <a:schemeClr val="accent1">
                    <a:lumMod val="75000"/>
                  </a:schemeClr>
                </a:solidFill>
              </a:rPr>
              <a:t> in term of:</a:t>
            </a:r>
          </a:p>
          <a:p>
            <a:pPr algn="just"/>
            <a:endParaRPr lang="en-US" sz="600"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output energy/energy spread</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beam current (charge)</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long. and transverse beam dimensions/divergence (emittance)</a:t>
            </a:r>
          </a:p>
          <a:p>
            <a:pPr algn="just"/>
            <a:endParaRPr lang="en-US" sz="600" b="1" i="1" dirty="0">
              <a:solidFill>
                <a:schemeClr val="accent1">
                  <a:lumMod val="75000"/>
                </a:schemeClr>
              </a:solidFill>
            </a:endParaRPr>
          </a:p>
          <a:p>
            <a:pPr algn="just"/>
            <a:r>
              <a:rPr lang="en-US" sz="1600" b="1" i="1" dirty="0">
                <a:solidFill>
                  <a:schemeClr val="accent1">
                    <a:lumMod val="75000"/>
                  </a:schemeClr>
                </a:solidFill>
              </a:rPr>
              <a:t>…</a:t>
            </a:r>
          </a:p>
        </p:txBody>
      </p:sp>
      <p:sp>
        <p:nvSpPr>
          <p:cNvPr id="6" name="Rettangolo 5"/>
          <p:cNvSpPr/>
          <p:nvPr/>
        </p:nvSpPr>
        <p:spPr>
          <a:xfrm>
            <a:off x="8566473" y="4463256"/>
            <a:ext cx="3595748" cy="2062103"/>
          </a:xfrm>
          <a:prstGeom prst="rect">
            <a:avLst/>
          </a:prstGeom>
        </p:spPr>
        <p:txBody>
          <a:bodyPr wrap="square">
            <a:spAutoFit/>
          </a:bodyPr>
          <a:lstStyle/>
          <a:p>
            <a:r>
              <a:rPr lang="en-US" sz="1600" i="1" dirty="0">
                <a:solidFill>
                  <a:srgbClr val="FF0000"/>
                </a:solidFill>
              </a:rPr>
              <a:t>Having, in general, </a:t>
            </a:r>
            <a:r>
              <a:rPr lang="en-US" sz="1600" b="1" i="1" dirty="0">
                <a:solidFill>
                  <a:srgbClr val="FF0000"/>
                </a:solidFill>
              </a:rPr>
              <a:t>constraints </a:t>
            </a:r>
            <a:r>
              <a:rPr lang="en-US" sz="1600" i="1" dirty="0">
                <a:solidFill>
                  <a:srgbClr val="FF0000"/>
                </a:solidFill>
              </a:rPr>
              <a:t>in term of:</a:t>
            </a:r>
          </a:p>
          <a:p>
            <a:endParaRPr lang="en-US" sz="1600" i="1" dirty="0">
              <a:solidFill>
                <a:srgbClr val="FF0000"/>
              </a:solidFill>
            </a:endParaRPr>
          </a:p>
          <a:p>
            <a:r>
              <a:rPr lang="en-US" sz="1600" b="1" i="1" dirty="0">
                <a:solidFill>
                  <a:srgbClr val="FF0000"/>
                </a:solidFill>
              </a:rPr>
              <a:t>-space</a:t>
            </a:r>
          </a:p>
          <a:p>
            <a:r>
              <a:rPr lang="en-US" sz="1600" b="1" i="1" dirty="0">
                <a:solidFill>
                  <a:srgbClr val="FF0000"/>
                </a:solidFill>
              </a:rPr>
              <a:t>-cost</a:t>
            </a:r>
          </a:p>
          <a:p>
            <a:r>
              <a:rPr lang="en-US" sz="1600" b="1" i="1" dirty="0">
                <a:solidFill>
                  <a:srgbClr val="FF0000"/>
                </a:solidFill>
              </a:rPr>
              <a:t>-power consumption</a:t>
            </a:r>
          </a:p>
          <a:p>
            <a:r>
              <a:rPr lang="en-US" sz="1600" b="1" i="1" dirty="0">
                <a:solidFill>
                  <a:srgbClr val="FF0000"/>
                </a:solidFill>
              </a:rPr>
              <a:t>-available power sources</a:t>
            </a:r>
          </a:p>
          <a:p>
            <a:r>
              <a:rPr lang="en-US" sz="1600" b="1" i="1" dirty="0">
                <a:solidFill>
                  <a:srgbClr val="FF0000"/>
                </a:solidFill>
              </a:rPr>
              <a:t>…</a:t>
            </a:r>
          </a:p>
        </p:txBody>
      </p:sp>
      <p:sp>
        <p:nvSpPr>
          <p:cNvPr id="7" name="Freccia in giù 6"/>
          <p:cNvSpPr/>
          <p:nvPr/>
        </p:nvSpPr>
        <p:spPr>
          <a:xfrm>
            <a:off x="10915429" y="2824324"/>
            <a:ext cx="664302" cy="14754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696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8357866" y="609684"/>
            <a:ext cx="3731004" cy="1169551"/>
          </a:xfrm>
          <a:prstGeom prst="rect">
            <a:avLst/>
          </a:prstGeom>
          <a:noFill/>
          <a:ln w="9525">
            <a:noFill/>
            <a:miter lim="800000"/>
            <a:headEnd/>
            <a:tailEnd/>
          </a:ln>
          <a:effectLst/>
        </p:spPr>
        <p:txBody>
          <a:bodyPr wrap="square">
            <a:spAutoFit/>
          </a:bodyPr>
          <a:lstStyle/>
          <a:p>
            <a:pPr algn="just"/>
            <a:r>
              <a:rPr lang="en-US" sz="1400" dirty="0"/>
              <a:t>In order </a:t>
            </a:r>
            <a:r>
              <a:rPr lang="en-US" sz="1400" b="1" dirty="0"/>
              <a:t>to increase the capture efficiency </a:t>
            </a:r>
            <a:r>
              <a:rPr lang="en-US" sz="1400" dirty="0"/>
              <a:t>of a traveling wave section, </a:t>
            </a:r>
            <a:r>
              <a:rPr lang="en-US" sz="1400" b="1" dirty="0"/>
              <a:t>pre-</a:t>
            </a:r>
            <a:r>
              <a:rPr lang="en-US" sz="1400" b="1" dirty="0" err="1"/>
              <a:t>bunchers</a:t>
            </a:r>
            <a:r>
              <a:rPr lang="en-US" sz="1400" dirty="0"/>
              <a:t> are often used. They are SW cavities aimed at </a:t>
            </a:r>
            <a:r>
              <a:rPr lang="en-US" sz="1400" b="1" dirty="0"/>
              <a:t>pre-forming particle bunches gathering particles continuously emitted by a source.</a:t>
            </a:r>
          </a:p>
        </p:txBody>
      </p:sp>
      <p:grpSp>
        <p:nvGrpSpPr>
          <p:cNvPr id="3" name="Group 23"/>
          <p:cNvGrpSpPr>
            <a:grpSpLocks/>
          </p:cNvGrpSpPr>
          <p:nvPr/>
        </p:nvGrpSpPr>
        <p:grpSpPr bwMode="auto">
          <a:xfrm>
            <a:off x="446424" y="3312593"/>
            <a:ext cx="1447801" cy="1104901"/>
            <a:chOff x="1486" y="3564"/>
            <a:chExt cx="912" cy="696"/>
          </a:xfrm>
        </p:grpSpPr>
        <p:sp>
          <p:nvSpPr>
            <p:cNvPr id="13336" name="Rectangle 24"/>
            <p:cNvSpPr>
              <a:spLocks noChangeArrowheads="1"/>
            </p:cNvSpPr>
            <p:nvPr/>
          </p:nvSpPr>
          <p:spPr bwMode="auto">
            <a:xfrm>
              <a:off x="1486" y="3564"/>
              <a:ext cx="912" cy="696"/>
            </a:xfrm>
            <a:prstGeom prst="rect">
              <a:avLst/>
            </a:prstGeom>
            <a:noFill/>
            <a:ln w="19050">
              <a:solidFill>
                <a:srgbClr val="000000"/>
              </a:solidFill>
              <a:miter lim="800000"/>
              <a:headEnd/>
              <a:tailEnd/>
            </a:ln>
          </p:spPr>
          <p:txBody>
            <a:bodyPr/>
            <a:lstStyle/>
            <a:p>
              <a:endParaRPr lang="en-US"/>
            </a:p>
          </p:txBody>
        </p:sp>
        <p:sp>
          <p:nvSpPr>
            <p:cNvPr id="13337" name="Freeform 25"/>
            <p:cNvSpPr>
              <a:spLocks/>
            </p:cNvSpPr>
            <p:nvPr/>
          </p:nvSpPr>
          <p:spPr bwMode="auto">
            <a:xfrm>
              <a:off x="1924" y="3616"/>
              <a:ext cx="34" cy="44"/>
            </a:xfrm>
            <a:custGeom>
              <a:avLst/>
              <a:gdLst/>
              <a:ahLst/>
              <a:cxnLst>
                <a:cxn ang="0">
                  <a:pos x="18" y="0"/>
                </a:cxn>
                <a:cxn ang="0">
                  <a:pos x="34" y="44"/>
                </a:cxn>
                <a:cxn ang="0">
                  <a:pos x="18" y="22"/>
                </a:cxn>
                <a:cxn ang="0">
                  <a:pos x="0" y="44"/>
                </a:cxn>
                <a:cxn ang="0">
                  <a:pos x="18" y="0"/>
                </a:cxn>
              </a:cxnLst>
              <a:rect l="0" t="0" r="r" b="b"/>
              <a:pathLst>
                <a:path w="34" h="44">
                  <a:moveTo>
                    <a:pt x="18" y="0"/>
                  </a:moveTo>
                  <a:lnTo>
                    <a:pt x="34" y="44"/>
                  </a:lnTo>
                  <a:lnTo>
                    <a:pt x="18" y="22"/>
                  </a:lnTo>
                  <a:lnTo>
                    <a:pt x="0" y="44"/>
                  </a:lnTo>
                  <a:lnTo>
                    <a:pt x="18" y="0"/>
                  </a:lnTo>
                  <a:close/>
                </a:path>
              </a:pathLst>
            </a:custGeom>
            <a:solidFill>
              <a:srgbClr val="000000"/>
            </a:solidFill>
            <a:ln w="9525">
              <a:noFill/>
              <a:round/>
              <a:headEnd/>
              <a:tailEnd/>
            </a:ln>
          </p:spPr>
          <p:txBody>
            <a:bodyPr/>
            <a:lstStyle/>
            <a:p>
              <a:endParaRPr lang="en-US"/>
            </a:p>
          </p:txBody>
        </p:sp>
        <p:sp>
          <p:nvSpPr>
            <p:cNvPr id="13338" name="Line 26"/>
            <p:cNvSpPr>
              <a:spLocks noChangeShapeType="1"/>
            </p:cNvSpPr>
            <p:nvPr/>
          </p:nvSpPr>
          <p:spPr bwMode="auto">
            <a:xfrm>
              <a:off x="1942" y="3638"/>
              <a:ext cx="1" cy="518"/>
            </a:xfrm>
            <a:prstGeom prst="line">
              <a:avLst/>
            </a:prstGeom>
            <a:noFill/>
            <a:ln w="6350">
              <a:solidFill>
                <a:srgbClr val="000000"/>
              </a:solidFill>
              <a:round/>
              <a:headEnd/>
              <a:tailEnd/>
            </a:ln>
          </p:spPr>
          <p:txBody>
            <a:bodyPr/>
            <a:lstStyle/>
            <a:p>
              <a:endParaRPr lang="en-US"/>
            </a:p>
          </p:txBody>
        </p:sp>
        <p:sp>
          <p:nvSpPr>
            <p:cNvPr id="13339" name="Freeform 27"/>
            <p:cNvSpPr>
              <a:spLocks/>
            </p:cNvSpPr>
            <p:nvPr/>
          </p:nvSpPr>
          <p:spPr bwMode="auto">
            <a:xfrm>
              <a:off x="2294" y="4116"/>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40" name="Line 28"/>
            <p:cNvSpPr>
              <a:spLocks noChangeShapeType="1"/>
            </p:cNvSpPr>
            <p:nvPr/>
          </p:nvSpPr>
          <p:spPr bwMode="auto">
            <a:xfrm flipH="1">
              <a:off x="1550" y="4134"/>
              <a:ext cx="768" cy="1"/>
            </a:xfrm>
            <a:prstGeom prst="line">
              <a:avLst/>
            </a:prstGeom>
            <a:noFill/>
            <a:ln w="6350">
              <a:solidFill>
                <a:srgbClr val="000000"/>
              </a:solidFill>
              <a:round/>
              <a:headEnd/>
              <a:tailEnd/>
            </a:ln>
          </p:spPr>
          <p:txBody>
            <a:bodyPr/>
            <a:lstStyle/>
            <a:p>
              <a:endParaRPr lang="en-US"/>
            </a:p>
          </p:txBody>
        </p:sp>
        <p:sp>
          <p:nvSpPr>
            <p:cNvPr id="13341" name="Rectangle 29"/>
            <p:cNvSpPr>
              <a:spLocks noChangeArrowheads="1"/>
            </p:cNvSpPr>
            <p:nvPr/>
          </p:nvSpPr>
          <p:spPr bwMode="auto">
            <a:xfrm>
              <a:off x="1864" y="3576"/>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2" name="Rectangle 30"/>
            <p:cNvSpPr>
              <a:spLocks noChangeArrowheads="1"/>
            </p:cNvSpPr>
            <p:nvPr/>
          </p:nvSpPr>
          <p:spPr bwMode="auto">
            <a:xfrm>
              <a:off x="2276" y="4116"/>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sp>
          <p:nvSpPr>
            <p:cNvPr id="13343" name="Line 31"/>
            <p:cNvSpPr>
              <a:spLocks noChangeShapeType="1"/>
            </p:cNvSpPr>
            <p:nvPr/>
          </p:nvSpPr>
          <p:spPr bwMode="auto">
            <a:xfrm>
              <a:off x="1562" y="3792"/>
              <a:ext cx="776" cy="1"/>
            </a:xfrm>
            <a:prstGeom prst="line">
              <a:avLst/>
            </a:prstGeom>
            <a:noFill/>
            <a:ln w="19050">
              <a:solidFill>
                <a:srgbClr val="000000"/>
              </a:solidFill>
              <a:round/>
              <a:headEnd/>
              <a:tailEnd/>
            </a:ln>
          </p:spPr>
          <p:txBody>
            <a:bodyPr/>
            <a:lstStyle/>
            <a:p>
              <a:endParaRPr lang="en-US"/>
            </a:p>
          </p:txBody>
        </p:sp>
      </p:grpSp>
      <p:grpSp>
        <p:nvGrpSpPr>
          <p:cNvPr id="4" name="Group 32"/>
          <p:cNvGrpSpPr>
            <a:grpSpLocks/>
          </p:cNvGrpSpPr>
          <p:nvPr/>
        </p:nvGrpSpPr>
        <p:grpSpPr bwMode="auto">
          <a:xfrm>
            <a:off x="6787496" y="3719572"/>
            <a:ext cx="1447801" cy="1112838"/>
            <a:chOff x="2766" y="3558"/>
            <a:chExt cx="912" cy="701"/>
          </a:xfrm>
        </p:grpSpPr>
        <p:sp>
          <p:nvSpPr>
            <p:cNvPr id="13345" name="Freeform 33"/>
            <p:cNvSpPr>
              <a:spLocks/>
            </p:cNvSpPr>
            <p:nvPr/>
          </p:nvSpPr>
          <p:spPr bwMode="auto">
            <a:xfrm>
              <a:off x="3202" y="3600"/>
              <a:ext cx="32" cy="44"/>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46" name="Line 34"/>
            <p:cNvSpPr>
              <a:spLocks noChangeShapeType="1"/>
            </p:cNvSpPr>
            <p:nvPr/>
          </p:nvSpPr>
          <p:spPr bwMode="auto">
            <a:xfrm>
              <a:off x="3218" y="3622"/>
              <a:ext cx="1" cy="576"/>
            </a:xfrm>
            <a:prstGeom prst="line">
              <a:avLst/>
            </a:prstGeom>
            <a:noFill/>
            <a:ln w="6350">
              <a:solidFill>
                <a:srgbClr val="000000"/>
              </a:solidFill>
              <a:round/>
              <a:headEnd/>
              <a:tailEnd/>
            </a:ln>
          </p:spPr>
          <p:txBody>
            <a:bodyPr/>
            <a:lstStyle/>
            <a:p>
              <a:endParaRPr lang="en-US"/>
            </a:p>
          </p:txBody>
        </p:sp>
        <p:sp>
          <p:nvSpPr>
            <p:cNvPr id="13347" name="Rectangle 35"/>
            <p:cNvSpPr>
              <a:spLocks noChangeArrowheads="1"/>
            </p:cNvSpPr>
            <p:nvPr/>
          </p:nvSpPr>
          <p:spPr bwMode="auto">
            <a:xfrm>
              <a:off x="3144" y="3560"/>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8" name="Rectangle 36"/>
            <p:cNvSpPr>
              <a:spLocks noChangeArrowheads="1"/>
            </p:cNvSpPr>
            <p:nvPr/>
          </p:nvSpPr>
          <p:spPr bwMode="auto">
            <a:xfrm>
              <a:off x="3556" y="4100"/>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5" name="Group 37"/>
            <p:cNvGrpSpPr>
              <a:grpSpLocks/>
            </p:cNvGrpSpPr>
            <p:nvPr/>
          </p:nvGrpSpPr>
          <p:grpSpPr bwMode="auto">
            <a:xfrm>
              <a:off x="2908" y="3792"/>
              <a:ext cx="618" cy="272"/>
              <a:chOff x="2908" y="3792"/>
              <a:chExt cx="618" cy="272"/>
            </a:xfrm>
          </p:grpSpPr>
          <p:grpSp>
            <p:nvGrpSpPr>
              <p:cNvPr id="6" name="Group 38"/>
              <p:cNvGrpSpPr>
                <a:grpSpLocks/>
              </p:cNvGrpSpPr>
              <p:nvPr/>
            </p:nvGrpSpPr>
            <p:grpSpPr bwMode="auto">
              <a:xfrm>
                <a:off x="3114" y="3792"/>
                <a:ext cx="206" cy="272"/>
                <a:chOff x="3114" y="3792"/>
                <a:chExt cx="206" cy="272"/>
              </a:xfrm>
            </p:grpSpPr>
            <p:grpSp>
              <p:nvGrpSpPr>
                <p:cNvPr id="7" name="Group 39"/>
                <p:cNvGrpSpPr>
                  <a:grpSpLocks/>
                </p:cNvGrpSpPr>
                <p:nvPr/>
              </p:nvGrpSpPr>
              <p:grpSpPr bwMode="auto">
                <a:xfrm>
                  <a:off x="3216" y="3792"/>
                  <a:ext cx="104" cy="272"/>
                  <a:chOff x="3216" y="3792"/>
                  <a:chExt cx="104" cy="272"/>
                </a:xfrm>
              </p:grpSpPr>
              <p:sp>
                <p:nvSpPr>
                  <p:cNvPr id="13352" name="Arc 40"/>
                  <p:cNvSpPr>
                    <a:spLocks/>
                  </p:cNvSpPr>
                  <p:nvPr/>
                </p:nvSpPr>
                <p:spPr bwMode="auto">
                  <a:xfrm>
                    <a:off x="3216"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53" name="Arc 41"/>
                  <p:cNvSpPr>
                    <a:spLocks/>
                  </p:cNvSpPr>
                  <p:nvPr/>
                </p:nvSpPr>
                <p:spPr bwMode="auto">
                  <a:xfrm>
                    <a:off x="3259"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8" name="Group 42"/>
                <p:cNvGrpSpPr>
                  <a:grpSpLocks/>
                </p:cNvGrpSpPr>
                <p:nvPr/>
              </p:nvGrpSpPr>
              <p:grpSpPr bwMode="auto">
                <a:xfrm>
                  <a:off x="3114" y="3792"/>
                  <a:ext cx="104" cy="272"/>
                  <a:chOff x="3114" y="3792"/>
                  <a:chExt cx="104" cy="272"/>
                </a:xfrm>
              </p:grpSpPr>
              <p:sp>
                <p:nvSpPr>
                  <p:cNvPr id="13355" name="Arc 43"/>
                  <p:cNvSpPr>
                    <a:spLocks/>
                  </p:cNvSpPr>
                  <p:nvPr/>
                </p:nvSpPr>
                <p:spPr bwMode="auto">
                  <a:xfrm>
                    <a:off x="3174"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56" name="Arc 44"/>
                  <p:cNvSpPr>
                    <a:spLocks/>
                  </p:cNvSpPr>
                  <p:nvPr/>
                </p:nvSpPr>
                <p:spPr bwMode="auto">
                  <a:xfrm>
                    <a:off x="3114"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9" name="Group 45"/>
              <p:cNvGrpSpPr>
                <a:grpSpLocks/>
              </p:cNvGrpSpPr>
              <p:nvPr/>
            </p:nvGrpSpPr>
            <p:grpSpPr bwMode="auto">
              <a:xfrm>
                <a:off x="3320" y="3792"/>
                <a:ext cx="206" cy="272"/>
                <a:chOff x="3320" y="3792"/>
                <a:chExt cx="206" cy="272"/>
              </a:xfrm>
            </p:grpSpPr>
            <p:grpSp>
              <p:nvGrpSpPr>
                <p:cNvPr id="10" name="Group 46"/>
                <p:cNvGrpSpPr>
                  <a:grpSpLocks/>
                </p:cNvGrpSpPr>
                <p:nvPr/>
              </p:nvGrpSpPr>
              <p:grpSpPr bwMode="auto">
                <a:xfrm>
                  <a:off x="3422" y="3792"/>
                  <a:ext cx="104" cy="272"/>
                  <a:chOff x="3422" y="3792"/>
                  <a:chExt cx="104" cy="272"/>
                </a:xfrm>
              </p:grpSpPr>
              <p:sp>
                <p:nvSpPr>
                  <p:cNvPr id="13359" name="Arc 47"/>
                  <p:cNvSpPr>
                    <a:spLocks/>
                  </p:cNvSpPr>
                  <p:nvPr/>
                </p:nvSpPr>
                <p:spPr bwMode="auto">
                  <a:xfrm>
                    <a:off x="3422"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0" name="Arc 48"/>
                  <p:cNvSpPr>
                    <a:spLocks/>
                  </p:cNvSpPr>
                  <p:nvPr/>
                </p:nvSpPr>
                <p:spPr bwMode="auto">
                  <a:xfrm>
                    <a:off x="3465"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1" name="Group 49"/>
                <p:cNvGrpSpPr>
                  <a:grpSpLocks/>
                </p:cNvGrpSpPr>
                <p:nvPr/>
              </p:nvGrpSpPr>
              <p:grpSpPr bwMode="auto">
                <a:xfrm>
                  <a:off x="3320" y="3792"/>
                  <a:ext cx="104" cy="272"/>
                  <a:chOff x="3320" y="3792"/>
                  <a:chExt cx="104" cy="272"/>
                </a:xfrm>
              </p:grpSpPr>
              <p:sp>
                <p:nvSpPr>
                  <p:cNvPr id="13362" name="Arc 50"/>
                  <p:cNvSpPr>
                    <a:spLocks/>
                  </p:cNvSpPr>
                  <p:nvPr/>
                </p:nvSpPr>
                <p:spPr bwMode="auto">
                  <a:xfrm>
                    <a:off x="3380"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63" name="Arc 51"/>
                  <p:cNvSpPr>
                    <a:spLocks/>
                  </p:cNvSpPr>
                  <p:nvPr/>
                </p:nvSpPr>
                <p:spPr bwMode="auto">
                  <a:xfrm>
                    <a:off x="3320"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2" name="Group 52"/>
              <p:cNvGrpSpPr>
                <a:grpSpLocks/>
              </p:cNvGrpSpPr>
              <p:nvPr/>
            </p:nvGrpSpPr>
            <p:grpSpPr bwMode="auto">
              <a:xfrm>
                <a:off x="2908" y="3792"/>
                <a:ext cx="206" cy="272"/>
                <a:chOff x="2908" y="3792"/>
                <a:chExt cx="206" cy="272"/>
              </a:xfrm>
            </p:grpSpPr>
            <p:grpSp>
              <p:nvGrpSpPr>
                <p:cNvPr id="13" name="Group 53"/>
                <p:cNvGrpSpPr>
                  <a:grpSpLocks/>
                </p:cNvGrpSpPr>
                <p:nvPr/>
              </p:nvGrpSpPr>
              <p:grpSpPr bwMode="auto">
                <a:xfrm>
                  <a:off x="3010" y="3792"/>
                  <a:ext cx="104" cy="272"/>
                  <a:chOff x="3010" y="3792"/>
                  <a:chExt cx="104" cy="272"/>
                </a:xfrm>
              </p:grpSpPr>
              <p:sp>
                <p:nvSpPr>
                  <p:cNvPr id="13366" name="Arc 54"/>
                  <p:cNvSpPr>
                    <a:spLocks/>
                  </p:cNvSpPr>
                  <p:nvPr/>
                </p:nvSpPr>
                <p:spPr bwMode="auto">
                  <a:xfrm>
                    <a:off x="3010"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7" name="Arc 55"/>
                  <p:cNvSpPr>
                    <a:spLocks/>
                  </p:cNvSpPr>
                  <p:nvPr/>
                </p:nvSpPr>
                <p:spPr bwMode="auto">
                  <a:xfrm>
                    <a:off x="3053"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4" name="Group 56"/>
                <p:cNvGrpSpPr>
                  <a:grpSpLocks/>
                </p:cNvGrpSpPr>
                <p:nvPr/>
              </p:nvGrpSpPr>
              <p:grpSpPr bwMode="auto">
                <a:xfrm>
                  <a:off x="2908" y="3792"/>
                  <a:ext cx="104" cy="272"/>
                  <a:chOff x="2908" y="3792"/>
                  <a:chExt cx="104" cy="272"/>
                </a:xfrm>
              </p:grpSpPr>
              <p:sp>
                <p:nvSpPr>
                  <p:cNvPr id="13369" name="Arc 57"/>
                  <p:cNvSpPr>
                    <a:spLocks/>
                  </p:cNvSpPr>
                  <p:nvPr/>
                </p:nvSpPr>
                <p:spPr bwMode="auto">
                  <a:xfrm>
                    <a:off x="2968"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70" name="Arc 58"/>
                  <p:cNvSpPr>
                    <a:spLocks/>
                  </p:cNvSpPr>
                  <p:nvPr/>
                </p:nvSpPr>
                <p:spPr bwMode="auto">
                  <a:xfrm>
                    <a:off x="2908"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sp>
          <p:nvSpPr>
            <p:cNvPr id="13371" name="Line 59"/>
            <p:cNvSpPr>
              <a:spLocks noChangeShapeType="1"/>
            </p:cNvSpPr>
            <p:nvPr/>
          </p:nvSpPr>
          <p:spPr bwMode="auto">
            <a:xfrm>
              <a:off x="3426" y="3738"/>
              <a:ext cx="1" cy="80"/>
            </a:xfrm>
            <a:prstGeom prst="line">
              <a:avLst/>
            </a:prstGeom>
            <a:noFill/>
            <a:ln w="6350">
              <a:solidFill>
                <a:srgbClr val="000000"/>
              </a:solidFill>
              <a:round/>
              <a:headEnd/>
              <a:tailEnd/>
            </a:ln>
          </p:spPr>
          <p:txBody>
            <a:bodyPr/>
            <a:lstStyle/>
            <a:p>
              <a:endParaRPr lang="en-US"/>
            </a:p>
          </p:txBody>
        </p:sp>
        <p:sp>
          <p:nvSpPr>
            <p:cNvPr id="13372" name="Line 60"/>
            <p:cNvSpPr>
              <a:spLocks noChangeShapeType="1"/>
            </p:cNvSpPr>
            <p:nvPr/>
          </p:nvSpPr>
          <p:spPr bwMode="auto">
            <a:xfrm>
              <a:off x="3426" y="3850"/>
              <a:ext cx="1" cy="80"/>
            </a:xfrm>
            <a:prstGeom prst="line">
              <a:avLst/>
            </a:prstGeom>
            <a:noFill/>
            <a:ln w="6350">
              <a:solidFill>
                <a:srgbClr val="000000"/>
              </a:solidFill>
              <a:round/>
              <a:headEnd/>
              <a:tailEnd/>
            </a:ln>
          </p:spPr>
          <p:txBody>
            <a:bodyPr/>
            <a:lstStyle/>
            <a:p>
              <a:endParaRPr lang="en-US"/>
            </a:p>
          </p:txBody>
        </p:sp>
        <p:sp>
          <p:nvSpPr>
            <p:cNvPr id="13373" name="Line 61"/>
            <p:cNvSpPr>
              <a:spLocks noChangeShapeType="1"/>
            </p:cNvSpPr>
            <p:nvPr/>
          </p:nvSpPr>
          <p:spPr bwMode="auto">
            <a:xfrm>
              <a:off x="3426" y="3962"/>
              <a:ext cx="1" cy="80"/>
            </a:xfrm>
            <a:prstGeom prst="line">
              <a:avLst/>
            </a:prstGeom>
            <a:noFill/>
            <a:ln w="6350">
              <a:solidFill>
                <a:srgbClr val="000000"/>
              </a:solidFill>
              <a:round/>
              <a:headEnd/>
              <a:tailEnd/>
            </a:ln>
          </p:spPr>
          <p:txBody>
            <a:bodyPr/>
            <a:lstStyle/>
            <a:p>
              <a:endParaRPr lang="en-US"/>
            </a:p>
          </p:txBody>
        </p:sp>
        <p:sp>
          <p:nvSpPr>
            <p:cNvPr id="13374" name="Line 62"/>
            <p:cNvSpPr>
              <a:spLocks noChangeShapeType="1"/>
            </p:cNvSpPr>
            <p:nvPr/>
          </p:nvSpPr>
          <p:spPr bwMode="auto">
            <a:xfrm>
              <a:off x="3426" y="4074"/>
              <a:ext cx="1" cy="80"/>
            </a:xfrm>
            <a:prstGeom prst="line">
              <a:avLst/>
            </a:prstGeom>
            <a:noFill/>
            <a:ln w="6350">
              <a:solidFill>
                <a:srgbClr val="000000"/>
              </a:solidFill>
              <a:round/>
              <a:headEnd/>
              <a:tailEnd/>
            </a:ln>
          </p:spPr>
          <p:txBody>
            <a:bodyPr/>
            <a:lstStyle/>
            <a:p>
              <a:endParaRPr lang="en-US"/>
            </a:p>
          </p:txBody>
        </p:sp>
        <p:sp>
          <p:nvSpPr>
            <p:cNvPr id="13375" name="Line 63"/>
            <p:cNvSpPr>
              <a:spLocks noChangeShapeType="1"/>
            </p:cNvSpPr>
            <p:nvPr/>
          </p:nvSpPr>
          <p:spPr bwMode="auto">
            <a:xfrm>
              <a:off x="3426" y="4186"/>
              <a:ext cx="1" cy="12"/>
            </a:xfrm>
            <a:prstGeom prst="line">
              <a:avLst/>
            </a:prstGeom>
            <a:noFill/>
            <a:ln w="6350">
              <a:solidFill>
                <a:srgbClr val="000000"/>
              </a:solidFill>
              <a:round/>
              <a:headEnd/>
              <a:tailEnd/>
            </a:ln>
          </p:spPr>
          <p:txBody>
            <a:bodyPr/>
            <a:lstStyle/>
            <a:p>
              <a:endParaRPr lang="en-US"/>
            </a:p>
          </p:txBody>
        </p:sp>
        <p:sp>
          <p:nvSpPr>
            <p:cNvPr id="13376" name="Freeform 64"/>
            <p:cNvSpPr>
              <a:spLocks/>
            </p:cNvSpPr>
            <p:nvPr/>
          </p:nvSpPr>
          <p:spPr bwMode="auto">
            <a:xfrm>
              <a:off x="3380" y="4158"/>
              <a:ext cx="46" cy="34"/>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377" name="Freeform 65"/>
            <p:cNvSpPr>
              <a:spLocks/>
            </p:cNvSpPr>
            <p:nvPr/>
          </p:nvSpPr>
          <p:spPr bwMode="auto">
            <a:xfrm>
              <a:off x="3212" y="4158"/>
              <a:ext cx="44" cy="34"/>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378" name="Line 66"/>
            <p:cNvSpPr>
              <a:spLocks noChangeShapeType="1"/>
            </p:cNvSpPr>
            <p:nvPr/>
          </p:nvSpPr>
          <p:spPr bwMode="auto">
            <a:xfrm>
              <a:off x="3234" y="4174"/>
              <a:ext cx="168" cy="1"/>
            </a:xfrm>
            <a:prstGeom prst="line">
              <a:avLst/>
            </a:prstGeom>
            <a:noFill/>
            <a:ln w="3175">
              <a:solidFill>
                <a:srgbClr val="000000"/>
              </a:solidFill>
              <a:round/>
              <a:headEnd/>
              <a:tailEnd/>
            </a:ln>
          </p:spPr>
          <p:txBody>
            <a:bodyPr/>
            <a:lstStyle/>
            <a:p>
              <a:endParaRPr lang="en-US"/>
            </a:p>
          </p:txBody>
        </p:sp>
        <p:sp>
          <p:nvSpPr>
            <p:cNvPr id="13379" name="Rectangle 67"/>
            <p:cNvSpPr>
              <a:spLocks noChangeArrowheads="1"/>
            </p:cNvSpPr>
            <p:nvPr/>
          </p:nvSpPr>
          <p:spPr bwMode="auto">
            <a:xfrm>
              <a:off x="3246" y="4118"/>
              <a:ext cx="152" cy="136"/>
            </a:xfrm>
            <a:prstGeom prst="rect">
              <a:avLst/>
            </a:prstGeom>
            <a:solidFill>
              <a:srgbClr val="FFFFFF"/>
            </a:solidFill>
            <a:ln w="9525">
              <a:noFill/>
              <a:miter lim="800000"/>
              <a:headEnd/>
              <a:tailEnd/>
            </a:ln>
          </p:spPr>
          <p:txBody>
            <a:bodyPr/>
            <a:lstStyle/>
            <a:p>
              <a:endParaRPr lang="en-US"/>
            </a:p>
          </p:txBody>
        </p:sp>
        <p:sp>
          <p:nvSpPr>
            <p:cNvPr id="13380" name="Rectangle 68"/>
            <p:cNvSpPr>
              <a:spLocks noChangeArrowheads="1"/>
            </p:cNvSpPr>
            <p:nvPr/>
          </p:nvSpPr>
          <p:spPr bwMode="auto">
            <a:xfrm>
              <a:off x="3248" y="4120"/>
              <a:ext cx="60" cy="116"/>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381" name="Rectangle 69"/>
            <p:cNvSpPr>
              <a:spLocks noChangeArrowheads="1"/>
            </p:cNvSpPr>
            <p:nvPr/>
          </p:nvSpPr>
          <p:spPr bwMode="auto">
            <a:xfrm>
              <a:off x="3306" y="4172"/>
              <a:ext cx="89" cy="87"/>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382" name="Freeform 70"/>
            <p:cNvSpPr>
              <a:spLocks/>
            </p:cNvSpPr>
            <p:nvPr/>
          </p:nvSpPr>
          <p:spPr bwMode="auto">
            <a:xfrm>
              <a:off x="3574" y="4100"/>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83" name="Line 71"/>
            <p:cNvSpPr>
              <a:spLocks noChangeShapeType="1"/>
            </p:cNvSpPr>
            <p:nvPr/>
          </p:nvSpPr>
          <p:spPr bwMode="auto">
            <a:xfrm flipH="1">
              <a:off x="2830" y="4118"/>
              <a:ext cx="768" cy="1"/>
            </a:xfrm>
            <a:prstGeom prst="line">
              <a:avLst/>
            </a:prstGeom>
            <a:noFill/>
            <a:ln w="6350">
              <a:solidFill>
                <a:srgbClr val="000000"/>
              </a:solidFill>
              <a:round/>
              <a:headEnd/>
              <a:tailEnd/>
            </a:ln>
          </p:spPr>
          <p:txBody>
            <a:bodyPr/>
            <a:lstStyle/>
            <a:p>
              <a:endParaRPr lang="en-US"/>
            </a:p>
          </p:txBody>
        </p:sp>
        <p:sp>
          <p:nvSpPr>
            <p:cNvPr id="13384" name="Rectangle 72"/>
            <p:cNvSpPr>
              <a:spLocks noChangeArrowheads="1"/>
            </p:cNvSpPr>
            <p:nvPr/>
          </p:nvSpPr>
          <p:spPr bwMode="auto">
            <a:xfrm>
              <a:off x="2766" y="3558"/>
              <a:ext cx="912" cy="696"/>
            </a:xfrm>
            <a:prstGeom prst="rect">
              <a:avLst/>
            </a:prstGeom>
            <a:noFill/>
            <a:ln w="19050">
              <a:solidFill>
                <a:srgbClr val="000000"/>
              </a:solidFill>
              <a:miter lim="800000"/>
              <a:headEnd/>
              <a:tailEnd/>
            </a:ln>
          </p:spPr>
          <p:txBody>
            <a:bodyPr/>
            <a:lstStyle/>
            <a:p>
              <a:endParaRPr lang="en-US"/>
            </a:p>
          </p:txBody>
        </p:sp>
      </p:grpSp>
      <p:grpSp>
        <p:nvGrpSpPr>
          <p:cNvPr id="26" name="Gruppo 25"/>
          <p:cNvGrpSpPr/>
          <p:nvPr/>
        </p:nvGrpSpPr>
        <p:grpSpPr>
          <a:xfrm>
            <a:off x="10370097" y="3705376"/>
            <a:ext cx="1447801" cy="1112838"/>
            <a:chOff x="6053141" y="3785019"/>
            <a:chExt cx="1447801" cy="1112838"/>
          </a:xfrm>
        </p:grpSpPr>
        <p:sp>
          <p:nvSpPr>
            <p:cNvPr id="13385" name="Freeform 73"/>
            <p:cNvSpPr>
              <a:spLocks/>
            </p:cNvSpPr>
            <p:nvPr/>
          </p:nvSpPr>
          <p:spPr bwMode="auto">
            <a:xfrm>
              <a:off x="6745291" y="3851694"/>
              <a:ext cx="50800" cy="69850"/>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86" name="Line 74"/>
            <p:cNvSpPr>
              <a:spLocks noChangeShapeType="1"/>
            </p:cNvSpPr>
            <p:nvPr/>
          </p:nvSpPr>
          <p:spPr bwMode="auto">
            <a:xfrm>
              <a:off x="6770691" y="3886619"/>
              <a:ext cx="1588" cy="914401"/>
            </a:xfrm>
            <a:prstGeom prst="line">
              <a:avLst/>
            </a:prstGeom>
            <a:noFill/>
            <a:ln w="6350">
              <a:solidFill>
                <a:srgbClr val="000000"/>
              </a:solidFill>
              <a:round/>
              <a:headEnd/>
              <a:tailEnd/>
            </a:ln>
          </p:spPr>
          <p:txBody>
            <a:bodyPr/>
            <a:lstStyle/>
            <a:p>
              <a:endParaRPr lang="en-US"/>
            </a:p>
          </p:txBody>
        </p:sp>
        <p:sp>
          <p:nvSpPr>
            <p:cNvPr id="13387" name="Rectangle 75"/>
            <p:cNvSpPr>
              <a:spLocks noChangeArrowheads="1"/>
            </p:cNvSpPr>
            <p:nvPr/>
          </p:nvSpPr>
          <p:spPr bwMode="auto">
            <a:xfrm>
              <a:off x="6653216" y="3788194"/>
              <a:ext cx="58738"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88" name="Rectangle 76"/>
            <p:cNvSpPr>
              <a:spLocks noChangeArrowheads="1"/>
            </p:cNvSpPr>
            <p:nvPr/>
          </p:nvSpPr>
          <p:spPr bwMode="auto">
            <a:xfrm>
              <a:off x="7307267" y="4645444"/>
              <a:ext cx="49213"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15" name="Group 77"/>
            <p:cNvGrpSpPr>
              <a:grpSpLocks/>
            </p:cNvGrpSpPr>
            <p:nvPr/>
          </p:nvGrpSpPr>
          <p:grpSpPr bwMode="auto">
            <a:xfrm>
              <a:off x="6678616" y="4019969"/>
              <a:ext cx="196850" cy="647700"/>
              <a:chOff x="4272" y="3710"/>
              <a:chExt cx="124" cy="408"/>
            </a:xfrm>
          </p:grpSpPr>
          <p:grpSp>
            <p:nvGrpSpPr>
              <p:cNvPr id="16" name="Group 78"/>
              <p:cNvGrpSpPr>
                <a:grpSpLocks/>
              </p:cNvGrpSpPr>
              <p:nvPr/>
            </p:nvGrpSpPr>
            <p:grpSpPr bwMode="auto">
              <a:xfrm>
                <a:off x="4334" y="3710"/>
                <a:ext cx="62" cy="408"/>
                <a:chOff x="4334" y="3710"/>
                <a:chExt cx="62" cy="408"/>
              </a:xfrm>
            </p:grpSpPr>
            <p:sp>
              <p:nvSpPr>
                <p:cNvPr id="13391" name="Arc 79"/>
                <p:cNvSpPr>
                  <a:spLocks/>
                </p:cNvSpPr>
                <p:nvPr/>
              </p:nvSpPr>
              <p:spPr bwMode="auto">
                <a:xfrm>
                  <a:off x="4334"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2" name="Arc 80"/>
                <p:cNvSpPr>
                  <a:spLocks/>
                </p:cNvSpPr>
                <p:nvPr/>
              </p:nvSpPr>
              <p:spPr bwMode="auto">
                <a:xfrm>
                  <a:off x="4358"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17" name="Group 81"/>
              <p:cNvGrpSpPr>
                <a:grpSpLocks/>
              </p:cNvGrpSpPr>
              <p:nvPr/>
            </p:nvGrpSpPr>
            <p:grpSpPr bwMode="auto">
              <a:xfrm>
                <a:off x="4272" y="3710"/>
                <a:ext cx="62" cy="408"/>
                <a:chOff x="4272" y="3710"/>
                <a:chExt cx="62" cy="408"/>
              </a:xfrm>
            </p:grpSpPr>
            <p:sp>
              <p:nvSpPr>
                <p:cNvPr id="13394" name="Arc 82"/>
                <p:cNvSpPr>
                  <a:spLocks/>
                </p:cNvSpPr>
                <p:nvPr/>
              </p:nvSpPr>
              <p:spPr bwMode="auto">
                <a:xfrm>
                  <a:off x="4308"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395" name="Arc 83"/>
                <p:cNvSpPr>
                  <a:spLocks/>
                </p:cNvSpPr>
                <p:nvPr/>
              </p:nvSpPr>
              <p:spPr bwMode="auto">
                <a:xfrm>
                  <a:off x="4272"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8" name="Group 84"/>
            <p:cNvGrpSpPr>
              <a:grpSpLocks/>
            </p:cNvGrpSpPr>
            <p:nvPr/>
          </p:nvGrpSpPr>
          <p:grpSpPr bwMode="auto">
            <a:xfrm>
              <a:off x="7005641" y="4019969"/>
              <a:ext cx="196850" cy="647700"/>
              <a:chOff x="4478" y="3710"/>
              <a:chExt cx="124" cy="408"/>
            </a:xfrm>
          </p:grpSpPr>
          <p:grpSp>
            <p:nvGrpSpPr>
              <p:cNvPr id="19" name="Group 85"/>
              <p:cNvGrpSpPr>
                <a:grpSpLocks/>
              </p:cNvGrpSpPr>
              <p:nvPr/>
            </p:nvGrpSpPr>
            <p:grpSpPr bwMode="auto">
              <a:xfrm>
                <a:off x="4540" y="3710"/>
                <a:ext cx="62" cy="408"/>
                <a:chOff x="4540" y="3710"/>
                <a:chExt cx="62" cy="408"/>
              </a:xfrm>
            </p:grpSpPr>
            <p:sp>
              <p:nvSpPr>
                <p:cNvPr id="13398" name="Arc 86"/>
                <p:cNvSpPr>
                  <a:spLocks/>
                </p:cNvSpPr>
                <p:nvPr/>
              </p:nvSpPr>
              <p:spPr bwMode="auto">
                <a:xfrm>
                  <a:off x="4540"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9" name="Arc 87"/>
                <p:cNvSpPr>
                  <a:spLocks/>
                </p:cNvSpPr>
                <p:nvPr/>
              </p:nvSpPr>
              <p:spPr bwMode="auto">
                <a:xfrm>
                  <a:off x="4564"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0" name="Group 88"/>
              <p:cNvGrpSpPr>
                <a:grpSpLocks/>
              </p:cNvGrpSpPr>
              <p:nvPr/>
            </p:nvGrpSpPr>
            <p:grpSpPr bwMode="auto">
              <a:xfrm>
                <a:off x="4478" y="3710"/>
                <a:ext cx="62" cy="408"/>
                <a:chOff x="4478" y="3710"/>
                <a:chExt cx="62" cy="408"/>
              </a:xfrm>
            </p:grpSpPr>
            <p:sp>
              <p:nvSpPr>
                <p:cNvPr id="13401" name="Arc 89"/>
                <p:cNvSpPr>
                  <a:spLocks/>
                </p:cNvSpPr>
                <p:nvPr/>
              </p:nvSpPr>
              <p:spPr bwMode="auto">
                <a:xfrm>
                  <a:off x="4514"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2" name="Arc 90"/>
                <p:cNvSpPr>
                  <a:spLocks/>
                </p:cNvSpPr>
                <p:nvPr/>
              </p:nvSpPr>
              <p:spPr bwMode="auto">
                <a:xfrm>
                  <a:off x="4478"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21" name="Group 91"/>
            <p:cNvGrpSpPr>
              <a:grpSpLocks/>
            </p:cNvGrpSpPr>
            <p:nvPr/>
          </p:nvGrpSpPr>
          <p:grpSpPr bwMode="auto">
            <a:xfrm>
              <a:off x="6351591" y="4019969"/>
              <a:ext cx="196850" cy="647700"/>
              <a:chOff x="4066" y="3710"/>
              <a:chExt cx="124" cy="408"/>
            </a:xfrm>
          </p:grpSpPr>
          <p:grpSp>
            <p:nvGrpSpPr>
              <p:cNvPr id="22" name="Group 92"/>
              <p:cNvGrpSpPr>
                <a:grpSpLocks/>
              </p:cNvGrpSpPr>
              <p:nvPr/>
            </p:nvGrpSpPr>
            <p:grpSpPr bwMode="auto">
              <a:xfrm>
                <a:off x="4128" y="3710"/>
                <a:ext cx="62" cy="408"/>
                <a:chOff x="4128" y="3710"/>
                <a:chExt cx="62" cy="408"/>
              </a:xfrm>
            </p:grpSpPr>
            <p:sp>
              <p:nvSpPr>
                <p:cNvPr id="13405" name="Arc 93"/>
                <p:cNvSpPr>
                  <a:spLocks/>
                </p:cNvSpPr>
                <p:nvPr/>
              </p:nvSpPr>
              <p:spPr bwMode="auto">
                <a:xfrm>
                  <a:off x="4128"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406" name="Arc 94"/>
                <p:cNvSpPr>
                  <a:spLocks/>
                </p:cNvSpPr>
                <p:nvPr/>
              </p:nvSpPr>
              <p:spPr bwMode="auto">
                <a:xfrm>
                  <a:off x="4152"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3" name="Group 95"/>
              <p:cNvGrpSpPr>
                <a:grpSpLocks/>
              </p:cNvGrpSpPr>
              <p:nvPr/>
            </p:nvGrpSpPr>
            <p:grpSpPr bwMode="auto">
              <a:xfrm>
                <a:off x="4066" y="3710"/>
                <a:ext cx="62" cy="408"/>
                <a:chOff x="4066" y="3710"/>
                <a:chExt cx="62" cy="408"/>
              </a:xfrm>
            </p:grpSpPr>
            <p:sp>
              <p:nvSpPr>
                <p:cNvPr id="13408" name="Arc 96"/>
                <p:cNvSpPr>
                  <a:spLocks/>
                </p:cNvSpPr>
                <p:nvPr/>
              </p:nvSpPr>
              <p:spPr bwMode="auto">
                <a:xfrm>
                  <a:off x="4102"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9" name="Arc 97"/>
                <p:cNvSpPr>
                  <a:spLocks/>
                </p:cNvSpPr>
                <p:nvPr/>
              </p:nvSpPr>
              <p:spPr bwMode="auto">
                <a:xfrm>
                  <a:off x="4066"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sp>
          <p:nvSpPr>
            <p:cNvPr id="13410" name="Line 98"/>
            <p:cNvSpPr>
              <a:spLocks noChangeShapeType="1"/>
            </p:cNvSpPr>
            <p:nvPr/>
          </p:nvSpPr>
          <p:spPr bwMode="auto">
            <a:xfrm>
              <a:off x="7100891" y="4070769"/>
              <a:ext cx="1588" cy="127000"/>
            </a:xfrm>
            <a:prstGeom prst="line">
              <a:avLst/>
            </a:prstGeom>
            <a:noFill/>
            <a:ln w="6350">
              <a:solidFill>
                <a:srgbClr val="000000"/>
              </a:solidFill>
              <a:round/>
              <a:headEnd/>
              <a:tailEnd/>
            </a:ln>
          </p:spPr>
          <p:txBody>
            <a:bodyPr/>
            <a:lstStyle/>
            <a:p>
              <a:endParaRPr lang="en-US"/>
            </a:p>
          </p:txBody>
        </p:sp>
        <p:sp>
          <p:nvSpPr>
            <p:cNvPr id="13411" name="Line 99"/>
            <p:cNvSpPr>
              <a:spLocks noChangeShapeType="1"/>
            </p:cNvSpPr>
            <p:nvPr/>
          </p:nvSpPr>
          <p:spPr bwMode="auto">
            <a:xfrm>
              <a:off x="7100891" y="4248569"/>
              <a:ext cx="1588" cy="127000"/>
            </a:xfrm>
            <a:prstGeom prst="line">
              <a:avLst/>
            </a:prstGeom>
            <a:noFill/>
            <a:ln w="6350">
              <a:solidFill>
                <a:srgbClr val="000000"/>
              </a:solidFill>
              <a:round/>
              <a:headEnd/>
              <a:tailEnd/>
            </a:ln>
          </p:spPr>
          <p:txBody>
            <a:bodyPr/>
            <a:lstStyle/>
            <a:p>
              <a:endParaRPr lang="en-US"/>
            </a:p>
          </p:txBody>
        </p:sp>
        <p:sp>
          <p:nvSpPr>
            <p:cNvPr id="13412" name="Line 100"/>
            <p:cNvSpPr>
              <a:spLocks noChangeShapeType="1"/>
            </p:cNvSpPr>
            <p:nvPr/>
          </p:nvSpPr>
          <p:spPr bwMode="auto">
            <a:xfrm>
              <a:off x="7100891" y="4426369"/>
              <a:ext cx="1588" cy="127000"/>
            </a:xfrm>
            <a:prstGeom prst="line">
              <a:avLst/>
            </a:prstGeom>
            <a:noFill/>
            <a:ln w="6350">
              <a:solidFill>
                <a:srgbClr val="000000"/>
              </a:solidFill>
              <a:round/>
              <a:headEnd/>
              <a:tailEnd/>
            </a:ln>
          </p:spPr>
          <p:txBody>
            <a:bodyPr/>
            <a:lstStyle/>
            <a:p>
              <a:endParaRPr lang="en-US"/>
            </a:p>
          </p:txBody>
        </p:sp>
        <p:sp>
          <p:nvSpPr>
            <p:cNvPr id="13413" name="Line 101"/>
            <p:cNvSpPr>
              <a:spLocks noChangeShapeType="1"/>
            </p:cNvSpPr>
            <p:nvPr/>
          </p:nvSpPr>
          <p:spPr bwMode="auto">
            <a:xfrm>
              <a:off x="7100891" y="4604169"/>
              <a:ext cx="1588" cy="127000"/>
            </a:xfrm>
            <a:prstGeom prst="line">
              <a:avLst/>
            </a:prstGeom>
            <a:noFill/>
            <a:ln w="6350">
              <a:solidFill>
                <a:srgbClr val="000000"/>
              </a:solidFill>
              <a:round/>
              <a:headEnd/>
              <a:tailEnd/>
            </a:ln>
          </p:spPr>
          <p:txBody>
            <a:bodyPr/>
            <a:lstStyle/>
            <a:p>
              <a:endParaRPr lang="en-US"/>
            </a:p>
          </p:txBody>
        </p:sp>
        <p:sp>
          <p:nvSpPr>
            <p:cNvPr id="13414" name="Line 102"/>
            <p:cNvSpPr>
              <a:spLocks noChangeShapeType="1"/>
            </p:cNvSpPr>
            <p:nvPr/>
          </p:nvSpPr>
          <p:spPr bwMode="auto">
            <a:xfrm>
              <a:off x="7100891" y="4781969"/>
              <a:ext cx="1588" cy="19050"/>
            </a:xfrm>
            <a:prstGeom prst="line">
              <a:avLst/>
            </a:prstGeom>
            <a:noFill/>
            <a:ln w="6350">
              <a:solidFill>
                <a:srgbClr val="000000"/>
              </a:solidFill>
              <a:round/>
              <a:headEnd/>
              <a:tailEnd/>
            </a:ln>
          </p:spPr>
          <p:txBody>
            <a:bodyPr/>
            <a:lstStyle/>
            <a:p>
              <a:endParaRPr lang="en-US"/>
            </a:p>
          </p:txBody>
        </p:sp>
        <p:sp>
          <p:nvSpPr>
            <p:cNvPr id="13415" name="Freeform 103"/>
            <p:cNvSpPr>
              <a:spLocks/>
            </p:cNvSpPr>
            <p:nvPr/>
          </p:nvSpPr>
          <p:spPr bwMode="auto">
            <a:xfrm>
              <a:off x="7027866" y="4737519"/>
              <a:ext cx="73025" cy="53975"/>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416" name="Freeform 104"/>
            <p:cNvSpPr>
              <a:spLocks/>
            </p:cNvSpPr>
            <p:nvPr/>
          </p:nvSpPr>
          <p:spPr bwMode="auto">
            <a:xfrm>
              <a:off x="6761166" y="4737519"/>
              <a:ext cx="69850" cy="53975"/>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417" name="Line 105"/>
            <p:cNvSpPr>
              <a:spLocks noChangeShapeType="1"/>
            </p:cNvSpPr>
            <p:nvPr/>
          </p:nvSpPr>
          <p:spPr bwMode="auto">
            <a:xfrm>
              <a:off x="6796091" y="4762919"/>
              <a:ext cx="266700" cy="1588"/>
            </a:xfrm>
            <a:prstGeom prst="line">
              <a:avLst/>
            </a:prstGeom>
            <a:noFill/>
            <a:ln w="3175">
              <a:solidFill>
                <a:srgbClr val="000000"/>
              </a:solidFill>
              <a:round/>
              <a:headEnd/>
              <a:tailEnd/>
            </a:ln>
          </p:spPr>
          <p:txBody>
            <a:bodyPr/>
            <a:lstStyle/>
            <a:p>
              <a:endParaRPr lang="en-US"/>
            </a:p>
          </p:txBody>
        </p:sp>
        <p:sp>
          <p:nvSpPr>
            <p:cNvPr id="13418" name="Rectangle 106"/>
            <p:cNvSpPr>
              <a:spLocks noChangeArrowheads="1"/>
            </p:cNvSpPr>
            <p:nvPr/>
          </p:nvSpPr>
          <p:spPr bwMode="auto">
            <a:xfrm>
              <a:off x="6815141" y="4674019"/>
              <a:ext cx="241300" cy="215900"/>
            </a:xfrm>
            <a:prstGeom prst="rect">
              <a:avLst/>
            </a:prstGeom>
            <a:solidFill>
              <a:srgbClr val="FFFFFF"/>
            </a:solidFill>
            <a:ln w="9525">
              <a:noFill/>
              <a:miter lim="800000"/>
              <a:headEnd/>
              <a:tailEnd/>
            </a:ln>
          </p:spPr>
          <p:txBody>
            <a:bodyPr/>
            <a:lstStyle/>
            <a:p>
              <a:endParaRPr lang="en-US"/>
            </a:p>
          </p:txBody>
        </p:sp>
        <p:sp>
          <p:nvSpPr>
            <p:cNvPr id="13419" name="Rectangle 107"/>
            <p:cNvSpPr>
              <a:spLocks noChangeArrowheads="1"/>
            </p:cNvSpPr>
            <p:nvPr/>
          </p:nvSpPr>
          <p:spPr bwMode="auto">
            <a:xfrm>
              <a:off x="6818316" y="4677194"/>
              <a:ext cx="95250" cy="184150"/>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420" name="Rectangle 108"/>
            <p:cNvSpPr>
              <a:spLocks noChangeArrowheads="1"/>
            </p:cNvSpPr>
            <p:nvPr/>
          </p:nvSpPr>
          <p:spPr bwMode="auto">
            <a:xfrm>
              <a:off x="6910391" y="4759744"/>
              <a:ext cx="141288" cy="138113"/>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421" name="Freeform 109"/>
            <p:cNvSpPr>
              <a:spLocks/>
            </p:cNvSpPr>
            <p:nvPr/>
          </p:nvSpPr>
          <p:spPr bwMode="auto">
            <a:xfrm>
              <a:off x="7335842" y="4645444"/>
              <a:ext cx="73025" cy="53975"/>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422" name="Line 110"/>
            <p:cNvSpPr>
              <a:spLocks noChangeShapeType="1"/>
            </p:cNvSpPr>
            <p:nvPr/>
          </p:nvSpPr>
          <p:spPr bwMode="auto">
            <a:xfrm flipH="1">
              <a:off x="6154741" y="4674019"/>
              <a:ext cx="1219201" cy="1588"/>
            </a:xfrm>
            <a:prstGeom prst="line">
              <a:avLst/>
            </a:prstGeom>
            <a:noFill/>
            <a:ln w="6350">
              <a:solidFill>
                <a:srgbClr val="000000"/>
              </a:solidFill>
              <a:round/>
              <a:headEnd/>
              <a:tailEnd/>
            </a:ln>
          </p:spPr>
          <p:txBody>
            <a:bodyPr/>
            <a:lstStyle/>
            <a:p>
              <a:endParaRPr lang="en-US"/>
            </a:p>
          </p:txBody>
        </p:sp>
        <p:sp>
          <p:nvSpPr>
            <p:cNvPr id="13423" name="Rectangle 111"/>
            <p:cNvSpPr>
              <a:spLocks noChangeArrowheads="1"/>
            </p:cNvSpPr>
            <p:nvPr/>
          </p:nvSpPr>
          <p:spPr bwMode="auto">
            <a:xfrm>
              <a:off x="6053141" y="3785019"/>
              <a:ext cx="1447801" cy="1104901"/>
            </a:xfrm>
            <a:prstGeom prst="rect">
              <a:avLst/>
            </a:prstGeom>
            <a:noFill/>
            <a:ln w="19050">
              <a:solidFill>
                <a:srgbClr val="000000"/>
              </a:solidFill>
              <a:miter lim="800000"/>
              <a:headEnd/>
              <a:tailEnd/>
            </a:ln>
          </p:spPr>
          <p:txBody>
            <a:bodyPr/>
            <a:lstStyle/>
            <a:p>
              <a:endParaRPr lang="en-US"/>
            </a:p>
          </p:txBody>
        </p:sp>
        <p:sp>
          <p:nvSpPr>
            <p:cNvPr id="13424" name="Line 112"/>
            <p:cNvSpPr>
              <a:spLocks noChangeShapeType="1"/>
            </p:cNvSpPr>
            <p:nvPr/>
          </p:nvSpPr>
          <p:spPr bwMode="auto">
            <a:xfrm>
              <a:off x="6551616" y="4670844"/>
              <a:ext cx="117475" cy="1588"/>
            </a:xfrm>
            <a:prstGeom prst="line">
              <a:avLst/>
            </a:prstGeom>
            <a:noFill/>
            <a:ln w="9525">
              <a:solidFill>
                <a:srgbClr val="000000"/>
              </a:solidFill>
              <a:round/>
              <a:headEnd/>
              <a:tailEnd/>
            </a:ln>
          </p:spPr>
          <p:txBody>
            <a:bodyPr/>
            <a:lstStyle/>
            <a:p>
              <a:endParaRPr lang="en-US"/>
            </a:p>
          </p:txBody>
        </p:sp>
        <p:sp>
          <p:nvSpPr>
            <p:cNvPr id="13425" name="Line 113"/>
            <p:cNvSpPr>
              <a:spLocks noChangeShapeType="1"/>
            </p:cNvSpPr>
            <p:nvPr/>
          </p:nvSpPr>
          <p:spPr bwMode="auto">
            <a:xfrm>
              <a:off x="6878641" y="4667669"/>
              <a:ext cx="117475" cy="1588"/>
            </a:xfrm>
            <a:prstGeom prst="line">
              <a:avLst/>
            </a:prstGeom>
            <a:noFill/>
            <a:ln w="9525">
              <a:solidFill>
                <a:srgbClr val="000000"/>
              </a:solidFill>
              <a:round/>
              <a:headEnd/>
              <a:tailEnd/>
            </a:ln>
          </p:spPr>
          <p:txBody>
            <a:bodyPr/>
            <a:lstStyle/>
            <a:p>
              <a:endParaRPr lang="en-US"/>
            </a:p>
          </p:txBody>
        </p:sp>
      </p:grpSp>
      <p:sp>
        <p:nvSpPr>
          <p:cNvPr id="13454" name="Rectangle 142"/>
          <p:cNvSpPr>
            <a:spLocks noChangeArrowheads="1"/>
          </p:cNvSpPr>
          <p:nvPr/>
        </p:nvSpPr>
        <p:spPr bwMode="auto">
          <a:xfrm>
            <a:off x="3476367" y="3295725"/>
            <a:ext cx="1882427" cy="430887"/>
          </a:xfrm>
          <a:prstGeom prst="rect">
            <a:avLst/>
          </a:prstGeom>
          <a:noFill/>
          <a:ln w="9525">
            <a:noFill/>
            <a:miter lim="800000"/>
            <a:headEnd/>
            <a:tailEnd/>
          </a:ln>
        </p:spPr>
        <p:txBody>
          <a:bodyPr wrap="square" lIns="0" tIns="0" rIns="0" bIns="0">
            <a:spAutoFit/>
          </a:bodyPr>
          <a:lstStyle/>
          <a:p>
            <a:pPr algn="ctr" eaLnBrk="0" hangingPunct="0"/>
            <a:r>
              <a:rPr lang="en-US" sz="1400" dirty="0">
                <a:solidFill>
                  <a:srgbClr val="000000"/>
                </a:solidFill>
              </a:rPr>
              <a:t>Continuous beam</a:t>
            </a:r>
          </a:p>
          <a:p>
            <a:pPr algn="ctr" eaLnBrk="0" hangingPunct="0"/>
            <a:r>
              <a:rPr lang="en-US" sz="1400" dirty="0">
                <a:solidFill>
                  <a:srgbClr val="000000"/>
                </a:solidFill>
              </a:rPr>
              <a:t>with velocity modulation</a:t>
            </a:r>
          </a:p>
        </p:txBody>
      </p:sp>
      <p:sp>
        <p:nvSpPr>
          <p:cNvPr id="13462" name="Text Box 150"/>
          <p:cNvSpPr txBox="1">
            <a:spLocks noChangeArrowheads="1"/>
          </p:cNvSpPr>
          <p:nvPr/>
        </p:nvSpPr>
        <p:spPr bwMode="auto">
          <a:xfrm>
            <a:off x="2352154" y="5176037"/>
            <a:ext cx="9591294" cy="1600438"/>
          </a:xfrm>
          <a:prstGeom prst="rect">
            <a:avLst/>
          </a:prstGeom>
          <a:noFill/>
          <a:ln w="9525">
            <a:noFill/>
            <a:miter lim="800000"/>
            <a:headEnd/>
            <a:tailEnd/>
          </a:ln>
          <a:effectLst/>
        </p:spPr>
        <p:txBody>
          <a:bodyPr wrap="square">
            <a:spAutoFit/>
          </a:bodyPr>
          <a:lstStyle/>
          <a:p>
            <a:pPr algn="just" eaLnBrk="0" hangingPunct="0"/>
            <a:r>
              <a:rPr lang="en-US" altLang="en-US" sz="1400" b="1" dirty="0">
                <a:sym typeface="Symbol"/>
              </a:rPr>
              <a:t></a:t>
            </a:r>
            <a:r>
              <a:rPr lang="en-US" altLang="en-US" sz="1400" b="1" dirty="0"/>
              <a:t>Bunching</a:t>
            </a:r>
            <a:r>
              <a:rPr lang="en-US" altLang="en-US" sz="1400" dirty="0"/>
              <a:t> is obtained by modulating the energy (and therefore the velocity) of a continuous beam using the longitudinal E-field of a SW cavity. After a certain </a:t>
            </a:r>
            <a:r>
              <a:rPr lang="en-US" altLang="en-US" sz="1400" b="1" dirty="0"/>
              <a:t>drift space </a:t>
            </a:r>
            <a:r>
              <a:rPr lang="en-US" altLang="en-US" sz="1400" dirty="0"/>
              <a:t>the </a:t>
            </a:r>
            <a:r>
              <a:rPr lang="en-US" altLang="en-US" sz="1400" b="1" dirty="0"/>
              <a:t>velocity modulation is converted in a density </a:t>
            </a:r>
            <a:r>
              <a:rPr lang="en-US" altLang="en-US" sz="1400" dirty="0"/>
              <a:t> </a:t>
            </a:r>
            <a:r>
              <a:rPr lang="en-US" altLang="en-US" sz="1400" b="1" dirty="0"/>
              <a:t>charge modulation</a:t>
            </a:r>
            <a:r>
              <a:rPr lang="en-US" altLang="en-US" sz="1400" dirty="0"/>
              <a:t>. The density modulation depletes the regions corresponding to injection phase values incompatible with the capture process</a:t>
            </a:r>
          </a:p>
          <a:p>
            <a:pPr algn="just" eaLnBrk="0" hangingPunct="0"/>
            <a:endParaRPr lang="en-US" altLang="en-US" sz="1400" dirty="0"/>
          </a:p>
          <a:p>
            <a:pPr algn="just" eaLnBrk="0" hangingPunct="0"/>
            <a:r>
              <a:rPr lang="en-US" altLang="en-US" sz="1400" dirty="0">
                <a:sym typeface="Symbol"/>
              </a:rPr>
              <a:t></a:t>
            </a:r>
            <a:r>
              <a:rPr lang="en-US" altLang="en-US" sz="1400" dirty="0"/>
              <a:t>A TW accelerating structure (</a:t>
            </a:r>
            <a:r>
              <a:rPr lang="en-US" altLang="en-US" sz="1400" b="1" dirty="0"/>
              <a:t>capture section</a:t>
            </a:r>
            <a:r>
              <a:rPr lang="en-US" altLang="en-US" sz="1400" dirty="0"/>
              <a:t>) is placed at an </a:t>
            </a:r>
            <a:r>
              <a:rPr lang="en-US" altLang="en-US" sz="1400" b="1" dirty="0"/>
              <a:t>optimal distance from the pre-</a:t>
            </a:r>
            <a:r>
              <a:rPr lang="en-US" altLang="en-US" sz="1400" b="1" dirty="0" err="1"/>
              <a:t>buncher</a:t>
            </a:r>
            <a:r>
              <a:rPr lang="en-US" altLang="en-US" sz="1400" dirty="0"/>
              <a:t>, to capture a large fraction of the charge and accelerate it till relativistic energies. The </a:t>
            </a:r>
            <a:r>
              <a:rPr lang="en-US" altLang="en-US" sz="1400" b="1" dirty="0"/>
              <a:t>amount of charge lost is drastically reduced</a:t>
            </a:r>
            <a:r>
              <a:rPr lang="en-US" altLang="en-US" sz="1400" dirty="0"/>
              <a:t>, while the capture section provide also further beam bunching.</a:t>
            </a:r>
          </a:p>
        </p:txBody>
      </p:sp>
      <p:sp>
        <p:nvSpPr>
          <p:cNvPr id="151" name="Text Box 17"/>
          <p:cNvSpPr txBox="1">
            <a:spLocks noChangeArrowheads="1"/>
          </p:cNvSpPr>
          <p:nvPr/>
        </p:nvSpPr>
        <p:spPr bwMode="auto">
          <a:xfrm>
            <a:off x="47903" y="624321"/>
            <a:ext cx="4243150" cy="1169551"/>
          </a:xfrm>
          <a:prstGeom prst="rect">
            <a:avLst/>
          </a:prstGeom>
          <a:noFill/>
          <a:ln w="9525">
            <a:noFill/>
            <a:miter lim="800000"/>
            <a:headEnd/>
            <a:tailEnd/>
          </a:ln>
          <a:effectLst/>
        </p:spPr>
        <p:txBody>
          <a:bodyPr wrap="square">
            <a:spAutoFit/>
          </a:bodyPr>
          <a:lstStyle/>
          <a:p>
            <a:pPr algn="just"/>
            <a:r>
              <a:rPr lang="en-US" sz="1400" b="1" dirty="0"/>
              <a:t>Once the capture condition E</a:t>
            </a:r>
            <a:r>
              <a:rPr lang="en-US" sz="1400" b="1" baseline="-25000" dirty="0"/>
              <a:t>RF</a:t>
            </a:r>
            <a:r>
              <a:rPr lang="en-US" sz="1400" b="1" dirty="0"/>
              <a:t>&gt;E</a:t>
            </a:r>
            <a:r>
              <a:rPr lang="en-US" sz="1400" b="1" baseline="-25000" dirty="0"/>
              <a:t>RF_MIN</a:t>
            </a:r>
            <a:r>
              <a:rPr lang="en-US" sz="1400" b="1" dirty="0"/>
              <a:t> is fulfilled </a:t>
            </a:r>
            <a:r>
              <a:rPr lang="en-US" sz="1400" dirty="0"/>
              <a:t>the fundamental  equation of previous slide sets the </a:t>
            </a:r>
            <a:r>
              <a:rPr lang="en-US" sz="1400" b="1" dirty="0"/>
              <a:t>ranges of the injection phases </a:t>
            </a:r>
            <a:r>
              <a:rPr lang="en-US" sz="1400" b="1" i="1" dirty="0">
                <a:sym typeface="Symbol"/>
              </a:rPr>
              <a:t></a:t>
            </a:r>
            <a:r>
              <a:rPr lang="en-US" sz="1400" b="1" i="1" baseline="-25000" dirty="0"/>
              <a:t>in</a:t>
            </a:r>
            <a:r>
              <a:rPr lang="en-US" sz="1400" b="1" dirty="0"/>
              <a:t>  actually accepted</a:t>
            </a:r>
            <a:r>
              <a:rPr lang="en-US" sz="1400" dirty="0"/>
              <a:t>. Particles whose injection phases are within this range can be </a:t>
            </a:r>
            <a:r>
              <a:rPr lang="en-US" sz="1400" b="1" dirty="0"/>
              <a:t>captured</a:t>
            </a:r>
            <a:r>
              <a:rPr lang="en-US" sz="1400" dirty="0"/>
              <a:t> the other are </a:t>
            </a:r>
            <a:r>
              <a:rPr lang="en-US" sz="1400" b="1" dirty="0"/>
              <a:t>lost</a:t>
            </a:r>
            <a:r>
              <a:rPr lang="en-US" sz="1400" dirty="0"/>
              <a:t>.</a:t>
            </a:r>
          </a:p>
        </p:txBody>
      </p:sp>
      <p:sp>
        <p:nvSpPr>
          <p:cNvPr id="152" name="CasellaDiTesto 151"/>
          <p:cNvSpPr txBox="1"/>
          <p:nvPr/>
        </p:nvSpPr>
        <p:spPr>
          <a:xfrm>
            <a:off x="3196626" y="-36175"/>
            <a:ext cx="6168227" cy="584775"/>
          </a:xfrm>
          <a:prstGeom prst="rect">
            <a:avLst/>
          </a:prstGeom>
          <a:noFill/>
        </p:spPr>
        <p:txBody>
          <a:bodyPr wrap="none" rtlCol="0">
            <a:spAutoFit/>
          </a:bodyPr>
          <a:lstStyle/>
          <a:p>
            <a:r>
              <a:rPr lang="en-US" sz="3200" b="1" dirty="0"/>
              <a:t>BUNCHER AND CAPTURE SECTIONS</a:t>
            </a:r>
          </a:p>
        </p:txBody>
      </p:sp>
      <p:sp>
        <p:nvSpPr>
          <p:cNvPr id="27" name="Freccia a destra 26"/>
          <p:cNvSpPr/>
          <p:nvPr/>
        </p:nvSpPr>
        <p:spPr>
          <a:xfrm>
            <a:off x="4495328" y="973253"/>
            <a:ext cx="376274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ttangolo 27"/>
          <p:cNvSpPr/>
          <p:nvPr/>
        </p:nvSpPr>
        <p:spPr>
          <a:xfrm>
            <a:off x="225149" y="2046923"/>
            <a:ext cx="1368190" cy="99007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Thermionic</a:t>
            </a:r>
          </a:p>
          <a:p>
            <a:pPr algn="ctr" eaLnBrk="0" hangingPunct="0"/>
            <a:r>
              <a:rPr lang="en-US" b="1" dirty="0">
                <a:solidFill>
                  <a:srgbClr val="000000"/>
                </a:solidFill>
                <a:latin typeface="Times New Roman" pitchFamily="18" charset="0"/>
              </a:rPr>
              <a:t>Gun</a:t>
            </a:r>
            <a:endParaRPr lang="en-US" dirty="0">
              <a:latin typeface="Times" charset="0"/>
            </a:endParaRPr>
          </a:p>
        </p:txBody>
      </p:sp>
      <p:sp>
        <p:nvSpPr>
          <p:cNvPr id="29" name="CasellaDiTesto 28"/>
          <p:cNvSpPr txBox="1"/>
          <p:nvPr/>
        </p:nvSpPr>
        <p:spPr>
          <a:xfrm>
            <a:off x="274410" y="3004536"/>
            <a:ext cx="1782398" cy="307777"/>
          </a:xfrm>
          <a:prstGeom prst="rect">
            <a:avLst/>
          </a:prstGeom>
          <a:noFill/>
        </p:spPr>
        <p:txBody>
          <a:bodyPr wrap="square" rtlCol="0">
            <a:spAutoFit/>
          </a:bodyPr>
          <a:lstStyle/>
          <a:p>
            <a:pPr algn="ctr"/>
            <a:r>
              <a:rPr lang="en-US" sz="1400" dirty="0"/>
              <a:t>Continuous beam</a:t>
            </a:r>
          </a:p>
        </p:txBody>
      </p:sp>
      <p:sp>
        <p:nvSpPr>
          <p:cNvPr id="153" name="Rettangolo 152"/>
          <p:cNvSpPr/>
          <p:nvPr/>
        </p:nvSpPr>
        <p:spPr>
          <a:xfrm>
            <a:off x="2857666" y="2044076"/>
            <a:ext cx="150035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Pre-Buncher</a:t>
            </a:r>
            <a:endParaRPr lang="en-US" sz="2400" dirty="0">
              <a:latin typeface="Times" charset="0"/>
            </a:endParaRPr>
          </a:p>
          <a:p>
            <a:pPr algn="ctr" eaLnBrk="0" hangingPunct="0"/>
            <a:r>
              <a:rPr lang="en-US" b="1" dirty="0">
                <a:solidFill>
                  <a:srgbClr val="000000"/>
                </a:solidFill>
                <a:latin typeface="Times New Roman" pitchFamily="18" charset="0"/>
              </a:rPr>
              <a:t>(SW Cavity)</a:t>
            </a:r>
            <a:endParaRPr lang="en-US" sz="2400" dirty="0">
              <a:latin typeface="Times" charset="0"/>
            </a:endParaRPr>
          </a:p>
        </p:txBody>
      </p:sp>
      <p:sp>
        <p:nvSpPr>
          <p:cNvPr id="30" name="CasellaDiTesto 29"/>
          <p:cNvSpPr txBox="1"/>
          <p:nvPr/>
        </p:nvSpPr>
        <p:spPr>
          <a:xfrm>
            <a:off x="5493912" y="1613417"/>
            <a:ext cx="758541" cy="369332"/>
          </a:xfrm>
          <a:prstGeom prst="rect">
            <a:avLst/>
          </a:prstGeom>
          <a:noFill/>
        </p:spPr>
        <p:txBody>
          <a:bodyPr wrap="none" rtlCol="0">
            <a:spAutoFit/>
          </a:bodyPr>
          <a:lstStyle/>
          <a:p>
            <a:r>
              <a:rPr lang="en-US" dirty="0"/>
              <a:t>Drift L</a:t>
            </a:r>
          </a:p>
        </p:txBody>
      </p:sp>
      <p:sp>
        <p:nvSpPr>
          <p:cNvPr id="31" name="CasellaDiTesto 30"/>
          <p:cNvSpPr txBox="1"/>
          <p:nvPr/>
        </p:nvSpPr>
        <p:spPr>
          <a:xfrm>
            <a:off x="7112256" y="3172714"/>
            <a:ext cx="892176" cy="523220"/>
          </a:xfrm>
          <a:prstGeom prst="rect">
            <a:avLst/>
          </a:prstGeom>
          <a:noFill/>
        </p:spPr>
        <p:txBody>
          <a:bodyPr wrap="square" rtlCol="0">
            <a:spAutoFit/>
          </a:bodyPr>
          <a:lstStyle/>
          <a:p>
            <a:pPr algn="ctr"/>
            <a:r>
              <a:rPr lang="en-US" sz="1400" dirty="0"/>
              <a:t>Bunched beam</a:t>
            </a:r>
          </a:p>
        </p:txBody>
      </p:sp>
      <p:sp>
        <p:nvSpPr>
          <p:cNvPr id="155" name="CasellaDiTesto 154"/>
          <p:cNvSpPr txBox="1"/>
          <p:nvPr/>
        </p:nvSpPr>
        <p:spPr>
          <a:xfrm>
            <a:off x="9672078" y="3164235"/>
            <a:ext cx="1415569" cy="523220"/>
          </a:xfrm>
          <a:prstGeom prst="rect">
            <a:avLst/>
          </a:prstGeom>
          <a:noFill/>
        </p:spPr>
        <p:txBody>
          <a:bodyPr wrap="square" rtlCol="0">
            <a:spAutoFit/>
          </a:bodyPr>
          <a:lstStyle/>
          <a:p>
            <a:r>
              <a:rPr lang="en-US" sz="1400" dirty="0"/>
              <a:t>Bunched and captured beam</a:t>
            </a:r>
          </a:p>
        </p:txBody>
      </p:sp>
      <p:cxnSp>
        <p:nvCxnSpPr>
          <p:cNvPr id="33" name="Connettore 2 32"/>
          <p:cNvCxnSpPr>
            <a:stCxn id="28" idx="3"/>
            <a:endCxn id="153" idx="1"/>
          </p:cNvCxnSpPr>
          <p:nvPr/>
        </p:nvCxnSpPr>
        <p:spPr>
          <a:xfrm flipV="1">
            <a:off x="1593339" y="2539114"/>
            <a:ext cx="1264327" cy="284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827657" y="2533035"/>
            <a:ext cx="0" cy="6190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flipV="1">
            <a:off x="4584000" y="2539114"/>
            <a:ext cx="0" cy="7319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8" name="Connettore 2 167"/>
          <p:cNvCxnSpPr>
            <a:cxnSpLocks/>
            <a:stCxn id="153" idx="3"/>
            <a:endCxn id="154" idx="1"/>
          </p:cNvCxnSpPr>
          <p:nvPr/>
        </p:nvCxnSpPr>
        <p:spPr>
          <a:xfrm flipV="1">
            <a:off x="4358021" y="2535892"/>
            <a:ext cx="3030724" cy="322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flipV="1">
            <a:off x="7111829" y="2554989"/>
            <a:ext cx="6256" cy="11657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8" name="Connettore 2 177"/>
          <p:cNvCxnSpPr/>
          <p:nvPr/>
        </p:nvCxnSpPr>
        <p:spPr>
          <a:xfrm>
            <a:off x="9854358" y="2424335"/>
            <a:ext cx="2001642" cy="1493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flipV="1">
            <a:off x="10935045" y="2447746"/>
            <a:ext cx="0" cy="126080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Connettore 2 183"/>
          <p:cNvCxnSpPr/>
          <p:nvPr/>
        </p:nvCxnSpPr>
        <p:spPr>
          <a:xfrm>
            <a:off x="4383291" y="2044076"/>
            <a:ext cx="2972531" cy="24398"/>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5493912" y="323288"/>
            <a:ext cx="1204176"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grpSp>
        <p:nvGrpSpPr>
          <p:cNvPr id="48" name="Gruppo 47"/>
          <p:cNvGrpSpPr/>
          <p:nvPr/>
        </p:nvGrpSpPr>
        <p:grpSpPr>
          <a:xfrm>
            <a:off x="436952" y="4441583"/>
            <a:ext cx="1528530" cy="998631"/>
            <a:chOff x="607223" y="4332883"/>
            <a:chExt cx="1528530" cy="998631"/>
          </a:xfrm>
        </p:grpSpPr>
        <p:grpSp>
          <p:nvGrpSpPr>
            <p:cNvPr id="171" name="Gruppo 170"/>
            <p:cNvGrpSpPr/>
            <p:nvPr/>
          </p:nvGrpSpPr>
          <p:grpSpPr>
            <a:xfrm>
              <a:off x="607223" y="4332883"/>
              <a:ext cx="1528530" cy="998631"/>
              <a:chOff x="3157482" y="3570321"/>
              <a:chExt cx="1844785" cy="1300761"/>
            </a:xfrm>
          </p:grpSpPr>
          <p:sp>
            <p:nvSpPr>
              <p:cNvPr id="172" name="Rettangolo 171"/>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3" name="Connettore 2 172"/>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ttore 2 173"/>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CasellaDiTesto 176"/>
              <p:cNvSpPr txBox="1"/>
              <p:nvPr/>
            </p:nvSpPr>
            <p:spPr>
              <a:xfrm>
                <a:off x="3623785" y="3570321"/>
                <a:ext cx="348628" cy="481071"/>
              </a:xfrm>
              <a:prstGeom prst="rect">
                <a:avLst/>
              </a:prstGeom>
              <a:noFill/>
            </p:spPr>
            <p:txBody>
              <a:bodyPr wrap="none" rtlCol="0">
                <a:spAutoFit/>
              </a:bodyPr>
              <a:lstStyle/>
              <a:p>
                <a:r>
                  <a:rPr lang="it-IT" dirty="0"/>
                  <a:t>v</a:t>
                </a:r>
              </a:p>
            </p:txBody>
          </p:sp>
          <p:sp>
            <p:nvSpPr>
              <p:cNvPr id="180" name="CasellaDiTesto 179"/>
              <p:cNvSpPr txBox="1"/>
              <p:nvPr/>
            </p:nvSpPr>
            <p:spPr>
              <a:xfrm>
                <a:off x="4686530" y="4371778"/>
                <a:ext cx="315737" cy="481071"/>
              </a:xfrm>
              <a:prstGeom prst="rect">
                <a:avLst/>
              </a:prstGeom>
              <a:noFill/>
            </p:spPr>
            <p:txBody>
              <a:bodyPr wrap="none" rtlCol="0">
                <a:spAutoFit/>
              </a:bodyPr>
              <a:lstStyle/>
              <a:p>
                <a:r>
                  <a:rPr lang="it-IT" dirty="0"/>
                  <a:t>t</a:t>
                </a:r>
              </a:p>
            </p:txBody>
          </p:sp>
        </p:grpSp>
        <p:cxnSp>
          <p:nvCxnSpPr>
            <p:cNvPr id="46" name="Connettore diritto 45"/>
            <p:cNvCxnSpPr/>
            <p:nvPr/>
          </p:nvCxnSpPr>
          <p:spPr>
            <a:xfrm>
              <a:off x="737344" y="4869000"/>
              <a:ext cx="12001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5" name="Gruppo 54"/>
          <p:cNvGrpSpPr/>
          <p:nvPr/>
        </p:nvGrpSpPr>
        <p:grpSpPr>
          <a:xfrm>
            <a:off x="3662911" y="3695934"/>
            <a:ext cx="1597128" cy="1145826"/>
            <a:chOff x="3157482" y="3524494"/>
            <a:chExt cx="1597128" cy="1145826"/>
          </a:xfrm>
        </p:grpSpPr>
        <p:grpSp>
          <p:nvGrpSpPr>
            <p:cNvPr id="44" name="Gruppo 43"/>
            <p:cNvGrpSpPr/>
            <p:nvPr/>
          </p:nvGrpSpPr>
          <p:grpSpPr>
            <a:xfrm>
              <a:off x="3157482" y="3531005"/>
              <a:ext cx="1597128" cy="1139315"/>
              <a:chOff x="3157482" y="3531005"/>
              <a:chExt cx="1828568" cy="1340077"/>
            </a:xfrm>
          </p:grpSpPr>
          <p:sp>
            <p:nvSpPr>
              <p:cNvPr id="41" name="Rettangolo 40"/>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2 23"/>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Figura a mano libera 38"/>
              <p:cNvSpPr/>
              <p:nvPr/>
            </p:nvSpPr>
            <p:spPr>
              <a:xfrm flipV="1">
                <a:off x="3243008" y="3914293"/>
                <a:ext cx="1478490" cy="735339"/>
              </a:xfrm>
              <a:custGeom>
                <a:avLst/>
                <a:gdLst>
                  <a:gd name="connsiteX0" fmla="*/ 0 w 1293495"/>
                  <a:gd name="connsiteY0" fmla="*/ 720090 h 735330"/>
                  <a:gd name="connsiteX1" fmla="*/ 213360 w 1293495"/>
                  <a:gd name="connsiteY1" fmla="*/ 7620 h 735330"/>
                  <a:gd name="connsiteX2" fmla="*/ 434340 w 1293495"/>
                  <a:gd name="connsiteY2" fmla="*/ 731520 h 735330"/>
                  <a:gd name="connsiteX3" fmla="*/ 649605 w 1293495"/>
                  <a:gd name="connsiteY3" fmla="*/ 0 h 735330"/>
                  <a:gd name="connsiteX4" fmla="*/ 857250 w 1293495"/>
                  <a:gd name="connsiteY4" fmla="*/ 731520 h 735330"/>
                  <a:gd name="connsiteX5" fmla="*/ 1082040 w 1293495"/>
                  <a:gd name="connsiteY5" fmla="*/ 1905 h 735330"/>
                  <a:gd name="connsiteX6" fmla="*/ 1293495 w 1293495"/>
                  <a:gd name="connsiteY6" fmla="*/ 735330 h 735330"/>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309779"/>
                  <a:gd name="connsiteY0" fmla="*/ 720090 h 791033"/>
                  <a:gd name="connsiteX1" fmla="*/ 213360 w 1309779"/>
                  <a:gd name="connsiteY1" fmla="*/ 7620 h 791033"/>
                  <a:gd name="connsiteX2" fmla="*/ 434340 w 1309779"/>
                  <a:gd name="connsiteY2" fmla="*/ 731520 h 791033"/>
                  <a:gd name="connsiteX3" fmla="*/ 649605 w 1309779"/>
                  <a:gd name="connsiteY3" fmla="*/ 0 h 791033"/>
                  <a:gd name="connsiteX4" fmla="*/ 857250 w 1309779"/>
                  <a:gd name="connsiteY4" fmla="*/ 731520 h 791033"/>
                  <a:gd name="connsiteX5" fmla="*/ 1082040 w 1309779"/>
                  <a:gd name="connsiteY5" fmla="*/ 1905 h 791033"/>
                  <a:gd name="connsiteX6" fmla="*/ 1293495 w 1309779"/>
                  <a:gd name="connsiteY6" fmla="*/ 735330 h 791033"/>
                  <a:gd name="connsiteX7" fmla="*/ 1295610 w 1309779"/>
                  <a:gd name="connsiteY7" fmla="*/ 740056 h 791033"/>
                  <a:gd name="connsiteX0" fmla="*/ 0 w 1488015"/>
                  <a:gd name="connsiteY0" fmla="*/ 721079 h 748359"/>
                  <a:gd name="connsiteX1" fmla="*/ 213360 w 1488015"/>
                  <a:gd name="connsiteY1" fmla="*/ 8609 h 748359"/>
                  <a:gd name="connsiteX2" fmla="*/ 434340 w 1488015"/>
                  <a:gd name="connsiteY2" fmla="*/ 732509 h 748359"/>
                  <a:gd name="connsiteX3" fmla="*/ 649605 w 1488015"/>
                  <a:gd name="connsiteY3" fmla="*/ 989 h 748359"/>
                  <a:gd name="connsiteX4" fmla="*/ 857250 w 1488015"/>
                  <a:gd name="connsiteY4" fmla="*/ 732509 h 748359"/>
                  <a:gd name="connsiteX5" fmla="*/ 1082040 w 1488015"/>
                  <a:gd name="connsiteY5" fmla="*/ 2894 h 748359"/>
                  <a:gd name="connsiteX6" fmla="*/ 1293495 w 1488015"/>
                  <a:gd name="connsiteY6" fmla="*/ 736319 h 748359"/>
                  <a:gd name="connsiteX7" fmla="*/ 1488015 w 1488015"/>
                  <a:gd name="connsiteY7" fmla="*/ 0 h 748359"/>
                  <a:gd name="connsiteX0" fmla="*/ 0 w 1488015"/>
                  <a:gd name="connsiteY0" fmla="*/ 721079 h 736328"/>
                  <a:gd name="connsiteX1" fmla="*/ 213360 w 1488015"/>
                  <a:gd name="connsiteY1" fmla="*/ 8609 h 736328"/>
                  <a:gd name="connsiteX2" fmla="*/ 434340 w 1488015"/>
                  <a:gd name="connsiteY2" fmla="*/ 732509 h 736328"/>
                  <a:gd name="connsiteX3" fmla="*/ 649605 w 1488015"/>
                  <a:gd name="connsiteY3" fmla="*/ 989 h 736328"/>
                  <a:gd name="connsiteX4" fmla="*/ 857250 w 1488015"/>
                  <a:gd name="connsiteY4" fmla="*/ 732509 h 736328"/>
                  <a:gd name="connsiteX5" fmla="*/ 1082040 w 1488015"/>
                  <a:gd name="connsiteY5" fmla="*/ 2894 h 736328"/>
                  <a:gd name="connsiteX6" fmla="*/ 1293495 w 1488015"/>
                  <a:gd name="connsiteY6" fmla="*/ 736319 h 736328"/>
                  <a:gd name="connsiteX7" fmla="*/ 1488015 w 1488015"/>
                  <a:gd name="connsiteY7" fmla="*/ 0 h 736328"/>
                  <a:gd name="connsiteX0" fmla="*/ 0 w 1512780"/>
                  <a:gd name="connsiteY0" fmla="*/ 720090 h 735339"/>
                  <a:gd name="connsiteX1" fmla="*/ 213360 w 1512780"/>
                  <a:gd name="connsiteY1" fmla="*/ 7620 h 735339"/>
                  <a:gd name="connsiteX2" fmla="*/ 434340 w 1512780"/>
                  <a:gd name="connsiteY2" fmla="*/ 731520 h 735339"/>
                  <a:gd name="connsiteX3" fmla="*/ 649605 w 1512780"/>
                  <a:gd name="connsiteY3" fmla="*/ 0 h 735339"/>
                  <a:gd name="connsiteX4" fmla="*/ 857250 w 1512780"/>
                  <a:gd name="connsiteY4" fmla="*/ 731520 h 735339"/>
                  <a:gd name="connsiteX5" fmla="*/ 1082040 w 1512780"/>
                  <a:gd name="connsiteY5" fmla="*/ 1905 h 735339"/>
                  <a:gd name="connsiteX6" fmla="*/ 1293495 w 1512780"/>
                  <a:gd name="connsiteY6" fmla="*/ 735330 h 735339"/>
                  <a:gd name="connsiteX7" fmla="*/ 1512780 w 1512780"/>
                  <a:gd name="connsiteY7" fmla="*/ 8536 h 735339"/>
                  <a:gd name="connsiteX0" fmla="*/ 0 w 1493730"/>
                  <a:gd name="connsiteY0" fmla="*/ 720090 h 735339"/>
                  <a:gd name="connsiteX1" fmla="*/ 213360 w 1493730"/>
                  <a:gd name="connsiteY1" fmla="*/ 7620 h 735339"/>
                  <a:gd name="connsiteX2" fmla="*/ 434340 w 1493730"/>
                  <a:gd name="connsiteY2" fmla="*/ 731520 h 735339"/>
                  <a:gd name="connsiteX3" fmla="*/ 649605 w 1493730"/>
                  <a:gd name="connsiteY3" fmla="*/ 0 h 735339"/>
                  <a:gd name="connsiteX4" fmla="*/ 857250 w 1493730"/>
                  <a:gd name="connsiteY4" fmla="*/ 731520 h 735339"/>
                  <a:gd name="connsiteX5" fmla="*/ 1082040 w 1493730"/>
                  <a:gd name="connsiteY5" fmla="*/ 1905 h 735339"/>
                  <a:gd name="connsiteX6" fmla="*/ 1293495 w 1493730"/>
                  <a:gd name="connsiteY6" fmla="*/ 735330 h 735339"/>
                  <a:gd name="connsiteX7" fmla="*/ 1493730 w 1493730"/>
                  <a:gd name="connsiteY7" fmla="*/ 6631 h 735339"/>
                  <a:gd name="connsiteX0" fmla="*/ 0 w 1463250"/>
                  <a:gd name="connsiteY0" fmla="*/ 732509 h 747758"/>
                  <a:gd name="connsiteX1" fmla="*/ 213360 w 1463250"/>
                  <a:gd name="connsiteY1" fmla="*/ 20039 h 747758"/>
                  <a:gd name="connsiteX2" fmla="*/ 434340 w 1463250"/>
                  <a:gd name="connsiteY2" fmla="*/ 743939 h 747758"/>
                  <a:gd name="connsiteX3" fmla="*/ 649605 w 1463250"/>
                  <a:gd name="connsiteY3" fmla="*/ 12419 h 747758"/>
                  <a:gd name="connsiteX4" fmla="*/ 857250 w 1463250"/>
                  <a:gd name="connsiteY4" fmla="*/ 743939 h 747758"/>
                  <a:gd name="connsiteX5" fmla="*/ 1082040 w 1463250"/>
                  <a:gd name="connsiteY5" fmla="*/ 14324 h 747758"/>
                  <a:gd name="connsiteX6" fmla="*/ 1293495 w 1463250"/>
                  <a:gd name="connsiteY6" fmla="*/ 747749 h 747758"/>
                  <a:gd name="connsiteX7" fmla="*/ 1463250 w 1463250"/>
                  <a:gd name="connsiteY7" fmla="*/ 0 h 747758"/>
                  <a:gd name="connsiteX0" fmla="*/ 0 w 1478490"/>
                  <a:gd name="connsiteY0" fmla="*/ 720090 h 735339"/>
                  <a:gd name="connsiteX1" fmla="*/ 213360 w 1478490"/>
                  <a:gd name="connsiteY1" fmla="*/ 7620 h 735339"/>
                  <a:gd name="connsiteX2" fmla="*/ 434340 w 1478490"/>
                  <a:gd name="connsiteY2" fmla="*/ 731520 h 735339"/>
                  <a:gd name="connsiteX3" fmla="*/ 649605 w 1478490"/>
                  <a:gd name="connsiteY3" fmla="*/ 0 h 735339"/>
                  <a:gd name="connsiteX4" fmla="*/ 857250 w 1478490"/>
                  <a:gd name="connsiteY4" fmla="*/ 731520 h 735339"/>
                  <a:gd name="connsiteX5" fmla="*/ 1082040 w 1478490"/>
                  <a:gd name="connsiteY5" fmla="*/ 1905 h 735339"/>
                  <a:gd name="connsiteX6" fmla="*/ 1293495 w 1478490"/>
                  <a:gd name="connsiteY6" fmla="*/ 735330 h 735339"/>
                  <a:gd name="connsiteX7" fmla="*/ 1478490 w 1478490"/>
                  <a:gd name="connsiteY7" fmla="*/ 16156 h 73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8490" h="735339">
                    <a:moveTo>
                      <a:pt x="0" y="720090"/>
                    </a:moveTo>
                    <a:cubicBezTo>
                      <a:pt x="72390" y="721042"/>
                      <a:pt x="140970" y="5715"/>
                      <a:pt x="213360" y="7620"/>
                    </a:cubicBezTo>
                    <a:cubicBezTo>
                      <a:pt x="285750" y="9525"/>
                      <a:pt x="361633" y="732790"/>
                      <a:pt x="434340" y="731520"/>
                    </a:cubicBezTo>
                    <a:cubicBezTo>
                      <a:pt x="507047" y="730250"/>
                      <a:pt x="579120" y="0"/>
                      <a:pt x="649605" y="0"/>
                    </a:cubicBezTo>
                    <a:cubicBezTo>
                      <a:pt x="720090" y="0"/>
                      <a:pt x="785178" y="731203"/>
                      <a:pt x="857250" y="731520"/>
                    </a:cubicBezTo>
                    <a:cubicBezTo>
                      <a:pt x="929322" y="731837"/>
                      <a:pt x="1009333" y="1270"/>
                      <a:pt x="1082040" y="1905"/>
                    </a:cubicBezTo>
                    <a:cubicBezTo>
                      <a:pt x="1154747" y="2540"/>
                      <a:pt x="1231741" y="736600"/>
                      <a:pt x="1293495" y="735330"/>
                    </a:cubicBezTo>
                    <a:cubicBezTo>
                      <a:pt x="1351950" y="738340"/>
                      <a:pt x="1478050" y="15172"/>
                      <a:pt x="1478490" y="1615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0" name="CasellaDiTesto 39"/>
              <p:cNvSpPr txBox="1"/>
              <p:nvPr/>
            </p:nvSpPr>
            <p:spPr>
              <a:xfrm>
                <a:off x="3245399" y="3531005"/>
                <a:ext cx="809732" cy="434413"/>
              </a:xfrm>
              <a:prstGeom prst="rect">
                <a:avLst/>
              </a:prstGeom>
              <a:noFill/>
            </p:spPr>
            <p:txBody>
              <a:bodyPr wrap="none" rtlCol="0">
                <a:spAutoFit/>
              </a:bodyPr>
              <a:lstStyle/>
              <a:p>
                <a:r>
                  <a:rPr lang="it-IT" dirty="0"/>
                  <a:t>v</a:t>
                </a:r>
                <a:r>
                  <a:rPr lang="it-IT" dirty="0">
                    <a:sym typeface="Symbol" panose="05050102010706020507" pitchFamily="18" charset="2"/>
                  </a:rPr>
                  <a:t>E</a:t>
                </a:r>
                <a:endParaRPr lang="it-IT" dirty="0"/>
              </a:p>
            </p:txBody>
          </p:sp>
          <p:sp>
            <p:nvSpPr>
              <p:cNvPr id="42" name="CasellaDiTesto 41"/>
              <p:cNvSpPr txBox="1"/>
              <p:nvPr/>
            </p:nvSpPr>
            <p:spPr>
              <a:xfrm>
                <a:off x="4686530" y="4371778"/>
                <a:ext cx="299520" cy="434413"/>
              </a:xfrm>
              <a:prstGeom prst="rect">
                <a:avLst/>
              </a:prstGeom>
              <a:noFill/>
            </p:spPr>
            <p:txBody>
              <a:bodyPr wrap="none" rtlCol="0">
                <a:spAutoFit/>
              </a:bodyPr>
              <a:lstStyle/>
              <a:p>
                <a:r>
                  <a:rPr lang="it-IT" dirty="0"/>
                  <a:t>t</a:t>
                </a:r>
              </a:p>
            </p:txBody>
          </p:sp>
        </p:grpSp>
        <p:cxnSp>
          <p:nvCxnSpPr>
            <p:cNvPr id="50" name="Connettore 2 49"/>
            <p:cNvCxnSpPr/>
            <p:nvPr/>
          </p:nvCxnSpPr>
          <p:spPr>
            <a:xfrm>
              <a:off x="3994679" y="3796825"/>
              <a:ext cx="38608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3994061" y="3524494"/>
              <a:ext cx="393056" cy="307777"/>
            </a:xfrm>
            <a:prstGeom prst="rect">
              <a:avLst/>
            </a:prstGeom>
            <a:noFill/>
          </p:spPr>
          <p:txBody>
            <a:bodyPr wrap="none" rtlCol="0">
              <a:spAutoFit/>
            </a:bodyPr>
            <a:lstStyle/>
            <a:p>
              <a:r>
                <a:rPr lang="it-IT" sz="1400" dirty="0"/>
                <a:t>T</a:t>
              </a:r>
              <a:r>
                <a:rPr lang="it-IT" sz="1400" baseline="-25000" dirty="0"/>
                <a:t>RF</a:t>
              </a:r>
            </a:p>
          </p:txBody>
        </p:sp>
      </p:grpSp>
      <p:sp>
        <p:nvSpPr>
          <p:cNvPr id="154" name="Rettangolo 153"/>
          <p:cNvSpPr/>
          <p:nvPr/>
        </p:nvSpPr>
        <p:spPr>
          <a:xfrm>
            <a:off x="7388745" y="2040854"/>
            <a:ext cx="3320320"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Buncher and accelerating sections</a:t>
            </a:r>
          </a:p>
          <a:p>
            <a:pPr algn="ctr" eaLnBrk="0" hangingPunct="0"/>
            <a:r>
              <a:rPr lang="en-US" b="1" dirty="0">
                <a:solidFill>
                  <a:srgbClr val="000000"/>
                </a:solidFill>
                <a:latin typeface="Times New Roman" pitchFamily="18" charset="0"/>
              </a:rPr>
              <a:t>(SW or TW)</a:t>
            </a:r>
            <a:endParaRPr lang="en-US" sz="2400" dirty="0">
              <a:latin typeface="Times" charset="0"/>
            </a:endParaRPr>
          </a:p>
        </p:txBody>
      </p:sp>
    </p:spTree>
    <p:extLst>
      <p:ext uri="{BB962C8B-B14F-4D97-AF65-F5344CB8AC3E}">
        <p14:creationId xmlns:p14="http://schemas.microsoft.com/office/powerpoint/2010/main" val="7371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fade">
                                      <p:cBhvr>
                                        <p:cTn id="29" dur="500"/>
                                        <p:tgtEl>
                                          <p:spTgt spid="1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454"/>
                                        </p:tgtEl>
                                        <p:attrNameLst>
                                          <p:attrName>style.visibility</p:attrName>
                                        </p:attrNameLst>
                                      </p:cBhvr>
                                      <p:to>
                                        <p:strVal val="visible"/>
                                      </p:to>
                                    </p:set>
                                    <p:animEffect transition="in" filter="fade">
                                      <p:cBhvr>
                                        <p:cTn id="32" dur="500"/>
                                        <p:tgtEl>
                                          <p:spTgt spid="13454"/>
                                        </p:tgtEl>
                                      </p:cBhvr>
                                    </p:animEffect>
                                  </p:childTnLst>
                                </p:cTn>
                              </p:par>
                              <p:par>
                                <p:cTn id="33" presetID="10" presetClass="entr" presetSubtype="0" fill="hold" nodeType="withEffect">
                                  <p:stCondLst>
                                    <p:cond delay="0"/>
                                  </p:stCondLst>
                                  <p:childTnLst>
                                    <p:set>
                                      <p:cBhvr>
                                        <p:cTn id="34" dur="1" fill="hold">
                                          <p:stCondLst>
                                            <p:cond delay="0"/>
                                          </p:stCondLst>
                                        </p:cTn>
                                        <p:tgtEl>
                                          <p:spTgt spid="162"/>
                                        </p:tgtEl>
                                        <p:attrNameLst>
                                          <p:attrName>style.visibility</p:attrName>
                                        </p:attrNameLst>
                                      </p:cBhvr>
                                      <p:to>
                                        <p:strVal val="visible"/>
                                      </p:to>
                                    </p:set>
                                    <p:animEffect transition="in" filter="fade">
                                      <p:cBhvr>
                                        <p:cTn id="35" dur="500"/>
                                        <p:tgtEl>
                                          <p:spTgt spid="162"/>
                                        </p:tgtEl>
                                      </p:cBhvr>
                                    </p:animEffect>
                                  </p:childTnLst>
                                </p:cTn>
                              </p:par>
                              <p:par>
                                <p:cTn id="36" presetID="10" presetClass="entr" presetSubtype="0" fill="hold" nodeType="withEffect">
                                  <p:stCondLst>
                                    <p:cond delay="0"/>
                                  </p:stCondLst>
                                  <p:childTnLst>
                                    <p:set>
                                      <p:cBhvr>
                                        <p:cTn id="37" dur="1" fill="hold">
                                          <p:stCondLst>
                                            <p:cond delay="0"/>
                                          </p:stCondLst>
                                        </p:cTn>
                                        <p:tgtEl>
                                          <p:spTgt spid="168"/>
                                        </p:tgtEl>
                                        <p:attrNameLst>
                                          <p:attrName>style.visibility</p:attrName>
                                        </p:attrNameLst>
                                      </p:cBhvr>
                                      <p:to>
                                        <p:strVal val="visible"/>
                                      </p:to>
                                    </p:set>
                                    <p:animEffect transition="in" filter="fade">
                                      <p:cBhvr>
                                        <p:cTn id="38" dur="500"/>
                                        <p:tgtEl>
                                          <p:spTgt spid="168"/>
                                        </p:tgtEl>
                                      </p:cBhvr>
                                    </p:animEffect>
                                  </p:child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84"/>
                                        </p:tgtEl>
                                        <p:attrNameLst>
                                          <p:attrName>style.visibility</p:attrName>
                                        </p:attrNameLst>
                                      </p:cBhvr>
                                      <p:to>
                                        <p:strVal val="visible"/>
                                      </p:to>
                                    </p:set>
                                    <p:animEffect transition="in" filter="fade">
                                      <p:cBhvr>
                                        <p:cTn id="46" dur="500"/>
                                        <p:tgtEl>
                                          <p:spTgt spid="18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176"/>
                                        </p:tgtEl>
                                        <p:attrNameLst>
                                          <p:attrName>style.visibility</p:attrName>
                                        </p:attrNameLst>
                                      </p:cBhvr>
                                      <p:to>
                                        <p:strVal val="visible"/>
                                      </p:to>
                                    </p:set>
                                    <p:animEffect transition="in" filter="fade">
                                      <p:cBhvr>
                                        <p:cTn id="52" dur="500"/>
                                        <p:tgtEl>
                                          <p:spTgt spid="176"/>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4"/>
                                        </p:tgtEl>
                                        <p:attrNameLst>
                                          <p:attrName>style.visibility</p:attrName>
                                        </p:attrNameLst>
                                      </p:cBhvr>
                                      <p:to>
                                        <p:strVal val="visible"/>
                                      </p:to>
                                    </p:set>
                                    <p:animEffect transition="in" filter="fade">
                                      <p:cBhvr>
                                        <p:cTn id="63" dur="500"/>
                                        <p:tgtEl>
                                          <p:spTgt spid="1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5"/>
                                        </p:tgtEl>
                                        <p:attrNameLst>
                                          <p:attrName>style.visibility</p:attrName>
                                        </p:attrNameLst>
                                      </p:cBhvr>
                                      <p:to>
                                        <p:strVal val="visible"/>
                                      </p:to>
                                    </p:set>
                                    <p:animEffect transition="in" filter="fade">
                                      <p:cBhvr>
                                        <p:cTn id="66" dur="500"/>
                                        <p:tgtEl>
                                          <p:spTgt spid="155"/>
                                        </p:tgtEl>
                                      </p:cBhvr>
                                    </p:animEffect>
                                  </p:childTnLst>
                                </p:cTn>
                              </p:par>
                              <p:par>
                                <p:cTn id="67" presetID="10" presetClass="entr" presetSubtype="0" fill="hold" nodeType="withEffect">
                                  <p:stCondLst>
                                    <p:cond delay="0"/>
                                  </p:stCondLst>
                                  <p:childTnLst>
                                    <p:set>
                                      <p:cBhvr>
                                        <p:cTn id="68" dur="1" fill="hold">
                                          <p:stCondLst>
                                            <p:cond delay="0"/>
                                          </p:stCondLst>
                                        </p:cTn>
                                        <p:tgtEl>
                                          <p:spTgt spid="179"/>
                                        </p:tgtEl>
                                        <p:attrNameLst>
                                          <p:attrName>style.visibility</p:attrName>
                                        </p:attrNameLst>
                                      </p:cBhvr>
                                      <p:to>
                                        <p:strVal val="visible"/>
                                      </p:to>
                                    </p:set>
                                    <p:animEffect transition="in" filter="fade">
                                      <p:cBhvr>
                                        <p:cTn id="69" dur="500"/>
                                        <p:tgtEl>
                                          <p:spTgt spid="179"/>
                                        </p:tgtEl>
                                      </p:cBhvr>
                                    </p:animEffect>
                                  </p:childTnLst>
                                </p:cTn>
                              </p:par>
                              <p:par>
                                <p:cTn id="70" presetID="10" presetClass="entr" presetSubtype="0" fill="hold" nodeType="with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500"/>
                                        <p:tgtEl>
                                          <p:spTgt spid="178"/>
                                        </p:tgtEl>
                                      </p:cBhvr>
                                    </p:animEffect>
                                  </p:childTnLst>
                                </p:cTn>
                              </p:par>
                              <p:par>
                                <p:cTn id="73" presetID="10"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462"/>
                                        </p:tgtEl>
                                        <p:attrNameLst>
                                          <p:attrName>style.visibility</p:attrName>
                                        </p:attrNameLst>
                                      </p:cBhvr>
                                      <p:to>
                                        <p:strVal val="visible"/>
                                      </p:to>
                                    </p:set>
                                    <p:animEffect transition="in" filter="fade">
                                      <p:cBhvr>
                                        <p:cTn id="80" dur="500"/>
                                        <p:tgtEl>
                                          <p:spTgt spid="13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54" grpId="0"/>
      <p:bldP spid="13462" grpId="0"/>
      <p:bldP spid="28" grpId="0" animBg="1"/>
      <p:bldP spid="29" grpId="0"/>
      <p:bldP spid="153" grpId="0" animBg="1"/>
      <p:bldP spid="30" grpId="0"/>
      <p:bldP spid="31" grpId="0"/>
      <p:bldP spid="155" grpId="0"/>
      <p:bldP spid="154"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asellaDiTesto 1"/>
          <p:cNvSpPr txBox="1"/>
          <p:nvPr/>
        </p:nvSpPr>
        <p:spPr>
          <a:xfrm>
            <a:off x="1297122" y="-21894"/>
            <a:ext cx="9597756" cy="523220"/>
          </a:xfrm>
          <a:prstGeom prst="rect">
            <a:avLst/>
          </a:prstGeom>
          <a:noFill/>
        </p:spPr>
        <p:txBody>
          <a:bodyPr wrap="none" rtlCol="0">
            <a:spAutoFit/>
          </a:bodyPr>
          <a:lstStyle/>
          <a:p>
            <a:r>
              <a:rPr lang="en-US" sz="2800" b="1" dirty="0"/>
              <a:t>SW AS A SUM OF TWO TW: RF NON-SYNCRONOUS HARMONICS</a:t>
            </a:r>
          </a:p>
        </p:txBody>
      </p:sp>
      <p:graphicFrame>
        <p:nvGraphicFramePr>
          <p:cNvPr id="4" name="Object 3"/>
          <p:cNvGraphicFramePr>
            <a:graphicFrameLocks noChangeAspect="1"/>
          </p:cNvGraphicFramePr>
          <p:nvPr>
            <p:extLst>
              <p:ext uri="{D42A27DB-BD31-4B8C-83A1-F6EECF244321}">
                <p14:modId xmlns:p14="http://schemas.microsoft.com/office/powerpoint/2010/main" val="2127079962"/>
              </p:ext>
            </p:extLst>
          </p:nvPr>
        </p:nvGraphicFramePr>
        <p:xfrm>
          <a:off x="871928" y="948583"/>
          <a:ext cx="2467737" cy="750498"/>
        </p:xfrm>
        <a:graphic>
          <a:graphicData uri="http://schemas.openxmlformats.org/presentationml/2006/ole">
            <mc:AlternateContent xmlns:mc="http://schemas.openxmlformats.org/markup-compatibility/2006">
              <mc:Choice xmlns:v="urn:schemas-microsoft-com:vml" Requires="v">
                <p:oleObj name="Equazione" r:id="rId2" imgW="1625400" imgH="495000" progId="Equation.3">
                  <p:embed/>
                </p:oleObj>
              </mc:Choice>
              <mc:Fallback>
                <p:oleObj name="Equazione" r:id="rId2" imgW="1625400" imgH="495000" progId="Equation.3">
                  <p:embed/>
                  <p:pic>
                    <p:nvPicPr>
                      <p:cNvPr id="4" name="Object 3"/>
                      <p:cNvPicPr>
                        <a:picLocks noChangeAspect="1" noChangeArrowheads="1"/>
                      </p:cNvPicPr>
                      <p:nvPr/>
                    </p:nvPicPr>
                    <p:blipFill>
                      <a:blip r:embed="rId3"/>
                      <a:srcRect/>
                      <a:stretch>
                        <a:fillRect/>
                      </a:stretch>
                    </p:blipFill>
                    <p:spPr bwMode="auto">
                      <a:xfrm>
                        <a:off x="871928" y="948583"/>
                        <a:ext cx="2467737" cy="750498"/>
                      </a:xfrm>
                      <a:prstGeom prst="rect">
                        <a:avLst/>
                      </a:prstGeom>
                      <a:noFill/>
                    </p:spPr>
                  </p:pic>
                </p:oleObj>
              </mc:Fallback>
            </mc:AlternateContent>
          </a:graphicData>
        </a:graphic>
      </p:graphicFrame>
      <p:graphicFrame>
        <p:nvGraphicFramePr>
          <p:cNvPr id="69" name="Object 3"/>
          <p:cNvGraphicFramePr>
            <a:graphicFrameLocks noChangeAspect="1"/>
          </p:cNvGraphicFramePr>
          <p:nvPr>
            <p:extLst>
              <p:ext uri="{D42A27DB-BD31-4B8C-83A1-F6EECF244321}">
                <p14:modId xmlns:p14="http://schemas.microsoft.com/office/powerpoint/2010/main" val="4084327501"/>
              </p:ext>
            </p:extLst>
          </p:nvPr>
        </p:nvGraphicFramePr>
        <p:xfrm>
          <a:off x="5961998" y="2294183"/>
          <a:ext cx="5505450" cy="569913"/>
        </p:xfrm>
        <a:graphic>
          <a:graphicData uri="http://schemas.openxmlformats.org/presentationml/2006/ole">
            <mc:AlternateContent xmlns:mc="http://schemas.openxmlformats.org/markup-compatibility/2006">
              <mc:Choice xmlns:v="urn:schemas-microsoft-com:vml" Requires="v">
                <p:oleObj name="Equazione" r:id="rId4" imgW="4152600" imgH="431640" progId="Equation.3">
                  <p:embed/>
                </p:oleObj>
              </mc:Choice>
              <mc:Fallback>
                <p:oleObj name="Equazione" r:id="rId4" imgW="4152600" imgH="431640" progId="Equation.3">
                  <p:embed/>
                  <p:pic>
                    <p:nvPicPr>
                      <p:cNvPr id="69" name="Object 3"/>
                      <p:cNvPicPr>
                        <a:picLocks noChangeAspect="1" noChangeArrowheads="1"/>
                      </p:cNvPicPr>
                      <p:nvPr/>
                    </p:nvPicPr>
                    <p:blipFill>
                      <a:blip r:embed="rId5"/>
                      <a:srcRect/>
                      <a:stretch>
                        <a:fillRect/>
                      </a:stretch>
                    </p:blipFill>
                    <p:spPr bwMode="auto">
                      <a:xfrm>
                        <a:off x="5961998" y="2294183"/>
                        <a:ext cx="5505450" cy="569913"/>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1" name="Object 3"/>
              <p:cNvSpPr txBox="1"/>
              <p:nvPr/>
            </p:nvSpPr>
            <p:spPr bwMode="auto">
              <a:xfrm>
                <a:off x="6045200" y="790575"/>
                <a:ext cx="5726113" cy="655638"/>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sz="1300" i="1">
                              <a:solidFill>
                                <a:srgbClr val="000000"/>
                              </a:solidFill>
                              <a:latin typeface="Cambria Math" panose="02040503050406030204" pitchFamily="18" charset="0"/>
                            </a:rPr>
                          </m:ctrlPr>
                        </m:sSubPr>
                        <m:e>
                          <m:d>
                            <m:dPr>
                              <m:begChr m:val=""/>
                              <m:endChr m:val="|"/>
                              <m:ctrlPr>
                                <a:rPr lang="en-US" sz="1300" i="1">
                                  <a:solidFill>
                                    <a:srgbClr val="000000"/>
                                  </a:solidFill>
                                  <a:latin typeface="Cambria Math" panose="02040503050406030204" pitchFamily="18" charset="0"/>
                                </a:rPr>
                              </m:ctrlPr>
                            </m:dPr>
                            <m:e>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𝐸</m:t>
                                  </m:r>
                                </m:e>
                                <m:sub>
                                  <m:r>
                                    <a:rPr lang="en-US" sz="1300" i="1">
                                      <a:solidFill>
                                        <a:srgbClr val="000000"/>
                                      </a:solidFill>
                                      <a:latin typeface="Cambria Math" panose="02040503050406030204" pitchFamily="18" charset="0"/>
                                    </a:rPr>
                                    <m:t>𝑧</m:t>
                                  </m:r>
                                </m:sub>
                              </m:sSub>
                            </m:e>
                          </m:d>
                        </m:e>
                        <m:sub>
                          <m:eqArr>
                            <m:eqArrPr>
                              <m:ctrlPr>
                                <a:rPr lang="en-US" sz="1300" i="1">
                                  <a:solidFill>
                                    <a:srgbClr val="000000"/>
                                  </a:solidFill>
                                  <a:latin typeface="Cambria Math" panose="02040503050406030204" pitchFamily="18" charset="0"/>
                                </a:rPr>
                              </m:ctrlPr>
                            </m:eqArrPr>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𝑠𝑒𝑒𝑛</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𝑏𝑦</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𝑝𝑎𝑟𝑡𝑖𝑐𝑙𝑒</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𝑧</m:t>
                              </m:r>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𝑐𝑡</m:t>
                              </m:r>
                            </m:e>
                          </m:eqArr>
                        </m:sub>
                      </m:sSub>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𝑘𝑧</m:t>
                              </m:r>
                            </m:e>
                          </m:d>
                        </m:e>
                      </m:func>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𝑧</m:t>
                                  </m:r>
                                </m:num>
                                <m:den>
                                  <m:r>
                                    <a:rPr lang="en-US" sz="1300" i="1">
                                      <a:solidFill>
                                        <a:srgbClr val="000000"/>
                                      </a:solidFill>
                                      <a:latin typeface="Cambria Math" panose="02040503050406030204" pitchFamily="18" charset="0"/>
                                    </a:rPr>
                                    <m:t>𝑐</m:t>
                                  </m:r>
                                </m:den>
                              </m:f>
                            </m:e>
                          </m:d>
                        </m:e>
                      </m:func>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func>
                        <m:funcPr>
                          <m:ctrlPr>
                            <a:rPr lang="en-US" sz="1300" i="1">
                              <a:solidFill>
                                <a:srgbClr val="000000"/>
                              </a:solidFill>
                              <a:latin typeface="Cambria Math" panose="02040503050406030204" pitchFamily="18" charset="0"/>
                            </a:rPr>
                          </m:ctrlPr>
                        </m:funcPr>
                        <m:fName>
                          <m:sSup>
                            <m:sSupPr>
                              <m:ctrlPr>
                                <a:rPr lang="en-US" sz="1300" i="1">
                                  <a:solidFill>
                                    <a:srgbClr val="000000"/>
                                  </a:solidFill>
                                  <a:latin typeface="Cambria Math" panose="02040503050406030204" pitchFamily="18" charset="0"/>
                                </a:rPr>
                              </m:ctrlPr>
                            </m:sSupPr>
                            <m:e>
                              <m:r>
                                <m:rPr>
                                  <m:sty m:val="p"/>
                                </m:rPr>
                                <a:rPr lang="en-US" sz="1300" i="0">
                                  <a:solidFill>
                                    <a:srgbClr val="000000"/>
                                  </a:solidFill>
                                  <a:latin typeface="Cambria Math" panose="02040503050406030204" pitchFamily="18" charset="0"/>
                                </a:rPr>
                                <m:t>cos</m:t>
                              </m:r>
                            </m:e>
                            <m:sup>
                              <m:r>
                                <a:rPr lang="en-US" sz="1300" i="1">
                                  <a:solidFill>
                                    <a:srgbClr val="000000"/>
                                  </a:solidFill>
                                  <a:latin typeface="Cambria Math" panose="02040503050406030204" pitchFamily="18" charset="0"/>
                                </a:rPr>
                                <m:t>2</m:t>
                              </m:r>
                            </m:sup>
                          </m:sSup>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𝑘𝑧</m:t>
                              </m:r>
                            </m:e>
                          </m:d>
                        </m:e>
                      </m:func>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2</m:t>
                          </m:r>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2</m:t>
                          </m:r>
                        </m:den>
                      </m:f>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2</m:t>
                              </m:r>
                              <m:r>
                                <a:rPr lang="en-US" sz="1300" i="1">
                                  <a:solidFill>
                                    <a:srgbClr val="000000"/>
                                  </a:solidFill>
                                  <a:latin typeface="Cambria Math" panose="02040503050406030204" pitchFamily="18" charset="0"/>
                                </a:rPr>
                                <m:t>𝑘𝑧</m:t>
                              </m:r>
                            </m:e>
                          </m:d>
                        </m:e>
                      </m:func>
                    </m:oMath>
                  </m:oMathPara>
                </a14:m>
                <a:endParaRPr lang="en-US" sz="1300" dirty="0"/>
              </a:p>
            </p:txBody>
          </p:sp>
        </mc:Choice>
        <mc:Fallback xmlns="">
          <p:sp>
            <p:nvSpPr>
              <p:cNvPr id="71" name="Object 3"/>
              <p:cNvSpPr txBox="1">
                <a:spLocks noRot="1" noChangeAspect="1" noMove="1" noResize="1" noEditPoints="1" noAdjustHandles="1" noChangeArrowheads="1" noChangeShapeType="1" noTextEdit="1"/>
              </p:cNvSpPr>
              <p:nvPr/>
            </p:nvSpPr>
            <p:spPr bwMode="auto">
              <a:xfrm>
                <a:off x="6045200" y="790575"/>
                <a:ext cx="5726113" cy="655638"/>
              </a:xfrm>
              <a:prstGeom prst="rect">
                <a:avLst/>
              </a:prstGeom>
              <a:blipFill>
                <a:blip r:embed="rId6"/>
                <a:stretch>
                  <a:fillRect l="-4899" t="-79439" b="-109346"/>
                </a:stretch>
              </a:blipFill>
            </p:spPr>
            <p:txBody>
              <a:bodyPr/>
              <a:lstStyle/>
              <a:p>
                <a:r>
                  <a:rPr lang="en-US">
                    <a:noFill/>
                  </a:rPr>
                  <a:t> </a:t>
                </a:r>
              </a:p>
            </p:txBody>
          </p:sp>
        </mc:Fallback>
      </mc:AlternateContent>
      <p:sp>
        <p:nvSpPr>
          <p:cNvPr id="72" name="CasellaDiTesto 71"/>
          <p:cNvSpPr txBox="1"/>
          <p:nvPr/>
        </p:nvSpPr>
        <p:spPr>
          <a:xfrm>
            <a:off x="5833121" y="1926358"/>
            <a:ext cx="6301918" cy="307777"/>
          </a:xfrm>
          <a:prstGeom prst="rect">
            <a:avLst/>
          </a:prstGeom>
          <a:noFill/>
        </p:spPr>
        <p:txBody>
          <a:bodyPr wrap="none" rtlCol="0">
            <a:spAutoFit/>
          </a:bodyPr>
          <a:lstStyle/>
          <a:p>
            <a:r>
              <a:rPr lang="it-IT" sz="1400" dirty="0"/>
              <a:t>On the </a:t>
            </a:r>
            <a:r>
              <a:rPr lang="it-IT" sz="1400" dirty="0" err="1"/>
              <a:t>other</a:t>
            </a:r>
            <a:r>
              <a:rPr lang="it-IT" sz="1400" dirty="0"/>
              <a:t> hand </a:t>
            </a:r>
            <a:r>
              <a:rPr lang="it-IT" sz="1400" dirty="0" err="1"/>
              <a:t>we</a:t>
            </a:r>
            <a:r>
              <a:rPr lang="it-IT" sz="1400" dirty="0"/>
              <a:t> can the SW can be </a:t>
            </a:r>
            <a:r>
              <a:rPr lang="it-IT" sz="1400" dirty="0" err="1"/>
              <a:t>written</a:t>
            </a:r>
            <a:r>
              <a:rPr lang="it-IT" sz="1400" dirty="0"/>
              <a:t> </a:t>
            </a:r>
            <a:r>
              <a:rPr lang="it-IT" sz="1400" dirty="0" err="1"/>
              <a:t>as</a:t>
            </a:r>
            <a:r>
              <a:rPr lang="it-IT" sz="1400" dirty="0"/>
              <a:t> the sum of </a:t>
            </a:r>
            <a:r>
              <a:rPr lang="it-IT" sz="1400" dirty="0" err="1"/>
              <a:t>two</a:t>
            </a:r>
            <a:r>
              <a:rPr lang="it-IT" sz="1400" dirty="0"/>
              <a:t> </a:t>
            </a:r>
            <a:r>
              <a:rPr lang="it-IT" sz="1400" dirty="0" err="1"/>
              <a:t>TWs</a:t>
            </a:r>
            <a:r>
              <a:rPr lang="it-IT" sz="1400" dirty="0"/>
              <a:t> in the </a:t>
            </a:r>
            <a:r>
              <a:rPr lang="it-IT" sz="1400" dirty="0" err="1"/>
              <a:t>form</a:t>
            </a:r>
            <a:r>
              <a:rPr lang="it-IT" sz="1400" dirty="0"/>
              <a:t>:</a:t>
            </a:r>
          </a:p>
        </p:txBody>
      </p:sp>
      <mc:AlternateContent xmlns:mc="http://schemas.openxmlformats.org/markup-compatibility/2006" xmlns:a14="http://schemas.microsoft.com/office/drawing/2010/main">
        <mc:Choice Requires="a14">
          <p:sp>
            <p:nvSpPr>
              <p:cNvPr id="74" name="Object 3"/>
              <p:cNvSpPr txBox="1"/>
              <p:nvPr/>
            </p:nvSpPr>
            <p:spPr bwMode="auto">
              <a:xfrm>
                <a:off x="4944000" y="4614863"/>
                <a:ext cx="7248000" cy="65563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sz="1600" i="1">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𝑧</m:t>
                                  </m:r>
                                </m:sub>
                              </m:sSub>
                            </m:e>
                          </m:d>
                        </m:e>
                        <m:sub>
                          <m:eqArr>
                            <m:eqArrPr>
                              <m:ctrlPr>
                                <a:rPr lang="en-US" sz="1600" i="1">
                                  <a:solidFill>
                                    <a:srgbClr val="000000"/>
                                  </a:solidFill>
                                  <a:latin typeface="Cambria Math" panose="02040503050406030204" pitchFamily="18" charset="0"/>
                                </a:rPr>
                              </m:ctrlPr>
                            </m:eqArrPr>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𝑠𝑒𝑒𝑛</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𝑏𝑦</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𝑝𝑎𝑟𝑡𝑖𝑐𝑙𝑒</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𝑧</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𝑐𝑡</m:t>
                              </m:r>
                            </m:e>
                          </m:eqArr>
                        </m:sub>
                      </m:sSub>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𝑘𝑧</m:t>
                              </m:r>
                            </m:e>
                          </m:d>
                        </m:e>
                      </m:func>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𝑘𝑧</m:t>
                              </m:r>
                            </m:e>
                          </m:d>
                        </m:e>
                      </m:func>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𝑘𝑧</m:t>
                              </m:r>
                            </m:e>
                          </m:d>
                        </m:e>
                      </m:func>
                    </m:oMath>
                  </m:oMathPara>
                </a14:m>
                <a:endParaRPr lang="en-US" sz="1600" dirty="0"/>
              </a:p>
            </p:txBody>
          </p:sp>
        </mc:Choice>
        <mc:Fallback xmlns="">
          <p:sp>
            <p:nvSpPr>
              <p:cNvPr id="74" name="Object 3"/>
              <p:cNvSpPr txBox="1">
                <a:spLocks noRot="1" noChangeAspect="1" noMove="1" noResize="1" noEditPoints="1" noAdjustHandles="1" noChangeArrowheads="1" noChangeShapeType="1" noTextEdit="1"/>
              </p:cNvSpPr>
              <p:nvPr/>
            </p:nvSpPr>
            <p:spPr bwMode="auto">
              <a:xfrm>
                <a:off x="4944000" y="4614863"/>
                <a:ext cx="7248000" cy="655637"/>
              </a:xfrm>
              <a:prstGeom prst="rect">
                <a:avLst/>
              </a:prstGeom>
              <a:blipFill>
                <a:blip r:embed="rId7"/>
                <a:stretch>
                  <a:fillRect b="-36111"/>
                </a:stretch>
              </a:blipFill>
            </p:spPr>
            <p:txBody>
              <a:bodyPr/>
              <a:lstStyle/>
              <a:p>
                <a:r>
                  <a:rPr lang="en-US">
                    <a:noFill/>
                  </a:rPr>
                  <a:t> </a:t>
                </a:r>
              </a:p>
            </p:txBody>
          </p:sp>
        </mc:Fallback>
      </mc:AlternateContent>
      <p:sp>
        <p:nvSpPr>
          <p:cNvPr id="75" name="Parentesi graffa aperta 74"/>
          <p:cNvSpPr/>
          <p:nvPr/>
        </p:nvSpPr>
        <p:spPr>
          <a:xfrm rot="16200000">
            <a:off x="8856735" y="2091280"/>
            <a:ext cx="350316" cy="155411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6" name="Parentesi graffa aperta 75"/>
          <p:cNvSpPr/>
          <p:nvPr/>
        </p:nvSpPr>
        <p:spPr>
          <a:xfrm rot="16200000">
            <a:off x="10386548" y="2256264"/>
            <a:ext cx="703709" cy="155411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7" name="CasellaDiTesto 76"/>
          <p:cNvSpPr txBox="1"/>
          <p:nvPr/>
        </p:nvSpPr>
        <p:spPr>
          <a:xfrm>
            <a:off x="0" y="417604"/>
            <a:ext cx="4536000" cy="523220"/>
          </a:xfrm>
          <a:prstGeom prst="rect">
            <a:avLst/>
          </a:prstGeom>
          <a:noFill/>
        </p:spPr>
        <p:txBody>
          <a:bodyPr wrap="square" rtlCol="0">
            <a:spAutoFit/>
          </a:bodyPr>
          <a:lstStyle/>
          <a:p>
            <a:pPr algn="just"/>
            <a:r>
              <a:rPr lang="en-US" sz="1400" dirty="0"/>
              <a:t>Let us consider the case of a multi-cell SW cavity working on the </a:t>
            </a:r>
            <a:r>
              <a:rPr lang="en-US" sz="1400" dirty="0">
                <a:sym typeface="Symbol" panose="05050102010706020507" pitchFamily="18" charset="2"/>
              </a:rPr>
              <a:t>-mode. The Accelerating field can be expressed as:</a:t>
            </a:r>
            <a:endParaRPr lang="en-US" sz="1400" dirty="0"/>
          </a:p>
        </p:txBody>
      </p:sp>
      <p:sp>
        <p:nvSpPr>
          <p:cNvPr id="79" name="CasellaDiTesto 78"/>
          <p:cNvSpPr txBox="1"/>
          <p:nvPr/>
        </p:nvSpPr>
        <p:spPr>
          <a:xfrm>
            <a:off x="5956894" y="485653"/>
            <a:ext cx="4747106" cy="307777"/>
          </a:xfrm>
          <a:prstGeom prst="rect">
            <a:avLst/>
          </a:prstGeom>
          <a:noFill/>
        </p:spPr>
        <p:txBody>
          <a:bodyPr wrap="square" rtlCol="0">
            <a:spAutoFit/>
          </a:bodyPr>
          <a:lstStyle/>
          <a:p>
            <a:pPr algn="just"/>
            <a:r>
              <a:rPr lang="en-US" sz="1400" dirty="0"/>
              <a:t>The accelerating field seen by the particle is given by (t=z/c):</a:t>
            </a:r>
          </a:p>
        </p:txBody>
      </p:sp>
      <p:sp>
        <p:nvSpPr>
          <p:cNvPr id="80" name="CasellaDiTesto 79"/>
          <p:cNvSpPr txBox="1"/>
          <p:nvPr/>
        </p:nvSpPr>
        <p:spPr>
          <a:xfrm>
            <a:off x="6249521" y="3006803"/>
            <a:ext cx="3542220" cy="307777"/>
          </a:xfrm>
          <a:prstGeom prst="rect">
            <a:avLst/>
          </a:prstGeom>
          <a:noFill/>
        </p:spPr>
        <p:txBody>
          <a:bodyPr wrap="square" rtlCol="0">
            <a:spAutoFit/>
          </a:bodyPr>
          <a:lstStyle/>
          <a:p>
            <a:pPr algn="just"/>
            <a:r>
              <a:rPr lang="en-US" sz="1400" i="1" dirty="0"/>
              <a:t>Synchronous wave co-propagating with beam</a:t>
            </a:r>
          </a:p>
        </p:txBody>
      </p:sp>
      <p:sp>
        <p:nvSpPr>
          <p:cNvPr id="81" name="CasellaDiTesto 80"/>
          <p:cNvSpPr txBox="1"/>
          <p:nvPr/>
        </p:nvSpPr>
        <p:spPr>
          <a:xfrm>
            <a:off x="7320003" y="3371191"/>
            <a:ext cx="4838610" cy="523220"/>
          </a:xfrm>
          <a:prstGeom prst="rect">
            <a:avLst/>
          </a:prstGeom>
          <a:noFill/>
        </p:spPr>
        <p:txBody>
          <a:bodyPr wrap="square" rtlCol="0">
            <a:spAutoFit/>
          </a:bodyPr>
          <a:lstStyle/>
          <a:p>
            <a:pPr algn="just"/>
            <a:r>
              <a:rPr lang="en-US" sz="1400" i="1" dirty="0"/>
              <a:t>NON-Synchronous wave (called RF non-synchronous harmonic) counter-propagating with beam (opposite direction)</a:t>
            </a:r>
          </a:p>
        </p:txBody>
      </p:sp>
      <mc:AlternateContent xmlns:mc="http://schemas.openxmlformats.org/markup-compatibility/2006" xmlns:a14="http://schemas.microsoft.com/office/drawing/2010/main">
        <mc:Choice Requires="a14">
          <p:sp>
            <p:nvSpPr>
              <p:cNvPr id="82" name="CasellaDiTesto 81"/>
              <p:cNvSpPr txBox="1"/>
              <p:nvPr/>
            </p:nvSpPr>
            <p:spPr>
              <a:xfrm>
                <a:off x="5669316" y="4330611"/>
                <a:ext cx="5613426" cy="307777"/>
              </a:xfrm>
              <a:prstGeom prst="rect">
                <a:avLst/>
              </a:prstGeom>
              <a:noFill/>
            </p:spPr>
            <p:txBody>
              <a:bodyPr wrap="square" rtlCol="0">
                <a:spAutoFit/>
              </a:bodyPr>
              <a:lstStyle/>
              <a:p>
                <a:pPr algn="just"/>
                <a:r>
                  <a:rPr lang="en-US" sz="1400" dirty="0"/>
                  <a:t>The accelerating field seen by the particle is given by</a:t>
                </a:r>
                <a:r>
                  <a:rPr lang="en-US" sz="1400" dirty="0">
                    <a:solidFill>
                      <a:srgbClr val="000000"/>
                    </a:solidFill>
                  </a:rPr>
                  <a:t> </a:t>
                </a:r>
                <a14:m>
                  <m:oMath xmlns:m="http://schemas.openxmlformats.org/officeDocument/2006/math">
                    <m:f>
                      <m:fPr>
                        <m:type m:val="lin"/>
                        <m:ctrlPr>
                          <a:rPr lang="en-US" sz="1400" i="1" smtClean="0">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r>
                              <a:rPr lang="it-IT" sz="1400" b="0" i="1" smtClean="0">
                                <a:solidFill>
                                  <a:srgbClr val="000000"/>
                                </a:solidFill>
                                <a:latin typeface="Cambria Math" panose="02040503050406030204" pitchFamily="18" charset="0"/>
                              </a:rPr>
                              <m:t>𝑘</m:t>
                            </m:r>
                            <m:r>
                              <a:rPr lang="it-IT" sz="1400" b="0" i="1" smtClean="0">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𝜔</m:t>
                            </m:r>
                          </m:e>
                          <m:sub>
                            <m:r>
                              <a:rPr lang="en-US" sz="1400" i="1">
                                <a:solidFill>
                                  <a:srgbClr val="000000"/>
                                </a:solidFill>
                                <a:latin typeface="Cambria Math" panose="02040503050406030204" pitchFamily="18" charset="0"/>
                              </a:rPr>
                              <m:t>𝑅𝐹</m:t>
                            </m:r>
                          </m:sub>
                        </m:sSub>
                      </m:num>
                      <m:den>
                        <m:r>
                          <a:rPr lang="it-IT" sz="1400" b="0" i="1" smtClean="0">
                            <a:solidFill>
                              <a:srgbClr val="000000"/>
                            </a:solidFill>
                            <a:latin typeface="Cambria Math" panose="02040503050406030204" pitchFamily="18" charset="0"/>
                          </a:rPr>
                          <m:t>𝑐</m:t>
                        </m:r>
                      </m:den>
                    </m:f>
                    <m:r>
                      <a:rPr lang="en-US" sz="1400" i="1">
                        <a:solidFill>
                          <a:srgbClr val="000000"/>
                        </a:solidFill>
                        <a:latin typeface="Cambria Math" panose="02040503050406030204" pitchFamily="18" charset="0"/>
                      </a:rPr>
                      <m:t> </m:t>
                    </m:r>
                  </m:oMath>
                </a14:m>
                <a:r>
                  <a:rPr lang="en-US" sz="1400" dirty="0"/>
                  <a:t>:</a:t>
                </a:r>
              </a:p>
            </p:txBody>
          </p:sp>
        </mc:Choice>
        <mc:Fallback xmlns="">
          <p:sp>
            <p:nvSpPr>
              <p:cNvPr id="82" name="CasellaDiTesto 81"/>
              <p:cNvSpPr txBox="1">
                <a:spLocks noRot="1" noChangeAspect="1" noMove="1" noResize="1" noEditPoints="1" noAdjustHandles="1" noChangeArrowheads="1" noChangeShapeType="1" noTextEdit="1"/>
              </p:cNvSpPr>
              <p:nvPr/>
            </p:nvSpPr>
            <p:spPr>
              <a:xfrm>
                <a:off x="5669316" y="4330611"/>
                <a:ext cx="5613426" cy="307777"/>
              </a:xfrm>
              <a:prstGeom prst="rect">
                <a:avLst/>
              </a:prstGeom>
              <a:blipFill>
                <a:blip r:embed="rId8"/>
                <a:stretch>
                  <a:fillRect l="-326" t="-94118" b="-150980"/>
                </a:stretch>
              </a:blipFill>
            </p:spPr>
            <p:txBody>
              <a:bodyPr/>
              <a:lstStyle/>
              <a:p>
                <a:r>
                  <a:rPr lang="en-US">
                    <a:noFill/>
                  </a:rPr>
                  <a:t> </a:t>
                </a:r>
              </a:p>
            </p:txBody>
          </p:sp>
        </mc:Fallback>
      </mc:AlternateContent>
      <p:graphicFrame>
        <p:nvGraphicFramePr>
          <p:cNvPr id="84" name="Object 3"/>
          <p:cNvGraphicFramePr>
            <a:graphicFrameLocks noChangeAspect="1"/>
          </p:cNvGraphicFramePr>
          <p:nvPr>
            <p:extLst>
              <p:ext uri="{D42A27DB-BD31-4B8C-83A1-F6EECF244321}">
                <p14:modId xmlns:p14="http://schemas.microsoft.com/office/powerpoint/2010/main" val="1932300006"/>
              </p:ext>
            </p:extLst>
          </p:nvPr>
        </p:nvGraphicFramePr>
        <p:xfrm>
          <a:off x="6239162" y="5931029"/>
          <a:ext cx="4443412" cy="655637"/>
        </p:xfrm>
        <a:graphic>
          <a:graphicData uri="http://schemas.openxmlformats.org/presentationml/2006/ole">
            <mc:AlternateContent xmlns:mc="http://schemas.openxmlformats.org/markup-compatibility/2006">
              <mc:Choice xmlns:v="urn:schemas-microsoft-com:vml" Requires="v">
                <p:oleObj name="Equazione" r:id="rId9" imgW="3352680" imgH="495000" progId="Equation.3">
                  <p:embed/>
                </p:oleObj>
              </mc:Choice>
              <mc:Fallback>
                <p:oleObj name="Equazione" r:id="rId9" imgW="3352680" imgH="495000" progId="Equation.3">
                  <p:embed/>
                  <p:pic>
                    <p:nvPicPr>
                      <p:cNvPr id="84" name="Object 3"/>
                      <p:cNvPicPr>
                        <a:picLocks noChangeAspect="1" noChangeArrowheads="1"/>
                      </p:cNvPicPr>
                      <p:nvPr/>
                    </p:nvPicPr>
                    <p:blipFill>
                      <a:blip r:embed="rId10"/>
                      <a:srcRect/>
                      <a:stretch>
                        <a:fillRect/>
                      </a:stretch>
                    </p:blipFill>
                    <p:spPr bwMode="auto">
                      <a:xfrm>
                        <a:off x="6239162" y="5931029"/>
                        <a:ext cx="4443412" cy="655637"/>
                      </a:xfrm>
                      <a:prstGeom prst="rect">
                        <a:avLst/>
                      </a:prstGeom>
                      <a:solidFill>
                        <a:srgbClr val="FFC000"/>
                      </a:solidFill>
                    </p:spPr>
                  </p:pic>
                </p:oleObj>
              </mc:Fallback>
            </mc:AlternateContent>
          </a:graphicData>
        </a:graphic>
      </p:graphicFrame>
      <p:sp>
        <p:nvSpPr>
          <p:cNvPr id="85" name="Ovale 84"/>
          <p:cNvSpPr/>
          <p:nvPr/>
        </p:nvSpPr>
        <p:spPr>
          <a:xfrm>
            <a:off x="9293610" y="5860489"/>
            <a:ext cx="1388965" cy="7261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7" name="Connettore diritto 86"/>
          <p:cNvCxnSpPr>
            <a:cxnSpLocks/>
            <a:stCxn id="85" idx="0"/>
            <a:endCxn id="89" idx="2"/>
          </p:cNvCxnSpPr>
          <p:nvPr/>
        </p:nvCxnSpPr>
        <p:spPr>
          <a:xfrm flipH="1" flipV="1">
            <a:off x="9886738" y="5671092"/>
            <a:ext cx="101355" cy="189397"/>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CasellaDiTesto 88"/>
          <p:cNvSpPr txBox="1"/>
          <p:nvPr/>
        </p:nvSpPr>
        <p:spPr>
          <a:xfrm>
            <a:off x="8089927" y="5147872"/>
            <a:ext cx="3593621" cy="523220"/>
          </a:xfrm>
          <a:prstGeom prst="rect">
            <a:avLst/>
          </a:prstGeom>
          <a:noFill/>
        </p:spPr>
        <p:txBody>
          <a:bodyPr wrap="square" rtlCol="0">
            <a:spAutoFit/>
          </a:bodyPr>
          <a:lstStyle/>
          <a:p>
            <a:pPr algn="just"/>
            <a:r>
              <a:rPr lang="en-US" sz="1400" dirty="0"/>
              <a:t>Oscillating field that does not contribute to acceleration but that gives RF focusing</a:t>
            </a:r>
          </a:p>
        </p:txBody>
      </p:sp>
      <p:pic>
        <p:nvPicPr>
          <p:cNvPr id="94" name="Picture 6" descr="C:\Users\David\Desktop\MASTER LEZIONI\CAS_2016\bnl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518877" y="2029943"/>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p:nvPr/>
        </p:nvCxnSpPr>
        <p:spPr>
          <a:xfrm>
            <a:off x="716099" y="4033970"/>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912000" y="314100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7" name="CasellaDiTesto 96"/>
          <p:cNvSpPr txBox="1"/>
          <p:nvPr/>
        </p:nvSpPr>
        <p:spPr>
          <a:xfrm>
            <a:off x="554210" y="3043245"/>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98" name="CasellaDiTesto 97"/>
          <p:cNvSpPr txBox="1"/>
          <p:nvPr/>
        </p:nvSpPr>
        <p:spPr>
          <a:xfrm>
            <a:off x="2957119" y="3878352"/>
            <a:ext cx="276038" cy="369332"/>
          </a:xfrm>
          <a:prstGeom prst="rect">
            <a:avLst/>
          </a:prstGeom>
          <a:noFill/>
        </p:spPr>
        <p:txBody>
          <a:bodyPr wrap="none" rtlCol="0">
            <a:spAutoFit/>
          </a:bodyPr>
          <a:lstStyle/>
          <a:p>
            <a:r>
              <a:rPr lang="en-US" dirty="0"/>
              <a:t>z</a:t>
            </a:r>
          </a:p>
        </p:txBody>
      </p:sp>
      <p:grpSp>
        <p:nvGrpSpPr>
          <p:cNvPr id="99" name="Gruppo 98"/>
          <p:cNvGrpSpPr/>
          <p:nvPr/>
        </p:nvGrpSpPr>
        <p:grpSpPr>
          <a:xfrm>
            <a:off x="730487" y="3598186"/>
            <a:ext cx="2021988" cy="835961"/>
            <a:chOff x="6593840" y="904983"/>
            <a:chExt cx="2021988" cy="835961"/>
          </a:xfrm>
        </p:grpSpPr>
        <p:grpSp>
          <p:nvGrpSpPr>
            <p:cNvPr id="100" name="Gruppo 99"/>
            <p:cNvGrpSpPr/>
            <p:nvPr/>
          </p:nvGrpSpPr>
          <p:grpSpPr>
            <a:xfrm>
              <a:off x="6593840" y="944837"/>
              <a:ext cx="2021988" cy="796107"/>
              <a:chOff x="6593840" y="944837"/>
              <a:chExt cx="2021988" cy="796107"/>
            </a:xfrm>
          </p:grpSpPr>
          <p:sp>
            <p:nvSpPr>
              <p:cNvPr id="102" name="Figura a mano libera 10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igura a mano libera 10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igura a mano libera 10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Figura a mano libera 10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Figura a mano libera 10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1" name="Ovale 100"/>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uppo 106"/>
          <p:cNvGrpSpPr/>
          <p:nvPr/>
        </p:nvGrpSpPr>
        <p:grpSpPr>
          <a:xfrm>
            <a:off x="741824" y="3604065"/>
            <a:ext cx="2021988" cy="825888"/>
            <a:chOff x="6593840" y="901216"/>
            <a:chExt cx="2021988" cy="825888"/>
          </a:xfrm>
        </p:grpSpPr>
        <p:grpSp>
          <p:nvGrpSpPr>
            <p:cNvPr id="108" name="Gruppo 107"/>
            <p:cNvGrpSpPr/>
            <p:nvPr/>
          </p:nvGrpSpPr>
          <p:grpSpPr>
            <a:xfrm flipV="1">
              <a:off x="6593840" y="930997"/>
              <a:ext cx="2021988" cy="796107"/>
              <a:chOff x="6593840" y="944837"/>
              <a:chExt cx="2021988" cy="796107"/>
            </a:xfrm>
          </p:grpSpPr>
          <p:sp>
            <p:nvSpPr>
              <p:cNvPr id="110" name="Figura a mano libera 10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Figura a mano libera 11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Figura a mano libera 11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Figura a mano libera 11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9" name="Ovale 108"/>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5" name="Connettore 2 114"/>
          <p:cNvCxnSpPr/>
          <p:nvPr/>
        </p:nvCxnSpPr>
        <p:spPr>
          <a:xfrm>
            <a:off x="1197399" y="3385174"/>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16" name="Gruppo 115"/>
          <p:cNvGrpSpPr/>
          <p:nvPr/>
        </p:nvGrpSpPr>
        <p:grpSpPr>
          <a:xfrm>
            <a:off x="725481" y="3612024"/>
            <a:ext cx="2021988" cy="822122"/>
            <a:chOff x="6567770" y="1746801"/>
            <a:chExt cx="2021988" cy="822122"/>
          </a:xfrm>
        </p:grpSpPr>
        <p:sp>
          <p:nvSpPr>
            <p:cNvPr id="117" name="Ovale 116"/>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uppo 117"/>
            <p:cNvGrpSpPr/>
            <p:nvPr/>
          </p:nvGrpSpPr>
          <p:grpSpPr>
            <a:xfrm>
              <a:off x="6567770" y="1772816"/>
              <a:ext cx="2021988" cy="796107"/>
              <a:chOff x="6593840" y="944837"/>
              <a:chExt cx="2021988" cy="796107"/>
            </a:xfrm>
          </p:grpSpPr>
          <p:sp>
            <p:nvSpPr>
              <p:cNvPr id="119" name="Figura a mano libera 118"/>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Figura a mano libera 11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24" name="CasellaDiTesto 123"/>
          <p:cNvSpPr txBox="1"/>
          <p:nvPr/>
        </p:nvSpPr>
        <p:spPr>
          <a:xfrm>
            <a:off x="1072506" y="3105961"/>
            <a:ext cx="1711494" cy="276999"/>
          </a:xfrm>
          <a:prstGeom prst="rect">
            <a:avLst/>
          </a:prstGeom>
          <a:noFill/>
        </p:spPr>
        <p:txBody>
          <a:bodyPr wrap="none" rtlCol="0">
            <a:spAutoFit/>
          </a:bodyPr>
          <a:lstStyle/>
          <a:p>
            <a:r>
              <a:rPr lang="en-US" sz="1200" dirty="0"/>
              <a:t>Direction of propagation</a:t>
            </a:r>
          </a:p>
        </p:txBody>
      </p:sp>
      <p:sp>
        <p:nvSpPr>
          <p:cNvPr id="125" name="Freccia in giù 124"/>
          <p:cNvSpPr/>
          <p:nvPr/>
        </p:nvSpPr>
        <p:spPr>
          <a:xfrm>
            <a:off x="684885" y="1831069"/>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CasellaDiTesto 125"/>
          <p:cNvSpPr txBox="1"/>
          <p:nvPr/>
        </p:nvSpPr>
        <p:spPr>
          <a:xfrm>
            <a:off x="475534" y="1394202"/>
            <a:ext cx="643125" cy="369332"/>
          </a:xfrm>
          <a:prstGeom prst="rect">
            <a:avLst/>
          </a:prstGeom>
          <a:noFill/>
        </p:spPr>
        <p:txBody>
          <a:bodyPr wrap="none" rtlCol="0">
            <a:spAutoFit/>
          </a:bodyPr>
          <a:lstStyle/>
          <a:p>
            <a:r>
              <a:rPr lang="en-US" dirty="0"/>
              <a:t>P</a:t>
            </a:r>
            <a:r>
              <a:rPr lang="en-US" baseline="-25000" dirty="0"/>
              <a:t> RF in</a:t>
            </a:r>
          </a:p>
        </p:txBody>
      </p:sp>
      <p:grpSp>
        <p:nvGrpSpPr>
          <p:cNvPr id="127" name="Gruppo 126"/>
          <p:cNvGrpSpPr/>
          <p:nvPr/>
        </p:nvGrpSpPr>
        <p:grpSpPr>
          <a:xfrm>
            <a:off x="743524" y="3619756"/>
            <a:ext cx="2021988" cy="828428"/>
            <a:chOff x="6370366" y="3905347"/>
            <a:chExt cx="2021988" cy="828428"/>
          </a:xfrm>
        </p:grpSpPr>
        <p:grpSp>
          <p:nvGrpSpPr>
            <p:cNvPr id="128" name="Gruppo 127"/>
            <p:cNvGrpSpPr/>
            <p:nvPr/>
          </p:nvGrpSpPr>
          <p:grpSpPr>
            <a:xfrm flipV="1">
              <a:off x="6370366" y="3937668"/>
              <a:ext cx="2021988" cy="796107"/>
              <a:chOff x="6593840" y="944837"/>
              <a:chExt cx="2021988" cy="796107"/>
            </a:xfrm>
          </p:grpSpPr>
          <p:sp>
            <p:nvSpPr>
              <p:cNvPr id="130" name="Figura a mano libera 12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Figura a mano libera 13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Figura a mano libera 13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9" name="Ovale 128"/>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uppo 134"/>
          <p:cNvGrpSpPr/>
          <p:nvPr/>
        </p:nvGrpSpPr>
        <p:grpSpPr>
          <a:xfrm>
            <a:off x="725481" y="3632801"/>
            <a:ext cx="2021988" cy="809619"/>
            <a:chOff x="6567770" y="1759304"/>
            <a:chExt cx="2021988" cy="809619"/>
          </a:xfrm>
        </p:grpSpPr>
        <p:sp>
          <p:nvSpPr>
            <p:cNvPr id="136" name="Ovale 135"/>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7" name="Gruppo 136"/>
            <p:cNvGrpSpPr/>
            <p:nvPr/>
          </p:nvGrpSpPr>
          <p:grpSpPr>
            <a:xfrm>
              <a:off x="6567770" y="1772816"/>
              <a:ext cx="2021988" cy="796107"/>
              <a:chOff x="6593840" y="944837"/>
              <a:chExt cx="2021988" cy="796107"/>
            </a:xfrm>
          </p:grpSpPr>
          <p:sp>
            <p:nvSpPr>
              <p:cNvPr id="138" name="Figura a mano libera 137"/>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Figura a mano libera 138"/>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Figura a mano libera 139"/>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73" name="Ovale 72"/>
          <p:cNvSpPr/>
          <p:nvPr/>
        </p:nvSpPr>
        <p:spPr>
          <a:xfrm>
            <a:off x="8828632" y="5881802"/>
            <a:ext cx="442956" cy="7261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6" name="Connettore diritto 85"/>
          <p:cNvCxnSpPr>
            <a:cxnSpLocks/>
            <a:stCxn id="73" idx="4"/>
            <a:endCxn id="88" idx="3"/>
          </p:cNvCxnSpPr>
          <p:nvPr/>
        </p:nvCxnSpPr>
        <p:spPr>
          <a:xfrm flipH="1">
            <a:off x="7042767" y="6607979"/>
            <a:ext cx="2007343" cy="123133"/>
          </a:xfrm>
          <a:prstGeom prst="line">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4401039" y="6577223"/>
            <a:ext cx="2641728" cy="307777"/>
          </a:xfrm>
          <a:prstGeom prst="rect">
            <a:avLst/>
          </a:prstGeom>
          <a:noFill/>
        </p:spPr>
        <p:txBody>
          <a:bodyPr wrap="square" rtlCol="0">
            <a:spAutoFit/>
          </a:bodyPr>
          <a:lstStyle/>
          <a:p>
            <a:pPr algn="just"/>
            <a:r>
              <a:rPr lang="en-US" sz="1400" dirty="0"/>
              <a:t>Synchronous wave: acceleration</a:t>
            </a:r>
          </a:p>
        </p:txBody>
      </p:sp>
      <p:sp>
        <p:nvSpPr>
          <p:cNvPr id="3" name="Freccia a destra 2">
            <a:extLst>
              <a:ext uri="{FF2B5EF4-FFF2-40B4-BE49-F238E27FC236}">
                <a16:creationId xmlns:a16="http://schemas.microsoft.com/office/drawing/2014/main" id="{BDAF63EA-59F1-8AAA-2BD7-EE23CC21E51C}"/>
              </a:ext>
            </a:extLst>
          </p:cNvPr>
          <p:cNvSpPr/>
          <p:nvPr/>
        </p:nvSpPr>
        <p:spPr>
          <a:xfrm>
            <a:off x="4786710" y="467008"/>
            <a:ext cx="1046411" cy="617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a:extLst>
              <a:ext uri="{FF2B5EF4-FFF2-40B4-BE49-F238E27FC236}">
                <a16:creationId xmlns:a16="http://schemas.microsoft.com/office/drawing/2014/main" id="{5001E302-0F46-4BF1-3EEB-C8AA88982D5F}"/>
              </a:ext>
            </a:extLst>
          </p:cNvPr>
          <p:cNvCxnSpPr>
            <a:cxnSpLocks/>
          </p:cNvCxnSpPr>
          <p:nvPr/>
        </p:nvCxnSpPr>
        <p:spPr>
          <a:xfrm>
            <a:off x="909258" y="4581000"/>
            <a:ext cx="387864"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Object 3">
                <a:extLst>
                  <a:ext uri="{FF2B5EF4-FFF2-40B4-BE49-F238E27FC236}">
                    <a16:creationId xmlns:a16="http://schemas.microsoft.com/office/drawing/2014/main" id="{528A4C0C-2CEF-9B55-FABF-DC350225AF17}"/>
                  </a:ext>
                </a:extLst>
              </p:cNvPr>
              <p:cNvSpPr txBox="1"/>
              <p:nvPr/>
            </p:nvSpPr>
            <p:spPr bwMode="auto">
              <a:xfrm>
                <a:off x="315391" y="6232027"/>
                <a:ext cx="3024274" cy="569913"/>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a:rPr lang="en-US" sz="1500" i="1" smtClean="0">
                          <a:solidFill>
                            <a:srgbClr val="000000"/>
                          </a:solidFill>
                          <a:latin typeface="Cambria Math" panose="02040503050406030204" pitchFamily="18" charset="0"/>
                        </a:rPr>
                        <m:t>𝑘</m:t>
                      </m:r>
                      <m:r>
                        <a:rPr lang="en-US" sz="1500" i="1" smtClean="0">
                          <a:solidFill>
                            <a:srgbClr val="000000"/>
                          </a:solidFill>
                          <a:latin typeface="Cambria Math" panose="02040503050406030204" pitchFamily="18" charset="0"/>
                        </a:rPr>
                        <m:t>=</m:t>
                      </m:r>
                      <m:f>
                        <m:fPr>
                          <m:ctrlPr>
                            <a:rPr lang="en-US" sz="1500" i="1" smtClean="0">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2</m:t>
                          </m:r>
                          <m:r>
                            <a:rPr lang="en-US" sz="1500" i="1">
                              <a:solidFill>
                                <a:srgbClr val="000000"/>
                              </a:solidFill>
                              <a:latin typeface="Cambria Math" panose="02040503050406030204" pitchFamily="18" charset="0"/>
                            </a:rPr>
                            <m:t>𝜋</m:t>
                          </m:r>
                        </m:num>
                        <m:den>
                          <m:r>
                            <a:rPr lang="it-IT" sz="1500" b="0" i="1" smtClean="0">
                              <a:solidFill>
                                <a:srgbClr val="000000"/>
                              </a:solidFill>
                              <a:latin typeface="Cambria Math" panose="02040503050406030204" pitchFamily="18" charset="0"/>
                            </a:rPr>
                            <m:t>2</m:t>
                          </m:r>
                          <m:r>
                            <a:rPr lang="it-IT" sz="1500" b="0" i="1" smtClean="0">
                              <a:solidFill>
                                <a:srgbClr val="000000"/>
                              </a:solidFill>
                              <a:latin typeface="Cambria Math" panose="02040503050406030204" pitchFamily="18" charset="0"/>
                            </a:rPr>
                            <m:t>𝑑</m:t>
                          </m:r>
                        </m:den>
                      </m:f>
                      <m:r>
                        <a:rPr lang="en-US" sz="1500" i="1">
                          <a:solidFill>
                            <a:srgbClr val="000000"/>
                          </a:solidFill>
                          <a:latin typeface="Cambria Math" panose="02040503050406030204" pitchFamily="18" charset="0"/>
                        </a:rPr>
                        <m:t>=</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2</m:t>
                          </m:r>
                          <m:r>
                            <a:rPr lang="en-US" sz="1500" i="1">
                              <a:solidFill>
                                <a:srgbClr val="000000"/>
                              </a:solidFill>
                              <a:latin typeface="Cambria Math" panose="02040503050406030204" pitchFamily="18" charset="0"/>
                            </a:rPr>
                            <m:t>𝜋</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den>
                      </m:f>
                      <m:r>
                        <a:rPr lang="it-IT" sz="1600" b="0" i="1" smtClean="0">
                          <a:solidFill>
                            <a:srgbClr val="000000"/>
                          </a:solidFill>
                          <a:latin typeface="Cambria Math" panose="02040503050406030204" pitchFamily="18" charset="0"/>
                        </a:rPr>
                        <m:t>=</m:t>
                      </m:r>
                      <m:f>
                        <m:fPr>
                          <m:ctrlPr>
                            <a:rPr lang="en-US" sz="1400" i="1">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𝜔</m:t>
                              </m:r>
                            </m:e>
                            <m:sub>
                              <m:r>
                                <a:rPr lang="en-US" sz="1400" i="1">
                                  <a:solidFill>
                                    <a:srgbClr val="000000"/>
                                  </a:solidFill>
                                  <a:latin typeface="Cambria Math" panose="02040503050406030204" pitchFamily="18" charset="0"/>
                                </a:rPr>
                                <m:t>𝑅𝐹</m:t>
                              </m:r>
                            </m:sub>
                          </m:sSub>
                        </m:num>
                        <m:den>
                          <m:r>
                            <a:rPr lang="en-US" sz="1400" i="1">
                              <a:solidFill>
                                <a:srgbClr val="000000"/>
                              </a:solidFill>
                              <a:latin typeface="Cambria Math" panose="02040503050406030204" pitchFamily="18" charset="0"/>
                            </a:rPr>
                            <m:t>𝑐</m:t>
                          </m:r>
                        </m:den>
                      </m:f>
                      <m:r>
                        <m:rPr>
                          <m:nor/>
                        </m:rPr>
                        <a:rPr lang="en-US" sz="1500" i="0">
                          <a:solidFill>
                            <a:srgbClr val="000000"/>
                          </a:solidFill>
                          <a:latin typeface="Cambria Math" panose="02040503050406030204" pitchFamily="18" charset="0"/>
                        </a:rPr>
                        <m:t>,  </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𝜆</m:t>
                          </m:r>
                        </m:e>
                        <m:sub>
                          <m:r>
                            <a:rPr lang="en-US" sz="1500" i="1">
                              <a:solidFill>
                                <a:srgbClr val="000000"/>
                              </a:solidFill>
                              <a:latin typeface="Cambria Math" panose="02040503050406030204" pitchFamily="18" charset="0"/>
                            </a:rPr>
                            <m:t>𝑅𝐹</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𝑇</m:t>
                          </m:r>
                        </m:e>
                        <m:sub>
                          <m:r>
                            <a:rPr lang="en-US" sz="1500" i="1">
                              <a:solidFill>
                                <a:srgbClr val="000000"/>
                              </a:solidFill>
                              <a:latin typeface="Cambria Math" panose="02040503050406030204" pitchFamily="18" charset="0"/>
                            </a:rPr>
                            <m:t>𝑅𝐹</m:t>
                          </m:r>
                        </m:sub>
                      </m:sSub>
                    </m:oMath>
                  </m:oMathPara>
                </a14:m>
                <a:endParaRPr lang="en-US" sz="1500" dirty="0"/>
              </a:p>
            </p:txBody>
          </p:sp>
        </mc:Choice>
        <mc:Fallback xmlns="">
          <p:sp>
            <p:nvSpPr>
              <p:cNvPr id="8" name="Object 3">
                <a:extLst>
                  <a:ext uri="{FF2B5EF4-FFF2-40B4-BE49-F238E27FC236}">
                    <a16:creationId xmlns:a16="http://schemas.microsoft.com/office/drawing/2014/main" id="{528A4C0C-2CEF-9B55-FABF-DC350225AF17}"/>
                  </a:ext>
                </a:extLst>
              </p:cNvPr>
              <p:cNvSpPr txBox="1">
                <a:spLocks noRot="1" noChangeAspect="1" noMove="1" noResize="1" noEditPoints="1" noAdjustHandles="1" noChangeArrowheads="1" noChangeShapeType="1" noTextEdit="1"/>
              </p:cNvSpPr>
              <p:nvPr/>
            </p:nvSpPr>
            <p:spPr bwMode="auto">
              <a:xfrm>
                <a:off x="315391" y="6232027"/>
                <a:ext cx="3024274" cy="569913"/>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F2F7D0CC-186A-2727-ECA9-4EF53FD11868}"/>
                  </a:ext>
                </a:extLst>
              </p:cNvPr>
              <p:cNvSpPr txBox="1"/>
              <p:nvPr/>
            </p:nvSpPr>
            <p:spPr>
              <a:xfrm>
                <a:off x="909258" y="4539918"/>
                <a:ext cx="3577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b="0" i="1" smtClean="0">
                          <a:solidFill>
                            <a:srgbClr val="000000"/>
                          </a:solidFill>
                          <a:latin typeface="Cambria Math" panose="02040503050406030204" pitchFamily="18" charset="0"/>
                        </a:rPr>
                        <m:t>𝑑</m:t>
                      </m:r>
                    </m:oMath>
                  </m:oMathPara>
                </a14:m>
                <a:endParaRPr lang="en-US" dirty="0"/>
              </a:p>
            </p:txBody>
          </p:sp>
        </mc:Choice>
        <mc:Fallback xmlns="">
          <p:sp>
            <p:nvSpPr>
              <p:cNvPr id="12" name="CasellaDiTesto 11">
                <a:extLst>
                  <a:ext uri="{FF2B5EF4-FFF2-40B4-BE49-F238E27FC236}">
                    <a16:creationId xmlns:a16="http://schemas.microsoft.com/office/drawing/2014/main" id="{F2F7D0CC-186A-2727-ECA9-4EF53FD11868}"/>
                  </a:ext>
                </a:extLst>
              </p:cNvPr>
              <p:cNvSpPr txBox="1">
                <a:spLocks noRot="1" noChangeAspect="1" noMove="1" noResize="1" noEditPoints="1" noAdjustHandles="1" noChangeArrowheads="1" noChangeShapeType="1" noTextEdit="1"/>
              </p:cNvSpPr>
              <p:nvPr/>
            </p:nvSpPr>
            <p:spPr>
              <a:xfrm>
                <a:off x="909258" y="4539918"/>
                <a:ext cx="357788" cy="369332"/>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CE5FDA7A-679E-61DF-5AB1-9682698E4071}"/>
                  </a:ext>
                </a:extLst>
              </p:cNvPr>
              <p:cNvSpPr txBox="1"/>
              <p:nvPr/>
            </p:nvSpPr>
            <p:spPr>
              <a:xfrm>
                <a:off x="108914" y="4879083"/>
                <a:ext cx="4535998" cy="738664"/>
              </a:xfrm>
              <a:prstGeom prst="rect">
                <a:avLst/>
              </a:prstGeom>
              <a:noFill/>
            </p:spPr>
            <p:txBody>
              <a:bodyPr wrap="square" rtlCol="0">
                <a:spAutoFit/>
              </a:bodyPr>
              <a:lstStyle/>
              <a:p>
                <a:pPr algn="just"/>
                <a:r>
                  <a:rPr lang="en-US" sz="1400" dirty="0"/>
                  <a:t>In order to have synchronism between the accelerating field and </a:t>
                </a:r>
                <a:r>
                  <a:rPr lang="en-US" sz="1400" dirty="0" err="1"/>
                  <a:t>and</a:t>
                </a:r>
                <a:r>
                  <a:rPr lang="en-US" sz="1400" dirty="0"/>
                  <a:t> </a:t>
                </a:r>
                <a:r>
                  <a:rPr lang="en-US" sz="1400" dirty="0" err="1"/>
                  <a:t>ultrarelativistic</a:t>
                </a:r>
                <a:r>
                  <a:rPr lang="en-US" sz="1400" dirty="0"/>
                  <a:t> particle we have to satisfy the following relation (supposing electrons </a:t>
                </a:r>
                <a14:m>
                  <m:oMath xmlns:m="http://schemas.openxmlformats.org/officeDocument/2006/math">
                    <m:r>
                      <a:rPr lang="en-US" sz="1400" i="1">
                        <a:solidFill>
                          <a:srgbClr val="000000"/>
                        </a:solidFill>
                        <a:latin typeface="Cambria Math" panose="02040503050406030204" pitchFamily="18" charset="0"/>
                      </a:rPr>
                      <m:t>𝛽</m:t>
                    </m:r>
                  </m:oMath>
                </a14:m>
                <a:r>
                  <a:rPr lang="en-US" sz="1400" dirty="0"/>
                  <a:t>=1):</a:t>
                </a:r>
              </a:p>
            </p:txBody>
          </p:sp>
        </mc:Choice>
        <mc:Fallback xmlns="">
          <p:sp>
            <p:nvSpPr>
              <p:cNvPr id="13" name="CasellaDiTesto 12">
                <a:extLst>
                  <a:ext uri="{FF2B5EF4-FFF2-40B4-BE49-F238E27FC236}">
                    <a16:creationId xmlns:a16="http://schemas.microsoft.com/office/drawing/2014/main" id="{CE5FDA7A-679E-61DF-5AB1-9682698E4071}"/>
                  </a:ext>
                </a:extLst>
              </p:cNvPr>
              <p:cNvSpPr txBox="1">
                <a:spLocks noRot="1" noChangeAspect="1" noMove="1" noResize="1" noEditPoints="1" noAdjustHandles="1" noChangeArrowheads="1" noChangeShapeType="1" noTextEdit="1"/>
              </p:cNvSpPr>
              <p:nvPr/>
            </p:nvSpPr>
            <p:spPr>
              <a:xfrm>
                <a:off x="108914" y="4879083"/>
                <a:ext cx="4535998" cy="738664"/>
              </a:xfrm>
              <a:prstGeom prst="rect">
                <a:avLst/>
              </a:prstGeom>
              <a:blipFill>
                <a:blip r:embed="rId14"/>
                <a:stretch>
                  <a:fillRect l="-403" t="-820" r="-403" b="-73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Oggetto 168">
                <a:extLst>
                  <a:ext uri="{FF2B5EF4-FFF2-40B4-BE49-F238E27FC236}">
                    <a16:creationId xmlns:a16="http://schemas.microsoft.com/office/drawing/2014/main" id="{C70C1B4C-35B8-38A9-F20F-D5CD4F3C59D7}"/>
                  </a:ext>
                </a:extLst>
              </p:cNvPr>
              <p:cNvSpPr txBox="1"/>
              <p:nvPr/>
            </p:nvSpPr>
            <p:spPr bwMode="auto">
              <a:xfrm>
                <a:off x="581198" y="5568615"/>
                <a:ext cx="1811337" cy="692150"/>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𝑑</m:t>
                      </m:r>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14" name="Oggetto 168">
                <a:extLst>
                  <a:ext uri="{FF2B5EF4-FFF2-40B4-BE49-F238E27FC236}">
                    <a16:creationId xmlns:a16="http://schemas.microsoft.com/office/drawing/2014/main" id="{C70C1B4C-35B8-38A9-F20F-D5CD4F3C59D7}"/>
                  </a:ext>
                </a:extLst>
              </p:cNvPr>
              <p:cNvSpPr txBox="1">
                <a:spLocks noRot="1" noChangeAspect="1" noMove="1" noResize="1" noEditPoints="1" noAdjustHandles="1" noChangeArrowheads="1" noChangeShapeType="1" noTextEdit="1"/>
              </p:cNvSpPr>
              <p:nvPr/>
            </p:nvSpPr>
            <p:spPr bwMode="auto">
              <a:xfrm>
                <a:off x="581198" y="5568615"/>
                <a:ext cx="1811337" cy="692150"/>
              </a:xfrm>
              <a:prstGeom prst="rect">
                <a:avLst/>
              </a:prstGeom>
              <a:blipFill>
                <a:blip r:embed="rId15"/>
                <a:stretch>
                  <a:fillRect/>
                </a:stretch>
              </a:blipFill>
              <a:ln>
                <a:noFill/>
              </a:ln>
            </p:spPr>
            <p:txBody>
              <a:bodyPr/>
              <a:lstStyle/>
              <a:p>
                <a:r>
                  <a:rPr lang="en-US">
                    <a:noFill/>
                  </a:rPr>
                  <a:t> </a:t>
                </a:r>
              </a:p>
            </p:txBody>
          </p:sp>
        </mc:Fallback>
      </mc:AlternateContent>
      <p:sp>
        <p:nvSpPr>
          <p:cNvPr id="17" name="Parentesi graffa aperta 16">
            <a:extLst>
              <a:ext uri="{FF2B5EF4-FFF2-40B4-BE49-F238E27FC236}">
                <a16:creationId xmlns:a16="http://schemas.microsoft.com/office/drawing/2014/main" id="{B1C5EDF2-E8CB-F362-2A75-80199D4DC89F}"/>
              </a:ext>
            </a:extLst>
          </p:cNvPr>
          <p:cNvSpPr/>
          <p:nvPr/>
        </p:nvSpPr>
        <p:spPr>
          <a:xfrm rot="16200000">
            <a:off x="10931859" y="751249"/>
            <a:ext cx="251103" cy="1138823"/>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8" name="CasellaDiTesto 17">
            <a:extLst>
              <a:ext uri="{FF2B5EF4-FFF2-40B4-BE49-F238E27FC236}">
                <a16:creationId xmlns:a16="http://schemas.microsoft.com/office/drawing/2014/main" id="{F0E568E0-15D4-B173-E68E-FE8D8D01E136}"/>
              </a:ext>
            </a:extLst>
          </p:cNvPr>
          <p:cNvSpPr txBox="1"/>
          <p:nvPr/>
        </p:nvSpPr>
        <p:spPr>
          <a:xfrm>
            <a:off x="7970116" y="1475874"/>
            <a:ext cx="4221884" cy="307777"/>
          </a:xfrm>
          <a:prstGeom prst="rect">
            <a:avLst/>
          </a:prstGeom>
          <a:noFill/>
        </p:spPr>
        <p:txBody>
          <a:bodyPr wrap="square" rtlCol="0">
            <a:spAutoFit/>
          </a:bodyPr>
          <a:lstStyle/>
          <a:p>
            <a:pPr algn="just"/>
            <a:r>
              <a:rPr lang="en-US" sz="1400" i="1" dirty="0"/>
              <a:t>Oscillating term that has an average value equal to 0</a:t>
            </a:r>
          </a:p>
        </p:txBody>
      </p:sp>
      <p:sp>
        <p:nvSpPr>
          <p:cNvPr id="19" name="Freccia a destra 18">
            <a:extLst>
              <a:ext uri="{FF2B5EF4-FFF2-40B4-BE49-F238E27FC236}">
                <a16:creationId xmlns:a16="http://schemas.microsoft.com/office/drawing/2014/main" id="{151C55B6-8DFD-F4BD-944C-DEA6D89DACD1}"/>
              </a:ext>
            </a:extLst>
          </p:cNvPr>
          <p:cNvSpPr/>
          <p:nvPr/>
        </p:nvSpPr>
        <p:spPr>
          <a:xfrm rot="5400000">
            <a:off x="8468755" y="2992181"/>
            <a:ext cx="302748" cy="22383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e 28">
            <a:extLst>
              <a:ext uri="{FF2B5EF4-FFF2-40B4-BE49-F238E27FC236}">
                <a16:creationId xmlns:a16="http://schemas.microsoft.com/office/drawing/2014/main" id="{4F714E95-AFC3-4C41-4E74-FFE1B3E50813}"/>
              </a:ext>
            </a:extLst>
          </p:cNvPr>
          <p:cNvSpPr/>
          <p:nvPr/>
        </p:nvSpPr>
        <p:spPr>
          <a:xfrm>
            <a:off x="7042767" y="5881802"/>
            <a:ext cx="442956" cy="7261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0" name="Connettore diritto 29">
            <a:extLst>
              <a:ext uri="{FF2B5EF4-FFF2-40B4-BE49-F238E27FC236}">
                <a16:creationId xmlns:a16="http://schemas.microsoft.com/office/drawing/2014/main" id="{F1F0CCDD-442B-82AF-2BE5-A8F6E6ADA8A3}"/>
              </a:ext>
            </a:extLst>
          </p:cNvPr>
          <p:cNvCxnSpPr>
            <a:cxnSpLocks/>
            <a:stCxn id="29" idx="4"/>
            <a:endCxn id="88" idx="3"/>
          </p:cNvCxnSpPr>
          <p:nvPr/>
        </p:nvCxnSpPr>
        <p:spPr>
          <a:xfrm flipH="1">
            <a:off x="7042767" y="6607979"/>
            <a:ext cx="221478" cy="123133"/>
          </a:xfrm>
          <a:prstGeom prst="line">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Ovale 39">
            <a:extLst>
              <a:ext uri="{FF2B5EF4-FFF2-40B4-BE49-F238E27FC236}">
                <a16:creationId xmlns:a16="http://schemas.microsoft.com/office/drawing/2014/main" id="{A5235427-8497-0C46-3FAA-74888F897F72}"/>
              </a:ext>
            </a:extLst>
          </p:cNvPr>
          <p:cNvSpPr/>
          <p:nvPr/>
        </p:nvSpPr>
        <p:spPr>
          <a:xfrm>
            <a:off x="7611486" y="5840150"/>
            <a:ext cx="1181236" cy="7261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1" name="Connettore diritto 40">
            <a:extLst>
              <a:ext uri="{FF2B5EF4-FFF2-40B4-BE49-F238E27FC236}">
                <a16:creationId xmlns:a16="http://schemas.microsoft.com/office/drawing/2014/main" id="{A972E9C7-90CF-6B56-4809-BE493E862108}"/>
              </a:ext>
            </a:extLst>
          </p:cNvPr>
          <p:cNvCxnSpPr>
            <a:cxnSpLocks/>
            <a:stCxn id="40" idx="0"/>
            <a:endCxn id="89" idx="2"/>
          </p:cNvCxnSpPr>
          <p:nvPr/>
        </p:nvCxnSpPr>
        <p:spPr>
          <a:xfrm flipV="1">
            <a:off x="8202104" y="5671092"/>
            <a:ext cx="1684634" cy="169058"/>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id="{818B5C39-2F3D-0C3D-77CE-87A375299802}"/>
              </a:ext>
            </a:extLst>
          </p:cNvPr>
          <p:cNvSpPr txBox="1"/>
          <p:nvPr/>
        </p:nvSpPr>
        <p:spPr>
          <a:xfrm>
            <a:off x="11093018" y="6074181"/>
            <a:ext cx="678295" cy="369332"/>
          </a:xfrm>
          <a:prstGeom prst="rect">
            <a:avLst/>
          </a:prstGeom>
          <a:noFill/>
        </p:spPr>
        <p:txBody>
          <a:bodyPr wrap="square">
            <a:spAutoFit/>
          </a:bodyPr>
          <a:lstStyle/>
          <a:p>
            <a:r>
              <a:rPr lang="en-US" sz="1800" dirty="0"/>
              <a:t>t=z/c</a:t>
            </a:r>
            <a:endParaRPr lang="en-US" dirty="0"/>
          </a:p>
        </p:txBody>
      </p:sp>
    </p:spTree>
    <p:extLst>
      <p:ext uri="{BB962C8B-B14F-4D97-AF65-F5344CB8AC3E}">
        <p14:creationId xmlns:p14="http://schemas.microsoft.com/office/powerpoint/2010/main" val="157618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5"/>
                                        </p:tgtEl>
                                        <p:attrNameLst>
                                          <p:attrName>style.visibility</p:attrName>
                                        </p:attrNameLst>
                                      </p:cBhvr>
                                      <p:to>
                                        <p:strVal val="visible"/>
                                      </p:to>
                                    </p:set>
                                    <p:animEffect transition="in" filter="fade">
                                      <p:cBhvr>
                                        <p:cTn id="10" dur="500"/>
                                        <p:tgtEl>
                                          <p:spTgt spid="12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9"/>
                                        </p:tgtEl>
                                        <p:attrNameLst>
                                          <p:attrName>style.visibility</p:attrName>
                                        </p:attrNameLst>
                                      </p:cBhvr>
                                      <p:to>
                                        <p:strVal val="visible"/>
                                      </p:to>
                                    </p:set>
                                    <p:animEffect transition="in" filter="fade">
                                      <p:cBhvr>
                                        <p:cTn id="21" dur="500"/>
                                        <p:tgtEl>
                                          <p:spTgt spid="9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99"/>
                                        </p:tgtEl>
                                      </p:cBhvr>
                                    </p:animEffect>
                                    <p:set>
                                      <p:cBhvr>
                                        <p:cTn id="26" dur="1" fill="hold">
                                          <p:stCondLst>
                                            <p:cond delay="499"/>
                                          </p:stCondLst>
                                        </p:cTn>
                                        <p:tgtEl>
                                          <p:spTgt spid="9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107"/>
                                        </p:tgtEl>
                                      </p:cBhvr>
                                    </p:animEffect>
                                    <p:set>
                                      <p:cBhvr>
                                        <p:cTn id="34" dur="1" fill="hold">
                                          <p:stCondLst>
                                            <p:cond delay="499"/>
                                          </p:stCondLst>
                                        </p:cTn>
                                        <p:tgtEl>
                                          <p:spTgt spid="107"/>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116"/>
                                        </p:tgtEl>
                                      </p:cBhvr>
                                    </p:animEffect>
                                    <p:set>
                                      <p:cBhvr>
                                        <p:cTn id="42" dur="1" fill="hold">
                                          <p:stCondLst>
                                            <p:cond delay="499"/>
                                          </p:stCondLst>
                                        </p:cTn>
                                        <p:tgtEl>
                                          <p:spTgt spid="116"/>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27"/>
                                        </p:tgtEl>
                                        <p:attrNameLst>
                                          <p:attrName>style.visibility</p:attrName>
                                        </p:attrNameLst>
                                      </p:cBhvr>
                                      <p:to>
                                        <p:strVal val="visible"/>
                                      </p:to>
                                    </p:set>
                                    <p:animEffect transition="in" filter="fade">
                                      <p:cBhvr>
                                        <p:cTn id="45" dur="500"/>
                                        <p:tgtEl>
                                          <p:spTgt spid="1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27"/>
                                        </p:tgtEl>
                                      </p:cBhvr>
                                    </p:animEffect>
                                    <p:set>
                                      <p:cBhvr>
                                        <p:cTn id="50" dur="1" fill="hold">
                                          <p:stCondLst>
                                            <p:cond delay="499"/>
                                          </p:stCondLst>
                                        </p:cTn>
                                        <p:tgtEl>
                                          <p:spTgt spid="127"/>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135"/>
                                        </p:tgtEl>
                                        <p:attrNameLst>
                                          <p:attrName>style.visibility</p:attrName>
                                        </p:attrNameLst>
                                      </p:cBhvr>
                                      <p:to>
                                        <p:strVal val="visible"/>
                                      </p:to>
                                    </p:set>
                                    <p:animEffect transition="in" filter="fade">
                                      <p:cBhvr>
                                        <p:cTn id="53" dur="500"/>
                                        <p:tgtEl>
                                          <p:spTgt spid="13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500"/>
                                        <p:tgtEl>
                                          <p:spTgt spid="7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fade">
                                      <p:cBhvr>
                                        <p:cTn id="81" dur="500"/>
                                        <p:tgtEl>
                                          <p:spTgt spid="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500"/>
                                        <p:tgtEl>
                                          <p:spTgt spid="72"/>
                                        </p:tgtEl>
                                      </p:cBhvr>
                                    </p:animEffect>
                                  </p:childTnLst>
                                </p:cTn>
                              </p:par>
                              <p:par>
                                <p:cTn id="93" presetID="10" presetClass="entr" presetSubtype="0" fill="hold" nodeType="with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fade">
                                      <p:cBhvr>
                                        <p:cTn id="95" dur="500"/>
                                        <p:tgtEl>
                                          <p:spTgt spid="69"/>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fade">
                                      <p:cBhvr>
                                        <p:cTn id="100" dur="500"/>
                                        <p:tgtEl>
                                          <p:spTgt spid="7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fade">
                                      <p:cBhvr>
                                        <p:cTn id="103" dur="500"/>
                                        <p:tgtEl>
                                          <p:spTgt spid="8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fade">
                                      <p:cBhvr>
                                        <p:cTn id="106" dur="500"/>
                                        <p:tgtEl>
                                          <p:spTgt spid="8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6"/>
                                        </p:tgtEl>
                                        <p:attrNameLst>
                                          <p:attrName>style.visibility</p:attrName>
                                        </p:attrNameLst>
                                      </p:cBhvr>
                                      <p:to>
                                        <p:strVal val="visible"/>
                                      </p:to>
                                    </p:set>
                                    <p:animEffect transition="in" filter="fade">
                                      <p:cBhvr>
                                        <p:cTn id="109" dur="500"/>
                                        <p:tgtEl>
                                          <p:spTgt spid="76"/>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500"/>
                                        <p:tgtEl>
                                          <p:spTgt spid="1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2"/>
                                        </p:tgtEl>
                                        <p:attrNameLst>
                                          <p:attrName>style.visibility</p:attrName>
                                        </p:attrNameLst>
                                      </p:cBhvr>
                                      <p:to>
                                        <p:strVal val="visible"/>
                                      </p:to>
                                    </p:set>
                                    <p:animEffect transition="in" filter="fade">
                                      <p:cBhvr>
                                        <p:cTn id="117" dur="500"/>
                                        <p:tgtEl>
                                          <p:spTgt spid="8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Effect transition="in" filter="fade">
                                      <p:cBhvr>
                                        <p:cTn id="120" dur="500"/>
                                        <p:tgtEl>
                                          <p:spTgt spid="74"/>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84"/>
                                        </p:tgtEl>
                                        <p:attrNameLst>
                                          <p:attrName>style.visibility</p:attrName>
                                        </p:attrNameLst>
                                      </p:cBhvr>
                                      <p:to>
                                        <p:strVal val="visible"/>
                                      </p:to>
                                    </p:set>
                                    <p:animEffect transition="in" filter="fade">
                                      <p:cBhvr>
                                        <p:cTn id="125" dur="500"/>
                                        <p:tgtEl>
                                          <p:spTgt spid="84"/>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
                                        </p:tgtEl>
                                        <p:attrNameLst>
                                          <p:attrName>style.visibility</p:attrName>
                                        </p:attrNameLst>
                                      </p:cBhvr>
                                      <p:to>
                                        <p:strVal val="visible"/>
                                      </p:to>
                                    </p:set>
                                    <p:animEffect transition="in" filter="fade">
                                      <p:cBhvr>
                                        <p:cTn id="128" dur="500"/>
                                        <p:tgtEl>
                                          <p:spTgt spid="7"/>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500"/>
                                        <p:tgtEl>
                                          <p:spTgt spid="85"/>
                                        </p:tgtEl>
                                      </p:cBhvr>
                                    </p:animEffect>
                                  </p:childTnLst>
                                </p:cTn>
                              </p:par>
                              <p:par>
                                <p:cTn id="134" presetID="10" presetClass="entr" presetSubtype="0" fill="hold" nodeType="withEffect">
                                  <p:stCondLst>
                                    <p:cond delay="0"/>
                                  </p:stCondLst>
                                  <p:childTnLst>
                                    <p:set>
                                      <p:cBhvr>
                                        <p:cTn id="135" dur="1" fill="hold">
                                          <p:stCondLst>
                                            <p:cond delay="0"/>
                                          </p:stCondLst>
                                        </p:cTn>
                                        <p:tgtEl>
                                          <p:spTgt spid="87"/>
                                        </p:tgtEl>
                                        <p:attrNameLst>
                                          <p:attrName>style.visibility</p:attrName>
                                        </p:attrNameLst>
                                      </p:cBhvr>
                                      <p:to>
                                        <p:strVal val="visible"/>
                                      </p:to>
                                    </p:set>
                                    <p:animEffect transition="in" filter="fade">
                                      <p:cBhvr>
                                        <p:cTn id="136" dur="500"/>
                                        <p:tgtEl>
                                          <p:spTgt spid="87"/>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89"/>
                                        </p:tgtEl>
                                        <p:attrNameLst>
                                          <p:attrName>style.visibility</p:attrName>
                                        </p:attrNameLst>
                                      </p:cBhvr>
                                      <p:to>
                                        <p:strVal val="visible"/>
                                      </p:to>
                                    </p:set>
                                    <p:animEffect transition="in" filter="fade">
                                      <p:cBhvr>
                                        <p:cTn id="139" dur="500"/>
                                        <p:tgtEl>
                                          <p:spTgt spid="8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Effect transition="in" filter="fade">
                                      <p:cBhvr>
                                        <p:cTn id="142" dur="500"/>
                                        <p:tgtEl>
                                          <p:spTgt spid="73"/>
                                        </p:tgtEl>
                                      </p:cBhvr>
                                    </p:animEffect>
                                  </p:childTnLst>
                                </p:cTn>
                              </p:par>
                              <p:par>
                                <p:cTn id="143" presetID="10" presetClass="entr" presetSubtype="0" fill="hold" nodeType="withEffect">
                                  <p:stCondLst>
                                    <p:cond delay="0"/>
                                  </p:stCondLst>
                                  <p:childTnLst>
                                    <p:set>
                                      <p:cBhvr>
                                        <p:cTn id="144" dur="1" fill="hold">
                                          <p:stCondLst>
                                            <p:cond delay="0"/>
                                          </p:stCondLst>
                                        </p:cTn>
                                        <p:tgtEl>
                                          <p:spTgt spid="86"/>
                                        </p:tgtEl>
                                        <p:attrNameLst>
                                          <p:attrName>style.visibility</p:attrName>
                                        </p:attrNameLst>
                                      </p:cBhvr>
                                      <p:to>
                                        <p:strVal val="visible"/>
                                      </p:to>
                                    </p:set>
                                    <p:animEffect transition="in" filter="fade">
                                      <p:cBhvr>
                                        <p:cTn id="145" dur="500"/>
                                        <p:tgtEl>
                                          <p:spTgt spid="86"/>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88"/>
                                        </p:tgtEl>
                                        <p:attrNameLst>
                                          <p:attrName>style.visibility</p:attrName>
                                        </p:attrNameLst>
                                      </p:cBhvr>
                                      <p:to>
                                        <p:strVal val="visible"/>
                                      </p:to>
                                    </p:set>
                                    <p:animEffect transition="in" filter="fade">
                                      <p:cBhvr>
                                        <p:cTn id="148" dur="500"/>
                                        <p:tgtEl>
                                          <p:spTgt spid="88"/>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29"/>
                                        </p:tgtEl>
                                        <p:attrNameLst>
                                          <p:attrName>style.visibility</p:attrName>
                                        </p:attrNameLst>
                                      </p:cBhvr>
                                      <p:to>
                                        <p:strVal val="visible"/>
                                      </p:to>
                                    </p:set>
                                    <p:animEffect transition="in" filter="fade">
                                      <p:cBhvr>
                                        <p:cTn id="151" dur="500"/>
                                        <p:tgtEl>
                                          <p:spTgt spid="29"/>
                                        </p:tgtEl>
                                      </p:cBhvr>
                                    </p:animEffect>
                                  </p:childTnLst>
                                </p:cTn>
                              </p:par>
                              <p:par>
                                <p:cTn id="152" presetID="10" presetClass="entr" presetSubtype="0" fill="hold" nodeType="withEffect">
                                  <p:stCondLst>
                                    <p:cond delay="0"/>
                                  </p:stCondLst>
                                  <p:childTnLst>
                                    <p:set>
                                      <p:cBhvr>
                                        <p:cTn id="153" dur="1" fill="hold">
                                          <p:stCondLst>
                                            <p:cond delay="0"/>
                                          </p:stCondLst>
                                        </p:cTn>
                                        <p:tgtEl>
                                          <p:spTgt spid="30"/>
                                        </p:tgtEl>
                                        <p:attrNameLst>
                                          <p:attrName>style.visibility</p:attrName>
                                        </p:attrNameLst>
                                      </p:cBhvr>
                                      <p:to>
                                        <p:strVal val="visible"/>
                                      </p:to>
                                    </p:set>
                                    <p:animEffect transition="in" filter="fade">
                                      <p:cBhvr>
                                        <p:cTn id="154" dur="500"/>
                                        <p:tgtEl>
                                          <p:spTgt spid="30"/>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fade">
                                      <p:cBhvr>
                                        <p:cTn id="157" dur="500"/>
                                        <p:tgtEl>
                                          <p:spTgt spid="40"/>
                                        </p:tgtEl>
                                      </p:cBhvr>
                                    </p:animEffect>
                                  </p:childTnLst>
                                </p:cTn>
                              </p:par>
                              <p:par>
                                <p:cTn id="158" presetID="10" presetClass="entr" presetSubtype="0" fill="hold" nodeType="with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4" grpId="0"/>
      <p:bldP spid="75" grpId="0" animBg="1"/>
      <p:bldP spid="76" grpId="0" animBg="1"/>
      <p:bldP spid="79" grpId="0"/>
      <p:bldP spid="80" grpId="0"/>
      <p:bldP spid="81" grpId="0"/>
      <p:bldP spid="82" grpId="0"/>
      <p:bldP spid="85" grpId="0" animBg="1"/>
      <p:bldP spid="89" grpId="0"/>
      <p:bldP spid="124" grpId="0"/>
      <p:bldP spid="125" grpId="0" animBg="1"/>
      <p:bldP spid="126" grpId="0"/>
      <p:bldP spid="73" grpId="0" animBg="1"/>
      <p:bldP spid="88" grpId="0"/>
      <p:bldP spid="3" grpId="0" animBg="1"/>
      <p:bldP spid="8" grpId="0"/>
      <p:bldP spid="12" grpId="0"/>
      <p:bldP spid="13" grpId="0"/>
      <p:bldP spid="14" grpId="0"/>
      <p:bldP spid="17" grpId="0" animBg="1"/>
      <p:bldP spid="18" grpId="0"/>
      <p:bldP spid="19" grpId="0" animBg="1"/>
      <p:bldP spid="29" grpId="0" animBg="1"/>
      <p:bldP spid="40" grpId="0" animBg="1"/>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5870766" y="1035592"/>
            <a:ext cx="4874513" cy="1686381"/>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50302" y="4233500"/>
            <a:ext cx="1428767" cy="106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4486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693580" y="-44482"/>
            <a:ext cx="4804841" cy="646331"/>
          </a:xfrm>
          <a:prstGeom prst="rect">
            <a:avLst/>
          </a:prstGeom>
          <a:noFill/>
        </p:spPr>
        <p:txBody>
          <a:bodyPr wrap="none" rtlCol="0">
            <a:spAutoFit/>
          </a:bodyPr>
          <a:lstStyle/>
          <a:p>
            <a:r>
              <a:rPr lang="en-US" sz="3600" b="1" dirty="0"/>
              <a:t>RF TRANSVERSE FORCES</a:t>
            </a:r>
          </a:p>
        </p:txBody>
      </p:sp>
      <p:sp>
        <p:nvSpPr>
          <p:cNvPr id="6" name="CasellaDiTesto 5"/>
          <p:cNvSpPr txBox="1"/>
          <p:nvPr/>
        </p:nvSpPr>
        <p:spPr>
          <a:xfrm>
            <a:off x="7840" y="516319"/>
            <a:ext cx="10260001" cy="338554"/>
          </a:xfrm>
          <a:prstGeom prst="rect">
            <a:avLst/>
          </a:prstGeom>
          <a:noFill/>
        </p:spPr>
        <p:txBody>
          <a:bodyPr wrap="square" rtlCol="0">
            <a:spAutoFit/>
          </a:bodyPr>
          <a:lstStyle/>
          <a:p>
            <a:pPr algn="just"/>
            <a:r>
              <a:rPr lang="en-US" sz="1600" dirty="0"/>
              <a:t>The </a:t>
            </a:r>
            <a:r>
              <a:rPr lang="en-US" sz="1600" b="1" dirty="0"/>
              <a:t>RF fields act on the transverse beam dynamics </a:t>
            </a:r>
            <a:r>
              <a:rPr lang="en-US" sz="1600" dirty="0"/>
              <a:t>because of the transverse components of the E and B field</a:t>
            </a:r>
          </a:p>
        </p:txBody>
      </p:sp>
      <p:sp>
        <p:nvSpPr>
          <p:cNvPr id="7" name="Ritardo 6"/>
          <p:cNvSpPr/>
          <p:nvPr/>
        </p:nvSpPr>
        <p:spPr>
          <a:xfrm>
            <a:off x="640203"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tardo 7"/>
          <p:cNvSpPr/>
          <p:nvPr/>
        </p:nvSpPr>
        <p:spPr>
          <a:xfrm flipH="1">
            <a:off x="3248934"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tardo 8"/>
          <p:cNvSpPr/>
          <p:nvPr/>
        </p:nvSpPr>
        <p:spPr>
          <a:xfrm>
            <a:off x="640203"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tardo 9"/>
          <p:cNvSpPr/>
          <p:nvPr/>
        </p:nvSpPr>
        <p:spPr>
          <a:xfrm flipH="1">
            <a:off x="3248934"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uppo 10"/>
          <p:cNvGrpSpPr/>
          <p:nvPr/>
        </p:nvGrpSpPr>
        <p:grpSpPr>
          <a:xfrm>
            <a:off x="1321869" y="908651"/>
            <a:ext cx="2097405" cy="913801"/>
            <a:chOff x="1221105" y="3379351"/>
            <a:chExt cx="2097405" cy="965994"/>
          </a:xfrm>
        </p:grpSpPr>
        <p:sp>
          <p:nvSpPr>
            <p:cNvPr id="12" name="Figura a mano libera 11"/>
            <p:cNvSpPr/>
            <p:nvPr/>
          </p:nvSpPr>
          <p:spPr>
            <a:xfrm>
              <a:off x="1480413" y="3732519"/>
              <a:ext cx="1668780" cy="3810"/>
            </a:xfrm>
            <a:custGeom>
              <a:avLst/>
              <a:gdLst>
                <a:gd name="connsiteX0" fmla="*/ 0 w 1668780"/>
                <a:gd name="connsiteY0" fmla="*/ 0 h 3810"/>
                <a:gd name="connsiteX1" fmla="*/ 1668780 w 1668780"/>
                <a:gd name="connsiteY1" fmla="*/ 3810 h 3810"/>
              </a:gdLst>
              <a:ahLst/>
              <a:cxnLst>
                <a:cxn ang="0">
                  <a:pos x="connsiteX0" y="connsiteY0"/>
                </a:cxn>
                <a:cxn ang="0">
                  <a:pos x="connsiteX1" y="connsiteY1"/>
                </a:cxn>
              </a:cxnLst>
              <a:rect l="l" t="t" r="r" b="b"/>
              <a:pathLst>
                <a:path w="1668780" h="3810">
                  <a:moveTo>
                    <a:pt x="0" y="0"/>
                  </a:moveTo>
                  <a:lnTo>
                    <a:pt x="1668780" y="381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a:off x="1443990" y="3831605"/>
              <a:ext cx="1731645" cy="287002"/>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 name="connsiteX0" fmla="*/ 0 w 1750695"/>
                <a:gd name="connsiteY0" fmla="*/ 0 h 297190"/>
                <a:gd name="connsiteX1" fmla="*/ 861060 w 1750695"/>
                <a:gd name="connsiteY1" fmla="*/ 297180 h 297190"/>
                <a:gd name="connsiteX2" fmla="*/ 1750695 w 1750695"/>
                <a:gd name="connsiteY2" fmla="*/ 10178 h 297190"/>
                <a:gd name="connsiteX0" fmla="*/ 0 w 1731645"/>
                <a:gd name="connsiteY0" fmla="*/ 1905 h 287003"/>
                <a:gd name="connsiteX1" fmla="*/ 842010 w 1731645"/>
                <a:gd name="connsiteY1" fmla="*/ 287002 h 287003"/>
                <a:gd name="connsiteX2" fmla="*/ 1731645 w 1731645"/>
                <a:gd name="connsiteY2" fmla="*/ 0 h 287003"/>
              </a:gdLst>
              <a:ahLst/>
              <a:cxnLst>
                <a:cxn ang="0">
                  <a:pos x="connsiteX0" y="connsiteY0"/>
                </a:cxn>
                <a:cxn ang="0">
                  <a:pos x="connsiteX1" y="connsiteY1"/>
                </a:cxn>
                <a:cxn ang="0">
                  <a:pos x="connsiteX2" y="connsiteY2"/>
                </a:cxn>
              </a:cxnLst>
              <a:rect l="l" t="t" r="r" b="b"/>
              <a:pathLst>
                <a:path w="1731645" h="287003">
                  <a:moveTo>
                    <a:pt x="0" y="1905"/>
                  </a:moveTo>
                  <a:cubicBezTo>
                    <a:pt x="120015" y="98742"/>
                    <a:pt x="553403" y="287319"/>
                    <a:pt x="842010" y="287002"/>
                  </a:cubicBezTo>
                  <a:cubicBezTo>
                    <a:pt x="1130617" y="286685"/>
                    <a:pt x="1630680" y="82232"/>
                    <a:pt x="17316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1221105" y="3915861"/>
              <a:ext cx="2097405" cy="429484"/>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 name="connsiteX0" fmla="*/ 0 w 2116455"/>
                <a:gd name="connsiteY0" fmla="*/ 47026 h 449708"/>
                <a:gd name="connsiteX1" fmla="*/ 1057275 w 2116455"/>
                <a:gd name="connsiteY1" fmla="*/ 449580 h 449708"/>
                <a:gd name="connsiteX2" fmla="*/ 2116455 w 2116455"/>
                <a:gd name="connsiteY2" fmla="*/ 0 h 449708"/>
                <a:gd name="connsiteX0" fmla="*/ 0 w 2097405"/>
                <a:gd name="connsiteY0" fmla="*/ 26888 h 429484"/>
                <a:gd name="connsiteX1" fmla="*/ 1057275 w 2097405"/>
                <a:gd name="connsiteY1" fmla="*/ 429442 h 429484"/>
                <a:gd name="connsiteX2" fmla="*/ 2097405 w 2097405"/>
                <a:gd name="connsiteY2" fmla="*/ 0 h 429484"/>
              </a:gdLst>
              <a:ahLst/>
              <a:cxnLst>
                <a:cxn ang="0">
                  <a:pos x="connsiteX0" y="connsiteY0"/>
                </a:cxn>
                <a:cxn ang="0">
                  <a:pos x="connsiteX1" y="connsiteY1"/>
                </a:cxn>
                <a:cxn ang="0">
                  <a:pos x="connsiteX2" y="connsiteY2"/>
                </a:cxn>
              </a:cxnLst>
              <a:rect l="l" t="t" r="r" b="b"/>
              <a:pathLst>
                <a:path w="2097405" h="429484">
                  <a:moveTo>
                    <a:pt x="0" y="26888"/>
                  </a:moveTo>
                  <a:cubicBezTo>
                    <a:pt x="20637" y="84673"/>
                    <a:pt x="707708" y="433923"/>
                    <a:pt x="1057275" y="429442"/>
                  </a:cubicBezTo>
                  <a:cubicBezTo>
                    <a:pt x="1406842" y="424961"/>
                    <a:pt x="2042477" y="102235"/>
                    <a:pt x="209740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a:off x="1344930" y="3379351"/>
              <a:ext cx="1866900" cy="217290"/>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Lst>
              <a:ahLst/>
              <a:cxnLst>
                <a:cxn ang="0">
                  <a:pos x="connsiteX0" y="connsiteY0"/>
                </a:cxn>
                <a:cxn ang="0">
                  <a:pos x="connsiteX1" y="connsiteY1"/>
                </a:cxn>
                <a:cxn ang="0">
                  <a:pos x="connsiteX2" y="connsiteY2"/>
                </a:cxn>
              </a:cxnLst>
              <a:rect l="l" t="t" r="r" b="b"/>
              <a:pathLst>
                <a:path w="1866900" h="217290">
                  <a:moveTo>
                    <a:pt x="0" y="186810"/>
                  </a:moveTo>
                  <a:cubicBezTo>
                    <a:pt x="26352" y="152837"/>
                    <a:pt x="595630" y="-4960"/>
                    <a:pt x="906780" y="120"/>
                  </a:cubicBezTo>
                  <a:cubicBezTo>
                    <a:pt x="1217930" y="5200"/>
                    <a:pt x="1777682" y="140772"/>
                    <a:pt x="1866900" y="21729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 name="Gruppo 15"/>
          <p:cNvGrpSpPr/>
          <p:nvPr/>
        </p:nvGrpSpPr>
        <p:grpSpPr>
          <a:xfrm flipV="1">
            <a:off x="1282173" y="2158298"/>
            <a:ext cx="2137410" cy="822221"/>
            <a:chOff x="1200150" y="3379021"/>
            <a:chExt cx="2137410" cy="966290"/>
          </a:xfrm>
        </p:grpSpPr>
        <p:sp>
          <p:nvSpPr>
            <p:cNvPr id="17" name="Figura a mano libera 16"/>
            <p:cNvSpPr/>
            <p:nvPr/>
          </p:nvSpPr>
          <p:spPr>
            <a:xfrm>
              <a:off x="1499153" y="3673549"/>
              <a:ext cx="1657432" cy="3810"/>
            </a:xfrm>
            <a:custGeom>
              <a:avLst/>
              <a:gdLst>
                <a:gd name="connsiteX0" fmla="*/ 0 w 1668780"/>
                <a:gd name="connsiteY0" fmla="*/ 0 h 3810"/>
                <a:gd name="connsiteX1" fmla="*/ 1668780 w 1668780"/>
                <a:gd name="connsiteY1" fmla="*/ 3810 h 3810"/>
                <a:gd name="connsiteX0" fmla="*/ 0 w 9932"/>
                <a:gd name="connsiteY0" fmla="*/ 0 h 10000"/>
                <a:gd name="connsiteX1" fmla="*/ 9932 w 9932"/>
                <a:gd name="connsiteY1" fmla="*/ 10000 h 10000"/>
              </a:gdLst>
              <a:ahLst/>
              <a:cxnLst>
                <a:cxn ang="0">
                  <a:pos x="connsiteX0" y="connsiteY0"/>
                </a:cxn>
                <a:cxn ang="0">
                  <a:pos x="connsiteX1" y="connsiteY1"/>
                </a:cxn>
              </a:cxnLst>
              <a:rect l="l" t="t" r="r" b="b"/>
              <a:pathLst>
                <a:path w="9932" h="10000">
                  <a:moveTo>
                    <a:pt x="0" y="0"/>
                  </a:moveTo>
                  <a:lnTo>
                    <a:pt x="9932" y="1000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igura a mano libera 17"/>
            <p:cNvSpPr/>
            <p:nvPr/>
          </p:nvSpPr>
          <p:spPr>
            <a:xfrm>
              <a:off x="1424940" y="3819523"/>
              <a:ext cx="1769745" cy="299085"/>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Lst>
              <a:ahLst/>
              <a:cxnLst>
                <a:cxn ang="0">
                  <a:pos x="connsiteX0" y="connsiteY0"/>
                </a:cxn>
                <a:cxn ang="0">
                  <a:pos x="connsiteX1" y="connsiteY1"/>
                </a:cxn>
                <a:cxn ang="0">
                  <a:pos x="connsiteX2" y="connsiteY2"/>
                </a:cxn>
              </a:cxnLst>
              <a:rect l="l" t="t" r="r" b="b"/>
              <a:pathLst>
                <a:path w="1769745" h="299085">
                  <a:moveTo>
                    <a:pt x="0" y="1905"/>
                  </a:moveTo>
                  <a:cubicBezTo>
                    <a:pt x="120015" y="98742"/>
                    <a:pt x="566103" y="299402"/>
                    <a:pt x="861060" y="299085"/>
                  </a:cubicBezTo>
                  <a:cubicBezTo>
                    <a:pt x="1156017" y="298768"/>
                    <a:pt x="1668780" y="82232"/>
                    <a:pt x="17697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igura a mano libera 18"/>
            <p:cNvSpPr/>
            <p:nvPr/>
          </p:nvSpPr>
          <p:spPr>
            <a:xfrm>
              <a:off x="1200150" y="3895724"/>
              <a:ext cx="2137410" cy="449587"/>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Lst>
              <a:ahLst/>
              <a:cxnLst>
                <a:cxn ang="0">
                  <a:pos x="connsiteX0" y="connsiteY0"/>
                </a:cxn>
                <a:cxn ang="0">
                  <a:pos x="connsiteX1" y="connsiteY1"/>
                </a:cxn>
                <a:cxn ang="0">
                  <a:pos x="connsiteX2" y="connsiteY2"/>
                </a:cxn>
              </a:cxnLst>
              <a:rect l="l" t="t" r="r" b="b"/>
              <a:pathLst>
                <a:path w="2137410" h="449587">
                  <a:moveTo>
                    <a:pt x="0" y="22860"/>
                  </a:moveTo>
                  <a:cubicBezTo>
                    <a:pt x="20637" y="80645"/>
                    <a:pt x="546735" y="451485"/>
                    <a:pt x="1078230" y="449580"/>
                  </a:cubicBezTo>
                  <a:cubicBezTo>
                    <a:pt x="1609725" y="447675"/>
                    <a:pt x="2082482" y="102235"/>
                    <a:pt x="2137410"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igura a mano libera 19"/>
            <p:cNvSpPr/>
            <p:nvPr/>
          </p:nvSpPr>
          <p:spPr>
            <a:xfrm>
              <a:off x="1421129" y="3379021"/>
              <a:ext cx="1765935" cy="201947"/>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 name="connsiteX0" fmla="*/ 0 w 1790700"/>
                <a:gd name="connsiteY0" fmla="*/ 149359 h 217899"/>
                <a:gd name="connsiteX1" fmla="*/ 830580 w 1790700"/>
                <a:gd name="connsiteY1" fmla="*/ 729 h 217899"/>
                <a:gd name="connsiteX2" fmla="*/ 1790700 w 1790700"/>
                <a:gd name="connsiteY2" fmla="*/ 217899 h 217899"/>
                <a:gd name="connsiteX0" fmla="*/ 0 w 1765935"/>
                <a:gd name="connsiteY0" fmla="*/ 149079 h 201948"/>
                <a:gd name="connsiteX1" fmla="*/ 830580 w 1765935"/>
                <a:gd name="connsiteY1" fmla="*/ 449 h 201948"/>
                <a:gd name="connsiteX2" fmla="*/ 1765935 w 1765935"/>
                <a:gd name="connsiteY2" fmla="*/ 201947 h 201948"/>
              </a:gdLst>
              <a:ahLst/>
              <a:cxnLst>
                <a:cxn ang="0">
                  <a:pos x="connsiteX0" y="connsiteY0"/>
                </a:cxn>
                <a:cxn ang="0">
                  <a:pos x="connsiteX1" y="connsiteY1"/>
                </a:cxn>
                <a:cxn ang="0">
                  <a:pos x="connsiteX2" y="connsiteY2"/>
                </a:cxn>
              </a:cxnLst>
              <a:rect l="l" t="t" r="r" b="b"/>
              <a:pathLst>
                <a:path w="1765935" h="201948">
                  <a:moveTo>
                    <a:pt x="0" y="149079"/>
                  </a:moveTo>
                  <a:cubicBezTo>
                    <a:pt x="26352" y="115106"/>
                    <a:pt x="536258" y="-8362"/>
                    <a:pt x="830580" y="449"/>
                  </a:cubicBezTo>
                  <a:cubicBezTo>
                    <a:pt x="1124902" y="9260"/>
                    <a:pt x="1676717" y="125429"/>
                    <a:pt x="1765935" y="201947"/>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1" name="Connettore 1 26"/>
          <p:cNvCxnSpPr/>
          <p:nvPr/>
        </p:nvCxnSpPr>
        <p:spPr>
          <a:xfrm>
            <a:off x="1022323" y="1988800"/>
            <a:ext cx="3688541" cy="0"/>
          </a:xfrm>
          <a:prstGeom prst="line">
            <a:avLst/>
          </a:prstGeom>
          <a:ln w="2857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1506963"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1506963" y="1567900"/>
            <a:ext cx="0" cy="1943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3219713"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3219713" y="1397124"/>
            <a:ext cx="0" cy="170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4495456" y="2109114"/>
            <a:ext cx="276038" cy="369332"/>
          </a:xfrm>
          <a:prstGeom prst="rect">
            <a:avLst/>
          </a:prstGeom>
          <a:noFill/>
        </p:spPr>
        <p:txBody>
          <a:bodyPr wrap="none" rtlCol="0">
            <a:spAutoFit/>
          </a:bodyPr>
          <a:lstStyle/>
          <a:p>
            <a:r>
              <a:rPr lang="en-US" dirty="0"/>
              <a:t>z</a:t>
            </a:r>
          </a:p>
        </p:txBody>
      </p:sp>
      <p:sp>
        <p:nvSpPr>
          <p:cNvPr id="30" name="Rettangolo 29"/>
          <p:cNvSpPr/>
          <p:nvPr/>
        </p:nvSpPr>
        <p:spPr>
          <a:xfrm>
            <a:off x="5262833" y="1220268"/>
            <a:ext cx="6929167" cy="584775"/>
          </a:xfrm>
          <a:prstGeom prst="rect">
            <a:avLst/>
          </a:prstGeom>
        </p:spPr>
        <p:txBody>
          <a:bodyPr wrap="square">
            <a:spAutoFit/>
          </a:bodyPr>
          <a:lstStyle/>
          <a:p>
            <a:pPr algn="just"/>
            <a:r>
              <a:rPr lang="en-US" sz="1600" dirty="0">
                <a:sym typeface="Symbol"/>
              </a:rPr>
              <a:t>According to Maxwell equations the </a:t>
            </a:r>
            <a:r>
              <a:rPr lang="en-US" sz="1600" b="1" dirty="0"/>
              <a:t>divergence of the field is</a:t>
            </a:r>
            <a:r>
              <a:rPr lang="fr-FR" sz="1600" b="1" dirty="0"/>
              <a:t> </a:t>
            </a:r>
            <a:r>
              <a:rPr lang="en-US" sz="1600" b="1" dirty="0"/>
              <a:t>zero</a:t>
            </a:r>
            <a:r>
              <a:rPr lang="en-US" sz="1600" dirty="0"/>
              <a:t> and this implies that in traversing one accelerating gap there is a focusing/defocusing term</a:t>
            </a:r>
          </a:p>
        </p:txBody>
      </p:sp>
      <p:graphicFrame>
        <p:nvGraphicFramePr>
          <p:cNvPr id="31" name="Object 3"/>
          <p:cNvGraphicFramePr>
            <a:graphicFrameLocks noChangeAspect="1"/>
          </p:cNvGraphicFramePr>
          <p:nvPr>
            <p:extLst>
              <p:ext uri="{D42A27DB-BD31-4B8C-83A1-F6EECF244321}">
                <p14:modId xmlns:p14="http://schemas.microsoft.com/office/powerpoint/2010/main" val="2340036833"/>
              </p:ext>
            </p:extLst>
          </p:nvPr>
        </p:nvGraphicFramePr>
        <p:xfrm>
          <a:off x="7217432" y="2079984"/>
          <a:ext cx="2692897" cy="1105815"/>
        </p:xfrm>
        <a:graphic>
          <a:graphicData uri="http://schemas.openxmlformats.org/presentationml/2006/ole">
            <mc:AlternateContent xmlns:mc="http://schemas.openxmlformats.org/markup-compatibility/2006">
              <mc:Choice xmlns:v="urn:schemas-microsoft-com:vml" Requires="v">
                <p:oleObj name="Equazione" r:id="rId2" imgW="1904760" imgH="787320" progId="Equation.3">
                  <p:embed/>
                </p:oleObj>
              </mc:Choice>
              <mc:Fallback>
                <p:oleObj name="Equazione" r:id="rId2" imgW="1904760" imgH="787320" progId="Equation.3">
                  <p:embed/>
                  <p:pic>
                    <p:nvPicPr>
                      <p:cNvPr id="4" name="Object 3"/>
                      <p:cNvPicPr>
                        <a:picLocks noChangeAspect="1" noChangeArrowheads="1"/>
                      </p:cNvPicPr>
                      <p:nvPr/>
                    </p:nvPicPr>
                    <p:blipFill>
                      <a:blip r:embed="rId3"/>
                      <a:srcRect/>
                      <a:stretch>
                        <a:fillRect/>
                      </a:stretch>
                    </p:blipFill>
                    <p:spPr bwMode="auto">
                      <a:xfrm>
                        <a:off x="7217432" y="2079984"/>
                        <a:ext cx="2692897" cy="1105815"/>
                      </a:xfrm>
                      <a:prstGeom prst="rect">
                        <a:avLst/>
                      </a:prstGeom>
                      <a:noFill/>
                    </p:spPr>
                  </p:pic>
                </p:oleObj>
              </mc:Fallback>
            </mc:AlternateContent>
          </a:graphicData>
        </a:graphic>
      </p:graphicFrame>
      <p:graphicFrame>
        <p:nvGraphicFramePr>
          <p:cNvPr id="32" name="Object 3"/>
          <p:cNvGraphicFramePr>
            <a:graphicFrameLocks noChangeAspect="1"/>
          </p:cNvGraphicFramePr>
          <p:nvPr>
            <p:extLst>
              <p:ext uri="{D42A27DB-BD31-4B8C-83A1-F6EECF244321}">
                <p14:modId xmlns:p14="http://schemas.microsoft.com/office/powerpoint/2010/main" val="1159714421"/>
              </p:ext>
            </p:extLst>
          </p:nvPr>
        </p:nvGraphicFramePr>
        <p:xfrm>
          <a:off x="6955277" y="3700077"/>
          <a:ext cx="3375025" cy="608013"/>
        </p:xfrm>
        <a:graphic>
          <a:graphicData uri="http://schemas.openxmlformats.org/presentationml/2006/ole">
            <mc:AlternateContent xmlns:mc="http://schemas.openxmlformats.org/markup-compatibility/2006">
              <mc:Choice xmlns:v="urn:schemas-microsoft-com:vml" Requires="v">
                <p:oleObj name="Equazione" r:id="rId4" imgW="2387520" imgH="431640" progId="Equation.3">
                  <p:embed/>
                </p:oleObj>
              </mc:Choice>
              <mc:Fallback>
                <p:oleObj name="Equazione" r:id="rId4" imgW="2387520" imgH="431640" progId="Equation.3">
                  <p:embed/>
                  <p:pic>
                    <p:nvPicPr>
                      <p:cNvPr id="31" name="Object 3"/>
                      <p:cNvPicPr>
                        <a:picLocks noChangeAspect="1" noChangeArrowheads="1"/>
                      </p:cNvPicPr>
                      <p:nvPr/>
                    </p:nvPicPr>
                    <p:blipFill>
                      <a:blip r:embed="rId5"/>
                      <a:srcRect/>
                      <a:stretch>
                        <a:fillRect/>
                      </a:stretch>
                    </p:blipFill>
                    <p:spPr bwMode="auto">
                      <a:xfrm>
                        <a:off x="6955277" y="3700077"/>
                        <a:ext cx="3375025" cy="608013"/>
                      </a:xfrm>
                      <a:prstGeom prst="rect">
                        <a:avLst/>
                      </a:prstGeom>
                      <a:noFill/>
                    </p:spPr>
                  </p:pic>
                </p:oleObj>
              </mc:Fallback>
            </mc:AlternateContent>
          </a:graphicData>
        </a:graphic>
      </p:graphicFrame>
      <p:sp>
        <p:nvSpPr>
          <p:cNvPr id="33" name="Freccia a destra 32"/>
          <p:cNvSpPr/>
          <p:nvPr/>
        </p:nvSpPr>
        <p:spPr>
          <a:xfrm rot="5400000">
            <a:off x="8405104" y="3251034"/>
            <a:ext cx="398695"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45" name="Object 3"/>
          <p:cNvGraphicFramePr>
            <a:graphicFrameLocks noChangeAspect="1"/>
          </p:cNvGraphicFramePr>
          <p:nvPr>
            <p:extLst>
              <p:ext uri="{D42A27DB-BD31-4B8C-83A1-F6EECF244321}">
                <p14:modId xmlns:p14="http://schemas.microsoft.com/office/powerpoint/2010/main" val="229976330"/>
              </p:ext>
            </p:extLst>
          </p:nvPr>
        </p:nvGraphicFramePr>
        <p:xfrm>
          <a:off x="4359198" y="2601968"/>
          <a:ext cx="2281238" cy="304800"/>
        </p:xfrm>
        <a:graphic>
          <a:graphicData uri="http://schemas.openxmlformats.org/presentationml/2006/ole">
            <mc:AlternateContent xmlns:mc="http://schemas.openxmlformats.org/markup-compatibility/2006">
              <mc:Choice xmlns:v="urn:schemas-microsoft-com:vml" Requires="v">
                <p:oleObj name="Equazione" r:id="rId6" imgW="1612800" imgH="215640" progId="Equation.3">
                  <p:embed/>
                </p:oleObj>
              </mc:Choice>
              <mc:Fallback>
                <p:oleObj name="Equazione" r:id="rId6" imgW="1612800" imgH="215640" progId="Equation.3">
                  <p:embed/>
                  <p:pic>
                    <p:nvPicPr>
                      <p:cNvPr id="32" name="Object 3"/>
                      <p:cNvPicPr>
                        <a:picLocks noChangeAspect="1" noChangeArrowheads="1"/>
                      </p:cNvPicPr>
                      <p:nvPr/>
                    </p:nvPicPr>
                    <p:blipFill>
                      <a:blip r:embed="rId7"/>
                      <a:srcRect/>
                      <a:stretch>
                        <a:fillRect/>
                      </a:stretch>
                    </p:blipFill>
                    <p:spPr bwMode="auto">
                      <a:xfrm>
                        <a:off x="4359198" y="2601968"/>
                        <a:ext cx="2281238" cy="304800"/>
                      </a:xfrm>
                      <a:prstGeom prst="rect">
                        <a:avLst/>
                      </a:prstGeom>
                      <a:noFill/>
                    </p:spPr>
                  </p:pic>
                </p:oleObj>
              </mc:Fallback>
            </mc:AlternateContent>
          </a:graphicData>
        </a:graphic>
      </p:graphicFrame>
      <p:graphicFrame>
        <p:nvGraphicFramePr>
          <p:cNvPr id="46" name="Object 3"/>
          <p:cNvGraphicFramePr>
            <a:graphicFrameLocks noChangeAspect="1"/>
          </p:cNvGraphicFramePr>
          <p:nvPr>
            <p:extLst>
              <p:ext uri="{D42A27DB-BD31-4B8C-83A1-F6EECF244321}">
                <p14:modId xmlns:p14="http://schemas.microsoft.com/office/powerpoint/2010/main" val="2097468410"/>
              </p:ext>
            </p:extLst>
          </p:nvPr>
        </p:nvGraphicFramePr>
        <p:xfrm>
          <a:off x="5845175" y="4856163"/>
          <a:ext cx="3443288" cy="665162"/>
        </p:xfrm>
        <a:graphic>
          <a:graphicData uri="http://schemas.openxmlformats.org/presentationml/2006/ole">
            <mc:AlternateContent xmlns:mc="http://schemas.openxmlformats.org/markup-compatibility/2006">
              <mc:Choice xmlns:v="urn:schemas-microsoft-com:vml" Requires="v">
                <p:oleObj name="Equazione" r:id="rId8" imgW="2361960" imgH="457200" progId="Equation.3">
                  <p:embed/>
                </p:oleObj>
              </mc:Choice>
              <mc:Fallback>
                <p:oleObj name="Equazione" r:id="rId8" imgW="2361960" imgH="457200" progId="Equation.3">
                  <p:embed/>
                  <p:pic>
                    <p:nvPicPr>
                      <p:cNvPr id="45" name="Object 3"/>
                      <p:cNvPicPr>
                        <a:picLocks noChangeAspect="1" noChangeArrowheads="1"/>
                      </p:cNvPicPr>
                      <p:nvPr/>
                    </p:nvPicPr>
                    <p:blipFill>
                      <a:blip r:embed="rId9"/>
                      <a:srcRect/>
                      <a:stretch>
                        <a:fillRect/>
                      </a:stretch>
                    </p:blipFill>
                    <p:spPr bwMode="auto">
                      <a:xfrm>
                        <a:off x="5845175" y="4856163"/>
                        <a:ext cx="3443288" cy="665162"/>
                      </a:xfrm>
                      <a:prstGeom prst="rect">
                        <a:avLst/>
                      </a:prstGeom>
                      <a:noFill/>
                    </p:spPr>
                  </p:pic>
                </p:oleObj>
              </mc:Fallback>
            </mc:AlternateContent>
          </a:graphicData>
        </a:graphic>
      </p:graphicFrame>
      <p:graphicFrame>
        <p:nvGraphicFramePr>
          <p:cNvPr id="48" name="Object 3"/>
          <p:cNvGraphicFramePr>
            <a:graphicFrameLocks noChangeAspect="1"/>
          </p:cNvGraphicFramePr>
          <p:nvPr>
            <p:extLst>
              <p:ext uri="{D42A27DB-BD31-4B8C-83A1-F6EECF244321}">
                <p14:modId xmlns:p14="http://schemas.microsoft.com/office/powerpoint/2010/main" val="2179999703"/>
              </p:ext>
            </p:extLst>
          </p:nvPr>
        </p:nvGraphicFramePr>
        <p:xfrm>
          <a:off x="7043738" y="5937251"/>
          <a:ext cx="3656012" cy="650875"/>
        </p:xfrm>
        <a:graphic>
          <a:graphicData uri="http://schemas.openxmlformats.org/presentationml/2006/ole">
            <mc:AlternateContent xmlns:mc="http://schemas.openxmlformats.org/markup-compatibility/2006">
              <mc:Choice xmlns:v="urn:schemas-microsoft-com:vml" Requires="v">
                <p:oleObj name="Equazione" r:id="rId10" imgW="2552400" imgH="457200" progId="Equation.3">
                  <p:embed/>
                </p:oleObj>
              </mc:Choice>
              <mc:Fallback>
                <p:oleObj name="Equazione" r:id="rId10" imgW="2552400" imgH="457200" progId="Equation.3">
                  <p:embed/>
                  <p:pic>
                    <p:nvPicPr>
                      <p:cNvPr id="46" name="Object 3"/>
                      <p:cNvPicPr>
                        <a:picLocks noChangeAspect="1" noChangeArrowheads="1"/>
                      </p:cNvPicPr>
                      <p:nvPr/>
                    </p:nvPicPr>
                    <p:blipFill>
                      <a:blip r:embed="rId11"/>
                      <a:srcRect/>
                      <a:stretch>
                        <a:fillRect/>
                      </a:stretch>
                    </p:blipFill>
                    <p:spPr bwMode="auto">
                      <a:xfrm>
                        <a:off x="7043738" y="5937251"/>
                        <a:ext cx="3656012" cy="650875"/>
                      </a:xfrm>
                      <a:prstGeom prst="rect">
                        <a:avLst/>
                      </a:prstGeom>
                      <a:noFill/>
                    </p:spPr>
                  </p:pic>
                </p:oleObj>
              </mc:Fallback>
            </mc:AlternateContent>
          </a:graphicData>
        </a:graphic>
      </p:graphicFrame>
      <p:pic>
        <p:nvPicPr>
          <p:cNvPr id="49" name="Immagine 48"/>
          <p:cNvPicPr>
            <a:picLocks noChangeAspect="1"/>
          </p:cNvPicPr>
          <p:nvPr/>
        </p:nvPicPr>
        <p:blipFill rotWithShape="1">
          <a:blip r:embed="rId12">
            <a:extLst>
              <a:ext uri="{28A0092B-C50C-407E-A947-70E740481C1C}">
                <a14:useLocalDpi xmlns:a14="http://schemas.microsoft.com/office/drawing/2010/main" val="0"/>
              </a:ext>
            </a:extLst>
          </a:blip>
          <a:srcRect t="4263" r="5758"/>
          <a:stretch/>
        </p:blipFill>
        <p:spPr>
          <a:xfrm>
            <a:off x="503605" y="3300746"/>
            <a:ext cx="3574748" cy="3512725"/>
          </a:xfrm>
          <a:prstGeom prst="rect">
            <a:avLst/>
          </a:prstGeom>
        </p:spPr>
      </p:pic>
      <p:sp>
        <p:nvSpPr>
          <p:cNvPr id="50" name="Ovale 49"/>
          <p:cNvSpPr/>
          <p:nvPr/>
        </p:nvSpPr>
        <p:spPr>
          <a:xfrm>
            <a:off x="8865332"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2" name="Connettore 2 51"/>
          <p:cNvCxnSpPr>
            <a:stCxn id="50" idx="3"/>
          </p:cNvCxnSpPr>
          <p:nvPr/>
        </p:nvCxnSpPr>
        <p:spPr>
          <a:xfrm flipH="1">
            <a:off x="7968260" y="4312304"/>
            <a:ext cx="995086" cy="535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Ovale 52"/>
          <p:cNvSpPr/>
          <p:nvPr/>
        </p:nvSpPr>
        <p:spPr>
          <a:xfrm>
            <a:off x="9598557"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4" name="Connettore 2 53"/>
          <p:cNvCxnSpPr>
            <a:stCxn id="53" idx="3"/>
          </p:cNvCxnSpPr>
          <p:nvPr/>
        </p:nvCxnSpPr>
        <p:spPr>
          <a:xfrm flipH="1">
            <a:off x="9336451" y="4312304"/>
            <a:ext cx="360120" cy="16171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4078354" y="5805330"/>
            <a:ext cx="1099981" cy="738664"/>
          </a:xfrm>
          <a:prstGeom prst="rect">
            <a:avLst/>
          </a:prstGeom>
          <a:noFill/>
        </p:spPr>
        <p:txBody>
          <a:bodyPr wrap="none" rtlCol="0">
            <a:spAutoFit/>
          </a:bodyPr>
          <a:lstStyle/>
          <a:p>
            <a:r>
              <a:rPr lang="it-IT" sz="1400" i="1" dirty="0" err="1"/>
              <a:t>f</a:t>
            </a:r>
            <a:r>
              <a:rPr lang="it-IT" sz="1400" i="1" baseline="-25000" dirty="0" err="1"/>
              <a:t>RF</a:t>
            </a:r>
            <a:r>
              <a:rPr lang="it-IT" sz="1400" i="1" dirty="0"/>
              <a:t>=350 MHz</a:t>
            </a:r>
          </a:p>
          <a:p>
            <a:r>
              <a:rPr lang="it-IT" sz="1400" i="1" dirty="0">
                <a:sym typeface="Symbol" panose="05050102010706020507" pitchFamily="18" charset="2"/>
              </a:rPr>
              <a:t>=0.1</a:t>
            </a:r>
          </a:p>
          <a:p>
            <a:r>
              <a:rPr lang="it-IT" sz="1400" i="1" dirty="0">
                <a:sym typeface="Symbol" panose="05050102010706020507" pitchFamily="18" charset="2"/>
              </a:rPr>
              <a:t>L=3cm</a:t>
            </a:r>
            <a:endParaRPr lang="it-IT" sz="1400" i="1" dirty="0"/>
          </a:p>
        </p:txBody>
      </p:sp>
      <p:cxnSp>
        <p:nvCxnSpPr>
          <p:cNvPr id="57" name="Connettore 2 56"/>
          <p:cNvCxnSpPr/>
          <p:nvPr/>
        </p:nvCxnSpPr>
        <p:spPr>
          <a:xfrm flipH="1" flipV="1">
            <a:off x="698362" y="1518774"/>
            <a:ext cx="217820" cy="27660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H="1">
            <a:off x="626972" y="1782597"/>
            <a:ext cx="285958" cy="3406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789872" y="1430419"/>
            <a:ext cx="264816" cy="369332"/>
          </a:xfrm>
          <a:prstGeom prst="rect">
            <a:avLst/>
          </a:prstGeom>
          <a:noFill/>
        </p:spPr>
        <p:txBody>
          <a:bodyPr wrap="none" rtlCol="0">
            <a:spAutoFit/>
          </a:bodyPr>
          <a:lstStyle/>
          <a:p>
            <a:r>
              <a:rPr lang="en-US" dirty="0"/>
              <a:t>r</a:t>
            </a:r>
          </a:p>
        </p:txBody>
      </p:sp>
      <p:sp>
        <p:nvSpPr>
          <p:cNvPr id="66" name="Ovale 65"/>
          <p:cNvSpPr/>
          <p:nvPr/>
        </p:nvSpPr>
        <p:spPr>
          <a:xfrm>
            <a:off x="889398" y="1700398"/>
            <a:ext cx="276504" cy="565553"/>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asellaDiTesto 68"/>
          <p:cNvSpPr txBox="1"/>
          <p:nvPr/>
        </p:nvSpPr>
        <p:spPr>
          <a:xfrm>
            <a:off x="544879" y="1644509"/>
            <a:ext cx="304892" cy="369332"/>
          </a:xfrm>
          <a:prstGeom prst="rect">
            <a:avLst/>
          </a:prstGeom>
          <a:noFill/>
        </p:spPr>
        <p:txBody>
          <a:bodyPr wrap="none" rtlCol="0">
            <a:spAutoFit/>
          </a:bodyPr>
          <a:lstStyle/>
          <a:p>
            <a:r>
              <a:rPr lang="en-US" dirty="0">
                <a:sym typeface="Symbol" panose="05050102010706020507" pitchFamily="18" charset="2"/>
              </a:rPr>
              <a:t></a:t>
            </a:r>
            <a:endParaRPr lang="en-US" dirty="0"/>
          </a:p>
        </p:txBody>
      </p:sp>
    </p:spTree>
    <p:extLst>
      <p:ext uri="{BB962C8B-B14F-4D97-AF65-F5344CB8AC3E}">
        <p14:creationId xmlns:p14="http://schemas.microsoft.com/office/powerpoint/2010/main" val="4619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fade">
                                      <p:cBhvr>
                                        <p:cTn id="91" dur="500"/>
                                        <p:tgtEl>
                                          <p:spTgt spid="54"/>
                                        </p:tgtEl>
                                      </p:cBhvr>
                                    </p:animEffect>
                                  </p:childTnLst>
                                </p:cTn>
                              </p:par>
                              <p:par>
                                <p:cTn id="92" presetID="10" presetClass="entr" presetSubtype="0" fill="hold"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7" grpId="0"/>
      <p:bldP spid="30" grpId="0"/>
      <p:bldP spid="33" grpId="0" animBg="1"/>
      <p:bldP spid="50" grpId="0" animBg="1"/>
      <p:bldP spid="53" grpId="0" animBg="1"/>
      <p:bldP spid="56" grpId="0"/>
      <p:bldP spid="65" grpId="0"/>
      <p:bldP spid="66" grpId="0" animBg="1"/>
      <p:bldP spid="69" grpId="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asellaDiTesto 1"/>
          <p:cNvSpPr txBox="1"/>
          <p:nvPr/>
        </p:nvSpPr>
        <p:spPr>
          <a:xfrm>
            <a:off x="192000" y="-82247"/>
            <a:ext cx="11999999" cy="1200329"/>
          </a:xfrm>
          <a:prstGeom prst="rect">
            <a:avLst/>
          </a:prstGeom>
          <a:noFill/>
        </p:spPr>
        <p:txBody>
          <a:bodyPr wrap="square" rtlCol="0">
            <a:spAutoFit/>
          </a:bodyPr>
          <a:lstStyle/>
          <a:p>
            <a:pPr algn="ctr"/>
            <a:r>
              <a:rPr lang="en-US" sz="3600" b="1" dirty="0"/>
              <a:t>RF TRANSVERSE FORCES IN MULTI-CELL STRUCTURES: CONTRIBUTION OF THE FORWARD AND BACKWARD WAVES</a:t>
            </a:r>
          </a:p>
        </p:txBody>
      </p:sp>
      <p:sp>
        <p:nvSpPr>
          <p:cNvPr id="6" name="CasellaDiTesto 5"/>
          <p:cNvSpPr txBox="1"/>
          <p:nvPr/>
        </p:nvSpPr>
        <p:spPr>
          <a:xfrm>
            <a:off x="7841" y="1061012"/>
            <a:ext cx="6088160" cy="338554"/>
          </a:xfrm>
          <a:prstGeom prst="rect">
            <a:avLst/>
          </a:prstGeom>
          <a:noFill/>
        </p:spPr>
        <p:txBody>
          <a:bodyPr wrap="square" rtlCol="0">
            <a:spAutoFit/>
          </a:bodyPr>
          <a:lstStyle/>
          <a:p>
            <a:pPr algn="just"/>
            <a:r>
              <a:rPr lang="en-US" sz="1600" dirty="0"/>
              <a:t>For a multi-cell structure let us suppose that the field can be written as:</a:t>
            </a:r>
          </a:p>
        </p:txBody>
      </p:sp>
      <mc:AlternateContent xmlns:mc="http://schemas.openxmlformats.org/markup-compatibility/2006" xmlns:a14="http://schemas.microsoft.com/office/drawing/2010/main">
        <mc:Choice Requires="a14">
          <p:sp>
            <p:nvSpPr>
              <p:cNvPr id="46" name="Object 3"/>
              <p:cNvSpPr txBox="1"/>
              <p:nvPr/>
            </p:nvSpPr>
            <p:spPr bwMode="auto">
              <a:xfrm>
                <a:off x="3767328" y="2210465"/>
                <a:ext cx="8424672" cy="1079229"/>
              </a:xfrm>
              <a:prstGeom prst="rect">
                <a:avLst/>
              </a:prstGeom>
              <a:noFill/>
            </p:spPr>
            <p:txBody>
              <a:bodyPr>
                <a:noAutofit/>
              </a:bodyPr>
              <a:lstStyle/>
              <a:p>
                <a14:m>
                  <m:oMath xmlns:m="http://schemas.openxmlformats.org/officeDocument/2006/math">
                    <m:sSub>
                      <m:sSubPr>
                        <m:ctrlPr>
                          <a:rPr lang="en-US" sz="1600" i="1" smtClean="0">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𝑟</m:t>
                                </m:r>
                              </m:sub>
                            </m:sSub>
                          </m:e>
                        </m:d>
                      </m:e>
                      <m:sub>
                        <m:r>
                          <a:rPr lang="en-US" sz="1600" i="1">
                            <a:solidFill>
                              <a:srgbClr val="000000"/>
                            </a:solidFill>
                            <a:latin typeface="Cambria Math" panose="02040503050406030204" pitchFamily="18" charset="0"/>
                          </a:rPr>
                          <m:t>𝐸</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𝑧</m:t>
                            </m:r>
                          </m:e>
                        </m:d>
                      </m:num>
                      <m:den>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𝑧</m:t>
                        </m:r>
                      </m:den>
                    </m:f>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𝜙</m:t>
                                </m:r>
                              </m:e>
                              <m:sub>
                                <m:r>
                                  <a:rPr lang="it-IT" i="1">
                                    <a:latin typeface="Cambria Math" panose="02040503050406030204" pitchFamily="18" charset="0"/>
                                  </a:rPr>
                                  <m:t>𝑖𝑛𝑗</m:t>
                                </m:r>
                              </m:sub>
                            </m:sSub>
                          </m:e>
                        </m:d>
                        <m:r>
                          <a:rPr lang="it-IT" sz="1600" b="0" i="1" smtClean="0">
                            <a:solidFill>
                              <a:srgbClr val="000000"/>
                            </a:solidFill>
                            <a:latin typeface="Cambria Math" panose="02040503050406030204" pitchFamily="18" charset="0"/>
                          </a:rPr>
                          <m:t>=</m:t>
                        </m:r>
                      </m:e>
                    </m:func>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𝑘𝑧</m:t>
                            </m:r>
                          </m:e>
                        </m:d>
                      </m:e>
                    </m:func>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e>
                        </m:d>
                        <m:r>
                          <a:rPr lang="it-IT" sz="1600" b="0" i="1" smtClean="0">
                            <a:solidFill>
                              <a:srgbClr val="000000"/>
                            </a:solidFill>
                            <a:latin typeface="Cambria Math" panose="02040503050406030204" pitchFamily="18" charset="0"/>
                          </a:rPr>
                          <m:t>=</m:t>
                        </m:r>
                      </m:e>
                    </m:func>
                  </m:oMath>
                </a14:m>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𝑧</m:t>
                            </m:r>
                          </m:e>
                        </m:d>
                      </m:e>
                    </m:func>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e>
                        </m:d>
                      </m:e>
                    </m:func>
                    <m:r>
                      <a:rPr lang="it-IT" sz="1600" b="0" i="1" smtClean="0">
                        <a:solidFill>
                          <a:srgbClr val="000000"/>
                        </a:solidFill>
                        <a:latin typeface="Cambria Math" panose="02040503050406030204" pitchFamily="18" charset="0"/>
                      </a:rPr>
                      <m:t>=</m:t>
                    </m:r>
                  </m:oMath>
                </a14:m>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it-IT" sz="1600" b="0" i="1" smtClean="0">
                            <a:solidFill>
                              <a:srgbClr val="000000"/>
                            </a:solidFill>
                            <a:latin typeface="Cambria Math" panose="02040503050406030204" pitchFamily="18" charset="0"/>
                          </a:rPr>
                          <m:t>4</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d>
                      <m:dPr>
                        <m:begChr m:val="["/>
                        <m:endChr m:val="]"/>
                        <m:ctrlPr>
                          <a:rPr lang="en-US" sz="1600" i="1" smtClean="0">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func>
                          <m:funcPr>
                            <m:ctrlPr>
                              <a:rPr lang="en-US" sz="1600" i="1">
                                <a:solidFill>
                                  <a:srgbClr val="000000"/>
                                </a:solidFill>
                                <a:latin typeface="Cambria Math" panose="02040503050406030204" pitchFamily="18" charset="0"/>
                              </a:rPr>
                            </m:ctrlPr>
                          </m:funcPr>
                          <m:fName>
                            <m:r>
                              <a:rPr lang="it-IT" sz="1600" b="0" i="0" smtClean="0">
                                <a:solidFill>
                                  <a:srgbClr val="000000"/>
                                </a:solidFill>
                                <a:latin typeface="Cambria Math" panose="02040503050406030204" pitchFamily="18" charset="0"/>
                              </a:rPr>
                              <m:t>+</m:t>
                            </m:r>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b="0" i="1" smtClean="0">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e>
                            </m:d>
                          </m:e>
                        </m:func>
                      </m:e>
                    </m:d>
                  </m:oMath>
                </a14:m>
                <a:endParaRPr lang="en-US" sz="1600" dirty="0"/>
              </a:p>
            </p:txBody>
          </p:sp>
        </mc:Choice>
        <mc:Fallback xmlns="">
          <p:sp>
            <p:nvSpPr>
              <p:cNvPr id="46" name="Object 3"/>
              <p:cNvSpPr txBox="1">
                <a:spLocks noRot="1" noChangeAspect="1" noMove="1" noResize="1" noEditPoints="1" noAdjustHandles="1" noChangeArrowheads="1" noChangeShapeType="1" noTextEdit="1"/>
              </p:cNvSpPr>
              <p:nvPr/>
            </p:nvSpPr>
            <p:spPr bwMode="auto">
              <a:xfrm>
                <a:off x="3767328" y="2210465"/>
                <a:ext cx="8424672" cy="1079229"/>
              </a:xfrm>
              <a:prstGeom prst="rect">
                <a:avLst/>
              </a:prstGeom>
              <a:blipFill>
                <a:blip r:embed="rId2"/>
                <a:stretch>
                  <a:fillRect l="-1158" t="-276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179307F0-7B4F-0740-A873-8A99D437F231}"/>
                  </a:ext>
                </a:extLst>
              </p:cNvPr>
              <p:cNvSpPr txBox="1"/>
              <p:nvPr/>
            </p:nvSpPr>
            <p:spPr bwMode="auto">
              <a:xfrm>
                <a:off x="871538" y="1494018"/>
                <a:ext cx="2971630" cy="74930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𝑧</m:t>
                          </m:r>
                        </m:sub>
                      </m:sSub>
                      <m:r>
                        <a:rPr lang="en-US" i="1">
                          <a:solidFill>
                            <a:srgbClr val="000000"/>
                          </a:solidFill>
                          <a:latin typeface="Cambria Math" panose="02040503050406030204" pitchFamily="18" charset="0"/>
                        </a:rPr>
                        <m:t>=</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𝑘𝑧</m:t>
                                      </m:r>
                                    </m:e>
                                  </m:d>
                                </m:e>
                              </m:func>
                            </m:e>
                          </m:groupChr>
                        </m:e>
                        <m:li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𝑅𝐹</m:t>
                              </m:r>
                            </m:sub>
                          </m:sSub>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𝑧</m:t>
                              </m:r>
                            </m:e>
                          </m:d>
                        </m:lim>
                      </m:limLow>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oMath>
                  </m:oMathPara>
                </a14:m>
                <a:endParaRPr lang="en-US" dirty="0"/>
              </a:p>
            </p:txBody>
          </p:sp>
        </mc:Choice>
        <mc:Fallback xmlns="">
          <p:sp>
            <p:nvSpPr>
              <p:cNvPr id="3" name="Object 3">
                <a:extLst>
                  <a:ext uri="{FF2B5EF4-FFF2-40B4-BE49-F238E27FC236}">
                    <a16:creationId xmlns:a16="http://schemas.microsoft.com/office/drawing/2014/main" id="{179307F0-7B4F-0740-A873-8A99D437F231}"/>
                  </a:ext>
                </a:extLst>
              </p:cNvPr>
              <p:cNvSpPr txBox="1">
                <a:spLocks noRot="1" noChangeAspect="1" noMove="1" noResize="1" noEditPoints="1" noAdjustHandles="1" noChangeArrowheads="1" noChangeShapeType="1" noTextEdit="1"/>
              </p:cNvSpPr>
              <p:nvPr/>
            </p:nvSpPr>
            <p:spPr bwMode="auto">
              <a:xfrm>
                <a:off x="871538" y="1494018"/>
                <a:ext cx="2971630" cy="7493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Object 3">
                <a:extLst>
                  <a:ext uri="{FF2B5EF4-FFF2-40B4-BE49-F238E27FC236}">
                    <a16:creationId xmlns:a16="http://schemas.microsoft.com/office/drawing/2014/main" id="{9BCB693E-B8E4-0C04-9AD9-71A3DDDDA3E4}"/>
                  </a:ext>
                </a:extLst>
              </p:cNvPr>
              <p:cNvSpPr txBox="1"/>
              <p:nvPr/>
            </p:nvSpPr>
            <p:spPr bwMode="auto">
              <a:xfrm>
                <a:off x="0" y="3357129"/>
                <a:ext cx="3288000" cy="569913"/>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a:rPr lang="en-US" sz="1600" i="1" smtClean="0">
                          <a:solidFill>
                            <a:srgbClr val="000000"/>
                          </a:solidFill>
                          <a:latin typeface="Cambria Math" panose="02040503050406030204" pitchFamily="18" charset="0"/>
                        </a:rPr>
                        <m:t>𝑘</m:t>
                      </m:r>
                      <m:r>
                        <a:rPr lang="en-US" sz="1600" i="1" smtClean="0">
                          <a:solidFill>
                            <a:srgbClr val="000000"/>
                          </a:solidFill>
                          <a:latin typeface="Cambria Math" panose="02040503050406030204" pitchFamily="18" charset="0"/>
                        </a:rPr>
                        <m:t>=</m:t>
                      </m:r>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𝜋</m:t>
                          </m:r>
                        </m:num>
                        <m:den>
                          <m:r>
                            <a:rPr lang="it-IT" sz="1600" b="0" i="1" smtClean="0">
                              <a:solidFill>
                                <a:srgbClr val="000000"/>
                              </a:solidFill>
                              <a:latin typeface="Cambria Math" panose="02040503050406030204" pitchFamily="18" charset="0"/>
                            </a:rPr>
                            <m:t>2</m:t>
                          </m:r>
                          <m:r>
                            <a:rPr lang="it-IT" sz="1600" b="0" i="1" smtClean="0">
                              <a:solidFill>
                                <a:srgbClr val="000000"/>
                              </a:solidFill>
                              <a:latin typeface="Cambria Math" panose="02040503050406030204" pitchFamily="18" charset="0"/>
                            </a:rPr>
                            <m:t>𝑑</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𝜋</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𝛽</m:t>
                              </m:r>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den>
                      </m:f>
                      <m:r>
                        <m:rPr>
                          <m:nor/>
                        </m:rPr>
                        <a:rPr lang="it-IT" sz="1600" b="0" i="0" smtClean="0">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m:rPr>
                          <m:nor/>
                        </m:rPr>
                        <a:rPr lang="en-US" sz="1600" i="0">
                          <a:solidFill>
                            <a:srgbClr val="000000"/>
                          </a:solidFill>
                          <a:latin typeface="Cambria Math" panose="02040503050406030204" pitchFamily="18" charset="0"/>
                        </a:rPr>
                        <m:t>,  </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𝑇</m:t>
                          </m:r>
                        </m:e>
                        <m:sub>
                          <m:r>
                            <a:rPr lang="en-US" sz="1600" i="1">
                              <a:solidFill>
                                <a:srgbClr val="000000"/>
                              </a:solidFill>
                              <a:latin typeface="Cambria Math" panose="02040503050406030204" pitchFamily="18" charset="0"/>
                            </a:rPr>
                            <m:t>𝑅𝐹</m:t>
                          </m:r>
                        </m:sub>
                      </m:sSub>
                    </m:oMath>
                  </m:oMathPara>
                </a14:m>
                <a:endParaRPr lang="en-US" sz="1600" dirty="0"/>
              </a:p>
            </p:txBody>
          </p:sp>
        </mc:Choice>
        <mc:Fallback xmlns="">
          <p:sp>
            <p:nvSpPr>
              <p:cNvPr id="4" name="Object 3">
                <a:extLst>
                  <a:ext uri="{FF2B5EF4-FFF2-40B4-BE49-F238E27FC236}">
                    <a16:creationId xmlns:a16="http://schemas.microsoft.com/office/drawing/2014/main" id="{9BCB693E-B8E4-0C04-9AD9-71A3DDDDA3E4}"/>
                  </a:ext>
                </a:extLst>
              </p:cNvPr>
              <p:cNvSpPr txBox="1">
                <a:spLocks noRot="1" noChangeAspect="1" noMove="1" noResize="1" noEditPoints="1" noAdjustHandles="1" noChangeArrowheads="1" noChangeShapeType="1" noTextEdit="1"/>
              </p:cNvSpPr>
              <p:nvPr/>
            </p:nvSpPr>
            <p:spPr bwMode="auto">
              <a:xfrm>
                <a:off x="0" y="3357129"/>
                <a:ext cx="3288000" cy="56991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Oggetto 168">
                <a:extLst>
                  <a:ext uri="{FF2B5EF4-FFF2-40B4-BE49-F238E27FC236}">
                    <a16:creationId xmlns:a16="http://schemas.microsoft.com/office/drawing/2014/main" id="{EF8A361E-BF89-5CD6-DE31-ED2592B7A680}"/>
                  </a:ext>
                </a:extLst>
              </p:cNvPr>
              <p:cNvSpPr txBox="1"/>
              <p:nvPr/>
            </p:nvSpPr>
            <p:spPr bwMode="auto">
              <a:xfrm>
                <a:off x="7841" y="2624677"/>
                <a:ext cx="1811337" cy="692150"/>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𝑑</m:t>
                      </m:r>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smtClean="0">
                              <a:solidFill>
                                <a:srgbClr val="000000"/>
                              </a:solidFill>
                              <a:latin typeface="Cambria Math" panose="02040503050406030204" pitchFamily="18" charset="0"/>
                              <a:ea typeface="Cambria Math" panose="02040503050406030204" pitchFamily="18" charset="0"/>
                            </a:rPr>
                            <m:t>𝛽</m:t>
                          </m:r>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𝛽</m:t>
                              </m:r>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5" name="Oggetto 168">
                <a:extLst>
                  <a:ext uri="{FF2B5EF4-FFF2-40B4-BE49-F238E27FC236}">
                    <a16:creationId xmlns:a16="http://schemas.microsoft.com/office/drawing/2014/main" id="{EF8A361E-BF89-5CD6-DE31-ED2592B7A680}"/>
                  </a:ext>
                </a:extLst>
              </p:cNvPr>
              <p:cNvSpPr txBox="1">
                <a:spLocks noRot="1" noChangeAspect="1" noMove="1" noResize="1" noEditPoints="1" noAdjustHandles="1" noChangeArrowheads="1" noChangeShapeType="1" noTextEdit="1"/>
              </p:cNvSpPr>
              <p:nvPr/>
            </p:nvSpPr>
            <p:spPr bwMode="auto">
              <a:xfrm>
                <a:off x="7841" y="2624677"/>
                <a:ext cx="1811337" cy="692150"/>
              </a:xfrm>
              <a:prstGeom prst="rect">
                <a:avLst/>
              </a:prstGeom>
              <a:blipFill>
                <a:blip r:embed="rId5"/>
                <a:stretch>
                  <a:fillRect/>
                </a:stretch>
              </a:blipFill>
              <a:ln>
                <a:noFill/>
              </a:ln>
            </p:spPr>
            <p:txBody>
              <a:bodyPr/>
              <a:lstStyle/>
              <a:p>
                <a:r>
                  <a:rPr lang="en-US">
                    <a:noFill/>
                  </a:rPr>
                  <a:t> </a:t>
                </a:r>
              </a:p>
            </p:txBody>
          </p:sp>
        </mc:Fallback>
      </mc:AlternateContent>
      <p:sp>
        <p:nvSpPr>
          <p:cNvPr id="26" name="CasellaDiTesto 25">
            <a:extLst>
              <a:ext uri="{FF2B5EF4-FFF2-40B4-BE49-F238E27FC236}">
                <a16:creationId xmlns:a16="http://schemas.microsoft.com/office/drawing/2014/main" id="{DDD0EA19-7E87-3505-4323-2F1867EFAF09}"/>
              </a:ext>
            </a:extLst>
          </p:cNvPr>
          <p:cNvSpPr txBox="1"/>
          <p:nvPr/>
        </p:nvSpPr>
        <p:spPr>
          <a:xfrm>
            <a:off x="0" y="2282165"/>
            <a:ext cx="1920000" cy="338554"/>
          </a:xfrm>
          <a:prstGeom prst="rect">
            <a:avLst/>
          </a:prstGeom>
          <a:noFill/>
        </p:spPr>
        <p:txBody>
          <a:bodyPr wrap="square" rtlCol="0">
            <a:spAutoFit/>
          </a:bodyPr>
          <a:lstStyle/>
          <a:p>
            <a:pPr algn="just"/>
            <a:r>
              <a:rPr lang="en-US" sz="1600" dirty="0"/>
              <a:t>To have synchronism</a:t>
            </a:r>
          </a:p>
        </p:txBody>
      </p:sp>
      <p:sp>
        <p:nvSpPr>
          <p:cNvPr id="28" name="Freccia a destra 27">
            <a:extLst>
              <a:ext uri="{FF2B5EF4-FFF2-40B4-BE49-F238E27FC236}">
                <a16:creationId xmlns:a16="http://schemas.microsoft.com/office/drawing/2014/main" id="{A62AD7DF-C910-3B86-0EA0-7ECD468278CB}"/>
              </a:ext>
            </a:extLst>
          </p:cNvPr>
          <p:cNvSpPr/>
          <p:nvPr/>
        </p:nvSpPr>
        <p:spPr>
          <a:xfrm>
            <a:off x="3128077" y="2190561"/>
            <a:ext cx="596832"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28">
            <a:extLst>
              <a:ext uri="{FF2B5EF4-FFF2-40B4-BE49-F238E27FC236}">
                <a16:creationId xmlns:a16="http://schemas.microsoft.com/office/drawing/2014/main" id="{00C77125-00C1-85B0-2E4F-A9F31EA7B385}"/>
              </a:ext>
            </a:extLst>
          </p:cNvPr>
          <p:cNvSpPr txBox="1"/>
          <p:nvPr/>
        </p:nvSpPr>
        <p:spPr>
          <a:xfrm>
            <a:off x="4095721" y="1529012"/>
            <a:ext cx="7600559" cy="338554"/>
          </a:xfrm>
          <a:prstGeom prst="rect">
            <a:avLst/>
          </a:prstGeom>
          <a:noFill/>
        </p:spPr>
        <p:txBody>
          <a:bodyPr wrap="square" rtlCol="0">
            <a:spAutoFit/>
          </a:bodyPr>
          <a:lstStyle/>
          <a:p>
            <a:pPr algn="just"/>
            <a:r>
              <a:rPr lang="en-US" sz="1600" dirty="0"/>
              <a:t>The Lorentz force is then given by the two contributions</a:t>
            </a:r>
          </a:p>
        </p:txBody>
      </p:sp>
      <mc:AlternateContent xmlns:mc="http://schemas.openxmlformats.org/markup-compatibility/2006" xmlns:a14="http://schemas.microsoft.com/office/drawing/2010/main">
        <mc:Choice Requires="a14">
          <p:sp>
            <p:nvSpPr>
              <p:cNvPr id="41" name="Object 3">
                <a:extLst>
                  <a:ext uri="{FF2B5EF4-FFF2-40B4-BE49-F238E27FC236}">
                    <a16:creationId xmlns:a16="http://schemas.microsoft.com/office/drawing/2014/main" id="{305593F9-B26B-3FB9-F11A-3963EABF51B1}"/>
                  </a:ext>
                </a:extLst>
              </p:cNvPr>
              <p:cNvSpPr txBox="1"/>
              <p:nvPr/>
            </p:nvSpPr>
            <p:spPr bwMode="auto">
              <a:xfrm>
                <a:off x="3613105" y="3351042"/>
                <a:ext cx="8458030" cy="1152000"/>
              </a:xfrm>
              <a:prstGeom prst="rect">
                <a:avLst/>
              </a:prstGeom>
              <a:noFill/>
            </p:spPr>
            <p:txBody>
              <a:bodyPr>
                <a:noAutofit/>
              </a:bodyPr>
              <a:lstStyle/>
              <a:p>
                <a14:m>
                  <m:oMath xmlns:m="http://schemas.openxmlformats.org/officeDocument/2006/math">
                    <m:sSub>
                      <m:sSubPr>
                        <m:ctrlPr>
                          <a:rPr lang="en-US" sz="1600" i="1" smtClean="0">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𝑟</m:t>
                                </m:r>
                              </m:sub>
                            </m:sSub>
                          </m:e>
                        </m:d>
                      </m:e>
                      <m:sub>
                        <m:r>
                          <a:rPr lang="en-US" sz="1600" i="1">
                            <a:solidFill>
                              <a:srgbClr val="000000"/>
                            </a:solidFill>
                            <a:latin typeface="Cambria Math" panose="02040503050406030204" pitchFamily="18" charset="0"/>
                          </a:rPr>
                          <m:t>𝐵</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𝛽</m:t>
                        </m:r>
                      </m:num>
                      <m:den>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𝑘𝑧</m:t>
                            </m:r>
                          </m:e>
                        </m:d>
                      </m:e>
                    </m:func>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e>
                        </m:d>
                      </m:e>
                    </m:func>
                  </m:oMath>
                </a14:m>
                <a:r>
                  <a:rPr lang="en-US" sz="1600" dirty="0"/>
                  <a:t>=</a:t>
                </a:r>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it-IT" sz="1600" b="0" i="1" smtClean="0">
                            <a:solidFill>
                              <a:srgbClr val="000000"/>
                            </a:solidFill>
                            <a:latin typeface="Cambria Math" panose="02040503050406030204" pitchFamily="18" charset="0"/>
                          </a:rPr>
                          <m:t>4</m:t>
                        </m:r>
                      </m:den>
                    </m:f>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𝛽</m:t>
                        </m:r>
                      </m:num>
                      <m:den>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func>
                          <m:funcPr>
                            <m:ctrlPr>
                              <a:rPr lang="en-US" sz="1600" i="1">
                                <a:solidFill>
                                  <a:srgbClr val="000000"/>
                                </a:solidFill>
                                <a:latin typeface="Cambria Math" panose="02040503050406030204" pitchFamily="18" charset="0"/>
                              </a:rPr>
                            </m:ctrlPr>
                          </m:funcPr>
                          <m:fName>
                            <m:r>
                              <a:rPr lang="it-IT" sz="1600">
                                <a:solidFill>
                                  <a:srgbClr val="000000"/>
                                </a:solidFill>
                                <a:latin typeface="Cambria Math" panose="02040503050406030204" pitchFamily="18" charset="0"/>
                              </a:rPr>
                              <m:t>+</m:t>
                            </m:r>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e>
                            </m:d>
                          </m:e>
                        </m:func>
                      </m:e>
                    </m:d>
                  </m:oMath>
                </a14:m>
                <a:endParaRPr lang="en-US" sz="1600" dirty="0"/>
              </a:p>
            </p:txBody>
          </p:sp>
        </mc:Choice>
        <mc:Fallback xmlns="">
          <p:sp>
            <p:nvSpPr>
              <p:cNvPr id="41" name="Object 3">
                <a:extLst>
                  <a:ext uri="{FF2B5EF4-FFF2-40B4-BE49-F238E27FC236}">
                    <a16:creationId xmlns:a16="http://schemas.microsoft.com/office/drawing/2014/main" id="{305593F9-B26B-3FB9-F11A-3963EABF51B1}"/>
                  </a:ext>
                </a:extLst>
              </p:cNvPr>
              <p:cNvSpPr txBox="1">
                <a:spLocks noRot="1" noChangeAspect="1" noMove="1" noResize="1" noEditPoints="1" noAdjustHandles="1" noChangeArrowheads="1" noChangeShapeType="1" noTextEdit="1"/>
              </p:cNvSpPr>
              <p:nvPr/>
            </p:nvSpPr>
            <p:spPr bwMode="auto">
              <a:xfrm>
                <a:off x="3613105" y="3351042"/>
                <a:ext cx="8458030" cy="1152000"/>
              </a:xfrm>
              <a:prstGeom prst="rect">
                <a:avLst/>
              </a:prstGeom>
              <a:blipFill>
                <a:blip r:embed="rId6"/>
                <a:stretch>
                  <a:fillRect l="-1226" t="-26455"/>
                </a:stretch>
              </a:blipFill>
            </p:spPr>
            <p:txBody>
              <a:bodyPr/>
              <a:lstStyle/>
              <a:p>
                <a:r>
                  <a:rPr lang="en-US">
                    <a:noFill/>
                  </a:rPr>
                  <a:t> </a:t>
                </a:r>
              </a:p>
            </p:txBody>
          </p:sp>
        </mc:Fallback>
      </mc:AlternateContent>
      <p:sp>
        <p:nvSpPr>
          <p:cNvPr id="44" name="Freccia a destra 43">
            <a:extLst>
              <a:ext uri="{FF2B5EF4-FFF2-40B4-BE49-F238E27FC236}">
                <a16:creationId xmlns:a16="http://schemas.microsoft.com/office/drawing/2014/main" id="{0057389B-E459-D5E2-2D75-621130FE402E}"/>
              </a:ext>
            </a:extLst>
          </p:cNvPr>
          <p:cNvSpPr/>
          <p:nvPr/>
        </p:nvSpPr>
        <p:spPr>
          <a:xfrm rot="5400000">
            <a:off x="7464569" y="3901298"/>
            <a:ext cx="341101"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47" name="Object 3">
                <a:extLst>
                  <a:ext uri="{FF2B5EF4-FFF2-40B4-BE49-F238E27FC236}">
                    <a16:creationId xmlns:a16="http://schemas.microsoft.com/office/drawing/2014/main" id="{ECE5981D-C189-0582-3EE8-1D7236F92EA3}"/>
                  </a:ext>
                </a:extLst>
              </p:cNvPr>
              <p:cNvSpPr txBox="1"/>
              <p:nvPr/>
            </p:nvSpPr>
            <p:spPr bwMode="auto">
              <a:xfrm>
                <a:off x="3325103" y="4458766"/>
                <a:ext cx="9551998" cy="115200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rPr>
                          </m:ctrlPr>
                        </m:sSubPr>
                        <m:e>
                          <m:d>
                            <m:dPr>
                              <m:begChr m:val=""/>
                              <m:endChr m:val="|"/>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sSub>
                                    <m:sSubPr>
                                      <m:ctrlPr>
                                        <a:rPr lang="en-US" i="1">
                                          <a:solidFill>
                                            <a:srgbClr val="000000"/>
                                          </a:solidFill>
                                          <a:latin typeface="Cambria Math" panose="02040503050406030204" pitchFamily="18" charset="0"/>
                                        </a:rPr>
                                      </m:ctrlPr>
                                    </m:sSubPr>
                                    <m:e>
                                      <m:d>
                                        <m:dPr>
                                          <m:begChr m:val=""/>
                                          <m:endChr m:val="|"/>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𝐹</m:t>
                                              </m:r>
                                            </m:e>
                                            <m:sub>
                                              <m:r>
                                                <a:rPr lang="en-US" i="1">
                                                  <a:solidFill>
                                                    <a:srgbClr val="000000"/>
                                                  </a:solidFill>
                                                  <a:latin typeface="Cambria Math" panose="02040503050406030204" pitchFamily="18" charset="0"/>
                                                </a:rPr>
                                                <m:t>𝑟</m:t>
                                              </m:r>
                                            </m:sub>
                                          </m:sSub>
                                        </m:e>
                                      </m:d>
                                    </m:e>
                                    <m:sub>
                                      <m:r>
                                        <a:rPr lang="en-US" i="1">
                                          <a:solidFill>
                                            <a:srgbClr val="000000"/>
                                          </a:solidFill>
                                          <a:latin typeface="Cambria Math" panose="02040503050406030204" pitchFamily="18" charset="0"/>
                                        </a:rPr>
                                        <m:t>𝐸</m:t>
                                      </m:r>
                                    </m:sub>
                                  </m:sSub>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𝐹</m:t>
                                  </m:r>
                                </m:e>
                                <m:sub>
                                  <m:r>
                                    <a:rPr lang="en-US" i="1">
                                      <a:solidFill>
                                        <a:srgbClr val="000000"/>
                                      </a:solidFill>
                                      <a:latin typeface="Cambria Math" panose="02040503050406030204" pitchFamily="18" charset="0"/>
                                    </a:rPr>
                                    <m:t>𝑟</m:t>
                                  </m:r>
                                </m:sub>
                              </m:sSub>
                            </m:e>
                          </m:d>
                        </m:e>
                        <m:sub>
                          <m:r>
                            <a:rPr lang="en-US" i="1">
                              <a:solidFill>
                                <a:srgbClr val="000000"/>
                              </a:solidFill>
                              <a:latin typeface="Cambria Math" panose="02040503050406030204" pitchFamily="18" charset="0"/>
                            </a:rPr>
                            <m:t>𝐵</m:t>
                          </m:r>
                        </m:sub>
                      </m:sSub>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𝑟</m:t>
                          </m:r>
                        </m:num>
                        <m:den>
                          <m:r>
                            <a:rPr lang="it-IT" b="0" i="1" smtClean="0">
                              <a:solidFill>
                                <a:srgbClr val="000000"/>
                              </a:solidFill>
                              <a:latin typeface="Cambria Math" panose="02040503050406030204" pitchFamily="18" charset="0"/>
                            </a:rPr>
                            <m:t>2</m:t>
                          </m:r>
                        </m:den>
                      </m:f>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num>
                        <m:den>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𝛽</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ea typeface="Cambria Math" panose="02040503050406030204" pitchFamily="18" charset="0"/>
                                </a:rPr>
                                <m:t>𝛾</m:t>
                              </m:r>
                            </m:e>
                            <m:sup>
                              <m:r>
                                <a:rPr lang="it-IT" i="1">
                                  <a:solidFill>
                                    <a:srgbClr val="000000"/>
                                  </a:solidFill>
                                  <a:latin typeface="Cambria Math" panose="02040503050406030204" pitchFamily="18" charset="0"/>
                                </a:rPr>
                                <m:t>2</m:t>
                              </m:r>
                            </m:sup>
                          </m:sSup>
                        </m:den>
                      </m:f>
                      <m:func>
                        <m:funcPr>
                          <m:ctrlPr>
                            <a:rPr lang="en-US" i="1">
                              <a:solidFill>
                                <a:srgbClr val="000000"/>
                              </a:solidFill>
                              <a:latin typeface="Cambria Math" panose="02040503050406030204" pitchFamily="18" charset="0"/>
                            </a:rPr>
                          </m:ctrlPr>
                        </m:funcPr>
                        <m:fName>
                          <m:r>
                            <m:rPr>
                              <m:sty m:val="p"/>
                            </m:rPr>
                            <a:rPr lang="it-IT">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it-IT" i="1">
                                      <a:latin typeface="Cambria Math" panose="02040503050406030204" pitchFamily="18" charset="0"/>
                                    </a:rPr>
                                  </m:ctrlPr>
                                </m:sSubPr>
                                <m:e>
                                  <m:r>
                                    <a:rPr lang="it-IT" b="0" i="1" smtClean="0">
                                      <a:latin typeface="Cambria Math" panose="02040503050406030204" pitchFamily="18" charset="0"/>
                                    </a:rPr>
                                    <m:t>−</m:t>
                                  </m:r>
                                  <m:r>
                                    <a:rPr lang="it-IT" i="1">
                                      <a:latin typeface="Cambria Math" panose="02040503050406030204" pitchFamily="18" charset="0"/>
                                    </a:rPr>
                                    <m:t>𝜙</m:t>
                                  </m:r>
                                </m:e>
                                <m:sub>
                                  <m:r>
                                    <a:rPr lang="it-IT" i="1">
                                      <a:latin typeface="Cambria Math" panose="02040503050406030204" pitchFamily="18" charset="0"/>
                                    </a:rPr>
                                    <m:t>𝑖𝑛𝑗</m:t>
                                  </m:r>
                                </m:sub>
                              </m:sSub>
                            </m:e>
                          </m:d>
                        </m:e>
                      </m:func>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𝑟</m:t>
                          </m:r>
                        </m:num>
                        <m:den>
                          <m:r>
                            <a:rPr lang="it-IT" b="0" i="1" smtClean="0">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num>
                        <m:den>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den>
                      </m:f>
                      <m:d>
                        <m:dPr>
                          <m:ctrlPr>
                            <a:rPr lang="en-US" i="1">
                              <a:solidFill>
                                <a:srgbClr val="000000"/>
                              </a:solidFill>
                              <a:latin typeface="Cambria Math" panose="02040503050406030204" pitchFamily="18" charset="0"/>
                            </a:rPr>
                          </m:ctrlPr>
                        </m:dPr>
                        <m:e>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𝛽</m:t>
                                  </m:r>
                                </m:e>
                                <m:sup>
                                  <m:r>
                                    <a:rPr lang="it-IT"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it-IT"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𝛽</m:t>
                              </m:r>
                            </m:den>
                          </m:f>
                        </m:e>
                      </m:d>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2</m:t>
                                  </m:r>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𝑧</m:t>
                                  </m:r>
                                </m:num>
                                <m:den>
                                  <m:r>
                                    <a:rPr lang="en-US" i="1">
                                      <a:solidFill>
                                        <a:srgbClr val="000000"/>
                                      </a:solidFill>
                                      <a:latin typeface="Cambria Math" panose="02040503050406030204" pitchFamily="18" charset="0"/>
                                    </a:rPr>
                                    <m:t>𝛽</m:t>
                                  </m:r>
                                  <m:r>
                                    <a:rPr lang="en-US" i="1">
                                      <a:solidFill>
                                        <a:srgbClr val="000000"/>
                                      </a:solidFill>
                                      <a:latin typeface="Cambria Math" panose="02040503050406030204" pitchFamily="18" charset="0"/>
                                    </a:rPr>
                                    <m:t>𝑐</m:t>
                                  </m:r>
                                </m:den>
                              </m:f>
                              <m:r>
                                <a:rPr lang="en-US" i="1">
                                  <a:solidFill>
                                    <a:srgbClr val="000000"/>
                                  </a:solidFill>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𝜙</m:t>
                                  </m:r>
                                </m:e>
                                <m:sub>
                                  <m:r>
                                    <a:rPr lang="it-IT" i="1">
                                      <a:latin typeface="Cambria Math" panose="02040503050406030204" pitchFamily="18" charset="0"/>
                                    </a:rPr>
                                    <m:t>𝑖𝑛𝑗</m:t>
                                  </m:r>
                                </m:sub>
                              </m:sSub>
                            </m:e>
                          </m:d>
                        </m:e>
                      </m:func>
                    </m:oMath>
                  </m:oMathPara>
                </a14:m>
                <a:endParaRPr lang="en-US" dirty="0"/>
              </a:p>
            </p:txBody>
          </p:sp>
        </mc:Choice>
        <mc:Fallback xmlns="">
          <p:sp>
            <p:nvSpPr>
              <p:cNvPr id="47" name="Object 3">
                <a:extLst>
                  <a:ext uri="{FF2B5EF4-FFF2-40B4-BE49-F238E27FC236}">
                    <a16:creationId xmlns:a16="http://schemas.microsoft.com/office/drawing/2014/main" id="{ECE5981D-C189-0582-3EE8-1D7236F92EA3}"/>
                  </a:ext>
                </a:extLst>
              </p:cNvPr>
              <p:cNvSpPr txBox="1">
                <a:spLocks noRot="1" noChangeAspect="1" noMove="1" noResize="1" noEditPoints="1" noAdjustHandles="1" noChangeArrowheads="1" noChangeShapeType="1" noTextEdit="1"/>
              </p:cNvSpPr>
              <p:nvPr/>
            </p:nvSpPr>
            <p:spPr bwMode="auto">
              <a:xfrm>
                <a:off x="3325103" y="4458766"/>
                <a:ext cx="9551998" cy="1152000"/>
              </a:xfrm>
              <a:prstGeom prst="rect">
                <a:avLst/>
              </a:prstGeom>
              <a:blipFill>
                <a:blip r:embed="rId7"/>
                <a:stretch>
                  <a:fillRect/>
                </a:stretch>
              </a:blipFill>
            </p:spPr>
            <p:txBody>
              <a:bodyPr/>
              <a:lstStyle/>
              <a:p>
                <a:r>
                  <a:rPr lang="en-US">
                    <a:noFill/>
                  </a:rPr>
                  <a:t> </a:t>
                </a:r>
              </a:p>
            </p:txBody>
          </p:sp>
        </mc:Fallback>
      </mc:AlternateContent>
      <p:graphicFrame>
        <p:nvGraphicFramePr>
          <p:cNvPr id="51" name="Oggetto 50">
            <a:extLst>
              <a:ext uri="{FF2B5EF4-FFF2-40B4-BE49-F238E27FC236}">
                <a16:creationId xmlns:a16="http://schemas.microsoft.com/office/drawing/2014/main" id="{A10B6E3A-9D16-9E31-D1CC-CFAD04B8C801}"/>
              </a:ext>
            </a:extLst>
          </p:cNvPr>
          <p:cNvGraphicFramePr>
            <a:graphicFrameLocks noChangeAspect="1"/>
          </p:cNvGraphicFramePr>
          <p:nvPr>
            <p:extLst>
              <p:ext uri="{D42A27DB-BD31-4B8C-83A1-F6EECF244321}">
                <p14:modId xmlns:p14="http://schemas.microsoft.com/office/powerpoint/2010/main" val="2577053513"/>
              </p:ext>
            </p:extLst>
          </p:nvPr>
        </p:nvGraphicFramePr>
        <p:xfrm>
          <a:off x="378782" y="4256807"/>
          <a:ext cx="1165225" cy="347662"/>
        </p:xfrm>
        <a:graphic>
          <a:graphicData uri="http://schemas.openxmlformats.org/presentationml/2006/ole">
            <mc:AlternateContent xmlns:mc="http://schemas.openxmlformats.org/markup-compatibility/2006">
              <mc:Choice xmlns:v="urn:schemas-microsoft-com:vml" Requires="v">
                <p:oleObj name="Equazione" r:id="rId8" imgW="901440" imgH="279360" progId="Equation.3">
                  <p:embed/>
                </p:oleObj>
              </mc:Choice>
              <mc:Fallback>
                <p:oleObj name="Equazione" r:id="rId8" imgW="901440" imgH="279360" progId="Equation.3">
                  <p:embed/>
                  <p:pic>
                    <p:nvPicPr>
                      <p:cNvPr id="11" name="Oggetto 10"/>
                      <p:cNvPicPr>
                        <a:picLocks noChangeAspect="1" noChangeArrowheads="1"/>
                      </p:cNvPicPr>
                      <p:nvPr/>
                    </p:nvPicPr>
                    <p:blipFill>
                      <a:blip r:embed="rId9"/>
                      <a:srcRect/>
                      <a:stretch>
                        <a:fillRect/>
                      </a:stretch>
                    </p:blipFill>
                    <p:spPr bwMode="auto">
                      <a:xfrm>
                        <a:off x="378782" y="4256807"/>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5" name="Parentesi graffa aperta 54">
            <a:extLst>
              <a:ext uri="{FF2B5EF4-FFF2-40B4-BE49-F238E27FC236}">
                <a16:creationId xmlns:a16="http://schemas.microsoft.com/office/drawing/2014/main" id="{3F9268CD-57CA-5003-9321-00421BAC2A73}"/>
              </a:ext>
            </a:extLst>
          </p:cNvPr>
          <p:cNvSpPr/>
          <p:nvPr/>
        </p:nvSpPr>
        <p:spPr>
          <a:xfrm rot="16200000">
            <a:off x="5628673" y="4234305"/>
            <a:ext cx="321096" cy="198110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58" name="CasellaDiTesto 57">
                <a:extLst>
                  <a:ext uri="{FF2B5EF4-FFF2-40B4-BE49-F238E27FC236}">
                    <a16:creationId xmlns:a16="http://schemas.microsoft.com/office/drawing/2014/main" id="{1A49304F-215A-2D52-E5B1-94EF08A5AA90}"/>
                  </a:ext>
                </a:extLst>
              </p:cNvPr>
              <p:cNvSpPr txBox="1"/>
              <p:nvPr/>
            </p:nvSpPr>
            <p:spPr>
              <a:xfrm>
                <a:off x="3613104" y="5408486"/>
                <a:ext cx="4248000" cy="850810"/>
              </a:xfrm>
              <a:prstGeom prst="rect">
                <a:avLst/>
              </a:prstGeom>
              <a:noFill/>
            </p:spPr>
            <p:txBody>
              <a:bodyPr wrap="square" rtlCol="0">
                <a:spAutoFit/>
              </a:bodyPr>
              <a:lstStyle/>
              <a:p>
                <a:pPr algn="just"/>
                <a:r>
                  <a:rPr lang="en-US" sz="1600" dirty="0"/>
                  <a:t>Positive term (i.e. defocusing force) because</a:t>
                </a:r>
                <a14:m>
                  <m:oMath xmlns:m="http://schemas.openxmlformats.org/officeDocument/2006/math">
                    <m:sSub>
                      <m:sSubPr>
                        <m:ctrlPr>
                          <a:rPr lang="it-IT" sz="1600" i="1">
                            <a:latin typeface="Cambria Math" panose="02040503050406030204" pitchFamily="18" charset="0"/>
                          </a:rPr>
                        </m:ctrlPr>
                      </m:sSubPr>
                      <m:e>
                        <m:r>
                          <a:rPr lang="it-IT" sz="1600" i="1">
                            <a:latin typeface="Cambria Math" panose="02040503050406030204" pitchFamily="18" charset="0"/>
                          </a:rPr>
                          <m:t>𝜙</m:t>
                        </m:r>
                      </m:e>
                      <m:sub>
                        <m:r>
                          <a:rPr lang="it-IT" sz="1600" i="1">
                            <a:latin typeface="Cambria Math" panose="02040503050406030204" pitchFamily="18" charset="0"/>
                          </a:rPr>
                          <m:t>𝑖𝑛𝑗</m:t>
                        </m:r>
                      </m:sub>
                    </m:sSub>
                  </m:oMath>
                </a14:m>
                <a:r>
                  <a:rPr lang="en-US" sz="1600" dirty="0"/>
                  <a:t>&lt;0. This term is given by the synchronous harmonic (forward wave)</a:t>
                </a:r>
              </a:p>
            </p:txBody>
          </p:sp>
        </mc:Choice>
        <mc:Fallback xmlns="">
          <p:sp>
            <p:nvSpPr>
              <p:cNvPr id="58" name="CasellaDiTesto 57">
                <a:extLst>
                  <a:ext uri="{FF2B5EF4-FFF2-40B4-BE49-F238E27FC236}">
                    <a16:creationId xmlns:a16="http://schemas.microsoft.com/office/drawing/2014/main" id="{1A49304F-215A-2D52-E5B1-94EF08A5AA90}"/>
                  </a:ext>
                </a:extLst>
              </p:cNvPr>
              <p:cNvSpPr txBox="1">
                <a:spLocks noRot="1" noChangeAspect="1" noMove="1" noResize="1" noEditPoints="1" noAdjustHandles="1" noChangeArrowheads="1" noChangeShapeType="1" noTextEdit="1"/>
              </p:cNvSpPr>
              <p:nvPr/>
            </p:nvSpPr>
            <p:spPr>
              <a:xfrm>
                <a:off x="3613104" y="5408486"/>
                <a:ext cx="4248000" cy="850810"/>
              </a:xfrm>
              <a:prstGeom prst="rect">
                <a:avLst/>
              </a:prstGeom>
              <a:blipFill>
                <a:blip r:embed="rId10"/>
                <a:stretch>
                  <a:fillRect l="-861" t="-2143" r="-717" b="-7857"/>
                </a:stretch>
              </a:blipFill>
            </p:spPr>
            <p:txBody>
              <a:bodyPr/>
              <a:lstStyle/>
              <a:p>
                <a:r>
                  <a:rPr lang="en-US">
                    <a:noFill/>
                  </a:rPr>
                  <a:t> </a:t>
                </a:r>
              </a:p>
            </p:txBody>
          </p:sp>
        </mc:Fallback>
      </mc:AlternateContent>
      <p:sp>
        <p:nvSpPr>
          <p:cNvPr id="59" name="Parentesi graffa aperta 58">
            <a:extLst>
              <a:ext uri="{FF2B5EF4-FFF2-40B4-BE49-F238E27FC236}">
                <a16:creationId xmlns:a16="http://schemas.microsoft.com/office/drawing/2014/main" id="{BB6A4AAE-466D-7027-6A06-87F71509B284}"/>
              </a:ext>
            </a:extLst>
          </p:cNvPr>
          <p:cNvSpPr/>
          <p:nvPr/>
        </p:nvSpPr>
        <p:spPr>
          <a:xfrm rot="16200000">
            <a:off x="9934281" y="4110419"/>
            <a:ext cx="293964" cy="218368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1" name="CasellaDiTesto 60">
            <a:extLst>
              <a:ext uri="{FF2B5EF4-FFF2-40B4-BE49-F238E27FC236}">
                <a16:creationId xmlns:a16="http://schemas.microsoft.com/office/drawing/2014/main" id="{B76D2ADC-62DF-A96F-A596-F5DCFAE06628}"/>
              </a:ext>
            </a:extLst>
          </p:cNvPr>
          <p:cNvSpPr txBox="1"/>
          <p:nvPr/>
        </p:nvSpPr>
        <p:spPr>
          <a:xfrm>
            <a:off x="8437103" y="5370956"/>
            <a:ext cx="3599134" cy="1077218"/>
          </a:xfrm>
          <a:prstGeom prst="rect">
            <a:avLst/>
          </a:prstGeom>
          <a:noFill/>
        </p:spPr>
        <p:txBody>
          <a:bodyPr wrap="square" rtlCol="0">
            <a:spAutoFit/>
          </a:bodyPr>
          <a:lstStyle/>
          <a:p>
            <a:pPr algn="just"/>
            <a:r>
              <a:rPr lang="it-IT" sz="1600" dirty="0"/>
              <a:t>The </a:t>
            </a:r>
            <a:r>
              <a:rPr lang="it-IT" sz="1600" dirty="0" err="1"/>
              <a:t>average</a:t>
            </a:r>
            <a:r>
              <a:rPr lang="it-IT" sz="1600" dirty="0"/>
              <a:t> </a:t>
            </a:r>
            <a:r>
              <a:rPr lang="it-IT" sz="1600" dirty="0" err="1"/>
              <a:t>integrated</a:t>
            </a:r>
            <a:r>
              <a:rPr lang="it-IT" sz="1600" dirty="0"/>
              <a:t> </a:t>
            </a:r>
            <a:r>
              <a:rPr lang="it-IT" sz="1600" dirty="0" err="1"/>
              <a:t>effect</a:t>
            </a:r>
            <a:r>
              <a:rPr lang="it-IT" sz="1600" dirty="0"/>
              <a:t> </a:t>
            </a:r>
            <a:r>
              <a:rPr lang="it-IT" sz="1600" dirty="0" err="1"/>
              <a:t>is</a:t>
            </a:r>
            <a:r>
              <a:rPr lang="it-IT" sz="1600" dirty="0"/>
              <a:t> zero. </a:t>
            </a:r>
            <a:r>
              <a:rPr lang="en-US" sz="1600" dirty="0"/>
              <a:t>This term is given by the non synchronous harmonic (backward wave). In electron </a:t>
            </a:r>
            <a:r>
              <a:rPr lang="en-US" sz="1600" dirty="0" err="1"/>
              <a:t>linacs</a:t>
            </a:r>
            <a:r>
              <a:rPr lang="en-US" sz="1600" dirty="0"/>
              <a:t> this gives a focusing force</a:t>
            </a:r>
          </a:p>
        </p:txBody>
      </p:sp>
    </p:spTree>
    <p:extLst>
      <p:ext uri="{BB962C8B-B14F-4D97-AF65-F5344CB8AC3E}">
        <p14:creationId xmlns:p14="http://schemas.microsoft.com/office/powerpoint/2010/main" val="283334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fade">
                                      <p:cBhvr>
                                        <p:cTn id="3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8" grpId="0" animBg="1"/>
      <p:bldP spid="29" grpId="0"/>
      <p:bldP spid="41" grpId="0"/>
      <p:bldP spid="44" grpId="0" animBg="1"/>
      <p:bldP spid="47" grpId="0"/>
      <p:bldP spid="55" grpId="0" animBg="1"/>
      <p:bldP spid="58" grpId="0"/>
      <p:bldP spid="59" grpId="0" animBg="1"/>
      <p:bldP spid="6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454461" y="-42970"/>
            <a:ext cx="3283078" cy="646331"/>
          </a:xfrm>
          <a:prstGeom prst="rect">
            <a:avLst/>
          </a:prstGeom>
          <a:noFill/>
        </p:spPr>
        <p:txBody>
          <a:bodyPr wrap="none" rtlCol="0">
            <a:spAutoFit/>
          </a:bodyPr>
          <a:lstStyle/>
          <a:p>
            <a:r>
              <a:rPr lang="en-US" sz="3600" b="1" dirty="0"/>
              <a:t>RF DEFOCUSING</a:t>
            </a:r>
          </a:p>
        </p:txBody>
      </p:sp>
      <p:grpSp>
        <p:nvGrpSpPr>
          <p:cNvPr id="54" name="Gruppo 53"/>
          <p:cNvGrpSpPr/>
          <p:nvPr/>
        </p:nvGrpSpPr>
        <p:grpSpPr>
          <a:xfrm>
            <a:off x="9177881" y="1468421"/>
            <a:ext cx="2533890" cy="1123773"/>
            <a:chOff x="4649975" y="3619179"/>
            <a:chExt cx="2718840" cy="1212886"/>
          </a:xfrm>
        </p:grpSpPr>
        <p:cxnSp>
          <p:nvCxnSpPr>
            <p:cNvPr id="41" name="Connettore 2 40"/>
            <p:cNvCxnSpPr/>
            <p:nvPr/>
          </p:nvCxnSpPr>
          <p:spPr>
            <a:xfrm flipH="1" flipV="1">
              <a:off x="5864306" y="3619179"/>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4681105" y="4301636"/>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Figura a mano libera 42"/>
            <p:cNvSpPr/>
            <p:nvPr/>
          </p:nvSpPr>
          <p:spPr>
            <a:xfrm>
              <a:off x="4649975" y="3842182"/>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CasellaDiTesto 46"/>
            <p:cNvSpPr txBox="1"/>
            <p:nvPr/>
          </p:nvSpPr>
          <p:spPr>
            <a:xfrm>
              <a:off x="7088110" y="4318003"/>
              <a:ext cx="280705" cy="398619"/>
            </a:xfrm>
            <a:prstGeom prst="rect">
              <a:avLst/>
            </a:prstGeom>
            <a:noFill/>
            <a:ln w="19050">
              <a:noFill/>
            </a:ln>
          </p:spPr>
          <p:txBody>
            <a:bodyPr wrap="none" rtlCol="0">
              <a:spAutoFit/>
            </a:bodyPr>
            <a:lstStyle/>
            <a:p>
              <a:r>
                <a:rPr lang="en-US" dirty="0"/>
                <a:t>t</a:t>
              </a:r>
            </a:p>
          </p:txBody>
        </p:sp>
        <p:cxnSp>
          <p:nvCxnSpPr>
            <p:cNvPr id="48" name="Connettore 1 47"/>
            <p:cNvCxnSpPr/>
            <p:nvPr/>
          </p:nvCxnSpPr>
          <p:spPr>
            <a:xfrm flipV="1">
              <a:off x="5696200" y="3984077"/>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5525380" y="4279021"/>
              <a:ext cx="392506" cy="398619"/>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3" name="Ovale 52"/>
            <p:cNvSpPr/>
            <p:nvPr/>
          </p:nvSpPr>
          <p:spPr>
            <a:xfrm>
              <a:off x="5657748" y="3956166"/>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56" name="Oggetto 55"/>
          <p:cNvGraphicFramePr>
            <a:graphicFrameLocks noChangeAspect="1"/>
          </p:cNvGraphicFramePr>
          <p:nvPr>
            <p:extLst>
              <p:ext uri="{D42A27DB-BD31-4B8C-83A1-F6EECF244321}">
                <p14:modId xmlns:p14="http://schemas.microsoft.com/office/powerpoint/2010/main" val="2915186636"/>
              </p:ext>
            </p:extLst>
          </p:nvPr>
        </p:nvGraphicFramePr>
        <p:xfrm>
          <a:off x="3452813" y="2305050"/>
          <a:ext cx="3717925" cy="836613"/>
        </p:xfrm>
        <a:graphic>
          <a:graphicData uri="http://schemas.openxmlformats.org/presentationml/2006/ole">
            <mc:AlternateContent xmlns:mc="http://schemas.openxmlformats.org/markup-compatibility/2006">
              <mc:Choice xmlns:v="urn:schemas-microsoft-com:vml" Requires="v">
                <p:oleObj name="Equazione" r:id="rId3" imgW="2133360" imgH="482400" progId="Equation.3">
                  <p:embed/>
                </p:oleObj>
              </mc:Choice>
              <mc:Fallback>
                <p:oleObj name="Equazione" r:id="rId3" imgW="2133360" imgH="482400" progId="Equation.3">
                  <p:embed/>
                  <p:pic>
                    <p:nvPicPr>
                      <p:cNvPr id="0" name="Object 3"/>
                      <p:cNvPicPr>
                        <a:picLocks noChangeAspect="1" noChangeArrowheads="1"/>
                      </p:cNvPicPr>
                      <p:nvPr/>
                    </p:nvPicPr>
                    <p:blipFill>
                      <a:blip r:embed="rId4"/>
                      <a:srcRect/>
                      <a:stretch>
                        <a:fillRect/>
                      </a:stretch>
                    </p:blipFill>
                    <p:spPr bwMode="auto">
                      <a:xfrm>
                        <a:off x="3452813" y="2305050"/>
                        <a:ext cx="3717925" cy="836613"/>
                      </a:xfrm>
                      <a:prstGeom prst="rect">
                        <a:avLst/>
                      </a:prstGeom>
                      <a:noFill/>
                      <a:ln>
                        <a:noFill/>
                      </a:ln>
                    </p:spPr>
                  </p:pic>
                </p:oleObj>
              </mc:Fallback>
            </mc:AlternateContent>
          </a:graphicData>
        </a:graphic>
      </p:graphicFrame>
      <p:cxnSp>
        <p:nvCxnSpPr>
          <p:cNvPr id="61" name="Connettore 2 60"/>
          <p:cNvCxnSpPr/>
          <p:nvPr/>
        </p:nvCxnSpPr>
        <p:spPr>
          <a:xfrm>
            <a:off x="3660508" y="2044190"/>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277434" y="1289043"/>
            <a:ext cx="1098311" cy="738664"/>
          </a:xfrm>
          <a:prstGeom prst="rect">
            <a:avLst/>
          </a:prstGeom>
          <a:noFill/>
        </p:spPr>
        <p:txBody>
          <a:bodyPr wrap="square" rtlCol="0">
            <a:spAutoFit/>
          </a:bodyPr>
          <a:lstStyle/>
          <a:p>
            <a:pPr algn="just"/>
            <a:r>
              <a:rPr lang="en-US" sz="1400" dirty="0"/>
              <a:t>Transverse momentum increase </a:t>
            </a:r>
          </a:p>
        </p:txBody>
      </p:sp>
      <p:cxnSp>
        <p:nvCxnSpPr>
          <p:cNvPr id="64" name="Connettore 2 63"/>
          <p:cNvCxnSpPr/>
          <p:nvPr/>
        </p:nvCxnSpPr>
        <p:spPr>
          <a:xfrm>
            <a:off x="6380693" y="2077392"/>
            <a:ext cx="1" cy="26950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6162989" y="1609712"/>
            <a:ext cx="827243" cy="523220"/>
          </a:xfrm>
          <a:prstGeom prst="rect">
            <a:avLst/>
          </a:prstGeom>
          <a:noFill/>
        </p:spPr>
        <p:txBody>
          <a:bodyPr wrap="square" rtlCol="0">
            <a:spAutoFit/>
          </a:bodyPr>
          <a:lstStyle/>
          <a:p>
            <a:pPr algn="just"/>
            <a:r>
              <a:rPr lang="en-US" sz="1400" dirty="0"/>
              <a:t>Gap length</a:t>
            </a:r>
          </a:p>
        </p:txBody>
      </p:sp>
      <p:cxnSp>
        <p:nvCxnSpPr>
          <p:cNvPr id="66" name="Connettore 2 65"/>
          <p:cNvCxnSpPr/>
          <p:nvPr/>
        </p:nvCxnSpPr>
        <p:spPr>
          <a:xfrm flipH="1">
            <a:off x="5498413" y="1897207"/>
            <a:ext cx="238573" cy="7389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7" name="CasellaDiTesto 66"/>
          <p:cNvSpPr txBox="1"/>
          <p:nvPr/>
        </p:nvSpPr>
        <p:spPr>
          <a:xfrm>
            <a:off x="5305152" y="1170940"/>
            <a:ext cx="1098311" cy="738664"/>
          </a:xfrm>
          <a:prstGeom prst="rect">
            <a:avLst/>
          </a:prstGeom>
          <a:noFill/>
        </p:spPr>
        <p:txBody>
          <a:bodyPr wrap="square" rtlCol="0">
            <a:spAutoFit/>
          </a:bodyPr>
          <a:lstStyle/>
          <a:p>
            <a:pPr algn="just"/>
            <a:r>
              <a:rPr lang="en-US" sz="1400" dirty="0"/>
              <a:t>Defocusing force since sin</a:t>
            </a:r>
            <a:r>
              <a:rPr lang="en-US" sz="1400" dirty="0">
                <a:sym typeface="Symbol"/>
              </a:rPr>
              <a:t>&lt;0</a:t>
            </a:r>
            <a:endParaRPr lang="en-US" sz="1400" dirty="0"/>
          </a:p>
        </p:txBody>
      </p:sp>
      <p:cxnSp>
        <p:nvCxnSpPr>
          <p:cNvPr id="76" name="Connettore 2 75"/>
          <p:cNvCxnSpPr/>
          <p:nvPr/>
        </p:nvCxnSpPr>
        <p:spPr>
          <a:xfrm>
            <a:off x="7082248" y="2170449"/>
            <a:ext cx="1" cy="3986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7" name="CasellaDiTesto 76"/>
          <p:cNvSpPr txBox="1"/>
          <p:nvPr/>
        </p:nvSpPr>
        <p:spPr>
          <a:xfrm>
            <a:off x="6855594" y="1897207"/>
            <a:ext cx="1451208" cy="307777"/>
          </a:xfrm>
          <a:prstGeom prst="rect">
            <a:avLst/>
          </a:prstGeom>
          <a:noFill/>
        </p:spPr>
        <p:txBody>
          <a:bodyPr wrap="square" rtlCol="0">
            <a:spAutoFit/>
          </a:bodyPr>
          <a:lstStyle/>
          <a:p>
            <a:pPr algn="just"/>
            <a:r>
              <a:rPr lang="en-US" sz="1400" dirty="0"/>
              <a:t>Defocusing effect</a:t>
            </a:r>
          </a:p>
        </p:txBody>
      </p:sp>
      <p:cxnSp>
        <p:nvCxnSpPr>
          <p:cNvPr id="81" name="Connettore 2 80"/>
          <p:cNvCxnSpPr/>
          <p:nvPr/>
        </p:nvCxnSpPr>
        <p:spPr>
          <a:xfrm>
            <a:off x="5736986" y="1909604"/>
            <a:ext cx="957105" cy="4923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25185" y="3362751"/>
            <a:ext cx="12192000" cy="3539430"/>
          </a:xfrm>
          <a:prstGeom prst="rect">
            <a:avLst/>
          </a:prstGeom>
          <a:noFill/>
        </p:spPr>
        <p:txBody>
          <a:bodyPr wrap="square" rtlCol="0">
            <a:spAutoFit/>
          </a:bodyPr>
          <a:lstStyle/>
          <a:p>
            <a:pPr marL="285750" indent="-285750" algn="just">
              <a:buFont typeface="Symbol" panose="05050102010706020507" pitchFamily="18" charset="2"/>
              <a:buChar char="Þ"/>
            </a:pPr>
            <a:r>
              <a:rPr lang="en-US" sz="1600" dirty="0">
                <a:sym typeface="Symbol"/>
              </a:rPr>
              <a:t>transverse </a:t>
            </a:r>
            <a:r>
              <a:rPr lang="en-US" sz="1600" b="1" dirty="0">
                <a:highlight>
                  <a:srgbClr val="FFFF00"/>
                </a:highlight>
                <a:sym typeface="Symbol"/>
              </a:rPr>
              <a:t>defocusing scales as 1/</a:t>
            </a:r>
            <a:r>
              <a:rPr lang="en-US" sz="1600" b="1" baseline="30000" dirty="0">
                <a:highlight>
                  <a:srgbClr val="FFFF00"/>
                </a:highlight>
                <a:sym typeface="Symbol"/>
              </a:rPr>
              <a:t>2</a:t>
            </a:r>
            <a:r>
              <a:rPr lang="en-US" sz="1600" b="1" dirty="0">
                <a:highlight>
                  <a:srgbClr val="FFFF00"/>
                </a:highlight>
                <a:sym typeface="Symbol"/>
              </a:rPr>
              <a:t> </a:t>
            </a:r>
            <a:r>
              <a:rPr lang="en-US" sz="1600" dirty="0">
                <a:sym typeface="Symbol"/>
              </a:rPr>
              <a:t>and </a:t>
            </a:r>
            <a:r>
              <a:rPr lang="en-US" sz="1600" b="1" dirty="0"/>
              <a:t>disappears at relativistic regime (electrons). In this case we have a compensation between the electric deflection and the magnetic one.</a:t>
            </a:r>
          </a:p>
          <a:p>
            <a:pPr marL="285750" indent="-285750" algn="just">
              <a:buFont typeface="Symbol" panose="05050102010706020507" pitchFamily="18" charset="2"/>
              <a:buChar char="Þ"/>
            </a:pPr>
            <a:endParaRPr lang="en-US" sz="1600" dirty="0"/>
          </a:p>
          <a:p>
            <a:pPr marL="285750" indent="-285750" algn="just">
              <a:buFont typeface="Symbol" panose="05050102010706020507" pitchFamily="18" charset="2"/>
              <a:buChar char="Þ"/>
            </a:pPr>
            <a:r>
              <a:rPr lang="en-US" sz="1600" dirty="0"/>
              <a:t>At relativistic regime (</a:t>
            </a:r>
            <a:r>
              <a:rPr lang="en-US" sz="1600" b="1" dirty="0"/>
              <a:t>electrons</a:t>
            </a:r>
            <a:r>
              <a:rPr lang="en-US" sz="1600" dirty="0"/>
              <a:t>), moreover, we have, in general, </a:t>
            </a:r>
            <a:r>
              <a:rPr lang="en-US" sz="1600" b="1" dirty="0">
                <a:sym typeface="Symbol" panose="05050102010706020507" pitchFamily="18" charset="2"/>
              </a:rPr>
              <a:t>=0 for maximum acceleration </a:t>
            </a:r>
            <a:r>
              <a:rPr lang="en-US" sz="1600" dirty="0">
                <a:sym typeface="Symbol" panose="05050102010706020507" pitchFamily="18" charset="2"/>
              </a:rPr>
              <a:t>and this completely cancel the defocusing effect</a:t>
            </a:r>
          </a:p>
          <a:p>
            <a:pPr marL="285750" indent="-285750" algn="just">
              <a:buFont typeface="Symbol" panose="05050102010706020507" pitchFamily="18" charset="2"/>
              <a:buChar char="Þ"/>
            </a:pPr>
            <a:endParaRPr lang="en-US" sz="1600" dirty="0">
              <a:sym typeface="Symbol" panose="05050102010706020507" pitchFamily="18" charset="2"/>
            </a:endParaRPr>
          </a:p>
          <a:p>
            <a:pPr marL="285750" indent="-285750" algn="just">
              <a:buFont typeface="Symbol" panose="05050102010706020507" pitchFamily="18" charset="2"/>
              <a:buChar char="Þ"/>
            </a:pPr>
            <a:r>
              <a:rPr lang="en-US" sz="1600" dirty="0">
                <a:sym typeface="Symbol" panose="05050102010706020507" pitchFamily="18" charset="2"/>
              </a:rPr>
              <a:t>Also in the </a:t>
            </a:r>
            <a:r>
              <a:rPr lang="en-US" sz="1600" b="1" dirty="0">
                <a:sym typeface="Symbol" panose="05050102010706020507" pitchFamily="18" charset="2"/>
              </a:rPr>
              <a:t>non relativistic regime</a:t>
            </a:r>
            <a:r>
              <a:rPr lang="en-US" sz="1600" dirty="0">
                <a:sym typeface="Symbol" panose="05050102010706020507" pitchFamily="18" charset="2"/>
              </a:rPr>
              <a:t> for a correct evaluation of the defocusing effect we have to:</a:t>
            </a:r>
          </a:p>
          <a:p>
            <a:pPr algn="just"/>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take into account the </a:t>
            </a:r>
            <a:r>
              <a:rPr lang="en-US" sz="1600" b="1" dirty="0">
                <a:sym typeface="Symbol" panose="05050102010706020507" pitchFamily="18" charset="2"/>
              </a:rPr>
              <a:t>velocity change across the accelerating gap </a:t>
            </a:r>
          </a:p>
          <a:p>
            <a:pPr marL="1657350" lvl="3" indent="-285750" algn="just">
              <a:buFont typeface="Symbol" panose="05050102010706020507" pitchFamily="18" charset="2"/>
              <a:buChar char="Þ"/>
            </a:pPr>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the </a:t>
            </a:r>
            <a:r>
              <a:rPr lang="en-US" sz="1600" b="1" dirty="0">
                <a:sym typeface="Symbol" panose="05050102010706020507" pitchFamily="18" charset="2"/>
              </a:rPr>
              <a:t>transverse beam dimensions changes across the gap </a:t>
            </a:r>
            <a:r>
              <a:rPr lang="en-US" sz="1600" dirty="0">
                <a:sym typeface="Symbol" panose="05050102010706020507" pitchFamily="18" charset="2"/>
              </a:rPr>
              <a:t>(with a general reduction of the transverse beam dimensions due to the focusing in the first part)</a:t>
            </a:r>
          </a:p>
          <a:p>
            <a:pPr lvl="3" algn="just"/>
            <a:r>
              <a:rPr lang="en-US" sz="1600" dirty="0">
                <a:sym typeface="Symbol" panose="05050102010706020507" pitchFamily="18" charset="2"/>
              </a:rPr>
              <a:t> </a:t>
            </a:r>
          </a:p>
          <a:p>
            <a:pPr marL="271463" lvl="3" algn="just"/>
            <a:r>
              <a:rPr lang="en-US" sz="1600" dirty="0">
                <a:sym typeface="Symbol" panose="05050102010706020507" pitchFamily="18" charset="2"/>
              </a:rPr>
              <a:t>Both effects give a </a:t>
            </a:r>
            <a:r>
              <a:rPr lang="en-US" sz="1600" b="1" dirty="0">
                <a:sym typeface="Symbol" panose="05050102010706020507" pitchFamily="18" charset="2"/>
              </a:rPr>
              <a:t>reduction of the defocusing force </a:t>
            </a:r>
            <a:endParaRPr lang="en-US" sz="1600" b="1" dirty="0"/>
          </a:p>
        </p:txBody>
      </p:sp>
      <p:sp>
        <p:nvSpPr>
          <p:cNvPr id="58" name="CasellaDiTesto 57"/>
          <p:cNvSpPr txBox="1"/>
          <p:nvPr/>
        </p:nvSpPr>
        <p:spPr>
          <a:xfrm>
            <a:off x="0" y="583711"/>
            <a:ext cx="12192000" cy="584775"/>
          </a:xfrm>
          <a:prstGeom prst="rect">
            <a:avLst/>
          </a:prstGeom>
          <a:noFill/>
        </p:spPr>
        <p:txBody>
          <a:bodyPr wrap="square" rtlCol="0">
            <a:spAutoFit/>
          </a:bodyPr>
          <a:lstStyle/>
          <a:p>
            <a:pPr algn="just"/>
            <a:r>
              <a:rPr lang="en-US" sz="1600" dirty="0"/>
              <a:t>From previous formulae it is possible to calculate the </a:t>
            </a:r>
            <a:r>
              <a:rPr lang="en-US" sz="1600" b="1" dirty="0"/>
              <a:t>transverse momentum increase </a:t>
            </a:r>
            <a:r>
              <a:rPr lang="en-US" sz="1600" dirty="0"/>
              <a:t>due to the RF transverse forces. Assuming that the velocity and position changes over the gap are small we obtain to the first order:</a:t>
            </a: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DB64E873-DA50-6FF5-D9AE-0967C6AED232}"/>
                  </a:ext>
                </a:extLst>
              </p:cNvPr>
              <p:cNvSpPr txBox="1"/>
              <p:nvPr/>
            </p:nvSpPr>
            <p:spPr>
              <a:xfrm>
                <a:off x="7870564" y="2817807"/>
                <a:ext cx="2306075" cy="376770"/>
              </a:xfrm>
              <a:prstGeom prst="rect">
                <a:avLst/>
              </a:prstGeom>
              <a:noFill/>
            </p:spPr>
            <p:txBody>
              <a:bodyPr wrap="square">
                <a:spAutoFit/>
              </a:bodyPr>
              <a:lstStyle/>
              <a:p>
                <a14:m>
                  <m:oMath xmlns:m="http://schemas.openxmlformats.org/officeDocument/2006/math">
                    <m:sSub>
                      <m:sSubPr>
                        <m:ctrlPr>
                          <a:rPr lang="en-US" i="1" smtClean="0">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it-IT" b="0" i="1" smtClean="0">
                            <a:solidFill>
                              <a:srgbClr val="000000"/>
                            </a:solidFill>
                            <a:latin typeface="Cambria Math" panose="02040503050406030204" pitchFamily="18" charset="0"/>
                          </a:rPr>
                          <m:t>𝑎𝑐𝑐</m:t>
                        </m:r>
                      </m:sub>
                    </m:sSub>
                  </m:oMath>
                </a14:m>
                <a:r>
                  <a:rPr lang="en-US" dirty="0"/>
                  <a:t>=</a:t>
                </a:r>
                <a:r>
                  <a:rPr lang="en-US" dirty="0">
                    <a:solidFill>
                      <a:srgbClr val="000000"/>
                    </a:solidFill>
                  </a:rPr>
                  <a:t> </a:t>
                </a:r>
                <a14:m>
                  <m:oMath xmlns:m="http://schemas.openxmlformats.org/officeDocument/2006/math">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it-IT" b="0" i="1" smtClean="0">
                            <a:solidFill>
                              <a:srgbClr val="000000"/>
                            </a:solidFill>
                            <a:latin typeface="Cambria Math" panose="02040503050406030204" pitchFamily="18" charset="0"/>
                          </a:rPr>
                          <m:t>𝑅𝐹</m:t>
                        </m:r>
                      </m:sub>
                    </m:sSub>
                    <m:r>
                      <a:rPr lang="it-IT" i="1">
                        <a:solidFill>
                          <a:srgbClr val="000000"/>
                        </a:solidFill>
                        <a:latin typeface="Cambria Math" panose="02040503050406030204" pitchFamily="18" charset="0"/>
                      </a:rPr>
                      <m:t> </m:t>
                    </m:r>
                    <m:r>
                      <a:rPr lang="it-IT" b="0" i="1" smtClean="0">
                        <a:solidFill>
                          <a:srgbClr val="000000"/>
                        </a:solidFill>
                        <a:latin typeface="Cambria Math" panose="02040503050406030204" pitchFamily="18" charset="0"/>
                      </a:rPr>
                      <m:t>/2</m:t>
                    </m:r>
                  </m:oMath>
                </a14:m>
                <a:endParaRPr lang="en-US" dirty="0"/>
              </a:p>
            </p:txBody>
          </p:sp>
        </mc:Choice>
        <mc:Fallback xmlns="">
          <p:sp>
            <p:nvSpPr>
              <p:cNvPr id="5" name="CasellaDiTesto 4">
                <a:extLst>
                  <a:ext uri="{FF2B5EF4-FFF2-40B4-BE49-F238E27FC236}">
                    <a16:creationId xmlns:a16="http://schemas.microsoft.com/office/drawing/2014/main" id="{DB64E873-DA50-6FF5-D9AE-0967C6AED232}"/>
                  </a:ext>
                </a:extLst>
              </p:cNvPr>
              <p:cNvSpPr txBox="1">
                <a:spLocks noRot="1" noChangeAspect="1" noMove="1" noResize="1" noEditPoints="1" noAdjustHandles="1" noChangeArrowheads="1" noChangeShapeType="1" noTextEdit="1"/>
              </p:cNvSpPr>
              <p:nvPr/>
            </p:nvSpPr>
            <p:spPr>
              <a:xfrm>
                <a:off x="7870564" y="2817807"/>
                <a:ext cx="2306075" cy="376770"/>
              </a:xfrm>
              <a:prstGeom prst="rect">
                <a:avLst/>
              </a:prstGeom>
              <a:blipFill>
                <a:blip r:embed="rId5"/>
                <a:stretch>
                  <a:fillRect t="-4839" b="-25806"/>
                </a:stretch>
              </a:blipFill>
            </p:spPr>
            <p:txBody>
              <a:bodyPr/>
              <a:lstStyle/>
              <a:p>
                <a:r>
                  <a:rPr lang="en-US">
                    <a:noFill/>
                  </a:rPr>
                  <a:t> </a:t>
                </a:r>
              </a:p>
            </p:txBody>
          </p:sp>
        </mc:Fallback>
      </mc:AlternateContent>
    </p:spTree>
    <p:extLst>
      <p:ext uri="{BB962C8B-B14F-4D97-AF65-F5344CB8AC3E}">
        <p14:creationId xmlns:p14="http://schemas.microsoft.com/office/powerpoint/2010/main" val="319753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fade">
                                      <p:cBhvr>
                                        <p:cTn id="21" dur="500"/>
                                        <p:tgtEl>
                                          <p:spTgt spid="67"/>
                                        </p:tgtEl>
                                      </p:cBhvr>
                                    </p:animEffect>
                                  </p:childTnLst>
                                </p:cTn>
                              </p:par>
                              <p:par>
                                <p:cTn id="22" presetID="10" presetClass="entr" presetSubtype="0" fill="hold"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par>
                                <p:cTn id="34" presetID="10" presetClass="entr" presetSubtype="0" fill="hold" nodeType="with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7" grpId="0"/>
      <p:bldP spid="77" grpId="0"/>
      <p:bldP spid="87" grpId="0"/>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asellaDiTesto 1"/>
          <p:cNvSpPr txBox="1"/>
          <p:nvPr/>
        </p:nvSpPr>
        <p:spPr>
          <a:xfrm>
            <a:off x="3143591" y="1"/>
            <a:ext cx="6115905" cy="584775"/>
          </a:xfrm>
          <a:prstGeom prst="rect">
            <a:avLst/>
          </a:prstGeom>
          <a:noFill/>
        </p:spPr>
        <p:txBody>
          <a:bodyPr wrap="none" rtlCol="0">
            <a:spAutoFit/>
          </a:bodyPr>
          <a:lstStyle/>
          <a:p>
            <a:r>
              <a:rPr lang="en-US" sz="3200" b="1" dirty="0"/>
              <a:t>RF FOCUSING IN ELECTRON LINACS</a:t>
            </a:r>
          </a:p>
        </p:txBody>
      </p:sp>
      <p:sp>
        <p:nvSpPr>
          <p:cNvPr id="3" name="CasellaDiTesto 2"/>
          <p:cNvSpPr txBox="1"/>
          <p:nvPr/>
        </p:nvSpPr>
        <p:spPr>
          <a:xfrm>
            <a:off x="72764" y="654660"/>
            <a:ext cx="3730906" cy="1815882"/>
          </a:xfrm>
          <a:prstGeom prst="rect">
            <a:avLst/>
          </a:prstGeom>
          <a:noFill/>
        </p:spPr>
        <p:txBody>
          <a:bodyPr wrap="square" rtlCol="0">
            <a:spAutoFit/>
          </a:bodyPr>
          <a:lstStyle/>
          <a:p>
            <a:pPr algn="just"/>
            <a:r>
              <a:rPr lang="en-US" sz="1400" b="1" dirty="0"/>
              <a:t>-RF defocusing is negligible in electron </a:t>
            </a:r>
            <a:r>
              <a:rPr lang="en-US" sz="1400" b="1" dirty="0" err="1"/>
              <a:t>linacs</a:t>
            </a:r>
            <a:r>
              <a:rPr lang="en-US" sz="1400" dirty="0"/>
              <a:t>. </a:t>
            </a:r>
          </a:p>
          <a:p>
            <a:pPr algn="just"/>
            <a:r>
              <a:rPr lang="en-US" sz="1400" dirty="0"/>
              <a:t>-There is a </a:t>
            </a:r>
            <a:r>
              <a:rPr lang="en-US" sz="1400" b="1" dirty="0"/>
              <a:t>second order effect </a:t>
            </a:r>
            <a:r>
              <a:rPr lang="en-US" sz="1400" dirty="0"/>
              <a:t>due to the non-synchronous harmonics of the accelerating field that give a </a:t>
            </a:r>
            <a:r>
              <a:rPr lang="en-US" sz="1400" b="1" dirty="0"/>
              <a:t>focusing effect</a:t>
            </a:r>
            <a:r>
              <a:rPr lang="en-US" sz="1400" dirty="0"/>
              <a:t>. These harmonics generate a </a:t>
            </a:r>
            <a:r>
              <a:rPr lang="en-US" sz="1400" b="1" dirty="0" err="1"/>
              <a:t>ponderomotive</a:t>
            </a:r>
            <a:r>
              <a:rPr lang="en-US" sz="1400" b="1" dirty="0"/>
              <a:t> force i.e. </a:t>
            </a:r>
            <a:r>
              <a:rPr lang="en-US" sz="1400" dirty="0"/>
              <a:t>a </a:t>
            </a:r>
            <a:r>
              <a:rPr lang="it-IT" sz="1400" dirty="0"/>
              <a:t>force in an </a:t>
            </a:r>
            <a:r>
              <a:rPr lang="it-IT" sz="1400" dirty="0" err="1"/>
              <a:t>inhomogeneous</a:t>
            </a:r>
            <a:r>
              <a:rPr lang="it-IT" sz="1400" dirty="0"/>
              <a:t> </a:t>
            </a:r>
            <a:r>
              <a:rPr lang="it-IT" sz="1400" dirty="0" err="1"/>
              <a:t>oscillating</a:t>
            </a:r>
            <a:r>
              <a:rPr lang="it-IT" sz="1400" dirty="0"/>
              <a:t> </a:t>
            </a:r>
            <a:r>
              <a:rPr lang="it-IT" sz="1400" dirty="0" err="1"/>
              <a:t>electromagnetic</a:t>
            </a:r>
            <a:r>
              <a:rPr lang="it-IT" sz="1400" dirty="0"/>
              <a:t> </a:t>
            </a:r>
            <a:r>
              <a:rPr lang="it-IT" sz="1400" dirty="0" err="1"/>
              <a:t>field</a:t>
            </a:r>
            <a:r>
              <a:rPr lang="it-IT" sz="1400" dirty="0"/>
              <a:t>.</a:t>
            </a:r>
          </a:p>
          <a:p>
            <a:pPr algn="just"/>
            <a:endParaRPr lang="en-US" sz="1400" b="1" dirty="0"/>
          </a:p>
        </p:txBody>
      </p:sp>
      <p:pic>
        <p:nvPicPr>
          <p:cNvPr id="4" name="Picture 6" descr="C:\Users\David\Desktop\MASTER LEZIONI\CAS_2016\bnl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77625" y="4121648"/>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ttore 2 4"/>
          <p:cNvCxnSpPr/>
          <p:nvPr/>
        </p:nvCxnSpPr>
        <p:spPr>
          <a:xfrm>
            <a:off x="874847" y="6125675"/>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flipV="1">
            <a:off x="874847" y="5246573"/>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523579" y="5134950"/>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8" name="CasellaDiTesto 7"/>
          <p:cNvSpPr txBox="1"/>
          <p:nvPr/>
        </p:nvSpPr>
        <p:spPr>
          <a:xfrm>
            <a:off x="3115867" y="5970057"/>
            <a:ext cx="276038" cy="369332"/>
          </a:xfrm>
          <a:prstGeom prst="rect">
            <a:avLst/>
          </a:prstGeom>
          <a:noFill/>
        </p:spPr>
        <p:txBody>
          <a:bodyPr wrap="none" rtlCol="0">
            <a:spAutoFit/>
          </a:bodyPr>
          <a:lstStyle/>
          <a:p>
            <a:r>
              <a:rPr lang="en-US" dirty="0"/>
              <a:t>z</a:t>
            </a:r>
          </a:p>
        </p:txBody>
      </p:sp>
      <p:grpSp>
        <p:nvGrpSpPr>
          <p:cNvPr id="10" name="Gruppo 9"/>
          <p:cNvGrpSpPr/>
          <p:nvPr/>
        </p:nvGrpSpPr>
        <p:grpSpPr>
          <a:xfrm>
            <a:off x="889235" y="5729745"/>
            <a:ext cx="2021988" cy="796107"/>
            <a:chOff x="6593840" y="944837"/>
            <a:chExt cx="2021988" cy="796107"/>
          </a:xfrm>
        </p:grpSpPr>
        <p:sp>
          <p:nvSpPr>
            <p:cNvPr id="12" name="Figura a mano libera 1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igura a mano libera 1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5" name="Connettore 2 24"/>
          <p:cNvCxnSpPr/>
          <p:nvPr/>
        </p:nvCxnSpPr>
        <p:spPr>
          <a:xfrm>
            <a:off x="1152528" y="5476879"/>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1027635" y="5197666"/>
            <a:ext cx="1711494" cy="276999"/>
          </a:xfrm>
          <a:prstGeom prst="rect">
            <a:avLst/>
          </a:prstGeom>
          <a:noFill/>
        </p:spPr>
        <p:txBody>
          <a:bodyPr wrap="none" rtlCol="0">
            <a:spAutoFit/>
          </a:bodyPr>
          <a:lstStyle/>
          <a:p>
            <a:r>
              <a:rPr lang="en-US" sz="1200" dirty="0"/>
              <a:t>Direction of propagation</a:t>
            </a:r>
          </a:p>
        </p:txBody>
      </p:sp>
      <p:sp>
        <p:nvSpPr>
          <p:cNvPr id="35" name="Freccia in giù 34"/>
          <p:cNvSpPr/>
          <p:nvPr/>
        </p:nvSpPr>
        <p:spPr>
          <a:xfrm>
            <a:off x="843633" y="3922774"/>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634282" y="3485907"/>
            <a:ext cx="643125" cy="369332"/>
          </a:xfrm>
          <a:prstGeom prst="rect">
            <a:avLst/>
          </a:prstGeom>
          <a:noFill/>
        </p:spPr>
        <p:txBody>
          <a:bodyPr wrap="none" rtlCol="0">
            <a:spAutoFit/>
          </a:bodyPr>
          <a:lstStyle/>
          <a:p>
            <a:r>
              <a:rPr lang="en-US" dirty="0"/>
              <a:t>P</a:t>
            </a:r>
            <a:r>
              <a:rPr lang="en-US" baseline="-25000" dirty="0"/>
              <a:t> RF in</a:t>
            </a:r>
          </a:p>
        </p:txBody>
      </p:sp>
      <p:sp>
        <p:nvSpPr>
          <p:cNvPr id="53" name="CasellaDiTesto 52"/>
          <p:cNvSpPr txBox="1"/>
          <p:nvPr/>
        </p:nvSpPr>
        <p:spPr>
          <a:xfrm>
            <a:off x="3595962" y="3471608"/>
            <a:ext cx="2599675" cy="738664"/>
          </a:xfrm>
          <a:prstGeom prst="rect">
            <a:avLst/>
          </a:prstGeom>
          <a:noFill/>
        </p:spPr>
        <p:txBody>
          <a:bodyPr wrap="square" rtlCol="0">
            <a:spAutoFit/>
          </a:bodyPr>
          <a:lstStyle/>
          <a:p>
            <a:pPr algn="just"/>
            <a:r>
              <a:rPr lang="it-IT" sz="1400" dirty="0" err="1"/>
              <a:t>Is</a:t>
            </a:r>
            <a:r>
              <a:rPr lang="it-IT" sz="1400" dirty="0"/>
              <a:t> </a:t>
            </a:r>
            <a:r>
              <a:rPr lang="it-IT" sz="1400" dirty="0" err="1"/>
              <a:t>equivalent</a:t>
            </a:r>
            <a:r>
              <a:rPr lang="it-IT" sz="1400" dirty="0"/>
              <a:t> to the </a:t>
            </a:r>
            <a:r>
              <a:rPr lang="it-IT" sz="1400" b="1" dirty="0" err="1"/>
              <a:t>superposition</a:t>
            </a:r>
            <a:r>
              <a:rPr lang="it-IT" sz="1400" b="1" dirty="0"/>
              <a:t> of </a:t>
            </a:r>
            <a:r>
              <a:rPr lang="it-IT" sz="1400" b="1" dirty="0" err="1"/>
              <a:t>two</a:t>
            </a:r>
            <a:r>
              <a:rPr lang="it-IT" sz="1400" b="1" dirty="0"/>
              <a:t> </a:t>
            </a:r>
            <a:r>
              <a:rPr lang="it-IT" sz="1400" b="1" dirty="0" err="1"/>
              <a:t>counterpropagating</a:t>
            </a:r>
            <a:r>
              <a:rPr lang="it-IT" sz="1400" b="1" dirty="0"/>
              <a:t> TW </a:t>
            </a:r>
            <a:r>
              <a:rPr lang="it-IT" sz="1400" b="1" dirty="0" err="1"/>
              <a:t>waves</a:t>
            </a:r>
            <a:endParaRPr lang="it-IT" sz="1400" b="1" dirty="0"/>
          </a:p>
        </p:txBody>
      </p:sp>
      <p:cxnSp>
        <p:nvCxnSpPr>
          <p:cNvPr id="55" name="Connettore 2 54"/>
          <p:cNvCxnSpPr/>
          <p:nvPr/>
        </p:nvCxnSpPr>
        <p:spPr>
          <a:xfrm>
            <a:off x="8615418" y="423201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8615418" y="3352911"/>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8264150" y="324128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58" name="CasellaDiTesto 57"/>
          <p:cNvSpPr txBox="1"/>
          <p:nvPr/>
        </p:nvSpPr>
        <p:spPr>
          <a:xfrm>
            <a:off x="10856438" y="4076395"/>
            <a:ext cx="276038" cy="369332"/>
          </a:xfrm>
          <a:prstGeom prst="rect">
            <a:avLst/>
          </a:prstGeom>
          <a:noFill/>
        </p:spPr>
        <p:txBody>
          <a:bodyPr wrap="none" rtlCol="0">
            <a:spAutoFit/>
          </a:bodyPr>
          <a:lstStyle/>
          <a:p>
            <a:r>
              <a:rPr lang="en-US" dirty="0"/>
              <a:t>z</a:t>
            </a:r>
          </a:p>
        </p:txBody>
      </p:sp>
      <p:grpSp>
        <p:nvGrpSpPr>
          <p:cNvPr id="60" name="Gruppo 59"/>
          <p:cNvGrpSpPr/>
          <p:nvPr/>
        </p:nvGrpSpPr>
        <p:grpSpPr>
          <a:xfrm>
            <a:off x="7644697" y="3885969"/>
            <a:ext cx="2021988" cy="796107"/>
            <a:chOff x="6593840" y="944837"/>
            <a:chExt cx="2021988" cy="796107"/>
          </a:xfrm>
        </p:grpSpPr>
        <p:sp>
          <p:nvSpPr>
            <p:cNvPr id="62" name="Figura a mano libera 6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Figura a mano libera 6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uppo 67"/>
          <p:cNvGrpSpPr/>
          <p:nvPr/>
        </p:nvGrpSpPr>
        <p:grpSpPr>
          <a:xfrm flipV="1">
            <a:off x="9666685" y="3876940"/>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5" name="Connettore 2 74"/>
          <p:cNvCxnSpPr/>
          <p:nvPr/>
        </p:nvCxnSpPr>
        <p:spPr>
          <a:xfrm>
            <a:off x="8893099" y="358321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4" name="CasellaDiTesto 83"/>
          <p:cNvSpPr txBox="1"/>
          <p:nvPr/>
        </p:nvSpPr>
        <p:spPr>
          <a:xfrm>
            <a:off x="8768206" y="3304004"/>
            <a:ext cx="1711494" cy="276999"/>
          </a:xfrm>
          <a:prstGeom prst="rect">
            <a:avLst/>
          </a:prstGeom>
          <a:noFill/>
        </p:spPr>
        <p:txBody>
          <a:bodyPr wrap="none" rtlCol="0">
            <a:spAutoFit/>
          </a:bodyPr>
          <a:lstStyle/>
          <a:p>
            <a:r>
              <a:rPr lang="en-US" sz="1200" dirty="0"/>
              <a:t>Direction of propagation</a:t>
            </a:r>
          </a:p>
        </p:txBody>
      </p:sp>
      <p:sp>
        <p:nvSpPr>
          <p:cNvPr id="103" name="CasellaDiTesto 102"/>
          <p:cNvSpPr txBox="1"/>
          <p:nvPr/>
        </p:nvSpPr>
        <p:spPr>
          <a:xfrm>
            <a:off x="3621433" y="5127015"/>
            <a:ext cx="3734027" cy="1384995"/>
          </a:xfrm>
          <a:prstGeom prst="rect">
            <a:avLst/>
          </a:prstGeom>
          <a:noFill/>
        </p:spPr>
        <p:txBody>
          <a:bodyPr wrap="square" rtlCol="0">
            <a:spAutoFit/>
          </a:bodyPr>
          <a:lstStyle/>
          <a:p>
            <a:pPr algn="just"/>
            <a:r>
              <a:rPr lang="en-US" sz="1400" dirty="0"/>
              <a:t>The </a:t>
            </a:r>
            <a:r>
              <a:rPr lang="en-US" sz="1400" b="1" dirty="0"/>
              <a:t>forward wave only contribute to the acceleration </a:t>
            </a:r>
            <a:r>
              <a:rPr lang="en-US" sz="1400" dirty="0"/>
              <a:t>(and does not give transverse effect). </a:t>
            </a:r>
          </a:p>
          <a:p>
            <a:pPr algn="just"/>
            <a:r>
              <a:rPr lang="en-US" sz="1400" dirty="0"/>
              <a:t>The </a:t>
            </a:r>
            <a:r>
              <a:rPr lang="en-US" sz="1400" b="1" dirty="0"/>
              <a:t>backward wave</a:t>
            </a:r>
            <a:r>
              <a:rPr lang="en-US" sz="1400" dirty="0"/>
              <a:t> does not contribute to the acceleration but generates an </a:t>
            </a:r>
            <a:r>
              <a:rPr lang="en-US" sz="1400" b="1" dirty="0"/>
              <a:t>oscillating transverse force </a:t>
            </a:r>
            <a:r>
              <a:rPr lang="en-US" sz="1400" dirty="0"/>
              <a:t>(</a:t>
            </a:r>
            <a:r>
              <a:rPr lang="en-US" sz="1400" dirty="0" err="1"/>
              <a:t>ponderomotive</a:t>
            </a:r>
            <a:r>
              <a:rPr lang="en-US" sz="1400" dirty="0"/>
              <a:t> force)</a:t>
            </a:r>
          </a:p>
        </p:txBody>
      </p:sp>
      <mc:AlternateContent xmlns:mc="http://schemas.openxmlformats.org/markup-compatibility/2006" xmlns:a14="http://schemas.microsoft.com/office/drawing/2010/main">
        <mc:Choice Requires="a14">
          <p:sp>
            <p:nvSpPr>
              <p:cNvPr id="104" name="Oggetto 103"/>
              <p:cNvSpPr txBox="1"/>
              <p:nvPr/>
            </p:nvSpPr>
            <p:spPr bwMode="auto">
              <a:xfrm>
                <a:off x="8940800" y="5316538"/>
                <a:ext cx="2208213" cy="673100"/>
              </a:xfrm>
              <a:prstGeom prst="rect">
                <a:avLst/>
              </a:prstGeom>
              <a:noFill/>
              <a:ln>
                <a:noFill/>
              </a:ln>
            </p:spPr>
            <p:txBody>
              <a:bodyPr>
                <a:normAutofit fontScale="77500" lnSpcReduction="20000"/>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𝐹</m:t>
                              </m:r>
                            </m:e>
                          </m:acc>
                        </m:e>
                        <m:sub>
                          <m:r>
                            <a:rPr lang="en-US" i="1">
                              <a:solidFill>
                                <a:srgbClr val="000000"/>
                              </a:solidFill>
                              <a:latin typeface="Cambria Math" panose="02040503050406030204" pitchFamily="18" charset="0"/>
                            </a:rPr>
                            <m:t>𝑟</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𝑟𝑞</m:t>
                      </m:r>
                      <m:f>
                        <m:fPr>
                          <m:ctrlPr>
                            <a:rPr lang="en-US" i="1">
                              <a:solidFill>
                                <a:srgbClr val="000000"/>
                              </a:solidFill>
                              <a:latin typeface="Cambria Math" panose="02040503050406030204" pitchFamily="18" charset="0"/>
                            </a:rPr>
                          </m:ctrlPr>
                        </m:fPr>
                        <m:num>
                          <m:sSubSup>
                            <m:sSubSupPr>
                              <m:ctrlPr>
                                <a:rPr lang="en-US" i="1">
                                  <a:solidFill>
                                    <a:srgbClr val="000000"/>
                                  </a:solidFill>
                                  <a:latin typeface="Cambria Math" panose="02040503050406030204" pitchFamily="18" charset="0"/>
                                </a:rPr>
                              </m:ctrlPr>
                            </m:sSubSup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up>
                              <m:r>
                                <a:rPr lang="en-US" i="1">
                                  <a:solidFill>
                                    <a:srgbClr val="000000"/>
                                  </a:solidFill>
                                  <a:latin typeface="Cambria Math" panose="02040503050406030204" pitchFamily="18" charset="0"/>
                                </a:rPr>
                                <m:t>2</m:t>
                              </m:r>
                            </m:sup>
                          </m:sSubSup>
                        </m:num>
                        <m:den>
                          <m:r>
                            <a:rPr lang="en-US" i="1">
                              <a:solidFill>
                                <a:srgbClr val="000000"/>
                              </a:solidFill>
                              <a:latin typeface="Cambria Math" panose="02040503050406030204" pitchFamily="18" charset="0"/>
                            </a:rPr>
                            <m:t>8</m:t>
                          </m:r>
                          <m:r>
                            <a:rPr lang="en-US" i="1">
                              <a:solidFill>
                                <a:srgbClr val="000000"/>
                              </a:solidFill>
                              <a:latin typeface="Cambria Math" panose="02040503050406030204" pitchFamily="18" charset="0"/>
                            </a:rPr>
                            <m:t>𝛾</m:t>
                          </m:r>
                          <m:f>
                            <m:fPr>
                              <m:type m:val="lin"/>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𝑚</m:t>
                                  </m:r>
                                </m:e>
                                <m:sub>
                                  <m:r>
                                    <a:rPr lang="en-US" i="1">
                                      <a:solidFill>
                                        <a:srgbClr val="000000"/>
                                      </a:solidFill>
                                      <a:latin typeface="Cambria Math" panose="02040503050406030204" pitchFamily="18" charset="0"/>
                                    </a:rPr>
                                    <m:t>0</m:t>
                                  </m:r>
                                </m:sub>
                              </m:sSub>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𝑐</m:t>
                                  </m:r>
                                </m:e>
                                <m:sup>
                                  <m:r>
                                    <a:rPr lang="en-US" i="1">
                                      <a:solidFill>
                                        <a:srgbClr val="000000"/>
                                      </a:solidFill>
                                      <a:latin typeface="Cambria Math" panose="02040503050406030204" pitchFamily="18" charset="0"/>
                                    </a:rPr>
                                    <m:t>2</m:t>
                                  </m:r>
                                </m:sup>
                              </m:sSup>
                            </m:num>
                            <m:den>
                              <m:r>
                                <a:rPr lang="en-US" i="1">
                                  <a:solidFill>
                                    <a:srgbClr val="000000"/>
                                  </a:solidFill>
                                  <a:latin typeface="Cambria Math" panose="02040503050406030204" pitchFamily="18" charset="0"/>
                                </a:rPr>
                                <m:t>𝑒</m:t>
                              </m:r>
                            </m:den>
                          </m:f>
                        </m:den>
                      </m:f>
                      <m:r>
                        <a:rPr lang="en-US" i="1">
                          <a:solidFill>
                            <a:srgbClr val="000000"/>
                          </a:solidFill>
                          <a:latin typeface="Cambria Math" panose="02040503050406030204" pitchFamily="18" charset="0"/>
                        </a:rPr>
                        <m:t>𝜂</m:t>
                      </m:r>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𝜑</m:t>
                          </m:r>
                        </m:e>
                      </m:d>
                    </m:oMath>
                  </m:oMathPara>
                </a14:m>
                <a:endParaRPr lang="en-US" dirty="0"/>
              </a:p>
            </p:txBody>
          </p:sp>
        </mc:Choice>
        <mc:Fallback xmlns="">
          <p:sp>
            <p:nvSpPr>
              <p:cNvPr id="104" name="Oggetto 103"/>
              <p:cNvSpPr txBox="1">
                <a:spLocks noRot="1" noChangeAspect="1" noMove="1" noResize="1" noEditPoints="1" noAdjustHandles="1" noChangeArrowheads="1" noChangeShapeType="1" noTextEdit="1"/>
              </p:cNvSpPr>
              <p:nvPr/>
            </p:nvSpPr>
            <p:spPr bwMode="auto">
              <a:xfrm>
                <a:off x="8940800" y="5316538"/>
                <a:ext cx="2208213" cy="673100"/>
              </a:xfrm>
              <a:prstGeom prst="rect">
                <a:avLst/>
              </a:prstGeom>
              <a:blipFill>
                <a:blip r:embed="rId3"/>
                <a:stretch>
                  <a:fillRect/>
                </a:stretch>
              </a:blipFill>
              <a:ln>
                <a:noFill/>
              </a:ln>
            </p:spPr>
            <p:txBody>
              <a:bodyPr/>
              <a:lstStyle/>
              <a:p>
                <a:r>
                  <a:rPr lang="en-US">
                    <a:noFill/>
                  </a:rPr>
                  <a:t> </a:t>
                </a:r>
              </a:p>
            </p:txBody>
          </p:sp>
        </mc:Fallback>
      </mc:AlternateContent>
      <p:sp>
        <p:nvSpPr>
          <p:cNvPr id="112" name="CasellaDiTesto 111"/>
          <p:cNvSpPr txBox="1"/>
          <p:nvPr/>
        </p:nvSpPr>
        <p:spPr>
          <a:xfrm>
            <a:off x="8801528" y="6142678"/>
            <a:ext cx="3390472" cy="523220"/>
          </a:xfrm>
          <a:prstGeom prst="rect">
            <a:avLst/>
          </a:prstGeom>
          <a:noFill/>
        </p:spPr>
        <p:txBody>
          <a:bodyPr wrap="square" rtlCol="0">
            <a:spAutoFit/>
          </a:bodyPr>
          <a:lstStyle/>
          <a:p>
            <a:pPr algn="just"/>
            <a:r>
              <a:rPr lang="it-IT" sz="1400" dirty="0"/>
              <a:t>With </a:t>
            </a:r>
            <a:r>
              <a:rPr lang="it-IT" sz="1400" dirty="0" err="1"/>
              <a:t>accelerating</a:t>
            </a:r>
            <a:r>
              <a:rPr lang="it-IT" sz="1400" dirty="0"/>
              <a:t> </a:t>
            </a:r>
            <a:r>
              <a:rPr lang="it-IT" sz="1400" dirty="0" err="1"/>
              <a:t>fileds</a:t>
            </a:r>
            <a:r>
              <a:rPr lang="it-IT" sz="1400" dirty="0"/>
              <a:t> of </a:t>
            </a:r>
            <a:r>
              <a:rPr lang="it-IT" sz="1400" dirty="0" err="1"/>
              <a:t>few</a:t>
            </a:r>
            <a:r>
              <a:rPr lang="it-IT" sz="1400" dirty="0"/>
              <a:t> </a:t>
            </a:r>
            <a:r>
              <a:rPr lang="it-IT" sz="1400" dirty="0" err="1"/>
              <a:t>tens</a:t>
            </a:r>
            <a:r>
              <a:rPr lang="it-IT" sz="1400" dirty="0"/>
              <a:t> of MV/m can </a:t>
            </a:r>
            <a:r>
              <a:rPr lang="it-IT" sz="1400" dirty="0" err="1"/>
              <a:t>easily</a:t>
            </a:r>
            <a:r>
              <a:rPr lang="it-IT" sz="1400" dirty="0"/>
              <a:t> </a:t>
            </a:r>
            <a:r>
              <a:rPr lang="it-IT" sz="1400" dirty="0" err="1"/>
              <a:t>reach</a:t>
            </a:r>
            <a:r>
              <a:rPr lang="it-IT" sz="1400" dirty="0"/>
              <a:t> the </a:t>
            </a:r>
            <a:r>
              <a:rPr lang="it-IT" sz="1400" dirty="0" err="1"/>
              <a:t>level</a:t>
            </a:r>
            <a:r>
              <a:rPr lang="it-IT" sz="1400" dirty="0"/>
              <a:t> of MV/m</a:t>
            </a:r>
            <a:r>
              <a:rPr lang="it-IT" sz="1400" baseline="30000" dirty="0"/>
              <a:t>2</a:t>
            </a:r>
          </a:p>
        </p:txBody>
      </p:sp>
      <p:graphicFrame>
        <p:nvGraphicFramePr>
          <p:cNvPr id="80" name="Object 3"/>
          <p:cNvGraphicFramePr>
            <a:graphicFrameLocks noChangeAspect="1"/>
          </p:cNvGraphicFramePr>
          <p:nvPr>
            <p:extLst>
              <p:ext uri="{D42A27DB-BD31-4B8C-83A1-F6EECF244321}">
                <p14:modId xmlns:p14="http://schemas.microsoft.com/office/powerpoint/2010/main" val="232973134"/>
              </p:ext>
            </p:extLst>
          </p:nvPr>
        </p:nvGraphicFramePr>
        <p:xfrm>
          <a:off x="4349588" y="1440072"/>
          <a:ext cx="2402572" cy="650767"/>
        </p:xfrm>
        <a:graphic>
          <a:graphicData uri="http://schemas.openxmlformats.org/presentationml/2006/ole">
            <mc:AlternateContent xmlns:mc="http://schemas.openxmlformats.org/markup-compatibility/2006">
              <mc:Choice xmlns:v="urn:schemas-microsoft-com:vml" Requires="v">
                <p:oleObj name="Equazione" r:id="rId4" imgW="1587240" imgH="431640" progId="Equation.3">
                  <p:embed/>
                </p:oleObj>
              </mc:Choice>
              <mc:Fallback>
                <p:oleObj name="Equazione" r:id="rId4" imgW="1587240" imgH="431640" progId="Equation.3">
                  <p:embed/>
                  <p:pic>
                    <p:nvPicPr>
                      <p:cNvPr id="80" name="Object 3"/>
                      <p:cNvPicPr>
                        <a:picLocks noChangeAspect="1" noChangeArrowheads="1"/>
                      </p:cNvPicPr>
                      <p:nvPr/>
                    </p:nvPicPr>
                    <p:blipFill>
                      <a:blip r:embed="rId5"/>
                      <a:srcRect/>
                      <a:stretch>
                        <a:fillRect/>
                      </a:stretch>
                    </p:blipFill>
                    <p:spPr bwMode="auto">
                      <a:xfrm>
                        <a:off x="4349588" y="1440072"/>
                        <a:ext cx="2402572" cy="650767"/>
                      </a:xfrm>
                      <a:prstGeom prst="rect">
                        <a:avLst/>
                      </a:prstGeom>
                      <a:noFill/>
                    </p:spPr>
                  </p:pic>
                </p:oleObj>
              </mc:Fallback>
            </mc:AlternateContent>
          </a:graphicData>
        </a:graphic>
      </p:graphicFrame>
      <p:sp>
        <p:nvSpPr>
          <p:cNvPr id="59" name="Freccia a destra 58"/>
          <p:cNvSpPr/>
          <p:nvPr/>
        </p:nvSpPr>
        <p:spPr>
          <a:xfrm>
            <a:off x="4009621" y="1254726"/>
            <a:ext cx="275242" cy="439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7" name="Connettore 2 66"/>
          <p:cNvCxnSpPr>
            <a:cxnSpLocks/>
          </p:cNvCxnSpPr>
          <p:nvPr/>
        </p:nvCxnSpPr>
        <p:spPr>
          <a:xfrm flipH="1">
            <a:off x="5161242" y="1194099"/>
            <a:ext cx="249854" cy="3449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CasellaDiTesto 75"/>
          <p:cNvSpPr txBox="1"/>
          <p:nvPr/>
        </p:nvSpPr>
        <p:spPr>
          <a:xfrm>
            <a:off x="4474808" y="690496"/>
            <a:ext cx="2412097" cy="523220"/>
          </a:xfrm>
          <a:prstGeom prst="rect">
            <a:avLst/>
          </a:prstGeom>
          <a:noFill/>
        </p:spPr>
        <p:txBody>
          <a:bodyPr wrap="square" rtlCol="0">
            <a:spAutoFit/>
          </a:bodyPr>
          <a:lstStyle/>
          <a:p>
            <a:pPr algn="just"/>
            <a:r>
              <a:rPr lang="it-IT" sz="1400" dirty="0"/>
              <a:t>The </a:t>
            </a:r>
            <a:r>
              <a:rPr lang="it-IT" sz="1400" dirty="0" err="1"/>
              <a:t>Lorentz</a:t>
            </a:r>
            <a:r>
              <a:rPr lang="it-IT" sz="1400" dirty="0"/>
              <a:t> force </a:t>
            </a:r>
            <a:r>
              <a:rPr lang="it-IT" sz="1400" dirty="0" err="1"/>
              <a:t>is</a:t>
            </a:r>
            <a:r>
              <a:rPr lang="it-IT" sz="1400" dirty="0"/>
              <a:t> linear with the </a:t>
            </a:r>
            <a:r>
              <a:rPr lang="it-IT" sz="1400" dirty="0" err="1"/>
              <a:t>particle</a:t>
            </a:r>
            <a:r>
              <a:rPr lang="it-IT" sz="1400" dirty="0"/>
              <a:t> </a:t>
            </a:r>
            <a:r>
              <a:rPr lang="it-IT" sz="1400" dirty="0" err="1"/>
              <a:t>dispacemement</a:t>
            </a:r>
            <a:endParaRPr lang="it-IT" sz="1400" dirty="0"/>
          </a:p>
        </p:txBody>
      </p:sp>
      <p:sp>
        <p:nvSpPr>
          <p:cNvPr id="81" name="CasellaDiTesto 80"/>
          <p:cNvSpPr txBox="1"/>
          <p:nvPr/>
        </p:nvSpPr>
        <p:spPr>
          <a:xfrm>
            <a:off x="8462842" y="395036"/>
            <a:ext cx="1426801" cy="369332"/>
          </a:xfrm>
          <a:prstGeom prst="rect">
            <a:avLst/>
          </a:prstGeom>
          <a:noFill/>
        </p:spPr>
        <p:txBody>
          <a:bodyPr wrap="none" rtlCol="0">
            <a:spAutoFit/>
          </a:bodyPr>
          <a:lstStyle/>
          <a:p>
            <a:r>
              <a:rPr lang="it-IT" b="1" dirty="0"/>
              <a:t>MECHANISM</a:t>
            </a:r>
          </a:p>
        </p:txBody>
      </p:sp>
      <mc:AlternateContent xmlns:mc="http://schemas.openxmlformats.org/markup-compatibility/2006" xmlns:a14="http://schemas.microsoft.com/office/drawing/2010/main">
        <mc:Choice Requires="a14">
          <p:sp>
            <p:nvSpPr>
              <p:cNvPr id="90" name="Object 3"/>
              <p:cNvSpPr txBox="1"/>
              <p:nvPr/>
            </p:nvSpPr>
            <p:spPr bwMode="auto">
              <a:xfrm>
                <a:off x="9020175" y="977900"/>
                <a:ext cx="2474909" cy="57785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1400" i="1" smtClean="0">
                              <a:solidFill>
                                <a:srgbClr val="000000"/>
                              </a:solidFill>
                              <a:latin typeface="Cambria Math" panose="02040503050406030204" pitchFamily="18" charset="0"/>
                            </a:rPr>
                          </m:ctrlPr>
                        </m:accPr>
                        <m:e>
                          <m:r>
                            <a:rPr lang="en-US" sz="1400" i="1">
                              <a:solidFill>
                                <a:srgbClr val="000000"/>
                              </a:solidFill>
                              <a:latin typeface="Cambria Math" panose="02040503050406030204" pitchFamily="18" charset="0"/>
                            </a:rPr>
                            <m:t>𝑟</m:t>
                          </m:r>
                        </m:e>
                      </m:acc>
                      <m:r>
                        <a:rPr lang="en-US" sz="1400" i="1">
                          <a:solidFill>
                            <a:srgbClr val="000000"/>
                          </a:solidFill>
                          <a:latin typeface="Cambria Math" panose="02040503050406030204" pitchFamily="18" charset="0"/>
                        </a:rPr>
                        <m:t>=</m:t>
                      </m:r>
                      <m:f>
                        <m:fPr>
                          <m:ctrlPr>
                            <a:rPr lang="en-US" sz="1400" i="1">
                              <a:solidFill>
                                <a:srgbClr val="000000"/>
                              </a:solidFill>
                              <a:latin typeface="Cambria Math" panose="02040503050406030204" pitchFamily="18" charset="0"/>
                            </a:rPr>
                          </m:ctrlPr>
                        </m:fPr>
                        <m:num>
                          <m:r>
                            <a:rPr lang="en-US" sz="1400" i="1">
                              <a:solidFill>
                                <a:srgbClr val="000000"/>
                              </a:solidFill>
                              <a:latin typeface="Cambria Math" panose="02040503050406030204" pitchFamily="18" charset="0"/>
                            </a:rPr>
                            <m:t>1</m:t>
                          </m:r>
                        </m:num>
                        <m:den>
                          <m:r>
                            <a:rPr lang="en-US" sz="1400" i="1">
                              <a:solidFill>
                                <a:srgbClr val="000000"/>
                              </a:solidFill>
                              <a:latin typeface="Cambria Math" panose="02040503050406030204" pitchFamily="18" charset="0"/>
                            </a:rPr>
                            <m:t>𝛾</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𝑚</m:t>
                              </m:r>
                            </m:e>
                            <m:sub>
                              <m:r>
                                <a:rPr lang="en-US" sz="1400" i="1">
                                  <a:solidFill>
                                    <a:srgbClr val="000000"/>
                                  </a:solidFill>
                                  <a:latin typeface="Cambria Math" panose="02040503050406030204" pitchFamily="18" charset="0"/>
                                </a:rPr>
                                <m:t>0</m:t>
                              </m:r>
                            </m:sub>
                          </m:sSub>
                        </m:den>
                      </m:f>
                      <m:r>
                        <a:rPr lang="en-US" sz="1400" i="1">
                          <a:solidFill>
                            <a:srgbClr val="000000"/>
                          </a:solidFill>
                          <a:latin typeface="Cambria Math" panose="02040503050406030204" pitchFamily="18" charset="0"/>
                        </a:rPr>
                        <m:t>𝑟</m:t>
                      </m:r>
                      <m:nary>
                        <m:naryPr>
                          <m:chr m:val="∑"/>
                          <m:supHide m:val="on"/>
                          <m:ctrlPr>
                            <a:rPr lang="en-US" sz="1400" i="1">
                              <a:solidFill>
                                <a:srgbClr val="000000"/>
                              </a:solidFill>
                              <a:latin typeface="Cambria Math" panose="02040503050406030204" pitchFamily="18" charset="0"/>
                            </a:rPr>
                          </m:ctrlPr>
                        </m:naryPr>
                        <m:sub>
                          <m:r>
                            <a:rPr lang="en-US" sz="1400" i="1">
                              <a:solidFill>
                                <a:srgbClr val="000000"/>
                              </a:solidFill>
                              <a:latin typeface="Cambria Math" panose="02040503050406030204" pitchFamily="18" charset="0"/>
                            </a:rPr>
                            <m:t>𝑛</m:t>
                          </m:r>
                        </m:sub>
                        <m:sup/>
                        <m:e>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𝑎</m:t>
                              </m:r>
                            </m:e>
                            <m:sub>
                              <m:r>
                                <a:rPr lang="en-US" sz="1400" i="1">
                                  <a:solidFill>
                                    <a:srgbClr val="000000"/>
                                  </a:solidFill>
                                  <a:latin typeface="Cambria Math" panose="02040503050406030204" pitchFamily="18" charset="0"/>
                                </a:rPr>
                                <m:t>𝑛</m:t>
                              </m:r>
                            </m:sub>
                          </m:sSub>
                        </m:e>
                      </m:nary>
                      <m:func>
                        <m:funcPr>
                          <m:ctrlPr>
                            <a:rPr lang="en-US" sz="1400" i="1">
                              <a:solidFill>
                                <a:srgbClr val="000000"/>
                              </a:solidFill>
                              <a:latin typeface="Cambria Math" panose="02040503050406030204" pitchFamily="18" charset="0"/>
                            </a:rPr>
                          </m:ctrlPr>
                        </m:funcPr>
                        <m:fName>
                          <m:r>
                            <m:rPr>
                              <m:sty m:val="p"/>
                            </m:rPr>
                            <a:rPr lang="en-US" sz="1400" i="0">
                              <a:solidFill>
                                <a:srgbClr val="000000"/>
                              </a:solidFill>
                              <a:latin typeface="Cambria Math" panose="02040503050406030204" pitchFamily="18" charset="0"/>
                            </a:rPr>
                            <m:t>cos</m:t>
                          </m:r>
                        </m:fName>
                        <m:e>
                          <m:d>
                            <m:dPr>
                              <m:ctrlPr>
                                <a:rPr lang="en-US" sz="1400" i="1">
                                  <a:solidFill>
                                    <a:srgbClr val="000000"/>
                                  </a:solidFill>
                                  <a:latin typeface="Cambria Math" panose="02040503050406030204" pitchFamily="18" charset="0"/>
                                </a:rPr>
                              </m:ctrlPr>
                            </m:dPr>
                            <m:e>
                              <m:r>
                                <a:rPr lang="en-US" sz="1400" i="1">
                                  <a:solidFill>
                                    <a:srgbClr val="000000"/>
                                  </a:solidFill>
                                  <a:latin typeface="Cambria Math" panose="02040503050406030204" pitchFamily="18" charset="0"/>
                                </a:rPr>
                                <m:t>𝑛</m:t>
                              </m:r>
                              <m:sSub>
                                <m:sSubPr>
                                  <m:ctrlPr>
                                    <a:rPr lang="en-US" sz="1400" i="1" smtClean="0">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𝜔</m:t>
                                  </m:r>
                                </m:e>
                                <m:sub>
                                  <m:r>
                                    <a:rPr lang="it-IT" sz="1400" b="0" i="1" smtClean="0">
                                      <a:solidFill>
                                        <a:srgbClr val="000000"/>
                                      </a:solidFill>
                                      <a:latin typeface="Cambria Math" panose="02040503050406030204" pitchFamily="18" charset="0"/>
                                    </a:rPr>
                                    <m:t>𝑅𝐹</m:t>
                                  </m:r>
                                </m:sub>
                              </m:sSub>
                              <m:r>
                                <a:rPr lang="en-US" sz="1400" i="1">
                                  <a:solidFill>
                                    <a:srgbClr val="000000"/>
                                  </a:solidFill>
                                  <a:latin typeface="Cambria Math" panose="02040503050406030204" pitchFamily="18" charset="0"/>
                                </a:rPr>
                                <m:t>𝑡</m:t>
                              </m:r>
                            </m:e>
                          </m:d>
                        </m:e>
                      </m:func>
                    </m:oMath>
                  </m:oMathPara>
                </a14:m>
                <a:endParaRPr lang="en-US" sz="1400" dirty="0"/>
              </a:p>
            </p:txBody>
          </p:sp>
        </mc:Choice>
        <mc:Fallback xmlns="">
          <p:sp>
            <p:nvSpPr>
              <p:cNvPr id="90" name="Object 3"/>
              <p:cNvSpPr txBox="1">
                <a:spLocks noRot="1" noChangeAspect="1" noMove="1" noResize="1" noEditPoints="1" noAdjustHandles="1" noChangeArrowheads="1" noChangeShapeType="1" noTextEdit="1"/>
              </p:cNvSpPr>
              <p:nvPr/>
            </p:nvSpPr>
            <p:spPr bwMode="auto">
              <a:xfrm>
                <a:off x="9020175" y="977900"/>
                <a:ext cx="2474909" cy="577850"/>
              </a:xfrm>
              <a:prstGeom prst="rect">
                <a:avLst/>
              </a:prstGeom>
              <a:blipFill>
                <a:blip r:embed="rId7"/>
                <a:stretch>
                  <a:fillRect t="-123158" b="-183158"/>
                </a:stretch>
              </a:blipFill>
            </p:spPr>
            <p:txBody>
              <a:bodyPr/>
              <a:lstStyle/>
              <a:p>
                <a:r>
                  <a:rPr lang="en-US">
                    <a:noFill/>
                  </a:rPr>
                  <a:t> </a:t>
                </a:r>
              </a:p>
            </p:txBody>
          </p:sp>
        </mc:Fallback>
      </mc:AlternateContent>
      <p:sp>
        <p:nvSpPr>
          <p:cNvPr id="91" name="CasellaDiTesto 90"/>
          <p:cNvSpPr txBox="1"/>
          <p:nvPr/>
        </p:nvSpPr>
        <p:spPr>
          <a:xfrm>
            <a:off x="8571185" y="679493"/>
            <a:ext cx="3177590" cy="307777"/>
          </a:xfrm>
          <a:prstGeom prst="rect">
            <a:avLst/>
          </a:prstGeom>
          <a:noFill/>
        </p:spPr>
        <p:txBody>
          <a:bodyPr wrap="square" rtlCol="0">
            <a:spAutoFit/>
          </a:bodyPr>
          <a:lstStyle/>
          <a:p>
            <a:pPr algn="just"/>
            <a:r>
              <a:rPr lang="it-IT" sz="1400" b="1" dirty="0" err="1"/>
              <a:t>Transverse</a:t>
            </a:r>
            <a:r>
              <a:rPr lang="it-IT" sz="1400" b="1" dirty="0"/>
              <a:t> </a:t>
            </a:r>
            <a:r>
              <a:rPr lang="it-IT" sz="1400" b="1" dirty="0" err="1"/>
              <a:t>equation</a:t>
            </a:r>
            <a:r>
              <a:rPr lang="it-IT" sz="1400" b="1" dirty="0"/>
              <a:t> of </a:t>
            </a:r>
            <a:r>
              <a:rPr lang="it-IT" sz="1400" b="1" dirty="0" err="1"/>
              <a:t>motion</a:t>
            </a:r>
            <a:r>
              <a:rPr lang="it-IT" sz="1400" b="1" dirty="0"/>
              <a:t> (</a:t>
            </a:r>
            <a:r>
              <a:rPr lang="it-IT" sz="1400" b="1" dirty="0" err="1"/>
              <a:t>a</a:t>
            </a:r>
            <a:r>
              <a:rPr lang="it-IT" sz="1400" b="1" baseline="-25000" dirty="0" err="1"/>
              <a:t>r</a:t>
            </a:r>
            <a:r>
              <a:rPr lang="it-IT" sz="1400" b="1" dirty="0"/>
              <a:t>=</a:t>
            </a:r>
            <a:r>
              <a:rPr lang="it-IT" sz="1400" b="1" dirty="0" err="1"/>
              <a:t>F</a:t>
            </a:r>
            <a:r>
              <a:rPr lang="it-IT" sz="1400" b="1" baseline="-25000" dirty="0" err="1"/>
              <a:t>r</a:t>
            </a:r>
            <a:r>
              <a:rPr lang="it-IT" sz="1400" b="1" dirty="0"/>
              <a:t>/m)</a:t>
            </a:r>
          </a:p>
        </p:txBody>
      </p:sp>
      <p:cxnSp>
        <p:nvCxnSpPr>
          <p:cNvPr id="93" name="Connettore 2 92"/>
          <p:cNvCxnSpPr>
            <a:cxnSpLocks/>
          </p:cNvCxnSpPr>
          <p:nvPr/>
        </p:nvCxnSpPr>
        <p:spPr>
          <a:xfrm flipH="1" flipV="1">
            <a:off x="10186207" y="1406298"/>
            <a:ext cx="219573" cy="15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10037930" y="1557317"/>
            <a:ext cx="1207382" cy="307777"/>
          </a:xfrm>
          <a:prstGeom prst="rect">
            <a:avLst/>
          </a:prstGeom>
          <a:noFill/>
        </p:spPr>
        <p:txBody>
          <a:bodyPr wrap="none" rtlCol="0">
            <a:spAutoFit/>
          </a:bodyPr>
          <a:lstStyle/>
          <a:p>
            <a:r>
              <a:rPr lang="it-IT" sz="1400" dirty="0"/>
              <a:t>RF </a:t>
            </a:r>
            <a:r>
              <a:rPr lang="it-IT" sz="1400" dirty="0" err="1"/>
              <a:t>harmonics</a:t>
            </a:r>
            <a:endParaRPr lang="it-IT" sz="1400" dirty="0"/>
          </a:p>
        </p:txBody>
      </p:sp>
      <p:cxnSp>
        <p:nvCxnSpPr>
          <p:cNvPr id="97" name="Connettore 2 96"/>
          <p:cNvCxnSpPr/>
          <p:nvPr/>
        </p:nvCxnSpPr>
        <p:spPr>
          <a:xfrm>
            <a:off x="8729607" y="3087802"/>
            <a:ext cx="27654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p:nvPr/>
        </p:nvCxnSpPr>
        <p:spPr>
          <a:xfrm flipH="1" flipV="1">
            <a:off x="8729607" y="2139820"/>
            <a:ext cx="5892" cy="947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Figura a mano libera 99"/>
          <p:cNvSpPr/>
          <p:nvPr/>
        </p:nvSpPr>
        <p:spPr>
          <a:xfrm>
            <a:off x="8731556" y="2290117"/>
            <a:ext cx="1876671" cy="544137"/>
          </a:xfrm>
          <a:custGeom>
            <a:avLst/>
            <a:gdLst>
              <a:gd name="connsiteX0" fmla="*/ 0 w 1425678"/>
              <a:gd name="connsiteY0" fmla="*/ 120927 h 544137"/>
              <a:gd name="connsiteX1" fmla="*/ 167149 w 1425678"/>
              <a:gd name="connsiteY1" fmla="*/ 2940 h 544137"/>
              <a:gd name="connsiteX2" fmla="*/ 255639 w 1425678"/>
              <a:gd name="connsiteY2" fmla="*/ 229082 h 544137"/>
              <a:gd name="connsiteX3" fmla="*/ 452284 w 1425678"/>
              <a:gd name="connsiteY3" fmla="*/ 61933 h 544137"/>
              <a:gd name="connsiteX4" fmla="*/ 530942 w 1425678"/>
              <a:gd name="connsiteY4" fmla="*/ 288075 h 544137"/>
              <a:gd name="connsiteX5" fmla="*/ 707923 w 1425678"/>
              <a:gd name="connsiteY5" fmla="*/ 140591 h 544137"/>
              <a:gd name="connsiteX6" fmla="*/ 796413 w 1425678"/>
              <a:gd name="connsiteY6" fmla="*/ 366733 h 544137"/>
              <a:gd name="connsiteX7" fmla="*/ 953729 w 1425678"/>
              <a:gd name="connsiteY7" fmla="*/ 238914 h 544137"/>
              <a:gd name="connsiteX8" fmla="*/ 1032387 w 1425678"/>
              <a:gd name="connsiteY8" fmla="*/ 415895 h 544137"/>
              <a:gd name="connsiteX9" fmla="*/ 1170039 w 1425678"/>
              <a:gd name="connsiteY9" fmla="*/ 356901 h 544137"/>
              <a:gd name="connsiteX10" fmla="*/ 1209368 w 1425678"/>
              <a:gd name="connsiteY10" fmla="*/ 474888 h 544137"/>
              <a:gd name="connsiteX11" fmla="*/ 1347020 w 1425678"/>
              <a:gd name="connsiteY11" fmla="*/ 474888 h 544137"/>
              <a:gd name="connsiteX12" fmla="*/ 1406013 w 1425678"/>
              <a:gd name="connsiteY12" fmla="*/ 533882 h 544137"/>
              <a:gd name="connsiteX13" fmla="*/ 1425678 w 1425678"/>
              <a:gd name="connsiteY13" fmla="*/ 543714 h 54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5678" h="544137">
                <a:moveTo>
                  <a:pt x="0" y="120927"/>
                </a:moveTo>
                <a:cubicBezTo>
                  <a:pt x="62271" y="52920"/>
                  <a:pt x="124543" y="-15086"/>
                  <a:pt x="167149" y="2940"/>
                </a:cubicBezTo>
                <a:cubicBezTo>
                  <a:pt x="209755" y="20966"/>
                  <a:pt x="208116" y="219250"/>
                  <a:pt x="255639" y="229082"/>
                </a:cubicBezTo>
                <a:cubicBezTo>
                  <a:pt x="303162" y="238914"/>
                  <a:pt x="406400" y="52101"/>
                  <a:pt x="452284" y="61933"/>
                </a:cubicBezTo>
                <a:cubicBezTo>
                  <a:pt x="498168" y="71765"/>
                  <a:pt x="488336" y="274965"/>
                  <a:pt x="530942" y="288075"/>
                </a:cubicBezTo>
                <a:cubicBezTo>
                  <a:pt x="573548" y="301185"/>
                  <a:pt x="663678" y="127481"/>
                  <a:pt x="707923" y="140591"/>
                </a:cubicBezTo>
                <a:cubicBezTo>
                  <a:pt x="752168" y="153701"/>
                  <a:pt x="755445" y="350346"/>
                  <a:pt x="796413" y="366733"/>
                </a:cubicBezTo>
                <a:cubicBezTo>
                  <a:pt x="837381" y="383120"/>
                  <a:pt x="914400" y="230720"/>
                  <a:pt x="953729" y="238914"/>
                </a:cubicBezTo>
                <a:cubicBezTo>
                  <a:pt x="993058" y="247108"/>
                  <a:pt x="996335" y="396231"/>
                  <a:pt x="1032387" y="415895"/>
                </a:cubicBezTo>
                <a:cubicBezTo>
                  <a:pt x="1068439" y="435559"/>
                  <a:pt x="1140542" y="347069"/>
                  <a:pt x="1170039" y="356901"/>
                </a:cubicBezTo>
                <a:cubicBezTo>
                  <a:pt x="1199536" y="366733"/>
                  <a:pt x="1179871" y="455224"/>
                  <a:pt x="1209368" y="474888"/>
                </a:cubicBezTo>
                <a:cubicBezTo>
                  <a:pt x="1238865" y="494552"/>
                  <a:pt x="1314246" y="465056"/>
                  <a:pt x="1347020" y="474888"/>
                </a:cubicBezTo>
                <a:cubicBezTo>
                  <a:pt x="1379794" y="484720"/>
                  <a:pt x="1392903" y="522411"/>
                  <a:pt x="1406013" y="533882"/>
                </a:cubicBezTo>
                <a:cubicBezTo>
                  <a:pt x="1419123" y="545353"/>
                  <a:pt x="1422400" y="544533"/>
                  <a:pt x="1425678" y="54371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1" name="CasellaDiTesto 100"/>
          <p:cNvSpPr txBox="1"/>
          <p:nvPr/>
        </p:nvSpPr>
        <p:spPr>
          <a:xfrm>
            <a:off x="11204549" y="2675069"/>
            <a:ext cx="276038" cy="369332"/>
          </a:xfrm>
          <a:prstGeom prst="rect">
            <a:avLst/>
          </a:prstGeom>
          <a:noFill/>
        </p:spPr>
        <p:txBody>
          <a:bodyPr wrap="none" rtlCol="0">
            <a:spAutoFit/>
          </a:bodyPr>
          <a:lstStyle/>
          <a:p>
            <a:r>
              <a:rPr lang="it-IT" dirty="0"/>
              <a:t>z</a:t>
            </a:r>
          </a:p>
        </p:txBody>
      </p:sp>
      <p:sp>
        <p:nvSpPr>
          <p:cNvPr id="107" name="CasellaDiTesto 106"/>
          <p:cNvSpPr txBox="1"/>
          <p:nvPr/>
        </p:nvSpPr>
        <p:spPr>
          <a:xfrm>
            <a:off x="8438777" y="2051699"/>
            <a:ext cx="264816" cy="369332"/>
          </a:xfrm>
          <a:prstGeom prst="rect">
            <a:avLst/>
          </a:prstGeom>
          <a:noFill/>
        </p:spPr>
        <p:txBody>
          <a:bodyPr wrap="none" rtlCol="0">
            <a:spAutoFit/>
          </a:bodyPr>
          <a:lstStyle/>
          <a:p>
            <a:r>
              <a:rPr lang="it-IT" dirty="0"/>
              <a:t>r</a:t>
            </a:r>
          </a:p>
        </p:txBody>
      </p:sp>
      <p:sp>
        <p:nvSpPr>
          <p:cNvPr id="102" name="Freccia in giù 101"/>
          <p:cNvSpPr/>
          <p:nvPr/>
        </p:nvSpPr>
        <p:spPr>
          <a:xfrm>
            <a:off x="9626020" y="1781794"/>
            <a:ext cx="396110" cy="4107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5" name="CasellaDiTesto 104"/>
          <p:cNvSpPr txBox="1"/>
          <p:nvPr/>
        </p:nvSpPr>
        <p:spPr>
          <a:xfrm>
            <a:off x="5730460" y="2387537"/>
            <a:ext cx="2947584" cy="307777"/>
          </a:xfrm>
          <a:prstGeom prst="rect">
            <a:avLst/>
          </a:prstGeom>
          <a:noFill/>
        </p:spPr>
        <p:txBody>
          <a:bodyPr wrap="square" rtlCol="0">
            <a:spAutoFit/>
          </a:bodyPr>
          <a:lstStyle/>
          <a:p>
            <a:pPr algn="just"/>
            <a:r>
              <a:rPr lang="it-IT" sz="1400" dirty="0" err="1"/>
              <a:t>This</a:t>
            </a:r>
            <a:r>
              <a:rPr lang="it-IT" sz="1400" dirty="0"/>
              <a:t> generate a global </a:t>
            </a:r>
            <a:r>
              <a:rPr lang="it-IT" sz="1400" dirty="0" err="1"/>
              <a:t>focusing</a:t>
            </a:r>
            <a:r>
              <a:rPr lang="it-IT" sz="1400" dirty="0"/>
              <a:t> force</a:t>
            </a:r>
          </a:p>
        </p:txBody>
      </p:sp>
      <p:sp>
        <p:nvSpPr>
          <p:cNvPr id="108" name="Ovale 107"/>
          <p:cNvSpPr/>
          <p:nvPr/>
        </p:nvSpPr>
        <p:spPr>
          <a:xfrm>
            <a:off x="8663958" y="2389047"/>
            <a:ext cx="121227" cy="1216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1" name="CasellaDiTesto 110"/>
          <p:cNvSpPr txBox="1"/>
          <p:nvPr/>
        </p:nvSpPr>
        <p:spPr>
          <a:xfrm>
            <a:off x="579949" y="2600813"/>
            <a:ext cx="2745435" cy="923330"/>
          </a:xfrm>
          <a:prstGeom prst="rect">
            <a:avLst/>
          </a:prstGeom>
          <a:noFill/>
        </p:spPr>
        <p:txBody>
          <a:bodyPr wrap="square" rtlCol="0">
            <a:spAutoFit/>
          </a:bodyPr>
          <a:lstStyle/>
          <a:p>
            <a:pPr algn="ctr"/>
            <a:r>
              <a:rPr lang="it-IT" b="1" dirty="0"/>
              <a:t>NON-SYNCHRONOUS RF HARMONICS: SIMPLE CASE OF SW STRUCTURE</a:t>
            </a:r>
          </a:p>
        </p:txBody>
      </p:sp>
      <p:sp>
        <p:nvSpPr>
          <p:cNvPr id="114" name="Freccia a destra 113"/>
          <p:cNvSpPr/>
          <p:nvPr/>
        </p:nvSpPr>
        <p:spPr>
          <a:xfrm>
            <a:off x="3728592" y="4279350"/>
            <a:ext cx="2356038" cy="503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0" name="CasellaDiTesto 109"/>
          <p:cNvSpPr txBox="1"/>
          <p:nvPr/>
        </p:nvSpPr>
        <p:spPr>
          <a:xfrm>
            <a:off x="8911651" y="4960086"/>
            <a:ext cx="2108078" cy="338554"/>
          </a:xfrm>
          <a:prstGeom prst="rect">
            <a:avLst/>
          </a:prstGeom>
          <a:noFill/>
        </p:spPr>
        <p:txBody>
          <a:bodyPr wrap="none" rtlCol="0">
            <a:spAutoFit/>
          </a:bodyPr>
          <a:lstStyle/>
          <a:p>
            <a:r>
              <a:rPr lang="it-IT" sz="1600" b="1" dirty="0" err="1"/>
              <a:t>Average</a:t>
            </a:r>
            <a:r>
              <a:rPr lang="it-IT" sz="1600" b="1" dirty="0"/>
              <a:t> </a:t>
            </a:r>
            <a:r>
              <a:rPr lang="it-IT" sz="1600" b="1" dirty="0" err="1"/>
              <a:t>focusing</a:t>
            </a:r>
            <a:r>
              <a:rPr lang="it-IT" sz="1600" b="1" dirty="0"/>
              <a:t> force</a:t>
            </a:r>
          </a:p>
        </p:txBody>
      </p:sp>
      <p:sp>
        <p:nvSpPr>
          <p:cNvPr id="54" name="CasellaDiTesto 53"/>
          <p:cNvSpPr txBox="1"/>
          <p:nvPr/>
        </p:nvSpPr>
        <p:spPr>
          <a:xfrm>
            <a:off x="9713344" y="2289867"/>
            <a:ext cx="1296381" cy="276999"/>
          </a:xfrm>
          <a:prstGeom prst="rect">
            <a:avLst/>
          </a:prstGeom>
          <a:noFill/>
        </p:spPr>
        <p:txBody>
          <a:bodyPr wrap="none" rtlCol="0">
            <a:spAutoFit/>
          </a:bodyPr>
          <a:lstStyle/>
          <a:p>
            <a:r>
              <a:rPr lang="it-IT" sz="1200" dirty="0" err="1"/>
              <a:t>Particle</a:t>
            </a:r>
            <a:r>
              <a:rPr lang="it-IT" sz="1200" dirty="0"/>
              <a:t> </a:t>
            </a:r>
            <a:r>
              <a:rPr lang="it-IT" sz="1200" dirty="0" err="1"/>
              <a:t>trajectory</a:t>
            </a:r>
            <a:endParaRPr lang="it-IT" sz="1200" dirty="0"/>
          </a:p>
        </p:txBody>
      </p:sp>
      <p:sp>
        <p:nvSpPr>
          <p:cNvPr id="9" name="Parentesi graffa aperta 8"/>
          <p:cNvSpPr/>
          <p:nvPr/>
        </p:nvSpPr>
        <p:spPr>
          <a:xfrm rot="16200000">
            <a:off x="10117452" y="5566886"/>
            <a:ext cx="293964" cy="94538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9" name="Freccia a destra 68"/>
          <p:cNvSpPr/>
          <p:nvPr/>
        </p:nvSpPr>
        <p:spPr>
          <a:xfrm>
            <a:off x="7159330" y="1052652"/>
            <a:ext cx="1551104" cy="439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2826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fade">
                                      <p:cBhvr>
                                        <p:cTn id="16" dur="500"/>
                                        <p:tgtEl>
                                          <p:spTgt spid="7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fade">
                                      <p:cBhvr>
                                        <p:cTn id="22" dur="500"/>
                                        <p:tgtEl>
                                          <p:spTgt spid="91"/>
                                        </p:tgtEl>
                                      </p:cBhvr>
                                    </p:animEffect>
                                  </p:childTnLst>
                                </p:cTn>
                              </p:par>
                              <p:par>
                                <p:cTn id="23" presetID="10" presetClass="entr" presetSubtype="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fade">
                                      <p:cBhvr>
                                        <p:cTn id="33" dur="500"/>
                                        <p:tgtEl>
                                          <p:spTgt spid="97"/>
                                        </p:tgtEl>
                                      </p:cBhvr>
                                    </p:animEffect>
                                  </p:childTnLst>
                                </p:cTn>
                              </p:par>
                              <p:par>
                                <p:cTn id="34" presetID="10" presetClass="entr" presetSubtype="0" fill="hold" nodeType="withEffect">
                                  <p:stCondLst>
                                    <p:cond delay="0"/>
                                  </p:stCondLst>
                                  <p:childTnLst>
                                    <p:set>
                                      <p:cBhvr>
                                        <p:cTn id="35" dur="1" fill="hold">
                                          <p:stCondLst>
                                            <p:cond delay="0"/>
                                          </p:stCondLst>
                                        </p:cTn>
                                        <p:tgtEl>
                                          <p:spTgt spid="99"/>
                                        </p:tgtEl>
                                        <p:attrNameLst>
                                          <p:attrName>style.visibility</p:attrName>
                                        </p:attrNameLst>
                                      </p:cBhvr>
                                      <p:to>
                                        <p:strVal val="visible"/>
                                      </p:to>
                                    </p:set>
                                    <p:animEffect transition="in" filter="fade">
                                      <p:cBhvr>
                                        <p:cTn id="36" dur="500"/>
                                        <p:tgtEl>
                                          <p:spTgt spid="9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0"/>
                                        </p:tgtEl>
                                        <p:attrNameLst>
                                          <p:attrName>style.visibility</p:attrName>
                                        </p:attrNameLst>
                                      </p:cBhvr>
                                      <p:to>
                                        <p:strVal val="visible"/>
                                      </p:to>
                                    </p:set>
                                    <p:animEffect transition="in" filter="fade">
                                      <p:cBhvr>
                                        <p:cTn id="39" dur="500"/>
                                        <p:tgtEl>
                                          <p:spTgt spid="10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fade">
                                      <p:cBhvr>
                                        <p:cTn id="42" dur="500"/>
                                        <p:tgtEl>
                                          <p:spTgt spid="10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fade">
                                      <p:cBhvr>
                                        <p:cTn id="48" dur="500"/>
                                        <p:tgtEl>
                                          <p:spTgt spid="10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Effect transition="in" filter="fade">
                                      <p:cBhvr>
                                        <p:cTn id="54" dur="500"/>
                                        <p:tgtEl>
                                          <p:spTgt spid="10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500"/>
                                        <p:tgtEl>
                                          <p:spTgt spid="5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par>
                                <p:cTn id="63" presetID="10"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par>
                                <p:cTn id="66" presetID="10" presetClass="entr" presetSubtype="0" fill="hold" nodeType="with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fade">
                                      <p:cBhvr>
                                        <p:cTn id="74" dur="500"/>
                                        <p:tgtEl>
                                          <p:spTgt spid="8"/>
                                        </p:tgtEl>
                                      </p:cBhvr>
                                    </p:animEffect>
                                  </p:childTnLst>
                                </p:cTn>
                              </p:par>
                              <p:par>
                                <p:cTn id="75" presetID="10" presetClass="entr" presetSubtype="0" fill="hold" nodeType="with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childTnLst>
                                </p:cTn>
                              </p:par>
                              <p:par>
                                <p:cTn id="78" presetID="10" presetClass="entr" presetSubtype="0" fill="hold"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500"/>
                                        <p:tgtEl>
                                          <p:spTgt spid="3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500"/>
                                        <p:tgtEl>
                                          <p:spTgt spid="3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11"/>
                                        </p:tgtEl>
                                        <p:attrNameLst>
                                          <p:attrName>style.visibility</p:attrName>
                                        </p:attrNameLst>
                                      </p:cBhvr>
                                      <p:to>
                                        <p:strVal val="visible"/>
                                      </p:to>
                                    </p:set>
                                    <p:animEffect transition="in" filter="fade">
                                      <p:cBhvr>
                                        <p:cTn id="92" dur="500"/>
                                        <p:tgtEl>
                                          <p:spTgt spid="111"/>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500"/>
                                        <p:tgtEl>
                                          <p:spTgt spid="5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14"/>
                                        </p:tgtEl>
                                        <p:attrNameLst>
                                          <p:attrName>style.visibility</p:attrName>
                                        </p:attrNameLst>
                                      </p:cBhvr>
                                      <p:to>
                                        <p:strVal val="visible"/>
                                      </p:to>
                                    </p:set>
                                    <p:animEffect transition="in" filter="fade">
                                      <p:cBhvr>
                                        <p:cTn id="100" dur="500"/>
                                        <p:tgtEl>
                                          <p:spTgt spid="114"/>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97"/>
                                        </p:tgtEl>
                                        <p:attrNameLst>
                                          <p:attrName>style.visibility</p:attrName>
                                        </p:attrNameLst>
                                      </p:cBhvr>
                                      <p:to>
                                        <p:strVal val="visible"/>
                                      </p:to>
                                    </p:set>
                                    <p:animEffect transition="in" filter="fade">
                                      <p:cBhvr>
                                        <p:cTn id="105" dur="500"/>
                                        <p:tgtEl>
                                          <p:spTgt spid="97"/>
                                        </p:tgtEl>
                                      </p:cBhvr>
                                    </p:animEffect>
                                  </p:childTnLst>
                                </p:cTn>
                              </p:par>
                              <p:par>
                                <p:cTn id="106" presetID="10" presetClass="entr" presetSubtype="0" fill="hold" nodeType="with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fade">
                                      <p:cBhvr>
                                        <p:cTn id="108" dur="500"/>
                                        <p:tgtEl>
                                          <p:spTgt spid="60"/>
                                        </p:tgtEl>
                                      </p:cBhvr>
                                    </p:animEffect>
                                  </p:childTnLst>
                                </p:cTn>
                              </p:par>
                              <p:par>
                                <p:cTn id="109" presetID="10" presetClass="entr" presetSubtype="0" fill="hold" nodeType="withEffect">
                                  <p:stCondLst>
                                    <p:cond delay="0"/>
                                  </p:stCondLst>
                                  <p:childTnLst>
                                    <p:set>
                                      <p:cBhvr>
                                        <p:cTn id="110" dur="1" fill="hold">
                                          <p:stCondLst>
                                            <p:cond delay="0"/>
                                          </p:stCondLst>
                                        </p:cTn>
                                        <p:tgtEl>
                                          <p:spTgt spid="68"/>
                                        </p:tgtEl>
                                        <p:attrNameLst>
                                          <p:attrName>style.visibility</p:attrName>
                                        </p:attrNameLst>
                                      </p:cBhvr>
                                      <p:to>
                                        <p:strVal val="visible"/>
                                      </p:to>
                                    </p:set>
                                    <p:animEffect transition="in" filter="fade">
                                      <p:cBhvr>
                                        <p:cTn id="111" dur="500"/>
                                        <p:tgtEl>
                                          <p:spTgt spid="68"/>
                                        </p:tgtEl>
                                      </p:cBhvr>
                                    </p:animEffect>
                                  </p:childTnLst>
                                </p:cTn>
                              </p:par>
                              <p:par>
                                <p:cTn id="112" presetID="10" presetClass="entr" presetSubtype="0" fill="hold" nodeType="withEffect">
                                  <p:stCondLst>
                                    <p:cond delay="0"/>
                                  </p:stCondLst>
                                  <p:childTnLst>
                                    <p:set>
                                      <p:cBhvr>
                                        <p:cTn id="113" dur="1" fill="hold">
                                          <p:stCondLst>
                                            <p:cond delay="0"/>
                                          </p:stCondLst>
                                        </p:cTn>
                                        <p:tgtEl>
                                          <p:spTgt spid="55"/>
                                        </p:tgtEl>
                                        <p:attrNameLst>
                                          <p:attrName>style.visibility</p:attrName>
                                        </p:attrNameLst>
                                      </p:cBhvr>
                                      <p:to>
                                        <p:strVal val="visible"/>
                                      </p:to>
                                    </p:set>
                                    <p:animEffect transition="in" filter="fade">
                                      <p:cBhvr>
                                        <p:cTn id="114" dur="500"/>
                                        <p:tgtEl>
                                          <p:spTgt spid="55"/>
                                        </p:tgtEl>
                                      </p:cBhvr>
                                    </p:animEffect>
                                  </p:childTnLst>
                                </p:cTn>
                              </p:par>
                              <p:par>
                                <p:cTn id="115" presetID="10" presetClass="entr" presetSubtype="0" fill="hold" nodeType="withEffect">
                                  <p:stCondLst>
                                    <p:cond delay="0"/>
                                  </p:stCondLst>
                                  <p:childTnLst>
                                    <p:set>
                                      <p:cBhvr>
                                        <p:cTn id="116" dur="1" fill="hold">
                                          <p:stCondLst>
                                            <p:cond delay="0"/>
                                          </p:stCondLst>
                                        </p:cTn>
                                        <p:tgtEl>
                                          <p:spTgt spid="56"/>
                                        </p:tgtEl>
                                        <p:attrNameLst>
                                          <p:attrName>style.visibility</p:attrName>
                                        </p:attrNameLst>
                                      </p:cBhvr>
                                      <p:to>
                                        <p:strVal val="visible"/>
                                      </p:to>
                                    </p:set>
                                    <p:animEffect transition="in" filter="fade">
                                      <p:cBhvr>
                                        <p:cTn id="117" dur="500"/>
                                        <p:tgtEl>
                                          <p:spTgt spid="5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500"/>
                                        <p:tgtEl>
                                          <p:spTgt spid="57"/>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fade">
                                      <p:cBhvr>
                                        <p:cTn id="123" dur="500"/>
                                        <p:tgtEl>
                                          <p:spTgt spid="58"/>
                                        </p:tgtEl>
                                      </p:cBhvr>
                                    </p:animEffect>
                                  </p:childTnLst>
                                </p:cTn>
                              </p:par>
                              <p:par>
                                <p:cTn id="124" presetID="10" presetClass="entr" presetSubtype="0" fill="hold" nodeType="withEffect">
                                  <p:stCondLst>
                                    <p:cond delay="0"/>
                                  </p:stCondLst>
                                  <p:childTnLst>
                                    <p:set>
                                      <p:cBhvr>
                                        <p:cTn id="125" dur="1" fill="hold">
                                          <p:stCondLst>
                                            <p:cond delay="0"/>
                                          </p:stCondLst>
                                        </p:cTn>
                                        <p:tgtEl>
                                          <p:spTgt spid="75"/>
                                        </p:tgtEl>
                                        <p:attrNameLst>
                                          <p:attrName>style.visibility</p:attrName>
                                        </p:attrNameLst>
                                      </p:cBhvr>
                                      <p:to>
                                        <p:strVal val="visible"/>
                                      </p:to>
                                    </p:set>
                                    <p:animEffect transition="in" filter="fade">
                                      <p:cBhvr>
                                        <p:cTn id="126" dur="500"/>
                                        <p:tgtEl>
                                          <p:spTgt spid="75"/>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84"/>
                                        </p:tgtEl>
                                        <p:attrNameLst>
                                          <p:attrName>style.visibility</p:attrName>
                                        </p:attrNameLst>
                                      </p:cBhvr>
                                      <p:to>
                                        <p:strVal val="visible"/>
                                      </p:to>
                                    </p:set>
                                    <p:animEffect transition="in" filter="fade">
                                      <p:cBhvr>
                                        <p:cTn id="129" dur="500"/>
                                        <p:tgtEl>
                                          <p:spTgt spid="84"/>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path" presetSubtype="0" accel="50000" decel="50000" fill="hold" nodeType="clickEffect">
                                  <p:stCondLst>
                                    <p:cond delay="0"/>
                                  </p:stCondLst>
                                  <p:childTnLst>
                                    <p:animMotion origin="layout" path="M 3.61111E-6 -3.7037E-6 L 0.22118 -0.00139 " pathEditMode="relative" rAng="0" ptsTypes="AA">
                                      <p:cBhvr>
                                        <p:cTn id="133" dur="2000" fill="hold"/>
                                        <p:tgtEl>
                                          <p:spTgt spid="60"/>
                                        </p:tgtEl>
                                        <p:attrNameLst>
                                          <p:attrName>ppt_x</p:attrName>
                                          <p:attrName>ppt_y</p:attrName>
                                        </p:attrNameLst>
                                      </p:cBhvr>
                                      <p:rCtr x="12431" y="-301"/>
                                    </p:animMotion>
                                  </p:childTnLst>
                                </p:cTn>
                              </p:par>
                              <p:par>
                                <p:cTn id="134" presetID="42" presetClass="path" presetSubtype="0" accel="50000" decel="50000" fill="hold" nodeType="withEffect">
                                  <p:stCondLst>
                                    <p:cond delay="0"/>
                                  </p:stCondLst>
                                  <p:childTnLst>
                                    <p:animMotion origin="layout" path="M 3.88889E-6 4.07407E-6 L -0.22552 -0.00764 " pathEditMode="relative" rAng="0" ptsTypes="AA">
                                      <p:cBhvr>
                                        <p:cTn id="135" dur="2000" fill="hold"/>
                                        <p:tgtEl>
                                          <p:spTgt spid="68"/>
                                        </p:tgtEl>
                                        <p:attrNameLst>
                                          <p:attrName>ppt_x</p:attrName>
                                          <p:attrName>ppt_y</p:attrName>
                                        </p:attrNameLst>
                                      </p:cBhvr>
                                      <p:rCtr x="-10451" y="-394"/>
                                    </p:animMotion>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103"/>
                                        </p:tgtEl>
                                        <p:attrNameLst>
                                          <p:attrName>style.visibility</p:attrName>
                                        </p:attrNameLst>
                                      </p:cBhvr>
                                      <p:to>
                                        <p:strVal val="visible"/>
                                      </p:to>
                                    </p:set>
                                    <p:animEffect transition="in" filter="fade">
                                      <p:cBhvr>
                                        <p:cTn id="140" dur="500"/>
                                        <p:tgtEl>
                                          <p:spTgt spid="10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0"/>
                                        </p:tgtEl>
                                        <p:attrNameLst>
                                          <p:attrName>style.visibility</p:attrName>
                                        </p:attrNameLst>
                                      </p:cBhvr>
                                      <p:to>
                                        <p:strVal val="visible"/>
                                      </p:to>
                                    </p:set>
                                    <p:animEffect transition="in" filter="fade">
                                      <p:cBhvr>
                                        <p:cTn id="143" dur="500"/>
                                        <p:tgtEl>
                                          <p:spTgt spid="110"/>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12"/>
                                        </p:tgtEl>
                                        <p:attrNameLst>
                                          <p:attrName>style.visibility</p:attrName>
                                        </p:attrNameLst>
                                      </p:cBhvr>
                                      <p:to>
                                        <p:strVal val="visible"/>
                                      </p:to>
                                    </p:set>
                                    <p:animEffect transition="in" filter="fade">
                                      <p:cBhvr>
                                        <p:cTn id="146" dur="500"/>
                                        <p:tgtEl>
                                          <p:spTgt spid="112"/>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9"/>
                                        </p:tgtEl>
                                        <p:attrNameLst>
                                          <p:attrName>style.visibility</p:attrName>
                                        </p:attrNameLst>
                                      </p:cBhvr>
                                      <p:to>
                                        <p:strVal val="visible"/>
                                      </p:to>
                                    </p:set>
                                    <p:animEffect transition="in" filter="fade">
                                      <p:cBhvr>
                                        <p:cTn id="149" dur="500"/>
                                        <p:tgtEl>
                                          <p:spTgt spid="9"/>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9"/>
                                        </p:tgtEl>
                                        <p:attrNameLst>
                                          <p:attrName>style.visibility</p:attrName>
                                        </p:attrNameLst>
                                      </p:cBhvr>
                                      <p:to>
                                        <p:strVal val="visible"/>
                                      </p:to>
                                    </p:set>
                                    <p:animEffect transition="in" filter="fade">
                                      <p:cBhvr>
                                        <p:cTn id="15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4" grpId="0"/>
      <p:bldP spid="35" grpId="0" animBg="1"/>
      <p:bldP spid="36" grpId="0"/>
      <p:bldP spid="53" grpId="0"/>
      <p:bldP spid="57" grpId="0"/>
      <p:bldP spid="58" grpId="0"/>
      <p:bldP spid="84" grpId="0"/>
      <p:bldP spid="103" grpId="0"/>
      <p:bldP spid="112" grpId="0"/>
      <p:bldP spid="59" grpId="0" animBg="1"/>
      <p:bldP spid="76" grpId="0"/>
      <p:bldP spid="81" grpId="0"/>
      <p:bldP spid="91" grpId="0"/>
      <p:bldP spid="87" grpId="0"/>
      <p:bldP spid="100" grpId="0" animBg="1"/>
      <p:bldP spid="101" grpId="0"/>
      <p:bldP spid="107" grpId="0"/>
      <p:bldP spid="102" grpId="0" animBg="1"/>
      <p:bldP spid="105" grpId="0"/>
      <p:bldP spid="108" grpId="0" animBg="1"/>
      <p:bldP spid="111" grpId="0"/>
      <p:bldP spid="114" grpId="0" animBg="1"/>
      <p:bldP spid="110" grpId="0"/>
      <p:bldP spid="54" grpId="0"/>
      <p:bldP spid="9" grpId="0" animBg="1"/>
      <p:bldP spid="6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emoria ad accesso diretto 10"/>
          <p:cNvSpPr/>
          <p:nvPr/>
        </p:nvSpPr>
        <p:spPr>
          <a:xfrm>
            <a:off x="8896066" y="2249534"/>
            <a:ext cx="2448340" cy="1107505"/>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678000" y="0"/>
            <a:ext cx="10836000" cy="646331"/>
          </a:xfrm>
          <a:prstGeom prst="rect">
            <a:avLst/>
          </a:prstGeom>
        </p:spPr>
        <p:txBody>
          <a:bodyPr wrap="square">
            <a:spAutoFit/>
          </a:bodyPr>
          <a:lstStyle/>
          <a:p>
            <a:pPr algn="ctr"/>
            <a:r>
              <a:rPr lang="it-IT" sz="3600" b="1" dirty="0"/>
              <a:t>COLLECTIVE EFFECTS: SPACE CHARGE AND WAKEFIELDS</a:t>
            </a:r>
            <a:endParaRPr lang="en-US" sz="3600" dirty="0"/>
          </a:p>
        </p:txBody>
      </p:sp>
      <p:sp>
        <p:nvSpPr>
          <p:cNvPr id="3" name="CasellaDiTesto 2"/>
          <p:cNvSpPr txBox="1"/>
          <p:nvPr/>
        </p:nvSpPr>
        <p:spPr>
          <a:xfrm>
            <a:off x="36075" y="1304183"/>
            <a:ext cx="4147688" cy="1815882"/>
          </a:xfrm>
          <a:prstGeom prst="rect">
            <a:avLst/>
          </a:prstGeom>
          <a:noFill/>
        </p:spPr>
        <p:txBody>
          <a:bodyPr wrap="square" rtlCol="0">
            <a:spAutoFit/>
          </a:bodyPr>
          <a:lstStyle/>
          <a:p>
            <a:pPr algn="just"/>
            <a:r>
              <a:rPr lang="en-US" sz="1600" b="1" dirty="0">
                <a:sym typeface="Symbol" panose="05050102010706020507" pitchFamily="18" charset="2"/>
              </a:rPr>
              <a:t> </a:t>
            </a:r>
            <a:r>
              <a:rPr lang="en-US" sz="1600" b="1" dirty="0"/>
              <a:t>Effect of Coulomb repulsion between particles </a:t>
            </a:r>
            <a:r>
              <a:rPr lang="en-US" sz="1600" dirty="0"/>
              <a:t>(</a:t>
            </a:r>
            <a:r>
              <a:rPr lang="en-US" sz="1600" b="1" dirty="0"/>
              <a:t>space charge</a:t>
            </a:r>
            <a:r>
              <a:rPr lang="en-US" sz="1600" dirty="0"/>
              <a:t>).</a:t>
            </a:r>
          </a:p>
          <a:p>
            <a:pPr algn="just"/>
            <a:endParaRPr lang="en-US" sz="1600" dirty="0"/>
          </a:p>
          <a:p>
            <a:pPr algn="just"/>
            <a:r>
              <a:rPr lang="en-US" sz="1600" dirty="0">
                <a:sym typeface="Symbol" panose="05050102010706020507" pitchFamily="18" charset="2"/>
              </a:rPr>
              <a:t> </a:t>
            </a:r>
            <a:r>
              <a:rPr lang="en-US" sz="1600" dirty="0"/>
              <a:t>These effects cannot be neglected especially at </a:t>
            </a:r>
            <a:r>
              <a:rPr lang="en-US" sz="1600" b="1" dirty="0"/>
              <a:t>low energy and at high current </a:t>
            </a:r>
            <a:r>
              <a:rPr lang="en-US" sz="1600" dirty="0"/>
              <a:t>because the space charge forces </a:t>
            </a:r>
            <a:r>
              <a:rPr lang="en-US" sz="1600" b="1" dirty="0"/>
              <a:t>scales as 1/</a:t>
            </a:r>
            <a:r>
              <a:rPr lang="en-US" sz="1600" b="1" dirty="0">
                <a:sym typeface="Symbol"/>
              </a:rPr>
              <a:t></a:t>
            </a:r>
            <a:r>
              <a:rPr lang="en-US" sz="1600" b="1" baseline="30000" dirty="0">
                <a:sym typeface="Symbol"/>
              </a:rPr>
              <a:t>2</a:t>
            </a:r>
            <a:r>
              <a:rPr lang="en-US" sz="1600" b="1" dirty="0">
                <a:sym typeface="Symbol"/>
              </a:rPr>
              <a:t> and with the current I</a:t>
            </a:r>
            <a:r>
              <a:rPr lang="en-US" sz="1600" b="1" dirty="0"/>
              <a:t>.</a:t>
            </a:r>
          </a:p>
        </p:txBody>
      </p:sp>
      <p:sp>
        <p:nvSpPr>
          <p:cNvPr id="5" name="Freccia a destra 4"/>
          <p:cNvSpPr/>
          <p:nvPr/>
        </p:nvSpPr>
        <p:spPr>
          <a:xfrm>
            <a:off x="4337693" y="1857888"/>
            <a:ext cx="521940" cy="57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ttore 2 7"/>
          <p:cNvCxnSpPr>
            <a:endCxn id="11" idx="4"/>
          </p:cNvCxnSpPr>
          <p:nvPr/>
        </p:nvCxnSpPr>
        <p:spPr>
          <a:xfrm>
            <a:off x="8605052" y="2784166"/>
            <a:ext cx="2739355" cy="191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9387551" y="2015557"/>
            <a:ext cx="0" cy="78330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5386752" y="1450482"/>
            <a:ext cx="5097607" cy="307777"/>
          </a:xfrm>
          <a:prstGeom prst="rect">
            <a:avLst/>
          </a:prstGeom>
          <a:noFill/>
        </p:spPr>
        <p:txBody>
          <a:bodyPr wrap="square" rtlCol="0">
            <a:spAutoFit/>
          </a:bodyPr>
          <a:lstStyle/>
          <a:p>
            <a:pPr algn="just"/>
            <a:r>
              <a:rPr lang="en-US" sz="1400" dirty="0"/>
              <a:t>EXAMPLE: Uniform and infinite cylinder of charge moving along z</a:t>
            </a:r>
          </a:p>
        </p:txBody>
      </p:sp>
      <p:sp>
        <p:nvSpPr>
          <p:cNvPr id="16" name="CasellaDiTesto 15"/>
          <p:cNvSpPr txBox="1"/>
          <p:nvPr/>
        </p:nvSpPr>
        <p:spPr>
          <a:xfrm>
            <a:off x="10849642" y="2814876"/>
            <a:ext cx="276038" cy="369332"/>
          </a:xfrm>
          <a:prstGeom prst="rect">
            <a:avLst/>
          </a:prstGeom>
          <a:noFill/>
        </p:spPr>
        <p:txBody>
          <a:bodyPr wrap="none" rtlCol="0">
            <a:spAutoFit/>
          </a:bodyPr>
          <a:lstStyle/>
          <a:p>
            <a:r>
              <a:rPr lang="en-US" dirty="0"/>
              <a:t>z</a:t>
            </a:r>
          </a:p>
        </p:txBody>
      </p:sp>
      <p:sp>
        <p:nvSpPr>
          <p:cNvPr id="19" name="CasellaDiTesto 18"/>
          <p:cNvSpPr txBox="1"/>
          <p:nvPr/>
        </p:nvSpPr>
        <p:spPr>
          <a:xfrm>
            <a:off x="9434241" y="1866127"/>
            <a:ext cx="264816" cy="369332"/>
          </a:xfrm>
          <a:prstGeom prst="rect">
            <a:avLst/>
          </a:prstGeom>
          <a:noFill/>
        </p:spPr>
        <p:txBody>
          <a:bodyPr wrap="none" rtlCol="0">
            <a:spAutoFit/>
          </a:bodyPr>
          <a:lstStyle/>
          <a:p>
            <a:r>
              <a:rPr lang="en-US" dirty="0"/>
              <a:t>r</a:t>
            </a:r>
          </a:p>
        </p:txBody>
      </p:sp>
      <p:sp>
        <p:nvSpPr>
          <p:cNvPr id="20" name="Freccia a destra 19"/>
          <p:cNvSpPr/>
          <p:nvPr/>
        </p:nvSpPr>
        <p:spPr>
          <a:xfrm>
            <a:off x="11443165" y="2695270"/>
            <a:ext cx="413740" cy="2160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onnettore 2 24"/>
          <p:cNvCxnSpPr/>
          <p:nvPr/>
        </p:nvCxnSpPr>
        <p:spPr>
          <a:xfrm flipV="1">
            <a:off x="10225277" y="1751306"/>
            <a:ext cx="0" cy="6271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9940407" y="2396317"/>
            <a:ext cx="270510" cy="2313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10204886" y="1686775"/>
            <a:ext cx="349776" cy="369332"/>
          </a:xfrm>
          <a:prstGeom prst="rect">
            <a:avLst/>
          </a:prstGeom>
          <a:noFill/>
        </p:spPr>
        <p:txBody>
          <a:bodyPr wrap="none" rtlCol="0">
            <a:spAutoFit/>
          </a:bodyPr>
          <a:lstStyle/>
          <a:p>
            <a:r>
              <a:rPr lang="en-US" dirty="0" err="1"/>
              <a:t>E</a:t>
            </a:r>
            <a:r>
              <a:rPr lang="en-US" baseline="-25000" dirty="0" err="1"/>
              <a:t>r</a:t>
            </a:r>
            <a:endParaRPr lang="en-US" baseline="-25000" dirty="0"/>
          </a:p>
        </p:txBody>
      </p:sp>
      <p:sp>
        <p:nvSpPr>
          <p:cNvPr id="12" name="Connettore 11"/>
          <p:cNvSpPr/>
          <p:nvPr/>
        </p:nvSpPr>
        <p:spPr>
          <a:xfrm>
            <a:off x="10144966" y="2320633"/>
            <a:ext cx="134410" cy="13667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asellaDiTesto 32"/>
          <p:cNvSpPr txBox="1"/>
          <p:nvPr/>
        </p:nvSpPr>
        <p:spPr>
          <a:xfrm>
            <a:off x="9685812" y="2193762"/>
            <a:ext cx="389850" cy="369332"/>
          </a:xfrm>
          <a:prstGeom prst="rect">
            <a:avLst/>
          </a:prstGeom>
          <a:noFill/>
        </p:spPr>
        <p:txBody>
          <a:bodyPr wrap="none" rtlCol="0">
            <a:spAutoFit/>
          </a:bodyPr>
          <a:lstStyle/>
          <a:p>
            <a:r>
              <a:rPr lang="en-US" dirty="0"/>
              <a:t>B</a:t>
            </a:r>
            <a:r>
              <a:rPr lang="en-US" baseline="-25000" dirty="0">
                <a:sym typeface="Symbol"/>
              </a:rPr>
              <a:t></a:t>
            </a:r>
            <a:endParaRPr lang="en-US" baseline="-25000" dirty="0"/>
          </a:p>
        </p:txBody>
      </p:sp>
      <p:sp>
        <p:nvSpPr>
          <p:cNvPr id="34" name="Ovale 33"/>
          <p:cNvSpPr/>
          <p:nvPr/>
        </p:nvSpPr>
        <p:spPr>
          <a:xfrm>
            <a:off x="10075662" y="2396318"/>
            <a:ext cx="357736" cy="805207"/>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ttore 2 34"/>
          <p:cNvCxnSpPr/>
          <p:nvPr/>
        </p:nvCxnSpPr>
        <p:spPr>
          <a:xfrm flipH="1" flipV="1">
            <a:off x="10226312" y="2452678"/>
            <a:ext cx="8610" cy="357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10171518" y="2430106"/>
            <a:ext cx="341825" cy="369332"/>
          </a:xfrm>
          <a:prstGeom prst="rect">
            <a:avLst/>
          </a:prstGeom>
          <a:noFill/>
        </p:spPr>
        <p:txBody>
          <a:bodyPr wrap="none" rtlCol="0">
            <a:spAutoFit/>
          </a:bodyPr>
          <a:lstStyle/>
          <a:p>
            <a:r>
              <a:rPr lang="en-US" dirty="0" err="1"/>
              <a:t>r</a:t>
            </a:r>
            <a:r>
              <a:rPr lang="en-US" baseline="-25000" dirty="0" err="1"/>
              <a:t>q</a:t>
            </a:r>
            <a:endParaRPr lang="en-US" baseline="-25000" dirty="0"/>
          </a:p>
        </p:txBody>
      </p:sp>
      <p:graphicFrame>
        <p:nvGraphicFramePr>
          <p:cNvPr id="40" name="Oggetto 39"/>
          <p:cNvGraphicFramePr>
            <a:graphicFrameLocks noChangeAspect="1"/>
          </p:cNvGraphicFramePr>
          <p:nvPr>
            <p:extLst>
              <p:ext uri="{D42A27DB-BD31-4B8C-83A1-F6EECF244321}">
                <p14:modId xmlns:p14="http://schemas.microsoft.com/office/powerpoint/2010/main" val="2990840450"/>
              </p:ext>
            </p:extLst>
          </p:nvPr>
        </p:nvGraphicFramePr>
        <p:xfrm>
          <a:off x="5644689" y="2470634"/>
          <a:ext cx="2154237" cy="627062"/>
        </p:xfrm>
        <a:graphic>
          <a:graphicData uri="http://schemas.openxmlformats.org/presentationml/2006/ole">
            <mc:AlternateContent xmlns:mc="http://schemas.openxmlformats.org/markup-compatibility/2006">
              <mc:Choice xmlns:v="urn:schemas-microsoft-com:vml" Requires="v">
                <p:oleObj name="Equazione" r:id="rId2" imgW="1485720" imgH="431640" progId="Equation.3">
                  <p:embed/>
                </p:oleObj>
              </mc:Choice>
              <mc:Fallback>
                <p:oleObj name="Equazione" r:id="rId2" imgW="1485720" imgH="431640" progId="Equation.3">
                  <p:embed/>
                  <p:pic>
                    <p:nvPicPr>
                      <p:cNvPr id="0" name="Oggetto 3"/>
                      <p:cNvPicPr>
                        <a:picLocks noChangeAspect="1" noChangeArrowheads="1"/>
                      </p:cNvPicPr>
                      <p:nvPr/>
                    </p:nvPicPr>
                    <p:blipFill>
                      <a:blip r:embed="rId3"/>
                      <a:srcRect/>
                      <a:stretch>
                        <a:fillRect/>
                      </a:stretch>
                    </p:blipFill>
                    <p:spPr bwMode="auto">
                      <a:xfrm>
                        <a:off x="5644689" y="2470634"/>
                        <a:ext cx="2154237" cy="627062"/>
                      </a:xfrm>
                      <a:prstGeom prst="rect">
                        <a:avLst/>
                      </a:prstGeom>
                      <a:noFill/>
                      <a:ln>
                        <a:noFill/>
                      </a:ln>
                    </p:spPr>
                  </p:pic>
                </p:oleObj>
              </mc:Fallback>
            </mc:AlternateContent>
          </a:graphicData>
        </a:graphic>
      </p:graphicFrame>
      <p:cxnSp>
        <p:nvCxnSpPr>
          <p:cNvPr id="41" name="Connettore 2 40"/>
          <p:cNvCxnSpPr/>
          <p:nvPr/>
        </p:nvCxnSpPr>
        <p:spPr>
          <a:xfrm flipH="1" flipV="1">
            <a:off x="10611722" y="2481426"/>
            <a:ext cx="375941" cy="32882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10839468" y="2327309"/>
            <a:ext cx="389850" cy="369332"/>
          </a:xfrm>
          <a:prstGeom prst="rect">
            <a:avLst/>
          </a:prstGeom>
          <a:noFill/>
        </p:spPr>
        <p:txBody>
          <a:bodyPr wrap="none" rtlCol="0">
            <a:spAutoFit/>
          </a:bodyPr>
          <a:lstStyle/>
          <a:p>
            <a:r>
              <a:rPr lang="en-US" dirty="0" err="1"/>
              <a:t>R</a:t>
            </a:r>
            <a:r>
              <a:rPr lang="en-US" baseline="-25000" dirty="0" err="1"/>
              <a:t>b</a:t>
            </a:r>
            <a:endParaRPr lang="en-US" baseline="-25000" dirty="0"/>
          </a:p>
        </p:txBody>
      </p:sp>
      <p:sp>
        <p:nvSpPr>
          <p:cNvPr id="47" name="CasellaDiTesto 46"/>
          <p:cNvSpPr txBox="1"/>
          <p:nvPr/>
        </p:nvSpPr>
        <p:spPr>
          <a:xfrm>
            <a:off x="11827334" y="2599499"/>
            <a:ext cx="242374" cy="369332"/>
          </a:xfrm>
          <a:prstGeom prst="rect">
            <a:avLst/>
          </a:prstGeom>
          <a:noFill/>
        </p:spPr>
        <p:txBody>
          <a:bodyPr wrap="none" rtlCol="0">
            <a:spAutoFit/>
          </a:bodyPr>
          <a:lstStyle/>
          <a:p>
            <a:r>
              <a:rPr lang="en-US" dirty="0"/>
              <a:t>I</a:t>
            </a:r>
          </a:p>
        </p:txBody>
      </p:sp>
      <p:sp>
        <p:nvSpPr>
          <p:cNvPr id="6" name="Rettangolo 5"/>
          <p:cNvSpPr/>
          <p:nvPr/>
        </p:nvSpPr>
        <p:spPr>
          <a:xfrm>
            <a:off x="0" y="545402"/>
            <a:ext cx="12191999" cy="584775"/>
          </a:xfrm>
          <a:prstGeom prst="rect">
            <a:avLst/>
          </a:prstGeom>
        </p:spPr>
        <p:txBody>
          <a:bodyPr wrap="square">
            <a:spAutoFit/>
          </a:bodyPr>
          <a:lstStyle/>
          <a:p>
            <a:pPr algn="just"/>
            <a:r>
              <a:rPr lang="en-US" sz="1600" dirty="0"/>
              <a:t>Collective effects are </a:t>
            </a:r>
            <a:r>
              <a:rPr lang="en-US" sz="1600" b="1" dirty="0"/>
              <a:t>all effects related to the number of particles </a:t>
            </a:r>
            <a:r>
              <a:rPr lang="en-US" sz="1600" dirty="0"/>
              <a:t>and they can play a crucial role in the longitudinal and transverse beam dynamics of intense beam LINACs</a:t>
            </a:r>
            <a:endParaRPr lang="it-IT" sz="1600" dirty="0"/>
          </a:p>
        </p:txBody>
      </p:sp>
      <p:sp>
        <p:nvSpPr>
          <p:cNvPr id="7" name="CasellaDiTesto 6"/>
          <p:cNvSpPr txBox="1"/>
          <p:nvPr/>
        </p:nvSpPr>
        <p:spPr>
          <a:xfrm>
            <a:off x="5087861" y="1052670"/>
            <a:ext cx="1781321" cy="400110"/>
          </a:xfrm>
          <a:prstGeom prst="rect">
            <a:avLst/>
          </a:prstGeom>
          <a:solidFill>
            <a:srgbClr val="FFC000"/>
          </a:solidFill>
        </p:spPr>
        <p:txBody>
          <a:bodyPr wrap="none" rtlCol="0">
            <a:spAutoFit/>
          </a:bodyPr>
          <a:lstStyle/>
          <a:p>
            <a:r>
              <a:rPr lang="it-IT" sz="2000" b="1" i="1" dirty="0"/>
              <a:t>SPACE CHARGE</a:t>
            </a:r>
          </a:p>
        </p:txBody>
      </p:sp>
      <p:sp>
        <p:nvSpPr>
          <p:cNvPr id="43" name="CasellaDiTesto 42"/>
          <p:cNvSpPr txBox="1"/>
          <p:nvPr/>
        </p:nvSpPr>
        <p:spPr>
          <a:xfrm>
            <a:off x="5277298" y="3583556"/>
            <a:ext cx="1530355" cy="400110"/>
          </a:xfrm>
          <a:prstGeom prst="rect">
            <a:avLst/>
          </a:prstGeom>
          <a:solidFill>
            <a:srgbClr val="FFC000"/>
          </a:solidFill>
        </p:spPr>
        <p:txBody>
          <a:bodyPr wrap="none" rtlCol="0">
            <a:spAutoFit/>
          </a:bodyPr>
          <a:lstStyle/>
          <a:p>
            <a:r>
              <a:rPr lang="it-IT" sz="2000" b="1" i="1" dirty="0"/>
              <a:t>WAKEFIELDS</a:t>
            </a:r>
          </a:p>
        </p:txBody>
      </p:sp>
      <p:sp>
        <p:nvSpPr>
          <p:cNvPr id="9" name="Rettangolo 8"/>
          <p:cNvSpPr/>
          <p:nvPr/>
        </p:nvSpPr>
        <p:spPr>
          <a:xfrm>
            <a:off x="0" y="4653000"/>
            <a:ext cx="5117862" cy="1600438"/>
          </a:xfrm>
          <a:prstGeom prst="rect">
            <a:avLst/>
          </a:prstGeom>
        </p:spPr>
        <p:txBody>
          <a:bodyPr wrap="square">
            <a:spAutoFit/>
          </a:bodyPr>
          <a:lstStyle/>
          <a:p>
            <a:pPr algn="just"/>
            <a:r>
              <a:rPr lang="en-US" sz="1400" dirty="0"/>
              <a:t>The other effects are due to the </a:t>
            </a:r>
            <a:r>
              <a:rPr lang="en-US" sz="1400" b="1" dirty="0" err="1"/>
              <a:t>wakefield</a:t>
            </a:r>
            <a:r>
              <a:rPr lang="en-US" sz="1400" dirty="0"/>
              <a:t>. The passage of bunches through accelerating structures excites electromagnetic </a:t>
            </a:r>
            <a:r>
              <a:rPr lang="en-US" sz="1400" b="1" dirty="0"/>
              <a:t>field</a:t>
            </a:r>
            <a:r>
              <a:rPr lang="en-US" sz="1400" dirty="0"/>
              <a:t>. This field can have longitudinal and transverse components and, interacting with subsequent bunches (long range </a:t>
            </a:r>
            <a:r>
              <a:rPr lang="en-US" sz="1400" dirty="0" err="1"/>
              <a:t>wakefield</a:t>
            </a:r>
            <a:r>
              <a:rPr lang="en-US" sz="1400" dirty="0"/>
              <a:t>), </a:t>
            </a:r>
            <a:r>
              <a:rPr lang="en-US" sz="1400" b="1" dirty="0"/>
              <a:t>can affect the longitudinal and the transverse beam dynamics</a:t>
            </a:r>
            <a:r>
              <a:rPr lang="en-US" sz="1400" dirty="0"/>
              <a:t>. In particular the </a:t>
            </a:r>
            <a:r>
              <a:rPr lang="en-GB" sz="1400" b="1" dirty="0"/>
              <a:t>transverse </a:t>
            </a:r>
            <a:r>
              <a:rPr lang="en-GB" sz="1400" b="1" dirty="0" err="1"/>
              <a:t>wakefields</a:t>
            </a:r>
            <a:r>
              <a:rPr lang="en-GB" sz="1400" dirty="0"/>
              <a:t>, can drive an instability along the train called </a:t>
            </a:r>
            <a:r>
              <a:rPr lang="en-GB" sz="1400" b="1" dirty="0" err="1"/>
              <a:t>multibunch</a:t>
            </a:r>
            <a:r>
              <a:rPr lang="en-GB" sz="1400" b="1" dirty="0"/>
              <a:t> beam break up </a:t>
            </a:r>
            <a:r>
              <a:rPr lang="en-GB" sz="1400" dirty="0"/>
              <a:t>(BBU)</a:t>
            </a:r>
            <a:r>
              <a:rPr lang="en-US" sz="1400" dirty="0"/>
              <a:t>. </a:t>
            </a:r>
          </a:p>
        </p:txBody>
      </p:sp>
      <p:grpSp>
        <p:nvGrpSpPr>
          <p:cNvPr id="44" name="Gruppo 43"/>
          <p:cNvGrpSpPr/>
          <p:nvPr/>
        </p:nvGrpSpPr>
        <p:grpSpPr>
          <a:xfrm>
            <a:off x="5846098" y="4118208"/>
            <a:ext cx="1475381" cy="992339"/>
            <a:chOff x="6953061" y="1822482"/>
            <a:chExt cx="2119277" cy="1340228"/>
          </a:xfrm>
        </p:grpSpPr>
        <p:cxnSp>
          <p:nvCxnSpPr>
            <p:cNvPr id="45" name="Connettore 2 44"/>
            <p:cNvCxnSpPr/>
            <p:nvPr/>
          </p:nvCxnSpPr>
          <p:spPr>
            <a:xfrm>
              <a:off x="7092336" y="2708904"/>
              <a:ext cx="171022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8532528" y="2650427"/>
              <a:ext cx="90012" cy="90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igura a mano libera 50"/>
            <p:cNvSpPr/>
            <p:nvPr/>
          </p:nvSpPr>
          <p:spPr>
            <a:xfrm>
              <a:off x="6953061" y="2280220"/>
              <a:ext cx="1575303" cy="807435"/>
            </a:xfrm>
            <a:custGeom>
              <a:avLst/>
              <a:gdLst>
                <a:gd name="connsiteX0" fmla="*/ 1575303 w 1575303"/>
                <a:gd name="connsiteY0" fmla="*/ 426766 h 807435"/>
                <a:gd name="connsiteX1" fmla="*/ 1367074 w 1575303"/>
                <a:gd name="connsiteY1" fmla="*/ 10307 h 807435"/>
                <a:gd name="connsiteX2" fmla="*/ 1249379 w 1575303"/>
                <a:gd name="connsiteY2" fmla="*/ 807012 h 807435"/>
                <a:gd name="connsiteX3" fmla="*/ 995882 w 1575303"/>
                <a:gd name="connsiteY3" fmla="*/ 128002 h 807435"/>
                <a:gd name="connsiteX4" fmla="*/ 823866 w 1575303"/>
                <a:gd name="connsiteY4" fmla="*/ 625942 h 807435"/>
                <a:gd name="connsiteX5" fmla="*/ 624689 w 1575303"/>
                <a:gd name="connsiteY5" fmla="*/ 272857 h 807435"/>
                <a:gd name="connsiteX6" fmla="*/ 479834 w 1575303"/>
                <a:gd name="connsiteY6" fmla="*/ 517301 h 807435"/>
                <a:gd name="connsiteX7" fmla="*/ 280658 w 1575303"/>
                <a:gd name="connsiteY7" fmla="*/ 345285 h 807435"/>
                <a:gd name="connsiteX8" fmla="*/ 99589 w 1575303"/>
                <a:gd name="connsiteY8" fmla="*/ 490140 h 807435"/>
                <a:gd name="connsiteX9" fmla="*/ 0 w 1575303"/>
                <a:gd name="connsiteY9" fmla="*/ 435820 h 80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303" h="807435">
                  <a:moveTo>
                    <a:pt x="1575303" y="426766"/>
                  </a:moveTo>
                  <a:cubicBezTo>
                    <a:pt x="1498349" y="186849"/>
                    <a:pt x="1421395" y="-53067"/>
                    <a:pt x="1367074" y="10307"/>
                  </a:cubicBezTo>
                  <a:cubicBezTo>
                    <a:pt x="1312753" y="73681"/>
                    <a:pt x="1311244" y="787396"/>
                    <a:pt x="1249379" y="807012"/>
                  </a:cubicBezTo>
                  <a:cubicBezTo>
                    <a:pt x="1187514" y="826628"/>
                    <a:pt x="1066801" y="158180"/>
                    <a:pt x="995882" y="128002"/>
                  </a:cubicBezTo>
                  <a:cubicBezTo>
                    <a:pt x="924963" y="97824"/>
                    <a:pt x="885731" y="601800"/>
                    <a:pt x="823866" y="625942"/>
                  </a:cubicBezTo>
                  <a:cubicBezTo>
                    <a:pt x="762000" y="650085"/>
                    <a:pt x="682028" y="290964"/>
                    <a:pt x="624689" y="272857"/>
                  </a:cubicBezTo>
                  <a:cubicBezTo>
                    <a:pt x="567350" y="254750"/>
                    <a:pt x="537172" y="505230"/>
                    <a:pt x="479834" y="517301"/>
                  </a:cubicBezTo>
                  <a:cubicBezTo>
                    <a:pt x="422495" y="529372"/>
                    <a:pt x="344032" y="349812"/>
                    <a:pt x="280658" y="345285"/>
                  </a:cubicBezTo>
                  <a:cubicBezTo>
                    <a:pt x="217284" y="340758"/>
                    <a:pt x="146365" y="475051"/>
                    <a:pt x="99589" y="490140"/>
                  </a:cubicBezTo>
                  <a:cubicBezTo>
                    <a:pt x="52813" y="505229"/>
                    <a:pt x="26406" y="470524"/>
                    <a:pt x="0" y="43582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Connettore 2 52"/>
            <p:cNvCxnSpPr/>
            <p:nvPr/>
          </p:nvCxnSpPr>
          <p:spPr>
            <a:xfrm flipV="1">
              <a:off x="7940360" y="2007148"/>
              <a:ext cx="0" cy="7017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7" name="Ovale 56"/>
            <p:cNvSpPr/>
            <p:nvPr/>
          </p:nvSpPr>
          <p:spPr>
            <a:xfrm>
              <a:off x="7373671" y="2663898"/>
              <a:ext cx="90012" cy="900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8675830" y="2663899"/>
              <a:ext cx="396508" cy="498811"/>
            </a:xfrm>
            <a:prstGeom prst="rect">
              <a:avLst/>
            </a:prstGeom>
            <a:noFill/>
          </p:spPr>
          <p:txBody>
            <a:bodyPr wrap="none" rtlCol="0">
              <a:spAutoFit/>
            </a:bodyPr>
            <a:lstStyle/>
            <a:p>
              <a:r>
                <a:rPr lang="en-US" dirty="0"/>
                <a:t>z</a:t>
              </a:r>
            </a:p>
          </p:txBody>
        </p:sp>
        <p:sp>
          <p:nvSpPr>
            <p:cNvPr id="62" name="CasellaDiTesto 61"/>
            <p:cNvSpPr txBox="1"/>
            <p:nvPr/>
          </p:nvSpPr>
          <p:spPr>
            <a:xfrm>
              <a:off x="7952277" y="1822482"/>
              <a:ext cx="610648" cy="498810"/>
            </a:xfrm>
            <a:prstGeom prst="rect">
              <a:avLst/>
            </a:prstGeom>
            <a:noFill/>
          </p:spPr>
          <p:txBody>
            <a:bodyPr wrap="none" rtlCol="0">
              <a:spAutoFit/>
            </a:bodyPr>
            <a:lstStyle/>
            <a:p>
              <a:r>
                <a:rPr lang="en-US" dirty="0" err="1"/>
                <a:t>w</a:t>
              </a:r>
              <a:r>
                <a:rPr lang="en-US" baseline="-25000" dirty="0" err="1"/>
                <a:t>T</a:t>
              </a:r>
              <a:endParaRPr lang="en-US" baseline="-25000" dirty="0"/>
            </a:p>
          </p:txBody>
        </p:sp>
      </p:grpSp>
      <p:pic>
        <p:nvPicPr>
          <p:cNvPr id="6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852" y="5110547"/>
            <a:ext cx="2408703" cy="1694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Rettangolo 64"/>
          <p:cNvSpPr/>
          <p:nvPr/>
        </p:nvSpPr>
        <p:spPr>
          <a:xfrm>
            <a:off x="8254487" y="4139223"/>
            <a:ext cx="3834061" cy="738664"/>
          </a:xfrm>
          <a:prstGeom prst="rect">
            <a:avLst/>
          </a:prstGeom>
        </p:spPr>
        <p:txBody>
          <a:bodyPr wrap="square">
            <a:spAutoFit/>
          </a:bodyPr>
          <a:lstStyle/>
          <a:p>
            <a:pPr algn="just"/>
            <a:r>
              <a:rPr lang="en-US" sz="1400" dirty="0"/>
              <a:t>Several approaches are used to absorb these field from the structures like </a:t>
            </a:r>
            <a:r>
              <a:rPr lang="en-US" sz="1400" b="1" dirty="0"/>
              <a:t>loops</a:t>
            </a:r>
            <a:r>
              <a:rPr lang="en-US" sz="1400" dirty="0"/>
              <a:t> couplers, w</a:t>
            </a:r>
            <a:r>
              <a:rPr lang="en-US" sz="1400" b="1" dirty="0"/>
              <a:t>aveguides</a:t>
            </a:r>
            <a:r>
              <a:rPr lang="en-US" sz="1400" dirty="0"/>
              <a:t>, Beam pipe </a:t>
            </a:r>
            <a:r>
              <a:rPr lang="en-US" sz="1400" b="1" dirty="0"/>
              <a:t>absorbers</a:t>
            </a:r>
            <a:endParaRPr lang="en-US" sz="1400" dirty="0"/>
          </a:p>
        </p:txBody>
      </p:sp>
      <p:pic>
        <p:nvPicPr>
          <p:cNvPr id="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9722" y="5597925"/>
            <a:ext cx="1718278" cy="11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descr="C:\Users\David\Desktop\ELI\DAMPED_STRUCTURES\foto\Img_4011_r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146" r="3291" b="2099"/>
          <a:stretch/>
        </p:blipFill>
        <p:spPr bwMode="auto">
          <a:xfrm>
            <a:off x="10797767" y="5496784"/>
            <a:ext cx="1251618" cy="1185034"/>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57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500"/>
                                        <p:tgtEl>
                                          <p:spTgt spid="7"/>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500"/>
                                        <p:tgtEl>
                                          <p:spTgt spid="9"/>
                                        </p:tgtEl>
                                      </p:cBhvr>
                                    </p:animEffect>
                                  </p:childTnLst>
                                </p:cTn>
                              </p:par>
                              <p:par>
                                <p:cTn id="79" presetID="10" presetClass="entr" presetSubtype="0" fill="hold" nodeType="with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par>
                                <p:cTn id="82" presetID="10" presetClass="entr" presetSubtype="0" fill="hold" nodeType="with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500"/>
                                        <p:tgtEl>
                                          <p:spTgt spid="6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500"/>
                                        <p:tgtEl>
                                          <p:spTgt spid="65"/>
                                        </p:tgtEl>
                                      </p:cBhvr>
                                    </p:animEffect>
                                  </p:childTnLst>
                                </p:cTn>
                              </p:par>
                              <p:par>
                                <p:cTn id="88" presetID="10" presetClass="entr" presetSubtype="0" fill="hold" nodeType="with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fade">
                                      <p:cBhvr>
                                        <p:cTn id="90" dur="500"/>
                                        <p:tgtEl>
                                          <p:spTgt spid="67"/>
                                        </p:tgtEl>
                                      </p:cBhvr>
                                    </p:animEffect>
                                  </p:childTnLst>
                                </p:cTn>
                              </p:par>
                              <p:par>
                                <p:cTn id="91" presetID="10" presetClass="entr" presetSubtype="0" fill="hold" nodeType="with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fade">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5" grpId="0" animBg="1"/>
      <p:bldP spid="14" grpId="0"/>
      <p:bldP spid="16" grpId="0"/>
      <p:bldP spid="19" grpId="0"/>
      <p:bldP spid="20" grpId="0" animBg="1"/>
      <p:bldP spid="32" grpId="0"/>
      <p:bldP spid="12" grpId="0" animBg="1"/>
      <p:bldP spid="33" grpId="0"/>
      <p:bldP spid="34" grpId="0" animBg="1"/>
      <p:bldP spid="39" grpId="0"/>
      <p:bldP spid="42" grpId="0"/>
      <p:bldP spid="47" grpId="0"/>
      <p:bldP spid="7" grpId="0" animBg="1"/>
      <p:bldP spid="43" grpId="0" animBg="1"/>
      <p:bldP spid="9" grpId="0"/>
      <p:bldP spid="6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tangolo 12"/>
          <p:cNvSpPr/>
          <p:nvPr/>
        </p:nvSpPr>
        <p:spPr>
          <a:xfrm>
            <a:off x="7526212" y="2696751"/>
            <a:ext cx="4032560" cy="5135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p:cNvSpPr txBox="1"/>
          <p:nvPr/>
        </p:nvSpPr>
        <p:spPr>
          <a:xfrm>
            <a:off x="0" y="-7314"/>
            <a:ext cx="12192000" cy="584775"/>
          </a:xfrm>
          <a:prstGeom prst="rect">
            <a:avLst/>
          </a:prstGeom>
          <a:noFill/>
        </p:spPr>
        <p:txBody>
          <a:bodyPr wrap="square" rtlCol="0">
            <a:spAutoFit/>
          </a:bodyPr>
          <a:lstStyle/>
          <a:p>
            <a:pPr algn="ctr"/>
            <a:r>
              <a:rPr lang="en-US" sz="3200" b="1" dirty="0"/>
              <a:t>MAGNETIC FOCUSING AND CONTROL OF THE TRANSVERSE DYNAMICS</a:t>
            </a:r>
          </a:p>
        </p:txBody>
      </p:sp>
      <p:sp>
        <p:nvSpPr>
          <p:cNvPr id="2" name="Rettangolo 1"/>
          <p:cNvSpPr/>
          <p:nvPr/>
        </p:nvSpPr>
        <p:spPr>
          <a:xfrm>
            <a:off x="84768" y="1009893"/>
            <a:ext cx="5178597" cy="738664"/>
          </a:xfrm>
          <a:prstGeom prst="rect">
            <a:avLst/>
          </a:prstGeom>
        </p:spPr>
        <p:txBody>
          <a:bodyPr wrap="square">
            <a:spAutoFit/>
          </a:bodyPr>
          <a:lstStyle/>
          <a:p>
            <a:pPr algn="just"/>
            <a:r>
              <a:rPr lang="en-US" sz="1400" dirty="0">
                <a:sym typeface="Symbol"/>
              </a:rPr>
              <a:t></a:t>
            </a:r>
            <a:r>
              <a:rPr lang="en-US" sz="1400" b="1" dirty="0"/>
              <a:t>Defocusing RF forces, space charge </a:t>
            </a:r>
            <a:r>
              <a:rPr lang="en-US" sz="1400" dirty="0"/>
              <a:t>or the natural divergence (emittance) of the beam need to be </a:t>
            </a:r>
            <a:r>
              <a:rPr lang="en-US" sz="1400" b="1" dirty="0"/>
              <a:t>compensated</a:t>
            </a:r>
            <a:r>
              <a:rPr lang="en-US" sz="1400" dirty="0"/>
              <a:t>  and controlled by </a:t>
            </a:r>
            <a:r>
              <a:rPr lang="en-US" sz="1400" b="1" dirty="0"/>
              <a:t>focusing forces</a:t>
            </a:r>
            <a:r>
              <a:rPr lang="en-US" sz="1400" dirty="0"/>
              <a:t>.</a:t>
            </a:r>
          </a:p>
        </p:txBody>
      </p:sp>
      <p:pic>
        <p:nvPicPr>
          <p:cNvPr id="1863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306"/>
          <a:stretch/>
        </p:blipFill>
        <p:spPr bwMode="auto">
          <a:xfrm>
            <a:off x="7371889" y="3912207"/>
            <a:ext cx="4313916" cy="130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magine 5"/>
          <p:cNvPicPr>
            <a:picLocks noChangeAspect="1"/>
          </p:cNvPicPr>
          <p:nvPr/>
        </p:nvPicPr>
        <p:blipFill rotWithShape="1">
          <a:blip r:embed="rId3">
            <a:extLst>
              <a:ext uri="{28A0092B-C50C-407E-A947-70E740481C1C}">
                <a14:useLocalDpi xmlns:a14="http://schemas.microsoft.com/office/drawing/2010/main" val="0"/>
              </a:ext>
            </a:extLst>
          </a:blip>
          <a:srcRect t="20523" b="24025"/>
          <a:stretch/>
        </p:blipFill>
        <p:spPr>
          <a:xfrm>
            <a:off x="5525825" y="5280078"/>
            <a:ext cx="2628999" cy="1457836"/>
          </a:xfrm>
          <a:prstGeom prst="rect">
            <a:avLst/>
          </a:prstGeom>
        </p:spPr>
      </p:pic>
      <p:sp>
        <p:nvSpPr>
          <p:cNvPr id="4" name="Rettangolo 3"/>
          <p:cNvSpPr/>
          <p:nvPr/>
        </p:nvSpPr>
        <p:spPr>
          <a:xfrm>
            <a:off x="7401889" y="1129356"/>
            <a:ext cx="2952410" cy="954107"/>
          </a:xfrm>
          <a:prstGeom prst="rect">
            <a:avLst/>
          </a:prstGeom>
        </p:spPr>
        <p:txBody>
          <a:bodyPr wrap="square">
            <a:spAutoFit/>
          </a:bodyPr>
          <a:lstStyle/>
          <a:p>
            <a:pPr algn="just"/>
            <a:r>
              <a:rPr lang="en-US" sz="1400" dirty="0"/>
              <a:t>This is provided by </a:t>
            </a:r>
            <a:r>
              <a:rPr lang="en-US" sz="1400" b="1" dirty="0"/>
              <a:t>quadrupoles </a:t>
            </a:r>
            <a:r>
              <a:rPr lang="en-US" sz="1400" dirty="0"/>
              <a:t>along the beam line.</a:t>
            </a:r>
          </a:p>
          <a:p>
            <a:pPr algn="just"/>
            <a:r>
              <a:rPr lang="en-US" sz="1400" dirty="0"/>
              <a:t>At low energies also </a:t>
            </a:r>
            <a:r>
              <a:rPr lang="en-US" sz="1400" b="1" dirty="0"/>
              <a:t>solenoids</a:t>
            </a:r>
            <a:r>
              <a:rPr lang="en-US" sz="1400" dirty="0"/>
              <a:t> can be used</a:t>
            </a:r>
          </a:p>
        </p:txBody>
      </p:sp>
      <p:pic>
        <p:nvPicPr>
          <p:cNvPr id="8" name="Picture 82" descr="QP réali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8288" y="992681"/>
            <a:ext cx="1164516" cy="111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42945" y="4249529"/>
            <a:ext cx="5261055" cy="523220"/>
          </a:xfrm>
          <a:prstGeom prst="rect">
            <a:avLst/>
          </a:prstGeom>
        </p:spPr>
        <p:txBody>
          <a:bodyPr wrap="square">
            <a:spAutoFit/>
          </a:bodyPr>
          <a:lstStyle/>
          <a:p>
            <a:pPr algn="just"/>
            <a:r>
              <a:rPr lang="en-US" sz="1400" dirty="0">
                <a:sym typeface="Symbol"/>
              </a:rPr>
              <a:t>In a </a:t>
            </a:r>
            <a:r>
              <a:rPr lang="en-US" sz="1400" dirty="0" err="1"/>
              <a:t>linac</a:t>
            </a:r>
            <a:r>
              <a:rPr lang="en-US" sz="1400" dirty="0"/>
              <a:t> one </a:t>
            </a:r>
            <a:r>
              <a:rPr lang="en-US" sz="1400" b="1" dirty="0"/>
              <a:t>alternates accelerating structures with focusing sections</a:t>
            </a:r>
            <a:r>
              <a:rPr lang="en-US" sz="1400" dirty="0"/>
              <a:t>. </a:t>
            </a:r>
          </a:p>
        </p:txBody>
      </p:sp>
      <p:sp>
        <p:nvSpPr>
          <p:cNvPr id="7" name="Freccia a destra 6"/>
          <p:cNvSpPr/>
          <p:nvPr/>
        </p:nvSpPr>
        <p:spPr>
          <a:xfrm>
            <a:off x="5335238" y="1295502"/>
            <a:ext cx="1936141"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64795" y="2491394"/>
            <a:ext cx="5300179" cy="738664"/>
          </a:xfrm>
          <a:prstGeom prst="rect">
            <a:avLst/>
          </a:prstGeom>
        </p:spPr>
        <p:txBody>
          <a:bodyPr wrap="square">
            <a:spAutoFit/>
          </a:bodyPr>
          <a:lstStyle/>
          <a:p>
            <a:pPr algn="just"/>
            <a:r>
              <a:rPr lang="en-US" sz="1400" dirty="0">
                <a:sym typeface="Symbol"/>
              </a:rPr>
              <a:t></a:t>
            </a:r>
            <a:r>
              <a:rPr lang="en-US" sz="1400" dirty="0"/>
              <a:t>Quadrupoles are focusing in one plane and defocusing on the other. A global focalization is provides by </a:t>
            </a:r>
            <a:r>
              <a:rPr lang="en-US" sz="1400" b="1" dirty="0"/>
              <a:t>alternating quadrupoles </a:t>
            </a:r>
            <a:r>
              <a:rPr lang="en-US" sz="1400" dirty="0"/>
              <a:t>with opposite signs</a:t>
            </a:r>
          </a:p>
        </p:txBody>
      </p:sp>
      <p:sp>
        <p:nvSpPr>
          <p:cNvPr id="12" name="Rettangolo 11"/>
          <p:cNvSpPr/>
          <p:nvPr/>
        </p:nvSpPr>
        <p:spPr>
          <a:xfrm>
            <a:off x="7886262" y="244927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6" name="Rettangolo 15"/>
          <p:cNvSpPr/>
          <p:nvPr/>
        </p:nvSpPr>
        <p:spPr>
          <a:xfrm>
            <a:off x="8534352" y="2453835"/>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7" name="Rettangolo 16"/>
          <p:cNvSpPr/>
          <p:nvPr/>
        </p:nvSpPr>
        <p:spPr>
          <a:xfrm>
            <a:off x="9287506" y="245383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8" name="Rettangolo 17"/>
          <p:cNvSpPr/>
          <p:nvPr/>
        </p:nvSpPr>
        <p:spPr>
          <a:xfrm>
            <a:off x="9987214" y="2449275"/>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9" name="Rettangolo 18"/>
          <p:cNvSpPr/>
          <p:nvPr/>
        </p:nvSpPr>
        <p:spPr>
          <a:xfrm>
            <a:off x="10696169" y="244471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21" name="Freccia a destra 20"/>
          <p:cNvSpPr/>
          <p:nvPr/>
        </p:nvSpPr>
        <p:spPr>
          <a:xfrm>
            <a:off x="5395935" y="2551626"/>
            <a:ext cx="1920578"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a:off x="5364974" y="4374892"/>
            <a:ext cx="1927175"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o 8"/>
          <p:cNvSpPr/>
          <p:nvPr/>
        </p:nvSpPr>
        <p:spPr>
          <a:xfrm>
            <a:off x="7931064" y="3095856"/>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15" name="Gruppo 14"/>
          <p:cNvGrpSpPr/>
          <p:nvPr/>
        </p:nvGrpSpPr>
        <p:grpSpPr>
          <a:xfrm>
            <a:off x="8431748" y="3092530"/>
            <a:ext cx="537124" cy="738425"/>
            <a:chOff x="5684290" y="2871903"/>
            <a:chExt cx="537124" cy="738425"/>
          </a:xfrm>
        </p:grpSpPr>
        <p:sp>
          <p:nvSpPr>
            <p:cNvPr id="23" name="Arco 22"/>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4" name="Arco 23"/>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4" name="Connettore diritto 13"/>
            <p:cNvCxnSpPr>
              <a:stCxn id="23" idx="0"/>
              <a:endCxn id="24"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7" name="Arco 26"/>
          <p:cNvSpPr/>
          <p:nvPr/>
        </p:nvSpPr>
        <p:spPr>
          <a:xfrm>
            <a:off x="9332308" y="3100149"/>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28" name="Gruppo 27"/>
          <p:cNvGrpSpPr/>
          <p:nvPr/>
        </p:nvGrpSpPr>
        <p:grpSpPr>
          <a:xfrm>
            <a:off x="9875334" y="3089203"/>
            <a:ext cx="537124" cy="738425"/>
            <a:chOff x="5684290" y="2871903"/>
            <a:chExt cx="537124" cy="738425"/>
          </a:xfrm>
        </p:grpSpPr>
        <p:sp>
          <p:nvSpPr>
            <p:cNvPr id="29" name="Arco 28"/>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0" name="Arco 29"/>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1" name="Connettore diritto 30"/>
            <p:cNvCxnSpPr>
              <a:stCxn id="29" idx="0"/>
              <a:endCxn id="30"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3" name="Arco 32"/>
          <p:cNvSpPr/>
          <p:nvPr/>
        </p:nvSpPr>
        <p:spPr>
          <a:xfrm>
            <a:off x="10740971" y="3100149"/>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26" name="Connettore 2 25"/>
          <p:cNvCxnSpPr/>
          <p:nvPr/>
        </p:nvCxnSpPr>
        <p:spPr>
          <a:xfrm>
            <a:off x="7526212" y="3456751"/>
            <a:ext cx="39605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11418055" y="3247786"/>
            <a:ext cx="274434" cy="369332"/>
          </a:xfrm>
          <a:prstGeom prst="rect">
            <a:avLst/>
          </a:prstGeom>
          <a:noFill/>
        </p:spPr>
        <p:txBody>
          <a:bodyPr wrap="none" rtlCol="0">
            <a:spAutoFit/>
          </a:bodyPr>
          <a:lstStyle/>
          <a:p>
            <a:r>
              <a:rPr lang="it-IT" dirty="0"/>
              <a:t>s</a:t>
            </a:r>
          </a:p>
        </p:txBody>
      </p:sp>
      <p:cxnSp>
        <p:nvCxnSpPr>
          <p:cNvPr id="37" name="Connettore 2 36"/>
          <p:cNvCxnSpPr/>
          <p:nvPr/>
        </p:nvCxnSpPr>
        <p:spPr>
          <a:xfrm flipV="1">
            <a:off x="7526212" y="2975633"/>
            <a:ext cx="0" cy="48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7271380" y="2862778"/>
            <a:ext cx="284052" cy="369332"/>
          </a:xfrm>
          <a:prstGeom prst="rect">
            <a:avLst/>
          </a:prstGeom>
          <a:noFill/>
        </p:spPr>
        <p:txBody>
          <a:bodyPr wrap="none" rtlCol="0">
            <a:spAutoFit/>
          </a:bodyPr>
          <a:lstStyle/>
          <a:p>
            <a:r>
              <a:rPr lang="it-IT" dirty="0"/>
              <a:t>x</a:t>
            </a:r>
          </a:p>
        </p:txBody>
      </p:sp>
      <p:sp>
        <p:nvSpPr>
          <p:cNvPr id="39" name="Figura a mano libera 38"/>
          <p:cNvSpPr/>
          <p:nvPr/>
        </p:nvSpPr>
        <p:spPr>
          <a:xfrm>
            <a:off x="7706422" y="3178713"/>
            <a:ext cx="3646170" cy="129540"/>
          </a:xfrm>
          <a:custGeom>
            <a:avLst/>
            <a:gdLst>
              <a:gd name="connsiteX0" fmla="*/ 0 w 3646170"/>
              <a:gd name="connsiteY0" fmla="*/ 76200 h 129540"/>
              <a:gd name="connsiteX1" fmla="*/ 331470 w 3646170"/>
              <a:gd name="connsiteY1" fmla="*/ 3810 h 129540"/>
              <a:gd name="connsiteX2" fmla="*/ 998220 w 3646170"/>
              <a:gd name="connsiteY2" fmla="*/ 121920 h 129540"/>
              <a:gd name="connsiteX3" fmla="*/ 1737360 w 3646170"/>
              <a:gd name="connsiteY3" fmla="*/ 0 h 129540"/>
              <a:gd name="connsiteX4" fmla="*/ 2446020 w 3646170"/>
              <a:gd name="connsiteY4" fmla="*/ 121920 h 129540"/>
              <a:gd name="connsiteX5" fmla="*/ 3143250 w 3646170"/>
              <a:gd name="connsiteY5" fmla="*/ 3810 h 129540"/>
              <a:gd name="connsiteX6" fmla="*/ 3646170 w 3646170"/>
              <a:gd name="connsiteY6" fmla="*/ 129540 h 1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6170" h="129540">
                <a:moveTo>
                  <a:pt x="0" y="76200"/>
                </a:moveTo>
                <a:cubicBezTo>
                  <a:pt x="82550" y="36195"/>
                  <a:pt x="165100" y="-3810"/>
                  <a:pt x="331470" y="3810"/>
                </a:cubicBezTo>
                <a:cubicBezTo>
                  <a:pt x="497840" y="11430"/>
                  <a:pt x="763905" y="122555"/>
                  <a:pt x="998220" y="121920"/>
                </a:cubicBezTo>
                <a:cubicBezTo>
                  <a:pt x="1232535" y="121285"/>
                  <a:pt x="1496060" y="0"/>
                  <a:pt x="1737360" y="0"/>
                </a:cubicBezTo>
                <a:cubicBezTo>
                  <a:pt x="1978660" y="0"/>
                  <a:pt x="2211705" y="121285"/>
                  <a:pt x="2446020" y="121920"/>
                </a:cubicBezTo>
                <a:cubicBezTo>
                  <a:pt x="2680335" y="122555"/>
                  <a:pt x="2943225" y="2540"/>
                  <a:pt x="3143250" y="3810"/>
                </a:cubicBezTo>
                <a:cubicBezTo>
                  <a:pt x="3343275" y="5080"/>
                  <a:pt x="3494722" y="67310"/>
                  <a:pt x="3646170" y="129540"/>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76805" y="5173832"/>
            <a:ext cx="5261055" cy="738664"/>
          </a:xfrm>
          <a:prstGeom prst="rect">
            <a:avLst/>
          </a:prstGeom>
        </p:spPr>
        <p:txBody>
          <a:bodyPr wrap="square">
            <a:spAutoFit/>
          </a:bodyPr>
          <a:lstStyle/>
          <a:p>
            <a:pPr algn="just"/>
            <a:r>
              <a:rPr lang="en-US" sz="1400" dirty="0">
                <a:sym typeface="Symbol"/>
              </a:rPr>
              <a:t>The type of magnetic configuration and magnets type/distance depend on the type of particles/energies/beam parameters we want to achieve.</a:t>
            </a:r>
            <a:endParaRPr lang="en-US" sz="1400" dirty="0"/>
          </a:p>
        </p:txBody>
      </p:sp>
      <p:pic>
        <p:nvPicPr>
          <p:cNvPr id="49" name="Picture 4"/>
          <p:cNvPicPr>
            <a:picLocks noChangeAspect="1" noChangeArrowheads="1"/>
          </p:cNvPicPr>
          <p:nvPr/>
        </p:nvPicPr>
        <p:blipFill>
          <a:blip r:embed="rId5">
            <a:extLst>
              <a:ext uri="{28A0092B-C50C-407E-A947-70E740481C1C}">
                <a14:useLocalDpi xmlns:a14="http://schemas.microsoft.com/office/drawing/2010/main" val="0"/>
              </a:ext>
            </a:extLst>
          </a:blip>
          <a:srcRect t="8495" r="26993" b="38225"/>
          <a:stretch>
            <a:fillRect/>
          </a:stretch>
        </p:blipFill>
        <p:spPr bwMode="auto">
          <a:xfrm>
            <a:off x="9210335" y="5276714"/>
            <a:ext cx="2338295" cy="135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259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500"/>
                                        <p:tgtEl>
                                          <p:spTgt spid="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86370"/>
                                        </p:tgtEl>
                                        <p:attrNameLst>
                                          <p:attrName>style.visibility</p:attrName>
                                        </p:attrNameLst>
                                      </p:cBhvr>
                                      <p:to>
                                        <p:strVal val="visible"/>
                                      </p:to>
                                    </p:set>
                                    <p:animEffect transition="in" filter="fade">
                                      <p:cBhvr>
                                        <p:cTn id="84" dur="500"/>
                                        <p:tgtEl>
                                          <p:spTgt spid="186370"/>
                                        </p:tgtEl>
                                      </p:cBhvr>
                                    </p:animEffect>
                                  </p:childTnLst>
                                </p:cTn>
                              </p:par>
                              <p:par>
                                <p:cTn id="85" presetID="10" presetClass="entr" presetSubtype="0" fill="hold"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500"/>
                                        <p:tgtEl>
                                          <p:spTgt spid="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par>
                                <p:cTn id="91" presetID="10" presetClass="entr" presetSubtype="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5" grpId="0"/>
      <p:bldP spid="7" grpId="0" animBg="1"/>
      <p:bldP spid="10" grpId="0"/>
      <p:bldP spid="12" grpId="0" animBg="1"/>
      <p:bldP spid="16" grpId="0" animBg="1"/>
      <p:bldP spid="17" grpId="0" animBg="1"/>
      <p:bldP spid="18" grpId="0" animBg="1"/>
      <p:bldP spid="19" grpId="0" animBg="1"/>
      <p:bldP spid="21" grpId="0" animBg="1"/>
      <p:bldP spid="22" grpId="0" animBg="1"/>
      <p:bldP spid="9" grpId="0" animBg="1"/>
      <p:bldP spid="27" grpId="0" animBg="1"/>
      <p:bldP spid="33" grpId="0" animBg="1"/>
      <p:bldP spid="34" grpId="0"/>
      <p:bldP spid="36" grpId="0"/>
      <p:bldP spid="39" grpId="0" animBg="1"/>
      <p:bldP spid="4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a:picLocks noChangeAspect="1"/>
          </p:cNvPicPr>
          <p:nvPr/>
        </p:nvPicPr>
        <p:blipFill rotWithShape="1">
          <a:blip r:embed="rId3">
            <a:extLst>
              <a:ext uri="{28A0092B-C50C-407E-A947-70E740481C1C}">
                <a14:useLocalDpi xmlns:a14="http://schemas.microsoft.com/office/drawing/2010/main" val="0"/>
              </a:ext>
            </a:extLst>
          </a:blip>
          <a:srcRect r="50000" b="10630"/>
          <a:stretch/>
        </p:blipFill>
        <p:spPr>
          <a:xfrm>
            <a:off x="28041" y="1208896"/>
            <a:ext cx="3825240" cy="3432240"/>
          </a:xfrm>
          <a:prstGeom prst="rect">
            <a:avLst/>
          </a:prstGeom>
        </p:spPr>
      </p:pic>
      <p:sp>
        <p:nvSpPr>
          <p:cNvPr id="253963" name="Text Box 11"/>
          <p:cNvSpPr txBox="1">
            <a:spLocks noChangeArrowheads="1"/>
          </p:cNvSpPr>
          <p:nvPr/>
        </p:nvSpPr>
        <p:spPr bwMode="auto">
          <a:xfrm>
            <a:off x="0" y="584776"/>
            <a:ext cx="489043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ja-JP" sz="1600" dirty="0"/>
              <a:t>Due to the </a:t>
            </a:r>
            <a:r>
              <a:rPr lang="en-US" altLang="ja-JP" sz="1600" b="1" dirty="0"/>
              <a:t>alternating </a:t>
            </a:r>
            <a:r>
              <a:rPr lang="en-US" altLang="ja-JP" sz="1600" b="1" dirty="0" err="1"/>
              <a:t>quadrupole</a:t>
            </a:r>
            <a:r>
              <a:rPr lang="en-US" altLang="ja-JP" sz="1600" b="1" dirty="0"/>
              <a:t> focusing system</a:t>
            </a:r>
            <a:r>
              <a:rPr lang="en-US" altLang="ja-JP" sz="1600" dirty="0"/>
              <a:t> each particle perform transverse oscillations along the LINAC.</a:t>
            </a:r>
            <a:endParaRPr lang="en-US" sz="1600" dirty="0"/>
          </a:p>
        </p:txBody>
      </p:sp>
      <p:sp>
        <p:nvSpPr>
          <p:cNvPr id="253971" name="Text Box 19"/>
          <p:cNvSpPr txBox="1">
            <a:spLocks noChangeArrowheads="1"/>
          </p:cNvSpPr>
          <p:nvPr/>
        </p:nvSpPr>
        <p:spPr bwMode="auto">
          <a:xfrm>
            <a:off x="6849626" y="592017"/>
            <a:ext cx="5342374" cy="584775"/>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it-IT" sz="1600" dirty="0"/>
              <a:t>The </a:t>
            </a:r>
            <a:r>
              <a:rPr lang="it-IT" sz="1600" b="1" dirty="0" err="1"/>
              <a:t>equation</a:t>
            </a:r>
            <a:r>
              <a:rPr lang="it-IT" sz="1600" b="1" dirty="0"/>
              <a:t> of </a:t>
            </a:r>
            <a:r>
              <a:rPr lang="it-IT" sz="1600" b="1" dirty="0" err="1"/>
              <a:t>motion</a:t>
            </a:r>
            <a:r>
              <a:rPr lang="it-IT" sz="1600" b="1" dirty="0"/>
              <a:t> in the </a:t>
            </a:r>
            <a:r>
              <a:rPr lang="it-IT" sz="1600" b="1" dirty="0" err="1"/>
              <a:t>transverse</a:t>
            </a:r>
            <a:r>
              <a:rPr lang="it-IT" sz="1600" b="1" dirty="0"/>
              <a:t> </a:t>
            </a:r>
            <a:r>
              <a:rPr lang="it-IT" sz="1600" b="1" dirty="0" err="1"/>
              <a:t>plane</a:t>
            </a:r>
            <a:r>
              <a:rPr lang="it-IT" sz="1600" b="1" dirty="0"/>
              <a:t> </a:t>
            </a:r>
            <a:r>
              <a:rPr lang="it-IT" sz="1600" dirty="0" err="1"/>
              <a:t>is</a:t>
            </a:r>
            <a:r>
              <a:rPr lang="it-IT" sz="1600" dirty="0"/>
              <a:t> of the </a:t>
            </a:r>
            <a:r>
              <a:rPr lang="it-IT" sz="1600" dirty="0" err="1"/>
              <a:t>type</a:t>
            </a:r>
            <a:r>
              <a:rPr lang="it-IT" sz="1600" dirty="0"/>
              <a:t>:</a:t>
            </a:r>
          </a:p>
          <a:p>
            <a:pPr algn="just"/>
            <a:endParaRPr lang="it-IT" sz="1600" dirty="0"/>
          </a:p>
        </p:txBody>
      </p:sp>
      <p:sp>
        <p:nvSpPr>
          <p:cNvPr id="16" name="AutoShape 18"/>
          <p:cNvSpPr>
            <a:spLocks noChangeArrowheads="1"/>
          </p:cNvSpPr>
          <p:nvPr/>
        </p:nvSpPr>
        <p:spPr bwMode="auto">
          <a:xfrm rot="5400000">
            <a:off x="4907718" y="3440053"/>
            <a:ext cx="432060" cy="1887390"/>
          </a:xfrm>
          <a:prstGeom prst="downArrow">
            <a:avLst>
              <a:gd name="adj1" fmla="val 50000"/>
              <a:gd name="adj2" fmla="val 415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Freccia a destra 2"/>
          <p:cNvSpPr/>
          <p:nvPr/>
        </p:nvSpPr>
        <p:spPr>
          <a:xfrm>
            <a:off x="6427597" y="686796"/>
            <a:ext cx="43206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ggetto 3"/>
          <p:cNvGraphicFramePr>
            <a:graphicFrameLocks noChangeAspect="1"/>
          </p:cNvGraphicFramePr>
          <p:nvPr/>
        </p:nvGraphicFramePr>
        <p:xfrm>
          <a:off x="7072314" y="4069641"/>
          <a:ext cx="3303587" cy="735012"/>
        </p:xfrm>
        <a:graphic>
          <a:graphicData uri="http://schemas.openxmlformats.org/presentationml/2006/ole">
            <mc:AlternateContent xmlns:mc="http://schemas.openxmlformats.org/markup-compatibility/2006">
              <mc:Choice xmlns:v="urn:schemas-microsoft-com:vml" Requires="v">
                <p:oleObj name="Equazione" r:id="rId4" imgW="2057400" imgH="457200" progId="Equation.3">
                  <p:embed/>
                </p:oleObj>
              </mc:Choice>
              <mc:Fallback>
                <p:oleObj name="Equazione" r:id="rId4" imgW="2057400" imgH="457200" progId="Equation.3">
                  <p:embed/>
                  <p:pic>
                    <p:nvPicPr>
                      <p:cNvPr id="4" name="Oggetto 3"/>
                      <p:cNvPicPr>
                        <a:picLocks noChangeAspect="1" noChangeArrowheads="1"/>
                      </p:cNvPicPr>
                      <p:nvPr/>
                    </p:nvPicPr>
                    <p:blipFill>
                      <a:blip r:embed="rId5"/>
                      <a:srcRect/>
                      <a:stretch>
                        <a:fillRect/>
                      </a:stretch>
                    </p:blipFill>
                    <p:spPr bwMode="auto">
                      <a:xfrm>
                        <a:off x="7072314" y="4069641"/>
                        <a:ext cx="3303587" cy="735012"/>
                      </a:xfrm>
                      <a:prstGeom prst="rect">
                        <a:avLst/>
                      </a:prstGeom>
                      <a:noFill/>
                      <a:ln>
                        <a:noFill/>
                      </a:ln>
                    </p:spPr>
                  </p:pic>
                </p:oleObj>
              </mc:Fallback>
            </mc:AlternateContent>
          </a:graphicData>
        </a:graphic>
      </p:graphicFrame>
      <p:sp>
        <p:nvSpPr>
          <p:cNvPr id="5" name="Rettangolo 4"/>
          <p:cNvSpPr/>
          <p:nvPr/>
        </p:nvSpPr>
        <p:spPr>
          <a:xfrm>
            <a:off x="6039390" y="3512473"/>
            <a:ext cx="6152610" cy="584775"/>
          </a:xfrm>
          <a:prstGeom prst="rect">
            <a:avLst/>
          </a:prstGeom>
        </p:spPr>
        <p:txBody>
          <a:bodyPr wrap="square">
            <a:spAutoFit/>
          </a:bodyPr>
          <a:lstStyle/>
          <a:p>
            <a:pPr algn="just"/>
            <a:r>
              <a:rPr lang="it-IT" sz="1600" dirty="0"/>
              <a:t>The </a:t>
            </a:r>
            <a:r>
              <a:rPr lang="it-IT" sz="1600" b="1" dirty="0"/>
              <a:t>single </a:t>
            </a:r>
            <a:r>
              <a:rPr lang="it-IT" sz="1600" b="1" dirty="0" err="1"/>
              <a:t>particle</a:t>
            </a:r>
            <a:r>
              <a:rPr lang="it-IT" sz="1600" b="1" dirty="0"/>
              <a:t> </a:t>
            </a:r>
            <a:r>
              <a:rPr lang="it-IT" sz="1600" b="1" dirty="0" err="1"/>
              <a:t>trajectory</a:t>
            </a:r>
            <a:r>
              <a:rPr lang="it-IT" sz="1600" b="1" dirty="0"/>
              <a:t> </a:t>
            </a:r>
            <a:r>
              <a:rPr lang="it-IT" sz="1600" b="1" dirty="0" err="1"/>
              <a:t>is</a:t>
            </a:r>
            <a:r>
              <a:rPr lang="it-IT" sz="1600" b="1" dirty="0"/>
              <a:t> a pseudo-</a:t>
            </a:r>
            <a:r>
              <a:rPr lang="it-IT" sz="1600" b="1" dirty="0" err="1"/>
              <a:t>sinusoid</a:t>
            </a:r>
            <a:r>
              <a:rPr lang="it-IT" sz="1600" b="1" dirty="0"/>
              <a:t> </a:t>
            </a:r>
            <a:r>
              <a:rPr lang="it-IT" sz="1600" dirty="0" err="1"/>
              <a:t>described</a:t>
            </a:r>
            <a:r>
              <a:rPr lang="it-IT" sz="1600" dirty="0"/>
              <a:t> by the </a:t>
            </a:r>
            <a:r>
              <a:rPr lang="it-IT" sz="1600" dirty="0" err="1"/>
              <a:t>equation</a:t>
            </a:r>
            <a:r>
              <a:rPr lang="it-IT" sz="1600" dirty="0"/>
              <a:t>:</a:t>
            </a:r>
          </a:p>
        </p:txBody>
      </p:sp>
      <p:graphicFrame>
        <p:nvGraphicFramePr>
          <p:cNvPr id="6" name="Oggetto 5"/>
          <p:cNvGraphicFramePr>
            <a:graphicFrameLocks noChangeAspect="1"/>
          </p:cNvGraphicFramePr>
          <p:nvPr>
            <p:extLst>
              <p:ext uri="{D42A27DB-BD31-4B8C-83A1-F6EECF244321}">
                <p14:modId xmlns:p14="http://schemas.microsoft.com/office/powerpoint/2010/main" val="3766371719"/>
              </p:ext>
            </p:extLst>
          </p:nvPr>
        </p:nvGraphicFramePr>
        <p:xfrm>
          <a:off x="7023101" y="2168525"/>
          <a:ext cx="2879725" cy="903288"/>
        </p:xfrm>
        <a:graphic>
          <a:graphicData uri="http://schemas.openxmlformats.org/presentationml/2006/ole">
            <mc:AlternateContent xmlns:mc="http://schemas.openxmlformats.org/markup-compatibility/2006">
              <mc:Choice xmlns:v="urn:schemas-microsoft-com:vml" Requires="v">
                <p:oleObj name="Equazione" r:id="rId6" imgW="1981080" imgH="622080" progId="Equation.3">
                  <p:embed/>
                </p:oleObj>
              </mc:Choice>
              <mc:Fallback>
                <p:oleObj name="Equazione" r:id="rId6" imgW="1981080" imgH="622080" progId="Equation.3">
                  <p:embed/>
                  <p:pic>
                    <p:nvPicPr>
                      <p:cNvPr id="6" name="Oggetto 5"/>
                      <p:cNvPicPr>
                        <a:picLocks noChangeAspect="1" noChangeArrowheads="1"/>
                      </p:cNvPicPr>
                      <p:nvPr/>
                    </p:nvPicPr>
                    <p:blipFill>
                      <a:blip r:embed="rId7"/>
                      <a:srcRect/>
                      <a:stretch>
                        <a:fillRect/>
                      </a:stretch>
                    </p:blipFill>
                    <p:spPr bwMode="auto">
                      <a:xfrm>
                        <a:off x="7023101" y="2168525"/>
                        <a:ext cx="2879725" cy="903288"/>
                      </a:xfrm>
                      <a:prstGeom prst="rect">
                        <a:avLst/>
                      </a:prstGeom>
                      <a:noFill/>
                      <a:ln>
                        <a:noFill/>
                      </a:ln>
                    </p:spPr>
                  </p:pic>
                </p:oleObj>
              </mc:Fallback>
            </mc:AlternateContent>
          </a:graphicData>
        </a:graphic>
      </p:graphicFrame>
      <p:cxnSp>
        <p:nvCxnSpPr>
          <p:cNvPr id="14" name="Connettore 2 13"/>
          <p:cNvCxnSpPr/>
          <p:nvPr/>
        </p:nvCxnSpPr>
        <p:spPr>
          <a:xfrm>
            <a:off x="7877021" y="1904906"/>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848165" y="1196690"/>
            <a:ext cx="1424387" cy="738664"/>
          </a:xfrm>
          <a:prstGeom prst="rect">
            <a:avLst/>
          </a:prstGeom>
          <a:noFill/>
        </p:spPr>
        <p:txBody>
          <a:bodyPr wrap="square" rtlCol="0">
            <a:spAutoFit/>
          </a:bodyPr>
          <a:lstStyle/>
          <a:p>
            <a:pPr algn="just"/>
            <a:r>
              <a:rPr lang="en-US" sz="1400" dirty="0"/>
              <a:t>Term depending on the magnetic configuration </a:t>
            </a:r>
          </a:p>
        </p:txBody>
      </p:sp>
      <p:cxnSp>
        <p:nvCxnSpPr>
          <p:cNvPr id="17" name="Connettore 2 16"/>
          <p:cNvCxnSpPr/>
          <p:nvPr/>
        </p:nvCxnSpPr>
        <p:spPr>
          <a:xfrm>
            <a:off x="8522947" y="1904905"/>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8379910" y="1335505"/>
            <a:ext cx="1954404" cy="523220"/>
          </a:xfrm>
          <a:prstGeom prst="rect">
            <a:avLst/>
          </a:prstGeom>
          <a:noFill/>
        </p:spPr>
        <p:txBody>
          <a:bodyPr wrap="square" rtlCol="0">
            <a:spAutoFit/>
          </a:bodyPr>
          <a:lstStyle/>
          <a:p>
            <a:pPr algn="just"/>
            <a:r>
              <a:rPr lang="en-US" sz="1400" dirty="0"/>
              <a:t>RF defocusing/focusing term</a:t>
            </a:r>
          </a:p>
        </p:txBody>
      </p:sp>
      <p:sp>
        <p:nvSpPr>
          <p:cNvPr id="7" name="Freccia in giù 6"/>
          <p:cNvSpPr/>
          <p:nvPr/>
        </p:nvSpPr>
        <p:spPr>
          <a:xfrm>
            <a:off x="8579192" y="3140961"/>
            <a:ext cx="395530" cy="342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p:nvPr/>
        </p:nvCxnSpPr>
        <p:spPr>
          <a:xfrm flipV="1">
            <a:off x="7801778" y="4522729"/>
            <a:ext cx="514429" cy="50407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5845525" y="4982095"/>
            <a:ext cx="2244676" cy="954107"/>
          </a:xfrm>
          <a:prstGeom prst="rect">
            <a:avLst/>
          </a:prstGeom>
          <a:noFill/>
        </p:spPr>
        <p:txBody>
          <a:bodyPr wrap="square" rtlCol="0">
            <a:spAutoFit/>
          </a:bodyPr>
          <a:lstStyle/>
          <a:p>
            <a:pPr algn="just"/>
            <a:r>
              <a:rPr lang="en-US" sz="1400" dirty="0"/>
              <a:t>Characteristic function (</a:t>
            </a:r>
            <a:r>
              <a:rPr lang="en-US" sz="1400" dirty="0" err="1"/>
              <a:t>Twiss</a:t>
            </a:r>
            <a:r>
              <a:rPr lang="en-US" sz="1400" dirty="0"/>
              <a:t> </a:t>
            </a:r>
            <a:r>
              <a:rPr lang="en-US" sz="1400" dirty="0">
                <a:sym typeface="Symbol"/>
              </a:rPr>
              <a:t>-function [m]</a:t>
            </a:r>
            <a:r>
              <a:rPr lang="en-US" sz="1400" dirty="0"/>
              <a:t>) that depend on the magnetic and RF configuration</a:t>
            </a:r>
          </a:p>
        </p:txBody>
      </p:sp>
      <p:cxnSp>
        <p:nvCxnSpPr>
          <p:cNvPr id="21" name="Connettore 2 20"/>
          <p:cNvCxnSpPr/>
          <p:nvPr/>
        </p:nvCxnSpPr>
        <p:spPr>
          <a:xfrm flipV="1">
            <a:off x="7801778" y="4641136"/>
            <a:ext cx="1536313" cy="3856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8473971" y="5130016"/>
            <a:ext cx="2115414" cy="523220"/>
          </a:xfrm>
          <a:prstGeom prst="rect">
            <a:avLst/>
          </a:prstGeom>
          <a:noFill/>
        </p:spPr>
        <p:txBody>
          <a:bodyPr wrap="square" rtlCol="0">
            <a:spAutoFit/>
          </a:bodyPr>
          <a:lstStyle/>
          <a:p>
            <a:pPr algn="just"/>
            <a:r>
              <a:rPr lang="en-US" sz="1400" dirty="0"/>
              <a:t>Depend on the initial conditions of the particle</a:t>
            </a:r>
          </a:p>
        </p:txBody>
      </p:sp>
      <p:cxnSp>
        <p:nvCxnSpPr>
          <p:cNvPr id="32" name="Connettore 2 31"/>
          <p:cNvCxnSpPr/>
          <p:nvPr/>
        </p:nvCxnSpPr>
        <p:spPr>
          <a:xfrm flipV="1">
            <a:off x="9194071" y="4522729"/>
            <a:ext cx="935680" cy="60728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H="1" flipV="1">
            <a:off x="8058991" y="4522728"/>
            <a:ext cx="1135080" cy="6072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146339" y="5221065"/>
            <a:ext cx="4597753" cy="584775"/>
          </a:xfrm>
          <a:prstGeom prst="rect">
            <a:avLst/>
          </a:prstGeom>
          <a:noFill/>
        </p:spPr>
        <p:txBody>
          <a:bodyPr wrap="square" rtlCol="0">
            <a:spAutoFit/>
          </a:bodyPr>
          <a:lstStyle/>
          <a:p>
            <a:pPr algn="just"/>
            <a:r>
              <a:rPr lang="en-US" sz="1600" dirty="0"/>
              <a:t>The final transverse beam dimensions (</a:t>
            </a:r>
            <a:r>
              <a:rPr lang="en-US" sz="1600" dirty="0">
                <a:sym typeface="Symbol"/>
              </a:rPr>
              <a:t></a:t>
            </a:r>
            <a:r>
              <a:rPr lang="en-US" sz="1600" baseline="-25000" dirty="0" err="1">
                <a:sym typeface="Symbol"/>
              </a:rPr>
              <a:t>x,y</a:t>
            </a:r>
            <a:r>
              <a:rPr lang="en-US" sz="1600" dirty="0">
                <a:sym typeface="Symbol"/>
              </a:rPr>
              <a:t>(s)</a:t>
            </a:r>
            <a:r>
              <a:rPr lang="en-US" sz="1600" dirty="0"/>
              <a:t>) vary along the linac and are contained within an </a:t>
            </a:r>
            <a:r>
              <a:rPr lang="en-US" sz="1600" b="1" dirty="0"/>
              <a:t>envelope</a:t>
            </a:r>
          </a:p>
        </p:txBody>
      </p:sp>
      <p:cxnSp>
        <p:nvCxnSpPr>
          <p:cNvPr id="41" name="Connettore 2 40"/>
          <p:cNvCxnSpPr/>
          <p:nvPr/>
        </p:nvCxnSpPr>
        <p:spPr>
          <a:xfrm>
            <a:off x="1632000" y="4323459"/>
            <a:ext cx="671198" cy="79072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966000" y="0"/>
            <a:ext cx="10260000" cy="646331"/>
          </a:xfrm>
          <a:prstGeom prst="rect">
            <a:avLst/>
          </a:prstGeom>
        </p:spPr>
        <p:txBody>
          <a:bodyPr wrap="square">
            <a:spAutoFit/>
          </a:bodyPr>
          <a:lstStyle/>
          <a:p>
            <a:pPr algn="ctr"/>
            <a:r>
              <a:rPr lang="it-IT" sz="3600" b="1" dirty="0"/>
              <a:t>TRANSVERSE OSCILLATIONS AND BEAM ENVELOPE</a:t>
            </a:r>
            <a:endParaRPr lang="en-US" sz="3600" dirty="0"/>
          </a:p>
        </p:txBody>
      </p:sp>
      <p:cxnSp>
        <p:nvCxnSpPr>
          <p:cNvPr id="24" name="Connettore 2 23"/>
          <p:cNvCxnSpPr/>
          <p:nvPr/>
        </p:nvCxnSpPr>
        <p:spPr>
          <a:xfrm flipV="1">
            <a:off x="9368514" y="2651842"/>
            <a:ext cx="0" cy="410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9050216" y="3062289"/>
            <a:ext cx="1539170" cy="307777"/>
          </a:xfrm>
          <a:prstGeom prst="rect">
            <a:avLst/>
          </a:prstGeom>
          <a:noFill/>
        </p:spPr>
        <p:txBody>
          <a:bodyPr wrap="square" rtlCol="0">
            <a:spAutoFit/>
          </a:bodyPr>
          <a:lstStyle/>
          <a:p>
            <a:pPr algn="just"/>
            <a:r>
              <a:rPr lang="en-US" sz="1400" dirty="0"/>
              <a:t>Space charge term</a:t>
            </a:r>
          </a:p>
        </p:txBody>
      </p:sp>
      <p:graphicFrame>
        <p:nvGraphicFramePr>
          <p:cNvPr id="28" name="Oggetto 27"/>
          <p:cNvGraphicFramePr>
            <a:graphicFrameLocks noChangeAspect="1"/>
          </p:cNvGraphicFramePr>
          <p:nvPr/>
        </p:nvGraphicFramePr>
        <p:xfrm>
          <a:off x="6599238" y="5995988"/>
          <a:ext cx="1962150" cy="768350"/>
        </p:xfrm>
        <a:graphic>
          <a:graphicData uri="http://schemas.openxmlformats.org/presentationml/2006/ole">
            <mc:AlternateContent xmlns:mc="http://schemas.openxmlformats.org/markup-compatibility/2006">
              <mc:Choice xmlns:v="urn:schemas-microsoft-com:vml" Requires="v">
                <p:oleObj name="Equazione" r:id="rId8" imgW="1168200" imgH="457200" progId="Equation.3">
                  <p:embed/>
                </p:oleObj>
              </mc:Choice>
              <mc:Fallback>
                <p:oleObj name="Equazione" r:id="rId8" imgW="1168200" imgH="457200" progId="Equation.3">
                  <p:embed/>
                  <p:pic>
                    <p:nvPicPr>
                      <p:cNvPr id="28" name="Oggetto 27"/>
                      <p:cNvPicPr>
                        <a:picLocks noChangeAspect="1" noChangeArrowheads="1"/>
                      </p:cNvPicPr>
                      <p:nvPr/>
                    </p:nvPicPr>
                    <p:blipFill>
                      <a:blip r:embed="rId9"/>
                      <a:srcRect/>
                      <a:stretch>
                        <a:fillRect/>
                      </a:stretch>
                    </p:blipFill>
                    <p:spPr bwMode="auto">
                      <a:xfrm>
                        <a:off x="6599238" y="5995988"/>
                        <a:ext cx="1962150" cy="768350"/>
                      </a:xfrm>
                      <a:prstGeom prst="rect">
                        <a:avLst/>
                      </a:prstGeom>
                      <a:noFill/>
                      <a:ln>
                        <a:noFill/>
                      </a:ln>
                    </p:spPr>
                  </p:pic>
                </p:oleObj>
              </mc:Fallback>
            </mc:AlternateContent>
          </a:graphicData>
        </a:graphic>
      </p:graphicFrame>
      <p:sp>
        <p:nvSpPr>
          <p:cNvPr id="29" name="CasellaDiTesto 28"/>
          <p:cNvSpPr txBox="1"/>
          <p:nvPr/>
        </p:nvSpPr>
        <p:spPr>
          <a:xfrm>
            <a:off x="8718460" y="5855194"/>
            <a:ext cx="1949540" cy="954107"/>
          </a:xfrm>
          <a:prstGeom prst="rect">
            <a:avLst/>
          </a:prstGeom>
          <a:noFill/>
        </p:spPr>
        <p:txBody>
          <a:bodyPr wrap="square" rtlCol="0">
            <a:spAutoFit/>
          </a:bodyPr>
          <a:lstStyle/>
          <a:p>
            <a:pPr algn="just"/>
            <a:r>
              <a:rPr lang="en-US" sz="1400" b="1" dirty="0"/>
              <a:t>Transverse phase advance per period </a:t>
            </a:r>
            <a:r>
              <a:rPr lang="en-US" sz="1400" b="1" dirty="0" err="1"/>
              <a:t>L</a:t>
            </a:r>
            <a:r>
              <a:rPr lang="en-US" sz="1400" b="1" baseline="-25000" dirty="0" err="1"/>
              <a:t>p</a:t>
            </a:r>
            <a:r>
              <a:rPr lang="en-US" sz="1400" b="1" dirty="0"/>
              <a:t>. For stability should be 0&lt;</a:t>
            </a:r>
            <a:r>
              <a:rPr lang="en-US" sz="1400" b="1" dirty="0">
                <a:sym typeface="Symbol" panose="05050102010706020507" pitchFamily="18" charset="2"/>
              </a:rPr>
              <a:t>&lt;</a:t>
            </a:r>
            <a:endParaRPr lang="en-US" sz="1400" b="1" dirty="0"/>
          </a:p>
        </p:txBody>
      </p:sp>
      <p:sp>
        <p:nvSpPr>
          <p:cNvPr id="9" name="Rettangolo 8"/>
          <p:cNvSpPr/>
          <p:nvPr/>
        </p:nvSpPr>
        <p:spPr>
          <a:xfrm>
            <a:off x="3696524" y="1784950"/>
            <a:ext cx="2520060" cy="738664"/>
          </a:xfrm>
          <a:prstGeom prst="rect">
            <a:avLst/>
          </a:prstGeom>
        </p:spPr>
        <p:txBody>
          <a:bodyPr wrap="square">
            <a:spAutoFit/>
          </a:bodyPr>
          <a:lstStyle/>
          <a:p>
            <a:pPr algn="just"/>
            <a:r>
              <a:rPr lang="en-US" sz="1400" b="1" dirty="0">
                <a:solidFill>
                  <a:srgbClr val="000000"/>
                </a:solidFill>
                <a:latin typeface="+mj-lt"/>
              </a:rPr>
              <a:t>Focusing period (</a:t>
            </a:r>
            <a:r>
              <a:rPr lang="en-US" sz="1400" b="1" dirty="0" err="1">
                <a:solidFill>
                  <a:srgbClr val="000000"/>
                </a:solidFill>
                <a:latin typeface="+mj-lt"/>
              </a:rPr>
              <a:t>L</a:t>
            </a:r>
            <a:r>
              <a:rPr lang="en-US" sz="1400" b="1" baseline="-25000" dirty="0" err="1">
                <a:solidFill>
                  <a:srgbClr val="000000"/>
                </a:solidFill>
                <a:latin typeface="+mj-lt"/>
              </a:rPr>
              <a:t>p</a:t>
            </a:r>
            <a:r>
              <a:rPr lang="en-US" sz="1400" b="1" dirty="0">
                <a:solidFill>
                  <a:srgbClr val="000000"/>
                </a:solidFill>
                <a:latin typeface="+mj-lt"/>
              </a:rPr>
              <a:t>)</a:t>
            </a:r>
            <a:r>
              <a:rPr lang="en-US" sz="1400" dirty="0">
                <a:solidFill>
                  <a:srgbClr val="000000"/>
                </a:solidFill>
                <a:latin typeface="+mj-lt"/>
              </a:rPr>
              <a:t>= length after which the structure is repeated (usually as N</a:t>
            </a:r>
            <a:r>
              <a:rPr lang="en-US" sz="1400" dirty="0">
                <a:solidFill>
                  <a:srgbClr val="000000"/>
                </a:solidFill>
                <a:latin typeface="+mj-lt"/>
                <a:sym typeface="Symbol" panose="05050102010706020507" pitchFamily="18" charset="2"/>
              </a:rPr>
              <a:t></a:t>
            </a:r>
            <a:r>
              <a:rPr lang="en-US" sz="1400" dirty="0">
                <a:solidFill>
                  <a:srgbClr val="000000"/>
                </a:solidFill>
                <a:latin typeface="+mj-lt"/>
              </a:rPr>
              <a:t>).</a:t>
            </a:r>
            <a:endParaRPr lang="it-IT" sz="1400" dirty="0">
              <a:latin typeface="+mj-lt"/>
            </a:endParaRPr>
          </a:p>
        </p:txBody>
      </p:sp>
    </p:spTree>
    <p:extLst>
      <p:ext uri="{BB962C8B-B14F-4D97-AF65-F5344CB8AC3E}">
        <p14:creationId xmlns:p14="http://schemas.microsoft.com/office/powerpoint/2010/main" val="11214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childTnLst>
                                </p:cTn>
                              </p:par>
                              <p:par>
                                <p:cTn id="73" presetID="10" presetClass="entr" presetSubtype="0"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par>
                                <p:cTn id="84" presetID="10" presetClass="entr" presetSubtype="0" fill="hold" nodeType="with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fade">
                                      <p:cBhvr>
                                        <p:cTn id="86" dur="500"/>
                                        <p:tgtEl>
                                          <p:spTgt spid="2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15" grpId="0"/>
      <p:bldP spid="18" grpId="0"/>
      <p:bldP spid="7" grpId="0" animBg="1"/>
      <p:bldP spid="20" grpId="0"/>
      <p:bldP spid="22" grpId="0"/>
      <p:bldP spid="39" grpId="0"/>
      <p:bldP spid="25" grpId="0"/>
      <p:bldP spid="29"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1383" name="Object 7"/>
              <p:cNvSpPr txBox="1"/>
              <p:nvPr/>
            </p:nvSpPr>
            <p:spPr bwMode="auto">
              <a:xfrm>
                <a:off x="4744815" y="999097"/>
                <a:ext cx="3003550" cy="776287"/>
              </a:xfrm>
              <a:prstGeom prst="rect">
                <a:avLst/>
              </a:prstGeom>
              <a:noFill/>
              <a:ln w="28575">
                <a:noFill/>
                <a:miter lim="800000"/>
                <a:headEnd/>
                <a:tailEnd/>
              </a:ln>
            </p:spPr>
            <p:txBody>
              <a:bodyPr>
                <a:noAutofit/>
              </a:bodyPr>
              <a:lstStyle/>
              <a:p>
                <a:pPr/>
                <a14:m>
                  <m:oMathPara xmlns:m="http://schemas.openxmlformats.org/officeDocument/2006/math">
                    <m:oMathParaPr>
                      <m:jc m:val="left"/>
                    </m:oMathParaPr>
                    <m:oMath xmlns:m="http://schemas.openxmlformats.org/officeDocument/2006/math">
                      <m:f>
                        <m:fPr>
                          <m:ctrlPr>
                            <a:rPr lang="en-US" sz="2400" i="1">
                              <a:solidFill>
                                <a:srgbClr val="000000"/>
                              </a:solidFill>
                              <a:latin typeface="Cambria Math" panose="02040503050406030204" pitchFamily="18" charset="0"/>
                            </a:rPr>
                          </m:ctrlPr>
                        </m:fPr>
                        <m:num>
                          <m:r>
                            <a:rPr lang="en-US" sz="2400" i="1">
                              <a:solidFill>
                                <a:srgbClr val="000000"/>
                              </a:solidFill>
                              <a:latin typeface="Cambria Math" panose="02040503050406030204" pitchFamily="18" charset="0"/>
                            </a:rPr>
                            <m:t>𝑑</m:t>
                          </m:r>
                          <m:acc>
                            <m:accPr>
                              <m:chr m:val="⃗"/>
                              <m:ctrlPr>
                                <a:rPr lang="en-US" sz="2400" i="1">
                                  <a:solidFill>
                                    <a:srgbClr val="000000"/>
                                  </a:solidFill>
                                  <a:latin typeface="Cambria Math" panose="02040503050406030204" pitchFamily="18" charset="0"/>
                                </a:rPr>
                              </m:ctrlPr>
                            </m:accPr>
                            <m:e>
                              <m:r>
                                <a:rPr lang="en-US" sz="2400" i="1">
                                  <a:solidFill>
                                    <a:srgbClr val="000000"/>
                                  </a:solidFill>
                                  <a:latin typeface="Cambria Math" panose="02040503050406030204" pitchFamily="18" charset="0"/>
                                </a:rPr>
                                <m:t>𝑝</m:t>
                              </m:r>
                            </m:e>
                          </m:acc>
                        </m:num>
                        <m:den>
                          <m:r>
                            <a:rPr lang="en-US" sz="2400" i="1">
                              <a:solidFill>
                                <a:srgbClr val="000000"/>
                              </a:solidFill>
                              <a:latin typeface="Cambria Math" panose="02040503050406030204" pitchFamily="18" charset="0"/>
                            </a:rPr>
                            <m:t>𝑑𝑡</m:t>
                          </m:r>
                        </m:den>
                      </m:f>
                      <m:r>
                        <a:rPr lang="en-US" sz="2400" i="1">
                          <a:solidFill>
                            <a:srgbClr val="000000"/>
                          </a:solidFill>
                          <a:latin typeface="Cambria Math" panose="02040503050406030204" pitchFamily="18" charset="0"/>
                        </a:rPr>
                        <m:t>=</m:t>
                      </m:r>
                      <m:r>
                        <a:rPr lang="en-US" sz="2400" i="1">
                          <a:solidFill>
                            <a:srgbClr val="000000"/>
                          </a:solidFill>
                          <a:latin typeface="Cambria Math" panose="02040503050406030204" pitchFamily="18" charset="0"/>
                        </a:rPr>
                        <m:t>𝑞</m:t>
                      </m:r>
                      <m:r>
                        <a:rPr lang="en-US" sz="2400" i="1">
                          <a:solidFill>
                            <a:srgbClr val="000000"/>
                          </a:solidFill>
                          <a:latin typeface="Cambria Math" panose="02040503050406030204" pitchFamily="18" charset="0"/>
                        </a:rPr>
                        <m:t> </m:t>
                      </m:r>
                      <m:d>
                        <m:dPr>
                          <m:ctrlPr>
                            <a:rPr lang="en-US" sz="2400" i="1">
                              <a:solidFill>
                                <a:srgbClr val="000000"/>
                              </a:solidFill>
                              <a:latin typeface="Cambria Math" panose="02040503050406030204" pitchFamily="18" charset="0"/>
                            </a:rPr>
                          </m:ctrlPr>
                        </m:dPr>
                        <m:e>
                          <m:acc>
                            <m:accPr>
                              <m:chr m:val="⃗"/>
                              <m:ctrlPr>
                                <a:rPr lang="en-US" sz="2400" i="1">
                                  <a:solidFill>
                                    <a:srgbClr val="000000"/>
                                  </a:solidFill>
                                  <a:latin typeface="Cambria Math" panose="02040503050406030204" pitchFamily="18" charset="0"/>
                                </a:rPr>
                              </m:ctrlPr>
                            </m:accPr>
                            <m:e>
                              <m:r>
                                <a:rPr lang="en-US" sz="2400" i="1">
                                  <a:solidFill>
                                    <a:srgbClr val="000000"/>
                                  </a:solidFill>
                                  <a:latin typeface="Cambria Math" panose="02040503050406030204" pitchFamily="18" charset="0"/>
                                </a:rPr>
                                <m:t>𝐸</m:t>
                              </m:r>
                            </m:e>
                          </m:acc>
                          <m:r>
                            <a:rPr lang="en-US" sz="2400" i="1">
                              <a:solidFill>
                                <a:srgbClr val="000000"/>
                              </a:solidFill>
                              <a:latin typeface="Cambria Math" panose="02040503050406030204" pitchFamily="18" charset="0"/>
                            </a:rPr>
                            <m:t>+</m:t>
                          </m:r>
                          <m:acc>
                            <m:accPr>
                              <m:chr m:val="⃗"/>
                              <m:ctrlPr>
                                <a:rPr lang="en-US" sz="2400" i="1">
                                  <a:solidFill>
                                    <a:srgbClr val="000000"/>
                                  </a:solidFill>
                                  <a:latin typeface="Cambria Math" panose="02040503050406030204" pitchFamily="18" charset="0"/>
                                </a:rPr>
                              </m:ctrlPr>
                            </m:accPr>
                            <m:e>
                              <m:r>
                                <a:rPr lang="en-US" sz="2400" i="1">
                                  <a:solidFill>
                                    <a:srgbClr val="000000"/>
                                  </a:solidFill>
                                  <a:latin typeface="Cambria Math" panose="02040503050406030204" pitchFamily="18" charset="0"/>
                                </a:rPr>
                                <m:t>𝑣</m:t>
                              </m:r>
                            </m:e>
                          </m:acc>
                          <m:r>
                            <a:rPr lang="en-US" sz="2400" i="1">
                              <a:solidFill>
                                <a:srgbClr val="000000"/>
                              </a:solidFill>
                              <a:latin typeface="Cambria Math" panose="02040503050406030204" pitchFamily="18" charset="0"/>
                            </a:rPr>
                            <m:t>×</m:t>
                          </m:r>
                          <m:acc>
                            <m:accPr>
                              <m:chr m:val="⃗"/>
                              <m:ctrlPr>
                                <a:rPr lang="en-US" sz="2400" i="1">
                                  <a:solidFill>
                                    <a:srgbClr val="000000"/>
                                  </a:solidFill>
                                  <a:latin typeface="Cambria Math" panose="02040503050406030204" pitchFamily="18" charset="0"/>
                                </a:rPr>
                              </m:ctrlPr>
                            </m:accPr>
                            <m:e>
                              <m:r>
                                <a:rPr lang="en-US" sz="2400" i="1">
                                  <a:solidFill>
                                    <a:srgbClr val="000000"/>
                                  </a:solidFill>
                                  <a:latin typeface="Cambria Math" panose="02040503050406030204" pitchFamily="18" charset="0"/>
                                </a:rPr>
                                <m:t>𝐵</m:t>
                              </m:r>
                            </m:e>
                          </m:acc>
                        </m:e>
                      </m:d>
                    </m:oMath>
                  </m:oMathPara>
                </a14:m>
                <a:endParaRPr lang="en-US" sz="2400" dirty="0"/>
              </a:p>
            </p:txBody>
          </p:sp>
        </mc:Choice>
        <mc:Fallback xmlns="">
          <p:sp>
            <p:nvSpPr>
              <p:cNvPr id="101383" name="Object 7"/>
              <p:cNvSpPr txBox="1">
                <a:spLocks noRot="1" noChangeAspect="1" noMove="1" noResize="1" noEditPoints="1" noAdjustHandles="1" noChangeArrowheads="1" noChangeShapeType="1" noTextEdit="1"/>
              </p:cNvSpPr>
              <p:nvPr/>
            </p:nvSpPr>
            <p:spPr bwMode="auto">
              <a:xfrm>
                <a:off x="4744815" y="999097"/>
                <a:ext cx="3003550" cy="776287"/>
              </a:xfrm>
              <a:prstGeom prst="rect">
                <a:avLst/>
              </a:prstGeom>
              <a:blipFill>
                <a:blip r:embed="rId3"/>
                <a:stretch>
                  <a:fillRect/>
                </a:stretch>
              </a:blipFill>
              <a:ln w="28575">
                <a:noFill/>
                <a:miter lim="800000"/>
                <a:headEnd/>
                <a:tailEnd/>
              </a:ln>
            </p:spPr>
            <p:txBody>
              <a:bodyPr/>
              <a:lstStyle/>
              <a:p>
                <a:r>
                  <a:rPr lang="en-US">
                    <a:noFill/>
                  </a:rPr>
                  <a:t> </a:t>
                </a:r>
              </a:p>
            </p:txBody>
          </p:sp>
        </mc:Fallback>
      </mc:AlternateContent>
      <p:graphicFrame>
        <p:nvGraphicFramePr>
          <p:cNvPr id="101384" name="Object 8"/>
          <p:cNvGraphicFramePr>
            <a:graphicFrameLocks noChangeAspect="1"/>
          </p:cNvGraphicFramePr>
          <p:nvPr>
            <p:extLst>
              <p:ext uri="{D42A27DB-BD31-4B8C-83A1-F6EECF244321}">
                <p14:modId xmlns:p14="http://schemas.microsoft.com/office/powerpoint/2010/main" val="2475616207"/>
              </p:ext>
            </p:extLst>
          </p:nvPr>
        </p:nvGraphicFramePr>
        <p:xfrm>
          <a:off x="10054328" y="627802"/>
          <a:ext cx="1667693" cy="1147762"/>
        </p:xfrm>
        <a:graphic>
          <a:graphicData uri="http://schemas.openxmlformats.org/presentationml/2006/ole">
            <mc:AlternateContent xmlns:mc="http://schemas.openxmlformats.org/markup-compatibility/2006">
              <mc:Choice xmlns:v="urn:schemas-microsoft-com:vml" Requires="v">
                <p:oleObj name="Equazione" r:id="rId4" imgW="977760" imgH="888840" progId="Equation.3">
                  <p:embed/>
                </p:oleObj>
              </mc:Choice>
              <mc:Fallback>
                <p:oleObj name="Equazione" r:id="rId4" imgW="977760" imgH="888840" progId="Equation.3">
                  <p:embed/>
                  <p:pic>
                    <p:nvPicPr>
                      <p:cNvPr id="0" name=""/>
                      <p:cNvPicPr>
                        <a:picLocks noChangeAspect="1" noChangeArrowheads="1"/>
                      </p:cNvPicPr>
                      <p:nvPr/>
                    </p:nvPicPr>
                    <p:blipFill>
                      <a:blip r:embed="rId5"/>
                      <a:srcRect/>
                      <a:stretch>
                        <a:fillRect/>
                      </a:stretch>
                    </p:blipFill>
                    <p:spPr bwMode="auto">
                      <a:xfrm>
                        <a:off x="10054328" y="627802"/>
                        <a:ext cx="1667693" cy="1147762"/>
                      </a:xfrm>
                      <a:prstGeom prst="rect">
                        <a:avLst/>
                      </a:prstGeom>
                      <a:noFill/>
                      <a:ln w="28575">
                        <a:noFill/>
                        <a:miter lim="800000"/>
                        <a:headEnd/>
                        <a:tailEnd/>
                      </a:ln>
                    </p:spPr>
                  </p:pic>
                </p:oleObj>
              </mc:Fallback>
            </mc:AlternateContent>
          </a:graphicData>
        </a:graphic>
      </p:graphicFrame>
      <p:sp>
        <p:nvSpPr>
          <p:cNvPr id="101389" name="Text Box 13"/>
          <p:cNvSpPr txBox="1">
            <a:spLocks noChangeArrowheads="1"/>
          </p:cNvSpPr>
          <p:nvPr/>
        </p:nvSpPr>
        <p:spPr bwMode="auto">
          <a:xfrm>
            <a:off x="1466071" y="2311094"/>
            <a:ext cx="2356302" cy="400110"/>
          </a:xfrm>
          <a:prstGeom prst="rect">
            <a:avLst/>
          </a:prstGeom>
          <a:noFill/>
          <a:ln w="9525">
            <a:noFill/>
            <a:miter lim="800000"/>
            <a:headEnd/>
            <a:tailEnd/>
          </a:ln>
          <a:effectLst/>
        </p:spPr>
        <p:txBody>
          <a:bodyPr wrap="none">
            <a:spAutoFit/>
          </a:bodyPr>
          <a:lstStyle/>
          <a:p>
            <a:pPr eaLnBrk="1" hangingPunct="1"/>
            <a:r>
              <a:rPr lang="en-US" sz="2000" b="1" dirty="0"/>
              <a:t>ACCELERATION</a:t>
            </a:r>
          </a:p>
        </p:txBody>
      </p:sp>
      <p:sp>
        <p:nvSpPr>
          <p:cNvPr id="101391" name="Text Box 15"/>
          <p:cNvSpPr txBox="1">
            <a:spLocks noChangeArrowheads="1"/>
          </p:cNvSpPr>
          <p:nvPr/>
        </p:nvSpPr>
        <p:spPr bwMode="auto">
          <a:xfrm>
            <a:off x="7413348" y="2159909"/>
            <a:ext cx="3854784" cy="400110"/>
          </a:xfrm>
          <a:prstGeom prst="rect">
            <a:avLst/>
          </a:prstGeom>
          <a:noFill/>
          <a:ln w="9525">
            <a:noFill/>
            <a:miter lim="800000"/>
            <a:headEnd/>
            <a:tailEnd/>
          </a:ln>
          <a:effectLst/>
        </p:spPr>
        <p:txBody>
          <a:bodyPr wrap="square">
            <a:spAutoFit/>
          </a:bodyPr>
          <a:lstStyle/>
          <a:p>
            <a:pPr eaLnBrk="1" hangingPunct="1"/>
            <a:r>
              <a:rPr lang="en-US" sz="2000" b="1" dirty="0"/>
              <a:t>BENDING AND FOCUSING</a:t>
            </a:r>
          </a:p>
        </p:txBody>
      </p:sp>
      <p:sp>
        <p:nvSpPr>
          <p:cNvPr id="101423" name="Text Box 47"/>
          <p:cNvSpPr txBox="1">
            <a:spLocks noChangeArrowheads="1"/>
          </p:cNvSpPr>
          <p:nvPr/>
        </p:nvSpPr>
        <p:spPr bwMode="auto">
          <a:xfrm>
            <a:off x="8187082" y="6429616"/>
            <a:ext cx="1935379" cy="338554"/>
          </a:xfrm>
          <a:prstGeom prst="rect">
            <a:avLst/>
          </a:prstGeom>
          <a:noFill/>
          <a:ln w="9525">
            <a:noFill/>
            <a:miter lim="800000"/>
            <a:headEnd/>
            <a:tailEnd/>
          </a:ln>
          <a:effectLst/>
        </p:spPr>
        <p:txBody>
          <a:bodyPr wrap="square">
            <a:spAutoFit/>
          </a:bodyPr>
          <a:lstStyle/>
          <a:p>
            <a:pPr eaLnBrk="1" hangingPunct="1"/>
            <a:r>
              <a:rPr lang="en-US" sz="1600" dirty="0"/>
              <a:t>Transverse Dynamics</a:t>
            </a:r>
          </a:p>
        </p:txBody>
      </p:sp>
      <p:sp>
        <p:nvSpPr>
          <p:cNvPr id="101425" name="Text Box 49"/>
          <p:cNvSpPr txBox="1">
            <a:spLocks noChangeArrowheads="1"/>
          </p:cNvSpPr>
          <p:nvPr/>
        </p:nvSpPr>
        <p:spPr bwMode="auto">
          <a:xfrm>
            <a:off x="1318485" y="6429616"/>
            <a:ext cx="2119497" cy="338554"/>
          </a:xfrm>
          <a:prstGeom prst="rect">
            <a:avLst/>
          </a:prstGeom>
          <a:noFill/>
          <a:ln w="9525">
            <a:noFill/>
            <a:miter lim="800000"/>
            <a:headEnd/>
            <a:tailEnd/>
          </a:ln>
          <a:effectLst/>
        </p:spPr>
        <p:txBody>
          <a:bodyPr wrap="square">
            <a:spAutoFit/>
          </a:bodyPr>
          <a:lstStyle/>
          <a:p>
            <a:pPr eaLnBrk="1" hangingPunct="1"/>
            <a:r>
              <a:rPr lang="en-US" sz="1600" dirty="0"/>
              <a:t>Longitudinal Dynamics</a:t>
            </a:r>
          </a:p>
        </p:txBody>
      </p:sp>
      <p:sp>
        <p:nvSpPr>
          <p:cNvPr id="51" name="CasellaDiTesto 50"/>
          <p:cNvSpPr txBox="1"/>
          <p:nvPr/>
        </p:nvSpPr>
        <p:spPr>
          <a:xfrm>
            <a:off x="1476502" y="-63885"/>
            <a:ext cx="9936000" cy="646331"/>
          </a:xfrm>
          <a:prstGeom prst="rect">
            <a:avLst/>
          </a:prstGeom>
          <a:noFill/>
        </p:spPr>
        <p:txBody>
          <a:bodyPr wrap="square" rtlCol="0">
            <a:spAutoFit/>
          </a:bodyPr>
          <a:lstStyle/>
          <a:p>
            <a:r>
              <a:rPr lang="en-US" sz="3600" b="1" dirty="0"/>
              <a:t>LORENTZ FORCE: ACCELERATION AND FOCUSING</a:t>
            </a:r>
          </a:p>
        </p:txBody>
      </p:sp>
      <p:sp>
        <p:nvSpPr>
          <p:cNvPr id="52" name="Rettangolo 51"/>
          <p:cNvSpPr/>
          <p:nvPr/>
        </p:nvSpPr>
        <p:spPr>
          <a:xfrm>
            <a:off x="0" y="548679"/>
            <a:ext cx="8256000" cy="523220"/>
          </a:xfrm>
          <a:prstGeom prst="rect">
            <a:avLst/>
          </a:prstGeom>
        </p:spPr>
        <p:txBody>
          <a:bodyPr wrap="square">
            <a:spAutoFit/>
          </a:bodyPr>
          <a:lstStyle/>
          <a:p>
            <a:pPr algn="just">
              <a:spcBef>
                <a:spcPct val="0"/>
              </a:spcBef>
              <a:tabLst>
                <a:tab pos="533400" algn="l"/>
              </a:tabLst>
            </a:pPr>
            <a:r>
              <a:rPr lang="en-US" sz="1400" dirty="0">
                <a:latin typeface="Calibri" pitchFamily="34" charset="0"/>
              </a:rPr>
              <a:t>The basic equation that describes the acceleration/bending/focusing processes is the </a:t>
            </a:r>
            <a:r>
              <a:rPr lang="en-US" sz="1400" b="1" dirty="0">
                <a:latin typeface="Calibri" pitchFamily="34" charset="0"/>
              </a:rPr>
              <a:t>Lorentz Force</a:t>
            </a:r>
            <a:r>
              <a:rPr lang="en-US" sz="1400" dirty="0">
                <a:latin typeface="Calibri" pitchFamily="34" charset="0"/>
              </a:rPr>
              <a:t>.</a:t>
            </a:r>
            <a:endParaRPr lang="en-US" sz="1400" b="1" dirty="0">
              <a:latin typeface="Calibri" pitchFamily="34" charset="0"/>
            </a:endParaRPr>
          </a:p>
          <a:p>
            <a:pPr algn="just">
              <a:spcBef>
                <a:spcPct val="0"/>
              </a:spcBef>
              <a:tabLst>
                <a:tab pos="533400" algn="l"/>
              </a:tabLst>
            </a:pPr>
            <a:r>
              <a:rPr lang="en-US" sz="1400" dirty="0">
                <a:latin typeface="Calibri" pitchFamily="34" charset="0"/>
              </a:rPr>
              <a:t>Particles are </a:t>
            </a:r>
            <a:r>
              <a:rPr lang="en-US" sz="1400" b="1" dirty="0">
                <a:latin typeface="Calibri" pitchFamily="34" charset="0"/>
              </a:rPr>
              <a:t>accelerated through electric </a:t>
            </a:r>
            <a:r>
              <a:rPr lang="en-US" sz="1400" dirty="0">
                <a:latin typeface="Calibri" pitchFamily="34" charset="0"/>
              </a:rPr>
              <a:t>fields and are </a:t>
            </a:r>
            <a:r>
              <a:rPr lang="en-US" sz="1400" b="1" dirty="0">
                <a:latin typeface="Calibri" pitchFamily="34" charset="0"/>
              </a:rPr>
              <a:t>bended and focused through magnetic </a:t>
            </a:r>
            <a:r>
              <a:rPr lang="en-US" sz="1400" dirty="0">
                <a:latin typeface="Calibri" pitchFamily="34" charset="0"/>
              </a:rPr>
              <a:t>fields. </a:t>
            </a:r>
          </a:p>
        </p:txBody>
      </p:sp>
      <p:pic>
        <p:nvPicPr>
          <p:cNvPr id="4" name="Immagine 3"/>
          <p:cNvPicPr>
            <a:picLocks noChangeAspect="1"/>
          </p:cNvPicPr>
          <p:nvPr/>
        </p:nvPicPr>
        <p:blipFill rotWithShape="1">
          <a:blip r:embed="rId6">
            <a:extLst>
              <a:ext uri="{28A0092B-C50C-407E-A947-70E740481C1C}">
                <a14:useLocalDpi xmlns:a14="http://schemas.microsoft.com/office/drawing/2010/main" val="0"/>
              </a:ext>
            </a:extLst>
          </a:blip>
          <a:srcRect l="53020" t="32409" r="4714" b="23480"/>
          <a:stretch/>
        </p:blipFill>
        <p:spPr>
          <a:xfrm>
            <a:off x="7112497" y="3063751"/>
            <a:ext cx="2308634" cy="1370669"/>
          </a:xfrm>
          <a:prstGeom prst="rect">
            <a:avLst/>
          </a:prstGeom>
        </p:spPr>
      </p:pic>
      <p:pic>
        <p:nvPicPr>
          <p:cNvPr id="5" name="Immagine 4"/>
          <p:cNvPicPr>
            <a:picLocks noChangeAspect="1"/>
          </p:cNvPicPr>
          <p:nvPr/>
        </p:nvPicPr>
        <p:blipFill rotWithShape="1">
          <a:blip r:embed="rId7" cstate="print">
            <a:extLst>
              <a:ext uri="{28A0092B-C50C-407E-A947-70E740481C1C}">
                <a14:useLocalDpi xmlns:a14="http://schemas.microsoft.com/office/drawing/2010/main" val="0"/>
              </a:ext>
            </a:extLst>
          </a:blip>
          <a:srcRect t="14013" r="53523" b="11134"/>
          <a:stretch/>
        </p:blipFill>
        <p:spPr>
          <a:xfrm>
            <a:off x="1223220" y="3219737"/>
            <a:ext cx="2725870" cy="1684080"/>
          </a:xfrm>
          <a:prstGeom prst="rect">
            <a:avLst/>
          </a:prstGeom>
        </p:spPr>
      </p:pic>
      <p:sp>
        <p:nvSpPr>
          <p:cNvPr id="3" name="Rettangolo 2"/>
          <p:cNvSpPr/>
          <p:nvPr/>
        </p:nvSpPr>
        <p:spPr>
          <a:xfrm>
            <a:off x="317923" y="2311095"/>
            <a:ext cx="4527637" cy="36145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ccia in giù 5"/>
          <p:cNvSpPr/>
          <p:nvPr/>
        </p:nvSpPr>
        <p:spPr>
          <a:xfrm>
            <a:off x="2192267" y="6108084"/>
            <a:ext cx="371935"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in giù 21"/>
          <p:cNvSpPr/>
          <p:nvPr/>
        </p:nvSpPr>
        <p:spPr>
          <a:xfrm>
            <a:off x="8968805" y="6138097"/>
            <a:ext cx="371935"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66007" y="3055263"/>
            <a:ext cx="1831093" cy="1359713"/>
          </a:xfrm>
          <a:prstGeom prst="rect">
            <a:avLst/>
          </a:prstGeom>
        </p:spPr>
      </p:pic>
      <p:pic>
        <p:nvPicPr>
          <p:cNvPr id="8" name="Immagine 7"/>
          <p:cNvPicPr>
            <a:picLocks noChangeAspect="1"/>
          </p:cNvPicPr>
          <p:nvPr/>
        </p:nvPicPr>
        <p:blipFill rotWithShape="1">
          <a:blip r:embed="rId9" cstate="print">
            <a:extLst>
              <a:ext uri="{28A0092B-C50C-407E-A947-70E740481C1C}">
                <a14:useLocalDpi xmlns:a14="http://schemas.microsoft.com/office/drawing/2010/main" val="0"/>
              </a:ext>
            </a:extLst>
          </a:blip>
          <a:srcRect l="16240" t="86" r="3965" b="3935"/>
          <a:stretch/>
        </p:blipFill>
        <p:spPr>
          <a:xfrm>
            <a:off x="9773694" y="4509360"/>
            <a:ext cx="1415721" cy="1228579"/>
          </a:xfrm>
          <a:prstGeom prst="rect">
            <a:avLst/>
          </a:prstGeom>
        </p:spPr>
      </p:pic>
      <p:pic>
        <p:nvPicPr>
          <p:cNvPr id="9" name="Immagine 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35587" y="4522375"/>
            <a:ext cx="2310759" cy="1248987"/>
          </a:xfrm>
          <a:prstGeom prst="rect">
            <a:avLst/>
          </a:prstGeom>
        </p:spPr>
      </p:pic>
      <p:pic>
        <p:nvPicPr>
          <p:cNvPr id="26" name="Picture 8" descr="C:\Users\David\Desktop\MASTER LEZIONI\CAS_2016\images44.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71269" y="4903818"/>
            <a:ext cx="2273546" cy="8778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9" descr="C:\Users\David\Desktop\MASTER LEZIONI\CAS_2016\20080501_dc_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82909" y="4903818"/>
            <a:ext cx="1751324" cy="885399"/>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ttore 2 35"/>
          <p:cNvCxnSpPr>
            <a:endCxn id="101389" idx="0"/>
          </p:cNvCxnSpPr>
          <p:nvPr/>
        </p:nvCxnSpPr>
        <p:spPr>
          <a:xfrm>
            <a:off x="2644221" y="1945776"/>
            <a:ext cx="0" cy="3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a:off x="9340740" y="1945776"/>
            <a:ext cx="0" cy="2595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Rettangolo 1"/>
          <p:cNvSpPr/>
          <p:nvPr/>
        </p:nvSpPr>
        <p:spPr>
          <a:xfrm>
            <a:off x="425947" y="2601780"/>
            <a:ext cx="4318868" cy="523220"/>
          </a:xfrm>
          <a:prstGeom prst="rect">
            <a:avLst/>
          </a:prstGeom>
        </p:spPr>
        <p:txBody>
          <a:bodyPr wrap="square">
            <a:spAutoFit/>
          </a:bodyPr>
          <a:lstStyle/>
          <a:p>
            <a:pPr algn="just"/>
            <a:r>
              <a:rPr lang="en-GB" sz="1400" dirty="0"/>
              <a:t>To accelerate, we need a force in the direction of motion</a:t>
            </a:r>
            <a:endParaRPr lang="en-US" sz="1400" dirty="0"/>
          </a:p>
        </p:txBody>
      </p:sp>
      <p:sp>
        <p:nvSpPr>
          <p:cNvPr id="17" name="Rettangolo 16"/>
          <p:cNvSpPr/>
          <p:nvPr/>
        </p:nvSpPr>
        <p:spPr>
          <a:xfrm>
            <a:off x="6923474" y="2524160"/>
            <a:ext cx="4780766" cy="523220"/>
          </a:xfrm>
          <a:prstGeom prst="rect">
            <a:avLst/>
          </a:prstGeom>
        </p:spPr>
        <p:txBody>
          <a:bodyPr wrap="square">
            <a:spAutoFit/>
          </a:bodyPr>
          <a:lstStyle/>
          <a:p>
            <a:r>
              <a:rPr lang="en-GB" sz="1400" dirty="0"/>
              <a:t>2</a:t>
            </a:r>
            <a:r>
              <a:rPr lang="en-GB" sz="1400" baseline="30000" dirty="0"/>
              <a:t>nd</a:t>
            </a:r>
            <a:r>
              <a:rPr lang="en-GB" sz="1400" dirty="0"/>
              <a:t> term always perpendicular to motion =&gt; no energy gain</a:t>
            </a:r>
          </a:p>
        </p:txBody>
      </p:sp>
      <p:cxnSp>
        <p:nvCxnSpPr>
          <p:cNvPr id="24" name="Connettore 1 23"/>
          <p:cNvCxnSpPr/>
          <p:nvPr/>
        </p:nvCxnSpPr>
        <p:spPr>
          <a:xfrm>
            <a:off x="2644222" y="1945776"/>
            <a:ext cx="339178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6036001" y="1640542"/>
            <a:ext cx="1" cy="305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7242774" y="1946211"/>
            <a:ext cx="209796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7242773" y="1667435"/>
            <a:ext cx="0" cy="27877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03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1389"/>
                                        </p:tgtEl>
                                        <p:attrNameLst>
                                          <p:attrName>style.visibility</p:attrName>
                                        </p:attrNameLst>
                                      </p:cBhvr>
                                      <p:to>
                                        <p:strVal val="visible"/>
                                      </p:to>
                                    </p:set>
                                    <p:animEffect transition="in" filter="fade">
                                      <p:cBhvr>
                                        <p:cTn id="7" dur="500"/>
                                        <p:tgtEl>
                                          <p:spTgt spid="10138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1391"/>
                                        </p:tgtEl>
                                        <p:attrNameLst>
                                          <p:attrName>style.visibility</p:attrName>
                                        </p:attrNameLst>
                                      </p:cBhvr>
                                      <p:to>
                                        <p:strVal val="visible"/>
                                      </p:to>
                                    </p:set>
                                    <p:animEffect transition="in" filter="fade">
                                      <p:cBhvr>
                                        <p:cTn id="31" dur="500"/>
                                        <p:tgtEl>
                                          <p:spTgt spid="101391"/>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1425"/>
                                        </p:tgtEl>
                                        <p:attrNameLst>
                                          <p:attrName>style.visibility</p:attrName>
                                        </p:attrNameLst>
                                      </p:cBhvr>
                                      <p:to>
                                        <p:strVal val="visible"/>
                                      </p:to>
                                    </p:set>
                                    <p:animEffect transition="in" filter="fade">
                                      <p:cBhvr>
                                        <p:cTn id="63" dur="500"/>
                                        <p:tgtEl>
                                          <p:spTgt spid="10142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1423"/>
                                        </p:tgtEl>
                                        <p:attrNameLst>
                                          <p:attrName>style.visibility</p:attrName>
                                        </p:attrNameLst>
                                      </p:cBhvr>
                                      <p:to>
                                        <p:strVal val="visible"/>
                                      </p:to>
                                    </p:set>
                                    <p:animEffect transition="in" filter="fade">
                                      <p:cBhvr>
                                        <p:cTn id="66" dur="500"/>
                                        <p:tgtEl>
                                          <p:spTgt spid="10142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fade">
                                      <p:cBhvr>
                                        <p:cTn id="7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9" grpId="0"/>
      <p:bldP spid="101391" grpId="0"/>
      <p:bldP spid="101423" grpId="0"/>
      <p:bldP spid="101425" grpId="0"/>
      <p:bldP spid="3" grpId="0" animBg="1"/>
      <p:bldP spid="6" grpId="0" animBg="1"/>
      <p:bldP spid="22" grpId="0" animBg="1"/>
      <p:bldP spid="2" grpId="0"/>
      <p:bldP spid="1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 y="-25811"/>
            <a:ext cx="12163263" cy="584775"/>
          </a:xfrm>
          <a:prstGeom prst="rect">
            <a:avLst/>
          </a:prstGeom>
        </p:spPr>
        <p:txBody>
          <a:bodyPr wrap="square">
            <a:spAutoFit/>
          </a:bodyPr>
          <a:lstStyle/>
          <a:p>
            <a:pPr algn="ctr"/>
            <a:r>
              <a:rPr lang="it-IT" sz="3200" b="1" dirty="0"/>
              <a:t>SMOOTH APPROXIMATION OF TRANSVERSE OSCILLATIONS</a:t>
            </a:r>
            <a:endParaRPr lang="en-US" sz="3200" dirty="0"/>
          </a:p>
        </p:txBody>
      </p:sp>
      <p:sp>
        <p:nvSpPr>
          <p:cNvPr id="4" name="CasellaDiTesto 3"/>
          <p:cNvSpPr txBox="1"/>
          <p:nvPr/>
        </p:nvSpPr>
        <p:spPr>
          <a:xfrm>
            <a:off x="8730" y="666793"/>
            <a:ext cx="7861174" cy="584775"/>
          </a:xfrm>
          <a:prstGeom prst="rect">
            <a:avLst/>
          </a:prstGeom>
          <a:noFill/>
        </p:spPr>
        <p:txBody>
          <a:bodyPr wrap="square" rtlCol="0">
            <a:spAutoFit/>
          </a:bodyPr>
          <a:lstStyle/>
          <a:p>
            <a:pPr algn="just"/>
            <a:r>
              <a:rPr lang="en-US" sz="1600" dirty="0">
                <a:sym typeface="Symbol"/>
              </a:rPr>
              <a:t></a:t>
            </a:r>
            <a:r>
              <a:rPr lang="en-US" sz="1600" dirty="0"/>
              <a:t>In case of “</a:t>
            </a:r>
            <a:r>
              <a:rPr lang="en-US" sz="1600" b="1" dirty="0"/>
              <a:t>smooth approximation</a:t>
            </a:r>
            <a:r>
              <a:rPr lang="en-US" sz="1600" dirty="0"/>
              <a:t>” of the LINAC (we consider an average effect of the quadrupoles and RF) we obtain a simple harmonic motion along s of the type (</a:t>
            </a:r>
            <a:r>
              <a:rPr lang="en-US" sz="1600" dirty="0">
                <a:sym typeface="Symbol"/>
              </a:rPr>
              <a:t> is constant</a:t>
            </a:r>
            <a:r>
              <a:rPr lang="en-US" sz="1600" dirty="0"/>
              <a:t>): </a:t>
            </a:r>
          </a:p>
        </p:txBody>
      </p:sp>
      <p:graphicFrame>
        <p:nvGraphicFramePr>
          <p:cNvPr id="5" name="Oggetto 4"/>
          <p:cNvGraphicFramePr>
            <a:graphicFrameLocks noChangeAspect="1"/>
          </p:cNvGraphicFramePr>
          <p:nvPr>
            <p:extLst>
              <p:ext uri="{D42A27DB-BD31-4B8C-83A1-F6EECF244321}">
                <p14:modId xmlns:p14="http://schemas.microsoft.com/office/powerpoint/2010/main" val="3556427194"/>
              </p:ext>
            </p:extLst>
          </p:nvPr>
        </p:nvGraphicFramePr>
        <p:xfrm>
          <a:off x="3878519" y="3939899"/>
          <a:ext cx="2358262" cy="330915"/>
        </p:xfrm>
        <a:graphic>
          <a:graphicData uri="http://schemas.openxmlformats.org/presentationml/2006/ole">
            <mc:AlternateContent xmlns:mc="http://schemas.openxmlformats.org/markup-compatibility/2006">
              <mc:Choice xmlns:v="urn:schemas-microsoft-com:vml" Requires="v">
                <p:oleObj name="Equazione" r:id="rId2" imgW="1904760" imgH="266400" progId="Equation.3">
                  <p:embed/>
                </p:oleObj>
              </mc:Choice>
              <mc:Fallback>
                <p:oleObj name="Equazione" r:id="rId2" imgW="1904760" imgH="266400" progId="Equation.3">
                  <p:embed/>
                  <p:pic>
                    <p:nvPicPr>
                      <p:cNvPr id="5" name="Oggetto 4"/>
                      <p:cNvPicPr>
                        <a:picLocks noChangeAspect="1" noChangeArrowheads="1"/>
                      </p:cNvPicPr>
                      <p:nvPr/>
                    </p:nvPicPr>
                    <p:blipFill>
                      <a:blip r:embed="rId3"/>
                      <a:srcRect/>
                      <a:stretch>
                        <a:fillRect/>
                      </a:stretch>
                    </p:blipFill>
                    <p:spPr bwMode="auto">
                      <a:xfrm>
                        <a:off x="3878519" y="3939899"/>
                        <a:ext cx="2358262" cy="330915"/>
                      </a:xfrm>
                      <a:prstGeom prst="rect">
                        <a:avLst/>
                      </a:prstGeom>
                      <a:noFill/>
                      <a:ln>
                        <a:noFill/>
                      </a:ln>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1073066760"/>
              </p:ext>
            </p:extLst>
          </p:nvPr>
        </p:nvGraphicFramePr>
        <p:xfrm>
          <a:off x="8462963" y="2454275"/>
          <a:ext cx="3660775" cy="846138"/>
        </p:xfrm>
        <a:graphic>
          <a:graphicData uri="http://schemas.openxmlformats.org/presentationml/2006/ole">
            <mc:AlternateContent xmlns:mc="http://schemas.openxmlformats.org/markup-compatibility/2006">
              <mc:Choice xmlns:v="urn:schemas-microsoft-com:vml" Requires="v">
                <p:oleObj name="Equazione" r:id="rId4" imgW="2400120" imgH="558720" progId="Equation.3">
                  <p:embed/>
                </p:oleObj>
              </mc:Choice>
              <mc:Fallback>
                <p:oleObj name="Equazione" r:id="rId4" imgW="2400120" imgH="558720" progId="Equation.3">
                  <p:embed/>
                  <p:pic>
                    <p:nvPicPr>
                      <p:cNvPr id="6" name="Oggetto 5"/>
                      <p:cNvPicPr>
                        <a:picLocks noChangeAspect="1" noChangeArrowheads="1"/>
                      </p:cNvPicPr>
                      <p:nvPr/>
                    </p:nvPicPr>
                    <p:blipFill>
                      <a:blip r:embed="rId5"/>
                      <a:srcRect/>
                      <a:stretch>
                        <a:fillRect/>
                      </a:stretch>
                    </p:blipFill>
                    <p:spPr bwMode="auto">
                      <a:xfrm>
                        <a:off x="8462963" y="2454275"/>
                        <a:ext cx="3660775" cy="846138"/>
                      </a:xfrm>
                      <a:prstGeom prst="rect">
                        <a:avLst/>
                      </a:prstGeom>
                      <a:noFill/>
                      <a:ln>
                        <a:noFill/>
                      </a:ln>
                    </p:spPr>
                  </p:pic>
                </p:oleObj>
              </mc:Fallback>
            </mc:AlternateContent>
          </a:graphicData>
        </a:graphic>
      </p:graphicFrame>
      <p:cxnSp>
        <p:nvCxnSpPr>
          <p:cNvPr id="16" name="Connettore 2 15"/>
          <p:cNvCxnSpPr/>
          <p:nvPr/>
        </p:nvCxnSpPr>
        <p:spPr>
          <a:xfrm>
            <a:off x="8096575" y="2582368"/>
            <a:ext cx="335847" cy="27340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7500307" y="2017888"/>
            <a:ext cx="1864228" cy="584775"/>
          </a:xfrm>
          <a:prstGeom prst="rect">
            <a:avLst/>
          </a:prstGeom>
          <a:noFill/>
        </p:spPr>
        <p:txBody>
          <a:bodyPr wrap="square" rtlCol="0">
            <a:spAutoFit/>
          </a:bodyPr>
          <a:lstStyle/>
          <a:p>
            <a:r>
              <a:rPr lang="en-US" sz="1600" dirty="0"/>
              <a:t>Phase advance per unit length (</a:t>
            </a:r>
            <a:r>
              <a:rPr lang="en-US" sz="1600" dirty="0">
                <a:sym typeface="Symbol" panose="05050102010706020507" pitchFamily="18" charset="2"/>
              </a:rPr>
              <a:t>/</a:t>
            </a:r>
            <a:r>
              <a:rPr lang="en-US" sz="1600" dirty="0" err="1">
                <a:sym typeface="Symbol" panose="05050102010706020507" pitchFamily="18" charset="2"/>
              </a:rPr>
              <a:t>L</a:t>
            </a:r>
            <a:r>
              <a:rPr lang="en-US" sz="1600" baseline="-25000" dirty="0" err="1">
                <a:sym typeface="Symbol" panose="05050102010706020507" pitchFamily="18" charset="2"/>
              </a:rPr>
              <a:t>p</a:t>
            </a:r>
            <a:r>
              <a:rPr lang="en-US" sz="1600" dirty="0"/>
              <a:t>)</a:t>
            </a:r>
          </a:p>
        </p:txBody>
      </p:sp>
      <p:cxnSp>
        <p:nvCxnSpPr>
          <p:cNvPr id="24" name="Connettore 2 23"/>
          <p:cNvCxnSpPr/>
          <p:nvPr/>
        </p:nvCxnSpPr>
        <p:spPr>
          <a:xfrm flipV="1">
            <a:off x="9154503" y="3218956"/>
            <a:ext cx="502514" cy="26871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7301585" y="3234228"/>
            <a:ext cx="2149215" cy="584775"/>
          </a:xfrm>
          <a:prstGeom prst="rect">
            <a:avLst/>
          </a:prstGeom>
          <a:noFill/>
        </p:spPr>
        <p:txBody>
          <a:bodyPr wrap="square" rtlCol="0">
            <a:spAutoFit/>
          </a:bodyPr>
          <a:lstStyle/>
          <a:p>
            <a:r>
              <a:rPr lang="en-US" sz="1600" b="1" dirty="0"/>
              <a:t>Magnetic focusing elements (for a FODO)</a:t>
            </a:r>
          </a:p>
        </p:txBody>
      </p:sp>
      <p:cxnSp>
        <p:nvCxnSpPr>
          <p:cNvPr id="29" name="Connettore 2 28"/>
          <p:cNvCxnSpPr/>
          <p:nvPr/>
        </p:nvCxnSpPr>
        <p:spPr>
          <a:xfrm flipH="1" flipV="1">
            <a:off x="11135185" y="3229861"/>
            <a:ext cx="111732" cy="180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10506522" y="3369742"/>
            <a:ext cx="1562587" cy="584775"/>
          </a:xfrm>
          <a:prstGeom prst="rect">
            <a:avLst/>
          </a:prstGeom>
          <a:noFill/>
        </p:spPr>
        <p:txBody>
          <a:bodyPr wrap="square" rtlCol="0">
            <a:spAutoFit/>
          </a:bodyPr>
          <a:lstStyle/>
          <a:p>
            <a:r>
              <a:rPr lang="en-US" sz="1600" b="1" dirty="0"/>
              <a:t>RF defocusing term</a:t>
            </a:r>
          </a:p>
        </p:txBody>
      </p:sp>
      <p:sp>
        <p:nvSpPr>
          <p:cNvPr id="32" name="CasellaDiTesto 31"/>
          <p:cNvSpPr txBox="1"/>
          <p:nvPr/>
        </p:nvSpPr>
        <p:spPr>
          <a:xfrm>
            <a:off x="0" y="4811801"/>
            <a:ext cx="10630294" cy="338554"/>
          </a:xfrm>
          <a:prstGeom prst="rect">
            <a:avLst/>
          </a:prstGeom>
          <a:noFill/>
        </p:spPr>
        <p:txBody>
          <a:bodyPr wrap="square" rtlCol="0">
            <a:spAutoFit/>
          </a:bodyPr>
          <a:lstStyle/>
          <a:p>
            <a:pPr algn="just"/>
            <a:r>
              <a:rPr lang="en-US" sz="1600" dirty="0"/>
              <a:t>If we consider also the </a:t>
            </a:r>
            <a:r>
              <a:rPr lang="en-US" sz="1600" b="1" dirty="0"/>
              <a:t>Space Charge contribution </a:t>
            </a:r>
            <a:r>
              <a:rPr lang="en-US" sz="1600" dirty="0"/>
              <a:t>in the simple case of an </a:t>
            </a:r>
            <a:r>
              <a:rPr lang="en-US" sz="1600" b="1" dirty="0"/>
              <a:t>ellipsoidal beam </a:t>
            </a:r>
            <a:r>
              <a:rPr lang="en-US" sz="1600" dirty="0"/>
              <a:t>(linear space charges) we obtain:</a:t>
            </a:r>
          </a:p>
        </p:txBody>
      </p:sp>
      <p:graphicFrame>
        <p:nvGraphicFramePr>
          <p:cNvPr id="33" name="Oggetto 32"/>
          <p:cNvGraphicFramePr>
            <a:graphicFrameLocks noChangeAspect="1"/>
          </p:cNvGraphicFramePr>
          <p:nvPr>
            <p:extLst>
              <p:ext uri="{D42A27DB-BD31-4B8C-83A1-F6EECF244321}">
                <p14:modId xmlns:p14="http://schemas.microsoft.com/office/powerpoint/2010/main" val="1234062759"/>
              </p:ext>
            </p:extLst>
          </p:nvPr>
        </p:nvGraphicFramePr>
        <p:xfrm>
          <a:off x="1919288" y="5238750"/>
          <a:ext cx="5240337" cy="806450"/>
        </p:xfrm>
        <a:graphic>
          <a:graphicData uri="http://schemas.openxmlformats.org/presentationml/2006/ole">
            <mc:AlternateContent xmlns:mc="http://schemas.openxmlformats.org/markup-compatibility/2006">
              <mc:Choice xmlns:v="urn:schemas-microsoft-com:vml" Requires="v">
                <p:oleObj name="Equazione" r:id="rId6" imgW="3606480" imgH="558720" progId="Equation.3">
                  <p:embed/>
                </p:oleObj>
              </mc:Choice>
              <mc:Fallback>
                <p:oleObj name="Equazione" r:id="rId6" imgW="3606480" imgH="558720" progId="Equation.3">
                  <p:embed/>
                  <p:pic>
                    <p:nvPicPr>
                      <p:cNvPr id="33" name="Oggetto 32"/>
                      <p:cNvPicPr>
                        <a:picLocks noChangeAspect="1" noChangeArrowheads="1"/>
                      </p:cNvPicPr>
                      <p:nvPr/>
                    </p:nvPicPr>
                    <p:blipFill>
                      <a:blip r:embed="rId7"/>
                      <a:srcRect/>
                      <a:stretch>
                        <a:fillRect/>
                      </a:stretch>
                    </p:blipFill>
                    <p:spPr bwMode="auto">
                      <a:xfrm>
                        <a:off x="1919288" y="5238750"/>
                        <a:ext cx="5240337" cy="806450"/>
                      </a:xfrm>
                      <a:prstGeom prst="rect">
                        <a:avLst/>
                      </a:prstGeom>
                      <a:noFill/>
                      <a:ln>
                        <a:noFill/>
                      </a:ln>
                    </p:spPr>
                  </p:pic>
                </p:oleObj>
              </mc:Fallback>
            </mc:AlternateContent>
          </a:graphicData>
        </a:graphic>
      </p:graphicFrame>
      <p:sp>
        <p:nvSpPr>
          <p:cNvPr id="36" name="TextBox 19"/>
          <p:cNvSpPr txBox="1">
            <a:spLocks noChangeArrowheads="1"/>
          </p:cNvSpPr>
          <p:nvPr/>
        </p:nvSpPr>
        <p:spPr bwMode="auto">
          <a:xfrm>
            <a:off x="9611245" y="5449666"/>
            <a:ext cx="23448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000">
                <a:solidFill>
                  <a:schemeClr val="tx1"/>
                </a:solidFill>
                <a:latin typeface="Arial" charset="0"/>
              </a:defRPr>
            </a:lvl2pPr>
            <a:lvl3pPr marL="1143000" indent="-228600">
              <a:defRPr>
                <a:solidFill>
                  <a:schemeClr val="tx1"/>
                </a:solidFill>
                <a:latin typeface="Arial" charset="0"/>
              </a:defRPr>
            </a:lvl3pPr>
            <a:lvl4pPr marL="1600200" indent="-228600">
              <a:defRPr sz="16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Aft>
                <a:spcPct val="0"/>
              </a:spcAft>
              <a:buSzPct val="100000"/>
              <a:buFont typeface="Arial" charset="0"/>
              <a:defRPr sz="1400">
                <a:solidFill>
                  <a:schemeClr val="tx1"/>
                </a:solidFill>
                <a:latin typeface="Arial" charset="0"/>
              </a:defRPr>
            </a:lvl6pPr>
            <a:lvl7pPr marL="2971800" indent="-228600" eaLnBrk="0" fontAlgn="base" hangingPunct="0">
              <a:spcAft>
                <a:spcPct val="0"/>
              </a:spcAft>
              <a:buSzPct val="100000"/>
              <a:buFont typeface="Arial" charset="0"/>
              <a:defRPr sz="1400">
                <a:solidFill>
                  <a:schemeClr val="tx1"/>
                </a:solidFill>
                <a:latin typeface="Arial" charset="0"/>
              </a:defRPr>
            </a:lvl7pPr>
            <a:lvl8pPr marL="3429000" indent="-228600" eaLnBrk="0" fontAlgn="base" hangingPunct="0">
              <a:spcAft>
                <a:spcPct val="0"/>
              </a:spcAft>
              <a:buSzPct val="100000"/>
              <a:buFont typeface="Arial" charset="0"/>
              <a:defRPr sz="1400">
                <a:solidFill>
                  <a:schemeClr val="tx1"/>
                </a:solidFill>
                <a:latin typeface="Arial" charset="0"/>
              </a:defRPr>
            </a:lvl8pPr>
            <a:lvl9pPr marL="3886200" indent="-228600" eaLnBrk="0" fontAlgn="base" hangingPunct="0">
              <a:spcAft>
                <a:spcPct val="0"/>
              </a:spcAft>
              <a:buSzPct val="100000"/>
              <a:buFont typeface="Arial" charset="0"/>
              <a:defRPr sz="1400">
                <a:solidFill>
                  <a:schemeClr val="tx1"/>
                </a:solidFill>
                <a:latin typeface="Arial" charset="0"/>
              </a:defRPr>
            </a:lvl9pPr>
          </a:lstStyle>
          <a:p>
            <a:r>
              <a:rPr lang="en-US" altLang="en-US" sz="1200" dirty="0">
                <a:latin typeface="+mn-lt"/>
              </a:rPr>
              <a:t>I= average beam current (Q/T</a:t>
            </a:r>
            <a:r>
              <a:rPr lang="en-US" altLang="en-US" sz="1200" baseline="-25000" dirty="0">
                <a:latin typeface="+mn-lt"/>
              </a:rPr>
              <a:t>RF</a:t>
            </a:r>
            <a:r>
              <a:rPr lang="en-US" altLang="en-US" sz="1200" dirty="0">
                <a:latin typeface="+mn-lt"/>
              </a:rPr>
              <a:t>)</a:t>
            </a:r>
          </a:p>
          <a:p>
            <a:r>
              <a:rPr lang="en-US" altLang="en-US" sz="1200" dirty="0" err="1">
                <a:latin typeface="+mn-lt"/>
              </a:rPr>
              <a:t>r</a:t>
            </a:r>
            <a:r>
              <a:rPr lang="en-US" altLang="en-US" sz="1200" baseline="-25000" dirty="0" err="1">
                <a:latin typeface="+mn-lt"/>
              </a:rPr>
              <a:t>x,y,z</a:t>
            </a:r>
            <a:r>
              <a:rPr lang="en-US" altLang="en-US" sz="1200" dirty="0">
                <a:latin typeface="+mn-lt"/>
              </a:rPr>
              <a:t>=ellipsoid semi-axis</a:t>
            </a:r>
          </a:p>
          <a:p>
            <a:r>
              <a:rPr lang="en-US" altLang="en-US" sz="1200" dirty="0">
                <a:latin typeface="+mn-lt"/>
              </a:rPr>
              <a:t>f= form factor (0&lt;f&lt;1)</a:t>
            </a:r>
          </a:p>
          <a:p>
            <a:r>
              <a:rPr lang="en-US" altLang="en-US" sz="1200" dirty="0">
                <a:latin typeface="+mn-lt"/>
              </a:rPr>
              <a:t>Z</a:t>
            </a:r>
            <a:r>
              <a:rPr lang="en-US" altLang="en-US" sz="1200" baseline="-25000" dirty="0">
                <a:latin typeface="+mn-lt"/>
              </a:rPr>
              <a:t>0</a:t>
            </a:r>
            <a:r>
              <a:rPr lang="en-US" altLang="en-US" sz="1200" dirty="0">
                <a:latin typeface="+mn-lt"/>
              </a:rPr>
              <a:t>=free space impedance (377 </a:t>
            </a:r>
            <a:r>
              <a:rPr lang="el-GR" altLang="en-US" sz="1200" dirty="0">
                <a:latin typeface="+mn-lt"/>
              </a:rPr>
              <a:t>Ω</a:t>
            </a:r>
            <a:r>
              <a:rPr lang="fr-FR" altLang="en-US" sz="1200" dirty="0">
                <a:latin typeface="+mn-lt"/>
              </a:rPr>
              <a:t>)</a:t>
            </a:r>
            <a:endParaRPr lang="en-US" altLang="en-US" sz="1200" baseline="-25000" dirty="0">
              <a:latin typeface="+mn-lt"/>
            </a:endParaRPr>
          </a:p>
        </p:txBody>
      </p:sp>
      <p:cxnSp>
        <p:nvCxnSpPr>
          <p:cNvPr id="37" name="Connettore 2 36"/>
          <p:cNvCxnSpPr>
            <a:stCxn id="38" idx="1"/>
            <a:endCxn id="33" idx="3"/>
          </p:cNvCxnSpPr>
          <p:nvPr/>
        </p:nvCxnSpPr>
        <p:spPr>
          <a:xfrm flipH="1" flipV="1">
            <a:off x="7011493" y="5642330"/>
            <a:ext cx="725171" cy="19436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7736664" y="5652028"/>
            <a:ext cx="1925976" cy="369332"/>
          </a:xfrm>
          <a:prstGeom prst="rect">
            <a:avLst/>
          </a:prstGeom>
          <a:noFill/>
        </p:spPr>
        <p:txBody>
          <a:bodyPr wrap="none" rtlCol="0">
            <a:spAutoFit/>
          </a:bodyPr>
          <a:lstStyle/>
          <a:p>
            <a:r>
              <a:rPr lang="en-US" b="1" dirty="0"/>
              <a:t>Space charge term</a:t>
            </a:r>
          </a:p>
        </p:txBody>
      </p:sp>
      <p:sp>
        <p:nvSpPr>
          <p:cNvPr id="39" name="CasellaDiTesto 38"/>
          <p:cNvSpPr txBox="1"/>
          <p:nvPr/>
        </p:nvSpPr>
        <p:spPr>
          <a:xfrm>
            <a:off x="51493" y="6186454"/>
            <a:ext cx="6960000" cy="523220"/>
          </a:xfrm>
          <a:prstGeom prst="rect">
            <a:avLst/>
          </a:prstGeom>
          <a:solidFill>
            <a:srgbClr val="FFFF00"/>
          </a:solidFill>
        </p:spPr>
        <p:txBody>
          <a:bodyPr wrap="square" rtlCol="0">
            <a:spAutoFit/>
          </a:bodyPr>
          <a:lstStyle/>
          <a:p>
            <a:pPr algn="just"/>
            <a:r>
              <a:rPr lang="en-US" sz="1400" dirty="0">
                <a:solidFill>
                  <a:srgbClr val="FF0000"/>
                </a:solidFill>
              </a:rPr>
              <a:t>For </a:t>
            </a:r>
            <a:r>
              <a:rPr lang="en-US" sz="1400" dirty="0" err="1">
                <a:solidFill>
                  <a:srgbClr val="FF0000"/>
                </a:solidFill>
              </a:rPr>
              <a:t>ultrarelativistic</a:t>
            </a:r>
            <a:r>
              <a:rPr lang="en-US" sz="1400" dirty="0">
                <a:solidFill>
                  <a:srgbClr val="FF0000"/>
                </a:solidFill>
              </a:rPr>
              <a:t> </a:t>
            </a:r>
            <a:r>
              <a:rPr lang="en-US" sz="1400" b="1" dirty="0">
                <a:solidFill>
                  <a:srgbClr val="FF0000"/>
                </a:solidFill>
              </a:rPr>
              <a:t>electrons</a:t>
            </a:r>
            <a:r>
              <a:rPr lang="en-US" sz="1400" dirty="0">
                <a:solidFill>
                  <a:srgbClr val="FF0000"/>
                </a:solidFill>
              </a:rPr>
              <a:t> </a:t>
            </a:r>
            <a:r>
              <a:rPr lang="en-US" sz="1400" b="1" dirty="0">
                <a:solidFill>
                  <a:srgbClr val="FF0000"/>
                </a:solidFill>
              </a:rPr>
              <a:t>RF defocusing and space charge disappear</a:t>
            </a:r>
            <a:r>
              <a:rPr lang="en-US" sz="1400" dirty="0">
                <a:solidFill>
                  <a:srgbClr val="FF0000"/>
                </a:solidFill>
              </a:rPr>
              <a:t> and the external focusing is required to control the </a:t>
            </a:r>
            <a:r>
              <a:rPr lang="en-US" sz="1400" dirty="0" err="1">
                <a:solidFill>
                  <a:srgbClr val="FF0000"/>
                </a:solidFill>
              </a:rPr>
              <a:t>emittance</a:t>
            </a:r>
            <a:r>
              <a:rPr lang="en-US" sz="1400" dirty="0">
                <a:solidFill>
                  <a:srgbClr val="FF0000"/>
                </a:solidFill>
              </a:rPr>
              <a:t> and to stabilize the beam against instabilities.</a:t>
            </a:r>
          </a:p>
        </p:txBody>
      </p:sp>
      <p:sp>
        <p:nvSpPr>
          <p:cNvPr id="21" name="CasellaDiTesto 20"/>
          <p:cNvSpPr txBox="1"/>
          <p:nvPr/>
        </p:nvSpPr>
        <p:spPr>
          <a:xfrm>
            <a:off x="9677613" y="1736829"/>
            <a:ext cx="2363276" cy="523220"/>
          </a:xfrm>
          <a:prstGeom prst="rect">
            <a:avLst/>
          </a:prstGeom>
          <a:noFill/>
        </p:spPr>
        <p:txBody>
          <a:bodyPr wrap="none" rtlCol="0">
            <a:spAutoFit/>
          </a:bodyPr>
          <a:lstStyle/>
          <a:p>
            <a:r>
              <a:rPr lang="it-IT" sz="1400" i="1" dirty="0"/>
              <a:t>G=</a:t>
            </a:r>
            <a:r>
              <a:rPr lang="en-US" sz="1400" i="1" dirty="0"/>
              <a:t>quadrupole</a:t>
            </a:r>
            <a:r>
              <a:rPr lang="it-IT" sz="1400" i="1" dirty="0"/>
              <a:t> </a:t>
            </a:r>
            <a:r>
              <a:rPr lang="it-IT" sz="1400" i="1" dirty="0" err="1"/>
              <a:t>gradient</a:t>
            </a:r>
            <a:r>
              <a:rPr lang="it-IT" sz="1400" i="1" dirty="0"/>
              <a:t> [T/m] </a:t>
            </a:r>
          </a:p>
          <a:p>
            <a:r>
              <a:rPr lang="it-IT" sz="1400" i="1" dirty="0"/>
              <a:t>l=quadrupole </a:t>
            </a:r>
            <a:r>
              <a:rPr lang="en-US" sz="1400" i="1" dirty="0"/>
              <a:t>length</a:t>
            </a:r>
          </a:p>
        </p:txBody>
      </p:sp>
      <p:sp>
        <p:nvSpPr>
          <p:cNvPr id="3" name="Rettangolo 2"/>
          <p:cNvSpPr/>
          <p:nvPr/>
        </p:nvSpPr>
        <p:spPr>
          <a:xfrm>
            <a:off x="7387304" y="4057780"/>
            <a:ext cx="4664937" cy="523220"/>
          </a:xfrm>
          <a:prstGeom prst="rect">
            <a:avLst/>
          </a:prstGeom>
        </p:spPr>
        <p:txBody>
          <a:bodyPr wrap="square">
            <a:spAutoFit/>
          </a:bodyPr>
          <a:lstStyle/>
          <a:p>
            <a:pPr algn="just">
              <a:buFont typeface="Symbol" pitchFamily="18" charset="2"/>
              <a:buNone/>
            </a:pPr>
            <a:r>
              <a:rPr lang="en-US" sz="1400" b="1" dirty="0">
                <a:sym typeface="Symbol" pitchFamily="18" charset="2"/>
              </a:rPr>
              <a:t>NB</a:t>
            </a:r>
            <a:r>
              <a:rPr lang="en-US" sz="1400" dirty="0">
                <a:sym typeface="Symbol" pitchFamily="18" charset="2"/>
              </a:rPr>
              <a:t>: the RF defocusing term f sets a higher limit to the working frequency</a:t>
            </a:r>
          </a:p>
        </p:txBody>
      </p:sp>
      <p:pic>
        <p:nvPicPr>
          <p:cNvPr id="12" name="Immagine 11"/>
          <p:cNvPicPr>
            <a:picLocks noChangeAspect="1"/>
          </p:cNvPicPr>
          <p:nvPr/>
        </p:nvPicPr>
        <p:blipFill rotWithShape="1">
          <a:blip r:embed="rId8"/>
          <a:srcRect b="33653"/>
          <a:stretch/>
        </p:blipFill>
        <p:spPr>
          <a:xfrm>
            <a:off x="7861174" y="1047054"/>
            <a:ext cx="4087801" cy="716057"/>
          </a:xfrm>
          <a:prstGeom prst="rect">
            <a:avLst/>
          </a:prstGeom>
        </p:spPr>
      </p:pic>
      <p:cxnSp>
        <p:nvCxnSpPr>
          <p:cNvPr id="27" name="Connettore 2 26"/>
          <p:cNvCxnSpPr/>
          <p:nvPr/>
        </p:nvCxnSpPr>
        <p:spPr>
          <a:xfrm>
            <a:off x="8233054" y="992485"/>
            <a:ext cx="1997807"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CasellaDiTesto 39"/>
          <p:cNvSpPr txBox="1"/>
          <p:nvPr/>
        </p:nvSpPr>
        <p:spPr>
          <a:xfrm>
            <a:off x="8993241" y="693941"/>
            <a:ext cx="322524" cy="307777"/>
          </a:xfrm>
          <a:prstGeom prst="rect">
            <a:avLst/>
          </a:prstGeom>
          <a:noFill/>
        </p:spPr>
        <p:txBody>
          <a:bodyPr wrap="none" rtlCol="0">
            <a:spAutoFit/>
          </a:bodyPr>
          <a:lstStyle/>
          <a:p>
            <a:r>
              <a:rPr lang="it-IT" sz="1400" dirty="0" err="1"/>
              <a:t>L</a:t>
            </a:r>
            <a:r>
              <a:rPr lang="it-IT" sz="1400" baseline="-25000" dirty="0" err="1"/>
              <a:t>p</a:t>
            </a:r>
            <a:endParaRPr lang="it-IT" sz="1400" baseline="-25000" dirty="0"/>
          </a:p>
        </p:txBody>
      </p:sp>
      <p:cxnSp>
        <p:nvCxnSpPr>
          <p:cNvPr id="41" name="Connettore 2 40"/>
          <p:cNvCxnSpPr/>
          <p:nvPr/>
        </p:nvCxnSpPr>
        <p:spPr>
          <a:xfrm>
            <a:off x="8046667" y="1826644"/>
            <a:ext cx="372171"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2" name="CasellaDiTesto 41"/>
          <p:cNvSpPr txBox="1"/>
          <p:nvPr/>
        </p:nvSpPr>
        <p:spPr>
          <a:xfrm>
            <a:off x="7861173" y="1672756"/>
            <a:ext cx="226344" cy="307777"/>
          </a:xfrm>
          <a:prstGeom prst="rect">
            <a:avLst/>
          </a:prstGeom>
          <a:noFill/>
        </p:spPr>
        <p:txBody>
          <a:bodyPr wrap="none" rtlCol="0">
            <a:spAutoFit/>
          </a:bodyPr>
          <a:lstStyle/>
          <a:p>
            <a:r>
              <a:rPr lang="it-IT" sz="1400" i="1" dirty="0"/>
              <a:t>l</a:t>
            </a:r>
            <a:endParaRPr lang="it-IT" sz="1400" i="1" baseline="-25000" dirty="0"/>
          </a:p>
        </p:txBody>
      </p:sp>
      <p:graphicFrame>
        <p:nvGraphicFramePr>
          <p:cNvPr id="43" name="Oggetto 42"/>
          <p:cNvGraphicFramePr>
            <a:graphicFrameLocks noChangeAspect="1"/>
          </p:cNvGraphicFramePr>
          <p:nvPr>
            <p:extLst>
              <p:ext uri="{D42A27DB-BD31-4B8C-83A1-F6EECF244321}">
                <p14:modId xmlns:p14="http://schemas.microsoft.com/office/powerpoint/2010/main" val="1424197958"/>
              </p:ext>
            </p:extLst>
          </p:nvPr>
        </p:nvGraphicFramePr>
        <p:xfrm>
          <a:off x="239853" y="3888973"/>
          <a:ext cx="2482249" cy="552273"/>
        </p:xfrm>
        <a:graphic>
          <a:graphicData uri="http://schemas.openxmlformats.org/presentationml/2006/ole">
            <mc:AlternateContent xmlns:mc="http://schemas.openxmlformats.org/markup-compatibility/2006">
              <mc:Choice xmlns:v="urn:schemas-microsoft-com:vml" Requires="v">
                <p:oleObj name="Equazione" r:id="rId9" imgW="2057400" imgH="457200" progId="Equation.3">
                  <p:embed/>
                </p:oleObj>
              </mc:Choice>
              <mc:Fallback>
                <p:oleObj name="Equazione" r:id="rId9" imgW="2057400" imgH="457200" progId="Equation.3">
                  <p:embed/>
                  <p:pic>
                    <p:nvPicPr>
                      <p:cNvPr id="4" name="Oggetto 3"/>
                      <p:cNvPicPr>
                        <a:picLocks noChangeAspect="1" noChangeArrowheads="1"/>
                      </p:cNvPicPr>
                      <p:nvPr/>
                    </p:nvPicPr>
                    <p:blipFill>
                      <a:blip r:embed="rId10"/>
                      <a:srcRect/>
                      <a:stretch>
                        <a:fillRect/>
                      </a:stretch>
                    </p:blipFill>
                    <p:spPr bwMode="auto">
                      <a:xfrm>
                        <a:off x="239853" y="3888973"/>
                        <a:ext cx="2482249" cy="552273"/>
                      </a:xfrm>
                      <a:prstGeom prst="rect">
                        <a:avLst/>
                      </a:prstGeom>
                      <a:noFill/>
                      <a:ln>
                        <a:noFill/>
                      </a:ln>
                    </p:spPr>
                  </p:pic>
                </p:oleObj>
              </mc:Fallback>
            </mc:AlternateContent>
          </a:graphicData>
        </a:graphic>
      </p:graphicFrame>
      <p:pic>
        <p:nvPicPr>
          <p:cNvPr id="44" name="Immagine 43"/>
          <p:cNvPicPr>
            <a:picLocks noChangeAspect="1"/>
          </p:cNvPicPr>
          <p:nvPr/>
        </p:nvPicPr>
        <p:blipFill rotWithShape="1">
          <a:blip r:embed="rId11">
            <a:extLst>
              <a:ext uri="{28A0092B-C50C-407E-A947-70E740481C1C}">
                <a14:useLocalDpi xmlns:a14="http://schemas.microsoft.com/office/drawing/2010/main" val="0"/>
              </a:ext>
            </a:extLst>
          </a:blip>
          <a:srcRect r="50000" b="10630"/>
          <a:stretch/>
        </p:blipFill>
        <p:spPr>
          <a:xfrm>
            <a:off x="28737" y="1208896"/>
            <a:ext cx="3024643" cy="2713895"/>
          </a:xfrm>
          <a:prstGeom prst="rect">
            <a:avLst/>
          </a:prstGeom>
        </p:spPr>
      </p:pic>
      <p:pic>
        <p:nvPicPr>
          <p:cNvPr id="45" name="Immagine 44"/>
          <p:cNvPicPr>
            <a:picLocks noChangeAspect="1"/>
          </p:cNvPicPr>
          <p:nvPr/>
        </p:nvPicPr>
        <p:blipFill rotWithShape="1">
          <a:blip r:embed="rId11">
            <a:extLst>
              <a:ext uri="{28A0092B-C50C-407E-A947-70E740481C1C}">
                <a14:useLocalDpi xmlns:a14="http://schemas.microsoft.com/office/drawing/2010/main" val="0"/>
              </a:ext>
            </a:extLst>
          </a:blip>
          <a:srcRect l="51903" t="10934" r="1041" b="10630"/>
          <a:stretch/>
        </p:blipFill>
        <p:spPr>
          <a:xfrm>
            <a:off x="3772600" y="1499974"/>
            <a:ext cx="2895484" cy="2422817"/>
          </a:xfrm>
          <a:prstGeom prst="rect">
            <a:avLst/>
          </a:prstGeom>
        </p:spPr>
      </p:pic>
      <p:sp>
        <p:nvSpPr>
          <p:cNvPr id="46" name="Freccia a destra 45"/>
          <p:cNvSpPr/>
          <p:nvPr/>
        </p:nvSpPr>
        <p:spPr>
          <a:xfrm>
            <a:off x="3009590" y="2524988"/>
            <a:ext cx="640058" cy="372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8" name="Oggetto 47"/>
          <p:cNvGraphicFramePr>
            <a:graphicFrameLocks noChangeAspect="1"/>
          </p:cNvGraphicFramePr>
          <p:nvPr>
            <p:extLst>
              <p:ext uri="{D42A27DB-BD31-4B8C-83A1-F6EECF244321}">
                <p14:modId xmlns:p14="http://schemas.microsoft.com/office/powerpoint/2010/main" val="1765599338"/>
              </p:ext>
            </p:extLst>
          </p:nvPr>
        </p:nvGraphicFramePr>
        <p:xfrm>
          <a:off x="4340830" y="4268776"/>
          <a:ext cx="1335088" cy="454025"/>
        </p:xfrm>
        <a:graphic>
          <a:graphicData uri="http://schemas.openxmlformats.org/presentationml/2006/ole">
            <mc:AlternateContent xmlns:mc="http://schemas.openxmlformats.org/markup-compatibility/2006">
              <mc:Choice xmlns:v="urn:schemas-microsoft-com:vml" Requires="v">
                <p:oleObj name="Equazione" r:id="rId12" imgW="1231560" imgH="419040" progId="Equation.3">
                  <p:embed/>
                </p:oleObj>
              </mc:Choice>
              <mc:Fallback>
                <p:oleObj name="Equazione" r:id="rId12" imgW="1231560" imgH="419040" progId="Equation.3">
                  <p:embed/>
                  <p:pic>
                    <p:nvPicPr>
                      <p:cNvPr id="28" name="Oggetto 27"/>
                      <p:cNvPicPr>
                        <a:picLocks noChangeAspect="1" noChangeArrowheads="1"/>
                      </p:cNvPicPr>
                      <p:nvPr/>
                    </p:nvPicPr>
                    <p:blipFill>
                      <a:blip r:embed="rId13"/>
                      <a:srcRect/>
                      <a:stretch>
                        <a:fillRect/>
                      </a:stretch>
                    </p:blipFill>
                    <p:spPr bwMode="auto">
                      <a:xfrm>
                        <a:off x="4340830" y="4268776"/>
                        <a:ext cx="1335088" cy="454025"/>
                      </a:xfrm>
                      <a:prstGeom prst="rect">
                        <a:avLst/>
                      </a:prstGeom>
                      <a:noFill/>
                      <a:ln>
                        <a:noFill/>
                      </a:ln>
                    </p:spPr>
                  </p:pic>
                </p:oleObj>
              </mc:Fallback>
            </mc:AlternateContent>
          </a:graphicData>
        </a:graphic>
      </p:graphicFrame>
      <p:graphicFrame>
        <p:nvGraphicFramePr>
          <p:cNvPr id="30" name="Oggetto 29"/>
          <p:cNvGraphicFramePr>
            <a:graphicFrameLocks noChangeAspect="1"/>
          </p:cNvGraphicFramePr>
          <p:nvPr>
            <p:extLst>
              <p:ext uri="{D42A27DB-BD31-4B8C-83A1-F6EECF244321}">
                <p14:modId xmlns:p14="http://schemas.microsoft.com/office/powerpoint/2010/main" val="1409327675"/>
              </p:ext>
            </p:extLst>
          </p:nvPr>
        </p:nvGraphicFramePr>
        <p:xfrm>
          <a:off x="946746" y="4383916"/>
          <a:ext cx="1068462" cy="418394"/>
        </p:xfrm>
        <a:graphic>
          <a:graphicData uri="http://schemas.openxmlformats.org/presentationml/2006/ole">
            <mc:AlternateContent xmlns:mc="http://schemas.openxmlformats.org/markup-compatibility/2006">
              <mc:Choice xmlns:v="urn:schemas-microsoft-com:vml" Requires="v">
                <p:oleObj name="Equazione" r:id="rId14" imgW="1168200" imgH="457200" progId="Equation.3">
                  <p:embed/>
                </p:oleObj>
              </mc:Choice>
              <mc:Fallback>
                <p:oleObj name="Equazione" r:id="rId14" imgW="1168200" imgH="457200" progId="Equation.3">
                  <p:embed/>
                  <p:pic>
                    <p:nvPicPr>
                      <p:cNvPr id="28" name="Oggetto 27"/>
                      <p:cNvPicPr>
                        <a:picLocks noChangeAspect="1" noChangeArrowheads="1"/>
                      </p:cNvPicPr>
                      <p:nvPr/>
                    </p:nvPicPr>
                    <p:blipFill>
                      <a:blip r:embed="rId15"/>
                      <a:srcRect/>
                      <a:stretch>
                        <a:fillRect/>
                      </a:stretch>
                    </p:blipFill>
                    <p:spPr bwMode="auto">
                      <a:xfrm>
                        <a:off x="946746" y="4383916"/>
                        <a:ext cx="1068462" cy="41839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95916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par>
                                <p:cTn id="52" presetID="10" presetClass="entr" presetSubtype="0" fill="hold"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par>
                                <p:cTn id="58" presetID="10" presetClass="entr" presetSubtype="0" fill="hold"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par>
                                <p:cTn id="66" presetID="10"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31" grpId="0"/>
      <p:bldP spid="32" grpId="0"/>
      <p:bldP spid="36" grpId="0"/>
      <p:bldP spid="38" grpId="0"/>
      <p:bldP spid="39" grpId="0" animBg="1"/>
      <p:bldP spid="21" grpId="0"/>
      <p:bldP spid="3" grpId="0"/>
      <p:bldP spid="40" grpId="0"/>
      <p:bldP spid="42" grpId="0"/>
      <p:bldP spid="4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0" y="0"/>
            <a:ext cx="9144000" cy="523220"/>
          </a:xfrm>
          <a:prstGeom prst="rect">
            <a:avLst/>
          </a:prstGeom>
        </p:spPr>
        <p:txBody>
          <a:bodyPr wrap="square">
            <a:spAutoFit/>
          </a:bodyPr>
          <a:lstStyle/>
          <a:p>
            <a:pPr algn="ctr"/>
            <a:r>
              <a:rPr lang="it-IT" sz="2800" b="1" dirty="0"/>
              <a:t>GENERAL CONSIDERATIONS ON LINAC OPTICS DESIGN (1/2)</a:t>
            </a:r>
            <a:endParaRPr lang="en-US" sz="2800" dirty="0"/>
          </a:p>
        </p:txBody>
      </p:sp>
      <p:pic>
        <p:nvPicPr>
          <p:cNvPr id="187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000" y="4077000"/>
            <a:ext cx="6749669" cy="2592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48000" y="909878"/>
            <a:ext cx="12143999" cy="3108543"/>
          </a:xfrm>
          <a:prstGeom prst="rect">
            <a:avLst/>
          </a:prstGeom>
        </p:spPr>
        <p:txBody>
          <a:bodyPr wrap="square">
            <a:spAutoFit/>
          </a:bodyPr>
          <a:lstStyle/>
          <a:p>
            <a:pPr marL="285750" indent="-285750" algn="just">
              <a:buFont typeface="Symbol" panose="05050102010706020507" pitchFamily="18" charset="2"/>
              <a:buChar char="Þ"/>
            </a:pPr>
            <a:r>
              <a:rPr lang="it-IT" sz="1600" dirty="0" err="1"/>
              <a:t>Beam</a:t>
            </a:r>
            <a:r>
              <a:rPr lang="it-IT" sz="1600" dirty="0"/>
              <a:t> </a:t>
            </a:r>
            <a:r>
              <a:rPr lang="it-IT" sz="1600" dirty="0" err="1"/>
              <a:t>dynamics</a:t>
            </a:r>
            <a:r>
              <a:rPr lang="it-IT" sz="1600" dirty="0"/>
              <a:t> </a:t>
            </a:r>
            <a:r>
              <a:rPr lang="it-IT" sz="1600" dirty="0" err="1"/>
              <a:t>dominated</a:t>
            </a:r>
            <a:r>
              <a:rPr lang="it-IT" sz="1600" dirty="0"/>
              <a:t> by </a:t>
            </a:r>
            <a:r>
              <a:rPr lang="it-IT" sz="1600" b="1" dirty="0" err="1"/>
              <a:t>space</a:t>
            </a:r>
            <a:r>
              <a:rPr lang="it-IT" sz="1600" b="1" dirty="0"/>
              <a:t> </a:t>
            </a:r>
            <a:r>
              <a:rPr lang="it-IT" sz="1600" b="1" dirty="0" err="1"/>
              <a:t>charge</a:t>
            </a:r>
            <a:r>
              <a:rPr lang="it-IT" sz="1600" b="1" dirty="0"/>
              <a:t> and RF </a:t>
            </a:r>
            <a:r>
              <a:rPr lang="it-IT" sz="1600" b="1" dirty="0" err="1"/>
              <a:t>defocusing</a:t>
            </a:r>
            <a:r>
              <a:rPr lang="it-IT" sz="1600" b="1" dirty="0"/>
              <a:t> </a:t>
            </a:r>
            <a:r>
              <a:rPr lang="it-IT" sz="1600" b="1" dirty="0" err="1"/>
              <a:t>forces</a:t>
            </a:r>
            <a:r>
              <a:rPr lang="it-IT" sz="1600" b="1" dirty="0"/>
              <a:t> </a:t>
            </a:r>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Focusing</a:t>
            </a:r>
            <a:r>
              <a:rPr lang="it-IT" sz="1600" dirty="0"/>
              <a:t> </a:t>
            </a:r>
            <a:r>
              <a:rPr lang="it-IT" sz="1600" dirty="0" err="1"/>
              <a:t>is</a:t>
            </a:r>
            <a:r>
              <a:rPr lang="it-IT" sz="1600" dirty="0"/>
              <a:t> </a:t>
            </a:r>
            <a:r>
              <a:rPr lang="it-IT" sz="1600" dirty="0" err="1"/>
              <a:t>usually</a:t>
            </a:r>
            <a:r>
              <a:rPr lang="it-IT" sz="1600" dirty="0"/>
              <a:t> </a:t>
            </a:r>
            <a:r>
              <a:rPr lang="it-IT" sz="1600" dirty="0" err="1"/>
              <a:t>provided</a:t>
            </a:r>
            <a:r>
              <a:rPr lang="it-IT" sz="1600" dirty="0"/>
              <a:t> by </a:t>
            </a:r>
            <a:r>
              <a:rPr lang="it-IT" sz="1600" b="1" dirty="0" err="1"/>
              <a:t>quadrupoles</a:t>
            </a:r>
            <a:endParaRPr lang="it-IT" sz="1600" b="1" dirty="0"/>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Phase</a:t>
            </a:r>
            <a:r>
              <a:rPr lang="it-IT" sz="1600" dirty="0"/>
              <a:t> </a:t>
            </a:r>
            <a:r>
              <a:rPr lang="it-IT" sz="1600" dirty="0" err="1"/>
              <a:t>advance</a:t>
            </a:r>
            <a:r>
              <a:rPr lang="it-IT" sz="1600" dirty="0"/>
              <a:t> per </a:t>
            </a:r>
            <a:r>
              <a:rPr lang="it-IT" sz="1600" dirty="0" err="1"/>
              <a:t>period</a:t>
            </a:r>
            <a:r>
              <a:rPr lang="it-IT" sz="1600" dirty="0"/>
              <a:t> (</a:t>
            </a:r>
            <a:r>
              <a:rPr lang="it-IT" sz="1600" dirty="0">
                <a:sym typeface="Symbol" panose="05050102010706020507" pitchFamily="18" charset="2"/>
              </a:rPr>
              <a:t></a:t>
            </a:r>
            <a:r>
              <a:rPr lang="it-IT" sz="1600" dirty="0"/>
              <a:t>) </a:t>
            </a:r>
            <a:r>
              <a:rPr lang="it-IT" sz="1600" dirty="0" err="1"/>
              <a:t>should</a:t>
            </a:r>
            <a:r>
              <a:rPr lang="it-IT" sz="1600" dirty="0"/>
              <a:t> be, in general, in the </a:t>
            </a:r>
            <a:r>
              <a:rPr lang="it-IT" sz="1600" dirty="0" err="1"/>
              <a:t>range</a:t>
            </a:r>
            <a:r>
              <a:rPr lang="it-IT" sz="1600" dirty="0"/>
              <a:t> 30-80 </a:t>
            </a:r>
            <a:r>
              <a:rPr lang="it-IT" sz="1600" dirty="0" err="1"/>
              <a:t>deg</a:t>
            </a:r>
            <a:r>
              <a:rPr lang="it-IT" sz="1600" dirty="0"/>
              <a:t>, </a:t>
            </a:r>
            <a:r>
              <a:rPr lang="it-IT" sz="1600" dirty="0" err="1"/>
              <a:t>this</a:t>
            </a:r>
            <a:r>
              <a:rPr lang="it-IT" sz="1600" dirty="0"/>
              <a:t> </a:t>
            </a:r>
            <a:r>
              <a:rPr lang="it-IT" sz="1600" dirty="0" err="1"/>
              <a:t>means</a:t>
            </a:r>
            <a:r>
              <a:rPr lang="it-IT" sz="1600" dirty="0"/>
              <a:t> </a:t>
            </a:r>
            <a:r>
              <a:rPr lang="it-IT" sz="1600" dirty="0" err="1"/>
              <a:t>that</a:t>
            </a:r>
            <a:r>
              <a:rPr lang="it-IT" sz="1600" dirty="0"/>
              <a:t>, </a:t>
            </a:r>
            <a:r>
              <a:rPr lang="it-IT" sz="1600" dirty="0" err="1"/>
              <a:t>at</a:t>
            </a:r>
            <a:r>
              <a:rPr lang="it-IT" sz="1600" dirty="0"/>
              <a:t> </a:t>
            </a:r>
            <a:r>
              <a:rPr lang="it-IT" sz="1600" dirty="0" err="1"/>
              <a:t>low</a:t>
            </a:r>
            <a:r>
              <a:rPr lang="it-IT" sz="1600" dirty="0"/>
              <a:t> </a:t>
            </a:r>
            <a:r>
              <a:rPr lang="it-IT" sz="1600" dirty="0" err="1"/>
              <a:t>energy</a:t>
            </a:r>
            <a:r>
              <a:rPr lang="it-IT" sz="1600" dirty="0"/>
              <a:t>, </a:t>
            </a:r>
            <a:r>
              <a:rPr lang="it-IT" sz="1600" dirty="0" err="1"/>
              <a:t>we</a:t>
            </a:r>
            <a:r>
              <a:rPr lang="it-IT" sz="1600" dirty="0"/>
              <a:t> </a:t>
            </a:r>
            <a:r>
              <a:rPr lang="it-IT" sz="1600" dirty="0" err="1"/>
              <a:t>need</a:t>
            </a:r>
            <a:r>
              <a:rPr lang="it-IT" sz="1600" dirty="0"/>
              <a:t> a strong </a:t>
            </a:r>
            <a:r>
              <a:rPr lang="it-IT" sz="1600" dirty="0" err="1"/>
              <a:t>focusing</a:t>
            </a:r>
            <a:r>
              <a:rPr lang="it-IT" sz="1600" dirty="0"/>
              <a:t> </a:t>
            </a:r>
            <a:r>
              <a:rPr lang="it-IT" sz="1600" dirty="0" err="1"/>
              <a:t>term</a:t>
            </a:r>
            <a:r>
              <a:rPr lang="it-IT" sz="1600" dirty="0"/>
              <a:t> (</a:t>
            </a:r>
            <a:r>
              <a:rPr lang="it-IT" sz="1600" b="1" dirty="0"/>
              <a:t>short quadrupole </a:t>
            </a:r>
            <a:r>
              <a:rPr lang="it-IT" sz="1600" b="1" dirty="0" err="1"/>
              <a:t>distance</a:t>
            </a:r>
            <a:r>
              <a:rPr lang="it-IT" sz="1600" b="1" dirty="0"/>
              <a:t> and high quadrupole </a:t>
            </a:r>
            <a:r>
              <a:rPr lang="it-IT" sz="1600" b="1" dirty="0" err="1"/>
              <a:t>gradient</a:t>
            </a:r>
            <a:r>
              <a:rPr lang="it-IT" sz="1600" dirty="0"/>
              <a:t>) to compensate for the </a:t>
            </a:r>
            <a:r>
              <a:rPr lang="it-IT" sz="1600" dirty="0" err="1"/>
              <a:t>rf</a:t>
            </a:r>
            <a:r>
              <a:rPr lang="it-IT" sz="1600" dirty="0"/>
              <a:t> </a:t>
            </a:r>
            <a:r>
              <a:rPr lang="it-IT" sz="1600" dirty="0" err="1"/>
              <a:t>defocusing</a:t>
            </a:r>
            <a:r>
              <a:rPr lang="it-IT" sz="1600" dirty="0"/>
              <a:t>, </a:t>
            </a:r>
            <a:r>
              <a:rPr lang="it-IT" sz="1600" dirty="0" err="1"/>
              <a:t>but</a:t>
            </a:r>
            <a:r>
              <a:rPr lang="it-IT" sz="1600" dirty="0"/>
              <a:t> the </a:t>
            </a:r>
            <a:r>
              <a:rPr lang="it-IT" sz="1600" dirty="0" err="1"/>
              <a:t>limited</a:t>
            </a:r>
            <a:r>
              <a:rPr lang="it-IT" sz="1600" dirty="0"/>
              <a:t> </a:t>
            </a:r>
            <a:r>
              <a:rPr lang="it-IT" sz="1600" dirty="0" err="1"/>
              <a:t>space</a:t>
            </a:r>
            <a:r>
              <a:rPr lang="it-IT" sz="1600" dirty="0"/>
              <a:t> (</a:t>
            </a:r>
            <a:r>
              <a:rPr lang="it-IT" sz="1600" dirty="0">
                <a:sym typeface="Symbol" panose="05050102010706020507" pitchFamily="18" charset="2"/>
              </a:rPr>
              <a:t></a:t>
            </a:r>
            <a:r>
              <a:rPr lang="it-IT" sz="1600" dirty="0"/>
              <a:t>) </a:t>
            </a:r>
            <a:r>
              <a:rPr lang="it-IT" sz="1600" dirty="0" err="1"/>
              <a:t>limits</a:t>
            </a:r>
            <a:r>
              <a:rPr lang="it-IT" sz="1600" dirty="0"/>
              <a:t> the </a:t>
            </a:r>
            <a:r>
              <a:rPr lang="it-IT" sz="1600" dirty="0" err="1"/>
              <a:t>achievable</a:t>
            </a:r>
            <a:r>
              <a:rPr lang="it-IT" sz="1600" dirty="0"/>
              <a:t> G and </a:t>
            </a:r>
            <a:r>
              <a:rPr lang="it-IT" sz="1600" dirty="0" err="1"/>
              <a:t>beam</a:t>
            </a:r>
            <a:r>
              <a:rPr lang="it-IT" sz="1600" dirty="0"/>
              <a:t> </a:t>
            </a:r>
            <a:r>
              <a:rPr lang="it-IT" sz="1600" dirty="0" err="1"/>
              <a:t>current</a:t>
            </a:r>
            <a:endParaRPr lang="it-IT" sz="1600" dirty="0"/>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b="1" dirty="0" err="1"/>
              <a:t>As</a:t>
            </a:r>
            <a:r>
              <a:rPr lang="it-IT" sz="1600" b="1" dirty="0"/>
              <a:t> </a:t>
            </a:r>
            <a:r>
              <a:rPr lang="it-IT" sz="1600" b="1" dirty="0">
                <a:sym typeface="Symbol" panose="05050102010706020507" pitchFamily="18" charset="2"/>
              </a:rPr>
              <a:t></a:t>
            </a:r>
            <a:r>
              <a:rPr lang="it-IT" sz="1600" b="1" dirty="0"/>
              <a:t> </a:t>
            </a:r>
            <a:r>
              <a:rPr lang="it-IT" sz="1600" b="1" dirty="0" err="1"/>
              <a:t>increases</a:t>
            </a:r>
            <a:r>
              <a:rPr lang="it-IT" sz="1600" b="1" dirty="0"/>
              <a:t>, the </a:t>
            </a:r>
            <a:r>
              <a:rPr lang="it-IT" sz="1600" b="1" dirty="0" err="1"/>
              <a:t>distance</a:t>
            </a:r>
            <a:r>
              <a:rPr lang="it-IT" sz="1600" b="1" dirty="0"/>
              <a:t> </a:t>
            </a:r>
            <a:r>
              <a:rPr lang="it-IT" sz="1600" b="1" dirty="0" err="1"/>
              <a:t>between</a:t>
            </a:r>
            <a:r>
              <a:rPr lang="it-IT" sz="1600" b="1" dirty="0"/>
              <a:t> </a:t>
            </a:r>
            <a:r>
              <a:rPr lang="it-IT" sz="1600" b="1" dirty="0" err="1"/>
              <a:t>focusing</a:t>
            </a:r>
            <a:r>
              <a:rPr lang="it-IT" sz="1600" b="1" dirty="0"/>
              <a:t> </a:t>
            </a:r>
            <a:r>
              <a:rPr lang="it-IT" sz="1600" b="1" dirty="0" err="1"/>
              <a:t>elements</a:t>
            </a:r>
            <a:r>
              <a:rPr lang="it-IT" sz="1600" b="1" dirty="0"/>
              <a:t> can </a:t>
            </a:r>
            <a:r>
              <a:rPr lang="it-IT" sz="1600" b="1" dirty="0" err="1"/>
              <a:t>increase</a:t>
            </a:r>
            <a:r>
              <a:rPr lang="it-IT" sz="1600" dirty="0"/>
              <a:t> (</a:t>
            </a:r>
            <a:r>
              <a:rPr lang="it-IT" sz="1600" dirty="0">
                <a:sym typeface="Symbol" panose="05050102010706020507" pitchFamily="18" charset="2"/>
              </a:rPr>
              <a:t> </a:t>
            </a:r>
            <a:r>
              <a:rPr lang="it-IT" sz="1600" dirty="0"/>
              <a:t>in the DTL </a:t>
            </a:r>
            <a:r>
              <a:rPr lang="it-IT" sz="1600" dirty="0" err="1"/>
              <a:t>goes</a:t>
            </a:r>
            <a:r>
              <a:rPr lang="it-IT" sz="1600" dirty="0"/>
              <a:t> from </a:t>
            </a:r>
            <a:r>
              <a:rPr lang="it-IT" sz="1600" dirty="0">
                <a:sym typeface="Symbol" panose="05050102010706020507" pitchFamily="18" charset="2"/>
              </a:rPr>
              <a:t></a:t>
            </a:r>
            <a:r>
              <a:rPr lang="it-IT" sz="1600" dirty="0"/>
              <a:t>70mm (3 </a:t>
            </a:r>
            <a:r>
              <a:rPr lang="it-IT" sz="1600" dirty="0" err="1"/>
              <a:t>MeV</a:t>
            </a:r>
            <a:r>
              <a:rPr lang="it-IT" sz="1600" dirty="0"/>
              <a:t>, 352 MHz) to </a:t>
            </a:r>
            <a:r>
              <a:rPr lang="it-IT" sz="1600" dirty="0">
                <a:sym typeface="Symbol" panose="05050102010706020507" pitchFamily="18" charset="2"/>
              </a:rPr>
              <a:t></a:t>
            </a:r>
            <a:r>
              <a:rPr lang="it-IT" sz="1600" dirty="0"/>
              <a:t>250mm (40 </a:t>
            </a:r>
            <a:r>
              <a:rPr lang="it-IT" sz="1600" dirty="0" err="1"/>
              <a:t>MeV</a:t>
            </a:r>
            <a:r>
              <a:rPr lang="it-IT" sz="1600" dirty="0"/>
              <a:t>), and can be </a:t>
            </a:r>
            <a:r>
              <a:rPr lang="it-IT" sz="1600" dirty="0" err="1"/>
              <a:t>increased</a:t>
            </a:r>
            <a:r>
              <a:rPr lang="it-IT" sz="1600" dirty="0"/>
              <a:t> to 4-10</a:t>
            </a:r>
            <a:r>
              <a:rPr lang="it-IT" sz="1600" dirty="0">
                <a:sym typeface="Symbol" panose="05050102010706020507" pitchFamily="18" charset="2"/>
              </a:rPr>
              <a:t></a:t>
            </a:r>
            <a:r>
              <a:rPr lang="it-IT" sz="1600" dirty="0"/>
              <a:t> </a:t>
            </a:r>
            <a:r>
              <a:rPr lang="it-IT" sz="1600" dirty="0" err="1"/>
              <a:t>at</a:t>
            </a:r>
            <a:r>
              <a:rPr lang="it-IT" sz="1600" dirty="0"/>
              <a:t> </a:t>
            </a:r>
            <a:r>
              <a:rPr lang="it-IT" sz="1600" dirty="0" err="1"/>
              <a:t>higher</a:t>
            </a:r>
            <a:r>
              <a:rPr lang="it-IT" sz="1600" dirty="0"/>
              <a:t> </a:t>
            </a:r>
            <a:r>
              <a:rPr lang="it-IT" sz="1600" dirty="0" err="1"/>
              <a:t>energy</a:t>
            </a:r>
            <a:r>
              <a:rPr lang="it-IT" sz="1600" dirty="0"/>
              <a:t> (&gt;40 </a:t>
            </a:r>
            <a:r>
              <a:rPr lang="it-IT" sz="1600" dirty="0" err="1"/>
              <a:t>MeV</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dirty="0"/>
              <a:t>A </a:t>
            </a:r>
            <a:r>
              <a:rPr lang="it-IT" sz="1600" dirty="0" err="1"/>
              <a:t>linac</a:t>
            </a:r>
            <a:r>
              <a:rPr lang="it-IT" sz="1600" dirty="0"/>
              <a:t> </a:t>
            </a:r>
            <a:r>
              <a:rPr lang="it-IT" sz="1600" dirty="0" err="1"/>
              <a:t>is</a:t>
            </a:r>
            <a:r>
              <a:rPr lang="it-IT" sz="1600" dirty="0"/>
              <a:t> made of a </a:t>
            </a:r>
            <a:r>
              <a:rPr lang="it-IT" sz="1600" b="1" dirty="0" err="1"/>
              <a:t>sequence</a:t>
            </a:r>
            <a:r>
              <a:rPr lang="it-IT" sz="1600" b="1" dirty="0"/>
              <a:t> of </a:t>
            </a:r>
            <a:r>
              <a:rPr lang="it-IT" sz="1600" b="1" dirty="0" err="1"/>
              <a:t>structures</a:t>
            </a:r>
            <a:r>
              <a:rPr lang="it-IT" sz="1600" b="1" dirty="0"/>
              <a:t>, </a:t>
            </a:r>
            <a:r>
              <a:rPr lang="it-IT" sz="1600" b="1" dirty="0" err="1"/>
              <a:t>matched</a:t>
            </a:r>
            <a:r>
              <a:rPr lang="it-IT" sz="1600" b="1" dirty="0"/>
              <a:t> to the </a:t>
            </a:r>
            <a:r>
              <a:rPr lang="it-IT" sz="1600" b="1" dirty="0" err="1"/>
              <a:t>beam</a:t>
            </a:r>
            <a:r>
              <a:rPr lang="it-IT" sz="1600" b="1" dirty="0"/>
              <a:t> </a:t>
            </a:r>
            <a:r>
              <a:rPr lang="it-IT" sz="1600" b="1" dirty="0" err="1"/>
              <a:t>velocity</a:t>
            </a:r>
            <a:r>
              <a:rPr lang="it-IT" sz="1600" dirty="0"/>
              <a:t>, and </a:t>
            </a:r>
            <a:r>
              <a:rPr lang="it-IT" sz="1600" dirty="0" err="1"/>
              <a:t>where</a:t>
            </a:r>
            <a:r>
              <a:rPr lang="it-IT" sz="1600" dirty="0"/>
              <a:t> the </a:t>
            </a:r>
            <a:r>
              <a:rPr lang="it-IT" sz="1600" dirty="0" err="1"/>
              <a:t>length</a:t>
            </a:r>
            <a:r>
              <a:rPr lang="it-IT" sz="1600" dirty="0"/>
              <a:t> of the </a:t>
            </a:r>
            <a:r>
              <a:rPr lang="it-IT" sz="1600" dirty="0" err="1"/>
              <a:t>focusing</a:t>
            </a:r>
            <a:r>
              <a:rPr lang="it-IT" sz="1600" dirty="0"/>
              <a:t> </a:t>
            </a:r>
            <a:r>
              <a:rPr lang="it-IT" sz="1600" dirty="0" err="1"/>
              <a:t>period</a:t>
            </a:r>
            <a:r>
              <a:rPr lang="it-IT" sz="1600" dirty="0"/>
              <a:t> </a:t>
            </a:r>
            <a:r>
              <a:rPr lang="it-IT" sz="1600" dirty="0" err="1"/>
              <a:t>increases</a:t>
            </a:r>
            <a:r>
              <a:rPr lang="it-IT" sz="1600" dirty="0"/>
              <a:t> with </a:t>
            </a:r>
            <a:r>
              <a:rPr lang="it-IT" sz="1600" dirty="0" err="1"/>
              <a:t>energy</a:t>
            </a:r>
            <a:r>
              <a:rPr lang="it-IT" sz="1600" dirty="0"/>
              <a:t>. </a:t>
            </a:r>
            <a:r>
              <a:rPr lang="it-IT" sz="1600" dirty="0" err="1"/>
              <a:t>As</a:t>
            </a:r>
            <a:r>
              <a:rPr lang="it-IT" sz="1600" dirty="0"/>
              <a:t> </a:t>
            </a:r>
            <a:r>
              <a:rPr lang="it-IT" sz="1600" dirty="0">
                <a:sym typeface="Symbol" panose="05050102010706020507" pitchFamily="18" charset="2"/>
              </a:rPr>
              <a:t> </a:t>
            </a:r>
            <a:r>
              <a:rPr lang="it-IT" sz="1600" dirty="0" err="1"/>
              <a:t>increases</a:t>
            </a:r>
            <a:r>
              <a:rPr lang="it-IT" sz="1600" dirty="0"/>
              <a:t>, </a:t>
            </a:r>
            <a:r>
              <a:rPr lang="it-IT" sz="1600" dirty="0" err="1"/>
              <a:t>longitudinal</a:t>
            </a:r>
            <a:r>
              <a:rPr lang="it-IT" sz="1600" dirty="0"/>
              <a:t> </a:t>
            </a:r>
            <a:r>
              <a:rPr lang="it-IT" sz="1600" dirty="0" err="1"/>
              <a:t>phase</a:t>
            </a:r>
            <a:r>
              <a:rPr lang="it-IT" sz="1600" dirty="0"/>
              <a:t> </a:t>
            </a:r>
            <a:r>
              <a:rPr lang="it-IT" sz="1600" dirty="0" err="1"/>
              <a:t>error</a:t>
            </a:r>
            <a:r>
              <a:rPr lang="it-IT" sz="1600" dirty="0"/>
              <a:t> </a:t>
            </a:r>
            <a:r>
              <a:rPr lang="it-IT" sz="1600" dirty="0" err="1"/>
              <a:t>between</a:t>
            </a:r>
            <a:r>
              <a:rPr lang="it-IT" sz="1600" dirty="0"/>
              <a:t> </a:t>
            </a:r>
            <a:r>
              <a:rPr lang="it-IT" sz="1600" dirty="0" err="1"/>
              <a:t>cells</a:t>
            </a:r>
            <a:r>
              <a:rPr lang="it-IT" sz="1600" dirty="0"/>
              <a:t> of </a:t>
            </a:r>
            <a:r>
              <a:rPr lang="it-IT" sz="1600" dirty="0" err="1"/>
              <a:t>identical</a:t>
            </a:r>
            <a:r>
              <a:rPr lang="it-IT" sz="1600" dirty="0"/>
              <a:t> </a:t>
            </a:r>
            <a:r>
              <a:rPr lang="it-IT" sz="1600" dirty="0" err="1"/>
              <a:t>length</a:t>
            </a:r>
            <a:r>
              <a:rPr lang="it-IT" sz="1600" dirty="0"/>
              <a:t> </a:t>
            </a:r>
            <a:r>
              <a:rPr lang="it-IT" sz="1600" dirty="0" err="1"/>
              <a:t>becomes</a:t>
            </a:r>
            <a:r>
              <a:rPr lang="it-IT" sz="1600" dirty="0"/>
              <a:t> small and </a:t>
            </a:r>
            <a:r>
              <a:rPr lang="it-IT" sz="1600" dirty="0" err="1"/>
              <a:t>we</a:t>
            </a:r>
            <a:r>
              <a:rPr lang="it-IT" sz="1600" dirty="0"/>
              <a:t> can </a:t>
            </a:r>
            <a:r>
              <a:rPr lang="it-IT" sz="1600" dirty="0" err="1"/>
              <a:t>have</a:t>
            </a:r>
            <a:r>
              <a:rPr lang="it-IT" sz="1600" dirty="0"/>
              <a:t> </a:t>
            </a:r>
            <a:r>
              <a:rPr lang="it-IT" sz="1600" b="1" dirty="0"/>
              <a:t>short </a:t>
            </a:r>
            <a:r>
              <a:rPr lang="it-IT" sz="1600" b="1" dirty="0" err="1"/>
              <a:t>sequences</a:t>
            </a:r>
            <a:r>
              <a:rPr lang="it-IT" sz="1600" b="1" dirty="0"/>
              <a:t> of </a:t>
            </a:r>
            <a:r>
              <a:rPr lang="it-IT" sz="1600" b="1" dirty="0" err="1"/>
              <a:t>identical</a:t>
            </a:r>
            <a:r>
              <a:rPr lang="it-IT" sz="1600" b="1" dirty="0"/>
              <a:t> </a:t>
            </a:r>
            <a:r>
              <a:rPr lang="it-IT" sz="1600" b="1" dirty="0" err="1"/>
              <a:t>cells</a:t>
            </a:r>
            <a:r>
              <a:rPr lang="it-IT" sz="1600" b="1" dirty="0"/>
              <a:t> </a:t>
            </a:r>
            <a:r>
              <a:rPr lang="it-IT" sz="1600" dirty="0"/>
              <a:t>(</a:t>
            </a:r>
            <a:r>
              <a:rPr lang="it-IT" sz="1600" dirty="0" err="1"/>
              <a:t>lower</a:t>
            </a:r>
            <a:r>
              <a:rPr lang="it-IT" sz="1600" dirty="0"/>
              <a:t> </a:t>
            </a:r>
            <a:r>
              <a:rPr lang="it-IT" sz="1600" dirty="0" err="1"/>
              <a:t>construction</a:t>
            </a:r>
            <a:r>
              <a:rPr lang="it-IT" sz="1600" dirty="0"/>
              <a:t> </a:t>
            </a:r>
            <a:r>
              <a:rPr lang="it-IT" sz="1600" dirty="0" err="1"/>
              <a:t>costs</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en-US" sz="1600" dirty="0"/>
              <a:t>Keep sufficient safety </a:t>
            </a:r>
            <a:r>
              <a:rPr lang="en-US" sz="1600" b="1" dirty="0"/>
              <a:t>margin between beam radius and aperture</a:t>
            </a:r>
            <a:endParaRPr lang="it-IT" sz="1600" b="1" dirty="0"/>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0000" y="3787140"/>
            <a:ext cx="2898434" cy="302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5136665" y="481967"/>
            <a:ext cx="2125967" cy="369332"/>
          </a:xfrm>
          <a:prstGeom prst="rect">
            <a:avLst/>
          </a:prstGeom>
          <a:solidFill>
            <a:srgbClr val="FFC000"/>
          </a:solidFill>
        </p:spPr>
        <p:txBody>
          <a:bodyPr wrap="none">
            <a:spAutoFit/>
          </a:bodyPr>
          <a:lstStyle/>
          <a:p>
            <a:pPr algn="ctr"/>
            <a:r>
              <a:rPr lang="it-IT" b="1" i="1" dirty="0"/>
              <a:t>PROTONS AND IONS</a:t>
            </a:r>
          </a:p>
        </p:txBody>
      </p:sp>
      <p:sp>
        <p:nvSpPr>
          <p:cNvPr id="7" name="Rettangolo 6"/>
          <p:cNvSpPr/>
          <p:nvPr/>
        </p:nvSpPr>
        <p:spPr>
          <a:xfrm>
            <a:off x="6477398" y="5852235"/>
            <a:ext cx="1523943" cy="276999"/>
          </a:xfrm>
          <a:prstGeom prst="rect">
            <a:avLst/>
          </a:prstGeom>
        </p:spPr>
        <p:txBody>
          <a:bodyPr wrap="none">
            <a:spAutoFit/>
          </a:bodyPr>
          <a:lstStyle/>
          <a:p>
            <a:r>
              <a:rPr lang="en-US" sz="1200" dirty="0"/>
              <a:t>Courtesy A. Lombardi</a:t>
            </a:r>
          </a:p>
        </p:txBody>
      </p:sp>
    </p:spTree>
    <p:extLst>
      <p:ext uri="{BB962C8B-B14F-4D97-AF65-F5344CB8AC3E}">
        <p14:creationId xmlns:p14="http://schemas.microsoft.com/office/powerpoint/2010/main" val="74697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animEffect transition="in" filter="fade">
                                      <p:cBhvr>
                                        <p:cTn id="27" dur="500"/>
                                        <p:tgtEl>
                                          <p:spTgt spid="14">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
                                            <p:txEl>
                                              <p:pRg st="10" end="10"/>
                                            </p:txEl>
                                          </p:spTgt>
                                        </p:tgtEl>
                                        <p:attrNameLst>
                                          <p:attrName>style.visibility</p:attrName>
                                        </p:attrNameLst>
                                      </p:cBhvr>
                                      <p:to>
                                        <p:strVal val="visible"/>
                                      </p:to>
                                    </p:set>
                                    <p:animEffect transition="in" filter="fade">
                                      <p:cBhvr>
                                        <p:cTn id="35" dur="500"/>
                                        <p:tgtEl>
                                          <p:spTgt spid="14">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7394"/>
                                        </p:tgtEl>
                                        <p:attrNameLst>
                                          <p:attrName>style.visibility</p:attrName>
                                        </p:attrNameLst>
                                      </p:cBhvr>
                                      <p:to>
                                        <p:strVal val="visible"/>
                                      </p:to>
                                    </p:set>
                                    <p:animEffect transition="in" filter="fade">
                                      <p:cBhvr>
                                        <p:cTn id="38" dur="500"/>
                                        <p:tgtEl>
                                          <p:spTgt spid="18739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357"/>
          <a:stretch/>
        </p:blipFill>
        <p:spPr bwMode="auto">
          <a:xfrm>
            <a:off x="6264674" y="3540211"/>
            <a:ext cx="4403326" cy="3313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0" y="1010368"/>
            <a:ext cx="12191999" cy="2308324"/>
          </a:xfrm>
          <a:prstGeom prst="rect">
            <a:avLst/>
          </a:prstGeom>
        </p:spPr>
        <p:txBody>
          <a:bodyPr wrap="square">
            <a:spAutoFit/>
          </a:bodyPr>
          <a:lstStyle/>
          <a:p>
            <a:pPr marL="285750" indent="-285750" algn="just">
              <a:buFont typeface="Symbol" panose="05050102010706020507" pitchFamily="18" charset="2"/>
              <a:buChar char="Þ"/>
            </a:pPr>
            <a:r>
              <a:rPr lang="en-US" sz="1600" b="1" dirty="0"/>
              <a:t>Space charge only at low energy and/or high peak current</a:t>
            </a:r>
            <a:r>
              <a:rPr lang="en-US" sz="1600" dirty="0"/>
              <a:t>: below 10-20 MeV (injector) the beam dynamics optimization has to include emittance compensation schemes with, typically solenoids;</a:t>
            </a:r>
          </a:p>
          <a:p>
            <a:pPr marL="285750" indent="-285750" algn="just">
              <a:buFont typeface="Symbol" panose="05050102010706020507" pitchFamily="18" charset="2"/>
              <a:buChar char="Þ"/>
            </a:pPr>
            <a:r>
              <a:rPr lang="en-US" sz="1600" dirty="0"/>
              <a:t>At higher </a:t>
            </a:r>
            <a:r>
              <a:rPr lang="en-US" sz="1600" b="1" dirty="0"/>
              <a:t>energies no space charge and no RF defocusing effects </a:t>
            </a:r>
            <a:r>
              <a:rPr lang="en-US" sz="1600" dirty="0"/>
              <a:t>occur but we have </a:t>
            </a:r>
            <a:r>
              <a:rPr lang="en-US" sz="1600" b="1" dirty="0"/>
              <a:t>RF focusing due to the </a:t>
            </a:r>
            <a:r>
              <a:rPr lang="en-US" sz="1600" b="1" dirty="0" err="1"/>
              <a:t>ponderomotive</a:t>
            </a:r>
            <a:r>
              <a:rPr lang="en-US" sz="1600" b="1" dirty="0"/>
              <a:t> force: focusing periods up to several meters</a:t>
            </a:r>
          </a:p>
          <a:p>
            <a:pPr marL="285750" indent="-285750" algn="just">
              <a:buFont typeface="Symbol" panose="05050102010706020507" pitchFamily="18" charset="2"/>
              <a:buChar char="Þ"/>
            </a:pPr>
            <a:r>
              <a:rPr lang="en-US" sz="1600" dirty="0"/>
              <a:t>Optics design has to take into account </a:t>
            </a:r>
            <a:r>
              <a:rPr lang="en-US" sz="1600" b="1" dirty="0"/>
              <a:t>longitudinal and transverse </a:t>
            </a:r>
            <a:r>
              <a:rPr lang="en-US" sz="1600" b="1" dirty="0" err="1"/>
              <a:t>wakefields</a:t>
            </a:r>
            <a:r>
              <a:rPr lang="en-US" sz="1600" b="1" dirty="0"/>
              <a:t> </a:t>
            </a:r>
            <a:r>
              <a:rPr lang="en-US" sz="1600" dirty="0"/>
              <a:t>(due to the </a:t>
            </a:r>
            <a:r>
              <a:rPr lang="en-US" sz="1600" b="1" dirty="0"/>
              <a:t>higher frequencies used for acceleration</a:t>
            </a:r>
            <a:r>
              <a:rPr lang="en-US" sz="1600" dirty="0"/>
              <a:t>) that can cause energy spread increase, head-tail oscillations, multi-bunch instabilities,…</a:t>
            </a:r>
          </a:p>
          <a:p>
            <a:pPr marL="285750" indent="-285750" algn="just">
              <a:buFont typeface="Symbol" panose="05050102010706020507" pitchFamily="18" charset="2"/>
              <a:buChar char="Þ"/>
            </a:pPr>
            <a:r>
              <a:rPr lang="en-US" sz="1600" dirty="0"/>
              <a:t>Longitudinal bunch compressors schemes based on magnets and chicanes have to take into account, for short bunches, the interaction between the beam and the emitted  synchrotron radiation (</a:t>
            </a:r>
            <a:r>
              <a:rPr lang="en-US" sz="1600" b="1" dirty="0"/>
              <a:t>Coherent Synchrotron Radiation effects</a:t>
            </a:r>
            <a:r>
              <a:rPr lang="en-US" sz="1600" dirty="0"/>
              <a:t>)</a:t>
            </a:r>
          </a:p>
          <a:p>
            <a:pPr marL="285750" indent="-285750" algn="just">
              <a:buFont typeface="Symbol" panose="05050102010706020507" pitchFamily="18" charset="2"/>
              <a:buChar char="Þ"/>
            </a:pPr>
            <a:r>
              <a:rPr lang="en-US" sz="1600" dirty="0"/>
              <a:t>All these effects are important especially in LINACs for </a:t>
            </a:r>
            <a:r>
              <a:rPr lang="en-US" sz="1600" b="1" dirty="0"/>
              <a:t>FEL that requires extremely good beam qualities</a:t>
            </a:r>
          </a:p>
        </p:txBody>
      </p:sp>
      <p:sp>
        <p:nvSpPr>
          <p:cNvPr id="7" name="Rettangolo 6"/>
          <p:cNvSpPr/>
          <p:nvPr/>
        </p:nvSpPr>
        <p:spPr>
          <a:xfrm>
            <a:off x="1524000" y="0"/>
            <a:ext cx="9144000" cy="523220"/>
          </a:xfrm>
          <a:prstGeom prst="rect">
            <a:avLst/>
          </a:prstGeom>
        </p:spPr>
        <p:txBody>
          <a:bodyPr wrap="square">
            <a:spAutoFit/>
          </a:bodyPr>
          <a:lstStyle/>
          <a:p>
            <a:pPr algn="ctr"/>
            <a:r>
              <a:rPr lang="it-IT" sz="2800" b="1" dirty="0"/>
              <a:t>GENERAL CONSIDERATIONS ON LINAC OPTICS DESIGN (2/2)</a:t>
            </a:r>
            <a:endParaRPr lang="en-US" sz="2800"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6308" y="3645001"/>
            <a:ext cx="4201652" cy="3196074"/>
          </a:xfrm>
          <a:prstGeom prst="rect">
            <a:avLst/>
          </a:prstGeom>
        </p:spPr>
      </p:pic>
      <p:sp>
        <p:nvSpPr>
          <p:cNvPr id="2" name="Rettangolo 1"/>
          <p:cNvSpPr/>
          <p:nvPr/>
        </p:nvSpPr>
        <p:spPr>
          <a:xfrm>
            <a:off x="5365444" y="540653"/>
            <a:ext cx="1279838" cy="369332"/>
          </a:xfrm>
          <a:prstGeom prst="rect">
            <a:avLst/>
          </a:prstGeom>
          <a:solidFill>
            <a:srgbClr val="FFC000"/>
          </a:solidFill>
        </p:spPr>
        <p:txBody>
          <a:bodyPr wrap="none">
            <a:spAutoFit/>
          </a:bodyPr>
          <a:lstStyle/>
          <a:p>
            <a:r>
              <a:rPr lang="it-IT" b="1" i="1" dirty="0"/>
              <a:t>ELECTRONS</a:t>
            </a:r>
            <a:endParaRPr lang="it-IT" dirty="0"/>
          </a:p>
        </p:txBody>
      </p:sp>
      <p:sp>
        <p:nvSpPr>
          <p:cNvPr id="8" name="Rettangolo 7"/>
          <p:cNvSpPr/>
          <p:nvPr/>
        </p:nvSpPr>
        <p:spPr>
          <a:xfrm>
            <a:off x="8904000" y="3401711"/>
            <a:ext cx="1600566" cy="276999"/>
          </a:xfrm>
          <a:prstGeom prst="rect">
            <a:avLst/>
          </a:prstGeom>
        </p:spPr>
        <p:txBody>
          <a:bodyPr wrap="none">
            <a:spAutoFit/>
          </a:bodyPr>
          <a:lstStyle/>
          <a:p>
            <a:r>
              <a:rPr lang="en-US" sz="1200" dirty="0"/>
              <a:t>Courtesy C. </a:t>
            </a:r>
            <a:r>
              <a:rPr lang="en-US" sz="1200" dirty="0" err="1"/>
              <a:t>Vaccarezza</a:t>
            </a:r>
            <a:endParaRPr lang="en-US" sz="1200" dirty="0"/>
          </a:p>
        </p:txBody>
      </p:sp>
      <p:sp>
        <p:nvSpPr>
          <p:cNvPr id="9" name="Rettangolo 8"/>
          <p:cNvSpPr/>
          <p:nvPr/>
        </p:nvSpPr>
        <p:spPr>
          <a:xfrm>
            <a:off x="4080000" y="5178639"/>
            <a:ext cx="1466876" cy="276999"/>
          </a:xfrm>
          <a:prstGeom prst="rect">
            <a:avLst/>
          </a:prstGeom>
        </p:spPr>
        <p:txBody>
          <a:bodyPr wrap="none">
            <a:spAutoFit/>
          </a:bodyPr>
          <a:lstStyle/>
          <a:p>
            <a:r>
              <a:rPr lang="en-US" sz="1200" dirty="0"/>
              <a:t>Courtesy M. </a:t>
            </a:r>
            <a:r>
              <a:rPr lang="en-US" sz="1200" dirty="0" err="1"/>
              <a:t>Ferrario</a:t>
            </a:r>
            <a:endParaRPr lang="en-US" sz="1200" dirty="0"/>
          </a:p>
        </p:txBody>
      </p:sp>
    </p:spTree>
    <p:extLst>
      <p:ext uri="{BB962C8B-B14F-4D97-AF65-F5344CB8AC3E}">
        <p14:creationId xmlns:p14="http://schemas.microsoft.com/office/powerpoint/2010/main" val="359282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Effect transition="in" filter="fade">
                                      <p:cBhvr>
                                        <p:cTn id="18" dur="500"/>
                                        <p:tgtEl>
                                          <p:spTgt spid="14">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187395"/>
                                        </p:tgtEl>
                                        <p:attrNameLst>
                                          <p:attrName>style.visibility</p:attrName>
                                        </p:attrNameLst>
                                      </p:cBhvr>
                                      <p:to>
                                        <p:strVal val="visible"/>
                                      </p:to>
                                    </p:set>
                                    <p:animEffect transition="in" filter="fade">
                                      <p:cBhvr>
                                        <p:cTn id="24" dur="500"/>
                                        <p:tgtEl>
                                          <p:spTgt spid="18739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xEl>
                                              <p:pRg st="2" end="2"/>
                                            </p:txEl>
                                          </p:spTgt>
                                        </p:tgtEl>
                                        <p:attrNameLst>
                                          <p:attrName>style.visibility</p:attrName>
                                        </p:attrNameLst>
                                      </p:cBhvr>
                                      <p:to>
                                        <p:strVal val="visible"/>
                                      </p:to>
                                    </p:set>
                                    <p:animEffect transition="in" filter="fade">
                                      <p:cBhvr>
                                        <p:cTn id="29" dur="500"/>
                                        <p:tgtEl>
                                          <p:spTgt spid="1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xEl>
                                              <p:pRg st="3" end="3"/>
                                            </p:txEl>
                                          </p:spTgt>
                                        </p:tgtEl>
                                        <p:attrNameLst>
                                          <p:attrName>style.visibility</p:attrName>
                                        </p:attrNameLst>
                                      </p:cBhvr>
                                      <p:to>
                                        <p:strVal val="visible"/>
                                      </p:to>
                                    </p:set>
                                    <p:animEffect transition="in" filter="fade">
                                      <p:cBhvr>
                                        <p:cTn id="34" dur="500"/>
                                        <p:tgtEl>
                                          <p:spTgt spid="1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animEffect transition="in" filter="fade">
                                      <p:cBhvr>
                                        <p:cTn id="39"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5" descr="rfq_lina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33706" y="1878874"/>
            <a:ext cx="3244332" cy="2099634"/>
          </a:xfrm>
          <a:prstGeom prst="rect">
            <a:avLst/>
          </a:prstGeom>
          <a:noFill/>
        </p:spPr>
      </p:pic>
      <p:sp>
        <p:nvSpPr>
          <p:cNvPr id="2" name="Rettangolo 1"/>
          <p:cNvSpPr/>
          <p:nvPr/>
        </p:nvSpPr>
        <p:spPr>
          <a:xfrm>
            <a:off x="1524000" y="1"/>
            <a:ext cx="9144000" cy="584775"/>
          </a:xfrm>
          <a:prstGeom prst="rect">
            <a:avLst/>
          </a:prstGeom>
        </p:spPr>
        <p:txBody>
          <a:bodyPr wrap="square">
            <a:spAutoFit/>
          </a:bodyPr>
          <a:lstStyle/>
          <a:p>
            <a:pPr algn="ctr"/>
            <a:r>
              <a:rPr lang="it-IT" sz="3200" b="1" dirty="0"/>
              <a:t>RADIO FREQUENCY QUADRUPOLES (RFQ)</a:t>
            </a:r>
            <a:endParaRPr lang="en-US" sz="3200" dirty="0"/>
          </a:p>
        </p:txBody>
      </p:sp>
      <p:sp>
        <p:nvSpPr>
          <p:cNvPr id="3" name="Rettangolo 2"/>
          <p:cNvSpPr/>
          <p:nvPr/>
        </p:nvSpPr>
        <p:spPr>
          <a:xfrm>
            <a:off x="48000" y="584776"/>
            <a:ext cx="7704000" cy="1077218"/>
          </a:xfrm>
          <a:prstGeom prst="rect">
            <a:avLst/>
          </a:prstGeom>
        </p:spPr>
        <p:txBody>
          <a:bodyPr wrap="square">
            <a:spAutoFit/>
          </a:bodyPr>
          <a:lstStyle/>
          <a:p>
            <a:pPr algn="just"/>
            <a:r>
              <a:rPr lang="en-US" sz="1600" dirty="0"/>
              <a:t>At low proton (or ion) energies (</a:t>
            </a:r>
            <a:r>
              <a:rPr lang="en-US" sz="1600" dirty="0">
                <a:sym typeface="Symbol"/>
              </a:rPr>
              <a:t>0.01</a:t>
            </a:r>
            <a:r>
              <a:rPr lang="en-US" sz="1600" dirty="0"/>
              <a:t>), </a:t>
            </a:r>
            <a:r>
              <a:rPr lang="en-US" sz="1600" b="1" dirty="0"/>
              <a:t>space charge defocusing is high and </a:t>
            </a:r>
            <a:r>
              <a:rPr lang="en-US" sz="1600" b="1" dirty="0" err="1"/>
              <a:t>quadrupole</a:t>
            </a:r>
            <a:r>
              <a:rPr lang="en-US" sz="1600" b="1" dirty="0"/>
              <a:t> focusing is not very effective</a:t>
            </a:r>
            <a:r>
              <a:rPr lang="en-US" sz="1600" dirty="0"/>
              <a:t>. Moreover cell length becomes small and conventional accelerating structures </a:t>
            </a:r>
            <a:r>
              <a:rPr lang="en-US" sz="1600" b="1" dirty="0"/>
              <a:t>(DTL) are very inefficient</a:t>
            </a:r>
            <a:r>
              <a:rPr lang="en-US" sz="1600" dirty="0"/>
              <a:t>. At this energies it is used a (relatively) new structure, the </a:t>
            </a:r>
            <a:r>
              <a:rPr lang="en-US" sz="1600" b="1" dirty="0"/>
              <a:t>Radio Frequency </a:t>
            </a:r>
            <a:r>
              <a:rPr lang="en-US" sz="1600" b="1" dirty="0" err="1"/>
              <a:t>Quadrupole</a:t>
            </a:r>
            <a:r>
              <a:rPr lang="en-US" sz="1600" b="1" dirty="0"/>
              <a:t> </a:t>
            </a:r>
            <a:r>
              <a:rPr lang="en-US" sz="1600" dirty="0"/>
              <a:t>(1970).</a:t>
            </a:r>
          </a:p>
        </p:txBody>
      </p:sp>
      <p:pic>
        <p:nvPicPr>
          <p:cNvPr id="1894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1712" y="584775"/>
            <a:ext cx="3149005" cy="250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1545955" y="4030337"/>
            <a:ext cx="4572000" cy="338554"/>
          </a:xfrm>
          <a:prstGeom prst="rect">
            <a:avLst/>
          </a:prstGeom>
        </p:spPr>
        <p:txBody>
          <a:bodyPr>
            <a:spAutoFit/>
          </a:bodyPr>
          <a:lstStyle/>
          <a:p>
            <a:pPr algn="just"/>
            <a:r>
              <a:rPr lang="en-US" sz="1600" dirty="0"/>
              <a:t>These structures allow to simultaneously provide:</a:t>
            </a:r>
          </a:p>
        </p:txBody>
      </p:sp>
      <p:sp>
        <p:nvSpPr>
          <p:cNvPr id="5" name="Freccia in giù 4"/>
          <p:cNvSpPr/>
          <p:nvPr/>
        </p:nvSpPr>
        <p:spPr>
          <a:xfrm>
            <a:off x="5070862" y="3544683"/>
            <a:ext cx="1236169" cy="446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4970372" y="4606464"/>
            <a:ext cx="1336659" cy="338554"/>
          </a:xfrm>
          <a:prstGeom prst="rect">
            <a:avLst/>
          </a:prstGeom>
        </p:spPr>
        <p:txBody>
          <a:bodyPr wrap="square">
            <a:spAutoFit/>
          </a:bodyPr>
          <a:lstStyle/>
          <a:p>
            <a:pPr algn="just"/>
            <a:r>
              <a:rPr lang="en-US" sz="1600" b="1" dirty="0"/>
              <a:t>Acceleration</a:t>
            </a:r>
          </a:p>
        </p:txBody>
      </p:sp>
      <p:sp>
        <p:nvSpPr>
          <p:cNvPr id="7" name="Rettangolo 6"/>
          <p:cNvSpPr/>
          <p:nvPr/>
        </p:nvSpPr>
        <p:spPr>
          <a:xfrm>
            <a:off x="1481354" y="4398457"/>
            <a:ext cx="2255736" cy="369332"/>
          </a:xfrm>
          <a:prstGeom prst="rect">
            <a:avLst/>
          </a:prstGeom>
        </p:spPr>
        <p:txBody>
          <a:bodyPr wrap="square">
            <a:spAutoFit/>
          </a:bodyPr>
          <a:lstStyle/>
          <a:p>
            <a:pPr algn="just"/>
            <a:r>
              <a:rPr lang="en-US" b="1" dirty="0"/>
              <a:t>Transverse Focusing</a:t>
            </a:r>
          </a:p>
        </p:txBody>
      </p:sp>
      <p:sp>
        <p:nvSpPr>
          <p:cNvPr id="8" name="Rettangolo 7"/>
          <p:cNvSpPr/>
          <p:nvPr/>
        </p:nvSpPr>
        <p:spPr>
          <a:xfrm>
            <a:off x="7843326" y="5242660"/>
            <a:ext cx="2266148" cy="338554"/>
          </a:xfrm>
          <a:prstGeom prst="rect">
            <a:avLst/>
          </a:prstGeom>
        </p:spPr>
        <p:txBody>
          <a:bodyPr wrap="square">
            <a:spAutoFit/>
          </a:bodyPr>
          <a:lstStyle/>
          <a:p>
            <a:pPr algn="just"/>
            <a:r>
              <a:rPr lang="en-US" sz="1600" b="1" dirty="0"/>
              <a:t>Bunching of the beam</a:t>
            </a:r>
          </a:p>
        </p:txBody>
      </p:sp>
      <p:pic>
        <p:nvPicPr>
          <p:cNvPr id="1894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9292" y="5256411"/>
            <a:ext cx="2498818" cy="1620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944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8284" y="5122249"/>
            <a:ext cx="1821876" cy="170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p:cNvPicPr>
            <a:picLocks noChangeAspect="1"/>
          </p:cNvPicPr>
          <p:nvPr/>
        </p:nvPicPr>
        <p:blipFill rotWithShape="1">
          <a:blip r:embed="rId7">
            <a:extLst>
              <a:ext uri="{28A0092B-C50C-407E-A947-70E740481C1C}">
                <a14:useLocalDpi xmlns:a14="http://schemas.microsoft.com/office/drawing/2010/main" val="0"/>
              </a:ext>
            </a:extLst>
          </a:blip>
          <a:srcRect l="41949" t="78116" r="15664" b="5519"/>
          <a:stretch/>
        </p:blipFill>
        <p:spPr>
          <a:xfrm>
            <a:off x="7604633" y="5975092"/>
            <a:ext cx="2947541" cy="853499"/>
          </a:xfrm>
          <a:prstGeom prst="rect">
            <a:avLst/>
          </a:prstGeom>
        </p:spPr>
      </p:pic>
      <p:cxnSp>
        <p:nvCxnSpPr>
          <p:cNvPr id="12" name="Connettore 2 11"/>
          <p:cNvCxnSpPr>
            <a:stCxn id="7" idx="2"/>
            <a:endCxn id="189445" idx="0"/>
          </p:cNvCxnSpPr>
          <p:nvPr/>
        </p:nvCxnSpPr>
        <p:spPr>
          <a:xfrm>
            <a:off x="2609222" y="4767790"/>
            <a:ext cx="0" cy="35445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9" idx="2"/>
            <a:endCxn id="189444" idx="0"/>
          </p:cNvCxnSpPr>
          <p:nvPr/>
        </p:nvCxnSpPr>
        <p:spPr>
          <a:xfrm>
            <a:off x="5638701" y="4945018"/>
            <a:ext cx="0" cy="3113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8976400" y="5566486"/>
            <a:ext cx="8612" cy="40860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V="1">
            <a:off x="8183378" y="1960825"/>
            <a:ext cx="1584220" cy="67606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8183378" y="2312795"/>
            <a:ext cx="2016280" cy="32409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7298155" y="2590137"/>
            <a:ext cx="1336659" cy="338554"/>
          </a:xfrm>
          <a:prstGeom prst="rect">
            <a:avLst/>
          </a:prstGeom>
        </p:spPr>
        <p:txBody>
          <a:bodyPr wrap="square">
            <a:spAutoFit/>
          </a:bodyPr>
          <a:lstStyle/>
          <a:p>
            <a:pPr algn="just"/>
            <a:r>
              <a:rPr lang="en-US" sz="1600" b="1" dirty="0"/>
              <a:t>Electrodes</a:t>
            </a:r>
          </a:p>
        </p:txBody>
      </p:sp>
      <p:sp>
        <p:nvSpPr>
          <p:cNvPr id="6" name="Rettangolo 5"/>
          <p:cNvSpPr/>
          <p:nvPr/>
        </p:nvSpPr>
        <p:spPr>
          <a:xfrm>
            <a:off x="10472581" y="3087271"/>
            <a:ext cx="1518429" cy="276999"/>
          </a:xfrm>
          <a:prstGeom prst="rect">
            <a:avLst/>
          </a:prstGeom>
        </p:spPr>
        <p:txBody>
          <a:bodyPr wrap="none">
            <a:spAutoFit/>
          </a:bodyPr>
          <a:lstStyle/>
          <a:p>
            <a:r>
              <a:rPr lang="en-US" sz="1200" dirty="0"/>
              <a:t>Courtesy M. </a:t>
            </a:r>
            <a:r>
              <a:rPr lang="en-US" sz="1200" dirty="0" err="1"/>
              <a:t>Vretenar</a:t>
            </a:r>
            <a:endParaRPr lang="en-US" sz="1200" dirty="0"/>
          </a:p>
        </p:txBody>
      </p:sp>
    </p:spTree>
    <p:extLst>
      <p:ext uri="{BB962C8B-B14F-4D97-AF65-F5344CB8AC3E}">
        <p14:creationId xmlns:p14="http://schemas.microsoft.com/office/powerpoint/2010/main" val="81367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89445"/>
                                        </p:tgtEl>
                                        <p:attrNameLst>
                                          <p:attrName>style.visibility</p:attrName>
                                        </p:attrNameLst>
                                      </p:cBhvr>
                                      <p:to>
                                        <p:strVal val="visible"/>
                                      </p:to>
                                    </p:set>
                                    <p:animEffect transition="in" filter="fade">
                                      <p:cBhvr>
                                        <p:cTn id="30" dur="500"/>
                                        <p:tgtEl>
                                          <p:spTgt spid="1894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189444"/>
                                        </p:tgtEl>
                                        <p:attrNameLst>
                                          <p:attrName>style.visibility</p:attrName>
                                        </p:attrNameLst>
                                      </p:cBhvr>
                                      <p:to>
                                        <p:strVal val="visible"/>
                                      </p:to>
                                    </p:set>
                                    <p:animEffect transition="in" filter="fade">
                                      <p:cBhvr>
                                        <p:cTn id="48" dur="500"/>
                                        <p:tgtEl>
                                          <p:spTgt spid="189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p:bldP spid="7" grpId="0"/>
      <p:bldP spid="8" grpId="0"/>
      <p:bldP spid="2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640" y="521510"/>
            <a:ext cx="218740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4903" y="526737"/>
            <a:ext cx="6030977" cy="1200329"/>
          </a:xfrm>
          <a:prstGeom prst="rect">
            <a:avLst/>
          </a:prstGeom>
        </p:spPr>
        <p:txBody>
          <a:bodyPr wrap="square">
            <a:spAutoFit/>
          </a:bodyPr>
          <a:lstStyle/>
          <a:p>
            <a:pPr algn="just"/>
            <a:r>
              <a:rPr lang="en-US" sz="1600" b="1" i="1" dirty="0"/>
              <a:t>1-Focusing</a:t>
            </a:r>
          </a:p>
          <a:p>
            <a:pPr algn="just"/>
            <a:r>
              <a:rPr lang="en-US" sz="1400" dirty="0"/>
              <a:t>The resonating mode of the cavity (between the four electrodes) is a </a:t>
            </a:r>
            <a:r>
              <a:rPr lang="en-US" sz="1400" b="1" dirty="0"/>
              <a:t>focusing mode</a:t>
            </a:r>
            <a:r>
              <a:rPr lang="en-US" sz="1400" dirty="0"/>
              <a:t>: </a:t>
            </a:r>
            <a:r>
              <a:rPr lang="en-US" sz="1400" b="1" dirty="0" err="1"/>
              <a:t>Quadrupole</a:t>
            </a:r>
            <a:r>
              <a:rPr lang="en-US" sz="1400" b="1" dirty="0"/>
              <a:t> mode (TE</a:t>
            </a:r>
            <a:r>
              <a:rPr lang="en-US" sz="1400" b="1" baseline="-25000" dirty="0"/>
              <a:t>210</a:t>
            </a:r>
            <a:r>
              <a:rPr lang="en-US" sz="1400" b="1" dirty="0"/>
              <a:t>)</a:t>
            </a:r>
            <a:r>
              <a:rPr lang="en-US" sz="1400" dirty="0"/>
              <a:t>. The alternating voltage on the electrodes produces an </a:t>
            </a:r>
            <a:r>
              <a:rPr lang="en-US" sz="1400" b="1" dirty="0"/>
              <a:t>alternating focusing channel</a:t>
            </a:r>
            <a:r>
              <a:rPr lang="en-US" sz="1400" dirty="0"/>
              <a:t> with the period of the RF (</a:t>
            </a:r>
            <a:r>
              <a:rPr lang="en-US" sz="1400" b="1" dirty="0"/>
              <a:t>electric focusing </a:t>
            </a:r>
            <a:r>
              <a:rPr lang="en-US" sz="1400" dirty="0"/>
              <a:t>does not depend on the velocity and is ideal at low </a:t>
            </a:r>
            <a:r>
              <a:rPr lang="en-US" sz="1400" dirty="0">
                <a:sym typeface="Symbol"/>
              </a:rPr>
              <a:t></a:t>
            </a:r>
            <a:r>
              <a:rPr lang="en-US" sz="1400" dirty="0"/>
              <a:t>)</a:t>
            </a:r>
          </a:p>
        </p:txBody>
      </p:sp>
      <p:sp>
        <p:nvSpPr>
          <p:cNvPr id="5" name="Rettangolo 4"/>
          <p:cNvSpPr/>
          <p:nvPr/>
        </p:nvSpPr>
        <p:spPr>
          <a:xfrm>
            <a:off x="1524000" y="1"/>
            <a:ext cx="9144000" cy="584775"/>
          </a:xfrm>
          <a:prstGeom prst="rect">
            <a:avLst/>
          </a:prstGeom>
        </p:spPr>
        <p:txBody>
          <a:bodyPr wrap="square">
            <a:spAutoFit/>
          </a:bodyPr>
          <a:lstStyle/>
          <a:p>
            <a:pPr algn="ctr"/>
            <a:r>
              <a:rPr lang="it-IT" sz="3200" b="1" dirty="0"/>
              <a:t>RFQ: PROPERTIES </a:t>
            </a:r>
            <a:endParaRPr lang="en-US" sz="3200" dirty="0"/>
          </a:p>
        </p:txBody>
      </p:sp>
      <p:pic>
        <p:nvPicPr>
          <p:cNvPr id="191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164" y="521510"/>
            <a:ext cx="223624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ttangolo 5"/>
          <p:cNvSpPr/>
          <p:nvPr/>
        </p:nvSpPr>
        <p:spPr>
          <a:xfrm>
            <a:off x="14903" y="1991646"/>
            <a:ext cx="6852104" cy="984885"/>
          </a:xfrm>
          <a:prstGeom prst="rect">
            <a:avLst/>
          </a:prstGeom>
        </p:spPr>
        <p:txBody>
          <a:bodyPr wrap="square">
            <a:spAutoFit/>
          </a:bodyPr>
          <a:lstStyle/>
          <a:p>
            <a:r>
              <a:rPr lang="en-US" sz="1600" b="1" i="1" dirty="0"/>
              <a:t>2-Acceleration</a:t>
            </a:r>
          </a:p>
          <a:p>
            <a:pPr algn="just"/>
            <a:r>
              <a:rPr lang="en-US" sz="1400" dirty="0"/>
              <a:t>The vanes have a </a:t>
            </a:r>
            <a:r>
              <a:rPr lang="en-US" sz="1400" b="1" dirty="0"/>
              <a:t>longitudinal modulation </a:t>
            </a:r>
            <a:r>
              <a:rPr lang="en-US" sz="1400" dirty="0"/>
              <a:t>with period = </a:t>
            </a:r>
            <a:r>
              <a:rPr lang="en-US" sz="1400" dirty="0">
                <a:sym typeface="Symbol"/>
              </a:rPr>
              <a:t></a:t>
            </a:r>
            <a:r>
              <a:rPr lang="en-US" sz="1400" baseline="-25000" dirty="0">
                <a:sym typeface="Symbol"/>
              </a:rPr>
              <a:t>RF</a:t>
            </a:r>
            <a:r>
              <a:rPr lang="en-US" sz="1400" dirty="0">
                <a:sym typeface="Symbol"/>
              </a:rPr>
              <a:t> </a:t>
            </a:r>
            <a:r>
              <a:rPr lang="en-US" sz="1400" dirty="0"/>
              <a:t>this creates a </a:t>
            </a:r>
            <a:r>
              <a:rPr lang="en-US" sz="1400" b="1" dirty="0"/>
              <a:t>longitudinal component of the electric field </a:t>
            </a:r>
            <a:r>
              <a:rPr lang="en-US" sz="1400" dirty="0"/>
              <a:t>that accelerate the beam (the modulation corresponds exactly to a series of RF gaps).</a:t>
            </a:r>
          </a:p>
        </p:txBody>
      </p:sp>
      <p:pic>
        <p:nvPicPr>
          <p:cNvPr id="8" name="Immagine 7"/>
          <p:cNvPicPr>
            <a:picLocks noChangeAspect="1"/>
          </p:cNvPicPr>
          <p:nvPr/>
        </p:nvPicPr>
        <p:blipFill rotWithShape="1">
          <a:blip r:embed="rId4">
            <a:extLst>
              <a:ext uri="{28A0092B-C50C-407E-A947-70E740481C1C}">
                <a14:useLocalDpi xmlns:a14="http://schemas.microsoft.com/office/drawing/2010/main" val="0"/>
              </a:ext>
            </a:extLst>
          </a:blip>
          <a:srcRect l="40464" t="78495" r="16249" b="5931"/>
          <a:stretch/>
        </p:blipFill>
        <p:spPr>
          <a:xfrm>
            <a:off x="6456231" y="3501010"/>
            <a:ext cx="4130076" cy="1114466"/>
          </a:xfrm>
          <a:prstGeom prst="rect">
            <a:avLst/>
          </a:prstGeom>
        </p:spPr>
      </p:pic>
      <p:grpSp>
        <p:nvGrpSpPr>
          <p:cNvPr id="9" name="Gruppo 8"/>
          <p:cNvGrpSpPr/>
          <p:nvPr/>
        </p:nvGrpSpPr>
        <p:grpSpPr>
          <a:xfrm>
            <a:off x="6852105" y="2231668"/>
            <a:ext cx="3659785" cy="1125322"/>
            <a:chOff x="4434991" y="2780910"/>
            <a:chExt cx="4307764" cy="1512208"/>
          </a:xfrm>
        </p:grpSpPr>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30481" t="38165" r="3463" b="30918"/>
            <a:stretch/>
          </p:blipFill>
          <p:spPr>
            <a:xfrm>
              <a:off x="4434991" y="2780910"/>
              <a:ext cx="4307764" cy="1512208"/>
            </a:xfrm>
            <a:prstGeom prst="rect">
              <a:avLst/>
            </a:prstGeom>
          </p:spPr>
        </p:pic>
        <p:sp>
          <p:nvSpPr>
            <p:cNvPr id="7" name="Rettangolo 6"/>
            <p:cNvSpPr/>
            <p:nvPr/>
          </p:nvSpPr>
          <p:spPr>
            <a:xfrm>
              <a:off x="6156220" y="2780910"/>
              <a:ext cx="864120" cy="288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ttangolo 9"/>
          <p:cNvSpPr/>
          <p:nvPr/>
        </p:nvSpPr>
        <p:spPr>
          <a:xfrm>
            <a:off x="-19224" y="3210892"/>
            <a:ext cx="6358272" cy="1415772"/>
          </a:xfrm>
          <a:prstGeom prst="rect">
            <a:avLst/>
          </a:prstGeom>
        </p:spPr>
        <p:txBody>
          <a:bodyPr wrap="square">
            <a:spAutoFit/>
          </a:bodyPr>
          <a:lstStyle/>
          <a:p>
            <a:pPr algn="just"/>
            <a:r>
              <a:rPr lang="en-US" sz="1600" b="1" dirty="0"/>
              <a:t>3-Bunching</a:t>
            </a:r>
            <a:r>
              <a:rPr lang="en-US" sz="1400" b="1" dirty="0"/>
              <a:t> </a:t>
            </a:r>
          </a:p>
          <a:p>
            <a:pPr algn="just"/>
            <a:r>
              <a:rPr lang="en-US" sz="1400" dirty="0"/>
              <a:t>The modulation period (distance between maxima) can be slightly adjusted to change the phase of the beam inside the RFQ cells, and the amplitude of the modulation can be changed to change the accelerating gradient. One can start at -90</a:t>
            </a:r>
            <a:r>
              <a:rPr lang="en-US" sz="1400" dirty="0">
                <a:sym typeface="Symbol"/>
              </a:rPr>
              <a:t></a:t>
            </a:r>
            <a:r>
              <a:rPr lang="en-US" sz="1400" dirty="0"/>
              <a:t> phase (linac) with some </a:t>
            </a:r>
            <a:r>
              <a:rPr lang="en-US" sz="1400" b="1" dirty="0"/>
              <a:t>bunching cells</a:t>
            </a:r>
            <a:r>
              <a:rPr lang="en-US" sz="1400" dirty="0"/>
              <a:t>, progressively </a:t>
            </a:r>
            <a:r>
              <a:rPr lang="en-US" sz="1400" b="1" dirty="0"/>
              <a:t>bunch the beam </a:t>
            </a:r>
            <a:r>
              <a:rPr lang="en-US" sz="1400" dirty="0"/>
              <a:t>(adiabatic bunching channel), and only in the last cells switch on the </a:t>
            </a:r>
            <a:r>
              <a:rPr lang="en-US" sz="1400" b="1" dirty="0"/>
              <a:t>acceleration</a:t>
            </a:r>
            <a:r>
              <a:rPr lang="en-US" sz="1400" dirty="0"/>
              <a:t>.</a:t>
            </a:r>
          </a:p>
        </p:txBody>
      </p:sp>
      <p:pic>
        <p:nvPicPr>
          <p:cNvPr id="19149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36168"/>
          <a:stretch/>
        </p:blipFill>
        <p:spPr bwMode="auto">
          <a:xfrm>
            <a:off x="1553595" y="5012853"/>
            <a:ext cx="3718745" cy="178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47764" y="4869201"/>
            <a:ext cx="1734799" cy="1347917"/>
          </a:xfrm>
          <a:prstGeom prst="rect">
            <a:avLst/>
          </a:prstGeom>
          <a:noFill/>
          <a:ln w="9525">
            <a:noFill/>
            <a:miter lim="800000"/>
            <a:headEnd/>
            <a:tailEnd/>
          </a:ln>
        </p:spPr>
      </p:pic>
      <p:cxnSp>
        <p:nvCxnSpPr>
          <p:cNvPr id="12" name="Connettore 2 11"/>
          <p:cNvCxnSpPr/>
          <p:nvPr/>
        </p:nvCxnSpPr>
        <p:spPr>
          <a:xfrm flipV="1">
            <a:off x="6312031" y="4208310"/>
            <a:ext cx="558009"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8" name="Picture 9"/>
          <p:cNvPicPr>
            <a:picLocks noChangeAspect="1" noChangeArrowheads="1"/>
          </p:cNvPicPr>
          <p:nvPr/>
        </p:nvPicPr>
        <p:blipFill>
          <a:blip r:embed="rId7" cstate="print">
            <a:extLst>
              <a:ext uri="{28A0092B-C50C-407E-A947-70E740481C1C}">
                <a14:useLocalDpi xmlns:a14="http://schemas.microsoft.com/office/drawing/2010/main"/>
              </a:ext>
            </a:extLst>
          </a:blip>
          <a:srcRect l="6000"/>
          <a:stretch>
            <a:fillRect/>
          </a:stretch>
        </p:blipFill>
        <p:spPr bwMode="auto">
          <a:xfrm>
            <a:off x="7180144" y="4869200"/>
            <a:ext cx="1652237" cy="1365868"/>
          </a:xfrm>
          <a:prstGeom prst="rect">
            <a:avLst/>
          </a:prstGeom>
          <a:noFill/>
          <a:ln w="9525">
            <a:noFill/>
            <a:miter lim="800000"/>
            <a:headEnd/>
            <a:tailEnd/>
          </a:ln>
        </p:spPr>
      </p:pic>
      <p:pic>
        <p:nvPicPr>
          <p:cNvPr id="29" name="Picture 15"/>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839598" y="4869200"/>
            <a:ext cx="1793033" cy="1393422"/>
          </a:xfrm>
          <a:prstGeom prst="rect">
            <a:avLst/>
          </a:prstGeom>
          <a:noFill/>
          <a:ln w="9525">
            <a:noFill/>
            <a:miter lim="800000"/>
            <a:headEnd/>
            <a:tailEnd/>
          </a:ln>
        </p:spPr>
      </p:pic>
      <p:cxnSp>
        <p:nvCxnSpPr>
          <p:cNvPr id="30" name="Connettore 2 29"/>
          <p:cNvCxnSpPr/>
          <p:nvPr/>
        </p:nvCxnSpPr>
        <p:spPr>
          <a:xfrm flipV="1">
            <a:off x="7869374" y="4208310"/>
            <a:ext cx="314917"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9565343" y="4208310"/>
            <a:ext cx="170771"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Rettangolo 37"/>
          <p:cNvSpPr/>
          <p:nvPr/>
        </p:nvSpPr>
        <p:spPr>
          <a:xfrm>
            <a:off x="5328732" y="6310533"/>
            <a:ext cx="3863699" cy="441339"/>
          </a:xfrm>
          <a:prstGeom prst="rect">
            <a:avLst/>
          </a:prstGeom>
        </p:spPr>
        <p:txBody>
          <a:bodyPr wrap="square">
            <a:spAutoFit/>
          </a:bodyPr>
          <a:lstStyle/>
          <a:p>
            <a:pPr>
              <a:lnSpc>
                <a:spcPct val="80000"/>
              </a:lnSpc>
            </a:pPr>
            <a:r>
              <a:rPr lang="en-US" altLang="en-US" sz="1400" dirty="0"/>
              <a:t>The RFQ is the only linear accelerator that can accept a low  energy continuous beam.</a:t>
            </a:r>
          </a:p>
        </p:txBody>
      </p:sp>
      <p:sp>
        <p:nvSpPr>
          <p:cNvPr id="20" name="Rettangolo 19"/>
          <p:cNvSpPr/>
          <p:nvPr/>
        </p:nvSpPr>
        <p:spPr>
          <a:xfrm>
            <a:off x="3748863" y="6553676"/>
            <a:ext cx="1523943" cy="276999"/>
          </a:xfrm>
          <a:prstGeom prst="rect">
            <a:avLst/>
          </a:prstGeom>
        </p:spPr>
        <p:txBody>
          <a:bodyPr wrap="none">
            <a:spAutoFit/>
          </a:bodyPr>
          <a:lstStyle/>
          <a:p>
            <a:r>
              <a:rPr lang="en-US" sz="1200" dirty="0"/>
              <a:t>Courtesy A. Lombardi</a:t>
            </a:r>
          </a:p>
        </p:txBody>
      </p:sp>
      <p:sp>
        <p:nvSpPr>
          <p:cNvPr id="21" name="Rettangolo 20"/>
          <p:cNvSpPr/>
          <p:nvPr/>
        </p:nvSpPr>
        <p:spPr>
          <a:xfrm>
            <a:off x="9192430" y="6297384"/>
            <a:ext cx="1512210" cy="461665"/>
          </a:xfrm>
          <a:prstGeom prst="rect">
            <a:avLst/>
          </a:prstGeom>
        </p:spPr>
        <p:txBody>
          <a:bodyPr wrap="square">
            <a:spAutoFit/>
          </a:bodyPr>
          <a:lstStyle/>
          <a:p>
            <a:r>
              <a:rPr lang="en-US" sz="1200" dirty="0"/>
              <a:t>Courtesy M. </a:t>
            </a:r>
            <a:r>
              <a:rPr lang="en-US" sz="1200" dirty="0" err="1"/>
              <a:t>Vretenar</a:t>
            </a:r>
            <a:r>
              <a:rPr lang="en-US" sz="1200" dirty="0"/>
              <a:t> and A. Lombardi</a:t>
            </a:r>
          </a:p>
        </p:txBody>
      </p:sp>
    </p:spTree>
    <p:extLst>
      <p:ext uri="{BB962C8B-B14F-4D97-AF65-F5344CB8AC3E}">
        <p14:creationId xmlns:p14="http://schemas.microsoft.com/office/powerpoint/2010/main" val="180572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91491"/>
                                        </p:tgtEl>
                                        <p:attrNameLst>
                                          <p:attrName>style.visibility</p:attrName>
                                        </p:attrNameLst>
                                      </p:cBhvr>
                                      <p:to>
                                        <p:strVal val="visible"/>
                                      </p:to>
                                    </p:set>
                                    <p:animEffect transition="in" filter="fade">
                                      <p:cBhvr>
                                        <p:cTn id="21" dur="500"/>
                                        <p:tgtEl>
                                          <p:spTgt spid="1914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38" grpId="0"/>
      <p:bldP spid="20" grpId="0"/>
      <p:bldP spid="2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0" y="1"/>
            <a:ext cx="9144000" cy="584775"/>
          </a:xfrm>
          <a:prstGeom prst="rect">
            <a:avLst/>
          </a:prstGeom>
        </p:spPr>
        <p:txBody>
          <a:bodyPr wrap="square">
            <a:spAutoFit/>
          </a:bodyPr>
          <a:lstStyle/>
          <a:p>
            <a:pPr algn="ctr"/>
            <a:r>
              <a:rPr lang="it-IT" sz="3200" b="1" dirty="0"/>
              <a:t>RFQ: EXAMPLES </a:t>
            </a:r>
            <a:endParaRPr lang="en-US" sz="3200"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1381" y="607998"/>
            <a:ext cx="2132349" cy="2747390"/>
          </a:xfrm>
          <a:prstGeom prst="rect">
            <a:avLst/>
          </a:prstGeom>
          <a:noFill/>
          <a:ln w="12700" cap="flat" cmpd="sng">
            <a:noFill/>
            <a:prstDash val="solid"/>
            <a:miter lim="800000"/>
            <a:headEnd type="none" w="sm" len="sm"/>
            <a:tailEnd type="none" w="sm" len="sm"/>
          </a:ln>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845164" y="1203128"/>
            <a:ext cx="2250837" cy="2152260"/>
          </a:xfrm>
          <a:prstGeom prst="rect">
            <a:avLst/>
          </a:prstGeom>
          <a:noFill/>
          <a:ln w="12700" cap="flat" cmpd="sng">
            <a:noFill/>
            <a:prstDash val="solid"/>
            <a:miter lim="800000"/>
            <a:headEnd type="none" w="sm" len="sm"/>
            <a:tailEnd type="none" w="sm" len="sm"/>
          </a:ln>
        </p:spPr>
      </p:pic>
      <p:sp>
        <p:nvSpPr>
          <p:cNvPr id="5" name="TextBox 4"/>
          <p:cNvSpPr txBox="1"/>
          <p:nvPr/>
        </p:nvSpPr>
        <p:spPr>
          <a:xfrm>
            <a:off x="3792278" y="581974"/>
            <a:ext cx="3823483" cy="584775"/>
          </a:xfrm>
          <a:prstGeom prst="rect">
            <a:avLst/>
          </a:prstGeom>
          <a:noFill/>
        </p:spPr>
        <p:txBody>
          <a:bodyPr wrap="none" rtlCol="0">
            <a:spAutoFit/>
          </a:bodyPr>
          <a:lstStyle/>
          <a:p>
            <a:r>
              <a:rPr lang="en-US" sz="1600" b="1" dirty="0"/>
              <a:t>The 1</a:t>
            </a:r>
            <a:r>
              <a:rPr lang="en-US" sz="1600" b="1" baseline="30000" dirty="0"/>
              <a:t>st</a:t>
            </a:r>
            <a:r>
              <a:rPr lang="en-US" sz="1600" b="1" dirty="0"/>
              <a:t> 4-vane RFQ, Los Alamos</a:t>
            </a:r>
          </a:p>
          <a:p>
            <a:r>
              <a:rPr lang="en-US" sz="1600" b="1" dirty="0"/>
              <a:t>1980: </a:t>
            </a:r>
            <a:r>
              <a:rPr lang="it-IT" sz="1600" b="1" dirty="0"/>
              <a:t>100 </a:t>
            </a:r>
            <a:r>
              <a:rPr lang="it-IT" sz="1600" b="1" dirty="0" err="1"/>
              <a:t>KeV</a:t>
            </a:r>
            <a:r>
              <a:rPr lang="it-IT" sz="1600" b="1" dirty="0"/>
              <a:t> - 650 </a:t>
            </a:r>
            <a:r>
              <a:rPr lang="it-IT" sz="1600" b="1" dirty="0" err="1"/>
              <a:t>KeV</a:t>
            </a:r>
            <a:r>
              <a:rPr lang="it-IT" sz="1600" b="1" dirty="0"/>
              <a:t>, 30 </a:t>
            </a:r>
            <a:r>
              <a:rPr lang="it-IT" sz="1600" b="1" dirty="0" err="1"/>
              <a:t>mA</a:t>
            </a:r>
            <a:r>
              <a:rPr lang="it-IT" sz="1600" b="1" dirty="0"/>
              <a:t> , </a:t>
            </a:r>
            <a:r>
              <a:rPr lang="en-US" sz="1600" b="1" dirty="0"/>
              <a:t>425 MHz </a:t>
            </a:r>
          </a:p>
        </p:txBody>
      </p:sp>
      <p:sp>
        <p:nvSpPr>
          <p:cNvPr id="6" name="Rettangolo 5"/>
          <p:cNvSpPr/>
          <p:nvPr/>
        </p:nvSpPr>
        <p:spPr>
          <a:xfrm>
            <a:off x="1659250" y="4712927"/>
            <a:ext cx="3456480" cy="1323439"/>
          </a:xfrm>
          <a:prstGeom prst="rect">
            <a:avLst/>
          </a:prstGeom>
        </p:spPr>
        <p:txBody>
          <a:bodyPr wrap="square">
            <a:spAutoFit/>
          </a:bodyPr>
          <a:lstStyle/>
          <a:p>
            <a:r>
              <a:rPr lang="en-US" sz="1600" b="1" dirty="0"/>
              <a:t>TRASCO @ INFN </a:t>
            </a:r>
            <a:r>
              <a:rPr lang="en-US" sz="1600" b="1" dirty="0" err="1"/>
              <a:t>Legnaro</a:t>
            </a:r>
            <a:endParaRPr lang="en-US" sz="1600" b="1" dirty="0"/>
          </a:p>
          <a:p>
            <a:r>
              <a:rPr lang="en-US" sz="1600" b="1" dirty="0"/>
              <a:t>Energy In: 80 </a:t>
            </a:r>
            <a:r>
              <a:rPr lang="en-US" sz="1600" b="1" dirty="0" err="1"/>
              <a:t>keV</a:t>
            </a:r>
            <a:endParaRPr lang="en-US" sz="1600" b="1" dirty="0"/>
          </a:p>
          <a:p>
            <a:r>
              <a:rPr lang="en-US" sz="1600" b="1" dirty="0"/>
              <a:t>Energy Out: 5 MeV</a:t>
            </a:r>
          </a:p>
          <a:p>
            <a:r>
              <a:rPr lang="en-US" sz="1600" b="1" dirty="0"/>
              <a:t>Frequency 352.2 MHz</a:t>
            </a:r>
          </a:p>
          <a:p>
            <a:r>
              <a:rPr lang="en-US" sz="1600" b="1" dirty="0"/>
              <a:t>Proton Current (CW) 30 mA</a:t>
            </a:r>
          </a:p>
        </p:txBody>
      </p:sp>
      <p:pic>
        <p:nvPicPr>
          <p:cNvPr id="7" name="Picture 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079720" y="4797192"/>
            <a:ext cx="2108296" cy="2015701"/>
          </a:xfrm>
          <a:prstGeom prst="rect">
            <a:avLst/>
          </a:prstGeom>
          <a:noFill/>
          <a:ln w="9525">
            <a:noFill/>
            <a:miter lim="800000"/>
            <a:headEnd/>
            <a:tailEnd/>
          </a:ln>
          <a:effectLst/>
        </p:spPr>
      </p:pic>
      <p:pic>
        <p:nvPicPr>
          <p:cNvPr id="1925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2029" y="4820676"/>
            <a:ext cx="3127176" cy="199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descr="http://mediaarchive.cern.ch/MediaArchive/Photo/Public/2010/1005113/1005113_01/1005113_01-A5-at-72-dpi.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8904390" y="1166748"/>
            <a:ext cx="1680162" cy="1596846"/>
          </a:xfrm>
          <a:prstGeom prst="rect">
            <a:avLst/>
          </a:prstGeom>
          <a:noFill/>
          <a:ln w="9525">
            <a:noFill/>
            <a:miter lim="800000"/>
            <a:headEnd/>
            <a:tailEnd/>
          </a:ln>
        </p:spPr>
      </p:pic>
      <p:pic>
        <p:nvPicPr>
          <p:cNvPr id="11" name="Picture 2" descr="C:\RF_photos\Linac4_RFQ\SL701160.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896251" y="2787080"/>
            <a:ext cx="2711463" cy="2033597"/>
          </a:xfrm>
          <a:prstGeom prst="rect">
            <a:avLst/>
          </a:prstGeom>
          <a:noFill/>
        </p:spPr>
      </p:pic>
      <p:sp>
        <p:nvSpPr>
          <p:cNvPr id="12" name="TextBox 3"/>
          <p:cNvSpPr txBox="1"/>
          <p:nvPr/>
        </p:nvSpPr>
        <p:spPr>
          <a:xfrm>
            <a:off x="6967622" y="1672135"/>
            <a:ext cx="2168501" cy="1077218"/>
          </a:xfrm>
          <a:prstGeom prst="rect">
            <a:avLst/>
          </a:prstGeom>
          <a:noFill/>
        </p:spPr>
        <p:txBody>
          <a:bodyPr wrap="square" rtlCol="0">
            <a:spAutoFit/>
          </a:bodyPr>
          <a:lstStyle/>
          <a:p>
            <a:r>
              <a:rPr lang="en-US" sz="1600" b="1" dirty="0"/>
              <a:t>The CERN Linac4 RFQ</a:t>
            </a:r>
          </a:p>
          <a:p>
            <a:r>
              <a:rPr lang="en-US" sz="1600" b="1" dirty="0"/>
              <a:t>45 keV – 3 MeV, 3 m</a:t>
            </a:r>
          </a:p>
          <a:p>
            <a:r>
              <a:rPr lang="en-US" sz="1600" b="1" dirty="0"/>
              <a:t>80 mA H-, max. 10% duty cycle </a:t>
            </a:r>
          </a:p>
        </p:txBody>
      </p:sp>
    </p:spTree>
    <p:extLst>
      <p:ext uri="{BB962C8B-B14F-4D97-AF65-F5344CB8AC3E}">
        <p14:creationId xmlns:p14="http://schemas.microsoft.com/office/powerpoint/2010/main" val="40320402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775520" y="1484785"/>
            <a:ext cx="8727032" cy="800219"/>
          </a:xfrm>
          <a:prstGeom prst="rect">
            <a:avLst/>
          </a:prstGeom>
          <a:noFill/>
        </p:spPr>
        <p:txBody>
          <a:bodyPr wrap="square" rtlCol="0">
            <a:spAutoFit/>
          </a:bodyPr>
          <a:lstStyle/>
          <a:p>
            <a:pPr marL="285750" indent="-285750">
              <a:buFont typeface="Arial" panose="020B0604020202020204" pitchFamily="34" charset="0"/>
              <a:buChar char="•"/>
            </a:pPr>
            <a:endParaRPr lang="en-GB" dirty="0">
              <a:sym typeface="Symbol" pitchFamily="18" charset="2"/>
            </a:endParaRPr>
          </a:p>
          <a:p>
            <a:endParaRPr lang="en-US" sz="2800" dirty="0"/>
          </a:p>
        </p:txBody>
      </p:sp>
      <p:sp>
        <p:nvSpPr>
          <p:cNvPr id="7" name="TextBox 6"/>
          <p:cNvSpPr txBox="1"/>
          <p:nvPr/>
        </p:nvSpPr>
        <p:spPr>
          <a:xfrm>
            <a:off x="192000" y="561007"/>
            <a:ext cx="5053935" cy="2308324"/>
          </a:xfrm>
          <a:prstGeom prst="rect">
            <a:avLst/>
          </a:prstGeom>
          <a:noFill/>
        </p:spPr>
        <p:txBody>
          <a:bodyPr wrap="square" rtlCol="0">
            <a:spAutoFit/>
          </a:bodyPr>
          <a:lstStyle/>
          <a:p>
            <a:pPr algn="just"/>
            <a:r>
              <a:rPr lang="en-US" dirty="0"/>
              <a:t>In general </a:t>
            </a:r>
            <a:r>
              <a:rPr lang="en-US" b="1" dirty="0"/>
              <a:t>the choice of the accelerating structure depends on</a:t>
            </a:r>
            <a:r>
              <a:rPr lang="en-US" dirty="0"/>
              <a:t>:</a:t>
            </a:r>
          </a:p>
          <a:p>
            <a:pPr algn="just"/>
            <a:r>
              <a:rPr lang="en-US" dirty="0"/>
              <a:t> </a:t>
            </a:r>
          </a:p>
          <a:p>
            <a:pPr algn="just"/>
            <a:r>
              <a:rPr lang="en-US" dirty="0">
                <a:sym typeface="Symbol"/>
              </a:rPr>
              <a:t> </a:t>
            </a:r>
            <a:r>
              <a:rPr lang="en-US" b="1" dirty="0"/>
              <a:t>Particle type</a:t>
            </a:r>
            <a:r>
              <a:rPr lang="en-US" dirty="0"/>
              <a:t>: mass, charge, energy</a:t>
            </a:r>
          </a:p>
          <a:p>
            <a:pPr algn="just"/>
            <a:r>
              <a:rPr lang="en-US" dirty="0">
                <a:sym typeface="Symbol"/>
              </a:rPr>
              <a:t> </a:t>
            </a:r>
            <a:r>
              <a:rPr lang="en-US" b="1" dirty="0"/>
              <a:t>Beam current</a:t>
            </a:r>
          </a:p>
          <a:p>
            <a:pPr algn="just"/>
            <a:r>
              <a:rPr lang="en-US" dirty="0">
                <a:sym typeface="Symbol"/>
              </a:rPr>
              <a:t> </a:t>
            </a:r>
            <a:r>
              <a:rPr lang="en-US" b="1" dirty="0"/>
              <a:t>Duty cycle </a:t>
            </a:r>
            <a:r>
              <a:rPr lang="en-US" dirty="0"/>
              <a:t>(pulsed, CW)</a:t>
            </a:r>
          </a:p>
          <a:p>
            <a:pPr algn="just"/>
            <a:r>
              <a:rPr lang="en-US" dirty="0">
                <a:sym typeface="Symbol"/>
              </a:rPr>
              <a:t> </a:t>
            </a:r>
            <a:r>
              <a:rPr lang="en-US" b="1" dirty="0"/>
              <a:t>Frequency</a:t>
            </a:r>
          </a:p>
          <a:p>
            <a:pPr algn="just"/>
            <a:r>
              <a:rPr lang="en-US" dirty="0">
                <a:sym typeface="Symbol"/>
              </a:rPr>
              <a:t> </a:t>
            </a:r>
            <a:r>
              <a:rPr lang="en-US" b="1" dirty="0"/>
              <a:t>Cost</a:t>
            </a:r>
            <a:r>
              <a:rPr lang="en-US" dirty="0"/>
              <a:t> of fabrication and of operation</a:t>
            </a:r>
          </a:p>
        </p:txBody>
      </p:sp>
      <p:graphicFrame>
        <p:nvGraphicFramePr>
          <p:cNvPr id="8" name="Table 7"/>
          <p:cNvGraphicFramePr>
            <a:graphicFrameLocks noGrp="1"/>
          </p:cNvGraphicFramePr>
          <p:nvPr>
            <p:extLst>
              <p:ext uri="{D42A27DB-BD31-4B8C-83A1-F6EECF244321}">
                <p14:modId xmlns:p14="http://schemas.microsoft.com/office/powerpoint/2010/main" val="1729232349"/>
              </p:ext>
            </p:extLst>
          </p:nvPr>
        </p:nvGraphicFramePr>
        <p:xfrm>
          <a:off x="2245231" y="3645030"/>
          <a:ext cx="7058720" cy="2194560"/>
        </p:xfrm>
        <a:graphic>
          <a:graphicData uri="http://schemas.openxmlformats.org/drawingml/2006/table">
            <a:tbl>
              <a:tblPr firstRow="1" bandRow="1">
                <a:tableStyleId>{5C22544A-7EE6-4342-B048-85BDC9FD1C3A}</a:tableStyleId>
              </a:tblPr>
              <a:tblGrid>
                <a:gridCol w="1473407">
                  <a:extLst>
                    <a:ext uri="{9D8B030D-6E8A-4147-A177-3AD203B41FA5}">
                      <a16:colId xmlns:a16="http://schemas.microsoft.com/office/drawing/2014/main" val="20000"/>
                    </a:ext>
                  </a:extLst>
                </a:gridCol>
                <a:gridCol w="1436223">
                  <a:extLst>
                    <a:ext uri="{9D8B030D-6E8A-4147-A177-3AD203B41FA5}">
                      <a16:colId xmlns:a16="http://schemas.microsoft.com/office/drawing/2014/main" val="20001"/>
                    </a:ext>
                  </a:extLst>
                </a:gridCol>
                <a:gridCol w="2154335">
                  <a:extLst>
                    <a:ext uri="{9D8B030D-6E8A-4147-A177-3AD203B41FA5}">
                      <a16:colId xmlns:a16="http://schemas.microsoft.com/office/drawing/2014/main" val="20002"/>
                    </a:ext>
                  </a:extLst>
                </a:gridCol>
                <a:gridCol w="1994755">
                  <a:extLst>
                    <a:ext uri="{9D8B030D-6E8A-4147-A177-3AD203B41FA5}">
                      <a16:colId xmlns:a16="http://schemas.microsoft.com/office/drawing/2014/main" val="20003"/>
                    </a:ext>
                  </a:extLst>
                </a:gridCol>
              </a:tblGrid>
              <a:tr h="241394">
                <a:tc>
                  <a:txBody>
                    <a:bodyPr/>
                    <a:lstStyle/>
                    <a:p>
                      <a:pPr algn="ctr"/>
                      <a:r>
                        <a:rPr lang="en-US" sz="1800" dirty="0">
                          <a:solidFill>
                            <a:schemeClr val="tx1"/>
                          </a:solidFill>
                        </a:rPr>
                        <a:t>Cavity</a:t>
                      </a:r>
                      <a:r>
                        <a:rPr lang="en-US" sz="1800" baseline="0" dirty="0">
                          <a:solidFill>
                            <a:schemeClr val="tx1"/>
                          </a:solidFill>
                        </a:rPr>
                        <a:t> Type</a:t>
                      </a:r>
                      <a:endParaRPr lang="en-US"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800" dirty="0">
                          <a:solidFill>
                            <a:schemeClr val="tx1"/>
                          </a:solidFill>
                          <a:sym typeface="Symbol"/>
                        </a:rPr>
                        <a:t> </a:t>
                      </a:r>
                      <a:r>
                        <a:rPr lang="en-US" sz="1800" dirty="0">
                          <a:solidFill>
                            <a:schemeClr val="tx1"/>
                          </a:solidFill>
                        </a:rPr>
                        <a:t>Range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800" dirty="0">
                          <a:solidFill>
                            <a:schemeClr val="tx1"/>
                          </a:solidFill>
                        </a:rPr>
                        <a:t>Frequency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800" dirty="0">
                          <a:solidFill>
                            <a:schemeClr val="tx1"/>
                          </a:solidFill>
                        </a:rPr>
                        <a:t>Particles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000"/>
                  </a:ext>
                </a:extLst>
              </a:tr>
              <a:tr h="241394">
                <a:tc>
                  <a:txBody>
                    <a:bodyPr/>
                    <a:lstStyle/>
                    <a:p>
                      <a:r>
                        <a:rPr lang="en-US" sz="1800" b="1" dirty="0"/>
                        <a:t>RFQ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0.01– 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40-500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Protons,</a:t>
                      </a:r>
                      <a:r>
                        <a:rPr lang="en-US" sz="1800" baseline="0" dirty="0"/>
                        <a:t> I</a:t>
                      </a:r>
                      <a:r>
                        <a:rPr lang="en-US" sz="1800" dirty="0"/>
                        <a:t>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1394">
                <a:tc>
                  <a:txBody>
                    <a:bodyPr/>
                    <a:lstStyle/>
                    <a:p>
                      <a:r>
                        <a:rPr lang="en-US" sz="1800" b="1" dirty="0"/>
                        <a:t>DTL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0.05 – 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100-400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Protons,</a:t>
                      </a:r>
                      <a:r>
                        <a:rPr lang="en-US" sz="1800" baseline="0" dirty="0"/>
                        <a:t> Ions</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1394">
                <a:tc>
                  <a:txBody>
                    <a:bodyPr/>
                    <a:lstStyle/>
                    <a:p>
                      <a:r>
                        <a:rPr lang="en-US" sz="1800" b="1" dirty="0"/>
                        <a:t>SCL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0.5 –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600 MHz-3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1394">
                <a:tc>
                  <a:txBody>
                    <a:bodyPr/>
                    <a:lstStyle/>
                    <a:p>
                      <a:r>
                        <a:rPr lang="en-US" sz="1800" b="1" dirty="0"/>
                        <a:t>SC</a:t>
                      </a:r>
                      <a:r>
                        <a:rPr lang="en-US" sz="1800" b="1" baseline="0" dirty="0"/>
                        <a:t> Elliptical</a:t>
                      </a:r>
                      <a:endParaRPr lang="en-US"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&gt; 0.5-0.7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350</a:t>
                      </a:r>
                      <a:r>
                        <a:rPr lang="en-US" sz="1800" baseline="0" dirty="0"/>
                        <a:t> MHz-3 GHz</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1394">
                <a:tc>
                  <a:txBody>
                    <a:bodyPr/>
                    <a:lstStyle/>
                    <a:p>
                      <a:r>
                        <a:rPr lang="en-US" sz="1800" b="1" dirty="0"/>
                        <a:t>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3-12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dirty="0"/>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CasellaDiTesto 10"/>
          <p:cNvSpPr txBox="1"/>
          <p:nvPr/>
        </p:nvSpPr>
        <p:spPr>
          <a:xfrm>
            <a:off x="2245231" y="37786"/>
            <a:ext cx="7269491" cy="523220"/>
          </a:xfrm>
          <a:prstGeom prst="rect">
            <a:avLst/>
          </a:prstGeom>
          <a:noFill/>
        </p:spPr>
        <p:txBody>
          <a:bodyPr wrap="none" rtlCol="0">
            <a:spAutoFit/>
          </a:bodyPr>
          <a:lstStyle/>
          <a:p>
            <a:r>
              <a:rPr lang="en-US" sz="2800" b="1" dirty="0"/>
              <a:t>THE CHOICE OF THE ACCELERATING STRUCTURE</a:t>
            </a:r>
          </a:p>
        </p:txBody>
      </p:sp>
      <p:sp>
        <p:nvSpPr>
          <p:cNvPr id="12" name="CasellaDiTesto 11"/>
          <p:cNvSpPr txBox="1"/>
          <p:nvPr/>
        </p:nvSpPr>
        <p:spPr>
          <a:xfrm>
            <a:off x="6488450" y="759128"/>
            <a:ext cx="5631002" cy="2031325"/>
          </a:xfrm>
          <a:prstGeom prst="rect">
            <a:avLst/>
          </a:prstGeom>
          <a:noFill/>
        </p:spPr>
        <p:txBody>
          <a:bodyPr wrap="square" rtlCol="0">
            <a:spAutoFit/>
          </a:bodyPr>
          <a:lstStyle/>
          <a:p>
            <a:pPr algn="just"/>
            <a:r>
              <a:rPr lang="en-US" dirty="0"/>
              <a:t>Moreover </a:t>
            </a:r>
            <a:r>
              <a:rPr lang="en-US" b="1" dirty="0"/>
              <a:t>a given accelerating structure has also a curve of efficiency </a:t>
            </a:r>
            <a:r>
              <a:rPr lang="en-US" dirty="0"/>
              <a:t>(shunt impedance) with respect to the particle energies and the choice of one structure with respect to another one depends also on this.</a:t>
            </a:r>
          </a:p>
          <a:p>
            <a:pPr algn="just"/>
            <a:endParaRPr lang="en-US" dirty="0"/>
          </a:p>
          <a:p>
            <a:pPr algn="just"/>
            <a:r>
              <a:rPr lang="en-US" dirty="0"/>
              <a:t>As example a very general scheme is given in the Table (absolutely not exhaustive).</a:t>
            </a:r>
          </a:p>
        </p:txBody>
      </p:sp>
    </p:spTree>
    <p:extLst>
      <p:ext uri="{BB962C8B-B14F-4D97-AF65-F5344CB8AC3E}">
        <p14:creationId xmlns:p14="http://schemas.microsoft.com/office/powerpoint/2010/main" val="1034979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08001" y="-8535"/>
            <a:ext cx="8459999" cy="523220"/>
          </a:xfrm>
          <a:prstGeom prst="rect">
            <a:avLst/>
          </a:prstGeom>
          <a:noFill/>
        </p:spPr>
        <p:txBody>
          <a:bodyPr wrap="square" rtlCol="0">
            <a:spAutoFit/>
          </a:bodyPr>
          <a:lstStyle/>
          <a:p>
            <a:pPr>
              <a:defRPr/>
            </a:pPr>
            <a:r>
              <a:rPr lang="en-US" sz="2800" b="1" dirty="0">
                <a:solidFill>
                  <a:prstClr val="black"/>
                </a:solidFill>
                <a:latin typeface="Calibri"/>
              </a:rPr>
              <a:t>STRUCTURE PARAMETERS SCALING WITH FREQUENCY</a:t>
            </a:r>
          </a:p>
        </p:txBody>
      </p:sp>
      <p:sp>
        <p:nvSpPr>
          <p:cNvPr id="3" name="CasellaDiTesto 2"/>
          <p:cNvSpPr txBox="1"/>
          <p:nvPr/>
        </p:nvSpPr>
        <p:spPr>
          <a:xfrm>
            <a:off x="0" y="480025"/>
            <a:ext cx="12192000" cy="307777"/>
          </a:xfrm>
          <a:prstGeom prst="rect">
            <a:avLst/>
          </a:prstGeom>
          <a:noFill/>
        </p:spPr>
        <p:txBody>
          <a:bodyPr wrap="square" rtlCol="0">
            <a:spAutoFit/>
          </a:bodyPr>
          <a:lstStyle/>
          <a:p>
            <a:pPr>
              <a:defRPr/>
            </a:pPr>
            <a:r>
              <a:rPr lang="en-US" sz="1400" dirty="0">
                <a:solidFill>
                  <a:prstClr val="black"/>
                </a:solidFill>
                <a:latin typeface="Calibri"/>
              </a:rPr>
              <a:t>We can analyze how all parameters (r, Q) scale with frequency and what are the advantages or disadvantages in accelerate with low or high frequencies cavities.</a:t>
            </a:r>
          </a:p>
        </p:txBody>
      </p:sp>
      <p:grpSp>
        <p:nvGrpSpPr>
          <p:cNvPr id="18" name="Gruppo 17">
            <a:extLst>
              <a:ext uri="{FF2B5EF4-FFF2-40B4-BE49-F238E27FC236}">
                <a16:creationId xmlns:a16="http://schemas.microsoft.com/office/drawing/2014/main" id="{133E26F6-DE68-3270-A15B-4D4DC6DE764E}"/>
              </a:ext>
            </a:extLst>
          </p:cNvPr>
          <p:cNvGrpSpPr/>
          <p:nvPr/>
        </p:nvGrpSpPr>
        <p:grpSpPr>
          <a:xfrm>
            <a:off x="696000" y="743801"/>
            <a:ext cx="9254790" cy="1523704"/>
            <a:chOff x="1579187" y="903687"/>
            <a:chExt cx="8947603" cy="1241017"/>
          </a:xfrm>
        </p:grpSpPr>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8011"/>
            <a:stretch/>
          </p:blipFill>
          <p:spPr bwMode="auto">
            <a:xfrm>
              <a:off x="1579187" y="1121880"/>
              <a:ext cx="317409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8011"/>
            <a:stretch/>
          </p:blipFill>
          <p:spPr bwMode="auto">
            <a:xfrm>
              <a:off x="9192344" y="1409534"/>
              <a:ext cx="1334446" cy="36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riangolo isoscele 3"/>
            <p:cNvSpPr/>
            <p:nvPr/>
          </p:nvSpPr>
          <p:spPr>
            <a:xfrm rot="5400000">
              <a:off x="6690544" y="-756302"/>
              <a:ext cx="443764" cy="422513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9" name="Triangolo isoscele 8"/>
            <p:cNvSpPr/>
            <p:nvPr/>
          </p:nvSpPr>
          <p:spPr>
            <a:xfrm rot="16200000">
              <a:off x="6700175" y="-352778"/>
              <a:ext cx="443764" cy="4225139"/>
            </a:xfrm>
            <a:prstGeom prst="triangl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 name="CasellaDiTesto 4"/>
            <p:cNvSpPr txBox="1"/>
            <p:nvPr/>
          </p:nvSpPr>
          <p:spPr>
            <a:xfrm rot="264574">
              <a:off x="5950822" y="903687"/>
              <a:ext cx="1754006" cy="307777"/>
            </a:xfrm>
            <a:prstGeom prst="rect">
              <a:avLst/>
            </a:prstGeom>
            <a:noFill/>
          </p:spPr>
          <p:txBody>
            <a:bodyPr wrap="none" rtlCol="0">
              <a:spAutoFit/>
            </a:bodyPr>
            <a:lstStyle/>
            <a:p>
              <a:pPr>
                <a:defRPr/>
              </a:pPr>
              <a:r>
                <a:rPr lang="en-US" sz="1400" i="1" dirty="0">
                  <a:solidFill>
                    <a:prstClr val="black"/>
                  </a:solidFill>
                  <a:latin typeface="Calibri"/>
                </a:rPr>
                <a:t>linear dimensions f-1</a:t>
              </a:r>
            </a:p>
          </p:txBody>
        </p:sp>
        <p:sp>
          <p:nvSpPr>
            <p:cNvPr id="11" name="CasellaDiTesto 10"/>
            <p:cNvSpPr txBox="1"/>
            <p:nvPr/>
          </p:nvSpPr>
          <p:spPr>
            <a:xfrm rot="264574">
              <a:off x="6320823" y="1836927"/>
              <a:ext cx="1023870" cy="307777"/>
            </a:xfrm>
            <a:prstGeom prst="rect">
              <a:avLst/>
            </a:prstGeom>
            <a:noFill/>
          </p:spPr>
          <p:txBody>
            <a:bodyPr wrap="none" rtlCol="0">
              <a:spAutoFit/>
            </a:bodyPr>
            <a:lstStyle/>
            <a:p>
              <a:pPr>
                <a:defRPr/>
              </a:pPr>
              <a:r>
                <a:rPr lang="en-US" sz="1400" i="1" dirty="0">
                  <a:solidFill>
                    <a:prstClr val="black"/>
                  </a:solidFill>
                  <a:latin typeface="Calibri"/>
                </a:rPr>
                <a:t>frequency f</a:t>
              </a:r>
            </a:p>
          </p:txBody>
        </p:sp>
      </p:grpSp>
      <p:graphicFrame>
        <p:nvGraphicFramePr>
          <p:cNvPr id="8" name="Tabella 7"/>
          <p:cNvGraphicFramePr>
            <a:graphicFrameLocks noGrp="1"/>
          </p:cNvGraphicFramePr>
          <p:nvPr>
            <p:extLst>
              <p:ext uri="{D42A27DB-BD31-4B8C-83A1-F6EECF244321}">
                <p14:modId xmlns:p14="http://schemas.microsoft.com/office/powerpoint/2010/main" val="1696064893"/>
              </p:ext>
            </p:extLst>
          </p:nvPr>
        </p:nvGraphicFramePr>
        <p:xfrm>
          <a:off x="905136" y="2493000"/>
          <a:ext cx="2605729" cy="2346960"/>
        </p:xfrm>
        <a:graphic>
          <a:graphicData uri="http://schemas.openxmlformats.org/drawingml/2006/table">
            <a:tbl>
              <a:tblPr firstRow="1" bandRow="1">
                <a:tableStyleId>{5C22544A-7EE6-4342-B048-85BDC9FD1C3A}</a:tableStyleId>
              </a:tblPr>
              <a:tblGrid>
                <a:gridCol w="1165570">
                  <a:extLst>
                    <a:ext uri="{9D8B030D-6E8A-4147-A177-3AD203B41FA5}">
                      <a16:colId xmlns:a16="http://schemas.microsoft.com/office/drawing/2014/main" val="20000"/>
                    </a:ext>
                  </a:extLst>
                </a:gridCol>
                <a:gridCol w="807496">
                  <a:extLst>
                    <a:ext uri="{9D8B030D-6E8A-4147-A177-3AD203B41FA5}">
                      <a16:colId xmlns:a16="http://schemas.microsoft.com/office/drawing/2014/main" val="20001"/>
                    </a:ext>
                  </a:extLst>
                </a:gridCol>
                <a:gridCol w="632663">
                  <a:extLst>
                    <a:ext uri="{9D8B030D-6E8A-4147-A177-3AD203B41FA5}">
                      <a16:colId xmlns:a16="http://schemas.microsoft.com/office/drawing/2014/main" val="20002"/>
                    </a:ext>
                  </a:extLst>
                </a:gridCol>
              </a:tblGrid>
              <a:tr h="225364">
                <a:tc>
                  <a:txBody>
                    <a:bodyPr/>
                    <a:lstStyle/>
                    <a:p>
                      <a:pPr algn="ctr"/>
                      <a:r>
                        <a:rPr lang="en-US" sz="1600" dirty="0">
                          <a:solidFill>
                            <a:sysClr val="windowText" lastClr="000000"/>
                          </a:solidFill>
                        </a:rPr>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SC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25364">
                <a:tc>
                  <a:txBody>
                    <a:bodyPr/>
                    <a:lstStyle/>
                    <a:p>
                      <a:pPr algn="ctr"/>
                      <a:r>
                        <a:rPr lang="en-US" sz="1600" dirty="0" err="1">
                          <a:solidFill>
                            <a:sysClr val="windowText" lastClr="000000"/>
                          </a:solidFill>
                        </a:rPr>
                        <a:t>R</a:t>
                      </a:r>
                      <a:r>
                        <a:rPr lang="en-US" sz="1600" baseline="-25000" dirty="0" err="1">
                          <a:solidFill>
                            <a:sysClr val="windowText" lastClr="000000"/>
                          </a:solidFill>
                        </a:rPr>
                        <a:t>s</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5364">
                <a:tc>
                  <a:txBody>
                    <a:bodyPr/>
                    <a:lstStyle/>
                    <a:p>
                      <a:pPr algn="ctr"/>
                      <a:r>
                        <a:rPr lang="en-US" sz="1600" dirty="0">
                          <a:solidFill>
                            <a:sysClr val="windowText" lastClr="000000"/>
                          </a:solidFill>
                        </a:rPr>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5364">
                <a:tc>
                  <a:txBody>
                    <a:bodyPr/>
                    <a:lstStyle/>
                    <a:p>
                      <a:pPr algn="ctr"/>
                      <a:r>
                        <a:rPr lang="en-US" sz="1600" dirty="0">
                          <a:solidFill>
                            <a:sysClr val="windowText" lastClr="000000"/>
                          </a:solidFill>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5364">
                <a:tc>
                  <a:txBody>
                    <a:bodyPr/>
                    <a:lstStyle/>
                    <a:p>
                      <a:pPr algn="ctr"/>
                      <a:r>
                        <a:rPr lang="en-US" sz="1600" dirty="0">
                          <a:solidFill>
                            <a:sysClr val="windowText" lastClr="000000"/>
                          </a:solidFill>
                        </a:rPr>
                        <a:t>r/Q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latin typeface="Marigold"/>
                        </a:rPr>
                        <a:t>┴</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10" name="Parentesi graffa chiusa 9"/>
          <p:cNvSpPr/>
          <p:nvPr/>
        </p:nvSpPr>
        <p:spPr>
          <a:xfrm>
            <a:off x="3569432" y="4214561"/>
            <a:ext cx="288032" cy="64807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dirty="0">
              <a:solidFill>
                <a:prstClr val="black"/>
              </a:solidFill>
              <a:latin typeface="Calibri"/>
            </a:endParaRPr>
          </a:p>
        </p:txBody>
      </p:sp>
      <p:sp>
        <p:nvSpPr>
          <p:cNvPr id="12" name="CasellaDiTesto 11"/>
          <p:cNvSpPr txBox="1"/>
          <p:nvPr/>
        </p:nvSpPr>
        <p:spPr>
          <a:xfrm>
            <a:off x="3826498" y="4276987"/>
            <a:ext cx="1629236" cy="523220"/>
          </a:xfrm>
          <a:prstGeom prst="rect">
            <a:avLst/>
          </a:prstGeom>
          <a:noFill/>
        </p:spPr>
        <p:txBody>
          <a:bodyPr wrap="square" rtlCol="0">
            <a:spAutoFit/>
          </a:bodyPr>
          <a:lstStyle/>
          <a:p>
            <a:pPr>
              <a:defRPr/>
            </a:pPr>
            <a:r>
              <a:rPr lang="en-US" sz="1400" dirty="0">
                <a:solidFill>
                  <a:prstClr val="black"/>
                </a:solidFill>
                <a:latin typeface="Calibri"/>
              </a:rPr>
              <a:t>Wakefield intensity: related to BD issues</a:t>
            </a:r>
          </a:p>
        </p:txBody>
      </p:sp>
      <p:sp>
        <p:nvSpPr>
          <p:cNvPr id="14" name="CasellaDiTesto 13"/>
          <p:cNvSpPr txBox="1"/>
          <p:nvPr/>
        </p:nvSpPr>
        <p:spPr>
          <a:xfrm>
            <a:off x="6310507" y="2111465"/>
            <a:ext cx="5881494" cy="4770537"/>
          </a:xfrm>
          <a:prstGeom prst="rect">
            <a:avLst/>
          </a:prstGeom>
          <a:noFill/>
        </p:spPr>
        <p:txBody>
          <a:bodyPr wrap="square" rtlCol="0">
            <a:spAutoFit/>
          </a:bodyPr>
          <a:lstStyle/>
          <a:p>
            <a:pPr algn="just">
              <a:defRPr/>
            </a:pPr>
            <a:r>
              <a:rPr lang="en-US" sz="1600" dirty="0">
                <a:solidFill>
                  <a:prstClr val="black"/>
                </a:solidFill>
                <a:latin typeface="Calibri"/>
                <a:sym typeface="Symbol"/>
              </a:rPr>
              <a:t></a:t>
            </a:r>
            <a:r>
              <a:rPr lang="en-US" sz="1600" b="1" dirty="0">
                <a:solidFill>
                  <a:prstClr val="black"/>
                </a:solidFill>
                <a:latin typeface="Calibri"/>
              </a:rPr>
              <a:t>r/Q increases at high frequency </a:t>
            </a:r>
          </a:p>
          <a:p>
            <a:pPr algn="just">
              <a:defRPr/>
            </a:pPr>
            <a:endParaRPr lang="en-US" sz="1600" dirty="0">
              <a:solidFill>
                <a:prstClr val="black"/>
              </a:solidFill>
              <a:latin typeface="Calibri"/>
            </a:endParaRPr>
          </a:p>
          <a:p>
            <a:pPr algn="just">
              <a:defRPr/>
            </a:pPr>
            <a:r>
              <a:rPr lang="en-US" sz="1600" dirty="0">
                <a:solidFill>
                  <a:prstClr val="black"/>
                </a:solidFill>
                <a:latin typeface="Calibri"/>
                <a:sym typeface="Symbol"/>
              </a:rPr>
              <a:t></a:t>
            </a:r>
            <a:r>
              <a:rPr lang="en-US" sz="1600" dirty="0">
                <a:solidFill>
                  <a:prstClr val="black"/>
                </a:solidFill>
                <a:latin typeface="Calibri"/>
              </a:rPr>
              <a:t>for </a:t>
            </a:r>
            <a:r>
              <a:rPr lang="en-US" sz="1600" b="1" dirty="0">
                <a:solidFill>
                  <a:prstClr val="black"/>
                </a:solidFill>
                <a:latin typeface="Calibri"/>
              </a:rPr>
              <a:t>NC structures </a:t>
            </a:r>
            <a:r>
              <a:rPr lang="en-US" sz="1600" dirty="0">
                <a:solidFill>
                  <a:prstClr val="black"/>
                </a:solidFill>
                <a:latin typeface="Calibri"/>
              </a:rPr>
              <a:t>also r increases and this push to adopt </a:t>
            </a:r>
            <a:r>
              <a:rPr lang="en-US" sz="1600" b="1" dirty="0">
                <a:solidFill>
                  <a:prstClr val="black"/>
                </a:solidFill>
                <a:latin typeface="Calibri"/>
              </a:rPr>
              <a:t>higher frequencies</a:t>
            </a:r>
          </a:p>
          <a:p>
            <a:pPr algn="just">
              <a:defRPr/>
            </a:pPr>
            <a:endParaRPr lang="en-US" sz="1600" dirty="0">
              <a:solidFill>
                <a:prstClr val="black"/>
              </a:solidFill>
              <a:latin typeface="Calibri"/>
            </a:endParaRPr>
          </a:p>
          <a:p>
            <a:pPr algn="just">
              <a:defRPr/>
            </a:pPr>
            <a:r>
              <a:rPr lang="en-US" sz="1600" dirty="0">
                <a:solidFill>
                  <a:prstClr val="black"/>
                </a:solidFill>
                <a:latin typeface="Calibri"/>
                <a:sym typeface="Symbol"/>
              </a:rPr>
              <a:t>f</a:t>
            </a:r>
            <a:r>
              <a:rPr lang="en-US" sz="1600" dirty="0">
                <a:solidFill>
                  <a:prstClr val="black"/>
                </a:solidFill>
                <a:latin typeface="Calibri"/>
              </a:rPr>
              <a:t>or SC structures the power losses increases with f</a:t>
            </a:r>
            <a:r>
              <a:rPr lang="en-US" sz="1600" baseline="30000" dirty="0">
                <a:solidFill>
                  <a:prstClr val="black"/>
                </a:solidFill>
                <a:latin typeface="Calibri"/>
              </a:rPr>
              <a:t>2</a:t>
            </a:r>
            <a:r>
              <a:rPr lang="en-US" sz="1600" dirty="0">
                <a:solidFill>
                  <a:prstClr val="black"/>
                </a:solidFill>
                <a:latin typeface="Calibri"/>
              </a:rPr>
              <a:t> and, as a consequence, r scales with 1/f this push to adopt </a:t>
            </a:r>
            <a:r>
              <a:rPr lang="en-US" sz="1600" b="1" dirty="0">
                <a:solidFill>
                  <a:prstClr val="black"/>
                </a:solidFill>
                <a:latin typeface="Calibri"/>
              </a:rPr>
              <a:t>lower frequencies</a:t>
            </a:r>
          </a:p>
          <a:p>
            <a:pPr algn="just">
              <a:defRPr/>
            </a:pPr>
            <a:endParaRPr lang="en-US" sz="1600" dirty="0">
              <a:solidFill>
                <a:prstClr val="black"/>
              </a:solidFill>
              <a:latin typeface="Calibri"/>
            </a:endParaRPr>
          </a:p>
          <a:p>
            <a:pPr algn="just">
              <a:defRPr/>
            </a:pPr>
            <a:r>
              <a:rPr lang="en-US" sz="1600" dirty="0">
                <a:solidFill>
                  <a:prstClr val="black"/>
                </a:solidFill>
                <a:latin typeface="Calibri"/>
                <a:sym typeface="Symbol"/>
              </a:rPr>
              <a:t></a:t>
            </a:r>
            <a:r>
              <a:rPr lang="en-US" sz="1600" dirty="0">
                <a:solidFill>
                  <a:prstClr val="black"/>
                </a:solidFill>
                <a:latin typeface="Calibri"/>
              </a:rPr>
              <a:t>On the other hand at very high frequencies (&gt;10 GHz) </a:t>
            </a:r>
            <a:r>
              <a:rPr lang="en-US" sz="1600" b="1" dirty="0">
                <a:solidFill>
                  <a:prstClr val="black"/>
                </a:solidFill>
                <a:latin typeface="Calibri"/>
              </a:rPr>
              <a:t>power sources </a:t>
            </a:r>
            <a:r>
              <a:rPr lang="en-US" sz="1600" dirty="0">
                <a:solidFill>
                  <a:prstClr val="black"/>
                </a:solidFill>
                <a:latin typeface="Calibri"/>
              </a:rPr>
              <a:t>are less available</a:t>
            </a:r>
          </a:p>
          <a:p>
            <a:pPr algn="just">
              <a:defRPr/>
            </a:pPr>
            <a:endParaRPr lang="en-US" sz="1600" dirty="0">
              <a:solidFill>
                <a:prstClr val="black"/>
              </a:solidFill>
              <a:latin typeface="Calibri"/>
            </a:endParaRPr>
          </a:p>
          <a:p>
            <a:pPr algn="just">
              <a:defRPr/>
            </a:pPr>
            <a:r>
              <a:rPr lang="en-US" sz="1600" dirty="0">
                <a:solidFill>
                  <a:prstClr val="black"/>
                </a:solidFill>
                <a:latin typeface="Calibri"/>
                <a:sym typeface="Symbol"/>
              </a:rPr>
              <a:t></a:t>
            </a:r>
            <a:r>
              <a:rPr lang="en-US" sz="1600" dirty="0">
                <a:solidFill>
                  <a:prstClr val="black"/>
                </a:solidFill>
                <a:latin typeface="Calibri"/>
              </a:rPr>
              <a:t>Beam interaction (</a:t>
            </a:r>
            <a:r>
              <a:rPr lang="en-US" sz="1600" b="1" dirty="0" err="1">
                <a:solidFill>
                  <a:prstClr val="black"/>
                </a:solidFill>
                <a:latin typeface="Calibri"/>
              </a:rPr>
              <a:t>wakefield</a:t>
            </a:r>
            <a:r>
              <a:rPr lang="en-US" sz="1600" dirty="0">
                <a:solidFill>
                  <a:prstClr val="black"/>
                </a:solidFill>
                <a:latin typeface="Calibri"/>
              </a:rPr>
              <a:t>) became more critical at high frequency</a:t>
            </a:r>
          </a:p>
          <a:p>
            <a:pPr algn="just">
              <a:defRPr/>
            </a:pPr>
            <a:endParaRPr lang="en-US" sz="1600" dirty="0">
              <a:solidFill>
                <a:prstClr val="black"/>
              </a:solidFill>
              <a:latin typeface="Calibri"/>
            </a:endParaRPr>
          </a:p>
          <a:p>
            <a:pPr algn="just">
              <a:defRPr/>
            </a:pPr>
            <a:r>
              <a:rPr lang="en-US" sz="1600" dirty="0">
                <a:solidFill>
                  <a:prstClr val="black"/>
                </a:solidFill>
                <a:latin typeface="Calibri"/>
                <a:sym typeface="Symbol"/>
              </a:rPr>
              <a:t></a:t>
            </a:r>
            <a:r>
              <a:rPr lang="en-US" sz="1600" dirty="0">
                <a:solidFill>
                  <a:prstClr val="black"/>
                </a:solidFill>
                <a:latin typeface="Calibri"/>
              </a:rPr>
              <a:t>Cavity fabrication at very high frequency requires </a:t>
            </a:r>
            <a:r>
              <a:rPr lang="en-US" sz="1600" b="1" dirty="0">
                <a:solidFill>
                  <a:prstClr val="black"/>
                </a:solidFill>
                <a:latin typeface="Calibri"/>
              </a:rPr>
              <a:t>higher precision </a:t>
            </a:r>
            <a:r>
              <a:rPr lang="en-US" sz="1600" dirty="0">
                <a:solidFill>
                  <a:prstClr val="black"/>
                </a:solidFill>
                <a:latin typeface="Calibri"/>
              </a:rPr>
              <a:t>but, on the other hand, at low frequencies one needs more material and </a:t>
            </a:r>
            <a:r>
              <a:rPr lang="en-US" sz="1600" b="1" dirty="0">
                <a:solidFill>
                  <a:prstClr val="black"/>
                </a:solidFill>
                <a:latin typeface="Calibri"/>
              </a:rPr>
              <a:t>larger machines</a:t>
            </a:r>
          </a:p>
          <a:p>
            <a:pPr algn="just">
              <a:defRPr/>
            </a:pPr>
            <a:endParaRPr lang="en-US" sz="1600" dirty="0">
              <a:solidFill>
                <a:prstClr val="black"/>
              </a:solidFill>
              <a:latin typeface="Calibri"/>
            </a:endParaRPr>
          </a:p>
          <a:p>
            <a:pPr algn="just">
              <a:defRPr/>
            </a:pPr>
            <a:r>
              <a:rPr lang="en-GB" sz="1600" dirty="0">
                <a:solidFill>
                  <a:prstClr val="black"/>
                </a:solidFill>
                <a:latin typeface="Calibri"/>
                <a:sym typeface="Symbol"/>
              </a:rPr>
              <a:t></a:t>
            </a:r>
            <a:r>
              <a:rPr lang="en-GB" sz="1600" b="1" dirty="0">
                <a:solidFill>
                  <a:prstClr val="black"/>
                </a:solidFill>
                <a:latin typeface="Calibri"/>
              </a:rPr>
              <a:t>short bunches </a:t>
            </a:r>
            <a:r>
              <a:rPr lang="en-GB" sz="1600" dirty="0">
                <a:solidFill>
                  <a:prstClr val="black"/>
                </a:solidFill>
                <a:latin typeface="Calibri"/>
              </a:rPr>
              <a:t>are easier with higher f</a:t>
            </a:r>
            <a:endParaRPr lang="en-US" sz="1600" dirty="0">
              <a:solidFill>
                <a:prstClr val="black"/>
              </a:solidFill>
              <a:latin typeface="Calibri"/>
            </a:endParaRPr>
          </a:p>
        </p:txBody>
      </p:sp>
      <p:sp>
        <p:nvSpPr>
          <p:cNvPr id="15" name="Freccia a destra 14"/>
          <p:cNvSpPr/>
          <p:nvPr/>
        </p:nvSpPr>
        <p:spPr>
          <a:xfrm rot="10800000">
            <a:off x="4013910" y="5585375"/>
            <a:ext cx="38847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6" name="CasellaDiTesto 15"/>
          <p:cNvSpPr txBox="1"/>
          <p:nvPr/>
        </p:nvSpPr>
        <p:spPr>
          <a:xfrm>
            <a:off x="1541510" y="5437110"/>
            <a:ext cx="2489912" cy="830997"/>
          </a:xfrm>
          <a:prstGeom prst="rect">
            <a:avLst/>
          </a:prstGeom>
          <a:noFill/>
        </p:spPr>
        <p:txBody>
          <a:bodyPr wrap="none" rtlCol="0">
            <a:spAutoFit/>
          </a:bodyPr>
          <a:lstStyle/>
          <a:p>
            <a:pPr>
              <a:defRPr/>
            </a:pPr>
            <a:r>
              <a:rPr lang="en-US" sz="1600" b="1" dirty="0">
                <a:solidFill>
                  <a:prstClr val="black"/>
                </a:solidFill>
                <a:latin typeface="Calibri"/>
              </a:rPr>
              <a:t>SW SC: 500 MHz-1500 MHz</a:t>
            </a:r>
          </a:p>
          <a:p>
            <a:pPr>
              <a:defRPr/>
            </a:pPr>
            <a:r>
              <a:rPr lang="en-US" sz="1600" b="1" dirty="0">
                <a:solidFill>
                  <a:prstClr val="black"/>
                </a:solidFill>
                <a:latin typeface="Calibri"/>
              </a:rPr>
              <a:t>TW NC: 3 GHz-6 GHz</a:t>
            </a:r>
          </a:p>
          <a:p>
            <a:pPr>
              <a:defRPr/>
            </a:pPr>
            <a:r>
              <a:rPr lang="en-US" sz="1600" b="1" dirty="0">
                <a:solidFill>
                  <a:prstClr val="black"/>
                </a:solidFill>
                <a:latin typeface="Calibri"/>
              </a:rPr>
              <a:t>SW NC: 0.5 GHz-3 GHz</a:t>
            </a:r>
          </a:p>
        </p:txBody>
      </p:sp>
      <p:sp>
        <p:nvSpPr>
          <p:cNvPr id="13" name="Parentesi graffa aperta 12"/>
          <p:cNvSpPr/>
          <p:nvPr/>
        </p:nvSpPr>
        <p:spPr>
          <a:xfrm>
            <a:off x="6006354" y="2276873"/>
            <a:ext cx="304153" cy="4446657"/>
          </a:xfrm>
          <a:prstGeom prst="leftBrace">
            <a:avLst>
              <a:gd name="adj1" fmla="val 8333"/>
              <a:gd name="adj2" fmla="val 8145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17" name="CasellaDiTesto 16"/>
          <p:cNvSpPr txBox="1"/>
          <p:nvPr/>
        </p:nvSpPr>
        <p:spPr>
          <a:xfrm>
            <a:off x="4402387" y="5385901"/>
            <a:ext cx="1603966" cy="830997"/>
          </a:xfrm>
          <a:prstGeom prst="rect">
            <a:avLst/>
          </a:prstGeom>
          <a:noFill/>
        </p:spPr>
        <p:txBody>
          <a:bodyPr wrap="square" rtlCol="0">
            <a:spAutoFit/>
          </a:bodyPr>
          <a:lstStyle/>
          <a:p>
            <a:pPr>
              <a:defRPr/>
            </a:pPr>
            <a:r>
              <a:rPr lang="en-US" sz="1600" b="1" i="1" dirty="0">
                <a:solidFill>
                  <a:srgbClr val="FF0000"/>
                </a:solidFill>
                <a:latin typeface="Calibri"/>
              </a:rPr>
              <a:t>Compromise</a:t>
            </a:r>
          </a:p>
          <a:p>
            <a:pPr>
              <a:defRPr/>
            </a:pPr>
            <a:r>
              <a:rPr lang="en-US" sz="1600" b="1" i="1" dirty="0">
                <a:solidFill>
                  <a:srgbClr val="FF0000"/>
                </a:solidFill>
                <a:latin typeface="Calibri"/>
              </a:rPr>
              <a:t>between several requirements</a:t>
            </a:r>
          </a:p>
        </p:txBody>
      </p:sp>
    </p:spTree>
    <p:extLst>
      <p:ext uri="{BB962C8B-B14F-4D97-AF65-F5344CB8AC3E}">
        <p14:creationId xmlns:p14="http://schemas.microsoft.com/office/powerpoint/2010/main" val="289616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4" grpId="0"/>
      <p:bldP spid="15" grpId="0" animBg="1"/>
      <p:bldP spid="16" grpId="0"/>
      <p:bldP spid="13" grpId="0" animBg="1"/>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p:cNvPicPr>
          <p:nvPr/>
        </p:nvPicPr>
        <p:blipFill>
          <a:blip r:embed="rId2"/>
          <a:stretch>
            <a:fillRect/>
          </a:stretch>
        </p:blipFill>
        <p:spPr>
          <a:xfrm>
            <a:off x="544800" y="1110404"/>
            <a:ext cx="1819983" cy="1707902"/>
          </a:xfrm>
          <a:prstGeom prst="rect">
            <a:avLst/>
          </a:prstGeom>
        </p:spPr>
      </p:pic>
      <p:pic>
        <p:nvPicPr>
          <p:cNvPr id="3" name="Picture 2"/>
          <p:cNvPicPr>
            <a:picLocks noChangeAspect="1"/>
          </p:cNvPicPr>
          <p:nvPr/>
        </p:nvPicPr>
        <p:blipFill>
          <a:blip r:embed="rId3"/>
          <a:stretch>
            <a:fillRect/>
          </a:stretch>
        </p:blipFill>
        <p:spPr>
          <a:xfrm>
            <a:off x="536085" y="3312710"/>
            <a:ext cx="2298755" cy="1192236"/>
          </a:xfrm>
          <a:prstGeom prst="rect">
            <a:avLst/>
          </a:prstGeom>
        </p:spPr>
      </p:pic>
      <p:pic>
        <p:nvPicPr>
          <p:cNvPr id="4" name="Immagin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105" y="4720195"/>
            <a:ext cx="2548433" cy="1868851"/>
          </a:xfrm>
          <a:prstGeom prst="rect">
            <a:avLst/>
          </a:prstGeom>
        </p:spPr>
      </p:pic>
      <p:pic>
        <p:nvPicPr>
          <p:cNvPr id="198658" name="Picture 2" descr="C:\Users\David\Desktop\MASTER LEZIONI\Incontri_di_fisica_2016\FEL\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96838" y="1153695"/>
            <a:ext cx="2319146" cy="1550001"/>
          </a:xfrm>
          <a:prstGeom prst="rect">
            <a:avLst/>
          </a:prstGeom>
          <a:noFill/>
          <a:extLst>
            <a:ext uri="{909E8E84-426E-40DD-AFC4-6F175D3DCCD1}">
              <a14:hiddenFill xmlns:a14="http://schemas.microsoft.com/office/drawing/2010/main">
                <a:solidFill>
                  <a:srgbClr val="FFFFFF"/>
                </a:solidFill>
              </a14:hiddenFill>
            </a:ext>
          </a:extLst>
        </p:spPr>
      </p:pic>
      <p:pic>
        <p:nvPicPr>
          <p:cNvPr id="198659" name="Picture 3" descr="C:\Users\David\Desktop\MASTER LEZIONI\Incontri_di_fisica_2016\SPALLATION SOURCES\Sns-facility-desig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7351" y="1233793"/>
            <a:ext cx="2844483" cy="15881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482" b="2886"/>
          <a:stretch/>
        </p:blipFill>
        <p:spPr bwMode="auto">
          <a:xfrm>
            <a:off x="9461377" y="3432743"/>
            <a:ext cx="2120275" cy="140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David\Desktop\MASTER LEZIONI\CAS_2016\2015-07-24_XFEL_XTL_DN-MKX-3496_big.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16000" y="5061561"/>
            <a:ext cx="2999985" cy="14797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944000" y="3872297"/>
            <a:ext cx="1649539" cy="2125322"/>
          </a:xfrm>
          <a:prstGeom prst="rect">
            <a:avLst/>
          </a:prstGeom>
          <a:noFill/>
          <a:ln w="12700" cap="flat" cmpd="sng">
            <a:noFill/>
            <a:prstDash val="solid"/>
            <a:miter lim="800000"/>
            <a:headEnd type="none" w="sm" len="sm"/>
            <a:tailEnd type="none" w="sm" len="sm"/>
          </a:ln>
        </p:spPr>
      </p:pic>
      <p:sp>
        <p:nvSpPr>
          <p:cNvPr id="5" name="CasellaDiTesto 4"/>
          <p:cNvSpPr txBox="1"/>
          <p:nvPr/>
        </p:nvSpPr>
        <p:spPr>
          <a:xfrm>
            <a:off x="398828" y="751714"/>
            <a:ext cx="2111925" cy="369332"/>
          </a:xfrm>
          <a:prstGeom prst="rect">
            <a:avLst/>
          </a:prstGeom>
          <a:noFill/>
        </p:spPr>
        <p:txBody>
          <a:bodyPr wrap="none" rtlCol="0">
            <a:spAutoFit/>
          </a:bodyPr>
          <a:lstStyle/>
          <a:p>
            <a:r>
              <a:rPr lang="en-US" dirty="0"/>
              <a:t>Medical applications</a:t>
            </a:r>
          </a:p>
        </p:txBody>
      </p:sp>
      <p:sp>
        <p:nvSpPr>
          <p:cNvPr id="13" name="CasellaDiTesto 12"/>
          <p:cNvSpPr txBox="1"/>
          <p:nvPr/>
        </p:nvSpPr>
        <p:spPr>
          <a:xfrm>
            <a:off x="680105" y="2926973"/>
            <a:ext cx="2225033" cy="369332"/>
          </a:xfrm>
          <a:prstGeom prst="rect">
            <a:avLst/>
          </a:prstGeom>
          <a:noFill/>
        </p:spPr>
        <p:txBody>
          <a:bodyPr wrap="none" rtlCol="0">
            <a:spAutoFit/>
          </a:bodyPr>
          <a:lstStyle/>
          <a:p>
            <a:r>
              <a:rPr lang="en-US" dirty="0"/>
              <a:t>Security: Cargo scans</a:t>
            </a:r>
          </a:p>
        </p:txBody>
      </p:sp>
      <p:sp>
        <p:nvSpPr>
          <p:cNvPr id="14" name="CasellaDiTesto 13"/>
          <p:cNvSpPr txBox="1"/>
          <p:nvPr/>
        </p:nvSpPr>
        <p:spPr>
          <a:xfrm>
            <a:off x="1904274" y="5837101"/>
            <a:ext cx="3596626" cy="646331"/>
          </a:xfrm>
          <a:prstGeom prst="rect">
            <a:avLst/>
          </a:prstGeom>
          <a:noFill/>
        </p:spPr>
        <p:txBody>
          <a:bodyPr wrap="none" rtlCol="0">
            <a:spAutoFit/>
          </a:bodyPr>
          <a:lstStyle/>
          <a:p>
            <a:r>
              <a:rPr lang="en-US" dirty="0"/>
              <a:t>Industrial applications:</a:t>
            </a:r>
          </a:p>
          <a:p>
            <a:r>
              <a:rPr lang="en-US" dirty="0"/>
              <a:t>Ion implantation for semiconductors</a:t>
            </a:r>
          </a:p>
        </p:txBody>
      </p:sp>
      <p:sp>
        <p:nvSpPr>
          <p:cNvPr id="15" name="CasellaDiTesto 14"/>
          <p:cNvSpPr txBox="1"/>
          <p:nvPr/>
        </p:nvSpPr>
        <p:spPr>
          <a:xfrm>
            <a:off x="4512000" y="3102358"/>
            <a:ext cx="2799344" cy="646331"/>
          </a:xfrm>
          <a:prstGeom prst="rect">
            <a:avLst/>
          </a:prstGeom>
          <a:noFill/>
        </p:spPr>
        <p:txBody>
          <a:bodyPr wrap="square" rtlCol="0">
            <a:spAutoFit/>
          </a:bodyPr>
          <a:lstStyle/>
          <a:p>
            <a:r>
              <a:rPr lang="en-US" dirty="0"/>
              <a:t>Injectors for colliders and synchrotron light sources </a:t>
            </a:r>
          </a:p>
        </p:txBody>
      </p:sp>
      <p:sp>
        <p:nvSpPr>
          <p:cNvPr id="16" name="CasellaDiTesto 15"/>
          <p:cNvSpPr txBox="1"/>
          <p:nvPr/>
        </p:nvSpPr>
        <p:spPr>
          <a:xfrm>
            <a:off x="4227554" y="793892"/>
            <a:ext cx="2799344" cy="369332"/>
          </a:xfrm>
          <a:prstGeom prst="rect">
            <a:avLst/>
          </a:prstGeom>
          <a:noFill/>
        </p:spPr>
        <p:txBody>
          <a:bodyPr wrap="square" rtlCol="0">
            <a:spAutoFit/>
          </a:bodyPr>
          <a:lstStyle/>
          <a:p>
            <a:r>
              <a:rPr lang="en-US" dirty="0"/>
              <a:t>Neutron spallation sources</a:t>
            </a:r>
          </a:p>
        </p:txBody>
      </p:sp>
      <p:sp>
        <p:nvSpPr>
          <p:cNvPr id="17" name="CasellaDiTesto 16"/>
          <p:cNvSpPr txBox="1"/>
          <p:nvPr/>
        </p:nvSpPr>
        <p:spPr>
          <a:xfrm>
            <a:off x="10289886" y="3063041"/>
            <a:ext cx="687189" cy="369332"/>
          </a:xfrm>
          <a:prstGeom prst="rect">
            <a:avLst/>
          </a:prstGeom>
          <a:noFill/>
        </p:spPr>
        <p:txBody>
          <a:bodyPr wrap="square" rtlCol="0">
            <a:spAutoFit/>
          </a:bodyPr>
          <a:lstStyle/>
          <a:p>
            <a:r>
              <a:rPr lang="en-US" dirty="0"/>
              <a:t>FEL</a:t>
            </a:r>
          </a:p>
        </p:txBody>
      </p:sp>
      <p:sp>
        <p:nvSpPr>
          <p:cNvPr id="6" name="CasellaDiTesto 5"/>
          <p:cNvSpPr txBox="1"/>
          <p:nvPr/>
        </p:nvSpPr>
        <p:spPr>
          <a:xfrm>
            <a:off x="2774004" y="16803"/>
            <a:ext cx="6948000" cy="646331"/>
          </a:xfrm>
          <a:prstGeom prst="rect">
            <a:avLst/>
          </a:prstGeom>
          <a:solidFill>
            <a:srgbClr val="FFC000"/>
          </a:solidFill>
        </p:spPr>
        <p:txBody>
          <a:bodyPr wrap="square" rtlCol="0">
            <a:spAutoFit/>
          </a:bodyPr>
          <a:lstStyle/>
          <a:p>
            <a:r>
              <a:rPr lang="en-US" sz="3600" b="1" dirty="0"/>
              <a:t>THANK YOU FOR YOUR ATTENTION</a:t>
            </a:r>
          </a:p>
        </p:txBody>
      </p:sp>
    </p:spTree>
    <p:extLst>
      <p:ext uri="{BB962C8B-B14F-4D97-AF65-F5344CB8AC3E}">
        <p14:creationId xmlns:p14="http://schemas.microsoft.com/office/powerpoint/2010/main" val="20741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98658"/>
                                        </p:tgtEl>
                                        <p:attrNameLst>
                                          <p:attrName>style.visibility</p:attrName>
                                        </p:attrNameLst>
                                      </p:cBhvr>
                                      <p:to>
                                        <p:strVal val="visible"/>
                                      </p:to>
                                    </p:set>
                                    <p:animEffect transition="in" filter="fade">
                                      <p:cBhvr>
                                        <p:cTn id="19" dur="500"/>
                                        <p:tgtEl>
                                          <p:spTgt spid="19865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98659"/>
                                        </p:tgtEl>
                                        <p:attrNameLst>
                                          <p:attrName>style.visibility</p:attrName>
                                        </p:attrNameLst>
                                      </p:cBhvr>
                                      <p:to>
                                        <p:strVal val="visible"/>
                                      </p:to>
                                    </p:set>
                                    <p:animEffect transition="in" filter="fade">
                                      <p:cBhvr>
                                        <p:cTn id="23" dur="500"/>
                                        <p:tgtEl>
                                          <p:spTgt spid="19865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4" grpId="0"/>
      <p:bldP spid="15" grpId="0"/>
      <p:bldP spid="16" grpId="0"/>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 name="Rettangolo 30"/>
          <p:cNvSpPr/>
          <p:nvPr/>
        </p:nvSpPr>
        <p:spPr>
          <a:xfrm>
            <a:off x="1584291" y="3042505"/>
            <a:ext cx="1454745" cy="2142445"/>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3598296" y="2843929"/>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1602399" y="1"/>
            <a:ext cx="9020996" cy="584775"/>
          </a:xfrm>
          <a:prstGeom prst="rect">
            <a:avLst/>
          </a:prstGeom>
          <a:noFill/>
        </p:spPr>
        <p:txBody>
          <a:bodyPr wrap="none" rtlCol="0">
            <a:spAutoFit/>
          </a:bodyPr>
          <a:lstStyle/>
          <a:p>
            <a:r>
              <a:rPr lang="en-US" sz="3200" b="1" dirty="0"/>
              <a:t>LINAC: BASIC DEFINITION AND MAIN COMPONENTS</a:t>
            </a:r>
          </a:p>
        </p:txBody>
      </p:sp>
      <p:sp>
        <p:nvSpPr>
          <p:cNvPr id="37" name="Rettangolo 36"/>
          <p:cNvSpPr/>
          <p:nvPr/>
        </p:nvSpPr>
        <p:spPr>
          <a:xfrm>
            <a:off x="1557794" y="514232"/>
            <a:ext cx="9110206"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1827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892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3598297" y="3674889"/>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9159771" y="3351725"/>
            <a:ext cx="1590805"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3619993" y="5095578"/>
            <a:ext cx="2453498"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222086" y="5064877"/>
            <a:ext cx="2432788"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4267564" y="4008424"/>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6768353" y="3998056"/>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2225562" y="3998056"/>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3578712" y="3366064"/>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49283" y="1479858"/>
            <a:ext cx="2105491"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6902029"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1610906" y="1479858"/>
            <a:ext cx="1989185"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3039036" y="2303930"/>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634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2586030" y="5618389"/>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727871" y="5434133"/>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3707" y="5786490"/>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3013" y="5649652"/>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35277" y="1257074"/>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06090" y="1194933"/>
            <a:ext cx="1862420" cy="1250676"/>
          </a:xfrm>
          <a:prstGeom prst="rect">
            <a:avLst/>
          </a:prstGeom>
        </p:spPr>
      </p:pic>
      <p:sp>
        <p:nvSpPr>
          <p:cNvPr id="57" name="Parentesi graffa chiusa 56"/>
          <p:cNvSpPr/>
          <p:nvPr/>
        </p:nvSpPr>
        <p:spPr>
          <a:xfrm>
            <a:off x="9787290" y="452731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9237946" y="1895354"/>
            <a:ext cx="2304571" cy="338554"/>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9100603" y="5265150"/>
            <a:ext cx="2636300" cy="584775"/>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9722927" y="966456"/>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4570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9" name="Rectangle 9"/>
          <p:cNvSpPr>
            <a:spLocks noChangeArrowheads="1"/>
          </p:cNvSpPr>
          <p:nvPr/>
        </p:nvSpPr>
        <p:spPr bwMode="auto">
          <a:xfrm>
            <a:off x="0" y="568040"/>
            <a:ext cx="12192000" cy="738664"/>
          </a:xfrm>
          <a:prstGeom prst="rect">
            <a:avLst/>
          </a:prstGeom>
          <a:noFill/>
          <a:ln w="9525">
            <a:noFill/>
            <a:miter lim="800000"/>
            <a:headEnd/>
            <a:tailEnd/>
          </a:ln>
          <a:effectLst/>
        </p:spPr>
        <p:txBody>
          <a:bodyPr wrap="square">
            <a:spAutoFit/>
          </a:bodyPr>
          <a:lstStyle/>
          <a:p>
            <a:pPr algn="just" eaLnBrk="1" hangingPunct="1"/>
            <a:r>
              <a:rPr lang="en-US" altLang="en-US" sz="1400" dirty="0"/>
              <a:t>The </a:t>
            </a:r>
            <a:r>
              <a:rPr lang="en-US" altLang="en-US" sz="1400" b="1" dirty="0"/>
              <a:t>first historical linear particle accelerator </a:t>
            </a:r>
            <a:r>
              <a:rPr lang="en-US" altLang="en-US" sz="1400" dirty="0"/>
              <a:t>was built by the Nobel prize Wilhelm Conrad </a:t>
            </a:r>
            <a:r>
              <a:rPr lang="en-US" altLang="en-US" sz="1400" dirty="0" err="1"/>
              <a:t>Röntgen</a:t>
            </a:r>
            <a:r>
              <a:rPr lang="en-US" altLang="en-US" sz="1400" dirty="0"/>
              <a:t> (1900). It consisted in a vacuum tube containing a cathode connected to the negative pole of a DC voltage generator. </a:t>
            </a:r>
            <a:r>
              <a:rPr lang="en-US" altLang="en-US" sz="1400" b="1" dirty="0"/>
              <a:t>Electrons emitted by the heated cathode</a:t>
            </a:r>
            <a:r>
              <a:rPr lang="en-US" altLang="en-US" sz="1400" dirty="0"/>
              <a:t> were accelerated while flowing to another electrode connected to the positive generator pole (anode). Collisions between the energetic electrons and the anode produced </a:t>
            </a:r>
            <a:r>
              <a:rPr lang="en-US" altLang="en-US" sz="1400" b="1" dirty="0"/>
              <a:t>X-rays</a:t>
            </a:r>
            <a:r>
              <a:rPr lang="en-US" altLang="en-US" sz="1400" dirty="0"/>
              <a:t>. </a:t>
            </a:r>
          </a:p>
        </p:txBody>
      </p:sp>
      <p:sp>
        <p:nvSpPr>
          <p:cNvPr id="102430" name="Text Box 30"/>
          <p:cNvSpPr txBox="1">
            <a:spLocks noChangeArrowheads="1"/>
          </p:cNvSpPr>
          <p:nvPr/>
        </p:nvSpPr>
        <p:spPr bwMode="auto">
          <a:xfrm>
            <a:off x="183662" y="3807702"/>
            <a:ext cx="4184338" cy="1077218"/>
          </a:xfrm>
          <a:prstGeom prst="rect">
            <a:avLst/>
          </a:prstGeom>
          <a:noFill/>
          <a:ln w="38100">
            <a:noFill/>
            <a:miter lim="800000"/>
            <a:headEnd/>
            <a:tailEnd/>
          </a:ln>
          <a:effectLst/>
        </p:spPr>
        <p:txBody>
          <a:bodyPr wrap="square">
            <a:spAutoFit/>
          </a:bodyPr>
          <a:lstStyle/>
          <a:p>
            <a:pPr algn="just"/>
            <a:r>
              <a:rPr lang="en-US" sz="1600" dirty="0"/>
              <a:t>The </a:t>
            </a:r>
            <a:r>
              <a:rPr lang="en-US" sz="1600" b="1" dirty="0"/>
              <a:t>energy gained </a:t>
            </a:r>
            <a:r>
              <a:rPr lang="en-US" sz="1600" dirty="0"/>
              <a:t>by the electrons travelling from the cathode to the anode is equal to their charge multiplied the DC voltage between the two electrodes.</a:t>
            </a:r>
          </a:p>
        </p:txBody>
      </p:sp>
      <mc:AlternateContent xmlns:mc="http://schemas.openxmlformats.org/markup-compatibility/2006" xmlns:a14="http://schemas.microsoft.com/office/drawing/2010/main">
        <mc:Choice Requires="a14">
          <p:sp>
            <p:nvSpPr>
              <p:cNvPr id="102432" name="Object 32"/>
              <p:cNvSpPr txBox="1"/>
              <p:nvPr/>
            </p:nvSpPr>
            <p:spPr bwMode="auto">
              <a:xfrm>
                <a:off x="623888" y="4884738"/>
                <a:ext cx="3148713" cy="668337"/>
              </a:xfrm>
              <a:prstGeom prst="rect">
                <a:avLst/>
              </a:prstGeom>
              <a:noFill/>
              <a:ln w="28575">
                <a:noFill/>
                <a:miter lim="800000"/>
                <a:headEnd/>
                <a:tailEnd/>
              </a:ln>
            </p:spPr>
            <p:txBody>
              <a:bodyPr>
                <a:noAutofit/>
              </a:bodyPr>
              <a:lstStyle/>
              <a:p>
                <a:pPr/>
                <a14:m>
                  <m:oMathPara xmlns:m="http://schemas.openxmlformats.org/officeDocument/2006/math">
                    <m:oMathParaPr>
                      <m:jc m:val="left"/>
                    </m:oMathParaPr>
                    <m:oMath xmlns:m="http://schemas.openxmlformats.org/officeDocument/2006/math">
                      <m:f>
                        <m:fPr>
                          <m:ctrlPr>
                            <a:rPr lang="en-US" sz="2000" i="1">
                              <a:solidFill>
                                <a:srgbClr val="000000"/>
                              </a:solidFill>
                              <a:latin typeface="Cambria Math" panose="02040503050406030204" pitchFamily="18" charset="0"/>
                            </a:rPr>
                          </m:ctrlPr>
                        </m:fPr>
                        <m:num>
                          <m:r>
                            <a:rPr lang="en-US" sz="2000" i="1">
                              <a:solidFill>
                                <a:srgbClr val="000000"/>
                              </a:solidFill>
                              <a:latin typeface="Cambria Math" panose="02040503050406030204" pitchFamily="18" charset="0"/>
                            </a:rPr>
                            <m:t>𝑑</m:t>
                          </m:r>
                          <m:acc>
                            <m:accPr>
                              <m:chr m:val="⃗"/>
                              <m:ctrlPr>
                                <a:rPr lang="en-US" sz="2000" i="1">
                                  <a:solidFill>
                                    <a:srgbClr val="000000"/>
                                  </a:solidFill>
                                  <a:latin typeface="Cambria Math" panose="02040503050406030204" pitchFamily="18" charset="0"/>
                                </a:rPr>
                              </m:ctrlPr>
                            </m:accPr>
                            <m:e>
                              <m:r>
                                <a:rPr lang="en-US" sz="2000" i="1">
                                  <a:solidFill>
                                    <a:srgbClr val="000000"/>
                                  </a:solidFill>
                                  <a:latin typeface="Cambria Math" panose="02040503050406030204" pitchFamily="18" charset="0"/>
                                </a:rPr>
                                <m:t>𝑝</m:t>
                              </m:r>
                            </m:e>
                          </m:acc>
                        </m:num>
                        <m:den>
                          <m:r>
                            <a:rPr lang="en-US" sz="2000" i="1">
                              <a:solidFill>
                                <a:srgbClr val="000000"/>
                              </a:solidFill>
                              <a:latin typeface="Cambria Math" panose="02040503050406030204" pitchFamily="18" charset="0"/>
                            </a:rPr>
                            <m:t>𝑑𝑡</m:t>
                          </m:r>
                        </m:den>
                      </m:f>
                      <m:r>
                        <a:rPr lang="en-US" sz="2000" i="1">
                          <a:solidFill>
                            <a:srgbClr val="000000"/>
                          </a:solidFill>
                          <a:latin typeface="Cambria Math" panose="02040503050406030204" pitchFamily="18" charset="0"/>
                        </a:rPr>
                        <m:t>=</m:t>
                      </m:r>
                      <m:r>
                        <a:rPr lang="en-US" sz="2000" i="1">
                          <a:solidFill>
                            <a:srgbClr val="000000"/>
                          </a:solidFill>
                          <a:latin typeface="Cambria Math" panose="02040503050406030204" pitchFamily="18" charset="0"/>
                        </a:rPr>
                        <m:t>𝑞</m:t>
                      </m:r>
                      <m:r>
                        <a:rPr lang="en-US" sz="2000" i="1">
                          <a:solidFill>
                            <a:srgbClr val="000000"/>
                          </a:solidFill>
                          <a:latin typeface="Cambria Math" panose="02040503050406030204" pitchFamily="18" charset="0"/>
                        </a:rPr>
                        <m:t> </m:t>
                      </m:r>
                      <m:acc>
                        <m:accPr>
                          <m:chr m:val="⃗"/>
                          <m:ctrlPr>
                            <a:rPr lang="en-US" sz="2000" i="1">
                              <a:solidFill>
                                <a:srgbClr val="000000"/>
                              </a:solidFill>
                              <a:latin typeface="Cambria Math" panose="02040503050406030204" pitchFamily="18" charset="0"/>
                            </a:rPr>
                          </m:ctrlPr>
                        </m:accPr>
                        <m:e>
                          <m:r>
                            <a:rPr lang="en-US" sz="2000" i="1">
                              <a:solidFill>
                                <a:srgbClr val="000000"/>
                              </a:solidFill>
                              <a:latin typeface="Cambria Math" panose="02040503050406030204" pitchFamily="18" charset="0"/>
                            </a:rPr>
                            <m:t>𝐸</m:t>
                          </m:r>
                        </m:e>
                      </m:acc>
                      <m:r>
                        <m:rPr>
                          <m:nor/>
                        </m:rPr>
                        <a:rPr lang="en-US" sz="2000" i="0">
                          <a:solidFill>
                            <a:srgbClr val="000000"/>
                          </a:solidFill>
                          <a:latin typeface="Cambria Math" panose="02040503050406030204" pitchFamily="18" charset="0"/>
                        </a:rPr>
                        <m:t>   </m:t>
                      </m:r>
                      <m:r>
                        <a:rPr lang="en-US" sz="2000" i="1">
                          <a:solidFill>
                            <a:srgbClr val="000000"/>
                          </a:solidFill>
                          <a:latin typeface="Cambria Math" panose="02040503050406030204" pitchFamily="18" charset="0"/>
                        </a:rPr>
                        <m:t>⇒</m:t>
                      </m:r>
                      <m:r>
                        <m:rPr>
                          <m:nor/>
                        </m:rPr>
                        <a:rPr lang="en-US" sz="2000" i="0">
                          <a:solidFill>
                            <a:srgbClr val="000000"/>
                          </a:solidFill>
                          <a:latin typeface="Cambria Math" panose="02040503050406030204" pitchFamily="18" charset="0"/>
                        </a:rPr>
                        <m:t>   </m:t>
                      </m:r>
                      <m:r>
                        <m:rPr>
                          <m:sty m:val="p"/>
                        </m:rPr>
                        <a:rPr lang="en-US" sz="2000" i="1">
                          <a:solidFill>
                            <a:srgbClr val="000000"/>
                          </a:solidFill>
                          <a:latin typeface="Cambria Math" panose="02040503050406030204" pitchFamily="18" charset="0"/>
                        </a:rPr>
                        <m:t>Δ</m:t>
                      </m:r>
                      <m:r>
                        <a:rPr lang="en-US" sz="2000" i="1">
                          <a:solidFill>
                            <a:srgbClr val="000000"/>
                          </a:solidFill>
                          <a:latin typeface="Cambria Math" panose="02040503050406030204" pitchFamily="18" charset="0"/>
                        </a:rPr>
                        <m:t>𝐸</m:t>
                      </m:r>
                      <m:r>
                        <a:rPr lang="en-US" sz="2000" i="1">
                          <a:solidFill>
                            <a:srgbClr val="000000"/>
                          </a:solidFill>
                          <a:latin typeface="Cambria Math" panose="02040503050406030204" pitchFamily="18" charset="0"/>
                        </a:rPr>
                        <m:t>=</m:t>
                      </m:r>
                      <m:r>
                        <a:rPr lang="en-US" sz="2000" i="1">
                          <a:solidFill>
                            <a:srgbClr val="000000"/>
                          </a:solidFill>
                          <a:latin typeface="Cambria Math" panose="02040503050406030204" pitchFamily="18" charset="0"/>
                        </a:rPr>
                        <m:t>𝑞</m:t>
                      </m:r>
                      <m:r>
                        <m:rPr>
                          <m:sty m:val="p"/>
                        </m:rPr>
                        <a:rPr lang="en-US" sz="2000" i="1">
                          <a:solidFill>
                            <a:srgbClr val="000000"/>
                          </a:solidFill>
                          <a:latin typeface="Cambria Math" panose="02040503050406030204" pitchFamily="18" charset="0"/>
                        </a:rPr>
                        <m:t>Δ</m:t>
                      </m:r>
                      <m:r>
                        <a:rPr lang="en-US" sz="2000" i="1">
                          <a:solidFill>
                            <a:srgbClr val="000000"/>
                          </a:solidFill>
                          <a:latin typeface="Cambria Math" panose="02040503050406030204" pitchFamily="18" charset="0"/>
                        </a:rPr>
                        <m:t>𝑉</m:t>
                      </m:r>
                    </m:oMath>
                  </m:oMathPara>
                </a14:m>
                <a:endParaRPr lang="en-US" sz="2000" dirty="0"/>
              </a:p>
            </p:txBody>
          </p:sp>
        </mc:Choice>
        <mc:Fallback xmlns="">
          <p:sp>
            <p:nvSpPr>
              <p:cNvPr id="102432" name="Object 32"/>
              <p:cNvSpPr txBox="1">
                <a:spLocks noRot="1" noChangeAspect="1" noMove="1" noResize="1" noEditPoints="1" noAdjustHandles="1" noChangeArrowheads="1" noChangeShapeType="1" noTextEdit="1"/>
              </p:cNvSpPr>
              <p:nvPr/>
            </p:nvSpPr>
            <p:spPr bwMode="auto">
              <a:xfrm>
                <a:off x="623888" y="4884738"/>
                <a:ext cx="3148713" cy="668337"/>
              </a:xfrm>
              <a:prstGeom prst="rect">
                <a:avLst/>
              </a:prstGeom>
              <a:blipFill>
                <a:blip r:embed="rId3"/>
                <a:stretch>
                  <a:fillRect/>
                </a:stretch>
              </a:blipFill>
              <a:ln w="28575">
                <a:noFill/>
                <a:miter lim="800000"/>
                <a:headEnd/>
                <a:tailEnd/>
              </a:ln>
            </p:spPr>
            <p:txBody>
              <a:bodyPr/>
              <a:lstStyle/>
              <a:p>
                <a:r>
                  <a:rPr lang="en-US">
                    <a:noFill/>
                  </a:rPr>
                  <a:t> </a:t>
                </a:r>
              </a:p>
            </p:txBody>
          </p:sp>
        </mc:Fallback>
      </mc:AlternateContent>
      <p:sp>
        <p:nvSpPr>
          <p:cNvPr id="102435" name="Rectangle 35"/>
          <p:cNvSpPr>
            <a:spLocks noChangeArrowheads="1"/>
          </p:cNvSpPr>
          <p:nvPr/>
        </p:nvSpPr>
        <p:spPr bwMode="auto">
          <a:xfrm>
            <a:off x="2712000" y="-1"/>
            <a:ext cx="5965076" cy="561975"/>
          </a:xfrm>
          <a:prstGeom prst="rect">
            <a:avLst/>
          </a:prstGeom>
          <a:noFill/>
          <a:ln w="9525">
            <a:noFill/>
            <a:miter lim="800000"/>
            <a:headEnd/>
            <a:tailEnd/>
          </a:ln>
          <a:effectLst/>
        </p:spPr>
        <p:txBody>
          <a:bodyPr anchor="ctr"/>
          <a:lstStyle/>
          <a:p>
            <a:pPr marL="1117600" indent="-1117600"/>
            <a:r>
              <a:rPr lang="en-US" altLang="en-US" sz="3600" b="1" dirty="0"/>
              <a:t>ACCELERATION: SIMPLE CASE</a:t>
            </a:r>
          </a:p>
        </p:txBody>
      </p:sp>
      <p:pic>
        <p:nvPicPr>
          <p:cNvPr id="102437" name="Picture 37"/>
          <p:cNvPicPr>
            <a:picLocks noChangeAspect="1" noChangeArrowheads="1"/>
          </p:cNvPicPr>
          <p:nvPr/>
        </p:nvPicPr>
        <p:blipFill>
          <a:blip r:embed="rId4" cstate="print"/>
          <a:srcRect/>
          <a:stretch>
            <a:fillRect/>
          </a:stretch>
        </p:blipFill>
        <p:spPr bwMode="auto">
          <a:xfrm>
            <a:off x="8761308" y="1396900"/>
            <a:ext cx="947606" cy="1328709"/>
          </a:xfrm>
          <a:prstGeom prst="rect">
            <a:avLst/>
          </a:prstGeom>
          <a:noFill/>
          <a:ln w="9525">
            <a:noFill/>
            <a:miter lim="800000"/>
            <a:headEnd/>
            <a:tailEnd/>
          </a:ln>
          <a:effectLst/>
        </p:spPr>
      </p:pic>
      <p:pic>
        <p:nvPicPr>
          <p:cNvPr id="102438" name="Picture 38"/>
          <p:cNvPicPr>
            <a:picLocks noChangeAspect="1" noChangeArrowheads="1"/>
          </p:cNvPicPr>
          <p:nvPr/>
        </p:nvPicPr>
        <p:blipFill>
          <a:blip r:embed="rId5" cstate="print"/>
          <a:srcRect/>
          <a:stretch>
            <a:fillRect/>
          </a:stretch>
        </p:blipFill>
        <p:spPr bwMode="auto">
          <a:xfrm>
            <a:off x="9735891" y="1791380"/>
            <a:ext cx="1282700" cy="539750"/>
          </a:xfrm>
          <a:prstGeom prst="rect">
            <a:avLst/>
          </a:prstGeom>
          <a:noFill/>
          <a:ln w="9525">
            <a:noFill/>
            <a:miter lim="800000"/>
            <a:headEnd/>
            <a:tailEnd/>
          </a:ln>
          <a:effectLst/>
        </p:spPr>
      </p:pic>
      <p:sp>
        <p:nvSpPr>
          <p:cNvPr id="36" name="Rectangle 4"/>
          <p:cNvSpPr>
            <a:spLocks noChangeArrowheads="1"/>
          </p:cNvSpPr>
          <p:nvPr/>
        </p:nvSpPr>
        <p:spPr bwMode="auto">
          <a:xfrm>
            <a:off x="5350555" y="1748621"/>
            <a:ext cx="122196" cy="3713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Text Box 5"/>
          <p:cNvSpPr txBox="1">
            <a:spLocks noChangeArrowheads="1"/>
          </p:cNvSpPr>
          <p:nvPr/>
        </p:nvSpPr>
        <p:spPr bwMode="auto">
          <a:xfrm>
            <a:off x="4673781" y="1773196"/>
            <a:ext cx="2430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t>
            </a:r>
          </a:p>
        </p:txBody>
      </p:sp>
      <p:sp>
        <p:nvSpPr>
          <p:cNvPr id="38" name="Text Box 6"/>
          <p:cNvSpPr txBox="1">
            <a:spLocks noChangeArrowheads="1"/>
          </p:cNvSpPr>
          <p:nvPr/>
        </p:nvSpPr>
        <p:spPr bwMode="auto">
          <a:xfrm>
            <a:off x="5690287" y="1595714"/>
            <a:ext cx="12206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Electric field</a:t>
            </a:r>
          </a:p>
        </p:txBody>
      </p:sp>
      <p:sp>
        <p:nvSpPr>
          <p:cNvPr id="39" name="Line 7"/>
          <p:cNvSpPr>
            <a:spLocks noChangeShapeType="1"/>
          </p:cNvSpPr>
          <p:nvPr/>
        </p:nvSpPr>
        <p:spPr bwMode="auto">
          <a:xfrm>
            <a:off x="5472751" y="1934295"/>
            <a:ext cx="1462316" cy="0"/>
          </a:xfrm>
          <a:prstGeom prst="line">
            <a:avLst/>
          </a:prstGeom>
          <a:noFill/>
          <a:ln w="508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0"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42265" y="1700837"/>
            <a:ext cx="516980" cy="55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Oval 13"/>
          <p:cNvSpPr>
            <a:spLocks noChangeArrowheads="1"/>
          </p:cNvSpPr>
          <p:nvPr/>
        </p:nvSpPr>
        <p:spPr bwMode="auto">
          <a:xfrm>
            <a:off x="5479465" y="1866033"/>
            <a:ext cx="135624" cy="13789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16"/>
          <p:cNvSpPr>
            <a:spLocks noChangeShapeType="1"/>
          </p:cNvSpPr>
          <p:nvPr/>
        </p:nvSpPr>
        <p:spPr bwMode="auto">
          <a:xfrm>
            <a:off x="5398896" y="2119969"/>
            <a:ext cx="0" cy="1965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8"/>
          <p:cNvSpPr>
            <a:spLocks noChangeShapeType="1"/>
          </p:cNvSpPr>
          <p:nvPr/>
        </p:nvSpPr>
        <p:spPr bwMode="auto">
          <a:xfrm>
            <a:off x="6216666" y="2308374"/>
            <a:ext cx="10232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9"/>
          <p:cNvSpPr>
            <a:spLocks noChangeShapeType="1"/>
          </p:cNvSpPr>
          <p:nvPr/>
        </p:nvSpPr>
        <p:spPr bwMode="auto">
          <a:xfrm flipH="1" flipV="1">
            <a:off x="7231827" y="2043515"/>
            <a:ext cx="2686" cy="2730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Rectangle 20"/>
          <p:cNvSpPr>
            <a:spLocks noChangeArrowheads="1"/>
          </p:cNvSpPr>
          <p:nvPr/>
        </p:nvSpPr>
        <p:spPr bwMode="auto">
          <a:xfrm>
            <a:off x="6952525" y="1781387"/>
            <a:ext cx="601577" cy="259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21"/>
          <p:cNvSpPr>
            <a:spLocks noChangeShapeType="1"/>
          </p:cNvSpPr>
          <p:nvPr/>
        </p:nvSpPr>
        <p:spPr bwMode="auto">
          <a:xfrm>
            <a:off x="6011216" y="2145909"/>
            <a:ext cx="0" cy="35496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Rectangle 22"/>
          <p:cNvSpPr>
            <a:spLocks noChangeArrowheads="1"/>
          </p:cNvSpPr>
          <p:nvPr/>
        </p:nvSpPr>
        <p:spPr bwMode="auto">
          <a:xfrm>
            <a:off x="6176383" y="2236015"/>
            <a:ext cx="75197" cy="14608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Text Box 27"/>
          <p:cNvSpPr txBox="1">
            <a:spLocks noChangeArrowheads="1"/>
          </p:cNvSpPr>
          <p:nvPr/>
        </p:nvSpPr>
        <p:spPr bwMode="auto">
          <a:xfrm>
            <a:off x="5606361" y="2503683"/>
            <a:ext cx="12206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Voltage </a:t>
            </a:r>
            <a:r>
              <a:rPr lang="en-US" dirty="0">
                <a:sym typeface="Symbol"/>
              </a:rPr>
              <a:t></a:t>
            </a:r>
            <a:r>
              <a:rPr lang="en-US" dirty="0"/>
              <a:t>V</a:t>
            </a:r>
          </a:p>
        </p:txBody>
      </p:sp>
      <p:sp>
        <p:nvSpPr>
          <p:cNvPr id="49" name="Figura a mano libera 48"/>
          <p:cNvSpPr/>
          <p:nvPr/>
        </p:nvSpPr>
        <p:spPr>
          <a:xfrm>
            <a:off x="7002381" y="1786722"/>
            <a:ext cx="399612" cy="254063"/>
          </a:xfrm>
          <a:custGeom>
            <a:avLst/>
            <a:gdLst>
              <a:gd name="connsiteX0" fmla="*/ 0 w 823866"/>
              <a:gd name="connsiteY0" fmla="*/ 129167 h 237816"/>
              <a:gd name="connsiteX1" fmla="*/ 81482 w 823866"/>
              <a:gd name="connsiteY1" fmla="*/ 2419 h 237816"/>
              <a:gd name="connsiteX2" fmla="*/ 162963 w 823866"/>
              <a:gd name="connsiteY2" fmla="*/ 228755 h 237816"/>
              <a:gd name="connsiteX3" fmla="*/ 289711 w 823866"/>
              <a:gd name="connsiteY3" fmla="*/ 2419 h 237816"/>
              <a:gd name="connsiteX4" fmla="*/ 362139 w 823866"/>
              <a:gd name="connsiteY4" fmla="*/ 237809 h 237816"/>
              <a:gd name="connsiteX5" fmla="*/ 470781 w 823866"/>
              <a:gd name="connsiteY5" fmla="*/ 11472 h 237816"/>
              <a:gd name="connsiteX6" fmla="*/ 552262 w 823866"/>
              <a:gd name="connsiteY6" fmla="*/ 237809 h 237816"/>
              <a:gd name="connsiteX7" fmla="*/ 651850 w 823866"/>
              <a:gd name="connsiteY7" fmla="*/ 2419 h 237816"/>
              <a:gd name="connsiteX8" fmla="*/ 715224 w 823866"/>
              <a:gd name="connsiteY8" fmla="*/ 147274 h 237816"/>
              <a:gd name="connsiteX9" fmla="*/ 823866 w 823866"/>
              <a:gd name="connsiteY9" fmla="*/ 156327 h 237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866" h="237816">
                <a:moveTo>
                  <a:pt x="0" y="129167"/>
                </a:moveTo>
                <a:cubicBezTo>
                  <a:pt x="27161" y="57494"/>
                  <a:pt x="54322" y="-14179"/>
                  <a:pt x="81482" y="2419"/>
                </a:cubicBezTo>
                <a:cubicBezTo>
                  <a:pt x="108643" y="19017"/>
                  <a:pt x="128258" y="228755"/>
                  <a:pt x="162963" y="228755"/>
                </a:cubicBezTo>
                <a:cubicBezTo>
                  <a:pt x="197668" y="228755"/>
                  <a:pt x="256515" y="910"/>
                  <a:pt x="289711" y="2419"/>
                </a:cubicBezTo>
                <a:cubicBezTo>
                  <a:pt x="322907" y="3928"/>
                  <a:pt x="331961" y="236300"/>
                  <a:pt x="362139" y="237809"/>
                </a:cubicBezTo>
                <a:cubicBezTo>
                  <a:pt x="392317" y="239318"/>
                  <a:pt x="439094" y="11472"/>
                  <a:pt x="470781" y="11472"/>
                </a:cubicBezTo>
                <a:cubicBezTo>
                  <a:pt x="502468" y="11472"/>
                  <a:pt x="522084" y="239318"/>
                  <a:pt x="552262" y="237809"/>
                </a:cubicBezTo>
                <a:cubicBezTo>
                  <a:pt x="582440" y="236300"/>
                  <a:pt x="624690" y="17508"/>
                  <a:pt x="651850" y="2419"/>
                </a:cubicBezTo>
                <a:cubicBezTo>
                  <a:pt x="679010" y="-12670"/>
                  <a:pt x="686555" y="121623"/>
                  <a:pt x="715224" y="147274"/>
                </a:cubicBezTo>
                <a:cubicBezTo>
                  <a:pt x="743893" y="172925"/>
                  <a:pt x="783879" y="164626"/>
                  <a:pt x="823866" y="156327"/>
                </a:cubicBezTo>
              </a:path>
            </a:pathLst>
          </a:cu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Line 18"/>
          <p:cNvSpPr>
            <a:spLocks noChangeShapeType="1"/>
          </p:cNvSpPr>
          <p:nvPr/>
        </p:nvSpPr>
        <p:spPr bwMode="auto">
          <a:xfrm>
            <a:off x="5394204" y="2316014"/>
            <a:ext cx="6170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Text Box 27"/>
          <p:cNvSpPr txBox="1">
            <a:spLocks noChangeArrowheads="1"/>
          </p:cNvSpPr>
          <p:nvPr/>
        </p:nvSpPr>
        <p:spPr bwMode="auto">
          <a:xfrm>
            <a:off x="3772601" y="1803234"/>
            <a:ext cx="9696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Cathode</a:t>
            </a:r>
          </a:p>
        </p:txBody>
      </p:sp>
      <p:sp>
        <p:nvSpPr>
          <p:cNvPr id="52" name="Text Box 27"/>
          <p:cNvSpPr txBox="1">
            <a:spLocks noChangeArrowheads="1"/>
          </p:cNvSpPr>
          <p:nvPr/>
        </p:nvSpPr>
        <p:spPr bwMode="auto">
          <a:xfrm>
            <a:off x="7554101" y="1729086"/>
            <a:ext cx="9109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Anode</a:t>
            </a:r>
          </a:p>
        </p:txBody>
      </p:sp>
      <p:sp>
        <p:nvSpPr>
          <p:cNvPr id="53" name="Rectangle 14"/>
          <p:cNvSpPr>
            <a:spLocks noChangeArrowheads="1"/>
          </p:cNvSpPr>
          <p:nvPr/>
        </p:nvSpPr>
        <p:spPr bwMode="auto">
          <a:xfrm>
            <a:off x="8622509" y="4221000"/>
            <a:ext cx="3509464" cy="1569660"/>
          </a:xfrm>
          <a:prstGeom prst="rect">
            <a:avLst/>
          </a:prstGeom>
          <a:noFill/>
          <a:ln w="9525">
            <a:noFill/>
            <a:miter lim="800000"/>
            <a:headEnd/>
            <a:tailEnd/>
          </a:ln>
          <a:effectLst/>
        </p:spPr>
        <p:txBody>
          <a:bodyPr wrap="square">
            <a:spAutoFit/>
          </a:bodyPr>
          <a:lstStyle/>
          <a:p>
            <a:pPr algn="just" eaLnBrk="1" hangingPunct="1"/>
            <a:r>
              <a:rPr lang="en-US" altLang="en-US" sz="1600" b="1" dirty="0"/>
              <a:t>Particle energies are typically expressed in electron-volt </a:t>
            </a:r>
            <a:r>
              <a:rPr lang="en-US" altLang="en-US" sz="1600" dirty="0"/>
              <a:t>[</a:t>
            </a:r>
            <a:r>
              <a:rPr lang="en-US" altLang="en-US" sz="1600" dirty="0" err="1"/>
              <a:t>eV</a:t>
            </a:r>
            <a:r>
              <a:rPr lang="en-US" altLang="en-US" sz="1600" dirty="0"/>
              <a:t>], equal to the energy gained by  1 electron accelerated through an electrostatic potential  of 1 volt: </a:t>
            </a:r>
          </a:p>
          <a:p>
            <a:pPr algn="just" eaLnBrk="1" hangingPunct="1"/>
            <a:r>
              <a:rPr lang="en-US" altLang="en-US" sz="1600" dirty="0"/>
              <a:t>1 </a:t>
            </a:r>
            <a:r>
              <a:rPr lang="en-US" altLang="en-US" sz="1600" dirty="0" err="1"/>
              <a:t>eV</a:t>
            </a:r>
            <a:r>
              <a:rPr lang="en-US" altLang="en-US" sz="1600" dirty="0"/>
              <a:t>=1.6x10</a:t>
            </a:r>
            <a:r>
              <a:rPr lang="en-US" altLang="en-US" sz="1600" baseline="30000" dirty="0"/>
              <a:t>-19</a:t>
            </a:r>
            <a:r>
              <a:rPr lang="en-US" altLang="en-US" sz="1600" dirty="0"/>
              <a:t> J</a:t>
            </a:r>
            <a:endParaRPr lang="en-US" sz="1600" dirty="0"/>
          </a:p>
        </p:txBody>
      </p:sp>
      <mc:AlternateContent xmlns:mc="http://schemas.openxmlformats.org/markup-compatibility/2006" xmlns:a14="http://schemas.microsoft.com/office/drawing/2010/main">
        <mc:Choice Requires="a14">
          <p:sp>
            <p:nvSpPr>
              <p:cNvPr id="4" name="Oggetto 3"/>
              <p:cNvSpPr txBox="1"/>
              <p:nvPr/>
            </p:nvSpPr>
            <p:spPr bwMode="auto">
              <a:xfrm>
                <a:off x="1306512" y="5786083"/>
                <a:ext cx="1693487" cy="963612"/>
              </a:xfrm>
              <a:prstGeom prst="rect">
                <a:avLst/>
              </a:prstGeom>
              <a:noFill/>
              <a:ln w="28575">
                <a:noFill/>
                <a:miter lim="800000"/>
                <a:headEnd/>
                <a:tailEnd/>
              </a:ln>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𝑝</m:t>
                          </m:r>
                        </m:e>
                      </m:acc>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𝑚𝑜𝑚𝑒𝑛𝑡𝑢𝑚</m:t>
                      </m:r>
                    </m:oMath>
                    <m:oMath xmlns:m="http://schemas.openxmlformats.org/officeDocument/2006/math">
                      <m:r>
                        <a:rPr lang="en-US" sz="1600" i="1">
                          <a:solidFill>
                            <a:srgbClr val="000000"/>
                          </a:solidFill>
                          <a:latin typeface="Cambria Math" panose="02040503050406030204" pitchFamily="18" charset="0"/>
                        </a:rPr>
                        <m:t>𝑞</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𝑐h𝑎𝑟𝑔𝑒</m:t>
                      </m:r>
                    </m:oMath>
                    <m:oMath xmlns:m="http://schemas.openxmlformats.org/officeDocument/2006/math">
                      <m:r>
                        <a:rPr lang="en-US" sz="1600" i="1">
                          <a:solidFill>
                            <a:srgbClr val="000000"/>
                          </a:solidFill>
                          <a:latin typeface="Cambria Math" panose="02040503050406030204" pitchFamily="18" charset="0"/>
                        </a:rPr>
                        <m:t>𝐸</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𝑒𝑛𝑒𝑟𝑔𝑦</m:t>
                      </m:r>
                    </m:oMath>
                  </m:oMathPara>
                </a14:m>
                <a:endParaRPr lang="en-US" sz="1600" dirty="0"/>
              </a:p>
            </p:txBody>
          </p:sp>
        </mc:Choice>
        <mc:Fallback xmlns="">
          <p:sp>
            <p:nvSpPr>
              <p:cNvPr id="4" name="Oggetto 3"/>
              <p:cNvSpPr txBox="1">
                <a:spLocks noRot="1" noChangeAspect="1" noMove="1" noResize="1" noEditPoints="1" noAdjustHandles="1" noChangeArrowheads="1" noChangeShapeType="1" noTextEdit="1"/>
              </p:cNvSpPr>
              <p:nvPr/>
            </p:nvSpPr>
            <p:spPr bwMode="auto">
              <a:xfrm>
                <a:off x="1306512" y="5786083"/>
                <a:ext cx="1693487" cy="963612"/>
              </a:xfrm>
              <a:prstGeom prst="rect">
                <a:avLst/>
              </a:prstGeom>
              <a:blipFill>
                <a:blip r:embed="rId7"/>
                <a:stretch>
                  <a:fillRect t="-4430"/>
                </a:stretch>
              </a:blipFill>
              <a:ln w="28575">
                <a:noFill/>
                <a:miter lim="800000"/>
                <a:headEnd/>
                <a:tailEnd/>
              </a:ln>
            </p:spPr>
            <p:txBody>
              <a:bodyPr/>
              <a:lstStyle/>
              <a:p>
                <a:r>
                  <a:rPr lang="en-US">
                    <a:noFill/>
                  </a:rPr>
                  <a:t> </a:t>
                </a:r>
              </a:p>
            </p:txBody>
          </p:sp>
        </mc:Fallback>
      </mc:AlternateContent>
      <p:cxnSp>
        <p:nvCxnSpPr>
          <p:cNvPr id="6" name="Connettore 1 5"/>
          <p:cNvCxnSpPr/>
          <p:nvPr/>
        </p:nvCxnSpPr>
        <p:spPr>
          <a:xfrm>
            <a:off x="1631414" y="3352801"/>
            <a:ext cx="874582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1631414" y="3374465"/>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5" name="Connettore 2 54"/>
          <p:cNvCxnSpPr/>
          <p:nvPr/>
        </p:nvCxnSpPr>
        <p:spPr>
          <a:xfrm>
            <a:off x="10377241" y="3374382"/>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 name="Connettore 2 2">
            <a:extLst>
              <a:ext uri="{FF2B5EF4-FFF2-40B4-BE49-F238E27FC236}">
                <a16:creationId xmlns:a16="http://schemas.microsoft.com/office/drawing/2014/main" id="{DAAD9602-981A-172A-0761-AF10818B708A}"/>
              </a:ext>
            </a:extLst>
          </p:cNvPr>
          <p:cNvCxnSpPr/>
          <p:nvPr/>
        </p:nvCxnSpPr>
        <p:spPr>
          <a:xfrm>
            <a:off x="6258003" y="2873015"/>
            <a:ext cx="0" cy="479786"/>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28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3.86768E-6 L 0.15573 -0.00162 " pathEditMode="relative" rAng="0" ptsTypes="AA">
                                      <p:cBhvr>
                                        <p:cTn id="6" dur="2000" fill="hold"/>
                                        <p:tgtEl>
                                          <p:spTgt spid="41"/>
                                        </p:tgtEl>
                                        <p:attrNameLst>
                                          <p:attrName>ppt_x</p:attrName>
                                          <p:attrName>ppt_y</p:attrName>
                                        </p:attrNameLst>
                                      </p:cBhvr>
                                      <p:rCtr x="7778" y="-93"/>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49"/>
                                        </p:tgtEl>
                                        <p:attrNameLst>
                                          <p:attrName>style.visibility</p:attrName>
                                        </p:attrNameLst>
                                      </p:cBhvr>
                                      <p:to>
                                        <p:strVal val="visible"/>
                                      </p:to>
                                    </p:set>
                                  </p:childTnLst>
                                </p:cTn>
                              </p:par>
                            </p:childTnLst>
                          </p:cTn>
                        </p:par>
                        <p:par>
                          <p:cTn id="10" fill="hold">
                            <p:stCondLst>
                              <p:cond delay="2000"/>
                            </p:stCondLst>
                            <p:childTnLst>
                              <p:par>
                                <p:cTn id="11" presetID="42" presetClass="path" presetSubtype="0" accel="50000" decel="50000" fill="hold" grpId="1" nodeType="afterEffect">
                                  <p:stCondLst>
                                    <p:cond delay="0"/>
                                  </p:stCondLst>
                                  <p:childTnLst>
                                    <p:animMotion origin="layout" path="M -2.77778E-7 -4.62179E-6 L 0.0849 0.00139 " pathEditMode="relative" rAng="0" ptsTypes="AA">
                                      <p:cBhvr>
                                        <p:cTn id="12" dur="2000" fill="hold"/>
                                        <p:tgtEl>
                                          <p:spTgt spid="49"/>
                                        </p:tgtEl>
                                        <p:attrNameLst>
                                          <p:attrName>ppt_x</p:attrName>
                                          <p:attrName>ppt_y</p:attrName>
                                        </p:attrNameLst>
                                      </p:cBhvr>
                                      <p:rCtr x="4236" y="69"/>
                                    </p:animMotion>
                                  </p:childTnLst>
                                </p:cTn>
                              </p:par>
                            </p:childTnLst>
                          </p:cTn>
                        </p:par>
                        <p:par>
                          <p:cTn id="13" fill="hold">
                            <p:stCondLst>
                              <p:cond delay="4000"/>
                            </p:stCondLst>
                            <p:childTnLst>
                              <p:par>
                                <p:cTn id="14" presetID="10" presetClass="entr" presetSubtype="0" fill="hold" nodeType="afterEffect">
                                  <p:stCondLst>
                                    <p:cond delay="0"/>
                                  </p:stCondLst>
                                  <p:childTnLst>
                                    <p:set>
                                      <p:cBhvr>
                                        <p:cTn id="15" dur="1" fill="hold">
                                          <p:stCondLst>
                                            <p:cond delay="0"/>
                                          </p:stCondLst>
                                        </p:cTn>
                                        <p:tgtEl>
                                          <p:spTgt spid="102437"/>
                                        </p:tgtEl>
                                        <p:attrNameLst>
                                          <p:attrName>style.visibility</p:attrName>
                                        </p:attrNameLst>
                                      </p:cBhvr>
                                      <p:to>
                                        <p:strVal val="visible"/>
                                      </p:to>
                                    </p:set>
                                    <p:animEffect transition="in" filter="fade">
                                      <p:cBhvr>
                                        <p:cTn id="16" dur="500"/>
                                        <p:tgtEl>
                                          <p:spTgt spid="102437"/>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8"/>
                                        </p:tgtEl>
                                        <p:attrNameLst>
                                          <p:attrName>style.visibility</p:attrName>
                                        </p:attrNameLst>
                                      </p:cBhvr>
                                      <p:to>
                                        <p:strVal val="visible"/>
                                      </p:to>
                                    </p:set>
                                    <p:animEffect transition="in" filter="fade">
                                      <p:cBhvr>
                                        <p:cTn id="19" dur="500"/>
                                        <p:tgtEl>
                                          <p:spTgt spid="1024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430"/>
                                        </p:tgtEl>
                                        <p:attrNameLst>
                                          <p:attrName>style.visibility</p:attrName>
                                        </p:attrNameLst>
                                      </p:cBhvr>
                                      <p:to>
                                        <p:strVal val="visible"/>
                                      </p:to>
                                    </p:set>
                                    <p:animEffect transition="in" filter="fade">
                                      <p:cBhvr>
                                        <p:cTn id="38" dur="500"/>
                                        <p:tgtEl>
                                          <p:spTgt spid="1024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2432"/>
                                        </p:tgtEl>
                                        <p:attrNameLst>
                                          <p:attrName>style.visibility</p:attrName>
                                        </p:attrNameLst>
                                      </p:cBhvr>
                                      <p:to>
                                        <p:strVal val="visible"/>
                                      </p:to>
                                    </p:set>
                                    <p:animEffect transition="in" filter="fade">
                                      <p:cBhvr>
                                        <p:cTn id="41" dur="500"/>
                                        <p:tgtEl>
                                          <p:spTgt spid="1024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0" grpId="0"/>
      <p:bldP spid="102432" grpId="0"/>
      <p:bldP spid="41" grpId="0" animBg="1"/>
      <p:bldP spid="49" grpId="0" animBg="1"/>
      <p:bldP spid="49" grpId="1" animBg="1"/>
      <p:bldP spid="53" grpId="0"/>
      <p:bldP spid="4" grpId="0"/>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asellaDiTesto 2"/>
          <p:cNvSpPr txBox="1"/>
          <p:nvPr/>
        </p:nvSpPr>
        <p:spPr>
          <a:xfrm>
            <a:off x="2999132" y="-11585"/>
            <a:ext cx="6065583" cy="523220"/>
          </a:xfrm>
          <a:prstGeom prst="rect">
            <a:avLst/>
          </a:prstGeom>
          <a:noFill/>
        </p:spPr>
        <p:txBody>
          <a:bodyPr wrap="square" rtlCol="0">
            <a:spAutoFit/>
          </a:bodyPr>
          <a:lstStyle/>
          <a:p>
            <a:r>
              <a:rPr lang="en-US" sz="2800" b="1" dirty="0"/>
              <a:t>ELECTRON SOURCES: RF PHOTO-GUNS</a:t>
            </a:r>
          </a:p>
        </p:txBody>
      </p:sp>
      <p:sp>
        <p:nvSpPr>
          <p:cNvPr id="2" name="Rettangolo 1"/>
          <p:cNvSpPr/>
          <p:nvPr/>
        </p:nvSpPr>
        <p:spPr>
          <a:xfrm>
            <a:off x="1533362" y="457272"/>
            <a:ext cx="5654246" cy="2154436"/>
          </a:xfrm>
          <a:prstGeom prst="rect">
            <a:avLst/>
          </a:prstGeom>
        </p:spPr>
        <p:txBody>
          <a:bodyPr wrap="square">
            <a:spAutoFit/>
          </a:bodyPr>
          <a:lstStyle/>
          <a:p>
            <a:pPr algn="just"/>
            <a:r>
              <a:rPr lang="en-US" sz="1400" b="1" dirty="0"/>
              <a:t>RF guns are used in the first stage of electron beam generation in FEL </a:t>
            </a:r>
            <a:r>
              <a:rPr lang="en-US" sz="1400" dirty="0"/>
              <a:t>and acceleration. </a:t>
            </a:r>
          </a:p>
          <a:p>
            <a:pPr algn="just"/>
            <a:endParaRPr lang="en-US" sz="800" dirty="0"/>
          </a:p>
          <a:p>
            <a:pPr marL="285750" indent="-285750" algn="just">
              <a:buFont typeface="Arial" pitchFamily="34" charset="0"/>
              <a:buChar char="•"/>
            </a:pPr>
            <a:r>
              <a:rPr lang="en-US" sz="1400" dirty="0"/>
              <a:t>Multi cell: typically 2-3 cells</a:t>
            </a:r>
          </a:p>
          <a:p>
            <a:pPr marL="285750" indent="-285750" algn="just">
              <a:buFont typeface="Arial" pitchFamily="34" charset="0"/>
              <a:buChar char="•"/>
            </a:pPr>
            <a:r>
              <a:rPr lang="en-US" sz="1400" dirty="0"/>
              <a:t>SW </a:t>
            </a:r>
            <a:r>
              <a:rPr lang="en-US" sz="1400" dirty="0">
                <a:sym typeface="Symbol"/>
              </a:rPr>
              <a:t> </a:t>
            </a:r>
            <a:r>
              <a:rPr lang="en-US" sz="1400" dirty="0"/>
              <a:t>mode cavities </a:t>
            </a:r>
          </a:p>
          <a:p>
            <a:pPr marL="285750" indent="-285750" algn="just">
              <a:buFont typeface="Arial" pitchFamily="34" charset="0"/>
              <a:buChar char="•"/>
            </a:pPr>
            <a:r>
              <a:rPr lang="en-US" sz="1400" dirty="0"/>
              <a:t>operate in the range of 60-120 MV/m cathode peak accelerating field with up to 10 MW input power. </a:t>
            </a:r>
          </a:p>
          <a:p>
            <a:pPr marL="285750" indent="-285750" algn="just">
              <a:buFont typeface="Arial" pitchFamily="34" charset="0"/>
              <a:buChar char="•"/>
            </a:pPr>
            <a:r>
              <a:rPr lang="en-US" sz="1400" dirty="0"/>
              <a:t>Typically in L-band- S-band (1-3 GHz) at 10-100 Hz.</a:t>
            </a:r>
          </a:p>
          <a:p>
            <a:pPr marL="285750" indent="-285750" algn="just">
              <a:buFont typeface="Arial" pitchFamily="34" charset="0"/>
              <a:buChar char="•"/>
            </a:pPr>
            <a:r>
              <a:rPr lang="en-US" sz="1400" dirty="0"/>
              <a:t>Single or multi bunch (L-band)</a:t>
            </a:r>
          </a:p>
          <a:p>
            <a:pPr marL="285750" indent="-285750" algn="just">
              <a:buFont typeface="Arial" pitchFamily="34" charset="0"/>
              <a:buChar char="•"/>
            </a:pPr>
            <a:r>
              <a:rPr lang="en-US" sz="1400" dirty="0"/>
              <a:t>Different type of cathodes (copper,…)</a:t>
            </a:r>
          </a:p>
        </p:txBody>
      </p:sp>
      <p:sp>
        <p:nvSpPr>
          <p:cNvPr id="4" name="Rettangolo 3"/>
          <p:cNvSpPr/>
          <p:nvPr/>
        </p:nvSpPr>
        <p:spPr>
          <a:xfrm>
            <a:off x="1533363" y="5012402"/>
            <a:ext cx="2407527" cy="1600438"/>
          </a:xfrm>
          <a:prstGeom prst="rect">
            <a:avLst/>
          </a:prstGeom>
        </p:spPr>
        <p:txBody>
          <a:bodyPr wrap="square">
            <a:spAutoFit/>
          </a:bodyPr>
          <a:lstStyle/>
          <a:p>
            <a:pPr algn="just"/>
            <a:r>
              <a:rPr lang="en-GB" sz="1400" dirty="0"/>
              <a:t>The electrons are emitted on the </a:t>
            </a:r>
            <a:r>
              <a:rPr lang="en-GB" sz="1400" b="1" dirty="0"/>
              <a:t>cathode</a:t>
            </a:r>
            <a:r>
              <a:rPr lang="en-GB" sz="1400" dirty="0"/>
              <a:t> through a laser that hit the surface. They are then accelerated trough the electric field that has a longitudinal component on axis TM</a:t>
            </a:r>
            <a:r>
              <a:rPr lang="en-GB" sz="1400" baseline="-25000" dirty="0"/>
              <a:t>010</a:t>
            </a:r>
            <a:r>
              <a:rPr lang="en-GB" sz="1400" dirty="0"/>
              <a:t>.</a:t>
            </a:r>
            <a:endParaRPr lang="en-US" sz="1400" dirty="0"/>
          </a:p>
        </p:txBody>
      </p:sp>
      <p:pic>
        <p:nvPicPr>
          <p:cNvPr id="5" name="Picture 4" descr="C:\Users\David\Desktop\ELI\GUN\TEST IN BONN\foto\20151202_15344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41" t="33286" r="9907" b="25341"/>
          <a:stretch/>
        </p:blipFill>
        <p:spPr bwMode="auto">
          <a:xfrm>
            <a:off x="7252079" y="480280"/>
            <a:ext cx="3346135" cy="28047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497" r="5194"/>
          <a:stretch/>
        </p:blipFill>
        <p:spPr bwMode="auto">
          <a:xfrm>
            <a:off x="1639284" y="2662655"/>
            <a:ext cx="4246892" cy="2079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2 7"/>
          <p:cNvCxnSpPr/>
          <p:nvPr/>
        </p:nvCxnSpPr>
        <p:spPr>
          <a:xfrm flipH="1">
            <a:off x="2864876" y="2869714"/>
            <a:ext cx="3375140" cy="96818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flipV="1">
            <a:off x="2855641" y="3045814"/>
            <a:ext cx="3484085" cy="792086"/>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2677956" y="4085691"/>
            <a:ext cx="177685" cy="993154"/>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36" name="Immagine 35"/>
          <p:cNvPicPr>
            <a:picLocks noChangeAspect="1"/>
          </p:cNvPicPr>
          <p:nvPr/>
        </p:nvPicPr>
        <p:blipFill rotWithShape="1">
          <a:blip r:embed="rId4" cstate="print">
            <a:extLst>
              <a:ext uri="{28A0092B-C50C-407E-A947-70E740481C1C}">
                <a14:useLocalDpi xmlns:a14="http://schemas.microsoft.com/office/drawing/2010/main" val="0"/>
              </a:ext>
            </a:extLst>
          </a:blip>
          <a:srcRect l="3018" t="4975" r="5930" b="65801"/>
          <a:stretch/>
        </p:blipFill>
        <p:spPr>
          <a:xfrm>
            <a:off x="7239649" y="5093618"/>
            <a:ext cx="2138141" cy="900106"/>
          </a:xfrm>
          <a:prstGeom prst="rect">
            <a:avLst/>
          </a:prstGeom>
        </p:spPr>
      </p:pic>
      <p:pic>
        <p:nvPicPr>
          <p:cNvPr id="37" name="Immagine 36"/>
          <p:cNvPicPr>
            <a:picLocks noChangeAspect="1"/>
          </p:cNvPicPr>
          <p:nvPr/>
        </p:nvPicPr>
        <p:blipFill rotWithShape="1">
          <a:blip r:embed="rId4" cstate="print">
            <a:extLst>
              <a:ext uri="{28A0092B-C50C-407E-A947-70E740481C1C}">
                <a14:useLocalDpi xmlns:a14="http://schemas.microsoft.com/office/drawing/2010/main" val="0"/>
              </a:ext>
            </a:extLst>
          </a:blip>
          <a:srcRect l="816" t="65766" r="5930" b="4781"/>
          <a:stretch/>
        </p:blipFill>
        <p:spPr>
          <a:xfrm>
            <a:off x="7180691" y="5931880"/>
            <a:ext cx="2256055" cy="934554"/>
          </a:xfrm>
          <a:prstGeom prst="rect">
            <a:avLst/>
          </a:prstGeom>
        </p:spPr>
      </p:pic>
      <p:pic>
        <p:nvPicPr>
          <p:cNvPr id="38" name="Immagine 37"/>
          <p:cNvPicPr>
            <a:picLocks noChangeAspect="1"/>
          </p:cNvPicPr>
          <p:nvPr/>
        </p:nvPicPr>
        <p:blipFill rotWithShape="1">
          <a:blip r:embed="rId5">
            <a:extLst>
              <a:ext uri="{28A0092B-C50C-407E-A947-70E740481C1C}">
                <a14:useLocalDpi xmlns:a14="http://schemas.microsoft.com/office/drawing/2010/main" val="0"/>
              </a:ext>
            </a:extLst>
          </a:blip>
          <a:srcRect l="2823" t="8440" r="10883" b="22647"/>
          <a:stretch/>
        </p:blipFill>
        <p:spPr>
          <a:xfrm>
            <a:off x="7239649" y="3289432"/>
            <a:ext cx="3370997" cy="1795752"/>
          </a:xfrm>
          <a:prstGeom prst="rect">
            <a:avLst/>
          </a:prstGeom>
        </p:spPr>
      </p:pic>
      <p:pic>
        <p:nvPicPr>
          <p:cNvPr id="3174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6027" t="3882" r="32238" b="4092"/>
          <a:stretch/>
        </p:blipFill>
        <p:spPr bwMode="auto">
          <a:xfrm flipH="1">
            <a:off x="4979320" y="3730412"/>
            <a:ext cx="2136441" cy="3136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Connettore 2 15"/>
          <p:cNvCxnSpPr/>
          <p:nvPr/>
        </p:nvCxnSpPr>
        <p:spPr>
          <a:xfrm>
            <a:off x="6813177" y="3998260"/>
            <a:ext cx="968189" cy="358589"/>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6409765" y="3771917"/>
            <a:ext cx="777842" cy="307777"/>
          </a:xfrm>
          <a:prstGeom prst="rect">
            <a:avLst/>
          </a:prstGeom>
          <a:noFill/>
        </p:spPr>
        <p:txBody>
          <a:bodyPr wrap="none" rtlCol="0">
            <a:spAutoFit/>
          </a:bodyPr>
          <a:lstStyle/>
          <a:p>
            <a:r>
              <a:rPr lang="en-US" sz="1400" dirty="0"/>
              <a:t>cathode</a:t>
            </a:r>
          </a:p>
        </p:txBody>
      </p:sp>
      <p:sp>
        <p:nvSpPr>
          <p:cNvPr id="7" name="Figura a mano libera 6"/>
          <p:cNvSpPr/>
          <p:nvPr/>
        </p:nvSpPr>
        <p:spPr>
          <a:xfrm rot="20558914">
            <a:off x="6085080" y="2415000"/>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rot="20558914">
            <a:off x="2756594" y="3397120"/>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301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5E-6 3.25237E-6 L -0.37796 0.14989 " pathEditMode="relative" rAng="0" ptsTypes="AA">
                                      <p:cBhvr>
                                        <p:cTn id="14" dur="2000" fill="hold"/>
                                        <p:tgtEl>
                                          <p:spTgt spid="7"/>
                                        </p:tgtEl>
                                        <p:attrNameLst>
                                          <p:attrName>ppt_x</p:attrName>
                                          <p:attrName>ppt_y</p:attrName>
                                        </p:attrNameLst>
                                      </p:cBhvr>
                                      <p:rCtr x="-18906" y="7495"/>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3.61111E-6 -2.65325E-6 L 0.37796 -0.11913 " pathEditMode="relative" rAng="0" ptsTypes="AA">
                                      <p:cBhvr>
                                        <p:cTn id="34" dur="2000" fill="hold"/>
                                        <p:tgtEl>
                                          <p:spTgt spid="17"/>
                                        </p:tgtEl>
                                        <p:attrNameLst>
                                          <p:attrName>ppt_x</p:attrName>
                                          <p:attrName>ppt_y</p:attrName>
                                        </p:attrNameLst>
                                      </p:cBhvr>
                                      <p:rCtr x="18889" y="-5968"/>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1746"/>
                                        </p:tgtEl>
                                        <p:attrNameLst>
                                          <p:attrName>style.visibility</p:attrName>
                                        </p:attrNameLst>
                                      </p:cBhvr>
                                      <p:to>
                                        <p:strVal val="visible"/>
                                      </p:to>
                                    </p:set>
                                    <p:animEffect transition="in" filter="fade">
                                      <p:cBhvr>
                                        <p:cTn id="39" dur="500"/>
                                        <p:tgtEl>
                                          <p:spTgt spid="317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7" grpId="0" animBg="1"/>
      <p:bldP spid="7" grpId="1" animBg="1"/>
      <p:bldP spid="17" grpId="0" animBg="1"/>
      <p:bldP spid="17" grpId="1" animBg="1"/>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asellaDiTesto 2"/>
          <p:cNvSpPr txBox="1"/>
          <p:nvPr/>
        </p:nvSpPr>
        <p:spPr>
          <a:xfrm>
            <a:off x="3716921" y="24179"/>
            <a:ext cx="4521030" cy="523220"/>
          </a:xfrm>
          <a:prstGeom prst="rect">
            <a:avLst/>
          </a:prstGeom>
          <a:noFill/>
        </p:spPr>
        <p:txBody>
          <a:bodyPr wrap="square" rtlCol="0">
            <a:spAutoFit/>
          </a:bodyPr>
          <a:lstStyle/>
          <a:p>
            <a:r>
              <a:rPr lang="en-US" sz="2800" b="1" dirty="0"/>
              <a:t>RF PHOTO-GUNS: EXAMPLES</a:t>
            </a:r>
          </a:p>
        </p:txBody>
      </p:sp>
      <p:sp>
        <p:nvSpPr>
          <p:cNvPr id="2" name="Rettangolo 1"/>
          <p:cNvSpPr/>
          <p:nvPr/>
        </p:nvSpPr>
        <p:spPr>
          <a:xfrm>
            <a:off x="3359620" y="1024195"/>
            <a:ext cx="2132352" cy="1785104"/>
          </a:xfrm>
          <a:prstGeom prst="rect">
            <a:avLst/>
          </a:prstGeom>
        </p:spPr>
        <p:txBody>
          <a:bodyPr wrap="square">
            <a:spAutoFit/>
          </a:bodyPr>
          <a:lstStyle/>
          <a:p>
            <a:pPr algn="ctr"/>
            <a:r>
              <a:rPr lang="en-US" sz="1400" b="1" dirty="0"/>
              <a:t>LCLS </a:t>
            </a:r>
          </a:p>
          <a:p>
            <a:r>
              <a:rPr lang="en-US" sz="1200" dirty="0"/>
              <a:t>Frequency = 2,856 MHz </a:t>
            </a:r>
          </a:p>
          <a:p>
            <a:r>
              <a:rPr lang="en-US" sz="1200" dirty="0"/>
              <a:t>Gradient = 120 MV/m </a:t>
            </a:r>
          </a:p>
          <a:p>
            <a:r>
              <a:rPr lang="en-US" sz="1200" dirty="0"/>
              <a:t>Exit energy = 6 MeV</a:t>
            </a:r>
          </a:p>
          <a:p>
            <a:r>
              <a:rPr lang="en-US" sz="1200" dirty="0"/>
              <a:t>Copper photocathode</a:t>
            </a:r>
          </a:p>
          <a:p>
            <a:r>
              <a:rPr lang="en-US" sz="1200" dirty="0"/>
              <a:t>RF pulse length </a:t>
            </a:r>
            <a:r>
              <a:rPr lang="en-US" sz="1200" dirty="0">
                <a:sym typeface="Symbol"/>
              </a:rPr>
              <a:t>2 s</a:t>
            </a:r>
            <a:r>
              <a:rPr lang="en-US" sz="1200" dirty="0"/>
              <a:t> </a:t>
            </a:r>
          </a:p>
          <a:p>
            <a:r>
              <a:rPr lang="en-US" sz="1200" dirty="0"/>
              <a:t>Bunch repetition rate = 120 Hz </a:t>
            </a:r>
          </a:p>
          <a:p>
            <a:r>
              <a:rPr lang="en-US" sz="1200" dirty="0"/>
              <a:t>Norm. </a:t>
            </a:r>
            <a:r>
              <a:rPr lang="en-US" sz="1200" dirty="0" err="1"/>
              <a:t>rms</a:t>
            </a:r>
            <a:r>
              <a:rPr lang="en-US" sz="1200" dirty="0"/>
              <a:t> </a:t>
            </a:r>
            <a:r>
              <a:rPr lang="en-US" sz="1200" dirty="0" err="1"/>
              <a:t>emittance</a:t>
            </a:r>
            <a:r>
              <a:rPr lang="en-US" sz="1200" dirty="0"/>
              <a:t> </a:t>
            </a:r>
          </a:p>
          <a:p>
            <a:r>
              <a:rPr lang="en-US" sz="1200" dirty="0"/>
              <a:t>0.4 </a:t>
            </a:r>
            <a:r>
              <a:rPr lang="en-US" sz="1200" dirty="0" err="1"/>
              <a:t>mm</a:t>
            </a:r>
            <a:r>
              <a:rPr lang="en-US" sz="1200" dirty="0" err="1">
                <a:sym typeface="Symbol"/>
              </a:rPr>
              <a:t></a:t>
            </a:r>
            <a:r>
              <a:rPr lang="en-US" sz="1200" dirty="0" err="1"/>
              <a:t>mrad</a:t>
            </a:r>
            <a:r>
              <a:rPr lang="en-US" sz="1200" dirty="0"/>
              <a:t> at 250 </a:t>
            </a:r>
            <a:r>
              <a:rPr lang="en-US" sz="1200" dirty="0" err="1"/>
              <a:t>pC</a:t>
            </a:r>
            <a:r>
              <a:rPr lang="en-US" sz="1200" dirty="0"/>
              <a:t> </a:t>
            </a:r>
          </a:p>
        </p:txBody>
      </p:sp>
      <p:pic>
        <p:nvPicPr>
          <p:cNvPr id="327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4199" y="1057374"/>
            <a:ext cx="2062026" cy="275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7426" y="4047372"/>
            <a:ext cx="3757701" cy="252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6369770" y="1196690"/>
            <a:ext cx="1975757" cy="2154436"/>
          </a:xfrm>
          <a:prstGeom prst="rect">
            <a:avLst/>
          </a:prstGeom>
        </p:spPr>
        <p:txBody>
          <a:bodyPr wrap="square">
            <a:spAutoFit/>
          </a:bodyPr>
          <a:lstStyle/>
          <a:p>
            <a:pPr algn="ctr"/>
            <a:r>
              <a:rPr lang="en-US" sz="1400" b="1" dirty="0"/>
              <a:t>PITZ L-band Gun </a:t>
            </a:r>
          </a:p>
          <a:p>
            <a:r>
              <a:rPr lang="en-US" sz="1200" dirty="0"/>
              <a:t>Frequency = 1,300 MHz </a:t>
            </a:r>
          </a:p>
          <a:p>
            <a:r>
              <a:rPr lang="en-US" sz="1200" dirty="0"/>
              <a:t>Gradient = up to 60 MV/m </a:t>
            </a:r>
          </a:p>
          <a:p>
            <a:r>
              <a:rPr lang="en-US" sz="1200" dirty="0"/>
              <a:t>Exit energy = 6.5 MeV </a:t>
            </a:r>
          </a:p>
          <a:p>
            <a:r>
              <a:rPr lang="en-US" sz="1200" dirty="0"/>
              <a:t>Rep. rate 10 Hz</a:t>
            </a:r>
          </a:p>
          <a:p>
            <a:r>
              <a:rPr lang="en-US" sz="1200" dirty="0"/>
              <a:t>Cs</a:t>
            </a:r>
            <a:r>
              <a:rPr lang="en-US" sz="1200" baseline="-25000" dirty="0"/>
              <a:t>2</a:t>
            </a:r>
            <a:r>
              <a:rPr lang="en-US" sz="1200" dirty="0"/>
              <a:t>Te photocathode</a:t>
            </a:r>
          </a:p>
          <a:p>
            <a:r>
              <a:rPr lang="en-US" sz="1200" dirty="0"/>
              <a:t>RF pulse length </a:t>
            </a:r>
            <a:r>
              <a:rPr lang="en-US" sz="1200" dirty="0">
                <a:sym typeface="Symbol"/>
              </a:rPr>
              <a:t>1 </a:t>
            </a:r>
            <a:r>
              <a:rPr lang="en-US" sz="1200" dirty="0" err="1">
                <a:sym typeface="Symbol"/>
              </a:rPr>
              <a:t>ms</a:t>
            </a:r>
            <a:endParaRPr lang="en-US" sz="1200" dirty="0"/>
          </a:p>
          <a:p>
            <a:r>
              <a:rPr lang="en-US" sz="1200" dirty="0"/>
              <a:t>800 bunches per </a:t>
            </a:r>
            <a:r>
              <a:rPr lang="en-US" sz="1200" dirty="0" err="1"/>
              <a:t>macropulse</a:t>
            </a:r>
            <a:r>
              <a:rPr lang="en-US" sz="1200" dirty="0"/>
              <a:t> </a:t>
            </a:r>
          </a:p>
          <a:p>
            <a:r>
              <a:rPr lang="en-US" sz="1200" dirty="0"/>
              <a:t>Normalized </a:t>
            </a:r>
            <a:r>
              <a:rPr lang="en-US" sz="1200" dirty="0" err="1"/>
              <a:t>rms</a:t>
            </a:r>
            <a:r>
              <a:rPr lang="en-US" sz="1200" dirty="0"/>
              <a:t> </a:t>
            </a:r>
            <a:r>
              <a:rPr lang="en-US" sz="1200" dirty="0" err="1"/>
              <a:t>emittance</a:t>
            </a:r>
            <a:r>
              <a:rPr lang="en-US" sz="1200" dirty="0"/>
              <a:t> </a:t>
            </a:r>
          </a:p>
          <a:p>
            <a:r>
              <a:rPr lang="en-US" sz="1200" dirty="0"/>
              <a:t>1 </a:t>
            </a:r>
            <a:r>
              <a:rPr lang="en-US" sz="1200" dirty="0" err="1"/>
              <a:t>nC</a:t>
            </a:r>
            <a:r>
              <a:rPr lang="en-US" sz="1200" dirty="0"/>
              <a:t> 0.70 </a:t>
            </a:r>
            <a:r>
              <a:rPr lang="en-US" sz="1200" dirty="0" err="1"/>
              <a:t>mm</a:t>
            </a:r>
            <a:r>
              <a:rPr lang="en-US" sz="1200" dirty="0" err="1">
                <a:sym typeface="Symbol"/>
              </a:rPr>
              <a:t></a:t>
            </a:r>
            <a:r>
              <a:rPr lang="en-US" sz="1200" dirty="0" err="1"/>
              <a:t>mrad</a:t>
            </a:r>
            <a:endParaRPr lang="en-US" sz="1200" dirty="0"/>
          </a:p>
          <a:p>
            <a:r>
              <a:rPr lang="en-US" sz="1200" dirty="0"/>
              <a:t>0.1 </a:t>
            </a:r>
            <a:r>
              <a:rPr lang="en-US" sz="1200" dirty="0" err="1"/>
              <a:t>nC</a:t>
            </a:r>
            <a:r>
              <a:rPr lang="en-US" sz="1200" dirty="0"/>
              <a:t> 0.21 </a:t>
            </a:r>
            <a:r>
              <a:rPr lang="en-US" sz="1200" dirty="0" err="1"/>
              <a:t>mm</a:t>
            </a:r>
            <a:r>
              <a:rPr lang="en-US" sz="1200" dirty="0" err="1">
                <a:sym typeface="Symbol"/>
              </a:rPr>
              <a:t></a:t>
            </a:r>
            <a:r>
              <a:rPr lang="en-US" sz="1200" dirty="0" err="1"/>
              <a:t>mrad</a:t>
            </a:r>
            <a:endParaRPr lang="en-US" sz="1200" dirty="0"/>
          </a:p>
        </p:txBody>
      </p:sp>
      <p:pic>
        <p:nvPicPr>
          <p:cNvPr id="337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1220" y="3462119"/>
            <a:ext cx="5353425" cy="2016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2476"/>
          <a:stretch/>
        </p:blipFill>
        <p:spPr bwMode="auto">
          <a:xfrm>
            <a:off x="1542442" y="554789"/>
            <a:ext cx="1817178" cy="272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4097983" y="5671585"/>
            <a:ext cx="2598975" cy="1169551"/>
          </a:xfrm>
          <a:prstGeom prst="rect">
            <a:avLst/>
          </a:prstGeom>
          <a:noFill/>
        </p:spPr>
        <p:txBody>
          <a:bodyPr wrap="square" rtlCol="0">
            <a:spAutoFit/>
          </a:bodyPr>
          <a:lstStyle/>
          <a:p>
            <a:pPr algn="just"/>
            <a:r>
              <a:rPr lang="en-US" sz="1400" dirty="0"/>
              <a:t>Solenoids field are used to compensate the space charge effects in low energy guns. The configuration is shown in the picture</a:t>
            </a:r>
          </a:p>
        </p:txBody>
      </p:sp>
      <p:cxnSp>
        <p:nvCxnSpPr>
          <p:cNvPr id="6" name="Connettore 2 5"/>
          <p:cNvCxnSpPr>
            <a:stCxn id="10" idx="3"/>
          </p:cNvCxnSpPr>
          <p:nvPr/>
        </p:nvCxnSpPr>
        <p:spPr>
          <a:xfrm flipV="1">
            <a:off x="6696958" y="5671584"/>
            <a:ext cx="839243" cy="58477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a:stCxn id="10" idx="3"/>
          </p:cNvCxnSpPr>
          <p:nvPr/>
        </p:nvCxnSpPr>
        <p:spPr>
          <a:xfrm>
            <a:off x="6696957" y="6256360"/>
            <a:ext cx="1787242" cy="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608844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5"/>
          <p:cNvSpPr txBox="1">
            <a:spLocks noChangeArrowheads="1"/>
          </p:cNvSpPr>
          <p:nvPr/>
        </p:nvSpPr>
        <p:spPr bwMode="auto">
          <a:xfrm>
            <a:off x="5087861" y="-1"/>
            <a:ext cx="2315827" cy="584775"/>
          </a:xfrm>
          <a:prstGeom prst="rect">
            <a:avLst/>
          </a:prstGeom>
          <a:noFill/>
          <a:ln w="9525">
            <a:noFill/>
            <a:miter lim="800000"/>
            <a:headEnd/>
            <a:tailEnd/>
          </a:ln>
          <a:effectLst/>
        </p:spPr>
        <p:txBody>
          <a:bodyPr wrap="none">
            <a:spAutoFit/>
          </a:bodyPr>
          <a:lstStyle/>
          <a:p>
            <a:r>
              <a:rPr lang="en-US" sz="3200" b="1" dirty="0"/>
              <a:t>REFERENCES</a:t>
            </a:r>
          </a:p>
        </p:txBody>
      </p:sp>
      <p:sp>
        <p:nvSpPr>
          <p:cNvPr id="5" name="CasellaDiTesto 4">
            <a:extLst>
              <a:ext uri="{FF2B5EF4-FFF2-40B4-BE49-F238E27FC236}">
                <a16:creationId xmlns:a16="http://schemas.microsoft.com/office/drawing/2014/main" id="{1B6460DC-78A9-3BA3-4FAA-763DBBB4F859}"/>
              </a:ext>
            </a:extLst>
          </p:cNvPr>
          <p:cNvSpPr txBox="1"/>
          <p:nvPr/>
        </p:nvSpPr>
        <p:spPr>
          <a:xfrm>
            <a:off x="0" y="909000"/>
            <a:ext cx="12192000" cy="4770537"/>
          </a:xfrm>
          <a:prstGeom prst="rect">
            <a:avLst/>
          </a:prstGeom>
          <a:noFill/>
        </p:spPr>
        <p:txBody>
          <a:bodyPr wrap="square">
            <a:spAutoFit/>
          </a:bodyPr>
          <a:lstStyle/>
          <a:p>
            <a:r>
              <a:rPr lang="en-US" sz="1600" b="1" dirty="0"/>
              <a:t>Reference Books:</a:t>
            </a:r>
          </a:p>
          <a:p>
            <a:endParaRPr lang="en-US" sz="1600" dirty="0"/>
          </a:p>
          <a:p>
            <a:r>
              <a:rPr lang="en-US" sz="1600" dirty="0"/>
              <a:t>T. </a:t>
            </a:r>
            <a:r>
              <a:rPr lang="en-US" sz="1600" dirty="0" err="1"/>
              <a:t>Wangler</a:t>
            </a:r>
            <a:r>
              <a:rPr lang="en-US" sz="1600" dirty="0"/>
              <a:t>, Principles of RF Linear Accelerators (Wiley, New York, 1998).</a:t>
            </a:r>
          </a:p>
          <a:p>
            <a:r>
              <a:rPr lang="en-US" sz="1600" dirty="0"/>
              <a:t>P. </a:t>
            </a:r>
            <a:r>
              <a:rPr lang="en-US" sz="1600" dirty="0" err="1"/>
              <a:t>Lapostolle</a:t>
            </a:r>
            <a:r>
              <a:rPr lang="en-US" sz="1600" dirty="0"/>
              <a:t>, A. </a:t>
            </a:r>
            <a:r>
              <a:rPr lang="en-US" sz="1600" dirty="0" err="1"/>
              <a:t>Septier</a:t>
            </a:r>
            <a:r>
              <a:rPr lang="en-US" sz="1600" dirty="0"/>
              <a:t> (editors), Linear Accelerators (Amsterdam, North Holland, 1970).</a:t>
            </a:r>
          </a:p>
          <a:p>
            <a:endParaRPr lang="en-US" sz="1600" dirty="0"/>
          </a:p>
          <a:p>
            <a:r>
              <a:rPr lang="en-US" sz="1600" b="1" dirty="0"/>
              <a:t>CAS Schools</a:t>
            </a:r>
          </a:p>
          <a:p>
            <a:endParaRPr lang="en-US" sz="1600" b="1" dirty="0"/>
          </a:p>
          <a:p>
            <a:r>
              <a:rPr lang="en-US" sz="1600" dirty="0"/>
              <a:t>D. Alesini, </a:t>
            </a:r>
            <a:r>
              <a:rPr lang="en-US" sz="1600" dirty="0" err="1"/>
              <a:t>Linac</a:t>
            </a:r>
            <a:r>
              <a:rPr lang="en-US" sz="1600" dirty="0"/>
              <a:t>, Proceedings of the CERN–Accelerator–School course on Introduction to Accelerator Physics, arXiv:2103.16500 [</a:t>
            </a:r>
            <a:r>
              <a:rPr lang="en-US" sz="1600" dirty="0" err="1"/>
              <a:t>physics.acc-ph</a:t>
            </a:r>
            <a:r>
              <a:rPr lang="en-US" sz="1600" dirty="0"/>
              <a:t>]</a:t>
            </a:r>
          </a:p>
          <a:p>
            <a:r>
              <a:rPr lang="en-US" sz="1600" dirty="0"/>
              <a:t>D. Alesini, Power coupling, in Proceedings of the CAS–CERN Accelerator School: RF for Accelerators, Ebeltoft, Denmark, 8–17 June 2010, CERN-2011-007 (CERN, Geneva, 2010), pp.125–147, arXiv:1112.3201.</a:t>
            </a:r>
          </a:p>
          <a:p>
            <a:r>
              <a:rPr lang="en-US" sz="1600" dirty="0"/>
              <a:t>D. Alesini, Linear Accelerator Technology, Proceedings of the CAS-CERN Accelerator School on Free Electron Lasers and Energy Recovery </a:t>
            </a:r>
            <a:r>
              <a:rPr lang="en-US" sz="1600" dirty="0" err="1"/>
              <a:t>Linacs</a:t>
            </a:r>
            <a:r>
              <a:rPr lang="en-US" sz="1600" dirty="0"/>
              <a:t>, Vol. 1 (2018), DOI: https://doi.org/10.23730/CYRSP-2018-001.</a:t>
            </a:r>
          </a:p>
          <a:p>
            <a:r>
              <a:rPr lang="en-US" sz="1600" dirty="0"/>
              <a:t>S. Turner (ed.), CAS School: Cyclotrons, </a:t>
            </a:r>
            <a:r>
              <a:rPr lang="en-US" sz="1600" dirty="0" err="1"/>
              <a:t>Linacs</a:t>
            </a:r>
            <a:r>
              <a:rPr lang="en-US" sz="1600" dirty="0"/>
              <a:t> and their applications, CERN 96-02 (1996).</a:t>
            </a:r>
          </a:p>
          <a:p>
            <a:r>
              <a:rPr lang="en-US" sz="1600" dirty="0"/>
              <a:t>M. Weiss, Introduction to RF Linear Accelerators, in CAS School: Fifth General Accelerator Physics Course, CERN-94-01 (1994), p. 913.</a:t>
            </a:r>
          </a:p>
          <a:p>
            <a:r>
              <a:rPr lang="en-US" sz="1600" dirty="0"/>
              <a:t>N. </a:t>
            </a:r>
            <a:r>
              <a:rPr lang="en-US" sz="1600" dirty="0" err="1"/>
              <a:t>Pichoff</a:t>
            </a:r>
            <a:r>
              <a:rPr lang="en-US" sz="1600" dirty="0"/>
              <a:t>, Introduction to RF Linear Accelerators, in CAS School: Basic Course on General Accelerator Physics, CERN-2005-04 (2005).</a:t>
            </a:r>
          </a:p>
          <a:p>
            <a:r>
              <a:rPr lang="en-US" sz="1600" dirty="0"/>
              <a:t>M. </a:t>
            </a:r>
            <a:r>
              <a:rPr lang="en-US" sz="1600" dirty="0" err="1"/>
              <a:t>Vretenar</a:t>
            </a:r>
            <a:r>
              <a:rPr lang="en-US" sz="1600" dirty="0"/>
              <a:t>, Differences between electron and ion </a:t>
            </a:r>
            <a:r>
              <a:rPr lang="en-US" sz="1600" dirty="0" err="1"/>
              <a:t>linacs</a:t>
            </a:r>
            <a:r>
              <a:rPr lang="en-US" sz="1600" dirty="0"/>
              <a:t>, in CAS School: Small Accelerators, CERN-2006-012.</a:t>
            </a:r>
          </a:p>
          <a:p>
            <a:r>
              <a:rPr lang="en-US" sz="1600" dirty="0"/>
              <a:t>M. </a:t>
            </a:r>
            <a:r>
              <a:rPr lang="en-US" sz="1600" dirty="0" err="1"/>
              <a:t>Vretenar</a:t>
            </a:r>
            <a:r>
              <a:rPr lang="en-US" sz="1600" dirty="0"/>
              <a:t>, Low-beta Structures, in CAS RF School, Ebeltoft 2010</a:t>
            </a:r>
          </a:p>
          <a:p>
            <a:r>
              <a:rPr lang="en-US" sz="1600" dirty="0"/>
              <a:t>J. Le Duff, High-field electron </a:t>
            </a:r>
            <a:r>
              <a:rPr lang="en-US" sz="1600" dirty="0" err="1"/>
              <a:t>linacs</a:t>
            </a:r>
            <a:r>
              <a:rPr lang="en-US" sz="1600" dirty="0"/>
              <a:t>, CAS School: Fifth Advanced Accelerator Physics Course, CERN 95-06, 1995.</a:t>
            </a:r>
          </a:p>
          <a:p>
            <a:r>
              <a:rPr lang="en-US" sz="1600" dirty="0"/>
              <a:t>J. Le Duff, Dynamics and acceleration in linear structures, CAS School: Fifth General Accelerator Physics Course, CERN 94-01, 1994.</a:t>
            </a:r>
          </a:p>
        </p:txBody>
      </p:sp>
    </p:spTree>
    <p:extLst>
      <p:ext uri="{BB962C8B-B14F-4D97-AF65-F5344CB8AC3E}">
        <p14:creationId xmlns:p14="http://schemas.microsoft.com/office/powerpoint/2010/main" val="15427259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079256" y="-27480"/>
            <a:ext cx="4105035" cy="584775"/>
          </a:xfrm>
          <a:prstGeom prst="rect">
            <a:avLst/>
          </a:prstGeom>
          <a:noFill/>
        </p:spPr>
        <p:txBody>
          <a:bodyPr wrap="none" rtlCol="0">
            <a:spAutoFit/>
          </a:bodyPr>
          <a:lstStyle/>
          <a:p>
            <a:r>
              <a:rPr lang="en-US" sz="3200" b="1" dirty="0"/>
              <a:t>ACKNOWLEDGEMENTS</a:t>
            </a:r>
          </a:p>
        </p:txBody>
      </p:sp>
      <p:sp>
        <p:nvSpPr>
          <p:cNvPr id="3" name="CasellaDiTesto 2"/>
          <p:cNvSpPr txBox="1"/>
          <p:nvPr/>
        </p:nvSpPr>
        <p:spPr>
          <a:xfrm>
            <a:off x="49305" y="603419"/>
            <a:ext cx="9045388" cy="1077218"/>
          </a:xfrm>
          <a:prstGeom prst="rect">
            <a:avLst/>
          </a:prstGeom>
          <a:noFill/>
        </p:spPr>
        <p:txBody>
          <a:bodyPr wrap="square" rtlCol="0">
            <a:spAutoFit/>
          </a:bodyPr>
          <a:lstStyle/>
          <a:p>
            <a:pPr algn="just"/>
            <a:r>
              <a:rPr lang="en-US" sz="1600" dirty="0"/>
              <a:t>Several pictures, schemes, images and plots have been taken from papers and previous presentations of the following authors that I would like to thank. </a:t>
            </a:r>
          </a:p>
          <a:p>
            <a:pPr algn="just"/>
            <a:endParaRPr lang="en-US" sz="1600" dirty="0"/>
          </a:p>
          <a:p>
            <a:pPr algn="just"/>
            <a:r>
              <a:rPr lang="en-US" sz="1600" dirty="0"/>
              <a:t>I would like to </a:t>
            </a:r>
            <a:r>
              <a:rPr lang="en-US" sz="1600" b="1" dirty="0"/>
              <a:t>acknowledge in particular the following authors</a:t>
            </a:r>
            <a:r>
              <a:rPr lang="en-US" sz="1600" dirty="0"/>
              <a:t>:</a:t>
            </a:r>
          </a:p>
        </p:txBody>
      </p:sp>
      <p:sp>
        <p:nvSpPr>
          <p:cNvPr id="4" name="Rettangolo 3"/>
          <p:cNvSpPr/>
          <p:nvPr/>
        </p:nvSpPr>
        <p:spPr>
          <a:xfrm>
            <a:off x="0" y="3356991"/>
            <a:ext cx="12192000" cy="954107"/>
          </a:xfrm>
          <a:prstGeom prst="rect">
            <a:avLst/>
          </a:prstGeom>
        </p:spPr>
        <p:txBody>
          <a:bodyPr wrap="square">
            <a:spAutoFit/>
          </a:bodyPr>
          <a:lstStyle/>
          <a:p>
            <a:pPr algn="just"/>
            <a:r>
              <a:rPr lang="en-US" sz="1400" i="1" dirty="0"/>
              <a:t>Hans Weise, Sergey </a:t>
            </a:r>
            <a:r>
              <a:rPr lang="en-US" sz="1400" i="1" dirty="0" err="1"/>
              <a:t>Belomestnykh</a:t>
            </a:r>
            <a:r>
              <a:rPr lang="en-US" sz="1400" i="1" dirty="0"/>
              <a:t>, </a:t>
            </a:r>
            <a:r>
              <a:rPr lang="en-US" sz="1400" i="1" dirty="0" err="1"/>
              <a:t>Dinh</a:t>
            </a:r>
            <a:r>
              <a:rPr lang="en-US" sz="1400" i="1" dirty="0"/>
              <a:t> Nguyen, John </a:t>
            </a:r>
            <a:r>
              <a:rPr lang="en-US" sz="1400" i="1" dirty="0" err="1"/>
              <a:t>Lewellen</a:t>
            </a:r>
            <a:r>
              <a:rPr lang="en-US" sz="1400" i="1" dirty="0"/>
              <a:t>, Leanne Duffy, </a:t>
            </a:r>
            <a:r>
              <a:rPr lang="en-US" sz="1400" i="1" dirty="0" err="1"/>
              <a:t>Gianluigi</a:t>
            </a:r>
            <a:r>
              <a:rPr lang="en-US" sz="1400" i="1" dirty="0"/>
              <a:t> </a:t>
            </a:r>
            <a:r>
              <a:rPr lang="en-US" sz="1400" i="1" dirty="0" err="1"/>
              <a:t>Ciovati</a:t>
            </a:r>
            <a:r>
              <a:rPr lang="en-US" sz="1400" i="1" dirty="0"/>
              <a:t>, Jean </a:t>
            </a:r>
            <a:r>
              <a:rPr lang="en-US" sz="1400" i="1" dirty="0" err="1"/>
              <a:t>Delayen</a:t>
            </a:r>
            <a:r>
              <a:rPr lang="en-US" sz="1400" i="1" dirty="0"/>
              <a:t>, S. Di </a:t>
            </a:r>
            <a:r>
              <a:rPr lang="en-US" sz="1400" i="1" dirty="0" err="1"/>
              <a:t>Mitri</a:t>
            </a:r>
            <a:r>
              <a:rPr lang="en-US" sz="1400" i="1" dirty="0"/>
              <a:t>, R. Carter, G. </a:t>
            </a:r>
            <a:r>
              <a:rPr lang="en-US" sz="1400" i="1" dirty="0" err="1"/>
              <a:t>Bisoffi</a:t>
            </a:r>
            <a:r>
              <a:rPr lang="en-US" sz="1400" i="1" dirty="0"/>
              <a:t>, B. </a:t>
            </a:r>
            <a:r>
              <a:rPr lang="en-US" sz="1400" i="1" dirty="0" err="1"/>
              <a:t>Aune</a:t>
            </a:r>
            <a:r>
              <a:rPr lang="en-US" sz="1400" i="1" dirty="0"/>
              <a:t>, J. </a:t>
            </a:r>
            <a:r>
              <a:rPr lang="en-US" sz="1400" i="1" dirty="0" err="1"/>
              <a:t>Sekutowicz</a:t>
            </a:r>
            <a:r>
              <a:rPr lang="en-US" sz="1400" i="1" dirty="0"/>
              <a:t>, H. </a:t>
            </a:r>
            <a:r>
              <a:rPr lang="en-US" sz="1400" i="1" dirty="0" err="1"/>
              <a:t>Safa</a:t>
            </a:r>
            <a:r>
              <a:rPr lang="en-US" sz="1400" i="1" dirty="0"/>
              <a:t>, D. </a:t>
            </a:r>
            <a:r>
              <a:rPr lang="en-US" sz="1400" i="1" dirty="0" err="1"/>
              <a:t>Proch</a:t>
            </a:r>
            <a:r>
              <a:rPr lang="en-US" sz="1400" i="1" dirty="0"/>
              <a:t>, H. </a:t>
            </a:r>
            <a:r>
              <a:rPr lang="en-US" sz="1400" i="1" dirty="0" err="1"/>
              <a:t>Padamsee</a:t>
            </a:r>
            <a:r>
              <a:rPr lang="en-US" sz="1400" i="1" dirty="0"/>
              <a:t>, R. </a:t>
            </a:r>
            <a:r>
              <a:rPr lang="en-US" sz="1400" i="1" dirty="0" err="1"/>
              <a:t>Parodi</a:t>
            </a:r>
            <a:r>
              <a:rPr lang="en-US" sz="1400" i="1" dirty="0"/>
              <a:t>, Paolo </a:t>
            </a:r>
            <a:r>
              <a:rPr lang="en-US" sz="1400" i="1" dirty="0" err="1"/>
              <a:t>Michelato</a:t>
            </a:r>
            <a:r>
              <a:rPr lang="en-US" sz="1400" i="1" dirty="0"/>
              <a:t>, Terry Garvey, </a:t>
            </a:r>
            <a:r>
              <a:rPr lang="en-US" sz="1400" i="1" dirty="0" err="1"/>
              <a:t>Yujong</a:t>
            </a:r>
            <a:r>
              <a:rPr lang="en-US" sz="1400" i="1" dirty="0"/>
              <a:t> Kim, S. </a:t>
            </a:r>
            <a:r>
              <a:rPr lang="en-US" sz="1400" i="1" dirty="0" err="1"/>
              <a:t>Saitiniyazi</a:t>
            </a:r>
            <a:r>
              <a:rPr lang="en-US" sz="1400" i="1" dirty="0"/>
              <a:t>, M. </a:t>
            </a:r>
            <a:r>
              <a:rPr lang="en-US" sz="1400" i="1" dirty="0" err="1"/>
              <a:t>Mayierjiang</a:t>
            </a:r>
            <a:r>
              <a:rPr lang="en-US" sz="1400" i="1" dirty="0"/>
              <a:t>, M. </a:t>
            </a:r>
            <a:r>
              <a:rPr lang="en-US" sz="1400" i="1" dirty="0" err="1"/>
              <a:t>Titberidze</a:t>
            </a:r>
            <a:r>
              <a:rPr lang="en-US" sz="1400" i="1" dirty="0"/>
              <a:t>, T. Andrews,  C. </a:t>
            </a:r>
            <a:r>
              <a:rPr lang="en-US" sz="1400" i="1" dirty="0" err="1"/>
              <a:t>Eckman</a:t>
            </a:r>
            <a:r>
              <a:rPr lang="en-US" sz="1400" i="1" dirty="0"/>
              <a:t>, Roger M. Jones, T. Inagaki, T. </a:t>
            </a:r>
            <a:r>
              <a:rPr lang="en-US" sz="1400" i="1" dirty="0" err="1"/>
              <a:t>Shintake</a:t>
            </a:r>
            <a:r>
              <a:rPr lang="en-US" sz="1400" i="1" dirty="0"/>
              <a:t>, F. </a:t>
            </a:r>
            <a:r>
              <a:rPr lang="en-US" sz="1400" i="1" dirty="0" err="1"/>
              <a:t>Löhl</a:t>
            </a:r>
            <a:r>
              <a:rPr lang="en-US" sz="1400" i="1" dirty="0"/>
              <a:t>, J. Alex, H. </a:t>
            </a:r>
            <a:r>
              <a:rPr lang="en-US" sz="1400" i="1" dirty="0" err="1"/>
              <a:t>Blumer</a:t>
            </a:r>
            <a:r>
              <a:rPr lang="en-US" sz="1400" i="1" dirty="0"/>
              <a:t>, M. Bopp, H. Braun, A. </a:t>
            </a:r>
            <a:r>
              <a:rPr lang="en-US" sz="1400" i="1" dirty="0" err="1"/>
              <a:t>Citterio</a:t>
            </a:r>
            <a:r>
              <a:rPr lang="en-US" sz="1400" i="1" dirty="0"/>
              <a:t>, U. Ellenberger, H. </a:t>
            </a:r>
            <a:r>
              <a:rPr lang="en-US" sz="1400" i="1" dirty="0" err="1"/>
              <a:t>Fitze</a:t>
            </a:r>
            <a:r>
              <a:rPr lang="en-US" sz="1400" i="1" dirty="0"/>
              <a:t>, H. </a:t>
            </a:r>
            <a:r>
              <a:rPr lang="en-US" sz="1400" i="1" dirty="0" err="1"/>
              <a:t>Joehri</a:t>
            </a:r>
            <a:r>
              <a:rPr lang="en-US" sz="1400" i="1" dirty="0"/>
              <a:t>, T. </a:t>
            </a:r>
            <a:r>
              <a:rPr lang="en-US" sz="1400" i="1" dirty="0" err="1"/>
              <a:t>Kleeb</a:t>
            </a:r>
            <a:r>
              <a:rPr lang="en-US" sz="1400" i="1" dirty="0"/>
              <a:t>, L. Paly, J.Y. </a:t>
            </a:r>
            <a:r>
              <a:rPr lang="en-US" sz="1400" i="1" dirty="0" err="1"/>
              <a:t>Raguin</a:t>
            </a:r>
            <a:r>
              <a:rPr lang="en-US" sz="1400" i="1" dirty="0"/>
              <a:t>, L. Schulz, R. </a:t>
            </a:r>
            <a:r>
              <a:rPr lang="en-US" sz="1400" i="1" dirty="0" err="1"/>
              <a:t>Zennaro</a:t>
            </a:r>
            <a:r>
              <a:rPr lang="en-US" sz="1400" i="1" dirty="0"/>
              <a:t>, C. </a:t>
            </a:r>
            <a:r>
              <a:rPr lang="en-US" sz="1400" i="1" dirty="0" err="1"/>
              <a:t>Zumbach</a:t>
            </a:r>
            <a:r>
              <a:rPr lang="en-US" sz="1400" i="1" dirty="0"/>
              <a:t>. </a:t>
            </a:r>
            <a:r>
              <a:rPr lang="en-US" sz="1400" i="1" dirty="0" err="1"/>
              <a:t>Detlef</a:t>
            </a:r>
            <a:r>
              <a:rPr lang="en-US" sz="1400" i="1" dirty="0"/>
              <a:t> </a:t>
            </a:r>
            <a:r>
              <a:rPr lang="en-US" sz="1400" i="1" dirty="0" err="1"/>
              <a:t>Reschke</a:t>
            </a:r>
            <a:r>
              <a:rPr lang="en-US" sz="1400" i="1" dirty="0"/>
              <a:t>, David Dowell, K. </a:t>
            </a:r>
            <a:r>
              <a:rPr lang="en-US" sz="1400" i="1" dirty="0" err="1"/>
              <a:t>Smolenski</a:t>
            </a:r>
            <a:r>
              <a:rPr lang="en-US" sz="1400" i="1" dirty="0"/>
              <a:t>, I. </a:t>
            </a:r>
            <a:r>
              <a:rPr lang="en-US" sz="1400" i="1" dirty="0" err="1"/>
              <a:t>Bazarov</a:t>
            </a:r>
            <a:r>
              <a:rPr lang="en-US" sz="1400" i="1" dirty="0"/>
              <a:t>, B. Dunham, H. Li, Y. Li, X. Liu, D. </a:t>
            </a:r>
            <a:r>
              <a:rPr lang="en-US" sz="1400" i="1" dirty="0" err="1"/>
              <a:t>Ouzounov</a:t>
            </a:r>
            <a:r>
              <a:rPr lang="en-US" sz="1400" i="1" dirty="0"/>
              <a:t>, C. Sinclair</a:t>
            </a:r>
          </a:p>
        </p:txBody>
      </p:sp>
      <p:sp>
        <p:nvSpPr>
          <p:cNvPr id="5" name="CasellaDiTesto 4"/>
          <p:cNvSpPr txBox="1"/>
          <p:nvPr/>
        </p:nvSpPr>
        <p:spPr>
          <a:xfrm>
            <a:off x="0" y="1746566"/>
            <a:ext cx="5614679" cy="369332"/>
          </a:xfrm>
          <a:prstGeom prst="rect">
            <a:avLst/>
          </a:prstGeom>
          <a:noFill/>
        </p:spPr>
        <p:txBody>
          <a:bodyPr wrap="none" rtlCol="0">
            <a:spAutoFit/>
          </a:bodyPr>
          <a:lstStyle/>
          <a:p>
            <a:r>
              <a:rPr lang="en-US" dirty="0"/>
              <a:t>A. Gallo, E. Jensen, A. Lombardi, F. </a:t>
            </a:r>
            <a:r>
              <a:rPr lang="en-US" dirty="0" err="1"/>
              <a:t>Tecker</a:t>
            </a:r>
            <a:r>
              <a:rPr lang="en-US" dirty="0"/>
              <a:t> and M. </a:t>
            </a:r>
            <a:r>
              <a:rPr lang="en-US" dirty="0" err="1"/>
              <a:t>Vretenar</a:t>
            </a:r>
            <a:endParaRPr lang="en-US" dirty="0"/>
          </a:p>
        </p:txBody>
      </p:sp>
      <p:sp>
        <p:nvSpPr>
          <p:cNvPr id="6" name="Rettangolo 5"/>
          <p:cNvSpPr/>
          <p:nvPr/>
        </p:nvSpPr>
        <p:spPr>
          <a:xfrm>
            <a:off x="-1111" y="2701880"/>
            <a:ext cx="6858000" cy="307777"/>
          </a:xfrm>
          <a:prstGeom prst="rect">
            <a:avLst/>
          </a:prstGeom>
        </p:spPr>
        <p:txBody>
          <a:bodyPr wrap="square">
            <a:spAutoFit/>
          </a:bodyPr>
          <a:lstStyle/>
          <a:p>
            <a:pPr algn="just"/>
            <a:r>
              <a:rPr lang="en-US" sz="1400" dirty="0"/>
              <a:t>I would like also to </a:t>
            </a:r>
            <a:r>
              <a:rPr lang="en-US" sz="1400" b="1" dirty="0"/>
              <a:t>acknowledge the following authors</a:t>
            </a:r>
            <a:r>
              <a:rPr lang="en-US" sz="1400" dirty="0"/>
              <a:t>:</a:t>
            </a:r>
          </a:p>
        </p:txBody>
      </p:sp>
    </p:spTree>
    <p:extLst>
      <p:ext uri="{BB962C8B-B14F-4D97-AF65-F5344CB8AC3E}">
        <p14:creationId xmlns:p14="http://schemas.microsoft.com/office/powerpoint/2010/main" val="1298745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1"/>
            <a:ext cx="12192000" cy="563563"/>
          </a:xfrm>
          <a:prstGeom prst="rect">
            <a:avLst/>
          </a:prstGeom>
          <a:noFill/>
          <a:ln w="9525">
            <a:noFill/>
            <a:miter lim="800000"/>
            <a:headEnd/>
            <a:tailEnd/>
          </a:ln>
          <a:effectLst/>
        </p:spPr>
        <p:txBody>
          <a:bodyPr anchor="ctr"/>
          <a:lstStyle/>
          <a:p>
            <a:pPr algn="ctr"/>
            <a:r>
              <a:rPr lang="en-US" altLang="en-US" sz="3600" b="1" dirty="0"/>
              <a:t>PARTICLE VELOCITY VS ENERGY: </a:t>
            </a:r>
            <a:r>
              <a:rPr lang="en-US" sz="3600" b="1" dirty="0"/>
              <a:t>LIGHT AND HEAVY PARTICLES</a:t>
            </a:r>
            <a:endParaRPr lang="en-US" altLang="en-US" sz="3600" b="1" dirty="0"/>
          </a:p>
        </p:txBody>
      </p:sp>
      <p:sp>
        <p:nvSpPr>
          <p:cNvPr id="6" name="Text Box 12"/>
          <p:cNvSpPr txBox="1">
            <a:spLocks noChangeArrowheads="1"/>
          </p:cNvSpPr>
          <p:nvPr/>
        </p:nvSpPr>
        <p:spPr bwMode="auto">
          <a:xfrm>
            <a:off x="5882433" y="3015602"/>
            <a:ext cx="6189723" cy="1815882"/>
          </a:xfrm>
          <a:prstGeom prst="rect">
            <a:avLst/>
          </a:prstGeom>
          <a:noFill/>
          <a:ln w="25400">
            <a:noFill/>
            <a:miter lim="800000"/>
            <a:headEnd/>
            <a:tailEnd/>
          </a:ln>
          <a:effectLst/>
        </p:spPr>
        <p:txBody>
          <a:bodyPr wrap="square">
            <a:spAutoFit/>
          </a:bodyPr>
          <a:lstStyle/>
          <a:p>
            <a:pPr algn="just"/>
            <a:r>
              <a:rPr lang="en-US" altLang="en-US" sz="1600" b="1" dirty="0">
                <a:sym typeface="Symbol"/>
              </a:rPr>
              <a:t></a:t>
            </a:r>
            <a:r>
              <a:rPr lang="en-US" altLang="en-US" sz="1600" b="1" dirty="0"/>
              <a:t>Light particles </a:t>
            </a:r>
            <a:r>
              <a:rPr lang="en-US" altLang="en-US" sz="1600" dirty="0"/>
              <a:t>(as </a:t>
            </a:r>
            <a:r>
              <a:rPr lang="en-US" altLang="en-US" sz="1600" b="1" dirty="0"/>
              <a:t>electrons</a:t>
            </a:r>
            <a:r>
              <a:rPr lang="en-US" altLang="en-US" sz="1600" dirty="0"/>
              <a:t>) are practically fully relativistic (</a:t>
            </a:r>
            <a:r>
              <a:rPr lang="en-US" altLang="en-US" sz="1600" dirty="0">
                <a:sym typeface="Symbol"/>
              </a:rPr>
              <a:t>1, &gt;&gt;1</a:t>
            </a:r>
            <a:r>
              <a:rPr lang="en-US" altLang="en-US" sz="1600" dirty="0"/>
              <a:t>) </a:t>
            </a:r>
            <a:r>
              <a:rPr lang="en-US" sz="1600" dirty="0"/>
              <a:t>at relatively low energy and </a:t>
            </a:r>
            <a:r>
              <a:rPr lang="en-US" sz="1600" b="1" dirty="0"/>
              <a:t>reach a constant velocity </a:t>
            </a:r>
            <a:r>
              <a:rPr lang="en-US" sz="1600" dirty="0"/>
              <a:t>(</a:t>
            </a:r>
            <a:r>
              <a:rPr lang="en-US" sz="1600" dirty="0">
                <a:sym typeface="Symbol"/>
              </a:rPr>
              <a:t>c</a:t>
            </a:r>
            <a:r>
              <a:rPr lang="en-US" sz="1600" dirty="0"/>
              <a:t>). T</a:t>
            </a:r>
            <a:r>
              <a:rPr lang="en-US" altLang="en-US" sz="1600" dirty="0"/>
              <a:t>he acceleration process occurs at constant particle velocity</a:t>
            </a:r>
            <a:endParaRPr lang="en-US" sz="1600" dirty="0"/>
          </a:p>
          <a:p>
            <a:pPr algn="just"/>
            <a:endParaRPr lang="en-US" sz="1600" dirty="0"/>
          </a:p>
          <a:p>
            <a:pPr algn="just"/>
            <a:r>
              <a:rPr lang="en-US" sz="1600" b="1" dirty="0">
                <a:sym typeface="Symbol"/>
              </a:rPr>
              <a:t></a:t>
            </a:r>
            <a:r>
              <a:rPr lang="en-US" sz="1600" b="1" dirty="0"/>
              <a:t>Heavy particles </a:t>
            </a:r>
            <a:r>
              <a:rPr lang="en-US" sz="1600" dirty="0"/>
              <a:t>(</a:t>
            </a:r>
            <a:r>
              <a:rPr lang="en-US" altLang="en-US" sz="1600" b="1" dirty="0"/>
              <a:t>protons and ions</a:t>
            </a:r>
            <a:r>
              <a:rPr lang="en-US" altLang="en-US" sz="1600" dirty="0"/>
              <a:t>) are typically weakly relativistic and </a:t>
            </a:r>
            <a:r>
              <a:rPr lang="en-US" sz="1600" b="1" dirty="0"/>
              <a:t>reach a constant velocity only at very high energy.</a:t>
            </a:r>
            <a:r>
              <a:rPr lang="en-US" altLang="en-US" sz="1600" dirty="0"/>
              <a:t> The velocity changes a lot during the acceleration process. </a:t>
            </a:r>
          </a:p>
        </p:txBody>
      </p:sp>
      <p:graphicFrame>
        <p:nvGraphicFramePr>
          <p:cNvPr id="14" name="Oggetto 13"/>
          <p:cNvGraphicFramePr>
            <a:graphicFrameLocks noChangeAspect="1"/>
          </p:cNvGraphicFramePr>
          <p:nvPr>
            <p:extLst>
              <p:ext uri="{D42A27DB-BD31-4B8C-83A1-F6EECF244321}">
                <p14:modId xmlns:p14="http://schemas.microsoft.com/office/powerpoint/2010/main" val="2233644037"/>
              </p:ext>
            </p:extLst>
          </p:nvPr>
        </p:nvGraphicFramePr>
        <p:xfrm>
          <a:off x="8670272" y="1493146"/>
          <a:ext cx="2651125" cy="527050"/>
        </p:xfrm>
        <a:graphic>
          <a:graphicData uri="http://schemas.openxmlformats.org/presentationml/2006/ole">
            <mc:AlternateContent xmlns:mc="http://schemas.openxmlformats.org/markup-compatibility/2006">
              <mc:Choice xmlns:v="urn:schemas-microsoft-com:vml" Requires="v">
                <p:oleObj name="Equazione" r:id="rId2" imgW="2260440" imgH="431640" progId="Equation.3">
                  <p:embed/>
                </p:oleObj>
              </mc:Choice>
              <mc:Fallback>
                <p:oleObj name="Equazione" r:id="rId2" imgW="2260440" imgH="431640" progId="Equation.3">
                  <p:embed/>
                  <p:pic>
                    <p:nvPicPr>
                      <p:cNvPr id="14" name="Oggetto 13"/>
                      <p:cNvPicPr>
                        <a:picLocks noChangeAspect="1" noChangeArrowheads="1"/>
                      </p:cNvPicPr>
                      <p:nvPr/>
                    </p:nvPicPr>
                    <p:blipFill>
                      <a:blip r:embed="rId3"/>
                      <a:srcRect/>
                      <a:stretch>
                        <a:fillRect/>
                      </a:stretch>
                    </p:blipFill>
                    <p:spPr bwMode="auto">
                      <a:xfrm>
                        <a:off x="8670272" y="1493146"/>
                        <a:ext cx="2651125" cy="527050"/>
                      </a:xfrm>
                      <a:prstGeom prst="rect">
                        <a:avLst/>
                      </a:prstGeom>
                      <a:noFill/>
                    </p:spPr>
                  </p:pic>
                </p:oleObj>
              </mc:Fallback>
            </mc:AlternateContent>
          </a:graphicData>
        </a:graphic>
      </p:graphicFrame>
      <p:sp>
        <p:nvSpPr>
          <p:cNvPr id="15" name="CasellaDiTesto 14"/>
          <p:cNvSpPr txBox="1"/>
          <p:nvPr/>
        </p:nvSpPr>
        <p:spPr>
          <a:xfrm>
            <a:off x="1226730" y="563329"/>
            <a:ext cx="2032223" cy="1815882"/>
          </a:xfrm>
          <a:prstGeom prst="rect">
            <a:avLst/>
          </a:prstGeom>
          <a:noFill/>
        </p:spPr>
        <p:txBody>
          <a:bodyPr wrap="none" rtlCol="0">
            <a:spAutoFit/>
          </a:bodyPr>
          <a:lstStyle/>
          <a:p>
            <a:r>
              <a:rPr lang="en-US" sz="1600" dirty="0"/>
              <a:t>rest mass </a:t>
            </a:r>
            <a:r>
              <a:rPr lang="en-US" sz="1600" i="1" dirty="0"/>
              <a:t>m</a:t>
            </a:r>
            <a:r>
              <a:rPr lang="en-US" sz="1600" i="1" baseline="-25000" dirty="0"/>
              <a:t>0</a:t>
            </a:r>
          </a:p>
          <a:p>
            <a:r>
              <a:rPr lang="en-US" sz="1600" dirty="0"/>
              <a:t>rest energy </a:t>
            </a:r>
            <a:r>
              <a:rPr lang="en-US" sz="1600" i="1" dirty="0"/>
              <a:t>E</a:t>
            </a:r>
            <a:r>
              <a:rPr lang="en-US" sz="1600" i="1" baseline="-25000" dirty="0"/>
              <a:t>0</a:t>
            </a:r>
            <a:r>
              <a:rPr lang="en-US" sz="1600" i="1" dirty="0"/>
              <a:t> (=m</a:t>
            </a:r>
            <a:r>
              <a:rPr lang="en-US" sz="1600" i="1" baseline="-25000" dirty="0"/>
              <a:t>0</a:t>
            </a:r>
            <a:r>
              <a:rPr lang="en-US" sz="1600" i="1" dirty="0"/>
              <a:t>c</a:t>
            </a:r>
            <a:r>
              <a:rPr lang="en-US" sz="1600" i="1" baseline="30000" dirty="0"/>
              <a:t>2</a:t>
            </a:r>
            <a:r>
              <a:rPr lang="en-US" sz="1600" i="1" dirty="0"/>
              <a:t>)</a:t>
            </a:r>
            <a:endParaRPr lang="en-US" sz="1600" i="1" baseline="-25000" dirty="0"/>
          </a:p>
          <a:p>
            <a:r>
              <a:rPr lang="en-US" sz="1600" dirty="0"/>
              <a:t>total energy </a:t>
            </a:r>
            <a:r>
              <a:rPr lang="en-US" sz="1600" i="1" dirty="0"/>
              <a:t>E </a:t>
            </a:r>
          </a:p>
          <a:p>
            <a:r>
              <a:rPr lang="en-US" sz="1600" dirty="0"/>
              <a:t>relativistic mass </a:t>
            </a:r>
            <a:r>
              <a:rPr lang="en-US" sz="1600" i="1" dirty="0"/>
              <a:t>m</a:t>
            </a:r>
          </a:p>
          <a:p>
            <a:r>
              <a:rPr lang="en-US" sz="1600" dirty="0"/>
              <a:t>velocity </a:t>
            </a:r>
            <a:r>
              <a:rPr lang="en-US" sz="1600" i="1" dirty="0"/>
              <a:t>v</a:t>
            </a:r>
          </a:p>
          <a:p>
            <a:r>
              <a:rPr lang="en-US" sz="1600" dirty="0"/>
              <a:t>momentum</a:t>
            </a:r>
            <a:r>
              <a:rPr lang="en-US" sz="1600" i="1" dirty="0"/>
              <a:t> p (=mv)</a:t>
            </a:r>
          </a:p>
          <a:p>
            <a:r>
              <a:rPr lang="en-US" sz="1600" dirty="0"/>
              <a:t>Kinetic energy </a:t>
            </a:r>
            <a:r>
              <a:rPr lang="en-US" sz="1600" i="1" dirty="0"/>
              <a:t>W=E-E</a:t>
            </a:r>
            <a:r>
              <a:rPr lang="en-US" sz="1600" i="1" baseline="-25000" dirty="0"/>
              <a:t>0</a:t>
            </a:r>
          </a:p>
        </p:txBody>
      </p:sp>
      <p:sp>
        <p:nvSpPr>
          <p:cNvPr id="27" name="CasellaDiTesto 26"/>
          <p:cNvSpPr txBox="1"/>
          <p:nvPr/>
        </p:nvSpPr>
        <p:spPr>
          <a:xfrm>
            <a:off x="3604639" y="594692"/>
            <a:ext cx="1743445" cy="584775"/>
          </a:xfrm>
          <a:prstGeom prst="rect">
            <a:avLst/>
          </a:prstGeom>
          <a:noFill/>
        </p:spPr>
        <p:txBody>
          <a:bodyPr wrap="square" rtlCol="0">
            <a:spAutoFit/>
          </a:bodyPr>
          <a:lstStyle/>
          <a:p>
            <a:r>
              <a:rPr lang="en-US" sz="1600" dirty="0"/>
              <a:t>Relativistic factor </a:t>
            </a:r>
            <a:r>
              <a:rPr lang="en-US" sz="1600" b="1" i="1" dirty="0">
                <a:sym typeface="Symbol"/>
              </a:rPr>
              <a:t>=v/c</a:t>
            </a:r>
            <a:r>
              <a:rPr lang="en-US" sz="1600" b="1" dirty="0">
                <a:sym typeface="Symbol"/>
              </a:rPr>
              <a:t> </a:t>
            </a:r>
            <a:r>
              <a:rPr lang="en-US" sz="1600" dirty="0">
                <a:sym typeface="Symbol"/>
              </a:rPr>
              <a:t>(&lt;1)</a:t>
            </a:r>
            <a:r>
              <a:rPr lang="en-US" sz="1600" dirty="0"/>
              <a:t> </a:t>
            </a:r>
          </a:p>
        </p:txBody>
      </p:sp>
      <p:sp>
        <p:nvSpPr>
          <p:cNvPr id="29" name="CasellaDiTesto 28"/>
          <p:cNvSpPr txBox="1"/>
          <p:nvPr/>
        </p:nvSpPr>
        <p:spPr>
          <a:xfrm>
            <a:off x="3585729" y="1130066"/>
            <a:ext cx="1815456" cy="584775"/>
          </a:xfrm>
          <a:prstGeom prst="rect">
            <a:avLst/>
          </a:prstGeom>
          <a:noFill/>
        </p:spPr>
        <p:txBody>
          <a:bodyPr wrap="square" rtlCol="0">
            <a:spAutoFit/>
          </a:bodyPr>
          <a:lstStyle/>
          <a:p>
            <a:r>
              <a:rPr lang="en-US" sz="1600" dirty="0"/>
              <a:t>Relativistic factor </a:t>
            </a:r>
            <a:r>
              <a:rPr lang="en-US" sz="1600" b="1" i="1" dirty="0">
                <a:sym typeface="Symbol"/>
              </a:rPr>
              <a:t>=E/E</a:t>
            </a:r>
            <a:r>
              <a:rPr lang="en-US" sz="1600" b="1" i="1" baseline="-25000" dirty="0">
                <a:sym typeface="Symbol"/>
              </a:rPr>
              <a:t>0</a:t>
            </a:r>
            <a:r>
              <a:rPr lang="en-US" sz="1600" b="1" i="1" dirty="0">
                <a:sym typeface="Symbol"/>
              </a:rPr>
              <a:t> </a:t>
            </a:r>
            <a:r>
              <a:rPr lang="en-US" sz="1600" dirty="0">
                <a:sym typeface="Symbol"/>
              </a:rPr>
              <a:t>(1)</a:t>
            </a:r>
            <a:endParaRPr lang="en-US" sz="1600" dirty="0"/>
          </a:p>
        </p:txBody>
      </p:sp>
      <p:sp>
        <p:nvSpPr>
          <p:cNvPr id="36" name="Parentesi graffa aperta 35"/>
          <p:cNvSpPr/>
          <p:nvPr/>
        </p:nvSpPr>
        <p:spPr>
          <a:xfrm>
            <a:off x="1043469" y="533577"/>
            <a:ext cx="366521" cy="18410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267451" y="1179467"/>
            <a:ext cx="825684" cy="584775"/>
          </a:xfrm>
          <a:prstGeom prst="rect">
            <a:avLst/>
          </a:prstGeom>
          <a:noFill/>
        </p:spPr>
        <p:txBody>
          <a:bodyPr wrap="square" rtlCol="0">
            <a:spAutoFit/>
          </a:bodyPr>
          <a:lstStyle/>
          <a:p>
            <a:r>
              <a:rPr lang="en-US" sz="1600" dirty="0"/>
              <a:t>Single particle</a:t>
            </a:r>
          </a:p>
        </p:txBody>
      </p:sp>
      <p:graphicFrame>
        <p:nvGraphicFramePr>
          <p:cNvPr id="4" name="Oggetto 3"/>
          <p:cNvGraphicFramePr>
            <a:graphicFrameLocks noChangeAspect="1"/>
          </p:cNvGraphicFramePr>
          <p:nvPr>
            <p:extLst>
              <p:ext uri="{D42A27DB-BD31-4B8C-83A1-F6EECF244321}">
                <p14:modId xmlns:p14="http://schemas.microsoft.com/office/powerpoint/2010/main" val="3587775626"/>
              </p:ext>
            </p:extLst>
          </p:nvPr>
        </p:nvGraphicFramePr>
        <p:xfrm>
          <a:off x="8617511" y="654491"/>
          <a:ext cx="1166813" cy="347663"/>
        </p:xfrm>
        <a:graphic>
          <a:graphicData uri="http://schemas.openxmlformats.org/presentationml/2006/ole">
            <mc:AlternateContent xmlns:mc="http://schemas.openxmlformats.org/markup-compatibility/2006">
              <mc:Choice xmlns:v="urn:schemas-microsoft-com:vml" Requires="v">
                <p:oleObj name="Equazione" r:id="rId4" imgW="901440" imgH="279360" progId="Equation.3">
                  <p:embed/>
                </p:oleObj>
              </mc:Choice>
              <mc:Fallback>
                <p:oleObj name="Equazione" r:id="rId4" imgW="901440" imgH="279360" progId="Equation.3">
                  <p:embed/>
                  <p:pic>
                    <p:nvPicPr>
                      <p:cNvPr id="4" name="Oggetto 3"/>
                      <p:cNvPicPr>
                        <a:picLocks noChangeAspect="1" noChangeArrowheads="1"/>
                      </p:cNvPicPr>
                      <p:nvPr/>
                    </p:nvPicPr>
                    <p:blipFill>
                      <a:blip r:embed="rId5"/>
                      <a:srcRect/>
                      <a:stretch>
                        <a:fillRect/>
                      </a:stretch>
                    </p:blipFill>
                    <p:spPr bwMode="auto">
                      <a:xfrm>
                        <a:off x="8617511" y="654491"/>
                        <a:ext cx="1166813" cy="347663"/>
                      </a:xfrm>
                      <a:prstGeom prst="rect">
                        <a:avLst/>
                      </a:prstGeom>
                      <a:noFill/>
                      <a:ln w="28575">
                        <a:noFill/>
                      </a:ln>
                    </p:spPr>
                  </p:pic>
                </p:oleObj>
              </mc:Fallback>
            </mc:AlternateContent>
          </a:graphicData>
        </a:graphic>
      </p:graphicFrame>
      <p:sp>
        <p:nvSpPr>
          <p:cNvPr id="33" name="Text Box 12"/>
          <p:cNvSpPr txBox="1">
            <a:spLocks noChangeArrowheads="1"/>
          </p:cNvSpPr>
          <p:nvPr/>
        </p:nvSpPr>
        <p:spPr bwMode="auto">
          <a:xfrm>
            <a:off x="5882434" y="5463921"/>
            <a:ext cx="6189724" cy="1323439"/>
          </a:xfrm>
          <a:prstGeom prst="rect">
            <a:avLst/>
          </a:prstGeom>
          <a:solidFill>
            <a:srgbClr val="FFC000"/>
          </a:solidFill>
          <a:ln w="25400">
            <a:noFill/>
            <a:miter lim="800000"/>
            <a:headEnd/>
            <a:tailEnd/>
          </a:ln>
          <a:effectLst/>
        </p:spPr>
        <p:txBody>
          <a:bodyPr wrap="square">
            <a:spAutoFit/>
          </a:bodyPr>
          <a:lstStyle/>
          <a:p>
            <a:pPr algn="just"/>
            <a:r>
              <a:rPr lang="en-US" altLang="en-US" sz="1600" dirty="0">
                <a:sym typeface="Symbol"/>
              </a:rPr>
              <a:t></a:t>
            </a:r>
            <a:r>
              <a:rPr lang="en-US" altLang="en-US" sz="1600" dirty="0"/>
              <a:t>This implies </a:t>
            </a:r>
            <a:r>
              <a:rPr lang="en-US" altLang="en-US" sz="1600" b="1" dirty="0"/>
              <a:t>important differences </a:t>
            </a:r>
            <a:r>
              <a:rPr lang="en-US" altLang="en-US" sz="1600" dirty="0"/>
              <a:t>in the technical characteristics of the </a:t>
            </a:r>
            <a:r>
              <a:rPr lang="en-US" altLang="en-US" sz="1600" b="1" dirty="0"/>
              <a:t>accelerating structures</a:t>
            </a:r>
            <a:r>
              <a:rPr lang="en-US" altLang="en-US" sz="1600" dirty="0"/>
              <a:t>. In particular for </a:t>
            </a:r>
            <a:r>
              <a:rPr lang="en-US" altLang="en-US" sz="1600" b="1" dirty="0"/>
              <a:t>protons and ions </a:t>
            </a:r>
            <a:r>
              <a:rPr lang="en-US" altLang="en-US" sz="1600" dirty="0"/>
              <a:t>w</a:t>
            </a:r>
            <a:r>
              <a:rPr lang="en-US" sz="1600" dirty="0"/>
              <a:t>e need different types of accelerating structures, </a:t>
            </a:r>
            <a:r>
              <a:rPr lang="en-US" sz="1600" b="1" dirty="0"/>
              <a:t>optimized for different velocities</a:t>
            </a:r>
            <a:r>
              <a:rPr lang="en-US" sz="1600" dirty="0"/>
              <a:t> and/or the accelerating structure has to vary its geometry to take into account the velocity variation.</a:t>
            </a:r>
            <a:endParaRPr lang="en-US" sz="1600" dirty="0">
              <a:latin typeface="Comic Sans MS" pitchFamily="-110" charset="0"/>
            </a:endParaRPr>
          </a:p>
        </p:txBody>
      </p:sp>
      <p:sp>
        <p:nvSpPr>
          <p:cNvPr id="8" name="Freccia in giù 7"/>
          <p:cNvSpPr/>
          <p:nvPr/>
        </p:nvSpPr>
        <p:spPr>
          <a:xfrm>
            <a:off x="8484040" y="4946698"/>
            <a:ext cx="1058004" cy="44904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ggetto 10"/>
          <p:cNvGraphicFramePr>
            <a:graphicFrameLocks noChangeAspect="1"/>
          </p:cNvGraphicFramePr>
          <p:nvPr>
            <p:extLst>
              <p:ext uri="{D42A27DB-BD31-4B8C-83A1-F6EECF244321}">
                <p14:modId xmlns:p14="http://schemas.microsoft.com/office/powerpoint/2010/main" val="2621199681"/>
              </p:ext>
            </p:extLst>
          </p:nvPr>
        </p:nvGraphicFramePr>
        <p:xfrm>
          <a:off x="8655518" y="1094974"/>
          <a:ext cx="1165225" cy="347662"/>
        </p:xfrm>
        <a:graphic>
          <a:graphicData uri="http://schemas.openxmlformats.org/presentationml/2006/ole">
            <mc:AlternateContent xmlns:mc="http://schemas.openxmlformats.org/markup-compatibility/2006">
              <mc:Choice xmlns:v="urn:schemas-microsoft-com:vml" Requires="v">
                <p:oleObj name="Equazione" r:id="rId6" imgW="901440" imgH="279360" progId="Equation.3">
                  <p:embed/>
                </p:oleObj>
              </mc:Choice>
              <mc:Fallback>
                <p:oleObj name="Equazione" r:id="rId6" imgW="901440" imgH="279360" progId="Equation.3">
                  <p:embed/>
                  <p:pic>
                    <p:nvPicPr>
                      <p:cNvPr id="11" name="Oggetto 10"/>
                      <p:cNvPicPr>
                        <a:picLocks noChangeAspect="1" noChangeArrowheads="1"/>
                      </p:cNvPicPr>
                      <p:nvPr/>
                    </p:nvPicPr>
                    <p:blipFill>
                      <a:blip r:embed="rId7"/>
                      <a:srcRect/>
                      <a:stretch>
                        <a:fillRect/>
                      </a:stretch>
                    </p:blipFill>
                    <p:spPr bwMode="auto">
                      <a:xfrm>
                        <a:off x="8655518" y="1094974"/>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1112081381"/>
              </p:ext>
            </p:extLst>
          </p:nvPr>
        </p:nvGraphicFramePr>
        <p:xfrm>
          <a:off x="3719745" y="1994770"/>
          <a:ext cx="1392237" cy="319088"/>
        </p:xfrm>
        <a:graphic>
          <a:graphicData uri="http://schemas.openxmlformats.org/presentationml/2006/ole">
            <mc:AlternateContent xmlns:mc="http://schemas.openxmlformats.org/markup-compatibility/2006">
              <mc:Choice xmlns:v="urn:schemas-microsoft-com:vml" Requires="v">
                <p:oleObj name="Equazione" r:id="rId8" imgW="1002960" imgH="241200" progId="Equation.3">
                  <p:embed/>
                </p:oleObj>
              </mc:Choice>
              <mc:Fallback>
                <p:oleObj name="Equazione" r:id="rId8" imgW="1002960" imgH="241200" progId="Equation.3">
                  <p:embed/>
                  <p:pic>
                    <p:nvPicPr>
                      <p:cNvPr id="12" name="Oggetto 11"/>
                      <p:cNvPicPr>
                        <a:picLocks noChangeAspect="1" noChangeArrowheads="1"/>
                      </p:cNvPicPr>
                      <p:nvPr/>
                    </p:nvPicPr>
                    <p:blipFill>
                      <a:blip r:embed="rId9"/>
                      <a:srcRect/>
                      <a:stretch>
                        <a:fillRect/>
                      </a:stretch>
                    </p:blipFill>
                    <p:spPr bwMode="auto">
                      <a:xfrm>
                        <a:off x="3719745" y="1994770"/>
                        <a:ext cx="1392237"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CasellaDiTesto 27"/>
          <p:cNvSpPr txBox="1"/>
          <p:nvPr/>
        </p:nvSpPr>
        <p:spPr>
          <a:xfrm>
            <a:off x="4172654" y="1484730"/>
            <a:ext cx="439544" cy="707886"/>
          </a:xfrm>
          <a:prstGeom prst="rect">
            <a:avLst/>
          </a:prstGeom>
          <a:noFill/>
        </p:spPr>
        <p:txBody>
          <a:bodyPr wrap="none" rtlCol="0">
            <a:spAutoFit/>
          </a:bodyPr>
          <a:lstStyle/>
          <a:p>
            <a:r>
              <a:rPr lang="en-US" sz="4000" dirty="0"/>
              <a:t>+</a:t>
            </a:r>
          </a:p>
        </p:txBody>
      </p:sp>
      <p:graphicFrame>
        <p:nvGraphicFramePr>
          <p:cNvPr id="34" name="Oggetto 33"/>
          <p:cNvGraphicFramePr>
            <a:graphicFrameLocks noChangeAspect="1"/>
          </p:cNvGraphicFramePr>
          <p:nvPr>
            <p:extLst>
              <p:ext uri="{D42A27DB-BD31-4B8C-83A1-F6EECF244321}">
                <p14:modId xmlns:p14="http://schemas.microsoft.com/office/powerpoint/2010/main" val="4137771896"/>
              </p:ext>
            </p:extLst>
          </p:nvPr>
        </p:nvGraphicFramePr>
        <p:xfrm>
          <a:off x="8351473" y="2167384"/>
          <a:ext cx="3720683" cy="697364"/>
        </p:xfrm>
        <a:graphic>
          <a:graphicData uri="http://schemas.openxmlformats.org/presentationml/2006/ole">
            <mc:AlternateContent xmlns:mc="http://schemas.openxmlformats.org/markup-compatibility/2006">
              <mc:Choice xmlns:v="urn:schemas-microsoft-com:vml" Requires="v">
                <p:oleObj name="Equazione" r:id="rId10" imgW="2869920" imgH="558720" progId="Equation.3">
                  <p:embed/>
                </p:oleObj>
              </mc:Choice>
              <mc:Fallback>
                <p:oleObj name="Equazione" r:id="rId10" imgW="2869920" imgH="558720" progId="Equation.3">
                  <p:embed/>
                  <p:pic>
                    <p:nvPicPr>
                      <p:cNvPr id="34" name="Oggetto 33"/>
                      <p:cNvPicPr>
                        <a:picLocks noChangeAspect="1" noChangeArrowheads="1"/>
                      </p:cNvPicPr>
                      <p:nvPr/>
                    </p:nvPicPr>
                    <p:blipFill>
                      <a:blip r:embed="rId11"/>
                      <a:srcRect/>
                      <a:stretch>
                        <a:fillRect/>
                      </a:stretch>
                    </p:blipFill>
                    <p:spPr bwMode="auto">
                      <a:xfrm>
                        <a:off x="8351473" y="2167384"/>
                        <a:ext cx="3720683" cy="697364"/>
                      </a:xfrm>
                      <a:prstGeom prst="rect">
                        <a:avLst/>
                      </a:prstGeom>
                      <a:solidFill>
                        <a:schemeClr val="bg1"/>
                      </a:solidFill>
                      <a:ln w="28575">
                        <a:noFill/>
                        <a:miter lim="800000"/>
                        <a:headEnd/>
                        <a:tailEnd/>
                      </a:ln>
                    </p:spPr>
                  </p:pic>
                </p:oleObj>
              </mc:Fallback>
            </mc:AlternateContent>
          </a:graphicData>
        </a:graphic>
      </p:graphicFrame>
      <p:sp>
        <p:nvSpPr>
          <p:cNvPr id="35" name="Freccia a destra 34"/>
          <p:cNvSpPr/>
          <p:nvPr/>
        </p:nvSpPr>
        <p:spPr>
          <a:xfrm>
            <a:off x="5746871" y="1159383"/>
            <a:ext cx="2004617" cy="402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arentesi graffa aperta 22"/>
          <p:cNvSpPr/>
          <p:nvPr/>
        </p:nvSpPr>
        <p:spPr>
          <a:xfrm>
            <a:off x="8370476" y="599805"/>
            <a:ext cx="366521" cy="136832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Oggetto 2"/>
          <p:cNvGraphicFramePr>
            <a:graphicFrameLocks noChangeAspect="1"/>
          </p:cNvGraphicFramePr>
          <p:nvPr>
            <p:extLst>
              <p:ext uri="{D42A27DB-BD31-4B8C-83A1-F6EECF244321}">
                <p14:modId xmlns:p14="http://schemas.microsoft.com/office/powerpoint/2010/main" val="3270730505"/>
              </p:ext>
            </p:extLst>
          </p:nvPr>
        </p:nvGraphicFramePr>
        <p:xfrm>
          <a:off x="10439731" y="1100245"/>
          <a:ext cx="932185" cy="304492"/>
        </p:xfrm>
        <a:graphic>
          <a:graphicData uri="http://schemas.openxmlformats.org/presentationml/2006/ole">
            <mc:AlternateContent xmlns:mc="http://schemas.openxmlformats.org/markup-compatibility/2006">
              <mc:Choice xmlns:v="urn:schemas-microsoft-com:vml" Requires="v">
                <p:oleObj name="Equazione" r:id="rId12" imgW="672840" imgH="228600" progId="Equation.3">
                  <p:embed/>
                </p:oleObj>
              </mc:Choice>
              <mc:Fallback>
                <p:oleObj name="Equazione" r:id="rId12" imgW="672840" imgH="228600" progId="Equation.3">
                  <p:embed/>
                  <p:pic>
                    <p:nvPicPr>
                      <p:cNvPr id="3" name="Oggetto 2"/>
                      <p:cNvPicPr>
                        <a:picLocks noChangeAspect="1" noChangeArrowheads="1"/>
                      </p:cNvPicPr>
                      <p:nvPr/>
                    </p:nvPicPr>
                    <p:blipFill>
                      <a:blip r:embed="rId13"/>
                      <a:srcRect/>
                      <a:stretch>
                        <a:fillRect/>
                      </a:stretch>
                    </p:blipFill>
                    <p:spPr bwMode="auto">
                      <a:xfrm>
                        <a:off x="10439731" y="1100245"/>
                        <a:ext cx="932185" cy="304492"/>
                      </a:xfrm>
                      <a:prstGeom prst="rect">
                        <a:avLst/>
                      </a:prstGeom>
                      <a:noFill/>
                      <a:ln>
                        <a:noFill/>
                      </a:ln>
                    </p:spPr>
                  </p:pic>
                </p:oleObj>
              </mc:Fallback>
            </mc:AlternateContent>
          </a:graphicData>
        </a:graphic>
      </p:graphicFrame>
      <p:pic>
        <p:nvPicPr>
          <p:cNvPr id="25" name="Immagine 24"/>
          <p:cNvPicPr>
            <a:picLocks noChangeAspect="1"/>
          </p:cNvPicPr>
          <p:nvPr/>
        </p:nvPicPr>
        <p:blipFill rotWithShape="1">
          <a:blip r:embed="rId14">
            <a:extLst>
              <a:ext uri="{28A0092B-C50C-407E-A947-70E740481C1C}">
                <a14:useLocalDpi xmlns:a14="http://schemas.microsoft.com/office/drawing/2010/main" val="0"/>
              </a:ext>
            </a:extLst>
          </a:blip>
          <a:srcRect l="4246" t="3674" r="4217" b="54364"/>
          <a:stretch/>
        </p:blipFill>
        <p:spPr>
          <a:xfrm>
            <a:off x="495027" y="2660024"/>
            <a:ext cx="5240973" cy="2021186"/>
          </a:xfrm>
          <a:prstGeom prst="rect">
            <a:avLst/>
          </a:prstGeom>
        </p:spPr>
      </p:pic>
      <p:sp>
        <p:nvSpPr>
          <p:cNvPr id="31" name="AutoShape 23"/>
          <p:cNvSpPr>
            <a:spLocks noChangeArrowheads="1"/>
          </p:cNvSpPr>
          <p:nvPr/>
        </p:nvSpPr>
        <p:spPr bwMode="auto">
          <a:xfrm rot="2196152">
            <a:off x="1803623" y="3805180"/>
            <a:ext cx="1055991" cy="153309"/>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Text Box 24"/>
          <p:cNvSpPr txBox="1">
            <a:spLocks noChangeArrowheads="1"/>
          </p:cNvSpPr>
          <p:nvPr/>
        </p:nvSpPr>
        <p:spPr bwMode="auto">
          <a:xfrm rot="2152993">
            <a:off x="1829323" y="3600836"/>
            <a:ext cx="14520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Heavy particles</a:t>
            </a:r>
          </a:p>
        </p:txBody>
      </p:sp>
      <p:sp>
        <p:nvSpPr>
          <p:cNvPr id="38" name="AutoShape 25"/>
          <p:cNvSpPr>
            <a:spLocks noChangeArrowheads="1"/>
          </p:cNvSpPr>
          <p:nvPr/>
        </p:nvSpPr>
        <p:spPr bwMode="auto">
          <a:xfrm rot="2196152" flipH="1" flipV="1">
            <a:off x="2246225" y="3477239"/>
            <a:ext cx="1109941" cy="145865"/>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Text Box 26"/>
          <p:cNvSpPr txBox="1">
            <a:spLocks noChangeArrowheads="1"/>
          </p:cNvSpPr>
          <p:nvPr/>
        </p:nvSpPr>
        <p:spPr bwMode="auto">
          <a:xfrm rot="2152993">
            <a:off x="2473570" y="3311144"/>
            <a:ext cx="13433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Light particles</a:t>
            </a:r>
          </a:p>
        </p:txBody>
      </p:sp>
      <p:sp>
        <p:nvSpPr>
          <p:cNvPr id="40" name="Line 28"/>
          <p:cNvSpPr>
            <a:spLocks noChangeShapeType="1"/>
          </p:cNvSpPr>
          <p:nvPr/>
        </p:nvSpPr>
        <p:spPr bwMode="auto">
          <a:xfrm flipV="1">
            <a:off x="482989" y="2026047"/>
            <a:ext cx="15876" cy="270635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29"/>
          <p:cNvSpPr>
            <a:spLocks noChangeShapeType="1"/>
          </p:cNvSpPr>
          <p:nvPr/>
        </p:nvSpPr>
        <p:spPr bwMode="auto">
          <a:xfrm flipV="1">
            <a:off x="495027" y="4712444"/>
            <a:ext cx="5076825" cy="127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Text Box 30"/>
          <p:cNvSpPr txBox="1">
            <a:spLocks noChangeArrowheads="1"/>
          </p:cNvSpPr>
          <p:nvPr/>
        </p:nvSpPr>
        <p:spPr bwMode="auto">
          <a:xfrm>
            <a:off x="3872284" y="4110889"/>
            <a:ext cx="14934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Kin. Energy [MeV]</a:t>
            </a:r>
          </a:p>
        </p:txBody>
      </p:sp>
      <p:sp>
        <p:nvSpPr>
          <p:cNvPr id="43" name="Line 31"/>
          <p:cNvSpPr>
            <a:spLocks noChangeShapeType="1"/>
          </p:cNvSpPr>
          <p:nvPr/>
        </p:nvSpPr>
        <p:spPr bwMode="auto">
          <a:xfrm flipV="1">
            <a:off x="424496" y="2836958"/>
            <a:ext cx="5079114" cy="15978"/>
          </a:xfrm>
          <a:prstGeom prst="line">
            <a:avLst/>
          </a:prstGeom>
          <a:noFill/>
          <a:ln w="825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CasellaDiTesto 43"/>
          <p:cNvSpPr txBox="1"/>
          <p:nvPr/>
        </p:nvSpPr>
        <p:spPr>
          <a:xfrm>
            <a:off x="1345064" y="3440544"/>
            <a:ext cx="346570" cy="369332"/>
          </a:xfrm>
          <a:prstGeom prst="rect">
            <a:avLst/>
          </a:prstGeom>
          <a:noFill/>
        </p:spPr>
        <p:txBody>
          <a:bodyPr wrap="none" rtlCol="0">
            <a:spAutoFit/>
          </a:bodyPr>
          <a:lstStyle/>
          <a:p>
            <a:r>
              <a:rPr lang="en-US" b="1" dirty="0">
                <a:solidFill>
                  <a:srgbClr val="0070C0"/>
                </a:solidFill>
              </a:rPr>
              <a:t>e</a:t>
            </a:r>
            <a:r>
              <a:rPr lang="en-US" b="1" baseline="30000" dirty="0">
                <a:solidFill>
                  <a:srgbClr val="0070C0"/>
                </a:solidFill>
              </a:rPr>
              <a:t>-</a:t>
            </a:r>
          </a:p>
        </p:txBody>
      </p:sp>
      <p:sp>
        <p:nvSpPr>
          <p:cNvPr id="45" name="CasellaDiTesto 44"/>
          <p:cNvSpPr txBox="1"/>
          <p:nvPr/>
        </p:nvSpPr>
        <p:spPr>
          <a:xfrm>
            <a:off x="4099215" y="3088673"/>
            <a:ext cx="383438" cy="369332"/>
          </a:xfrm>
          <a:prstGeom prst="rect">
            <a:avLst/>
          </a:prstGeom>
          <a:noFill/>
        </p:spPr>
        <p:txBody>
          <a:bodyPr wrap="none" rtlCol="0">
            <a:spAutoFit/>
          </a:bodyPr>
          <a:lstStyle/>
          <a:p>
            <a:r>
              <a:rPr lang="en-US" b="1" dirty="0">
                <a:solidFill>
                  <a:srgbClr val="FF0000"/>
                </a:solidFill>
              </a:rPr>
              <a:t>p</a:t>
            </a:r>
            <a:r>
              <a:rPr lang="en-US" b="1" baseline="30000" dirty="0">
                <a:solidFill>
                  <a:srgbClr val="FF0000"/>
                </a:solidFill>
              </a:rPr>
              <a:t>+</a:t>
            </a:r>
          </a:p>
        </p:txBody>
      </p:sp>
      <p:pic>
        <p:nvPicPr>
          <p:cNvPr id="46" name="Immagine 45"/>
          <p:cNvPicPr>
            <a:picLocks noChangeAspect="1"/>
          </p:cNvPicPr>
          <p:nvPr/>
        </p:nvPicPr>
        <p:blipFill rotWithShape="1">
          <a:blip r:embed="rId15">
            <a:extLst>
              <a:ext uri="{28A0092B-C50C-407E-A947-70E740481C1C}">
                <a14:useLocalDpi xmlns:a14="http://schemas.microsoft.com/office/drawing/2010/main" val="0"/>
              </a:ext>
            </a:extLst>
          </a:blip>
          <a:srcRect l="2083" t="52038" r="5245" b="6833"/>
          <a:stretch/>
        </p:blipFill>
        <p:spPr>
          <a:xfrm>
            <a:off x="334459" y="4753200"/>
            <a:ext cx="5324967" cy="1988168"/>
          </a:xfrm>
          <a:prstGeom prst="rect">
            <a:avLst/>
          </a:prstGeom>
        </p:spPr>
      </p:pic>
      <p:cxnSp>
        <p:nvCxnSpPr>
          <p:cNvPr id="47" name="Connettore 2 46"/>
          <p:cNvCxnSpPr/>
          <p:nvPr/>
        </p:nvCxnSpPr>
        <p:spPr>
          <a:xfrm>
            <a:off x="3209978" y="2852936"/>
            <a:ext cx="0" cy="36724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onnettore 2 47"/>
          <p:cNvCxnSpPr/>
          <p:nvPr/>
        </p:nvCxnSpPr>
        <p:spPr>
          <a:xfrm flipH="1">
            <a:off x="994549" y="6075084"/>
            <a:ext cx="2234704"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479415" y="2492896"/>
            <a:ext cx="301686" cy="369332"/>
          </a:xfrm>
          <a:prstGeom prst="rect">
            <a:avLst/>
          </a:prstGeom>
          <a:noFill/>
        </p:spPr>
        <p:txBody>
          <a:bodyPr wrap="none" rtlCol="0">
            <a:spAutoFit/>
          </a:bodyPr>
          <a:lstStyle/>
          <a:p>
            <a:r>
              <a:rPr lang="en-US" dirty="0"/>
              <a:t>1</a:t>
            </a:r>
          </a:p>
        </p:txBody>
      </p:sp>
      <p:sp>
        <p:nvSpPr>
          <p:cNvPr id="49" name="CasellaDiTesto 48"/>
          <p:cNvSpPr txBox="1"/>
          <p:nvPr/>
        </p:nvSpPr>
        <p:spPr>
          <a:xfrm>
            <a:off x="516424" y="2026046"/>
            <a:ext cx="311304" cy="369332"/>
          </a:xfrm>
          <a:prstGeom prst="rect">
            <a:avLst/>
          </a:prstGeom>
          <a:noFill/>
        </p:spPr>
        <p:txBody>
          <a:bodyPr wrap="none" rtlCol="0">
            <a:spAutoFit/>
          </a:bodyPr>
          <a:lstStyle/>
          <a:p>
            <a:r>
              <a:rPr lang="en-US" dirty="0">
                <a:sym typeface="Symbol"/>
              </a:rPr>
              <a:t></a:t>
            </a:r>
            <a:endParaRPr lang="en-US" dirty="0"/>
          </a:p>
        </p:txBody>
      </p:sp>
    </p:spTree>
    <p:extLst>
      <p:ext uri="{BB962C8B-B14F-4D97-AF65-F5344CB8AC3E}">
        <p14:creationId xmlns:p14="http://schemas.microsoft.com/office/powerpoint/2010/main" val="11334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barn(inVertical)">
                                      <p:cBhvr>
                                        <p:cTn id="60" dur="500"/>
                                        <p:tgtEl>
                                          <p:spTgt spid="25"/>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barn(inVertical)">
                                      <p:cBhvr>
                                        <p:cTn id="63" dur="500"/>
                                        <p:tgtEl>
                                          <p:spTgt spid="4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barn(inVertical)">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barn(inVertical)">
                                      <p:cBhvr>
                                        <p:cTn id="71" dur="500"/>
                                        <p:tgtEl>
                                          <p:spTgt spid="4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500"/>
                                        <p:tgtEl>
                                          <p:spTgt spid="4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down)">
                                      <p:cBhvr>
                                        <p:cTn id="92" dur="500"/>
                                        <p:tgtEl>
                                          <p:spTgt spid="3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wipe(down)">
                                      <p:cBhvr>
                                        <p:cTn id="95" dur="500"/>
                                        <p:tgtEl>
                                          <p:spTgt spid="32"/>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down)">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fade">
                                      <p:cBhvr>
                                        <p:cTn id="103" dur="500"/>
                                        <p:tgtEl>
                                          <p:spTgt spid="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8" grpId="0" animBg="1"/>
      <p:bldP spid="35" grpId="0" animBg="1"/>
      <p:bldP spid="23" grpId="0" animBg="1"/>
      <p:bldP spid="31" grpId="0" animBg="1"/>
      <p:bldP spid="32" grpId="0"/>
      <p:bldP spid="38" grpId="0" animBg="1"/>
      <p:bldP spid="39" grpId="0"/>
      <p:bldP spid="40" grpId="0" animBg="1"/>
      <p:bldP spid="41" grpId="0" animBg="1"/>
      <p:bldP spid="42" grpId="0"/>
      <p:bldP spid="43" grpId="0" animBg="1"/>
      <p:bldP spid="44" grpId="0"/>
      <p:bldP spid="45" grpId="0"/>
      <p:bldP spid="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20002" y="548601"/>
            <a:ext cx="9071998" cy="738664"/>
          </a:xfrm>
          <a:prstGeom prst="rect">
            <a:avLst/>
          </a:prstGeom>
          <a:noFill/>
          <a:ln w="9525">
            <a:noFill/>
            <a:miter lim="800000"/>
            <a:headEnd/>
            <a:tailEnd/>
          </a:ln>
          <a:effectLst/>
        </p:spPr>
        <p:txBody>
          <a:bodyPr wrap="square">
            <a:spAutoFit/>
          </a:bodyPr>
          <a:lstStyle/>
          <a:p>
            <a:pPr algn="just" eaLnBrk="1" hangingPunct="1"/>
            <a:r>
              <a:rPr lang="en-US" altLang="en-US" sz="1400" dirty="0"/>
              <a:t>To increase the achievable maximum energy, Van de </a:t>
            </a:r>
            <a:r>
              <a:rPr lang="en-US" altLang="en-US" sz="1400" dirty="0" err="1"/>
              <a:t>Graaff</a:t>
            </a:r>
            <a:r>
              <a:rPr lang="en-US" altLang="en-US" sz="1400" dirty="0"/>
              <a:t> invented an electrostatic generator based on a </a:t>
            </a:r>
            <a:r>
              <a:rPr lang="en-US" altLang="en-US" sz="1400" b="1" dirty="0"/>
              <a:t>dielectric belt </a:t>
            </a:r>
            <a:r>
              <a:rPr lang="en-US" altLang="en-US" sz="1400" dirty="0"/>
              <a:t>transporting positive charges to an isolated electrode hosting an </a:t>
            </a:r>
            <a:r>
              <a:rPr lang="en-US" altLang="en-US" sz="1400" b="1" dirty="0"/>
              <a:t>ion source</a:t>
            </a:r>
            <a:r>
              <a:rPr lang="en-US" altLang="en-US" sz="1400" dirty="0"/>
              <a:t>. The positive ions generated in a large positive potential were accelerated toward ground by the static electric field.</a:t>
            </a:r>
            <a:endParaRPr lang="en-US" sz="1400" dirty="0"/>
          </a:p>
        </p:txBody>
      </p:sp>
      <p:sp>
        <p:nvSpPr>
          <p:cNvPr id="8" name="Rettangolo 7"/>
          <p:cNvSpPr/>
          <p:nvPr/>
        </p:nvSpPr>
        <p:spPr>
          <a:xfrm>
            <a:off x="120001" y="1938203"/>
            <a:ext cx="5134314" cy="954107"/>
          </a:xfrm>
          <a:prstGeom prst="rect">
            <a:avLst/>
          </a:prstGeom>
        </p:spPr>
        <p:txBody>
          <a:bodyPr wrap="square">
            <a:spAutoFit/>
          </a:bodyPr>
          <a:lstStyle/>
          <a:p>
            <a:pPr algn="just">
              <a:spcBef>
                <a:spcPct val="100000"/>
              </a:spcBef>
              <a:spcAft>
                <a:spcPct val="100000"/>
              </a:spcAft>
            </a:pPr>
            <a:r>
              <a:rPr lang="en-US" altLang="en-US" sz="1400" dirty="0"/>
              <a:t>DC voltage as large as </a:t>
            </a:r>
            <a:r>
              <a:rPr lang="en-US" altLang="en-US" sz="1400" dirty="0">
                <a:sym typeface="Symbol"/>
              </a:rPr>
              <a:t></a:t>
            </a:r>
            <a:r>
              <a:rPr lang="en-US" altLang="en-US" sz="1400" dirty="0"/>
              <a:t>10 MV can be obtained (E</a:t>
            </a:r>
            <a:r>
              <a:rPr lang="en-US" altLang="en-US" sz="1400" dirty="0">
                <a:sym typeface="Symbol"/>
              </a:rPr>
              <a:t></a:t>
            </a:r>
            <a:r>
              <a:rPr lang="en-US" altLang="en-US" sz="1400" dirty="0"/>
              <a:t>10 MeV). The main limit in the achievable voltage is the </a:t>
            </a:r>
            <a:r>
              <a:rPr lang="en-US" altLang="en-US" sz="1400" b="1" dirty="0"/>
              <a:t>breakdown</a:t>
            </a:r>
            <a:r>
              <a:rPr lang="en-US" altLang="en-US" sz="1400" dirty="0"/>
              <a:t> </a:t>
            </a:r>
            <a:r>
              <a:rPr lang="en-US" sz="1400" dirty="0"/>
              <a:t>due to</a:t>
            </a:r>
            <a:r>
              <a:rPr lang="en-US" sz="1400" baseline="-25000" dirty="0"/>
              <a:t> </a:t>
            </a:r>
            <a:r>
              <a:rPr lang="en-US" sz="1400" dirty="0"/>
              <a:t> </a:t>
            </a:r>
            <a:r>
              <a:rPr lang="en-GB" sz="1400" b="1" dirty="0"/>
              <a:t>insulation</a:t>
            </a:r>
            <a:r>
              <a:rPr lang="en-GB" sz="1400" dirty="0"/>
              <a:t> problems.</a:t>
            </a:r>
            <a:endParaRPr lang="en-US" altLang="en-GB" sz="1400" dirty="0"/>
          </a:p>
        </p:txBody>
      </p:sp>
      <p:sp>
        <p:nvSpPr>
          <p:cNvPr id="9" name="Rettangolo 8"/>
          <p:cNvSpPr/>
          <p:nvPr/>
        </p:nvSpPr>
        <p:spPr>
          <a:xfrm>
            <a:off x="166280" y="3180072"/>
            <a:ext cx="4393020" cy="363176"/>
          </a:xfrm>
          <a:prstGeom prst="rect">
            <a:avLst/>
          </a:prstGeom>
        </p:spPr>
        <p:txBody>
          <a:bodyPr wrap="square">
            <a:spAutoFit/>
          </a:bodyPr>
          <a:lstStyle/>
          <a:p>
            <a:pPr algn="just">
              <a:lnSpc>
                <a:spcPct val="110000"/>
              </a:lnSpc>
              <a:spcBef>
                <a:spcPct val="20000"/>
              </a:spcBef>
            </a:pPr>
            <a:r>
              <a:rPr lang="en-US" sz="1600" b="1" dirty="0"/>
              <a:t>APPLICATIONS OF DC ACCELERATORS</a:t>
            </a:r>
          </a:p>
        </p:txBody>
      </p:sp>
      <p:sp>
        <p:nvSpPr>
          <p:cNvPr id="10" name="Rectangle 11"/>
          <p:cNvSpPr>
            <a:spLocks noChangeArrowheads="1"/>
          </p:cNvSpPr>
          <p:nvPr/>
        </p:nvSpPr>
        <p:spPr bwMode="auto">
          <a:xfrm>
            <a:off x="2289598" y="-27480"/>
            <a:ext cx="7676180" cy="563563"/>
          </a:xfrm>
          <a:prstGeom prst="rect">
            <a:avLst/>
          </a:prstGeom>
          <a:noFill/>
          <a:ln w="9525">
            <a:noFill/>
            <a:miter lim="800000"/>
            <a:headEnd/>
            <a:tailEnd/>
          </a:ln>
          <a:effectLst/>
        </p:spPr>
        <p:txBody>
          <a:bodyPr anchor="ctr"/>
          <a:lstStyle/>
          <a:p>
            <a:pPr algn="ctr"/>
            <a:r>
              <a:rPr lang="en-US" altLang="en-US" sz="3200" b="1" dirty="0"/>
              <a:t>ELECTROSTATIC ACCELERATORS</a:t>
            </a:r>
          </a:p>
        </p:txBody>
      </p:sp>
      <p:pic>
        <p:nvPicPr>
          <p:cNvPr id="11" name="Picture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5364" y="4202525"/>
            <a:ext cx="1799954" cy="2604294"/>
          </a:xfrm>
          <a:prstGeom prst="rect">
            <a:avLst/>
          </a:prstGeom>
        </p:spPr>
      </p:pic>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b="4025"/>
          <a:stretch/>
        </p:blipFill>
        <p:spPr>
          <a:xfrm>
            <a:off x="9255618" y="566585"/>
            <a:ext cx="2725420" cy="3156906"/>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0384" y="1325614"/>
            <a:ext cx="2084832" cy="2523744"/>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5400" y="4005080"/>
            <a:ext cx="3294888" cy="1899818"/>
          </a:xfrm>
          <a:prstGeom prst="rect">
            <a:avLst/>
          </a:prstGeom>
        </p:spPr>
      </p:pic>
      <p:sp>
        <p:nvSpPr>
          <p:cNvPr id="13" name="Rettangolo 12"/>
          <p:cNvSpPr/>
          <p:nvPr/>
        </p:nvSpPr>
        <p:spPr>
          <a:xfrm>
            <a:off x="3087916" y="6211669"/>
            <a:ext cx="3148493" cy="646331"/>
          </a:xfrm>
          <a:prstGeom prst="rect">
            <a:avLst/>
          </a:prstGeom>
        </p:spPr>
        <p:txBody>
          <a:bodyPr wrap="square">
            <a:spAutoFit/>
          </a:bodyPr>
          <a:lstStyle/>
          <a:p>
            <a:pPr algn="just"/>
            <a:r>
              <a:rPr lang="en-US" sz="1200" dirty="0"/>
              <a:t>750 kV Cockcroft-Walton </a:t>
            </a:r>
          </a:p>
          <a:p>
            <a:pPr algn="just"/>
            <a:r>
              <a:rPr lang="en-US" sz="1200" dirty="0"/>
              <a:t>Linac2 injector at CERN from 1978 to 1992</a:t>
            </a:r>
          </a:p>
        </p:txBody>
      </p:sp>
      <p:sp>
        <p:nvSpPr>
          <p:cNvPr id="14" name="CasellaDiTesto 13"/>
          <p:cNvSpPr txBox="1"/>
          <p:nvPr/>
        </p:nvSpPr>
        <p:spPr>
          <a:xfrm>
            <a:off x="180018" y="1599649"/>
            <a:ext cx="4877816" cy="338554"/>
          </a:xfrm>
          <a:prstGeom prst="rect">
            <a:avLst/>
          </a:prstGeom>
          <a:noFill/>
        </p:spPr>
        <p:txBody>
          <a:bodyPr wrap="none" rtlCol="0">
            <a:spAutoFit/>
          </a:bodyPr>
          <a:lstStyle/>
          <a:p>
            <a:r>
              <a:rPr lang="en-US" sz="1600" b="1" dirty="0"/>
              <a:t>LIMITS OF ELECTROSTATIC ACCELERATORS</a:t>
            </a:r>
          </a:p>
        </p:txBody>
      </p:sp>
      <p:sp>
        <p:nvSpPr>
          <p:cNvPr id="15" name="Rettangolo 14"/>
          <p:cNvSpPr/>
          <p:nvPr/>
        </p:nvSpPr>
        <p:spPr>
          <a:xfrm>
            <a:off x="120001" y="3492456"/>
            <a:ext cx="5293388" cy="2160591"/>
          </a:xfrm>
          <a:prstGeom prst="rect">
            <a:avLst/>
          </a:prstGeom>
        </p:spPr>
        <p:txBody>
          <a:bodyPr wrap="square">
            <a:spAutoFit/>
          </a:bodyPr>
          <a:lstStyle/>
          <a:p>
            <a:pPr algn="just">
              <a:lnSpc>
                <a:spcPct val="110000"/>
              </a:lnSpc>
              <a:spcBef>
                <a:spcPct val="20000"/>
              </a:spcBef>
            </a:pPr>
            <a:r>
              <a:rPr lang="en-US" sz="1400" dirty="0"/>
              <a:t>DC particle accelerators are in operation worldwide, typically at V&lt;15MV (</a:t>
            </a:r>
            <a:r>
              <a:rPr lang="en-US" sz="1400" dirty="0" err="1"/>
              <a:t>E</a:t>
            </a:r>
            <a:r>
              <a:rPr lang="en-US" sz="1400" baseline="-25000" dirty="0" err="1"/>
              <a:t>max</a:t>
            </a:r>
            <a:r>
              <a:rPr lang="en-US" sz="1400" dirty="0"/>
              <a:t>=15 MeV), I&lt;100mA. </a:t>
            </a:r>
          </a:p>
          <a:p>
            <a:pPr algn="just">
              <a:lnSpc>
                <a:spcPct val="110000"/>
              </a:lnSpc>
              <a:spcBef>
                <a:spcPct val="20000"/>
              </a:spcBef>
            </a:pPr>
            <a:r>
              <a:rPr lang="en-US" sz="1400" dirty="0"/>
              <a:t>They are used for:</a:t>
            </a:r>
          </a:p>
          <a:p>
            <a:pPr algn="just">
              <a:lnSpc>
                <a:spcPct val="110000"/>
              </a:lnSpc>
              <a:spcBef>
                <a:spcPct val="20000"/>
              </a:spcBef>
            </a:pPr>
            <a:endParaRPr lang="en-US" sz="1400" dirty="0"/>
          </a:p>
          <a:p>
            <a:pPr algn="just">
              <a:spcBef>
                <a:spcPct val="20000"/>
              </a:spcBef>
            </a:pPr>
            <a:r>
              <a:rPr lang="en-US" sz="1400" i="1" dirty="0">
                <a:sym typeface="Symbol"/>
              </a:rPr>
              <a:t> </a:t>
            </a:r>
            <a:r>
              <a:rPr lang="en-US" sz="1400" i="1" dirty="0"/>
              <a:t>material analysis</a:t>
            </a:r>
          </a:p>
          <a:p>
            <a:pPr algn="just">
              <a:spcBef>
                <a:spcPct val="20000"/>
              </a:spcBef>
            </a:pPr>
            <a:r>
              <a:rPr lang="en-US" sz="1400" i="1" dirty="0">
                <a:sym typeface="Symbol"/>
              </a:rPr>
              <a:t> </a:t>
            </a:r>
            <a:r>
              <a:rPr lang="en-US" sz="1400" i="1" dirty="0"/>
              <a:t>X-ray production,</a:t>
            </a:r>
          </a:p>
          <a:p>
            <a:pPr algn="just">
              <a:spcBef>
                <a:spcPct val="20000"/>
              </a:spcBef>
            </a:pPr>
            <a:r>
              <a:rPr lang="en-US" sz="1400" i="1" dirty="0">
                <a:sym typeface="Symbol"/>
              </a:rPr>
              <a:t> </a:t>
            </a:r>
            <a:r>
              <a:rPr lang="en-US" sz="1400" i="1" dirty="0"/>
              <a:t>ion implantation for semiconductors</a:t>
            </a:r>
          </a:p>
          <a:p>
            <a:pPr algn="just">
              <a:spcBef>
                <a:spcPct val="20000"/>
              </a:spcBef>
            </a:pPr>
            <a:r>
              <a:rPr lang="en-US" sz="1400" i="1" dirty="0">
                <a:sym typeface="Symbol"/>
              </a:rPr>
              <a:t> </a:t>
            </a:r>
            <a:r>
              <a:rPr lang="en-GB" sz="1400" i="1" dirty="0">
                <a:solidFill>
                  <a:srgbClr val="000000"/>
                </a:solidFill>
              </a:rPr>
              <a:t>first stage of acceleration (particle sources)</a:t>
            </a:r>
            <a:endParaRPr lang="en-US" sz="1400" i="1" dirty="0"/>
          </a:p>
        </p:txBody>
      </p:sp>
      <p:pic>
        <p:nvPicPr>
          <p:cNvPr id="16" name="Immagine 15"/>
          <p:cNvPicPr>
            <a:picLocks noChangeAspect="1"/>
          </p:cNvPicPr>
          <p:nvPr/>
        </p:nvPicPr>
        <p:blipFill rotWithShape="1">
          <a:blip r:embed="rId6" cstate="print">
            <a:extLst>
              <a:ext uri="{28A0092B-C50C-407E-A947-70E740481C1C}">
                <a14:useLocalDpi xmlns:a14="http://schemas.microsoft.com/office/drawing/2010/main" val="0"/>
              </a:ext>
            </a:extLst>
          </a:blip>
          <a:srcRect t="4640" b="-1"/>
          <a:stretch/>
        </p:blipFill>
        <p:spPr>
          <a:xfrm>
            <a:off x="8659450" y="5927003"/>
            <a:ext cx="2275301" cy="953489"/>
          </a:xfrm>
          <a:prstGeom prst="rect">
            <a:avLst/>
          </a:prstGeom>
        </p:spPr>
      </p:pic>
    </p:spTree>
    <p:extLst>
      <p:ext uri="{BB962C8B-B14F-4D97-AF65-F5344CB8AC3E}">
        <p14:creationId xmlns:p14="http://schemas.microsoft.com/office/powerpoint/2010/main" val="114546360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110229</TotalTime>
  <Words>10328</Words>
  <Application>Microsoft Office PowerPoint</Application>
  <PresentationFormat>Widescreen</PresentationFormat>
  <Paragraphs>1150</Paragraphs>
  <Slides>73</Slides>
  <Notes>13</Notes>
  <HiddenSlides>12</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2</vt:i4>
      </vt:variant>
      <vt:variant>
        <vt:lpstr>Titoli diapositive</vt:lpstr>
      </vt:variant>
      <vt:variant>
        <vt:i4>73</vt:i4>
      </vt:variant>
    </vt:vector>
  </HeadingPairs>
  <TitlesOfParts>
    <vt:vector size="84" baseType="lpstr">
      <vt:lpstr>Arial</vt:lpstr>
      <vt:lpstr>Calibri</vt:lpstr>
      <vt:lpstr>Cambria Math</vt:lpstr>
      <vt:lpstr>Comic Sans MS</vt:lpstr>
      <vt:lpstr>Marigold</vt:lpstr>
      <vt:lpstr>Symbol</vt:lpstr>
      <vt:lpstr>Times</vt:lpstr>
      <vt:lpstr>Times New Roman</vt:lpstr>
      <vt:lpstr>Tema di Office</vt:lpstr>
      <vt:lpstr>Equazione</vt:lpstr>
      <vt:lpstr>Equation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dc:creator>
  <cp:lastModifiedBy>David Alesini</cp:lastModifiedBy>
  <cp:revision>1757</cp:revision>
  <cp:lastPrinted>2016-09-27T09:14:04Z</cp:lastPrinted>
  <dcterms:created xsi:type="dcterms:W3CDTF">2016-04-15T08:05:59Z</dcterms:created>
  <dcterms:modified xsi:type="dcterms:W3CDTF">2025-09-26T06:41:37Z</dcterms:modified>
</cp:coreProperties>
</file>